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7" r:id="rId3"/>
    <p:sldId id="309" r:id="rId4"/>
    <p:sldId id="259" r:id="rId5"/>
    <p:sldId id="278" r:id="rId6"/>
    <p:sldId id="315" r:id="rId7"/>
    <p:sldId id="316" r:id="rId8"/>
    <p:sldId id="317" r:id="rId9"/>
    <p:sldId id="318" r:id="rId10"/>
    <p:sldId id="310" r:id="rId11"/>
    <p:sldId id="279" r:id="rId12"/>
    <p:sldId id="280" r:id="rId13"/>
    <p:sldId id="281" r:id="rId14"/>
    <p:sldId id="282" r:id="rId15"/>
    <p:sldId id="319" r:id="rId16"/>
    <p:sldId id="320" r:id="rId17"/>
    <p:sldId id="321" r:id="rId18"/>
    <p:sldId id="322" r:id="rId19"/>
    <p:sldId id="323" r:id="rId20"/>
    <p:sldId id="311" r:id="rId21"/>
    <p:sldId id="324" r:id="rId22"/>
    <p:sldId id="325" r:id="rId23"/>
    <p:sldId id="284" r:id="rId24"/>
    <p:sldId id="326" r:id="rId25"/>
    <p:sldId id="327" r:id="rId26"/>
    <p:sldId id="328" r:id="rId27"/>
    <p:sldId id="329" r:id="rId28"/>
    <p:sldId id="286" r:id="rId29"/>
    <p:sldId id="330" r:id="rId30"/>
    <p:sldId id="331" r:id="rId31"/>
    <p:sldId id="287" r:id="rId32"/>
    <p:sldId id="332" r:id="rId33"/>
    <p:sldId id="333" r:id="rId34"/>
    <p:sldId id="288" r:id="rId35"/>
    <p:sldId id="334" r:id="rId36"/>
    <p:sldId id="335" r:id="rId37"/>
    <p:sldId id="336" r:id="rId38"/>
    <p:sldId id="337" r:id="rId39"/>
    <p:sldId id="289" r:id="rId40"/>
    <p:sldId id="338" r:id="rId41"/>
    <p:sldId id="339" r:id="rId42"/>
    <p:sldId id="340" r:id="rId43"/>
    <p:sldId id="341" r:id="rId44"/>
    <p:sldId id="342" r:id="rId45"/>
    <p:sldId id="343" r:id="rId46"/>
    <p:sldId id="344" r:id="rId47"/>
    <p:sldId id="345" r:id="rId48"/>
    <p:sldId id="346" r:id="rId49"/>
    <p:sldId id="276"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0A1F61"/>
    <a:srgbClr val="FF951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8" d="100"/>
          <a:sy n="88" d="100"/>
        </p:scale>
        <p:origin x="494" y="58"/>
      </p:cViewPr>
      <p:guideLst/>
    </p:cSldViewPr>
  </p:slideViewPr>
  <p:notesTextViewPr>
    <p:cViewPr>
      <p:scale>
        <a:sx n="1" d="1"/>
        <a:sy n="1" d="1"/>
      </p:scale>
      <p:origin x="0" y="0"/>
    </p:cViewPr>
  </p:notesTextViewPr>
  <p:sorterViewPr>
    <p:cViewPr>
      <p:scale>
        <a:sx n="100" d="100"/>
        <a:sy n="100" d="100"/>
      </p:scale>
      <p:origin x="0" y="-26875"/>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2/26/2023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2/26/2023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2/26/2023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2/26/2023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2/26/2023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2/26/2023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2/26/2023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13.emf"/><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3.emf"/><Relationship Id="rId4" Type="http://schemas.openxmlformats.org/officeDocument/2006/relationships/image" Target="../media/image9.emf"/></Relationships>
</file>

<file path=ppt/slides/_rels/slide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13.emf"/><Relationship Id="rId4" Type="http://schemas.openxmlformats.org/officeDocument/2006/relationships/image" Target="../media/image9.emf"/></Relationships>
</file>

<file path=ppt/slides/_rels/slide10.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1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13.emf"/><Relationship Id="rId4" Type="http://schemas.openxmlformats.org/officeDocument/2006/relationships/image" Target="../media/image9.emf"/></Relationships>
</file>

<file path=ppt/slides/_rels/slide1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1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1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1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1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13.emf"/><Relationship Id="rId4" Type="http://schemas.openxmlformats.org/officeDocument/2006/relationships/image" Target="../media/image9.emf"/></Relationships>
</file>

<file path=ppt/slides/_rels/slide1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1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13.emf"/><Relationship Id="rId4" Type="http://schemas.openxmlformats.org/officeDocument/2006/relationships/image" Target="../media/image9.emf"/></Relationships>
</file>

<file path=ppt/slides/_rels/slide20.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13.emf"/><Relationship Id="rId4" Type="http://schemas.openxmlformats.org/officeDocument/2006/relationships/image" Target="../media/image9.emf"/></Relationships>
</file>

<file path=ppt/slides/_rels/slide2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2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2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13.emf"/><Relationship Id="rId4" Type="http://schemas.openxmlformats.org/officeDocument/2006/relationships/image" Target="../media/image9.emf"/></Relationships>
</file>

<file path=ppt/slides/_rels/slide27.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13.emf"/><Relationship Id="rId4" Type="http://schemas.openxmlformats.org/officeDocument/2006/relationships/image" Target="../media/image9.emf"/></Relationships>
</file>

<file path=ppt/slides/_rels/slide2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13.emf"/><Relationship Id="rId4" Type="http://schemas.openxmlformats.org/officeDocument/2006/relationships/image" Target="../media/image9.emf"/></Relationships>
</file>

<file path=ppt/slides/_rels/slide3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4.png"/><Relationship Id="rId5" Type="http://schemas.openxmlformats.org/officeDocument/2006/relationships/image" Target="../media/image13.emf"/><Relationship Id="rId4" Type="http://schemas.openxmlformats.org/officeDocument/2006/relationships/image" Target="../media/image9.emf"/></Relationships>
</file>

<file path=ppt/slides/_rels/slide3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3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33.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3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13.emf"/><Relationship Id="rId4" Type="http://schemas.openxmlformats.org/officeDocument/2006/relationships/image" Target="../media/image9.emf"/></Relationships>
</file>

<file path=ppt/slides/_rels/slide3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6.png"/><Relationship Id="rId5" Type="http://schemas.openxmlformats.org/officeDocument/2006/relationships/image" Target="../media/image13.emf"/><Relationship Id="rId4" Type="http://schemas.openxmlformats.org/officeDocument/2006/relationships/image" Target="../media/image9.emf"/></Relationships>
</file>

<file path=ppt/slides/_rels/slide3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38.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40.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28.pn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7.png"/><Relationship Id="rId5" Type="http://schemas.openxmlformats.org/officeDocument/2006/relationships/image" Target="../media/image13.emf"/><Relationship Id="rId4" Type="http://schemas.openxmlformats.org/officeDocument/2006/relationships/image" Target="../media/image9.emf"/></Relationships>
</file>

<file path=ppt/slides/_rels/slide4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9.png"/><Relationship Id="rId5" Type="http://schemas.openxmlformats.org/officeDocument/2006/relationships/image" Target="../media/image13.emf"/><Relationship Id="rId4" Type="http://schemas.openxmlformats.org/officeDocument/2006/relationships/image" Target="../media/image9.emf"/></Relationships>
</file>

<file path=ppt/slides/_rels/slide42.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30.png"/><Relationship Id="rId5" Type="http://schemas.openxmlformats.org/officeDocument/2006/relationships/image" Target="../media/image13.emf"/><Relationship Id="rId4" Type="http://schemas.openxmlformats.org/officeDocument/2006/relationships/image" Target="../media/image9.emf"/></Relationships>
</file>

<file path=ppt/slides/_rels/slide4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4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31.png"/><Relationship Id="rId5" Type="http://schemas.openxmlformats.org/officeDocument/2006/relationships/image" Target="../media/image13.emf"/><Relationship Id="rId4" Type="http://schemas.openxmlformats.org/officeDocument/2006/relationships/image" Target="../media/image9.emf"/></Relationships>
</file>

<file path=ppt/slides/_rels/slide4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32.png"/><Relationship Id="rId5" Type="http://schemas.openxmlformats.org/officeDocument/2006/relationships/image" Target="../media/image13.emf"/><Relationship Id="rId4" Type="http://schemas.openxmlformats.org/officeDocument/2006/relationships/image" Target="../media/image9.emf"/></Relationships>
</file>

<file path=ppt/slides/_rels/slide4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33.png"/><Relationship Id="rId5" Type="http://schemas.openxmlformats.org/officeDocument/2006/relationships/image" Target="../media/image13.emf"/><Relationship Id="rId4" Type="http://schemas.openxmlformats.org/officeDocument/2006/relationships/image" Target="../media/image9.emf"/></Relationships>
</file>

<file path=ppt/slides/_rels/slide48.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9.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4"/>
            <a:ext cx="12271022"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112889" y="715791"/>
            <a:ext cx="6461962" cy="1384995"/>
          </a:xfrm>
          <a:prstGeom prst="rect">
            <a:avLst/>
          </a:prstGeom>
          <a:noFill/>
        </p:spPr>
        <p:txBody>
          <a:bodyPr wrap="none" rtlCol="0">
            <a:spAutoFit/>
          </a:bodyPr>
          <a:lstStyle/>
          <a:p>
            <a:r>
              <a:rPr lang="en-US" sz="2800" b="1" dirty="0" smtClean="0">
                <a:solidFill>
                  <a:schemeClr val="bg1"/>
                </a:solidFill>
                <a:latin typeface="Times New Roman" panose="02020603050405020304" pitchFamily="18" charset="0"/>
                <a:cs typeface="Times New Roman" panose="02020603050405020304" pitchFamily="18" charset="0"/>
              </a:rPr>
              <a:t>Information Security Operations Center </a:t>
            </a:r>
          </a:p>
          <a:p>
            <a:pPr algn="ctr"/>
            <a:r>
              <a:rPr lang="en-US" sz="2800" dirty="0" smtClean="0">
                <a:solidFill>
                  <a:srgbClr val="24A9E1"/>
                </a:solidFill>
                <a:latin typeface="Tajawal Medium" panose="00000600000000000000" pitchFamily="2" charset="-78"/>
                <a:cs typeface="Tajawal Medium" panose="00000600000000000000" pitchFamily="2" charset="-78"/>
              </a:rPr>
              <a:t>Prepared by </a:t>
            </a:r>
          </a:p>
          <a:p>
            <a:pPr algn="ctr"/>
            <a:r>
              <a:rPr lang="en-US" sz="2800" dirty="0" smtClean="0">
                <a:solidFill>
                  <a:schemeClr val="bg1"/>
                </a:solidFill>
                <a:latin typeface="Tajawal Medium" panose="00000600000000000000" pitchFamily="2" charset="-78"/>
                <a:cs typeface="Tajawal Medium" panose="00000600000000000000" pitchFamily="2" charset="-78"/>
              </a:rPr>
              <a:t>Dr. Ibrahim Gomaa</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481903" y="3125529"/>
            <a:ext cx="5953553" cy="1200329"/>
          </a:xfrm>
          <a:prstGeom prst="rect">
            <a:avLst/>
          </a:prstGeom>
          <a:noFill/>
        </p:spPr>
        <p:txBody>
          <a:bodyPr wrap="none" rtlCol="0">
            <a:spAutoFit/>
          </a:bodyPr>
          <a:lstStyle/>
          <a:p>
            <a:r>
              <a:rPr lang="en-US" sz="2400" dirty="0">
                <a:solidFill>
                  <a:schemeClr val="bg1"/>
                </a:solidFill>
              </a:rPr>
              <a:t>Lecture </a:t>
            </a:r>
            <a:r>
              <a:rPr lang="en-US" sz="2400" dirty="0" smtClean="0">
                <a:solidFill>
                  <a:schemeClr val="bg1"/>
                </a:solidFill>
              </a:rPr>
              <a:t>2</a:t>
            </a:r>
            <a:r>
              <a:rPr lang="en-US" sz="2400" dirty="0">
                <a:solidFill>
                  <a:schemeClr val="bg1"/>
                </a:solidFill>
              </a:rPr>
              <a:t>: The features and </a:t>
            </a:r>
            <a:r>
              <a:rPr lang="en-US" sz="2400" dirty="0" smtClean="0">
                <a:solidFill>
                  <a:schemeClr val="bg1"/>
                </a:solidFill>
              </a:rPr>
              <a:t>characteristics </a:t>
            </a:r>
            <a:r>
              <a:rPr lang="en-US" sz="2400" dirty="0">
                <a:solidFill>
                  <a:schemeClr val="bg1"/>
                </a:solidFill>
              </a:rPr>
              <a:t>of </a:t>
            </a:r>
            <a:endParaRPr lang="en-US" sz="2400" dirty="0" smtClean="0">
              <a:solidFill>
                <a:schemeClr val="bg1"/>
              </a:solidFill>
            </a:endParaRPr>
          </a:p>
          <a:p>
            <a:r>
              <a:rPr lang="en-US" sz="2400" dirty="0" smtClean="0">
                <a:solidFill>
                  <a:schemeClr val="bg1"/>
                </a:solidFill>
              </a:rPr>
              <a:t>the </a:t>
            </a:r>
            <a:r>
              <a:rPr lang="en-US" sz="2400" dirty="0">
                <a:solidFill>
                  <a:schemeClr val="bg1"/>
                </a:solidFill>
              </a:rPr>
              <a:t>Linux Operating System</a:t>
            </a:r>
            <a:endParaRPr lang="en-US" sz="2400" dirty="0">
              <a:solidFill>
                <a:schemeClr val="bg1"/>
              </a:solidFill>
              <a:latin typeface="Tajawal Medium" panose="00000600000000000000" pitchFamily="2" charset="-78"/>
              <a:cs typeface="Tajawal Medium" panose="00000600000000000000" pitchFamily="2" charset="-78"/>
            </a:endParaRPr>
          </a:p>
          <a:p>
            <a:endParaRPr lang="en-US" sz="24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491819" cy="523220"/>
          </a:xfrm>
          <a:prstGeom prst="rect">
            <a:avLst/>
          </a:prstGeom>
          <a:noFill/>
        </p:spPr>
        <p:txBody>
          <a:bodyPr wrap="none" rtlCol="0">
            <a:spAutoFit/>
          </a:bodyPr>
          <a:lstStyle/>
          <a:p>
            <a:r>
              <a:rPr lang="en-US" sz="2800" dirty="0" smtClean="0">
                <a:solidFill>
                  <a:schemeClr val="bg1"/>
                </a:solidFill>
                <a:latin typeface="Times New Roman" panose="02020603050405020304" pitchFamily="18" charset="0"/>
                <a:cs typeface="Times New Roman" panose="02020603050405020304" pitchFamily="18" charset="0"/>
              </a:rPr>
              <a:t>Contents</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8" name="TextBox 1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a:t>
            </a:r>
            <a:r>
              <a:rPr lang="en-US" sz="2400" dirty="0" smtClean="0">
                <a:solidFill>
                  <a:schemeClr val="bg1"/>
                </a:solidFill>
                <a:latin typeface="Tajawal Medium" panose="00000600000000000000" pitchFamily="2" charset="-78"/>
                <a:cs typeface="Tajawal Medium" panose="00000600000000000000" pitchFamily="2" charset="-78"/>
              </a:rPr>
              <a:t>2</a:t>
            </a:r>
            <a:endParaRPr lang="en-US" sz="2400" dirty="0">
              <a:solidFill>
                <a:schemeClr val="bg1"/>
              </a:solidFill>
              <a:latin typeface="Tajawal Medium" panose="00000600000000000000" pitchFamily="2" charset="-78"/>
              <a:cs typeface="Tajawal Medium" panose="00000600000000000000" pitchFamily="2" charset="-78"/>
            </a:endParaRPr>
          </a:p>
        </p:txBody>
      </p:sp>
      <p:graphicFrame>
        <p:nvGraphicFramePr>
          <p:cNvPr id="19" name="Table 18">
            <a:extLst>
              <a:ext uri="{FF2B5EF4-FFF2-40B4-BE49-F238E27FC236}">
                <a16:creationId xmlns:a16="http://schemas.microsoft.com/office/drawing/2014/main" id="{7B69FE4A-473B-4492-B6AB-ACE33550EC15}"/>
              </a:ext>
            </a:extLst>
          </p:cNvPr>
          <p:cNvGraphicFramePr>
            <a:graphicFrameLocks noGrp="1"/>
          </p:cNvGraphicFramePr>
          <p:nvPr>
            <p:extLst>
              <p:ext uri="{D42A27DB-BD31-4B8C-83A1-F6EECF244321}">
                <p14:modId xmlns:p14="http://schemas.microsoft.com/office/powerpoint/2010/main" val="567895431"/>
              </p:ext>
            </p:extLst>
          </p:nvPr>
        </p:nvGraphicFramePr>
        <p:xfrm>
          <a:off x="183937" y="1818658"/>
          <a:ext cx="8350463" cy="3505200"/>
        </p:xfrm>
        <a:graphic>
          <a:graphicData uri="http://schemas.openxmlformats.org/drawingml/2006/table">
            <a:tbl>
              <a:tblPr firstRow="1" firstCol="1" bandRow="1">
                <a:tableStyleId>{5C22544A-7EE6-4342-B048-85BDC9FD1C3A}</a:tableStyleId>
              </a:tblPr>
              <a:tblGrid>
                <a:gridCol w="2948263">
                  <a:extLst>
                    <a:ext uri="{9D8B030D-6E8A-4147-A177-3AD203B41FA5}">
                      <a16:colId xmlns:a16="http://schemas.microsoft.com/office/drawing/2014/main" val="399010295"/>
                    </a:ext>
                  </a:extLst>
                </a:gridCol>
                <a:gridCol w="5402200">
                  <a:extLst>
                    <a:ext uri="{9D8B030D-6E8A-4147-A177-3AD203B41FA5}">
                      <a16:colId xmlns:a16="http://schemas.microsoft.com/office/drawing/2014/main" val="3417728144"/>
                    </a:ext>
                  </a:extLst>
                </a:gridCol>
              </a:tblGrid>
              <a:tr h="323552">
                <a:tc>
                  <a:txBody>
                    <a:bodyPr/>
                    <a:lstStyle/>
                    <a:p>
                      <a:pPr algn="ctr" fontAlgn="ctr"/>
                      <a:r>
                        <a:rPr lang="en-US" sz="1800" b="1" dirty="0">
                          <a:effectLst/>
                        </a:rPr>
                        <a:t>Topic Title</a:t>
                      </a:r>
                      <a:endParaRPr lang="en-US" sz="1800" dirty="0">
                        <a:effectLst/>
                      </a:endParaRPr>
                    </a:p>
                  </a:txBody>
                  <a:tcPr marL="47625" marR="47625" marT="47625" marB="47625" anchor="ctr"/>
                </a:tc>
                <a:tc>
                  <a:txBody>
                    <a:bodyPr/>
                    <a:lstStyle/>
                    <a:p>
                      <a:pPr algn="ctr" fontAlgn="ctr"/>
                      <a:r>
                        <a:rPr lang="en-US" sz="1800" b="1" dirty="0">
                          <a:effectLst/>
                        </a:rPr>
                        <a:t>Topic Objective</a:t>
                      </a:r>
                      <a:endParaRPr lang="en-US" sz="1800" dirty="0">
                        <a:effectLst/>
                      </a:endParaRPr>
                    </a:p>
                  </a:txBody>
                  <a:tcPr marL="47625" marR="47625" marT="47625" marB="47625" anchor="ctr"/>
                </a:tc>
                <a:extLst>
                  <a:ext uri="{0D108BD9-81ED-4DB2-BD59-A6C34878D82A}">
                    <a16:rowId xmlns:a16="http://schemas.microsoft.com/office/drawing/2014/main" val="364302898"/>
                  </a:ext>
                </a:extLst>
              </a:tr>
              <a:tr h="563714">
                <a:tc>
                  <a:txBody>
                    <a:bodyPr/>
                    <a:lstStyle/>
                    <a:p>
                      <a:pPr fontAlgn="ctr"/>
                      <a:r>
                        <a:rPr lang="en-US" sz="1800" b="1" dirty="0"/>
                        <a:t>Linux Basics</a:t>
                      </a:r>
                    </a:p>
                  </a:txBody>
                  <a:tcPr marL="47625" marR="47625" marT="47625" marB="47625" anchor="ctr"/>
                </a:tc>
                <a:tc>
                  <a:txBody>
                    <a:bodyPr/>
                    <a:lstStyle/>
                    <a:p>
                      <a:pPr fontAlgn="ctr"/>
                      <a:r>
                        <a:rPr lang="en-US" sz="1800" b="0" dirty="0"/>
                        <a:t>Explain why Linux skills are essential for network security monitoring and investigation.</a:t>
                      </a:r>
                    </a:p>
                  </a:txBody>
                  <a:tcPr marL="47625" marR="47625" marT="47625" marB="47625" anchor="ctr"/>
                </a:tc>
                <a:extLst>
                  <a:ext uri="{0D108BD9-81ED-4DB2-BD59-A6C34878D82A}">
                    <a16:rowId xmlns:a16="http://schemas.microsoft.com/office/drawing/2014/main" val="3530891527"/>
                  </a:ext>
                </a:extLst>
              </a:tr>
              <a:tr h="323552">
                <a:tc>
                  <a:txBody>
                    <a:bodyPr/>
                    <a:lstStyle/>
                    <a:p>
                      <a:pPr fontAlgn="ctr"/>
                      <a:r>
                        <a:rPr lang="en-US" sz="1800" b="1" dirty="0"/>
                        <a:t>Working in the Linux Shell</a:t>
                      </a:r>
                    </a:p>
                  </a:txBody>
                  <a:tcPr marL="47625" marR="47625" marT="47625" marB="47625" anchor="ctr"/>
                </a:tc>
                <a:tc>
                  <a:txBody>
                    <a:bodyPr/>
                    <a:lstStyle/>
                    <a:p>
                      <a:pPr fontAlgn="ctr"/>
                      <a:r>
                        <a:rPr lang="en-US" sz="1800" b="0" dirty="0"/>
                        <a:t>Use the Linux shell to manipulate text files.</a:t>
                      </a:r>
                    </a:p>
                  </a:txBody>
                  <a:tcPr marL="47625" marR="47625" marT="47625" marB="47625" anchor="ctr"/>
                </a:tc>
                <a:extLst>
                  <a:ext uri="{0D108BD9-81ED-4DB2-BD59-A6C34878D82A}">
                    <a16:rowId xmlns:a16="http://schemas.microsoft.com/office/drawing/2014/main" val="662892947"/>
                  </a:ext>
                </a:extLst>
              </a:tr>
              <a:tr h="323552">
                <a:tc>
                  <a:txBody>
                    <a:bodyPr/>
                    <a:lstStyle/>
                    <a:p>
                      <a:pPr fontAlgn="ctr"/>
                      <a:r>
                        <a:rPr lang="en-US" sz="1800" b="1" dirty="0"/>
                        <a:t>Linux Servers and Clients</a:t>
                      </a:r>
                    </a:p>
                  </a:txBody>
                  <a:tcPr marL="47625" marR="47625" marT="47625" marB="47625" anchor="ctr"/>
                </a:tc>
                <a:tc>
                  <a:txBody>
                    <a:bodyPr/>
                    <a:lstStyle/>
                    <a:p>
                      <a:pPr fontAlgn="ctr"/>
                      <a:r>
                        <a:rPr lang="en-US" sz="1800" b="0" dirty="0"/>
                        <a:t>Explain how client-server networks function.</a:t>
                      </a:r>
                    </a:p>
                  </a:txBody>
                  <a:tcPr marL="47625" marR="47625" marT="47625" marB="47625" anchor="ctr"/>
                </a:tc>
                <a:extLst>
                  <a:ext uri="{0D108BD9-81ED-4DB2-BD59-A6C34878D82A}">
                    <a16:rowId xmlns:a16="http://schemas.microsoft.com/office/drawing/2014/main" val="701741117"/>
                  </a:ext>
                </a:extLst>
              </a:tr>
              <a:tr h="563714">
                <a:tc>
                  <a:txBody>
                    <a:bodyPr/>
                    <a:lstStyle/>
                    <a:p>
                      <a:pPr fontAlgn="ctr"/>
                      <a:r>
                        <a:rPr lang="en-US" sz="1800" b="1" dirty="0"/>
                        <a:t>Basic Server Administration</a:t>
                      </a:r>
                    </a:p>
                  </a:txBody>
                  <a:tcPr marL="47625" marR="47625" marT="47625" marB="47625" anchor="ctr"/>
                </a:tc>
                <a:tc>
                  <a:txBody>
                    <a:bodyPr/>
                    <a:lstStyle/>
                    <a:p>
                      <a:pPr fontAlgn="ctr"/>
                      <a:r>
                        <a:rPr lang="en-US" sz="1800" b="0" dirty="0"/>
                        <a:t>Explain how a Linux administrator locates and manipulates security log files.</a:t>
                      </a:r>
                    </a:p>
                  </a:txBody>
                  <a:tcPr marL="47625" marR="47625" marT="47625" marB="47625" anchor="ctr"/>
                </a:tc>
                <a:extLst>
                  <a:ext uri="{0D108BD9-81ED-4DB2-BD59-A6C34878D82A}">
                    <a16:rowId xmlns:a16="http://schemas.microsoft.com/office/drawing/2014/main" val="3919467579"/>
                  </a:ext>
                </a:extLst>
              </a:tr>
              <a:tr h="323552">
                <a:tc>
                  <a:txBody>
                    <a:bodyPr/>
                    <a:lstStyle/>
                    <a:p>
                      <a:pPr fontAlgn="ctr"/>
                      <a:r>
                        <a:rPr lang="en-US" sz="1800" b="1" dirty="0"/>
                        <a:t>The Linux File System</a:t>
                      </a:r>
                    </a:p>
                  </a:txBody>
                  <a:tcPr marL="47625" marR="47625" marT="47625" marB="47625" anchor="ctr"/>
                </a:tc>
                <a:tc>
                  <a:txBody>
                    <a:bodyPr/>
                    <a:lstStyle/>
                    <a:p>
                      <a:pPr fontAlgn="ctr"/>
                      <a:r>
                        <a:rPr lang="en-US" sz="1800" b="0" dirty="0"/>
                        <a:t>Manage the Linux file system and permissions.</a:t>
                      </a:r>
                    </a:p>
                  </a:txBody>
                  <a:tcPr marL="47625" marR="47625" marT="47625" marB="47625" anchor="ctr"/>
                </a:tc>
                <a:extLst>
                  <a:ext uri="{0D108BD9-81ED-4DB2-BD59-A6C34878D82A}">
                    <a16:rowId xmlns:a16="http://schemas.microsoft.com/office/drawing/2014/main" val="3192747068"/>
                  </a:ext>
                </a:extLst>
              </a:tr>
              <a:tr h="323552">
                <a:tc>
                  <a:txBody>
                    <a:bodyPr/>
                    <a:lstStyle/>
                    <a:p>
                      <a:pPr fontAlgn="ctr"/>
                      <a:r>
                        <a:rPr lang="en-US" sz="1800" b="1" dirty="0"/>
                        <a:t>Working in the Linux GUI</a:t>
                      </a:r>
                    </a:p>
                  </a:txBody>
                  <a:tcPr marL="47625" marR="47625" marT="47625" marB="47625" anchor="ctr"/>
                </a:tc>
                <a:tc>
                  <a:txBody>
                    <a:bodyPr/>
                    <a:lstStyle/>
                    <a:p>
                      <a:pPr fontAlgn="ctr"/>
                      <a:r>
                        <a:rPr lang="en-US" sz="1800" b="0" dirty="0"/>
                        <a:t>Explain the basic components of the Linux GUI.</a:t>
                      </a:r>
                    </a:p>
                  </a:txBody>
                  <a:tcPr marL="47625" marR="47625" marT="47625" marB="47625" anchor="ctr"/>
                </a:tc>
                <a:extLst>
                  <a:ext uri="{0D108BD9-81ED-4DB2-BD59-A6C34878D82A}">
                    <a16:rowId xmlns:a16="http://schemas.microsoft.com/office/drawing/2014/main" val="406498951"/>
                  </a:ext>
                </a:extLst>
              </a:tr>
              <a:tr h="323552">
                <a:tc>
                  <a:txBody>
                    <a:bodyPr/>
                    <a:lstStyle/>
                    <a:p>
                      <a:pPr fontAlgn="ctr"/>
                      <a:r>
                        <a:rPr lang="en-US" sz="1800" b="1" dirty="0"/>
                        <a:t>Working on a Linux Host</a:t>
                      </a:r>
                    </a:p>
                  </a:txBody>
                  <a:tcPr marL="47625" marR="47625" marT="47625" marB="47625" anchor="ctr"/>
                </a:tc>
                <a:tc>
                  <a:txBody>
                    <a:bodyPr/>
                    <a:lstStyle/>
                    <a:p>
                      <a:pPr fontAlgn="ctr"/>
                      <a:r>
                        <a:rPr lang="en-US" sz="1800" b="0" dirty="0"/>
                        <a:t>Use tools to detect malware on a Linux host.</a:t>
                      </a:r>
                    </a:p>
                  </a:txBody>
                  <a:tcPr marL="47625" marR="47625" marT="47625" marB="47625" anchor="ctr"/>
                </a:tc>
                <a:extLst>
                  <a:ext uri="{0D108BD9-81ED-4DB2-BD59-A6C34878D82A}">
                    <a16:rowId xmlns:a16="http://schemas.microsoft.com/office/drawing/2014/main" val="381053102"/>
                  </a:ext>
                </a:extLst>
              </a:tr>
            </a:tbl>
          </a:graphicData>
        </a:graphic>
      </p:graphicFrame>
    </p:spTree>
    <p:extLst>
      <p:ext uri="{BB962C8B-B14F-4D97-AF65-F5344CB8AC3E}">
        <p14:creationId xmlns:p14="http://schemas.microsoft.com/office/powerpoint/2010/main" val="4218391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8" name="TextBox 1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a:t>
            </a:r>
            <a:r>
              <a:rPr lang="en-US" sz="2400" dirty="0" smtClean="0">
                <a:solidFill>
                  <a:schemeClr val="bg1"/>
                </a:solidFill>
                <a:latin typeface="Tajawal Medium" panose="00000600000000000000" pitchFamily="2" charset="-78"/>
                <a:cs typeface="Tajawal Medium" panose="00000600000000000000" pitchFamily="2" charset="-78"/>
              </a:rPr>
              <a:t>2</a:t>
            </a:r>
            <a:endParaRPr lang="en-US" sz="2400" dirty="0">
              <a:solidFill>
                <a:schemeClr val="bg1"/>
              </a:solidFill>
              <a:latin typeface="Tajawal Medium" panose="00000600000000000000" pitchFamily="2" charset="-78"/>
              <a:cs typeface="Tajawal Medium" panose="00000600000000000000" pitchFamily="2" charset="-78"/>
            </a:endParaRPr>
          </a:p>
        </p:txBody>
      </p:sp>
      <p:sp>
        <p:nvSpPr>
          <p:cNvPr id="19" name="Title 1"/>
          <p:cNvSpPr txBox="1">
            <a:spLocks/>
          </p:cNvSpPr>
          <p:nvPr/>
        </p:nvSpPr>
        <p:spPr>
          <a:xfrm>
            <a:off x="2440788" y="2821582"/>
            <a:ext cx="3453826" cy="860647"/>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dirty="0">
                <a:solidFill>
                  <a:srgbClr val="000000"/>
                </a:solidFill>
                <a:latin typeface="Times New Roman" panose="02020603050405020304" pitchFamily="18" charset="0"/>
                <a:cs typeface="Times New Roman" panose="02020603050405020304" pitchFamily="18" charset="0"/>
              </a:rPr>
              <a:t>Linux Basics</a:t>
            </a:r>
          </a:p>
        </p:txBody>
      </p:sp>
      <p:sp>
        <p:nvSpPr>
          <p:cNvPr id="6" name="Rectangle 5"/>
          <p:cNvSpPr/>
          <p:nvPr/>
        </p:nvSpPr>
        <p:spPr>
          <a:xfrm>
            <a:off x="2402241" y="397229"/>
            <a:ext cx="6096000" cy="769441"/>
          </a:xfrm>
          <a:prstGeom prst="rect">
            <a:avLst/>
          </a:prstGeom>
        </p:spPr>
        <p:txBody>
          <a:bodyPr>
            <a:spAutoFit/>
          </a:bodyPr>
          <a:lstStyle/>
          <a:p>
            <a:r>
              <a:rPr lang="en-US" sz="2200" dirty="0">
                <a:solidFill>
                  <a:schemeClr val="bg1"/>
                </a:solidFill>
              </a:rPr>
              <a:t>The features and characteristics of </a:t>
            </a:r>
          </a:p>
          <a:p>
            <a:r>
              <a:rPr lang="en-US" sz="2200" dirty="0">
                <a:solidFill>
                  <a:schemeClr val="bg1"/>
                </a:solidFill>
              </a:rPr>
              <a:t>the Linux Operating System</a:t>
            </a:r>
            <a:endParaRPr lang="en-US" sz="22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7684844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773382" y="565925"/>
            <a:ext cx="2395207" cy="523220"/>
          </a:xfrm>
          <a:prstGeom prst="rect">
            <a:avLst/>
          </a:prstGeom>
          <a:noFill/>
        </p:spPr>
        <p:txBody>
          <a:bodyPr wrap="none" rtlCol="0">
            <a:spAutoFit/>
          </a:bodyPr>
          <a:lstStyle/>
          <a:p>
            <a:r>
              <a:rPr lang="en-US" altLang="en-US" sz="2800" dirty="0">
                <a:solidFill>
                  <a:schemeClr val="bg1"/>
                </a:solidFill>
                <a:latin typeface="Times New Roman" panose="02020603050405020304" pitchFamily="18" charset="0"/>
                <a:cs typeface="Times New Roman" panose="02020603050405020304" pitchFamily="18" charset="0"/>
              </a:rPr>
              <a:t>What is Linux?</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a:t>
            </a:r>
            <a:r>
              <a:rPr lang="en-US" sz="2400" dirty="0" smtClean="0">
                <a:solidFill>
                  <a:schemeClr val="bg1"/>
                </a:solidFill>
                <a:latin typeface="Tajawal Medium" panose="00000600000000000000" pitchFamily="2" charset="-78"/>
                <a:cs typeface="Tajawal Medium" panose="00000600000000000000" pitchFamily="2" charset="-78"/>
              </a:rPr>
              <a:t>2</a:t>
            </a:r>
            <a:endParaRPr lang="en-US" sz="2400" dirty="0">
              <a:solidFill>
                <a:schemeClr val="bg1"/>
              </a:solidFill>
              <a:latin typeface="Tajawal Medium" panose="00000600000000000000" pitchFamily="2" charset="-78"/>
              <a:cs typeface="Tajawal Medium" panose="00000600000000000000" pitchFamily="2" charset="-78"/>
            </a:endParaRPr>
          </a:p>
        </p:txBody>
      </p:sp>
      <p:sp>
        <p:nvSpPr>
          <p:cNvPr id="15" name="Content Placeholder 1"/>
          <p:cNvSpPr txBox="1">
            <a:spLocks/>
          </p:cNvSpPr>
          <p:nvPr/>
        </p:nvSpPr>
        <p:spPr>
          <a:xfrm>
            <a:off x="289549" y="1610200"/>
            <a:ext cx="8389230" cy="3622059"/>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7800" indent="-177800">
              <a:buSzPct val="100000"/>
            </a:pPr>
            <a:r>
              <a:rPr lang="en-US" sz="2400" dirty="0" smtClean="0">
                <a:solidFill>
                  <a:srgbClr val="24A9E1"/>
                </a:solidFill>
              </a:rPr>
              <a:t>Linux</a:t>
            </a:r>
            <a:r>
              <a:rPr lang="en-US" sz="2400" dirty="0" smtClean="0">
                <a:solidFill>
                  <a:srgbClr val="FF0000"/>
                </a:solidFill>
              </a:rPr>
              <a:t> </a:t>
            </a:r>
            <a:r>
              <a:rPr lang="en-US" sz="2400" dirty="0" smtClean="0"/>
              <a:t>is an </a:t>
            </a:r>
            <a:r>
              <a:rPr lang="en-US" sz="2400" dirty="0">
                <a:solidFill>
                  <a:srgbClr val="24A9E1"/>
                </a:solidFill>
              </a:rPr>
              <a:t>operating system </a:t>
            </a:r>
            <a:r>
              <a:rPr lang="en-US" sz="2400" dirty="0" smtClean="0"/>
              <a:t>that was created in </a:t>
            </a:r>
            <a:r>
              <a:rPr lang="en-US" sz="2400" dirty="0">
                <a:solidFill>
                  <a:srgbClr val="24A9E1"/>
                </a:solidFill>
              </a:rPr>
              <a:t>1991</a:t>
            </a:r>
            <a:r>
              <a:rPr lang="en-US" sz="2400" dirty="0" smtClean="0"/>
              <a:t>. </a:t>
            </a:r>
          </a:p>
          <a:p>
            <a:pPr marL="177800" indent="-177800">
              <a:buSzPct val="100000"/>
            </a:pPr>
            <a:r>
              <a:rPr lang="en-US" sz="2400" dirty="0" smtClean="0"/>
              <a:t>Linux is </a:t>
            </a:r>
            <a:r>
              <a:rPr lang="en-US" sz="2400" dirty="0">
                <a:solidFill>
                  <a:srgbClr val="24A9E1"/>
                </a:solidFill>
              </a:rPr>
              <a:t>open source, fast, reliable</a:t>
            </a:r>
            <a:r>
              <a:rPr lang="en-US" sz="2400" dirty="0" smtClean="0"/>
              <a:t>, and </a:t>
            </a:r>
            <a:r>
              <a:rPr lang="en-US" sz="2400" dirty="0">
                <a:solidFill>
                  <a:srgbClr val="24A9E1"/>
                </a:solidFill>
              </a:rPr>
              <a:t>small.</a:t>
            </a:r>
            <a:r>
              <a:rPr lang="en-US" sz="2400" dirty="0" smtClean="0"/>
              <a:t> It requires </a:t>
            </a:r>
            <a:r>
              <a:rPr lang="en-US" sz="2400" dirty="0">
                <a:solidFill>
                  <a:srgbClr val="24A9E1"/>
                </a:solidFill>
              </a:rPr>
              <a:t>very little hardware resources</a:t>
            </a:r>
            <a:r>
              <a:rPr lang="en-US" sz="2400" dirty="0" smtClean="0">
                <a:solidFill>
                  <a:srgbClr val="FF0000"/>
                </a:solidFill>
              </a:rPr>
              <a:t> </a:t>
            </a:r>
            <a:r>
              <a:rPr lang="en-US" sz="2400" dirty="0" smtClean="0"/>
              <a:t>to run and is highly customizable. </a:t>
            </a:r>
          </a:p>
          <a:p>
            <a:pPr marL="177800" indent="-177800">
              <a:buSzPct val="100000"/>
            </a:pPr>
            <a:r>
              <a:rPr lang="en-US" sz="2400" dirty="0" smtClean="0"/>
              <a:t>Linux is part of several platforms and can be found on</a:t>
            </a:r>
            <a:br>
              <a:rPr lang="en-US" sz="2400" dirty="0" smtClean="0"/>
            </a:br>
            <a:r>
              <a:rPr lang="en-US" sz="2400" dirty="0" smtClean="0"/>
              <a:t>devices anywhere from </a:t>
            </a:r>
            <a:r>
              <a:rPr lang="en-US" sz="2400" dirty="0">
                <a:solidFill>
                  <a:srgbClr val="24A9E1"/>
                </a:solidFill>
              </a:rPr>
              <a:t>wristwatches</a:t>
            </a:r>
            <a:r>
              <a:rPr lang="en-US" sz="2400" dirty="0" smtClean="0"/>
              <a:t> to </a:t>
            </a:r>
            <a:r>
              <a:rPr lang="en-US" sz="2400" dirty="0">
                <a:solidFill>
                  <a:srgbClr val="24A9E1"/>
                </a:solidFill>
              </a:rPr>
              <a:t>supercomputers.</a:t>
            </a:r>
          </a:p>
          <a:p>
            <a:pPr marL="177800" indent="-177800">
              <a:buSzPct val="100000"/>
            </a:pPr>
            <a:r>
              <a:rPr lang="en-US" sz="2400" dirty="0" smtClean="0"/>
              <a:t>Linux is designed to be connected to the network, which makes it much simpler to write and use network-based applications.</a:t>
            </a:r>
          </a:p>
          <a:p>
            <a:pPr marL="177800" indent="-177800">
              <a:buSzPct val="100000"/>
            </a:pPr>
            <a:r>
              <a:rPr lang="en-US" sz="2400" dirty="0">
                <a:solidFill>
                  <a:srgbClr val="24A9E1"/>
                </a:solidFill>
              </a:rPr>
              <a:t>A Linux distribution </a:t>
            </a:r>
            <a:r>
              <a:rPr lang="en-US" sz="2400" dirty="0" smtClean="0"/>
              <a:t>is the term used to describe packages created by different organizations and include the Linux kernel with customized tools and software packages. </a:t>
            </a:r>
            <a:endParaRPr lang="en-US" sz="2400" dirty="0"/>
          </a:p>
        </p:txBody>
      </p:sp>
      <p:pic>
        <p:nvPicPr>
          <p:cNvPr id="16" name="Picture 15"/>
          <p:cNvPicPr>
            <a:picLocks noChangeAspect="1" noChangeArrowheads="1"/>
          </p:cNvPicPr>
          <p:nvPr/>
        </p:nvPicPr>
        <p:blipFill rotWithShape="1">
          <a:blip r:embed="rId6"/>
          <a:srcRect t="6813" b="5818"/>
          <a:stretch/>
        </p:blipFill>
        <p:spPr bwMode="auto">
          <a:xfrm>
            <a:off x="8979907" y="2424126"/>
            <a:ext cx="2791640" cy="2270925"/>
          </a:xfrm>
          <a:prstGeom prst="rect">
            <a:avLst/>
          </a:prstGeom>
          <a:solidFill>
            <a:srgbClr val="FFFFFF">
              <a:shade val="85000"/>
            </a:srgbClr>
          </a:solidFill>
          <a:ln w="88900" cap="sq">
            <a:solidFill>
              <a:srgbClr val="FFFFFF"/>
            </a:solidFill>
            <a:miter lim="800000"/>
          </a:ln>
          <a:effectLst>
            <a:outerShdw blurRad="50800" dist="38100" dir="5400000" algn="t" rotWithShape="0">
              <a:prstClr val="black">
                <a:alpha val="40000"/>
              </a:prst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05714197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43490"/>
            <a:ext cx="2978892" cy="523220"/>
          </a:xfrm>
          <a:prstGeom prst="rect">
            <a:avLst/>
          </a:prstGeom>
          <a:noFill/>
        </p:spPr>
        <p:txBody>
          <a:bodyPr wrap="none" rtlCol="0">
            <a:spAutoFit/>
          </a:bodyPr>
          <a:lstStyle/>
          <a:p>
            <a:r>
              <a:rPr lang="en-US" altLang="en-US" sz="2800" dirty="0">
                <a:solidFill>
                  <a:schemeClr val="bg1"/>
                </a:solidFill>
                <a:latin typeface="Times New Roman" panose="02020603050405020304" pitchFamily="18" charset="0"/>
                <a:cs typeface="Times New Roman" panose="02020603050405020304" pitchFamily="18" charset="0"/>
              </a:rPr>
              <a:t>The Value of Linux</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a:t>
            </a:r>
            <a:r>
              <a:rPr lang="en-US" sz="2400" dirty="0" smtClean="0">
                <a:solidFill>
                  <a:schemeClr val="bg1"/>
                </a:solidFill>
                <a:latin typeface="Tajawal Medium" panose="00000600000000000000" pitchFamily="2" charset="-78"/>
                <a:cs typeface="Tajawal Medium" panose="00000600000000000000" pitchFamily="2" charset="-78"/>
              </a:rPr>
              <a:t>2</a:t>
            </a:r>
            <a:endParaRPr lang="en-US" sz="2400" dirty="0">
              <a:solidFill>
                <a:schemeClr val="bg1"/>
              </a:solidFill>
              <a:latin typeface="Tajawal Medium" panose="00000600000000000000" pitchFamily="2" charset="-78"/>
              <a:cs typeface="Tajawal Medium" panose="00000600000000000000" pitchFamily="2" charset="-78"/>
            </a:endParaRPr>
          </a:p>
        </p:txBody>
      </p:sp>
      <p:sp>
        <p:nvSpPr>
          <p:cNvPr id="10" name="Content Placeholder 1"/>
          <p:cNvSpPr txBox="1">
            <a:spLocks/>
          </p:cNvSpPr>
          <p:nvPr/>
        </p:nvSpPr>
        <p:spPr>
          <a:xfrm>
            <a:off x="263389" y="1566618"/>
            <a:ext cx="11928611" cy="3545679"/>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400" b="1" dirty="0" smtClean="0">
                <a:solidFill>
                  <a:srgbClr val="24A9E1"/>
                </a:solidFill>
              </a:rPr>
              <a:t>Linux</a:t>
            </a:r>
            <a:r>
              <a:rPr lang="en-US" sz="2400" dirty="0" smtClean="0"/>
              <a:t> is often the operating system of choice in the Security Operations Center (SOC). These are some of the reasons to choose Linux:</a:t>
            </a:r>
          </a:p>
          <a:p>
            <a:pPr>
              <a:buSzPct val="100000"/>
            </a:pPr>
            <a:r>
              <a:rPr lang="en-US" sz="2400" b="1" dirty="0">
                <a:solidFill>
                  <a:srgbClr val="24A9E1"/>
                </a:solidFill>
              </a:rPr>
              <a:t>Linux is open source</a:t>
            </a:r>
            <a:r>
              <a:rPr lang="en-US" sz="2400" b="1" dirty="0" smtClean="0"/>
              <a:t> - </a:t>
            </a:r>
            <a:r>
              <a:rPr lang="en-US" sz="2400" dirty="0" smtClean="0"/>
              <a:t>Any person can acquire Linux at no charge and modify it to fit specific needs. </a:t>
            </a:r>
          </a:p>
          <a:p>
            <a:pPr>
              <a:buSzPct val="100000"/>
            </a:pPr>
            <a:r>
              <a:rPr lang="en-US" sz="2400" b="1" dirty="0">
                <a:solidFill>
                  <a:srgbClr val="24A9E1"/>
                </a:solidFill>
              </a:rPr>
              <a:t>The Linux CLI is very powerful</a:t>
            </a:r>
            <a:r>
              <a:rPr lang="en-US" sz="2400" b="1" dirty="0" smtClean="0"/>
              <a:t> -</a:t>
            </a:r>
            <a:r>
              <a:rPr lang="en-US" sz="2400" dirty="0" smtClean="0"/>
              <a:t> The Linux Command Line Interface (CLI) is extremely powerful and enables analysts to perform tasks not only directly on a terminal, but also remotely.</a:t>
            </a:r>
          </a:p>
          <a:p>
            <a:pPr>
              <a:buSzPct val="100000"/>
            </a:pPr>
            <a:r>
              <a:rPr lang="en-US" sz="2400" b="1" dirty="0">
                <a:solidFill>
                  <a:srgbClr val="24A9E1"/>
                </a:solidFill>
              </a:rPr>
              <a:t>The user has more control over the OS</a:t>
            </a:r>
            <a:r>
              <a:rPr lang="en-US" sz="2400" b="1" dirty="0" smtClean="0"/>
              <a:t> -</a:t>
            </a:r>
            <a:r>
              <a:rPr lang="en-US" sz="2400" dirty="0" smtClean="0"/>
              <a:t> The administrator user in Linux, known as the </a:t>
            </a:r>
            <a:r>
              <a:rPr lang="en-US" sz="2400" dirty="0" smtClean="0">
                <a:solidFill>
                  <a:srgbClr val="FF0000"/>
                </a:solidFill>
              </a:rPr>
              <a:t>root user</a:t>
            </a:r>
            <a:r>
              <a:rPr lang="en-US" sz="2400" dirty="0" smtClean="0"/>
              <a:t>, or superuser, can modify any aspect of the computer with a few keystrokes. </a:t>
            </a:r>
          </a:p>
          <a:p>
            <a:pPr>
              <a:buSzPct val="100000"/>
            </a:pPr>
            <a:r>
              <a:rPr lang="en-US" sz="2400" b="1" dirty="0">
                <a:solidFill>
                  <a:srgbClr val="24A9E1"/>
                </a:solidFill>
              </a:rPr>
              <a:t>It allows for better network communication control</a:t>
            </a:r>
            <a:r>
              <a:rPr lang="en-US" sz="2400" b="1" dirty="0" smtClean="0"/>
              <a:t> -</a:t>
            </a:r>
            <a:r>
              <a:rPr lang="en-US" sz="2400" dirty="0" smtClean="0"/>
              <a:t> Control is an inherent part of Linux. </a:t>
            </a:r>
            <a:endParaRPr lang="en-US" sz="2400" dirty="0"/>
          </a:p>
        </p:txBody>
      </p:sp>
    </p:spTree>
    <p:extLst>
      <p:ext uri="{BB962C8B-B14F-4D97-AF65-F5344CB8AC3E}">
        <p14:creationId xmlns:p14="http://schemas.microsoft.com/office/powerpoint/2010/main" val="46204102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43490"/>
            <a:ext cx="272702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Linux in the SOC</a:t>
            </a: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a:t>
            </a:r>
            <a:r>
              <a:rPr lang="en-US" sz="2400" dirty="0" smtClean="0">
                <a:solidFill>
                  <a:schemeClr val="bg1"/>
                </a:solidFill>
                <a:latin typeface="Tajawal Medium" panose="00000600000000000000" pitchFamily="2" charset="-78"/>
                <a:cs typeface="Tajawal Medium" panose="00000600000000000000" pitchFamily="2" charset="-78"/>
              </a:rPr>
              <a:t>2</a:t>
            </a:r>
            <a:endParaRPr lang="en-US" sz="2400" dirty="0">
              <a:solidFill>
                <a:schemeClr val="bg1"/>
              </a:solidFill>
              <a:latin typeface="Tajawal Medium" panose="00000600000000000000" pitchFamily="2" charset="-78"/>
              <a:cs typeface="Tajawal Medium" panose="00000600000000000000" pitchFamily="2" charset="-78"/>
            </a:endParaRPr>
          </a:p>
        </p:txBody>
      </p:sp>
      <p:pic>
        <p:nvPicPr>
          <p:cNvPr id="11" name="Picture 2"/>
          <p:cNvPicPr>
            <a:picLocks noChangeAspect="1" noChangeArrowheads="1"/>
          </p:cNvPicPr>
          <p:nvPr/>
        </p:nvPicPr>
        <p:blipFill>
          <a:blip r:embed="rId6"/>
          <a:srcRect/>
          <a:stretch>
            <a:fillRect/>
          </a:stretch>
        </p:blipFill>
        <p:spPr bwMode="auto">
          <a:xfrm>
            <a:off x="6194169" y="1422544"/>
            <a:ext cx="5531948" cy="4274091"/>
          </a:xfrm>
          <a:prstGeom prst="rect">
            <a:avLst/>
          </a:prstGeom>
          <a:noFill/>
          <a:ln w="9525">
            <a:noFill/>
            <a:miter lim="800000"/>
            <a:headEnd/>
            <a:tailEnd/>
          </a:ln>
        </p:spPr>
      </p:pic>
      <p:sp>
        <p:nvSpPr>
          <p:cNvPr id="12" name="Content Placeholder 1"/>
          <p:cNvSpPr txBox="1">
            <a:spLocks/>
          </p:cNvSpPr>
          <p:nvPr/>
        </p:nvSpPr>
        <p:spPr>
          <a:xfrm>
            <a:off x="130614" y="1679652"/>
            <a:ext cx="6433198" cy="382932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SzPct val="100000"/>
            </a:pPr>
            <a:r>
              <a:rPr lang="en-US" sz="2400" dirty="0" smtClean="0">
                <a:latin typeface="Times New Roman" panose="02020603050405020304" pitchFamily="18" charset="0"/>
                <a:cs typeface="Times New Roman" panose="02020603050405020304" pitchFamily="18" charset="0"/>
              </a:rPr>
              <a:t>The flexibility provided by Linux is a</a:t>
            </a:r>
            <a:br>
              <a:rPr lang="en-US" sz="2400" dirty="0" smtClean="0">
                <a:latin typeface="Times New Roman" panose="02020603050405020304" pitchFamily="18" charset="0"/>
                <a:cs typeface="Times New Roman" panose="02020603050405020304" pitchFamily="18" charset="0"/>
              </a:rPr>
            </a:br>
            <a:r>
              <a:rPr lang="en-US" sz="2400" dirty="0" smtClean="0">
                <a:latin typeface="Times New Roman" panose="02020603050405020304" pitchFamily="18" charset="0"/>
                <a:cs typeface="Times New Roman" panose="02020603050405020304" pitchFamily="18" charset="0"/>
              </a:rPr>
              <a:t>great feature for the SOC. The entire</a:t>
            </a:r>
            <a:br>
              <a:rPr lang="en-US" sz="2400" dirty="0" smtClean="0">
                <a:latin typeface="Times New Roman" panose="02020603050405020304" pitchFamily="18" charset="0"/>
                <a:cs typeface="Times New Roman" panose="02020603050405020304" pitchFamily="18" charset="0"/>
              </a:rPr>
            </a:br>
            <a:r>
              <a:rPr lang="en-US" sz="2400" dirty="0" smtClean="0">
                <a:latin typeface="Times New Roman" panose="02020603050405020304" pitchFamily="18" charset="0"/>
                <a:cs typeface="Times New Roman" panose="02020603050405020304" pitchFamily="18" charset="0"/>
              </a:rPr>
              <a:t>operating system can be tailored to </a:t>
            </a:r>
            <a:br>
              <a:rPr lang="en-US" sz="2400" dirty="0" smtClean="0">
                <a:latin typeface="Times New Roman" panose="02020603050405020304" pitchFamily="18" charset="0"/>
                <a:cs typeface="Times New Roman" panose="02020603050405020304" pitchFamily="18" charset="0"/>
              </a:rPr>
            </a:br>
            <a:r>
              <a:rPr lang="en-US" sz="2400" dirty="0" smtClean="0">
                <a:latin typeface="Times New Roman" panose="02020603050405020304" pitchFamily="18" charset="0"/>
                <a:cs typeface="Times New Roman" panose="02020603050405020304" pitchFamily="18" charset="0"/>
              </a:rPr>
              <a:t>become the perfect security analysis </a:t>
            </a:r>
            <a:br>
              <a:rPr lang="en-US" sz="2400" dirty="0" smtClean="0">
                <a:latin typeface="Times New Roman" panose="02020603050405020304" pitchFamily="18" charset="0"/>
                <a:cs typeface="Times New Roman" panose="02020603050405020304" pitchFamily="18" charset="0"/>
              </a:rPr>
            </a:br>
            <a:r>
              <a:rPr lang="en-US" sz="2400" dirty="0" smtClean="0">
                <a:latin typeface="Times New Roman" panose="02020603050405020304" pitchFamily="18" charset="0"/>
                <a:cs typeface="Times New Roman" panose="02020603050405020304" pitchFamily="18" charset="0"/>
              </a:rPr>
              <a:t>platform. </a:t>
            </a:r>
          </a:p>
          <a:p>
            <a:pPr>
              <a:buSzPct val="100000"/>
            </a:pPr>
            <a:r>
              <a:rPr lang="en-US" sz="2400" dirty="0" smtClean="0">
                <a:solidFill>
                  <a:srgbClr val="24A9E1"/>
                </a:solidFill>
                <a:latin typeface="Times New Roman" panose="02020603050405020304" pitchFamily="18" charset="0"/>
                <a:cs typeface="Times New Roman" panose="02020603050405020304" pitchFamily="18" charset="0"/>
              </a:rPr>
              <a:t>Sguil</a:t>
            </a:r>
            <a:r>
              <a:rPr lang="en-US" sz="2400" dirty="0" smtClean="0">
                <a:latin typeface="Times New Roman" panose="02020603050405020304" pitchFamily="18" charset="0"/>
                <a:cs typeface="Times New Roman" panose="02020603050405020304" pitchFamily="18" charset="0"/>
              </a:rPr>
              <a:t> is the cybersecurity analyst console in a special version of Linux called </a:t>
            </a:r>
            <a:r>
              <a:rPr lang="en-US" sz="2400" dirty="0" smtClean="0">
                <a:solidFill>
                  <a:srgbClr val="24A9E1"/>
                </a:solidFill>
                <a:latin typeface="Times New Roman" panose="02020603050405020304" pitchFamily="18" charset="0"/>
                <a:cs typeface="Times New Roman" panose="02020603050405020304" pitchFamily="18" charset="0"/>
              </a:rPr>
              <a:t>Security Onion</a:t>
            </a:r>
            <a:r>
              <a:rPr lang="en-US" sz="2400" dirty="0" smtClean="0">
                <a:latin typeface="Times New Roman" panose="02020603050405020304" pitchFamily="18" charset="0"/>
                <a:cs typeface="Times New Roman" panose="02020603050405020304" pitchFamily="18" charset="0"/>
              </a:rPr>
              <a:t>.</a:t>
            </a:r>
          </a:p>
          <a:p>
            <a:pPr>
              <a:buSzPct val="100000"/>
            </a:pPr>
            <a:r>
              <a:rPr lang="en-US" sz="2400" dirty="0" smtClean="0">
                <a:solidFill>
                  <a:srgbClr val="24A9E1"/>
                </a:solidFill>
                <a:latin typeface="Times New Roman" panose="02020603050405020304" pitchFamily="18" charset="0"/>
                <a:cs typeface="Times New Roman" panose="02020603050405020304" pitchFamily="18" charset="0"/>
              </a:rPr>
              <a:t>Security Onion </a:t>
            </a:r>
            <a:r>
              <a:rPr lang="en-US" sz="2400" dirty="0" smtClean="0">
                <a:latin typeface="Times New Roman" panose="02020603050405020304" pitchFamily="18" charset="0"/>
                <a:cs typeface="Times New Roman" panose="02020603050405020304" pitchFamily="18" charset="0"/>
              </a:rPr>
              <a:t>is an open source</a:t>
            </a:r>
            <a:br>
              <a:rPr lang="en-US" sz="2400" dirty="0" smtClean="0">
                <a:latin typeface="Times New Roman" panose="02020603050405020304" pitchFamily="18" charset="0"/>
                <a:cs typeface="Times New Roman" panose="02020603050405020304" pitchFamily="18" charset="0"/>
              </a:rPr>
            </a:br>
            <a:r>
              <a:rPr lang="en-US" sz="2400" dirty="0" smtClean="0">
                <a:latin typeface="Times New Roman" panose="02020603050405020304" pitchFamily="18" charset="0"/>
                <a:cs typeface="Times New Roman" panose="02020603050405020304" pitchFamily="18" charset="0"/>
              </a:rPr>
              <a:t>suite of tools that work together for</a:t>
            </a:r>
            <a:br>
              <a:rPr lang="en-US" sz="2400" dirty="0" smtClean="0">
                <a:latin typeface="Times New Roman" panose="02020603050405020304" pitchFamily="18" charset="0"/>
                <a:cs typeface="Times New Roman" panose="02020603050405020304" pitchFamily="18" charset="0"/>
              </a:rPr>
            </a:br>
            <a:r>
              <a:rPr lang="en-US" sz="2400" dirty="0" smtClean="0">
                <a:latin typeface="Times New Roman" panose="02020603050405020304" pitchFamily="18" charset="0"/>
                <a:cs typeface="Times New Roman" panose="02020603050405020304" pitchFamily="18" charset="0"/>
              </a:rPr>
              <a:t>network security analysis.   </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9229072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43490"/>
            <a:ext cx="40238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Linux in the SOC (Contd.)</a:t>
            </a: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a:t>
            </a:r>
            <a:r>
              <a:rPr lang="en-US" sz="2400" dirty="0" smtClean="0">
                <a:solidFill>
                  <a:schemeClr val="bg1"/>
                </a:solidFill>
                <a:latin typeface="Tajawal Medium" panose="00000600000000000000" pitchFamily="2" charset="-78"/>
                <a:cs typeface="Tajawal Medium" panose="00000600000000000000" pitchFamily="2" charset="-78"/>
              </a:rPr>
              <a:t>2</a:t>
            </a:r>
            <a:endParaRPr lang="en-US" sz="2400" dirty="0">
              <a:solidFill>
                <a:schemeClr val="bg1"/>
              </a:solidFill>
              <a:latin typeface="Tajawal Medium" panose="00000600000000000000" pitchFamily="2" charset="-78"/>
              <a:cs typeface="Tajawal Medium" panose="00000600000000000000" pitchFamily="2" charset="-78"/>
            </a:endParaRPr>
          </a:p>
        </p:txBody>
      </p:sp>
      <p:sp>
        <p:nvSpPr>
          <p:cNvPr id="9" name="Rectangle 8"/>
          <p:cNvSpPr/>
          <p:nvPr/>
        </p:nvSpPr>
        <p:spPr>
          <a:xfrm>
            <a:off x="1678435" y="1445845"/>
            <a:ext cx="8492260" cy="461665"/>
          </a:xfrm>
          <a:prstGeom prst="rect">
            <a:avLst/>
          </a:prstGeom>
        </p:spPr>
        <p:txBody>
          <a:bodyPr wrap="square">
            <a:spAutoFit/>
          </a:bodyPr>
          <a:lstStyle/>
          <a:p>
            <a:r>
              <a:rPr lang="en-US" sz="2400" dirty="0">
                <a:latin typeface="Times New Roman" panose="02020603050405020304" pitchFamily="18" charset="0"/>
                <a:cs typeface="Times New Roman" panose="02020603050405020304" pitchFamily="18" charset="0"/>
              </a:rPr>
              <a:t>The following table lists a few tools that are often found in a SOC:</a:t>
            </a:r>
          </a:p>
        </p:txBody>
      </p:sp>
      <p:graphicFrame>
        <p:nvGraphicFramePr>
          <p:cNvPr id="13" name="Table 12"/>
          <p:cNvGraphicFramePr>
            <a:graphicFrameLocks noGrp="1"/>
          </p:cNvGraphicFramePr>
          <p:nvPr>
            <p:extLst>
              <p:ext uri="{D42A27DB-BD31-4B8C-83A1-F6EECF244321}">
                <p14:modId xmlns:p14="http://schemas.microsoft.com/office/powerpoint/2010/main" val="3189272790"/>
              </p:ext>
            </p:extLst>
          </p:nvPr>
        </p:nvGraphicFramePr>
        <p:xfrm>
          <a:off x="478886" y="1928909"/>
          <a:ext cx="11245516" cy="3261360"/>
        </p:xfrm>
        <a:graphic>
          <a:graphicData uri="http://schemas.openxmlformats.org/drawingml/2006/table">
            <a:tbl>
              <a:tblPr firstRow="1" bandRow="1">
                <a:tableStyleId>{5C22544A-7EE6-4342-B048-85BDC9FD1C3A}</a:tableStyleId>
              </a:tblPr>
              <a:tblGrid>
                <a:gridCol w="3334651">
                  <a:extLst>
                    <a:ext uri="{9D8B030D-6E8A-4147-A177-3AD203B41FA5}">
                      <a16:colId xmlns:a16="http://schemas.microsoft.com/office/drawing/2014/main" val="20000"/>
                    </a:ext>
                  </a:extLst>
                </a:gridCol>
                <a:gridCol w="7910865">
                  <a:extLst>
                    <a:ext uri="{9D8B030D-6E8A-4147-A177-3AD203B41FA5}">
                      <a16:colId xmlns:a16="http://schemas.microsoft.com/office/drawing/2014/main" val="20001"/>
                    </a:ext>
                  </a:extLst>
                </a:gridCol>
              </a:tblGrid>
              <a:tr h="275066">
                <a:tc>
                  <a:txBody>
                    <a:bodyPr/>
                    <a:lstStyle/>
                    <a:p>
                      <a:pPr algn="ctr" fontAlgn="ctr"/>
                      <a:r>
                        <a:rPr lang="en-US" sz="2100" b="1" dirty="0"/>
                        <a:t>SOC Tool</a:t>
                      </a:r>
                      <a:endParaRPr lang="en-US" sz="2100" dirty="0"/>
                    </a:p>
                  </a:txBody>
                  <a:tcPr marL="47625" marR="47625" marT="47625" marB="47625" anchor="ctr"/>
                </a:tc>
                <a:tc>
                  <a:txBody>
                    <a:bodyPr/>
                    <a:lstStyle/>
                    <a:p>
                      <a:pPr algn="ctr" fontAlgn="ctr"/>
                      <a:r>
                        <a:rPr lang="en-US" sz="2100" b="1" dirty="0"/>
                        <a:t>Description</a:t>
                      </a:r>
                      <a:endParaRPr lang="en-US" sz="2100" dirty="0"/>
                    </a:p>
                  </a:txBody>
                  <a:tcPr marL="47625" marR="47625" marT="47625" marB="47625" anchor="ctr"/>
                </a:tc>
                <a:extLst>
                  <a:ext uri="{0D108BD9-81ED-4DB2-BD59-A6C34878D82A}">
                    <a16:rowId xmlns:a16="http://schemas.microsoft.com/office/drawing/2014/main" val="10000"/>
                  </a:ext>
                </a:extLst>
              </a:tr>
              <a:tr h="869523">
                <a:tc>
                  <a:txBody>
                    <a:bodyPr/>
                    <a:lstStyle/>
                    <a:p>
                      <a:pPr fontAlgn="ctr"/>
                      <a:r>
                        <a:rPr lang="en-US" sz="2100" b="1" dirty="0"/>
                        <a:t>Network packet capture software</a:t>
                      </a:r>
                      <a:endParaRPr lang="en-US" sz="2100" b="0" dirty="0"/>
                    </a:p>
                  </a:txBody>
                  <a:tcPr marL="47625" marR="47625" marT="47625" marB="47625" anchor="ctr"/>
                </a:tc>
                <a:tc>
                  <a:txBody>
                    <a:bodyPr/>
                    <a:lstStyle/>
                    <a:p>
                      <a:pPr marL="285750" indent="-285750" fontAlgn="ctr">
                        <a:buFont typeface="Arial" panose="020B0604020202020204" pitchFamily="34" charset="0"/>
                        <a:buChar char="•"/>
                      </a:pPr>
                      <a:r>
                        <a:rPr lang="en-US" sz="2100" b="0" dirty="0"/>
                        <a:t>A crucial tool for a SOC analyst as it makes it possible to observe and understand every detail of a network transaction.</a:t>
                      </a:r>
                    </a:p>
                    <a:p>
                      <a:pPr marL="285750" indent="-285750" fontAlgn="ctr">
                        <a:buFont typeface="Arial" panose="020B0604020202020204" pitchFamily="34" charset="0"/>
                        <a:buChar char="•"/>
                      </a:pPr>
                      <a:r>
                        <a:rPr lang="en-US" sz="2100" b="0" dirty="0"/>
                        <a:t>Wireshark is a popular packet capture tool.</a:t>
                      </a:r>
                    </a:p>
                  </a:txBody>
                  <a:tcPr marL="47625" marR="47625" marT="47625" marB="47625" anchor="ctr"/>
                </a:tc>
                <a:extLst>
                  <a:ext uri="{0D108BD9-81ED-4DB2-BD59-A6C34878D82A}">
                    <a16:rowId xmlns:a16="http://schemas.microsoft.com/office/drawing/2014/main" val="10001"/>
                  </a:ext>
                </a:extLst>
              </a:tr>
              <a:tr h="655404">
                <a:tc>
                  <a:txBody>
                    <a:bodyPr/>
                    <a:lstStyle/>
                    <a:p>
                      <a:pPr fontAlgn="ctr"/>
                      <a:r>
                        <a:rPr lang="en-US" sz="2100" b="1" dirty="0"/>
                        <a:t>Malware analysis tools</a:t>
                      </a:r>
                      <a:endParaRPr lang="en-US" sz="2100" b="0" dirty="0"/>
                    </a:p>
                  </a:txBody>
                  <a:tcPr marL="47625" marR="47625" marT="47625" marB="47625" anchor="ctr"/>
                </a:tc>
                <a:tc>
                  <a:txBody>
                    <a:bodyPr/>
                    <a:lstStyle/>
                    <a:p>
                      <a:pPr marL="285750" indent="-285750" fontAlgn="ctr">
                        <a:buFont typeface="Arial" panose="020B0604020202020204" pitchFamily="34" charset="0"/>
                        <a:buChar char="•"/>
                      </a:pPr>
                      <a:r>
                        <a:rPr lang="en-US" sz="2100" b="0" dirty="0"/>
                        <a:t>These tools allow analysts to safely run and observe malware execution without the risk of compromising the underlying system.</a:t>
                      </a:r>
                    </a:p>
                  </a:txBody>
                  <a:tcPr marL="47625" marR="47625" marT="47625" marB="47625" anchor="ctr"/>
                </a:tc>
                <a:extLst>
                  <a:ext uri="{0D108BD9-81ED-4DB2-BD59-A6C34878D82A}">
                    <a16:rowId xmlns:a16="http://schemas.microsoft.com/office/drawing/2014/main" val="10002"/>
                  </a:ext>
                </a:extLst>
              </a:tr>
              <a:tr h="845573">
                <a:tc>
                  <a:txBody>
                    <a:bodyPr/>
                    <a:lstStyle/>
                    <a:p>
                      <a:pPr fontAlgn="ctr"/>
                      <a:r>
                        <a:rPr lang="en-US" sz="2100" b="1" dirty="0"/>
                        <a:t>Intrusion detection systems (IDSs)</a:t>
                      </a:r>
                      <a:endParaRPr lang="en-US" sz="2100" b="0" dirty="0"/>
                    </a:p>
                  </a:txBody>
                  <a:tcPr marL="47625" marR="47625" marT="47625" marB="47625" anchor="ctr"/>
                </a:tc>
                <a:tc>
                  <a:txBody>
                    <a:bodyPr/>
                    <a:lstStyle/>
                    <a:p>
                      <a:pPr marL="285750" indent="-285750" fontAlgn="ctr">
                        <a:buFont typeface="Arial" panose="020B0604020202020204" pitchFamily="34" charset="0"/>
                        <a:buChar char="•"/>
                      </a:pPr>
                      <a:r>
                        <a:rPr lang="en-US" sz="2100" b="0" dirty="0"/>
                        <a:t>These tools are used for real-time traffic monitoring and inspection.</a:t>
                      </a:r>
                    </a:p>
                    <a:p>
                      <a:pPr marL="285750" indent="-285750" fontAlgn="ctr">
                        <a:buFont typeface="Arial" panose="020B0604020202020204" pitchFamily="34" charset="0"/>
                        <a:buChar char="•"/>
                      </a:pPr>
                      <a:r>
                        <a:rPr lang="en-US" sz="2100" b="0" dirty="0"/>
                        <a:t>If any aspect of the currently flowing traffic matches any of the established rules, a pre-defined action is taken.</a:t>
                      </a:r>
                    </a:p>
                  </a:txBody>
                  <a:tcPr marL="47625" marR="47625" marT="47625" marB="47625" anchor="ct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54127081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43490"/>
            <a:ext cx="40238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Linux in the SOC (Contd.)</a:t>
            </a: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a:t>
            </a:r>
            <a:r>
              <a:rPr lang="en-US" sz="2400" dirty="0" smtClean="0">
                <a:solidFill>
                  <a:schemeClr val="bg1"/>
                </a:solidFill>
                <a:latin typeface="Tajawal Medium" panose="00000600000000000000" pitchFamily="2" charset="-78"/>
                <a:cs typeface="Tajawal Medium" panose="00000600000000000000" pitchFamily="2" charset="-78"/>
              </a:rPr>
              <a:t>2</a:t>
            </a:r>
            <a:endParaRPr lang="en-US" sz="2400" dirty="0">
              <a:solidFill>
                <a:schemeClr val="bg1"/>
              </a:solidFill>
              <a:latin typeface="Tajawal Medium" panose="00000600000000000000" pitchFamily="2" charset="-78"/>
              <a:cs typeface="Tajawal Medium" panose="00000600000000000000" pitchFamily="2" charset="-78"/>
            </a:endParaRPr>
          </a:p>
        </p:txBody>
      </p:sp>
      <p:graphicFrame>
        <p:nvGraphicFramePr>
          <p:cNvPr id="11" name="Table 10"/>
          <p:cNvGraphicFramePr>
            <a:graphicFrameLocks noGrp="1"/>
          </p:cNvGraphicFramePr>
          <p:nvPr>
            <p:extLst>
              <p:ext uri="{D42A27DB-BD31-4B8C-83A1-F6EECF244321}">
                <p14:modId xmlns:p14="http://schemas.microsoft.com/office/powerpoint/2010/main" val="1641091867"/>
              </p:ext>
            </p:extLst>
          </p:nvPr>
        </p:nvGraphicFramePr>
        <p:xfrm>
          <a:off x="302588" y="1638608"/>
          <a:ext cx="11327938" cy="3829050"/>
        </p:xfrm>
        <a:graphic>
          <a:graphicData uri="http://schemas.openxmlformats.org/drawingml/2006/table">
            <a:tbl>
              <a:tblPr firstRow="1" bandRow="1">
                <a:tableStyleId>{5C22544A-7EE6-4342-B048-85BDC9FD1C3A}</a:tableStyleId>
              </a:tblPr>
              <a:tblGrid>
                <a:gridCol w="3159524">
                  <a:extLst>
                    <a:ext uri="{9D8B030D-6E8A-4147-A177-3AD203B41FA5}">
                      <a16:colId xmlns:a16="http://schemas.microsoft.com/office/drawing/2014/main" val="20000"/>
                    </a:ext>
                  </a:extLst>
                </a:gridCol>
                <a:gridCol w="8168414">
                  <a:extLst>
                    <a:ext uri="{9D8B030D-6E8A-4147-A177-3AD203B41FA5}">
                      <a16:colId xmlns:a16="http://schemas.microsoft.com/office/drawing/2014/main" val="20001"/>
                    </a:ext>
                  </a:extLst>
                </a:gridCol>
              </a:tblGrid>
              <a:tr h="302441">
                <a:tc>
                  <a:txBody>
                    <a:bodyPr/>
                    <a:lstStyle/>
                    <a:p>
                      <a:pPr algn="ctr" fontAlgn="ctr"/>
                      <a:r>
                        <a:rPr lang="en-US" sz="2000" b="1" dirty="0">
                          <a:latin typeface="Times New Roman" panose="02020603050405020304" pitchFamily="18" charset="0"/>
                          <a:cs typeface="Times New Roman" panose="02020603050405020304" pitchFamily="18" charset="0"/>
                        </a:rPr>
                        <a:t>SOC Tool</a:t>
                      </a:r>
                      <a:endParaRPr lang="en-US" sz="2000" dirty="0">
                        <a:latin typeface="Times New Roman" panose="02020603050405020304" pitchFamily="18" charset="0"/>
                        <a:cs typeface="Times New Roman" panose="02020603050405020304" pitchFamily="18" charset="0"/>
                      </a:endParaRPr>
                    </a:p>
                  </a:txBody>
                  <a:tcPr marL="47625" marR="47625" marT="47625" marB="47625" anchor="ctr"/>
                </a:tc>
                <a:tc>
                  <a:txBody>
                    <a:bodyPr/>
                    <a:lstStyle/>
                    <a:p>
                      <a:pPr algn="ctr" fontAlgn="ctr"/>
                      <a:r>
                        <a:rPr lang="en-US" sz="2000" b="1" dirty="0">
                          <a:latin typeface="Times New Roman" panose="02020603050405020304" pitchFamily="18" charset="0"/>
                          <a:cs typeface="Times New Roman" panose="02020603050405020304" pitchFamily="18" charset="0"/>
                        </a:rPr>
                        <a:t>Description</a:t>
                      </a:r>
                      <a:endParaRPr lang="en-US" sz="2000" dirty="0">
                        <a:latin typeface="Times New Roman" panose="02020603050405020304" pitchFamily="18" charset="0"/>
                        <a:cs typeface="Times New Roman" panose="02020603050405020304" pitchFamily="18" charset="0"/>
                      </a:endParaRPr>
                    </a:p>
                  </a:txBody>
                  <a:tcPr marL="47625" marR="47625" marT="47625" marB="47625" anchor="ctr"/>
                </a:tc>
                <a:extLst>
                  <a:ext uri="{0D108BD9-81ED-4DB2-BD59-A6C34878D82A}">
                    <a16:rowId xmlns:a16="http://schemas.microsoft.com/office/drawing/2014/main" val="10000"/>
                  </a:ext>
                </a:extLst>
              </a:tr>
              <a:tr h="611951">
                <a:tc>
                  <a:txBody>
                    <a:bodyPr/>
                    <a:lstStyle/>
                    <a:p>
                      <a:pPr fontAlgn="ctr"/>
                      <a:r>
                        <a:rPr lang="en-US" sz="2000" b="1" dirty="0">
                          <a:latin typeface="Times New Roman" panose="02020603050405020304" pitchFamily="18" charset="0"/>
                          <a:cs typeface="Times New Roman" panose="02020603050405020304" pitchFamily="18" charset="0"/>
                        </a:rPr>
                        <a:t>Firewalls</a:t>
                      </a:r>
                      <a:endParaRPr lang="en-US" sz="2000" b="0" dirty="0">
                        <a:latin typeface="Times New Roman" panose="02020603050405020304" pitchFamily="18" charset="0"/>
                        <a:cs typeface="Times New Roman" panose="02020603050405020304" pitchFamily="18" charset="0"/>
                      </a:endParaRPr>
                    </a:p>
                  </a:txBody>
                  <a:tcPr marL="47625" marR="47625" marT="47625" marB="47625" anchor="ctr"/>
                </a:tc>
                <a:tc>
                  <a:txBody>
                    <a:bodyPr/>
                    <a:lstStyle/>
                    <a:p>
                      <a:pPr marL="285750" indent="-285750" fontAlgn="ctr">
                        <a:buFont typeface="Arial" panose="020B0604020202020204" pitchFamily="34" charset="0"/>
                        <a:buChar char="•"/>
                      </a:pPr>
                      <a:r>
                        <a:rPr lang="en-US" sz="2000" b="0" dirty="0">
                          <a:latin typeface="Times New Roman" panose="02020603050405020304" pitchFamily="18" charset="0"/>
                          <a:cs typeface="Times New Roman" panose="02020603050405020304" pitchFamily="18" charset="0"/>
                        </a:rPr>
                        <a:t>This software is used to specify, based on pre-defined rules, whether traffic is allowed to enter or leave a network or device.</a:t>
                      </a:r>
                    </a:p>
                  </a:txBody>
                  <a:tcPr marL="47625" marR="47625" marT="47625" marB="47625" anchor="ctr"/>
                </a:tc>
                <a:extLst>
                  <a:ext uri="{0D108BD9-81ED-4DB2-BD59-A6C34878D82A}">
                    <a16:rowId xmlns:a16="http://schemas.microsoft.com/office/drawing/2014/main" val="10001"/>
                  </a:ext>
                </a:extLst>
              </a:tr>
              <a:tr h="808978">
                <a:tc>
                  <a:txBody>
                    <a:bodyPr/>
                    <a:lstStyle/>
                    <a:p>
                      <a:pPr fontAlgn="ctr"/>
                      <a:r>
                        <a:rPr lang="en-US" sz="2000" b="1" dirty="0">
                          <a:latin typeface="Times New Roman" panose="02020603050405020304" pitchFamily="18" charset="0"/>
                          <a:cs typeface="Times New Roman" panose="02020603050405020304" pitchFamily="18" charset="0"/>
                        </a:rPr>
                        <a:t>Log managers</a:t>
                      </a:r>
                      <a:endParaRPr lang="en-US" sz="2000" b="0" dirty="0">
                        <a:latin typeface="Times New Roman" panose="02020603050405020304" pitchFamily="18" charset="0"/>
                        <a:cs typeface="Times New Roman" panose="02020603050405020304" pitchFamily="18" charset="0"/>
                      </a:endParaRPr>
                    </a:p>
                  </a:txBody>
                  <a:tcPr marL="47625" marR="47625" marT="47625" marB="47625" anchor="ctr"/>
                </a:tc>
                <a:tc>
                  <a:txBody>
                    <a:bodyPr/>
                    <a:lstStyle/>
                    <a:p>
                      <a:pPr marL="285750" indent="-285750" fontAlgn="ctr">
                        <a:buFont typeface="Arial" panose="020B0604020202020204" pitchFamily="34" charset="0"/>
                        <a:buChar char="•"/>
                      </a:pPr>
                      <a:r>
                        <a:rPr lang="en-US" sz="2000" b="0" dirty="0">
                          <a:latin typeface="Times New Roman" panose="02020603050405020304" pitchFamily="18" charset="0"/>
                          <a:cs typeface="Times New Roman" panose="02020603050405020304" pitchFamily="18" charset="0"/>
                        </a:rPr>
                        <a:t>Log files are used to record events.</a:t>
                      </a:r>
                    </a:p>
                    <a:p>
                      <a:pPr marL="285750" indent="-285750" fontAlgn="ctr">
                        <a:buFont typeface="Arial" panose="020B0604020202020204" pitchFamily="34" charset="0"/>
                        <a:buChar char="•"/>
                      </a:pPr>
                      <a:r>
                        <a:rPr lang="en-US" sz="2000" b="0" dirty="0">
                          <a:latin typeface="Times New Roman" panose="02020603050405020304" pitchFamily="18" charset="0"/>
                          <a:cs typeface="Times New Roman" panose="02020603050405020304" pitchFamily="18" charset="0"/>
                        </a:rPr>
                        <a:t>Because a network can generate a very large number of log entries, log manager software is employed to facilitate log monitoring.</a:t>
                      </a:r>
                    </a:p>
                  </a:txBody>
                  <a:tcPr marL="47625" marR="47625" marT="47625" marB="47625" anchor="ctr"/>
                </a:tc>
                <a:extLst>
                  <a:ext uri="{0D108BD9-81ED-4DB2-BD59-A6C34878D82A}">
                    <a16:rowId xmlns:a16="http://schemas.microsoft.com/office/drawing/2014/main" val="10002"/>
                  </a:ext>
                </a:extLst>
              </a:tr>
              <a:tr h="668740">
                <a:tc>
                  <a:txBody>
                    <a:bodyPr/>
                    <a:lstStyle/>
                    <a:p>
                      <a:pPr fontAlgn="ctr"/>
                      <a:r>
                        <a:rPr lang="en-US" sz="2000" b="1" dirty="0">
                          <a:latin typeface="Times New Roman" panose="02020603050405020304" pitchFamily="18" charset="0"/>
                          <a:cs typeface="Times New Roman" panose="02020603050405020304" pitchFamily="18" charset="0"/>
                        </a:rPr>
                        <a:t>Security information and event management (SIEM)</a:t>
                      </a:r>
                      <a:endParaRPr lang="en-US" sz="2000" b="0" dirty="0">
                        <a:latin typeface="Times New Roman" panose="02020603050405020304" pitchFamily="18" charset="0"/>
                        <a:cs typeface="Times New Roman" panose="02020603050405020304" pitchFamily="18" charset="0"/>
                      </a:endParaRPr>
                    </a:p>
                  </a:txBody>
                  <a:tcPr marL="47625" marR="47625" marT="47625" marB="47625" anchor="ctr"/>
                </a:tc>
                <a:tc>
                  <a:txBody>
                    <a:bodyPr/>
                    <a:lstStyle/>
                    <a:p>
                      <a:pPr marL="285750" indent="-285750" fontAlgn="ctr">
                        <a:buFont typeface="Arial" panose="020B0604020202020204" pitchFamily="34" charset="0"/>
                        <a:buChar char="•"/>
                      </a:pPr>
                      <a:r>
                        <a:rPr lang="en-US" sz="2000" b="0" dirty="0">
                          <a:latin typeface="Times New Roman" panose="02020603050405020304" pitchFamily="18" charset="0"/>
                          <a:cs typeface="Times New Roman" panose="02020603050405020304" pitchFamily="18" charset="0"/>
                        </a:rPr>
                        <a:t>SIEMs provide real-time analysis of alerts and log entries generated by network appliances such as IDSs and firewalls.</a:t>
                      </a:r>
                    </a:p>
                  </a:txBody>
                  <a:tcPr marL="47625" marR="47625" marT="47625" marB="47625" anchor="ctr"/>
                </a:tc>
                <a:extLst>
                  <a:ext uri="{0D108BD9-81ED-4DB2-BD59-A6C34878D82A}">
                    <a16:rowId xmlns:a16="http://schemas.microsoft.com/office/drawing/2014/main" val="10003"/>
                  </a:ext>
                </a:extLst>
              </a:tr>
              <a:tr h="720632">
                <a:tc>
                  <a:txBody>
                    <a:bodyPr/>
                    <a:lstStyle/>
                    <a:p>
                      <a:pPr fontAlgn="ctr"/>
                      <a:r>
                        <a:rPr lang="en-US" sz="2000" b="1" dirty="0">
                          <a:latin typeface="Times New Roman" panose="02020603050405020304" pitchFamily="18" charset="0"/>
                          <a:cs typeface="Times New Roman" panose="02020603050405020304" pitchFamily="18" charset="0"/>
                        </a:rPr>
                        <a:t>Ticketing systems</a:t>
                      </a:r>
                      <a:endParaRPr lang="en-US" sz="2000" b="0" dirty="0">
                        <a:latin typeface="Times New Roman" panose="02020603050405020304" pitchFamily="18" charset="0"/>
                        <a:cs typeface="Times New Roman" panose="02020603050405020304" pitchFamily="18" charset="0"/>
                      </a:endParaRPr>
                    </a:p>
                  </a:txBody>
                  <a:tcPr marL="47625" marR="47625" marT="47625" marB="47625" anchor="ctr"/>
                </a:tc>
                <a:tc>
                  <a:txBody>
                    <a:bodyPr/>
                    <a:lstStyle/>
                    <a:p>
                      <a:pPr marL="285750" indent="-285750" fontAlgn="ctr">
                        <a:buFont typeface="Arial" panose="020B0604020202020204" pitchFamily="34" charset="0"/>
                        <a:buChar char="•"/>
                      </a:pPr>
                      <a:r>
                        <a:rPr lang="en-US" sz="2000" b="0" dirty="0">
                          <a:latin typeface="Times New Roman" panose="02020603050405020304" pitchFamily="18" charset="0"/>
                          <a:cs typeface="Times New Roman" panose="02020603050405020304" pitchFamily="18" charset="0"/>
                        </a:rPr>
                        <a:t>Task ticket assignment, editing, and recording is done through a ticket management system. Security alerts are often assigned to analysts through a ticketing system.</a:t>
                      </a:r>
                    </a:p>
                  </a:txBody>
                  <a:tcPr marL="47625" marR="47625" marT="47625" marB="47625" anchor="ct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14786940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43490"/>
            <a:ext cx="191802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Linux Tools</a:t>
            </a: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a:t>
            </a:r>
            <a:r>
              <a:rPr lang="en-US" sz="2400" dirty="0" smtClean="0">
                <a:solidFill>
                  <a:schemeClr val="bg1"/>
                </a:solidFill>
                <a:latin typeface="Tajawal Medium" panose="00000600000000000000" pitchFamily="2" charset="-78"/>
                <a:cs typeface="Tajawal Medium" panose="00000600000000000000" pitchFamily="2" charset="-78"/>
              </a:rPr>
              <a:t>2</a:t>
            </a:r>
            <a:endParaRPr lang="en-US" sz="2400" dirty="0">
              <a:solidFill>
                <a:schemeClr val="bg1"/>
              </a:solidFill>
              <a:latin typeface="Tajawal Medium" panose="00000600000000000000" pitchFamily="2" charset="-78"/>
              <a:cs typeface="Tajawal Medium" panose="00000600000000000000" pitchFamily="2" charset="-78"/>
            </a:endParaRPr>
          </a:p>
        </p:txBody>
      </p:sp>
      <p:pic>
        <p:nvPicPr>
          <p:cNvPr id="10" name="Picture 2"/>
          <p:cNvPicPr>
            <a:picLocks noChangeAspect="1" noChangeArrowheads="1"/>
          </p:cNvPicPr>
          <p:nvPr/>
        </p:nvPicPr>
        <p:blipFill>
          <a:blip r:embed="rId6"/>
          <a:srcRect/>
          <a:stretch>
            <a:fillRect/>
          </a:stretch>
        </p:blipFill>
        <p:spPr bwMode="auto">
          <a:xfrm>
            <a:off x="7391902" y="1555836"/>
            <a:ext cx="4380931" cy="3875964"/>
          </a:xfrm>
          <a:prstGeom prst="rect">
            <a:avLst/>
          </a:prstGeom>
          <a:noFill/>
          <a:ln w="9525">
            <a:noFill/>
            <a:miter lim="800000"/>
            <a:headEnd/>
            <a:tailEnd/>
          </a:ln>
        </p:spPr>
      </p:pic>
      <p:sp>
        <p:nvSpPr>
          <p:cNvPr id="12" name="Content Placeholder 1"/>
          <p:cNvSpPr txBox="1">
            <a:spLocks/>
          </p:cNvSpPr>
          <p:nvPr/>
        </p:nvSpPr>
        <p:spPr>
          <a:xfrm>
            <a:off x="83905" y="1641151"/>
            <a:ext cx="7167127" cy="382764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SzPct val="100000"/>
            </a:pPr>
            <a:r>
              <a:rPr lang="en-US" sz="2200" dirty="0" smtClean="0">
                <a:latin typeface="Times New Roman" panose="02020603050405020304" pitchFamily="18" charset="0"/>
                <a:cs typeface="Times New Roman" panose="02020603050405020304" pitchFamily="18" charset="0"/>
              </a:rPr>
              <a:t>Linux computers that are used in the SOC often contain </a:t>
            </a:r>
            <a:r>
              <a:rPr lang="en-US" sz="2200" dirty="0" smtClean="0">
                <a:solidFill>
                  <a:srgbClr val="24A9E1"/>
                </a:solidFill>
                <a:latin typeface="Times New Roman" panose="02020603050405020304" pitchFamily="18" charset="0"/>
                <a:cs typeface="Times New Roman" panose="02020603050405020304" pitchFamily="18" charset="0"/>
              </a:rPr>
              <a:t>penetration testing tools</a:t>
            </a:r>
            <a:r>
              <a:rPr lang="en-US" sz="2200" dirty="0" smtClean="0">
                <a:latin typeface="Times New Roman" panose="02020603050405020304" pitchFamily="18" charset="0"/>
                <a:cs typeface="Times New Roman" panose="02020603050405020304" pitchFamily="18" charset="0"/>
              </a:rPr>
              <a:t>. </a:t>
            </a:r>
          </a:p>
          <a:p>
            <a:pPr>
              <a:buSzPct val="100000"/>
            </a:pPr>
            <a:r>
              <a:rPr lang="en-US" sz="2200" dirty="0" smtClean="0">
                <a:latin typeface="Times New Roman" panose="02020603050405020304" pitchFamily="18" charset="0"/>
                <a:cs typeface="Times New Roman" panose="02020603050405020304" pitchFamily="18" charset="0"/>
              </a:rPr>
              <a:t>A penetration test, also known as </a:t>
            </a:r>
            <a:r>
              <a:rPr lang="en-US" sz="2200" dirty="0" smtClean="0">
                <a:solidFill>
                  <a:srgbClr val="24A9E1"/>
                </a:solidFill>
                <a:latin typeface="Times New Roman" panose="02020603050405020304" pitchFamily="18" charset="0"/>
                <a:cs typeface="Times New Roman" panose="02020603050405020304" pitchFamily="18" charset="0"/>
              </a:rPr>
              <a:t>PenTesting</a:t>
            </a:r>
            <a:r>
              <a:rPr lang="en-US" sz="2200" dirty="0" smtClean="0">
                <a:latin typeface="Times New Roman" panose="02020603050405020304" pitchFamily="18" charset="0"/>
                <a:cs typeface="Times New Roman" panose="02020603050405020304" pitchFamily="18" charset="0"/>
              </a:rPr>
              <a:t>, is the process of looking for vulnerabilities in a network or computer by attacking it. </a:t>
            </a:r>
          </a:p>
          <a:p>
            <a:pPr>
              <a:buSzPct val="100000"/>
            </a:pPr>
            <a:r>
              <a:rPr lang="en-US" sz="2200" dirty="0" smtClean="0">
                <a:latin typeface="Times New Roman" panose="02020603050405020304" pitchFamily="18" charset="0"/>
                <a:cs typeface="Times New Roman" panose="02020603050405020304" pitchFamily="18" charset="0"/>
              </a:rPr>
              <a:t>Packet generators, port scanners, and proof-of-concept exploits are examples of PenTesting tools.</a:t>
            </a:r>
          </a:p>
          <a:p>
            <a:pPr>
              <a:buSzPct val="100000"/>
            </a:pPr>
            <a:r>
              <a:rPr lang="en-US" sz="2200" dirty="0" smtClean="0">
                <a:solidFill>
                  <a:srgbClr val="24A9E1"/>
                </a:solidFill>
                <a:latin typeface="Times New Roman" panose="02020603050405020304" pitchFamily="18" charset="0"/>
                <a:cs typeface="Times New Roman" panose="02020603050405020304" pitchFamily="18" charset="0"/>
              </a:rPr>
              <a:t>Kali Linux </a:t>
            </a:r>
            <a:r>
              <a:rPr lang="en-US" sz="2200" dirty="0" smtClean="0">
                <a:latin typeface="Times New Roman" panose="02020603050405020304" pitchFamily="18" charset="0"/>
                <a:cs typeface="Times New Roman" panose="02020603050405020304" pitchFamily="18" charset="0"/>
              </a:rPr>
              <a:t>is a Linux distribution which contains many penetration tools together in a single Linux distribution. </a:t>
            </a:r>
          </a:p>
          <a:p>
            <a:pPr>
              <a:buSzPct val="100000"/>
            </a:pPr>
            <a:r>
              <a:rPr lang="en-US" sz="2200" dirty="0" smtClean="0">
                <a:latin typeface="Times New Roman" panose="02020603050405020304" pitchFamily="18" charset="0"/>
                <a:cs typeface="Times New Roman" panose="02020603050405020304" pitchFamily="18" charset="0"/>
              </a:rPr>
              <a:t>Notice all the major categories of penetration testing tools of Kali Linux.</a:t>
            </a: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4661190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8" name="TextBox 1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a:t>
            </a:r>
            <a:r>
              <a:rPr lang="en-US" sz="2400" dirty="0" smtClean="0">
                <a:solidFill>
                  <a:schemeClr val="bg1"/>
                </a:solidFill>
                <a:latin typeface="Tajawal Medium" panose="00000600000000000000" pitchFamily="2" charset="-78"/>
                <a:cs typeface="Tajawal Medium" panose="00000600000000000000" pitchFamily="2" charset="-78"/>
              </a:rPr>
              <a:t>2</a:t>
            </a:r>
            <a:endParaRPr lang="en-US" sz="2400" dirty="0">
              <a:solidFill>
                <a:schemeClr val="bg1"/>
              </a:solidFill>
              <a:latin typeface="Tajawal Medium" panose="00000600000000000000" pitchFamily="2" charset="-78"/>
              <a:cs typeface="Tajawal Medium" panose="00000600000000000000" pitchFamily="2" charset="-78"/>
            </a:endParaRPr>
          </a:p>
        </p:txBody>
      </p:sp>
      <p:sp>
        <p:nvSpPr>
          <p:cNvPr id="19" name="Title 1"/>
          <p:cNvSpPr txBox="1">
            <a:spLocks/>
          </p:cNvSpPr>
          <p:nvPr/>
        </p:nvSpPr>
        <p:spPr>
          <a:xfrm>
            <a:off x="1103312" y="3222031"/>
            <a:ext cx="6950451" cy="860647"/>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dirty="0">
                <a:solidFill>
                  <a:srgbClr val="000000"/>
                </a:solidFill>
                <a:latin typeface="Times New Roman" panose="02020603050405020304" pitchFamily="18" charset="0"/>
                <a:cs typeface="Times New Roman" panose="02020603050405020304" pitchFamily="18" charset="0"/>
              </a:rPr>
              <a:t>Working in the Linux Shell</a:t>
            </a:r>
          </a:p>
        </p:txBody>
      </p:sp>
      <p:sp>
        <p:nvSpPr>
          <p:cNvPr id="15" name="Rectangle 14"/>
          <p:cNvSpPr/>
          <p:nvPr/>
        </p:nvSpPr>
        <p:spPr>
          <a:xfrm>
            <a:off x="2402241" y="397229"/>
            <a:ext cx="6096000" cy="769441"/>
          </a:xfrm>
          <a:prstGeom prst="rect">
            <a:avLst/>
          </a:prstGeom>
        </p:spPr>
        <p:txBody>
          <a:bodyPr>
            <a:spAutoFit/>
          </a:bodyPr>
          <a:lstStyle/>
          <a:p>
            <a:r>
              <a:rPr lang="en-US" sz="2200" dirty="0">
                <a:solidFill>
                  <a:schemeClr val="bg1"/>
                </a:solidFill>
              </a:rPr>
              <a:t>The features and characteristics of </a:t>
            </a:r>
          </a:p>
          <a:p>
            <a:r>
              <a:rPr lang="en-US" sz="2200" dirty="0">
                <a:solidFill>
                  <a:schemeClr val="bg1"/>
                </a:solidFill>
              </a:rPr>
              <a:t>the Linux Operating System</a:t>
            </a:r>
            <a:endParaRPr lang="en-US" sz="22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64447674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703126"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Linux Shell</a:t>
            </a:r>
            <a:endParaRPr lang="en-US" altLang="en-US" sz="2800" dirty="0">
              <a:solidFill>
                <a:schemeClr val="bg1"/>
              </a:solidFill>
              <a:latin typeface="Times New Roman" panose="02020603050405020304" pitchFamily="18" charset="0"/>
              <a:cs typeface="Times New Roman" panose="02020603050405020304" pitchFamily="18" charset="0"/>
            </a:endParaRP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a:t>
            </a:r>
            <a:r>
              <a:rPr lang="en-US" sz="2400" dirty="0" smtClean="0">
                <a:solidFill>
                  <a:schemeClr val="bg1"/>
                </a:solidFill>
                <a:latin typeface="Tajawal Medium" panose="00000600000000000000" pitchFamily="2" charset="-78"/>
                <a:cs typeface="Tajawal Medium" panose="00000600000000000000" pitchFamily="2" charset="-78"/>
              </a:rPr>
              <a:t>2</a:t>
            </a:r>
            <a:endParaRPr lang="en-US" sz="2400" dirty="0">
              <a:solidFill>
                <a:schemeClr val="bg1"/>
              </a:solidFill>
              <a:latin typeface="Tajawal Medium" panose="00000600000000000000" pitchFamily="2" charset="-78"/>
              <a:cs typeface="Tajawal Medium" panose="00000600000000000000" pitchFamily="2" charset="-78"/>
            </a:endParaRPr>
          </a:p>
        </p:txBody>
      </p:sp>
      <p:sp>
        <p:nvSpPr>
          <p:cNvPr id="11" name="Content Placeholder 1"/>
          <p:cNvSpPr txBox="1">
            <a:spLocks/>
          </p:cNvSpPr>
          <p:nvPr/>
        </p:nvSpPr>
        <p:spPr>
          <a:xfrm>
            <a:off x="263390" y="1610200"/>
            <a:ext cx="11928610" cy="288405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7800" indent="-177800">
              <a:buSzPct val="100000"/>
            </a:pPr>
            <a:r>
              <a:rPr lang="en-US" sz="2400" dirty="0" smtClean="0"/>
              <a:t>In Linux, the user communicates with the OS by using the </a:t>
            </a:r>
            <a:r>
              <a:rPr lang="en-US" sz="2400" dirty="0" smtClean="0">
                <a:solidFill>
                  <a:srgbClr val="24A9E1"/>
                </a:solidFill>
              </a:rPr>
              <a:t>CLI </a:t>
            </a:r>
            <a:r>
              <a:rPr lang="en-US" sz="2400" dirty="0" smtClean="0"/>
              <a:t>or the </a:t>
            </a:r>
            <a:r>
              <a:rPr lang="en-US" sz="2400" dirty="0" smtClean="0">
                <a:solidFill>
                  <a:srgbClr val="24A9E1"/>
                </a:solidFill>
              </a:rPr>
              <a:t>GUI</a:t>
            </a:r>
            <a:r>
              <a:rPr lang="en-US" sz="2400" dirty="0" smtClean="0"/>
              <a:t>. </a:t>
            </a:r>
          </a:p>
          <a:p>
            <a:pPr marL="177800" indent="-177800">
              <a:buSzPct val="100000"/>
            </a:pPr>
            <a:r>
              <a:rPr lang="en-US" sz="2400" dirty="0" smtClean="0"/>
              <a:t>Linux often starts in the GUI by default. This hides the CLI from the user. </a:t>
            </a:r>
          </a:p>
          <a:p>
            <a:pPr marL="177800" indent="-177800">
              <a:buSzPct val="100000"/>
            </a:pPr>
            <a:r>
              <a:rPr lang="en-US" sz="2400" dirty="0" smtClean="0"/>
              <a:t>One way to access the CLI from the GUI is through a </a:t>
            </a:r>
            <a:r>
              <a:rPr lang="en-US" sz="2400" dirty="0" smtClean="0">
                <a:solidFill>
                  <a:srgbClr val="24A9E1"/>
                </a:solidFill>
              </a:rPr>
              <a:t>terminal emulator application</a:t>
            </a:r>
            <a:r>
              <a:rPr lang="en-US" sz="2400" dirty="0" smtClean="0"/>
              <a:t>. These applications provide user access to the CLI and are named as some variation of the word terminal. </a:t>
            </a:r>
          </a:p>
          <a:p>
            <a:pPr marL="177800" indent="-177800">
              <a:buSzPct val="100000"/>
            </a:pPr>
            <a:r>
              <a:rPr lang="en-US" sz="2400" dirty="0" smtClean="0"/>
              <a:t>In Linux, popular terminal emulators are </a:t>
            </a:r>
            <a:r>
              <a:rPr lang="en-US" sz="2400" dirty="0" smtClean="0">
                <a:solidFill>
                  <a:srgbClr val="24A9E1"/>
                </a:solidFill>
              </a:rPr>
              <a:t>Terminator, eterm, xterm, konsole</a:t>
            </a:r>
            <a:r>
              <a:rPr lang="en-US" sz="2400" dirty="0" smtClean="0"/>
              <a:t>, and </a:t>
            </a:r>
            <a:r>
              <a:rPr lang="en-US" sz="2400" dirty="0" smtClean="0">
                <a:solidFill>
                  <a:srgbClr val="24A9E1"/>
                </a:solidFill>
              </a:rPr>
              <a:t>gnome-terminal.</a:t>
            </a:r>
          </a:p>
          <a:p>
            <a:pPr marL="177800" indent="-177800">
              <a:buSzPct val="100000"/>
            </a:pPr>
            <a:r>
              <a:rPr lang="en-US" sz="2400" dirty="0" smtClean="0">
                <a:solidFill>
                  <a:srgbClr val="24A9E1"/>
                </a:solidFill>
              </a:rPr>
              <a:t>Fabrice Bellard </a:t>
            </a:r>
            <a:r>
              <a:rPr lang="en-US" sz="2400" dirty="0" smtClean="0"/>
              <a:t>has created </a:t>
            </a:r>
            <a:r>
              <a:rPr lang="en-US" sz="2400" dirty="0" smtClean="0">
                <a:solidFill>
                  <a:srgbClr val="24A9E1"/>
                </a:solidFill>
              </a:rPr>
              <a:t>JSLinux</a:t>
            </a:r>
            <a:r>
              <a:rPr lang="en-US" sz="2400" dirty="0" smtClean="0"/>
              <a:t> which allows an emulated version of Linux to run in a browser.</a:t>
            </a:r>
          </a:p>
          <a:p>
            <a:pPr marL="0" indent="0">
              <a:buSzPct val="100000"/>
              <a:buFont typeface="Arial" panose="020B0604020202020204" pitchFamily="34" charset="0"/>
              <a:buNone/>
            </a:pPr>
            <a:endParaRPr lang="en-US" sz="2400" dirty="0"/>
          </a:p>
        </p:txBody>
      </p:sp>
      <p:sp>
        <p:nvSpPr>
          <p:cNvPr id="12" name="TextBox 11">
            <a:extLst>
              <a:ext uri="{FF2B5EF4-FFF2-40B4-BE49-F238E27FC236}">
                <a16:creationId xmlns:a16="http://schemas.microsoft.com/office/drawing/2014/main" id="{6C85A353-7285-4147-BD48-87AC462B8957}"/>
              </a:ext>
            </a:extLst>
          </p:cNvPr>
          <p:cNvSpPr txBox="1"/>
          <p:nvPr/>
        </p:nvSpPr>
        <p:spPr>
          <a:xfrm>
            <a:off x="2650377" y="5118247"/>
            <a:ext cx="8445500" cy="830997"/>
          </a:xfrm>
          <a:prstGeom prst="rect">
            <a:avLst/>
          </a:prstGeom>
          <a:noFill/>
        </p:spPr>
        <p:txBody>
          <a:bodyPr wrap="square" rtlCol="0">
            <a:spAutoFit/>
          </a:bodyPr>
          <a:lstStyle/>
          <a:p>
            <a:r>
              <a:rPr lang="en-US" sz="1600" b="1" dirty="0">
                <a:solidFill>
                  <a:srgbClr val="000000"/>
                </a:solidFill>
              </a:rPr>
              <a:t>Note: </a:t>
            </a:r>
            <a:r>
              <a:rPr lang="en-US" sz="1600" i="1" dirty="0">
                <a:solidFill>
                  <a:srgbClr val="000000"/>
                </a:solidFill>
              </a:rPr>
              <a:t>The terms shell, console, console window, CLI terminal, and terminal window are often used interchangeably.</a:t>
            </a:r>
          </a:p>
          <a:p>
            <a:endParaRPr lang="en-IN" sz="1600" i="1" dirty="0">
              <a:solidFill>
                <a:srgbClr val="000000"/>
              </a:solidFill>
            </a:endParaRPr>
          </a:p>
        </p:txBody>
      </p:sp>
    </p:spTree>
    <p:extLst>
      <p:ext uri="{BB962C8B-B14F-4D97-AF65-F5344CB8AC3E}">
        <p14:creationId xmlns:p14="http://schemas.microsoft.com/office/powerpoint/2010/main" val="42859558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813865"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Linux Shell (Contd.)</a:t>
            </a: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a:t>
            </a:r>
            <a:r>
              <a:rPr lang="en-US" sz="2400" dirty="0" smtClean="0">
                <a:solidFill>
                  <a:schemeClr val="bg1"/>
                </a:solidFill>
                <a:latin typeface="Tajawal Medium" panose="00000600000000000000" pitchFamily="2" charset="-78"/>
                <a:cs typeface="Tajawal Medium" panose="00000600000000000000" pitchFamily="2" charset="-78"/>
              </a:rPr>
              <a:t>2</a:t>
            </a:r>
            <a:endParaRPr lang="en-US" sz="2400" dirty="0">
              <a:solidFill>
                <a:schemeClr val="bg1"/>
              </a:solidFill>
              <a:latin typeface="Tajawal Medium" panose="00000600000000000000" pitchFamily="2" charset="-78"/>
              <a:cs typeface="Tajawal Medium" panose="00000600000000000000" pitchFamily="2" charset="-78"/>
            </a:endParaRPr>
          </a:p>
        </p:txBody>
      </p:sp>
      <p:sp>
        <p:nvSpPr>
          <p:cNvPr id="11" name="Content Placeholder 1"/>
          <p:cNvSpPr txBox="1">
            <a:spLocks/>
          </p:cNvSpPr>
          <p:nvPr/>
        </p:nvSpPr>
        <p:spPr>
          <a:xfrm>
            <a:off x="144065" y="1858104"/>
            <a:ext cx="5197956" cy="286402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SzPct val="100000"/>
              <a:buFont typeface="Arial" panose="020B0604020202020204" pitchFamily="34" charset="0"/>
              <a:buNone/>
            </a:pPr>
            <a:r>
              <a:rPr lang="en-US" dirty="0" smtClean="0"/>
              <a:t>The figure shows </a:t>
            </a:r>
            <a:r>
              <a:rPr lang="en-US" dirty="0" smtClean="0">
                <a:solidFill>
                  <a:srgbClr val="24A9E1"/>
                </a:solidFill>
              </a:rPr>
              <a:t>gnome-terminal</a:t>
            </a:r>
            <a:r>
              <a:rPr lang="en-US" dirty="0" smtClean="0"/>
              <a:t>, a popular Linux terminal emulator.</a:t>
            </a:r>
            <a:endParaRPr lang="en-US" dirty="0"/>
          </a:p>
        </p:txBody>
      </p:sp>
      <p:pic>
        <p:nvPicPr>
          <p:cNvPr id="12" name="Picture 3"/>
          <p:cNvPicPr>
            <a:picLocks noChangeAspect="1" noChangeArrowheads="1"/>
          </p:cNvPicPr>
          <p:nvPr/>
        </p:nvPicPr>
        <p:blipFill>
          <a:blip r:embed="rId6"/>
          <a:srcRect/>
          <a:stretch>
            <a:fillRect/>
          </a:stretch>
        </p:blipFill>
        <p:spPr bwMode="auto">
          <a:xfrm>
            <a:off x="5502442" y="1500643"/>
            <a:ext cx="6160167" cy="3835042"/>
          </a:xfrm>
          <a:prstGeom prst="rect">
            <a:avLst/>
          </a:prstGeom>
          <a:noFill/>
          <a:ln w="9525">
            <a:noFill/>
            <a:miter lim="800000"/>
            <a:headEnd/>
            <a:tailEnd/>
          </a:ln>
        </p:spPr>
      </p:pic>
    </p:spTree>
    <p:extLst>
      <p:ext uri="{BB962C8B-B14F-4D97-AF65-F5344CB8AC3E}">
        <p14:creationId xmlns:p14="http://schemas.microsoft.com/office/powerpoint/2010/main" val="117576726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702984"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Basic Commands</a:t>
            </a: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a:t>
            </a:r>
            <a:r>
              <a:rPr lang="en-US" sz="2400" dirty="0" smtClean="0">
                <a:solidFill>
                  <a:schemeClr val="bg1"/>
                </a:solidFill>
                <a:latin typeface="Tajawal Medium" panose="00000600000000000000" pitchFamily="2" charset="-78"/>
                <a:cs typeface="Tajawal Medium" panose="00000600000000000000" pitchFamily="2" charset="-78"/>
              </a:rPr>
              <a:t>2</a:t>
            </a:r>
            <a:endParaRPr lang="en-US" sz="2400" dirty="0">
              <a:solidFill>
                <a:schemeClr val="bg1"/>
              </a:solidFill>
              <a:latin typeface="Tajawal Medium" panose="00000600000000000000" pitchFamily="2" charset="-78"/>
              <a:cs typeface="Tajawal Medium" panose="00000600000000000000" pitchFamily="2" charset="-78"/>
            </a:endParaRPr>
          </a:p>
        </p:txBody>
      </p:sp>
      <p:sp>
        <p:nvSpPr>
          <p:cNvPr id="11" name="Content Placeholder 1"/>
          <p:cNvSpPr txBox="1">
            <a:spLocks/>
          </p:cNvSpPr>
          <p:nvPr/>
        </p:nvSpPr>
        <p:spPr>
          <a:xfrm>
            <a:off x="297456" y="1610200"/>
            <a:ext cx="11775219" cy="120727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7800" indent="-177800">
              <a:spcBef>
                <a:spcPts val="300"/>
              </a:spcBef>
              <a:spcAft>
                <a:spcPts val="300"/>
              </a:spcAft>
              <a:buSzPct val="100000"/>
            </a:pPr>
            <a:r>
              <a:rPr lang="en-US" sz="2000" dirty="0" smtClean="0">
                <a:solidFill>
                  <a:srgbClr val="24A9E1"/>
                </a:solidFill>
              </a:rPr>
              <a:t>Linux commands </a:t>
            </a:r>
            <a:r>
              <a:rPr lang="en-US" sz="2000" dirty="0" smtClean="0"/>
              <a:t>are programs created to perform a specific task.</a:t>
            </a:r>
          </a:p>
          <a:p>
            <a:pPr marL="177800" indent="-177800">
              <a:spcBef>
                <a:spcPts val="300"/>
              </a:spcBef>
              <a:spcAft>
                <a:spcPts val="300"/>
              </a:spcAft>
              <a:buSzPct val="100000"/>
            </a:pPr>
            <a:r>
              <a:rPr lang="en-US" sz="2000" dirty="0" smtClean="0"/>
              <a:t>As the commands are programs stored on the disk, when a user types a command, the shell must find it on the disk before it can be executed. </a:t>
            </a:r>
          </a:p>
          <a:p>
            <a:pPr marL="177800" indent="-177800">
              <a:spcBef>
                <a:spcPts val="300"/>
              </a:spcBef>
              <a:spcAft>
                <a:spcPts val="300"/>
              </a:spcAft>
              <a:buSzPct val="100000"/>
            </a:pPr>
            <a:r>
              <a:rPr lang="en-US" sz="2000" dirty="0" smtClean="0"/>
              <a:t>The following table lists basic Linux commands and their functions:</a:t>
            </a:r>
          </a:p>
          <a:p>
            <a:pPr marL="177800" indent="-177800">
              <a:spcBef>
                <a:spcPts val="300"/>
              </a:spcBef>
              <a:spcAft>
                <a:spcPts val="300"/>
              </a:spcAft>
              <a:buSzPct val="100000"/>
            </a:pPr>
            <a:endParaRPr lang="en-US" sz="2000" dirty="0"/>
          </a:p>
        </p:txBody>
      </p:sp>
      <p:graphicFrame>
        <p:nvGraphicFramePr>
          <p:cNvPr id="12" name="Table 11"/>
          <p:cNvGraphicFramePr>
            <a:graphicFrameLocks noGrp="1"/>
          </p:cNvGraphicFramePr>
          <p:nvPr>
            <p:extLst>
              <p:ext uri="{D42A27DB-BD31-4B8C-83A1-F6EECF244321}">
                <p14:modId xmlns:p14="http://schemas.microsoft.com/office/powerpoint/2010/main" val="1810624375"/>
              </p:ext>
            </p:extLst>
          </p:nvPr>
        </p:nvGraphicFramePr>
        <p:xfrm>
          <a:off x="438595" y="2945342"/>
          <a:ext cx="11326098" cy="2590800"/>
        </p:xfrm>
        <a:graphic>
          <a:graphicData uri="http://schemas.openxmlformats.org/drawingml/2006/table">
            <a:tbl>
              <a:tblPr firstRow="1" bandRow="1">
                <a:tableStyleId>{5C22544A-7EE6-4342-B048-85BDC9FD1C3A}</a:tableStyleId>
              </a:tblPr>
              <a:tblGrid>
                <a:gridCol w="3210836">
                  <a:extLst>
                    <a:ext uri="{9D8B030D-6E8A-4147-A177-3AD203B41FA5}">
                      <a16:colId xmlns:a16="http://schemas.microsoft.com/office/drawing/2014/main" val="20000"/>
                    </a:ext>
                  </a:extLst>
                </a:gridCol>
                <a:gridCol w="8115262">
                  <a:extLst>
                    <a:ext uri="{9D8B030D-6E8A-4147-A177-3AD203B41FA5}">
                      <a16:colId xmlns:a16="http://schemas.microsoft.com/office/drawing/2014/main" val="20001"/>
                    </a:ext>
                  </a:extLst>
                </a:gridCol>
              </a:tblGrid>
              <a:tr h="306580">
                <a:tc>
                  <a:txBody>
                    <a:bodyPr/>
                    <a:lstStyle/>
                    <a:p>
                      <a:pPr algn="ctr" fontAlgn="ctr"/>
                      <a:r>
                        <a:rPr lang="en-US" sz="1500" b="1" dirty="0"/>
                        <a:t>Command</a:t>
                      </a:r>
                    </a:p>
                  </a:txBody>
                  <a:tcPr marL="47625" marR="47625" marT="47625" marB="47625" anchor="ctr"/>
                </a:tc>
                <a:tc>
                  <a:txBody>
                    <a:bodyPr/>
                    <a:lstStyle/>
                    <a:p>
                      <a:pPr algn="ctr" fontAlgn="ctr"/>
                      <a:r>
                        <a:rPr lang="en-US" sz="1500" b="1" dirty="0"/>
                        <a:t>Description</a:t>
                      </a:r>
                    </a:p>
                  </a:txBody>
                  <a:tcPr marL="47625" marR="47625" marT="47625" marB="47625" anchor="ctr"/>
                </a:tc>
                <a:extLst>
                  <a:ext uri="{0D108BD9-81ED-4DB2-BD59-A6C34878D82A}">
                    <a16:rowId xmlns:a16="http://schemas.microsoft.com/office/drawing/2014/main" val="10000"/>
                  </a:ext>
                </a:extLst>
              </a:tr>
              <a:tr h="306580">
                <a:tc>
                  <a:txBody>
                    <a:bodyPr/>
                    <a:lstStyle/>
                    <a:p>
                      <a:pPr fontAlgn="ctr"/>
                      <a:r>
                        <a:rPr lang="en-US" sz="1500" b="1" dirty="0"/>
                        <a:t>mv</a:t>
                      </a:r>
                    </a:p>
                  </a:txBody>
                  <a:tcPr marL="47625" marR="47625" marT="47625" marB="47625" anchor="ctr"/>
                </a:tc>
                <a:tc>
                  <a:txBody>
                    <a:bodyPr/>
                    <a:lstStyle/>
                    <a:p>
                      <a:pPr fontAlgn="ctr"/>
                      <a:r>
                        <a:rPr lang="en-US" sz="1500" b="0" dirty="0"/>
                        <a:t>Moves or renames files and directories.</a:t>
                      </a:r>
                    </a:p>
                  </a:txBody>
                  <a:tcPr marL="47625" marR="47625" marT="47625" marB="47625" anchor="ctr"/>
                </a:tc>
                <a:extLst>
                  <a:ext uri="{0D108BD9-81ED-4DB2-BD59-A6C34878D82A}">
                    <a16:rowId xmlns:a16="http://schemas.microsoft.com/office/drawing/2014/main" val="10001"/>
                  </a:ext>
                </a:extLst>
              </a:tr>
              <a:tr h="306580">
                <a:tc>
                  <a:txBody>
                    <a:bodyPr/>
                    <a:lstStyle/>
                    <a:p>
                      <a:pPr fontAlgn="ctr"/>
                      <a:r>
                        <a:rPr lang="en-US" sz="1500" b="1" dirty="0"/>
                        <a:t>chmod</a:t>
                      </a:r>
                    </a:p>
                  </a:txBody>
                  <a:tcPr marL="47625" marR="47625" marT="47625" marB="47625" anchor="ctr"/>
                </a:tc>
                <a:tc>
                  <a:txBody>
                    <a:bodyPr/>
                    <a:lstStyle/>
                    <a:p>
                      <a:pPr fontAlgn="ctr"/>
                      <a:r>
                        <a:rPr lang="en-US" sz="1500" b="0" dirty="0"/>
                        <a:t>Modifies file permissions.</a:t>
                      </a:r>
                    </a:p>
                  </a:txBody>
                  <a:tcPr marL="47625" marR="47625" marT="47625" marB="47625" anchor="ctr"/>
                </a:tc>
                <a:extLst>
                  <a:ext uri="{0D108BD9-81ED-4DB2-BD59-A6C34878D82A}">
                    <a16:rowId xmlns:a16="http://schemas.microsoft.com/office/drawing/2014/main" val="10002"/>
                  </a:ext>
                </a:extLst>
              </a:tr>
              <a:tr h="306580">
                <a:tc>
                  <a:txBody>
                    <a:bodyPr/>
                    <a:lstStyle/>
                    <a:p>
                      <a:pPr fontAlgn="ctr"/>
                      <a:r>
                        <a:rPr lang="en-US" sz="1500" b="1" dirty="0"/>
                        <a:t>chown</a:t>
                      </a:r>
                    </a:p>
                  </a:txBody>
                  <a:tcPr marL="47625" marR="47625" marT="47625" marB="47625" anchor="ctr"/>
                </a:tc>
                <a:tc>
                  <a:txBody>
                    <a:bodyPr/>
                    <a:lstStyle/>
                    <a:p>
                      <a:pPr fontAlgn="ctr"/>
                      <a:r>
                        <a:rPr lang="en-US" sz="1500" b="0" dirty="0"/>
                        <a:t>Changes the ownership of a file.</a:t>
                      </a:r>
                    </a:p>
                  </a:txBody>
                  <a:tcPr marL="47625" marR="47625" marT="47625" marB="47625" anchor="ctr"/>
                </a:tc>
                <a:extLst>
                  <a:ext uri="{0D108BD9-81ED-4DB2-BD59-A6C34878D82A}">
                    <a16:rowId xmlns:a16="http://schemas.microsoft.com/office/drawing/2014/main" val="10003"/>
                  </a:ext>
                </a:extLst>
              </a:tr>
              <a:tr h="306580">
                <a:tc>
                  <a:txBody>
                    <a:bodyPr/>
                    <a:lstStyle/>
                    <a:p>
                      <a:pPr fontAlgn="ctr"/>
                      <a:r>
                        <a:rPr lang="en-US" sz="1500" b="1" dirty="0"/>
                        <a:t>dd</a:t>
                      </a:r>
                    </a:p>
                  </a:txBody>
                  <a:tcPr marL="47625" marR="47625" marT="47625" marB="47625" anchor="ctr"/>
                </a:tc>
                <a:tc>
                  <a:txBody>
                    <a:bodyPr/>
                    <a:lstStyle/>
                    <a:p>
                      <a:pPr fontAlgn="ctr"/>
                      <a:r>
                        <a:rPr lang="en-US" sz="1500" b="0" dirty="0"/>
                        <a:t>Copies data from an input to an output.</a:t>
                      </a:r>
                    </a:p>
                  </a:txBody>
                  <a:tcPr marL="47625" marR="47625" marT="47625" marB="47625" anchor="ctr"/>
                </a:tc>
                <a:extLst>
                  <a:ext uri="{0D108BD9-81ED-4DB2-BD59-A6C34878D82A}">
                    <a16:rowId xmlns:a16="http://schemas.microsoft.com/office/drawing/2014/main" val="10004"/>
                  </a:ext>
                </a:extLst>
              </a:tr>
              <a:tr h="306580">
                <a:tc>
                  <a:txBody>
                    <a:bodyPr/>
                    <a:lstStyle/>
                    <a:p>
                      <a:pPr fontAlgn="ctr"/>
                      <a:r>
                        <a:rPr lang="en-US" sz="1500" b="1" dirty="0"/>
                        <a:t>pwd</a:t>
                      </a:r>
                    </a:p>
                  </a:txBody>
                  <a:tcPr marL="47625" marR="47625" marT="47625" marB="47625" anchor="ctr"/>
                </a:tc>
                <a:tc>
                  <a:txBody>
                    <a:bodyPr/>
                    <a:lstStyle/>
                    <a:p>
                      <a:pPr fontAlgn="ctr"/>
                      <a:r>
                        <a:rPr lang="en-US" sz="1500" b="0" dirty="0"/>
                        <a:t>Displays the name of the current directory.</a:t>
                      </a:r>
                    </a:p>
                  </a:txBody>
                  <a:tcPr marL="47625" marR="47625" marT="47625" marB="47625" anchor="ctr"/>
                </a:tc>
                <a:extLst>
                  <a:ext uri="{0D108BD9-81ED-4DB2-BD59-A6C34878D82A}">
                    <a16:rowId xmlns:a16="http://schemas.microsoft.com/office/drawing/2014/main" val="10005"/>
                  </a:ext>
                </a:extLst>
              </a:tr>
              <a:tr h="306580">
                <a:tc>
                  <a:txBody>
                    <a:bodyPr/>
                    <a:lstStyle/>
                    <a:p>
                      <a:pPr fontAlgn="ctr"/>
                      <a:r>
                        <a:rPr lang="en-US" sz="1500" b="1" dirty="0"/>
                        <a:t>ps</a:t>
                      </a:r>
                    </a:p>
                  </a:txBody>
                  <a:tcPr marL="47625" marR="47625" marT="47625" marB="47625" anchor="ctr"/>
                </a:tc>
                <a:tc>
                  <a:txBody>
                    <a:bodyPr/>
                    <a:lstStyle/>
                    <a:p>
                      <a:pPr fontAlgn="ctr"/>
                      <a:r>
                        <a:rPr lang="en-US" sz="1500" b="0" dirty="0"/>
                        <a:t>Lists the processes that are currently running in the system.</a:t>
                      </a:r>
                    </a:p>
                  </a:txBody>
                  <a:tcPr marL="47625" marR="47625" marT="47625" marB="47625" anchor="ctr"/>
                </a:tc>
                <a:extLst>
                  <a:ext uri="{0D108BD9-81ED-4DB2-BD59-A6C34878D82A}">
                    <a16:rowId xmlns:a16="http://schemas.microsoft.com/office/drawing/2014/main" val="10006"/>
                  </a:ext>
                </a:extLst>
              </a:tr>
              <a:tr h="306580">
                <a:tc>
                  <a:txBody>
                    <a:bodyPr/>
                    <a:lstStyle/>
                    <a:p>
                      <a:pPr fontAlgn="ctr"/>
                      <a:r>
                        <a:rPr lang="en-US" sz="1500" b="1" dirty="0"/>
                        <a:t>su</a:t>
                      </a:r>
                    </a:p>
                  </a:txBody>
                  <a:tcPr marL="47625" marR="47625" marT="47625" marB="47625" anchor="ctr"/>
                </a:tc>
                <a:tc>
                  <a:txBody>
                    <a:bodyPr/>
                    <a:lstStyle/>
                    <a:p>
                      <a:pPr fontAlgn="ctr"/>
                      <a:r>
                        <a:rPr lang="en-US" sz="1500" b="0" dirty="0"/>
                        <a:t>Simulates a login as another user or to become a superuser.</a:t>
                      </a:r>
                    </a:p>
                  </a:txBody>
                  <a:tcPr marL="47625" marR="47625" marT="47625" marB="47625" anchor="ct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416975171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999813"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Basic Commands (Contd.)</a:t>
            </a:r>
          </a:p>
        </p:txBody>
      </p:sp>
      <p:sp>
        <p:nvSpPr>
          <p:cNvPr id="8" name="TextBox 7"/>
          <p:cNvSpPr txBox="1"/>
          <p:nvPr/>
        </p:nvSpPr>
        <p:spPr>
          <a:xfrm>
            <a:off x="11289" y="343435"/>
            <a:ext cx="2212465" cy="830997"/>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a:t>
            </a:r>
            <a:r>
              <a:rPr lang="en-US" sz="2400" dirty="0" smtClean="0">
                <a:solidFill>
                  <a:schemeClr val="bg1"/>
                </a:solidFill>
                <a:latin typeface="Tajawal Medium" panose="00000600000000000000" pitchFamily="2" charset="-78"/>
                <a:cs typeface="Tajawal Medium" panose="00000600000000000000" pitchFamily="2" charset="-78"/>
              </a:rPr>
              <a:t>2</a:t>
            </a:r>
          </a:p>
          <a:p>
            <a:pPr algn="ctr"/>
            <a:endParaRPr lang="en-US" sz="2400" b="1" dirty="0">
              <a:solidFill>
                <a:schemeClr val="bg1"/>
              </a:solidFill>
              <a:latin typeface="Tajawal Medium" panose="00000600000000000000" pitchFamily="2" charset="-78"/>
              <a:cs typeface="Tajawal Medium" panose="00000600000000000000" pitchFamily="2" charset="-78"/>
            </a:endParaRPr>
          </a:p>
        </p:txBody>
      </p:sp>
      <p:graphicFrame>
        <p:nvGraphicFramePr>
          <p:cNvPr id="10" name="Table 9"/>
          <p:cNvGraphicFramePr>
            <a:graphicFrameLocks noGrp="1"/>
          </p:cNvGraphicFramePr>
          <p:nvPr>
            <p:extLst>
              <p:ext uri="{D42A27DB-BD31-4B8C-83A1-F6EECF244321}">
                <p14:modId xmlns:p14="http://schemas.microsoft.com/office/powerpoint/2010/main" val="477592769"/>
              </p:ext>
            </p:extLst>
          </p:nvPr>
        </p:nvGraphicFramePr>
        <p:xfrm>
          <a:off x="450812" y="1717922"/>
          <a:ext cx="11301664" cy="3634740"/>
        </p:xfrm>
        <a:graphic>
          <a:graphicData uri="http://schemas.openxmlformats.org/drawingml/2006/table">
            <a:tbl>
              <a:tblPr firstRow="1" bandRow="1">
                <a:tableStyleId>{5C22544A-7EE6-4342-B048-85BDC9FD1C3A}</a:tableStyleId>
              </a:tblPr>
              <a:tblGrid>
                <a:gridCol w="1609525">
                  <a:extLst>
                    <a:ext uri="{9D8B030D-6E8A-4147-A177-3AD203B41FA5}">
                      <a16:colId xmlns:a16="http://schemas.microsoft.com/office/drawing/2014/main" val="20000"/>
                    </a:ext>
                  </a:extLst>
                </a:gridCol>
                <a:gridCol w="9692139">
                  <a:extLst>
                    <a:ext uri="{9D8B030D-6E8A-4147-A177-3AD203B41FA5}">
                      <a16:colId xmlns:a16="http://schemas.microsoft.com/office/drawing/2014/main" val="20001"/>
                    </a:ext>
                  </a:extLst>
                </a:gridCol>
              </a:tblGrid>
              <a:tr h="306365">
                <a:tc>
                  <a:txBody>
                    <a:bodyPr/>
                    <a:lstStyle/>
                    <a:p>
                      <a:pPr algn="ctr" fontAlgn="ctr"/>
                      <a:r>
                        <a:rPr lang="en-US" sz="1600" b="1" dirty="0"/>
                        <a:t>Command</a:t>
                      </a:r>
                    </a:p>
                  </a:txBody>
                  <a:tcPr marL="47625" marR="47625" marT="47625" marB="47625" anchor="ctr"/>
                </a:tc>
                <a:tc>
                  <a:txBody>
                    <a:bodyPr/>
                    <a:lstStyle/>
                    <a:p>
                      <a:pPr algn="ctr" fontAlgn="ctr"/>
                      <a:r>
                        <a:rPr lang="en-US" sz="1600" b="1" dirty="0"/>
                        <a:t>Description</a:t>
                      </a:r>
                    </a:p>
                  </a:txBody>
                  <a:tcPr marL="47625" marR="47625" marT="47625" marB="47625" anchor="ctr"/>
                </a:tc>
                <a:extLst>
                  <a:ext uri="{0D108BD9-81ED-4DB2-BD59-A6C34878D82A}">
                    <a16:rowId xmlns:a16="http://schemas.microsoft.com/office/drawing/2014/main" val="10000"/>
                  </a:ext>
                </a:extLst>
              </a:tr>
              <a:tr h="306365">
                <a:tc>
                  <a:txBody>
                    <a:bodyPr/>
                    <a:lstStyle/>
                    <a:p>
                      <a:pPr fontAlgn="ctr"/>
                      <a:r>
                        <a:rPr lang="en-US" sz="1600" b="1" dirty="0"/>
                        <a:t>sudo</a:t>
                      </a:r>
                    </a:p>
                  </a:txBody>
                  <a:tcPr marL="47625" marR="47625" marT="47625" marB="47625" anchor="ctr"/>
                </a:tc>
                <a:tc>
                  <a:txBody>
                    <a:bodyPr/>
                    <a:lstStyle/>
                    <a:p>
                      <a:pPr fontAlgn="ctr"/>
                      <a:r>
                        <a:rPr lang="en-US" sz="1600" b="0" dirty="0"/>
                        <a:t>Runs a command as a super user, by default, or another named user.</a:t>
                      </a:r>
                    </a:p>
                  </a:txBody>
                  <a:tcPr marL="47625" marR="47625" marT="47625" marB="47625" anchor="ctr"/>
                </a:tc>
                <a:extLst>
                  <a:ext uri="{0D108BD9-81ED-4DB2-BD59-A6C34878D82A}">
                    <a16:rowId xmlns:a16="http://schemas.microsoft.com/office/drawing/2014/main" val="10001"/>
                  </a:ext>
                </a:extLst>
              </a:tr>
              <a:tr h="306365">
                <a:tc>
                  <a:txBody>
                    <a:bodyPr/>
                    <a:lstStyle/>
                    <a:p>
                      <a:pPr fontAlgn="ctr"/>
                      <a:r>
                        <a:rPr lang="en-US" sz="1600" b="1" i="0" kern="1200" dirty="0">
                          <a:solidFill>
                            <a:schemeClr val="dk1"/>
                          </a:solidFill>
                          <a:latin typeface="+mn-lt"/>
                          <a:ea typeface="+mn-ea"/>
                          <a:cs typeface="+mn-cs"/>
                        </a:rPr>
                        <a:t>grep</a:t>
                      </a:r>
                      <a:endParaRPr lang="en-US" sz="1600" b="1" dirty="0"/>
                    </a:p>
                  </a:txBody>
                  <a:tcPr marL="47625" marR="47625" marT="47625" marB="47625" anchor="ctr"/>
                </a:tc>
                <a:tc>
                  <a:txBody>
                    <a:bodyPr/>
                    <a:lstStyle/>
                    <a:p>
                      <a:pPr fontAlgn="ctr"/>
                      <a:r>
                        <a:rPr lang="en-US" sz="1600" b="0" i="0" kern="1200" dirty="0">
                          <a:solidFill>
                            <a:schemeClr val="dk1"/>
                          </a:solidFill>
                          <a:latin typeface="+mn-lt"/>
                          <a:ea typeface="+mn-ea"/>
                          <a:cs typeface="+mn-cs"/>
                        </a:rPr>
                        <a:t>Used to search for specific strings of characters within a file or other command outputs.</a:t>
                      </a:r>
                      <a:endParaRPr lang="en-US" sz="1600" b="0" strike="sngStrike" dirty="0">
                        <a:solidFill>
                          <a:srgbClr val="FF0000"/>
                        </a:solidFill>
                      </a:endParaRPr>
                    </a:p>
                  </a:txBody>
                  <a:tcPr marL="47625" marR="47625" marT="47625" marB="47625" anchor="ctr"/>
                </a:tc>
                <a:extLst>
                  <a:ext uri="{0D108BD9-81ED-4DB2-BD59-A6C34878D82A}">
                    <a16:rowId xmlns:a16="http://schemas.microsoft.com/office/drawing/2014/main" val="10002"/>
                  </a:ext>
                </a:extLst>
              </a:tr>
              <a:tr h="306365">
                <a:tc>
                  <a:txBody>
                    <a:bodyPr/>
                    <a:lstStyle/>
                    <a:p>
                      <a:pPr fontAlgn="ctr"/>
                      <a:r>
                        <a:rPr lang="en-US" sz="1600" b="1" i="0" kern="1200" dirty="0">
                          <a:solidFill>
                            <a:schemeClr val="dk1"/>
                          </a:solidFill>
                          <a:latin typeface="+mn-lt"/>
                          <a:ea typeface="+mn-ea"/>
                          <a:cs typeface="+mn-cs"/>
                        </a:rPr>
                        <a:t>ifconfig</a:t>
                      </a:r>
                      <a:endParaRPr lang="en-US" sz="1600" b="1" dirty="0"/>
                    </a:p>
                  </a:txBody>
                  <a:tcPr marL="47625" marR="47625" marT="47625" marB="47625" anchor="ctr"/>
                </a:tc>
                <a:tc>
                  <a:txBody>
                    <a:bodyPr/>
                    <a:lstStyle/>
                    <a:p>
                      <a:pPr fontAlgn="ctr"/>
                      <a:r>
                        <a:rPr lang="en-US" sz="1600" b="0" i="0" kern="1200" dirty="0">
                          <a:solidFill>
                            <a:schemeClr val="dk1"/>
                          </a:solidFill>
                          <a:latin typeface="+mn-lt"/>
                          <a:ea typeface="+mn-ea"/>
                          <a:cs typeface="+mn-cs"/>
                        </a:rPr>
                        <a:t>Used to display or configure network card related information.</a:t>
                      </a:r>
                      <a:endParaRPr lang="en-US" sz="1600" b="0" dirty="0"/>
                    </a:p>
                  </a:txBody>
                  <a:tcPr marL="47625" marR="47625" marT="47625" marB="47625" anchor="ctr"/>
                </a:tc>
                <a:extLst>
                  <a:ext uri="{0D108BD9-81ED-4DB2-BD59-A6C34878D82A}">
                    <a16:rowId xmlns:a16="http://schemas.microsoft.com/office/drawing/2014/main" val="10003"/>
                  </a:ext>
                </a:extLst>
              </a:tr>
              <a:tr h="306365">
                <a:tc>
                  <a:txBody>
                    <a:bodyPr/>
                    <a:lstStyle/>
                    <a:p>
                      <a:pPr fontAlgn="ctr"/>
                      <a:r>
                        <a:rPr lang="en-US" sz="1600" b="1" i="0" kern="1200" dirty="0">
                          <a:solidFill>
                            <a:schemeClr val="dk1"/>
                          </a:solidFill>
                          <a:latin typeface="+mn-lt"/>
                          <a:ea typeface="+mn-ea"/>
                          <a:cs typeface="+mn-cs"/>
                        </a:rPr>
                        <a:t>apt-get</a:t>
                      </a:r>
                      <a:endParaRPr lang="en-US" sz="1600" b="1" dirty="0"/>
                    </a:p>
                  </a:txBody>
                  <a:tcPr marL="47625" marR="47625" marT="47625" marB="47625" anchor="ctr"/>
                </a:tc>
                <a:tc>
                  <a:txBody>
                    <a:bodyPr/>
                    <a:lstStyle/>
                    <a:p>
                      <a:pPr fontAlgn="ctr"/>
                      <a:r>
                        <a:rPr lang="en-US" sz="1600" b="0" i="0" kern="1200" dirty="0">
                          <a:solidFill>
                            <a:schemeClr val="dk1"/>
                          </a:solidFill>
                          <a:latin typeface="+mn-lt"/>
                          <a:ea typeface="+mn-ea"/>
                          <a:cs typeface="+mn-cs"/>
                        </a:rPr>
                        <a:t>Used to install, configure and remove packages on Debian and its derivatives.</a:t>
                      </a:r>
                      <a:endParaRPr lang="en-US" sz="1600" b="0" dirty="0"/>
                    </a:p>
                  </a:txBody>
                  <a:tcPr marL="47625" marR="47625" marT="47625" marB="47625" anchor="ctr"/>
                </a:tc>
                <a:extLst>
                  <a:ext uri="{0D108BD9-81ED-4DB2-BD59-A6C34878D82A}">
                    <a16:rowId xmlns:a16="http://schemas.microsoft.com/office/drawing/2014/main" val="10004"/>
                  </a:ext>
                </a:extLst>
              </a:tr>
              <a:tr h="306365">
                <a:tc>
                  <a:txBody>
                    <a:bodyPr/>
                    <a:lstStyle/>
                    <a:p>
                      <a:pPr fontAlgn="ctr"/>
                      <a:r>
                        <a:rPr lang="en-US" sz="1600" b="1" dirty="0"/>
                        <a:t>iwconfig</a:t>
                      </a:r>
                    </a:p>
                  </a:txBody>
                  <a:tcPr marL="47625" marR="47625" marT="47625" marB="47625" anchor="ctr"/>
                </a:tc>
                <a:tc>
                  <a:txBody>
                    <a:bodyPr/>
                    <a:lstStyle/>
                    <a:p>
                      <a:pPr fontAlgn="ctr"/>
                      <a:r>
                        <a:rPr lang="en-US" sz="1600" b="0" dirty="0"/>
                        <a:t>Used to display or configure wireless network card related information.</a:t>
                      </a:r>
                    </a:p>
                  </a:txBody>
                  <a:tcPr marL="47625" marR="47625" marT="47625" marB="47625" anchor="ctr"/>
                </a:tc>
                <a:extLst>
                  <a:ext uri="{0D108BD9-81ED-4DB2-BD59-A6C34878D82A}">
                    <a16:rowId xmlns:a16="http://schemas.microsoft.com/office/drawing/2014/main" val="10005"/>
                  </a:ext>
                </a:extLst>
              </a:tr>
              <a:tr h="518173">
                <a:tc>
                  <a:txBody>
                    <a:bodyPr/>
                    <a:lstStyle/>
                    <a:p>
                      <a:pPr fontAlgn="ctr"/>
                      <a:r>
                        <a:rPr lang="en-US" sz="1600" b="1" dirty="0"/>
                        <a:t>shutdown</a:t>
                      </a:r>
                    </a:p>
                  </a:txBody>
                  <a:tcPr marL="47625" marR="47625" marT="47625" marB="47625" anchor="ctr"/>
                </a:tc>
                <a:tc>
                  <a:txBody>
                    <a:bodyPr/>
                    <a:lstStyle/>
                    <a:p>
                      <a:pPr fontAlgn="ctr"/>
                      <a:r>
                        <a:rPr lang="en-US" sz="1600" b="0" dirty="0">
                          <a:solidFill>
                            <a:srgbClr val="58585B"/>
                          </a:solidFill>
                        </a:rPr>
                        <a:t>Shuts down the system and performs shut down related tasks including </a:t>
                      </a:r>
                      <a:r>
                        <a:rPr lang="en-US" sz="1600" b="0" i="0" kern="1200" dirty="0">
                          <a:solidFill>
                            <a:srgbClr val="58585B"/>
                          </a:solidFill>
                          <a:effectLst/>
                          <a:latin typeface="+mn-lt"/>
                          <a:ea typeface="+mn-ea"/>
                          <a:cs typeface="+mn-cs"/>
                        </a:rPr>
                        <a:t>restart, halt, put to sleep or kick out all currently connected users.</a:t>
                      </a:r>
                      <a:endParaRPr lang="en-US" sz="1600" b="0" dirty="0">
                        <a:solidFill>
                          <a:srgbClr val="58585B"/>
                        </a:solidFill>
                      </a:endParaRPr>
                    </a:p>
                  </a:txBody>
                  <a:tcPr marL="47625" marR="47625" marT="47625" marB="47625" anchor="ctr"/>
                </a:tc>
                <a:extLst>
                  <a:ext uri="{0D108BD9-81ED-4DB2-BD59-A6C34878D82A}">
                    <a16:rowId xmlns:a16="http://schemas.microsoft.com/office/drawing/2014/main" val="10006"/>
                  </a:ext>
                </a:extLst>
              </a:tr>
              <a:tr h="306365">
                <a:tc>
                  <a:txBody>
                    <a:bodyPr/>
                    <a:lstStyle/>
                    <a:p>
                      <a:pPr fontAlgn="ctr"/>
                      <a:r>
                        <a:rPr lang="en-US" sz="1600" b="1" dirty="0"/>
                        <a:t>passwd</a:t>
                      </a:r>
                    </a:p>
                  </a:txBody>
                  <a:tcPr marL="47625" marR="47625" marT="47625" marB="47625" anchor="ctr"/>
                </a:tc>
                <a:tc>
                  <a:txBody>
                    <a:bodyPr/>
                    <a:lstStyle/>
                    <a:p>
                      <a:pPr fontAlgn="ctr"/>
                      <a:r>
                        <a:rPr lang="en-US" sz="1600" b="0" dirty="0"/>
                        <a:t>Used to change the password.</a:t>
                      </a:r>
                    </a:p>
                  </a:txBody>
                  <a:tcPr marL="47625" marR="47625" marT="47625" marB="47625" anchor="ctr"/>
                </a:tc>
                <a:extLst>
                  <a:ext uri="{0D108BD9-81ED-4DB2-BD59-A6C34878D82A}">
                    <a16:rowId xmlns:a16="http://schemas.microsoft.com/office/drawing/2014/main" val="10007"/>
                  </a:ext>
                </a:extLst>
              </a:tr>
              <a:tr h="306365">
                <a:tc>
                  <a:txBody>
                    <a:bodyPr/>
                    <a:lstStyle/>
                    <a:p>
                      <a:pPr fontAlgn="ctr"/>
                      <a:r>
                        <a:rPr lang="en-US" sz="1600" b="1" dirty="0"/>
                        <a:t>cat</a:t>
                      </a:r>
                    </a:p>
                  </a:txBody>
                  <a:tcPr marL="47625" marR="47625" marT="47625" marB="47625" anchor="ctr"/>
                </a:tc>
                <a:tc>
                  <a:txBody>
                    <a:bodyPr/>
                    <a:lstStyle/>
                    <a:p>
                      <a:pPr fontAlgn="ctr"/>
                      <a:r>
                        <a:rPr lang="en-US" sz="1600" b="0" dirty="0"/>
                        <a:t>Used to list the contents of a file and expects the file name as the parameter.</a:t>
                      </a:r>
                    </a:p>
                  </a:txBody>
                  <a:tcPr marL="47625" marR="47625" marT="47625" marB="47625" anchor="ctr"/>
                </a:tc>
                <a:extLst>
                  <a:ext uri="{0D108BD9-81ED-4DB2-BD59-A6C34878D82A}">
                    <a16:rowId xmlns:a16="http://schemas.microsoft.com/office/drawing/2014/main" val="10008"/>
                  </a:ext>
                </a:extLst>
              </a:tr>
              <a:tr h="306365">
                <a:tc>
                  <a:txBody>
                    <a:bodyPr/>
                    <a:lstStyle/>
                    <a:p>
                      <a:pPr fontAlgn="ctr"/>
                      <a:r>
                        <a:rPr lang="en-US" sz="1600" b="1" dirty="0"/>
                        <a:t>man</a:t>
                      </a:r>
                    </a:p>
                  </a:txBody>
                  <a:tcPr marL="47625" marR="47625" marT="47625" marB="47625" anchor="ctr"/>
                </a:tc>
                <a:tc>
                  <a:txBody>
                    <a:bodyPr/>
                    <a:lstStyle/>
                    <a:p>
                      <a:pPr fontAlgn="ctr"/>
                      <a:r>
                        <a:rPr lang="en-US" sz="1600" b="0" dirty="0"/>
                        <a:t>Used to display the documentation for a specific command.</a:t>
                      </a:r>
                    </a:p>
                  </a:txBody>
                  <a:tcPr marL="47625" marR="47625" marT="47625" marB="47625" anchor="ctr"/>
                </a:tc>
                <a:extLst>
                  <a:ext uri="{0D108BD9-81ED-4DB2-BD59-A6C34878D82A}">
                    <a16:rowId xmlns:a16="http://schemas.microsoft.com/office/drawing/2014/main" val="10009"/>
                  </a:ext>
                </a:extLst>
              </a:tr>
            </a:tbl>
          </a:graphicData>
        </a:graphic>
      </p:graphicFrame>
    </p:spTree>
    <p:extLst>
      <p:ext uri="{BB962C8B-B14F-4D97-AF65-F5344CB8AC3E}">
        <p14:creationId xmlns:p14="http://schemas.microsoft.com/office/powerpoint/2010/main" val="332023910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538422"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File and Directory Commands</a:t>
            </a:r>
          </a:p>
        </p:txBody>
      </p:sp>
      <p:sp>
        <p:nvSpPr>
          <p:cNvPr id="8" name="TextBox 7"/>
          <p:cNvSpPr txBox="1"/>
          <p:nvPr/>
        </p:nvSpPr>
        <p:spPr>
          <a:xfrm>
            <a:off x="11289" y="343435"/>
            <a:ext cx="2212465" cy="830997"/>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a:t>
            </a:r>
            <a:r>
              <a:rPr lang="en-US" sz="2400" dirty="0" smtClean="0">
                <a:solidFill>
                  <a:schemeClr val="bg1"/>
                </a:solidFill>
                <a:latin typeface="Tajawal Medium" panose="00000600000000000000" pitchFamily="2" charset="-78"/>
                <a:cs typeface="Tajawal Medium" panose="00000600000000000000" pitchFamily="2" charset="-78"/>
              </a:rPr>
              <a:t>2</a:t>
            </a:r>
          </a:p>
          <a:p>
            <a:pPr algn="ct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9" name="Rectangle 8"/>
          <p:cNvSpPr/>
          <p:nvPr/>
        </p:nvSpPr>
        <p:spPr>
          <a:xfrm>
            <a:off x="1874165" y="1256257"/>
            <a:ext cx="9823412" cy="707886"/>
          </a:xfrm>
          <a:prstGeom prst="rect">
            <a:avLst/>
          </a:prstGeom>
        </p:spPr>
        <p:txBody>
          <a:bodyPr wrap="square">
            <a:spAutoFit/>
          </a:bodyPr>
          <a:lstStyle/>
          <a:p>
            <a:pPr>
              <a:buSzPct val="100000"/>
            </a:pPr>
            <a:r>
              <a:rPr lang="en-US" sz="2000" dirty="0">
                <a:latin typeface="Times New Roman" panose="02020603050405020304" pitchFamily="18" charset="0"/>
                <a:cs typeface="Times New Roman" panose="02020603050405020304" pitchFamily="18" charset="0"/>
              </a:rPr>
              <a:t>Many command line tools are included in Linux by default. The following table lists a few of the most common commands related to files and directories:</a:t>
            </a:r>
          </a:p>
        </p:txBody>
      </p:sp>
      <p:graphicFrame>
        <p:nvGraphicFramePr>
          <p:cNvPr id="11" name="Table 10"/>
          <p:cNvGraphicFramePr>
            <a:graphicFrameLocks noGrp="1"/>
          </p:cNvGraphicFramePr>
          <p:nvPr>
            <p:extLst>
              <p:ext uri="{D42A27DB-BD31-4B8C-83A1-F6EECF244321}">
                <p14:modId xmlns:p14="http://schemas.microsoft.com/office/powerpoint/2010/main" val="2649953350"/>
              </p:ext>
            </p:extLst>
          </p:nvPr>
        </p:nvGraphicFramePr>
        <p:xfrm>
          <a:off x="286381" y="2008520"/>
          <a:ext cx="11630526" cy="3456081"/>
        </p:xfrm>
        <a:graphic>
          <a:graphicData uri="http://schemas.openxmlformats.org/drawingml/2006/table">
            <a:tbl>
              <a:tblPr firstRow="1" bandRow="1">
                <a:tableStyleId>{5C22544A-7EE6-4342-B048-85BDC9FD1C3A}</a:tableStyleId>
              </a:tblPr>
              <a:tblGrid>
                <a:gridCol w="2790606">
                  <a:extLst>
                    <a:ext uri="{9D8B030D-6E8A-4147-A177-3AD203B41FA5}">
                      <a16:colId xmlns:a16="http://schemas.microsoft.com/office/drawing/2014/main" val="20000"/>
                    </a:ext>
                  </a:extLst>
                </a:gridCol>
                <a:gridCol w="8839920">
                  <a:extLst>
                    <a:ext uri="{9D8B030D-6E8A-4147-A177-3AD203B41FA5}">
                      <a16:colId xmlns:a16="http://schemas.microsoft.com/office/drawing/2014/main" val="20001"/>
                    </a:ext>
                  </a:extLst>
                </a:gridCol>
              </a:tblGrid>
              <a:tr h="318693">
                <a:tc>
                  <a:txBody>
                    <a:bodyPr/>
                    <a:lstStyle/>
                    <a:p>
                      <a:pPr algn="ctr" fontAlgn="ctr"/>
                      <a:r>
                        <a:rPr lang="en-US" b="1" dirty="0"/>
                        <a:t>Command</a:t>
                      </a:r>
                    </a:p>
                  </a:txBody>
                  <a:tcPr marL="47625" marR="47625" marT="47625" marB="47625" anchor="ctr"/>
                </a:tc>
                <a:tc>
                  <a:txBody>
                    <a:bodyPr/>
                    <a:lstStyle/>
                    <a:p>
                      <a:pPr algn="ctr" fontAlgn="ctr"/>
                      <a:r>
                        <a:rPr lang="en-US" b="1" dirty="0"/>
                        <a:t>Description</a:t>
                      </a:r>
                    </a:p>
                  </a:txBody>
                  <a:tcPr marL="47625" marR="47625" marT="47625" marB="47625" anchor="ctr"/>
                </a:tc>
                <a:extLst>
                  <a:ext uri="{0D108BD9-81ED-4DB2-BD59-A6C34878D82A}">
                    <a16:rowId xmlns:a16="http://schemas.microsoft.com/office/drawing/2014/main" val="10000"/>
                  </a:ext>
                </a:extLst>
              </a:tr>
              <a:tr h="318693">
                <a:tc>
                  <a:txBody>
                    <a:bodyPr/>
                    <a:lstStyle/>
                    <a:p>
                      <a:pPr fontAlgn="ctr"/>
                      <a:r>
                        <a:rPr lang="en-US" b="1" dirty="0"/>
                        <a:t>Is</a:t>
                      </a:r>
                    </a:p>
                  </a:txBody>
                  <a:tcPr marL="47625" marR="47625" marT="47625" marB="47625" anchor="ctr"/>
                </a:tc>
                <a:tc>
                  <a:txBody>
                    <a:bodyPr/>
                    <a:lstStyle/>
                    <a:p>
                      <a:pPr fontAlgn="ctr"/>
                      <a:r>
                        <a:rPr lang="en-US" b="0" dirty="0"/>
                        <a:t>Displays the files inside a directory.</a:t>
                      </a:r>
                    </a:p>
                  </a:txBody>
                  <a:tcPr marL="47625" marR="47625" marT="47625" marB="47625" anchor="ctr"/>
                </a:tc>
                <a:extLst>
                  <a:ext uri="{0D108BD9-81ED-4DB2-BD59-A6C34878D82A}">
                    <a16:rowId xmlns:a16="http://schemas.microsoft.com/office/drawing/2014/main" val="10001"/>
                  </a:ext>
                </a:extLst>
              </a:tr>
              <a:tr h="318693">
                <a:tc>
                  <a:txBody>
                    <a:bodyPr/>
                    <a:lstStyle/>
                    <a:p>
                      <a:pPr fontAlgn="ctr"/>
                      <a:r>
                        <a:rPr lang="en-US" b="1" dirty="0"/>
                        <a:t>cd</a:t>
                      </a:r>
                    </a:p>
                  </a:txBody>
                  <a:tcPr marL="47625" marR="47625" marT="47625" marB="47625" anchor="ctr"/>
                </a:tc>
                <a:tc>
                  <a:txBody>
                    <a:bodyPr/>
                    <a:lstStyle/>
                    <a:p>
                      <a:pPr fontAlgn="ctr"/>
                      <a:r>
                        <a:rPr lang="en-US" b="0" dirty="0"/>
                        <a:t>Changes the current directory.</a:t>
                      </a:r>
                    </a:p>
                  </a:txBody>
                  <a:tcPr marL="47625" marR="47625" marT="47625" marB="47625" anchor="ctr"/>
                </a:tc>
                <a:extLst>
                  <a:ext uri="{0D108BD9-81ED-4DB2-BD59-A6C34878D82A}">
                    <a16:rowId xmlns:a16="http://schemas.microsoft.com/office/drawing/2014/main" val="10002"/>
                  </a:ext>
                </a:extLst>
              </a:tr>
              <a:tr h="318693">
                <a:tc>
                  <a:txBody>
                    <a:bodyPr/>
                    <a:lstStyle/>
                    <a:p>
                      <a:pPr fontAlgn="ctr"/>
                      <a:r>
                        <a:rPr lang="en-US" b="1" dirty="0"/>
                        <a:t>mkdir</a:t>
                      </a:r>
                    </a:p>
                  </a:txBody>
                  <a:tcPr marL="47625" marR="47625" marT="47625" marB="47625" anchor="ctr"/>
                </a:tc>
                <a:tc>
                  <a:txBody>
                    <a:bodyPr/>
                    <a:lstStyle/>
                    <a:p>
                      <a:pPr fontAlgn="ctr"/>
                      <a:r>
                        <a:rPr lang="en-US" b="0" dirty="0"/>
                        <a:t>Creates a directory under the current directory.</a:t>
                      </a:r>
                    </a:p>
                  </a:txBody>
                  <a:tcPr marL="47625" marR="47625" marT="47625" marB="47625" anchor="ctr"/>
                </a:tc>
                <a:extLst>
                  <a:ext uri="{0D108BD9-81ED-4DB2-BD59-A6C34878D82A}">
                    <a16:rowId xmlns:a16="http://schemas.microsoft.com/office/drawing/2014/main" val="10003"/>
                  </a:ext>
                </a:extLst>
              </a:tr>
              <a:tr h="318693">
                <a:tc>
                  <a:txBody>
                    <a:bodyPr/>
                    <a:lstStyle/>
                    <a:p>
                      <a:pPr fontAlgn="ctr"/>
                      <a:r>
                        <a:rPr lang="en-US" b="1" dirty="0"/>
                        <a:t>cp</a:t>
                      </a:r>
                    </a:p>
                  </a:txBody>
                  <a:tcPr marL="47625" marR="47625" marT="47625" marB="47625" anchor="ctr"/>
                </a:tc>
                <a:tc>
                  <a:txBody>
                    <a:bodyPr/>
                    <a:lstStyle/>
                    <a:p>
                      <a:pPr fontAlgn="ctr"/>
                      <a:r>
                        <a:rPr lang="en-US" b="0" dirty="0"/>
                        <a:t>Copies files from source to destination.</a:t>
                      </a:r>
                    </a:p>
                  </a:txBody>
                  <a:tcPr marL="47625" marR="47625" marT="47625" marB="47625" anchor="ctr"/>
                </a:tc>
                <a:extLst>
                  <a:ext uri="{0D108BD9-81ED-4DB2-BD59-A6C34878D82A}">
                    <a16:rowId xmlns:a16="http://schemas.microsoft.com/office/drawing/2014/main" val="10004"/>
                  </a:ext>
                </a:extLst>
              </a:tr>
              <a:tr h="318693">
                <a:tc>
                  <a:txBody>
                    <a:bodyPr/>
                    <a:lstStyle/>
                    <a:p>
                      <a:pPr fontAlgn="ctr"/>
                      <a:r>
                        <a:rPr lang="en-US" b="1" dirty="0"/>
                        <a:t>mv</a:t>
                      </a:r>
                    </a:p>
                  </a:txBody>
                  <a:tcPr marL="47625" marR="47625" marT="47625" marB="47625" anchor="ctr"/>
                </a:tc>
                <a:tc>
                  <a:txBody>
                    <a:bodyPr/>
                    <a:lstStyle/>
                    <a:p>
                      <a:pPr fontAlgn="ctr"/>
                      <a:r>
                        <a:rPr lang="en-US" b="0" dirty="0"/>
                        <a:t>Moves files to a different directory.</a:t>
                      </a:r>
                    </a:p>
                  </a:txBody>
                  <a:tcPr marL="47625" marR="47625" marT="47625" marB="47625" anchor="ctr"/>
                </a:tc>
                <a:extLst>
                  <a:ext uri="{0D108BD9-81ED-4DB2-BD59-A6C34878D82A}">
                    <a16:rowId xmlns:a16="http://schemas.microsoft.com/office/drawing/2014/main" val="10005"/>
                  </a:ext>
                </a:extLst>
              </a:tr>
              <a:tr h="318693">
                <a:tc>
                  <a:txBody>
                    <a:bodyPr/>
                    <a:lstStyle/>
                    <a:p>
                      <a:pPr fontAlgn="ctr"/>
                      <a:r>
                        <a:rPr lang="en-US" b="1" dirty="0"/>
                        <a:t>rm</a:t>
                      </a:r>
                    </a:p>
                  </a:txBody>
                  <a:tcPr marL="47625" marR="47625" marT="47625" marB="47625" anchor="ctr"/>
                </a:tc>
                <a:tc>
                  <a:txBody>
                    <a:bodyPr/>
                    <a:lstStyle/>
                    <a:p>
                      <a:pPr fontAlgn="ctr"/>
                      <a:r>
                        <a:rPr lang="en-US" b="0" dirty="0"/>
                        <a:t>Removes files.</a:t>
                      </a:r>
                    </a:p>
                  </a:txBody>
                  <a:tcPr marL="47625" marR="47625" marT="47625" marB="47625" anchor="ctr"/>
                </a:tc>
                <a:extLst>
                  <a:ext uri="{0D108BD9-81ED-4DB2-BD59-A6C34878D82A}">
                    <a16:rowId xmlns:a16="http://schemas.microsoft.com/office/drawing/2014/main" val="10006"/>
                  </a:ext>
                </a:extLst>
              </a:tr>
              <a:tr h="499521">
                <a:tc>
                  <a:txBody>
                    <a:bodyPr/>
                    <a:lstStyle/>
                    <a:p>
                      <a:pPr fontAlgn="ctr"/>
                      <a:r>
                        <a:rPr lang="en-US" b="1" dirty="0"/>
                        <a:t>grep</a:t>
                      </a:r>
                    </a:p>
                  </a:txBody>
                  <a:tcPr marL="47625" marR="47625" marT="47625" marB="47625" anchor="ctr"/>
                </a:tc>
                <a:tc>
                  <a:txBody>
                    <a:bodyPr/>
                    <a:lstStyle/>
                    <a:p>
                      <a:pPr fontAlgn="ctr"/>
                      <a:r>
                        <a:rPr lang="en-US" b="0" dirty="0"/>
                        <a:t>Searches for specific strings of characters within a file or other commands outputs.</a:t>
                      </a:r>
                    </a:p>
                  </a:txBody>
                  <a:tcPr marL="47625" marR="47625" marT="47625" marB="47625" anchor="ctr"/>
                </a:tc>
                <a:extLst>
                  <a:ext uri="{0D108BD9-81ED-4DB2-BD59-A6C34878D82A}">
                    <a16:rowId xmlns:a16="http://schemas.microsoft.com/office/drawing/2014/main" val="10007"/>
                  </a:ext>
                </a:extLst>
              </a:tr>
              <a:tr h="318693">
                <a:tc>
                  <a:txBody>
                    <a:bodyPr/>
                    <a:lstStyle/>
                    <a:p>
                      <a:pPr fontAlgn="ctr"/>
                      <a:r>
                        <a:rPr lang="en-US" b="1" dirty="0"/>
                        <a:t>cat</a:t>
                      </a:r>
                    </a:p>
                  </a:txBody>
                  <a:tcPr marL="47625" marR="47625" marT="47625" marB="47625" anchor="ctr"/>
                </a:tc>
                <a:tc>
                  <a:txBody>
                    <a:bodyPr/>
                    <a:lstStyle/>
                    <a:p>
                      <a:pPr fontAlgn="ctr"/>
                      <a:r>
                        <a:rPr lang="en-US" b="0" dirty="0"/>
                        <a:t>Lists the contents of a file and expects the file name as the parameter.</a:t>
                      </a:r>
                    </a:p>
                  </a:txBody>
                  <a:tcPr marL="47625" marR="47625" marT="47625" marB="47625" anchor="ctr"/>
                </a:tc>
                <a:extLst>
                  <a:ext uri="{0D108BD9-81ED-4DB2-BD59-A6C34878D82A}">
                    <a16:rowId xmlns:a16="http://schemas.microsoft.com/office/drawing/2014/main" val="10008"/>
                  </a:ext>
                </a:extLst>
              </a:tr>
            </a:tbl>
          </a:graphicData>
        </a:graphic>
      </p:graphicFrame>
    </p:spTree>
    <p:extLst>
      <p:ext uri="{BB962C8B-B14F-4D97-AF65-F5344CB8AC3E}">
        <p14:creationId xmlns:p14="http://schemas.microsoft.com/office/powerpoint/2010/main" val="192283849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493392"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Working with </a:t>
            </a:r>
            <a:r>
              <a:rPr lang="en-US" sz="2800" dirty="0" smtClean="0">
                <a:solidFill>
                  <a:schemeClr val="bg1"/>
                </a:solidFill>
                <a:latin typeface="Times New Roman" panose="02020603050405020304" pitchFamily="18" charset="0"/>
                <a:cs typeface="Times New Roman" panose="02020603050405020304" pitchFamily="18" charset="0"/>
              </a:rPr>
              <a:t>text </a:t>
            </a:r>
            <a:r>
              <a:rPr lang="en-US" sz="2800" dirty="0">
                <a:solidFill>
                  <a:schemeClr val="bg1"/>
                </a:solidFill>
                <a:latin typeface="Times New Roman" panose="02020603050405020304" pitchFamily="18" charset="0"/>
                <a:cs typeface="Times New Roman" panose="02020603050405020304" pitchFamily="18" charset="0"/>
              </a:rPr>
              <a:t>f</a:t>
            </a:r>
            <a:r>
              <a:rPr lang="en-US" sz="2800" dirty="0" smtClean="0">
                <a:solidFill>
                  <a:schemeClr val="bg1"/>
                </a:solidFill>
                <a:latin typeface="Times New Roman" panose="02020603050405020304" pitchFamily="18" charset="0"/>
                <a:cs typeface="Times New Roman" panose="02020603050405020304" pitchFamily="18" charset="0"/>
              </a:rPr>
              <a:t>iles</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8" name="TextBox 7"/>
          <p:cNvSpPr txBox="1"/>
          <p:nvPr/>
        </p:nvSpPr>
        <p:spPr>
          <a:xfrm>
            <a:off x="11289" y="343435"/>
            <a:ext cx="2212465" cy="830997"/>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a:t>
            </a:r>
            <a:r>
              <a:rPr lang="en-US" sz="2400" dirty="0" smtClean="0">
                <a:solidFill>
                  <a:schemeClr val="bg1"/>
                </a:solidFill>
                <a:latin typeface="Tajawal Medium" panose="00000600000000000000" pitchFamily="2" charset="-78"/>
                <a:cs typeface="Tajawal Medium" panose="00000600000000000000" pitchFamily="2" charset="-78"/>
              </a:rPr>
              <a:t>2</a:t>
            </a:r>
          </a:p>
          <a:p>
            <a:pPr algn="ct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12" name="Content Placeholder 1"/>
          <p:cNvSpPr txBox="1">
            <a:spLocks/>
          </p:cNvSpPr>
          <p:nvPr/>
        </p:nvSpPr>
        <p:spPr>
          <a:xfrm>
            <a:off x="238098" y="1953635"/>
            <a:ext cx="11727092" cy="327140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7800" indent="-177800">
              <a:spcBef>
                <a:spcPts val="300"/>
              </a:spcBef>
              <a:spcAft>
                <a:spcPts val="300"/>
              </a:spcAft>
              <a:buSzPct val="100000"/>
            </a:pPr>
            <a:r>
              <a:rPr lang="en-US" sz="2500" dirty="0" smtClean="0"/>
              <a:t>Linux has many different text editors, with various features and functions.</a:t>
            </a:r>
          </a:p>
          <a:p>
            <a:pPr marL="177800" indent="-177800">
              <a:spcBef>
                <a:spcPts val="300"/>
              </a:spcBef>
              <a:spcAft>
                <a:spcPts val="300"/>
              </a:spcAft>
              <a:buSzPct val="100000"/>
            </a:pPr>
            <a:r>
              <a:rPr lang="en-US" sz="2500" dirty="0" smtClean="0"/>
              <a:t>Some </a:t>
            </a:r>
            <a:r>
              <a:rPr lang="en-US" sz="2500" dirty="0" smtClean="0">
                <a:solidFill>
                  <a:srgbClr val="24A9E1"/>
                </a:solidFill>
              </a:rPr>
              <a:t>text editors </a:t>
            </a:r>
            <a:r>
              <a:rPr lang="en-US" sz="2500" dirty="0" smtClean="0"/>
              <a:t>include </a:t>
            </a:r>
            <a:r>
              <a:rPr lang="en-US" sz="2500" dirty="0" smtClean="0">
                <a:solidFill>
                  <a:srgbClr val="24A9E1"/>
                </a:solidFill>
              </a:rPr>
              <a:t>graphical interfaces </a:t>
            </a:r>
            <a:r>
              <a:rPr lang="en-US" sz="2500" dirty="0" smtClean="0"/>
              <a:t>while others are </a:t>
            </a:r>
            <a:r>
              <a:rPr lang="en-US" sz="2500" dirty="0" smtClean="0">
                <a:solidFill>
                  <a:srgbClr val="24A9E1"/>
                </a:solidFill>
              </a:rPr>
              <a:t>command-line</a:t>
            </a:r>
            <a:r>
              <a:rPr lang="en-US" sz="2500" dirty="0" smtClean="0"/>
              <a:t> only tools. Each text editor includes a feature set designed to support a specific type of task. </a:t>
            </a:r>
          </a:p>
          <a:p>
            <a:pPr marL="177800" indent="-177800">
              <a:spcBef>
                <a:spcPts val="300"/>
              </a:spcBef>
              <a:spcAft>
                <a:spcPts val="300"/>
              </a:spcAft>
              <a:buSzPct val="100000"/>
            </a:pPr>
            <a:r>
              <a:rPr lang="en-US" sz="2500" dirty="0" smtClean="0"/>
              <a:t>Some text editors focus on the programmer and include features such as syntax highlighting, parenthesis check, and other programming-focused features.</a:t>
            </a:r>
          </a:p>
          <a:p>
            <a:pPr marL="177800" indent="-177800">
              <a:spcBef>
                <a:spcPts val="300"/>
              </a:spcBef>
              <a:spcAft>
                <a:spcPts val="300"/>
              </a:spcAft>
              <a:buSzPct val="100000"/>
            </a:pPr>
            <a:r>
              <a:rPr lang="en-US" sz="2500" dirty="0" smtClean="0"/>
              <a:t>While graphical text editors are convenient and easy to use, command line-based text editors are very important for Linux users. </a:t>
            </a:r>
            <a:r>
              <a:rPr lang="en-US" sz="2500" dirty="0" smtClean="0">
                <a:solidFill>
                  <a:srgbClr val="24A9E1"/>
                </a:solidFill>
              </a:rPr>
              <a:t>The main benefit of command-line-based text editors </a:t>
            </a:r>
            <a:r>
              <a:rPr lang="en-US" sz="2500" dirty="0" smtClean="0"/>
              <a:t>is that they allow for text file editing from a remote computer.</a:t>
            </a:r>
            <a:endParaRPr lang="en-US" sz="2500" dirty="0"/>
          </a:p>
        </p:txBody>
      </p:sp>
    </p:spTree>
    <p:extLst>
      <p:ext uri="{BB962C8B-B14F-4D97-AF65-F5344CB8AC3E}">
        <p14:creationId xmlns:p14="http://schemas.microsoft.com/office/powerpoint/2010/main" val="183715681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790222"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Working with </a:t>
            </a:r>
            <a:r>
              <a:rPr lang="en-US" sz="2800" dirty="0" smtClean="0">
                <a:solidFill>
                  <a:schemeClr val="bg1"/>
                </a:solidFill>
                <a:latin typeface="Times New Roman" panose="02020603050405020304" pitchFamily="18" charset="0"/>
                <a:cs typeface="Times New Roman" panose="02020603050405020304" pitchFamily="18" charset="0"/>
              </a:rPr>
              <a:t>text </a:t>
            </a:r>
            <a:r>
              <a:rPr lang="en-US" sz="2800" dirty="0">
                <a:solidFill>
                  <a:schemeClr val="bg1"/>
                </a:solidFill>
                <a:latin typeface="Times New Roman" panose="02020603050405020304" pitchFamily="18" charset="0"/>
                <a:cs typeface="Times New Roman" panose="02020603050405020304" pitchFamily="18" charset="0"/>
              </a:rPr>
              <a:t>f</a:t>
            </a:r>
            <a:r>
              <a:rPr lang="en-US" sz="2800" dirty="0" smtClean="0">
                <a:solidFill>
                  <a:schemeClr val="bg1"/>
                </a:solidFill>
                <a:latin typeface="Times New Roman" panose="02020603050405020304" pitchFamily="18" charset="0"/>
                <a:cs typeface="Times New Roman" panose="02020603050405020304" pitchFamily="18" charset="0"/>
              </a:rPr>
              <a:t>iles </a:t>
            </a:r>
            <a:r>
              <a:rPr lang="en-US" sz="2800" dirty="0">
                <a:solidFill>
                  <a:schemeClr val="bg1"/>
                </a:solidFill>
                <a:latin typeface="Times New Roman" panose="02020603050405020304" pitchFamily="18" charset="0"/>
                <a:cs typeface="Times New Roman" panose="02020603050405020304" pitchFamily="18" charset="0"/>
              </a:rPr>
              <a:t>(Contd.)</a:t>
            </a:r>
          </a:p>
        </p:txBody>
      </p:sp>
      <p:sp>
        <p:nvSpPr>
          <p:cNvPr id="8" name="TextBox 7"/>
          <p:cNvSpPr txBox="1"/>
          <p:nvPr/>
        </p:nvSpPr>
        <p:spPr>
          <a:xfrm>
            <a:off x="11289" y="343435"/>
            <a:ext cx="2212465" cy="830997"/>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a:t>
            </a:r>
            <a:r>
              <a:rPr lang="en-US" sz="2400" dirty="0" smtClean="0">
                <a:solidFill>
                  <a:schemeClr val="bg1"/>
                </a:solidFill>
                <a:latin typeface="Tajawal Medium" panose="00000600000000000000" pitchFamily="2" charset="-78"/>
                <a:cs typeface="Tajawal Medium" panose="00000600000000000000" pitchFamily="2" charset="-78"/>
              </a:rPr>
              <a:t>2</a:t>
            </a:r>
          </a:p>
          <a:p>
            <a:pPr algn="ctr"/>
            <a:endParaRPr lang="en-US" sz="2400" b="1" dirty="0">
              <a:solidFill>
                <a:schemeClr val="bg1"/>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15D887F0-CE94-46ED-A130-2E80DEAB8FAE}"/>
              </a:ext>
            </a:extLst>
          </p:cNvPr>
          <p:cNvPicPr>
            <a:picLocks noChangeAspect="1"/>
          </p:cNvPicPr>
          <p:nvPr/>
        </p:nvPicPr>
        <p:blipFill>
          <a:blip r:embed="rId6"/>
          <a:stretch>
            <a:fillRect/>
          </a:stretch>
        </p:blipFill>
        <p:spPr>
          <a:xfrm>
            <a:off x="5157477" y="1827579"/>
            <a:ext cx="6550963" cy="3681400"/>
          </a:xfrm>
          <a:prstGeom prst="rect">
            <a:avLst/>
          </a:prstGeom>
        </p:spPr>
      </p:pic>
      <p:sp>
        <p:nvSpPr>
          <p:cNvPr id="11" name="Content Placeholder 1"/>
          <p:cNvSpPr txBox="1">
            <a:spLocks/>
          </p:cNvSpPr>
          <p:nvPr/>
        </p:nvSpPr>
        <p:spPr>
          <a:xfrm>
            <a:off x="165191" y="2204822"/>
            <a:ext cx="5064535" cy="3056989"/>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7800" indent="-177800">
              <a:spcBef>
                <a:spcPts val="300"/>
              </a:spcBef>
              <a:spcAft>
                <a:spcPts val="300"/>
              </a:spcAft>
              <a:buSzPct val="100000"/>
            </a:pPr>
            <a:r>
              <a:rPr lang="en-US" sz="2400" dirty="0" smtClean="0"/>
              <a:t>The figure shows </a:t>
            </a:r>
            <a:r>
              <a:rPr lang="en-US" sz="2400" b="1" dirty="0" smtClean="0">
                <a:solidFill>
                  <a:srgbClr val="24A9E1"/>
                </a:solidFill>
              </a:rPr>
              <a:t>nano</a:t>
            </a:r>
            <a:r>
              <a:rPr lang="en-US" sz="2400" dirty="0" smtClean="0"/>
              <a:t>, a popular command-line text editor.</a:t>
            </a:r>
          </a:p>
          <a:p>
            <a:pPr marL="177800" indent="-177800">
              <a:spcBef>
                <a:spcPts val="300"/>
              </a:spcBef>
              <a:spcAft>
                <a:spcPts val="300"/>
              </a:spcAft>
              <a:buSzPct val="100000"/>
            </a:pPr>
            <a:r>
              <a:rPr lang="en-US" sz="2400" dirty="0" smtClean="0"/>
              <a:t>The administrator is editing firewall rules. Text editors are often used for system configuration and maintenance in Linux.</a:t>
            </a:r>
          </a:p>
          <a:p>
            <a:pPr marL="177800" indent="-177800">
              <a:spcBef>
                <a:spcPts val="300"/>
              </a:spcBef>
              <a:spcAft>
                <a:spcPts val="300"/>
              </a:spcAft>
              <a:buSzPct val="100000"/>
            </a:pPr>
            <a:r>
              <a:rPr lang="en-US" sz="2400" dirty="0" smtClean="0"/>
              <a:t>Due to the lack of graphical support, nano (or </a:t>
            </a:r>
            <a:r>
              <a:rPr lang="en-US" sz="2400" dirty="0" smtClean="0">
                <a:solidFill>
                  <a:srgbClr val="24A9E1"/>
                </a:solidFill>
              </a:rPr>
              <a:t>GNU nano</a:t>
            </a:r>
            <a:r>
              <a:rPr lang="en-US" sz="2400" dirty="0" smtClean="0"/>
              <a:t>) can only be controlled with the keyboard. </a:t>
            </a:r>
            <a:endParaRPr lang="en-US" sz="2400" dirty="0"/>
          </a:p>
        </p:txBody>
      </p:sp>
    </p:spTree>
    <p:extLst>
      <p:ext uri="{BB962C8B-B14F-4D97-AF65-F5344CB8AC3E}">
        <p14:creationId xmlns:p14="http://schemas.microsoft.com/office/powerpoint/2010/main" val="327088872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384807" cy="523220"/>
          </a:xfrm>
          <a:prstGeom prst="rect">
            <a:avLst/>
          </a:prstGeom>
          <a:noFill/>
        </p:spPr>
        <p:txBody>
          <a:bodyPr wrap="none" rtlCol="0">
            <a:spAutoFit/>
          </a:bodyPr>
          <a:lstStyle/>
          <a:p>
            <a:r>
              <a:rPr lang="en-US" sz="2800" dirty="0" smtClean="0">
                <a:solidFill>
                  <a:schemeClr val="bg1"/>
                </a:solidFill>
                <a:latin typeface="Times New Roman" panose="02020603050405020304" pitchFamily="18" charset="0"/>
                <a:cs typeface="Times New Roman" panose="02020603050405020304" pitchFamily="18" charset="0"/>
              </a:rPr>
              <a:t>The importance of text </a:t>
            </a:r>
            <a:r>
              <a:rPr lang="en-US" sz="2800" dirty="0">
                <a:solidFill>
                  <a:schemeClr val="bg1"/>
                </a:solidFill>
                <a:latin typeface="Times New Roman" panose="02020603050405020304" pitchFamily="18" charset="0"/>
                <a:cs typeface="Times New Roman" panose="02020603050405020304" pitchFamily="18" charset="0"/>
              </a:rPr>
              <a:t>f</a:t>
            </a:r>
            <a:r>
              <a:rPr lang="en-US" sz="2800" dirty="0" smtClean="0">
                <a:solidFill>
                  <a:schemeClr val="bg1"/>
                </a:solidFill>
                <a:latin typeface="Times New Roman" panose="02020603050405020304" pitchFamily="18" charset="0"/>
                <a:cs typeface="Times New Roman" panose="02020603050405020304" pitchFamily="18" charset="0"/>
              </a:rPr>
              <a:t>iles in </a:t>
            </a:r>
            <a:r>
              <a:rPr lang="en-US" sz="2800" dirty="0" err="1" smtClean="0">
                <a:solidFill>
                  <a:schemeClr val="bg1"/>
                </a:solidFill>
                <a:latin typeface="Times New Roman" panose="02020603050405020304" pitchFamily="18" charset="0"/>
                <a:cs typeface="Times New Roman" panose="02020603050405020304" pitchFamily="18" charset="0"/>
              </a:rPr>
              <a:t>linux</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8" name="TextBox 7"/>
          <p:cNvSpPr txBox="1"/>
          <p:nvPr/>
        </p:nvSpPr>
        <p:spPr>
          <a:xfrm>
            <a:off x="11289" y="343435"/>
            <a:ext cx="2212465" cy="830997"/>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a:t>
            </a:r>
            <a:r>
              <a:rPr lang="en-US" sz="2400" dirty="0" smtClean="0">
                <a:solidFill>
                  <a:schemeClr val="bg1"/>
                </a:solidFill>
                <a:latin typeface="Tajawal Medium" panose="00000600000000000000" pitchFamily="2" charset="-78"/>
                <a:cs typeface="Tajawal Medium" panose="00000600000000000000" pitchFamily="2" charset="-78"/>
              </a:rPr>
              <a:t>2</a:t>
            </a:r>
          </a:p>
          <a:p>
            <a:pPr algn="ct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12" name="Content Placeholder 1"/>
          <p:cNvSpPr txBox="1">
            <a:spLocks/>
          </p:cNvSpPr>
          <p:nvPr/>
        </p:nvSpPr>
        <p:spPr>
          <a:xfrm>
            <a:off x="91499" y="1614119"/>
            <a:ext cx="11928611" cy="2822243"/>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7800" indent="-177800">
              <a:spcBef>
                <a:spcPts val="300"/>
              </a:spcBef>
              <a:spcAft>
                <a:spcPts val="300"/>
              </a:spcAft>
              <a:buSzPct val="100000"/>
            </a:pPr>
            <a:r>
              <a:rPr lang="en-US" sz="2300" dirty="0" smtClean="0"/>
              <a:t>In Linux</a:t>
            </a:r>
            <a:r>
              <a:rPr lang="en-US" sz="2300" dirty="0" smtClean="0">
                <a:solidFill>
                  <a:srgbClr val="24A9E1"/>
                </a:solidFill>
              </a:rPr>
              <a:t>, everything is treated as a file</a:t>
            </a:r>
            <a:r>
              <a:rPr lang="en-US" sz="2300" dirty="0" smtClean="0"/>
              <a:t>. This includes the memory, the disks, the monitor, and the directories.</a:t>
            </a:r>
          </a:p>
          <a:p>
            <a:pPr marL="177800" indent="-177800">
              <a:spcBef>
                <a:spcPts val="300"/>
              </a:spcBef>
              <a:spcAft>
                <a:spcPts val="300"/>
              </a:spcAft>
              <a:buSzPct val="100000"/>
            </a:pPr>
            <a:r>
              <a:rPr lang="en-US" sz="2300" dirty="0" smtClean="0">
                <a:solidFill>
                  <a:srgbClr val="24A9E1"/>
                </a:solidFill>
              </a:rPr>
              <a:t>Configuration files </a:t>
            </a:r>
            <a:r>
              <a:rPr lang="en-US" sz="2300" dirty="0" smtClean="0"/>
              <a:t>are text files which are used to store adjustments and settings for specific applications or services.</a:t>
            </a:r>
          </a:p>
          <a:p>
            <a:pPr marL="177800" indent="-177800">
              <a:spcBef>
                <a:spcPts val="300"/>
              </a:spcBef>
              <a:spcAft>
                <a:spcPts val="300"/>
              </a:spcAft>
              <a:buSzPct val="100000"/>
            </a:pPr>
            <a:r>
              <a:rPr lang="en-US" sz="2300" dirty="0" smtClean="0"/>
              <a:t>Users with proper permission levels can use text editors to change the contents of configuration files.</a:t>
            </a:r>
          </a:p>
          <a:p>
            <a:pPr marL="177800" indent="-177800">
              <a:spcBef>
                <a:spcPts val="300"/>
              </a:spcBef>
              <a:spcAft>
                <a:spcPts val="300"/>
              </a:spcAft>
              <a:buSzPct val="100000"/>
            </a:pPr>
            <a:r>
              <a:rPr lang="en-US" sz="2300" dirty="0" smtClean="0"/>
              <a:t>After the changes are made, the file is saved and can be used by the related service or application. Users are able to specify exactly how they want any given application or service to behave. When launched, services and applications check the contents of specific configuration files to adjust their behavior accordingly.</a:t>
            </a:r>
          </a:p>
          <a:p>
            <a:pPr marL="0" indent="0">
              <a:spcBef>
                <a:spcPts val="300"/>
              </a:spcBef>
              <a:spcAft>
                <a:spcPts val="300"/>
              </a:spcAft>
              <a:buSzPct val="100000"/>
              <a:buFont typeface="Arial" panose="020B0604020202020204" pitchFamily="34" charset="0"/>
              <a:buNone/>
            </a:pPr>
            <a:endParaRPr lang="en-US" sz="2300" dirty="0"/>
          </a:p>
        </p:txBody>
      </p:sp>
      <p:sp>
        <p:nvSpPr>
          <p:cNvPr id="13" name="TextBox 12">
            <a:extLst>
              <a:ext uri="{FF2B5EF4-FFF2-40B4-BE49-F238E27FC236}">
                <a16:creationId xmlns:a16="http://schemas.microsoft.com/office/drawing/2014/main" id="{163B7E43-4D67-40E1-A34A-E6E53168BBFD}"/>
              </a:ext>
            </a:extLst>
          </p:cNvPr>
          <p:cNvSpPr txBox="1"/>
          <p:nvPr/>
        </p:nvSpPr>
        <p:spPr>
          <a:xfrm>
            <a:off x="2908810" y="5087377"/>
            <a:ext cx="8445500" cy="830997"/>
          </a:xfrm>
          <a:prstGeom prst="rect">
            <a:avLst/>
          </a:prstGeom>
          <a:noFill/>
        </p:spPr>
        <p:txBody>
          <a:bodyPr wrap="square" rtlCol="0">
            <a:spAutoFit/>
          </a:bodyPr>
          <a:lstStyle/>
          <a:p>
            <a:r>
              <a:rPr lang="en-US" sz="1600" b="1" dirty="0">
                <a:solidFill>
                  <a:srgbClr val="000000"/>
                </a:solidFill>
              </a:rPr>
              <a:t>Note: </a:t>
            </a:r>
            <a:r>
              <a:rPr lang="en-US" sz="1600" i="1" dirty="0">
                <a:solidFill>
                  <a:srgbClr val="000000"/>
                </a:solidFill>
              </a:rPr>
              <a:t>The administrator used the command </a:t>
            </a:r>
            <a:r>
              <a:rPr lang="en-US" sz="1600" b="1" i="1" dirty="0">
                <a:solidFill>
                  <a:srgbClr val="24A9E1"/>
                </a:solidFill>
              </a:rPr>
              <a:t>sudo nano /etc/hosts</a:t>
            </a:r>
            <a:r>
              <a:rPr lang="en-US" sz="1600" i="1" dirty="0">
                <a:solidFill>
                  <a:srgbClr val="000000"/>
                </a:solidFill>
              </a:rPr>
              <a:t> to open the file. The command </a:t>
            </a:r>
            <a:r>
              <a:rPr lang="en-US" sz="1600" b="1" i="1" dirty="0">
                <a:solidFill>
                  <a:srgbClr val="000000"/>
                </a:solidFill>
              </a:rPr>
              <a:t>sudo</a:t>
            </a:r>
            <a:r>
              <a:rPr lang="en-US" sz="1600" i="1" dirty="0">
                <a:solidFill>
                  <a:srgbClr val="000000"/>
                </a:solidFill>
              </a:rPr>
              <a:t> (short for “</a:t>
            </a:r>
            <a:r>
              <a:rPr lang="en-US" sz="1600" i="1" dirty="0">
                <a:solidFill>
                  <a:srgbClr val="24A9E1"/>
                </a:solidFill>
              </a:rPr>
              <a:t>superuser do</a:t>
            </a:r>
            <a:r>
              <a:rPr lang="en-US" sz="1600" i="1" dirty="0">
                <a:solidFill>
                  <a:srgbClr val="000000"/>
                </a:solidFill>
              </a:rPr>
              <a:t>”) invokes the superuser privilege to use the nano text editor to open the host file.</a:t>
            </a:r>
            <a:endParaRPr lang="en-IN" sz="1600" i="1" dirty="0">
              <a:solidFill>
                <a:srgbClr val="000000"/>
              </a:solidFill>
            </a:endParaRPr>
          </a:p>
        </p:txBody>
      </p:sp>
    </p:spTree>
    <p:extLst>
      <p:ext uri="{BB962C8B-B14F-4D97-AF65-F5344CB8AC3E}">
        <p14:creationId xmlns:p14="http://schemas.microsoft.com/office/powerpoint/2010/main" val="118466821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81409" y="571309"/>
            <a:ext cx="6801862"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a:t>
            </a:r>
            <a:r>
              <a:rPr lang="en-US" sz="2800" dirty="0" smtClean="0">
                <a:solidFill>
                  <a:schemeClr val="bg1"/>
                </a:solidFill>
                <a:latin typeface="Times New Roman" panose="02020603050405020304" pitchFamily="18" charset="0"/>
                <a:cs typeface="Times New Roman" panose="02020603050405020304" pitchFamily="18" charset="0"/>
              </a:rPr>
              <a:t>importance </a:t>
            </a:r>
            <a:r>
              <a:rPr lang="en-US" sz="2800" dirty="0">
                <a:solidFill>
                  <a:schemeClr val="bg1"/>
                </a:solidFill>
                <a:latin typeface="Times New Roman" panose="02020603050405020304" pitchFamily="18" charset="0"/>
                <a:cs typeface="Times New Roman" panose="02020603050405020304" pitchFamily="18" charset="0"/>
              </a:rPr>
              <a:t>of </a:t>
            </a:r>
            <a:r>
              <a:rPr lang="en-US" sz="2800" dirty="0" smtClean="0">
                <a:solidFill>
                  <a:schemeClr val="bg1"/>
                </a:solidFill>
                <a:latin typeface="Times New Roman" panose="02020603050405020304" pitchFamily="18" charset="0"/>
                <a:cs typeface="Times New Roman" panose="02020603050405020304" pitchFamily="18" charset="0"/>
              </a:rPr>
              <a:t>text </a:t>
            </a:r>
            <a:r>
              <a:rPr lang="en-US" sz="2800" dirty="0">
                <a:solidFill>
                  <a:schemeClr val="bg1"/>
                </a:solidFill>
                <a:latin typeface="Times New Roman" panose="02020603050405020304" pitchFamily="18" charset="0"/>
                <a:cs typeface="Times New Roman" panose="02020603050405020304" pitchFamily="18" charset="0"/>
              </a:rPr>
              <a:t>f</a:t>
            </a:r>
            <a:r>
              <a:rPr lang="en-US" sz="2800" dirty="0" smtClean="0">
                <a:solidFill>
                  <a:schemeClr val="bg1"/>
                </a:solidFill>
                <a:latin typeface="Times New Roman" panose="02020603050405020304" pitchFamily="18" charset="0"/>
                <a:cs typeface="Times New Roman" panose="02020603050405020304" pitchFamily="18" charset="0"/>
              </a:rPr>
              <a:t>iles </a:t>
            </a:r>
            <a:r>
              <a:rPr lang="en-US" sz="2800" dirty="0">
                <a:solidFill>
                  <a:schemeClr val="bg1"/>
                </a:solidFill>
                <a:latin typeface="Times New Roman" panose="02020603050405020304" pitchFamily="18" charset="0"/>
                <a:cs typeface="Times New Roman" panose="02020603050405020304" pitchFamily="18" charset="0"/>
              </a:rPr>
              <a:t>in </a:t>
            </a:r>
            <a:r>
              <a:rPr lang="en-US" sz="2800" dirty="0" err="1" smtClean="0">
                <a:solidFill>
                  <a:schemeClr val="bg1"/>
                </a:solidFill>
                <a:latin typeface="Times New Roman" panose="02020603050405020304" pitchFamily="18" charset="0"/>
                <a:cs typeface="Times New Roman" panose="02020603050405020304" pitchFamily="18" charset="0"/>
              </a:rPr>
              <a:t>linux</a:t>
            </a:r>
            <a:r>
              <a:rPr lang="en-US" sz="2800" dirty="0" smtClean="0">
                <a:solidFill>
                  <a:schemeClr val="bg1"/>
                </a:solidFill>
                <a:latin typeface="Times New Roman" panose="02020603050405020304" pitchFamily="18" charset="0"/>
                <a:cs typeface="Times New Roman" panose="02020603050405020304" pitchFamily="18" charset="0"/>
              </a:rPr>
              <a:t> </a:t>
            </a:r>
            <a:r>
              <a:rPr lang="en-US" sz="2800" dirty="0">
                <a:solidFill>
                  <a:schemeClr val="bg1"/>
                </a:solidFill>
                <a:latin typeface="Times New Roman" panose="02020603050405020304" pitchFamily="18" charset="0"/>
                <a:cs typeface="Times New Roman" panose="02020603050405020304" pitchFamily="18" charset="0"/>
              </a:rPr>
              <a:t>(Contd.)</a:t>
            </a:r>
          </a:p>
        </p:txBody>
      </p:sp>
      <p:sp>
        <p:nvSpPr>
          <p:cNvPr id="8" name="TextBox 7"/>
          <p:cNvSpPr txBox="1"/>
          <p:nvPr/>
        </p:nvSpPr>
        <p:spPr>
          <a:xfrm>
            <a:off x="11289" y="343435"/>
            <a:ext cx="2212465" cy="830997"/>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a:t>
            </a:r>
            <a:r>
              <a:rPr lang="en-US" sz="2400" dirty="0" smtClean="0">
                <a:solidFill>
                  <a:schemeClr val="bg1"/>
                </a:solidFill>
                <a:latin typeface="Tajawal Medium" panose="00000600000000000000" pitchFamily="2" charset="-78"/>
                <a:cs typeface="Tajawal Medium" panose="00000600000000000000" pitchFamily="2" charset="-78"/>
              </a:rPr>
              <a:t>2</a:t>
            </a:r>
          </a:p>
          <a:p>
            <a:pPr algn="ctr"/>
            <a:endParaRPr lang="en-US" sz="2400" b="1" dirty="0">
              <a:solidFill>
                <a:schemeClr val="bg1"/>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C17C825E-91AC-4DF6-8651-B20F3494D748}"/>
              </a:ext>
            </a:extLst>
          </p:cNvPr>
          <p:cNvPicPr>
            <a:picLocks noChangeAspect="1"/>
          </p:cNvPicPr>
          <p:nvPr/>
        </p:nvPicPr>
        <p:blipFill>
          <a:blip r:embed="rId6"/>
          <a:stretch>
            <a:fillRect/>
          </a:stretch>
        </p:blipFill>
        <p:spPr>
          <a:xfrm>
            <a:off x="4643239" y="1665838"/>
            <a:ext cx="7067497" cy="3957107"/>
          </a:xfrm>
          <a:prstGeom prst="rect">
            <a:avLst/>
          </a:prstGeom>
        </p:spPr>
      </p:pic>
      <p:sp>
        <p:nvSpPr>
          <p:cNvPr id="14" name="Content Placeholder 1"/>
          <p:cNvSpPr txBox="1">
            <a:spLocks/>
          </p:cNvSpPr>
          <p:nvPr/>
        </p:nvSpPr>
        <p:spPr>
          <a:xfrm>
            <a:off x="130614" y="1610200"/>
            <a:ext cx="4499174" cy="3780430"/>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7800" indent="-177800">
              <a:spcBef>
                <a:spcPts val="300"/>
              </a:spcBef>
              <a:spcAft>
                <a:spcPts val="300"/>
              </a:spcAft>
              <a:buSzPct val="100000"/>
            </a:pPr>
            <a:r>
              <a:rPr lang="en-US" sz="2400" dirty="0" smtClean="0">
                <a:latin typeface="Times New Roman" panose="02020603050405020304" pitchFamily="18" charset="0"/>
                <a:cs typeface="Times New Roman" panose="02020603050405020304" pitchFamily="18" charset="0"/>
              </a:rPr>
              <a:t>In the figure, the administrator opened the host configuration file in </a:t>
            </a:r>
            <a:r>
              <a:rPr lang="en-US" sz="2400" b="1" dirty="0" smtClean="0">
                <a:solidFill>
                  <a:srgbClr val="24A9E1"/>
                </a:solidFill>
                <a:latin typeface="Times New Roman" panose="02020603050405020304" pitchFamily="18" charset="0"/>
                <a:cs typeface="Times New Roman" panose="02020603050405020304" pitchFamily="18" charset="0"/>
              </a:rPr>
              <a:t>nano</a:t>
            </a:r>
            <a:r>
              <a:rPr lang="en-US" sz="2400" dirty="0" smtClean="0">
                <a:latin typeface="Times New Roman" panose="02020603050405020304" pitchFamily="18" charset="0"/>
                <a:cs typeface="Times New Roman" panose="02020603050405020304" pitchFamily="18" charset="0"/>
              </a:rPr>
              <a:t> for editing. </a:t>
            </a:r>
          </a:p>
          <a:p>
            <a:pPr marL="177800" indent="-177800">
              <a:spcBef>
                <a:spcPts val="300"/>
              </a:spcBef>
              <a:spcAft>
                <a:spcPts val="300"/>
              </a:spcAft>
              <a:buSzPct val="100000"/>
            </a:pPr>
            <a:r>
              <a:rPr lang="en-US" sz="2400" dirty="0" smtClean="0">
                <a:latin typeface="Times New Roman" panose="02020603050405020304" pitchFamily="18" charset="0"/>
                <a:cs typeface="Times New Roman" panose="02020603050405020304" pitchFamily="18" charset="0"/>
              </a:rPr>
              <a:t>The host file contains static mappings of host IP addresses to names. </a:t>
            </a:r>
          </a:p>
          <a:p>
            <a:pPr marL="177800" indent="-177800">
              <a:spcBef>
                <a:spcPts val="300"/>
              </a:spcBef>
              <a:spcAft>
                <a:spcPts val="300"/>
              </a:spcAft>
              <a:buSzPct val="100000"/>
            </a:pPr>
            <a:r>
              <a:rPr lang="en-US" sz="2400" dirty="0" smtClean="0">
                <a:latin typeface="Times New Roman" panose="02020603050405020304" pitchFamily="18" charset="0"/>
                <a:cs typeface="Times New Roman" panose="02020603050405020304" pitchFamily="18" charset="0"/>
              </a:rPr>
              <a:t>The names serve as shortcuts that allow connecting to other devices by using a name instead of an IP address. </a:t>
            </a:r>
            <a:r>
              <a:rPr lang="en-US" sz="2400" dirty="0" smtClean="0">
                <a:solidFill>
                  <a:srgbClr val="24A9E1"/>
                </a:solidFill>
                <a:latin typeface="Times New Roman" panose="02020603050405020304" pitchFamily="18" charset="0"/>
                <a:cs typeface="Times New Roman" panose="02020603050405020304" pitchFamily="18" charset="0"/>
              </a:rPr>
              <a:t>Only the superuser </a:t>
            </a:r>
            <a:r>
              <a:rPr lang="en-US" sz="2400" dirty="0" smtClean="0">
                <a:latin typeface="Times New Roman" panose="02020603050405020304" pitchFamily="18" charset="0"/>
                <a:cs typeface="Times New Roman" panose="02020603050405020304" pitchFamily="18" charset="0"/>
              </a:rPr>
              <a:t>can change the host file.</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3245608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77436" y="345599"/>
            <a:ext cx="4120680" cy="954107"/>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Working with Text Files in </a:t>
            </a:r>
            <a:endParaRPr lang="en-US" sz="2800" dirty="0" smtClean="0">
              <a:solidFill>
                <a:schemeClr val="bg1"/>
              </a:solidFill>
              <a:latin typeface="Times New Roman" panose="02020603050405020304" pitchFamily="18" charset="0"/>
              <a:cs typeface="Times New Roman" panose="02020603050405020304" pitchFamily="18" charset="0"/>
            </a:endParaRPr>
          </a:p>
          <a:p>
            <a:r>
              <a:rPr lang="en-US" sz="2800" dirty="0" smtClean="0">
                <a:solidFill>
                  <a:schemeClr val="bg1"/>
                </a:solidFill>
                <a:latin typeface="Times New Roman" panose="02020603050405020304" pitchFamily="18" charset="0"/>
                <a:cs typeface="Times New Roman" panose="02020603050405020304" pitchFamily="18" charset="0"/>
              </a:rPr>
              <a:t>the </a:t>
            </a:r>
            <a:r>
              <a:rPr lang="en-US" sz="2800" dirty="0">
                <a:solidFill>
                  <a:schemeClr val="bg1"/>
                </a:solidFill>
                <a:latin typeface="Times New Roman" panose="02020603050405020304" pitchFamily="18" charset="0"/>
                <a:cs typeface="Times New Roman" panose="02020603050405020304" pitchFamily="18" charset="0"/>
              </a:rPr>
              <a:t>CLI</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8" name="TextBox 17"/>
          <p:cNvSpPr txBox="1"/>
          <p:nvPr/>
        </p:nvSpPr>
        <p:spPr>
          <a:xfrm>
            <a:off x="11289" y="343435"/>
            <a:ext cx="2212465" cy="83099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 </a:t>
            </a:r>
            <a:r>
              <a:rPr kumimoji="0" lang="en-US" sz="2400" b="0" i="0" u="none" strike="noStrike" kern="1200" cap="none" spc="0" normalizeH="0" baseline="0" noProof="0" dirty="0" smtClean="0">
                <a:ln>
                  <a:noFill/>
                </a:ln>
                <a:solidFill>
                  <a:prstClr val="white"/>
                </a:solidFill>
                <a:effectLst/>
                <a:uLnTx/>
                <a:uFillTx/>
                <a:latin typeface="Tajawal Medium" panose="00000600000000000000" pitchFamily="2" charset="-78"/>
                <a:ea typeface="+mn-ea"/>
                <a:cs typeface="Tajawal Medium" panose="00000600000000000000" pitchFamily="2" charset="-78"/>
              </a:rPr>
              <a:t>2</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dirty="0" smtClean="0">
                <a:solidFill>
                  <a:prstClr val="white"/>
                </a:solidFill>
                <a:latin typeface="Tajawal Medium" panose="00000600000000000000" pitchFamily="2" charset="-78"/>
                <a:cs typeface="Tajawal Medium" panose="00000600000000000000" pitchFamily="2" charset="-78"/>
              </a:rPr>
              <a:t>Activity 1</a:t>
            </a:r>
            <a:endPar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5" name="Content Placeholder 1"/>
          <p:cNvSpPr txBox="1">
            <a:spLocks/>
          </p:cNvSpPr>
          <p:nvPr/>
        </p:nvSpPr>
        <p:spPr>
          <a:xfrm>
            <a:off x="719820" y="2909089"/>
            <a:ext cx="8564201" cy="275977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300"/>
              </a:spcBef>
              <a:spcAft>
                <a:spcPts val="300"/>
              </a:spcAft>
              <a:buFont typeface="Arial" panose="020B0604020202020204" pitchFamily="34" charset="0"/>
              <a:buNone/>
            </a:pPr>
            <a:r>
              <a:rPr lang="en-US" dirty="0" smtClean="0">
                <a:latin typeface="Times New Roman" panose="02020603050405020304" pitchFamily="18" charset="0"/>
                <a:cs typeface="Times New Roman" panose="02020603050405020304" pitchFamily="18" charset="0"/>
              </a:rPr>
              <a:t>In this activity, you will get familiar with Linux command-line text editors and configuration files.</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924907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77436" y="345599"/>
            <a:ext cx="3820277" cy="954107"/>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Getting Familiar with </a:t>
            </a:r>
            <a:r>
              <a:rPr lang="en-US" sz="2800" dirty="0" smtClean="0">
                <a:solidFill>
                  <a:schemeClr val="bg1"/>
                </a:solidFill>
                <a:latin typeface="Times New Roman" panose="02020603050405020304" pitchFamily="18" charset="0"/>
                <a:cs typeface="Times New Roman" panose="02020603050405020304" pitchFamily="18" charset="0"/>
              </a:rPr>
              <a:t>the</a:t>
            </a:r>
          </a:p>
          <a:p>
            <a:r>
              <a:rPr lang="en-US" sz="2800" dirty="0" smtClean="0">
                <a:solidFill>
                  <a:schemeClr val="bg1"/>
                </a:solidFill>
                <a:latin typeface="Times New Roman" panose="02020603050405020304" pitchFamily="18" charset="0"/>
                <a:cs typeface="Times New Roman" panose="02020603050405020304" pitchFamily="18" charset="0"/>
              </a:rPr>
              <a:t> </a:t>
            </a:r>
            <a:r>
              <a:rPr lang="en-US" sz="2800" dirty="0">
                <a:solidFill>
                  <a:schemeClr val="bg1"/>
                </a:solidFill>
                <a:latin typeface="Times New Roman" panose="02020603050405020304" pitchFamily="18" charset="0"/>
                <a:cs typeface="Times New Roman" panose="02020603050405020304" pitchFamily="18" charset="0"/>
              </a:rPr>
              <a:t>Linux Shell</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8" name="TextBox 17"/>
          <p:cNvSpPr txBox="1"/>
          <p:nvPr/>
        </p:nvSpPr>
        <p:spPr>
          <a:xfrm>
            <a:off x="11289" y="343435"/>
            <a:ext cx="2212465" cy="83099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 </a:t>
            </a:r>
            <a:r>
              <a:rPr kumimoji="0" lang="en-US" sz="2400" b="0" i="0" u="none" strike="noStrike" kern="1200" cap="none" spc="0" normalizeH="0" baseline="0" noProof="0" dirty="0" smtClean="0">
                <a:ln>
                  <a:noFill/>
                </a:ln>
                <a:solidFill>
                  <a:prstClr val="white"/>
                </a:solidFill>
                <a:effectLst/>
                <a:uLnTx/>
                <a:uFillTx/>
                <a:latin typeface="Tajawal Medium" panose="00000600000000000000" pitchFamily="2" charset="-78"/>
                <a:ea typeface="+mn-ea"/>
                <a:cs typeface="Tajawal Medium" panose="00000600000000000000" pitchFamily="2" charset="-78"/>
              </a:rPr>
              <a:t>2</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dirty="0" smtClean="0">
                <a:solidFill>
                  <a:prstClr val="white"/>
                </a:solidFill>
                <a:latin typeface="Tajawal Medium" panose="00000600000000000000" pitchFamily="2" charset="-78"/>
                <a:cs typeface="Tajawal Medium" panose="00000600000000000000" pitchFamily="2" charset="-78"/>
              </a:rPr>
              <a:t>Activity 2</a:t>
            </a:r>
            <a:endPar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9" name="Content Placeholder 1"/>
          <p:cNvSpPr txBox="1">
            <a:spLocks/>
          </p:cNvSpPr>
          <p:nvPr/>
        </p:nvSpPr>
        <p:spPr>
          <a:xfrm>
            <a:off x="417832" y="2871596"/>
            <a:ext cx="8853286" cy="235700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300"/>
              </a:spcBef>
              <a:spcAft>
                <a:spcPts val="300"/>
              </a:spcAft>
              <a:buFont typeface="Arial" panose="020B0604020202020204" pitchFamily="34" charset="0"/>
              <a:buNone/>
            </a:pPr>
            <a:r>
              <a:rPr lang="en-US" smtClean="0">
                <a:latin typeface="Times New Roman" panose="02020603050405020304" pitchFamily="18" charset="0"/>
                <a:cs typeface="Times New Roman" panose="02020603050405020304" pitchFamily="18" charset="0"/>
              </a:rPr>
              <a:t>In this activity, you will use the Linux command line to manage files and folders and perform some basic administrative tasks.</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7354311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8" name="TextBox 1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a:t>
            </a:r>
            <a:r>
              <a:rPr lang="en-US" sz="2400" dirty="0" smtClean="0">
                <a:solidFill>
                  <a:schemeClr val="bg1"/>
                </a:solidFill>
                <a:latin typeface="Tajawal Medium" panose="00000600000000000000" pitchFamily="2" charset="-78"/>
                <a:cs typeface="Tajawal Medium" panose="00000600000000000000" pitchFamily="2" charset="-78"/>
              </a:rPr>
              <a:t>2</a:t>
            </a:r>
            <a:endParaRPr lang="en-US" sz="2400" dirty="0">
              <a:solidFill>
                <a:schemeClr val="bg1"/>
              </a:solidFill>
              <a:latin typeface="Tajawal Medium" panose="00000600000000000000" pitchFamily="2" charset="-78"/>
              <a:cs typeface="Tajawal Medium" panose="00000600000000000000" pitchFamily="2" charset="-78"/>
            </a:endParaRPr>
          </a:p>
        </p:txBody>
      </p:sp>
      <p:sp>
        <p:nvSpPr>
          <p:cNvPr id="19" name="Title 1"/>
          <p:cNvSpPr txBox="1">
            <a:spLocks/>
          </p:cNvSpPr>
          <p:nvPr/>
        </p:nvSpPr>
        <p:spPr>
          <a:xfrm>
            <a:off x="1103312" y="3222031"/>
            <a:ext cx="6950451" cy="860647"/>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dirty="0">
                <a:solidFill>
                  <a:srgbClr val="000000"/>
                </a:solidFill>
                <a:latin typeface="Times New Roman" panose="02020603050405020304" pitchFamily="18" charset="0"/>
                <a:cs typeface="Times New Roman" panose="02020603050405020304" pitchFamily="18" charset="0"/>
              </a:rPr>
              <a:t>Linux Servers and Clients</a:t>
            </a:r>
          </a:p>
        </p:txBody>
      </p:sp>
      <p:sp>
        <p:nvSpPr>
          <p:cNvPr id="15" name="Rectangle 14"/>
          <p:cNvSpPr/>
          <p:nvPr/>
        </p:nvSpPr>
        <p:spPr>
          <a:xfrm>
            <a:off x="2402241" y="397229"/>
            <a:ext cx="6096000" cy="769441"/>
          </a:xfrm>
          <a:prstGeom prst="rect">
            <a:avLst/>
          </a:prstGeom>
        </p:spPr>
        <p:txBody>
          <a:bodyPr>
            <a:spAutoFit/>
          </a:bodyPr>
          <a:lstStyle/>
          <a:p>
            <a:r>
              <a:rPr lang="en-US" sz="2200" dirty="0">
                <a:solidFill>
                  <a:schemeClr val="bg1"/>
                </a:solidFill>
              </a:rPr>
              <a:t>The features and characteristics of </a:t>
            </a:r>
          </a:p>
          <a:p>
            <a:r>
              <a:rPr lang="en-US" sz="2200" dirty="0">
                <a:solidFill>
                  <a:schemeClr val="bg1"/>
                </a:solidFill>
              </a:rPr>
              <a:t>the Linux Operating System</a:t>
            </a:r>
            <a:endParaRPr lang="en-US" sz="22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00809393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11460" y="575043"/>
            <a:ext cx="7364517"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An Introduction to Client-Server Communications</a:t>
            </a: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a:t>
            </a:r>
            <a:r>
              <a:rPr lang="en-US" sz="2400" dirty="0" smtClean="0">
                <a:solidFill>
                  <a:schemeClr val="bg1"/>
                </a:solidFill>
                <a:latin typeface="Tajawal Medium" panose="00000600000000000000" pitchFamily="2" charset="-78"/>
                <a:cs typeface="Tajawal Medium" panose="00000600000000000000" pitchFamily="2" charset="-78"/>
              </a:rPr>
              <a:t>2</a:t>
            </a:r>
            <a:endParaRPr lang="en-US" sz="2400" dirty="0">
              <a:solidFill>
                <a:schemeClr val="bg1"/>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DA5C4F79-04B5-4838-8A9B-C81CC1152DF0}"/>
              </a:ext>
            </a:extLst>
          </p:cNvPr>
          <p:cNvPicPr>
            <a:picLocks noChangeAspect="1"/>
          </p:cNvPicPr>
          <p:nvPr/>
        </p:nvPicPr>
        <p:blipFill rotWithShape="1">
          <a:blip r:embed="rId6"/>
          <a:srcRect l="2241" r="1947" b="3225"/>
          <a:stretch/>
        </p:blipFill>
        <p:spPr>
          <a:xfrm>
            <a:off x="6978510" y="2133151"/>
            <a:ext cx="4893110" cy="2700000"/>
          </a:xfrm>
          <a:prstGeom prst="rect">
            <a:avLst/>
          </a:prstGeom>
          <a:ln w="9525">
            <a:solidFill>
              <a:schemeClr val="tx1"/>
            </a:solidFill>
          </a:ln>
        </p:spPr>
      </p:pic>
      <p:sp>
        <p:nvSpPr>
          <p:cNvPr id="12" name="Content Placeholder 1"/>
          <p:cNvSpPr txBox="1">
            <a:spLocks/>
          </p:cNvSpPr>
          <p:nvPr/>
        </p:nvSpPr>
        <p:spPr>
          <a:xfrm>
            <a:off x="144065" y="1539192"/>
            <a:ext cx="6834445" cy="392318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7800" indent="-177800">
              <a:buSzPct val="100000"/>
            </a:pPr>
            <a:r>
              <a:rPr lang="en-US" sz="2300" dirty="0" smtClean="0">
                <a:solidFill>
                  <a:srgbClr val="24A9E1"/>
                </a:solidFill>
                <a:latin typeface="Times New Roman" panose="02020603050405020304" pitchFamily="18" charset="0"/>
                <a:cs typeface="Times New Roman" panose="02020603050405020304" pitchFamily="18" charset="0"/>
              </a:rPr>
              <a:t>Servers</a:t>
            </a:r>
            <a:r>
              <a:rPr lang="en-US" sz="2300" dirty="0" smtClean="0">
                <a:solidFill>
                  <a:srgbClr val="FF0000"/>
                </a:solidFill>
                <a:latin typeface="Times New Roman" panose="02020603050405020304" pitchFamily="18" charset="0"/>
                <a:cs typeface="Times New Roman" panose="02020603050405020304" pitchFamily="18" charset="0"/>
              </a:rPr>
              <a:t> </a:t>
            </a:r>
            <a:r>
              <a:rPr lang="en-US" sz="2300" dirty="0" smtClean="0">
                <a:latin typeface="Times New Roman" panose="02020603050405020304" pitchFamily="18" charset="0"/>
                <a:cs typeface="Times New Roman" panose="02020603050405020304" pitchFamily="18" charset="0"/>
              </a:rPr>
              <a:t>are computers with software installed that enables them to provide services to clients across the network. </a:t>
            </a:r>
          </a:p>
          <a:p>
            <a:pPr marL="177800" indent="-177800">
              <a:buSzPct val="100000"/>
            </a:pPr>
            <a:r>
              <a:rPr lang="en-US" sz="2300" dirty="0" smtClean="0">
                <a:latin typeface="Times New Roman" panose="02020603050405020304" pitchFamily="18" charset="0"/>
                <a:cs typeface="Times New Roman" panose="02020603050405020304" pitchFamily="18" charset="0"/>
              </a:rPr>
              <a:t>Some provide external resources such as files, email messages, or web pages to clients upon request. </a:t>
            </a:r>
          </a:p>
          <a:p>
            <a:pPr marL="177800" indent="-177800">
              <a:buSzPct val="100000"/>
            </a:pPr>
            <a:r>
              <a:rPr lang="en-US" sz="2300" dirty="0" smtClean="0">
                <a:latin typeface="Times New Roman" panose="02020603050405020304" pitchFamily="18" charset="0"/>
                <a:cs typeface="Times New Roman" panose="02020603050405020304" pitchFamily="18" charset="0"/>
              </a:rPr>
              <a:t>Other services run maintenance tasks such as log management, disk scanning and so on.</a:t>
            </a:r>
          </a:p>
          <a:p>
            <a:pPr marL="177800" indent="-177800">
              <a:buSzPct val="100000"/>
            </a:pPr>
            <a:r>
              <a:rPr lang="en-US" sz="2300" dirty="0" smtClean="0">
                <a:latin typeface="Times New Roman" panose="02020603050405020304" pitchFamily="18" charset="0"/>
                <a:cs typeface="Times New Roman" panose="02020603050405020304" pitchFamily="18" charset="0"/>
              </a:rPr>
              <a:t>Each service requires separate server software. </a:t>
            </a:r>
          </a:p>
          <a:p>
            <a:pPr marL="177800" indent="-177800">
              <a:buSzPct val="100000"/>
            </a:pPr>
            <a:r>
              <a:rPr lang="en-US" sz="2300" dirty="0" smtClean="0">
                <a:latin typeface="Times New Roman" panose="02020603050405020304" pitchFamily="18" charset="0"/>
                <a:cs typeface="Times New Roman" panose="02020603050405020304" pitchFamily="18" charset="0"/>
              </a:rPr>
              <a:t>The server in the figure uses file server software to provide clients with the ability to retrieve and submit files.</a:t>
            </a:r>
          </a:p>
          <a:p>
            <a:pPr marL="177800" indent="-177800">
              <a:buSzPct val="100000"/>
            </a:pPr>
            <a:endParaRPr lang="en-US" sz="23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5233482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43079" y="543490"/>
            <a:ext cx="4997907"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Servers, Services, and Their Ports</a:t>
            </a: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a:t>
            </a:r>
            <a:r>
              <a:rPr lang="en-US" sz="2400" dirty="0" smtClean="0">
                <a:solidFill>
                  <a:schemeClr val="bg1"/>
                </a:solidFill>
                <a:latin typeface="Tajawal Medium" panose="00000600000000000000" pitchFamily="2" charset="-78"/>
                <a:cs typeface="Tajawal Medium" panose="00000600000000000000" pitchFamily="2" charset="-78"/>
              </a:rPr>
              <a:t>2</a:t>
            </a:r>
            <a:endParaRPr lang="en-US" sz="2400" dirty="0">
              <a:solidFill>
                <a:schemeClr val="bg1"/>
              </a:solidFill>
              <a:latin typeface="Tajawal Medium" panose="00000600000000000000" pitchFamily="2" charset="-78"/>
              <a:cs typeface="Tajawal Medium" panose="00000600000000000000" pitchFamily="2" charset="-78"/>
            </a:endParaRPr>
          </a:p>
        </p:txBody>
      </p:sp>
      <p:sp>
        <p:nvSpPr>
          <p:cNvPr id="9" name="Rectangle 8"/>
          <p:cNvSpPr/>
          <p:nvPr/>
        </p:nvSpPr>
        <p:spPr>
          <a:xfrm>
            <a:off x="130614" y="1610200"/>
            <a:ext cx="11942061" cy="1785104"/>
          </a:xfrm>
          <a:prstGeom prst="rect">
            <a:avLst/>
          </a:prstGeom>
        </p:spPr>
        <p:txBody>
          <a:bodyPr wrap="square">
            <a:spAutoFit/>
          </a:bodyPr>
          <a:lstStyle/>
          <a:p>
            <a:pPr marL="177800" indent="-177800">
              <a:spcBef>
                <a:spcPts val="300"/>
              </a:spcBef>
              <a:spcAft>
                <a:spcPts val="300"/>
              </a:spcAft>
              <a:buClrTx/>
              <a:buSzPct val="100000"/>
              <a:buFont typeface="Arial" pitchFamily="34" charset="0"/>
              <a:buChar char="•"/>
            </a:pPr>
            <a:r>
              <a:rPr lang="en-US" sz="2000" b="1" dirty="0">
                <a:solidFill>
                  <a:srgbClr val="24A9E1"/>
                </a:solidFill>
              </a:rPr>
              <a:t>A port </a:t>
            </a:r>
            <a:r>
              <a:rPr lang="en-US" sz="2000" dirty="0"/>
              <a:t>is a reserved network resource used by a service.</a:t>
            </a:r>
          </a:p>
          <a:p>
            <a:pPr marL="177800" indent="-177800">
              <a:spcBef>
                <a:spcPts val="300"/>
              </a:spcBef>
              <a:spcAft>
                <a:spcPts val="300"/>
              </a:spcAft>
              <a:buClrTx/>
              <a:buSzPct val="100000"/>
              <a:buFont typeface="Arial" pitchFamily="34" charset="0"/>
              <a:buChar char="•"/>
            </a:pPr>
            <a:r>
              <a:rPr lang="en-US" sz="2000" dirty="0"/>
              <a:t>While the administrator can decide which port to use with any given service, many clients are configured to use a specific port by default.  </a:t>
            </a:r>
          </a:p>
          <a:p>
            <a:pPr marL="177800" indent="-177800">
              <a:spcBef>
                <a:spcPts val="300"/>
              </a:spcBef>
              <a:spcAft>
                <a:spcPts val="300"/>
              </a:spcAft>
              <a:buClrTx/>
              <a:buSzPct val="100000"/>
              <a:buFont typeface="Arial" pitchFamily="34" charset="0"/>
              <a:buChar char="•"/>
            </a:pPr>
            <a:r>
              <a:rPr lang="en-US" sz="2000" dirty="0"/>
              <a:t>The following table lists a few commonly used ports and their services. These are also called as </a:t>
            </a:r>
            <a:r>
              <a:rPr lang="en-US" sz="2000" b="1" dirty="0">
                <a:solidFill>
                  <a:srgbClr val="24A9E1"/>
                </a:solidFill>
              </a:rPr>
              <a:t>well-known ports.</a:t>
            </a:r>
          </a:p>
        </p:txBody>
      </p:sp>
      <p:graphicFrame>
        <p:nvGraphicFramePr>
          <p:cNvPr id="13" name="Table 12"/>
          <p:cNvGraphicFramePr>
            <a:graphicFrameLocks noGrp="1"/>
          </p:cNvGraphicFramePr>
          <p:nvPr>
            <p:extLst>
              <p:ext uri="{D42A27DB-BD31-4B8C-83A1-F6EECF244321}">
                <p14:modId xmlns:p14="http://schemas.microsoft.com/office/powerpoint/2010/main" val="737456101"/>
              </p:ext>
            </p:extLst>
          </p:nvPr>
        </p:nvGraphicFramePr>
        <p:xfrm>
          <a:off x="3194953" y="3158647"/>
          <a:ext cx="6230112" cy="2586990"/>
        </p:xfrm>
        <a:graphic>
          <a:graphicData uri="http://schemas.openxmlformats.org/drawingml/2006/table">
            <a:tbl>
              <a:tblPr firstRow="1" bandRow="1">
                <a:tableStyleId>{5C22544A-7EE6-4342-B048-85BDC9FD1C3A}</a:tableStyleId>
              </a:tblPr>
              <a:tblGrid>
                <a:gridCol w="1449775">
                  <a:extLst>
                    <a:ext uri="{9D8B030D-6E8A-4147-A177-3AD203B41FA5}">
                      <a16:colId xmlns:a16="http://schemas.microsoft.com/office/drawing/2014/main" val="20000"/>
                    </a:ext>
                  </a:extLst>
                </a:gridCol>
                <a:gridCol w="4780337">
                  <a:extLst>
                    <a:ext uri="{9D8B030D-6E8A-4147-A177-3AD203B41FA5}">
                      <a16:colId xmlns:a16="http://schemas.microsoft.com/office/drawing/2014/main" val="20001"/>
                    </a:ext>
                  </a:extLst>
                </a:gridCol>
              </a:tblGrid>
              <a:tr h="338175">
                <a:tc>
                  <a:txBody>
                    <a:bodyPr/>
                    <a:lstStyle/>
                    <a:p>
                      <a:pPr algn="ctr" fontAlgn="ctr"/>
                      <a:r>
                        <a:rPr lang="en-US" b="1" dirty="0"/>
                        <a:t>Port</a:t>
                      </a:r>
                    </a:p>
                  </a:txBody>
                  <a:tcPr marL="47625" marR="47625" marT="47625" marB="47625" anchor="ctr"/>
                </a:tc>
                <a:tc>
                  <a:txBody>
                    <a:bodyPr/>
                    <a:lstStyle/>
                    <a:p>
                      <a:pPr algn="ctr" fontAlgn="ctr"/>
                      <a:r>
                        <a:rPr lang="en-US" b="1" dirty="0"/>
                        <a:t>Description</a:t>
                      </a:r>
                    </a:p>
                  </a:txBody>
                  <a:tcPr marL="47625" marR="47625" marT="47625" marB="47625" anchor="ctr"/>
                </a:tc>
                <a:extLst>
                  <a:ext uri="{0D108BD9-81ED-4DB2-BD59-A6C34878D82A}">
                    <a16:rowId xmlns:a16="http://schemas.microsoft.com/office/drawing/2014/main" val="10000"/>
                  </a:ext>
                </a:extLst>
              </a:tr>
              <a:tr h="338175">
                <a:tc>
                  <a:txBody>
                    <a:bodyPr/>
                    <a:lstStyle/>
                    <a:p>
                      <a:pPr fontAlgn="ctr"/>
                      <a:r>
                        <a:rPr lang="en-US" b="1" dirty="0"/>
                        <a:t>20/21</a:t>
                      </a:r>
                    </a:p>
                  </a:txBody>
                  <a:tcPr marL="47625" marR="47625" marT="47625" marB="47625" anchor="ctr"/>
                </a:tc>
                <a:tc>
                  <a:txBody>
                    <a:bodyPr/>
                    <a:lstStyle/>
                    <a:p>
                      <a:pPr fontAlgn="ctr"/>
                      <a:r>
                        <a:rPr lang="en-US" b="0" dirty="0"/>
                        <a:t>File Transfer Protocol (FTP)</a:t>
                      </a:r>
                    </a:p>
                  </a:txBody>
                  <a:tcPr marL="47625" marR="47625" marT="47625" marB="47625" anchor="ctr"/>
                </a:tc>
                <a:extLst>
                  <a:ext uri="{0D108BD9-81ED-4DB2-BD59-A6C34878D82A}">
                    <a16:rowId xmlns:a16="http://schemas.microsoft.com/office/drawing/2014/main" val="10001"/>
                  </a:ext>
                </a:extLst>
              </a:tr>
              <a:tr h="338175">
                <a:tc>
                  <a:txBody>
                    <a:bodyPr/>
                    <a:lstStyle/>
                    <a:p>
                      <a:pPr fontAlgn="ctr"/>
                      <a:r>
                        <a:rPr lang="en-US" b="1" dirty="0"/>
                        <a:t>22</a:t>
                      </a:r>
                    </a:p>
                  </a:txBody>
                  <a:tcPr marL="47625" marR="47625" marT="47625" marB="47625" anchor="ctr"/>
                </a:tc>
                <a:tc>
                  <a:txBody>
                    <a:bodyPr/>
                    <a:lstStyle/>
                    <a:p>
                      <a:pPr fontAlgn="ctr"/>
                      <a:r>
                        <a:rPr lang="en-US" b="0" dirty="0"/>
                        <a:t>Secure Shell (SSH)</a:t>
                      </a:r>
                    </a:p>
                  </a:txBody>
                  <a:tcPr marL="47625" marR="47625" marT="47625" marB="47625" anchor="ctr"/>
                </a:tc>
                <a:extLst>
                  <a:ext uri="{0D108BD9-81ED-4DB2-BD59-A6C34878D82A}">
                    <a16:rowId xmlns:a16="http://schemas.microsoft.com/office/drawing/2014/main" val="10002"/>
                  </a:ext>
                </a:extLst>
              </a:tr>
              <a:tr h="338175">
                <a:tc>
                  <a:txBody>
                    <a:bodyPr/>
                    <a:lstStyle/>
                    <a:p>
                      <a:pPr fontAlgn="ctr"/>
                      <a:r>
                        <a:rPr lang="en-US" b="1" dirty="0"/>
                        <a:t>23</a:t>
                      </a:r>
                    </a:p>
                  </a:txBody>
                  <a:tcPr marL="47625" marR="47625" marT="47625" marB="47625" anchor="ctr"/>
                </a:tc>
                <a:tc>
                  <a:txBody>
                    <a:bodyPr/>
                    <a:lstStyle/>
                    <a:p>
                      <a:pPr fontAlgn="ctr"/>
                      <a:r>
                        <a:rPr lang="en-US" b="0" dirty="0"/>
                        <a:t>Telnet remote login service</a:t>
                      </a:r>
                    </a:p>
                  </a:txBody>
                  <a:tcPr marL="47625" marR="47625" marT="47625" marB="47625" anchor="ctr"/>
                </a:tc>
                <a:extLst>
                  <a:ext uri="{0D108BD9-81ED-4DB2-BD59-A6C34878D82A}">
                    <a16:rowId xmlns:a16="http://schemas.microsoft.com/office/drawing/2014/main" val="10003"/>
                  </a:ext>
                </a:extLst>
              </a:tr>
              <a:tr h="338175">
                <a:tc>
                  <a:txBody>
                    <a:bodyPr/>
                    <a:lstStyle/>
                    <a:p>
                      <a:pPr fontAlgn="ctr"/>
                      <a:r>
                        <a:rPr lang="en-US" b="1" dirty="0"/>
                        <a:t>25</a:t>
                      </a:r>
                    </a:p>
                  </a:txBody>
                  <a:tcPr marL="47625" marR="47625" marT="47625" marB="47625" anchor="ctr"/>
                </a:tc>
                <a:tc>
                  <a:txBody>
                    <a:bodyPr/>
                    <a:lstStyle/>
                    <a:p>
                      <a:pPr fontAlgn="ctr"/>
                      <a:r>
                        <a:rPr lang="pt-BR" b="0" dirty="0"/>
                        <a:t>Simple Mail Transfer Protocol (SMTP)</a:t>
                      </a:r>
                    </a:p>
                  </a:txBody>
                  <a:tcPr marL="47625" marR="47625" marT="47625" marB="47625" anchor="ctr"/>
                </a:tc>
                <a:extLst>
                  <a:ext uri="{0D108BD9-81ED-4DB2-BD59-A6C34878D82A}">
                    <a16:rowId xmlns:a16="http://schemas.microsoft.com/office/drawing/2014/main" val="10004"/>
                  </a:ext>
                </a:extLst>
              </a:tr>
              <a:tr h="338175">
                <a:tc>
                  <a:txBody>
                    <a:bodyPr/>
                    <a:lstStyle/>
                    <a:p>
                      <a:pPr fontAlgn="ctr"/>
                      <a:r>
                        <a:rPr lang="en-US" b="1" dirty="0"/>
                        <a:t>53</a:t>
                      </a:r>
                    </a:p>
                  </a:txBody>
                  <a:tcPr marL="47625" marR="47625" marT="47625" marB="47625" anchor="ctr"/>
                </a:tc>
                <a:tc>
                  <a:txBody>
                    <a:bodyPr/>
                    <a:lstStyle/>
                    <a:p>
                      <a:pPr fontAlgn="ctr"/>
                      <a:r>
                        <a:rPr lang="en-US" b="0" dirty="0"/>
                        <a:t>Domain Name System (DNS)</a:t>
                      </a:r>
                    </a:p>
                  </a:txBody>
                  <a:tcPr marL="47625" marR="47625" marT="47625" marB="47625" anchor="ctr"/>
                </a:tc>
                <a:extLst>
                  <a:ext uri="{0D108BD9-81ED-4DB2-BD59-A6C34878D82A}">
                    <a16:rowId xmlns:a16="http://schemas.microsoft.com/office/drawing/2014/main" val="10005"/>
                  </a:ext>
                </a:extLst>
              </a:tr>
              <a:tr h="338175">
                <a:tc>
                  <a:txBody>
                    <a:bodyPr/>
                    <a:lstStyle/>
                    <a:p>
                      <a:pPr fontAlgn="ctr"/>
                      <a:r>
                        <a:rPr lang="en-US" b="1" dirty="0"/>
                        <a:t>67/68</a:t>
                      </a:r>
                    </a:p>
                  </a:txBody>
                  <a:tcPr marL="47625" marR="47625" marT="47625" marB="47625" anchor="ctr"/>
                </a:tc>
                <a:tc>
                  <a:txBody>
                    <a:bodyPr/>
                    <a:lstStyle/>
                    <a:p>
                      <a:pPr fontAlgn="ctr"/>
                      <a:r>
                        <a:rPr lang="en-US" b="0" dirty="0"/>
                        <a:t>Dynamic Host Configuration Protocol (DHCP)</a:t>
                      </a:r>
                    </a:p>
                  </a:txBody>
                  <a:tcPr marL="47625" marR="47625" marT="47625" marB="47625" anchor="ctr"/>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195278417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43079" y="543490"/>
            <a:ext cx="6340134"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Servers, Services, and Their Ports (Contd.)</a:t>
            </a: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a:t>
            </a:r>
            <a:r>
              <a:rPr lang="en-US" sz="2400" dirty="0" smtClean="0">
                <a:solidFill>
                  <a:schemeClr val="bg1"/>
                </a:solidFill>
                <a:latin typeface="Tajawal Medium" panose="00000600000000000000" pitchFamily="2" charset="-78"/>
                <a:cs typeface="Tajawal Medium" panose="00000600000000000000" pitchFamily="2" charset="-78"/>
              </a:rPr>
              <a:t>2</a:t>
            </a:r>
            <a:endParaRPr lang="en-US" sz="2400" dirty="0">
              <a:solidFill>
                <a:schemeClr val="bg1"/>
              </a:solidFill>
              <a:latin typeface="Tajawal Medium" panose="00000600000000000000" pitchFamily="2" charset="-78"/>
              <a:cs typeface="Tajawal Medium" panose="00000600000000000000" pitchFamily="2" charset="-78"/>
            </a:endParaRPr>
          </a:p>
        </p:txBody>
      </p:sp>
      <p:graphicFrame>
        <p:nvGraphicFramePr>
          <p:cNvPr id="11" name="Table 10"/>
          <p:cNvGraphicFramePr>
            <a:graphicFrameLocks noGrp="1"/>
          </p:cNvGraphicFramePr>
          <p:nvPr>
            <p:extLst>
              <p:ext uri="{D42A27DB-BD31-4B8C-83A1-F6EECF244321}">
                <p14:modId xmlns:p14="http://schemas.microsoft.com/office/powerpoint/2010/main" val="3499052866"/>
              </p:ext>
            </p:extLst>
          </p:nvPr>
        </p:nvGraphicFramePr>
        <p:xfrm>
          <a:off x="1713428" y="1785525"/>
          <a:ext cx="8280804" cy="3468832"/>
        </p:xfrm>
        <a:graphic>
          <a:graphicData uri="http://schemas.openxmlformats.org/drawingml/2006/table">
            <a:tbl>
              <a:tblPr firstRow="1" bandRow="1">
                <a:tableStyleId>{5C22544A-7EE6-4342-B048-85BDC9FD1C3A}</a:tableStyleId>
              </a:tblPr>
              <a:tblGrid>
                <a:gridCol w="1926981">
                  <a:extLst>
                    <a:ext uri="{9D8B030D-6E8A-4147-A177-3AD203B41FA5}">
                      <a16:colId xmlns:a16="http://schemas.microsoft.com/office/drawing/2014/main" val="20000"/>
                    </a:ext>
                  </a:extLst>
                </a:gridCol>
                <a:gridCol w="6353823">
                  <a:extLst>
                    <a:ext uri="{9D8B030D-6E8A-4147-A177-3AD203B41FA5}">
                      <a16:colId xmlns:a16="http://schemas.microsoft.com/office/drawing/2014/main" val="20001"/>
                    </a:ext>
                  </a:extLst>
                </a:gridCol>
              </a:tblGrid>
              <a:tr h="433604">
                <a:tc>
                  <a:txBody>
                    <a:bodyPr/>
                    <a:lstStyle/>
                    <a:p>
                      <a:pPr algn="ctr" fontAlgn="ctr"/>
                      <a:r>
                        <a:rPr lang="en-US" b="1" dirty="0"/>
                        <a:t>Port</a:t>
                      </a:r>
                    </a:p>
                  </a:txBody>
                  <a:tcPr marL="47625" marR="47625" marT="47625" marB="47625" anchor="ctr"/>
                </a:tc>
                <a:tc>
                  <a:txBody>
                    <a:bodyPr/>
                    <a:lstStyle/>
                    <a:p>
                      <a:pPr algn="ctr" fontAlgn="ctr"/>
                      <a:r>
                        <a:rPr lang="en-US" b="1" dirty="0"/>
                        <a:t>Description</a:t>
                      </a:r>
                    </a:p>
                  </a:txBody>
                  <a:tcPr marL="47625" marR="47625" marT="47625" marB="47625" anchor="ctr"/>
                </a:tc>
                <a:extLst>
                  <a:ext uri="{0D108BD9-81ED-4DB2-BD59-A6C34878D82A}">
                    <a16:rowId xmlns:a16="http://schemas.microsoft.com/office/drawing/2014/main" val="10000"/>
                  </a:ext>
                </a:extLst>
              </a:tr>
              <a:tr h="433604">
                <a:tc>
                  <a:txBody>
                    <a:bodyPr/>
                    <a:lstStyle/>
                    <a:p>
                      <a:pPr fontAlgn="ctr"/>
                      <a:r>
                        <a:rPr lang="en-US" b="1" dirty="0"/>
                        <a:t>69</a:t>
                      </a:r>
                    </a:p>
                  </a:txBody>
                  <a:tcPr marL="47625" marR="47625" marT="47625" marB="47625" anchor="ctr"/>
                </a:tc>
                <a:tc>
                  <a:txBody>
                    <a:bodyPr/>
                    <a:lstStyle/>
                    <a:p>
                      <a:pPr fontAlgn="ctr"/>
                      <a:r>
                        <a:rPr lang="pt-BR" b="0"/>
                        <a:t>Trivial File Transfer Protocol (TFTP)</a:t>
                      </a:r>
                    </a:p>
                  </a:txBody>
                  <a:tcPr marL="47625" marR="47625" marT="47625" marB="47625" anchor="ctr"/>
                </a:tc>
                <a:extLst>
                  <a:ext uri="{0D108BD9-81ED-4DB2-BD59-A6C34878D82A}">
                    <a16:rowId xmlns:a16="http://schemas.microsoft.com/office/drawing/2014/main" val="10001"/>
                  </a:ext>
                </a:extLst>
              </a:tr>
              <a:tr h="433604">
                <a:tc>
                  <a:txBody>
                    <a:bodyPr/>
                    <a:lstStyle/>
                    <a:p>
                      <a:pPr fontAlgn="ctr"/>
                      <a:r>
                        <a:rPr lang="en-US" b="1" dirty="0"/>
                        <a:t>80</a:t>
                      </a:r>
                    </a:p>
                  </a:txBody>
                  <a:tcPr marL="47625" marR="47625" marT="47625" marB="47625" anchor="ctr"/>
                </a:tc>
                <a:tc>
                  <a:txBody>
                    <a:bodyPr/>
                    <a:lstStyle/>
                    <a:p>
                      <a:pPr fontAlgn="ctr"/>
                      <a:r>
                        <a:rPr lang="en-US" b="0" dirty="0"/>
                        <a:t>Hypertext Transfer Protocol (HTTP)</a:t>
                      </a:r>
                    </a:p>
                  </a:txBody>
                  <a:tcPr marL="47625" marR="47625" marT="47625" marB="47625" anchor="ctr"/>
                </a:tc>
                <a:extLst>
                  <a:ext uri="{0D108BD9-81ED-4DB2-BD59-A6C34878D82A}">
                    <a16:rowId xmlns:a16="http://schemas.microsoft.com/office/drawing/2014/main" val="10002"/>
                  </a:ext>
                </a:extLst>
              </a:tr>
              <a:tr h="433604">
                <a:tc>
                  <a:txBody>
                    <a:bodyPr/>
                    <a:lstStyle/>
                    <a:p>
                      <a:pPr fontAlgn="ctr"/>
                      <a:r>
                        <a:rPr lang="en-US" b="1" dirty="0"/>
                        <a:t>110</a:t>
                      </a:r>
                    </a:p>
                  </a:txBody>
                  <a:tcPr marL="47625" marR="47625" marT="47625" marB="47625" anchor="ctr"/>
                </a:tc>
                <a:tc>
                  <a:txBody>
                    <a:bodyPr/>
                    <a:lstStyle/>
                    <a:p>
                      <a:pPr fontAlgn="ctr"/>
                      <a:r>
                        <a:rPr lang="en-US" b="0" dirty="0"/>
                        <a:t>Post Office Protocol version 3 (POP3)</a:t>
                      </a:r>
                    </a:p>
                  </a:txBody>
                  <a:tcPr marL="47625" marR="47625" marT="47625" marB="47625" anchor="ctr"/>
                </a:tc>
                <a:extLst>
                  <a:ext uri="{0D108BD9-81ED-4DB2-BD59-A6C34878D82A}">
                    <a16:rowId xmlns:a16="http://schemas.microsoft.com/office/drawing/2014/main" val="10003"/>
                  </a:ext>
                </a:extLst>
              </a:tr>
              <a:tr h="433604">
                <a:tc>
                  <a:txBody>
                    <a:bodyPr/>
                    <a:lstStyle/>
                    <a:p>
                      <a:pPr fontAlgn="ctr"/>
                      <a:r>
                        <a:rPr lang="en-US" b="1" dirty="0"/>
                        <a:t>123</a:t>
                      </a:r>
                    </a:p>
                  </a:txBody>
                  <a:tcPr marL="47625" marR="47625" marT="47625" marB="47625" anchor="ctr"/>
                </a:tc>
                <a:tc>
                  <a:txBody>
                    <a:bodyPr/>
                    <a:lstStyle/>
                    <a:p>
                      <a:pPr fontAlgn="ctr"/>
                      <a:r>
                        <a:rPr lang="en-US" b="0" dirty="0"/>
                        <a:t>Network Time Protocol (NTP)</a:t>
                      </a:r>
                    </a:p>
                  </a:txBody>
                  <a:tcPr marL="47625" marR="47625" marT="47625" marB="47625" anchor="ctr"/>
                </a:tc>
                <a:extLst>
                  <a:ext uri="{0D108BD9-81ED-4DB2-BD59-A6C34878D82A}">
                    <a16:rowId xmlns:a16="http://schemas.microsoft.com/office/drawing/2014/main" val="10004"/>
                  </a:ext>
                </a:extLst>
              </a:tr>
              <a:tr h="433604">
                <a:tc>
                  <a:txBody>
                    <a:bodyPr/>
                    <a:lstStyle/>
                    <a:p>
                      <a:pPr fontAlgn="ctr"/>
                      <a:r>
                        <a:rPr lang="en-US" b="1" dirty="0"/>
                        <a:t>143</a:t>
                      </a:r>
                    </a:p>
                  </a:txBody>
                  <a:tcPr marL="47625" marR="47625" marT="47625" marB="47625" anchor="ctr"/>
                </a:tc>
                <a:tc>
                  <a:txBody>
                    <a:bodyPr/>
                    <a:lstStyle/>
                    <a:p>
                      <a:pPr fontAlgn="ctr"/>
                      <a:r>
                        <a:rPr lang="fr-FR" b="0" dirty="0"/>
                        <a:t>Internet Message Access Protocol (IMAP)</a:t>
                      </a:r>
                    </a:p>
                  </a:txBody>
                  <a:tcPr marL="47625" marR="47625" marT="47625" marB="47625" anchor="ctr"/>
                </a:tc>
                <a:extLst>
                  <a:ext uri="{0D108BD9-81ED-4DB2-BD59-A6C34878D82A}">
                    <a16:rowId xmlns:a16="http://schemas.microsoft.com/office/drawing/2014/main" val="10005"/>
                  </a:ext>
                </a:extLst>
              </a:tr>
              <a:tr h="433604">
                <a:tc>
                  <a:txBody>
                    <a:bodyPr/>
                    <a:lstStyle/>
                    <a:p>
                      <a:pPr fontAlgn="ctr"/>
                      <a:r>
                        <a:rPr lang="en-US" b="1" dirty="0"/>
                        <a:t>161/162</a:t>
                      </a:r>
                    </a:p>
                  </a:txBody>
                  <a:tcPr marL="47625" marR="47625" marT="47625" marB="47625" anchor="ctr"/>
                </a:tc>
                <a:tc>
                  <a:txBody>
                    <a:bodyPr/>
                    <a:lstStyle/>
                    <a:p>
                      <a:pPr fontAlgn="ctr"/>
                      <a:r>
                        <a:rPr lang="en-US" b="0" dirty="0"/>
                        <a:t>Simple Network Management Protocol (SNMP)</a:t>
                      </a:r>
                    </a:p>
                  </a:txBody>
                  <a:tcPr marL="47625" marR="47625" marT="47625" marB="47625" anchor="ctr"/>
                </a:tc>
                <a:extLst>
                  <a:ext uri="{0D108BD9-81ED-4DB2-BD59-A6C34878D82A}">
                    <a16:rowId xmlns:a16="http://schemas.microsoft.com/office/drawing/2014/main" val="10006"/>
                  </a:ext>
                </a:extLst>
              </a:tr>
              <a:tr h="433604">
                <a:tc>
                  <a:txBody>
                    <a:bodyPr/>
                    <a:lstStyle/>
                    <a:p>
                      <a:pPr fontAlgn="ctr"/>
                      <a:r>
                        <a:rPr lang="en-US" b="1" dirty="0"/>
                        <a:t>443</a:t>
                      </a:r>
                    </a:p>
                  </a:txBody>
                  <a:tcPr marL="47625" marR="47625" marT="47625" marB="47625" anchor="ctr"/>
                </a:tc>
                <a:tc>
                  <a:txBody>
                    <a:bodyPr/>
                    <a:lstStyle/>
                    <a:p>
                      <a:pPr fontAlgn="ctr"/>
                      <a:r>
                        <a:rPr lang="en-US" b="0" dirty="0"/>
                        <a:t>HTTP Secure (HTTPS)</a:t>
                      </a:r>
                    </a:p>
                  </a:txBody>
                  <a:tcPr marL="47625" marR="47625" marT="47625" marB="47625" anchor="ct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68669143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43079" y="543490"/>
            <a:ext cx="1199367"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Clients</a:t>
            </a: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a:t>
            </a:r>
            <a:r>
              <a:rPr lang="en-US" sz="2400" dirty="0" smtClean="0">
                <a:solidFill>
                  <a:schemeClr val="bg1"/>
                </a:solidFill>
                <a:latin typeface="Tajawal Medium" panose="00000600000000000000" pitchFamily="2" charset="-78"/>
                <a:cs typeface="Tajawal Medium" panose="00000600000000000000" pitchFamily="2" charset="-78"/>
              </a:rPr>
              <a:t>2</a:t>
            </a:r>
            <a:endParaRPr lang="en-US" sz="2400" dirty="0">
              <a:solidFill>
                <a:schemeClr val="bg1"/>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8CA06D33-C7E7-4A0B-8D9C-073843A96A8B}"/>
              </a:ext>
            </a:extLst>
          </p:cNvPr>
          <p:cNvPicPr>
            <a:picLocks noChangeAspect="1"/>
          </p:cNvPicPr>
          <p:nvPr/>
        </p:nvPicPr>
        <p:blipFill rotWithShape="1">
          <a:blip r:embed="rId6"/>
          <a:srcRect l="1429" r="1394"/>
          <a:stretch/>
        </p:blipFill>
        <p:spPr>
          <a:xfrm>
            <a:off x="6972847" y="2204822"/>
            <a:ext cx="4904435" cy="2520000"/>
          </a:xfrm>
          <a:prstGeom prst="rect">
            <a:avLst/>
          </a:prstGeom>
          <a:ln>
            <a:solidFill>
              <a:schemeClr val="tx1"/>
            </a:solidFill>
          </a:ln>
        </p:spPr>
      </p:pic>
      <p:sp>
        <p:nvSpPr>
          <p:cNvPr id="12" name="Content Placeholder 1"/>
          <p:cNvSpPr txBox="1">
            <a:spLocks/>
          </p:cNvSpPr>
          <p:nvPr/>
        </p:nvSpPr>
        <p:spPr>
          <a:xfrm>
            <a:off x="144064" y="1650727"/>
            <a:ext cx="6828783" cy="392318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SzPct val="100000"/>
            </a:pPr>
            <a:r>
              <a:rPr lang="en-US" sz="2400" dirty="0" smtClean="0">
                <a:solidFill>
                  <a:srgbClr val="24A9E1"/>
                </a:solidFill>
              </a:rPr>
              <a:t>Clients</a:t>
            </a:r>
            <a:r>
              <a:rPr lang="en-US" sz="2400" dirty="0" smtClean="0"/>
              <a:t> are programs or applications designed to communicate with a specific type of server. </a:t>
            </a:r>
          </a:p>
          <a:p>
            <a:pPr>
              <a:buSzPct val="100000"/>
            </a:pPr>
            <a:r>
              <a:rPr lang="en-US" sz="2400" dirty="0" smtClean="0"/>
              <a:t>Clients use a </a:t>
            </a:r>
            <a:r>
              <a:rPr lang="en-US" sz="2400" dirty="0" smtClean="0">
                <a:solidFill>
                  <a:srgbClr val="24A9E1"/>
                </a:solidFill>
              </a:rPr>
              <a:t>well-defined protocol </a:t>
            </a:r>
            <a:r>
              <a:rPr lang="en-US" sz="2400" dirty="0" smtClean="0"/>
              <a:t>to communicate with the server.</a:t>
            </a:r>
          </a:p>
          <a:p>
            <a:pPr>
              <a:buSzPct val="100000"/>
            </a:pPr>
            <a:r>
              <a:rPr lang="en-US" sz="2400" dirty="0" smtClean="0">
                <a:solidFill>
                  <a:srgbClr val="24A9E1"/>
                </a:solidFill>
              </a:rPr>
              <a:t>Web browsers </a:t>
            </a:r>
            <a:r>
              <a:rPr lang="en-US" sz="2400" dirty="0" smtClean="0"/>
              <a:t>are web clients that are used to communicate with web servers through the Hyper Text Transfer Protocol on port 80. </a:t>
            </a:r>
          </a:p>
          <a:p>
            <a:pPr>
              <a:buSzPct val="100000"/>
            </a:pPr>
            <a:r>
              <a:rPr lang="en-US" sz="2400" dirty="0" smtClean="0"/>
              <a:t>The File Transfer Protocol client is software used to communicate with an FTP server. </a:t>
            </a:r>
          </a:p>
          <a:p>
            <a:pPr>
              <a:buSzPct val="100000"/>
            </a:pPr>
            <a:r>
              <a:rPr lang="en-US" sz="2400" dirty="0" smtClean="0"/>
              <a:t>The figure shows a client uploading files to a server.</a:t>
            </a:r>
          </a:p>
          <a:p>
            <a:pPr>
              <a:buSzPct val="100000"/>
            </a:pPr>
            <a:endParaRPr lang="en-US" sz="2400" dirty="0"/>
          </a:p>
        </p:txBody>
      </p:sp>
    </p:spTree>
    <p:extLst>
      <p:ext uri="{BB962C8B-B14F-4D97-AF65-F5344CB8AC3E}">
        <p14:creationId xmlns:p14="http://schemas.microsoft.com/office/powerpoint/2010/main" val="399465826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8" name="TextBox 17"/>
          <p:cNvSpPr txBox="1"/>
          <p:nvPr/>
        </p:nvSpPr>
        <p:spPr>
          <a:xfrm>
            <a:off x="11289" y="343435"/>
            <a:ext cx="2212465"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 </a:t>
            </a:r>
            <a:r>
              <a:rPr kumimoji="0" lang="en-US" sz="2400" b="0" i="0" u="none" strike="noStrike" kern="1200" cap="none" spc="0" normalizeH="0" baseline="0" noProof="0" dirty="0" smtClean="0">
                <a:ln>
                  <a:noFill/>
                </a:ln>
                <a:solidFill>
                  <a:prstClr val="white"/>
                </a:solidFill>
                <a:effectLst/>
                <a:uLnTx/>
                <a:uFillTx/>
                <a:latin typeface="Tajawal Medium" panose="00000600000000000000" pitchFamily="2" charset="-78"/>
                <a:ea typeface="+mn-ea"/>
                <a:cs typeface="Tajawal Medium" panose="00000600000000000000" pitchFamily="2" charset="-78"/>
              </a:rPr>
              <a:t>2</a:t>
            </a:r>
            <a:endPar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9" name="Title 1"/>
          <p:cNvSpPr txBox="1">
            <a:spLocks/>
          </p:cNvSpPr>
          <p:nvPr/>
        </p:nvSpPr>
        <p:spPr>
          <a:xfrm>
            <a:off x="1103312" y="3222031"/>
            <a:ext cx="6950451" cy="860647"/>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lvl="0"/>
            <a:r>
              <a:rPr lang="en-US" b="1" dirty="0">
                <a:solidFill>
                  <a:srgbClr val="000000"/>
                </a:solidFill>
                <a:latin typeface="Times New Roman" panose="02020603050405020304" pitchFamily="18" charset="0"/>
                <a:cs typeface="Times New Roman" panose="02020603050405020304" pitchFamily="18" charset="0"/>
              </a:rPr>
              <a:t>Basic Server Administration</a:t>
            </a:r>
            <a:endParaRPr kumimoji="0" lang="en-US" sz="4400" b="1" i="0" u="none" strike="noStrike" kern="120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p:txBody>
      </p:sp>
      <p:sp>
        <p:nvSpPr>
          <p:cNvPr id="15" name="Rectangle 14"/>
          <p:cNvSpPr/>
          <p:nvPr/>
        </p:nvSpPr>
        <p:spPr>
          <a:xfrm>
            <a:off x="2402241" y="397229"/>
            <a:ext cx="6096000" cy="769441"/>
          </a:xfrm>
          <a:prstGeom prst="rect">
            <a:avLst/>
          </a:prstGeom>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200" b="0" i="0" u="none" strike="noStrike" kern="1200" cap="none" spc="0" normalizeH="0" baseline="0" noProof="0" dirty="0">
                <a:ln>
                  <a:noFill/>
                </a:ln>
                <a:solidFill>
                  <a:prstClr val="white"/>
                </a:solidFill>
                <a:effectLst/>
                <a:uLnTx/>
                <a:uFillTx/>
                <a:latin typeface="Calibri" panose="020F0502020204030204"/>
                <a:ea typeface="+mn-ea"/>
                <a:cs typeface="+mn-cs"/>
              </a:rPr>
              <a:t>The features and characteristics of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200" b="0" i="0" u="none" strike="noStrike" kern="1200" cap="none" spc="0" normalizeH="0" baseline="0" noProof="0" dirty="0">
                <a:ln>
                  <a:noFill/>
                </a:ln>
                <a:solidFill>
                  <a:prstClr val="white"/>
                </a:solidFill>
                <a:effectLst/>
                <a:uLnTx/>
                <a:uFillTx/>
                <a:latin typeface="Calibri" panose="020F0502020204030204"/>
                <a:ea typeface="+mn-ea"/>
                <a:cs typeface="+mn-cs"/>
              </a:rPr>
              <a:t>the Linux Operating System</a:t>
            </a:r>
            <a:endParaRPr kumimoji="0" lang="en-US" sz="22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Tree>
    <p:extLst>
      <p:ext uri="{BB962C8B-B14F-4D97-AF65-F5344CB8AC3E}">
        <p14:creationId xmlns:p14="http://schemas.microsoft.com/office/powerpoint/2010/main" val="260444415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150495"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Service Configuration Files</a:t>
            </a: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a:t>
            </a:r>
            <a:r>
              <a:rPr lang="en-US" sz="2400" dirty="0" smtClean="0">
                <a:solidFill>
                  <a:schemeClr val="bg1"/>
                </a:solidFill>
                <a:latin typeface="Tajawal Medium" panose="00000600000000000000" pitchFamily="2" charset="-78"/>
                <a:cs typeface="Tajawal Medium" panose="00000600000000000000" pitchFamily="2" charset="-78"/>
              </a:rPr>
              <a:t>2</a:t>
            </a:r>
            <a:endParaRPr lang="en-US" sz="2400" dirty="0">
              <a:solidFill>
                <a:schemeClr val="bg1"/>
              </a:solidFill>
              <a:latin typeface="Tajawal Medium" panose="00000600000000000000" pitchFamily="2" charset="-78"/>
              <a:cs typeface="Tajawal Medium" panose="00000600000000000000" pitchFamily="2" charset="-78"/>
            </a:endParaRPr>
          </a:p>
        </p:txBody>
      </p:sp>
      <p:pic>
        <p:nvPicPr>
          <p:cNvPr id="11" name="Picture 2"/>
          <p:cNvPicPr>
            <a:picLocks noChangeAspect="1" noChangeArrowheads="1"/>
          </p:cNvPicPr>
          <p:nvPr/>
        </p:nvPicPr>
        <p:blipFill rotWithShape="1">
          <a:blip r:embed="rId6"/>
          <a:srcRect r="1930" b="4811"/>
          <a:stretch/>
        </p:blipFill>
        <p:spPr bwMode="auto">
          <a:xfrm>
            <a:off x="6672760" y="1480502"/>
            <a:ext cx="5090422" cy="4158174"/>
          </a:xfrm>
          <a:prstGeom prst="rect">
            <a:avLst/>
          </a:prstGeom>
          <a:noFill/>
          <a:ln w="9525">
            <a:noFill/>
            <a:miter lim="800000"/>
            <a:headEnd/>
            <a:tailEnd/>
          </a:ln>
        </p:spPr>
      </p:pic>
      <p:sp>
        <p:nvSpPr>
          <p:cNvPr id="12" name="Content Placeholder 1"/>
          <p:cNvSpPr txBox="1">
            <a:spLocks/>
          </p:cNvSpPr>
          <p:nvPr/>
        </p:nvSpPr>
        <p:spPr>
          <a:xfrm>
            <a:off x="132942" y="1610200"/>
            <a:ext cx="6539818" cy="392318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7800" indent="-177800"/>
            <a:r>
              <a:rPr lang="en-US" sz="2300" dirty="0" smtClean="0">
                <a:latin typeface="Times New Roman" panose="02020603050405020304" pitchFamily="18" charset="0"/>
                <a:cs typeface="Times New Roman" panose="02020603050405020304" pitchFamily="18" charset="0"/>
              </a:rPr>
              <a:t>In Linux, </a:t>
            </a:r>
            <a:r>
              <a:rPr lang="en-US" sz="2300" dirty="0" smtClean="0">
                <a:solidFill>
                  <a:srgbClr val="24A9E1"/>
                </a:solidFill>
                <a:latin typeface="Times New Roman" panose="02020603050405020304" pitchFamily="18" charset="0"/>
                <a:cs typeface="Times New Roman" panose="02020603050405020304" pitchFamily="18" charset="0"/>
              </a:rPr>
              <a:t>services</a:t>
            </a:r>
            <a:r>
              <a:rPr lang="en-US" sz="2300" dirty="0" smtClean="0">
                <a:latin typeface="Times New Roman" panose="02020603050405020304" pitchFamily="18" charset="0"/>
                <a:cs typeface="Times New Roman" panose="02020603050405020304" pitchFamily="18" charset="0"/>
              </a:rPr>
              <a:t> are managed using </a:t>
            </a:r>
            <a:r>
              <a:rPr lang="en-US" sz="2300" dirty="0" smtClean="0">
                <a:solidFill>
                  <a:srgbClr val="24A9E1"/>
                </a:solidFill>
                <a:latin typeface="Times New Roman" panose="02020603050405020304" pitchFamily="18" charset="0"/>
                <a:cs typeface="Times New Roman" panose="02020603050405020304" pitchFamily="18" charset="0"/>
              </a:rPr>
              <a:t>configuration files. </a:t>
            </a:r>
          </a:p>
          <a:p>
            <a:pPr marL="177800" indent="-177800"/>
            <a:r>
              <a:rPr lang="en-US" sz="2300" dirty="0" smtClean="0">
                <a:latin typeface="Times New Roman" panose="02020603050405020304" pitchFamily="18" charset="0"/>
                <a:cs typeface="Times New Roman" panose="02020603050405020304" pitchFamily="18" charset="0"/>
              </a:rPr>
              <a:t>Common options in configuration files are port number, location of the hosted resources, and client authorization details.</a:t>
            </a:r>
          </a:p>
          <a:p>
            <a:pPr marL="177800" indent="-177800"/>
            <a:r>
              <a:rPr lang="en-US" sz="2300" dirty="0" smtClean="0">
                <a:latin typeface="Times New Roman" panose="02020603050405020304" pitchFamily="18" charset="0"/>
                <a:cs typeface="Times New Roman" panose="02020603050405020304" pitchFamily="18" charset="0"/>
              </a:rPr>
              <a:t>When the service starts, it looks for its configuration files, loads them into memory, and adjusts itself according to the settings in the files. </a:t>
            </a:r>
          </a:p>
          <a:p>
            <a:pPr marL="177800" indent="-177800"/>
            <a:r>
              <a:rPr lang="en-US" sz="2300" dirty="0" smtClean="0">
                <a:latin typeface="Times New Roman" panose="02020603050405020304" pitchFamily="18" charset="0"/>
                <a:cs typeface="Times New Roman" panose="02020603050405020304" pitchFamily="18" charset="0"/>
              </a:rPr>
              <a:t>The command output shows a portion of the configuration file for </a:t>
            </a:r>
            <a:r>
              <a:rPr lang="en-US" sz="2300" dirty="0" smtClean="0">
                <a:solidFill>
                  <a:srgbClr val="24A9E1"/>
                </a:solidFill>
                <a:latin typeface="Times New Roman" panose="02020603050405020304" pitchFamily="18" charset="0"/>
                <a:cs typeface="Times New Roman" panose="02020603050405020304" pitchFamily="18" charset="0"/>
              </a:rPr>
              <a:t>Nginx</a:t>
            </a:r>
            <a:r>
              <a:rPr lang="en-US" sz="2300" dirty="0" smtClean="0">
                <a:latin typeface="Times New Roman" panose="02020603050405020304" pitchFamily="18" charset="0"/>
                <a:cs typeface="Times New Roman" panose="02020603050405020304" pitchFamily="18" charset="0"/>
              </a:rPr>
              <a:t>, which is a </a:t>
            </a:r>
            <a:r>
              <a:rPr lang="en-US" sz="2300" dirty="0" smtClean="0">
                <a:solidFill>
                  <a:srgbClr val="24A9E1"/>
                </a:solidFill>
                <a:latin typeface="Times New Roman" panose="02020603050405020304" pitchFamily="18" charset="0"/>
                <a:cs typeface="Times New Roman" panose="02020603050405020304" pitchFamily="18" charset="0"/>
              </a:rPr>
              <a:t>lightweight web server</a:t>
            </a:r>
            <a:r>
              <a:rPr lang="en-US" sz="2300" dirty="0" smtClean="0">
                <a:solidFill>
                  <a:srgbClr val="FF0000"/>
                </a:solidFill>
                <a:latin typeface="Times New Roman" panose="02020603050405020304" pitchFamily="18" charset="0"/>
                <a:cs typeface="Times New Roman" panose="02020603050405020304" pitchFamily="18" charset="0"/>
              </a:rPr>
              <a:t> </a:t>
            </a:r>
            <a:r>
              <a:rPr lang="en-US" sz="2300" dirty="0" smtClean="0">
                <a:latin typeface="Times New Roman" panose="02020603050405020304" pitchFamily="18" charset="0"/>
                <a:cs typeface="Times New Roman" panose="02020603050405020304" pitchFamily="18" charset="0"/>
              </a:rPr>
              <a:t>for Linux.</a:t>
            </a:r>
            <a:endParaRPr lang="en-US" sz="23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5984423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447325"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Service Configuration Files (Contd.)</a:t>
            </a: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a:t>
            </a:r>
            <a:r>
              <a:rPr lang="en-US" sz="2400" dirty="0" smtClean="0">
                <a:solidFill>
                  <a:schemeClr val="bg1"/>
                </a:solidFill>
                <a:latin typeface="Tajawal Medium" panose="00000600000000000000" pitchFamily="2" charset="-78"/>
                <a:cs typeface="Tajawal Medium" panose="00000600000000000000" pitchFamily="2" charset="-78"/>
              </a:rPr>
              <a:t>2</a:t>
            </a:r>
            <a:endParaRPr lang="en-US" sz="2400" dirty="0">
              <a:solidFill>
                <a:schemeClr val="bg1"/>
              </a:solidFill>
              <a:latin typeface="Tajawal Medium" panose="00000600000000000000" pitchFamily="2" charset="-78"/>
              <a:cs typeface="Tajawal Medium" panose="00000600000000000000" pitchFamily="2" charset="-78"/>
            </a:endParaRPr>
          </a:p>
        </p:txBody>
      </p:sp>
      <p:pic>
        <p:nvPicPr>
          <p:cNvPr id="13" name="Picture 2"/>
          <p:cNvPicPr>
            <a:picLocks noChangeAspect="1" noChangeArrowheads="1"/>
          </p:cNvPicPr>
          <p:nvPr/>
        </p:nvPicPr>
        <p:blipFill>
          <a:blip r:embed="rId6"/>
          <a:srcRect/>
          <a:stretch>
            <a:fillRect/>
          </a:stretch>
        </p:blipFill>
        <p:spPr bwMode="auto">
          <a:xfrm>
            <a:off x="6112043" y="1499375"/>
            <a:ext cx="5648151" cy="4120428"/>
          </a:xfrm>
          <a:prstGeom prst="rect">
            <a:avLst/>
          </a:prstGeom>
          <a:noFill/>
          <a:ln w="9525">
            <a:noFill/>
            <a:miter lim="800000"/>
            <a:headEnd/>
            <a:tailEnd/>
          </a:ln>
        </p:spPr>
      </p:pic>
      <p:sp>
        <p:nvSpPr>
          <p:cNvPr id="14" name="Content Placeholder 1"/>
          <p:cNvSpPr txBox="1">
            <a:spLocks/>
          </p:cNvSpPr>
          <p:nvPr/>
        </p:nvSpPr>
        <p:spPr>
          <a:xfrm>
            <a:off x="378927" y="2863374"/>
            <a:ext cx="6058818" cy="97724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SzPct val="100000"/>
              <a:buFont typeface="Arial" panose="020B0604020202020204" pitchFamily="34" charset="0"/>
              <a:buNone/>
            </a:pPr>
            <a:r>
              <a:rPr lang="en-US" dirty="0" smtClean="0">
                <a:latin typeface="Times New Roman" panose="02020603050405020304" pitchFamily="18" charset="0"/>
                <a:cs typeface="Times New Roman" panose="02020603050405020304" pitchFamily="18" charset="0"/>
              </a:rPr>
              <a:t>The command output shows the configuration file for the network time protocol (</a:t>
            </a:r>
            <a:r>
              <a:rPr lang="en-US" dirty="0" smtClean="0">
                <a:solidFill>
                  <a:srgbClr val="24A9E1"/>
                </a:solidFill>
                <a:latin typeface="Times New Roman" panose="02020603050405020304" pitchFamily="18" charset="0"/>
                <a:cs typeface="Times New Roman" panose="02020603050405020304" pitchFamily="18" charset="0"/>
              </a:rPr>
              <a:t>NTP</a:t>
            </a:r>
            <a:r>
              <a:rPr lang="en-US" dirty="0" smtClean="0">
                <a:latin typeface="Times New Roman" panose="02020603050405020304" pitchFamily="18" charset="0"/>
                <a:cs typeface="Times New Roman" panose="02020603050405020304" pitchFamily="18" charset="0"/>
              </a:rPr>
              <a:t>).</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7849040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734802" y="574267"/>
            <a:ext cx="5447325"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Service Configuration Files (Contd.)</a:t>
            </a: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a:t>
            </a:r>
            <a:r>
              <a:rPr lang="en-US" sz="2400" dirty="0" smtClean="0">
                <a:solidFill>
                  <a:schemeClr val="bg1"/>
                </a:solidFill>
                <a:latin typeface="Tajawal Medium" panose="00000600000000000000" pitchFamily="2" charset="-78"/>
                <a:cs typeface="Tajawal Medium" panose="00000600000000000000" pitchFamily="2" charset="-78"/>
              </a:rPr>
              <a:t>2</a:t>
            </a:r>
            <a:endParaRPr lang="en-US" sz="2400" dirty="0">
              <a:solidFill>
                <a:schemeClr val="bg1"/>
              </a:solidFill>
              <a:latin typeface="Tajawal Medium" panose="00000600000000000000" pitchFamily="2" charset="-78"/>
              <a:cs typeface="Tajawal Medium" panose="00000600000000000000" pitchFamily="2" charset="-78"/>
            </a:endParaRPr>
          </a:p>
        </p:txBody>
      </p:sp>
      <p:sp>
        <p:nvSpPr>
          <p:cNvPr id="14" name="Content Placeholder 1"/>
          <p:cNvSpPr txBox="1">
            <a:spLocks/>
          </p:cNvSpPr>
          <p:nvPr/>
        </p:nvSpPr>
        <p:spPr>
          <a:xfrm>
            <a:off x="291875" y="2149131"/>
            <a:ext cx="6058818" cy="97724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7800" indent="-177800">
              <a:buSzPct val="100000"/>
            </a:pPr>
            <a:r>
              <a:rPr lang="en-US" dirty="0">
                <a:latin typeface="Times New Roman" panose="02020603050405020304" pitchFamily="18" charset="0"/>
                <a:cs typeface="Times New Roman" panose="02020603050405020304" pitchFamily="18" charset="0"/>
              </a:rPr>
              <a:t>The command output shows the configuration file for Snort, a Linux-based intrusion detection system (IDS).</a:t>
            </a:r>
          </a:p>
          <a:p>
            <a:pPr marL="177800" indent="-177800">
              <a:buSzPct val="100000"/>
            </a:pPr>
            <a:r>
              <a:rPr lang="en-US" dirty="0">
                <a:latin typeface="Times New Roman" panose="02020603050405020304" pitchFamily="18" charset="0"/>
                <a:cs typeface="Times New Roman" panose="02020603050405020304" pitchFamily="18" charset="0"/>
              </a:rPr>
              <a:t>There is no rule for a configuration file format. It is the choice of the service’s developer. However, the </a:t>
            </a:r>
            <a:r>
              <a:rPr lang="en-US" dirty="0">
                <a:solidFill>
                  <a:srgbClr val="24A9E1"/>
                </a:solidFill>
                <a:latin typeface="Times New Roman" panose="02020603050405020304" pitchFamily="18" charset="0"/>
                <a:cs typeface="Times New Roman" panose="02020603050405020304" pitchFamily="18" charset="0"/>
              </a:rPr>
              <a:t>option = value</a:t>
            </a:r>
            <a:r>
              <a:rPr lang="en-US" dirty="0">
                <a:latin typeface="Times New Roman" panose="02020603050405020304" pitchFamily="18" charset="0"/>
                <a:cs typeface="Times New Roman" panose="02020603050405020304" pitchFamily="18" charset="0"/>
              </a:rPr>
              <a:t> format is often used.</a:t>
            </a:r>
          </a:p>
        </p:txBody>
      </p:sp>
      <p:pic>
        <p:nvPicPr>
          <p:cNvPr id="11" name="Picture 2"/>
          <p:cNvPicPr>
            <a:picLocks noChangeAspect="1" noChangeArrowheads="1"/>
          </p:cNvPicPr>
          <p:nvPr/>
        </p:nvPicPr>
        <p:blipFill>
          <a:blip r:embed="rId6"/>
          <a:srcRect/>
          <a:stretch>
            <a:fillRect/>
          </a:stretch>
        </p:blipFill>
        <p:spPr bwMode="auto">
          <a:xfrm>
            <a:off x="6525065" y="1554531"/>
            <a:ext cx="5373237" cy="3846535"/>
          </a:xfrm>
          <a:prstGeom prst="rect">
            <a:avLst/>
          </a:prstGeom>
          <a:noFill/>
          <a:ln w="9525">
            <a:noFill/>
            <a:miter lim="800000"/>
            <a:headEnd/>
            <a:tailEnd/>
          </a:ln>
        </p:spPr>
      </p:pic>
    </p:spTree>
    <p:extLst>
      <p:ext uri="{BB962C8B-B14F-4D97-AF65-F5344CB8AC3E}">
        <p14:creationId xmlns:p14="http://schemas.microsoft.com/office/powerpoint/2010/main" val="2503345301"/>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943434"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Hardening Devices</a:t>
            </a: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a:t>
            </a:r>
            <a:r>
              <a:rPr lang="en-US" sz="2400" dirty="0" smtClean="0">
                <a:solidFill>
                  <a:schemeClr val="bg1"/>
                </a:solidFill>
                <a:latin typeface="Tajawal Medium" panose="00000600000000000000" pitchFamily="2" charset="-78"/>
                <a:cs typeface="Tajawal Medium" panose="00000600000000000000" pitchFamily="2" charset="-78"/>
              </a:rPr>
              <a:t>2</a:t>
            </a:r>
            <a:endParaRPr lang="en-US" sz="2400" dirty="0">
              <a:solidFill>
                <a:schemeClr val="bg1"/>
              </a:solidFill>
              <a:latin typeface="Tajawal Medium" panose="00000600000000000000" pitchFamily="2" charset="-78"/>
              <a:cs typeface="Tajawal Medium" panose="00000600000000000000" pitchFamily="2" charset="-78"/>
            </a:endParaRPr>
          </a:p>
        </p:txBody>
      </p:sp>
      <p:sp>
        <p:nvSpPr>
          <p:cNvPr id="9" name="Content Placeholder 1"/>
          <p:cNvSpPr txBox="1">
            <a:spLocks/>
          </p:cNvSpPr>
          <p:nvPr/>
        </p:nvSpPr>
        <p:spPr>
          <a:xfrm>
            <a:off x="651740" y="1726477"/>
            <a:ext cx="10876032" cy="370532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solidFill>
                  <a:srgbClr val="24A9E1"/>
                </a:solidFill>
                <a:latin typeface="Times New Roman" panose="02020603050405020304" pitchFamily="18" charset="0"/>
                <a:cs typeface="Times New Roman" panose="02020603050405020304" pitchFamily="18" charset="0"/>
              </a:rPr>
              <a:t>Device hardening </a:t>
            </a:r>
            <a:r>
              <a:rPr lang="en-US" sz="2400" dirty="0">
                <a:latin typeface="Times New Roman" panose="02020603050405020304" pitchFamily="18" charset="0"/>
                <a:cs typeface="Times New Roman" panose="02020603050405020304" pitchFamily="18" charset="0"/>
              </a:rPr>
              <a:t>involves implementing proven methods of securing the device and protecting its administrative access. </a:t>
            </a:r>
          </a:p>
          <a:p>
            <a:r>
              <a:rPr lang="en-US" sz="2400" dirty="0">
                <a:latin typeface="Times New Roman" panose="02020603050405020304" pitchFamily="18" charset="0"/>
                <a:cs typeface="Times New Roman" panose="02020603050405020304" pitchFamily="18" charset="0"/>
              </a:rPr>
              <a:t>Some of these methods involve </a:t>
            </a:r>
            <a:r>
              <a:rPr lang="en-US" sz="2400" dirty="0">
                <a:latin typeface="Times New Roman" panose="02020603050405020304" pitchFamily="18" charset="0"/>
                <a:cs typeface="Times New Roman" panose="02020603050405020304" pitchFamily="18" charset="0"/>
              </a:rPr>
              <a:t>maintaining passwords, configuring enhanced remote login features, and implementing secure login with </a:t>
            </a:r>
            <a:r>
              <a:rPr lang="en-US" sz="2400" dirty="0">
                <a:latin typeface="Times New Roman" panose="02020603050405020304" pitchFamily="18" charset="0"/>
                <a:cs typeface="Times New Roman" panose="02020603050405020304" pitchFamily="18" charset="0"/>
              </a:rPr>
              <a:t>SSH. </a:t>
            </a:r>
          </a:p>
          <a:p>
            <a:r>
              <a:rPr lang="en-US" sz="2400" dirty="0">
                <a:latin typeface="Times New Roman" panose="02020603050405020304" pitchFamily="18" charset="0"/>
                <a:cs typeface="Times New Roman" panose="02020603050405020304" pitchFamily="18" charset="0"/>
              </a:rPr>
              <a:t>Depending on the </a:t>
            </a:r>
            <a:r>
              <a:rPr lang="en-US" sz="2400" dirty="0">
                <a:solidFill>
                  <a:srgbClr val="24A9E1"/>
                </a:solidFill>
                <a:latin typeface="Times New Roman" panose="02020603050405020304" pitchFamily="18" charset="0"/>
                <a:cs typeface="Times New Roman" panose="02020603050405020304" pitchFamily="18" charset="0"/>
              </a:rPr>
              <a:t>Linux distribution</a:t>
            </a:r>
            <a:r>
              <a:rPr lang="en-US" sz="2400" dirty="0">
                <a:latin typeface="Times New Roman" panose="02020603050405020304" pitchFamily="18" charset="0"/>
                <a:cs typeface="Times New Roman" panose="02020603050405020304" pitchFamily="18" charset="0"/>
              </a:rPr>
              <a:t>, many services are enabled by default. Stopping such services and ensuring they do not automatically start at boot time is another device hardening technique.</a:t>
            </a:r>
          </a:p>
          <a:p>
            <a:r>
              <a:rPr lang="en-US" sz="2400" dirty="0">
                <a:latin typeface="Times New Roman" panose="02020603050405020304" pitchFamily="18" charset="0"/>
                <a:cs typeface="Times New Roman" panose="02020603050405020304" pitchFamily="18" charset="0"/>
              </a:rPr>
              <a:t>OS updates are extremely important to maintaining a hardened device. OS developers create and issue fixes and patches regularly. </a:t>
            </a:r>
          </a:p>
        </p:txBody>
      </p:sp>
    </p:spTree>
    <p:extLst>
      <p:ext uri="{BB962C8B-B14F-4D97-AF65-F5344CB8AC3E}">
        <p14:creationId xmlns:p14="http://schemas.microsoft.com/office/powerpoint/2010/main" val="3516175390"/>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240263"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Hardening Devices (Contd.)</a:t>
            </a: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a:t>
            </a:r>
            <a:r>
              <a:rPr lang="en-US" sz="2400" dirty="0" smtClean="0">
                <a:solidFill>
                  <a:schemeClr val="bg1"/>
                </a:solidFill>
                <a:latin typeface="Tajawal Medium" panose="00000600000000000000" pitchFamily="2" charset="-78"/>
                <a:cs typeface="Tajawal Medium" panose="00000600000000000000" pitchFamily="2" charset="-78"/>
              </a:rPr>
              <a:t>2</a:t>
            </a:r>
            <a:endParaRPr lang="en-US" sz="2400" dirty="0">
              <a:solidFill>
                <a:schemeClr val="bg1"/>
              </a:solidFill>
              <a:latin typeface="Tajawal Medium" panose="00000600000000000000" pitchFamily="2" charset="-78"/>
              <a:cs typeface="Tajawal Medium" panose="00000600000000000000" pitchFamily="2" charset="-78"/>
            </a:endParaRPr>
          </a:p>
        </p:txBody>
      </p:sp>
      <p:sp>
        <p:nvSpPr>
          <p:cNvPr id="10" name="Content Placeholder 1"/>
          <p:cNvSpPr txBox="1">
            <a:spLocks/>
          </p:cNvSpPr>
          <p:nvPr/>
        </p:nvSpPr>
        <p:spPr>
          <a:xfrm>
            <a:off x="1874165" y="1461159"/>
            <a:ext cx="10679773" cy="392318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300"/>
              </a:spcBef>
              <a:spcAft>
                <a:spcPts val="300"/>
              </a:spcAft>
              <a:buFont typeface="Arial" panose="020B0604020202020204" pitchFamily="34" charset="0"/>
              <a:buNone/>
            </a:pPr>
            <a:r>
              <a:rPr lang="en-US" sz="2100" dirty="0" smtClean="0">
                <a:latin typeface="Times New Roman" panose="02020603050405020304" pitchFamily="18" charset="0"/>
                <a:cs typeface="Times New Roman" panose="02020603050405020304" pitchFamily="18" charset="0"/>
              </a:rPr>
              <a:t>The following are </a:t>
            </a:r>
            <a:r>
              <a:rPr lang="en-US" sz="2100" dirty="0" smtClean="0">
                <a:solidFill>
                  <a:srgbClr val="24A9E1"/>
                </a:solidFill>
                <a:latin typeface="Times New Roman" panose="02020603050405020304" pitchFamily="18" charset="0"/>
                <a:cs typeface="Times New Roman" panose="02020603050405020304" pitchFamily="18" charset="0"/>
              </a:rPr>
              <a:t>basic best practices for device hardening</a:t>
            </a:r>
            <a:r>
              <a:rPr lang="en-US" sz="2100" dirty="0" smtClean="0">
                <a:latin typeface="Times New Roman" panose="02020603050405020304" pitchFamily="18" charset="0"/>
                <a:cs typeface="Times New Roman" panose="02020603050405020304" pitchFamily="18" charset="0"/>
              </a:rPr>
              <a:t>:</a:t>
            </a:r>
          </a:p>
          <a:p>
            <a:pPr marL="285494" indent="-285750"/>
            <a:r>
              <a:rPr lang="en-US" sz="2100" dirty="0" smtClean="0">
                <a:solidFill>
                  <a:srgbClr val="000000"/>
                </a:solidFill>
                <a:latin typeface="Times New Roman" panose="02020603050405020304" pitchFamily="18" charset="0"/>
                <a:cs typeface="Times New Roman" panose="02020603050405020304" pitchFamily="18" charset="0"/>
              </a:rPr>
              <a:t>Ensure physical security</a:t>
            </a:r>
          </a:p>
          <a:p>
            <a:pPr marL="285494" indent="-285750"/>
            <a:r>
              <a:rPr lang="en-US" sz="2100" dirty="0" smtClean="0">
                <a:solidFill>
                  <a:srgbClr val="000000"/>
                </a:solidFill>
                <a:latin typeface="Times New Roman" panose="02020603050405020304" pitchFamily="18" charset="0"/>
                <a:cs typeface="Times New Roman" panose="02020603050405020304" pitchFamily="18" charset="0"/>
              </a:rPr>
              <a:t>Minimize installed packages</a:t>
            </a:r>
          </a:p>
          <a:p>
            <a:pPr marL="285494" indent="-285750"/>
            <a:r>
              <a:rPr lang="en-US" sz="2100" dirty="0" smtClean="0">
                <a:solidFill>
                  <a:srgbClr val="000000"/>
                </a:solidFill>
                <a:latin typeface="Times New Roman" panose="02020603050405020304" pitchFamily="18" charset="0"/>
                <a:cs typeface="Times New Roman" panose="02020603050405020304" pitchFamily="18" charset="0"/>
              </a:rPr>
              <a:t>Disable unused services</a:t>
            </a:r>
          </a:p>
          <a:p>
            <a:pPr marL="285494" indent="-285750"/>
            <a:r>
              <a:rPr lang="en-US" sz="2100" dirty="0" smtClean="0">
                <a:solidFill>
                  <a:srgbClr val="000000"/>
                </a:solidFill>
                <a:latin typeface="Times New Roman" panose="02020603050405020304" pitchFamily="18" charset="0"/>
                <a:cs typeface="Times New Roman" panose="02020603050405020304" pitchFamily="18" charset="0"/>
              </a:rPr>
              <a:t>Use SSH and disable the root account login over SSH</a:t>
            </a:r>
          </a:p>
          <a:p>
            <a:pPr marL="285494" indent="-285750"/>
            <a:r>
              <a:rPr lang="en-US" sz="2100" dirty="0" smtClean="0">
                <a:solidFill>
                  <a:srgbClr val="000000"/>
                </a:solidFill>
                <a:latin typeface="Times New Roman" panose="02020603050405020304" pitchFamily="18" charset="0"/>
                <a:cs typeface="Times New Roman" panose="02020603050405020304" pitchFamily="18" charset="0"/>
              </a:rPr>
              <a:t>Keep the system updated</a:t>
            </a:r>
          </a:p>
          <a:p>
            <a:pPr marL="285494" indent="-285750"/>
            <a:r>
              <a:rPr lang="en-US" sz="2100" dirty="0" smtClean="0">
                <a:solidFill>
                  <a:srgbClr val="000000"/>
                </a:solidFill>
                <a:latin typeface="Times New Roman" panose="02020603050405020304" pitchFamily="18" charset="0"/>
                <a:cs typeface="Times New Roman" panose="02020603050405020304" pitchFamily="18" charset="0"/>
              </a:rPr>
              <a:t>Disable USB auto-detection</a:t>
            </a:r>
          </a:p>
          <a:p>
            <a:pPr marL="285494" indent="-285750"/>
            <a:r>
              <a:rPr lang="en-US" sz="2100" dirty="0" smtClean="0">
                <a:solidFill>
                  <a:srgbClr val="000000"/>
                </a:solidFill>
                <a:latin typeface="Times New Roman" panose="02020603050405020304" pitchFamily="18" charset="0"/>
                <a:cs typeface="Times New Roman" panose="02020603050405020304" pitchFamily="18" charset="0"/>
              </a:rPr>
              <a:t>Enforce strong passwords</a:t>
            </a:r>
          </a:p>
          <a:p>
            <a:pPr marL="285494" indent="-285750"/>
            <a:r>
              <a:rPr lang="en-US" sz="2100" dirty="0" smtClean="0">
                <a:solidFill>
                  <a:srgbClr val="000000"/>
                </a:solidFill>
                <a:latin typeface="Times New Roman" panose="02020603050405020304" pitchFamily="18" charset="0"/>
                <a:cs typeface="Times New Roman" panose="02020603050405020304" pitchFamily="18" charset="0"/>
              </a:rPr>
              <a:t>Force periodic password changes</a:t>
            </a:r>
          </a:p>
          <a:p>
            <a:pPr marL="285494" indent="-285750"/>
            <a:r>
              <a:rPr lang="en-US" sz="2100" dirty="0" smtClean="0">
                <a:solidFill>
                  <a:srgbClr val="000000"/>
                </a:solidFill>
                <a:latin typeface="Times New Roman" panose="02020603050405020304" pitchFamily="18" charset="0"/>
                <a:cs typeface="Times New Roman" panose="02020603050405020304" pitchFamily="18" charset="0"/>
              </a:rPr>
              <a:t>Keep users from re-using old passwords</a:t>
            </a:r>
          </a:p>
          <a:p>
            <a:pPr>
              <a:spcBef>
                <a:spcPts val="300"/>
              </a:spcBef>
              <a:spcAft>
                <a:spcPts val="300"/>
              </a:spcAft>
            </a:pPr>
            <a:endParaRPr lang="en-US" sz="2100" dirty="0"/>
          </a:p>
        </p:txBody>
      </p:sp>
    </p:spTree>
    <p:extLst>
      <p:ext uri="{BB962C8B-B14F-4D97-AF65-F5344CB8AC3E}">
        <p14:creationId xmlns:p14="http://schemas.microsoft.com/office/powerpoint/2010/main" val="1766808463"/>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8" name="TextBox 17"/>
          <p:cNvSpPr txBox="1"/>
          <p:nvPr/>
        </p:nvSpPr>
        <p:spPr>
          <a:xfrm>
            <a:off x="11289" y="343435"/>
            <a:ext cx="2212465"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 </a:t>
            </a:r>
            <a:r>
              <a:rPr kumimoji="0" lang="en-US" sz="2400" b="0" i="0" u="none" strike="noStrike" kern="1200" cap="none" spc="0" normalizeH="0" baseline="0" noProof="0" dirty="0" smtClean="0">
                <a:ln>
                  <a:noFill/>
                </a:ln>
                <a:solidFill>
                  <a:prstClr val="white"/>
                </a:solidFill>
                <a:effectLst/>
                <a:uLnTx/>
                <a:uFillTx/>
                <a:latin typeface="Tajawal Medium" panose="00000600000000000000" pitchFamily="2" charset="-78"/>
                <a:ea typeface="+mn-ea"/>
                <a:cs typeface="Tajawal Medium" panose="00000600000000000000" pitchFamily="2" charset="-78"/>
              </a:rPr>
              <a:t>2</a:t>
            </a:r>
            <a:endPar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9" name="Title 1"/>
          <p:cNvSpPr txBox="1">
            <a:spLocks/>
          </p:cNvSpPr>
          <p:nvPr/>
        </p:nvSpPr>
        <p:spPr>
          <a:xfrm>
            <a:off x="1103312" y="3222031"/>
            <a:ext cx="6950451" cy="860647"/>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lvl="0"/>
            <a:r>
              <a:rPr lang="en-US" b="1" dirty="0">
                <a:latin typeface="Times New Roman" panose="02020603050405020304" pitchFamily="18" charset="0"/>
                <a:cs typeface="Times New Roman" panose="02020603050405020304" pitchFamily="18" charset="0"/>
              </a:rPr>
              <a:t>The Linux File System</a:t>
            </a:r>
            <a:endParaRPr kumimoji="0" lang="en-US" sz="4400" b="1" i="0" u="none" strike="noStrike" kern="1200" cap="none" spc="0" normalizeH="0" baseline="0" noProof="0" dirty="0">
              <a:ln>
                <a:noFill/>
              </a:ln>
              <a:effectLst/>
              <a:uLnTx/>
              <a:uFillTx/>
              <a:latin typeface="Times New Roman" panose="02020603050405020304" pitchFamily="18" charset="0"/>
              <a:cs typeface="Times New Roman" panose="02020603050405020304" pitchFamily="18" charset="0"/>
            </a:endParaRPr>
          </a:p>
        </p:txBody>
      </p:sp>
      <p:sp>
        <p:nvSpPr>
          <p:cNvPr id="15" name="Rectangle 14"/>
          <p:cNvSpPr/>
          <p:nvPr/>
        </p:nvSpPr>
        <p:spPr>
          <a:xfrm>
            <a:off x="2402241" y="397229"/>
            <a:ext cx="6096000" cy="769441"/>
          </a:xfrm>
          <a:prstGeom prst="rect">
            <a:avLst/>
          </a:prstGeom>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200" b="0" i="0" u="none" strike="noStrike" kern="1200" cap="none" spc="0" normalizeH="0" baseline="0" noProof="0" dirty="0">
                <a:ln>
                  <a:noFill/>
                </a:ln>
                <a:solidFill>
                  <a:prstClr val="white"/>
                </a:solidFill>
                <a:effectLst/>
                <a:uLnTx/>
                <a:uFillTx/>
                <a:latin typeface="Calibri" panose="020F0502020204030204"/>
                <a:ea typeface="+mn-ea"/>
                <a:cs typeface="+mn-cs"/>
              </a:rPr>
              <a:t>The features and characteristics of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200" b="0" i="0" u="none" strike="noStrike" kern="1200" cap="none" spc="0" normalizeH="0" baseline="0" noProof="0" dirty="0">
                <a:ln>
                  <a:noFill/>
                </a:ln>
                <a:solidFill>
                  <a:prstClr val="white"/>
                </a:solidFill>
                <a:effectLst/>
                <a:uLnTx/>
                <a:uFillTx/>
                <a:latin typeface="Calibri" panose="020F0502020204030204"/>
                <a:ea typeface="+mn-ea"/>
                <a:cs typeface="+mn-cs"/>
              </a:rPr>
              <a:t>the Linux Operating System</a:t>
            </a:r>
            <a:endParaRPr kumimoji="0" lang="en-US" sz="22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Tree>
    <p:extLst>
      <p:ext uri="{BB962C8B-B14F-4D97-AF65-F5344CB8AC3E}">
        <p14:creationId xmlns:p14="http://schemas.microsoft.com/office/powerpoint/2010/main" val="3359598494"/>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02733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Linux Roles and File Permissions</a:t>
            </a: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a:t>
            </a:r>
            <a:r>
              <a:rPr lang="en-US" sz="2400" dirty="0" smtClean="0">
                <a:solidFill>
                  <a:schemeClr val="bg1"/>
                </a:solidFill>
                <a:latin typeface="Tajawal Medium" panose="00000600000000000000" pitchFamily="2" charset="-78"/>
                <a:cs typeface="Tajawal Medium" panose="00000600000000000000" pitchFamily="2" charset="-78"/>
              </a:rPr>
              <a:t>2</a:t>
            </a:r>
            <a:endParaRPr lang="en-US" sz="2400" dirty="0">
              <a:solidFill>
                <a:schemeClr val="bg1"/>
              </a:solidFill>
              <a:latin typeface="Tajawal Medium" panose="00000600000000000000" pitchFamily="2" charset="-78"/>
              <a:cs typeface="Tajawal Medium" panose="00000600000000000000" pitchFamily="2" charset="-78"/>
            </a:endParaRPr>
          </a:p>
        </p:txBody>
      </p:sp>
      <p:sp>
        <p:nvSpPr>
          <p:cNvPr id="10" name="Content Placeholder 1"/>
          <p:cNvSpPr txBox="1">
            <a:spLocks/>
          </p:cNvSpPr>
          <p:nvPr/>
        </p:nvSpPr>
        <p:spPr>
          <a:xfrm>
            <a:off x="293139" y="1950922"/>
            <a:ext cx="11617011" cy="365760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7800" indent="-177800">
              <a:buSzPct val="100000"/>
            </a:pPr>
            <a:r>
              <a:rPr lang="en-US" dirty="0" smtClean="0">
                <a:latin typeface="Times New Roman" panose="02020603050405020304" pitchFamily="18" charset="0"/>
                <a:cs typeface="Times New Roman" panose="02020603050405020304" pitchFamily="18" charset="0"/>
              </a:rPr>
              <a:t>Linux uses file permissions in order to organize the system and enforce boundaries within the computer.</a:t>
            </a:r>
          </a:p>
          <a:p>
            <a:pPr marL="177800" indent="-177800">
              <a:buSzPct val="100000"/>
            </a:pPr>
            <a:r>
              <a:rPr lang="en-US" dirty="0" smtClean="0">
                <a:latin typeface="Times New Roman" panose="02020603050405020304" pitchFamily="18" charset="0"/>
                <a:cs typeface="Times New Roman" panose="02020603050405020304" pitchFamily="18" charset="0"/>
              </a:rPr>
              <a:t>Every file in Linux carries its </a:t>
            </a:r>
            <a:r>
              <a:rPr lang="en-US" dirty="0" smtClean="0">
                <a:solidFill>
                  <a:srgbClr val="24A9E1"/>
                </a:solidFill>
                <a:latin typeface="Times New Roman" panose="02020603050405020304" pitchFamily="18" charset="0"/>
                <a:cs typeface="Times New Roman" panose="02020603050405020304" pitchFamily="18" charset="0"/>
              </a:rPr>
              <a:t>file permissions</a:t>
            </a:r>
            <a:r>
              <a:rPr lang="en-US" dirty="0" smtClean="0">
                <a:latin typeface="Times New Roman" panose="02020603050405020304" pitchFamily="18" charset="0"/>
                <a:cs typeface="Times New Roman" panose="02020603050405020304" pitchFamily="18" charset="0"/>
              </a:rPr>
              <a:t>, which define the actions that the </a:t>
            </a:r>
            <a:r>
              <a:rPr lang="en-US" dirty="0" smtClean="0">
                <a:solidFill>
                  <a:srgbClr val="24A9E1"/>
                </a:solidFill>
                <a:latin typeface="Times New Roman" panose="02020603050405020304" pitchFamily="18" charset="0"/>
                <a:cs typeface="Times New Roman" panose="02020603050405020304" pitchFamily="18" charset="0"/>
              </a:rPr>
              <a:t>owner</a:t>
            </a:r>
            <a:r>
              <a:rPr lang="en-US" dirty="0" smtClean="0">
                <a:latin typeface="Times New Roman" panose="02020603050405020304" pitchFamily="18" charset="0"/>
                <a:cs typeface="Times New Roman" panose="02020603050405020304" pitchFamily="18" charset="0"/>
              </a:rPr>
              <a:t>, the </a:t>
            </a:r>
            <a:r>
              <a:rPr lang="en-US" dirty="0" smtClean="0">
                <a:solidFill>
                  <a:srgbClr val="24A9E1"/>
                </a:solidFill>
                <a:latin typeface="Times New Roman" panose="02020603050405020304" pitchFamily="18" charset="0"/>
                <a:cs typeface="Times New Roman" panose="02020603050405020304" pitchFamily="18" charset="0"/>
              </a:rPr>
              <a:t>group</a:t>
            </a:r>
            <a:r>
              <a:rPr lang="en-US" dirty="0" smtClean="0">
                <a:latin typeface="Times New Roman" panose="02020603050405020304" pitchFamily="18" charset="0"/>
                <a:cs typeface="Times New Roman" panose="02020603050405020304" pitchFamily="18" charset="0"/>
              </a:rPr>
              <a:t>, and </a:t>
            </a:r>
            <a:r>
              <a:rPr lang="en-US" dirty="0" smtClean="0">
                <a:solidFill>
                  <a:srgbClr val="24A9E1"/>
                </a:solidFill>
                <a:latin typeface="Times New Roman" panose="02020603050405020304" pitchFamily="18" charset="0"/>
                <a:cs typeface="Times New Roman" panose="02020603050405020304" pitchFamily="18" charset="0"/>
              </a:rPr>
              <a:t>others</a:t>
            </a:r>
            <a:r>
              <a:rPr lang="en-US" dirty="0" smtClean="0">
                <a:latin typeface="Times New Roman" panose="02020603050405020304" pitchFamily="18" charset="0"/>
                <a:cs typeface="Times New Roman" panose="02020603050405020304" pitchFamily="18" charset="0"/>
              </a:rPr>
              <a:t> can perform with the file. </a:t>
            </a:r>
          </a:p>
          <a:p>
            <a:pPr marL="177800" indent="-177800">
              <a:buSzPct val="100000"/>
            </a:pPr>
            <a:r>
              <a:rPr lang="en-US" dirty="0" smtClean="0">
                <a:latin typeface="Times New Roman" panose="02020603050405020304" pitchFamily="18" charset="0"/>
                <a:cs typeface="Times New Roman" panose="02020603050405020304" pitchFamily="18" charset="0"/>
              </a:rPr>
              <a:t>The possible permission rights are </a:t>
            </a:r>
            <a:r>
              <a:rPr lang="en-US" dirty="0" smtClean="0">
                <a:solidFill>
                  <a:srgbClr val="24A9E1"/>
                </a:solidFill>
                <a:latin typeface="Times New Roman" panose="02020603050405020304" pitchFamily="18" charset="0"/>
                <a:cs typeface="Times New Roman" panose="02020603050405020304" pitchFamily="18" charset="0"/>
              </a:rPr>
              <a:t>Read, Write</a:t>
            </a:r>
            <a:r>
              <a:rPr lang="en-US" dirty="0" smtClean="0">
                <a:latin typeface="Times New Roman" panose="02020603050405020304" pitchFamily="18" charset="0"/>
                <a:cs typeface="Times New Roman" panose="02020603050405020304" pitchFamily="18" charset="0"/>
              </a:rPr>
              <a:t>, and </a:t>
            </a:r>
            <a:r>
              <a:rPr lang="en-US" dirty="0" smtClean="0">
                <a:solidFill>
                  <a:srgbClr val="24A9E1"/>
                </a:solidFill>
                <a:latin typeface="Times New Roman" panose="02020603050405020304" pitchFamily="18" charset="0"/>
                <a:cs typeface="Times New Roman" panose="02020603050405020304" pitchFamily="18" charset="0"/>
              </a:rPr>
              <a:t>Execute</a:t>
            </a:r>
            <a:r>
              <a:rPr lang="en-US" dirty="0" smtClean="0">
                <a:latin typeface="Times New Roman" panose="02020603050405020304" pitchFamily="18" charset="0"/>
                <a:cs typeface="Times New Roman" panose="02020603050405020304" pitchFamily="18" charset="0"/>
              </a:rPr>
              <a:t>.</a:t>
            </a:r>
          </a:p>
          <a:p>
            <a:pPr marL="177800" indent="-177800">
              <a:buSzPct val="100000"/>
            </a:pPr>
            <a:r>
              <a:rPr lang="en-US" dirty="0" smtClean="0">
                <a:latin typeface="Times New Roman" panose="02020603050405020304" pitchFamily="18" charset="0"/>
                <a:cs typeface="Times New Roman" panose="02020603050405020304" pitchFamily="18" charset="0"/>
              </a:rPr>
              <a:t>The </a:t>
            </a:r>
            <a:r>
              <a:rPr lang="en-US" b="1" dirty="0" smtClean="0">
                <a:solidFill>
                  <a:srgbClr val="24A9E1"/>
                </a:solidFill>
                <a:latin typeface="Times New Roman" panose="02020603050405020304" pitchFamily="18" charset="0"/>
                <a:cs typeface="Times New Roman" panose="02020603050405020304" pitchFamily="18" charset="0"/>
              </a:rPr>
              <a:t>ls</a:t>
            </a:r>
            <a:r>
              <a:rPr lang="en-US" dirty="0" smtClean="0">
                <a:solidFill>
                  <a:srgbClr val="FF0000"/>
                </a:solidFill>
                <a:latin typeface="Times New Roman" panose="02020603050405020304" pitchFamily="18" charset="0"/>
                <a:cs typeface="Times New Roman" panose="02020603050405020304" pitchFamily="18" charset="0"/>
              </a:rPr>
              <a:t> </a:t>
            </a:r>
            <a:r>
              <a:rPr lang="en-US" dirty="0" smtClean="0">
                <a:latin typeface="Times New Roman" panose="02020603050405020304" pitchFamily="18" charset="0"/>
                <a:cs typeface="Times New Roman" panose="02020603050405020304" pitchFamily="18" charset="0"/>
              </a:rPr>
              <a:t>command with the </a:t>
            </a:r>
            <a:r>
              <a:rPr lang="en-US" b="1" dirty="0" smtClean="0">
                <a:solidFill>
                  <a:srgbClr val="24A9E1"/>
                </a:solidFill>
                <a:latin typeface="Times New Roman" panose="02020603050405020304" pitchFamily="18" charset="0"/>
                <a:cs typeface="Times New Roman" panose="02020603050405020304" pitchFamily="18" charset="0"/>
              </a:rPr>
              <a:t>-l</a:t>
            </a:r>
            <a:r>
              <a:rPr lang="en-US" dirty="0" smtClean="0">
                <a:solidFill>
                  <a:srgbClr val="FF0000"/>
                </a:solidFill>
                <a:latin typeface="Times New Roman" panose="02020603050405020304" pitchFamily="18" charset="0"/>
                <a:cs typeface="Times New Roman" panose="02020603050405020304" pitchFamily="18" charset="0"/>
              </a:rPr>
              <a:t> </a:t>
            </a:r>
            <a:r>
              <a:rPr lang="en-US" dirty="0" smtClean="0">
                <a:latin typeface="Times New Roman" panose="02020603050405020304" pitchFamily="18" charset="0"/>
                <a:cs typeface="Times New Roman" panose="02020603050405020304" pitchFamily="18" charset="0"/>
              </a:rPr>
              <a:t>parameter lists additional information about the file.</a:t>
            </a:r>
          </a:p>
          <a:p>
            <a:pPr marL="177800" indent="-177800">
              <a:buSzPct val="100000"/>
              <a:buFont typeface="Arial" panose="020B0604020202020204" pitchFamily="34" charset="0"/>
              <a:buNone/>
            </a:pP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98905967"/>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11040" y="547625"/>
            <a:ext cx="6324167"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Linux Roles and File Permissions (Contd.)</a:t>
            </a: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a:t>
            </a:r>
            <a:r>
              <a:rPr lang="en-US" sz="2400" dirty="0" smtClean="0">
                <a:solidFill>
                  <a:schemeClr val="bg1"/>
                </a:solidFill>
                <a:latin typeface="Tajawal Medium" panose="00000600000000000000" pitchFamily="2" charset="-78"/>
                <a:cs typeface="Tajawal Medium" panose="00000600000000000000" pitchFamily="2" charset="-78"/>
              </a:rPr>
              <a:t>2</a:t>
            </a:r>
            <a:endParaRPr lang="en-US" sz="2400" dirty="0">
              <a:solidFill>
                <a:schemeClr val="bg1"/>
              </a:solidFill>
              <a:latin typeface="Tajawal Medium" panose="00000600000000000000" pitchFamily="2" charset="-78"/>
              <a:cs typeface="Tajawal Medium" panose="00000600000000000000" pitchFamily="2" charset="-78"/>
            </a:endParaRPr>
          </a:p>
        </p:txBody>
      </p:sp>
      <p:sp>
        <p:nvSpPr>
          <p:cNvPr id="11" name="Content Placeholder 1"/>
          <p:cNvSpPr txBox="1">
            <a:spLocks/>
          </p:cNvSpPr>
          <p:nvPr/>
        </p:nvSpPr>
        <p:spPr>
          <a:xfrm>
            <a:off x="1613436" y="1454027"/>
            <a:ext cx="10147639" cy="520994"/>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SzPct val="100000"/>
              <a:buFont typeface="Arial" panose="020B0604020202020204" pitchFamily="34" charset="0"/>
              <a:buNone/>
            </a:pPr>
            <a:r>
              <a:rPr lang="en-US" sz="2200" dirty="0" smtClean="0">
                <a:latin typeface="Times New Roman" panose="02020603050405020304" pitchFamily="18" charset="0"/>
                <a:cs typeface="Times New Roman" panose="02020603050405020304" pitchFamily="18" charset="0"/>
              </a:rPr>
              <a:t>The output of the </a:t>
            </a:r>
            <a:r>
              <a:rPr lang="en-US" sz="2200" b="1" dirty="0" smtClean="0">
                <a:latin typeface="Times New Roman" panose="02020603050405020304" pitchFamily="18" charset="0"/>
                <a:cs typeface="Times New Roman" panose="02020603050405020304" pitchFamily="18" charset="0"/>
              </a:rPr>
              <a:t>ls -l</a:t>
            </a:r>
            <a:r>
              <a:rPr lang="en-US" sz="2200" dirty="0" smtClean="0">
                <a:latin typeface="Times New Roman" panose="02020603050405020304" pitchFamily="18" charset="0"/>
                <a:cs typeface="Times New Roman" panose="02020603050405020304" pitchFamily="18" charset="0"/>
              </a:rPr>
              <a:t> command provides a lot of information about the file </a:t>
            </a:r>
            <a:r>
              <a:rPr lang="en-US" sz="2200" b="1" dirty="0" smtClean="0">
                <a:latin typeface="Times New Roman" panose="02020603050405020304" pitchFamily="18" charset="0"/>
                <a:cs typeface="Times New Roman" panose="02020603050405020304" pitchFamily="18" charset="0"/>
              </a:rPr>
              <a:t>space.txt</a:t>
            </a:r>
            <a:r>
              <a:rPr lang="en-US" sz="2200" dirty="0" smtClean="0">
                <a:latin typeface="Times New Roman" panose="02020603050405020304" pitchFamily="18" charset="0"/>
                <a:cs typeface="Times New Roman" panose="02020603050405020304" pitchFamily="18" charset="0"/>
              </a:rPr>
              <a:t>:</a:t>
            </a:r>
          </a:p>
          <a:p>
            <a:pPr marL="0" indent="0">
              <a:buSzPct val="100000"/>
              <a:buFont typeface="Arial" panose="020B0604020202020204" pitchFamily="34" charset="0"/>
              <a:buNone/>
            </a:pPr>
            <a:endParaRPr lang="en-US" sz="2200" dirty="0" smtClean="0">
              <a:latin typeface="Times New Roman" panose="02020603050405020304" pitchFamily="18" charset="0"/>
              <a:cs typeface="Times New Roman" panose="02020603050405020304" pitchFamily="18" charset="0"/>
            </a:endParaRPr>
          </a:p>
          <a:p>
            <a:endParaRPr lang="en-US" sz="2200" dirty="0" smtClean="0">
              <a:latin typeface="Times New Roman" panose="02020603050405020304" pitchFamily="18" charset="0"/>
              <a:cs typeface="Times New Roman" panose="02020603050405020304" pitchFamily="18" charset="0"/>
            </a:endParaRPr>
          </a:p>
          <a:p>
            <a:pPr marL="0" indent="0">
              <a:buSzPct val="100000"/>
              <a:buFont typeface="Arial" panose="020B0604020202020204" pitchFamily="34" charset="0"/>
              <a:buNone/>
            </a:pPr>
            <a:endParaRPr lang="en-US" sz="2200" dirty="0" smtClean="0">
              <a:latin typeface="Times New Roman" panose="02020603050405020304" pitchFamily="18" charset="0"/>
              <a:cs typeface="Times New Roman" panose="02020603050405020304" pitchFamily="18" charset="0"/>
            </a:endParaRPr>
          </a:p>
          <a:p>
            <a:pPr marL="366712" lvl="1" indent="-177800">
              <a:buSzPct val="100000"/>
            </a:pPr>
            <a:endParaRPr lang="en-US" sz="2200" dirty="0">
              <a:latin typeface="Times New Roman" panose="02020603050405020304" pitchFamily="18" charset="0"/>
              <a:cs typeface="Times New Roman" panose="02020603050405020304" pitchFamily="18" charset="0"/>
            </a:endParaRPr>
          </a:p>
        </p:txBody>
      </p:sp>
      <p:sp>
        <p:nvSpPr>
          <p:cNvPr id="12" name="Content Placeholder 1">
            <a:extLst>
              <a:ext uri="{FF2B5EF4-FFF2-40B4-BE49-F238E27FC236}">
                <a16:creationId xmlns:a16="http://schemas.microsoft.com/office/drawing/2014/main" id="{56796D3A-2DFD-43EB-A53F-B28716B220B9}"/>
              </a:ext>
            </a:extLst>
          </p:cNvPr>
          <p:cNvSpPr txBox="1">
            <a:spLocks/>
          </p:cNvSpPr>
          <p:nvPr/>
        </p:nvSpPr>
        <p:spPr bwMode="auto">
          <a:xfrm>
            <a:off x="651739" y="1849899"/>
            <a:ext cx="11266992" cy="37842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91440" tIns="45720" rIns="182880" bIns="45720" numCol="1" anchor="t" anchorCtr="0" compatLnSpc="1">
            <a:prstTxWarp prst="textNoShape">
              <a:avLst/>
            </a:prstTxWarp>
          </a:bodyPr>
          <a:lstStyle>
            <a:lvl1pPr marL="169863" indent="-169863" algn="l" defTabSz="684213" rtl="0" eaLnBrk="1" fontAlgn="base" hangingPunct="1">
              <a:lnSpc>
                <a:spcPct val="100000"/>
              </a:lnSpc>
              <a:spcBef>
                <a:spcPts val="600"/>
              </a:spcBef>
              <a:spcAft>
                <a:spcPts val="600"/>
              </a:spcAft>
              <a:buClr>
                <a:schemeClr val="tx2"/>
              </a:buClr>
              <a:buSzPct val="90000"/>
              <a:buFont typeface="Wingdings" panose="05000000000000000000" pitchFamily="2" charset="2"/>
              <a:buChar char="§"/>
              <a:defRPr lang="en-US" sz="1500" kern="1200">
                <a:solidFill>
                  <a:srgbClr val="000000"/>
                </a:solidFill>
                <a:latin typeface="+mn-lt"/>
                <a:ea typeface="ＭＳ Ｐゴシック" charset="0"/>
                <a:cs typeface="CiscoSans"/>
              </a:defRPr>
            </a:lvl1pPr>
            <a:lvl2pPr marL="358775" indent="-215900" algn="l" defTabSz="684213" rtl="0" eaLnBrk="1" fontAlgn="base" hangingPunct="1">
              <a:lnSpc>
                <a:spcPct val="100000"/>
              </a:lnSpc>
              <a:spcBef>
                <a:spcPts val="300"/>
              </a:spcBef>
              <a:spcAft>
                <a:spcPts val="300"/>
              </a:spcAft>
              <a:buClr>
                <a:schemeClr val="tx2"/>
              </a:buClr>
              <a:buFont typeface="Arial" charset="0"/>
              <a:buChar char="•"/>
              <a:defRPr lang="en-US" sz="1400" kern="1200">
                <a:solidFill>
                  <a:srgbClr val="000000"/>
                </a:solidFill>
                <a:latin typeface="+mn-lt"/>
                <a:ea typeface="ＭＳ Ｐゴシック" charset="0"/>
                <a:cs typeface="CiscoSans"/>
              </a:defRPr>
            </a:lvl2pPr>
            <a:lvl3pPr marL="431800" indent="-169863" algn="l" defTabSz="684213" rtl="0" eaLnBrk="1" fontAlgn="base" hangingPunct="1">
              <a:lnSpc>
                <a:spcPct val="100000"/>
              </a:lnSpc>
              <a:spcBef>
                <a:spcPts val="300"/>
              </a:spcBef>
              <a:spcAft>
                <a:spcPts val="300"/>
              </a:spcAft>
              <a:buFont typeface="Arial" charset="0"/>
              <a:buChar char="•"/>
              <a:defRPr lang="en-US" sz="1200" kern="1200">
                <a:solidFill>
                  <a:srgbClr val="000000"/>
                </a:solidFill>
                <a:latin typeface="+mn-lt"/>
                <a:ea typeface="ＭＳ Ｐゴシック" charset="0"/>
                <a:cs typeface="CiscoSans"/>
              </a:defRPr>
            </a:lvl3pPr>
            <a:lvl4pPr marL="503238" indent="-169863" algn="l" defTabSz="684213" rtl="0" eaLnBrk="1" fontAlgn="base" hangingPunct="1">
              <a:lnSpc>
                <a:spcPct val="100000"/>
              </a:lnSpc>
              <a:spcBef>
                <a:spcPts val="300"/>
              </a:spcBef>
              <a:spcAft>
                <a:spcPts val="300"/>
              </a:spcAft>
              <a:buFont typeface="Arial" charset="0"/>
              <a:buChar char="•"/>
              <a:defRPr lang="en-US" sz="1100" kern="1200">
                <a:solidFill>
                  <a:srgbClr val="000000"/>
                </a:solidFill>
                <a:latin typeface="+mn-lt"/>
                <a:ea typeface="ＭＳ Ｐゴシック" charset="0"/>
                <a:cs typeface="CiscoSans"/>
              </a:defRPr>
            </a:lvl4pPr>
            <a:lvl5pPr marL="574675" indent="-169863" algn="l" defTabSz="684213" rtl="0" eaLnBrk="1" fontAlgn="base" hangingPunct="1">
              <a:lnSpc>
                <a:spcPct val="95000"/>
              </a:lnSpc>
              <a:spcBef>
                <a:spcPts val="625"/>
              </a:spcBef>
              <a:spcAft>
                <a:spcPct val="0"/>
              </a:spcAft>
              <a:buFont typeface="Arial" charset="0"/>
              <a:buChar char="•"/>
              <a:defRPr lang="en-US" sz="1100" kern="1200" dirty="0">
                <a:solidFill>
                  <a:schemeClr val="tx1"/>
                </a:solidFill>
                <a:latin typeface="+mn-lt"/>
                <a:ea typeface="ＭＳ Ｐゴシック" charset="0"/>
                <a:cs typeface="CiscoSans"/>
              </a:defRPr>
            </a:lvl5pPr>
            <a:lvl6pPr marL="863856" indent="-171445" algn="l" defTabSz="685777" rtl="0" eaLnBrk="1" latinLnBrk="0" hangingPunct="1">
              <a:spcBef>
                <a:spcPts val="600"/>
              </a:spcBef>
              <a:buFont typeface="Arial" pitchFamily="34" charset="0"/>
              <a:buChar char="•"/>
              <a:defRPr sz="900" kern="1200" baseline="0">
                <a:solidFill>
                  <a:schemeClr val="tx1"/>
                </a:solidFill>
                <a:latin typeface="+mn-lt"/>
                <a:ea typeface="+mn-ea"/>
                <a:cs typeface="+mn-cs"/>
              </a:defRPr>
            </a:lvl6pPr>
            <a:lvl7pPr marL="935844" indent="-171422" algn="l" defTabSz="685777" rtl="0" eaLnBrk="1" latinLnBrk="0" hangingPunct="1">
              <a:spcBef>
                <a:spcPts val="600"/>
              </a:spcBef>
              <a:buFont typeface="Arial" pitchFamily="34" charset="0"/>
              <a:buChar char="•"/>
              <a:defRPr sz="800" kern="1200" baseline="0">
                <a:solidFill>
                  <a:schemeClr val="tx1"/>
                </a:solidFill>
                <a:latin typeface="+mn-lt"/>
                <a:ea typeface="+mn-ea"/>
                <a:cs typeface="+mn-cs"/>
              </a:defRPr>
            </a:lvl7pPr>
            <a:lvl8pPr marL="2400220" indent="0" algn="l" defTabSz="685777" rtl="0" eaLnBrk="1" latinLnBrk="0" hangingPunct="1">
              <a:spcBef>
                <a:spcPct val="20000"/>
              </a:spcBef>
              <a:buFont typeface="Arial" pitchFamily="34" charset="0"/>
              <a:buNone/>
              <a:defRPr sz="1500" kern="1200">
                <a:solidFill>
                  <a:schemeClr val="tx1"/>
                </a:solidFill>
                <a:latin typeface="+mn-lt"/>
                <a:ea typeface="+mn-ea"/>
                <a:cs typeface="+mn-cs"/>
              </a:defRPr>
            </a:lvl8pPr>
            <a:lvl9pPr marL="2914553" indent="-171445" algn="l" defTabSz="685777" rtl="0" eaLnBrk="1" latinLnBrk="0" hangingPunct="1">
              <a:spcBef>
                <a:spcPct val="20000"/>
              </a:spcBef>
              <a:buFont typeface="Arial" pitchFamily="34" charset="0"/>
              <a:buChar char="•"/>
              <a:defRPr sz="1500" kern="1200">
                <a:solidFill>
                  <a:schemeClr val="tx1"/>
                </a:solidFill>
                <a:latin typeface="+mn-lt"/>
                <a:ea typeface="+mn-ea"/>
                <a:cs typeface="+mn-cs"/>
              </a:defRPr>
            </a:lvl9pPr>
          </a:lstStyle>
          <a:p>
            <a:pPr>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The first field displays the permissions with </a:t>
            </a:r>
            <a:r>
              <a:rPr lang="en-US" sz="2200" b="1" dirty="0">
                <a:latin typeface="Times New Roman" panose="02020603050405020304" pitchFamily="18" charset="0"/>
                <a:cs typeface="Times New Roman" panose="02020603050405020304" pitchFamily="18" charset="0"/>
              </a:rPr>
              <a:t>space.txt</a:t>
            </a:r>
            <a:r>
              <a:rPr lang="en-US" sz="2200" dirty="0">
                <a:latin typeface="Times New Roman" panose="02020603050405020304" pitchFamily="18" charset="0"/>
                <a:cs typeface="Times New Roman" panose="02020603050405020304" pitchFamily="18" charset="0"/>
              </a:rPr>
              <a:t> (</a:t>
            </a:r>
            <a:r>
              <a:rPr lang="en-US" sz="2200" b="1" dirty="0">
                <a:latin typeface="Times New Roman" panose="02020603050405020304" pitchFamily="18" charset="0"/>
                <a:cs typeface="Times New Roman" panose="02020603050405020304" pitchFamily="18" charset="0"/>
              </a:rPr>
              <a:t>-rwxrw-r--</a:t>
            </a:r>
            <a:r>
              <a:rPr lang="en-US" sz="2200" dirty="0">
                <a:latin typeface="Times New Roman" panose="02020603050405020304" pitchFamily="18" charset="0"/>
                <a:cs typeface="Times New Roman" panose="02020603050405020304" pitchFamily="18" charset="0"/>
              </a:rPr>
              <a:t>). </a:t>
            </a:r>
          </a:p>
          <a:p>
            <a:pPr>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The second field defines the number of </a:t>
            </a:r>
            <a:r>
              <a:rPr lang="en-US" sz="2200" dirty="0">
                <a:solidFill>
                  <a:srgbClr val="24A9E1"/>
                </a:solidFill>
                <a:latin typeface="Times New Roman" panose="02020603050405020304" pitchFamily="18" charset="0"/>
                <a:cs typeface="Times New Roman" panose="02020603050405020304" pitchFamily="18" charset="0"/>
              </a:rPr>
              <a:t>hard links </a:t>
            </a:r>
            <a:r>
              <a:rPr lang="en-US" sz="2200" dirty="0">
                <a:latin typeface="Times New Roman" panose="02020603050405020304" pitchFamily="18" charset="0"/>
                <a:cs typeface="Times New Roman" panose="02020603050405020304" pitchFamily="18" charset="0"/>
              </a:rPr>
              <a:t>to the file (number </a:t>
            </a:r>
            <a:r>
              <a:rPr lang="en-US" sz="2200" b="1" dirty="0">
                <a:latin typeface="Times New Roman" panose="02020603050405020304" pitchFamily="18" charset="0"/>
                <a:cs typeface="Times New Roman" panose="02020603050405020304" pitchFamily="18" charset="0"/>
              </a:rPr>
              <a:t>1</a:t>
            </a:r>
            <a:r>
              <a:rPr lang="en-US" sz="2200" dirty="0">
                <a:latin typeface="Times New Roman" panose="02020603050405020304" pitchFamily="18" charset="0"/>
                <a:cs typeface="Times New Roman" panose="02020603050405020304" pitchFamily="18" charset="0"/>
              </a:rPr>
              <a:t> after the permissions). </a:t>
            </a:r>
          </a:p>
          <a:p>
            <a:pPr>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The third and fourth field display the </a:t>
            </a:r>
            <a:r>
              <a:rPr lang="en-US" sz="2200" dirty="0">
                <a:solidFill>
                  <a:srgbClr val="24A9E1"/>
                </a:solidFill>
                <a:latin typeface="Times New Roman" panose="02020603050405020304" pitchFamily="18" charset="0"/>
                <a:cs typeface="Times New Roman" panose="02020603050405020304" pitchFamily="18" charset="0"/>
              </a:rPr>
              <a:t>user</a:t>
            </a:r>
            <a:r>
              <a:rPr lang="en-US" sz="2200" dirty="0">
                <a:solidFill>
                  <a:srgbClr val="FF0000"/>
                </a:solidFill>
                <a:latin typeface="Times New Roman" panose="02020603050405020304" pitchFamily="18" charset="0"/>
                <a:cs typeface="Times New Roman" panose="02020603050405020304" pitchFamily="18" charset="0"/>
              </a:rPr>
              <a:t> </a:t>
            </a:r>
            <a:r>
              <a:rPr lang="en-US" sz="2200" dirty="0">
                <a:latin typeface="Times New Roman" panose="02020603050405020304" pitchFamily="18" charset="0"/>
                <a:cs typeface="Times New Roman" panose="02020603050405020304" pitchFamily="18" charset="0"/>
              </a:rPr>
              <a:t>(</a:t>
            </a:r>
            <a:r>
              <a:rPr lang="en-US" sz="2200" b="1" dirty="0">
                <a:latin typeface="Times New Roman" panose="02020603050405020304" pitchFamily="18" charset="0"/>
                <a:cs typeface="Times New Roman" panose="02020603050405020304" pitchFamily="18" charset="0"/>
              </a:rPr>
              <a:t>analyst</a:t>
            </a:r>
            <a:r>
              <a:rPr lang="en-US" sz="2200" dirty="0">
                <a:latin typeface="Times New Roman" panose="02020603050405020304" pitchFamily="18" charset="0"/>
                <a:cs typeface="Times New Roman" panose="02020603050405020304" pitchFamily="18" charset="0"/>
              </a:rPr>
              <a:t>) and </a:t>
            </a:r>
            <a:r>
              <a:rPr lang="en-US" sz="2200" dirty="0">
                <a:solidFill>
                  <a:srgbClr val="24A9E1"/>
                </a:solidFill>
                <a:latin typeface="Times New Roman" panose="02020603050405020304" pitchFamily="18" charset="0"/>
                <a:cs typeface="Times New Roman" panose="02020603050405020304" pitchFamily="18" charset="0"/>
              </a:rPr>
              <a:t>group</a:t>
            </a:r>
            <a:r>
              <a:rPr lang="en-US" sz="2200" dirty="0">
                <a:latin typeface="Times New Roman" panose="02020603050405020304" pitchFamily="18" charset="0"/>
                <a:cs typeface="Times New Roman" panose="02020603050405020304" pitchFamily="18" charset="0"/>
              </a:rPr>
              <a:t> (</a:t>
            </a:r>
            <a:r>
              <a:rPr lang="en-US" sz="2200" b="1" dirty="0">
                <a:latin typeface="Times New Roman" panose="02020603050405020304" pitchFamily="18" charset="0"/>
                <a:cs typeface="Times New Roman" panose="02020603050405020304" pitchFamily="18" charset="0"/>
              </a:rPr>
              <a:t>staff</a:t>
            </a:r>
            <a:r>
              <a:rPr lang="en-US" sz="2200" dirty="0">
                <a:latin typeface="Times New Roman" panose="02020603050405020304" pitchFamily="18" charset="0"/>
                <a:cs typeface="Times New Roman" panose="02020603050405020304" pitchFamily="18" charset="0"/>
              </a:rPr>
              <a:t>) who own the file, respectively.</a:t>
            </a:r>
          </a:p>
          <a:p>
            <a:pPr>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The fifth field displays the </a:t>
            </a:r>
            <a:r>
              <a:rPr lang="en-US" sz="2200" dirty="0">
                <a:solidFill>
                  <a:srgbClr val="24A9E1"/>
                </a:solidFill>
                <a:latin typeface="Times New Roman" panose="02020603050405020304" pitchFamily="18" charset="0"/>
                <a:cs typeface="Times New Roman" panose="02020603050405020304" pitchFamily="18" charset="0"/>
              </a:rPr>
              <a:t>file size in bytes</a:t>
            </a:r>
            <a:r>
              <a:rPr lang="en-US" sz="2200" dirty="0">
                <a:latin typeface="Times New Roman" panose="02020603050405020304" pitchFamily="18" charset="0"/>
                <a:cs typeface="Times New Roman" panose="02020603050405020304" pitchFamily="18" charset="0"/>
              </a:rPr>
              <a:t>. The </a:t>
            </a:r>
            <a:r>
              <a:rPr lang="en-US" sz="2200" b="1" dirty="0">
                <a:latin typeface="Times New Roman" panose="02020603050405020304" pitchFamily="18" charset="0"/>
                <a:cs typeface="Times New Roman" panose="02020603050405020304" pitchFamily="18" charset="0"/>
              </a:rPr>
              <a:t>space.txt</a:t>
            </a:r>
            <a:r>
              <a:rPr lang="en-US" sz="2200" dirty="0">
                <a:latin typeface="Times New Roman" panose="02020603050405020304" pitchFamily="18" charset="0"/>
                <a:cs typeface="Times New Roman" panose="02020603050405020304" pitchFamily="18" charset="0"/>
              </a:rPr>
              <a:t> file has 253 bytes.</a:t>
            </a:r>
          </a:p>
          <a:p>
            <a:pPr>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The sixth field displays the </a:t>
            </a:r>
            <a:r>
              <a:rPr lang="en-US" sz="2200" dirty="0">
                <a:solidFill>
                  <a:srgbClr val="24A9E1"/>
                </a:solidFill>
                <a:latin typeface="Times New Roman" panose="02020603050405020304" pitchFamily="18" charset="0"/>
                <a:cs typeface="Times New Roman" panose="02020603050405020304" pitchFamily="18" charset="0"/>
              </a:rPr>
              <a:t>date and time of the last modification</a:t>
            </a:r>
            <a:r>
              <a:rPr lang="en-US" sz="2200" dirty="0">
                <a:solidFill>
                  <a:srgbClr val="FF0000"/>
                </a:solidFill>
                <a:latin typeface="Times New Roman" panose="02020603050405020304" pitchFamily="18" charset="0"/>
                <a:cs typeface="Times New Roman" panose="02020603050405020304" pitchFamily="18" charset="0"/>
              </a:rPr>
              <a:t>.</a:t>
            </a:r>
          </a:p>
          <a:p>
            <a:pPr>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The seventh field displays </a:t>
            </a:r>
            <a:r>
              <a:rPr lang="en-US" sz="2200" dirty="0">
                <a:solidFill>
                  <a:srgbClr val="24A9E1"/>
                </a:solidFill>
                <a:latin typeface="Times New Roman" panose="02020603050405020304" pitchFamily="18" charset="0"/>
                <a:cs typeface="Times New Roman" panose="02020603050405020304" pitchFamily="18" charset="0"/>
              </a:rPr>
              <a:t>the file name</a:t>
            </a:r>
            <a:r>
              <a:rPr lang="en-US" sz="2200" dirty="0">
                <a:latin typeface="Times New Roman" panose="02020603050405020304" pitchFamily="18" charset="0"/>
                <a:cs typeface="Times New Roman" panose="02020603050405020304" pitchFamily="18" charset="0"/>
              </a:rPr>
              <a:t>.</a:t>
            </a:r>
          </a:p>
          <a:p>
            <a:pPr marL="0" indent="0">
              <a:buClrTx/>
              <a:buSzPct val="100000"/>
              <a:buFont typeface="Wingdings" panose="05000000000000000000" pitchFamily="2" charset="2"/>
              <a:buNone/>
            </a:pPr>
            <a:endParaRPr lang="en-US" sz="2200" dirty="0"/>
          </a:p>
          <a:p>
            <a:pPr marL="366712" lvl="1" indent="-177800">
              <a:buClrTx/>
              <a:buSzPct val="100000"/>
              <a:buFont typeface="Arial" pitchFamily="34" charset="0"/>
              <a:buChar char="•"/>
            </a:pPr>
            <a:endParaRPr lang="en-US" sz="2200" dirty="0"/>
          </a:p>
        </p:txBody>
      </p:sp>
      <p:pic>
        <p:nvPicPr>
          <p:cNvPr id="13" name="Picture 12">
            <a:extLst>
              <a:ext uri="{FF2B5EF4-FFF2-40B4-BE49-F238E27FC236}">
                <a16:creationId xmlns:a16="http://schemas.microsoft.com/office/drawing/2014/main" id="{5F6D9016-FEDB-4C40-A1D0-636576041F1A}"/>
              </a:ext>
            </a:extLst>
          </p:cNvPr>
          <p:cNvPicPr>
            <a:picLocks noChangeAspect="1"/>
          </p:cNvPicPr>
          <p:nvPr/>
        </p:nvPicPr>
        <p:blipFill>
          <a:blip r:embed="rId6"/>
          <a:stretch>
            <a:fillRect/>
          </a:stretch>
        </p:blipFill>
        <p:spPr>
          <a:xfrm>
            <a:off x="6526924" y="4576872"/>
            <a:ext cx="5045868" cy="1057230"/>
          </a:xfrm>
          <a:prstGeom prst="rect">
            <a:avLst/>
          </a:prstGeom>
        </p:spPr>
      </p:pic>
    </p:spTree>
    <p:extLst>
      <p:ext uri="{BB962C8B-B14F-4D97-AF65-F5344CB8AC3E}">
        <p14:creationId xmlns:p14="http://schemas.microsoft.com/office/powerpoint/2010/main" val="814989265"/>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324167"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Linux Roles and File Permissions (Contd.)</a:t>
            </a: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a:t>
            </a:r>
            <a:r>
              <a:rPr lang="en-US" sz="2400" dirty="0" smtClean="0">
                <a:solidFill>
                  <a:schemeClr val="bg1"/>
                </a:solidFill>
                <a:latin typeface="Tajawal Medium" panose="00000600000000000000" pitchFamily="2" charset="-78"/>
                <a:cs typeface="Tajawal Medium" panose="00000600000000000000" pitchFamily="2" charset="-78"/>
              </a:rPr>
              <a:t>2</a:t>
            </a:r>
            <a:endParaRPr lang="en-US" sz="2400" dirty="0">
              <a:solidFill>
                <a:schemeClr val="bg1"/>
              </a:solidFill>
              <a:latin typeface="Tajawal Medium" panose="00000600000000000000" pitchFamily="2" charset="-78"/>
              <a:cs typeface="Tajawal Medium" panose="00000600000000000000" pitchFamily="2" charset="-78"/>
            </a:endParaRPr>
          </a:p>
        </p:txBody>
      </p:sp>
      <p:sp>
        <p:nvSpPr>
          <p:cNvPr id="14" name="Rectangle 13">
            <a:extLst>
              <a:ext uri="{FF2B5EF4-FFF2-40B4-BE49-F238E27FC236}">
                <a16:creationId xmlns:a16="http://schemas.microsoft.com/office/drawing/2014/main" id="{88C731D8-F6A1-45E0-B68F-0E5BCFF6A259}"/>
              </a:ext>
            </a:extLst>
          </p:cNvPr>
          <p:cNvSpPr/>
          <p:nvPr/>
        </p:nvSpPr>
        <p:spPr>
          <a:xfrm>
            <a:off x="1135117" y="1427974"/>
            <a:ext cx="10937558" cy="830997"/>
          </a:xfrm>
          <a:prstGeom prst="rect">
            <a:avLst/>
          </a:prstGeom>
        </p:spPr>
        <p:txBody>
          <a:bodyPr wrap="square">
            <a:spAutoFit/>
          </a:bodyPr>
          <a:lstStyle/>
          <a:p>
            <a:pPr marL="0" indent="0">
              <a:buNone/>
            </a:pPr>
            <a:r>
              <a:rPr lang="en-US" sz="2400" dirty="0">
                <a:solidFill>
                  <a:srgbClr val="000000"/>
                </a:solidFill>
                <a:latin typeface="Times New Roman" panose="02020603050405020304" pitchFamily="18" charset="0"/>
                <a:cs typeface="Times New Roman" panose="02020603050405020304" pitchFamily="18" charset="0"/>
              </a:rPr>
              <a:t>The figure here shows a breakdown of file permissions in Linux. The file </a:t>
            </a:r>
            <a:r>
              <a:rPr lang="en-US" sz="2400" b="1" dirty="0">
                <a:solidFill>
                  <a:srgbClr val="000000"/>
                </a:solidFill>
                <a:latin typeface="Times New Roman" panose="02020603050405020304" pitchFamily="18" charset="0"/>
                <a:cs typeface="Times New Roman" panose="02020603050405020304" pitchFamily="18" charset="0"/>
              </a:rPr>
              <a:t>space.txt </a:t>
            </a:r>
            <a:r>
              <a:rPr lang="en-US" sz="2400" dirty="0">
                <a:solidFill>
                  <a:srgbClr val="000000"/>
                </a:solidFill>
                <a:latin typeface="Times New Roman" panose="02020603050405020304" pitchFamily="18" charset="0"/>
                <a:cs typeface="Times New Roman" panose="02020603050405020304" pitchFamily="18" charset="0"/>
              </a:rPr>
              <a:t>has the following permissions:</a:t>
            </a:r>
          </a:p>
        </p:txBody>
      </p:sp>
      <p:pic>
        <p:nvPicPr>
          <p:cNvPr id="15" name="Picture 14">
            <a:extLst>
              <a:ext uri="{FF2B5EF4-FFF2-40B4-BE49-F238E27FC236}">
                <a16:creationId xmlns:a16="http://schemas.microsoft.com/office/drawing/2014/main" id="{358C9710-D2DF-4D25-9773-2D279C668F56}"/>
              </a:ext>
            </a:extLst>
          </p:cNvPr>
          <p:cNvPicPr>
            <a:picLocks noChangeAspect="1"/>
          </p:cNvPicPr>
          <p:nvPr/>
        </p:nvPicPr>
        <p:blipFill>
          <a:blip r:embed="rId6"/>
          <a:stretch>
            <a:fillRect/>
          </a:stretch>
        </p:blipFill>
        <p:spPr>
          <a:xfrm>
            <a:off x="6586954" y="4209393"/>
            <a:ext cx="5233620" cy="1299586"/>
          </a:xfrm>
          <a:prstGeom prst="rect">
            <a:avLst/>
          </a:prstGeom>
          <a:ln>
            <a:solidFill>
              <a:schemeClr val="tx1"/>
            </a:solidFill>
          </a:ln>
        </p:spPr>
      </p:pic>
      <p:sp>
        <p:nvSpPr>
          <p:cNvPr id="16" name="Content Placeholder 1"/>
          <p:cNvSpPr txBox="1">
            <a:spLocks/>
          </p:cNvSpPr>
          <p:nvPr/>
        </p:nvSpPr>
        <p:spPr>
          <a:xfrm>
            <a:off x="130614" y="2291312"/>
            <a:ext cx="11689960" cy="318258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smtClean="0">
                <a:solidFill>
                  <a:srgbClr val="24A9E1"/>
                </a:solidFill>
                <a:latin typeface="Times New Roman" panose="02020603050405020304" pitchFamily="18" charset="0"/>
                <a:cs typeface="Times New Roman" panose="02020603050405020304" pitchFamily="18" charset="0"/>
              </a:rPr>
              <a:t>The dash </a:t>
            </a:r>
            <a:r>
              <a:rPr lang="en-US" sz="2400" dirty="0" smtClean="0">
                <a:latin typeface="Times New Roman" panose="02020603050405020304" pitchFamily="18" charset="0"/>
                <a:cs typeface="Times New Roman" panose="02020603050405020304" pitchFamily="18" charset="0"/>
              </a:rPr>
              <a:t>(-) means that this is a file. </a:t>
            </a:r>
          </a:p>
          <a:p>
            <a:r>
              <a:rPr lang="en-US" sz="2400" dirty="0" smtClean="0">
                <a:latin typeface="Times New Roman" panose="02020603050405020304" pitchFamily="18" charset="0"/>
                <a:cs typeface="Times New Roman" panose="02020603050405020304" pitchFamily="18" charset="0"/>
              </a:rPr>
              <a:t>The first set of characters (</a:t>
            </a:r>
            <a:r>
              <a:rPr lang="en-US" sz="2400" b="1" dirty="0" smtClean="0">
                <a:latin typeface="Times New Roman" panose="02020603050405020304" pitchFamily="18" charset="0"/>
                <a:cs typeface="Times New Roman" panose="02020603050405020304" pitchFamily="18" charset="0"/>
              </a:rPr>
              <a:t>rwx</a:t>
            </a:r>
            <a:r>
              <a:rPr lang="en-US" sz="2400" dirty="0" smtClean="0">
                <a:latin typeface="Times New Roman" panose="02020603050405020304" pitchFamily="18" charset="0"/>
                <a:cs typeface="Times New Roman" panose="02020603050405020304" pitchFamily="18" charset="0"/>
              </a:rPr>
              <a:t>) is for </a:t>
            </a:r>
            <a:r>
              <a:rPr lang="en-US" sz="2400" dirty="0" smtClean="0">
                <a:solidFill>
                  <a:srgbClr val="24A9E1"/>
                </a:solidFill>
                <a:latin typeface="Times New Roman" panose="02020603050405020304" pitchFamily="18" charset="0"/>
                <a:cs typeface="Times New Roman" panose="02020603050405020304" pitchFamily="18" charset="0"/>
              </a:rPr>
              <a:t>user permission</a:t>
            </a:r>
            <a:r>
              <a:rPr lang="en-US" sz="2400" dirty="0" smtClean="0">
                <a:latin typeface="Times New Roman" panose="02020603050405020304" pitchFamily="18" charset="0"/>
                <a:cs typeface="Times New Roman" panose="02020603050405020304" pitchFamily="18" charset="0"/>
              </a:rPr>
              <a:t>. The user (</a:t>
            </a:r>
            <a:r>
              <a:rPr lang="en-US" sz="2400" b="1" dirty="0" smtClean="0">
                <a:latin typeface="Times New Roman" panose="02020603050405020304" pitchFamily="18" charset="0"/>
                <a:cs typeface="Times New Roman" panose="02020603050405020304" pitchFamily="18" charset="0"/>
              </a:rPr>
              <a:t>analyst</a:t>
            </a:r>
            <a:r>
              <a:rPr lang="en-US" sz="2400" dirty="0" smtClean="0">
                <a:latin typeface="Times New Roman" panose="02020603050405020304" pitchFamily="18" charset="0"/>
                <a:cs typeface="Times New Roman" panose="02020603050405020304" pitchFamily="18" charset="0"/>
              </a:rPr>
              <a:t>) who owns the file can </a:t>
            </a:r>
            <a:r>
              <a:rPr lang="en-US" sz="2400" b="1" dirty="0" smtClean="0">
                <a:latin typeface="Times New Roman" panose="02020603050405020304" pitchFamily="18" charset="0"/>
                <a:cs typeface="Times New Roman" panose="02020603050405020304" pitchFamily="18" charset="0"/>
              </a:rPr>
              <a:t>R</a:t>
            </a:r>
            <a:r>
              <a:rPr lang="en-US" sz="2400" dirty="0" smtClean="0">
                <a:latin typeface="Times New Roman" panose="02020603050405020304" pitchFamily="18" charset="0"/>
                <a:cs typeface="Times New Roman" panose="02020603050405020304" pitchFamily="18" charset="0"/>
              </a:rPr>
              <a:t>ead, </a:t>
            </a:r>
            <a:r>
              <a:rPr lang="en-US" sz="2400" b="1" dirty="0" smtClean="0">
                <a:latin typeface="Times New Roman" panose="02020603050405020304" pitchFamily="18" charset="0"/>
                <a:cs typeface="Times New Roman" panose="02020603050405020304" pitchFamily="18" charset="0"/>
              </a:rPr>
              <a:t>W</a:t>
            </a:r>
            <a:r>
              <a:rPr lang="en-US" sz="2400" dirty="0" smtClean="0">
                <a:latin typeface="Times New Roman" panose="02020603050405020304" pitchFamily="18" charset="0"/>
                <a:cs typeface="Times New Roman" panose="02020603050405020304" pitchFamily="18" charset="0"/>
              </a:rPr>
              <a:t>rite and e</a:t>
            </a:r>
            <a:r>
              <a:rPr lang="en-US" sz="2400" b="1" dirty="0" smtClean="0">
                <a:latin typeface="Times New Roman" panose="02020603050405020304" pitchFamily="18" charset="0"/>
                <a:cs typeface="Times New Roman" panose="02020603050405020304" pitchFamily="18" charset="0"/>
              </a:rPr>
              <a:t>X</a:t>
            </a:r>
            <a:r>
              <a:rPr lang="en-US" sz="2400" dirty="0" smtClean="0">
                <a:latin typeface="Times New Roman" panose="02020603050405020304" pitchFamily="18" charset="0"/>
                <a:cs typeface="Times New Roman" panose="02020603050405020304" pitchFamily="18" charset="0"/>
              </a:rPr>
              <a:t>ecute the file.</a:t>
            </a:r>
          </a:p>
          <a:p>
            <a:r>
              <a:rPr lang="en-US" sz="2400" dirty="0" smtClean="0">
                <a:latin typeface="Times New Roman" panose="02020603050405020304" pitchFamily="18" charset="0"/>
                <a:cs typeface="Times New Roman" panose="02020603050405020304" pitchFamily="18" charset="0"/>
              </a:rPr>
              <a:t>The second set of characters is for </a:t>
            </a:r>
            <a:r>
              <a:rPr lang="en-US" sz="2400" dirty="0" smtClean="0">
                <a:solidFill>
                  <a:srgbClr val="24A9E1"/>
                </a:solidFill>
                <a:latin typeface="Times New Roman" panose="02020603050405020304" pitchFamily="18" charset="0"/>
                <a:cs typeface="Times New Roman" panose="02020603050405020304" pitchFamily="18" charset="0"/>
              </a:rPr>
              <a:t>group permissions </a:t>
            </a:r>
            <a:r>
              <a:rPr lang="en-US" sz="2400" dirty="0" smtClean="0">
                <a:latin typeface="Times New Roman" panose="02020603050405020304" pitchFamily="18" charset="0"/>
                <a:cs typeface="Times New Roman" panose="02020603050405020304" pitchFamily="18" charset="0"/>
              </a:rPr>
              <a:t>(</a:t>
            </a:r>
            <a:r>
              <a:rPr lang="en-US" sz="2400" b="1" dirty="0" err="1" smtClean="0">
                <a:latin typeface="Times New Roman" panose="02020603050405020304" pitchFamily="18" charset="0"/>
                <a:cs typeface="Times New Roman" panose="02020603050405020304" pitchFamily="18" charset="0"/>
              </a:rPr>
              <a:t>rw</a:t>
            </a:r>
            <a:r>
              <a:rPr lang="en-US" sz="2400" b="1" dirty="0" smtClean="0">
                <a:latin typeface="Times New Roman" panose="02020603050405020304" pitchFamily="18" charset="0"/>
                <a:cs typeface="Times New Roman" panose="02020603050405020304" pitchFamily="18" charset="0"/>
              </a:rPr>
              <a:t>-</a:t>
            </a:r>
            <a:r>
              <a:rPr lang="en-US" sz="2400" dirty="0" smtClean="0">
                <a:latin typeface="Times New Roman" panose="02020603050405020304" pitchFamily="18" charset="0"/>
                <a:cs typeface="Times New Roman" panose="02020603050405020304" pitchFamily="18" charset="0"/>
              </a:rPr>
              <a:t>). The group (</a:t>
            </a:r>
            <a:r>
              <a:rPr lang="en-US" sz="2400" b="1" dirty="0" smtClean="0">
                <a:latin typeface="Times New Roman" panose="02020603050405020304" pitchFamily="18" charset="0"/>
                <a:cs typeface="Times New Roman" panose="02020603050405020304" pitchFamily="18" charset="0"/>
              </a:rPr>
              <a:t>staff</a:t>
            </a:r>
            <a:r>
              <a:rPr lang="en-US" sz="2400" dirty="0" smtClean="0">
                <a:latin typeface="Times New Roman" panose="02020603050405020304" pitchFamily="18" charset="0"/>
                <a:cs typeface="Times New Roman" panose="02020603050405020304" pitchFamily="18" charset="0"/>
              </a:rPr>
              <a:t>) who owns the file can </a:t>
            </a:r>
            <a:r>
              <a:rPr lang="en-US" sz="2400" b="1" dirty="0" smtClean="0">
                <a:latin typeface="Times New Roman" panose="02020603050405020304" pitchFamily="18" charset="0"/>
                <a:cs typeface="Times New Roman" panose="02020603050405020304" pitchFamily="18" charset="0"/>
              </a:rPr>
              <a:t>R</a:t>
            </a:r>
            <a:r>
              <a:rPr lang="en-US" sz="2400" dirty="0" smtClean="0">
                <a:latin typeface="Times New Roman" panose="02020603050405020304" pitchFamily="18" charset="0"/>
                <a:cs typeface="Times New Roman" panose="02020603050405020304" pitchFamily="18" charset="0"/>
              </a:rPr>
              <a:t>ead and </a:t>
            </a:r>
            <a:r>
              <a:rPr lang="en-US" sz="2400" b="1" dirty="0" smtClean="0">
                <a:latin typeface="Times New Roman" panose="02020603050405020304" pitchFamily="18" charset="0"/>
                <a:cs typeface="Times New Roman" panose="02020603050405020304" pitchFamily="18" charset="0"/>
              </a:rPr>
              <a:t>W</a:t>
            </a:r>
            <a:r>
              <a:rPr lang="en-US" sz="2400" dirty="0" smtClean="0">
                <a:latin typeface="Times New Roman" panose="02020603050405020304" pitchFamily="18" charset="0"/>
                <a:cs typeface="Times New Roman" panose="02020603050405020304" pitchFamily="18" charset="0"/>
              </a:rPr>
              <a:t>rite to the file.</a:t>
            </a:r>
          </a:p>
          <a:p>
            <a:r>
              <a:rPr lang="en-US" sz="2400" dirty="0" smtClean="0">
                <a:latin typeface="Times New Roman" panose="02020603050405020304" pitchFamily="18" charset="0"/>
                <a:cs typeface="Times New Roman" panose="02020603050405020304" pitchFamily="18" charset="0"/>
              </a:rPr>
              <a:t>The third set of characters is for any </a:t>
            </a:r>
            <a:r>
              <a:rPr lang="en-US" sz="2400" dirty="0" smtClean="0">
                <a:solidFill>
                  <a:srgbClr val="24A9E1"/>
                </a:solidFill>
                <a:latin typeface="Times New Roman" panose="02020603050405020304" pitchFamily="18" charset="0"/>
                <a:cs typeface="Times New Roman" panose="02020603050405020304" pitchFamily="18" charset="0"/>
              </a:rPr>
              <a:t>other user or </a:t>
            </a:r>
          </a:p>
          <a:p>
            <a:pPr marL="0" indent="0">
              <a:buNone/>
            </a:pPr>
            <a:r>
              <a:rPr lang="en-US" sz="2400" dirty="0" smtClean="0">
                <a:solidFill>
                  <a:srgbClr val="24A9E1"/>
                </a:solidFill>
                <a:latin typeface="Times New Roman" panose="02020603050405020304" pitchFamily="18" charset="0"/>
                <a:cs typeface="Times New Roman" panose="02020603050405020304" pitchFamily="18" charset="0"/>
              </a:rPr>
              <a:t>group permissions</a:t>
            </a:r>
            <a:r>
              <a:rPr lang="en-US" sz="2400" dirty="0" smtClean="0">
                <a:solidFill>
                  <a:srgbClr val="FF0000"/>
                </a:solidFill>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a:t>
            </a:r>
            <a:r>
              <a:rPr lang="en-US" sz="2400" b="1" dirty="0" smtClean="0">
                <a:latin typeface="Times New Roman" panose="02020603050405020304" pitchFamily="18" charset="0"/>
                <a:cs typeface="Times New Roman" panose="02020603050405020304" pitchFamily="18" charset="0"/>
              </a:rPr>
              <a:t>r--</a:t>
            </a:r>
            <a:r>
              <a:rPr lang="en-US" sz="2400" dirty="0" smtClean="0">
                <a:latin typeface="Times New Roman" panose="02020603050405020304" pitchFamily="18" charset="0"/>
                <a:cs typeface="Times New Roman" panose="02020603050405020304" pitchFamily="18" charset="0"/>
              </a:rPr>
              <a:t>) who can only </a:t>
            </a:r>
            <a:r>
              <a:rPr lang="en-US" sz="2400" b="1" dirty="0" smtClean="0">
                <a:latin typeface="Times New Roman" panose="02020603050405020304" pitchFamily="18" charset="0"/>
                <a:cs typeface="Times New Roman" panose="02020603050405020304" pitchFamily="18" charset="0"/>
              </a:rPr>
              <a:t>R</a:t>
            </a:r>
            <a:r>
              <a:rPr lang="en-US" sz="2400" dirty="0" smtClean="0">
                <a:latin typeface="Times New Roman" panose="02020603050405020304" pitchFamily="18" charset="0"/>
                <a:cs typeface="Times New Roman" panose="02020603050405020304" pitchFamily="18" charset="0"/>
              </a:rPr>
              <a:t>ead the file.</a:t>
            </a:r>
          </a:p>
          <a:p>
            <a:pPr>
              <a:buSzPct val="100000"/>
            </a:pPr>
            <a:endParaRPr lang="en-US" sz="2400" dirty="0"/>
          </a:p>
        </p:txBody>
      </p:sp>
    </p:spTree>
    <p:extLst>
      <p:ext uri="{BB962C8B-B14F-4D97-AF65-F5344CB8AC3E}">
        <p14:creationId xmlns:p14="http://schemas.microsoft.com/office/powerpoint/2010/main" val="3020849385"/>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324167"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Linux Roles and File Permissions (Contd.)</a:t>
            </a: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a:t>
            </a:r>
            <a:r>
              <a:rPr lang="en-US" sz="2400" dirty="0" smtClean="0">
                <a:solidFill>
                  <a:schemeClr val="bg1"/>
                </a:solidFill>
                <a:latin typeface="Tajawal Medium" panose="00000600000000000000" pitchFamily="2" charset="-78"/>
                <a:cs typeface="Tajawal Medium" panose="00000600000000000000" pitchFamily="2" charset="-78"/>
              </a:rPr>
              <a:t>2</a:t>
            </a:r>
            <a:endParaRPr lang="en-US" sz="2400" dirty="0">
              <a:solidFill>
                <a:schemeClr val="bg1"/>
              </a:solidFill>
              <a:latin typeface="Tajawal Medium" panose="00000600000000000000" pitchFamily="2" charset="-78"/>
              <a:cs typeface="Tajawal Medium" panose="00000600000000000000" pitchFamily="2" charset="-78"/>
            </a:endParaRPr>
          </a:p>
        </p:txBody>
      </p:sp>
      <p:sp>
        <p:nvSpPr>
          <p:cNvPr id="12" name="Content Placeholder 1"/>
          <p:cNvSpPr txBox="1">
            <a:spLocks/>
          </p:cNvSpPr>
          <p:nvPr/>
        </p:nvSpPr>
        <p:spPr>
          <a:xfrm>
            <a:off x="1391242" y="1394663"/>
            <a:ext cx="11548537" cy="890649"/>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100"/>
              </a:spcBef>
              <a:spcAft>
                <a:spcPts val="300"/>
              </a:spcAft>
              <a:buSzPct val="100000"/>
            </a:pPr>
            <a:r>
              <a:rPr lang="en-US" sz="2200" dirty="0" smtClean="0">
                <a:solidFill>
                  <a:srgbClr val="24A9E1"/>
                </a:solidFill>
                <a:latin typeface="Times New Roman" panose="02020603050405020304" pitchFamily="18" charset="0"/>
                <a:cs typeface="Times New Roman" panose="02020603050405020304" pitchFamily="18" charset="0"/>
              </a:rPr>
              <a:t>Octal values </a:t>
            </a:r>
            <a:r>
              <a:rPr lang="en-US" sz="2200" dirty="0" smtClean="0">
                <a:latin typeface="Times New Roman" panose="02020603050405020304" pitchFamily="18" charset="0"/>
                <a:cs typeface="Times New Roman" panose="02020603050405020304" pitchFamily="18" charset="0"/>
              </a:rPr>
              <a:t>are used to define permissions.</a:t>
            </a:r>
          </a:p>
          <a:p>
            <a:pPr>
              <a:spcBef>
                <a:spcPts val="100"/>
              </a:spcBef>
              <a:spcAft>
                <a:spcPts val="300"/>
              </a:spcAft>
              <a:buSzPct val="100000"/>
            </a:pPr>
            <a:r>
              <a:rPr lang="en-US" sz="2200" dirty="0" smtClean="0">
                <a:solidFill>
                  <a:srgbClr val="24A9E1"/>
                </a:solidFill>
                <a:latin typeface="Times New Roman" panose="02020603050405020304" pitchFamily="18" charset="0"/>
                <a:cs typeface="Times New Roman" panose="02020603050405020304" pitchFamily="18" charset="0"/>
              </a:rPr>
              <a:t>File permissions </a:t>
            </a:r>
            <a:r>
              <a:rPr lang="en-US" sz="2200" dirty="0" smtClean="0">
                <a:latin typeface="Times New Roman" panose="02020603050405020304" pitchFamily="18" charset="0"/>
                <a:cs typeface="Times New Roman" panose="02020603050405020304" pitchFamily="18" charset="0"/>
              </a:rPr>
              <a:t>are a fundamental part of Linux and cannot be broken.</a:t>
            </a:r>
          </a:p>
          <a:p>
            <a:pPr>
              <a:spcBef>
                <a:spcPts val="100"/>
              </a:spcBef>
              <a:spcAft>
                <a:spcPts val="300"/>
              </a:spcAft>
              <a:buSzPct val="100000"/>
            </a:pPr>
            <a:r>
              <a:rPr lang="en-US" sz="2200" dirty="0" smtClean="0">
                <a:latin typeface="Times New Roman" panose="02020603050405020304" pitchFamily="18" charset="0"/>
                <a:cs typeface="Times New Roman" panose="02020603050405020304" pitchFamily="18" charset="0"/>
              </a:rPr>
              <a:t>The </a:t>
            </a:r>
            <a:r>
              <a:rPr lang="en-US" sz="2200" dirty="0" smtClean="0">
                <a:solidFill>
                  <a:srgbClr val="24A9E1"/>
                </a:solidFill>
                <a:latin typeface="Times New Roman" panose="02020603050405020304" pitchFamily="18" charset="0"/>
                <a:cs typeface="Times New Roman" panose="02020603050405020304" pitchFamily="18" charset="0"/>
              </a:rPr>
              <a:t>only user </a:t>
            </a:r>
            <a:r>
              <a:rPr lang="en-US" sz="2200" dirty="0" smtClean="0">
                <a:latin typeface="Times New Roman" panose="02020603050405020304" pitchFamily="18" charset="0"/>
                <a:cs typeface="Times New Roman" panose="02020603050405020304" pitchFamily="18" charset="0"/>
              </a:rPr>
              <a:t>that can override file permission on a Linux computer is the </a:t>
            </a:r>
            <a:r>
              <a:rPr lang="en-US" sz="2200" dirty="0" smtClean="0">
                <a:solidFill>
                  <a:srgbClr val="FF0000"/>
                </a:solidFill>
                <a:latin typeface="Times New Roman" panose="02020603050405020304" pitchFamily="18" charset="0"/>
                <a:cs typeface="Times New Roman" panose="02020603050405020304" pitchFamily="18" charset="0"/>
              </a:rPr>
              <a:t>root user</a:t>
            </a:r>
            <a:r>
              <a:rPr lang="en-US" sz="2200" dirty="0" smtClean="0">
                <a:latin typeface="Times New Roman" panose="02020603050405020304" pitchFamily="18" charset="0"/>
                <a:cs typeface="Times New Roman" panose="02020603050405020304" pitchFamily="18" charset="0"/>
              </a:rPr>
              <a:t>. </a:t>
            </a:r>
            <a:br>
              <a:rPr lang="en-US" sz="2200" dirty="0" smtClean="0">
                <a:latin typeface="Times New Roman" panose="02020603050405020304" pitchFamily="18" charset="0"/>
                <a:cs typeface="Times New Roman" panose="02020603050405020304" pitchFamily="18" charset="0"/>
              </a:rPr>
            </a:br>
            <a:endParaRPr lang="en-US" sz="2200" dirty="0">
              <a:latin typeface="Times New Roman" panose="02020603050405020304" pitchFamily="18" charset="0"/>
              <a:cs typeface="Times New Roman" panose="02020603050405020304" pitchFamily="18" charset="0"/>
            </a:endParaRPr>
          </a:p>
        </p:txBody>
      </p:sp>
      <p:graphicFrame>
        <p:nvGraphicFramePr>
          <p:cNvPr id="13" name="Table 12"/>
          <p:cNvGraphicFramePr>
            <a:graphicFrameLocks noGrp="1"/>
          </p:cNvGraphicFramePr>
          <p:nvPr>
            <p:extLst>
              <p:ext uri="{D42A27DB-BD31-4B8C-83A1-F6EECF244321}">
                <p14:modId xmlns:p14="http://schemas.microsoft.com/office/powerpoint/2010/main" val="2005030067"/>
              </p:ext>
            </p:extLst>
          </p:nvPr>
        </p:nvGraphicFramePr>
        <p:xfrm>
          <a:off x="2440788" y="2535950"/>
          <a:ext cx="9109592" cy="3326130"/>
        </p:xfrm>
        <a:graphic>
          <a:graphicData uri="http://schemas.openxmlformats.org/drawingml/2006/table">
            <a:tbl>
              <a:tblPr firstRow="1" bandRow="1">
                <a:tableStyleId>{5C22544A-7EE6-4342-B048-85BDC9FD1C3A}</a:tableStyleId>
              </a:tblPr>
              <a:tblGrid>
                <a:gridCol w="1245091">
                  <a:extLst>
                    <a:ext uri="{9D8B030D-6E8A-4147-A177-3AD203B41FA5}">
                      <a16:colId xmlns:a16="http://schemas.microsoft.com/office/drawing/2014/main" val="20000"/>
                    </a:ext>
                  </a:extLst>
                </a:gridCol>
                <a:gridCol w="938070">
                  <a:extLst>
                    <a:ext uri="{9D8B030D-6E8A-4147-A177-3AD203B41FA5}">
                      <a16:colId xmlns:a16="http://schemas.microsoft.com/office/drawing/2014/main" val="20001"/>
                    </a:ext>
                  </a:extLst>
                </a:gridCol>
                <a:gridCol w="2167454">
                  <a:extLst>
                    <a:ext uri="{9D8B030D-6E8A-4147-A177-3AD203B41FA5}">
                      <a16:colId xmlns:a16="http://schemas.microsoft.com/office/drawing/2014/main" val="20002"/>
                    </a:ext>
                  </a:extLst>
                </a:gridCol>
                <a:gridCol w="4758977">
                  <a:extLst>
                    <a:ext uri="{9D8B030D-6E8A-4147-A177-3AD203B41FA5}">
                      <a16:colId xmlns:a16="http://schemas.microsoft.com/office/drawing/2014/main" val="20003"/>
                    </a:ext>
                  </a:extLst>
                </a:gridCol>
              </a:tblGrid>
              <a:tr h="282177">
                <a:tc>
                  <a:txBody>
                    <a:bodyPr/>
                    <a:lstStyle/>
                    <a:p>
                      <a:pPr algn="ctr" fontAlgn="ctr"/>
                      <a:r>
                        <a:rPr lang="en-US" b="1" dirty="0"/>
                        <a:t>Binary</a:t>
                      </a:r>
                      <a:endParaRPr lang="en-US" dirty="0"/>
                    </a:p>
                  </a:txBody>
                  <a:tcPr marL="47625" marR="47625" marT="47625" marB="47625" anchor="ctr"/>
                </a:tc>
                <a:tc>
                  <a:txBody>
                    <a:bodyPr/>
                    <a:lstStyle/>
                    <a:p>
                      <a:pPr algn="ctr" fontAlgn="ctr"/>
                      <a:r>
                        <a:rPr lang="en-US" b="1" dirty="0"/>
                        <a:t>Octal</a:t>
                      </a:r>
                      <a:endParaRPr lang="en-US" dirty="0"/>
                    </a:p>
                  </a:txBody>
                  <a:tcPr marL="47625" marR="47625" marT="47625" marB="47625" anchor="ctr"/>
                </a:tc>
                <a:tc>
                  <a:txBody>
                    <a:bodyPr/>
                    <a:lstStyle/>
                    <a:p>
                      <a:pPr algn="ctr" fontAlgn="ctr"/>
                      <a:r>
                        <a:rPr lang="en-US" b="1" dirty="0"/>
                        <a:t>Permission</a:t>
                      </a:r>
                      <a:endParaRPr lang="en-US" dirty="0"/>
                    </a:p>
                  </a:txBody>
                  <a:tcPr marL="47625" marR="47625" marT="47625" marB="47625" anchor="ctr"/>
                </a:tc>
                <a:tc>
                  <a:txBody>
                    <a:bodyPr/>
                    <a:lstStyle/>
                    <a:p>
                      <a:pPr algn="ctr" fontAlgn="ctr"/>
                      <a:r>
                        <a:rPr lang="en-US" b="1" dirty="0"/>
                        <a:t>Description</a:t>
                      </a:r>
                      <a:endParaRPr lang="en-US" dirty="0"/>
                    </a:p>
                  </a:txBody>
                  <a:tcPr marL="47625" marR="47625" marT="47625" marB="47625" anchor="ctr"/>
                </a:tc>
                <a:extLst>
                  <a:ext uri="{0D108BD9-81ED-4DB2-BD59-A6C34878D82A}">
                    <a16:rowId xmlns:a16="http://schemas.microsoft.com/office/drawing/2014/main" val="10000"/>
                  </a:ext>
                </a:extLst>
              </a:tr>
              <a:tr h="282177">
                <a:tc>
                  <a:txBody>
                    <a:bodyPr/>
                    <a:lstStyle/>
                    <a:p>
                      <a:pPr fontAlgn="ctr"/>
                      <a:r>
                        <a:rPr lang="en-US" b="0" dirty="0"/>
                        <a:t>000</a:t>
                      </a:r>
                    </a:p>
                  </a:txBody>
                  <a:tcPr marL="47625" marR="47625" marT="47625" marB="47625" anchor="ctr"/>
                </a:tc>
                <a:tc>
                  <a:txBody>
                    <a:bodyPr/>
                    <a:lstStyle/>
                    <a:p>
                      <a:pPr fontAlgn="ctr"/>
                      <a:r>
                        <a:rPr lang="en-US" b="0" dirty="0"/>
                        <a:t>0</a:t>
                      </a:r>
                    </a:p>
                  </a:txBody>
                  <a:tcPr marL="47625" marR="47625" marT="47625" marB="47625" anchor="ctr"/>
                </a:tc>
                <a:tc>
                  <a:txBody>
                    <a:bodyPr/>
                    <a:lstStyle/>
                    <a:p>
                      <a:pPr fontAlgn="ctr"/>
                      <a:r>
                        <a:rPr lang="en-US" b="0" dirty="0"/>
                        <a:t>---</a:t>
                      </a:r>
                    </a:p>
                  </a:txBody>
                  <a:tcPr marL="47625" marR="47625" marT="47625" marB="47625" anchor="ctr"/>
                </a:tc>
                <a:tc>
                  <a:txBody>
                    <a:bodyPr/>
                    <a:lstStyle/>
                    <a:p>
                      <a:pPr fontAlgn="ctr"/>
                      <a:r>
                        <a:rPr lang="en-US" b="0" dirty="0"/>
                        <a:t>No access</a:t>
                      </a:r>
                    </a:p>
                  </a:txBody>
                  <a:tcPr marL="47625" marR="47625" marT="47625" marB="47625" anchor="ctr"/>
                </a:tc>
                <a:extLst>
                  <a:ext uri="{0D108BD9-81ED-4DB2-BD59-A6C34878D82A}">
                    <a16:rowId xmlns:a16="http://schemas.microsoft.com/office/drawing/2014/main" val="10001"/>
                  </a:ext>
                </a:extLst>
              </a:tr>
              <a:tr h="282177">
                <a:tc>
                  <a:txBody>
                    <a:bodyPr/>
                    <a:lstStyle/>
                    <a:p>
                      <a:pPr fontAlgn="ctr"/>
                      <a:r>
                        <a:rPr lang="en-US" b="0" dirty="0"/>
                        <a:t>001</a:t>
                      </a:r>
                    </a:p>
                  </a:txBody>
                  <a:tcPr marL="47625" marR="47625" marT="47625" marB="47625" anchor="ctr"/>
                </a:tc>
                <a:tc>
                  <a:txBody>
                    <a:bodyPr/>
                    <a:lstStyle/>
                    <a:p>
                      <a:pPr fontAlgn="ctr"/>
                      <a:r>
                        <a:rPr lang="en-US" b="0" dirty="0"/>
                        <a:t>1</a:t>
                      </a:r>
                    </a:p>
                  </a:txBody>
                  <a:tcPr marL="47625" marR="47625" marT="47625" marB="47625" anchor="ctr"/>
                </a:tc>
                <a:tc>
                  <a:txBody>
                    <a:bodyPr/>
                    <a:lstStyle/>
                    <a:p>
                      <a:pPr fontAlgn="ctr"/>
                      <a:r>
                        <a:rPr lang="en-US" b="0" dirty="0"/>
                        <a:t>--x</a:t>
                      </a:r>
                    </a:p>
                  </a:txBody>
                  <a:tcPr marL="47625" marR="47625" marT="47625" marB="47625" anchor="ctr"/>
                </a:tc>
                <a:tc>
                  <a:txBody>
                    <a:bodyPr/>
                    <a:lstStyle/>
                    <a:p>
                      <a:pPr fontAlgn="ctr"/>
                      <a:r>
                        <a:rPr lang="en-US" b="0" dirty="0"/>
                        <a:t>Execute only</a:t>
                      </a:r>
                    </a:p>
                  </a:txBody>
                  <a:tcPr marL="47625" marR="47625" marT="47625" marB="47625" anchor="ctr"/>
                </a:tc>
                <a:extLst>
                  <a:ext uri="{0D108BD9-81ED-4DB2-BD59-A6C34878D82A}">
                    <a16:rowId xmlns:a16="http://schemas.microsoft.com/office/drawing/2014/main" val="10002"/>
                  </a:ext>
                </a:extLst>
              </a:tr>
              <a:tr h="282177">
                <a:tc>
                  <a:txBody>
                    <a:bodyPr/>
                    <a:lstStyle/>
                    <a:p>
                      <a:pPr fontAlgn="ctr"/>
                      <a:r>
                        <a:rPr lang="en-US" b="0" dirty="0"/>
                        <a:t>010</a:t>
                      </a:r>
                    </a:p>
                  </a:txBody>
                  <a:tcPr marL="47625" marR="47625" marT="47625" marB="47625" anchor="ctr"/>
                </a:tc>
                <a:tc>
                  <a:txBody>
                    <a:bodyPr/>
                    <a:lstStyle/>
                    <a:p>
                      <a:pPr fontAlgn="ctr"/>
                      <a:r>
                        <a:rPr lang="en-US" b="0" dirty="0"/>
                        <a:t>2</a:t>
                      </a:r>
                    </a:p>
                  </a:txBody>
                  <a:tcPr marL="47625" marR="47625" marT="47625" marB="47625" anchor="ctr"/>
                </a:tc>
                <a:tc>
                  <a:txBody>
                    <a:bodyPr/>
                    <a:lstStyle/>
                    <a:p>
                      <a:pPr fontAlgn="ctr"/>
                      <a:r>
                        <a:rPr lang="en-US" b="0" dirty="0"/>
                        <a:t>-w-</a:t>
                      </a:r>
                    </a:p>
                  </a:txBody>
                  <a:tcPr marL="47625" marR="47625" marT="47625" marB="47625" anchor="ctr"/>
                </a:tc>
                <a:tc>
                  <a:txBody>
                    <a:bodyPr/>
                    <a:lstStyle/>
                    <a:p>
                      <a:pPr fontAlgn="ctr"/>
                      <a:r>
                        <a:rPr lang="en-US" b="0" dirty="0"/>
                        <a:t>Write only</a:t>
                      </a:r>
                    </a:p>
                  </a:txBody>
                  <a:tcPr marL="47625" marR="47625" marT="47625" marB="47625" anchor="ctr"/>
                </a:tc>
                <a:extLst>
                  <a:ext uri="{0D108BD9-81ED-4DB2-BD59-A6C34878D82A}">
                    <a16:rowId xmlns:a16="http://schemas.microsoft.com/office/drawing/2014/main" val="10003"/>
                  </a:ext>
                </a:extLst>
              </a:tr>
              <a:tr h="282177">
                <a:tc>
                  <a:txBody>
                    <a:bodyPr/>
                    <a:lstStyle/>
                    <a:p>
                      <a:pPr fontAlgn="ctr"/>
                      <a:r>
                        <a:rPr lang="en-US" b="0" dirty="0"/>
                        <a:t>011</a:t>
                      </a:r>
                    </a:p>
                  </a:txBody>
                  <a:tcPr marL="47625" marR="47625" marT="47625" marB="47625" anchor="ctr"/>
                </a:tc>
                <a:tc>
                  <a:txBody>
                    <a:bodyPr/>
                    <a:lstStyle/>
                    <a:p>
                      <a:pPr fontAlgn="ctr"/>
                      <a:r>
                        <a:rPr lang="en-US" b="0" dirty="0"/>
                        <a:t>3</a:t>
                      </a:r>
                    </a:p>
                  </a:txBody>
                  <a:tcPr marL="47625" marR="47625" marT="47625" marB="47625" anchor="ctr"/>
                </a:tc>
                <a:tc>
                  <a:txBody>
                    <a:bodyPr/>
                    <a:lstStyle/>
                    <a:p>
                      <a:pPr fontAlgn="ctr"/>
                      <a:r>
                        <a:rPr lang="en-US" b="0" dirty="0"/>
                        <a:t>-wx</a:t>
                      </a:r>
                    </a:p>
                  </a:txBody>
                  <a:tcPr marL="47625" marR="47625" marT="47625" marB="47625" anchor="ctr"/>
                </a:tc>
                <a:tc>
                  <a:txBody>
                    <a:bodyPr/>
                    <a:lstStyle/>
                    <a:p>
                      <a:pPr fontAlgn="ctr"/>
                      <a:r>
                        <a:rPr lang="en-US" b="0" dirty="0"/>
                        <a:t>Write and Execute</a:t>
                      </a:r>
                    </a:p>
                  </a:txBody>
                  <a:tcPr marL="47625" marR="47625" marT="47625" marB="47625" anchor="ctr"/>
                </a:tc>
                <a:extLst>
                  <a:ext uri="{0D108BD9-81ED-4DB2-BD59-A6C34878D82A}">
                    <a16:rowId xmlns:a16="http://schemas.microsoft.com/office/drawing/2014/main" val="10004"/>
                  </a:ext>
                </a:extLst>
              </a:tr>
              <a:tr h="282177">
                <a:tc>
                  <a:txBody>
                    <a:bodyPr/>
                    <a:lstStyle/>
                    <a:p>
                      <a:pPr fontAlgn="ctr"/>
                      <a:r>
                        <a:rPr lang="en-US" b="0" dirty="0"/>
                        <a:t>100</a:t>
                      </a:r>
                    </a:p>
                  </a:txBody>
                  <a:tcPr marL="47625" marR="47625" marT="47625" marB="47625" anchor="ctr"/>
                </a:tc>
                <a:tc>
                  <a:txBody>
                    <a:bodyPr/>
                    <a:lstStyle/>
                    <a:p>
                      <a:pPr fontAlgn="ctr"/>
                      <a:r>
                        <a:rPr lang="en-US" b="0" dirty="0"/>
                        <a:t>4</a:t>
                      </a:r>
                    </a:p>
                  </a:txBody>
                  <a:tcPr marL="47625" marR="47625" marT="47625" marB="47625" anchor="ctr"/>
                </a:tc>
                <a:tc>
                  <a:txBody>
                    <a:bodyPr/>
                    <a:lstStyle/>
                    <a:p>
                      <a:pPr fontAlgn="ctr"/>
                      <a:r>
                        <a:rPr lang="en-US" b="0" dirty="0"/>
                        <a:t>r--</a:t>
                      </a:r>
                    </a:p>
                  </a:txBody>
                  <a:tcPr marL="47625" marR="47625" marT="47625" marB="47625" anchor="ctr"/>
                </a:tc>
                <a:tc>
                  <a:txBody>
                    <a:bodyPr/>
                    <a:lstStyle/>
                    <a:p>
                      <a:pPr fontAlgn="ctr"/>
                      <a:r>
                        <a:rPr lang="en-US" b="0" dirty="0"/>
                        <a:t>Read only</a:t>
                      </a:r>
                    </a:p>
                  </a:txBody>
                  <a:tcPr marL="47625" marR="47625" marT="47625" marB="47625" anchor="ctr"/>
                </a:tc>
                <a:extLst>
                  <a:ext uri="{0D108BD9-81ED-4DB2-BD59-A6C34878D82A}">
                    <a16:rowId xmlns:a16="http://schemas.microsoft.com/office/drawing/2014/main" val="10005"/>
                  </a:ext>
                </a:extLst>
              </a:tr>
              <a:tr h="282177">
                <a:tc>
                  <a:txBody>
                    <a:bodyPr/>
                    <a:lstStyle/>
                    <a:p>
                      <a:pPr fontAlgn="ctr"/>
                      <a:r>
                        <a:rPr lang="en-US" b="0" dirty="0"/>
                        <a:t>101</a:t>
                      </a:r>
                    </a:p>
                  </a:txBody>
                  <a:tcPr marL="47625" marR="47625" marT="47625" marB="47625" anchor="ctr"/>
                </a:tc>
                <a:tc>
                  <a:txBody>
                    <a:bodyPr/>
                    <a:lstStyle/>
                    <a:p>
                      <a:pPr fontAlgn="ctr"/>
                      <a:r>
                        <a:rPr lang="en-US" b="0" dirty="0"/>
                        <a:t>5</a:t>
                      </a:r>
                    </a:p>
                  </a:txBody>
                  <a:tcPr marL="47625" marR="47625" marT="47625" marB="47625" anchor="ctr"/>
                </a:tc>
                <a:tc>
                  <a:txBody>
                    <a:bodyPr/>
                    <a:lstStyle/>
                    <a:p>
                      <a:pPr fontAlgn="ctr"/>
                      <a:r>
                        <a:rPr lang="en-US" b="0" dirty="0"/>
                        <a:t>r-x</a:t>
                      </a:r>
                    </a:p>
                  </a:txBody>
                  <a:tcPr marL="47625" marR="47625" marT="47625" marB="47625" anchor="ctr"/>
                </a:tc>
                <a:tc>
                  <a:txBody>
                    <a:bodyPr/>
                    <a:lstStyle/>
                    <a:p>
                      <a:pPr fontAlgn="ctr"/>
                      <a:r>
                        <a:rPr lang="en-US" b="0" dirty="0"/>
                        <a:t>Read and Execute</a:t>
                      </a:r>
                    </a:p>
                  </a:txBody>
                  <a:tcPr marL="47625" marR="47625" marT="47625" marB="47625" anchor="ctr"/>
                </a:tc>
                <a:extLst>
                  <a:ext uri="{0D108BD9-81ED-4DB2-BD59-A6C34878D82A}">
                    <a16:rowId xmlns:a16="http://schemas.microsoft.com/office/drawing/2014/main" val="10006"/>
                  </a:ext>
                </a:extLst>
              </a:tr>
              <a:tr h="282177">
                <a:tc>
                  <a:txBody>
                    <a:bodyPr/>
                    <a:lstStyle/>
                    <a:p>
                      <a:pPr fontAlgn="ctr"/>
                      <a:r>
                        <a:rPr lang="en-US" b="0" dirty="0"/>
                        <a:t>110</a:t>
                      </a:r>
                    </a:p>
                  </a:txBody>
                  <a:tcPr marL="47625" marR="47625" marT="47625" marB="47625" anchor="ctr"/>
                </a:tc>
                <a:tc>
                  <a:txBody>
                    <a:bodyPr/>
                    <a:lstStyle/>
                    <a:p>
                      <a:pPr fontAlgn="ctr"/>
                      <a:r>
                        <a:rPr lang="en-US" b="0" dirty="0"/>
                        <a:t>6</a:t>
                      </a:r>
                    </a:p>
                  </a:txBody>
                  <a:tcPr marL="47625" marR="47625" marT="47625" marB="47625" anchor="ctr"/>
                </a:tc>
                <a:tc>
                  <a:txBody>
                    <a:bodyPr/>
                    <a:lstStyle/>
                    <a:p>
                      <a:pPr fontAlgn="ctr"/>
                      <a:r>
                        <a:rPr lang="en-US" b="0" dirty="0"/>
                        <a:t>rw-</a:t>
                      </a:r>
                    </a:p>
                  </a:txBody>
                  <a:tcPr marL="47625" marR="47625" marT="47625" marB="47625" anchor="ctr"/>
                </a:tc>
                <a:tc>
                  <a:txBody>
                    <a:bodyPr/>
                    <a:lstStyle/>
                    <a:p>
                      <a:pPr fontAlgn="ctr"/>
                      <a:r>
                        <a:rPr lang="en-US" b="0" dirty="0"/>
                        <a:t>Read and Write</a:t>
                      </a:r>
                    </a:p>
                  </a:txBody>
                  <a:tcPr marL="47625" marR="47625" marT="47625" marB="47625" anchor="ctr"/>
                </a:tc>
                <a:extLst>
                  <a:ext uri="{0D108BD9-81ED-4DB2-BD59-A6C34878D82A}">
                    <a16:rowId xmlns:a16="http://schemas.microsoft.com/office/drawing/2014/main" val="10007"/>
                  </a:ext>
                </a:extLst>
              </a:tr>
              <a:tr h="282177">
                <a:tc>
                  <a:txBody>
                    <a:bodyPr/>
                    <a:lstStyle/>
                    <a:p>
                      <a:pPr fontAlgn="ctr"/>
                      <a:r>
                        <a:rPr lang="en-US" b="0" dirty="0"/>
                        <a:t>111</a:t>
                      </a:r>
                    </a:p>
                  </a:txBody>
                  <a:tcPr marL="47625" marR="47625" marT="47625" marB="47625" anchor="ctr"/>
                </a:tc>
                <a:tc>
                  <a:txBody>
                    <a:bodyPr/>
                    <a:lstStyle/>
                    <a:p>
                      <a:pPr fontAlgn="ctr"/>
                      <a:r>
                        <a:rPr lang="en-US" b="0" dirty="0"/>
                        <a:t>7</a:t>
                      </a:r>
                    </a:p>
                  </a:txBody>
                  <a:tcPr marL="47625" marR="47625" marT="47625" marB="47625" anchor="ctr"/>
                </a:tc>
                <a:tc>
                  <a:txBody>
                    <a:bodyPr/>
                    <a:lstStyle/>
                    <a:p>
                      <a:pPr fontAlgn="ctr"/>
                      <a:r>
                        <a:rPr lang="en-US" b="0" dirty="0"/>
                        <a:t>rwx</a:t>
                      </a:r>
                    </a:p>
                  </a:txBody>
                  <a:tcPr marL="47625" marR="47625" marT="47625" marB="47625" anchor="ctr"/>
                </a:tc>
                <a:tc>
                  <a:txBody>
                    <a:bodyPr/>
                    <a:lstStyle/>
                    <a:p>
                      <a:pPr fontAlgn="ctr"/>
                      <a:r>
                        <a:rPr lang="en-US" b="0" dirty="0"/>
                        <a:t>Read, Write and Execute</a:t>
                      </a:r>
                    </a:p>
                  </a:txBody>
                  <a:tcPr marL="47625" marR="47625" marT="47625" marB="47625" anchor="ctr"/>
                </a:tc>
                <a:extLst>
                  <a:ext uri="{0D108BD9-81ED-4DB2-BD59-A6C34878D82A}">
                    <a16:rowId xmlns:a16="http://schemas.microsoft.com/office/drawing/2014/main" val="10008"/>
                  </a:ext>
                </a:extLst>
              </a:tr>
            </a:tbl>
          </a:graphicData>
        </a:graphic>
      </p:graphicFrame>
    </p:spTree>
    <p:extLst>
      <p:ext uri="{BB962C8B-B14F-4D97-AF65-F5344CB8AC3E}">
        <p14:creationId xmlns:p14="http://schemas.microsoft.com/office/powerpoint/2010/main" val="1390764291"/>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8" name="TextBox 17"/>
          <p:cNvSpPr txBox="1"/>
          <p:nvPr/>
        </p:nvSpPr>
        <p:spPr>
          <a:xfrm>
            <a:off x="11289" y="343435"/>
            <a:ext cx="2212465"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 </a:t>
            </a:r>
            <a:r>
              <a:rPr kumimoji="0" lang="en-US" sz="2400" b="0" i="0" u="none" strike="noStrike" kern="1200" cap="none" spc="0" normalizeH="0" baseline="0" noProof="0" dirty="0" smtClean="0">
                <a:ln>
                  <a:noFill/>
                </a:ln>
                <a:solidFill>
                  <a:prstClr val="white"/>
                </a:solidFill>
                <a:effectLst/>
                <a:uLnTx/>
                <a:uFillTx/>
                <a:latin typeface="Tajawal Medium" panose="00000600000000000000" pitchFamily="2" charset="-78"/>
                <a:ea typeface="+mn-ea"/>
                <a:cs typeface="Tajawal Medium" panose="00000600000000000000" pitchFamily="2" charset="-78"/>
              </a:rPr>
              <a:t>2</a:t>
            </a:r>
            <a:endPar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9" name="Title 1"/>
          <p:cNvSpPr txBox="1">
            <a:spLocks/>
          </p:cNvSpPr>
          <p:nvPr/>
        </p:nvSpPr>
        <p:spPr>
          <a:xfrm>
            <a:off x="799943" y="3127633"/>
            <a:ext cx="7265487" cy="860647"/>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lvl="0"/>
            <a:r>
              <a:rPr lang="en-US" b="1" dirty="0">
                <a:solidFill>
                  <a:srgbClr val="000000"/>
                </a:solidFill>
                <a:latin typeface="Times New Roman" panose="02020603050405020304" pitchFamily="18" charset="0"/>
                <a:cs typeface="Times New Roman" panose="02020603050405020304" pitchFamily="18" charset="0"/>
              </a:rPr>
              <a:t>Working with the Linux GUI</a:t>
            </a:r>
            <a:endParaRPr kumimoji="0" lang="en-US" sz="4400" b="1" i="0" u="none" strike="noStrike" kern="1200" cap="none" spc="0" normalizeH="0" baseline="0" noProof="0" dirty="0">
              <a:ln>
                <a:noFill/>
              </a:ln>
              <a:effectLst/>
              <a:uLnTx/>
              <a:uFillTx/>
              <a:latin typeface="Times New Roman" panose="02020603050405020304" pitchFamily="18" charset="0"/>
              <a:cs typeface="Times New Roman" panose="02020603050405020304" pitchFamily="18" charset="0"/>
            </a:endParaRPr>
          </a:p>
        </p:txBody>
      </p:sp>
      <p:sp>
        <p:nvSpPr>
          <p:cNvPr id="15" name="Rectangle 14"/>
          <p:cNvSpPr/>
          <p:nvPr/>
        </p:nvSpPr>
        <p:spPr>
          <a:xfrm>
            <a:off x="2402241" y="397229"/>
            <a:ext cx="6096000" cy="769441"/>
          </a:xfrm>
          <a:prstGeom prst="rect">
            <a:avLst/>
          </a:prstGeom>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200" b="0" i="0" u="none" strike="noStrike" kern="1200" cap="none" spc="0" normalizeH="0" baseline="0" noProof="0" dirty="0">
                <a:ln>
                  <a:noFill/>
                </a:ln>
                <a:solidFill>
                  <a:prstClr val="white"/>
                </a:solidFill>
                <a:effectLst/>
                <a:uLnTx/>
                <a:uFillTx/>
                <a:latin typeface="Calibri" panose="020F0502020204030204"/>
                <a:ea typeface="+mn-ea"/>
                <a:cs typeface="+mn-cs"/>
              </a:rPr>
              <a:t>The features and characteristics of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200" b="0" i="0" u="none" strike="noStrike" kern="1200" cap="none" spc="0" normalizeH="0" baseline="0" noProof="0" dirty="0">
                <a:ln>
                  <a:noFill/>
                </a:ln>
                <a:solidFill>
                  <a:prstClr val="white"/>
                </a:solidFill>
                <a:effectLst/>
                <a:uLnTx/>
                <a:uFillTx/>
                <a:latin typeface="Calibri" panose="020F0502020204030204"/>
                <a:ea typeface="+mn-ea"/>
                <a:cs typeface="+mn-cs"/>
              </a:rPr>
              <a:t>the Linux Operating System</a:t>
            </a:r>
            <a:endParaRPr kumimoji="0" lang="en-US" sz="22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Tree>
    <p:extLst>
      <p:ext uri="{BB962C8B-B14F-4D97-AF65-F5344CB8AC3E}">
        <p14:creationId xmlns:p14="http://schemas.microsoft.com/office/powerpoint/2010/main" val="1199677015"/>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895344"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X Window System</a:t>
            </a: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a:t>
            </a:r>
            <a:r>
              <a:rPr lang="en-US" sz="2400" dirty="0" smtClean="0">
                <a:solidFill>
                  <a:schemeClr val="bg1"/>
                </a:solidFill>
                <a:latin typeface="Tajawal Medium" panose="00000600000000000000" pitchFamily="2" charset="-78"/>
                <a:cs typeface="Tajawal Medium" panose="00000600000000000000" pitchFamily="2" charset="-78"/>
              </a:rPr>
              <a:t>2</a:t>
            </a:r>
            <a:endParaRPr lang="en-US" sz="2400" dirty="0">
              <a:solidFill>
                <a:schemeClr val="bg1"/>
              </a:solidFill>
              <a:latin typeface="Tajawal Medium" panose="00000600000000000000" pitchFamily="2" charset="-78"/>
              <a:cs typeface="Tajawal Medium" panose="00000600000000000000" pitchFamily="2" charset="-78"/>
            </a:endParaRPr>
          </a:p>
        </p:txBody>
      </p:sp>
      <p:sp>
        <p:nvSpPr>
          <p:cNvPr id="11" name="Rectangle 10"/>
          <p:cNvSpPr/>
          <p:nvPr/>
        </p:nvSpPr>
        <p:spPr>
          <a:xfrm>
            <a:off x="651739" y="1720840"/>
            <a:ext cx="11282757" cy="3785652"/>
          </a:xfrm>
          <a:prstGeom prst="rect">
            <a:avLst/>
          </a:prstGeom>
        </p:spPr>
        <p:txBody>
          <a:bodyPr wrap="square">
            <a:spAutoFit/>
          </a:bodyPr>
          <a:lstStyle/>
          <a:p>
            <a:pPr marL="177800" indent="-177800">
              <a:buClrTx/>
              <a:buSzPct val="100000"/>
              <a:buFont typeface="Arial" pitchFamily="34" charset="0"/>
              <a:buChar char="•"/>
            </a:pPr>
            <a:r>
              <a:rPr lang="en-US" sz="2400" dirty="0">
                <a:latin typeface="Times New Roman" panose="02020603050405020304" pitchFamily="18" charset="0"/>
                <a:cs typeface="Times New Roman" panose="02020603050405020304" pitchFamily="18" charset="0"/>
              </a:rPr>
              <a:t>The graphical interface present in most Linux computers is based on the </a:t>
            </a:r>
            <a:r>
              <a:rPr lang="en-US" sz="2400" dirty="0">
                <a:solidFill>
                  <a:srgbClr val="24A9E1"/>
                </a:solidFill>
                <a:latin typeface="Times New Roman" panose="02020603050405020304" pitchFamily="18" charset="0"/>
                <a:cs typeface="Times New Roman" panose="02020603050405020304" pitchFamily="18" charset="0"/>
              </a:rPr>
              <a:t>X Window System. </a:t>
            </a:r>
          </a:p>
          <a:p>
            <a:pPr marL="177800" indent="-177800">
              <a:buClrTx/>
              <a:buSzPct val="100000"/>
              <a:buFont typeface="Arial" pitchFamily="34" charset="0"/>
              <a:buChar char="•"/>
            </a:pPr>
            <a:r>
              <a:rPr lang="en-US" sz="2400" dirty="0">
                <a:solidFill>
                  <a:srgbClr val="24A9E1"/>
                </a:solidFill>
                <a:latin typeface="Times New Roman" panose="02020603050405020304" pitchFamily="18" charset="0"/>
                <a:cs typeface="Times New Roman" panose="02020603050405020304" pitchFamily="18" charset="0"/>
              </a:rPr>
              <a:t>X Window</a:t>
            </a:r>
            <a:r>
              <a:rPr lang="en-US" sz="2400" dirty="0">
                <a:latin typeface="Times New Roman" panose="02020603050405020304" pitchFamily="18" charset="0"/>
                <a:cs typeface="Times New Roman" panose="02020603050405020304" pitchFamily="18" charset="0"/>
              </a:rPr>
              <a:t>, also known as </a:t>
            </a:r>
            <a:r>
              <a:rPr lang="en-US" sz="2400" dirty="0">
                <a:solidFill>
                  <a:srgbClr val="24A9E1"/>
                </a:solidFill>
                <a:latin typeface="Times New Roman" panose="02020603050405020304" pitchFamily="18" charset="0"/>
                <a:cs typeface="Times New Roman" panose="02020603050405020304" pitchFamily="18" charset="0"/>
              </a:rPr>
              <a:t>X</a:t>
            </a:r>
            <a:r>
              <a:rPr lang="en-US" sz="2400" dirty="0">
                <a:latin typeface="Times New Roman" panose="02020603050405020304" pitchFamily="18" charset="0"/>
                <a:cs typeface="Times New Roman" panose="02020603050405020304" pitchFamily="18" charset="0"/>
              </a:rPr>
              <a:t> or </a:t>
            </a:r>
            <a:r>
              <a:rPr lang="en-US" sz="2400" dirty="0">
                <a:solidFill>
                  <a:srgbClr val="24A9E1"/>
                </a:solidFill>
                <a:latin typeface="Times New Roman" panose="02020603050405020304" pitchFamily="18" charset="0"/>
                <a:cs typeface="Times New Roman" panose="02020603050405020304" pitchFamily="18" charset="0"/>
              </a:rPr>
              <a:t>X11</a:t>
            </a:r>
            <a:r>
              <a:rPr lang="en-US" sz="2400" dirty="0">
                <a:latin typeface="Times New Roman" panose="02020603050405020304" pitchFamily="18" charset="0"/>
                <a:cs typeface="Times New Roman" panose="02020603050405020304" pitchFamily="18" charset="0"/>
              </a:rPr>
              <a:t>, is a windowing system designed to provide the basic framework for a GUI.</a:t>
            </a:r>
          </a:p>
          <a:p>
            <a:pPr marL="177800" indent="-177800">
              <a:buClrTx/>
              <a:buSzPct val="100000"/>
              <a:buFont typeface="Arial" pitchFamily="34" charset="0"/>
              <a:buChar char="•"/>
            </a:pPr>
            <a:r>
              <a:rPr lang="en-US" sz="2400" dirty="0">
                <a:latin typeface="Times New Roman" panose="02020603050405020304" pitchFamily="18" charset="0"/>
                <a:cs typeface="Times New Roman" panose="02020603050405020304" pitchFamily="18" charset="0"/>
              </a:rPr>
              <a:t>X includes functions for drawing and moving windows on the display device and interacting with a mouse and keyboard.</a:t>
            </a:r>
          </a:p>
          <a:p>
            <a:pPr marL="177800" indent="-177800">
              <a:buClrTx/>
              <a:buSzPct val="100000"/>
              <a:buFont typeface="Arial" pitchFamily="34" charset="0"/>
              <a:buChar char="•"/>
            </a:pPr>
            <a:r>
              <a:rPr lang="en-US" sz="2400" dirty="0">
                <a:latin typeface="Times New Roman" panose="02020603050405020304" pitchFamily="18" charset="0"/>
                <a:cs typeface="Times New Roman" panose="02020603050405020304" pitchFamily="18" charset="0"/>
              </a:rPr>
              <a:t>X works as </a:t>
            </a:r>
            <a:r>
              <a:rPr lang="en-US" sz="2400" dirty="0">
                <a:solidFill>
                  <a:srgbClr val="24A9E1"/>
                </a:solidFill>
                <a:latin typeface="Times New Roman" panose="02020603050405020304" pitchFamily="18" charset="0"/>
                <a:cs typeface="Times New Roman" panose="02020603050405020304" pitchFamily="18" charset="0"/>
              </a:rPr>
              <a:t>a server</a:t>
            </a:r>
            <a:r>
              <a:rPr lang="en-US" sz="2400" dirty="0">
                <a:latin typeface="Times New Roman" panose="02020603050405020304" pitchFamily="18" charset="0"/>
                <a:cs typeface="Times New Roman" panose="02020603050405020304" pitchFamily="18" charset="0"/>
              </a:rPr>
              <a:t>, which allows a remote user to use the network to connect, start a graphical application, and have the graphical window open on the remote terminal.</a:t>
            </a:r>
          </a:p>
          <a:p>
            <a:pPr marL="177800" indent="-177800">
              <a:buClrTx/>
              <a:buSzPct val="100000"/>
              <a:buFont typeface="Arial" pitchFamily="34" charset="0"/>
              <a:buChar char="•"/>
            </a:pPr>
            <a:r>
              <a:rPr lang="en-US" sz="2400" dirty="0">
                <a:latin typeface="Times New Roman" panose="02020603050405020304" pitchFamily="18" charset="0"/>
                <a:cs typeface="Times New Roman" panose="02020603050405020304" pitchFamily="18" charset="0"/>
              </a:rPr>
              <a:t>X does not specify the user interface, leaving it to other programs, such as window managers, to define all the graphical components.</a:t>
            </a:r>
          </a:p>
        </p:txBody>
      </p:sp>
    </p:spTree>
    <p:extLst>
      <p:ext uri="{BB962C8B-B14F-4D97-AF65-F5344CB8AC3E}">
        <p14:creationId xmlns:p14="http://schemas.microsoft.com/office/powerpoint/2010/main" val="3436685845"/>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192173"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X Window System (Contd.)</a:t>
            </a: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a:t>
            </a:r>
            <a:r>
              <a:rPr lang="en-US" sz="2400" dirty="0" smtClean="0">
                <a:solidFill>
                  <a:schemeClr val="bg1"/>
                </a:solidFill>
                <a:latin typeface="Tajawal Medium" panose="00000600000000000000" pitchFamily="2" charset="-78"/>
                <a:cs typeface="Tajawal Medium" panose="00000600000000000000" pitchFamily="2" charset="-78"/>
              </a:rPr>
              <a:t>2</a:t>
            </a:r>
            <a:endParaRPr lang="en-US" sz="2400" dirty="0">
              <a:solidFill>
                <a:schemeClr val="bg1"/>
              </a:solidFill>
              <a:latin typeface="Tajawal Medium" panose="00000600000000000000" pitchFamily="2" charset="-78"/>
              <a:cs typeface="Tajawal Medium" panose="00000600000000000000" pitchFamily="2" charset="-78"/>
            </a:endParaRPr>
          </a:p>
        </p:txBody>
      </p:sp>
      <p:sp>
        <p:nvSpPr>
          <p:cNvPr id="10" name="Content Placeholder 1">
            <a:extLst>
              <a:ext uri="{FF2B5EF4-FFF2-40B4-BE49-F238E27FC236}">
                <a16:creationId xmlns:a16="http://schemas.microsoft.com/office/drawing/2014/main" id="{8628F3C1-129D-4B3A-A7B7-A6DBE4A58273}"/>
              </a:ext>
            </a:extLst>
          </p:cNvPr>
          <p:cNvSpPr txBox="1">
            <a:spLocks/>
          </p:cNvSpPr>
          <p:nvPr/>
        </p:nvSpPr>
        <p:spPr bwMode="auto">
          <a:xfrm>
            <a:off x="2051693" y="1364588"/>
            <a:ext cx="6918886" cy="47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91440" tIns="45720" rIns="182880" bIns="45720" numCol="1" anchor="t" anchorCtr="0" compatLnSpc="1">
            <a:prstTxWarp prst="textNoShape">
              <a:avLst/>
            </a:prstTxWarp>
          </a:bodyPr>
          <a:lstStyle>
            <a:lvl1pPr marL="169863" indent="-169863" algn="l" defTabSz="684213" rtl="0" eaLnBrk="1" fontAlgn="base" hangingPunct="1">
              <a:lnSpc>
                <a:spcPct val="100000"/>
              </a:lnSpc>
              <a:spcBef>
                <a:spcPts val="600"/>
              </a:spcBef>
              <a:spcAft>
                <a:spcPts val="600"/>
              </a:spcAft>
              <a:buClr>
                <a:schemeClr val="tx2"/>
              </a:buClr>
              <a:buSzPct val="90000"/>
              <a:buFont typeface="Wingdings" panose="05000000000000000000" pitchFamily="2" charset="2"/>
              <a:buChar char="§"/>
              <a:defRPr lang="en-US" sz="1500" kern="1200">
                <a:solidFill>
                  <a:srgbClr val="000000"/>
                </a:solidFill>
                <a:latin typeface="+mn-lt"/>
                <a:ea typeface="ＭＳ Ｐゴシック" charset="0"/>
                <a:cs typeface="CiscoSans"/>
              </a:defRPr>
            </a:lvl1pPr>
            <a:lvl2pPr marL="358775" indent="-215900" algn="l" defTabSz="684213" rtl="0" eaLnBrk="1" fontAlgn="base" hangingPunct="1">
              <a:lnSpc>
                <a:spcPct val="100000"/>
              </a:lnSpc>
              <a:spcBef>
                <a:spcPts val="300"/>
              </a:spcBef>
              <a:spcAft>
                <a:spcPts val="300"/>
              </a:spcAft>
              <a:buClr>
                <a:schemeClr val="tx2"/>
              </a:buClr>
              <a:buFont typeface="Arial" charset="0"/>
              <a:buChar char="•"/>
              <a:defRPr lang="en-US" sz="1400" kern="1200">
                <a:solidFill>
                  <a:srgbClr val="000000"/>
                </a:solidFill>
                <a:latin typeface="+mn-lt"/>
                <a:ea typeface="ＭＳ Ｐゴシック" charset="0"/>
                <a:cs typeface="CiscoSans"/>
              </a:defRPr>
            </a:lvl2pPr>
            <a:lvl3pPr marL="431800" indent="-169863" algn="l" defTabSz="684213" rtl="0" eaLnBrk="1" fontAlgn="base" hangingPunct="1">
              <a:lnSpc>
                <a:spcPct val="100000"/>
              </a:lnSpc>
              <a:spcBef>
                <a:spcPts val="300"/>
              </a:spcBef>
              <a:spcAft>
                <a:spcPts val="300"/>
              </a:spcAft>
              <a:buFont typeface="Arial" charset="0"/>
              <a:buChar char="•"/>
              <a:defRPr lang="en-US" sz="1200" kern="1200">
                <a:solidFill>
                  <a:srgbClr val="000000"/>
                </a:solidFill>
                <a:latin typeface="+mn-lt"/>
                <a:ea typeface="ＭＳ Ｐゴシック" charset="0"/>
                <a:cs typeface="CiscoSans"/>
              </a:defRPr>
            </a:lvl3pPr>
            <a:lvl4pPr marL="503238" indent="-169863" algn="l" defTabSz="684213" rtl="0" eaLnBrk="1" fontAlgn="base" hangingPunct="1">
              <a:lnSpc>
                <a:spcPct val="100000"/>
              </a:lnSpc>
              <a:spcBef>
                <a:spcPts val="300"/>
              </a:spcBef>
              <a:spcAft>
                <a:spcPts val="300"/>
              </a:spcAft>
              <a:buFont typeface="Arial" charset="0"/>
              <a:buChar char="•"/>
              <a:defRPr lang="en-US" sz="1100" kern="1200">
                <a:solidFill>
                  <a:srgbClr val="000000"/>
                </a:solidFill>
                <a:latin typeface="+mn-lt"/>
                <a:ea typeface="ＭＳ Ｐゴシック" charset="0"/>
                <a:cs typeface="CiscoSans"/>
              </a:defRPr>
            </a:lvl4pPr>
            <a:lvl5pPr marL="574675" indent="-169863" algn="l" defTabSz="684213" rtl="0" eaLnBrk="1" fontAlgn="base" hangingPunct="1">
              <a:lnSpc>
                <a:spcPct val="95000"/>
              </a:lnSpc>
              <a:spcBef>
                <a:spcPts val="625"/>
              </a:spcBef>
              <a:spcAft>
                <a:spcPct val="0"/>
              </a:spcAft>
              <a:buFont typeface="Arial" charset="0"/>
              <a:buChar char="•"/>
              <a:defRPr lang="en-US" sz="1100" kern="1200" dirty="0">
                <a:solidFill>
                  <a:schemeClr val="tx1"/>
                </a:solidFill>
                <a:latin typeface="+mn-lt"/>
                <a:ea typeface="ＭＳ Ｐゴシック" charset="0"/>
                <a:cs typeface="CiscoSans"/>
              </a:defRPr>
            </a:lvl5pPr>
            <a:lvl6pPr marL="863856" indent="-171445" algn="l" defTabSz="685777" rtl="0" eaLnBrk="1" latinLnBrk="0" hangingPunct="1">
              <a:spcBef>
                <a:spcPts val="600"/>
              </a:spcBef>
              <a:buFont typeface="Arial" pitchFamily="34" charset="0"/>
              <a:buChar char="•"/>
              <a:defRPr sz="900" kern="1200" baseline="0">
                <a:solidFill>
                  <a:schemeClr val="tx1"/>
                </a:solidFill>
                <a:latin typeface="+mn-lt"/>
                <a:ea typeface="+mn-ea"/>
                <a:cs typeface="+mn-cs"/>
              </a:defRPr>
            </a:lvl6pPr>
            <a:lvl7pPr marL="935844" indent="-171422" algn="l" defTabSz="685777" rtl="0" eaLnBrk="1" latinLnBrk="0" hangingPunct="1">
              <a:spcBef>
                <a:spcPts val="600"/>
              </a:spcBef>
              <a:buFont typeface="Arial" pitchFamily="34" charset="0"/>
              <a:buChar char="•"/>
              <a:defRPr sz="800" kern="1200" baseline="0">
                <a:solidFill>
                  <a:schemeClr val="tx1"/>
                </a:solidFill>
                <a:latin typeface="+mn-lt"/>
                <a:ea typeface="+mn-ea"/>
                <a:cs typeface="+mn-cs"/>
              </a:defRPr>
            </a:lvl7pPr>
            <a:lvl8pPr marL="2400220" indent="0" algn="l" defTabSz="685777" rtl="0" eaLnBrk="1" latinLnBrk="0" hangingPunct="1">
              <a:spcBef>
                <a:spcPct val="20000"/>
              </a:spcBef>
              <a:buFont typeface="Arial" pitchFamily="34" charset="0"/>
              <a:buNone/>
              <a:defRPr sz="1500" kern="1200">
                <a:solidFill>
                  <a:schemeClr val="tx1"/>
                </a:solidFill>
                <a:latin typeface="+mn-lt"/>
                <a:ea typeface="+mn-ea"/>
                <a:cs typeface="+mn-cs"/>
              </a:defRPr>
            </a:lvl8pPr>
            <a:lvl9pPr marL="2914553" indent="-171445" algn="l" defTabSz="685777" rtl="0" eaLnBrk="1" latinLnBrk="0" hangingPunct="1">
              <a:spcBef>
                <a:spcPct val="20000"/>
              </a:spcBef>
              <a:buFont typeface="Arial" pitchFamily="34" charset="0"/>
              <a:buChar char="•"/>
              <a:defRPr sz="1500" kern="1200">
                <a:solidFill>
                  <a:schemeClr val="tx1"/>
                </a:solidFill>
                <a:latin typeface="+mn-lt"/>
                <a:ea typeface="+mn-ea"/>
                <a:cs typeface="+mn-cs"/>
              </a:defRPr>
            </a:lvl9pPr>
          </a:lstStyle>
          <a:p>
            <a:pPr marL="0" indent="0">
              <a:buClrTx/>
              <a:buSzPct val="100000"/>
              <a:buNone/>
            </a:pPr>
            <a:r>
              <a:rPr lang="en-US" sz="2400" dirty="0">
                <a:latin typeface="Times New Roman" panose="02020603050405020304" pitchFamily="18" charset="0"/>
                <a:cs typeface="Times New Roman" panose="02020603050405020304" pitchFamily="18" charset="0"/>
              </a:rPr>
              <a:t>Examples of window managers are </a:t>
            </a:r>
            <a:r>
              <a:rPr lang="en-US" sz="2400" dirty="0">
                <a:solidFill>
                  <a:srgbClr val="FF0000"/>
                </a:solidFill>
                <a:latin typeface="Times New Roman" panose="02020603050405020304" pitchFamily="18" charset="0"/>
                <a:cs typeface="Times New Roman" panose="02020603050405020304" pitchFamily="18" charset="0"/>
              </a:rPr>
              <a:t>Gnome</a:t>
            </a:r>
            <a:r>
              <a:rPr lang="en-US" sz="2400" dirty="0">
                <a:latin typeface="Times New Roman" panose="02020603050405020304" pitchFamily="18" charset="0"/>
                <a:cs typeface="Times New Roman" panose="02020603050405020304" pitchFamily="18" charset="0"/>
              </a:rPr>
              <a:t> and </a:t>
            </a:r>
            <a:r>
              <a:rPr lang="en-US" sz="2400" dirty="0">
                <a:solidFill>
                  <a:srgbClr val="FF0000"/>
                </a:solidFill>
                <a:latin typeface="Times New Roman" panose="02020603050405020304" pitchFamily="18" charset="0"/>
                <a:cs typeface="Times New Roman" panose="02020603050405020304" pitchFamily="18" charset="0"/>
              </a:rPr>
              <a:t>KDE</a:t>
            </a:r>
            <a:r>
              <a:rPr lang="en-US" sz="2400" dirty="0">
                <a:latin typeface="Times New Roman" panose="02020603050405020304" pitchFamily="18" charset="0"/>
                <a:cs typeface="Times New Roman" panose="02020603050405020304" pitchFamily="18" charset="0"/>
              </a:rPr>
              <a:t>.</a:t>
            </a:r>
          </a:p>
        </p:txBody>
      </p:sp>
      <p:pic>
        <p:nvPicPr>
          <p:cNvPr id="12" name="Picture 2"/>
          <p:cNvPicPr>
            <a:picLocks noChangeArrowheads="1"/>
          </p:cNvPicPr>
          <p:nvPr/>
        </p:nvPicPr>
        <p:blipFill>
          <a:blip r:embed="rId6"/>
          <a:srcRect/>
          <a:stretch>
            <a:fillRect/>
          </a:stretch>
        </p:blipFill>
        <p:spPr bwMode="auto">
          <a:xfrm>
            <a:off x="1693093" y="2085489"/>
            <a:ext cx="4320000" cy="2880000"/>
          </a:xfrm>
          <a:prstGeom prst="rect">
            <a:avLst/>
          </a:prstGeom>
          <a:noFill/>
          <a:ln w="9525">
            <a:noFill/>
            <a:miter lim="800000"/>
            <a:headEnd/>
            <a:tailEnd/>
          </a:ln>
        </p:spPr>
      </p:pic>
      <p:pic>
        <p:nvPicPr>
          <p:cNvPr id="13" name="Picture 3">
            <a:extLst>
              <a:ext uri="{FF2B5EF4-FFF2-40B4-BE49-F238E27FC236}">
                <a16:creationId xmlns:a16="http://schemas.microsoft.com/office/drawing/2014/main" id="{5C728D6C-BAB7-486D-868B-2B202028D4E8}"/>
              </a:ext>
            </a:extLst>
          </p:cNvPr>
          <p:cNvPicPr>
            <a:picLocks noChangeAspect="1" noChangeArrowheads="1"/>
          </p:cNvPicPr>
          <p:nvPr/>
        </p:nvPicPr>
        <p:blipFill rotWithShape="1">
          <a:blip r:embed="rId7"/>
          <a:srcRect t="2701" b="1973"/>
          <a:stretch/>
        </p:blipFill>
        <p:spPr bwMode="auto">
          <a:xfrm>
            <a:off x="6190195" y="2085489"/>
            <a:ext cx="4320000" cy="2880000"/>
          </a:xfrm>
          <a:prstGeom prst="rect">
            <a:avLst/>
          </a:prstGeom>
          <a:noFill/>
          <a:ln w="9525">
            <a:noFill/>
            <a:miter lim="800000"/>
            <a:headEnd/>
            <a:tailEnd/>
          </a:ln>
        </p:spPr>
      </p:pic>
      <p:sp>
        <p:nvSpPr>
          <p:cNvPr id="14" name="Content Placeholder 1"/>
          <p:cNvSpPr txBox="1">
            <a:spLocks/>
          </p:cNvSpPr>
          <p:nvPr/>
        </p:nvSpPr>
        <p:spPr>
          <a:xfrm>
            <a:off x="2188999" y="5161875"/>
            <a:ext cx="3328187" cy="44228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000" smtClean="0">
                <a:latin typeface="Times New Roman" panose="02020603050405020304" pitchFamily="18" charset="0"/>
                <a:cs typeface="Times New Roman" panose="02020603050405020304" pitchFamily="18" charset="0"/>
              </a:rPr>
              <a:t>The Gnome Window Manager</a:t>
            </a:r>
            <a:endParaRPr lang="en-US" sz="2000" dirty="0">
              <a:latin typeface="Times New Roman" panose="02020603050405020304" pitchFamily="18" charset="0"/>
              <a:cs typeface="Times New Roman" panose="02020603050405020304" pitchFamily="18" charset="0"/>
            </a:endParaRPr>
          </a:p>
        </p:txBody>
      </p:sp>
      <p:sp>
        <p:nvSpPr>
          <p:cNvPr id="15" name="Content Placeholder 1">
            <a:extLst>
              <a:ext uri="{FF2B5EF4-FFF2-40B4-BE49-F238E27FC236}">
                <a16:creationId xmlns:a16="http://schemas.microsoft.com/office/drawing/2014/main" id="{CD74A64A-7CB6-4C36-A152-EF804377074A}"/>
              </a:ext>
            </a:extLst>
          </p:cNvPr>
          <p:cNvSpPr txBox="1">
            <a:spLocks/>
          </p:cNvSpPr>
          <p:nvPr/>
        </p:nvSpPr>
        <p:spPr bwMode="auto">
          <a:xfrm>
            <a:off x="6922767" y="5189862"/>
            <a:ext cx="3245991" cy="4142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91440" tIns="45720" rIns="182880" bIns="45720" numCol="1" anchor="t" anchorCtr="0" compatLnSpc="1">
            <a:prstTxWarp prst="textNoShape">
              <a:avLst/>
            </a:prstTxWarp>
          </a:bodyPr>
          <a:lstStyle>
            <a:lvl1pPr marL="169863" indent="-169863" algn="l" defTabSz="684213" rtl="0" eaLnBrk="1" fontAlgn="base" hangingPunct="1">
              <a:lnSpc>
                <a:spcPct val="100000"/>
              </a:lnSpc>
              <a:spcBef>
                <a:spcPts val="600"/>
              </a:spcBef>
              <a:spcAft>
                <a:spcPts val="600"/>
              </a:spcAft>
              <a:buClr>
                <a:schemeClr val="tx2"/>
              </a:buClr>
              <a:buSzPct val="90000"/>
              <a:buFont typeface="Wingdings" panose="05000000000000000000" pitchFamily="2" charset="2"/>
              <a:buChar char="§"/>
              <a:defRPr lang="en-US" sz="1500" kern="1200">
                <a:solidFill>
                  <a:srgbClr val="000000"/>
                </a:solidFill>
                <a:latin typeface="+mn-lt"/>
                <a:ea typeface="ＭＳ Ｐゴシック" charset="0"/>
                <a:cs typeface="CiscoSans"/>
              </a:defRPr>
            </a:lvl1pPr>
            <a:lvl2pPr marL="358775" indent="-215900" algn="l" defTabSz="684213" rtl="0" eaLnBrk="1" fontAlgn="base" hangingPunct="1">
              <a:lnSpc>
                <a:spcPct val="100000"/>
              </a:lnSpc>
              <a:spcBef>
                <a:spcPts val="300"/>
              </a:spcBef>
              <a:spcAft>
                <a:spcPts val="300"/>
              </a:spcAft>
              <a:buClr>
                <a:schemeClr val="tx2"/>
              </a:buClr>
              <a:buFont typeface="Arial" charset="0"/>
              <a:buChar char="•"/>
              <a:defRPr lang="en-US" sz="1400" kern="1200">
                <a:solidFill>
                  <a:srgbClr val="000000"/>
                </a:solidFill>
                <a:latin typeface="+mn-lt"/>
                <a:ea typeface="ＭＳ Ｐゴシック" charset="0"/>
                <a:cs typeface="CiscoSans"/>
              </a:defRPr>
            </a:lvl2pPr>
            <a:lvl3pPr marL="431800" indent="-169863" algn="l" defTabSz="684213" rtl="0" eaLnBrk="1" fontAlgn="base" hangingPunct="1">
              <a:lnSpc>
                <a:spcPct val="100000"/>
              </a:lnSpc>
              <a:spcBef>
                <a:spcPts val="300"/>
              </a:spcBef>
              <a:spcAft>
                <a:spcPts val="300"/>
              </a:spcAft>
              <a:buFont typeface="Arial" charset="0"/>
              <a:buChar char="•"/>
              <a:defRPr lang="en-US" sz="1200" kern="1200">
                <a:solidFill>
                  <a:srgbClr val="000000"/>
                </a:solidFill>
                <a:latin typeface="+mn-lt"/>
                <a:ea typeface="ＭＳ Ｐゴシック" charset="0"/>
                <a:cs typeface="CiscoSans"/>
              </a:defRPr>
            </a:lvl3pPr>
            <a:lvl4pPr marL="503238" indent="-169863" algn="l" defTabSz="684213" rtl="0" eaLnBrk="1" fontAlgn="base" hangingPunct="1">
              <a:lnSpc>
                <a:spcPct val="100000"/>
              </a:lnSpc>
              <a:spcBef>
                <a:spcPts val="300"/>
              </a:spcBef>
              <a:spcAft>
                <a:spcPts val="300"/>
              </a:spcAft>
              <a:buFont typeface="Arial" charset="0"/>
              <a:buChar char="•"/>
              <a:defRPr lang="en-US" sz="1100" kern="1200">
                <a:solidFill>
                  <a:srgbClr val="000000"/>
                </a:solidFill>
                <a:latin typeface="+mn-lt"/>
                <a:ea typeface="ＭＳ Ｐゴシック" charset="0"/>
                <a:cs typeface="CiscoSans"/>
              </a:defRPr>
            </a:lvl4pPr>
            <a:lvl5pPr marL="574675" indent="-169863" algn="l" defTabSz="684213" rtl="0" eaLnBrk="1" fontAlgn="base" hangingPunct="1">
              <a:lnSpc>
                <a:spcPct val="95000"/>
              </a:lnSpc>
              <a:spcBef>
                <a:spcPts val="625"/>
              </a:spcBef>
              <a:spcAft>
                <a:spcPct val="0"/>
              </a:spcAft>
              <a:buFont typeface="Arial" charset="0"/>
              <a:buChar char="•"/>
              <a:defRPr lang="en-US" sz="1100" kern="1200" dirty="0">
                <a:solidFill>
                  <a:schemeClr val="tx1"/>
                </a:solidFill>
                <a:latin typeface="+mn-lt"/>
                <a:ea typeface="ＭＳ Ｐゴシック" charset="0"/>
                <a:cs typeface="CiscoSans"/>
              </a:defRPr>
            </a:lvl5pPr>
            <a:lvl6pPr marL="863856" indent="-171445" algn="l" defTabSz="685777" rtl="0" eaLnBrk="1" latinLnBrk="0" hangingPunct="1">
              <a:spcBef>
                <a:spcPts val="600"/>
              </a:spcBef>
              <a:buFont typeface="Arial" pitchFamily="34" charset="0"/>
              <a:buChar char="•"/>
              <a:defRPr sz="900" kern="1200" baseline="0">
                <a:solidFill>
                  <a:schemeClr val="tx1"/>
                </a:solidFill>
                <a:latin typeface="+mn-lt"/>
                <a:ea typeface="+mn-ea"/>
                <a:cs typeface="+mn-cs"/>
              </a:defRPr>
            </a:lvl6pPr>
            <a:lvl7pPr marL="935844" indent="-171422" algn="l" defTabSz="685777" rtl="0" eaLnBrk="1" latinLnBrk="0" hangingPunct="1">
              <a:spcBef>
                <a:spcPts val="600"/>
              </a:spcBef>
              <a:buFont typeface="Arial" pitchFamily="34" charset="0"/>
              <a:buChar char="•"/>
              <a:defRPr sz="800" kern="1200" baseline="0">
                <a:solidFill>
                  <a:schemeClr val="tx1"/>
                </a:solidFill>
                <a:latin typeface="+mn-lt"/>
                <a:ea typeface="+mn-ea"/>
                <a:cs typeface="+mn-cs"/>
              </a:defRPr>
            </a:lvl7pPr>
            <a:lvl8pPr marL="2400220" indent="0" algn="l" defTabSz="685777" rtl="0" eaLnBrk="1" latinLnBrk="0" hangingPunct="1">
              <a:spcBef>
                <a:spcPct val="20000"/>
              </a:spcBef>
              <a:buFont typeface="Arial" pitchFamily="34" charset="0"/>
              <a:buNone/>
              <a:defRPr sz="1500" kern="1200">
                <a:solidFill>
                  <a:schemeClr val="tx1"/>
                </a:solidFill>
                <a:latin typeface="+mn-lt"/>
                <a:ea typeface="+mn-ea"/>
                <a:cs typeface="+mn-cs"/>
              </a:defRPr>
            </a:lvl8pPr>
            <a:lvl9pPr marL="2914553" indent="-171445" algn="l" defTabSz="685777" rtl="0" eaLnBrk="1" latinLnBrk="0" hangingPunct="1">
              <a:spcBef>
                <a:spcPct val="20000"/>
              </a:spcBef>
              <a:buFont typeface="Arial" pitchFamily="34" charset="0"/>
              <a:buChar char="•"/>
              <a:defRPr sz="1500" kern="1200">
                <a:solidFill>
                  <a:schemeClr val="tx1"/>
                </a:solidFill>
                <a:latin typeface="+mn-lt"/>
                <a:ea typeface="+mn-ea"/>
                <a:cs typeface="+mn-cs"/>
              </a:defRPr>
            </a:lvl9pPr>
          </a:lstStyle>
          <a:p>
            <a:pPr marL="0" indent="0">
              <a:buFont typeface="Wingdings" panose="05000000000000000000" pitchFamily="2" charset="2"/>
              <a:buNone/>
            </a:pPr>
            <a:r>
              <a:rPr lang="en-IN" sz="2000" dirty="0">
                <a:latin typeface="Times New Roman" panose="02020603050405020304" pitchFamily="18" charset="0"/>
                <a:cs typeface="Times New Roman" panose="02020603050405020304" pitchFamily="18" charset="0"/>
              </a:rPr>
              <a:t>The KDE Window Manager</a:t>
            </a:r>
          </a:p>
        </p:txBody>
      </p:sp>
    </p:spTree>
    <p:extLst>
      <p:ext uri="{BB962C8B-B14F-4D97-AF65-F5344CB8AC3E}">
        <p14:creationId xmlns:p14="http://schemas.microsoft.com/office/powerpoint/2010/main" val="4051519893"/>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419252"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Linux GUI</a:t>
            </a: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a:t>
            </a:r>
            <a:r>
              <a:rPr lang="en-US" sz="2400" dirty="0" smtClean="0">
                <a:solidFill>
                  <a:schemeClr val="bg1"/>
                </a:solidFill>
                <a:latin typeface="Tajawal Medium" panose="00000600000000000000" pitchFamily="2" charset="-78"/>
                <a:cs typeface="Tajawal Medium" panose="00000600000000000000" pitchFamily="2" charset="-78"/>
              </a:rPr>
              <a:t>2</a:t>
            </a:r>
            <a:endParaRPr lang="en-US" sz="2400" dirty="0">
              <a:solidFill>
                <a:schemeClr val="bg1"/>
              </a:solidFill>
              <a:latin typeface="Tajawal Medium" panose="00000600000000000000" pitchFamily="2" charset="-78"/>
              <a:cs typeface="Tajawal Medium" panose="00000600000000000000" pitchFamily="2" charset="-78"/>
            </a:endParaRPr>
          </a:p>
        </p:txBody>
      </p:sp>
      <p:pic>
        <p:nvPicPr>
          <p:cNvPr id="16" name="Picture 15">
            <a:extLst>
              <a:ext uri="{FF2B5EF4-FFF2-40B4-BE49-F238E27FC236}">
                <a16:creationId xmlns:a16="http://schemas.microsoft.com/office/drawing/2014/main" id="{DC5FB936-8505-4C11-9669-70B1452771DC}"/>
              </a:ext>
            </a:extLst>
          </p:cNvPr>
          <p:cNvPicPr>
            <a:picLocks noChangeAspect="1"/>
          </p:cNvPicPr>
          <p:nvPr/>
        </p:nvPicPr>
        <p:blipFill>
          <a:blip r:embed="rId6"/>
          <a:stretch>
            <a:fillRect/>
          </a:stretch>
        </p:blipFill>
        <p:spPr>
          <a:xfrm>
            <a:off x="6536197" y="2046749"/>
            <a:ext cx="5320800" cy="3025680"/>
          </a:xfrm>
          <a:prstGeom prst="rect">
            <a:avLst/>
          </a:prstGeom>
        </p:spPr>
      </p:pic>
      <p:sp>
        <p:nvSpPr>
          <p:cNvPr id="17" name="Content Placeholder 1"/>
          <p:cNvSpPr txBox="1">
            <a:spLocks/>
          </p:cNvSpPr>
          <p:nvPr/>
        </p:nvSpPr>
        <p:spPr>
          <a:xfrm>
            <a:off x="144064" y="1839988"/>
            <a:ext cx="6392133" cy="376118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7800" indent="-177800">
              <a:buSzPct val="100000"/>
            </a:pPr>
            <a:r>
              <a:rPr lang="en-US" sz="2400" dirty="0" smtClean="0"/>
              <a:t>While an operating system does not require a GUI to function, GUIs are considered more user-friendly than the CLI. The Linux GUI as a whole can be easily replaced by the user.</a:t>
            </a:r>
          </a:p>
          <a:p>
            <a:pPr marL="177800" indent="-177800">
              <a:buSzPct val="100000"/>
            </a:pPr>
            <a:r>
              <a:rPr lang="en-US" sz="2400" dirty="0" smtClean="0">
                <a:solidFill>
                  <a:srgbClr val="24A9E1"/>
                </a:solidFill>
              </a:rPr>
              <a:t>Ubuntu</a:t>
            </a:r>
            <a:r>
              <a:rPr lang="en-US" sz="2400" dirty="0" smtClean="0"/>
              <a:t> is a very popular and user-friendly Linux distribution.</a:t>
            </a:r>
          </a:p>
          <a:p>
            <a:pPr marL="177800" indent="-177800">
              <a:buSzPct val="100000"/>
            </a:pPr>
            <a:r>
              <a:rPr lang="en-US" sz="2400" dirty="0" smtClean="0"/>
              <a:t>Ubuntu Linux uses </a:t>
            </a:r>
            <a:r>
              <a:rPr lang="en-US" sz="2400" dirty="0" smtClean="0">
                <a:solidFill>
                  <a:srgbClr val="24A9E1"/>
                </a:solidFill>
              </a:rPr>
              <a:t>Gnome 3</a:t>
            </a:r>
            <a:r>
              <a:rPr lang="en-US" sz="2400" dirty="0" smtClean="0"/>
              <a:t> as its default GUI.</a:t>
            </a:r>
          </a:p>
          <a:p>
            <a:pPr marL="177800" indent="-177800">
              <a:buSzPct val="100000"/>
            </a:pPr>
            <a:r>
              <a:rPr lang="en-US" sz="2400" dirty="0" smtClean="0"/>
              <a:t>The figure shows the location of some of the features of the Ubuntu Gnome 3 Desktop.</a:t>
            </a:r>
          </a:p>
          <a:p>
            <a:pPr marL="177800" indent="-177800">
              <a:buSzPct val="100000"/>
              <a:buFont typeface="Arial" panose="020B0604020202020204" pitchFamily="34" charset="0"/>
              <a:buNone/>
            </a:pPr>
            <a:endParaRPr lang="en-US" sz="2400" dirty="0"/>
          </a:p>
        </p:txBody>
      </p:sp>
    </p:spTree>
    <p:extLst>
      <p:ext uri="{BB962C8B-B14F-4D97-AF65-F5344CB8AC3E}">
        <p14:creationId xmlns:p14="http://schemas.microsoft.com/office/powerpoint/2010/main" val="38087700"/>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8" name="TextBox 17"/>
          <p:cNvSpPr txBox="1"/>
          <p:nvPr/>
        </p:nvSpPr>
        <p:spPr>
          <a:xfrm>
            <a:off x="11289" y="343435"/>
            <a:ext cx="2212465"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 </a:t>
            </a:r>
            <a:r>
              <a:rPr kumimoji="0" lang="en-US" sz="2400" b="0" i="0" u="none" strike="noStrike" kern="1200" cap="none" spc="0" normalizeH="0" baseline="0" noProof="0" dirty="0" smtClean="0">
                <a:ln>
                  <a:noFill/>
                </a:ln>
                <a:solidFill>
                  <a:prstClr val="white"/>
                </a:solidFill>
                <a:effectLst/>
                <a:uLnTx/>
                <a:uFillTx/>
                <a:latin typeface="Tajawal Medium" panose="00000600000000000000" pitchFamily="2" charset="-78"/>
                <a:ea typeface="+mn-ea"/>
                <a:cs typeface="Tajawal Medium" panose="00000600000000000000" pitchFamily="2" charset="-78"/>
              </a:rPr>
              <a:t>2</a:t>
            </a:r>
            <a:endPar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9" name="Title 1"/>
          <p:cNvSpPr txBox="1">
            <a:spLocks/>
          </p:cNvSpPr>
          <p:nvPr/>
        </p:nvSpPr>
        <p:spPr>
          <a:xfrm>
            <a:off x="799943" y="3127633"/>
            <a:ext cx="7265487" cy="860647"/>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lvl="0"/>
            <a:r>
              <a:rPr lang="en-US" b="1" dirty="0">
                <a:solidFill>
                  <a:srgbClr val="000000"/>
                </a:solidFill>
                <a:latin typeface="Times New Roman" panose="02020603050405020304" pitchFamily="18" charset="0"/>
                <a:cs typeface="Times New Roman" panose="02020603050405020304" pitchFamily="18" charset="0"/>
              </a:rPr>
              <a:t>Working on a Linux Host</a:t>
            </a:r>
            <a:endParaRPr kumimoji="0" lang="en-US" sz="4400" b="1" i="0" u="none" strike="noStrike" kern="1200" cap="none" spc="0" normalizeH="0" baseline="0" noProof="0" dirty="0">
              <a:ln>
                <a:noFill/>
              </a:ln>
              <a:effectLst/>
              <a:uLnTx/>
              <a:uFillTx/>
              <a:latin typeface="Times New Roman" panose="02020603050405020304" pitchFamily="18" charset="0"/>
              <a:cs typeface="Times New Roman" panose="02020603050405020304" pitchFamily="18" charset="0"/>
            </a:endParaRPr>
          </a:p>
        </p:txBody>
      </p:sp>
      <p:sp>
        <p:nvSpPr>
          <p:cNvPr id="15" name="Rectangle 14"/>
          <p:cNvSpPr/>
          <p:nvPr/>
        </p:nvSpPr>
        <p:spPr>
          <a:xfrm>
            <a:off x="2402241" y="397229"/>
            <a:ext cx="6096000" cy="769441"/>
          </a:xfrm>
          <a:prstGeom prst="rect">
            <a:avLst/>
          </a:prstGeom>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200" b="0" i="0" u="none" strike="noStrike" kern="1200" cap="none" spc="0" normalizeH="0" baseline="0" noProof="0" dirty="0">
                <a:ln>
                  <a:noFill/>
                </a:ln>
                <a:solidFill>
                  <a:prstClr val="white"/>
                </a:solidFill>
                <a:effectLst/>
                <a:uLnTx/>
                <a:uFillTx/>
                <a:latin typeface="Calibri" panose="020F0502020204030204"/>
                <a:ea typeface="+mn-ea"/>
                <a:cs typeface="+mn-cs"/>
              </a:rPr>
              <a:t>The features and characteristics of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200" b="0" i="0" u="none" strike="noStrike" kern="1200" cap="none" spc="0" normalizeH="0" baseline="0" noProof="0" dirty="0">
                <a:ln>
                  <a:noFill/>
                </a:ln>
                <a:solidFill>
                  <a:prstClr val="white"/>
                </a:solidFill>
                <a:effectLst/>
                <a:uLnTx/>
                <a:uFillTx/>
                <a:latin typeface="Calibri" panose="020F0502020204030204"/>
                <a:ea typeface="+mn-ea"/>
                <a:cs typeface="+mn-cs"/>
              </a:rPr>
              <a:t>the Linux Operating System</a:t>
            </a:r>
            <a:endParaRPr kumimoji="0" lang="en-US" sz="22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Tree>
    <p:extLst>
      <p:ext uri="{BB962C8B-B14F-4D97-AF65-F5344CB8AC3E}">
        <p14:creationId xmlns:p14="http://schemas.microsoft.com/office/powerpoint/2010/main" val="1327499972"/>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23754" y="401833"/>
            <a:ext cx="5913222" cy="954107"/>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Installing and Running Applications on </a:t>
            </a:r>
          </a:p>
          <a:p>
            <a:r>
              <a:rPr lang="en-US" sz="2800" dirty="0">
                <a:solidFill>
                  <a:schemeClr val="bg1"/>
                </a:solidFill>
                <a:latin typeface="Times New Roman" panose="02020603050405020304" pitchFamily="18" charset="0"/>
                <a:cs typeface="Times New Roman" panose="02020603050405020304" pitchFamily="18" charset="0"/>
              </a:rPr>
              <a:t>a Linux Host</a:t>
            </a: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a:t>
            </a:r>
            <a:r>
              <a:rPr lang="en-US" sz="2400" dirty="0" smtClean="0">
                <a:solidFill>
                  <a:schemeClr val="bg1"/>
                </a:solidFill>
                <a:latin typeface="Tajawal Medium" panose="00000600000000000000" pitchFamily="2" charset="-78"/>
                <a:cs typeface="Tajawal Medium" panose="00000600000000000000" pitchFamily="2" charset="-78"/>
              </a:rPr>
              <a:t>2</a:t>
            </a:r>
            <a:endParaRPr lang="en-US" sz="2400" dirty="0">
              <a:solidFill>
                <a:schemeClr val="bg1"/>
              </a:solidFill>
              <a:latin typeface="Tajawal Medium" panose="00000600000000000000" pitchFamily="2" charset="-78"/>
              <a:cs typeface="Tajawal Medium" panose="00000600000000000000" pitchFamily="2" charset="-78"/>
            </a:endParaRPr>
          </a:p>
        </p:txBody>
      </p:sp>
      <p:pic>
        <p:nvPicPr>
          <p:cNvPr id="11" name="Picture 2"/>
          <p:cNvPicPr>
            <a:picLocks noChangeAspect="1" noChangeArrowheads="1"/>
          </p:cNvPicPr>
          <p:nvPr/>
        </p:nvPicPr>
        <p:blipFill>
          <a:blip r:embed="rId6"/>
          <a:srcRect/>
          <a:stretch>
            <a:fillRect/>
          </a:stretch>
        </p:blipFill>
        <p:spPr bwMode="auto">
          <a:xfrm>
            <a:off x="6511009" y="1610200"/>
            <a:ext cx="5309563" cy="4053475"/>
          </a:xfrm>
          <a:prstGeom prst="rect">
            <a:avLst/>
          </a:prstGeom>
          <a:noFill/>
          <a:ln w="9525">
            <a:noFill/>
            <a:miter lim="800000"/>
            <a:headEnd/>
            <a:tailEnd/>
          </a:ln>
        </p:spPr>
      </p:pic>
      <p:sp>
        <p:nvSpPr>
          <p:cNvPr id="12" name="Content Placeholder 1"/>
          <p:cNvSpPr txBox="1">
            <a:spLocks/>
          </p:cNvSpPr>
          <p:nvPr/>
        </p:nvSpPr>
        <p:spPr>
          <a:xfrm>
            <a:off x="239897" y="1611258"/>
            <a:ext cx="6509762" cy="372555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7800" indent="-177800">
              <a:buSzPct val="100000"/>
            </a:pPr>
            <a:r>
              <a:rPr lang="en-US" sz="2200" dirty="0" smtClean="0">
                <a:latin typeface="Times New Roman" panose="02020603050405020304" pitchFamily="18" charset="0"/>
                <a:cs typeface="Times New Roman" panose="02020603050405020304" pitchFamily="18" charset="0"/>
              </a:rPr>
              <a:t>Many end-user applications are complex programs written in compiled languages.</a:t>
            </a:r>
          </a:p>
          <a:p>
            <a:pPr marL="177800" indent="-177800">
              <a:buSzPct val="100000"/>
            </a:pPr>
            <a:r>
              <a:rPr lang="en-US" sz="2200" dirty="0" smtClean="0">
                <a:latin typeface="Times New Roman" panose="02020603050405020304" pitchFamily="18" charset="0"/>
                <a:cs typeface="Times New Roman" panose="02020603050405020304" pitchFamily="18" charset="0"/>
              </a:rPr>
              <a:t>To aid in the installation process, Linux includes programs called </a:t>
            </a:r>
            <a:r>
              <a:rPr lang="en-US" sz="2200" dirty="0" smtClean="0">
                <a:solidFill>
                  <a:srgbClr val="24A9E1"/>
                </a:solidFill>
                <a:latin typeface="Times New Roman" panose="02020603050405020304" pitchFamily="18" charset="0"/>
                <a:cs typeface="Times New Roman" panose="02020603050405020304" pitchFamily="18" charset="0"/>
              </a:rPr>
              <a:t>package managers</a:t>
            </a:r>
            <a:r>
              <a:rPr lang="en-US" sz="2200" dirty="0" smtClean="0">
                <a:solidFill>
                  <a:srgbClr val="FF0000"/>
                </a:solidFill>
                <a:latin typeface="Times New Roman" panose="02020603050405020304" pitchFamily="18" charset="0"/>
                <a:cs typeface="Times New Roman" panose="02020603050405020304" pitchFamily="18" charset="0"/>
              </a:rPr>
              <a:t>.</a:t>
            </a:r>
          </a:p>
          <a:p>
            <a:pPr marL="177800" indent="-177800">
              <a:buSzPct val="100000"/>
            </a:pPr>
            <a:r>
              <a:rPr lang="en-US" sz="2200" dirty="0" smtClean="0">
                <a:latin typeface="Times New Roman" panose="02020603050405020304" pitchFamily="18" charset="0"/>
                <a:cs typeface="Times New Roman" panose="02020603050405020304" pitchFamily="18" charset="0"/>
              </a:rPr>
              <a:t>By using a </a:t>
            </a:r>
            <a:r>
              <a:rPr lang="en-US" sz="2200" dirty="0" smtClean="0">
                <a:solidFill>
                  <a:srgbClr val="24A9E1"/>
                </a:solidFill>
                <a:latin typeface="Times New Roman" panose="02020603050405020304" pitchFamily="18" charset="0"/>
                <a:cs typeface="Times New Roman" panose="02020603050405020304" pitchFamily="18" charset="0"/>
              </a:rPr>
              <a:t>package manager </a:t>
            </a:r>
            <a:r>
              <a:rPr lang="en-US" sz="2200" dirty="0" smtClean="0">
                <a:latin typeface="Times New Roman" panose="02020603050405020304" pitchFamily="18" charset="0"/>
                <a:cs typeface="Times New Roman" panose="02020603050405020304" pitchFamily="18" charset="0"/>
              </a:rPr>
              <a:t>to install a package, all the necessary files are placed in the correct file system location.</a:t>
            </a:r>
          </a:p>
          <a:p>
            <a:pPr marL="177800" indent="-177800">
              <a:buSzPct val="100000"/>
            </a:pPr>
            <a:r>
              <a:rPr lang="en-US" sz="2200" dirty="0" smtClean="0">
                <a:latin typeface="Times New Roman" panose="02020603050405020304" pitchFamily="18" charset="0"/>
                <a:cs typeface="Times New Roman" panose="02020603050405020304" pitchFamily="18" charset="0"/>
              </a:rPr>
              <a:t>A package is the term used to refer to a program and all its supporting files. </a:t>
            </a:r>
          </a:p>
          <a:p>
            <a:pPr marL="177800" indent="-177800">
              <a:buSzPct val="100000"/>
            </a:pPr>
            <a:r>
              <a:rPr lang="en-US" sz="2200" dirty="0" smtClean="0">
                <a:latin typeface="Times New Roman" panose="02020603050405020304" pitchFamily="18" charset="0"/>
                <a:cs typeface="Times New Roman" panose="02020603050405020304" pitchFamily="18" charset="0"/>
              </a:rPr>
              <a:t>The command output shows the output </a:t>
            </a:r>
            <a:r>
              <a:rPr lang="en-US" sz="2200" dirty="0" smtClean="0">
                <a:latin typeface="Times New Roman" panose="02020603050405020304" pitchFamily="18" charset="0"/>
                <a:cs typeface="Times New Roman" panose="02020603050405020304" pitchFamily="18" charset="0"/>
              </a:rPr>
              <a:t>of </a:t>
            </a:r>
            <a:r>
              <a:rPr lang="en-US" sz="2200" dirty="0" smtClean="0">
                <a:latin typeface="Times New Roman" panose="02020603050405020304" pitchFamily="18" charset="0"/>
                <a:cs typeface="Times New Roman" panose="02020603050405020304" pitchFamily="18" charset="0"/>
              </a:rPr>
              <a:t>a few</a:t>
            </a:r>
            <a:r>
              <a:rPr lang="en-US" sz="2200" dirty="0" smtClean="0">
                <a:solidFill>
                  <a:srgbClr val="FF0000"/>
                </a:solidFill>
                <a:latin typeface="Times New Roman" panose="02020603050405020304" pitchFamily="18" charset="0"/>
                <a:cs typeface="Times New Roman" panose="02020603050405020304" pitchFamily="18" charset="0"/>
              </a:rPr>
              <a:t> </a:t>
            </a:r>
            <a:r>
              <a:rPr lang="en-US" sz="2200" b="1" dirty="0" smtClean="0">
                <a:solidFill>
                  <a:srgbClr val="24A9E1"/>
                </a:solidFill>
                <a:latin typeface="Times New Roman" panose="02020603050405020304" pitchFamily="18" charset="0"/>
                <a:cs typeface="Times New Roman" panose="02020603050405020304" pitchFamily="18" charset="0"/>
              </a:rPr>
              <a:t>apt-get</a:t>
            </a:r>
            <a:r>
              <a:rPr lang="en-US" sz="2200" dirty="0" smtClean="0">
                <a:latin typeface="Times New Roman" panose="02020603050405020304" pitchFamily="18" charset="0"/>
                <a:cs typeface="Times New Roman" panose="02020603050405020304" pitchFamily="18" charset="0"/>
              </a:rPr>
              <a:t> commands used in </a:t>
            </a:r>
            <a:r>
              <a:rPr lang="en-US" sz="2200" dirty="0" smtClean="0">
                <a:latin typeface="Times New Roman" panose="02020603050405020304" pitchFamily="18" charset="0"/>
                <a:cs typeface="Times New Roman" panose="02020603050405020304" pitchFamily="18" charset="0"/>
              </a:rPr>
              <a:t>Debian </a:t>
            </a:r>
            <a:r>
              <a:rPr lang="en-US" sz="2200" dirty="0" smtClean="0">
                <a:latin typeface="Times New Roman" panose="02020603050405020304" pitchFamily="18" charset="0"/>
                <a:cs typeface="Times New Roman" panose="02020603050405020304" pitchFamily="18" charset="0"/>
              </a:rPr>
              <a:t>distributions.</a:t>
            </a:r>
          </a:p>
          <a:p>
            <a:pPr marL="177800" indent="-177800">
              <a:buSzPct val="100000"/>
            </a:pPr>
            <a:endParaRPr lang="en-US" sz="2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79344966"/>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12711" y="601550"/>
            <a:ext cx="4691605"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Keeping the System Up to Date</a:t>
            </a: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a:t>
            </a:r>
            <a:r>
              <a:rPr lang="en-US" sz="2400" dirty="0" smtClean="0">
                <a:solidFill>
                  <a:schemeClr val="bg1"/>
                </a:solidFill>
                <a:latin typeface="Tajawal Medium" panose="00000600000000000000" pitchFamily="2" charset="-78"/>
                <a:cs typeface="Tajawal Medium" panose="00000600000000000000" pitchFamily="2" charset="-78"/>
              </a:rPr>
              <a:t>2</a:t>
            </a:r>
            <a:endParaRPr lang="en-US" sz="2400" dirty="0">
              <a:solidFill>
                <a:schemeClr val="bg1"/>
              </a:solidFill>
              <a:latin typeface="Tajawal Medium" panose="00000600000000000000" pitchFamily="2" charset="-78"/>
              <a:cs typeface="Tajawal Medium" panose="00000600000000000000" pitchFamily="2" charset="-78"/>
            </a:endParaRPr>
          </a:p>
        </p:txBody>
      </p:sp>
      <p:sp>
        <p:nvSpPr>
          <p:cNvPr id="13" name="Content Placeholder 1"/>
          <p:cNvSpPr txBox="1">
            <a:spLocks/>
          </p:cNvSpPr>
          <p:nvPr/>
        </p:nvSpPr>
        <p:spPr>
          <a:xfrm>
            <a:off x="340435" y="1643383"/>
            <a:ext cx="11522418" cy="1136734"/>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7800" indent="-177800">
              <a:spcBef>
                <a:spcPts val="300"/>
              </a:spcBef>
              <a:spcAft>
                <a:spcPts val="300"/>
              </a:spcAft>
              <a:buSzPct val="100000"/>
            </a:pPr>
            <a:r>
              <a:rPr lang="en-US" sz="2000" dirty="0" smtClean="0">
                <a:solidFill>
                  <a:srgbClr val="24A9E1"/>
                </a:solidFill>
              </a:rPr>
              <a:t>OS updates</a:t>
            </a:r>
            <a:r>
              <a:rPr lang="en-US" sz="2000" dirty="0" smtClean="0"/>
              <a:t>, also known as </a:t>
            </a:r>
            <a:r>
              <a:rPr lang="en-US" sz="2000" dirty="0" smtClean="0">
                <a:solidFill>
                  <a:srgbClr val="24A9E1"/>
                </a:solidFill>
              </a:rPr>
              <a:t>patches</a:t>
            </a:r>
            <a:r>
              <a:rPr lang="en-US" sz="2000" dirty="0" smtClean="0"/>
              <a:t>, are released periodically by OS companies to address any known vulnerabilities in their operating systems.</a:t>
            </a:r>
          </a:p>
          <a:p>
            <a:pPr marL="177800" indent="-177800">
              <a:spcBef>
                <a:spcPts val="300"/>
              </a:spcBef>
              <a:spcAft>
                <a:spcPts val="300"/>
              </a:spcAft>
              <a:buSzPct val="100000"/>
            </a:pPr>
            <a:r>
              <a:rPr lang="en-US" sz="2000" dirty="0" smtClean="0"/>
              <a:t>Modern operating systems will alert the user when updates are available for download and installation, but the user can check for updates at any time.</a:t>
            </a:r>
          </a:p>
          <a:p>
            <a:pPr marL="177800" indent="-177800">
              <a:spcBef>
                <a:spcPts val="300"/>
              </a:spcBef>
              <a:spcAft>
                <a:spcPts val="300"/>
              </a:spcAft>
              <a:buSzPct val="100000"/>
            </a:pPr>
            <a:r>
              <a:rPr lang="en-US" sz="2000" dirty="0" smtClean="0"/>
              <a:t>The following table compares Arch Linux and Debian/Ubuntu Linux distribution commands to perform package system basic operations.</a:t>
            </a:r>
            <a:endParaRPr lang="en-US" sz="2000" b="1" dirty="0"/>
          </a:p>
        </p:txBody>
      </p:sp>
      <p:graphicFrame>
        <p:nvGraphicFramePr>
          <p:cNvPr id="14" name="Table 13"/>
          <p:cNvGraphicFramePr>
            <a:graphicFrameLocks noGrp="1"/>
          </p:cNvGraphicFramePr>
          <p:nvPr>
            <p:extLst>
              <p:ext uri="{D42A27DB-BD31-4B8C-83A1-F6EECF244321}">
                <p14:modId xmlns:p14="http://schemas.microsoft.com/office/powerpoint/2010/main" val="936187049"/>
              </p:ext>
            </p:extLst>
          </p:nvPr>
        </p:nvGraphicFramePr>
        <p:xfrm>
          <a:off x="2312711" y="3559589"/>
          <a:ext cx="9550142" cy="2110420"/>
        </p:xfrm>
        <a:graphic>
          <a:graphicData uri="http://schemas.openxmlformats.org/drawingml/2006/table">
            <a:tbl>
              <a:tblPr firstRow="1" bandRow="1">
                <a:tableStyleId>{5C22544A-7EE6-4342-B048-85BDC9FD1C3A}</a:tableStyleId>
              </a:tblPr>
              <a:tblGrid>
                <a:gridCol w="3957470">
                  <a:extLst>
                    <a:ext uri="{9D8B030D-6E8A-4147-A177-3AD203B41FA5}">
                      <a16:colId xmlns:a16="http://schemas.microsoft.com/office/drawing/2014/main" val="20000"/>
                    </a:ext>
                  </a:extLst>
                </a:gridCol>
                <a:gridCol w="2624572">
                  <a:extLst>
                    <a:ext uri="{9D8B030D-6E8A-4147-A177-3AD203B41FA5}">
                      <a16:colId xmlns:a16="http://schemas.microsoft.com/office/drawing/2014/main" val="20001"/>
                    </a:ext>
                  </a:extLst>
                </a:gridCol>
                <a:gridCol w="2968100">
                  <a:extLst>
                    <a:ext uri="{9D8B030D-6E8A-4147-A177-3AD203B41FA5}">
                      <a16:colId xmlns:a16="http://schemas.microsoft.com/office/drawing/2014/main" val="20002"/>
                    </a:ext>
                  </a:extLst>
                </a:gridCol>
              </a:tblGrid>
              <a:tr h="422084">
                <a:tc>
                  <a:txBody>
                    <a:bodyPr/>
                    <a:lstStyle/>
                    <a:p>
                      <a:pPr algn="ctr" fontAlgn="ctr"/>
                      <a:r>
                        <a:rPr lang="en-US" b="1" dirty="0"/>
                        <a:t>Task</a:t>
                      </a:r>
                      <a:endParaRPr lang="en-US" dirty="0"/>
                    </a:p>
                  </a:txBody>
                  <a:tcPr marL="47625" marR="47625" marT="47625" marB="47625" anchor="ctr"/>
                </a:tc>
                <a:tc>
                  <a:txBody>
                    <a:bodyPr/>
                    <a:lstStyle/>
                    <a:p>
                      <a:pPr algn="ctr" fontAlgn="ctr"/>
                      <a:r>
                        <a:rPr lang="en-US" b="1" dirty="0"/>
                        <a:t>Arch</a:t>
                      </a:r>
                      <a:endParaRPr lang="en-US" dirty="0"/>
                    </a:p>
                  </a:txBody>
                  <a:tcPr marL="47625" marR="47625" marT="47625" marB="47625" anchor="ctr"/>
                </a:tc>
                <a:tc>
                  <a:txBody>
                    <a:bodyPr/>
                    <a:lstStyle/>
                    <a:p>
                      <a:pPr algn="ctr" fontAlgn="ctr"/>
                      <a:r>
                        <a:rPr lang="en-US" b="1" dirty="0"/>
                        <a:t>Debian/Ubuntu</a:t>
                      </a:r>
                      <a:endParaRPr lang="en-US" dirty="0"/>
                    </a:p>
                  </a:txBody>
                  <a:tcPr marL="47625" marR="47625" marT="47625" marB="47625" anchor="ctr"/>
                </a:tc>
                <a:extLst>
                  <a:ext uri="{0D108BD9-81ED-4DB2-BD59-A6C34878D82A}">
                    <a16:rowId xmlns:a16="http://schemas.microsoft.com/office/drawing/2014/main" val="10000"/>
                  </a:ext>
                </a:extLst>
              </a:tr>
              <a:tr h="422084">
                <a:tc>
                  <a:txBody>
                    <a:bodyPr/>
                    <a:lstStyle/>
                    <a:p>
                      <a:pPr fontAlgn="ctr"/>
                      <a:r>
                        <a:rPr lang="en-US" b="0" dirty="0"/>
                        <a:t>Install a package by name</a:t>
                      </a:r>
                    </a:p>
                  </a:txBody>
                  <a:tcPr marL="47625" marR="47625" marT="47625" marB="47625" anchor="ctr"/>
                </a:tc>
                <a:tc>
                  <a:txBody>
                    <a:bodyPr/>
                    <a:lstStyle/>
                    <a:p>
                      <a:pPr fontAlgn="ctr"/>
                      <a:r>
                        <a:rPr lang="en-US" b="1" dirty="0"/>
                        <a:t>pacman -S</a:t>
                      </a:r>
                      <a:endParaRPr lang="en-US" b="0" dirty="0"/>
                    </a:p>
                  </a:txBody>
                  <a:tcPr marL="47625" marR="47625" marT="47625" marB="47625" anchor="ctr"/>
                </a:tc>
                <a:tc>
                  <a:txBody>
                    <a:bodyPr/>
                    <a:lstStyle/>
                    <a:p>
                      <a:pPr fontAlgn="ctr"/>
                      <a:r>
                        <a:rPr lang="en-US" b="1" dirty="0"/>
                        <a:t>apt install</a:t>
                      </a:r>
                      <a:endParaRPr lang="en-US" b="0" dirty="0"/>
                    </a:p>
                  </a:txBody>
                  <a:tcPr marL="47625" marR="47625" marT="47625" marB="47625" anchor="ctr"/>
                </a:tc>
                <a:extLst>
                  <a:ext uri="{0D108BD9-81ED-4DB2-BD59-A6C34878D82A}">
                    <a16:rowId xmlns:a16="http://schemas.microsoft.com/office/drawing/2014/main" val="10001"/>
                  </a:ext>
                </a:extLst>
              </a:tr>
              <a:tr h="422084">
                <a:tc>
                  <a:txBody>
                    <a:bodyPr/>
                    <a:lstStyle/>
                    <a:p>
                      <a:pPr fontAlgn="ctr"/>
                      <a:r>
                        <a:rPr lang="en-US" b="0" dirty="0"/>
                        <a:t>Remove a package by name</a:t>
                      </a:r>
                    </a:p>
                  </a:txBody>
                  <a:tcPr marL="47625" marR="47625" marT="47625" marB="47625" anchor="ctr"/>
                </a:tc>
                <a:tc>
                  <a:txBody>
                    <a:bodyPr/>
                    <a:lstStyle/>
                    <a:p>
                      <a:pPr fontAlgn="ctr"/>
                      <a:r>
                        <a:rPr lang="en-US" b="1" dirty="0"/>
                        <a:t>pacman -Rs</a:t>
                      </a:r>
                      <a:endParaRPr lang="en-US" b="0" dirty="0"/>
                    </a:p>
                  </a:txBody>
                  <a:tcPr marL="47625" marR="47625" marT="47625" marB="47625" anchor="ctr"/>
                </a:tc>
                <a:tc>
                  <a:txBody>
                    <a:bodyPr/>
                    <a:lstStyle/>
                    <a:p>
                      <a:pPr fontAlgn="ctr"/>
                      <a:r>
                        <a:rPr lang="en-US" b="1" dirty="0"/>
                        <a:t>apt remove</a:t>
                      </a:r>
                      <a:endParaRPr lang="en-US" b="0" dirty="0"/>
                    </a:p>
                  </a:txBody>
                  <a:tcPr marL="47625" marR="47625" marT="47625" marB="47625" anchor="ctr"/>
                </a:tc>
                <a:extLst>
                  <a:ext uri="{0D108BD9-81ED-4DB2-BD59-A6C34878D82A}">
                    <a16:rowId xmlns:a16="http://schemas.microsoft.com/office/drawing/2014/main" val="10002"/>
                  </a:ext>
                </a:extLst>
              </a:tr>
              <a:tr h="422084">
                <a:tc>
                  <a:txBody>
                    <a:bodyPr/>
                    <a:lstStyle/>
                    <a:p>
                      <a:pPr fontAlgn="ctr"/>
                      <a:r>
                        <a:rPr lang="en-US" b="0" dirty="0"/>
                        <a:t>Update a local package</a:t>
                      </a:r>
                    </a:p>
                  </a:txBody>
                  <a:tcPr marL="47625" marR="47625" marT="47625" marB="47625" anchor="ctr"/>
                </a:tc>
                <a:tc>
                  <a:txBody>
                    <a:bodyPr/>
                    <a:lstStyle/>
                    <a:p>
                      <a:pPr fontAlgn="ctr"/>
                      <a:r>
                        <a:rPr lang="en-US" b="1" dirty="0"/>
                        <a:t>pacman -Syy</a:t>
                      </a:r>
                      <a:endParaRPr lang="en-US" b="0" dirty="0"/>
                    </a:p>
                  </a:txBody>
                  <a:tcPr marL="47625" marR="47625" marT="47625" marB="47625" anchor="ctr"/>
                </a:tc>
                <a:tc>
                  <a:txBody>
                    <a:bodyPr/>
                    <a:lstStyle/>
                    <a:p>
                      <a:pPr fontAlgn="ctr"/>
                      <a:r>
                        <a:rPr lang="en-US" b="1" dirty="0"/>
                        <a:t>apt-get update</a:t>
                      </a:r>
                      <a:endParaRPr lang="en-US" b="0" dirty="0"/>
                    </a:p>
                  </a:txBody>
                  <a:tcPr marL="47625" marR="47625" marT="47625" marB="47625" anchor="ctr"/>
                </a:tc>
                <a:extLst>
                  <a:ext uri="{0D108BD9-81ED-4DB2-BD59-A6C34878D82A}">
                    <a16:rowId xmlns:a16="http://schemas.microsoft.com/office/drawing/2014/main" val="10003"/>
                  </a:ext>
                </a:extLst>
              </a:tr>
              <a:tr h="422084">
                <a:tc>
                  <a:txBody>
                    <a:bodyPr/>
                    <a:lstStyle/>
                    <a:p>
                      <a:pPr fontAlgn="ctr"/>
                      <a:r>
                        <a:rPr lang="en-US" b="0" dirty="0"/>
                        <a:t>Upgrade all currently installed packages</a:t>
                      </a:r>
                    </a:p>
                  </a:txBody>
                  <a:tcPr marL="47625" marR="47625" marT="47625" marB="47625" anchor="ctr"/>
                </a:tc>
                <a:tc>
                  <a:txBody>
                    <a:bodyPr/>
                    <a:lstStyle/>
                    <a:p>
                      <a:pPr fontAlgn="ctr"/>
                      <a:r>
                        <a:rPr lang="en-US" b="1" dirty="0"/>
                        <a:t>pacman -Syu</a:t>
                      </a:r>
                      <a:endParaRPr lang="en-US" b="0" dirty="0"/>
                    </a:p>
                  </a:txBody>
                  <a:tcPr marL="47625" marR="47625" marT="47625" marB="47625" anchor="ctr"/>
                </a:tc>
                <a:tc>
                  <a:txBody>
                    <a:bodyPr/>
                    <a:lstStyle/>
                    <a:p>
                      <a:pPr fontAlgn="ctr"/>
                      <a:r>
                        <a:rPr lang="en-US" b="1" dirty="0"/>
                        <a:t>apt-get upgrade</a:t>
                      </a:r>
                      <a:endParaRPr lang="en-US" b="0" dirty="0"/>
                    </a:p>
                  </a:txBody>
                  <a:tcPr marL="47625" marR="47625" marT="47625" marB="47625" anchor="ct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3836859540"/>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12711" y="601550"/>
            <a:ext cx="6034024"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Keeping the System Up to Date (Contd.)</a:t>
            </a: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a:t>
            </a:r>
            <a:r>
              <a:rPr lang="en-US" sz="2400" dirty="0" smtClean="0">
                <a:solidFill>
                  <a:schemeClr val="bg1"/>
                </a:solidFill>
                <a:latin typeface="Tajawal Medium" panose="00000600000000000000" pitchFamily="2" charset="-78"/>
                <a:cs typeface="Tajawal Medium" panose="00000600000000000000" pitchFamily="2" charset="-78"/>
              </a:rPr>
              <a:t>2</a:t>
            </a:r>
            <a:endParaRPr lang="en-US" sz="2400" dirty="0">
              <a:solidFill>
                <a:schemeClr val="bg1"/>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961B12B1-68F0-4AE8-8822-AA3723D65FF5}"/>
              </a:ext>
            </a:extLst>
          </p:cNvPr>
          <p:cNvPicPr>
            <a:picLocks noChangeAspect="1"/>
          </p:cNvPicPr>
          <p:nvPr/>
        </p:nvPicPr>
        <p:blipFill>
          <a:blip r:embed="rId6"/>
          <a:stretch>
            <a:fillRect/>
          </a:stretch>
        </p:blipFill>
        <p:spPr>
          <a:xfrm>
            <a:off x="4950515" y="1726320"/>
            <a:ext cx="6701176" cy="3782659"/>
          </a:xfrm>
          <a:prstGeom prst="rect">
            <a:avLst/>
          </a:prstGeom>
        </p:spPr>
      </p:pic>
      <p:sp>
        <p:nvSpPr>
          <p:cNvPr id="12" name="Content Placeholder 1"/>
          <p:cNvSpPr txBox="1">
            <a:spLocks/>
          </p:cNvSpPr>
          <p:nvPr/>
        </p:nvSpPr>
        <p:spPr>
          <a:xfrm>
            <a:off x="288413" y="2204822"/>
            <a:ext cx="4662102" cy="290108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7800" indent="-177800">
              <a:spcBef>
                <a:spcPts val="300"/>
              </a:spcBef>
              <a:spcAft>
                <a:spcPts val="300"/>
              </a:spcAft>
              <a:buSzPct val="100000"/>
            </a:pPr>
            <a:r>
              <a:rPr lang="en-US" sz="2400" dirty="0" smtClean="0">
                <a:latin typeface="Times New Roman" panose="02020603050405020304" pitchFamily="18" charset="0"/>
                <a:cs typeface="Times New Roman" panose="02020603050405020304" pitchFamily="18" charset="0"/>
              </a:rPr>
              <a:t>A Linux GUI can also be used to manually check and install updates. </a:t>
            </a:r>
          </a:p>
          <a:p>
            <a:pPr marL="177800" indent="-177800">
              <a:spcBef>
                <a:spcPts val="300"/>
              </a:spcBef>
              <a:spcAft>
                <a:spcPts val="300"/>
              </a:spcAft>
              <a:buSzPct val="100000"/>
            </a:pPr>
            <a:r>
              <a:rPr lang="en-US" sz="2400" dirty="0" smtClean="0">
                <a:latin typeface="Times New Roman" panose="02020603050405020304" pitchFamily="18" charset="0"/>
                <a:cs typeface="Times New Roman" panose="02020603050405020304" pitchFamily="18" charset="0"/>
              </a:rPr>
              <a:t>In Ubuntu for example, to install updates you would click </a:t>
            </a:r>
            <a:r>
              <a:rPr lang="en-US" sz="2400" b="1" dirty="0" smtClean="0">
                <a:solidFill>
                  <a:srgbClr val="24A9E1"/>
                </a:solidFill>
                <a:latin typeface="Times New Roman" panose="02020603050405020304" pitchFamily="18" charset="0"/>
                <a:cs typeface="Times New Roman" panose="02020603050405020304" pitchFamily="18" charset="0"/>
              </a:rPr>
              <a:t>Dash Search Box</a:t>
            </a:r>
            <a:r>
              <a:rPr lang="en-US" sz="2400" b="1" dirty="0" smtClean="0">
                <a:latin typeface="Times New Roman" panose="02020603050405020304" pitchFamily="18" charset="0"/>
                <a:cs typeface="Times New Roman" panose="02020603050405020304" pitchFamily="18" charset="0"/>
              </a:rPr>
              <a:t>,</a:t>
            </a:r>
            <a:r>
              <a:rPr lang="en-US" sz="2400" dirty="0" smtClean="0">
                <a:latin typeface="Times New Roman" panose="02020603050405020304" pitchFamily="18" charset="0"/>
                <a:cs typeface="Times New Roman" panose="02020603050405020304" pitchFamily="18" charset="0"/>
              </a:rPr>
              <a:t> type </a:t>
            </a:r>
            <a:r>
              <a:rPr lang="en-US" sz="2400" b="1" dirty="0" smtClean="0">
                <a:solidFill>
                  <a:srgbClr val="24A9E1"/>
                </a:solidFill>
                <a:latin typeface="Times New Roman" panose="02020603050405020304" pitchFamily="18" charset="0"/>
                <a:cs typeface="Times New Roman" panose="02020603050405020304" pitchFamily="18" charset="0"/>
              </a:rPr>
              <a:t>software updater</a:t>
            </a:r>
            <a:r>
              <a:rPr lang="en-US" sz="2400" dirty="0" smtClean="0">
                <a:latin typeface="Times New Roman" panose="02020603050405020304" pitchFamily="18" charset="0"/>
                <a:cs typeface="Times New Roman" panose="02020603050405020304" pitchFamily="18" charset="0"/>
              </a:rPr>
              <a:t>, and then click the </a:t>
            </a:r>
            <a:r>
              <a:rPr lang="en-US" sz="2400" b="1" dirty="0" smtClean="0">
                <a:solidFill>
                  <a:srgbClr val="24A9E1"/>
                </a:solidFill>
                <a:latin typeface="Times New Roman" panose="02020603050405020304" pitchFamily="18" charset="0"/>
                <a:cs typeface="Times New Roman" panose="02020603050405020304" pitchFamily="18" charset="0"/>
              </a:rPr>
              <a:t>Software Updater</a:t>
            </a:r>
            <a:r>
              <a:rPr lang="en-US" sz="2400" dirty="0" smtClean="0">
                <a:latin typeface="Times New Roman" panose="02020603050405020304" pitchFamily="18" charset="0"/>
                <a:cs typeface="Times New Roman" panose="02020603050405020304" pitchFamily="18" charset="0"/>
              </a:rPr>
              <a:t> icon.</a:t>
            </a:r>
            <a:endParaRPr lang="en-US"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68253170"/>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12711" y="601550"/>
            <a:ext cx="3871573"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Malware on a Linux Host</a:t>
            </a: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a:t>
            </a:r>
            <a:r>
              <a:rPr lang="en-US" sz="2400" dirty="0" smtClean="0">
                <a:solidFill>
                  <a:schemeClr val="bg1"/>
                </a:solidFill>
                <a:latin typeface="Tajawal Medium" panose="00000600000000000000" pitchFamily="2" charset="-78"/>
                <a:cs typeface="Tajawal Medium" panose="00000600000000000000" pitchFamily="2" charset="-78"/>
              </a:rPr>
              <a:t>2</a:t>
            </a:r>
            <a:endParaRPr lang="en-US" sz="2400" dirty="0">
              <a:solidFill>
                <a:schemeClr val="bg1"/>
              </a:solidFill>
              <a:latin typeface="Tajawal Medium" panose="00000600000000000000" pitchFamily="2" charset="-78"/>
              <a:cs typeface="Tajawal Medium" panose="00000600000000000000" pitchFamily="2" charset="-78"/>
            </a:endParaRPr>
          </a:p>
        </p:txBody>
      </p:sp>
      <p:pic>
        <p:nvPicPr>
          <p:cNvPr id="13" name="Picture 2"/>
          <p:cNvPicPr>
            <a:picLocks noChangeAspect="1" noChangeArrowheads="1"/>
          </p:cNvPicPr>
          <p:nvPr/>
        </p:nvPicPr>
        <p:blipFill>
          <a:blip r:embed="rId6"/>
          <a:srcRect/>
          <a:stretch>
            <a:fillRect/>
          </a:stretch>
        </p:blipFill>
        <p:spPr bwMode="auto">
          <a:xfrm>
            <a:off x="7425559" y="1412911"/>
            <a:ext cx="4485569" cy="4297726"/>
          </a:xfrm>
          <a:prstGeom prst="rect">
            <a:avLst/>
          </a:prstGeom>
          <a:noFill/>
          <a:ln w="9525">
            <a:noFill/>
            <a:miter lim="800000"/>
            <a:headEnd/>
            <a:tailEnd/>
          </a:ln>
        </p:spPr>
      </p:pic>
      <p:sp>
        <p:nvSpPr>
          <p:cNvPr id="14" name="Content Placeholder 1"/>
          <p:cNvSpPr txBox="1">
            <a:spLocks/>
          </p:cNvSpPr>
          <p:nvPr/>
        </p:nvSpPr>
        <p:spPr>
          <a:xfrm>
            <a:off x="144065" y="1529923"/>
            <a:ext cx="7281494" cy="4059333"/>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7800" indent="-177800">
              <a:spcBef>
                <a:spcPts val="300"/>
              </a:spcBef>
              <a:spcAft>
                <a:spcPts val="300"/>
              </a:spcAft>
              <a:buSzPct val="100000"/>
            </a:pPr>
            <a:r>
              <a:rPr lang="en-US" sz="2400" dirty="0" smtClean="0">
                <a:solidFill>
                  <a:srgbClr val="24A9E1"/>
                </a:solidFill>
                <a:latin typeface="Times New Roman" panose="02020603050405020304" pitchFamily="18" charset="0"/>
                <a:cs typeface="Times New Roman" panose="02020603050405020304" pitchFamily="18" charset="0"/>
              </a:rPr>
              <a:t>Linux malware </a:t>
            </a:r>
            <a:r>
              <a:rPr lang="en-US" sz="2400" dirty="0" smtClean="0">
                <a:latin typeface="Times New Roman" panose="02020603050405020304" pitchFamily="18" charset="0"/>
                <a:cs typeface="Times New Roman" panose="02020603050405020304" pitchFamily="18" charset="0"/>
              </a:rPr>
              <a:t>includes viruses, Trojan horses, worms, and other types of malware that can affect the operating system.</a:t>
            </a:r>
          </a:p>
          <a:p>
            <a:pPr marL="177800" indent="-177800">
              <a:spcBef>
                <a:spcPts val="300"/>
              </a:spcBef>
              <a:spcAft>
                <a:spcPts val="300"/>
              </a:spcAft>
              <a:buSzPct val="100000"/>
            </a:pPr>
            <a:r>
              <a:rPr lang="en-US" sz="2400" dirty="0" smtClean="0">
                <a:latin typeface="Times New Roman" panose="02020603050405020304" pitchFamily="18" charset="0"/>
                <a:cs typeface="Times New Roman" panose="02020603050405020304" pitchFamily="18" charset="0"/>
              </a:rPr>
              <a:t>A </a:t>
            </a:r>
            <a:r>
              <a:rPr lang="en-US" sz="2400" dirty="0" smtClean="0">
                <a:solidFill>
                  <a:srgbClr val="24A9E1"/>
                </a:solidFill>
                <a:latin typeface="Times New Roman" panose="02020603050405020304" pitchFamily="18" charset="0"/>
                <a:cs typeface="Times New Roman" panose="02020603050405020304" pitchFamily="18" charset="0"/>
              </a:rPr>
              <a:t>common Linux attack vector </a:t>
            </a:r>
            <a:r>
              <a:rPr lang="en-US" sz="2400" dirty="0" smtClean="0">
                <a:latin typeface="Times New Roman" panose="02020603050405020304" pitchFamily="18" charset="0"/>
                <a:cs typeface="Times New Roman" panose="02020603050405020304" pitchFamily="18" charset="0"/>
              </a:rPr>
              <a:t>is its services and processes.</a:t>
            </a:r>
          </a:p>
          <a:p>
            <a:pPr marL="177800" indent="-177800">
              <a:spcBef>
                <a:spcPts val="300"/>
              </a:spcBef>
              <a:spcAft>
                <a:spcPts val="300"/>
              </a:spcAft>
              <a:buSzPct val="100000"/>
            </a:pPr>
            <a:r>
              <a:rPr lang="en-US" sz="2400" dirty="0" smtClean="0">
                <a:latin typeface="Times New Roman" panose="02020603050405020304" pitchFamily="18" charset="0"/>
                <a:cs typeface="Times New Roman" panose="02020603050405020304" pitchFamily="18" charset="0"/>
              </a:rPr>
              <a:t>The command output shows an attacker using the Telnet command to probe the nature and version of a web server (port 80).</a:t>
            </a:r>
          </a:p>
          <a:p>
            <a:pPr marL="177800" indent="-177800">
              <a:spcBef>
                <a:spcPts val="300"/>
              </a:spcBef>
              <a:spcAft>
                <a:spcPts val="300"/>
              </a:spcAft>
              <a:buSzPct val="100000"/>
            </a:pPr>
            <a:r>
              <a:rPr lang="en-US" sz="2400" dirty="0" smtClean="0">
                <a:latin typeface="Times New Roman" panose="02020603050405020304" pitchFamily="18" charset="0"/>
                <a:cs typeface="Times New Roman" panose="02020603050405020304" pitchFamily="18" charset="0"/>
              </a:rPr>
              <a:t>The attacker has learned that the server is running </a:t>
            </a:r>
            <a:r>
              <a:rPr lang="en-US" sz="2400" dirty="0" smtClean="0">
                <a:solidFill>
                  <a:srgbClr val="24A9E1"/>
                </a:solidFill>
                <a:latin typeface="Times New Roman" panose="02020603050405020304" pitchFamily="18" charset="0"/>
                <a:cs typeface="Times New Roman" panose="02020603050405020304" pitchFamily="18" charset="0"/>
              </a:rPr>
              <a:t>nginx</a:t>
            </a:r>
            <a:r>
              <a:rPr lang="en-US" sz="2400" dirty="0" smtClean="0">
                <a:solidFill>
                  <a:srgbClr val="FF0000"/>
                </a:solidFill>
                <a:latin typeface="Times New Roman" panose="02020603050405020304" pitchFamily="18" charset="0"/>
                <a:cs typeface="Times New Roman" panose="02020603050405020304" pitchFamily="18" charset="0"/>
              </a:rPr>
              <a:t> </a:t>
            </a:r>
            <a:r>
              <a:rPr lang="en-US" sz="2400" dirty="0" smtClean="0">
                <a:solidFill>
                  <a:srgbClr val="24A9E1"/>
                </a:solidFill>
                <a:latin typeface="Times New Roman" panose="02020603050405020304" pitchFamily="18" charset="0"/>
                <a:cs typeface="Times New Roman" panose="02020603050405020304" pitchFamily="18" charset="0"/>
              </a:rPr>
              <a:t>version 1.12.0</a:t>
            </a:r>
            <a:r>
              <a:rPr lang="en-US" sz="2400" dirty="0" smtClean="0">
                <a:latin typeface="Times New Roman" panose="02020603050405020304" pitchFamily="18" charset="0"/>
                <a:cs typeface="Times New Roman" panose="02020603050405020304" pitchFamily="18" charset="0"/>
              </a:rPr>
              <a:t>. The next step would be to research known vulnerabilities in the nginx 1.12.0 code.</a:t>
            </a:r>
            <a:endParaRPr lang="en-US"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59985348"/>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12711" y="601550"/>
            <a:ext cx="2265364"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Rootkit Check</a:t>
            </a: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a:t>
            </a:r>
            <a:r>
              <a:rPr lang="en-US" sz="2400" dirty="0" smtClean="0">
                <a:solidFill>
                  <a:schemeClr val="bg1"/>
                </a:solidFill>
                <a:latin typeface="Tajawal Medium" panose="00000600000000000000" pitchFamily="2" charset="-78"/>
                <a:cs typeface="Tajawal Medium" panose="00000600000000000000" pitchFamily="2" charset="-78"/>
              </a:rPr>
              <a:t>2</a:t>
            </a:r>
            <a:endParaRPr lang="en-US" sz="2400" dirty="0">
              <a:solidFill>
                <a:schemeClr val="bg1"/>
              </a:solidFill>
              <a:latin typeface="Tajawal Medium" panose="00000600000000000000" pitchFamily="2" charset="-78"/>
              <a:cs typeface="Tajawal Medium" panose="00000600000000000000" pitchFamily="2" charset="-78"/>
            </a:endParaRPr>
          </a:p>
        </p:txBody>
      </p:sp>
      <p:sp>
        <p:nvSpPr>
          <p:cNvPr id="11" name="Content Placeholder 1"/>
          <p:cNvSpPr txBox="1">
            <a:spLocks/>
          </p:cNvSpPr>
          <p:nvPr/>
        </p:nvSpPr>
        <p:spPr>
          <a:xfrm>
            <a:off x="359813" y="1610200"/>
            <a:ext cx="8131144" cy="3776354"/>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7800" indent="-177800">
              <a:spcBef>
                <a:spcPts val="300"/>
              </a:spcBef>
              <a:spcAft>
                <a:spcPts val="300"/>
              </a:spcAft>
              <a:buSzPct val="100000"/>
            </a:pPr>
            <a:r>
              <a:rPr lang="en-US" sz="2000" dirty="0" smtClean="0">
                <a:latin typeface="Times New Roman" panose="02020603050405020304" pitchFamily="18" charset="0"/>
                <a:cs typeface="Times New Roman" panose="02020603050405020304" pitchFamily="18" charset="0"/>
              </a:rPr>
              <a:t>A </a:t>
            </a:r>
            <a:r>
              <a:rPr lang="en-US" sz="2000" dirty="0" smtClean="0">
                <a:solidFill>
                  <a:srgbClr val="24A9E1"/>
                </a:solidFill>
                <a:latin typeface="Times New Roman" panose="02020603050405020304" pitchFamily="18" charset="0"/>
                <a:cs typeface="Times New Roman" panose="02020603050405020304" pitchFamily="18" charset="0"/>
              </a:rPr>
              <a:t>rootkit</a:t>
            </a:r>
            <a:r>
              <a:rPr lang="en-US" sz="2000" dirty="0" smtClean="0">
                <a:latin typeface="Times New Roman" panose="02020603050405020304" pitchFamily="18" charset="0"/>
                <a:cs typeface="Times New Roman" panose="02020603050405020304" pitchFamily="18" charset="0"/>
              </a:rPr>
              <a:t> is a type of malware designed to increase an unauthorized user’s privileges or grant access to portions of the software that should not normally be allowed.</a:t>
            </a:r>
          </a:p>
          <a:p>
            <a:pPr marL="177800" indent="-177800">
              <a:spcBef>
                <a:spcPts val="300"/>
              </a:spcBef>
              <a:spcAft>
                <a:spcPts val="300"/>
              </a:spcAft>
              <a:buSzPct val="100000"/>
            </a:pPr>
            <a:r>
              <a:rPr lang="en-US" sz="2000" dirty="0" smtClean="0">
                <a:latin typeface="Times New Roman" panose="02020603050405020304" pitchFamily="18" charset="0"/>
                <a:cs typeface="Times New Roman" panose="02020603050405020304" pitchFamily="18" charset="0"/>
              </a:rPr>
              <a:t>A rootkit is destructive as it changes kernel code and its modules, changing the most fundamental operations of the OS itself.</a:t>
            </a:r>
          </a:p>
          <a:p>
            <a:pPr marL="177800" indent="-177800">
              <a:spcBef>
                <a:spcPts val="300"/>
              </a:spcBef>
              <a:spcAft>
                <a:spcPts val="300"/>
              </a:spcAft>
              <a:buSzPct val="100000"/>
            </a:pPr>
            <a:r>
              <a:rPr lang="en-US" sz="2000" dirty="0" smtClean="0">
                <a:solidFill>
                  <a:srgbClr val="24A9E1"/>
                </a:solidFill>
                <a:latin typeface="Times New Roman" panose="02020603050405020304" pitchFamily="18" charset="0"/>
                <a:cs typeface="Times New Roman" panose="02020603050405020304" pitchFamily="18" charset="0"/>
              </a:rPr>
              <a:t>Rootkit detection </a:t>
            </a:r>
            <a:r>
              <a:rPr lang="en-US" sz="2000" dirty="0" smtClean="0">
                <a:latin typeface="Times New Roman" panose="02020603050405020304" pitchFamily="18" charset="0"/>
                <a:cs typeface="Times New Roman" panose="02020603050405020304" pitchFamily="18" charset="0"/>
              </a:rPr>
              <a:t>methods include booting the computer  from a trusted media.</a:t>
            </a:r>
          </a:p>
          <a:p>
            <a:pPr marL="177800" indent="-177800">
              <a:spcBef>
                <a:spcPts val="300"/>
              </a:spcBef>
              <a:spcAft>
                <a:spcPts val="300"/>
              </a:spcAft>
              <a:buSzPct val="100000"/>
            </a:pPr>
            <a:r>
              <a:rPr lang="en-US" sz="2000" dirty="0" smtClean="0">
                <a:latin typeface="Times New Roman" panose="02020603050405020304" pitchFamily="18" charset="0"/>
                <a:cs typeface="Times New Roman" panose="02020603050405020304" pitchFamily="18" charset="0"/>
              </a:rPr>
              <a:t>Rootkit removal can be complicated. Re-installation of the operating system is the only real solution to the problem.</a:t>
            </a:r>
          </a:p>
          <a:p>
            <a:pPr marL="177800" indent="-177800">
              <a:spcBef>
                <a:spcPts val="300"/>
              </a:spcBef>
              <a:spcAft>
                <a:spcPts val="300"/>
              </a:spcAft>
              <a:buSzPct val="100000"/>
            </a:pPr>
            <a:r>
              <a:rPr lang="en-US" sz="2000" b="1" dirty="0" smtClean="0">
                <a:solidFill>
                  <a:srgbClr val="24A9E1"/>
                </a:solidFill>
                <a:latin typeface="Times New Roman" panose="02020603050405020304" pitchFamily="18" charset="0"/>
                <a:cs typeface="Times New Roman" panose="02020603050405020304" pitchFamily="18" charset="0"/>
              </a:rPr>
              <a:t>chkrootkit</a:t>
            </a:r>
            <a:r>
              <a:rPr lang="en-US" sz="2000" dirty="0" smtClean="0">
                <a:solidFill>
                  <a:srgbClr val="FF0000"/>
                </a:solidFill>
                <a:latin typeface="Times New Roman" panose="02020603050405020304" pitchFamily="18" charset="0"/>
                <a:cs typeface="Times New Roman" panose="02020603050405020304" pitchFamily="18" charset="0"/>
              </a:rPr>
              <a:t> </a:t>
            </a:r>
            <a:r>
              <a:rPr lang="en-US" sz="2000" dirty="0" smtClean="0">
                <a:latin typeface="Times New Roman" panose="02020603050405020304" pitchFamily="18" charset="0"/>
                <a:cs typeface="Times New Roman" panose="02020603050405020304" pitchFamily="18" charset="0"/>
              </a:rPr>
              <a:t>is a popular Linux-based program designed to check the computer for known rootkits.</a:t>
            </a:r>
          </a:p>
          <a:p>
            <a:pPr marL="177800" indent="-177800">
              <a:spcBef>
                <a:spcPts val="300"/>
              </a:spcBef>
              <a:spcAft>
                <a:spcPts val="300"/>
              </a:spcAft>
              <a:buSzPct val="100000"/>
            </a:pPr>
            <a:r>
              <a:rPr lang="en-US" sz="2000" dirty="0" smtClean="0">
                <a:latin typeface="Times New Roman" panose="02020603050405020304" pitchFamily="18" charset="0"/>
                <a:cs typeface="Times New Roman" panose="02020603050405020304" pitchFamily="18" charset="0"/>
              </a:rPr>
              <a:t>The command output shows the output of </a:t>
            </a:r>
            <a:r>
              <a:rPr lang="en-US" sz="2000" b="1" dirty="0" smtClean="0">
                <a:latin typeface="Times New Roman" panose="02020603050405020304" pitchFamily="18" charset="0"/>
                <a:cs typeface="Times New Roman" panose="02020603050405020304" pitchFamily="18" charset="0"/>
              </a:rPr>
              <a:t>chkrootkit</a:t>
            </a:r>
            <a:r>
              <a:rPr lang="en-US" sz="2000" dirty="0" smtClean="0">
                <a:latin typeface="Times New Roman" panose="02020603050405020304" pitchFamily="18" charset="0"/>
                <a:cs typeface="Times New Roman" panose="02020603050405020304" pitchFamily="18" charset="0"/>
              </a:rPr>
              <a:t> on an Ubuntu Linux.</a:t>
            </a:r>
            <a:endParaRPr lang="en-US" sz="2000" b="1" dirty="0">
              <a:latin typeface="Times New Roman" panose="02020603050405020304" pitchFamily="18" charset="0"/>
              <a:cs typeface="Times New Roman" panose="02020603050405020304" pitchFamily="18" charset="0"/>
            </a:endParaRPr>
          </a:p>
        </p:txBody>
      </p:sp>
      <p:pic>
        <p:nvPicPr>
          <p:cNvPr id="12" name="Picture 2"/>
          <p:cNvPicPr>
            <a:picLocks noChangeAspect="1" noChangeArrowheads="1"/>
          </p:cNvPicPr>
          <p:nvPr/>
        </p:nvPicPr>
        <p:blipFill>
          <a:blip r:embed="rId6"/>
          <a:srcRect/>
          <a:stretch>
            <a:fillRect/>
          </a:stretch>
        </p:blipFill>
        <p:spPr bwMode="auto">
          <a:xfrm>
            <a:off x="8531476" y="1687460"/>
            <a:ext cx="3312000" cy="3834649"/>
          </a:xfrm>
          <a:prstGeom prst="rect">
            <a:avLst/>
          </a:prstGeom>
          <a:noFill/>
          <a:ln w="9525">
            <a:noFill/>
            <a:miter lim="800000"/>
            <a:headEnd/>
            <a:tailEnd/>
          </a:ln>
        </p:spPr>
      </p:pic>
    </p:spTree>
    <p:extLst>
      <p:ext uri="{BB962C8B-B14F-4D97-AF65-F5344CB8AC3E}">
        <p14:creationId xmlns:p14="http://schemas.microsoft.com/office/powerpoint/2010/main" val="1617599249"/>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77436" y="345599"/>
            <a:ext cx="4129657" cy="954107"/>
          </a:xfrm>
          <a:prstGeom prst="rect">
            <a:avLst/>
          </a:prstGeom>
          <a:noFill/>
        </p:spPr>
        <p:txBody>
          <a:bodyPr wrap="none" rtlCol="0">
            <a:spAutoFit/>
          </a:bodyPr>
          <a:lstStyle/>
          <a:p>
            <a:pPr lvl="0"/>
            <a:r>
              <a:rPr lang="en-US" sz="2800" dirty="0">
                <a:solidFill>
                  <a:schemeClr val="bg1"/>
                </a:solidFill>
                <a:latin typeface="Times New Roman" panose="02020603050405020304" pitchFamily="18" charset="0"/>
                <a:cs typeface="Times New Roman" panose="02020603050405020304" pitchFamily="18" charset="0"/>
              </a:rPr>
              <a:t>Navigating the Linux Files </a:t>
            </a:r>
          </a:p>
          <a:p>
            <a:pPr lvl="0"/>
            <a:r>
              <a:rPr lang="en-US" sz="2800" dirty="0">
                <a:solidFill>
                  <a:schemeClr val="bg1"/>
                </a:solidFill>
                <a:latin typeface="Times New Roman" panose="02020603050405020304" pitchFamily="18" charset="0"/>
                <a:cs typeface="Times New Roman" panose="02020603050405020304" pitchFamily="18" charset="0"/>
              </a:rPr>
              <a:t>Permission Settings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8" name="TextBox 17"/>
          <p:cNvSpPr txBox="1"/>
          <p:nvPr/>
        </p:nvSpPr>
        <p:spPr>
          <a:xfrm>
            <a:off x="11289" y="343435"/>
            <a:ext cx="2212465" cy="83099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 </a:t>
            </a:r>
            <a:r>
              <a:rPr kumimoji="0" lang="en-US" sz="2400" b="0" i="0" u="none" strike="noStrike" kern="1200" cap="none" spc="0" normalizeH="0" baseline="0" noProof="0" dirty="0" smtClean="0">
                <a:ln>
                  <a:noFill/>
                </a:ln>
                <a:solidFill>
                  <a:prstClr val="white"/>
                </a:solidFill>
                <a:effectLst/>
                <a:uLnTx/>
                <a:uFillTx/>
                <a:latin typeface="Tajawal Medium" panose="00000600000000000000" pitchFamily="2" charset="-78"/>
                <a:ea typeface="+mn-ea"/>
                <a:cs typeface="Tajawal Medium" panose="00000600000000000000" pitchFamily="2" charset="-78"/>
              </a:rPr>
              <a:t>2</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solidFill>
                <a:effectLst/>
                <a:uLnTx/>
                <a:uFillTx/>
                <a:latin typeface="Tajawal Medium" panose="00000600000000000000" pitchFamily="2" charset="-78"/>
                <a:ea typeface="+mn-ea"/>
                <a:cs typeface="Tajawal Medium" panose="00000600000000000000" pitchFamily="2" charset="-78"/>
              </a:rPr>
              <a:t>Activity 3</a:t>
            </a:r>
            <a:endPar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9" name="Content Placeholder 1"/>
          <p:cNvSpPr txBox="1">
            <a:spLocks/>
          </p:cNvSpPr>
          <p:nvPr/>
        </p:nvSpPr>
        <p:spPr>
          <a:xfrm>
            <a:off x="417832" y="2871596"/>
            <a:ext cx="7512223" cy="235700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100"/>
              </a:spcBef>
              <a:spcAft>
                <a:spcPts val="300"/>
              </a:spcAft>
              <a:buNone/>
            </a:pPr>
            <a:r>
              <a:rPr kumimoji="0" lang="en-US" sz="2800" b="0"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In this activity, </a:t>
            </a:r>
            <a:r>
              <a:rPr lang="en-US" dirty="0"/>
              <a:t>you will familiarize yourself with Linux files permission</a:t>
            </a:r>
          </a:p>
        </p:txBody>
      </p:sp>
    </p:spTree>
    <p:extLst>
      <p:ext uri="{BB962C8B-B14F-4D97-AF65-F5344CB8AC3E}">
        <p14:creationId xmlns:p14="http://schemas.microsoft.com/office/powerpoint/2010/main" val="2715153656"/>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8" name="Rectangle 7"/>
          <p:cNvSpPr/>
          <p:nvPr/>
        </p:nvSpPr>
        <p:spPr>
          <a:xfrm>
            <a:off x="1879577" y="2644170"/>
            <a:ext cx="5552546" cy="1569660"/>
          </a:xfrm>
          <a:prstGeom prst="rect">
            <a:avLst/>
          </a:prstGeom>
        </p:spPr>
        <p:txBody>
          <a:bodyPr wrap="none">
            <a:spAutoFit/>
          </a:bodyPr>
          <a:lstStyle/>
          <a:p>
            <a:r>
              <a:rPr lang="en-US" sz="9600" dirty="0">
                <a:latin typeface="Arial Black" panose="020B0A04020102020204" pitchFamily="34" charset="0"/>
              </a:rPr>
              <a:t>Thanks </a:t>
            </a:r>
          </a:p>
        </p:txBody>
      </p:sp>
      <p:sp>
        <p:nvSpPr>
          <p:cNvPr id="18" name="TextBox 1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a:t>
            </a:r>
            <a:r>
              <a:rPr lang="en-US" sz="2400" dirty="0" smtClean="0">
                <a:solidFill>
                  <a:schemeClr val="bg1"/>
                </a:solidFill>
                <a:latin typeface="Tajawal Medium" panose="00000600000000000000" pitchFamily="2" charset="-78"/>
                <a:cs typeface="Tajawal Medium" panose="00000600000000000000" pitchFamily="2" charset="-78"/>
              </a:rPr>
              <a:t>2</a:t>
            </a:r>
            <a:endParaRPr lang="en-US" sz="2400" dirty="0">
              <a:solidFill>
                <a:schemeClr val="bg1"/>
              </a:solidFill>
              <a:latin typeface="Tajawal Medium" panose="00000600000000000000" pitchFamily="2" charset="-78"/>
              <a:cs typeface="Tajawal Medium" panose="00000600000000000000" pitchFamily="2" charset="-78"/>
            </a:endParaRPr>
          </a:p>
        </p:txBody>
      </p:sp>
      <p:sp>
        <p:nvSpPr>
          <p:cNvPr id="7" name="Rectangle 6"/>
          <p:cNvSpPr/>
          <p:nvPr/>
        </p:nvSpPr>
        <p:spPr>
          <a:xfrm>
            <a:off x="2524692" y="466221"/>
            <a:ext cx="6096000" cy="646331"/>
          </a:xfrm>
          <a:prstGeom prst="rect">
            <a:avLst/>
          </a:prstGeom>
        </p:spPr>
        <p:txBody>
          <a:bodyPr>
            <a:spAutoFit/>
          </a:bodyPr>
          <a:lstStyle/>
          <a:p>
            <a:pPr lvl="0">
              <a:defRPr/>
            </a:pPr>
            <a:r>
              <a:rPr lang="en-US" dirty="0">
                <a:solidFill>
                  <a:prstClr val="white"/>
                </a:solidFill>
              </a:rPr>
              <a:t>The features and characteristics of </a:t>
            </a:r>
          </a:p>
          <a:p>
            <a:pPr lvl="0">
              <a:defRPr/>
            </a:pPr>
            <a:r>
              <a:rPr lang="en-US" dirty="0">
                <a:solidFill>
                  <a:prstClr val="white"/>
                </a:solidFill>
              </a:rPr>
              <a:t>the Linux Operating System</a:t>
            </a:r>
            <a:endParaRPr lang="en-US" dirty="0">
              <a:solidFill>
                <a:prstClr val="white"/>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22904402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763</TotalTime>
  <Words>2722</Words>
  <Application>Microsoft Office PowerPoint</Application>
  <PresentationFormat>Widescreen</PresentationFormat>
  <Paragraphs>432</Paragraphs>
  <Slides>49</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49</vt:i4>
      </vt:variant>
    </vt:vector>
  </HeadingPairs>
  <TitlesOfParts>
    <vt:vector size="59" baseType="lpstr">
      <vt:lpstr>ＭＳ Ｐゴシック</vt:lpstr>
      <vt:lpstr>Arial</vt:lpstr>
      <vt:lpstr>Arial Black</vt:lpstr>
      <vt:lpstr>Calibri</vt:lpstr>
      <vt:lpstr>Calibri Light</vt:lpstr>
      <vt:lpstr>CiscoSans</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Windows User</cp:lastModifiedBy>
  <cp:revision>63</cp:revision>
  <dcterms:created xsi:type="dcterms:W3CDTF">2021-08-03T13:03:26Z</dcterms:created>
  <dcterms:modified xsi:type="dcterms:W3CDTF">2023-02-26T19:56:55Z</dcterms:modified>
</cp:coreProperties>
</file>