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2.xml" ContentType="application/vnd.openxmlformats-officedocument.presentationml.tags+xml"/>
  <Override PartName="/ppt/tags/tag14.xml" ContentType="application/vnd.openxmlformats-officedocument.presentationml.tags+xml"/>
  <Override PartName="/ppt/tags/tag11.xml" ContentType="application/vnd.openxmlformats-officedocument.presentationml.tags+xml"/>
  <Override PartName="/ppt/tags/tag17.xml" ContentType="application/vnd.openxmlformats-officedocument.presentationml.tags+xml"/>
  <Override PartName="/ppt/tags/tag23.xml" ContentType="application/vnd.openxmlformats-officedocument.presentationml.tags+xml"/>
  <Override PartName="/ppt/tags/tag15.xml" ContentType="application/vnd.openxmlformats-officedocument.presentationml.tags+xml"/>
  <Override PartName="/ppt/tags/tag19.xml" ContentType="application/vnd.openxmlformats-officedocument.presentationml.tags+xml"/>
  <Override PartName="/ppt/tags/tag10.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16.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13.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18.xml" ContentType="application/vnd.openxmlformats-officedocument.presentationml.tags+xml"/>
  <Override PartName="/ppt/tags/tag2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557" r:id="rId8"/>
    <p:sldId id="673" r:id="rId9"/>
    <p:sldId id="672" r:id="rId10"/>
    <p:sldId id="659" r:id="rId11"/>
    <p:sldId id="654" r:id="rId12"/>
    <p:sldId id="660" r:id="rId13"/>
    <p:sldId id="661" r:id="rId14"/>
    <p:sldId id="271" r:id="rId15"/>
    <p:sldId id="554" r:id="rId16"/>
    <p:sldId id="674" r:id="rId17"/>
    <p:sldId id="586" r:id="rId18"/>
    <p:sldId id="645" r:id="rId19"/>
    <p:sldId id="507" r:id="rId20"/>
    <p:sldId id="509" r:id="rId21"/>
    <p:sldId id="508" r:id="rId22"/>
    <p:sldId id="590" r:id="rId23"/>
    <p:sldId id="622" r:id="rId24"/>
    <p:sldId id="568" r:id="rId25"/>
    <p:sldId id="569" r:id="rId26"/>
    <p:sldId id="614" r:id="rId27"/>
    <p:sldId id="615" r:id="rId28"/>
    <p:sldId id="616" r:id="rId29"/>
    <p:sldId id="662" r:id="rId30"/>
    <p:sldId id="663" r:id="rId31"/>
    <p:sldId id="664" r:id="rId32"/>
    <p:sldId id="665" r:id="rId33"/>
    <p:sldId id="666" r:id="rId34"/>
    <p:sldId id="668" r:id="rId35"/>
    <p:sldId id="669" r:id="rId36"/>
    <p:sldId id="670" r:id="rId37"/>
    <p:sldId id="671"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557"/>
            <p14:sldId id="673"/>
            <p14:sldId id="672"/>
            <p14:sldId id="659"/>
            <p14:sldId id="654"/>
            <p14:sldId id="660"/>
            <p14:sldId id="661"/>
            <p14:sldId id="271"/>
            <p14:sldId id="554"/>
            <p14:sldId id="674"/>
            <p14:sldId id="586"/>
            <p14:sldId id="645"/>
            <p14:sldId id="507"/>
            <p14:sldId id="509"/>
            <p14:sldId id="508"/>
            <p14:sldId id="590"/>
            <p14:sldId id="622"/>
            <p14:sldId id="568"/>
            <p14:sldId id="569"/>
            <p14:sldId id="614"/>
            <p14:sldId id="615"/>
            <p14:sldId id="616"/>
            <p14:sldId id="662"/>
            <p14:sldId id="663"/>
            <p14:sldId id="664"/>
            <p14:sldId id="665"/>
            <p14:sldId id="666"/>
            <p14:sldId id="668"/>
            <p14:sldId id="669"/>
            <p14:sldId id="670"/>
            <p14:sldId id="671"/>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12/02/2026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12/02/2026</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12/02/2026</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hyperlink" Target="https://neyaglobal.com/journal-nonprofit/body-language-and-non-verbal-communication-in-public-speaking/?utm"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aWIQO2Qjy18" TargetMode="External"/><Relationship Id="rId2" Type="http://schemas.openxmlformats.org/officeDocument/2006/relationships/slideLayout" Target="../slideLayouts/slideLayout16.xml"/><Relationship Id="rId1" Type="http://schemas.openxmlformats.org/officeDocument/2006/relationships/tags" Target="../tags/tag6.xml"/><Relationship Id="rId5" Type="http://schemas.openxmlformats.org/officeDocument/2006/relationships/image" Target="../media/image10.jpe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0.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17.jpeg"/><Relationship Id="rId2" Type="http://schemas.microsoft.com/office/2007/relationships/media" Target="../media/media1.m4a"/><Relationship Id="rId1" Type="http://schemas.openxmlformats.org/officeDocument/2006/relationships/tags" Target="../tags/tag13.xml"/><Relationship Id="rId6" Type="http://schemas.openxmlformats.org/officeDocument/2006/relationships/image" Target="../media/image16.png"/><Relationship Id="rId5" Type="http://schemas.openxmlformats.org/officeDocument/2006/relationships/image" Target="../media/image3.png"/><Relationship Id="rId4"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sciencedirect.com/science/article/pii/S0272494425003718?utm" TargetMode="External"/><Relationship Id="rId1" Type="http://schemas.openxmlformats.org/officeDocument/2006/relationships/slideLayout" Target="../slideLayouts/slideLayout16.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5" Type="http://schemas.openxmlformats.org/officeDocument/2006/relationships/image" Target="../media/image25.jpeg"/><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hyperlink" Target="https://doaj.org/article/5fb26a4ba7df401282bb8a75ba10636a?utm" TargetMode="External"/><Relationship Id="rId2" Type="http://schemas.openxmlformats.org/officeDocument/2006/relationships/slideLayout" Target="../slideLayouts/slideLayout16.xml"/><Relationship Id="rId1" Type="http://schemas.openxmlformats.org/officeDocument/2006/relationships/tags" Target="../tags/tag17.xml"/><Relationship Id="rId5" Type="http://schemas.openxmlformats.org/officeDocument/2006/relationships/image" Target="../media/image26.jpe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27.jpe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8.jpeg"/></Relationships>
</file>

<file path=ppt/slides/_rels/slide32.xml.rels><?xml version="1.0" encoding="UTF-8" standalone="yes"?>
<Relationships xmlns="http://schemas.openxmlformats.org/package/2006/relationships"><Relationship Id="rId3" Type="http://schemas.openxmlformats.org/officeDocument/2006/relationships/hyperlink" Target="https://bura.brunel.ac.uk/handle/2438/25303?utm" TargetMode="External"/><Relationship Id="rId2" Type="http://schemas.openxmlformats.org/officeDocument/2006/relationships/slideLayout" Target="../slideLayouts/slideLayout16.xml"/><Relationship Id="rId1" Type="http://schemas.openxmlformats.org/officeDocument/2006/relationships/tags" Target="../tags/tag20.xml"/><Relationship Id="rId5" Type="http://schemas.openxmlformats.org/officeDocument/2006/relationships/image" Target="../media/image29.jpe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30.jpe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2.xml"/><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hyperlink" Target="https://ccsenet.org/journal/index.php/ijbm/article/view/1680?utm" TargetMode="External"/><Relationship Id="rId2" Type="http://schemas.openxmlformats.org/officeDocument/2006/relationships/slideLayout" Target="../slideLayouts/slideLayout16.xml"/><Relationship Id="rId1" Type="http://schemas.openxmlformats.org/officeDocument/2006/relationships/tags" Target="../tags/tag23.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148181" y="3687651"/>
            <a:ext cx="7823890" cy="61555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لغة الجسد في التفاوض</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الرابعة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MKT421</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6813"/>
    </mc:Choice>
    <mc:Fallback xmlns="">
      <p:transition spd="slow" advTm="268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86889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5615" y="1438276"/>
            <a:ext cx="8417320" cy="5344476"/>
          </a:xfrm>
          <a:prstGeom prst="rect">
            <a:avLst/>
          </a:prstGeom>
          <a:noFill/>
        </p:spPr>
        <p:txBody>
          <a:bodyPr wrap="square" rtlCol="0">
            <a:spAutoFit/>
          </a:bodyPr>
          <a:lstStyle/>
          <a:p>
            <a:pPr algn="just" rtl="1">
              <a:lnSpc>
                <a:spcPct val="250000"/>
              </a:lnSpc>
            </a:pPr>
            <a:r>
              <a:rPr lang="ar-SY" sz="2000" dirty="0"/>
              <a:t>تُعد لغة الجسد أحد أهم أدوات الاتصال غير اللفظي التي تؤثر بشكل مباشر في مسار العملية التفاوضية ونتائجها. فخلال التفاوض، لا تقتصر عملية تبادل الرسائل على الكلمات المنطوقة فقط، بل تمتد لتشمل تعابير الوجه، وحركات الجسد، ونظرات العين، والمظهر الخارجي، والمسافة الشخصية بين المتفاوضين. وتشير الأدبيات التسويقية إلى أن جزءاً كبيراً من الانطباعات والقرارات التفاوضية يتشكل بناءً على هذه الإشارات غير اللفظية. من هنا، تهدف هذه المحاضرة إلى تعريف الطلبة بمفهوم لغة الجسد، وشرح عناصرها الأساسية، وبيان دورها في دعم المفاوض وتحقيق أهدافه خلال التفاوض التجاري.</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49227"/>
    </mc:Choice>
    <mc:Fallback xmlns="">
      <p:transition spd="slow" advTm="1492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20163" y="79206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286" y="1299035"/>
            <a:ext cx="8495854" cy="5152116"/>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300000"/>
              </a:lnSpc>
              <a:buFont typeface="Arial" panose="020B0604020202020204" pitchFamily="34" charset="0"/>
              <a:buChar char="•"/>
            </a:pPr>
            <a:r>
              <a:rPr lang="ar-SY" sz="2000" dirty="0"/>
              <a:t>تعريف مفهوم لغة الجسد وشرح دورها في دعم الاتصال التفاوضي وتحقيق أهداف التفاوض.</a:t>
            </a:r>
          </a:p>
          <a:p>
            <a:pPr marL="342900" indent="-342900" algn="just" rtl="1">
              <a:lnSpc>
                <a:spcPct val="300000"/>
              </a:lnSpc>
              <a:buFont typeface="Arial" panose="020B0604020202020204" pitchFamily="34" charset="0"/>
              <a:buChar char="•"/>
            </a:pPr>
            <a:r>
              <a:rPr lang="ar-SY" sz="2000" dirty="0"/>
              <a:t>تحديد عناصر لغة الجسد الأساسية في التفاوض وتحليل أثر كل عنصر على سلوك أطراف التفاوض.</a:t>
            </a:r>
          </a:p>
          <a:p>
            <a:pPr marL="342900" indent="-342900" algn="just" rtl="1">
              <a:lnSpc>
                <a:spcPct val="300000"/>
              </a:lnSpc>
              <a:buFont typeface="Arial" panose="020B0604020202020204" pitchFamily="34" charset="0"/>
              <a:buChar char="•"/>
            </a:pPr>
            <a:r>
              <a:rPr lang="ar-SY" sz="2000" dirty="0"/>
              <a:t>شرح قواعد قراءة لغة الجسد قراءة صحيحة وربط الإشارات غير اللفظية بالسياق التفاوضي.</a:t>
            </a:r>
          </a:p>
          <a:p>
            <a:pPr marL="342900" indent="-342900" algn="just" rtl="1">
              <a:lnSpc>
                <a:spcPct val="300000"/>
              </a:lnSpc>
              <a:buFont typeface="Arial" panose="020B0604020202020204" pitchFamily="34" charset="0"/>
              <a:buChar char="•"/>
            </a:pPr>
            <a:r>
              <a:rPr lang="ar-SY" sz="2000" dirty="0"/>
              <a:t>تحليل السلوك غير اللفظي للمتفاوضين واستخلاص دلالاته التفاوضية بصورة علمية مبسّطة.</a:t>
            </a:r>
          </a:p>
          <a:p>
            <a:pPr marL="342900" indent="-342900" algn="just" rtl="1">
              <a:lnSpc>
                <a:spcPct val="300000"/>
              </a:lnSpc>
              <a:buFont typeface="Arial" panose="020B0604020202020204" pitchFamily="34" charset="0"/>
              <a:buChar char="•"/>
            </a:pPr>
            <a:r>
              <a:rPr lang="ar-SY" sz="2000" dirty="0"/>
              <a:t>توظيف لغة الجسد بشكل واعٍ وفعّال لتعزيز الثقة وتحسين نتائج العملية التفاوضية.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11175"/>
    </mc:Choice>
    <mc:Fallback xmlns="">
      <p:transition spd="slow" advTm="1111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54147" y="990932"/>
            <a:ext cx="4021493"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ماهية لغة الجسد</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29093"/>
    </mc:Choice>
    <mc:Fallback xmlns="">
      <p:transition spd="slow" advTm="290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8364" y="1232751"/>
            <a:ext cx="4955590" cy="5120954"/>
          </a:xfrm>
          <a:prstGeom prst="rect">
            <a:avLst/>
          </a:prstGeom>
        </p:spPr>
        <p:txBody>
          <a:bodyPr wrap="square">
            <a:spAutoFit/>
          </a:bodyPr>
          <a:lstStyle/>
          <a:p>
            <a:pPr algn="just" rtl="1">
              <a:lnSpc>
                <a:spcPct val="150000"/>
              </a:lnSpc>
            </a:pPr>
            <a:r>
              <a:rPr lang="ar-SY" sz="2000" dirty="0"/>
              <a:t>تُعد لغة الجسد من أهم مكونات الاتصال غير اللفظي التي تؤثر بعمق في سلوك الأفراد أثناء المواقف التفاعلية، ولا سيما في التفاوض التجاري. فالكلمات وحدها لا تكفي لنقل المعاني والمشاعر الحقيقية، إذ ترافقها إشارات جسدية تعكس مواقف المتفاوضين ونواياهم بدرجة كبيرة. وتكمن أهمية هذا المحور في توضيح مفهوم لغة الجسد وبيان دورها كأداة اتصال مؤثرة في الإدراك التفاوضي. كما يسلط الضوء على العلاقة بين الإشارات غير اللفظية وتفسير السلوك التفاوضي للأطراف. ويؤكد هذا المحور على أن فهم لغة الجسد لا يقتصر على استخدامها فقط، بل يمتد إلى القدرة على قراءتها وتحليلها بصورة صحيحة. </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ustDataLst>
      <p:tags r:id="rId1"/>
    </p:custDataLst>
  </p:cSld>
  <p:clrMapOvr>
    <a:masterClrMapping/>
  </p:clrMapOvr>
  <p:transition spd="slow" advTm="125629">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6407" y="927337"/>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لغة الجسد</a:t>
            </a:r>
          </a:p>
        </p:txBody>
      </p:sp>
      <p:sp>
        <p:nvSpPr>
          <p:cNvPr id="48" name="TextBox 47"/>
          <p:cNvSpPr txBox="1"/>
          <p:nvPr/>
        </p:nvSpPr>
        <p:spPr>
          <a:xfrm>
            <a:off x="825500" y="1494254"/>
            <a:ext cx="10541000" cy="4536563"/>
          </a:xfrm>
          <a:prstGeom prst="rect">
            <a:avLst/>
          </a:prstGeom>
          <a:noFill/>
        </p:spPr>
        <p:txBody>
          <a:bodyPr wrap="square" rtlCol="0">
            <a:spAutoFit/>
          </a:bodyPr>
          <a:lstStyle/>
          <a:p>
            <a:pPr algn="just" rtl="1">
              <a:lnSpc>
                <a:spcPct val="300000"/>
              </a:lnSpc>
            </a:pPr>
            <a:r>
              <a:rPr lang="ar-SY" sz="2000" dirty="0"/>
              <a:t>تشير لغة الجسد إلى مجموعة الإشارات والحركات غير اللفظية التي تصدر عن الإنسان أثناء التفاعل مع الآخرين، سواء كانت صادرة عن وعي أو دون وعي. وتشمل هذه الإشارات تعابير الوجه، وحركات اليدين، ووضعية الجسد، ونبرة الصوت، والمسافة الجسدية. في التفاوض التجاري، تُعد لغة الجسد قناة اتصال أساسية تكمّل الاتصال اللفظي، </a:t>
            </a:r>
            <a:endParaRPr lang="en-US" sz="2000" dirty="0"/>
          </a:p>
          <a:p>
            <a:pPr algn="just" rtl="1">
              <a:lnSpc>
                <a:spcPct val="300000"/>
              </a:lnSpc>
            </a:pPr>
            <a:r>
              <a:rPr lang="ar-SY" sz="2000" dirty="0"/>
              <a:t>وتساعد الطرف الآخر على تفسير الرسائل المقصودة.</a:t>
            </a:r>
            <a:endParaRPr lang="en-US" sz="2000" dirty="0"/>
          </a:p>
          <a:p>
            <a:pPr algn="just" rtl="1">
              <a:lnSpc>
                <a:spcPct val="300000"/>
              </a:lnSpc>
            </a:pPr>
            <a:r>
              <a:rPr lang="ar-SY" sz="2000" b="1" u="sng" dirty="0"/>
              <a:t>مثال</a:t>
            </a:r>
            <a:r>
              <a:rPr lang="ar-SY" sz="2000" dirty="0"/>
              <a:t>: قد يعبّر المفاوض عن قبوله لعرض معين لفظياً، لكن وضعية جسده المتصلبة قد توحي بعدم الارتياح الحقيقي.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026" name="Picture 2" descr="3+ Hundred Body Language Word Cloud ...">
            <a:extLst>
              <a:ext uri="{FF2B5EF4-FFF2-40B4-BE49-F238E27FC236}">
                <a16:creationId xmlns:a16="http://schemas.microsoft.com/office/drawing/2014/main" id="{C888F5CB-4681-4214-BB39-55430E17C1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0512" y="3429000"/>
            <a:ext cx="2514600" cy="18192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24191"/>
    </mc:Choice>
    <mc:Fallback xmlns="">
      <p:transition advTm="2241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23249" y="1038134"/>
            <a:ext cx="75876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لغة الجسد كأداة اتصال غير لفظي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22033" y="1493696"/>
            <a:ext cx="10730205" cy="4536563"/>
          </a:xfrm>
          <a:prstGeom prst="rect">
            <a:avLst/>
          </a:prstGeom>
          <a:noFill/>
        </p:spPr>
        <p:txBody>
          <a:bodyPr wrap="square" rtlCol="0">
            <a:spAutoFit/>
          </a:bodyPr>
          <a:lstStyle/>
          <a:p>
            <a:pPr marL="231775" algn="just" rtl="1">
              <a:lnSpc>
                <a:spcPct val="300000"/>
              </a:lnSpc>
            </a:pPr>
            <a:r>
              <a:rPr lang="ar-SY" sz="2000" dirty="0">
                <a:latin typeface="Times New Roman" panose="02020603050405020304" pitchFamily="18" charset="0"/>
              </a:rPr>
              <a:t>تُعد لغة الجسد جزءاً أساسياً من منظومة الاتصال غير اللفظي، حيث تسهم في نقل المعاني والمشاعر دون استخدام الكلمات. وتزداد أهميتها في التفاوض التجاري لأنها تؤثر في الإدراك المتبادل بين الأطراف، وتساعد على بناء أو إضعاف الثقة. وغالباً ما يعتمد المتفاوضون على هذه الإشارات لتقييم صدق الطرف الآخر ونواياه.</a:t>
            </a:r>
          </a:p>
          <a:p>
            <a:pPr marL="231775" algn="just" rtl="1">
              <a:lnSpc>
                <a:spcPct val="300000"/>
              </a:lnSpc>
            </a:pPr>
            <a:r>
              <a:rPr lang="ar-SY" sz="2000" b="1" u="sng" dirty="0">
                <a:latin typeface="Times New Roman" panose="02020603050405020304" pitchFamily="18" charset="0"/>
              </a:rPr>
              <a:t>مثال: </a:t>
            </a:r>
            <a:r>
              <a:rPr lang="ar-SY" sz="2000" dirty="0">
                <a:latin typeface="Times New Roman" panose="02020603050405020304" pitchFamily="18" charset="0"/>
              </a:rPr>
              <a:t>تكرار إيماءات التأكيد بالرأس أثناء حديث الطرف الآخر يعزز الشعور بالتفاهم والانسجام.</a:t>
            </a:r>
          </a:p>
          <a:p>
            <a:pPr marL="231775" algn="just" rtl="1">
              <a:lnSpc>
                <a:spcPct val="300000"/>
              </a:lnSpc>
            </a:pPr>
            <a:r>
              <a:rPr lang="ar-SY" sz="2000" b="1" dirty="0">
                <a:latin typeface="Times New Roman" panose="02020603050405020304" pitchFamily="18" charset="0"/>
              </a:rPr>
              <a:t>للاطلاع أكثر يمكن زيارة الرابط الآتي: </a:t>
            </a:r>
            <a:r>
              <a:rPr lang="ar-SY" sz="2000" b="1" dirty="0">
                <a:latin typeface="Times New Roman" panose="02020603050405020304" pitchFamily="18" charset="0"/>
                <a:hlinkClick r:id="rId4"/>
              </a:rPr>
              <a:t>اضغط هنا للدخول.</a:t>
            </a:r>
            <a:endParaRPr lang="ar-SY" sz="2000" b="1" u="sng"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2050" name="Picture 2" descr="Vector Graphics &amp; Clip Art ...">
            <a:extLst>
              <a:ext uri="{FF2B5EF4-FFF2-40B4-BE49-F238E27FC236}">
                <a16:creationId xmlns:a16="http://schemas.microsoft.com/office/drawing/2014/main" id="{3238A824-F0CD-4EB4-A8D1-7D123D2F3F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033" y="4204607"/>
            <a:ext cx="2667000" cy="17145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25763"/>
    </mc:Choice>
    <mc:Fallback xmlns="">
      <p:transition advTm="22576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41147" y="973733"/>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العلاقة بين لغة الجسد والتفاوض</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898586"/>
            <a:ext cx="10541000" cy="4690451"/>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تلعب لغة الجسد دوراً مهماً في تشكيل الإدراك لدى أطراف التفاوض، حيث تؤثر في الطريقة التي يفسر بها كل طرف سلوك الطرف الآخر. فالإشارات الإيجابية تعزز الانطباعات الجيدة، بينما قد تؤدي الإشارات السلبية إلى سوء الفهم أو التوتر. لذلك، فإن التحكم الواعي بلغة الجسد يسهم في توجيه الإدراك نحو مسار تفاوضي إيجابي.</a:t>
            </a:r>
          </a:p>
          <a:p>
            <a:pPr algn="just" rtl="1">
              <a:lnSpc>
                <a:spcPct val="250000"/>
              </a:lnSpc>
            </a:pPr>
            <a:r>
              <a:rPr lang="ar-SA" sz="2000" b="1" u="sng" dirty="0">
                <a:effectLst/>
                <a:ea typeface="Times New Roman" panose="02020603050405020304" pitchFamily="18" charset="0"/>
              </a:rPr>
              <a:t>مثال</a:t>
            </a:r>
            <a:r>
              <a:rPr lang="ar-SA" sz="2000" dirty="0">
                <a:effectLst/>
                <a:ea typeface="Times New Roman" panose="02020603050405020304" pitchFamily="18" charset="0"/>
              </a:rPr>
              <a:t>: الجلوس بوضعية منفتحة قد يُفسَّر على أنه استعداد للتعاون.</a:t>
            </a:r>
            <a:endParaRPr lang="ar-SY" sz="2000" dirty="0">
              <a:effectLst/>
              <a:ea typeface="Times New Roman" panose="02020603050405020304" pitchFamily="18" charset="0"/>
            </a:endParaRPr>
          </a:p>
          <a:p>
            <a:pPr algn="just" rtl="1">
              <a:lnSpc>
                <a:spcPct val="250000"/>
              </a:lnSpc>
            </a:pPr>
            <a:r>
              <a:rPr lang="ar-SY" sz="2000" b="1" dirty="0"/>
              <a:t>فيما يأتي رابط فيديو توضيحي عن لغة الجسد في التفاوض: </a:t>
            </a:r>
            <a:r>
              <a:rPr lang="ar-SY" sz="2000" b="1" dirty="0">
                <a:hlinkClick r:id="rId3"/>
              </a:rPr>
              <a:t>اضغط هنا للدخول</a:t>
            </a:r>
            <a:r>
              <a:rPr lang="ar-SY" sz="2000" dirty="0"/>
              <a:t>.</a:t>
            </a:r>
          </a:p>
          <a:p>
            <a:pPr algn="just" rtl="1">
              <a:lnSpc>
                <a:spcPct val="300000"/>
              </a:lnSpc>
            </a:pPr>
            <a:endParaRPr lang="ar-SA" sz="2000" dirty="0">
              <a:effectLst/>
              <a:ea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3074" name="Picture 2" descr="Body Language as a Negotiation Tactic">
            <a:extLst>
              <a:ext uri="{FF2B5EF4-FFF2-40B4-BE49-F238E27FC236}">
                <a16:creationId xmlns:a16="http://schemas.microsoft.com/office/drawing/2014/main" id="{C606A224-CB6C-4AEF-9CC5-952955380D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87333" y="3853543"/>
            <a:ext cx="3048267" cy="20284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26437101"/>
      </p:ext>
    </p:extLst>
  </p:cSld>
  <p:clrMapOvr>
    <a:masterClrMapping/>
  </p:clrMapOvr>
  <mc:AlternateContent xmlns:mc="http://schemas.openxmlformats.org/markup-compatibility/2006" xmlns:p14="http://schemas.microsoft.com/office/powerpoint/2010/main">
    <mc:Choice Requires="p14">
      <p:transition p14:dur="10" advTm="191385"/>
    </mc:Choice>
    <mc:Fallback xmlns="">
      <p:transition advTm="19138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0186" y="1715847"/>
            <a:ext cx="10541000" cy="2689904"/>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rPr>
              <a:t>إن فهم لغة الجسد لا يقتصر على استخدامها فقط، بل يشمل القدرة على قراءتها وتحليلها. فالمفاوض الناجح هو من يستطيع تفسير إشارات الطرف الآخر بشكل صحيح، مما يمكنه من تعديل استراتيجيته التفاوضية في الوقت المناسب.</a:t>
            </a:r>
            <a:endParaRPr lang="ar-SY" sz="2000" dirty="0">
              <a:effectLst/>
              <a:ea typeface="Times New Roman" panose="02020603050405020304" pitchFamily="18" charset="0"/>
            </a:endParaRPr>
          </a:p>
          <a:p>
            <a:pPr algn="just" rtl="1">
              <a:lnSpc>
                <a:spcPct val="200000"/>
              </a:lnSpc>
            </a:pPr>
            <a:r>
              <a:rPr lang="ar-SY" sz="2000" dirty="0">
                <a:ea typeface="Times New Roman" panose="02020603050405020304" pitchFamily="18" charset="0"/>
              </a:rPr>
              <a:t>اليكم صورة تعبر عن بعض الإشارات في لغة الجسد:</a:t>
            </a:r>
            <a:endParaRPr lang="ar-SY" sz="2000" dirty="0">
              <a:effectLst/>
              <a:ea typeface="Times New Roman" panose="02020603050405020304" pitchFamily="18" charset="0"/>
            </a:endParaRPr>
          </a:p>
          <a:p>
            <a:pPr algn="just" rtl="1">
              <a:lnSpc>
                <a:spcPct val="300000"/>
              </a:lnSpc>
            </a:pPr>
            <a:endParaRPr lang="ar-SY" sz="2000" dirty="0">
              <a:effectLst/>
              <a:ea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
        <p:nvSpPr>
          <p:cNvPr id="16" name="Rectangle 15">
            <a:extLst>
              <a:ext uri="{FF2B5EF4-FFF2-40B4-BE49-F238E27FC236}">
                <a16:creationId xmlns:a16="http://schemas.microsoft.com/office/drawing/2014/main" id="{B3FCCE27-9D82-4145-A679-65817D2DD2F7}"/>
              </a:ext>
            </a:extLst>
          </p:cNvPr>
          <p:cNvSpPr/>
          <p:nvPr/>
        </p:nvSpPr>
        <p:spPr>
          <a:xfrm>
            <a:off x="8304245" y="639506"/>
            <a:ext cx="137460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4F480A5A-866B-4B8F-B2E7-132A47F4A25A}"/>
              </a:ext>
            </a:extLst>
          </p:cNvPr>
          <p:cNvSpPr txBox="1"/>
          <p:nvPr/>
        </p:nvSpPr>
        <p:spPr>
          <a:xfrm>
            <a:off x="1764409" y="982827"/>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أهمية فهم لغة الجسد في التفاوض</a:t>
            </a:r>
          </a:p>
        </p:txBody>
      </p:sp>
      <p:pic>
        <p:nvPicPr>
          <p:cNvPr id="5" name="Picture 4">
            <a:extLst>
              <a:ext uri="{FF2B5EF4-FFF2-40B4-BE49-F238E27FC236}">
                <a16:creationId xmlns:a16="http://schemas.microsoft.com/office/drawing/2014/main" id="{1961EDDB-9841-4868-9940-F6A652E1184F}"/>
              </a:ext>
            </a:extLst>
          </p:cNvPr>
          <p:cNvPicPr>
            <a:picLocks noChangeAspect="1"/>
          </p:cNvPicPr>
          <p:nvPr/>
        </p:nvPicPr>
        <p:blipFill>
          <a:blip r:embed="rId4"/>
          <a:stretch>
            <a:fillRect/>
          </a:stretch>
        </p:blipFill>
        <p:spPr>
          <a:xfrm>
            <a:off x="1723744" y="2864608"/>
            <a:ext cx="4832480" cy="3221653"/>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2405943153"/>
      </p:ext>
    </p:extLst>
  </p:cSld>
  <p:clrMapOvr>
    <a:masterClrMapping/>
  </p:clrMapOvr>
  <mc:AlternateContent xmlns:mc="http://schemas.openxmlformats.org/markup-compatibility/2006" xmlns:p14="http://schemas.microsoft.com/office/powerpoint/2010/main">
    <mc:Choice Requires="p14">
      <p:transition p14:dur="10" advTm="167672"/>
    </mc:Choice>
    <mc:Fallback xmlns="">
      <p:transition advTm="1676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0186" y="1620815"/>
            <a:ext cx="10541000" cy="4305730"/>
          </a:xfrm>
          <a:prstGeom prst="rect">
            <a:avLst/>
          </a:prstGeom>
          <a:noFill/>
        </p:spPr>
        <p:txBody>
          <a:bodyPr wrap="square" rtlCol="0">
            <a:spAutoFit/>
          </a:bodyPr>
          <a:lstStyle/>
          <a:p>
            <a:pPr algn="just" rtl="1">
              <a:lnSpc>
                <a:spcPct val="250000"/>
              </a:lnSpc>
            </a:pPr>
            <a:r>
              <a:rPr lang="ar-SY" sz="2000" b="1" u="sng" dirty="0">
                <a:ea typeface="Times New Roman" panose="02020603050405020304" pitchFamily="18" charset="0"/>
              </a:rPr>
              <a:t>أولاً: </a:t>
            </a:r>
            <a:r>
              <a:rPr lang="ar-SA" sz="2000" b="1" dirty="0">
                <a:effectLst/>
                <a:ea typeface="Times New Roman" panose="02020603050405020304" pitchFamily="18" charset="0"/>
              </a:rPr>
              <a:t>قراءة الإيماءات ضمن مجموعات لا بشكل منفرد</a:t>
            </a:r>
            <a:r>
              <a:rPr lang="ar-SY" sz="2000" b="1" dirty="0">
                <a:effectLst/>
                <a:ea typeface="Times New Roman" panose="02020603050405020304" pitchFamily="18" charset="0"/>
              </a:rPr>
              <a:t>: </a:t>
            </a:r>
            <a:endParaRPr lang="ar-SA" sz="2000" b="1"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لا ينبغي تفسير أي إيماءة جسدية بمعزل عن باقي الإشارات المصاحبة لها، لأن الإيماءة الواحدة قد تحمل أكثر من معنى حسب السياق. فكما أن الكلمة الواحدة قد تتغير دلالتها داخل الجملة، فإن حركة الجسد لا تكتسب معناها الحقيقي إلا عند قراءتها ضمن مجموعة من الإيماءات المتزامنة.</a:t>
            </a:r>
          </a:p>
          <a:p>
            <a:pPr algn="just" rtl="1">
              <a:lnSpc>
                <a:spcPct val="200000"/>
              </a:lnSpc>
            </a:pPr>
            <a:r>
              <a:rPr lang="ar-SA" sz="2000" b="1" u="sng" dirty="0">
                <a:effectLst/>
                <a:ea typeface="Times New Roman" panose="02020603050405020304" pitchFamily="18" charset="0"/>
              </a:rPr>
              <a:t>مثال</a:t>
            </a:r>
            <a:r>
              <a:rPr lang="ar-SA" sz="2000" dirty="0">
                <a:effectLst/>
                <a:ea typeface="Times New Roman" panose="02020603050405020304" pitchFamily="18" charset="0"/>
              </a:rPr>
              <a:t>: حكّ الرأس وحده لا يدل بالضرورة على الكذب أو الرفض، لكنه إذا ترافق مع تراجع الجسد </a:t>
            </a:r>
            <a:endParaRPr lang="ar-SY" sz="2000" dirty="0">
              <a:effectLst/>
              <a:ea typeface="Times New Roman" panose="02020603050405020304" pitchFamily="18" charset="0"/>
            </a:endParaRPr>
          </a:p>
          <a:p>
            <a:pPr algn="just" rtl="1">
              <a:lnSpc>
                <a:spcPct val="200000"/>
              </a:lnSpc>
            </a:pPr>
            <a:r>
              <a:rPr lang="ar-SA" sz="2000" dirty="0">
                <a:effectLst/>
                <a:ea typeface="Times New Roman" panose="02020603050405020304" pitchFamily="18" charset="0"/>
              </a:rPr>
              <a:t>وتجنب النظر فقد يشير إلى عدم الارتياح تجاه العرض التفاوضي.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
        <p:nvSpPr>
          <p:cNvPr id="16" name="Rectangle 15">
            <a:extLst>
              <a:ext uri="{FF2B5EF4-FFF2-40B4-BE49-F238E27FC236}">
                <a16:creationId xmlns:a16="http://schemas.microsoft.com/office/drawing/2014/main" id="{B3FCCE27-9D82-4145-A679-65817D2DD2F7}"/>
              </a:ext>
            </a:extLst>
          </p:cNvPr>
          <p:cNvSpPr/>
          <p:nvPr/>
        </p:nvSpPr>
        <p:spPr>
          <a:xfrm>
            <a:off x="8304245" y="639506"/>
            <a:ext cx="137460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4F480A5A-866B-4B8F-B2E7-132A47F4A25A}"/>
              </a:ext>
            </a:extLst>
          </p:cNvPr>
          <p:cNvSpPr txBox="1"/>
          <p:nvPr/>
        </p:nvSpPr>
        <p:spPr>
          <a:xfrm>
            <a:off x="1764409" y="982827"/>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قواعد قراءة لغة الجسد في التفاوض </a:t>
            </a:r>
          </a:p>
        </p:txBody>
      </p:sp>
      <p:pic>
        <p:nvPicPr>
          <p:cNvPr id="5122" name="Picture 2" descr="Body Language Stock Illustrations ...">
            <a:extLst>
              <a:ext uri="{FF2B5EF4-FFF2-40B4-BE49-F238E27FC236}">
                <a16:creationId xmlns:a16="http://schemas.microsoft.com/office/drawing/2014/main" id="{78D9038E-91DA-41C8-A396-B1B2662DCD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3841" y="4002495"/>
            <a:ext cx="2381250" cy="19240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28403327"/>
      </p:ext>
    </p:extLst>
  </p:cSld>
  <p:clrMapOvr>
    <a:masterClrMapping/>
  </p:clrMapOvr>
  <mc:AlternateContent xmlns:mc="http://schemas.openxmlformats.org/markup-compatibility/2006" xmlns:p14="http://schemas.microsoft.com/office/powerpoint/2010/main">
    <mc:Choice Requires="p14">
      <p:transition p14:dur="10" advTm="167672"/>
    </mc:Choice>
    <mc:Fallback xmlns="">
      <p:transition advTm="1676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06861"/>
            <a:ext cx="10541000" cy="4536563"/>
          </a:xfrm>
          <a:prstGeom prst="rect">
            <a:avLst/>
          </a:prstGeom>
          <a:noFill/>
        </p:spPr>
        <p:txBody>
          <a:bodyPr wrap="square" rtlCol="0">
            <a:spAutoFit/>
          </a:bodyPr>
          <a:lstStyle/>
          <a:p>
            <a:pPr algn="just" rtl="1">
              <a:lnSpc>
                <a:spcPct val="300000"/>
              </a:lnSpc>
            </a:pPr>
            <a:r>
              <a:rPr lang="ar-SY" sz="2000" b="1" u="sng" dirty="0">
                <a:ea typeface="Times New Roman" panose="02020603050405020304" pitchFamily="18" charset="0"/>
              </a:rPr>
              <a:t>ثانياً</a:t>
            </a:r>
            <a:r>
              <a:rPr lang="ar-SY" sz="2000" dirty="0">
                <a:ea typeface="Times New Roman" panose="02020603050405020304" pitchFamily="18" charset="0"/>
              </a:rPr>
              <a:t>: </a:t>
            </a:r>
            <a:r>
              <a:rPr lang="ar-SY" sz="2000" b="1" dirty="0">
                <a:ea typeface="Times New Roman" panose="02020603050405020304" pitchFamily="18" charset="0"/>
              </a:rPr>
              <a:t>ربط لغة الجسد بالسياق التفاوضي والظروف المحيطة:</a:t>
            </a:r>
          </a:p>
          <a:p>
            <a:pPr algn="just" rtl="1">
              <a:lnSpc>
                <a:spcPct val="300000"/>
              </a:lnSpc>
            </a:pPr>
            <a:r>
              <a:rPr lang="ar-SY" sz="2000" dirty="0">
                <a:ea typeface="Times New Roman" panose="02020603050405020304" pitchFamily="18" charset="0"/>
              </a:rPr>
              <a:t>ينبغي تفسير لغة الجسد في ضوء الموقف التفاوضي نفسه، وطبيعة الموضوع المطروح، والعلاقة بين أطراف التفاوض. فالإشارة الجسدية قد يكون لها معنى مختلف تماماً باختلاف الزمان والمكان والموقف.</a:t>
            </a:r>
          </a:p>
          <a:p>
            <a:pPr algn="just" rtl="1">
              <a:lnSpc>
                <a:spcPct val="300000"/>
              </a:lnSpc>
            </a:pPr>
            <a:r>
              <a:rPr lang="ar-SY" sz="2000" dirty="0">
                <a:ea typeface="Times New Roman" panose="02020603050405020304" pitchFamily="18" charset="0"/>
              </a:rPr>
              <a:t>مثال: تشابك الذراعين أثناء التفاوض في بيئة باردة قد يكون رد فعل جسدي طبيعي، </a:t>
            </a:r>
          </a:p>
          <a:p>
            <a:pPr algn="just" rtl="1">
              <a:lnSpc>
                <a:spcPct val="300000"/>
              </a:lnSpc>
            </a:pPr>
            <a:r>
              <a:rPr lang="ar-SY" sz="2000" dirty="0">
                <a:ea typeface="Times New Roman" panose="02020603050405020304" pitchFamily="18" charset="0"/>
              </a:rPr>
              <a:t>وليس بالضرورة دلالة على الرفض أو التحفظ.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6146" name="Picture 2" descr="Misread Your Body Language ...">
            <a:extLst>
              <a:ext uri="{FF2B5EF4-FFF2-40B4-BE49-F238E27FC236}">
                <a16:creationId xmlns:a16="http://schemas.microsoft.com/office/drawing/2014/main" id="{41F5EDB8-DBAD-40DA-A11F-ABB4068323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3196" y="3901055"/>
            <a:ext cx="3219895" cy="18031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72101538"/>
      </p:ext>
    </p:extLst>
  </p:cSld>
  <p:clrMapOvr>
    <a:masterClrMapping/>
  </p:clrMapOvr>
  <mc:AlternateContent xmlns:mc="http://schemas.openxmlformats.org/markup-compatibility/2006" xmlns:p14="http://schemas.microsoft.com/office/powerpoint/2010/main">
    <mc:Choice Requires="p14">
      <p:transition p14:dur="10" advTm="175392"/>
    </mc:Choice>
    <mc:Fallback xmlns="">
      <p:transition advTm="17539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423898"/>
            <a:ext cx="10541000" cy="4536563"/>
          </a:xfrm>
          <a:prstGeom prst="rect">
            <a:avLst/>
          </a:prstGeom>
          <a:noFill/>
        </p:spPr>
        <p:txBody>
          <a:bodyPr wrap="square" rtlCol="0">
            <a:spAutoFit/>
          </a:bodyPr>
          <a:lstStyle/>
          <a:p>
            <a:pPr algn="just" rtl="1">
              <a:lnSpc>
                <a:spcPct val="300000"/>
              </a:lnSpc>
            </a:pPr>
            <a:r>
              <a:rPr lang="ar-SY" sz="2000" b="1" u="sng" dirty="0">
                <a:ea typeface="Times New Roman" panose="02020603050405020304" pitchFamily="18" charset="0"/>
              </a:rPr>
              <a:t>ثالثاً</a:t>
            </a:r>
            <a:r>
              <a:rPr lang="ar-SY" sz="2000" dirty="0">
                <a:ea typeface="Times New Roman" panose="02020603050405020304" pitchFamily="18" charset="0"/>
              </a:rPr>
              <a:t>: </a:t>
            </a:r>
            <a:r>
              <a:rPr lang="ar-SY" sz="2000" b="1" dirty="0">
                <a:ea typeface="Times New Roman" panose="02020603050405020304" pitchFamily="18" charset="0"/>
              </a:rPr>
              <a:t>ملاحظة التغيرات السلوكية لا السلوك الثابت</a:t>
            </a:r>
          </a:p>
          <a:p>
            <a:pPr algn="just" rtl="1">
              <a:lnSpc>
                <a:spcPct val="300000"/>
              </a:lnSpc>
            </a:pPr>
            <a:r>
              <a:rPr lang="ar-SY" sz="2000" dirty="0">
                <a:ea typeface="Times New Roman" panose="02020603050405020304" pitchFamily="18" charset="0"/>
              </a:rPr>
              <a:t>تعتمد القراءة الصحيحة للغة الجسد على متابعة التغيرات التي تطرأ على سلوك المتفاوض أثناء سير الحوار، لأن السلوك الثابت غالباً ما يعكس نمطاً شخصياً، بينما التغير المفاجئ يدل على استجابة لمثير تفاوضي معين.</a:t>
            </a:r>
          </a:p>
          <a:p>
            <a:pPr algn="just" rtl="1">
              <a:lnSpc>
                <a:spcPct val="300000"/>
              </a:lnSpc>
            </a:pPr>
            <a:r>
              <a:rPr lang="ar-SY" sz="2000" dirty="0">
                <a:ea typeface="Times New Roman" panose="02020603050405020304" pitchFamily="18" charset="0"/>
              </a:rPr>
              <a:t>مثال: انتقال المفاوض من وضعية جسدية منفتحة إلى وضعية مغلقة عند مناقشة السعر </a:t>
            </a:r>
          </a:p>
          <a:p>
            <a:pPr algn="just" rtl="1">
              <a:lnSpc>
                <a:spcPct val="300000"/>
              </a:lnSpc>
            </a:pPr>
            <a:r>
              <a:rPr lang="ar-SY" sz="2000" dirty="0">
                <a:ea typeface="Times New Roman" panose="02020603050405020304" pitchFamily="18" charset="0"/>
              </a:rPr>
              <a:t>قد يشير إلى حساسية هذه النقطة بالنسبة له.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7170" name="Picture 2" descr="Body Language Word Cloud Concept Vector ...">
            <a:extLst>
              <a:ext uri="{FF2B5EF4-FFF2-40B4-BE49-F238E27FC236}">
                <a16:creationId xmlns:a16="http://schemas.microsoft.com/office/drawing/2014/main" id="{73FFB1ED-2902-497D-8738-1DA6F9E743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3989" y="4202955"/>
            <a:ext cx="3219450" cy="14192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38315695"/>
      </p:ext>
    </p:extLst>
  </p:cSld>
  <p:clrMapOvr>
    <a:masterClrMapping/>
  </p:clrMapOvr>
  <mc:AlternateContent xmlns:mc="http://schemas.openxmlformats.org/markup-compatibility/2006" xmlns:p14="http://schemas.microsoft.com/office/powerpoint/2010/main">
    <mc:Choice Requires="p14">
      <p:transition p14:dur="10" advTm="175392"/>
    </mc:Choice>
    <mc:Fallback xmlns="">
      <p:transition advTm="17539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41728"/>
            <a:ext cx="10541000" cy="4459619"/>
          </a:xfrm>
          <a:prstGeom prst="rect">
            <a:avLst/>
          </a:prstGeom>
          <a:noFill/>
        </p:spPr>
        <p:txBody>
          <a:bodyPr wrap="square" rtlCol="0">
            <a:spAutoFit/>
          </a:bodyPr>
          <a:lstStyle/>
          <a:p>
            <a:pPr algn="just" rtl="1">
              <a:lnSpc>
                <a:spcPct val="250000"/>
              </a:lnSpc>
            </a:pPr>
            <a:r>
              <a:rPr lang="ar-SY" sz="2000" b="1" u="sng" dirty="0">
                <a:ea typeface="Times New Roman" panose="02020603050405020304" pitchFamily="18" charset="0"/>
              </a:rPr>
              <a:t>رابعاً</a:t>
            </a:r>
            <a:r>
              <a:rPr lang="ar-SY" sz="2000" dirty="0">
                <a:ea typeface="Times New Roman" panose="02020603050405020304" pitchFamily="18" charset="0"/>
              </a:rPr>
              <a:t>: </a:t>
            </a:r>
            <a:r>
              <a:rPr lang="ar-SY" sz="2000" b="1" dirty="0">
                <a:ea typeface="Times New Roman" panose="02020603050405020304" pitchFamily="18" charset="0"/>
              </a:rPr>
              <a:t>البحث عن الانسجام مع القناة الشفوية </a:t>
            </a:r>
          </a:p>
          <a:p>
            <a:pPr algn="just" rtl="1">
              <a:lnSpc>
                <a:spcPct val="200000"/>
              </a:lnSpc>
            </a:pPr>
            <a:r>
              <a:rPr lang="ar-SY" sz="2000" dirty="0">
                <a:ea typeface="Times New Roman" panose="02020603050405020304" pitchFamily="18" charset="0"/>
              </a:rPr>
              <a:t>إن تأثير الإشارات غير اللفظية يفوق تأثير الكلمات بعدة أضعاف، خاصة عند وجود تعارض بينهما. فعندما لا يتناغم المحتوى اللفظي مع لغة الجسد، يميل المتلقي إلى تصديق الرسالة غير المنطوقة باعتبارها أكثر صدقاً. وتُظهر بعض الدراسات أن النساء أكثر حساسية لالتقاط هذا التناقض. لذلك فإن التأكد من انسجام القناة الشفوية مع القناة غير اللفظية يُعد أساساً لفهم المواقف وتقييم المصداقية بدقة. </a:t>
            </a:r>
          </a:p>
          <a:p>
            <a:pPr algn="just" rtl="1">
              <a:lnSpc>
                <a:spcPct val="200000"/>
              </a:lnSpc>
            </a:pPr>
            <a:r>
              <a:rPr lang="ar-SY" sz="2000" b="1" dirty="0"/>
              <a:t>مثال:</a:t>
            </a:r>
            <a:r>
              <a:rPr lang="ar-SY" sz="2000" dirty="0"/>
              <a:t> إذا قال المفاوض إنه “مرتاح للعرض” بينما يتجنب التواصل البصري ويشد يديه بتوتر، </a:t>
            </a:r>
          </a:p>
          <a:p>
            <a:pPr algn="just" rtl="1">
              <a:lnSpc>
                <a:spcPct val="200000"/>
              </a:lnSpc>
            </a:pPr>
            <a:r>
              <a:rPr lang="ar-SY" sz="2000" dirty="0"/>
              <a:t>فإن الرسالة غير اللفظية قد تعكس تحفظاً أو عدم اقتناع.</a:t>
            </a:r>
            <a:endParaRPr lang="ar-SY" sz="2000" dirty="0">
              <a:ea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8194" name="Picture 2" descr="body language ...">
            <a:extLst>
              <a:ext uri="{FF2B5EF4-FFF2-40B4-BE49-F238E27FC236}">
                <a16:creationId xmlns:a16="http://schemas.microsoft.com/office/drawing/2014/main" id="{571821E7-57F2-454D-B931-0C3F9F9A02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1146" y="4191597"/>
            <a:ext cx="2533650" cy="1809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88688405"/>
      </p:ext>
    </p:extLst>
  </p:cSld>
  <p:clrMapOvr>
    <a:masterClrMapping/>
  </p:clrMapOvr>
  <mc:AlternateContent xmlns:mc="http://schemas.openxmlformats.org/markup-compatibility/2006" xmlns:p14="http://schemas.microsoft.com/office/powerpoint/2010/main">
    <mc:Choice Requires="p14">
      <p:transition p14:dur="10" advTm="175392"/>
    </mc:Choice>
    <mc:Fallback xmlns="">
      <p:transition advTm="17539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7693870" y="966945"/>
            <a:ext cx="174438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المظهر المادي</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20770"/>
    </mc:Choice>
    <mc:Fallback xmlns="">
      <p:transition spd="slow" advTm="207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348932"/>
            <a:ext cx="5205083" cy="4659289"/>
          </a:xfrm>
          <a:prstGeom prst="rect">
            <a:avLst/>
          </a:prstGeom>
        </p:spPr>
        <p:txBody>
          <a:bodyPr wrap="square">
            <a:spAutoFit/>
          </a:bodyPr>
          <a:lstStyle/>
          <a:p>
            <a:pPr algn="just" rtl="1">
              <a:lnSpc>
                <a:spcPct val="150000"/>
              </a:lnSpc>
            </a:pPr>
            <a:r>
              <a:rPr lang="ar-SY" sz="2000" dirty="0"/>
              <a:t>يُعد </a:t>
            </a:r>
            <a:r>
              <a:rPr lang="ar-SY" sz="2000"/>
              <a:t>المحور الثاني </a:t>
            </a:r>
            <a:r>
              <a:rPr lang="ar-SY" sz="2000" dirty="0"/>
              <a:t>إطاراً تأسيسياً لفهم الأبعاد غير اللفظية المؤثرة في السلوك التفاوضي، إذ إن العملية التفاوضية لا تُبنى على الحجج المنطقية وحدها، بل تتشكل أيضاً من خلال المؤشرات البصرية والانطباعات الإدراكية التي تسبق تبادل الكلمات. ويؤكد علم الاتصال أن الرسائل غير اللفظية تؤدي دوراً حاسماً في تشكيل اتجاهات الأطراف وتوقعاتهم منذ اللحظات الأولى للتفاعل. ومن ثمّ فإن تحليل عناصر الحضور الشخصي، وفي مقدمتها المظهر المادي، يُمكّن المفاوض من إدارة صورته الذهنية بصورة استراتيجية تخدم أهدافه التفاوضية وتدعم موقعه التنافسي.</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00854">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499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المظهر المادي</a:t>
            </a:r>
          </a:p>
        </p:txBody>
      </p:sp>
      <p:sp>
        <p:nvSpPr>
          <p:cNvPr id="48" name="TextBox 47"/>
          <p:cNvSpPr txBox="1"/>
          <p:nvPr/>
        </p:nvSpPr>
        <p:spPr>
          <a:xfrm>
            <a:off x="825500" y="1794441"/>
            <a:ext cx="10541000" cy="4247317"/>
          </a:xfrm>
          <a:prstGeom prst="rect">
            <a:avLst/>
          </a:prstGeom>
          <a:noFill/>
        </p:spPr>
        <p:txBody>
          <a:bodyPr wrap="square" rtlCol="0">
            <a:spAutoFit/>
          </a:bodyPr>
          <a:lstStyle/>
          <a:p>
            <a:pPr algn="just" rtl="1">
              <a:lnSpc>
                <a:spcPct val="250000"/>
              </a:lnSpc>
            </a:pPr>
            <a:r>
              <a:rPr lang="ar-SY" sz="2000" dirty="0"/>
              <a:t>يشمل المظهر المادي جميع العناصر الخارجية التي يظهر بها المفاوض، مثل اللباس، وتناسق الألوان، والنظافة الشخصية. ويُعد المظهر المادي من أولى الرسائل غير اللفظية التي يستقبلها الطرف الآخر، وله دور كبير في تكوين الانطباع الأول.</a:t>
            </a:r>
          </a:p>
          <a:p>
            <a:pPr algn="just" rtl="1">
              <a:lnSpc>
                <a:spcPct val="250000"/>
              </a:lnSpc>
            </a:pPr>
            <a:r>
              <a:rPr lang="ar-SY" sz="2000" dirty="0"/>
              <a:t>كما يعكس المظهر مستوى الاستعداد والاحترام الذي يوليه المفاوض للطرف المقابل وللموقف التفاوضي ذاته. ويُعد اختيار المظهر المناسب جزءًا من عملية التحضير المسبق، لأنه يرسل إشارات ضمنية تتعلق بالاحترافية </a:t>
            </a:r>
            <a:endParaRPr lang="en-US" sz="2000" dirty="0"/>
          </a:p>
          <a:p>
            <a:pPr algn="just" rtl="1">
              <a:lnSpc>
                <a:spcPct val="250000"/>
              </a:lnSpc>
            </a:pPr>
            <a:r>
              <a:rPr lang="ar-SY" sz="2000" dirty="0"/>
              <a:t>والانضباط والجدية.</a:t>
            </a:r>
          </a:p>
          <a:p>
            <a:pPr algn="just" rtl="1"/>
            <a:r>
              <a:rPr lang="ar-SY" sz="2000" b="1" u="sng" dirty="0"/>
              <a:t>مثال</a:t>
            </a:r>
            <a:r>
              <a:rPr lang="ar-SY" sz="2000" dirty="0"/>
              <a:t>: المفاوض ذو المظهر المرتب يُنظر إليه غالبًا على أنه أكثر مهنية وجدية.</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4" name="Audio 3">
            <a:hlinkClick r:id="" action="ppaction://media"/>
            <a:extLst>
              <a:ext uri="{FF2B5EF4-FFF2-40B4-BE49-F238E27FC236}">
                <a16:creationId xmlns:a16="http://schemas.microsoft.com/office/drawing/2014/main" id="{E7DA40AC-9764-4DE0-AFA5-FEF3B164372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552238" y="6218238"/>
            <a:ext cx="487362" cy="487362"/>
          </a:xfrm>
          <a:prstGeom prst="rect">
            <a:avLst/>
          </a:prstGeom>
        </p:spPr>
      </p:pic>
      <p:pic>
        <p:nvPicPr>
          <p:cNvPr id="9218" name="Picture 2" descr="Body Language Tips for Leaders ...">
            <a:extLst>
              <a:ext uri="{FF2B5EF4-FFF2-40B4-BE49-F238E27FC236}">
                <a16:creationId xmlns:a16="http://schemas.microsoft.com/office/drawing/2014/main" id="{1DCF59EF-D9C6-4074-A596-6C9244C4043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5500" y="4174633"/>
            <a:ext cx="2581275" cy="1771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28955246"/>
      </p:ext>
    </p:extLst>
  </p:cSld>
  <p:clrMapOvr>
    <a:masterClrMapping/>
  </p:clrMapOvr>
  <mc:AlternateContent xmlns:mc="http://schemas.openxmlformats.org/markup-compatibility/2006" xmlns:p14="http://schemas.microsoft.com/office/powerpoint/2010/main">
    <mc:Choice Requires="p14">
      <p:transition p14:dur="10" advTm="152509"/>
    </mc:Choice>
    <mc:Fallback xmlns="">
      <p:transition advTm="1525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4562" y="929078"/>
            <a:ext cx="101899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المظهر المادي وبناء الانطباع الأول</a:t>
            </a:r>
          </a:p>
        </p:txBody>
      </p:sp>
      <p:sp>
        <p:nvSpPr>
          <p:cNvPr id="48" name="TextBox 47"/>
          <p:cNvSpPr txBox="1"/>
          <p:nvPr/>
        </p:nvSpPr>
        <p:spPr>
          <a:xfrm>
            <a:off x="825500" y="1462296"/>
            <a:ext cx="10541000" cy="4575035"/>
          </a:xfrm>
          <a:prstGeom prst="rect">
            <a:avLst/>
          </a:prstGeom>
          <a:noFill/>
        </p:spPr>
        <p:txBody>
          <a:bodyPr wrap="square" rtlCol="0">
            <a:spAutoFit/>
          </a:bodyPr>
          <a:lstStyle/>
          <a:p>
            <a:pPr algn="just" rtl="1">
              <a:lnSpc>
                <a:spcPct val="250000"/>
              </a:lnSpc>
            </a:pPr>
            <a:r>
              <a:rPr lang="ar-SY" sz="2000" dirty="0"/>
              <a:t>يسهم المظهر المادي بشكل مباشر في بناء الانطباع الأول، وهو انطباع يصعب تغييره لاحقاً. ففي التفاوض التجاري، قد يؤثر هذا الانطباع في مدى استعداد الطرف الآخر للتفاعل الإيجابي أو القبول بالعروض المقدمة.</a:t>
            </a:r>
          </a:p>
          <a:p>
            <a:pPr algn="just" rtl="1">
              <a:lnSpc>
                <a:spcPct val="250000"/>
              </a:lnSpc>
            </a:pPr>
            <a:r>
              <a:rPr lang="ar-SY" sz="2000" dirty="0"/>
              <a:t>وتشير الدراسات في علم النفس الاجتماعي إلى أن الأفراد يُكوّنون أحكامهم الأولية خلال ثوانٍ معدودة، ما يجعل إدارة الصورة الخارجية عنصراً حاسماً في توجيه مسار التفاعل منذ بدايته. كما أن الانطباع الإيجابي المبكر يخلق </a:t>
            </a:r>
          </a:p>
          <a:p>
            <a:pPr algn="just" rtl="1">
              <a:lnSpc>
                <a:spcPct val="250000"/>
              </a:lnSpc>
            </a:pPr>
            <a:r>
              <a:rPr lang="ar-SY" sz="2000" dirty="0"/>
              <a:t>مناخاً تفاوضياً أكثر تعاوناً ويخفض مستويات الحذر أو المقاومة.</a:t>
            </a:r>
          </a:p>
          <a:p>
            <a:pPr algn="just" rtl="1">
              <a:lnSpc>
                <a:spcPct val="250000"/>
              </a:lnSpc>
            </a:pPr>
            <a:r>
              <a:rPr lang="ar-SY" sz="2000" b="1" u="sng" dirty="0"/>
              <a:t>مثال</a:t>
            </a:r>
            <a:r>
              <a:rPr lang="ar-SY" sz="2000" dirty="0"/>
              <a:t>: ارتداء ملابس رسمية مناسبة لطبيعة التفاوض يعزز الثقة منذ اللحظات الأولى.</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0242" name="Picture 2" descr="‫طقم ملابس رجالية غير رسمية من Fitṡ منقوشة مقاس كبير مكون من 3 قطع مع جاكيت  وسراويل وسترة بدلة زفاف العريس للمناسبات الرسمية (الكاكي, Tag 5XL (US EU  XL)) : Amazon.ae: Fashion‬‎">
            <a:extLst>
              <a:ext uri="{FF2B5EF4-FFF2-40B4-BE49-F238E27FC236}">
                <a16:creationId xmlns:a16="http://schemas.microsoft.com/office/drawing/2014/main" id="{F484DFCE-8A69-48BA-B342-74E78E7446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903" y="3901055"/>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52094"/>
    </mc:Choice>
    <mc:Fallback xmlns="">
      <p:transition advTm="15209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44583" y="1014228"/>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المظهر المادي وتعزيز المصداقية</a:t>
            </a:r>
          </a:p>
        </p:txBody>
      </p:sp>
      <p:sp>
        <p:nvSpPr>
          <p:cNvPr id="48" name="TextBox 47"/>
          <p:cNvSpPr txBox="1"/>
          <p:nvPr/>
        </p:nvSpPr>
        <p:spPr>
          <a:xfrm>
            <a:off x="825500" y="1872428"/>
            <a:ext cx="10541000" cy="4690451"/>
          </a:xfrm>
          <a:prstGeom prst="rect">
            <a:avLst/>
          </a:prstGeom>
          <a:noFill/>
        </p:spPr>
        <p:txBody>
          <a:bodyPr wrap="square" rtlCol="0">
            <a:spAutoFit/>
          </a:bodyPr>
          <a:lstStyle/>
          <a:p>
            <a:pPr algn="just" rtl="1">
              <a:lnSpc>
                <a:spcPct val="250000"/>
              </a:lnSpc>
            </a:pPr>
            <a:r>
              <a:rPr lang="ar-SY" sz="2000" dirty="0"/>
              <a:t>يرتبط المظهر المادي ارتباطاً وثيقاً بالمصداقية، حيث يُنظر إلى المفاوض ذي المظهر المتناسق على أنه شخص منظم وجدير بالثقة. وتزداد أهمية ذلك في البيئات التجارية التي تعتمد على العلاقات طويلة الأمد.</a:t>
            </a:r>
          </a:p>
          <a:p>
            <a:pPr algn="just" rtl="1">
              <a:lnSpc>
                <a:spcPct val="250000"/>
              </a:lnSpc>
            </a:pPr>
            <a:r>
              <a:rPr lang="ar-SY" sz="2000" dirty="0"/>
              <a:t>كما أن التناسق بين المظهر الخارجي ومضمون الرسالة التفاوضية يعزز الاتساق الإدراكي لدى الطرف الآخر، مما يدعم الثقة ويقلل الشكوك حول النوايا أو الكفاءة. </a:t>
            </a:r>
          </a:p>
          <a:p>
            <a:pPr algn="just" rtl="1">
              <a:lnSpc>
                <a:spcPct val="250000"/>
              </a:lnSpc>
            </a:pPr>
            <a:r>
              <a:rPr lang="ar-SY" sz="2000" b="1" u="sng" dirty="0"/>
              <a:t>مثال</a:t>
            </a:r>
            <a:r>
              <a:rPr lang="ar-SY" sz="2000" dirty="0"/>
              <a:t>: مظهر غير مهندم قد يضعف ثقة الزبون حتى لو كان العرض مغرياً.</a:t>
            </a:r>
          </a:p>
          <a:p>
            <a:pPr algn="just" rtl="1">
              <a:lnSpc>
                <a:spcPct val="300000"/>
              </a:lnSpc>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1266" name="Picture 2" descr="Body Language Images – Browse 313,424 ...">
            <a:extLst>
              <a:ext uri="{FF2B5EF4-FFF2-40B4-BE49-F238E27FC236}">
                <a16:creationId xmlns:a16="http://schemas.microsoft.com/office/drawing/2014/main" id="{38B0DE10-93AD-43DA-86F9-CA8E50DE8C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1621" y="4217653"/>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36507859"/>
      </p:ext>
    </p:extLst>
  </p:cSld>
  <p:clrMapOvr>
    <a:masterClrMapping/>
  </p:clrMapOvr>
  <mc:AlternateContent xmlns:mc="http://schemas.openxmlformats.org/markup-compatibility/2006" xmlns:p14="http://schemas.microsoft.com/office/powerpoint/2010/main">
    <mc:Choice Requires="p14">
      <p:transition p14:dur="10" advTm="132635"/>
    </mc:Choice>
    <mc:Fallback xmlns="">
      <p:transition advTm="13263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430176" y="966945"/>
            <a:ext cx="2271776"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المساحة الشخصية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20632"/>
    </mc:Choice>
    <mc:Fallback xmlns="">
      <p:transition spd="slow" advTm="206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36179" y="1396315"/>
            <a:ext cx="4650962" cy="496996"/>
          </a:xfrm>
          <a:prstGeom prst="rect">
            <a:avLst/>
          </a:prstGeom>
        </p:spPr>
        <p:txBody>
          <a:bodyPr wrap="square">
            <a:spAutoFit/>
          </a:bodyPr>
          <a:lstStyle/>
          <a:p>
            <a:pPr algn="just" rtl="1">
              <a:lnSpc>
                <a:spcPct val="150000"/>
              </a:lnSpc>
            </a:pPr>
            <a:endParaRPr lang="ar-SY"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
        <p:nvSpPr>
          <p:cNvPr id="18" name="Rectangle 17">
            <a:extLst>
              <a:ext uri="{FF2B5EF4-FFF2-40B4-BE49-F238E27FC236}">
                <a16:creationId xmlns:a16="http://schemas.microsoft.com/office/drawing/2014/main" id="{75943D73-6AD0-45E8-B889-E56DB348E8BB}"/>
              </a:ext>
            </a:extLst>
          </p:cNvPr>
          <p:cNvSpPr/>
          <p:nvPr/>
        </p:nvSpPr>
        <p:spPr>
          <a:xfrm>
            <a:off x="894051" y="1336408"/>
            <a:ext cx="4650962" cy="5113644"/>
          </a:xfrm>
          <a:prstGeom prst="rect">
            <a:avLst/>
          </a:prstGeom>
        </p:spPr>
        <p:txBody>
          <a:bodyPr wrap="square">
            <a:spAutoFit/>
          </a:bodyPr>
          <a:lstStyle/>
          <a:p>
            <a:pPr algn="just" rtl="1">
              <a:lnSpc>
                <a:spcPct val="150000"/>
              </a:lnSpc>
            </a:pPr>
            <a:r>
              <a:rPr lang="ar-SY" sz="2000" dirty="0"/>
              <a:t>المساحة الشخصية تحدد المسافة التي يشعر الفرد بالراحة عندها أثناء التفاعل، وتختلف باختلاف الثقافة وطبيعة العلاقة، مما يجعلها عاملاً حساساً في التفاوض. وعي المفاوض بهذه المسافات يمكّنه من ضبط سلوكه لتقليل التوتر وتعزيز الانفتاح النفسي للطرف الآخر. احترام المساحة الشخصية يولد شعوراً بالأمان ويحد من ردود الفعل الدفاعية، ويسهم في بناء الثقة المتبادلة أثناء الحوار. إدارة المسافة بشكل مناسب تساعد على خلق بيئة مريحة وتشجع على التواصل الفعّال وتبادل المعلومات بحرية، مما يزيد فرص التفاهم والتوصل إلى اتفاقات ناجحة.</a:t>
            </a:r>
          </a:p>
        </p:txBody>
      </p:sp>
    </p:spTree>
    <p:extLst>
      <p:ext uri="{BB962C8B-B14F-4D97-AF65-F5344CB8AC3E}">
        <p14:creationId xmlns:p14="http://schemas.microsoft.com/office/powerpoint/2010/main" val="2121536285"/>
      </p:ext>
    </p:extLst>
  </p:cSld>
  <p:clrMapOvr>
    <a:masterClrMapping/>
  </p:clrMapOvr>
  <p:transition spd="slow" advTm="95378">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المساحة الشخصية</a:t>
            </a:r>
          </a:p>
        </p:txBody>
      </p:sp>
      <p:sp>
        <p:nvSpPr>
          <p:cNvPr id="48" name="TextBox 47"/>
          <p:cNvSpPr txBox="1"/>
          <p:nvPr/>
        </p:nvSpPr>
        <p:spPr>
          <a:xfrm>
            <a:off x="825500" y="1598423"/>
            <a:ext cx="10541000" cy="4661276"/>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المساحة الشخصية هي المسافة الجسدية التي يفضلها الفرد بينه وبين الآخرين أثناء التفاعل. وتختلف هذه المساحة باختلاف الثقافة وطبيعة العلاقة. في التفاوض، تمثل هذه المساحة عنصراً حساساً يؤثر في شعور الراحة أو التوتر.</a:t>
            </a:r>
          </a:p>
          <a:p>
            <a:pPr algn="just" defTabSz="344488" rtl="1">
              <a:lnSpc>
                <a:spcPct val="250000"/>
              </a:lnSpc>
              <a:spcAft>
                <a:spcPts val="800"/>
              </a:spcAft>
              <a:tabLst>
                <a:tab pos="285750" algn="l"/>
              </a:tabLst>
            </a:pPr>
            <a:r>
              <a:rPr lang="ar-SY" sz="2000" dirty="0"/>
              <a:t>ويُعتبر وعي المفاوض بهذه المسافات جزءاً من مهاراته الاجتماعية، إذ يسمح له بضبط التفاعل بما يتناسب مع حساسية الطرف الآخر. كما أن إدارة المسافة بشكل مناسب يمكن أن تقلل من التوتر وتزيد الانفتاح النفسي للطرف المقابل.</a:t>
            </a:r>
          </a:p>
          <a:p>
            <a:pPr algn="just" defTabSz="344488" rtl="1">
              <a:lnSpc>
                <a:spcPct val="250000"/>
              </a:lnSpc>
              <a:spcAft>
                <a:spcPts val="800"/>
              </a:spcAft>
              <a:tabLst>
                <a:tab pos="285750" algn="l"/>
              </a:tabLst>
            </a:pPr>
            <a:r>
              <a:rPr lang="ar-SY" sz="2000" b="1" u="sng" dirty="0"/>
              <a:t>مثال</a:t>
            </a:r>
            <a:r>
              <a:rPr lang="ar-SY" sz="2000" dirty="0"/>
              <a:t>: الاقتراب الزائد قد يُشعر الطرف الآخر بعدم الارتياح.</a:t>
            </a:r>
          </a:p>
          <a:p>
            <a:pPr algn="just" defTabSz="344488" rtl="1">
              <a:lnSpc>
                <a:spcPct val="150000"/>
              </a:lnSpc>
              <a:spcAft>
                <a:spcPts val="800"/>
              </a:spcAft>
              <a:tabLst>
                <a:tab pos="285750" algn="l"/>
              </a:tabLst>
            </a:pP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2290" name="Picture 2" descr="A graphical representation of the ...">
            <a:extLst>
              <a:ext uri="{FF2B5EF4-FFF2-40B4-BE49-F238E27FC236}">
                <a16:creationId xmlns:a16="http://schemas.microsoft.com/office/drawing/2014/main" id="{661EA7F7-CFF4-4A4A-987F-2FA3ACE781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762" y="4582692"/>
            <a:ext cx="2905125" cy="15716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190577"/>
    </mc:Choice>
    <mc:Fallback xmlns="">
      <p:transition advTm="19057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0833" y="980147"/>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المساحة الشخصية وتأثيرها النفسي</a:t>
            </a:r>
          </a:p>
        </p:txBody>
      </p:sp>
      <p:sp>
        <p:nvSpPr>
          <p:cNvPr id="48" name="TextBox 47"/>
          <p:cNvSpPr txBox="1"/>
          <p:nvPr/>
        </p:nvSpPr>
        <p:spPr>
          <a:xfrm>
            <a:off x="762000" y="1715847"/>
            <a:ext cx="10541000" cy="4113370"/>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تلعب المساحة الشخصية دوراً نفسياً مهماً، إذ إن احترامها يعزز الشعور بالأمان، بينما انتهاكها قد يولد مشاعر دفاعية. ويؤثر ذلك مباشرة في سلوك المتفاوضين.</a:t>
            </a:r>
          </a:p>
          <a:p>
            <a:pPr algn="just" defTabSz="344488" rtl="1">
              <a:lnSpc>
                <a:spcPct val="200000"/>
              </a:lnSpc>
              <a:spcAft>
                <a:spcPts val="800"/>
              </a:spcAft>
              <a:tabLst>
                <a:tab pos="285750" algn="l"/>
              </a:tabLst>
            </a:pPr>
            <a:r>
              <a:rPr lang="ar-SY" sz="2000" dirty="0"/>
              <a:t>كما أن ضبط المسافة يعكس احترام الطرف الآخر ويقلل من احتمال نشوء ردود فعل سلبية أو مقاومة ضمنية. ويساعد فهم هذه الديناميكية على تعزيز الانسجام أثناء الحوار وتحقيق تواصل أكثر فاعلية.</a:t>
            </a:r>
          </a:p>
          <a:p>
            <a:pPr algn="just" defTabSz="344488" rtl="1">
              <a:lnSpc>
                <a:spcPct val="200000"/>
              </a:lnSpc>
              <a:spcAft>
                <a:spcPts val="800"/>
              </a:spcAft>
              <a:tabLst>
                <a:tab pos="285750" algn="l"/>
              </a:tabLst>
            </a:pPr>
            <a:r>
              <a:rPr lang="ar-SY" sz="2000" b="1" u="sng" dirty="0"/>
              <a:t>مثال</a:t>
            </a:r>
            <a:r>
              <a:rPr lang="ar-SY" sz="2000" dirty="0"/>
              <a:t>: الحفاظ على مسافة معتدلة يعزز جو الحوار الهادئ.</a:t>
            </a:r>
          </a:p>
          <a:p>
            <a:pPr algn="just" defTabSz="344488" rtl="1">
              <a:lnSpc>
                <a:spcPct val="250000"/>
              </a:lnSpc>
              <a:spcAft>
                <a:spcPts val="800"/>
              </a:spcAft>
              <a:tabLst>
                <a:tab pos="285750" algn="l"/>
              </a:tabLst>
            </a:pPr>
            <a:r>
              <a:rPr lang="ar-SY" sz="2000" b="1" dirty="0"/>
              <a:t>للاطلاع أكثر على تأثير المساحة الشخصية يمكن زيارة الرابط الآتي</a:t>
            </a:r>
            <a:r>
              <a:rPr lang="ar-SY" sz="2000" dirty="0"/>
              <a:t>: </a:t>
            </a:r>
            <a:r>
              <a:rPr lang="ar-SY" sz="2000" b="1" dirty="0">
                <a:hlinkClick r:id="rId2"/>
              </a:rPr>
              <a:t>اضغط هنا للدخول</a:t>
            </a:r>
            <a:r>
              <a:rPr lang="ar-SY" sz="2000" dirty="0">
                <a:hlinkClick r:id="rId2"/>
              </a:rPr>
              <a:t>.</a:t>
            </a: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3316" name="Picture 4" descr="Body Language - Personal Space Ownership">
            <a:extLst>
              <a:ext uri="{FF2B5EF4-FFF2-40B4-BE49-F238E27FC236}">
                <a16:creationId xmlns:a16="http://schemas.microsoft.com/office/drawing/2014/main" id="{1D4CC96F-384C-460E-86E7-4B8D660012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000" y="4096678"/>
            <a:ext cx="2562225" cy="1781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86904"/>
    </mc:Choice>
    <mc:Fallback xmlns="">
      <p:transition advTm="1869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50729" y="104077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المساحة الشخصية وبناء الثقة</a:t>
            </a:r>
          </a:p>
        </p:txBody>
      </p:sp>
      <p:sp>
        <p:nvSpPr>
          <p:cNvPr id="48" name="TextBox 47"/>
          <p:cNvSpPr txBox="1"/>
          <p:nvPr/>
        </p:nvSpPr>
        <p:spPr>
          <a:xfrm>
            <a:off x="753140" y="1782795"/>
            <a:ext cx="10541000" cy="4010778"/>
          </a:xfrm>
          <a:prstGeom prst="rect">
            <a:avLst/>
          </a:prstGeom>
          <a:noFill/>
        </p:spPr>
        <p:txBody>
          <a:bodyPr wrap="square" rtlCol="0">
            <a:spAutoFit/>
          </a:bodyPr>
          <a:lstStyle/>
          <a:p>
            <a:pPr algn="just" defTabSz="344488" rtl="1">
              <a:lnSpc>
                <a:spcPct val="250000"/>
              </a:lnSpc>
              <a:spcAft>
                <a:spcPts val="800"/>
              </a:spcAft>
            </a:pPr>
            <a:r>
              <a:rPr lang="ar-SY" sz="2000" dirty="0"/>
              <a:t>يسهم احترام المساحة الشخصية في بناء الثقة المتبادلة، حيث يشعر الطرف الآخر بأن حدوده محترمة. وهذا ينعكس إيجابياً على مسار التفاوض.</a:t>
            </a:r>
          </a:p>
          <a:p>
            <a:pPr algn="just" defTabSz="344488" rtl="1">
              <a:lnSpc>
                <a:spcPct val="250000"/>
              </a:lnSpc>
              <a:spcAft>
                <a:spcPts val="800"/>
              </a:spcAft>
            </a:pPr>
            <a:r>
              <a:rPr lang="ar-SY" sz="2000" dirty="0"/>
              <a:t>ويتيح التحكم في المسافة الشخصية للمفاوض فرصة لخلق بيئة مريحة تُشجع على الانفتاح ومشاركة المعلومات بحرية، مما يدعم عملية التفاهم المتبادل ويقلل من احتمالية حدوث صدامات أو سوء فهم.</a:t>
            </a:r>
          </a:p>
          <a:p>
            <a:pPr algn="just" defTabSz="344488" rtl="1">
              <a:lnSpc>
                <a:spcPct val="250000"/>
              </a:lnSpc>
              <a:spcAft>
                <a:spcPts val="800"/>
              </a:spcAft>
            </a:pPr>
            <a:r>
              <a:rPr lang="ar-SY" sz="2000" b="1" u="sng" dirty="0"/>
              <a:t>مثال</a:t>
            </a:r>
            <a:r>
              <a:rPr lang="ar-SY" sz="2000" dirty="0"/>
              <a:t>: الجلوس على مسافة مناسبة خلال التفاوض يزيد من فرص التفاهم.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0244" name="Picture 4" descr="Negotiating - Styles">
            <a:extLst>
              <a:ext uri="{FF2B5EF4-FFF2-40B4-BE49-F238E27FC236}">
                <a16:creationId xmlns:a16="http://schemas.microsoft.com/office/drawing/2014/main" id="{1FC3BFED-0F41-4B94-A069-24CB9B4BB3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707096"/>
            <a:ext cx="2251317" cy="12691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338" name="Picture 2" descr="1,300+ Keep Distance Stock Photos ...">
            <a:extLst>
              <a:ext uri="{FF2B5EF4-FFF2-40B4-BE49-F238E27FC236}">
                <a16:creationId xmlns:a16="http://schemas.microsoft.com/office/drawing/2014/main" id="{AE57C643-AB78-4E5C-9CA2-69DA5313F4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4457" y="4556525"/>
            <a:ext cx="1748815" cy="1476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75078"/>
    </mc:Choice>
    <mc:Fallback xmlns="">
      <p:transition advTm="17507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6000" y="966945"/>
            <a:ext cx="5244744"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الاتصال البصري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25427"/>
    </mc:Choice>
    <mc:Fallback xmlns="">
      <p:transition spd="slow" advTm="25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94523" y="1781725"/>
            <a:ext cx="5090762" cy="3735959"/>
          </a:xfrm>
          <a:prstGeom prst="rect">
            <a:avLst/>
          </a:prstGeom>
        </p:spPr>
        <p:txBody>
          <a:bodyPr wrap="square">
            <a:spAutoFit/>
          </a:bodyPr>
          <a:lstStyle/>
          <a:p>
            <a:pPr algn="just" rtl="1">
              <a:lnSpc>
                <a:spcPct val="150000"/>
              </a:lnSpc>
            </a:pPr>
            <a:r>
              <a:rPr lang="ar-SY" sz="2000" dirty="0"/>
              <a:t>يشكل الاتصال البصري أحد الركائز الأساسية للتواصل غير اللفظي في المفاوضات، حيث يعكس الانتباه والاهتمام ويعزز فهم الرسائل المرسلة شفهياً وغير شفهياً. فهو أداة استراتيجية تساعد المفاوض على قراءة ردود فعل الطرف الآخر، وبناء الثقة، وتنظيم مسار الحوار بشكل سلس. ومن خلال إدارة الاتصال البصري بوعي، يمكن تعزيز الانسجام التواصلي وتقليل حالات سوء الفهم، مما يجعل هذا العنصر من أهم الوسائل لتقوية التأثير التفاوضي وتحقيق نتائج إيجابية.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142675">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01555" y="931455"/>
            <a:ext cx="9287299"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الاتصال البصري</a:t>
            </a:r>
          </a:p>
        </p:txBody>
      </p:sp>
      <p:sp>
        <p:nvSpPr>
          <p:cNvPr id="48" name="TextBox 47"/>
          <p:cNvSpPr txBox="1"/>
          <p:nvPr/>
        </p:nvSpPr>
        <p:spPr>
          <a:xfrm>
            <a:off x="825500" y="1559422"/>
            <a:ext cx="10541000" cy="4576702"/>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cs typeface="Times New Roman" panose="02020603050405020304" pitchFamily="18" charset="0"/>
              </a:rPr>
              <a:t>الاتصال البصري هو تبادل النظرات بين أطراف التفاوض، ويُعد من أقوى أدوات التواصل غير اللفظي، لأنه يعكس الاهتمام والانتباه.</a:t>
            </a:r>
          </a:p>
          <a:p>
            <a:pPr algn="just" rtl="1">
              <a:lnSpc>
                <a:spcPct val="250000"/>
              </a:lnSpc>
            </a:pPr>
            <a:r>
              <a:rPr lang="ar-SA" sz="2000" dirty="0">
                <a:effectLst/>
                <a:ea typeface="Times New Roman" panose="02020603050405020304" pitchFamily="18" charset="0"/>
                <a:cs typeface="Times New Roman" panose="02020603050405020304" pitchFamily="18" charset="0"/>
              </a:rPr>
              <a:t>كما أن نوعية النظرة ومدة استمرارها يمكن أن تُرسل إشارات دقيقة عن مستوى التركيز والمشاركة العاطفية للطرف الآخر، ما يجعلها مؤشراً مهماً للقراءة التفاعلية للسلوك. ويمثل ضبط مستوى الاتصال البصري جزءاً من مهارات المفاوض الاحترافية في إدارة الانطباع.</a:t>
            </a:r>
          </a:p>
          <a:p>
            <a:pPr algn="just" rtl="1">
              <a:lnSpc>
                <a:spcPct val="200000"/>
              </a:lnSpc>
            </a:pPr>
            <a:r>
              <a:rPr lang="ar-SA" sz="2000" b="1" u="sng" dirty="0">
                <a:effectLst/>
                <a:ea typeface="Times New Roman" panose="02020603050405020304" pitchFamily="18" charset="0"/>
                <a:cs typeface="Times New Roman" panose="02020603050405020304" pitchFamily="18" charset="0"/>
              </a:rPr>
              <a:t>مثال</a:t>
            </a:r>
            <a:r>
              <a:rPr lang="ar-SA" sz="2000" dirty="0">
                <a:effectLst/>
                <a:ea typeface="Times New Roman" panose="02020603050405020304" pitchFamily="18" charset="0"/>
                <a:cs typeface="Times New Roman" panose="02020603050405020304" pitchFamily="18" charset="0"/>
              </a:rPr>
              <a:t>: النظر المباشر أثناء الحديث يعزز الشعور بالاهتمام.</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3316" name="Picture 4" descr="Communication is important in all families">
            <a:extLst>
              <a:ext uri="{FF2B5EF4-FFF2-40B4-BE49-F238E27FC236}">
                <a16:creationId xmlns:a16="http://schemas.microsoft.com/office/drawing/2014/main" id="{8707BF66-84C8-4430-B519-591FDA8CB1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491344"/>
            <a:ext cx="1991663" cy="15949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5362" name="Picture 2" descr="direct gaze 41169367 Vector Art at Vecteezy">
            <a:extLst>
              <a:ext uri="{FF2B5EF4-FFF2-40B4-BE49-F238E27FC236}">
                <a16:creationId xmlns:a16="http://schemas.microsoft.com/office/drawing/2014/main" id="{3F467EDA-EC87-4211-8E8E-0FADBAF424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6472" y="4441481"/>
            <a:ext cx="1644780" cy="16447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250095"/>
    </mc:Choice>
    <mc:Fallback xmlns="">
      <p:transition advTm="25009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44665" y="844106"/>
            <a:ext cx="870267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 البصري وبناء الثقة</a:t>
            </a:r>
          </a:p>
        </p:txBody>
      </p:sp>
      <p:sp>
        <p:nvSpPr>
          <p:cNvPr id="48" name="TextBox 47"/>
          <p:cNvSpPr txBox="1"/>
          <p:nvPr/>
        </p:nvSpPr>
        <p:spPr>
          <a:xfrm>
            <a:off x="825500" y="1541149"/>
            <a:ext cx="10541000" cy="4305730"/>
          </a:xfrm>
          <a:prstGeom prst="rect">
            <a:avLst/>
          </a:prstGeom>
          <a:noFill/>
        </p:spPr>
        <p:txBody>
          <a:bodyPr wrap="square" rtlCol="0">
            <a:spAutoFit/>
          </a:bodyPr>
          <a:lstStyle/>
          <a:p>
            <a:pPr algn="just" rtl="1">
              <a:lnSpc>
                <a:spcPct val="300000"/>
              </a:lnSpc>
            </a:pPr>
            <a:r>
              <a:rPr lang="ar-SY" sz="2000" dirty="0"/>
              <a:t>يسهم الاتصال البصري المعتدل في تعزيز الثقة والمصداقية، بينما قد يؤدي غيابه أو الإفراط فيه إلى نتائج عكسية. فالنظرة المتوازنة تبني شعوراً بالصدق والانفتاح، بينما التجنب أو التحديق المفرط قد يثير الشكوك أو القلق لدى الطرف الآخر. كما أن مراقبة ردود الفعل البصرية للطرف المقابل تساعد على تعديل السلوك اللحظي بما يدعم المصالح المشتركة.</a:t>
            </a:r>
          </a:p>
          <a:p>
            <a:pPr algn="just" rtl="1">
              <a:lnSpc>
                <a:spcPct val="300000"/>
              </a:lnSpc>
            </a:pPr>
            <a:r>
              <a:rPr lang="ar-SY" sz="2000" b="1" u="sng" dirty="0"/>
              <a:t>مثال</a:t>
            </a:r>
            <a:r>
              <a:rPr lang="ar-SY" sz="2000" dirty="0"/>
              <a:t>: تجنب النظر قد يُفسَّر على أنه تردد.</a:t>
            </a:r>
          </a:p>
          <a:p>
            <a:pPr algn="just" rtl="1">
              <a:lnSpc>
                <a:spcPct val="200000"/>
              </a:lnSpc>
            </a:pPr>
            <a:r>
              <a:rPr lang="ar-SY" sz="2000" dirty="0"/>
              <a:t>للتوسع أكثر في تأثير الاتصال البصري على الثقة يمكن زيارة الرابط: </a:t>
            </a:r>
            <a:r>
              <a:rPr lang="ar-SY" sz="2000" b="1" dirty="0">
                <a:hlinkClick r:id="rId3"/>
              </a:rPr>
              <a:t>اضغط هنا للدخول.</a:t>
            </a:r>
            <a:endParaRPr lang="ar-SY"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6386" name="Picture 2" descr="The Power of Eye Contact in Communication">
            <a:extLst>
              <a:ext uri="{FF2B5EF4-FFF2-40B4-BE49-F238E27FC236}">
                <a16:creationId xmlns:a16="http://schemas.microsoft.com/office/drawing/2014/main" id="{80113110-3B43-4DCA-AFD1-C62877FF6A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6950" y="4223495"/>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38423"/>
    </mc:Choice>
    <mc:Fallback xmlns="">
      <p:transition advTm="13842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59679" y="93788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أخطاء شائعة في الاتصال البصري</a:t>
            </a:r>
          </a:p>
        </p:txBody>
      </p:sp>
      <p:sp>
        <p:nvSpPr>
          <p:cNvPr id="48" name="TextBox 47"/>
          <p:cNvSpPr txBox="1"/>
          <p:nvPr/>
        </p:nvSpPr>
        <p:spPr>
          <a:xfrm>
            <a:off x="825500" y="1489106"/>
            <a:ext cx="10541000" cy="4543873"/>
          </a:xfrm>
          <a:prstGeom prst="rect">
            <a:avLst/>
          </a:prstGeom>
          <a:noFill/>
        </p:spPr>
        <p:txBody>
          <a:bodyPr wrap="square" rtlCol="0">
            <a:spAutoFit/>
          </a:bodyPr>
          <a:lstStyle/>
          <a:p>
            <a:pPr marL="342900" indent="-342900" algn="just" rtl="1">
              <a:lnSpc>
                <a:spcPct val="300000"/>
              </a:lnSpc>
              <a:buFont typeface="Arial" panose="020B0604020202020204" pitchFamily="34" charset="0"/>
              <a:buChar char="•"/>
            </a:pPr>
            <a:r>
              <a:rPr lang="ar-SY" sz="2000" b="1" dirty="0"/>
              <a:t>الإفراط في التحديق: </a:t>
            </a:r>
            <a:r>
              <a:rPr lang="ar-SY" sz="2000" dirty="0"/>
              <a:t>التحديق المستمر قد يُفسَّر كعدوانية أو تهديد للطرف الآخر.</a:t>
            </a:r>
          </a:p>
          <a:p>
            <a:pPr marL="342900" indent="-342900" algn="just" rtl="1">
              <a:lnSpc>
                <a:spcPct val="300000"/>
              </a:lnSpc>
              <a:buFont typeface="Arial" panose="020B0604020202020204" pitchFamily="34" charset="0"/>
              <a:buChar char="•"/>
            </a:pPr>
            <a:r>
              <a:rPr lang="ar-SY" sz="2000" b="1" dirty="0"/>
              <a:t>تجنب النظر تماماً:</a:t>
            </a:r>
            <a:r>
              <a:rPr lang="en-US" sz="2000" b="1" dirty="0"/>
              <a:t> </a:t>
            </a:r>
            <a:r>
              <a:rPr lang="ar-SY" sz="2000" dirty="0"/>
              <a:t>يؤدي إلى شعور بعدم الاهتمام أو ضعف الثقة.</a:t>
            </a:r>
          </a:p>
          <a:p>
            <a:pPr marL="342900" indent="-342900" algn="just" rtl="1">
              <a:lnSpc>
                <a:spcPct val="300000"/>
              </a:lnSpc>
              <a:buFont typeface="Arial" panose="020B0604020202020204" pitchFamily="34" charset="0"/>
              <a:buChar char="•"/>
            </a:pPr>
            <a:r>
              <a:rPr lang="ar-SY" sz="2000" b="1" dirty="0"/>
              <a:t>النظر بعيداً بشكل متكرر: </a:t>
            </a:r>
            <a:r>
              <a:rPr lang="ar-SY" sz="2000" dirty="0"/>
              <a:t>يعطي انطباع التشتت أو عدم الانتباه.</a:t>
            </a:r>
          </a:p>
          <a:p>
            <a:pPr marL="342900" indent="-342900" algn="just" rtl="1">
              <a:lnSpc>
                <a:spcPct val="300000"/>
              </a:lnSpc>
              <a:buFont typeface="Arial" panose="020B0604020202020204" pitchFamily="34" charset="0"/>
              <a:buChar char="•"/>
            </a:pPr>
            <a:r>
              <a:rPr lang="ar-SY" sz="2000" b="1" dirty="0"/>
              <a:t>النظر إلى الأرض أو الهاتف أثناء الحديث:</a:t>
            </a:r>
            <a:r>
              <a:rPr lang="en-US" sz="2000" b="1" dirty="0"/>
              <a:t> </a:t>
            </a:r>
            <a:r>
              <a:rPr lang="ar-SY" sz="2000" dirty="0"/>
              <a:t>يقلل من مصداقية المتحدث ويضعف التواصل.</a:t>
            </a:r>
          </a:p>
          <a:p>
            <a:pPr marL="342900" indent="-342900" algn="just" rtl="1">
              <a:lnSpc>
                <a:spcPct val="300000"/>
              </a:lnSpc>
              <a:buFont typeface="Arial" panose="020B0604020202020204" pitchFamily="34" charset="0"/>
              <a:buChar char="•"/>
            </a:pPr>
            <a:r>
              <a:rPr lang="ar-SY" sz="2000" b="1" dirty="0"/>
              <a:t>غياب التوازن بين النظر المباشر والابتعاد عنه: </a:t>
            </a:r>
            <a:r>
              <a:rPr lang="en-US" sz="2000" b="1" dirty="0"/>
              <a:t> </a:t>
            </a:r>
            <a:r>
              <a:rPr lang="ar-SY" sz="2000" dirty="0"/>
              <a:t>يمكن أن يخلق شعوراً بعدم الراحة أو التوتر للطرف الآخر.</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7410" name="Picture 2" descr="Making Eye Contact">
            <a:extLst>
              <a:ext uri="{FF2B5EF4-FFF2-40B4-BE49-F238E27FC236}">
                <a16:creationId xmlns:a16="http://schemas.microsoft.com/office/drawing/2014/main" id="{95E0C653-F944-45B5-9677-12ED6107D6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1899" y="2472613"/>
            <a:ext cx="3123352" cy="20898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34863"/>
    </mc:Choice>
    <mc:Fallback xmlns="">
      <p:transition advTm="1348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6000" y="966945"/>
            <a:ext cx="5244744"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a:solidFill>
                  <a:srgbClr val="00B0F0"/>
                </a:solidFill>
                <a:latin typeface="Alexandria" charset="0"/>
                <a:cs typeface="Alexandria" charset="0"/>
              </a:rPr>
              <a:t>تعابير الوجه</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3063657090"/>
      </p:ext>
    </p:extLst>
  </p:cSld>
  <p:clrMapOvr>
    <a:masterClrMapping/>
  </p:clrMapOvr>
  <mc:AlternateContent xmlns:mc="http://schemas.openxmlformats.org/markup-compatibility/2006" xmlns:p14="http://schemas.microsoft.com/office/powerpoint/2010/main">
    <mc:Choice Requires="p14">
      <p:transition spd="slow" p14:dur="2000" advTm="25427"/>
    </mc:Choice>
    <mc:Fallback xmlns="">
      <p:transition spd="slow" advTm="25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7159" y="1084791"/>
            <a:ext cx="5090762" cy="4659289"/>
          </a:xfrm>
          <a:prstGeom prst="rect">
            <a:avLst/>
          </a:prstGeom>
        </p:spPr>
        <p:txBody>
          <a:bodyPr wrap="square">
            <a:spAutoFit/>
          </a:bodyPr>
          <a:lstStyle/>
          <a:p>
            <a:pPr algn="just" rtl="1">
              <a:lnSpc>
                <a:spcPct val="150000"/>
              </a:lnSpc>
            </a:pPr>
            <a:r>
              <a:rPr lang="ar-SY" sz="2000" dirty="0"/>
              <a:t>تُعد تعابير الوجه من أهم أدوات التواصل غير اللفظي، لأنها تنقل المشاعر والانفعالات بشكل مباشر وفوري، وغالباً ما تُفسَّر قبل الكلمات نفسها. فهي تلعب دوراً محورياً في فهم النوايا، وتقييم المصداقية، وقراءة ردود الفعل أثناء التفاوض. ومن خلال السيطرة الواعية على هذه التعابير، يستطيع المفاوض توجيه الحوار بطريقة تدعم أهدافه وتعزز التفاعل الإيجابي مع الطرف الآخر. كما أن التعابير الدقيقة تتيح الفرصة لالتقاط الرسائل غير المعلنة وفهم الحالة العاطفية للطرف المقابل، ما يزيد من فاعلية التواصل ويقلل من احتمالية سوء الفهم.</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2677868222"/>
      </p:ext>
    </p:extLst>
  </p:cSld>
  <p:clrMapOvr>
    <a:masterClrMapping/>
  </p:clrMapOvr>
  <p:transition spd="slow" advTm="142675">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01555" y="931455"/>
            <a:ext cx="9287299"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تعابير الوجه</a:t>
            </a:r>
          </a:p>
        </p:txBody>
      </p:sp>
      <p:sp>
        <p:nvSpPr>
          <p:cNvPr id="48" name="TextBox 47"/>
          <p:cNvSpPr txBox="1"/>
          <p:nvPr/>
        </p:nvSpPr>
        <p:spPr>
          <a:xfrm>
            <a:off x="825500" y="1559422"/>
            <a:ext cx="10541000" cy="4307398"/>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cs typeface="Times New Roman" panose="02020603050405020304" pitchFamily="18" charset="0"/>
              </a:rPr>
              <a:t>تعابير الوجه هي حركات عضلات الوجه التي تعكس المشاعر والانفعالات، وتُعد من أكثر عناصر لغة الجسد وضوحاً.</a:t>
            </a:r>
          </a:p>
          <a:p>
            <a:pPr algn="just" rtl="1">
              <a:lnSpc>
                <a:spcPct val="300000"/>
              </a:lnSpc>
            </a:pPr>
            <a:r>
              <a:rPr lang="ar-SA" sz="2000" dirty="0">
                <a:effectLst/>
                <a:ea typeface="Times New Roman" panose="02020603050405020304" pitchFamily="18" charset="0"/>
                <a:cs typeface="Times New Roman" panose="02020603050405020304" pitchFamily="18" charset="0"/>
              </a:rPr>
              <a:t>وتلعب هذه التعابير دوراً مهماً في تكوين الانطباعات الفورية لدى الطرف الآخر، فهي تساعد على تقييم حالة الانفتاح أو الانغلاق العاطفي للمفاوض. كما أن التعابير الدقيقة تُعزز القدرة على قراءة المشاعر الحقيقية للطرف المقابل، سواء كانت إيجابية أو سلبية.</a:t>
            </a:r>
          </a:p>
          <a:p>
            <a:pPr algn="just" rtl="1">
              <a:lnSpc>
                <a:spcPct val="300000"/>
              </a:lnSpc>
            </a:pPr>
            <a:r>
              <a:rPr lang="ar-SA" sz="2000" dirty="0">
                <a:effectLst/>
                <a:ea typeface="Times New Roman" panose="02020603050405020304" pitchFamily="18" charset="0"/>
                <a:cs typeface="Times New Roman" panose="02020603050405020304" pitchFamily="18" charset="0"/>
              </a:rPr>
              <a:t>كما أنها تساهم في بناء رابط عاطفي أو اجتماعي يدعم التفاوض ويجعل التفاعل أكثر طبيعية ومرونة.</a:t>
            </a:r>
          </a:p>
          <a:p>
            <a:pPr algn="just" rtl="1">
              <a:lnSpc>
                <a:spcPct val="200000"/>
              </a:lnSpc>
            </a:pPr>
            <a:r>
              <a:rPr lang="ar-SA" sz="2000" b="1" u="sng" dirty="0">
                <a:effectLst/>
                <a:ea typeface="Times New Roman" panose="02020603050405020304" pitchFamily="18" charset="0"/>
                <a:cs typeface="Times New Roman" panose="02020603050405020304" pitchFamily="18" charset="0"/>
              </a:rPr>
              <a:t>مثال</a:t>
            </a:r>
            <a:r>
              <a:rPr lang="ar-SA" sz="2000" dirty="0">
                <a:effectLst/>
                <a:ea typeface="Times New Roman" panose="02020603050405020304" pitchFamily="18" charset="0"/>
                <a:cs typeface="Times New Roman" panose="02020603050405020304" pitchFamily="18" charset="0"/>
              </a:rPr>
              <a:t>: الابتسامة تعكس الود والانفتاح.</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20482" name="Picture 2" descr="human 520213 Vector Art at Vecteezy">
            <a:extLst>
              <a:ext uri="{FF2B5EF4-FFF2-40B4-BE49-F238E27FC236}">
                <a16:creationId xmlns:a16="http://schemas.microsoft.com/office/drawing/2014/main" id="{BBFDCC4C-D4BF-4885-A1F0-9BC2F49150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4242" y="4194958"/>
            <a:ext cx="1828289" cy="182828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3180718"/>
      </p:ext>
    </p:extLst>
  </p:cSld>
  <p:clrMapOvr>
    <a:masterClrMapping/>
  </p:clrMapOvr>
  <mc:AlternateContent xmlns:mc="http://schemas.openxmlformats.org/markup-compatibility/2006" xmlns:p14="http://schemas.microsoft.com/office/powerpoint/2010/main">
    <mc:Choice Requires="p14">
      <p:transition p14:dur="10" advTm="250095"/>
    </mc:Choice>
    <mc:Fallback xmlns="">
      <p:transition advTm="25009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44665" y="844106"/>
            <a:ext cx="870267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تعابير الوجه ونقل المشاعر</a:t>
            </a:r>
          </a:p>
        </p:txBody>
      </p:sp>
      <p:sp>
        <p:nvSpPr>
          <p:cNvPr id="48" name="TextBox 47"/>
          <p:cNvSpPr txBox="1"/>
          <p:nvPr/>
        </p:nvSpPr>
        <p:spPr>
          <a:xfrm>
            <a:off x="825500" y="1541149"/>
            <a:ext cx="10541000" cy="4584332"/>
          </a:xfrm>
          <a:prstGeom prst="rect">
            <a:avLst/>
          </a:prstGeom>
          <a:noFill/>
        </p:spPr>
        <p:txBody>
          <a:bodyPr wrap="square" rtlCol="0">
            <a:spAutoFit/>
          </a:bodyPr>
          <a:lstStyle/>
          <a:p>
            <a:pPr algn="just" rtl="1">
              <a:lnSpc>
                <a:spcPct val="250000"/>
              </a:lnSpc>
            </a:pPr>
            <a:r>
              <a:rPr lang="ar-SY" sz="2000" dirty="0"/>
              <a:t>تساعد تعابير الوجه على نقل المشاعر الحقيقية، حتى وإن حاول المفاوض إخفاءها لفظياً.</a:t>
            </a:r>
          </a:p>
          <a:p>
            <a:pPr algn="just" rtl="1">
              <a:lnSpc>
                <a:spcPct val="250000"/>
              </a:lnSpc>
            </a:pPr>
            <a:r>
              <a:rPr lang="ar-SY" sz="2000" dirty="0"/>
              <a:t>فالتعبيرات الدقيقة للعيون والحواجب والفم تكشف عن انطباعات حقيقية قد لا تظهر بالكلام، وتتيح للطرف الآخر فهم الاستجابة الفعلية للمواقف المطروحة. كما أن مراقبة هذه التعابير تسمح للمفاوض بتعديل أسلوبه وفقاً لمستوى قبول الطرف المقابل أو تحفظاته.</a:t>
            </a:r>
            <a:r>
              <a:rPr lang="en-US" sz="2000" dirty="0"/>
              <a:t> </a:t>
            </a:r>
          </a:p>
          <a:p>
            <a:pPr algn="just" rtl="1">
              <a:lnSpc>
                <a:spcPct val="250000"/>
              </a:lnSpc>
            </a:pPr>
            <a:r>
              <a:rPr lang="ar-SY" sz="2000" b="1" u="sng" dirty="0"/>
              <a:t>مثال</a:t>
            </a:r>
            <a:r>
              <a:rPr lang="ar-SY" sz="2000" dirty="0"/>
              <a:t>: العبوس قد يشير إلى عدم الرضا.</a:t>
            </a:r>
          </a:p>
          <a:p>
            <a:pPr algn="just" rtl="1">
              <a:lnSpc>
                <a:spcPct val="250000"/>
              </a:lnSpc>
            </a:pPr>
            <a:r>
              <a:rPr lang="ar-SY" sz="2000" dirty="0"/>
              <a:t>للاطلاع أكثر يمكن زيارة الرابط التالي: </a:t>
            </a:r>
            <a:r>
              <a:rPr lang="ar-SY" sz="2000" b="1" dirty="0">
                <a:hlinkClick r:id="rId3"/>
              </a:rPr>
              <a:t>اضغط هنا للدخول.</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9458" name="Picture 2" descr="Show Your Emotions, With Your Face!">
            <a:extLst>
              <a:ext uri="{FF2B5EF4-FFF2-40B4-BE49-F238E27FC236}">
                <a16:creationId xmlns:a16="http://schemas.microsoft.com/office/drawing/2014/main" id="{34D5325F-E56B-4DEE-9E34-EC25A762EB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164387"/>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85310921"/>
      </p:ext>
    </p:extLst>
  </p:cSld>
  <p:clrMapOvr>
    <a:masterClrMapping/>
  </p:clrMapOvr>
  <mc:AlternateContent xmlns:mc="http://schemas.openxmlformats.org/markup-compatibility/2006" xmlns:p14="http://schemas.microsoft.com/office/powerpoint/2010/main">
    <mc:Choice Requires="p14">
      <p:transition p14:dur="10" advTm="138423"/>
    </mc:Choice>
    <mc:Fallback xmlns="">
      <p:transition advTm="13842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59679" y="93788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ضبط تعابير الوجه أثناء التفاوض</a:t>
            </a:r>
          </a:p>
        </p:txBody>
      </p:sp>
      <p:sp>
        <p:nvSpPr>
          <p:cNvPr id="48" name="TextBox 47"/>
          <p:cNvSpPr txBox="1"/>
          <p:nvPr/>
        </p:nvSpPr>
        <p:spPr>
          <a:xfrm>
            <a:off x="825500" y="1489106"/>
            <a:ext cx="10541000" cy="4536563"/>
          </a:xfrm>
          <a:prstGeom prst="rect">
            <a:avLst/>
          </a:prstGeom>
          <a:noFill/>
        </p:spPr>
        <p:txBody>
          <a:bodyPr wrap="square" rtlCol="0">
            <a:spAutoFit/>
          </a:bodyPr>
          <a:lstStyle/>
          <a:p>
            <a:pPr algn="just" rtl="1">
              <a:lnSpc>
                <a:spcPct val="300000"/>
              </a:lnSpc>
            </a:pPr>
            <a:r>
              <a:rPr lang="ar-SY" sz="2000" dirty="0"/>
              <a:t>يجب على المفاوض أن يتحكم بتعابير وجهه لتجنب إرسال إشارات سلبية غير مقصودة.</a:t>
            </a:r>
            <a:r>
              <a:rPr lang="en-US" sz="2000" dirty="0"/>
              <a:t> </a:t>
            </a:r>
            <a:r>
              <a:rPr lang="ar-SY" sz="2000" dirty="0"/>
              <a:t>فالوعي الذاتي بالتعبيرات الوجهية يُمكّن المفاوض من الحفاظ على الحياد العاطفي عند مناقشة القضايا الحساسة أو اتخاذ القرارات الصعبة. كما أن التدريب على التحكم في التعابير يعزز الثقة بالنفس ويقلل من احتمالية إساءة تفسير الرسائل غير اللفظية من الطرف الآخر.</a:t>
            </a:r>
            <a:r>
              <a:rPr lang="en-US" sz="2000" dirty="0"/>
              <a:t> </a:t>
            </a:r>
            <a:r>
              <a:rPr lang="ar-SY" sz="2000" dirty="0"/>
              <a:t>وبذلك يصبح المفاوض قادراً على استخدام تعابير الوجه كأداة استراتيجية لإدارة الحوار بشكل متزن وفعال.</a:t>
            </a:r>
          </a:p>
          <a:p>
            <a:pPr algn="just" rtl="1">
              <a:lnSpc>
                <a:spcPct val="300000"/>
              </a:lnSpc>
            </a:pPr>
            <a:r>
              <a:rPr lang="ar-SY" sz="2000" b="1" u="sng" dirty="0"/>
              <a:t>مثال</a:t>
            </a:r>
            <a:r>
              <a:rPr lang="ar-SY" sz="2000" dirty="0"/>
              <a:t>: الحفاظ على تعبير محايد أثناء العروض الحساسة.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1" name="Picture 2" descr="29+ Facial Expressions in Nonverbal ...">
            <a:extLst>
              <a:ext uri="{FF2B5EF4-FFF2-40B4-BE49-F238E27FC236}">
                <a16:creationId xmlns:a16="http://schemas.microsoft.com/office/drawing/2014/main" id="{77EBFD19-50EC-4909-8221-F383F3D392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3196" y="4177819"/>
            <a:ext cx="2776331" cy="1847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59981659"/>
      </p:ext>
    </p:extLst>
  </p:cSld>
  <p:clrMapOvr>
    <a:masterClrMapping/>
  </p:clrMapOvr>
  <mc:AlternateContent xmlns:mc="http://schemas.openxmlformats.org/markup-compatibility/2006" xmlns:p14="http://schemas.microsoft.com/office/powerpoint/2010/main">
    <mc:Choice Requires="p14">
      <p:transition p14:dur="10" advTm="134863"/>
    </mc:Choice>
    <mc:Fallback xmlns="">
      <p:transition advTm="13486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6000" y="966945"/>
            <a:ext cx="5244744"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السادس</a:t>
            </a:r>
          </a:p>
          <a:p>
            <a:pPr algn="ctr" rtl="1"/>
            <a:r>
              <a:rPr lang="ar-SY" sz="2600" dirty="0">
                <a:solidFill>
                  <a:srgbClr val="00B0F0"/>
                </a:solidFill>
                <a:latin typeface="Alexandria" charset="0"/>
                <a:cs typeface="Alexandria" charset="0"/>
              </a:rPr>
              <a:t>وضعية الجسد</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3843468589"/>
      </p:ext>
    </p:extLst>
  </p:cSld>
  <p:clrMapOvr>
    <a:masterClrMapping/>
  </p:clrMapOvr>
  <mc:AlternateContent xmlns:mc="http://schemas.openxmlformats.org/markup-compatibility/2006" xmlns:p14="http://schemas.microsoft.com/office/powerpoint/2010/main">
    <mc:Choice Requires="p14">
      <p:transition spd="slow" p14:dur="2000" advTm="25427"/>
    </mc:Choice>
    <mc:Fallback xmlns="">
      <p:transition spd="slow" advTm="25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0283" y="1045759"/>
            <a:ext cx="5090762" cy="5582619"/>
          </a:xfrm>
          <a:prstGeom prst="rect">
            <a:avLst/>
          </a:prstGeom>
        </p:spPr>
        <p:txBody>
          <a:bodyPr wrap="square">
            <a:spAutoFit/>
          </a:bodyPr>
          <a:lstStyle/>
          <a:p>
            <a:pPr algn="just" rtl="1">
              <a:lnSpc>
                <a:spcPct val="150000"/>
              </a:lnSpc>
            </a:pPr>
            <a:r>
              <a:rPr lang="ar-SY" sz="2000" dirty="0"/>
              <a:t>تلعب وضعية الجسد دوراً محورياً في عملية التواصل غير اللفظي، فهي تعكس الحالة النفسية والانفعالية للمفاوض، وتقدم إشارات دقيقة للطرف الآخر عن مستوى الانفتاح أو الانغلاق، والثقة أو التردد. من خلال مراقبة وضعية الجسد، يستطيع المفاوض قراءة ردود الفعل بشكل أفضل، وفهم الانطباعات الفورية التي تتشكل لدى الطرف المقابل. كما أن التحكم الواعي في وضعية الجسم أثناء التفاوض يُمكّن من توجيه الحوار بطريقة استراتيجية تدعم الأهداف </a:t>
            </a:r>
            <a:r>
              <a:rPr lang="ar-SY" sz="2000" dirty="0" err="1"/>
              <a:t>المفاوضية</a:t>
            </a:r>
            <a:r>
              <a:rPr lang="ar-SY" sz="2000" dirty="0"/>
              <a:t>، ويزيد من فرص تحقيق نتائج إيجابية. علاوة على ذلك، يُعزز الانتباه لوضعية الجسد من قدرة المفاوض على تعديل سلوكه بما يتناسب مع ديناميكية الحوار، ويخلق بيئة تفاعلية أكثر توازناً وانسيابية.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1162087457"/>
      </p:ext>
    </p:extLst>
  </p:cSld>
  <p:clrMapOvr>
    <a:masterClrMapping/>
  </p:clrMapOvr>
  <p:transition spd="slow" advTm="142675">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01555" y="931455"/>
            <a:ext cx="9287299"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وضعية الجسد</a:t>
            </a:r>
          </a:p>
        </p:txBody>
      </p:sp>
      <p:sp>
        <p:nvSpPr>
          <p:cNvPr id="48" name="TextBox 47"/>
          <p:cNvSpPr txBox="1"/>
          <p:nvPr/>
        </p:nvSpPr>
        <p:spPr>
          <a:xfrm>
            <a:off x="825500" y="1559422"/>
            <a:ext cx="10541000" cy="4461286"/>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cs typeface="Times New Roman" panose="02020603050405020304" pitchFamily="18" charset="0"/>
              </a:rPr>
              <a:t>تشير وضعية الجسد إلى طريقة جلوس أو وقوف المفاوض، واتجاه جسده أثناء التفاعل.</a:t>
            </a:r>
          </a:p>
          <a:p>
            <a:pPr algn="just" rtl="1">
              <a:lnSpc>
                <a:spcPct val="250000"/>
              </a:lnSpc>
            </a:pPr>
            <a:r>
              <a:rPr lang="ar-SA" sz="2000" dirty="0">
                <a:effectLst/>
                <a:ea typeface="Times New Roman" panose="02020603050405020304" pitchFamily="18" charset="0"/>
                <a:cs typeface="Times New Roman" panose="02020603050405020304" pitchFamily="18" charset="0"/>
              </a:rPr>
              <a:t>تلعب هذه الوضعية دوراً مهماً في نقل الرسائل غير اللفظية، إذ يمكن أن تعكس الانفتاح أو الانغلاق، الانتباه أو التشتت، والثقة أو التردد. كما أن الموقف الجسدي يؤثر على الانطباع الذي يكوّنه الطرف الآخر، ويُستخدم كأداة لتقييم مستوى الجدية والمهنية.</a:t>
            </a:r>
          </a:p>
          <a:p>
            <a:pPr algn="just" rtl="1">
              <a:lnSpc>
                <a:spcPct val="250000"/>
              </a:lnSpc>
            </a:pPr>
            <a:r>
              <a:rPr lang="ar-SA" sz="2000" dirty="0">
                <a:effectLst/>
                <a:ea typeface="Times New Roman" panose="02020603050405020304" pitchFamily="18" charset="0"/>
                <a:cs typeface="Times New Roman" panose="02020603050405020304" pitchFamily="18" charset="0"/>
              </a:rPr>
              <a:t>فهم وضعية الجسد يمكن أن يساعد المفاوض على تفسير استجابة الطرف الآخر بشكل أدق، </a:t>
            </a:r>
            <a:endParaRPr lang="ar-SY" sz="2000" dirty="0">
              <a:effectLst/>
              <a:ea typeface="Times New Roman" panose="02020603050405020304" pitchFamily="18" charset="0"/>
              <a:cs typeface="Times New Roman" panose="02020603050405020304" pitchFamily="18" charset="0"/>
            </a:endParaRPr>
          </a:p>
          <a:p>
            <a:pPr algn="just" rtl="1">
              <a:lnSpc>
                <a:spcPct val="250000"/>
              </a:lnSpc>
            </a:pPr>
            <a:r>
              <a:rPr lang="ar-SA" sz="2000" dirty="0">
                <a:effectLst/>
                <a:ea typeface="Times New Roman" panose="02020603050405020304" pitchFamily="18" charset="0"/>
                <a:cs typeface="Times New Roman" panose="02020603050405020304" pitchFamily="18" charset="0"/>
              </a:rPr>
              <a:t>كما يمنحه القدرة على تعديل سلوكه بما يتناسب مع السياق التفاوضي.</a:t>
            </a:r>
          </a:p>
          <a:p>
            <a:pPr algn="just" rtl="1">
              <a:lnSpc>
                <a:spcPct val="200000"/>
              </a:lnSpc>
            </a:pPr>
            <a:r>
              <a:rPr lang="ar-SA" sz="2000" b="1" u="sng" dirty="0">
                <a:effectLst/>
                <a:ea typeface="Times New Roman" panose="02020603050405020304" pitchFamily="18" charset="0"/>
                <a:cs typeface="Times New Roman" panose="02020603050405020304" pitchFamily="18" charset="0"/>
              </a:rPr>
              <a:t>مثال</a:t>
            </a:r>
            <a:r>
              <a:rPr lang="ar-SA" sz="2000" dirty="0">
                <a:effectLst/>
                <a:ea typeface="Times New Roman" panose="02020603050405020304" pitchFamily="18" charset="0"/>
                <a:cs typeface="Times New Roman" panose="02020603050405020304" pitchFamily="18" charset="0"/>
              </a:rPr>
              <a:t>: الجلوس المستقيم يعكس الثقة.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22530" name="Picture 2" descr="Body Language Stock Illustrations ...">
            <a:extLst>
              <a:ext uri="{FF2B5EF4-FFF2-40B4-BE49-F238E27FC236}">
                <a16:creationId xmlns:a16="http://schemas.microsoft.com/office/drawing/2014/main" id="{20C77EE1-7BE8-4D0E-B87C-A11911DB92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6169" y="387758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94928654"/>
      </p:ext>
    </p:extLst>
  </p:cSld>
  <p:clrMapOvr>
    <a:masterClrMapping/>
  </p:clrMapOvr>
  <mc:AlternateContent xmlns:mc="http://schemas.openxmlformats.org/markup-compatibility/2006" xmlns:p14="http://schemas.microsoft.com/office/powerpoint/2010/main">
    <mc:Choice Requires="p14">
      <p:transition p14:dur="10" advTm="250095"/>
    </mc:Choice>
    <mc:Fallback xmlns="">
      <p:transition advTm="25009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89640" y="974241"/>
            <a:ext cx="870267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توظيف وضعية الجسد في التفاوض الناجح</a:t>
            </a:r>
          </a:p>
        </p:txBody>
      </p:sp>
      <p:sp>
        <p:nvSpPr>
          <p:cNvPr id="48" name="TextBox 47"/>
          <p:cNvSpPr txBox="1"/>
          <p:nvPr/>
        </p:nvSpPr>
        <p:spPr>
          <a:xfrm>
            <a:off x="825500" y="1680041"/>
            <a:ext cx="10541000" cy="4151842"/>
          </a:xfrm>
          <a:prstGeom prst="rect">
            <a:avLst/>
          </a:prstGeom>
          <a:noFill/>
        </p:spPr>
        <p:txBody>
          <a:bodyPr wrap="square" rtlCol="0">
            <a:spAutoFit/>
          </a:bodyPr>
          <a:lstStyle/>
          <a:p>
            <a:pPr algn="just" rtl="1">
              <a:lnSpc>
                <a:spcPct val="250000"/>
              </a:lnSpc>
            </a:pPr>
            <a:r>
              <a:rPr lang="ar-SY" sz="2000" dirty="0"/>
              <a:t>يمكن توظيف وضعية الجسد بشكل واعٍ لدعم الرسائل اللفظية وتعزيز فرص النجاح التفاوضي.</a:t>
            </a:r>
          </a:p>
          <a:p>
            <a:pPr algn="just" rtl="1">
              <a:lnSpc>
                <a:spcPct val="250000"/>
              </a:lnSpc>
            </a:pPr>
            <a:r>
              <a:rPr lang="ar-SY" sz="2000" dirty="0"/>
              <a:t>فالتحكم في ميل الجسد، وضع اليدين، واتجاه الجسم يتيح توصيل رسائل دعم أو استجابة دون الحاجة للكلمات، ويزيد من قوة التأثير على الطرف الآخر. كما أن المراقبة الدقيقة لوضعيات الطرف المقابل تساعد على التعرف على لحظات القبول أو التحفظ.</a:t>
            </a:r>
          </a:p>
          <a:p>
            <a:pPr algn="just" rtl="1">
              <a:lnSpc>
                <a:spcPct val="200000"/>
              </a:lnSpc>
            </a:pPr>
            <a:r>
              <a:rPr lang="ar-SY" sz="2000" dirty="0"/>
              <a:t>وتطبيق هذه المعرفة بشكل عملي يُعزز الثقة، ويخلق بيئة تفاوضية أكثر انسيابية.</a:t>
            </a:r>
          </a:p>
          <a:p>
            <a:pPr algn="just" rtl="1">
              <a:lnSpc>
                <a:spcPct val="200000"/>
              </a:lnSpc>
            </a:pPr>
            <a:r>
              <a:rPr lang="ar-SY" sz="2000" b="1" u="sng" dirty="0"/>
              <a:t>مثال</a:t>
            </a:r>
            <a:r>
              <a:rPr lang="ar-SY" sz="2000" dirty="0"/>
              <a:t>: الميل الخفيف للأمام عند تقديم عرض يعتبر أمر مهم.</a:t>
            </a:r>
          </a:p>
          <a:p>
            <a:pPr algn="just" rtl="1">
              <a:lnSpc>
                <a:spcPct val="200000"/>
              </a:lnSpc>
            </a:pPr>
            <a:r>
              <a:rPr lang="ar-SY" sz="2000" dirty="0"/>
              <a:t>للتوسع بشكل أكبر يمكن زيارة الرابط: </a:t>
            </a:r>
            <a:r>
              <a:rPr lang="ar-SY" sz="2000" b="1" dirty="0">
                <a:hlinkClick r:id="rId3"/>
              </a:rPr>
              <a:t>اضغط هنا للدخول.</a:t>
            </a:r>
            <a:endParaRPr lang="ar-SY"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21506" name="Picture 2" descr="Body Language Summary and Forum - 12manage">
            <a:extLst>
              <a:ext uri="{FF2B5EF4-FFF2-40B4-BE49-F238E27FC236}">
                <a16:creationId xmlns:a16="http://schemas.microsoft.com/office/drawing/2014/main" id="{5D29EE7D-52BE-4230-BED7-C8FA9F2A75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9169" y="4320785"/>
            <a:ext cx="1562974" cy="1562974"/>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Body language word cloud - Stock ...">
            <a:extLst>
              <a:ext uri="{FF2B5EF4-FFF2-40B4-BE49-F238E27FC236}">
                <a16:creationId xmlns:a16="http://schemas.microsoft.com/office/drawing/2014/main" id="{4189A518-94D4-4E11-85A7-A8B90491B7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29615" y="4333692"/>
            <a:ext cx="1213603" cy="15629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26193449"/>
      </p:ext>
    </p:extLst>
  </p:cSld>
  <p:clrMapOvr>
    <a:masterClrMapping/>
  </p:clrMapOvr>
  <mc:AlternateContent xmlns:mc="http://schemas.openxmlformats.org/markup-compatibility/2006" xmlns:p14="http://schemas.microsoft.com/office/powerpoint/2010/main">
    <mc:Choice Requires="p14">
      <p:transition p14:dur="10" advTm="138423"/>
    </mc:Choice>
    <mc:Fallback xmlns="">
      <p:transition advTm="13842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07883" y="802357"/>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98781" y="1467991"/>
            <a:ext cx="8130073" cy="4921284"/>
          </a:xfrm>
          <a:prstGeom prst="rect">
            <a:avLst/>
          </a:prstGeom>
          <a:noFill/>
        </p:spPr>
        <p:txBody>
          <a:bodyPr wrap="square" rtlCol="0">
            <a:spAutoFit/>
          </a:bodyPr>
          <a:lstStyle/>
          <a:p>
            <a:pPr algn="just" rtl="1">
              <a:lnSpc>
                <a:spcPct val="200000"/>
              </a:lnSpc>
            </a:pPr>
            <a:r>
              <a:rPr lang="ar-SY" sz="2000" dirty="0"/>
              <a:t>في ختام هذه المحاضرة، يتضح أن لغة الجسد تشكل عنصراً جوهرياً في نجاح العملية التفاوضية، فهي تُكمّل الكلمات وتُعزز الرسائل المنطوقة. كما أن المظهر المادي، والمساحة الشخصية، والاتصال البصري، وتعابير الوجه، ووضعية الجسد، جميعها أدوات غير لفظية تحمل دلالات دقيقة تؤثر على إدراك الطرف الآخر واستجاباته. إن فهم هذه العناصر واستخدامها بوعي يمكّن المفاوض من بناء الثقة، وتوجيه الحوار، وتقليل سوء الفهم. كما أن الموازنة بين المظهر والسلوك ووضعيات الجسم تعزز المصداقية والانطباع الإيجابي. ومن خلال الممارسة والتدريب، يمكن تحويل هذه الإشارات إلى استراتيجية تفاوضية فعّالة تدعم تحقيق الأهداف المرجوة. لذا، فإن الاستثمار في مهارات قراءة لغة الجسد وضبطها يشكل ركيزة أساسية لكل تفاوض ناجح.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129215"/>
    </mc:Choice>
    <mc:Fallback xmlns="">
      <p:transition spd="slow" advTm="12921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93305" y="5163590"/>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مدخل إلى خدمة العملاء وإدارة العلاقات</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8445"/>
    </mc:Choice>
    <mc:Fallback xmlns="">
      <p:transition spd="slow" advTm="184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73"/>
    </mc:Choice>
    <mc:Fallback xmlns="">
      <p:transition spd="slow" advTm="767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9"/>
</p:tagLst>
</file>

<file path=ppt/tags/tag2.xml><?xml version="1.0" encoding="utf-8"?>
<p:tagLst xmlns:a="http://schemas.openxmlformats.org/drawingml/2006/main" xmlns:r="http://schemas.openxmlformats.org/officeDocument/2006/relationships" xmlns:p="http://schemas.openxmlformats.org/presentationml/2006/main">
  <p:tag name="TIMING" val="|13.5"/>
</p:tagLst>
</file>

<file path=ppt/tags/tag3.xml><?xml version="1.0" encoding="utf-8"?>
<p:tagLst xmlns:a="http://schemas.openxmlformats.org/drawingml/2006/main" xmlns:r="http://schemas.openxmlformats.org/officeDocument/2006/relationships" xmlns:p="http://schemas.openxmlformats.org/presentationml/2006/main">
  <p:tag name="TIMING" val="|0.3"/>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0.8"/>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6C22C29-B158-41FE-82D4-50F7859C71CF}"/>
</file>

<file path=customXml/itemProps2.xml><?xml version="1.0" encoding="utf-8"?>
<ds:datastoreItem xmlns:ds="http://schemas.openxmlformats.org/officeDocument/2006/customXml" ds:itemID="{46B66A77-1862-4179-9087-5581547A45DB}"/>
</file>

<file path=customXml/itemProps3.xml><?xml version="1.0" encoding="utf-8"?>
<ds:datastoreItem xmlns:ds="http://schemas.openxmlformats.org/officeDocument/2006/customXml" ds:itemID="{6E41CE74-944D-4D4F-8C71-E35A7DCE786D}"/>
</file>

<file path=docProps/app.xml><?xml version="1.0" encoding="utf-8"?>
<Properties xmlns="http://schemas.openxmlformats.org/officeDocument/2006/extended-properties" xmlns:vt="http://schemas.openxmlformats.org/officeDocument/2006/docPropsVTypes">
  <TotalTime>8542</TotalTime>
  <Words>2927</Words>
  <Application>Microsoft Office PowerPoint</Application>
  <PresentationFormat>Widescreen</PresentationFormat>
  <Paragraphs>224</Paragraphs>
  <Slides>40</Slides>
  <Notes>4</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1074</cp:revision>
  <dcterms:created xsi:type="dcterms:W3CDTF">2025-07-01T03:58:26Z</dcterms:created>
  <dcterms:modified xsi:type="dcterms:W3CDTF">2026-02-12T12:33:02Z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