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480" r:id="rId2"/>
    <p:sldId id="303" r:id="rId3"/>
    <p:sldId id="271" r:id="rId4"/>
    <p:sldId id="481" r:id="rId5"/>
    <p:sldId id="482" r:id="rId6"/>
    <p:sldId id="483" r:id="rId7"/>
    <p:sldId id="484" r:id="rId8"/>
    <p:sldId id="34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481"/>
            <p14:sldId id="482"/>
            <p14:sldId id="483"/>
            <p14:sldId id="48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5.jpe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11" Type="http://schemas.openxmlformats.org/officeDocument/2006/relationships/image" Target="../media/image10.svg"/><Relationship Id="rId10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10.png"/><Relationship Id="rId7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0.svg"/><Relationship Id="rId10" Type="http://schemas.openxmlformats.org/officeDocument/2006/relationships/image" Target="../media/image5.svg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Dr.Galal Elmasry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50866" y="2424037"/>
            <a:ext cx="47933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400" b="1" dirty="0" smtClean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مبادئ الدراسات القانونية </a:t>
            </a:r>
            <a:endParaRPr lang="en-US" sz="24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594457" y="604308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Introductory Lecture</a:t>
            </a:r>
            <a:endParaRPr lang="en-US" sz="20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716033" y="5327472"/>
            <a:ext cx="2395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16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برنامج ماجستير القانون الرقمي</a:t>
            </a:r>
            <a:endParaRPr lang="en-US" sz="16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976931" y="3466821"/>
            <a:ext cx="18732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by: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970"/>
    </mc:Choice>
    <mc:Fallback xmlns="">
      <p:transition spd="slow" advTm="39397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862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2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مبادئ الدرسات القانونية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Introductory Lecture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0024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000" dirty="0" smtClean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برنامج ماجستير القانون الرقمي</a:t>
            </a:r>
            <a:endParaRPr lang="en-US" sz="2000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Galal E lmasry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by:</a:t>
            </a:r>
            <a:endParaRPr lang="en-US" sz="2400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2"/>
    </mc:Choice>
    <mc:Fallback xmlns="">
      <p:transition spd="slow" advTm="65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48" name="Graphic 47">
            <a:extLst>
              <a:ext uri="{FF2B5EF4-FFF2-40B4-BE49-F238E27FC236}">
                <a16:creationId xmlns:a16="http://schemas.microsoft.com/office/drawing/2014/main" id="{5139C814-1734-ECD2-FD52-4EF9E25D75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49" name="Graphic 48">
            <a:extLst>
              <a:ext uri="{FF2B5EF4-FFF2-40B4-BE49-F238E27FC236}">
                <a16:creationId xmlns:a16="http://schemas.microsoft.com/office/drawing/2014/main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50726" y="713843"/>
            <a:ext cx="10515600" cy="814334"/>
          </a:xfrm>
        </p:spPr>
        <p:txBody>
          <a:bodyPr>
            <a:normAutofit fontScale="90000"/>
          </a:bodyPr>
          <a:lstStyle/>
          <a:p>
            <a:pPr algn="just" rtl="1"/>
            <a:r>
              <a:rPr lang="ar-EG" b="1" dirty="0">
                <a:solidFill>
                  <a:srgbClr val="8E5A6D"/>
                </a:solidFill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النقاط الأساسية للمحاضرة التعريفية: 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rtl="1">
              <a:spcBef>
                <a:spcPct val="0"/>
              </a:spcBef>
              <a:buNone/>
            </a:pPr>
            <a:r>
              <a:rPr lang="ar-EG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1- التعريف بالمحاضر وخبراته </a:t>
            </a:r>
            <a:r>
              <a:rPr lang="ar-EG" sz="4400" b="1" dirty="0" smtClean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الأكاديمية.</a:t>
            </a:r>
            <a:endParaRPr lang="en-US" sz="44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0" indent="0" algn="just" rtl="1">
              <a:spcBef>
                <a:spcPct val="0"/>
              </a:spcBef>
              <a:buNone/>
            </a:pPr>
            <a:r>
              <a:rPr lang="ar-EG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2- اهم استراتيجيات التدريس في </a:t>
            </a:r>
            <a:r>
              <a:rPr lang="ar-EG" sz="4400" b="1" dirty="0" smtClean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المقرر.</a:t>
            </a:r>
            <a:endParaRPr lang="en-US" sz="44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0" indent="0" algn="just" rtl="1">
              <a:spcBef>
                <a:spcPct val="0"/>
              </a:spcBef>
              <a:buNone/>
            </a:pPr>
            <a:r>
              <a:rPr lang="ar-EG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3- التعريف بالمقرر </a:t>
            </a:r>
            <a:r>
              <a:rPr lang="ar-EG" sz="4400" b="1" dirty="0" smtClean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وأهدافه.</a:t>
            </a:r>
            <a:endParaRPr lang="en-US" sz="44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0" indent="0" algn="just" rtl="1">
              <a:spcBef>
                <a:spcPct val="0"/>
              </a:spcBef>
              <a:buNone/>
            </a:pPr>
            <a:r>
              <a:rPr lang="ar-EG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4- نظام </a:t>
            </a:r>
            <a:r>
              <a:rPr lang="ar-EG" sz="4400" b="1" dirty="0" smtClean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الاختبارات.</a:t>
            </a:r>
            <a:endParaRPr lang="en-US" sz="44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8"/>
    </mc:Choice>
    <mc:Fallback xmlns="">
      <p:transition spd="slow" advTm="118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4638"/>
          </a:xfrm>
        </p:spPr>
        <p:txBody>
          <a:bodyPr>
            <a:normAutofit fontScale="90000"/>
          </a:bodyPr>
          <a:lstStyle/>
          <a:p>
            <a:pPr algn="just" rtl="1"/>
            <a:r>
              <a:rPr lang="ar-EG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1- التعريف بالمحاضر وخبراته </a:t>
            </a:r>
            <a:r>
              <a:rPr lang="ar-EG" b="1" dirty="0" smtClean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الأكاديمية</a:t>
            </a:r>
            <a:r>
              <a:rPr lang="en-US" b="1" dirty="0" smtClean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: </a:t>
            </a:r>
            <a:endParaRPr lang="ar-E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900" y="1183296"/>
            <a:ext cx="10515600" cy="4849204"/>
          </a:xfrm>
        </p:spPr>
        <p:txBody>
          <a:bodyPr>
            <a:normAutofit fontScale="70000" lnSpcReduction="20000"/>
          </a:bodyPr>
          <a:lstStyle/>
          <a:p>
            <a:pPr algn="just" rtl="1"/>
            <a:r>
              <a:rPr lang="ar-EG" dirty="0" smtClean="0"/>
              <a:t>محاضر </a:t>
            </a:r>
            <a:r>
              <a:rPr lang="ar-EG" dirty="0"/>
              <a:t>ببرنامج ماجستير القانون الرقمي وان شاء الله هاكون معاكم لتدريس مقرر مبادئ الدراسات القانونية. </a:t>
            </a:r>
            <a:endParaRPr lang="en-US" dirty="0"/>
          </a:p>
          <a:p>
            <a:pPr algn="just" rtl="1"/>
            <a:r>
              <a:rPr lang="ar-EG" dirty="0"/>
              <a:t>حاصل على </a:t>
            </a:r>
            <a:r>
              <a:rPr lang="ar-EG" dirty="0" smtClean="0"/>
              <a:t>دكتوراه </a:t>
            </a:r>
            <a:r>
              <a:rPr lang="ar-EG" dirty="0"/>
              <a:t>في القانون </a:t>
            </a:r>
            <a:r>
              <a:rPr lang="ar-EG" dirty="0" smtClean="0"/>
              <a:t>من مصربتقدير </a:t>
            </a:r>
            <a:r>
              <a:rPr lang="ar-EG" dirty="0"/>
              <a:t>ممتاز.</a:t>
            </a:r>
            <a:endParaRPr lang="en-US" dirty="0"/>
          </a:p>
          <a:p>
            <a:pPr algn="just" rtl="1"/>
            <a:r>
              <a:rPr lang="ar-EG" dirty="0"/>
              <a:t>عملت محاضرا بالعديد من الجامعات المصرية </a:t>
            </a:r>
            <a:r>
              <a:rPr lang="ar-EG" dirty="0" smtClean="0"/>
              <a:t>والعربية.</a:t>
            </a:r>
            <a:endParaRPr lang="en-US" dirty="0"/>
          </a:p>
          <a:p>
            <a:pPr algn="just" rtl="1"/>
            <a:r>
              <a:rPr lang="ar-EG" dirty="0" smtClean="0"/>
              <a:t>أستاذ </a:t>
            </a:r>
            <a:r>
              <a:rPr lang="ar-EG" dirty="0"/>
              <a:t>القانون العام المشارك بالجامعة الاسلامية بمنيسوتا </a:t>
            </a:r>
            <a:r>
              <a:rPr lang="ar-EG" dirty="0" smtClean="0"/>
              <a:t>متطوعا.</a:t>
            </a:r>
          </a:p>
          <a:p>
            <a:pPr algn="just" rtl="1"/>
            <a:r>
              <a:rPr lang="ar-EG" dirty="0" smtClean="0"/>
              <a:t>رئيس </a:t>
            </a:r>
            <a:r>
              <a:rPr lang="ar-EG" dirty="0"/>
              <a:t>قسم القانون بالجامعة الاسلامية بمنيسوتا </a:t>
            </a:r>
            <a:r>
              <a:rPr lang="ar-EG" dirty="0" smtClean="0"/>
              <a:t>متطوعاً </a:t>
            </a:r>
            <a:r>
              <a:rPr lang="ar-EG" dirty="0"/>
              <a:t>لمدة ثلاث سنوات. </a:t>
            </a:r>
            <a:endParaRPr lang="en-US" dirty="0"/>
          </a:p>
          <a:p>
            <a:pPr algn="just" rtl="1"/>
            <a:r>
              <a:rPr lang="ar-EG" dirty="0"/>
              <a:t>خبرة سابقة في تدريس العلوم القانونية بوزارة التربية والتعليم </a:t>
            </a:r>
            <a:r>
              <a:rPr lang="ar-EG" dirty="0" smtClean="0"/>
              <a:t>المصرية. </a:t>
            </a:r>
            <a:endParaRPr lang="en-US" dirty="0"/>
          </a:p>
          <a:p>
            <a:pPr algn="just" rtl="1"/>
            <a:r>
              <a:rPr lang="ar-EG" dirty="0" smtClean="0"/>
              <a:t>خبرة في تدريس </a:t>
            </a:r>
            <a:r>
              <a:rPr lang="ar-EG" dirty="0"/>
              <a:t>العديد من </a:t>
            </a:r>
            <a:r>
              <a:rPr lang="ar-EG" dirty="0" smtClean="0"/>
              <a:t>المقررات القانونية </a:t>
            </a:r>
            <a:r>
              <a:rPr lang="ar-EG" dirty="0"/>
              <a:t>لطلاب البكالوريوس والماجستير والدكتوراه بالجامعة الاسلامية وتجاوز عدد المقررات التي قمت بتدريسها 13 مقرر حتى الآن. </a:t>
            </a:r>
            <a:endParaRPr lang="en-US" dirty="0"/>
          </a:p>
          <a:p>
            <a:pPr algn="just" rtl="1"/>
            <a:r>
              <a:rPr lang="ar-EG" dirty="0"/>
              <a:t>خبرة في البحث العلمي والنشر بالمجلات المحكمة </a:t>
            </a:r>
            <a:r>
              <a:rPr lang="ar-EG" dirty="0" smtClean="0"/>
              <a:t>وعضو محكم بالعديد </a:t>
            </a:r>
            <a:r>
              <a:rPr lang="ar-EG" dirty="0"/>
              <a:t>من المجلات العلمية </a:t>
            </a:r>
            <a:r>
              <a:rPr lang="ar-EG" dirty="0" smtClean="0"/>
              <a:t>المحكمة. </a:t>
            </a:r>
            <a:endParaRPr lang="en-US" dirty="0"/>
          </a:p>
          <a:p>
            <a:pPr algn="just" rtl="1"/>
            <a:r>
              <a:rPr lang="ar-EG" dirty="0"/>
              <a:t>قمت بتأليف </a:t>
            </a:r>
            <a:r>
              <a:rPr lang="ar-EG" dirty="0" smtClean="0"/>
              <a:t>العديد من الكتب العلمية.</a:t>
            </a:r>
            <a:endParaRPr lang="en-US" dirty="0"/>
          </a:p>
          <a:p>
            <a:pPr algn="just" rtl="1"/>
            <a:r>
              <a:rPr lang="ar-EG" dirty="0"/>
              <a:t>قمت </a:t>
            </a:r>
            <a:r>
              <a:rPr lang="ar-EG" dirty="0" smtClean="0"/>
              <a:t>العديد من الأبحاث العلمية في المجلات الدولية والمؤتمرات العلمية.</a:t>
            </a:r>
            <a:endParaRPr lang="en-US" dirty="0"/>
          </a:p>
          <a:p>
            <a:pPr algn="just" rtl="1"/>
            <a:r>
              <a:rPr lang="ar-EG" dirty="0"/>
              <a:t>شاركت بالحضور في العديد من الندوات </a:t>
            </a:r>
            <a:r>
              <a:rPr lang="ar-EG" dirty="0" smtClean="0"/>
              <a:t>العلمية.</a:t>
            </a:r>
          </a:p>
          <a:p>
            <a:pPr algn="just" rtl="1"/>
            <a:r>
              <a:rPr lang="ar-EG" dirty="0" smtClean="0"/>
              <a:t>حصلت </a:t>
            </a:r>
            <a:r>
              <a:rPr lang="ar-EG" dirty="0"/>
              <a:t>على العديد من الدورات التدريبية </a:t>
            </a:r>
            <a:r>
              <a:rPr lang="ar-EG" dirty="0" smtClean="0"/>
              <a:t>مثل اخلاقيات </a:t>
            </a:r>
            <a:r>
              <a:rPr lang="ar-EG" dirty="0"/>
              <a:t>البحث العلمي </a:t>
            </a:r>
            <a:r>
              <a:rPr lang="ar-EG" dirty="0" smtClean="0"/>
              <a:t>واستخدام </a:t>
            </a:r>
            <a:r>
              <a:rPr lang="ar-EG" dirty="0"/>
              <a:t>التكنولوجيا في التدريس ونظام الساعات المعتمدة ومعايير الجودة في العملية التدريسية. </a:t>
            </a:r>
            <a:endParaRPr lang="ar-EG" dirty="0" smtClean="0"/>
          </a:p>
          <a:p>
            <a:pPr algn="just" rtl="1"/>
            <a:r>
              <a:rPr lang="ar-EG" dirty="0" smtClean="0"/>
              <a:t>حصلت </a:t>
            </a:r>
            <a:r>
              <a:rPr lang="ar-EG" dirty="0"/>
              <a:t>على العديد من شهادات التقدير للتكريم العلمي.</a:t>
            </a:r>
            <a:endParaRPr lang="en-US" dirty="0"/>
          </a:p>
          <a:p>
            <a:pPr algn="just" rtl="1"/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65334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2"/>
    </mc:Choice>
    <mc:Fallback xmlns="">
      <p:transition spd="slow" advTm="1812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37790"/>
          </a:xfrm>
        </p:spPr>
        <p:txBody>
          <a:bodyPr>
            <a:normAutofit fontScale="90000"/>
          </a:bodyPr>
          <a:lstStyle/>
          <a:p>
            <a:pPr algn="r" rtl="1"/>
            <a:r>
              <a:rPr lang="ar-EG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2- اهم استراتيجيات التدريس في </a:t>
            </a:r>
            <a:r>
              <a:rPr lang="ar-EG" b="1" dirty="0" smtClean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المقرر</a:t>
            </a:r>
            <a:r>
              <a:rPr lang="en-US" b="1" dirty="0" smtClean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: </a:t>
            </a:r>
            <a:endParaRPr lang="ar-E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7862"/>
            <a:ext cx="10515600" cy="5135671"/>
          </a:xfrm>
        </p:spPr>
        <p:txBody>
          <a:bodyPr>
            <a:normAutofit fontScale="77500" lnSpcReduction="20000"/>
          </a:bodyPr>
          <a:lstStyle/>
          <a:p>
            <a:pPr algn="just" rtl="1"/>
            <a:r>
              <a:rPr lang="ar-EG" b="1" dirty="0"/>
              <a:t>هناك العديد من الاستراتيجيات التدريسية التي يمكن استخدامها في مقرر مبادئ الدراسات القانونية، ومن بين هذه الاستراتيجيات:</a:t>
            </a:r>
            <a:endParaRPr lang="en-US" b="1" dirty="0"/>
          </a:p>
          <a:p>
            <a:pPr marL="0" indent="0" algn="just" rtl="1">
              <a:buNone/>
            </a:pPr>
            <a:r>
              <a:rPr lang="ar-EG" b="1" dirty="0"/>
              <a:t>1- الشرح والتوضيح: </a:t>
            </a:r>
            <a:r>
              <a:rPr lang="ar-EG" dirty="0"/>
              <a:t>حيث يتم شرح وتوضيح المفاهيم والمصطلحات القانونية بشكل واضح ومبسط للطلاب.</a:t>
            </a:r>
            <a:endParaRPr lang="en-US" dirty="0"/>
          </a:p>
          <a:p>
            <a:pPr marL="0" indent="0" algn="just" rtl="1">
              <a:buNone/>
            </a:pPr>
            <a:r>
              <a:rPr lang="ar-EG" dirty="0"/>
              <a:t>2- النقاش والمناقشة: حيث يتم تنظيم مناقشات بين الطلاب حول موضوعات مختلفة تتعلق بالقانون، وتحفيزهم على التفكير النقدي وتبادل الأفكار.</a:t>
            </a:r>
            <a:endParaRPr lang="en-US" dirty="0"/>
          </a:p>
          <a:p>
            <a:pPr marL="0" indent="0" algn="just" rtl="1">
              <a:buNone/>
            </a:pPr>
            <a:r>
              <a:rPr lang="ar-EG" b="1" dirty="0"/>
              <a:t>3- العروض التقديمية:</a:t>
            </a:r>
            <a:r>
              <a:rPr lang="ar-EG" dirty="0"/>
              <a:t> حيث يتم إعداد عروض تقديمية توضح المفاهيم القانونية بشكل مرئي ومبسط للطلاب.</a:t>
            </a:r>
            <a:endParaRPr lang="en-US" dirty="0"/>
          </a:p>
          <a:p>
            <a:pPr marL="0" indent="0" algn="just" rtl="1">
              <a:buNone/>
            </a:pPr>
            <a:r>
              <a:rPr lang="ar-EG" b="1" dirty="0"/>
              <a:t>4- التدريب العملي:</a:t>
            </a:r>
            <a:r>
              <a:rPr lang="ar-EG" dirty="0"/>
              <a:t> حيث يتم توفير فرص للطلاب لتطبيق المفاهيم القانونية النظرية في سيناريوهات عملية وحالات دراسية واقعية.</a:t>
            </a:r>
            <a:endParaRPr lang="en-US" dirty="0"/>
          </a:p>
          <a:p>
            <a:pPr marL="0" indent="0" algn="just" rtl="1">
              <a:buNone/>
            </a:pPr>
            <a:r>
              <a:rPr lang="ar-EG" b="1" dirty="0"/>
              <a:t>5- القراءة والمناقشة الجماعية:</a:t>
            </a:r>
            <a:r>
              <a:rPr lang="ar-EG" dirty="0"/>
              <a:t> حيث يتم تعيين قراءات مسبقة للطلاب وتنظيم مناقشات جماعية حول المواضيع المطروحة في القراءات.</a:t>
            </a:r>
            <a:endParaRPr lang="en-US" dirty="0"/>
          </a:p>
          <a:p>
            <a:pPr marL="0" indent="0" algn="just" rtl="1">
              <a:buNone/>
            </a:pPr>
            <a:r>
              <a:rPr lang="ar-EG" b="1" dirty="0"/>
              <a:t>6- الأبحاث والتقارير:</a:t>
            </a:r>
            <a:r>
              <a:rPr lang="ar-EG" dirty="0"/>
              <a:t> حيث يتم تعيين مشاريع بحثية وتقارير تتعلق بمفاهيم القانون وتحفيز الطلاب على البحث والتحقق من المعلومات المقدمة في المحاضرات.</a:t>
            </a:r>
            <a:endParaRPr lang="en-US" dirty="0"/>
          </a:p>
          <a:p>
            <a:pPr marL="0" indent="0" algn="just" rtl="1">
              <a:buNone/>
            </a:pPr>
            <a:r>
              <a:rPr lang="ar-EG" b="1" dirty="0"/>
              <a:t>7- التعلم النشط:</a:t>
            </a:r>
            <a:r>
              <a:rPr lang="ar-EG" dirty="0"/>
              <a:t> حيث يتم تشجيع الطلاب على المشاركة في عمليات التعلم النشط مثل المناقشة والعروض التقديمية والأبحاث والتقارير.</a:t>
            </a:r>
            <a:endParaRPr lang="en-US" dirty="0"/>
          </a:p>
          <a:p>
            <a:pPr marL="0" indent="0" algn="just" rtl="1">
              <a:buNone/>
            </a:pPr>
            <a:r>
              <a:rPr lang="ar-EG" dirty="0"/>
              <a:t>استخدام هذه الاستراتيجيات التدريسية يمكن أن يساعد في تعزيز فهم الطلاب للمفاهيم القانونية وتحفيزهم على المشاركة الفعالة في العملية التعليمية.</a:t>
            </a:r>
            <a:endParaRPr lang="en-US" dirty="0"/>
          </a:p>
          <a:p>
            <a:pPr algn="just" rtl="1"/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63167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122"/>
    </mc:Choice>
    <mc:Fallback xmlns="">
      <p:transition spd="slow" advTm="249122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49690"/>
          </a:xfrm>
        </p:spPr>
        <p:txBody>
          <a:bodyPr>
            <a:normAutofit fontScale="90000"/>
          </a:bodyPr>
          <a:lstStyle/>
          <a:p>
            <a:pPr algn="r" rtl="1"/>
            <a:r>
              <a:rPr lang="ar-EG" sz="49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3- التعريف بالمقرر وأهدافه: </a:t>
            </a:r>
            <a:r>
              <a:rPr lang="en-US" dirty="0"/>
              <a:t/>
            </a:r>
            <a:br>
              <a:rPr lang="en-US" dirty="0"/>
            </a:br>
            <a:endParaRPr lang="ar-E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27134"/>
            <a:ext cx="10515600" cy="5149829"/>
          </a:xfrm>
        </p:spPr>
        <p:txBody>
          <a:bodyPr>
            <a:normAutofit fontScale="85000" lnSpcReduction="20000"/>
          </a:bodyPr>
          <a:lstStyle/>
          <a:p>
            <a:pPr algn="just" rtl="1"/>
            <a:r>
              <a:rPr lang="ar-EG" dirty="0"/>
              <a:t>المقرر الذي سوف يتم تدريسه في الفصل الدراسي القادم على مدار 13 اسبوع ( مبادئ الدراسات القانونية):</a:t>
            </a:r>
          </a:p>
          <a:p>
            <a:pPr algn="just" rtl="1"/>
            <a:r>
              <a:rPr lang="ar-EG" dirty="0"/>
              <a:t>الهدف من هذا المقرر تعريف الطلاب بالبرنامج بأهم مبادئ الدراسات القانونية التي ينبغي الالمام بها وتعلمها لأي دارس للقانون.</a:t>
            </a:r>
          </a:p>
          <a:p>
            <a:pPr algn="just" rtl="1"/>
            <a:r>
              <a:rPr lang="ar-EG" dirty="0"/>
              <a:t>ينقسم المقرر الى جزءين : الجزء الاول يخصص لنظرية القانون أما الجزء الثاني يتناول نظرية الحق</a:t>
            </a:r>
          </a:p>
          <a:p>
            <a:pPr algn="just" rtl="1"/>
            <a:r>
              <a:rPr lang="ar-EG" b="1" dirty="0"/>
              <a:t>في الجزء الأول نظرية القانون: هنتكلم عن </a:t>
            </a:r>
            <a:r>
              <a:rPr lang="ar-EG" b="1" dirty="0" smtClean="0"/>
              <a:t>الآتي:</a:t>
            </a:r>
            <a:endParaRPr lang="ar-EG" b="1" dirty="0"/>
          </a:p>
          <a:p>
            <a:pPr marL="0" indent="0" algn="just" rtl="1">
              <a:buNone/>
            </a:pPr>
            <a:r>
              <a:rPr lang="ar-EG" dirty="0"/>
              <a:t>1- تعريف القانون وتمييزه عن غيره من العلوم الاجتماعية الاخرى وذلك من حيث  تعريف القانون وأهميته وخصائص القاعدة القانونية والجزاء المترتب عليها ، التمييز بين القانون والقواعد والعلوم الاجتماعية الأخرى.</a:t>
            </a:r>
          </a:p>
          <a:p>
            <a:pPr marL="0" indent="0" algn="just" rtl="1">
              <a:buNone/>
            </a:pPr>
            <a:r>
              <a:rPr lang="ar-EG" dirty="0"/>
              <a:t>2- أقسام القانون وتصنيف القاعدة القانونية وذلك من حيث تقسيم القانون الى القانون العام والقانون الخاص وفروعهم، وصياغة القاعدة القانونية وأنواعها وطرقها ، وتقسيم القواعد القانونية من حيث قوتها القواعد القانونية الامرة والقواعد المكملة.</a:t>
            </a:r>
          </a:p>
          <a:p>
            <a:pPr marL="0" indent="0" algn="just" rtl="1">
              <a:buNone/>
            </a:pPr>
            <a:r>
              <a:rPr lang="ar-EG" dirty="0"/>
              <a:t>3- مصادر القانون وذلك من حيث المصادر الرسمية مثل التشريع والعرف ومبادئ الشريعة الاسلامية ومبادئ القانون الطبيعي وقواعد العدالة والمصادر التفسيرية مثل الفقه والقضاء</a:t>
            </a:r>
          </a:p>
          <a:p>
            <a:pPr marL="0" indent="0" algn="just" rtl="1">
              <a:buNone/>
            </a:pPr>
            <a:r>
              <a:rPr lang="ar-EG" dirty="0"/>
              <a:t>4- تطبيق القانون وتفسيره وذلك من حيث نطاق تطبيق القانون المكاني والزمني والغاء القانون سواء الصريح أو الضمني وتفسير القانون وأنواعه وطرقه.</a:t>
            </a:r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43053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2632"/>
    </mc:Choice>
    <mc:Fallback xmlns="">
      <p:transition spd="slow" advTm="292632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12530"/>
          </a:xfrm>
        </p:spPr>
        <p:txBody>
          <a:bodyPr/>
          <a:lstStyle/>
          <a:p>
            <a:pPr algn="just" rtl="1"/>
            <a:r>
              <a:rPr lang="ar-EG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3- التعريف بالمقرر وأهدافه: </a:t>
            </a:r>
            <a:endParaRPr lang="ar-E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90181"/>
            <a:ext cx="10515600" cy="4886782"/>
          </a:xfrm>
        </p:spPr>
        <p:txBody>
          <a:bodyPr>
            <a:normAutofit/>
          </a:bodyPr>
          <a:lstStyle/>
          <a:p>
            <a:pPr algn="just" rtl="1"/>
            <a:r>
              <a:rPr lang="ar-EG" b="1" dirty="0"/>
              <a:t>أما في الجزء الثاني نظرية الحق: هنتكلم عن الآتي:</a:t>
            </a:r>
          </a:p>
          <a:p>
            <a:pPr marL="0" indent="0" algn="just" rtl="1">
              <a:buNone/>
            </a:pPr>
            <a:r>
              <a:rPr lang="ar-EG" dirty="0"/>
              <a:t>1- تعريف الحق وأنواعه وذلك من حيث تعريف الحق وأنواع الحقوق السياسية والمدنية والعامة والخاصة والحقوق المالية ( العينية والشخصية والذهنية.</a:t>
            </a:r>
          </a:p>
          <a:p>
            <a:pPr marL="0" indent="0" algn="just" rtl="1">
              <a:buNone/>
            </a:pPr>
            <a:r>
              <a:rPr lang="ar-EG" dirty="0"/>
              <a:t>2- أركان الحق وذلك من حيث أشخاص الحق الشخص الطبيعي والشخص الاعتباري ومن حيث محل الحق وحمايته ويشمل تقسيم </a:t>
            </a:r>
            <a:r>
              <a:rPr lang="ar-EG" dirty="0" smtClean="0"/>
              <a:t>الأشياء </a:t>
            </a:r>
            <a:r>
              <a:rPr lang="ar-EG" dirty="0"/>
              <a:t>من حيث تعيينها واستعمالها وتقسيم الاشياء من حيث ثباتها والتعسف في استعمال الحق.</a:t>
            </a:r>
          </a:p>
          <a:p>
            <a:pPr algn="just" rtl="1"/>
            <a:r>
              <a:rPr lang="ar-EG" dirty="0"/>
              <a:t>نظام المحاضرات الخاصة بالمقرر هتنقسم الى قسمين محاضرات مسجلة وهترفع كل اسبوع لكم من قبل الجامعة على المنصة المخصصة لذلك وحلقات نقاشية هنلتقي فيها سويا عبر برنامج الزووم لمدة ساعة أ</a:t>
            </a:r>
            <a:r>
              <a:rPr lang="ar-EG" dirty="0" smtClean="0"/>
              <a:t>سبوعيا.</a:t>
            </a:r>
            <a:endParaRPr lang="ar-EG" dirty="0"/>
          </a:p>
          <a:p>
            <a:pPr algn="just" rtl="1"/>
            <a:r>
              <a:rPr lang="ar-EG" dirty="0"/>
              <a:t>هنلتقي مع حضراتكم على مدار فصل دراسي مدته 13 </a:t>
            </a:r>
            <a:r>
              <a:rPr lang="ar-EG" dirty="0" smtClean="0"/>
              <a:t>اسبوع، أسبوع </a:t>
            </a:r>
            <a:r>
              <a:rPr lang="ar-EG" dirty="0"/>
              <a:t>للمحاضرة التعريفية وعشر اسابيع للمحاضرات المسجلة  واسبوع مراجعة النهائية واسبوع للاختبارات </a:t>
            </a:r>
            <a:r>
              <a:rPr lang="ar-EG" dirty="0" smtClean="0"/>
              <a:t>النهائية.</a:t>
            </a:r>
            <a:endParaRPr lang="ar-EG" dirty="0"/>
          </a:p>
          <a:p>
            <a:pPr algn="just" rtl="1"/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64661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813"/>
    </mc:Choice>
    <mc:Fallback xmlns="">
      <p:transition spd="slow" advTm="7581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144"/>
    </mc:Choice>
    <mc:Fallback xmlns="">
      <p:transition spd="slow" advTm="68144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1252</TotalTime>
  <Words>729</Words>
  <Application>Microsoft Office PowerPoint</Application>
  <PresentationFormat>Widescreen</PresentationFormat>
  <Paragraphs>57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النقاط الأساسية للمحاضرة التعريفية:  </vt:lpstr>
      <vt:lpstr>1- التعريف بالمحاضر وخبراته الأكاديمية: </vt:lpstr>
      <vt:lpstr>2- اهم استراتيجيات التدريس في المقرر: </vt:lpstr>
      <vt:lpstr>3- التعريف بالمقرر وأهدافه:  </vt:lpstr>
      <vt:lpstr>3- التعريف بالمقرر وأهدافه: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34</cp:revision>
  <dcterms:created xsi:type="dcterms:W3CDTF">2023-04-29T09:08:23Z</dcterms:created>
  <dcterms:modified xsi:type="dcterms:W3CDTF">2023-06-02T14:04:16Z</dcterms:modified>
</cp:coreProperties>
</file>