
<file path=[Content_Types].xml><?xml version="1.0" encoding="utf-8"?>
<Types xmlns="http://schemas.openxmlformats.org/package/2006/content-types">
  <Default Extension="png" ContentType="image/png"/>
  <Default Extension="svg" ContentType="image/svg+xml"/>
  <Default Extension="mp3" ContentType="audio/mpeg"/>
  <Default Extension="jpeg" ContentType="image/jpeg"/>
  <Default Extension="rels" ContentType="application/vnd.openxmlformats-package.relationships+xml"/>
  <Default Extension="xml" ContentType="application/xml"/>
  <Default Extension="tiff" ContentType="image/tif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0" r:id="rId1"/>
    <p:sldMasterId id="2147483651" r:id="rId2"/>
  </p:sldMasterIdLst>
  <p:notesMasterIdLst>
    <p:notesMasterId r:id="rId37"/>
  </p:notesMasterIdLst>
  <p:sldIdLst>
    <p:sldId id="480" r:id="rId3"/>
    <p:sldId id="256" r:id="rId4"/>
    <p:sldId id="288" r:id="rId5"/>
    <p:sldId id="257" r:id="rId6"/>
    <p:sldId id="259" r:id="rId7"/>
    <p:sldId id="481" r:id="rId8"/>
    <p:sldId id="263" r:id="rId9"/>
    <p:sldId id="262" r:id="rId10"/>
    <p:sldId id="483" r:id="rId11"/>
    <p:sldId id="484" r:id="rId12"/>
    <p:sldId id="286" r:id="rId13"/>
    <p:sldId id="287"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9" r:id="rId32"/>
    <p:sldId id="281" r:id="rId33"/>
    <p:sldId id="283" r:id="rId34"/>
    <p:sldId id="284" r:id="rId35"/>
    <p:sldId id="485" r:id="rId36"/>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0"/>
    <p:restoredTop sz="85648" autoAdjust="0"/>
  </p:normalViewPr>
  <p:slideViewPr>
    <p:cSldViewPr>
      <p:cViewPr varScale="1">
        <p:scale>
          <a:sx n="95" d="100"/>
          <a:sy n="95" d="100"/>
        </p:scale>
        <p:origin x="2128" y="1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miter/>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6" name="Shape 6"/>
          <p:cNvSpPr txBox="1">
            <a:spLocks noGrp="1"/>
          </p:cNvSpPr>
          <p:nvPr>
            <p:ph type="ftr" idx="11"/>
          </p:nvPr>
        </p:nvSpPr>
        <p:spPr>
          <a:xfrm>
            <a:off x="0" y="8685211"/>
            <a:ext cx="2971799" cy="457200"/>
          </a:xfrm>
          <a:prstGeom prst="rect">
            <a:avLst/>
          </a:prstGeom>
          <a:noFill/>
          <a:ln>
            <a:noFill/>
          </a:ln>
        </p:spPr>
        <p:txBody>
          <a:bodyPr lIns="91425" tIns="91425" rIns="91425" bIns="91425" anchor="b" anchorCtr="0"/>
          <a:lstStyle>
            <a:lvl1pPr marL="0" marR="0" indent="0" algn="l"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7" name="Shape 7"/>
          <p:cNvSpPr txBox="1">
            <a:spLocks noGrp="1"/>
          </p:cNvSpPr>
          <p:nvPr>
            <p:ph type="sldNum" idx="12"/>
          </p:nvPr>
        </p:nvSpPr>
        <p:spPr>
          <a:xfrm>
            <a:off x="3884612" y="8685211"/>
            <a:ext cx="2971799" cy="457200"/>
          </a:xfrm>
          <a:prstGeom prst="rect">
            <a:avLst/>
          </a:prstGeom>
          <a:noFill/>
          <a:ln>
            <a:noFill/>
          </a:ln>
        </p:spPr>
        <p:txBody>
          <a:bodyPr lIns="91425" tIns="45700" rIns="91425" bIns="45700" anchor="b" anchorCtr="0">
            <a:noAutofit/>
          </a:bodyPr>
          <a:lstStyle>
            <a:lvl1pPr marL="0" marR="0" indent="0" algn="r" rtl="0">
              <a:lnSpc>
                <a:spcPct val="100000"/>
              </a:lnSpc>
              <a:spcBef>
                <a:spcPts val="0"/>
              </a:spcBef>
              <a:spcAft>
                <a:spcPts val="0"/>
              </a:spcAft>
              <a:buNone/>
              <a:defRPr sz="1200" b="0" i="0" u="none" strike="noStrike" cap="none" baseline="0">
                <a:solidFill>
                  <a:srgbClr val="000000"/>
                </a:solidFill>
                <a:latin typeface="Calibri"/>
                <a:ea typeface="Calibri"/>
                <a:cs typeface="Calibri"/>
                <a:sym typeface="Calibri"/>
              </a:defRPr>
            </a:lvl1pPr>
          </a:lstStyle>
          <a:p>
            <a:pPr marL="0" lvl="0" indent="0">
              <a:spcBef>
                <a:spcPts val="0"/>
              </a:spcBef>
              <a:buClr>
                <a:srgbClr val="000000"/>
              </a:buClr>
              <a:buSzPct val="25000"/>
              <a:buFont typeface="Calibri"/>
              <a:buNone/>
            </a:pPr>
            <a:fld id="{00000000-1234-1234-1234-123412341234}" type="slidenum">
              <a:rPr lang="en-US"/>
              <a:pPr marL="0" lvl="0" indent="0">
                <a:spcBef>
                  <a:spcPts val="0"/>
                </a:spcBef>
                <a:buClr>
                  <a:srgbClr val="000000"/>
                </a:buClr>
                <a:buSzPct val="25000"/>
                <a:buFont typeface="Calibri"/>
                <a:buNone/>
              </a:pPr>
              <a:t>‹#›</a:t>
            </a:fld>
            <a:endParaRPr lang="en-US"/>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251430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9" name="Shape 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r>
              <a:rPr lang="en-US" dirty="0"/>
              <a:t>https://</a:t>
            </a:r>
            <a:r>
              <a:rPr lang="en-US" dirty="0" err="1"/>
              <a:t>www.youtube.com</a:t>
            </a:r>
            <a:r>
              <a:rPr lang="en-US" dirty="0"/>
              <a:t>/</a:t>
            </a:r>
            <a:r>
              <a:rPr lang="en-US" dirty="0" err="1"/>
              <a:t>watch?v</a:t>
            </a:r>
            <a:r>
              <a:rPr lang="en-US" dirty="0"/>
              <a:t>=TD0aOP6ktDM </a:t>
            </a:r>
          </a:p>
          <a:p>
            <a:pPr>
              <a:spcBef>
                <a:spcPts val="0"/>
              </a:spcBef>
              <a:buNone/>
            </a:pPr>
            <a:endParaRPr lang="en-US" dirty="0"/>
          </a:p>
          <a:p>
            <a:pPr>
              <a:spcBef>
                <a:spcPts val="0"/>
              </a:spcBef>
              <a:buNone/>
            </a:pPr>
            <a:endParaRPr dirty="0"/>
          </a:p>
        </p:txBody>
      </p:sp>
      <p:sp>
        <p:nvSpPr>
          <p:cNvPr id="40" name="Shape 40"/>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Shape 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47" name="Shape 4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48" name="Shape 48"/>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4</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Shape 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62" name="Shape 6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63" name="Shape 6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5</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Shape 9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94" name="Shape 9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95" name="Shape 9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7</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Shape 8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86" name="Shape 8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a:r>
              <a:rPr lang="ar" sz="1200" b="1" i="0" kern="1200" dirty="0">
                <a:solidFill>
                  <a:schemeClr val="tx1"/>
                </a:solidFill>
                <a:effectLst/>
                <a:latin typeface="+mn-lt"/>
                <a:ea typeface="+mn-ea"/>
                <a:cs typeface="+mn-cs"/>
              </a:rPr>
              <a:t>ما هي الهوية الفردية؟</a:t>
            </a:r>
          </a:p>
          <a:p>
            <a:pPr algn="r"/>
            <a:r>
              <a:rPr lang="ar" sz="1200" b="0" i="0" kern="1200" dirty="0">
                <a:solidFill>
                  <a:schemeClr val="tx1"/>
                </a:solidFill>
                <a:effectLst/>
                <a:latin typeface="+mn-lt"/>
                <a:ea typeface="+mn-ea"/>
                <a:cs typeface="+mn-cs"/>
              </a:rPr>
              <a:t>الهوية الفردية هي جميع ما يؤمن به الفرد ويعتقده ويدافع عنه، هو ما ترتاح إليه روحه وترنو إليه نفسه من أهداف. وتفصح الهويات الفردية عن نفسها عندما تتخذ صراعات الفرد الفكرية عقلَه ميدانا لها، وعند القرارات المصيرية أو التعثر بالمنظومات الفكرية المضادة له المخالفة لمعتقداته، هنا تبرز معلنة عن نفسها</a:t>
            </a:r>
            <a:endParaRPr lang="en-US" sz="1200" b="0" i="0" kern="1200" dirty="0">
              <a:solidFill>
                <a:schemeClr val="tx1"/>
              </a:solidFill>
              <a:effectLst/>
              <a:latin typeface="+mn-lt"/>
              <a:ea typeface="+mn-ea"/>
              <a:cs typeface="+mn-cs"/>
            </a:endParaRPr>
          </a:p>
          <a:p>
            <a:pPr algn="r"/>
            <a:endParaRPr lang="en-US" sz="1200" b="0" i="0" kern="1200" dirty="0">
              <a:solidFill>
                <a:schemeClr val="tx1"/>
              </a:solidFill>
              <a:effectLst/>
              <a:latin typeface="+mn-lt"/>
              <a:ea typeface="+mn-ea"/>
              <a:cs typeface="+mn-cs"/>
            </a:endParaRPr>
          </a:p>
          <a:p>
            <a:pPr marL="228600" indent="-228600" algn="r" rtl="1">
              <a:buFont typeface="+mj-lt"/>
              <a:buAutoNum type="arabicPeriod"/>
            </a:pPr>
            <a:r>
              <a:rPr lang="ar" sz="1200" b="0" i="0" kern="1200" dirty="0">
                <a:solidFill>
                  <a:schemeClr val="tx1"/>
                </a:solidFill>
                <a:effectLst/>
                <a:latin typeface="+mn-lt"/>
                <a:ea typeface="+mn-ea"/>
                <a:cs typeface="+mn-cs"/>
              </a:rPr>
              <a:t>المجموعات الرسمية لها أهداف وأنظمة وعمليات محددة جيدًا</a:t>
            </a:r>
          </a:p>
          <a:p>
            <a:pPr marL="228600" indent="-228600" algn="r" rtl="1">
              <a:buFont typeface="+mj-lt"/>
              <a:buAutoNum type="arabicPeriod"/>
            </a:pPr>
            <a:r>
              <a:rPr lang="ar" sz="1200" b="0" i="0" kern="1200" dirty="0">
                <a:solidFill>
                  <a:schemeClr val="tx1"/>
                </a:solidFill>
                <a:effectLst/>
                <a:latin typeface="+mn-lt"/>
                <a:ea typeface="+mn-ea"/>
                <a:cs typeface="+mn-cs"/>
              </a:rPr>
              <a:t>  تتضمن أمثلة المجموعات الرسمية فرق المبيعات وفرق الجودة ومجموعات حل المشكلات</a:t>
            </a:r>
          </a:p>
          <a:p>
            <a:pPr marL="228600" indent="-228600" algn="r" rtl="1">
              <a:buFont typeface="+mj-lt"/>
              <a:buAutoNum type="arabicPeriod"/>
            </a:pPr>
            <a:r>
              <a:rPr lang="ar" sz="1200" b="0" i="0" kern="1200" dirty="0">
                <a:solidFill>
                  <a:schemeClr val="tx1"/>
                </a:solidFill>
                <a:effectLst/>
                <a:latin typeface="+mn-lt"/>
                <a:ea typeface="+mn-ea"/>
                <a:cs typeface="+mn-cs"/>
              </a:rPr>
              <a:t>  المجموعات غير الرسمية لديها مزيج من الوظائف الاجتماعية والوظائف</a:t>
            </a:r>
          </a:p>
          <a:p>
            <a:pPr marL="228600" indent="-228600" algn="r" rtl="1">
              <a:buFont typeface="+mj-lt"/>
              <a:buAutoNum type="arabicPeriod"/>
            </a:pPr>
            <a:r>
              <a:rPr lang="ar" sz="1200" b="0" i="0" kern="1200" dirty="0">
                <a:solidFill>
                  <a:schemeClr val="tx1"/>
                </a:solidFill>
                <a:effectLst/>
                <a:latin typeface="+mn-lt"/>
                <a:ea typeface="+mn-ea"/>
                <a:cs typeface="+mn-cs"/>
              </a:rPr>
              <a:t>  تشمل أمثلة المجموعات غير الرسمية المجموعات التي تجتمع معًا في المناسبات الاجتماعية والمسابقات الرياضية واستراحات القهوة</a:t>
            </a:r>
          </a:p>
          <a:p>
            <a:pPr marL="228600" indent="-228600" algn="r" rtl="1">
              <a:buFont typeface="+mj-lt"/>
              <a:buAutoNum type="arabicPeriod"/>
            </a:pPr>
            <a:r>
              <a:rPr lang="ar" sz="1200" b="0" i="0" kern="1200" dirty="0">
                <a:solidFill>
                  <a:schemeClr val="tx1"/>
                </a:solidFill>
                <a:effectLst/>
                <a:latin typeface="+mn-lt"/>
                <a:ea typeface="+mn-ea"/>
                <a:cs typeface="+mn-cs"/>
              </a:rPr>
              <a:t>  المجموعات الأخرى لها أغراض الدعم الاجتماعي فقط</a:t>
            </a:r>
          </a:p>
          <a:p>
            <a:pPr marL="0" marR="0" lvl="0" indent="0" algn="r" defTabSz="914400" rtl="1" eaLnBrk="1" latinLnBrk="0" hangingPunct="1">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87" name="Shape 8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8</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200" b="1" i="0" kern="1200" dirty="0">
                <a:solidFill>
                  <a:schemeClr val="tx1"/>
                </a:solidFill>
                <a:effectLst/>
                <a:latin typeface="+mn-lt"/>
                <a:ea typeface="+mn-ea"/>
                <a:cs typeface="+mn-cs"/>
              </a:rPr>
              <a:t>Formal</a:t>
            </a:r>
            <a:r>
              <a:rPr lang="en-US" sz="1200" b="0" i="0" kern="1200" dirty="0">
                <a:solidFill>
                  <a:schemeClr val="tx1"/>
                </a:solidFill>
                <a:effectLst/>
                <a:latin typeface="+mn-lt"/>
                <a:ea typeface="+mn-ea"/>
                <a:cs typeface="+mn-cs"/>
              </a:rPr>
              <a:t> communication is the exchange of information between two or more individuals in a structured and professional manner. It is often used in the workplace or in any environment where there is a need for clear and organized communication. In contrast, </a:t>
            </a:r>
          </a:p>
          <a:p>
            <a:pPr marL="228600" indent="-228600">
              <a:buFont typeface="+mj-lt"/>
              <a:buAutoNum type="arabicPeriod"/>
            </a:pPr>
            <a:endParaRPr lang="en-US" sz="1200" b="0" i="0" kern="1200" dirty="0">
              <a:solidFill>
                <a:schemeClr val="tx1"/>
              </a:solidFill>
              <a:effectLst/>
              <a:latin typeface="+mn-lt"/>
              <a:ea typeface="+mn-ea"/>
              <a:cs typeface="+mn-cs"/>
            </a:endParaRPr>
          </a:p>
          <a:p>
            <a:pPr marL="228600" indent="-228600">
              <a:buFont typeface="+mj-lt"/>
              <a:buAutoNum type="arabicPeriod"/>
            </a:pPr>
            <a:r>
              <a:rPr lang="en-US" sz="1200" b="1" i="0" kern="1200" dirty="0">
                <a:solidFill>
                  <a:schemeClr val="tx1"/>
                </a:solidFill>
                <a:effectLst/>
                <a:latin typeface="+mn-lt"/>
                <a:ea typeface="+mn-ea"/>
                <a:cs typeface="+mn-cs"/>
              </a:rPr>
              <a:t>informal</a:t>
            </a:r>
            <a:r>
              <a:rPr lang="en-US" sz="1200" b="0" i="0" kern="1200" dirty="0">
                <a:solidFill>
                  <a:schemeClr val="tx1"/>
                </a:solidFill>
                <a:effectLst/>
                <a:latin typeface="+mn-lt"/>
                <a:ea typeface="+mn-ea"/>
                <a:cs typeface="+mn-cs"/>
              </a:rPr>
              <a:t> communication is more relaxed, open, and casual.</a:t>
            </a:r>
          </a:p>
          <a:p>
            <a:pPr marL="228600" indent="-228600">
              <a:buFont typeface="+mj-lt"/>
              <a:buAutoNum type="arabicPeriod"/>
            </a:pPr>
            <a:endParaRPr lang="en-US" sz="1200" b="0" i="0" kern="1200" dirty="0">
              <a:solidFill>
                <a:schemeClr val="tx1"/>
              </a:solidFill>
              <a:effectLst/>
              <a:latin typeface="+mn-lt"/>
              <a:ea typeface="+mn-ea"/>
              <a:cs typeface="+mn-cs"/>
            </a:endParaRPr>
          </a:p>
          <a:p>
            <a:pPr marL="228600" indent="-228600" algn="r" rtl="1">
              <a:buFont typeface="+mj-lt"/>
              <a:buAutoNum type="arabicPeriod"/>
            </a:pPr>
            <a:endParaRPr lang="en-US" sz="1200" b="0" i="0" kern="1200" dirty="0">
              <a:solidFill>
                <a:schemeClr val="tx1"/>
              </a:solidFill>
              <a:effectLst/>
              <a:latin typeface="+mn-lt"/>
              <a:ea typeface="+mn-ea"/>
              <a:cs typeface="+mn-cs"/>
            </a:endParaRPr>
          </a:p>
          <a:p>
            <a:pPr marL="228600" indent="-228600" algn="r" rtl="1">
              <a:buFont typeface="+mj-lt"/>
              <a:buAutoNum type="arabicPeriod"/>
            </a:pPr>
            <a:r>
              <a:rPr lang="ar" dirty="0"/>
              <a:t>الاتصال الرسمي هو تبادل المعلومات بين شخصين أو أكثر بطريقة منظمة ومهنية. غالبًا ما يتم استخدامه في مكان العمل أو في أي بيئة حيث توجد حاجة إلى اتصال واضح ومنظم. في المقابل،</a:t>
            </a:r>
          </a:p>
          <a:p>
            <a:pPr marL="228600" indent="-228600" algn="r" rtl="1">
              <a:buFont typeface="+mj-lt"/>
              <a:buAutoNum type="arabicPeriod"/>
            </a:pPr>
            <a:endParaRPr lang="ar" dirty="0"/>
          </a:p>
          <a:p>
            <a:pPr marL="228600" indent="-228600" algn="r" rtl="1">
              <a:buFont typeface="+mj-lt"/>
              <a:buAutoNum type="arabicPeriod"/>
            </a:pPr>
            <a:r>
              <a:rPr lang="ar" dirty="0"/>
              <a:t>التواصل غير الرسمي يكون أكثر استرخاءً وانفتاحًا وعفويًا.</a:t>
            </a: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9</a:t>
            </a:fld>
            <a:endParaRPr lang="en-US"/>
          </a:p>
        </p:txBody>
      </p:sp>
    </p:spTree>
    <p:extLst>
      <p:ext uri="{BB962C8B-B14F-4D97-AF65-F5344CB8AC3E}">
        <p14:creationId xmlns:p14="http://schemas.microsoft.com/office/powerpoint/2010/main" val="692589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spcBef>
                <a:spcPts val="0"/>
              </a:spcBef>
            </a:pPr>
            <a:r>
              <a:rPr lang="en-US" sz="1200" b="0" i="0" kern="1200" dirty="0">
                <a:solidFill>
                  <a:schemeClr val="tx1"/>
                </a:solidFill>
                <a:effectLst/>
                <a:latin typeface="+mn-lt"/>
                <a:ea typeface="+mn-ea"/>
                <a:cs typeface="+mn-cs"/>
              </a:rPr>
              <a:t>A group of employees within an organization who share the responsibility of planning and executing their work, without the supervision of a manager </a:t>
            </a:r>
          </a:p>
          <a:p>
            <a:pPr marL="0" algn="l" defTabSz="914400" rtl="0" eaLnBrk="1" latinLnBrk="0" hangingPunct="1">
              <a:spcBef>
                <a:spcPts val="0"/>
              </a:spcBef>
            </a:pPr>
            <a:r>
              <a:rPr lang="ar" dirty="0"/>
              <a:t>مجموعة من الموظفين داخل منظمة يتشاركون مسؤولية تخطيط وتنفيذ أعمالهم دون إشراف مدير</a:t>
            </a: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11</a:t>
            </a:fld>
            <a:endParaRPr lang="en-US"/>
          </a:p>
        </p:txBody>
      </p:sp>
    </p:spTree>
    <p:extLst>
      <p:ext uri="{BB962C8B-B14F-4D97-AF65-F5344CB8AC3E}">
        <p14:creationId xmlns:p14="http://schemas.microsoft.com/office/powerpoint/2010/main" val="1171603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spcBef>
                <a:spcPts val="0"/>
              </a:spcBef>
            </a:pPr>
            <a:r>
              <a:rPr lang="en-US" sz="1200" b="0" i="0" kern="1200" dirty="0">
                <a:solidFill>
                  <a:schemeClr val="tx1"/>
                </a:solidFill>
                <a:effectLst/>
                <a:latin typeface="+mn-lt"/>
                <a:ea typeface="+mn-ea"/>
                <a:cs typeface="+mn-cs"/>
              </a:rPr>
              <a:t>An interdependent collection of individuals who work together towards a common goal and who share responsibility for specific outcomes of their organizations".</a:t>
            </a:r>
          </a:p>
          <a:p>
            <a:pPr marL="0" algn="l" defTabSz="914400" rtl="0" eaLnBrk="1" latinLnBrk="0" hangingPunct="1">
              <a:spcBef>
                <a:spcPts val="0"/>
              </a:spcBef>
            </a:pPr>
            <a:r>
              <a:rPr lang="ar" dirty="0"/>
              <a:t>مجموعة مترابطة من الأفراد الذين يعملون معًا لتحقيق هدف مشترك ويتشاركون المسؤولية عن نتائج محددة لمنظماتهم ".</a:t>
            </a:r>
            <a:r>
              <a:rPr lang="en-US" dirty="0"/>
              <a:t> </a:t>
            </a:r>
          </a:p>
          <a:p>
            <a:pPr marL="0" algn="l" defTabSz="914400" rtl="0" eaLnBrk="1" latinLnBrk="0" hangingPunct="1">
              <a:spcBef>
                <a:spcPts val="0"/>
              </a:spcBef>
            </a:pPr>
            <a:endParaRPr lang="en-US" dirty="0"/>
          </a:p>
          <a:p>
            <a:pPr marL="0" algn="l" defTabSz="914400" rtl="0" eaLnBrk="1" latinLnBrk="0" hangingPunct="1">
              <a:spcBef>
                <a:spcPts val="0"/>
              </a:spcBef>
            </a:pP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12</a:t>
            </a:fld>
            <a:endParaRPr lang="en-US"/>
          </a:p>
        </p:txBody>
      </p:sp>
    </p:spTree>
    <p:extLst>
      <p:ext uri="{BB962C8B-B14F-4D97-AF65-F5344CB8AC3E}">
        <p14:creationId xmlns:p14="http://schemas.microsoft.com/office/powerpoint/2010/main" val="27409429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Shape 10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02" name="Shape 10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03" name="Shape 10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13</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10" name="Shape 11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1" i="0" kern="1200" dirty="0">
                <a:solidFill>
                  <a:schemeClr val="tx1"/>
                </a:solidFill>
                <a:effectLst/>
                <a:latin typeface="+mn-lt"/>
                <a:ea typeface="+mn-ea"/>
                <a:cs typeface="+mn-cs"/>
              </a:rPr>
              <a:t>النقطة 1 - نظرة عامة </a:t>
            </a:r>
            <a:endParaRPr lang="en-US" sz="1200" b="1"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تتألف من العديد من الفئات التنظيمية وغير التنظيمية</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غالبًا ما كانت القرارات تلخص وجهات النظر المختلفة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تتطلب قيادة فعالة تعتمد على البحث عن المعلومات وعمليات الاتصال يشار إليها على أنها مجموعات متعددة الوظائف أو فرق القيادة التنفيذية </a:t>
            </a:r>
            <a:endParaRPr lang="en-US" sz="1200" b="0" i="0" kern="1200" dirty="0">
              <a:solidFill>
                <a:schemeClr val="tx1"/>
              </a:solidFill>
              <a:effectLst/>
              <a:latin typeface="+mn-lt"/>
              <a:ea typeface="+mn-ea"/>
              <a:cs typeface="+mn-cs"/>
            </a:endParaRPr>
          </a:p>
          <a:p>
            <a:pPr algn="r" rtl="1"/>
            <a:r>
              <a:rPr lang="ar" sz="1200" b="1" i="0" kern="1200" dirty="0">
                <a:solidFill>
                  <a:schemeClr val="tx1"/>
                </a:solidFill>
                <a:effectLst/>
                <a:latin typeface="+mn-lt"/>
                <a:ea typeface="+mn-ea"/>
                <a:cs typeface="+mn-cs"/>
              </a:rPr>
              <a:t>النقطة 2 –</a:t>
            </a: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العمل مراجعة أداء المجموعات التنظيمية الأخرى صياغة السياسات وتطوير رؤية المنظمة </a:t>
            </a: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endParaRPr lang="en-US" sz="1200" b="0" i="0" kern="1200" dirty="0">
              <a:solidFill>
                <a:schemeClr val="tx1"/>
              </a:solidFill>
              <a:effectLst/>
              <a:latin typeface="+mn-lt"/>
              <a:ea typeface="+mn-ea"/>
              <a:cs typeface="+mn-cs"/>
            </a:endParaRP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3 – أمثلة</a:t>
            </a: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فرق الإدارة</a:t>
            </a: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اللجان الدائمة</a:t>
            </a:r>
          </a:p>
          <a:p>
            <a:pPr marL="171450" indent="-171450" algn="r" rtl="1">
              <a:buFont typeface="Arial" panose="020B0604020202020204" pitchFamily="34" charset="0"/>
              <a:buChar char="•"/>
            </a:pPr>
            <a:r>
              <a:rPr lang="ar" sz="1200" b="0" i="0" kern="1200" dirty="0">
                <a:solidFill>
                  <a:schemeClr val="tx1"/>
                </a:solidFill>
                <a:effectLst/>
                <a:latin typeface="+mn-lt"/>
                <a:ea typeface="+mn-ea"/>
                <a:cs typeface="+mn-cs"/>
              </a:rPr>
              <a:t> مجالس الإدارة</a:t>
            </a:r>
          </a:p>
          <a:p>
            <a:pPr marL="0" marR="0" lvl="0" indent="0" algn="r"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11" name="Shape 11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14</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Shape 11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18" name="Shape 11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19" name="Shape 11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15</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Shape 12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26" name="Shape 12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1" eaLnBrk="1" latinLnBrk="0" hangingPunct="1">
              <a:spcBef>
                <a:spcPts val="0"/>
              </a:spcBef>
              <a:buSzPct val="25000"/>
              <a:buFont typeface="Arial"/>
              <a:buNone/>
            </a:pPr>
            <a:r>
              <a:rPr lang="en-US" sz="1200" b="0" i="0" kern="1200" dirty="0">
                <a:solidFill>
                  <a:schemeClr val="tx1"/>
                </a:solidFill>
                <a:effectLst/>
                <a:latin typeface="+mn-lt"/>
                <a:ea typeface="+mn-ea"/>
                <a:cs typeface="+mn-cs"/>
              </a:rPr>
              <a:t>small groups of people—and resources—brought together to accomplish a specific objective</a:t>
            </a: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مجموعات صغيرة من الناس - والموارد - جمعت لتحقيق هدف محدد</a:t>
            </a:r>
            <a:endParaRPr lang="en-US" sz="1200" b="0" i="0" u="none" strike="noStrike" kern="1200" cap="none" baseline="0" dirty="0">
              <a:solidFill>
                <a:schemeClr val="dk1"/>
              </a:solidFill>
              <a:latin typeface="Arial" pitchFamily="34" charset="0"/>
              <a:ea typeface="Calibri"/>
              <a:cs typeface="Arial" pitchFamily="34" charset="0"/>
              <a:sym typeface="Arial"/>
            </a:endParaRPr>
          </a:p>
          <a:p>
            <a:pPr algn="r" rtl="1"/>
            <a:r>
              <a:rPr lang="ar" sz="1200" b="0" i="0" kern="1200" dirty="0">
                <a:solidFill>
                  <a:schemeClr val="tx1"/>
                </a:solidFill>
                <a:effectLst/>
                <a:latin typeface="+mn-lt"/>
                <a:ea typeface="+mn-ea"/>
                <a:cs typeface="+mn-cs"/>
              </a:rPr>
              <a:t>مجموعات فرقة العمل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1 - نظرة عامة</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أنشئت فيما يتعلق بالاختصاصات الفنية للأعضاء مواجهة التحديات المتعلقة بالأهداف التنظيمية مقابل أهداف المجموعة الفرعية تتألف من موظفين مؤهلين من مختلف مستويات المنظمة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2 - العمل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تهدف إلى إنهاء مهمة أو مشروع معين </a:t>
            </a:r>
            <a:endParaRPr lang="en-US" sz="1200" b="0" i="0" kern="1200" dirty="0">
              <a:solidFill>
                <a:schemeClr val="tx1"/>
              </a:solidFill>
              <a:effectLst/>
              <a:latin typeface="+mn-lt"/>
              <a:ea typeface="+mn-ea"/>
              <a:cs typeface="+mn-cs"/>
            </a:endParaRPr>
          </a:p>
          <a:p>
            <a:pPr algn="r" rtl="1"/>
            <a:r>
              <a:rPr lang="ar-SA" sz="1200" b="0" i="0" kern="1200" dirty="0">
                <a:solidFill>
                  <a:schemeClr val="tx1"/>
                </a:solidFill>
                <a:effectLst/>
                <a:latin typeface="+mn-lt"/>
                <a:ea typeface="+mn-ea"/>
                <a:cs typeface="+mn-cs"/>
              </a:rPr>
              <a:t>و</a:t>
            </a:r>
            <a:r>
              <a:rPr lang="ar" sz="1200" b="0" i="0" kern="1200" dirty="0">
                <a:solidFill>
                  <a:schemeClr val="tx1"/>
                </a:solidFill>
                <a:effectLst/>
                <a:latin typeface="+mn-lt"/>
                <a:ea typeface="+mn-ea"/>
                <a:cs typeface="+mn-cs"/>
              </a:rPr>
              <a:t>ضع إستراتيجيات حول بدء التغييرات على مستوى المشروع أو التغييرات التنظيمية </a:t>
            </a:r>
          </a:p>
          <a:p>
            <a:pPr algn="r" rtl="1"/>
            <a:r>
              <a:rPr lang="ar" sz="1200" b="0" i="0" kern="1200" dirty="0">
                <a:solidFill>
                  <a:schemeClr val="tx1"/>
                </a:solidFill>
                <a:effectLst/>
                <a:latin typeface="+mn-lt"/>
                <a:ea typeface="+mn-ea"/>
                <a:cs typeface="+mn-cs"/>
              </a:rPr>
              <a:t>تحليل عملية إعادة هيكلة الأدوار التنظيمية</a:t>
            </a:r>
          </a:p>
          <a:p>
            <a:pPr marL="0" marR="0" lvl="0" indent="0" algn="l" defTabSz="914400" rtl="1" eaLnBrk="1" latinLnBrk="0" hangingPunct="1">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27" name="Shape 12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16</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Shape 13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34" name="Shape 13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نقطة 1 - نظرة عامة</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إعطاء التوجيه للنهوض بهدف أو خطة أو قضية أو برنامج</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يحتاج الأعضاء إلى السلطة والاستعداد لتحمل المسؤولية</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النقطة 2 - العمل</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تنفيذ الخطط المقترحة لمجموعات فرق العمل</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التأثير في تنفيذ الخطط التنظيمية أو العمليات أو التغيير</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الإشراف على سير الخطط الجديدة</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35" name="Shape 13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17</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42" name="Shape 14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النقطة 1 - نظرة عامة</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على غرار فرق الجودة</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تتكون من أفراد على دراية بمشاكل معينة</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النقطة 2 - العمل</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مناقشة المشاكل التوصل إلى حلول فعالة</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جمع المعلومات والحصول بسرعة على ردود الفعل على الاستراتيجيات المخطط لها</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تحليل رضا الموظفين ، والتوصية بتغييرات السياسة ، والكشف عن القضايا المحددة غير الفعالة</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43" name="Shape 14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18</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Shape 14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50" name="Shape 15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1" eaLnBrk="1" latinLnBrk="0" hangingPunct="1">
              <a:spcBef>
                <a:spcPts val="0"/>
              </a:spcBef>
              <a:buSzPct val="25000"/>
              <a:buFont typeface="Arial"/>
              <a:buNone/>
            </a:pPr>
            <a:r>
              <a:rPr lang="en-US" sz="2800" b="1" i="0" kern="1200" dirty="0">
                <a:solidFill>
                  <a:schemeClr val="tx1"/>
                </a:solidFill>
                <a:effectLst/>
                <a:latin typeface="+mn-lt"/>
                <a:ea typeface="+mn-ea"/>
                <a:cs typeface="+mn-cs"/>
              </a:rPr>
              <a:t>Geographically</a:t>
            </a:r>
            <a:r>
              <a:rPr lang="en-US" sz="1200" b="0" i="0" kern="1200" dirty="0">
                <a:solidFill>
                  <a:schemeClr val="tx1"/>
                </a:solidFill>
                <a:effectLst/>
                <a:latin typeface="+mn-lt"/>
                <a:ea typeface="+mn-ea"/>
                <a:cs typeface="+mn-cs"/>
              </a:rPr>
              <a:t> dispersed can offer huge benefits – efficiency, cost savings, and the ability to choose team members with the best skills, regardless of their location.</a:t>
            </a:r>
            <a:endParaRPr lang="ar-SA" sz="1200" b="0" i="0" kern="1200" dirty="0">
              <a:solidFill>
                <a:schemeClr val="tx1"/>
              </a:solidFill>
              <a:effectLst/>
              <a:latin typeface="+mn-lt"/>
              <a:ea typeface="+mn-ea"/>
              <a:cs typeface="+mn-cs"/>
            </a:endParaRPr>
          </a:p>
          <a:p>
            <a:pPr marL="0" marR="0" lvl="0" indent="0" algn="l" defTabSz="914400" rtl="1" eaLnBrk="1" latinLnBrk="0" hangingPunct="1">
              <a:spcBef>
                <a:spcPts val="0"/>
              </a:spcBef>
              <a:buSzPct val="25000"/>
              <a:buFont typeface="Arial"/>
              <a:buNone/>
            </a:pPr>
            <a:endParaRPr lang="ar-SA" sz="1200" b="0" i="0" u="none" strike="noStrike" kern="1200" cap="none" baseline="0" dirty="0">
              <a:solidFill>
                <a:schemeClr val="tx1"/>
              </a:solidFill>
              <a:effectLst/>
              <a:latin typeface="+mn-lt"/>
              <a:ea typeface="+mn-ea"/>
              <a:cs typeface="+mn-cs"/>
              <a:sym typeface="Arial"/>
            </a:endParaRP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يمكن أن يوفر التشتت الجغرافي مزايا ضخمة - الكفاءة ، وتوفير التكاليف ، والقدرة على اختيار أعضاء الفريق بأفضل المهارات ، بغض النظر عن موقعهم. </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51" name="Shape 15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19</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Shape 15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58" name="Shape 15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lnSpc>
                <a:spcPct val="90000"/>
              </a:lnSpc>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أنشئت لمناقشة اعتبارات المهمة </a:t>
            </a:r>
            <a:r>
              <a:rPr lang="ar-SA" sz="1200" b="0" i="0" u="none" strike="noStrike" kern="1200" cap="none" baseline="0" dirty="0">
                <a:solidFill>
                  <a:schemeClr val="dk1"/>
                </a:solidFill>
                <a:latin typeface="Arial" pitchFamily="34" charset="0"/>
                <a:ea typeface="Calibri"/>
                <a:cs typeface="Arial" pitchFamily="34" charset="0"/>
                <a:sym typeface="Arial"/>
              </a:rPr>
              <a:t>( قصة بناء السد العالي )</a:t>
            </a: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rtl="0">
              <a:lnSpc>
                <a:spcPct val="90000"/>
              </a:lnSpc>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مجموعات فرعية من مجموعات المهام الأكبر ( اللجان المنبثقه )  </a:t>
            </a:r>
          </a:p>
          <a:p>
            <a:pPr marL="0" marR="0" lvl="0" indent="0" algn="r" rtl="0">
              <a:lnSpc>
                <a:spcPct val="90000"/>
              </a:lnSpc>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يمتلك الأعضاء عادةً مستويات عالية نسبيًا من كفاءات الاتصال</a:t>
            </a:r>
          </a:p>
          <a:p>
            <a:pPr marL="0" marR="0" lvl="0" indent="0" algn="r" rtl="0">
              <a:lnSpc>
                <a:spcPct val="90000"/>
              </a:lnSpc>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defTabSz="914400" rtl="0" eaLnBrk="1" fontAlgn="auto" latinLnBrk="0" hangingPunct="1">
              <a:lnSpc>
                <a:spcPct val="90000"/>
              </a:lnSpc>
              <a:spcBef>
                <a:spcPts val="0"/>
              </a:spcBef>
              <a:spcAft>
                <a:spcPts val="0"/>
              </a:spcAft>
              <a:buClrTx/>
              <a:buSzPct val="25000"/>
              <a:buFont typeface="Arial"/>
              <a:buNone/>
              <a:tabLst/>
              <a:defRPr/>
            </a:pPr>
            <a:r>
              <a:rPr lang="ar-SA" sz="1200" b="0" i="0" u="none" strike="noStrike" kern="1200" cap="none" baseline="0" dirty="0">
                <a:solidFill>
                  <a:schemeClr val="dk1"/>
                </a:solidFill>
                <a:latin typeface="Arial" pitchFamily="34" charset="0"/>
                <a:ea typeface="Calibri"/>
                <a:cs typeface="Arial" pitchFamily="34" charset="0"/>
                <a:sym typeface="Arial"/>
              </a:rPr>
              <a:t>( قصة بناء السد العالي )</a:t>
            </a: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rtl="0">
              <a:lnSpc>
                <a:spcPct val="90000"/>
              </a:lnSpc>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https://</a:t>
            </a:r>
            <a:r>
              <a:rPr lang="en-US" sz="1200" b="0" i="0" u="none" strike="noStrike" kern="1200" cap="none" baseline="0" dirty="0" err="1">
                <a:solidFill>
                  <a:schemeClr val="dk1"/>
                </a:solidFill>
                <a:latin typeface="Arial" pitchFamily="34" charset="0"/>
                <a:ea typeface="Calibri"/>
                <a:cs typeface="Arial" pitchFamily="34" charset="0"/>
                <a:sym typeface="Arial"/>
              </a:rPr>
              <a:t>www.bbc.com</a:t>
            </a:r>
            <a:r>
              <a:rPr lang="en-US" sz="1200" b="0" i="0" u="none" strike="noStrike" kern="1200" cap="none" baseline="0" dirty="0">
                <a:solidFill>
                  <a:schemeClr val="dk1"/>
                </a:solidFill>
                <a:latin typeface="Arial" pitchFamily="34" charset="0"/>
                <a:ea typeface="Calibri"/>
                <a:cs typeface="Arial" pitchFamily="34" charset="0"/>
                <a:sym typeface="Arial"/>
              </a:rPr>
              <a:t>/</a:t>
            </a:r>
            <a:r>
              <a:rPr lang="en-US" sz="1200" b="0" i="0" u="none" strike="noStrike" kern="1200" cap="none" baseline="0" dirty="0" err="1">
                <a:solidFill>
                  <a:schemeClr val="dk1"/>
                </a:solidFill>
                <a:latin typeface="Arial" pitchFamily="34" charset="0"/>
                <a:ea typeface="Calibri"/>
                <a:cs typeface="Arial" pitchFamily="34" charset="0"/>
                <a:sym typeface="Arial"/>
              </a:rPr>
              <a:t>arabic</a:t>
            </a:r>
            <a:r>
              <a:rPr lang="en-US" sz="1200" b="0" i="0" u="none" strike="noStrike" kern="1200" cap="none" baseline="0" dirty="0">
                <a:solidFill>
                  <a:schemeClr val="dk1"/>
                </a:solidFill>
                <a:latin typeface="Arial" pitchFamily="34" charset="0"/>
                <a:ea typeface="Calibri"/>
                <a:cs typeface="Arial" pitchFamily="34" charset="0"/>
                <a:sym typeface="Arial"/>
              </a:rPr>
              <a:t>/middleeast-55438975</a:t>
            </a:r>
            <a:r>
              <a:rPr lang="ar-SA" sz="1200" b="0" i="0" u="none" strike="noStrike" kern="1200" cap="none" baseline="0" dirty="0">
                <a:solidFill>
                  <a:schemeClr val="dk1"/>
                </a:solidFill>
                <a:latin typeface="Arial" pitchFamily="34" charset="0"/>
                <a:ea typeface="Calibri"/>
                <a:cs typeface="Arial" pitchFamily="34" charset="0"/>
                <a:sym typeface="Arial"/>
              </a:rPr>
              <a:t> </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59" name="Shape 15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20</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Shape 16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66" name="Shape 16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1" eaLnBrk="1" latinLnBrk="0" hangingPunct="1">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Interorganizational groups are composed of members, representing parent organizations and com- munity constituencies, who meet periodically to make decisions relevant to their common </a:t>
            </a:r>
            <a:r>
              <a:rPr lang="en-US" sz="1200" b="0" i="0" u="none" strike="noStrike" kern="1200" cap="none" baseline="0" dirty="0" err="1">
                <a:solidFill>
                  <a:schemeClr val="dk1"/>
                </a:solidFill>
                <a:latin typeface="Arial" pitchFamily="34" charset="0"/>
                <a:ea typeface="Calibri"/>
                <a:cs typeface="Arial" pitchFamily="34" charset="0"/>
                <a:sym typeface="Arial"/>
              </a:rPr>
              <a:t>concems</a:t>
            </a:r>
            <a:r>
              <a:rPr lang="en-US" sz="1200" b="0" i="0" u="none" strike="noStrike" kern="1200" cap="none" baseline="0" dirty="0">
                <a:solidFill>
                  <a:schemeClr val="dk1"/>
                </a:solidFill>
                <a:latin typeface="Arial" pitchFamily="34" charset="0"/>
                <a:ea typeface="Calibri"/>
                <a:cs typeface="Arial" pitchFamily="34" charset="0"/>
                <a:sym typeface="Arial"/>
              </a:rPr>
              <a:t>, and whose behavior is regulated by a com- mon set of expectations.</a:t>
            </a:r>
            <a:endParaRPr lang="ar-SA"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defTabSz="914400" rtl="1" eaLnBrk="1" latinLnBrk="0" hangingPunct="1">
              <a:spcBef>
                <a:spcPts val="0"/>
              </a:spcBef>
              <a:buSzPct val="25000"/>
              <a:buFont typeface="Arial"/>
              <a:buNone/>
            </a:pPr>
            <a:endParaRPr lang="ar-SA"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defTabSz="914400" rtl="1" eaLnBrk="1" latinLnBrk="0" hangingPunct="1">
              <a:spcBef>
                <a:spcPts val="0"/>
              </a:spcBef>
              <a:buSzPct val="25000"/>
              <a:buFont typeface="Arial"/>
              <a:buNone/>
            </a:pPr>
            <a:endParaRPr lang="ar-SA"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defTabSz="914400" rtl="1" eaLnBrk="1" latinLnBrk="0" hangingPunct="1">
              <a:spcBef>
                <a:spcPts val="0"/>
              </a:spcBef>
              <a:buSzPct val="25000"/>
              <a:buFont typeface="Arial"/>
              <a:buNone/>
            </a:pPr>
            <a:r>
              <a:rPr lang="ar-SA" sz="1200" b="0" i="0" u="none" strike="noStrike" kern="1200" cap="none" baseline="0" dirty="0">
                <a:solidFill>
                  <a:schemeClr val="dk1"/>
                </a:solidFill>
                <a:latin typeface="Arial" pitchFamily="34" charset="0"/>
                <a:ea typeface="Calibri"/>
                <a:cs typeface="Arial" pitchFamily="34" charset="0"/>
                <a:sym typeface="Arial"/>
              </a:rPr>
              <a:t>تتكون المجموعات المشتركة بين المنظمات من أعضاء ، يمثلون المنظمات الأم والدوائر المجتمعية ، الذين يجتمعون بشكل دوري لاتخاذ القرارات ذات الصلة بمفاهيمهم المشتركة ، ويتم تنظيم سلوكهم من خلال مجموعة مشتركة من التوقعات</a:t>
            </a:r>
          </a:p>
          <a:p>
            <a:pPr marL="0" marR="0" lvl="0" indent="0" algn="l" defTabSz="914400" rtl="1" eaLnBrk="1" latinLnBrk="0" hangingPunct="1">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67" name="Shape 16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21</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Shape 17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74" name="Shape 17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مجتمعات التدرب</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النقطة 1 - نظرة عامة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في الغالب غير رسمي</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برز من خلال تقنيي البرمجيات التطوير الطوعي </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يمكن أن يكون لها مشاركة داخل و / أو بين المنظمات</a:t>
            </a:r>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توفير التقنيات المتطورة للأفراد والمؤسسات</a:t>
            </a:r>
            <a:endParaRPr lang="en-US" sz="1200" b="0" i="0" kern="1200" dirty="0">
              <a:solidFill>
                <a:schemeClr val="tx1"/>
              </a:solidFill>
              <a:effectLst/>
              <a:latin typeface="+mn-lt"/>
              <a:ea typeface="+mn-ea"/>
              <a:cs typeface="+mn-cs"/>
            </a:endParaRPr>
          </a:p>
          <a:p>
            <a:pPr algn="r" rtl="1"/>
            <a:endParaRPr lang="en-US" sz="1200" b="0" i="0" kern="1200" dirty="0">
              <a:solidFill>
                <a:schemeClr val="tx1"/>
              </a:solidFill>
              <a:effectLst/>
              <a:latin typeface="+mn-lt"/>
              <a:ea typeface="+mn-ea"/>
              <a:cs typeface="+mn-cs"/>
            </a:endParaRPr>
          </a:p>
          <a:p>
            <a:pPr algn="r" rtl="1"/>
            <a:r>
              <a:rPr lang="ar" sz="1200" b="0" i="0" kern="1200" dirty="0">
                <a:solidFill>
                  <a:schemeClr val="tx1"/>
                </a:solidFill>
                <a:effectLst/>
                <a:latin typeface="+mn-lt"/>
                <a:ea typeface="+mn-ea"/>
                <a:cs typeface="+mn-cs"/>
              </a:rPr>
              <a:t> النقطة 3 - العمل تحفيز الابتكار وتوفير التطوير المهني </a:t>
            </a:r>
            <a:endParaRPr lang="en-US" sz="1200" b="0" i="0" kern="1200" dirty="0">
              <a:solidFill>
                <a:schemeClr val="tx1"/>
              </a:solidFill>
              <a:effectLst/>
              <a:latin typeface="+mn-lt"/>
              <a:ea typeface="+mn-ea"/>
              <a:cs typeface="+mn-cs"/>
            </a:endParaRPr>
          </a:p>
          <a:p>
            <a:pPr marL="171450" indent="-171450" algn="r" rtl="1">
              <a:buFont typeface="Wingdings" pitchFamily="2" charset="2"/>
              <a:buChar char="ü"/>
            </a:pPr>
            <a:r>
              <a:rPr lang="ar" sz="1200" b="0" i="0" kern="1200" dirty="0">
                <a:solidFill>
                  <a:schemeClr val="tx1"/>
                </a:solidFill>
                <a:effectLst/>
                <a:latin typeface="+mn-lt"/>
                <a:ea typeface="+mn-ea"/>
                <a:cs typeface="+mn-cs"/>
              </a:rPr>
              <a:t>استخدم الكفاءات داخل وخارج المنظمات </a:t>
            </a:r>
            <a:endParaRPr lang="en-US" sz="1200" b="0" i="0" kern="1200" dirty="0">
              <a:solidFill>
                <a:schemeClr val="tx1"/>
              </a:solidFill>
              <a:effectLst/>
              <a:latin typeface="+mn-lt"/>
              <a:ea typeface="+mn-ea"/>
              <a:cs typeface="+mn-cs"/>
            </a:endParaRPr>
          </a:p>
          <a:p>
            <a:pPr marL="171450" indent="-171450" algn="r" rtl="1">
              <a:buFont typeface="Wingdings" pitchFamily="2" charset="2"/>
              <a:buChar char="ü"/>
            </a:pPr>
            <a:r>
              <a:rPr lang="ar" sz="1200" b="0" i="0" kern="1200" dirty="0">
                <a:solidFill>
                  <a:schemeClr val="tx1"/>
                </a:solidFill>
                <a:effectLst/>
                <a:latin typeface="+mn-lt"/>
                <a:ea typeface="+mn-ea"/>
                <a:cs typeface="+mn-cs"/>
              </a:rPr>
              <a:t>التأكيد على التعلم وعمليات حل المشكلات</a:t>
            </a:r>
          </a:p>
          <a:p>
            <a:pPr marL="0" marR="0" lvl="0" indent="0" algn="r"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75" name="Shape 17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22</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Shape 18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82" name="Shape 18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183" name="Shape 18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23</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Shape 18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90" name="Shape 19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91" name="Shape 19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24</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Shape 19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98" name="Shape 19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199" name="Shape 19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25</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Shape 20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06" name="Shape 20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90000"/>
              </a:lnSpc>
              <a:spcBef>
                <a:spcPts val="0"/>
              </a:spcBef>
              <a:buSzPct val="25000"/>
              <a:buFont typeface="Arial"/>
              <a:buNone/>
            </a:pPr>
            <a:r>
              <a:rPr lang="en-US" sz="1200" b="0" i="0" kern="1200" dirty="0">
                <a:solidFill>
                  <a:schemeClr val="tx1"/>
                </a:solidFill>
                <a:effectLst/>
                <a:latin typeface="+mn-lt"/>
                <a:ea typeface="+mn-ea"/>
                <a:cs typeface="+mn-cs"/>
              </a:rPr>
              <a:t>Efficiency is a measure of productivity, and how tasks are performed , and effectiveness is a measure of the quality of the results</a:t>
            </a:r>
            <a:endParaRPr lang="ar-SA" sz="1200" b="0" i="0" kern="1200" dirty="0">
              <a:solidFill>
                <a:schemeClr val="tx1"/>
              </a:solidFill>
              <a:effectLst/>
              <a:latin typeface="+mn-lt"/>
              <a:ea typeface="+mn-ea"/>
              <a:cs typeface="+mn-cs"/>
            </a:endParaRPr>
          </a:p>
          <a:p>
            <a:pPr marL="0" marR="0" lvl="0" indent="0" algn="l" rtl="0">
              <a:lnSpc>
                <a:spcPct val="90000"/>
              </a:lnSpc>
              <a:spcBef>
                <a:spcPts val="0"/>
              </a:spcBef>
              <a:buSzPct val="25000"/>
              <a:buFont typeface="Arial"/>
              <a:buNone/>
            </a:pPr>
            <a:endParaRPr lang="en-US" sz="1200" b="0" i="0" u="none" strike="noStrike" kern="1200" cap="none" baseline="0" dirty="0">
              <a:solidFill>
                <a:schemeClr val="tx1"/>
              </a:solidFill>
              <a:effectLst/>
              <a:latin typeface="+mn-lt"/>
              <a:ea typeface="+mn-ea"/>
              <a:cs typeface="+mn-cs"/>
              <a:sym typeface="Arial"/>
            </a:endParaRPr>
          </a:p>
          <a:p>
            <a:pPr marL="0" marR="0" lvl="0" indent="0" algn="r" rtl="0">
              <a:lnSpc>
                <a:spcPct val="90000"/>
              </a:lnSpc>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الكفاءة هي مقياس للإنتاجية ، وكيفية أداء المهام ،</a:t>
            </a: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rtl="0">
              <a:lnSpc>
                <a:spcPct val="90000"/>
              </a:lnSpc>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الفعالية هي مقياس لجودة النتائج</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07" name="Shape 20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26</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Shape 21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14" name="Shape 21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قواعد المجموعة وأدوار الاتصال</a:t>
            </a:r>
          </a:p>
          <a:p>
            <a:pPr marL="0" marR="0" lvl="0" indent="0" algn="r" rtl="0">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النقطة 1 - معايير المجموعة</a:t>
            </a:r>
          </a:p>
          <a:p>
            <a:pPr marL="0" marR="0" lvl="0" indent="0" algn="r" rtl="0">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171450" marR="0" lvl="0" indent="-171450" algn="r" rtl="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إرشادات السلوك غير المكتوبة</a:t>
            </a:r>
          </a:p>
          <a:p>
            <a:pPr marL="171450" marR="0" lvl="0" indent="-171450" algn="r" rtl="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المعتقدات الثقافية حول الفعالية أو الملاءمة</a:t>
            </a:r>
          </a:p>
          <a:p>
            <a:pPr marL="171450" marR="0" lvl="0" indent="-171450" algn="r" rtl="1">
              <a:spcBef>
                <a:spcPts val="0"/>
              </a:spcBef>
              <a:buSzPct val="25000"/>
              <a:buFont typeface="Arial" panose="020B0604020202020204" pitchFamily="34" charset="0"/>
              <a:buChar char="•"/>
            </a:pPr>
            <a:r>
              <a:rPr lang="ar-SA" sz="1200" b="0" i="0" u="none" strike="noStrike" kern="1200" cap="none" baseline="0" dirty="0">
                <a:solidFill>
                  <a:schemeClr val="dk1"/>
                </a:solidFill>
                <a:latin typeface="Arial" pitchFamily="34" charset="0"/>
                <a:ea typeface="Calibri"/>
                <a:cs typeface="Arial" pitchFamily="34" charset="0"/>
                <a:sym typeface="Arial"/>
              </a:rPr>
              <a:t>ما هو مفهوم العام والخاص في التواصل داخل المؤسسات</a:t>
            </a: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171450" marR="0" lvl="0" indent="-171450" algn="r" rtl="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تنطبق القواعد على الأدوار الفردية مثل القائد ، السكرتير ، جامع المعلومات ، الناقد</a:t>
            </a:r>
          </a:p>
          <a:p>
            <a:pPr marL="0" marR="0" lvl="0" indent="0" algn="r" rtl="0">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النقطة 2 - أدوار الاتصال</a:t>
            </a:r>
          </a:p>
          <a:p>
            <a:pPr marL="0" marR="0" lvl="0" indent="0" algn="r" rtl="0">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تم تصنيفها إلى أدوار مهام جماعية ، وأدوار صيانة جماعية ، وأدوار تتمحور حول الذات</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مساعدة الفرق في تحقيق الأهداف</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تطوير الدعم الاجتماعي بين أعضاء الفريق</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دعم الأهداف الفردية ؛ قد تكون متوافقة أو لا تتوافق مع أهداف المجموعة الشاملة</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15" name="Shape 21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27</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Shape 22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22" name="Shape 22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223" name="Shape 22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28</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Shape 22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30" name="Shape 23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171450" marR="0" lvl="0" indent="-171450" algn="r" defTabSz="914400" rtl="1" eaLnBrk="1" latinLnBrk="0" hangingPunct="1">
              <a:lnSpc>
                <a:spcPct val="80000"/>
              </a:lnSpc>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تؤثر الهوية الجنسية والعرقية والعرقية على </a:t>
            </a:r>
            <a:r>
              <a:rPr lang="ar-SA" sz="1200" b="0" i="0" u="none" strike="noStrike" kern="1200" cap="none" baseline="0" dirty="0">
                <a:solidFill>
                  <a:schemeClr val="dk1"/>
                </a:solidFill>
                <a:latin typeface="Arial" pitchFamily="34" charset="0"/>
                <a:ea typeface="Calibri"/>
                <a:cs typeface="Arial" pitchFamily="34" charset="0"/>
                <a:sym typeface="Arial"/>
              </a:rPr>
              <a:t>تجربة الاتصال التنظيمي عموما </a:t>
            </a: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171450" marR="0" lvl="0" indent="-171450" algn="r" defTabSz="914400" rtl="1" eaLnBrk="1" latinLnBrk="0" hangingPunct="1">
              <a:lnSpc>
                <a:spcPct val="80000"/>
              </a:lnSpc>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يتأثر بنهج الأعضاء وأدوار الاتصال لكل عضو منهم </a:t>
            </a:r>
          </a:p>
          <a:p>
            <a:pPr marL="171450" marR="0" lvl="0" indent="-171450" algn="r" defTabSz="914400" rtl="1" eaLnBrk="1" latinLnBrk="0" hangingPunct="1">
              <a:lnSpc>
                <a:spcPct val="80000"/>
              </a:lnSpc>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يؤثر تنوع الفئة الاجتماعية بشكل إيجابي على معنويات المجموعة</a:t>
            </a:r>
          </a:p>
          <a:p>
            <a:pPr marL="171450" marR="0" lvl="0" indent="-171450" algn="r" defTabSz="914400" rtl="1" eaLnBrk="1" latinLnBrk="0" hangingPunct="1">
              <a:lnSpc>
                <a:spcPct val="80000"/>
              </a:lnSpc>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التنوع المعلوماتي يعيق معنويات المجموعة ( اختلاف القدره علي التعامل مع التكنولوجيا ) </a:t>
            </a:r>
          </a:p>
          <a:p>
            <a:pPr marL="171450" marR="0" lvl="0" indent="-171450" algn="r" defTabSz="914400" rtl="1" eaLnBrk="1" latinLnBrk="0" hangingPunct="1">
              <a:lnSpc>
                <a:spcPct val="80000"/>
              </a:lnSpc>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الكفاءات الفردية للأعضاء أكثر تحديًا</a:t>
            </a:r>
          </a:p>
          <a:p>
            <a:pPr marL="171450" marR="0" lvl="0" indent="-171450" algn="r" defTabSz="914400" rtl="1" eaLnBrk="1" latinLnBrk="0" hangingPunct="1">
              <a:lnSpc>
                <a:spcPct val="80000"/>
              </a:lnSpc>
              <a:spcBef>
                <a:spcPts val="0"/>
              </a:spcBef>
              <a:buSzPct val="25000"/>
              <a:buFont typeface="Arial" panose="020B0604020202020204" pitchFamily="34" charset="0"/>
              <a:buChar char="•"/>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171450" marR="0" lvl="0" indent="-171450" algn="r" defTabSz="914400" rtl="1" eaLnBrk="1" latinLnBrk="0" hangingPunct="1">
              <a:lnSpc>
                <a:spcPct val="80000"/>
              </a:lnSpc>
              <a:spcBef>
                <a:spcPts val="0"/>
              </a:spcBef>
              <a:buSzPct val="25000"/>
              <a:buFont typeface="Arial" panose="020B0604020202020204" pitchFamily="34" charset="0"/>
              <a:buChar char="•"/>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31" name="Shape 23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29</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Shape 2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38" name="Shape 23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80000"/>
              </a:lnSpc>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39" name="Shape 23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31</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Shape 25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54" name="Shape 25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255" name="Shape 25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32</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Shape 2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62" name="Shape 26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لنقطة 1 - نظرة عامة</a:t>
            </a:r>
          </a:p>
          <a:p>
            <a:pPr marL="0" marR="0" lvl="0" indent="0" algn="r" defTabSz="914400" rtl="1" eaLnBrk="1" latinLnBrk="0" hangingPunct="1">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171450" marR="0" lvl="0" indent="-171450" algn="r" defTabSz="914400" rtl="1" eaLnBrk="1" latinLnBrk="0" hangingPunct="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يعرضها كل عضو في المجموعة تقريبًا في وقت أو آخر</a:t>
            </a:r>
          </a:p>
          <a:p>
            <a:pPr marL="171450" marR="0" lvl="0" indent="-171450" algn="r" defTabSz="914400" rtl="1" eaLnBrk="1" latinLnBrk="0" hangingPunct="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يعيق إنتاجية المجموعة وفعاليتها</a:t>
            </a:r>
          </a:p>
          <a:p>
            <a:pPr marL="171450" marR="0" lvl="0" indent="-171450" algn="r" defTabSz="914400" rtl="1" eaLnBrk="1" latinLnBrk="0" hangingPunct="1">
              <a:spcBef>
                <a:spcPts val="0"/>
              </a:spcBef>
              <a:buSzPct val="25000"/>
              <a:buFont typeface="Arial" panose="020B0604020202020204" pitchFamily="34" charset="0"/>
              <a:buChar char="•"/>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النقطة 2 – أمثلة</a:t>
            </a:r>
          </a:p>
          <a:p>
            <a:pPr marL="0" marR="0" lvl="0" indent="0" algn="r" defTabSz="914400" rtl="1" eaLnBrk="1" latinLnBrk="0" hangingPunct="1">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171450" marR="0" lvl="0" indent="-171450" algn="r" defTabSz="914400" rtl="1" eaLnBrk="1" latinLnBrk="0" hangingPunct="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عناد</a:t>
            </a:r>
          </a:p>
          <a:p>
            <a:pPr marL="171450" marR="0" lvl="0" indent="-171450" algn="r" defTabSz="914400" rtl="1" eaLnBrk="1" latinLnBrk="0" hangingPunct="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قمع الخلافات والصراع</a:t>
            </a:r>
          </a:p>
          <a:p>
            <a:pPr marL="171450" marR="0" lvl="0" indent="-171450" algn="r" defTabSz="914400" rtl="1" eaLnBrk="1" latinLnBrk="0" hangingPunct="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العمل من أجل اتفاقيات سريعة</a:t>
            </a:r>
          </a:p>
          <a:p>
            <a:pPr marL="171450" marR="0" lvl="0" indent="-171450" algn="r" defTabSz="914400" rtl="1" eaLnBrk="1" latinLnBrk="0" hangingPunct="1">
              <a:spcBef>
                <a:spcPts val="0"/>
              </a:spcBef>
              <a:buSzPct val="25000"/>
              <a:buFont typeface="Arial" panose="020B0604020202020204" pitchFamily="34" charset="0"/>
              <a:buChar char="•"/>
            </a:pPr>
            <a:r>
              <a:rPr lang="ar" sz="1200" b="0" i="0" u="none" strike="noStrike" kern="1200" cap="none" baseline="0" dirty="0">
                <a:solidFill>
                  <a:schemeClr val="dk1"/>
                </a:solidFill>
                <a:latin typeface="Arial" pitchFamily="34" charset="0"/>
                <a:ea typeface="Calibri"/>
                <a:cs typeface="Arial" pitchFamily="34" charset="0"/>
                <a:sym typeface="Arial"/>
              </a:rPr>
              <a:t>  استخدام القوة والسلطة</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63" name="Shape 26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33</a:t>
            </a:fld>
            <a:endParaRPr lang="en-US" sz="1800" b="0" i="0" u="none" strike="noStrike" cap="none" baseline="0">
              <a:solidFill>
                <a:srgbClr val="000000"/>
              </a:solidFill>
              <a:latin typeface="Arial"/>
              <a:ea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Recommended video’s :</a:t>
            </a:r>
          </a:p>
          <a:p>
            <a:endParaRPr lang="en-US" dirty="0"/>
          </a:p>
          <a:p>
            <a:r>
              <a:rPr lang="en-US" dirty="0"/>
              <a:t>1</a:t>
            </a:r>
            <a:r>
              <a:rPr lang="en-US" baseline="30000" dirty="0"/>
              <a:t>st</a:t>
            </a:r>
            <a:r>
              <a:rPr lang="en-US"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www.youtube.com</a:t>
            </a:r>
            <a:r>
              <a:rPr lang="en-US" dirty="0"/>
              <a:t>/</a:t>
            </a:r>
            <a:r>
              <a:rPr lang="en-US" dirty="0" err="1"/>
              <a:t>watch?v</a:t>
            </a:r>
            <a:r>
              <a:rPr lang="en-US" dirty="0"/>
              <a:t>=TD0aOP6ktDM </a:t>
            </a:r>
          </a:p>
          <a:p>
            <a:r>
              <a:rPr lang="en-US" dirty="0"/>
              <a:t> </a:t>
            </a:r>
          </a:p>
          <a:p>
            <a:r>
              <a:rPr lang="en-US" dirty="0"/>
              <a:t>2</a:t>
            </a:r>
            <a:r>
              <a:rPr lang="en-US" baseline="30000" dirty="0"/>
              <a:t>nd</a:t>
            </a:r>
            <a:r>
              <a:rPr lang="en-US" dirty="0"/>
              <a:t> </a:t>
            </a:r>
          </a:p>
          <a:p>
            <a:r>
              <a:rPr lang="en-US" dirty="0" err="1"/>
              <a:t>Andtz</a:t>
            </a:r>
            <a:r>
              <a:rPr lang="en-US" dirty="0"/>
              <a:t> </a:t>
            </a:r>
          </a:p>
          <a:p>
            <a:endParaRPr lang="en-US" dirty="0"/>
          </a:p>
          <a:p>
            <a:r>
              <a:rPr lang="en-US" dirty="0"/>
              <a:t>3</a:t>
            </a:r>
            <a:r>
              <a:rPr lang="en-US" baseline="30000" dirty="0"/>
              <a:t>rd</a:t>
            </a:r>
            <a:r>
              <a:rPr lang="en-US" dirty="0"/>
              <a:t> </a:t>
            </a:r>
          </a:p>
          <a:p>
            <a:endParaRPr lang="en-US" dirty="0"/>
          </a:p>
          <a:p>
            <a:r>
              <a:rPr lang="en-US" dirty="0"/>
              <a:t>https://</a:t>
            </a:r>
            <a:r>
              <a:rPr lang="en-US" dirty="0" err="1"/>
              <a:t>www.google.com</a:t>
            </a:r>
            <a:r>
              <a:rPr lang="en-US" dirty="0"/>
              <a:t>/</a:t>
            </a:r>
            <a:r>
              <a:rPr lang="en-US" dirty="0" err="1"/>
              <a:t>search?q</a:t>
            </a:r>
            <a:r>
              <a:rPr lang="en-US" dirty="0"/>
              <a:t>=</a:t>
            </a:r>
            <a:r>
              <a:rPr lang="en-US" dirty="0" err="1"/>
              <a:t>work+group+video&amp;rlz</a:t>
            </a:r>
            <a:r>
              <a:rPr lang="en-US" dirty="0"/>
              <a:t>=1C5CHFA_enEG969EG969&amp;ei=k2OxZMCWMambkdUPjIaJwA0&amp;ved=0ahUKEwiArLjtu46AAxWpTaQEHQxDAtgQ4dUDCA8&amp;uact=5&amp;oq=</a:t>
            </a:r>
            <a:r>
              <a:rPr lang="en-US" dirty="0" err="1"/>
              <a:t>work+group+video&amp;gs_lp</a:t>
            </a:r>
            <a:r>
              <a:rPr lang="en-US" dirty="0"/>
              <a:t>=Egxnd3Mtd2l6LXNlcnAiEHdvcmsgZ3JvdXAgdmlkZW8yBhAAGBYYHjIGEAAYFhgeMgYQABgWGB4yBhAAGBYYHjIGEAAYFhgeMgYQABgWGB4yBhAAGBYYHjIGEAAYFhgeMgYQABgWGB4yBhAAGBYYHkjaVFC-DFjJUHAJeACQAQCYAdMBoAHcGqoBBjAuMjEuMbgBA8gBAPgBAagCCsICCxAAGIoFGIYDGLADwgIHEAAYigUYQ8ICCBAAGIoFGJECwgILEAAYgAQYsQMYgwHCAgsQABiKBRixAxiDAcICCxAuGIMBGLEDGIoFwgIREC4YgAQYsQMYgwEYxwEY0QPCAgsQLhiKBRixAxiDAcICCBAAGIAEGLEDwgILEC4YgAQYxwEYrwHCAgoQABiKBRixAxhDwgIQEAAYAxiPARjqAhi0AtgBAcICEBAuGAMYjwEY6gIYtALYAQHCAg0QABiKBRixAxiDARhDwgIQEC4YigUYsQMYxwEY0QMYQ8ICERAuGIoFGLEDGIMBGMcBGK8BwgINEC4YigUYxwEY0QMYQ8ICDRAuGIoFGLEDGIMBGEPCAhwQLhiKBRjHARjRAxhDGJcFGNwEGN4EGOAE2AECwgIOEC4YgAQYsQMYxwEY0QPCAgUQABiABMICCBAuGIAEGLEDwgIQEAAYigUYsQMYgwEYyQMYQ8ICDhAAGIAEGLEDGIMBGJIDwgIKEAAYgAQYyQMYCsICCBAAGIoFGJIDwgIHEAAYgAQYCsICCBAAGIoFGIYDwgIKEAAYCBgeGA0YD8ICCBAAGBYYHhgK4gMEGAEgQYgGAZAGBboGBAgBGAq6BgYIAhABGBQ&amp;sclient=</a:t>
            </a:r>
            <a:r>
              <a:rPr lang="en-US" dirty="0" err="1"/>
              <a:t>gws-wiz-serp#fpstate</a:t>
            </a:r>
            <a:r>
              <a:rPr lang="en-US" dirty="0"/>
              <a:t>=</a:t>
            </a:r>
            <a:r>
              <a:rPr lang="en-US" dirty="0" err="1"/>
              <a:t>ive&amp;vld</a:t>
            </a:r>
            <a:r>
              <a:rPr lang="en-US" dirty="0"/>
              <a:t>=cid:4217d4bb,vid:RkwPzCO-BY0 </a:t>
            </a:r>
          </a:p>
          <a:p>
            <a:endParaRPr lang="en-US" dirty="0"/>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34</a:t>
            </a:fld>
            <a:endParaRPr lang="en-US"/>
          </a:p>
        </p:txBody>
      </p:sp>
    </p:spTree>
    <p:extLst>
      <p:ext uri="{BB962C8B-B14F-4D97-AF65-F5344CB8AC3E}">
        <p14:creationId xmlns:p14="http://schemas.microsoft.com/office/powerpoint/2010/main" val="9563831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152400" y="-76200"/>
            <a:ext cx="8381999" cy="1219199"/>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7" name="Shape 17"/>
          <p:cNvSpPr txBox="1">
            <a:spLocks noGrp="1"/>
          </p:cNvSpPr>
          <p:nvPr>
            <p:ph type="subTitle" idx="1"/>
          </p:nvPr>
        </p:nvSpPr>
        <p:spPr>
          <a:xfrm>
            <a:off x="5029200" y="2057400"/>
            <a:ext cx="3657600" cy="4114800"/>
          </a:xfrm>
          <a:prstGeom prst="rect">
            <a:avLst/>
          </a:prstGeom>
          <a:noFill/>
          <a:ln>
            <a:noFill/>
          </a:ln>
        </p:spPr>
        <p:txBody>
          <a:bodyPr lIns="91425" tIns="91425" rIns="91425" bIns="91425" anchor="t" anchorCtr="0"/>
          <a:lstStyle>
            <a:lvl1pPr marL="0" marR="0" indent="0" algn="l" rtl="0">
              <a:spcBef>
                <a:spcPts val="480"/>
              </a:spcBef>
              <a:spcAft>
                <a:spcPts val="0"/>
              </a:spcAft>
              <a:buClr>
                <a:schemeClr val="dk1"/>
              </a:buClr>
              <a:buFont typeface="Arial"/>
              <a:buNone/>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sp>
        <p:nvSpPr>
          <p:cNvPr id="18" name="Shape 18"/>
          <p:cNvSpPr txBox="1">
            <a:spLocks noGrp="1"/>
          </p:cNvSpPr>
          <p:nvPr>
            <p:ph type="ftr" idx="11"/>
          </p:nvPr>
        </p:nvSpPr>
        <p:spPr>
          <a:xfrm>
            <a:off x="2443161" y="6469062"/>
            <a:ext cx="4606925" cy="365125"/>
          </a:xfrm>
          <a:prstGeom prst="rect">
            <a:avLst/>
          </a:prstGeom>
          <a:noFill/>
          <a:ln>
            <a:noFill/>
          </a:ln>
        </p:spPr>
        <p:txBody>
          <a:bodyPr lIns="91425" tIns="91425" rIns="91425" bIns="91425" anchor="ctr" anchorCtr="0"/>
          <a:lstStyle>
            <a:lvl1pPr marL="0" marR="0" indent="0" algn="ctr" rtl="0">
              <a:spcBef>
                <a:spcPts val="0"/>
              </a:spcBef>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pic>
        <p:nvPicPr>
          <p:cNvPr id="5" name="Picture Placeholder 3">
            <a:extLst>
              <a:ext uri="{FF2B5EF4-FFF2-40B4-BE49-F238E27FC236}">
                <a16:creationId xmlns:a16="http://schemas.microsoft.com/office/drawing/2014/main" id="{575BA404-63FD-6C42-B155-4C84FA7F016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6" name="Rectangle 5">
            <a:extLst>
              <a:ext uri="{FF2B5EF4-FFF2-40B4-BE49-F238E27FC236}">
                <a16:creationId xmlns:a16="http://schemas.microsoft.com/office/drawing/2014/main" id="{D095E91B-13EB-9541-A66A-090FB3D96E24}"/>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7" name="Picture 6">
            <a:extLst>
              <a:ext uri="{FF2B5EF4-FFF2-40B4-BE49-F238E27FC236}">
                <a16:creationId xmlns:a16="http://schemas.microsoft.com/office/drawing/2014/main" id="{F8A5C107-9BDF-7B4D-A6C6-C886169212B8}"/>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8" name="Graphic 7">
            <a:extLst>
              <a:ext uri="{FF2B5EF4-FFF2-40B4-BE49-F238E27FC236}">
                <a16:creationId xmlns:a16="http://schemas.microsoft.com/office/drawing/2014/main" id="{49E6D2F4-8451-9249-8292-CBD30FE7A87A}"/>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172200"/>
            <a:ext cx="1625603" cy="443746"/>
          </a:xfrm>
          <a:prstGeom prst="rect">
            <a:avLst/>
          </a:prstGeom>
        </p:spPr>
      </p:pic>
      <p:pic>
        <p:nvPicPr>
          <p:cNvPr id="9" name="Graphic 8">
            <a:extLst>
              <a:ext uri="{FF2B5EF4-FFF2-40B4-BE49-F238E27FC236}">
                <a16:creationId xmlns:a16="http://schemas.microsoft.com/office/drawing/2014/main" id="{2A65735A-1855-654E-87E0-0091A11B77CA}"/>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pic>
        <p:nvPicPr>
          <p:cNvPr id="3" name="Picture Placeholder 3">
            <a:extLst>
              <a:ext uri="{FF2B5EF4-FFF2-40B4-BE49-F238E27FC236}">
                <a16:creationId xmlns:a16="http://schemas.microsoft.com/office/drawing/2014/main" id="{65E7D391-DA08-B54A-A10E-DB4DB1395F3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4" name="Rectangle 3">
            <a:extLst>
              <a:ext uri="{FF2B5EF4-FFF2-40B4-BE49-F238E27FC236}">
                <a16:creationId xmlns:a16="http://schemas.microsoft.com/office/drawing/2014/main" id="{778234B1-57C4-FE48-A6E0-D388F17C0DEE}"/>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5" name="Picture 4">
            <a:extLst>
              <a:ext uri="{FF2B5EF4-FFF2-40B4-BE49-F238E27FC236}">
                <a16:creationId xmlns:a16="http://schemas.microsoft.com/office/drawing/2014/main" id="{7EE9B90F-312D-1C43-A217-7900195C24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6" name="Graphic 5">
            <a:extLst>
              <a:ext uri="{FF2B5EF4-FFF2-40B4-BE49-F238E27FC236}">
                <a16:creationId xmlns:a16="http://schemas.microsoft.com/office/drawing/2014/main" id="{9DF8F703-1AE0-CF4C-83BB-5DB936E6B01E}"/>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172200"/>
            <a:ext cx="1625603" cy="443746"/>
          </a:xfrm>
          <a:prstGeom prst="rect">
            <a:avLst/>
          </a:prstGeom>
        </p:spPr>
      </p:pic>
      <p:pic>
        <p:nvPicPr>
          <p:cNvPr id="7" name="Graphic 6">
            <a:extLst>
              <a:ext uri="{FF2B5EF4-FFF2-40B4-BE49-F238E27FC236}">
                <a16:creationId xmlns:a16="http://schemas.microsoft.com/office/drawing/2014/main" id="{7E9F9256-45F5-E74C-BD47-A9962EC1E73C}"/>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spTree>
    <p:extLst>
      <p:ext uri="{BB962C8B-B14F-4D97-AF65-F5344CB8AC3E}">
        <p14:creationId xmlns:p14="http://schemas.microsoft.com/office/powerpoint/2010/main" val="1458361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27" name="Shape 27"/>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dk1"/>
              </a:buClr>
              <a:buFont typeface="Arial"/>
              <a:buChar char="•"/>
              <a:defRPr/>
            </a:lvl1pPr>
            <a:lvl2pPr marL="742950" indent="-107950" algn="l" rtl="0">
              <a:spcBef>
                <a:spcPts val="560"/>
              </a:spcBef>
              <a:spcAft>
                <a:spcPts val="0"/>
              </a:spcAft>
              <a:buClr>
                <a:schemeClr val="dk1"/>
              </a:buClr>
              <a:buFont typeface="Arial"/>
              <a:buChar char="–"/>
              <a:defRPr/>
            </a:lvl2pPr>
            <a:lvl3pPr marL="1143000" indent="-76200" algn="l" rtl="0">
              <a:spcBef>
                <a:spcPts val="480"/>
              </a:spcBef>
              <a:spcAft>
                <a:spcPts val="0"/>
              </a:spcAft>
              <a:buClr>
                <a:schemeClr val="dk1"/>
              </a:buClr>
              <a:buFont typeface="Arial"/>
              <a:buChar char="•"/>
              <a:defRPr/>
            </a:lvl3pPr>
            <a:lvl4pPr marL="1600200" indent="-101600" algn="l" rtl="0">
              <a:spcBef>
                <a:spcPts val="400"/>
              </a:spcBef>
              <a:spcAft>
                <a:spcPts val="0"/>
              </a:spcAft>
              <a:buClr>
                <a:schemeClr val="dk1"/>
              </a:buClr>
              <a:buFont typeface="Arial"/>
              <a:buChar char="–"/>
              <a:defRPr/>
            </a:lvl4pPr>
            <a:lvl5pPr marL="2057400" indent="-101600" algn="l" rtl="0">
              <a:spcBef>
                <a:spcPts val="400"/>
              </a:spcBef>
              <a:spcAft>
                <a:spcPts val="0"/>
              </a:spcAft>
              <a:buClr>
                <a:schemeClr val="dk1"/>
              </a:buClr>
              <a:buFont typeface="Arial"/>
              <a:buChar char="»"/>
              <a:defRPr/>
            </a:lvl5pPr>
            <a:lvl6pPr marL="2514600" indent="-101600" algn="l" rtl="0">
              <a:spcBef>
                <a:spcPts val="400"/>
              </a:spcBef>
              <a:spcAft>
                <a:spcPts val="0"/>
              </a:spcAft>
              <a:buClr>
                <a:schemeClr val="dk1"/>
              </a:buClr>
              <a:buFont typeface="Arial"/>
              <a:buChar char="»"/>
              <a:defRPr/>
            </a:lvl6pPr>
            <a:lvl7pPr marL="2971800" indent="-101600" algn="l" rtl="0">
              <a:spcBef>
                <a:spcPts val="400"/>
              </a:spcBef>
              <a:spcAft>
                <a:spcPts val="0"/>
              </a:spcAft>
              <a:buClr>
                <a:schemeClr val="dk1"/>
              </a:buClr>
              <a:buFont typeface="Arial"/>
              <a:buChar char="»"/>
              <a:defRPr/>
            </a:lvl7pPr>
            <a:lvl8pPr marL="3429000" indent="-101600" algn="l" rtl="0">
              <a:spcBef>
                <a:spcPts val="400"/>
              </a:spcBef>
              <a:spcAft>
                <a:spcPts val="0"/>
              </a:spcAft>
              <a:buClr>
                <a:schemeClr val="dk1"/>
              </a:buClr>
              <a:buFont typeface="Arial"/>
              <a:buChar char="»"/>
              <a:defRPr/>
            </a:lvl8pPr>
            <a:lvl9pPr marL="3886200" indent="-101600" algn="l" rtl="0">
              <a:spcBef>
                <a:spcPts val="400"/>
              </a:spcBef>
              <a:spcAft>
                <a:spcPts val="0"/>
              </a:spcAft>
              <a:buClr>
                <a:schemeClr val="dk1"/>
              </a:buClr>
              <a:buFont typeface="Arial"/>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
        <p:cNvGrpSpPr/>
        <p:nvPr/>
      </p:nvGrpSpPr>
      <p:grpSpPr>
        <a:xfrm>
          <a:off x="0" y="0"/>
          <a:ext cx="0" cy="0"/>
          <a:chOff x="0" y="0"/>
          <a:chExt cx="0" cy="0"/>
        </a:xfrm>
      </p:grpSpPr>
      <p:pic>
        <p:nvPicPr>
          <p:cNvPr id="10" name="Shape 1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15236" y="6364287"/>
            <a:ext cx="1528762" cy="493711"/>
          </a:xfrm>
          <a:prstGeom prst="rect">
            <a:avLst/>
          </a:prstGeom>
          <a:noFill/>
          <a:ln>
            <a:noFill/>
          </a:ln>
        </p:spPr>
      </p:pic>
      <p:sp>
        <p:nvSpPr>
          <p:cNvPr id="12" name="Shape 12"/>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3" name="Shape 13"/>
          <p:cNvSpPr txBox="1">
            <a:spLocks noGrp="1"/>
          </p:cNvSpPr>
          <p:nvPr>
            <p:ph type="body" idx="1"/>
          </p:nvPr>
        </p:nvSpPr>
        <p:spPr>
          <a:xfrm>
            <a:off x="457200" y="1600200"/>
            <a:ext cx="8229600" cy="4525961"/>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Arial"/>
              <a:buChar char="•"/>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pic>
        <p:nvPicPr>
          <p:cNvPr id="21" name="Shape 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15236" y="6364287"/>
            <a:ext cx="1528762" cy="493711"/>
          </a:xfrm>
          <a:prstGeom prst="rect">
            <a:avLst/>
          </a:prstGeom>
          <a:noFill/>
          <a:ln>
            <a:noFill/>
          </a:ln>
        </p:spPr>
      </p:pic>
      <p:sp>
        <p:nvSpPr>
          <p:cNvPr id="22" name="Shape 22"/>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23" name="Shape 23"/>
          <p:cNvSpPr txBox="1">
            <a:spLocks noGrp="1"/>
          </p:cNvSpPr>
          <p:nvPr>
            <p:ph type="body" idx="1"/>
          </p:nvPr>
        </p:nvSpPr>
        <p:spPr>
          <a:xfrm>
            <a:off x="457200" y="1600200"/>
            <a:ext cx="8229600" cy="4525961"/>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Arial"/>
              <a:buChar char="•"/>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pic>
        <p:nvPicPr>
          <p:cNvPr id="5" name="Picture Placeholder 3">
            <a:extLst>
              <a:ext uri="{FF2B5EF4-FFF2-40B4-BE49-F238E27FC236}">
                <a16:creationId xmlns:a16="http://schemas.microsoft.com/office/drawing/2014/main" id="{79D034B5-9C74-2041-8078-2A89BE5C72BC}"/>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6" name="Rectangle 5">
            <a:extLst>
              <a:ext uri="{FF2B5EF4-FFF2-40B4-BE49-F238E27FC236}">
                <a16:creationId xmlns:a16="http://schemas.microsoft.com/office/drawing/2014/main" id="{C7557F66-47FA-BD44-885F-8E707C88DB7D}"/>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7" name="Picture 6">
            <a:extLst>
              <a:ext uri="{FF2B5EF4-FFF2-40B4-BE49-F238E27FC236}">
                <a16:creationId xmlns:a16="http://schemas.microsoft.com/office/drawing/2014/main" id="{D034C17F-BF4F-8042-AF93-AC876D80F4C8}"/>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8" name="Graphic 7">
            <a:extLst>
              <a:ext uri="{FF2B5EF4-FFF2-40B4-BE49-F238E27FC236}">
                <a16:creationId xmlns:a16="http://schemas.microsoft.com/office/drawing/2014/main" id="{005E6E98-6268-1745-8771-CA2985A55F71}"/>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09795" y="6172200"/>
            <a:ext cx="1625603" cy="443746"/>
          </a:xfrm>
          <a:prstGeom prst="rect">
            <a:avLst/>
          </a:prstGeom>
        </p:spPr>
      </p:pic>
      <p:pic>
        <p:nvPicPr>
          <p:cNvPr id="9" name="Graphic 8">
            <a:extLst>
              <a:ext uri="{FF2B5EF4-FFF2-40B4-BE49-F238E27FC236}">
                <a16:creationId xmlns:a16="http://schemas.microsoft.com/office/drawing/2014/main" id="{EA7F8B35-AF96-6A47-8EBC-144272B80A10}"/>
              </a:ext>
            </a:extLst>
          </p:cNvPr>
          <p:cNvPicPr>
            <a:picLocks noChangeAspect="1"/>
          </p:cNvPicPr>
          <p:nvPr userDrawn="1"/>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7734263" y="6278110"/>
            <a:ext cx="1409737" cy="231925"/>
          </a:xfrm>
          <a:prstGeom prst="rect">
            <a:avLst/>
          </a:prstGeom>
        </p:spPr>
      </p:pic>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16.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7.tiff"/></Relationships>
</file>

<file path=ppt/slides/_rels/slide17.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9.tiff"/></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34.tiff"/></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6.tiff"/><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7.tiff"/><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9.tiff"/><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40.tiff"/></Relationships>
</file>

<file path=ppt/slides/_rels/slide3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44.tiff"/><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3">
            <a:extLst>
              <a:ext uri="{FF2B5EF4-FFF2-40B4-BE49-F238E27FC236}">
                <a16:creationId xmlns:a16="http://schemas.microsoft.com/office/drawing/2014/main" id="{A70DE975-0148-7D4C-9A34-F1A0D4DB340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grpSp>
        <p:nvGrpSpPr>
          <p:cNvPr id="17" name="Group 16">
            <a:extLst>
              <a:ext uri="{FF2B5EF4-FFF2-40B4-BE49-F238E27FC236}">
                <a16:creationId xmlns:a16="http://schemas.microsoft.com/office/drawing/2014/main" id="{FE9AD2FE-2C27-43F0-9E30-395F3F19C8D7}"/>
              </a:ext>
            </a:extLst>
          </p:cNvPr>
          <p:cNvGrpSpPr/>
          <p:nvPr/>
        </p:nvGrpSpPr>
        <p:grpSpPr>
          <a:xfrm>
            <a:off x="241300" y="857250"/>
            <a:ext cx="1518619" cy="14097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3667194" y="823912"/>
            <a:ext cx="1161982" cy="1547813"/>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TextBox 29">
            <a:extLst>
              <a:ext uri="{FF2B5EF4-FFF2-40B4-BE49-F238E27FC236}">
                <a16:creationId xmlns:a16="http://schemas.microsoft.com/office/drawing/2014/main" id="{1BBD67B8-DB49-942C-018D-7F74C671F260}"/>
              </a:ext>
            </a:extLst>
          </p:cNvPr>
          <p:cNvSpPr txBox="1"/>
          <p:nvPr/>
        </p:nvSpPr>
        <p:spPr>
          <a:xfrm>
            <a:off x="4945843" y="3816351"/>
            <a:ext cx="3891734" cy="369332"/>
          </a:xfrm>
          <a:prstGeom prst="rect">
            <a:avLst/>
          </a:prstGeom>
          <a:noFill/>
        </p:spPr>
        <p:txBody>
          <a:bodyPr wrap="square" rtlCol="0">
            <a:spAutoFit/>
          </a:bodyPr>
          <a:lstStyle/>
          <a:p>
            <a:r>
              <a:rPr lang="en-US" sz="1800" dirty="0">
                <a:solidFill>
                  <a:srgbClr val="2D3956"/>
                </a:solidFill>
                <a:latin typeface="Tajawal Medium" panose="00000600000000000000" pitchFamily="2" charset="-78"/>
                <a:cs typeface="Tajawal Medium" panose="00000600000000000000" pitchFamily="2" charset="-78"/>
              </a:rPr>
              <a:t>Prepared by Dr. </a:t>
            </a:r>
            <a:r>
              <a:rPr lang="en-US" sz="1800" dirty="0" err="1">
                <a:solidFill>
                  <a:srgbClr val="2D3956"/>
                </a:solidFill>
                <a:latin typeface="Tajawal Medium" panose="00000600000000000000" pitchFamily="2" charset="-78"/>
                <a:cs typeface="Tajawal Medium" panose="00000600000000000000" pitchFamily="2" charset="-78"/>
              </a:rPr>
              <a:t>Ibrahem</a:t>
            </a:r>
            <a:r>
              <a:rPr lang="en-US" sz="1800" dirty="0">
                <a:solidFill>
                  <a:srgbClr val="2D3956"/>
                </a:solidFill>
                <a:latin typeface="Tajawal Medium" panose="00000600000000000000" pitchFamily="2" charset="-78"/>
                <a:cs typeface="Tajawal Medium" panose="00000600000000000000" pitchFamily="2" charset="-78"/>
              </a:rPr>
              <a:t> </a:t>
            </a:r>
            <a:r>
              <a:rPr lang="en-US" sz="1800" dirty="0" err="1">
                <a:solidFill>
                  <a:srgbClr val="2D3956"/>
                </a:solidFill>
                <a:latin typeface="Tajawal Medium" panose="00000600000000000000" pitchFamily="2" charset="-78"/>
                <a:cs typeface="Tajawal Medium" panose="00000600000000000000" pitchFamily="2" charset="-78"/>
              </a:rPr>
              <a:t>Aboelseod</a:t>
            </a:r>
            <a:endParaRPr lang="en-US" sz="18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0" y="842963"/>
            <a:ext cx="5589000" cy="5184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4" cstate="screen">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67317" y="2202144"/>
            <a:ext cx="3947985" cy="1661993"/>
          </a:xfrm>
          <a:prstGeom prst="rect">
            <a:avLst/>
          </a:prstGeom>
          <a:noFill/>
        </p:spPr>
        <p:txBody>
          <a:bodyPr wrap="square" rtlCol="0">
            <a:spAutoFit/>
          </a:bodyPr>
          <a:lstStyle/>
          <a:p>
            <a:r>
              <a:rPr lang="en-US" sz="3300" b="1" dirty="0">
                <a:solidFill>
                  <a:srgbClr val="8E5A6D"/>
                </a:solidFill>
                <a:latin typeface="Tajawal Medium" panose="00000600000000000000" pitchFamily="2" charset="-78"/>
                <a:cs typeface="Tajawal Medium" panose="00000600000000000000" pitchFamily="2" charset="-78"/>
              </a:rPr>
              <a:t>Fundamentals </a:t>
            </a:r>
            <a:r>
              <a:rPr lang="en-US" sz="2700" b="1" dirty="0">
                <a:solidFill>
                  <a:srgbClr val="8E5A6D"/>
                </a:solidFill>
                <a:latin typeface="Tajawal Medium" panose="00000600000000000000" pitchFamily="2" charset="-78"/>
                <a:cs typeface="Tajawal Medium" panose="00000600000000000000" pitchFamily="2" charset="-78"/>
              </a:rPr>
              <a:t>of</a:t>
            </a:r>
            <a:r>
              <a:rPr lang="en-US" sz="3300" b="1" dirty="0">
                <a:solidFill>
                  <a:srgbClr val="8E5A6D"/>
                </a:solidFill>
                <a:latin typeface="Tajawal Medium" panose="00000600000000000000" pitchFamily="2" charset="-78"/>
                <a:cs typeface="Tajawal Medium" panose="00000600000000000000" pitchFamily="2" charset="-78"/>
              </a:rPr>
              <a:t> </a:t>
            </a:r>
          </a:p>
          <a:p>
            <a:r>
              <a:rPr lang="en-US" sz="3600" b="1" dirty="0">
                <a:solidFill>
                  <a:srgbClr val="8E5A6D"/>
                </a:solidFill>
                <a:latin typeface="Tajawal Medium" panose="00000600000000000000" pitchFamily="2" charset="-78"/>
                <a:cs typeface="Tajawal Medium" panose="00000600000000000000" pitchFamily="2" charset="-78"/>
              </a:rPr>
              <a:t>Organizational </a:t>
            </a:r>
          </a:p>
          <a:p>
            <a:r>
              <a:rPr lang="en-US" sz="3300" b="1" dirty="0">
                <a:solidFill>
                  <a:srgbClr val="8E5A6D"/>
                </a:solidFill>
                <a:latin typeface="Tajawal Medium" panose="00000600000000000000" pitchFamily="2" charset="-78"/>
                <a:cs typeface="Tajawal Medium" panose="00000600000000000000" pitchFamily="2" charset="-78"/>
              </a:rPr>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945843" y="5389564"/>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rgbClr val="2D3956"/>
                </a:solidFill>
                <a:latin typeface="Tajawal Medium" panose="00000600000000000000" pitchFamily="2" charset="-78"/>
                <a:cs typeface="Tajawal Medium" panose="00000600000000000000" pitchFamily="2" charset="-78"/>
              </a:rPr>
              <a:t>Lecture  # 6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857782" y="513028"/>
            <a:ext cx="2157521" cy="190824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794464" y="4849667"/>
            <a:ext cx="4205127" cy="257352"/>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9" name="Right Triangle 28">
            <a:extLst>
              <a:ext uri="{FF2B5EF4-FFF2-40B4-BE49-F238E27FC236}">
                <a16:creationId xmlns:a16="http://schemas.microsoft.com/office/drawing/2014/main" id="{BB8EAA74-C5DA-C10D-66E7-603034FB0A86}"/>
              </a:ext>
            </a:extLst>
          </p:cNvPr>
          <p:cNvSpPr/>
          <p:nvPr/>
        </p:nvSpPr>
        <p:spPr>
          <a:xfrm>
            <a:off x="36612" y="2174778"/>
            <a:ext cx="1563588" cy="3857625"/>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35259" y="1136494"/>
            <a:ext cx="1843242" cy="503156"/>
          </a:xfrm>
          <a:prstGeom prst="rect">
            <a:avLst/>
          </a:prstGeom>
        </p:spPr>
      </p:pic>
      <p:sp>
        <p:nvSpPr>
          <p:cNvPr id="2" name="Rectangle 1">
            <a:extLst>
              <a:ext uri="{FF2B5EF4-FFF2-40B4-BE49-F238E27FC236}">
                <a16:creationId xmlns:a16="http://schemas.microsoft.com/office/drawing/2014/main" id="{4817B7D0-7E93-8748-8C36-549F6FB3E1DC}"/>
              </a:ext>
            </a:extLst>
          </p:cNvPr>
          <p:cNvSpPr/>
          <p:nvPr/>
        </p:nvSpPr>
        <p:spPr>
          <a:xfrm>
            <a:off x="5105400" y="1961620"/>
            <a:ext cx="920445" cy="307777"/>
          </a:xfrm>
          <a:prstGeom prst="rect">
            <a:avLst/>
          </a:prstGeom>
        </p:spPr>
        <p:txBody>
          <a:bodyPr wrap="none">
            <a:spAutoFit/>
          </a:bodyPr>
          <a:lstStyle/>
          <a:p>
            <a:r>
              <a:rPr lang="en-US" dirty="0"/>
              <a:t>MGM332</a:t>
            </a:r>
          </a:p>
        </p:txBody>
      </p:sp>
    </p:spTree>
    <p:extLst>
      <p:ext uri="{BB962C8B-B14F-4D97-AF65-F5344CB8AC3E}">
        <p14:creationId xmlns:p14="http://schemas.microsoft.com/office/powerpoint/2010/main" val="9673160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txBox="1"/>
          <p:nvPr/>
        </p:nvSpPr>
        <p:spPr>
          <a:xfrm>
            <a:off x="0" y="0"/>
            <a:ext cx="9144000" cy="6834187"/>
          </a:xfrm>
          <a:prstGeom prst="rect">
            <a:avLst/>
          </a:prstGeom>
          <a:solidFill>
            <a:srgbClr val="CC6600"/>
          </a:solidFill>
          <a:ln>
            <a:noFill/>
          </a:ln>
        </p:spPr>
        <p:txBody>
          <a:bodyPr lIns="91425" tIns="45700" rIns="91425" bIns="45700" anchor="ctr" anchorCtr="0">
            <a:noAutofit/>
          </a:bodyPr>
          <a:lstStyle/>
          <a:p>
            <a:pPr marL="0" marR="0" lvl="0" indent="0" algn="r" rtl="1">
              <a:lnSpc>
                <a:spcPct val="100000"/>
              </a:lnSpc>
              <a:spcBef>
                <a:spcPts val="0"/>
              </a:spcBef>
              <a:spcAft>
                <a:spcPts val="0"/>
              </a:spcAft>
              <a:buNone/>
            </a:pPr>
            <a:endParaRPr sz="1800" b="0" i="0" u="none" strike="noStrike" cap="none" baseline="0">
              <a:solidFill>
                <a:schemeClr val="dk1"/>
              </a:solidFill>
              <a:latin typeface="Arial"/>
              <a:ea typeface="Arial"/>
              <a:cs typeface="Arial"/>
              <a:sym typeface="Arial"/>
            </a:endParaRPr>
          </a:p>
        </p:txBody>
      </p:sp>
      <p:sp>
        <p:nvSpPr>
          <p:cNvPr id="31" name="Shape 31"/>
          <p:cNvSpPr txBox="1">
            <a:spLocks noGrp="1"/>
          </p:cNvSpPr>
          <p:nvPr>
            <p:ph type="ctrTitle"/>
          </p:nvPr>
        </p:nvSpPr>
        <p:spPr>
          <a:xfrm>
            <a:off x="0" y="1022350"/>
            <a:ext cx="9144000" cy="1900237"/>
          </a:xfrm>
          <a:prstGeom prst="rect">
            <a:avLst/>
          </a:prstGeom>
          <a:solidFill>
            <a:srgbClr val="4597A0"/>
          </a:solidFill>
          <a:ln>
            <a:noFill/>
          </a:ln>
        </p:spPr>
        <p:txBody>
          <a:bodyPr lIns="475487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3" name="Shape 33"/>
          <p:cNvSpPr txBox="1">
            <a:spLocks noGrp="1"/>
          </p:cNvSpPr>
          <p:nvPr>
            <p:ph type="subTitle" idx="1"/>
          </p:nvPr>
        </p:nvSpPr>
        <p:spPr>
          <a:xfrm>
            <a:off x="4640262" y="3073400"/>
            <a:ext cx="4503736" cy="2427287"/>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6</a:t>
            </a:r>
          </a:p>
          <a:p>
            <a:pPr marL="0" marR="0" lvl="0" indent="0" algn="l" rtl="0">
              <a:lnSpc>
                <a:spcPct val="100000"/>
              </a:lnSpc>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Groups in Organizations</a:t>
            </a:r>
          </a:p>
        </p:txBody>
      </p:sp>
      <p:pic>
        <p:nvPicPr>
          <p:cNvPr id="34" name="Shape 3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240000">
            <a:off x="517525" y="604836"/>
            <a:ext cx="3681411" cy="4598986"/>
          </a:xfrm>
          <a:prstGeom prst="rect">
            <a:avLst/>
          </a:prstGeom>
          <a:noFill/>
          <a:ln w="57150" cap="flat">
            <a:solidFill>
              <a:srgbClr val="FFFFFF"/>
            </a:solidFill>
            <a:prstDash val="solid"/>
            <a:miter/>
            <a:headEnd type="none" w="med" len="med"/>
            <a:tailEnd type="none" w="med" len="med"/>
          </a:ln>
        </p:spPr>
      </p:pic>
      <p:pic>
        <p:nvPicPr>
          <p:cNvPr id="35" name="Shape 35"/>
          <p:cNvPicPr preferRelativeResize="0"/>
          <p:nvPr/>
        </p:nvPicPr>
        <p:blipFill rotWithShape="1">
          <a:blip r:embed="rId4">
            <a:alphaModFix/>
          </a:blip>
          <a:srcRect/>
          <a:stretch/>
        </p:blipFill>
        <p:spPr>
          <a:xfrm>
            <a:off x="1073150" y="933450"/>
            <a:ext cx="2743199" cy="3876675"/>
          </a:xfrm>
          <a:prstGeom prst="rect">
            <a:avLst/>
          </a:prstGeom>
          <a:noFill/>
          <a:ln>
            <a:noFill/>
          </a:ln>
        </p:spPr>
      </p:pic>
      <p:pic>
        <p:nvPicPr>
          <p:cNvPr id="36" name="Shape 3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92100" y="388937"/>
            <a:ext cx="4300536" cy="5629275"/>
          </a:xfrm>
          <a:prstGeom prst="rect">
            <a:avLst/>
          </a:prstGeom>
          <a:noFill/>
          <a:ln>
            <a:noFill/>
          </a:ln>
        </p:spPr>
      </p:pic>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57F7C-0DC4-4048-B64B-1E45B61908B3}"/>
              </a:ext>
            </a:extLst>
          </p:cNvPr>
          <p:cNvSpPr>
            <a:spLocks noGrp="1"/>
          </p:cNvSpPr>
          <p:nvPr>
            <p:ph type="ctrTitle"/>
          </p:nvPr>
        </p:nvSpPr>
        <p:spPr>
          <a:xfrm>
            <a:off x="2286000" y="304800"/>
            <a:ext cx="8381999" cy="1219199"/>
          </a:xfrm>
        </p:spPr>
        <p:txBody>
          <a:bodyPr/>
          <a:lstStyle/>
          <a:p>
            <a:pPr>
              <a:buClr>
                <a:srgbClr val="009999"/>
              </a:buClr>
              <a:buSzPct val="25000"/>
            </a:pPr>
            <a:r>
              <a:rPr lang="ar-SA" sz="3600" b="1" dirty="0">
                <a:solidFill>
                  <a:srgbClr val="009999"/>
                </a:solidFill>
              </a:rPr>
              <a:t>كيف يفكر صانع القرار في تحقيق الأهداف ؟ </a:t>
            </a:r>
            <a:endParaRPr lang="en-US" sz="3600" b="1" dirty="0">
              <a:solidFill>
                <a:srgbClr val="009999"/>
              </a:solidFill>
            </a:endParaRPr>
          </a:p>
        </p:txBody>
      </p:sp>
      <p:pic>
        <p:nvPicPr>
          <p:cNvPr id="4" name="WhatsApp Video 2023-07-12 at 8.05.57 PM.mp4">
            <a:hlinkClick r:id="" action="ppaction://media"/>
            <a:extLst>
              <a:ext uri="{FF2B5EF4-FFF2-40B4-BE49-F238E27FC236}">
                <a16:creationId xmlns:a16="http://schemas.microsoft.com/office/drawing/2014/main" id="{CE4DDF69-2963-CC42-8177-F93EEFDBE5C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33600" y="2057400"/>
            <a:ext cx="6096000" cy="3454400"/>
          </a:xfrm>
          <a:prstGeom prst="rect">
            <a:avLst/>
          </a:prstGeom>
          <a:ln w="9525" cap="flat">
            <a:solidFill>
              <a:srgbClr val="383838"/>
            </a:solidFill>
          </a:ln>
          <a:effectLst>
            <a:outerShdw blurRad="152400" dist="317500" dir="6000000" sx="105000" sy="105000" algn="tl" rotWithShape="0">
              <a:srgbClr val="000000">
                <a:alpha val="30000"/>
              </a:srgbClr>
            </a:outerShdw>
          </a:effectLst>
          <a:scene3d>
            <a:camera prst="perspectiveRight" fov="2100000">
              <a:rot lat="0" lon="20400000" rev="0"/>
            </a:camera>
            <a:lightRig rig="threePt" dir="t"/>
          </a:scene3d>
          <a:sp3d extrusionH="889000" prstMaterial="matte">
            <a:extrusionClr>
              <a:srgbClr val="777777"/>
            </a:extrusionClr>
          </a:sp3d>
        </p:spPr>
      </p:pic>
    </p:spTree>
    <p:extLst>
      <p:ext uri="{BB962C8B-B14F-4D97-AF65-F5344CB8AC3E}">
        <p14:creationId xmlns:p14="http://schemas.microsoft.com/office/powerpoint/2010/main" val="3657836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9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Shape 42"/>
          <p:cNvSpPr txBox="1">
            <a:spLocks noGrp="1"/>
          </p:cNvSpPr>
          <p:nvPr>
            <p:ph type="title"/>
          </p:nvPr>
        </p:nvSpPr>
        <p:spPr>
          <a:xfrm>
            <a:off x="1905000" y="381000"/>
            <a:ext cx="8229600" cy="1143000"/>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Learning Objectives </a:t>
            </a:r>
            <a:r>
              <a:rPr lang="en-US" sz="2400" b="1" i="0" u="none" strike="noStrike" cap="none" baseline="0" dirty="0">
                <a:solidFill>
                  <a:srgbClr val="009999"/>
                </a:solidFill>
                <a:latin typeface="Arial"/>
                <a:ea typeface="Arial"/>
                <a:cs typeface="Arial"/>
                <a:sym typeface="Arial"/>
              </a:rPr>
              <a:t>(1 of 2)</a:t>
            </a:r>
          </a:p>
        </p:txBody>
      </p:sp>
      <p:sp>
        <p:nvSpPr>
          <p:cNvPr id="43" name="Shape 43"/>
          <p:cNvSpPr txBox="1">
            <a:spLocks noGrp="1"/>
          </p:cNvSpPr>
          <p:nvPr>
            <p:ph type="body" idx="1"/>
          </p:nvPr>
        </p:nvSpPr>
        <p:spPr>
          <a:xfrm>
            <a:off x="228600" y="862853"/>
            <a:ext cx="8709024" cy="5703886"/>
          </a:xfrm>
          <a:prstGeom prst="rect">
            <a:avLst/>
          </a:prstGeom>
          <a:noFill/>
          <a:ln>
            <a:noFill/>
          </a:ln>
        </p:spPr>
        <p:txBody>
          <a:bodyPr lIns="91425" tIns="45700" rIns="91425" bIns="45700" anchor="t" anchorCtr="0">
            <a:noAutofit/>
          </a:bodyPr>
          <a:lstStyle/>
          <a:p>
            <a:pPr marL="0" marR="0" lvl="0" indent="0" algn="l" rtl="0">
              <a:lnSpc>
                <a:spcPct val="150000"/>
              </a:lnSpc>
              <a:spcBef>
                <a:spcPts val="0"/>
              </a:spcBef>
              <a:spcAft>
                <a:spcPts val="0"/>
              </a:spcAft>
              <a:buClr>
                <a:schemeClr val="dk1"/>
              </a:buClr>
              <a:buFont typeface="Arial"/>
              <a:buNone/>
            </a:pPr>
            <a:endParaRPr sz="2800" b="1" i="0" u="none" strike="noStrike" cap="none" baseline="0" dirty="0">
              <a:solidFill>
                <a:schemeClr val="dk1"/>
              </a:solidFill>
              <a:latin typeface="Arial"/>
              <a:ea typeface="Arial"/>
              <a:cs typeface="Arial"/>
              <a:sym typeface="Arial"/>
            </a:endParaRPr>
          </a:p>
          <a:p>
            <a:pPr marL="0" indent="0">
              <a:lnSpc>
                <a:spcPct val="150000"/>
              </a:lnSpc>
              <a:buSzPct val="25000"/>
              <a:buNone/>
            </a:pPr>
            <a:r>
              <a:rPr lang="en-US" sz="2400" b="1" i="0" u="none" strike="noStrike" cap="none" baseline="0" dirty="0">
                <a:solidFill>
                  <a:schemeClr val="dk1"/>
                </a:solidFill>
                <a:latin typeface="Arial"/>
                <a:ea typeface="Arial"/>
                <a:cs typeface="Arial"/>
                <a:sym typeface="Arial"/>
              </a:rPr>
              <a:t>6.1</a:t>
            </a:r>
            <a:r>
              <a:rPr lang="en-US" sz="2400" b="0" i="0" u="none" strike="noStrike" cap="none" baseline="0" dirty="0">
                <a:solidFill>
                  <a:schemeClr val="dk1"/>
                </a:solidFill>
                <a:latin typeface="Arial"/>
                <a:ea typeface="Arial"/>
                <a:cs typeface="Arial"/>
                <a:sym typeface="Arial"/>
              </a:rPr>
              <a:t> </a:t>
            </a:r>
            <a:r>
              <a:rPr lang="en-US" sz="2400" dirty="0">
                <a:solidFill>
                  <a:schemeClr val="dk1"/>
                </a:solidFill>
              </a:rPr>
              <a:t>Characteristics of an effective team </a:t>
            </a:r>
            <a:endParaRPr lang="ar-SA" sz="2400" dirty="0">
              <a:solidFill>
                <a:schemeClr val="dk1"/>
              </a:solidFill>
            </a:endParaRPr>
          </a:p>
          <a:p>
            <a:pPr marL="0" lvl="0" indent="0">
              <a:lnSpc>
                <a:spcPct val="150000"/>
              </a:lnSpc>
              <a:buSzPct val="25000"/>
              <a:buNone/>
            </a:pPr>
            <a:r>
              <a:rPr lang="en-US" sz="2400" b="1" i="0" u="none" strike="noStrike" cap="none" baseline="0" dirty="0">
                <a:solidFill>
                  <a:schemeClr val="dk1"/>
                </a:solidFill>
                <a:latin typeface="Arial"/>
                <a:ea typeface="Arial"/>
                <a:cs typeface="Arial"/>
                <a:sym typeface="Arial"/>
              </a:rPr>
              <a:t>6.2</a:t>
            </a:r>
            <a:r>
              <a:rPr lang="en-US" sz="2400" b="0" i="0" u="none" strike="noStrike" cap="none" baseline="0" dirty="0">
                <a:solidFill>
                  <a:schemeClr val="dk1"/>
                </a:solidFill>
                <a:latin typeface="Arial"/>
                <a:ea typeface="Arial"/>
                <a:cs typeface="Arial"/>
                <a:sym typeface="Arial"/>
              </a:rPr>
              <a:t> Practice effective group participation</a:t>
            </a:r>
          </a:p>
          <a:p>
            <a:pPr marL="0" marR="0" lvl="0" indent="0" algn="l" rtl="0">
              <a:lnSpc>
                <a:spcPct val="150000"/>
              </a:lnSpc>
              <a:spcBef>
                <a:spcPts val="640"/>
              </a:spcBef>
              <a:spcAft>
                <a:spcPts val="0"/>
              </a:spcAft>
              <a:buClr>
                <a:schemeClr val="dk1"/>
              </a:buClr>
              <a:buSzPct val="25000"/>
              <a:buFont typeface="Arial"/>
              <a:buNone/>
            </a:pPr>
            <a:r>
              <a:rPr lang="en-US" sz="2400" b="1" i="0" u="none" strike="noStrike" cap="none" baseline="0" dirty="0">
                <a:solidFill>
                  <a:schemeClr val="dk1"/>
                </a:solidFill>
                <a:latin typeface="Arial"/>
                <a:ea typeface="Arial"/>
                <a:cs typeface="Arial"/>
                <a:sym typeface="Arial"/>
              </a:rPr>
              <a:t>6.3</a:t>
            </a:r>
            <a:r>
              <a:rPr lang="en-US" sz="2400" b="0" i="0" u="none" strike="noStrike" cap="none" baseline="0" dirty="0">
                <a:solidFill>
                  <a:schemeClr val="dk1"/>
                </a:solidFill>
                <a:latin typeface="Arial"/>
                <a:ea typeface="Arial"/>
                <a:cs typeface="Arial"/>
                <a:sym typeface="Arial"/>
              </a:rPr>
              <a:t> Identify types of groups in organizations</a:t>
            </a:r>
          </a:p>
          <a:p>
            <a:pPr marL="0" marR="0" lvl="0" indent="0" algn="l" rtl="0">
              <a:lnSpc>
                <a:spcPct val="150000"/>
              </a:lnSpc>
              <a:spcBef>
                <a:spcPts val="640"/>
              </a:spcBef>
              <a:spcAft>
                <a:spcPts val="0"/>
              </a:spcAft>
              <a:buClr>
                <a:schemeClr val="dk1"/>
              </a:buClr>
              <a:buSzPct val="25000"/>
              <a:buFont typeface="Arial"/>
              <a:buNone/>
            </a:pPr>
            <a:r>
              <a:rPr lang="en-US" sz="2400" b="1" i="0" u="none" strike="noStrike" cap="none" baseline="0" dirty="0">
                <a:solidFill>
                  <a:schemeClr val="dk1"/>
                </a:solidFill>
                <a:latin typeface="Arial"/>
                <a:ea typeface="Arial"/>
                <a:cs typeface="Arial"/>
                <a:sym typeface="Arial"/>
              </a:rPr>
              <a:t>6.4</a:t>
            </a:r>
            <a:r>
              <a:rPr lang="en-US" sz="2400" b="0" i="0" u="none" strike="noStrike" cap="none" baseline="0" dirty="0">
                <a:solidFill>
                  <a:schemeClr val="dk1"/>
                </a:solidFill>
                <a:latin typeface="Arial"/>
                <a:ea typeface="Arial"/>
                <a:cs typeface="Arial"/>
                <a:sym typeface="Arial"/>
              </a:rPr>
              <a:t> Describe the team-based organization</a:t>
            </a:r>
          </a:p>
          <a:p>
            <a:pPr marL="0" marR="0" lvl="0" indent="0" algn="l" rtl="0">
              <a:lnSpc>
                <a:spcPct val="150000"/>
              </a:lnSpc>
              <a:spcBef>
                <a:spcPts val="640"/>
              </a:spcBef>
              <a:spcAft>
                <a:spcPts val="0"/>
              </a:spcAft>
              <a:buClr>
                <a:schemeClr val="dk1"/>
              </a:buClr>
              <a:buSzPct val="25000"/>
              <a:buFont typeface="Arial"/>
              <a:buNone/>
            </a:pPr>
            <a:r>
              <a:rPr lang="en-US" sz="2400" b="1" i="0" u="none" strike="noStrike" cap="none" baseline="0" dirty="0">
                <a:solidFill>
                  <a:schemeClr val="dk1"/>
                </a:solidFill>
                <a:latin typeface="Arial"/>
                <a:ea typeface="Arial"/>
                <a:cs typeface="Arial"/>
                <a:sym typeface="Arial"/>
              </a:rPr>
              <a:t>6.5</a:t>
            </a:r>
            <a:r>
              <a:rPr lang="en-US" sz="2400" b="0" i="0" u="none" strike="noStrike" cap="none" baseline="0" dirty="0">
                <a:solidFill>
                  <a:schemeClr val="dk1"/>
                </a:solidFill>
                <a:latin typeface="Arial"/>
                <a:ea typeface="Arial"/>
                <a:cs typeface="Arial"/>
                <a:sym typeface="Arial"/>
              </a:rPr>
              <a:t> Describe group processes</a:t>
            </a:r>
          </a:p>
          <a:p>
            <a:pPr marL="0" lvl="0" indent="0">
              <a:lnSpc>
                <a:spcPct val="150000"/>
              </a:lnSpc>
              <a:spcBef>
                <a:spcPts val="0"/>
              </a:spcBef>
              <a:buSzPct val="25000"/>
              <a:buNone/>
            </a:pPr>
            <a:r>
              <a:rPr lang="en-US" sz="2400" b="1" dirty="0">
                <a:solidFill>
                  <a:schemeClr val="dk1"/>
                </a:solidFill>
              </a:rPr>
              <a:t>6.6</a:t>
            </a:r>
            <a:r>
              <a:rPr lang="en-US" sz="2400" dirty="0">
                <a:solidFill>
                  <a:schemeClr val="dk1"/>
                </a:solidFill>
              </a:rPr>
              <a:t> Describe working in groups</a:t>
            </a:r>
          </a:p>
          <a:p>
            <a:pPr marL="0" lvl="0" indent="0">
              <a:lnSpc>
                <a:spcPct val="150000"/>
              </a:lnSpc>
              <a:buSzPct val="25000"/>
              <a:buNone/>
            </a:pPr>
            <a:r>
              <a:rPr lang="en-US" sz="2400" b="1" dirty="0">
                <a:solidFill>
                  <a:schemeClr val="dk1"/>
                </a:solidFill>
              </a:rPr>
              <a:t>6.7</a:t>
            </a:r>
            <a:r>
              <a:rPr lang="en-US" sz="2400" dirty="0">
                <a:solidFill>
                  <a:schemeClr val="dk1"/>
                </a:solidFill>
              </a:rPr>
              <a:t> Describe positive and negative participation behaviors</a:t>
            </a:r>
          </a:p>
          <a:p>
            <a:pPr marL="0" marR="0" lvl="0" indent="0" algn="l" rtl="0">
              <a:lnSpc>
                <a:spcPct val="100000"/>
              </a:lnSpc>
              <a:spcBef>
                <a:spcPts val="640"/>
              </a:spcBef>
              <a:spcAft>
                <a:spcPts val="0"/>
              </a:spcAft>
              <a:buClr>
                <a:schemeClr val="dk1"/>
              </a:buClr>
              <a:buSzPct val="25000"/>
              <a:buFont typeface="Arial"/>
              <a:buNone/>
            </a:pPr>
            <a:endParaRPr lang="en-US" sz="2800" b="0" i="0" u="none" strike="noStrike" cap="none" baseline="0" dirty="0">
              <a:solidFill>
                <a:schemeClr val="dk1"/>
              </a:solidFill>
              <a:latin typeface="Arial"/>
              <a:ea typeface="Arial"/>
              <a:cs typeface="Arial"/>
              <a:sym typeface="Arial"/>
            </a:endParaRPr>
          </a:p>
        </p:txBody>
      </p:sp>
      <p:pic>
        <p:nvPicPr>
          <p:cNvPr id="2" name="agenda">
            <a:hlinkClick r:id="" action="ppaction://media"/>
            <a:extLst>
              <a:ext uri="{FF2B5EF4-FFF2-40B4-BE49-F238E27FC236}">
                <a16:creationId xmlns:a16="http://schemas.microsoft.com/office/drawing/2014/main" id="{13B26883-0CB2-5848-9087-2FA981F971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0" y="0"/>
            <a:ext cx="812800" cy="812800"/>
          </a:xfrm>
          <a:prstGeom prst="rect">
            <a:avLst/>
          </a:prstGeom>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0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Shape 57"/>
          <p:cNvSpPr txBox="1">
            <a:spLocks noGrp="1"/>
          </p:cNvSpPr>
          <p:nvPr>
            <p:ph type="title"/>
          </p:nvPr>
        </p:nvSpPr>
        <p:spPr>
          <a:xfrm>
            <a:off x="1905000" y="35859"/>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Introduction: Groups in Organizations </a:t>
            </a:r>
          </a:p>
        </p:txBody>
      </p:sp>
      <p:sp>
        <p:nvSpPr>
          <p:cNvPr id="58" name="Shape 58"/>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lvl="0" indent="0">
              <a:buSzPct val="25000"/>
              <a:buNone/>
            </a:pPr>
            <a:r>
              <a:rPr lang="en-US" sz="3200" b="0" i="0" u="none" strike="noStrike" cap="none" baseline="0" dirty="0">
                <a:solidFill>
                  <a:schemeClr val="dk1"/>
                </a:solidFill>
                <a:latin typeface="Arial"/>
                <a:ea typeface="Arial"/>
                <a:cs typeface="Arial"/>
                <a:sym typeface="Arial"/>
              </a:rPr>
              <a:t>Objective 6.1 </a:t>
            </a:r>
            <a:r>
              <a:rPr lang="en-US" sz="3200" dirty="0">
                <a:solidFill>
                  <a:schemeClr val="dk1"/>
                </a:solidFill>
              </a:rPr>
              <a:t>Characteristics of an effective team</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C274A-EC4E-054B-B945-BBA35D344EBB}"/>
              </a:ext>
            </a:extLst>
          </p:cNvPr>
          <p:cNvSpPr>
            <a:spLocks noGrp="1"/>
          </p:cNvSpPr>
          <p:nvPr>
            <p:ph type="title"/>
          </p:nvPr>
        </p:nvSpPr>
        <p:spPr>
          <a:xfrm>
            <a:off x="1905000" y="381000"/>
            <a:ext cx="8229600" cy="1143000"/>
          </a:xfrm>
        </p:spPr>
        <p:txBody>
          <a:bodyPr/>
          <a:lstStyle/>
          <a:p>
            <a:pPr>
              <a:buClr>
                <a:srgbClr val="009999"/>
              </a:buClr>
              <a:buSzPct val="25000"/>
            </a:pPr>
            <a:r>
              <a:rPr lang="en-US" sz="2800" b="1" dirty="0">
                <a:solidFill>
                  <a:srgbClr val="009999"/>
                </a:solidFill>
              </a:rPr>
              <a:t>Characteristics Of An Effective Team?</a:t>
            </a:r>
          </a:p>
        </p:txBody>
      </p:sp>
      <p:pic>
        <p:nvPicPr>
          <p:cNvPr id="5" name="Picture 4">
            <a:extLst>
              <a:ext uri="{FF2B5EF4-FFF2-40B4-BE49-F238E27FC236}">
                <a16:creationId xmlns:a16="http://schemas.microsoft.com/office/drawing/2014/main" id="{851DEE90-3725-1041-AD49-44C33419E42F}"/>
              </a:ext>
            </a:extLst>
          </p:cNvPr>
          <p:cNvPicPr>
            <a:picLocks noChangeAspect="1"/>
          </p:cNvPicPr>
          <p:nvPr/>
        </p:nvPicPr>
        <p:blipFill>
          <a:blip r:embed="rId2"/>
          <a:stretch>
            <a:fillRect/>
          </a:stretch>
        </p:blipFill>
        <p:spPr>
          <a:xfrm>
            <a:off x="1295401" y="1136517"/>
            <a:ext cx="6705600" cy="5543580"/>
          </a:xfrm>
          <a:prstGeom prst="rect">
            <a:avLst/>
          </a:prstGeom>
        </p:spPr>
      </p:pic>
    </p:spTree>
    <p:extLst>
      <p:ext uri="{BB962C8B-B14F-4D97-AF65-F5344CB8AC3E}">
        <p14:creationId xmlns:p14="http://schemas.microsoft.com/office/powerpoint/2010/main" val="1685959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Shape 89"/>
          <p:cNvSpPr txBox="1">
            <a:spLocks noGrp="1"/>
          </p:cNvSpPr>
          <p:nvPr>
            <p:ph type="title"/>
          </p:nvPr>
        </p:nvSpPr>
        <p:spPr>
          <a:xfrm>
            <a:off x="1905000" y="45720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Types of Groups</a:t>
            </a:r>
          </a:p>
        </p:txBody>
      </p:sp>
      <p:sp>
        <p:nvSpPr>
          <p:cNvPr id="90" name="Shape 90"/>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6.3 Identify types of groups in organizations</a:t>
            </a:r>
          </a:p>
        </p:txBody>
      </p:sp>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Shape 81"/>
          <p:cNvSpPr txBox="1">
            <a:spLocks noGrp="1"/>
          </p:cNvSpPr>
          <p:nvPr>
            <p:ph type="title"/>
          </p:nvPr>
        </p:nvSpPr>
        <p:spPr>
          <a:xfrm>
            <a:off x="1752600" y="284071"/>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6.2 Small-Group Experiences</a:t>
            </a:r>
          </a:p>
        </p:txBody>
      </p:sp>
      <p:sp>
        <p:nvSpPr>
          <p:cNvPr id="2" name="Rectangle 1">
            <a:extLst>
              <a:ext uri="{FF2B5EF4-FFF2-40B4-BE49-F238E27FC236}">
                <a16:creationId xmlns:a16="http://schemas.microsoft.com/office/drawing/2014/main" id="{8D5EEE25-72E7-644F-8785-25FE2F64879B}"/>
              </a:ext>
            </a:extLst>
          </p:cNvPr>
          <p:cNvSpPr/>
          <p:nvPr/>
        </p:nvSpPr>
        <p:spPr>
          <a:xfrm>
            <a:off x="0" y="2240969"/>
            <a:ext cx="5257800" cy="2961452"/>
          </a:xfrm>
          <a:prstGeom prst="rect">
            <a:avLst/>
          </a:prstGeom>
        </p:spPr>
        <p:txBody>
          <a:bodyPr wrap="square">
            <a:spAutoFit/>
          </a:bodyPr>
          <a:lstStyle/>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 </a:t>
            </a:r>
            <a:r>
              <a:rPr lang="en-US" sz="1600" b="1" dirty="0"/>
              <a:t>Different types of organizational groups</a:t>
            </a:r>
          </a:p>
          <a:p>
            <a:pPr marL="457200" lvl="2">
              <a:lnSpc>
                <a:spcPct val="150000"/>
              </a:lnSpc>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Formal groups have well-defined objectives, regulations, processes</a:t>
            </a:r>
          </a:p>
          <a:p>
            <a:pPr marL="457200" lvl="2">
              <a:lnSpc>
                <a:spcPct val="15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Examples of formal groups include sales teams, quality teams, problem-solving groups</a:t>
            </a:r>
          </a:p>
          <a:p>
            <a:pPr marL="457200" lvl="2">
              <a:lnSpc>
                <a:spcPct val="15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Informal groups have a mix of social and task functions</a:t>
            </a:r>
          </a:p>
          <a:p>
            <a:pPr marL="457200" lvl="2">
              <a:lnSpc>
                <a:spcPct val="15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Examples of informal groups include groups coming together for social events, athletic competitions, coffee breaks</a:t>
            </a:r>
          </a:p>
          <a:p>
            <a:pPr marL="457200" lvl="2">
              <a:lnSpc>
                <a:spcPct val="15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Other groups have solely social support purposes</a:t>
            </a:r>
          </a:p>
        </p:txBody>
      </p:sp>
      <p:pic>
        <p:nvPicPr>
          <p:cNvPr id="3" name="Picture 2">
            <a:extLst>
              <a:ext uri="{FF2B5EF4-FFF2-40B4-BE49-F238E27FC236}">
                <a16:creationId xmlns:a16="http://schemas.microsoft.com/office/drawing/2014/main" id="{74248DFB-A8F5-F34B-A257-E41120B8B6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53000" y="2133600"/>
            <a:ext cx="4417357" cy="294490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AD0156F-B277-8045-887F-66909198CDEF}"/>
              </a:ext>
            </a:extLst>
          </p:cNvPr>
          <p:cNvPicPr>
            <a:picLocks noChangeAspect="1"/>
          </p:cNvPicPr>
          <p:nvPr/>
        </p:nvPicPr>
        <p:blipFill rotWithShape="1">
          <a:blip r:embed="rId3"/>
          <a:srcRect t="14131"/>
          <a:stretch/>
        </p:blipFill>
        <p:spPr>
          <a:xfrm>
            <a:off x="533400" y="1930400"/>
            <a:ext cx="8305800" cy="4013200"/>
          </a:xfrm>
          <a:prstGeom prst="rect">
            <a:avLst/>
          </a:prstGeom>
        </p:spPr>
      </p:pic>
      <p:sp>
        <p:nvSpPr>
          <p:cNvPr id="9" name="Rectangle 8">
            <a:extLst>
              <a:ext uri="{FF2B5EF4-FFF2-40B4-BE49-F238E27FC236}">
                <a16:creationId xmlns:a16="http://schemas.microsoft.com/office/drawing/2014/main" id="{9E71BB1C-49F1-EA42-A974-426967AB67DD}"/>
              </a:ext>
            </a:extLst>
          </p:cNvPr>
          <p:cNvSpPr/>
          <p:nvPr/>
        </p:nvSpPr>
        <p:spPr>
          <a:xfrm>
            <a:off x="1981200" y="457200"/>
            <a:ext cx="6213560" cy="523220"/>
          </a:xfrm>
          <a:prstGeom prst="rect">
            <a:avLst/>
          </a:prstGeom>
        </p:spPr>
        <p:txBody>
          <a:bodyPr wrap="none">
            <a:spAutoFit/>
          </a:bodyPr>
          <a:lstStyle/>
          <a:p>
            <a:pPr>
              <a:buClr>
                <a:srgbClr val="009999"/>
              </a:buClr>
              <a:buSzPct val="25000"/>
            </a:pPr>
            <a:r>
              <a:rPr lang="en-US" sz="2800" b="1" dirty="0">
                <a:solidFill>
                  <a:srgbClr val="009999"/>
                </a:solidFill>
              </a:rPr>
              <a:t>Formal vs Informal Communication</a:t>
            </a:r>
          </a:p>
        </p:txBody>
      </p:sp>
    </p:spTree>
    <p:extLst>
      <p:ext uri="{BB962C8B-B14F-4D97-AF65-F5344CB8AC3E}">
        <p14:creationId xmlns:p14="http://schemas.microsoft.com/office/powerpoint/2010/main" val="852137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80051-1B29-444F-B29B-8F4682CF5DAB}"/>
              </a:ext>
            </a:extLst>
          </p:cNvPr>
          <p:cNvSpPr>
            <a:spLocks noGrp="1"/>
          </p:cNvSpPr>
          <p:nvPr>
            <p:ph type="title"/>
          </p:nvPr>
        </p:nvSpPr>
        <p:spPr>
          <a:xfrm>
            <a:off x="1905000" y="304800"/>
            <a:ext cx="8229600" cy="1143000"/>
          </a:xfrm>
        </p:spPr>
        <p:txBody>
          <a:bodyPr/>
          <a:lstStyle/>
          <a:p>
            <a:pPr>
              <a:buClr>
                <a:srgbClr val="009999"/>
              </a:buClr>
              <a:buSzPct val="25000"/>
            </a:pPr>
            <a:r>
              <a:rPr lang="en-US" sz="2400" b="1" dirty="0">
                <a:solidFill>
                  <a:srgbClr val="009999"/>
                </a:solidFill>
              </a:rPr>
              <a:t>Homogeneous Vs Heterogeneous Groups In Communication</a:t>
            </a:r>
          </a:p>
        </p:txBody>
      </p:sp>
      <p:pic>
        <p:nvPicPr>
          <p:cNvPr id="6" name="Picture 5">
            <a:extLst>
              <a:ext uri="{FF2B5EF4-FFF2-40B4-BE49-F238E27FC236}">
                <a16:creationId xmlns:a16="http://schemas.microsoft.com/office/drawing/2014/main" id="{A500C32F-9FF6-D043-927D-9B1C571563E2}"/>
              </a:ext>
            </a:extLst>
          </p:cNvPr>
          <p:cNvPicPr>
            <a:picLocks noChangeAspect="1"/>
          </p:cNvPicPr>
          <p:nvPr/>
        </p:nvPicPr>
        <p:blipFill rotWithShape="1">
          <a:blip r:embed="rId2"/>
          <a:srcRect b="7407"/>
          <a:stretch/>
        </p:blipFill>
        <p:spPr>
          <a:xfrm>
            <a:off x="1257300" y="1219200"/>
            <a:ext cx="6629400" cy="4603750"/>
          </a:xfrm>
          <a:prstGeom prst="rect">
            <a:avLst/>
          </a:prstGeom>
        </p:spPr>
      </p:pic>
    </p:spTree>
    <p:extLst>
      <p:ext uri="{BB962C8B-B14F-4D97-AF65-F5344CB8AC3E}">
        <p14:creationId xmlns:p14="http://schemas.microsoft.com/office/powerpoint/2010/main" val="761499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6C8DD-A811-F149-8EF8-C8A9CB410C99}"/>
              </a:ext>
            </a:extLst>
          </p:cNvPr>
          <p:cNvSpPr>
            <a:spLocks noGrp="1"/>
          </p:cNvSpPr>
          <p:nvPr>
            <p:ph type="title"/>
          </p:nvPr>
        </p:nvSpPr>
        <p:spPr>
          <a:xfrm>
            <a:off x="0" y="152400"/>
            <a:ext cx="8229600" cy="1143000"/>
          </a:xfrm>
        </p:spPr>
        <p:txBody>
          <a:bodyPr/>
          <a:lstStyle/>
          <a:p>
            <a:pPr rtl="1"/>
            <a:r>
              <a:rPr lang="en-US" sz="3200" b="1" dirty="0">
                <a:solidFill>
                  <a:srgbClr val="009999"/>
                </a:solidFill>
              </a:rPr>
              <a:t>Self-managing teams</a:t>
            </a:r>
            <a:br>
              <a:rPr lang="en-US" sz="1200" dirty="0"/>
            </a:br>
            <a:endParaRPr lang="en-US" sz="1200" dirty="0"/>
          </a:p>
        </p:txBody>
      </p:sp>
      <p:pic>
        <p:nvPicPr>
          <p:cNvPr id="4" name="Picture 3">
            <a:extLst>
              <a:ext uri="{FF2B5EF4-FFF2-40B4-BE49-F238E27FC236}">
                <a16:creationId xmlns:a16="http://schemas.microsoft.com/office/drawing/2014/main" id="{61034F4A-0A2E-2348-8F71-C66C3FDED3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914400"/>
            <a:ext cx="9144000" cy="4572000"/>
          </a:xfrm>
          <a:prstGeom prst="rect">
            <a:avLst/>
          </a:prstGeom>
        </p:spPr>
      </p:pic>
      <p:sp>
        <p:nvSpPr>
          <p:cNvPr id="3" name="Rectangle 2">
            <a:extLst>
              <a:ext uri="{FF2B5EF4-FFF2-40B4-BE49-F238E27FC236}">
                <a16:creationId xmlns:a16="http://schemas.microsoft.com/office/drawing/2014/main" id="{69A8A5D1-CCBD-164D-A4EB-7F933B1642B7}"/>
              </a:ext>
            </a:extLst>
          </p:cNvPr>
          <p:cNvSpPr/>
          <p:nvPr/>
        </p:nvSpPr>
        <p:spPr>
          <a:xfrm>
            <a:off x="1524000" y="5504329"/>
            <a:ext cx="7543800" cy="1183914"/>
          </a:xfrm>
          <a:prstGeom prst="rect">
            <a:avLst/>
          </a:prstGeom>
        </p:spPr>
        <p:txBody>
          <a:bodyPr wrap="square">
            <a:spAutoFit/>
          </a:bodyPr>
          <a:lstStyle/>
          <a:p>
            <a:pPr lvl="0">
              <a:lnSpc>
                <a:spcPct val="90000"/>
              </a:lnSpc>
              <a:buSzPct val="25000"/>
            </a:pPr>
            <a:r>
              <a:rPr lang="en-US" sz="1200" dirty="0"/>
              <a:t>Point 4 – </a:t>
            </a:r>
            <a:r>
              <a:rPr lang="en-US" sz="1600" b="1" dirty="0"/>
              <a:t>Self-managing teams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are provided additional responsibility, authority, accountability</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Result in reducing management layers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Typified by various question-and-answer combinations, conversational elaboration</a:t>
            </a:r>
          </a:p>
          <a:p>
            <a:pPr marL="457200" lvl="1">
              <a:lnSpc>
                <a:spcPct val="90000"/>
              </a:lnSpc>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 lack of managerial orders and commands</a:t>
            </a:r>
          </a:p>
        </p:txBody>
      </p:sp>
      <p:pic>
        <p:nvPicPr>
          <p:cNvPr id="5" name="Picture 4">
            <a:extLst>
              <a:ext uri="{FF2B5EF4-FFF2-40B4-BE49-F238E27FC236}">
                <a16:creationId xmlns:a16="http://schemas.microsoft.com/office/drawing/2014/main" id="{FB142EAA-CA76-1F49-A34E-CF284E6413A4}"/>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7464406" y="-228600"/>
            <a:ext cx="1527194" cy="1350745"/>
          </a:xfrm>
          <a:prstGeom prst="rect">
            <a:avLst/>
          </a:prstGeom>
        </p:spPr>
      </p:pic>
    </p:spTree>
    <p:extLst>
      <p:ext uri="{BB962C8B-B14F-4D97-AF65-F5344CB8AC3E}">
        <p14:creationId xmlns:p14="http://schemas.microsoft.com/office/powerpoint/2010/main" val="3581138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C4475-F4DA-1C46-A826-D335D6D1E47C}"/>
              </a:ext>
            </a:extLst>
          </p:cNvPr>
          <p:cNvSpPr>
            <a:spLocks noGrp="1"/>
          </p:cNvSpPr>
          <p:nvPr>
            <p:ph type="title"/>
          </p:nvPr>
        </p:nvSpPr>
        <p:spPr/>
        <p:txBody>
          <a:bodyPr/>
          <a:lstStyle/>
          <a:p>
            <a:pPr rtl="1"/>
            <a:r>
              <a:rPr lang="en-US" sz="3600" b="1" dirty="0">
                <a:solidFill>
                  <a:srgbClr val="009999"/>
                </a:solidFill>
              </a:rPr>
              <a:t>Project teams</a:t>
            </a:r>
            <a:br>
              <a:rPr lang="en-US" dirty="0"/>
            </a:br>
            <a:endParaRPr lang="en-US" dirty="0"/>
          </a:p>
        </p:txBody>
      </p:sp>
      <p:pic>
        <p:nvPicPr>
          <p:cNvPr id="5" name="Picture 4">
            <a:extLst>
              <a:ext uri="{FF2B5EF4-FFF2-40B4-BE49-F238E27FC236}">
                <a16:creationId xmlns:a16="http://schemas.microsoft.com/office/drawing/2014/main" id="{4FFFF332-85D3-624C-B741-BD2A262999D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10000" y="1524000"/>
            <a:ext cx="5041942" cy="4522622"/>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D5F7E123-0A57-B94D-954F-E1E8334DE2CE}"/>
              </a:ext>
            </a:extLst>
          </p:cNvPr>
          <p:cNvSpPr/>
          <p:nvPr/>
        </p:nvSpPr>
        <p:spPr>
          <a:xfrm>
            <a:off x="228600" y="2590800"/>
            <a:ext cx="4572000" cy="1654812"/>
          </a:xfrm>
          <a:prstGeom prst="rect">
            <a:avLst/>
          </a:prstGeom>
        </p:spPr>
        <p:txBody>
          <a:bodyPr>
            <a:spAutoFit/>
          </a:bodyPr>
          <a:lstStyle/>
          <a:p>
            <a:pPr lvl="0">
              <a:lnSpc>
                <a:spcPct val="90000"/>
              </a:lnSpc>
              <a:buSzPct val="25000"/>
            </a:pPr>
            <a:r>
              <a:rPr lang="en-US" dirty="0"/>
              <a:t>Point 2 – </a:t>
            </a:r>
            <a:r>
              <a:rPr lang="en-US" sz="2800" b="1" dirty="0"/>
              <a:t>Project Teams</a:t>
            </a:r>
          </a:p>
          <a:p>
            <a:pPr lvl="0">
              <a:lnSpc>
                <a:spcPct val="90000"/>
              </a:lnSpc>
              <a:buSzPct val="25000"/>
            </a:pPr>
            <a:endParaRPr lang="en-US" dirty="0"/>
          </a:p>
          <a:p>
            <a:pPr marL="457200" lvl="1">
              <a:lnSpc>
                <a:spcPct val="90000"/>
              </a:lnSpc>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Formed for a fixed period of time</a:t>
            </a:r>
          </a:p>
          <a:p>
            <a:pPr marL="457200" lvl="1">
              <a:lnSpc>
                <a:spcPct val="90000"/>
              </a:lnSpc>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Aim to achieve particular goals</a:t>
            </a:r>
          </a:p>
          <a:p>
            <a:pPr marL="457200" lvl="1">
              <a:lnSpc>
                <a:spcPct val="90000"/>
              </a:lnSpc>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Members selected from similar or </a:t>
            </a:r>
            <a:endParaRPr lang="ar-SA"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r>
              <a:rPr lang="ar-SA" kern="1200" dirty="0">
                <a:solidFill>
                  <a:schemeClr val="dk1"/>
                </a:solidFill>
                <a:latin typeface="Arial" pitchFamily="34" charset="0"/>
                <a:ea typeface="Calibri"/>
                <a:cs typeface="Arial" pitchFamily="34" charset="0"/>
              </a:rPr>
              <a:t>  </a:t>
            </a:r>
            <a:r>
              <a:rPr lang="en-US" kern="1200" dirty="0">
                <a:solidFill>
                  <a:schemeClr val="dk1"/>
                </a:solidFill>
                <a:latin typeface="Arial" pitchFamily="34" charset="0"/>
                <a:ea typeface="Calibri"/>
                <a:cs typeface="Arial" pitchFamily="34" charset="0"/>
              </a:rPr>
              <a:t>varied organizational groups</a:t>
            </a:r>
            <a:endParaRPr lang="ar-SA" kern="1200" dirty="0">
              <a:solidFill>
                <a:schemeClr val="dk1"/>
              </a:solidFill>
              <a:latin typeface="Arial" pitchFamily="34" charset="0"/>
              <a:ea typeface="Calibri"/>
              <a:cs typeface="Arial" pitchFamily="34" charset="0"/>
            </a:endParaRPr>
          </a:p>
        </p:txBody>
      </p:sp>
    </p:spTree>
    <p:extLst>
      <p:ext uri="{BB962C8B-B14F-4D97-AF65-F5344CB8AC3E}">
        <p14:creationId xmlns:p14="http://schemas.microsoft.com/office/powerpoint/2010/main" val="3067139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Shape 97"/>
          <p:cNvSpPr txBox="1">
            <a:spLocks noGrp="1"/>
          </p:cNvSpPr>
          <p:nvPr>
            <p:ph type="title"/>
          </p:nvPr>
        </p:nvSpPr>
        <p:spPr>
          <a:xfrm>
            <a:off x="1981200" y="407988"/>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(1 of 10)</a:t>
            </a:r>
          </a:p>
        </p:txBody>
      </p:sp>
      <p:sp>
        <p:nvSpPr>
          <p:cNvPr id="2" name="Rectangle 1">
            <a:extLst>
              <a:ext uri="{FF2B5EF4-FFF2-40B4-BE49-F238E27FC236}">
                <a16:creationId xmlns:a16="http://schemas.microsoft.com/office/drawing/2014/main" id="{C1C85FE3-0888-5143-AEEC-7186F49C04F6}"/>
              </a:ext>
            </a:extLst>
          </p:cNvPr>
          <p:cNvSpPr/>
          <p:nvPr/>
        </p:nvSpPr>
        <p:spPr>
          <a:xfrm>
            <a:off x="4724400" y="2138082"/>
            <a:ext cx="4572000" cy="3814378"/>
          </a:xfrm>
          <a:prstGeom prst="rect">
            <a:avLst/>
          </a:prstGeom>
        </p:spPr>
        <p:txBody>
          <a:bodyPr>
            <a:spAutoFit/>
          </a:bodyPr>
          <a:lstStyle/>
          <a:p>
            <a:pPr lvl="0">
              <a:lnSpc>
                <a:spcPct val="90000"/>
              </a:lnSpc>
              <a:buSzPct val="25000"/>
            </a:pPr>
            <a:r>
              <a:rPr lang="en-US" sz="2400" b="1" dirty="0"/>
              <a:t>Primary Work Teams</a:t>
            </a:r>
            <a:endParaRPr lang="ar-SA" sz="2400" b="1" dirty="0"/>
          </a:p>
          <a:p>
            <a:pPr lvl="0">
              <a:lnSpc>
                <a:spcPct val="90000"/>
              </a:lnSpc>
              <a:buSzPct val="25000"/>
            </a:pPr>
            <a:endParaRPr lang="en-US" sz="1200" b="1" dirty="0"/>
          </a:p>
          <a:p>
            <a:pPr lvl="0">
              <a:lnSpc>
                <a:spcPct val="90000"/>
              </a:lnSpc>
              <a:buSzPct val="25000"/>
            </a:pPr>
            <a:r>
              <a:rPr lang="en-US" sz="1200" dirty="0"/>
              <a:t>Point 1 – Long-standing teams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Roles gradually change with time</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Team membership remains fairly steady</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Structured organizational functions</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lvl="0">
              <a:lnSpc>
                <a:spcPct val="90000"/>
              </a:lnSpc>
              <a:buSzPct val="25000"/>
            </a:pPr>
            <a:r>
              <a:rPr lang="en-US" sz="1200" dirty="0"/>
              <a:t>Point 3 – Prefab group</a:t>
            </a:r>
          </a:p>
          <a:p>
            <a:pPr lvl="0">
              <a:lnSpc>
                <a:spcPct val="90000"/>
              </a:lnSpc>
              <a:buSzPct val="25000"/>
            </a:pPr>
            <a:endParaRPr lang="en-US" sz="1200" dirty="0"/>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have no prior experience working with each other</a:t>
            </a: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Developed to simply produce predictable production levels</a:t>
            </a: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Well-defined behavioral guidelines set</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pic>
        <p:nvPicPr>
          <p:cNvPr id="3" name="Picture 2">
            <a:extLst>
              <a:ext uri="{FF2B5EF4-FFF2-40B4-BE49-F238E27FC236}">
                <a16:creationId xmlns:a16="http://schemas.microsoft.com/office/drawing/2014/main" id="{EB53A946-DF08-F54C-8309-B8AD0E2328DF}"/>
              </a:ext>
            </a:extLst>
          </p:cNvPr>
          <p:cNvPicPr>
            <a:picLocks noChangeAspect="1"/>
          </p:cNvPicPr>
          <p:nvPr/>
        </p:nvPicPr>
        <p:blipFill>
          <a:blip r:embed="rId3"/>
          <a:stretch>
            <a:fillRect/>
          </a:stretch>
        </p:blipFill>
        <p:spPr>
          <a:xfrm>
            <a:off x="210315" y="2133600"/>
            <a:ext cx="4361685" cy="291350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Shape 105"/>
          <p:cNvSpPr txBox="1">
            <a:spLocks noGrp="1"/>
          </p:cNvSpPr>
          <p:nvPr>
            <p:ph type="title"/>
          </p:nvPr>
        </p:nvSpPr>
        <p:spPr>
          <a:xfrm>
            <a:off x="457200" y="274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6.3 Types of Groups </a:t>
            </a:r>
            <a:r>
              <a:rPr lang="en-US" sz="2400" b="1" i="0" u="none" strike="noStrike" cap="none" baseline="0">
                <a:solidFill>
                  <a:srgbClr val="009999"/>
                </a:solidFill>
                <a:latin typeface="Arial"/>
                <a:ea typeface="Arial"/>
                <a:cs typeface="Arial"/>
                <a:sym typeface="Arial"/>
              </a:rPr>
              <a:t>(2 of 10)</a:t>
            </a:r>
          </a:p>
        </p:txBody>
      </p:sp>
      <p:sp>
        <p:nvSpPr>
          <p:cNvPr id="2" name="Rectangle 1">
            <a:extLst>
              <a:ext uri="{FF2B5EF4-FFF2-40B4-BE49-F238E27FC236}">
                <a16:creationId xmlns:a16="http://schemas.microsoft.com/office/drawing/2014/main" id="{FE316CD5-6826-1349-AC35-4B662D73BC4C}"/>
              </a:ext>
            </a:extLst>
          </p:cNvPr>
          <p:cNvSpPr/>
          <p:nvPr/>
        </p:nvSpPr>
        <p:spPr>
          <a:xfrm>
            <a:off x="4572000" y="1488965"/>
            <a:ext cx="4572000" cy="4401205"/>
          </a:xfrm>
          <a:prstGeom prst="rect">
            <a:avLst/>
          </a:prstGeom>
        </p:spPr>
        <p:txBody>
          <a:bodyPr>
            <a:spAutoFit/>
          </a:bodyPr>
          <a:lstStyle/>
          <a:p>
            <a:pPr lvl="0">
              <a:buSzPct val="25000"/>
            </a:pPr>
            <a:r>
              <a:rPr lang="en-US" sz="1200" b="1" dirty="0"/>
              <a:t>Directional Groups</a:t>
            </a:r>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Comprised of numerous organizational and extra-organizational constituencies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Decisions often made epitomizing differing viewpoints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Require effective leadership</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Depend on information-seeking and communication processes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Referred to as cross-functional groups or executive leadership teams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Review performances of other organizational groups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Form policies and develop vision of the organization</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3 – Examples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Management teams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Standing committees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Boards of directors</a:t>
            </a:r>
          </a:p>
        </p:txBody>
      </p:sp>
      <p:pic>
        <p:nvPicPr>
          <p:cNvPr id="4" name="Picture 3">
            <a:extLst>
              <a:ext uri="{FF2B5EF4-FFF2-40B4-BE49-F238E27FC236}">
                <a16:creationId xmlns:a16="http://schemas.microsoft.com/office/drawing/2014/main" id="{532D07C2-62BF-854A-8F67-433ABB8E679C}"/>
              </a:ext>
            </a:extLst>
          </p:cNvPr>
          <p:cNvPicPr>
            <a:picLocks noChangeAspect="1"/>
          </p:cNvPicPr>
          <p:nvPr/>
        </p:nvPicPr>
        <p:blipFill>
          <a:blip r:embed="rId3"/>
          <a:stretch>
            <a:fillRect/>
          </a:stretch>
        </p:blipFill>
        <p:spPr>
          <a:xfrm>
            <a:off x="-1103599" y="1471036"/>
            <a:ext cx="7236398" cy="4807744"/>
          </a:xfrm>
          <a:prstGeom prst="rect">
            <a:avLst/>
          </a:prstGeom>
        </p:spPr>
      </p:pic>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Shape 113"/>
          <p:cNvSpPr txBox="1">
            <a:spLocks noGrp="1"/>
          </p:cNvSpPr>
          <p:nvPr>
            <p:ph type="title"/>
          </p:nvPr>
        </p:nvSpPr>
        <p:spPr>
          <a:xfrm>
            <a:off x="457200" y="274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6.3 Types of Groups </a:t>
            </a:r>
            <a:r>
              <a:rPr lang="en-US" sz="2400" b="1" i="0" u="none" strike="noStrike" cap="none" baseline="0">
                <a:solidFill>
                  <a:srgbClr val="009999"/>
                </a:solidFill>
                <a:latin typeface="Arial"/>
                <a:ea typeface="Arial"/>
                <a:cs typeface="Arial"/>
                <a:sym typeface="Arial"/>
              </a:rPr>
              <a:t>(3 of 10)</a:t>
            </a:r>
          </a:p>
        </p:txBody>
      </p:sp>
      <p:sp>
        <p:nvSpPr>
          <p:cNvPr id="114" name="Shape 114"/>
          <p:cNvSpPr txBox="1">
            <a:spLocks noGrp="1"/>
          </p:cNvSpPr>
          <p:nvPr>
            <p:ph type="body" idx="1"/>
          </p:nvPr>
        </p:nvSpPr>
        <p:spPr>
          <a:xfrm>
            <a:off x="304800" y="914400"/>
            <a:ext cx="8229600" cy="4926012"/>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2723E32B-69E9-9A4A-A34B-A5AD541CAE6F}"/>
              </a:ext>
            </a:extLst>
          </p:cNvPr>
          <p:cNvSpPr/>
          <p:nvPr/>
        </p:nvSpPr>
        <p:spPr>
          <a:xfrm>
            <a:off x="4953000" y="1614289"/>
            <a:ext cx="3886200" cy="4154984"/>
          </a:xfrm>
          <a:prstGeom prst="rect">
            <a:avLst/>
          </a:prstGeom>
        </p:spPr>
        <p:txBody>
          <a:bodyPr wrap="square">
            <a:spAutoFit/>
          </a:bodyPr>
          <a:lstStyle/>
          <a:p>
            <a:pPr lvl="0">
              <a:buSzPct val="25000"/>
            </a:pPr>
            <a:r>
              <a:rPr lang="en-US" sz="2400" b="1" dirty="0"/>
              <a:t>Quality Teams</a:t>
            </a:r>
            <a:endParaRPr lang="ar-SA" sz="2400" b="1" dirty="0"/>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Primary purpose of problem solving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Meet on a regular basis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Managed by supervisor or elected member</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a:t>
            </a:r>
            <a:r>
              <a:rPr lang="en-US" sz="1600" b="1" kern="1200" dirty="0">
                <a:solidFill>
                  <a:srgbClr val="FF0000"/>
                </a:solidFill>
                <a:latin typeface="Arial" pitchFamily="34" charset="0"/>
                <a:ea typeface="Calibri"/>
                <a:cs typeface="Arial" pitchFamily="34" charset="0"/>
              </a:rPr>
              <a:t>belong to one particular</a:t>
            </a:r>
            <a:endParaRPr lang="ar-SA" sz="1600" b="1" kern="1200" dirty="0">
              <a:solidFill>
                <a:srgbClr val="FF0000"/>
              </a:solidFill>
              <a:latin typeface="Arial" pitchFamily="34" charset="0"/>
              <a:ea typeface="Calibri"/>
              <a:cs typeface="Arial" pitchFamily="34" charset="0"/>
            </a:endParaRPr>
          </a:p>
          <a:p>
            <a:pPr marL="457200" lvl="1">
              <a:spcBef>
                <a:spcPts val="360"/>
              </a:spcBef>
              <a:buClr>
                <a:schemeClr val="dk1"/>
              </a:buClr>
              <a:buSzPct val="100000"/>
            </a:pPr>
            <a:r>
              <a:rPr lang="ar-SA" sz="1600" b="1" kern="1200" dirty="0">
                <a:solidFill>
                  <a:srgbClr val="FF0000"/>
                </a:solidFill>
                <a:latin typeface="Arial" pitchFamily="34" charset="0"/>
                <a:ea typeface="Calibri"/>
                <a:cs typeface="Arial" pitchFamily="34" charset="0"/>
              </a:rPr>
              <a:t>             </a:t>
            </a:r>
            <a:r>
              <a:rPr lang="en-US" sz="1600" b="1" kern="1200" dirty="0">
                <a:solidFill>
                  <a:srgbClr val="FF0000"/>
                </a:solidFill>
                <a:latin typeface="Arial" pitchFamily="34" charset="0"/>
                <a:ea typeface="Calibri"/>
                <a:cs typeface="Arial" pitchFamily="34" charset="0"/>
              </a:rPr>
              <a:t> area of expertise </a:t>
            </a:r>
            <a:endParaRPr lang="ar-SA" sz="1200" b="1" kern="1200" dirty="0">
              <a:solidFill>
                <a:srgbClr val="FF0000"/>
              </a:solidFill>
              <a:latin typeface="Arial" pitchFamily="34" charset="0"/>
              <a:ea typeface="Calibri"/>
              <a:cs typeface="Arial" pitchFamily="34" charset="0"/>
            </a:endParaRPr>
          </a:p>
          <a:p>
            <a:pPr marL="457200" lvl="1">
              <a:spcBef>
                <a:spcPts val="360"/>
              </a:spcBef>
              <a:buClr>
                <a:schemeClr val="dk1"/>
              </a:buClr>
              <a:buSzPct val="100000"/>
            </a:pPr>
            <a:r>
              <a:rPr lang="ar-SA" sz="1200" kern="1200" dirty="0">
                <a:solidFill>
                  <a:schemeClr val="dk1"/>
                </a:solidFill>
                <a:latin typeface="Arial" pitchFamily="34" charset="0"/>
                <a:ea typeface="Calibri"/>
                <a:cs typeface="Arial" pitchFamily="34" charset="0"/>
              </a:rPr>
              <a:t>   </a:t>
            </a:r>
            <a:r>
              <a:rPr lang="en-US" sz="1200" kern="1200" dirty="0">
                <a:solidFill>
                  <a:schemeClr val="dk1"/>
                </a:solidFill>
                <a:latin typeface="Arial" pitchFamily="34" charset="0"/>
                <a:ea typeface="Calibri"/>
                <a:cs typeface="Arial" pitchFamily="34" charset="0"/>
              </a:rPr>
              <a:t>and work with the same technology</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Identify and propose solutions to problems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Resolve quantity or quality issues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Solve problems highlighted by management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are trained in group dynamics, problem solving, communication, quality control</a:t>
            </a:r>
          </a:p>
        </p:txBody>
      </p:sp>
      <p:pic>
        <p:nvPicPr>
          <p:cNvPr id="3" name="Picture 2">
            <a:extLst>
              <a:ext uri="{FF2B5EF4-FFF2-40B4-BE49-F238E27FC236}">
                <a16:creationId xmlns:a16="http://schemas.microsoft.com/office/drawing/2014/main" id="{5DF23B2F-BB65-2B43-8D92-37B5FD3952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330634"/>
            <a:ext cx="4191000" cy="279454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Shape 121"/>
          <p:cNvSpPr txBox="1">
            <a:spLocks noGrp="1"/>
          </p:cNvSpPr>
          <p:nvPr>
            <p:ph type="title"/>
          </p:nvPr>
        </p:nvSpPr>
        <p:spPr>
          <a:xfrm>
            <a:off x="1828800" y="285435"/>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(4 of 10)</a:t>
            </a:r>
          </a:p>
        </p:txBody>
      </p:sp>
      <p:sp>
        <p:nvSpPr>
          <p:cNvPr id="2" name="Rectangle 1">
            <a:extLst>
              <a:ext uri="{FF2B5EF4-FFF2-40B4-BE49-F238E27FC236}">
                <a16:creationId xmlns:a16="http://schemas.microsoft.com/office/drawing/2014/main" id="{975AE489-1F5D-6947-91C8-C0C5EF1EA3D0}"/>
              </a:ext>
            </a:extLst>
          </p:cNvPr>
          <p:cNvSpPr/>
          <p:nvPr/>
        </p:nvSpPr>
        <p:spPr>
          <a:xfrm>
            <a:off x="629443" y="4564483"/>
            <a:ext cx="5791200" cy="1169551"/>
          </a:xfrm>
          <a:prstGeom prst="rect">
            <a:avLst/>
          </a:prstGeom>
        </p:spPr>
        <p:txBody>
          <a:bodyPr wrap="square">
            <a:spAutoFit/>
          </a:bodyPr>
          <a:lstStyle/>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Aim to finish a particular task or project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Strategize about initiating project-level or organizational changes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Analyze the process of restructuring organizational roles</a:t>
            </a:r>
          </a:p>
        </p:txBody>
      </p:sp>
      <p:pic>
        <p:nvPicPr>
          <p:cNvPr id="3" name="Picture 2">
            <a:extLst>
              <a:ext uri="{FF2B5EF4-FFF2-40B4-BE49-F238E27FC236}">
                <a16:creationId xmlns:a16="http://schemas.microsoft.com/office/drawing/2014/main" id="{E7EC7162-1CB3-3940-BA19-92210F0F054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4800" y="1743469"/>
            <a:ext cx="4229784" cy="2825496"/>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126B53C7-3D99-5F40-91CD-DC4D3D1A3480}"/>
              </a:ext>
            </a:extLst>
          </p:cNvPr>
          <p:cNvSpPr/>
          <p:nvPr/>
        </p:nvSpPr>
        <p:spPr>
          <a:xfrm>
            <a:off x="4724400" y="2313310"/>
            <a:ext cx="4572000" cy="2282676"/>
          </a:xfrm>
          <a:prstGeom prst="rect">
            <a:avLst/>
          </a:prstGeom>
        </p:spPr>
        <p:txBody>
          <a:bodyPr>
            <a:spAutoFit/>
          </a:bodyPr>
          <a:lstStyle/>
          <a:p>
            <a:pPr lvl="0">
              <a:buSzPct val="25000"/>
            </a:pPr>
            <a:r>
              <a:rPr lang="en-US" sz="2800" b="1" dirty="0"/>
              <a:t>Task Force Groups</a:t>
            </a:r>
            <a:endParaRPr lang="ar-SA" sz="2800" b="1" dirty="0"/>
          </a:p>
          <a:p>
            <a:pPr lvl="0">
              <a:buSzPct val="25000"/>
            </a:pPr>
            <a:endParaRPr lang="en-US" sz="500" b="1" dirty="0"/>
          </a:p>
          <a:p>
            <a:pPr lvl="0">
              <a:buSzPct val="25000"/>
            </a:pPr>
            <a:r>
              <a:rPr lang="en-US" sz="1200" dirty="0"/>
              <a:t>Point 1 – Overview</a:t>
            </a:r>
            <a:endParaRPr lang="ar-SA" sz="1200" dirty="0"/>
          </a:p>
          <a:p>
            <a:pPr lvl="0">
              <a:buSzPct val="25000"/>
            </a:pPr>
            <a:endParaRPr lang="en-US" sz="1200" dirty="0"/>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t>
            </a:r>
            <a:r>
              <a:rPr lang="en-US" sz="1200" u="sng" kern="1200" dirty="0">
                <a:solidFill>
                  <a:schemeClr val="dk1"/>
                </a:solidFill>
                <a:latin typeface="Arial" pitchFamily="34" charset="0"/>
                <a:ea typeface="Calibri"/>
                <a:cs typeface="Arial" pitchFamily="34" charset="0"/>
              </a:rPr>
              <a:t>Established with respect to the members’ technical specialties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Face challenges regarding organizational versus subgroup goals</a:t>
            </a:r>
          </a:p>
          <a:p>
            <a:pPr marL="457200" lvl="1">
              <a:spcBef>
                <a:spcPts val="360"/>
              </a:spcBef>
              <a:buClr>
                <a:schemeClr val="dk1"/>
              </a:buClr>
              <a:buSzPct val="100000"/>
              <a:buFont typeface="Arial"/>
              <a:buChar char="•"/>
            </a:pPr>
            <a:r>
              <a:rPr lang="ar-SA" sz="1200" kern="1200" dirty="0">
                <a:solidFill>
                  <a:schemeClr val="dk1"/>
                </a:solidFill>
                <a:latin typeface="Arial" pitchFamily="34" charset="0"/>
                <a:ea typeface="Calibri"/>
                <a:cs typeface="Arial" pitchFamily="34" charset="0"/>
              </a:rPr>
              <a:t> </a:t>
            </a:r>
            <a:r>
              <a:rPr lang="en-US" sz="1200" kern="1200" dirty="0">
                <a:solidFill>
                  <a:schemeClr val="dk1"/>
                </a:solidFill>
                <a:latin typeface="Arial" pitchFamily="34" charset="0"/>
                <a:ea typeface="Calibri"/>
                <a:cs typeface="Arial" pitchFamily="34" charset="0"/>
              </a:rPr>
              <a:t>qualified employees from various levels</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r>
              <a:rPr lang="ar-SA" sz="1200" kern="1200" dirty="0">
                <a:solidFill>
                  <a:schemeClr val="dk1"/>
                </a:solidFill>
                <a:latin typeface="Arial" pitchFamily="34" charset="0"/>
                <a:ea typeface="Calibri"/>
                <a:cs typeface="Arial" pitchFamily="34" charset="0"/>
              </a:rPr>
              <a:t>  </a:t>
            </a:r>
            <a:r>
              <a:rPr lang="en-US" sz="1200" kern="1200" dirty="0">
                <a:solidFill>
                  <a:schemeClr val="dk1"/>
                </a:solidFill>
                <a:latin typeface="Arial" pitchFamily="34" charset="0"/>
                <a:ea typeface="Calibri"/>
                <a:cs typeface="Arial" pitchFamily="34" charset="0"/>
              </a:rPr>
              <a:t> of the organization</a:t>
            </a:r>
            <a:endParaRPr lang="ar-SA" sz="1200" kern="1200" dirty="0">
              <a:solidFill>
                <a:schemeClr val="dk1"/>
              </a:solidFill>
              <a:latin typeface="Arial" pitchFamily="34" charset="0"/>
              <a:ea typeface="Calibri"/>
              <a:cs typeface="Arial" pitchFamily="34" charset="0"/>
            </a:endParaRPr>
          </a:p>
        </p:txBody>
      </p:sp>
      <p:pic>
        <p:nvPicPr>
          <p:cNvPr id="7" name="Picture 6">
            <a:extLst>
              <a:ext uri="{FF2B5EF4-FFF2-40B4-BE49-F238E27FC236}">
                <a16:creationId xmlns:a16="http://schemas.microsoft.com/office/drawing/2014/main" id="{3C3F7B8D-82D8-BA48-822F-1CF491A0E33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32838" y="1447800"/>
            <a:ext cx="1929561" cy="1145781"/>
          </a:xfrm>
          <a:prstGeom prst="rect">
            <a:avLst/>
          </a:prstGeom>
        </p:spPr>
      </p:pic>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Shape 129"/>
          <p:cNvSpPr txBox="1">
            <a:spLocks noGrp="1"/>
          </p:cNvSpPr>
          <p:nvPr>
            <p:ph type="title"/>
          </p:nvPr>
        </p:nvSpPr>
        <p:spPr>
          <a:xfrm>
            <a:off x="1905000" y="337343"/>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(5 of 10)</a:t>
            </a:r>
          </a:p>
        </p:txBody>
      </p:sp>
      <p:sp>
        <p:nvSpPr>
          <p:cNvPr id="130" name="Shape 130"/>
          <p:cNvSpPr txBox="1">
            <a:spLocks noGrp="1"/>
          </p:cNvSpPr>
          <p:nvPr>
            <p:ph type="body" idx="1"/>
          </p:nvPr>
        </p:nvSpPr>
        <p:spPr>
          <a:xfrm>
            <a:off x="409585" y="1600200"/>
            <a:ext cx="8229600" cy="4468811"/>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E693DEBA-E963-864E-9765-A90DA6280D34}"/>
              </a:ext>
            </a:extLst>
          </p:cNvPr>
          <p:cNvSpPr/>
          <p:nvPr/>
        </p:nvSpPr>
        <p:spPr>
          <a:xfrm>
            <a:off x="4572000" y="1600200"/>
            <a:ext cx="4572000" cy="3282950"/>
          </a:xfrm>
          <a:prstGeom prst="rect">
            <a:avLst/>
          </a:prstGeom>
        </p:spPr>
        <p:txBody>
          <a:bodyPr>
            <a:spAutoFit/>
          </a:bodyPr>
          <a:lstStyle/>
          <a:p>
            <a:pPr lvl="0">
              <a:buSzPct val="25000"/>
            </a:pPr>
            <a:r>
              <a:rPr lang="en-US" sz="2800" b="1" dirty="0"/>
              <a:t>Steering Committees</a:t>
            </a:r>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t>
            </a:r>
            <a:r>
              <a:rPr lang="en-US" sz="1200" u="sng" kern="1200" dirty="0">
                <a:solidFill>
                  <a:srgbClr val="FF0000"/>
                </a:solidFill>
                <a:latin typeface="Arial" pitchFamily="34" charset="0"/>
                <a:ea typeface="Calibri"/>
                <a:cs typeface="Arial" pitchFamily="34" charset="0"/>
              </a:rPr>
              <a:t>Give direction </a:t>
            </a:r>
            <a:r>
              <a:rPr lang="en-US" sz="1200" kern="1200" dirty="0">
                <a:solidFill>
                  <a:schemeClr val="dk1"/>
                </a:solidFill>
                <a:latin typeface="Arial" pitchFamily="34" charset="0"/>
                <a:ea typeface="Calibri"/>
                <a:cs typeface="Arial" pitchFamily="34" charset="0"/>
              </a:rPr>
              <a:t>to the advancement of a goal, plan, issue, program</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need to </a:t>
            </a:r>
            <a:r>
              <a:rPr lang="en-US" sz="1200" u="sng" kern="1200" dirty="0">
                <a:solidFill>
                  <a:srgbClr val="FF0000"/>
                </a:solidFill>
                <a:latin typeface="Arial" pitchFamily="34" charset="0"/>
                <a:ea typeface="Calibri"/>
                <a:cs typeface="Arial" pitchFamily="34" charset="0"/>
              </a:rPr>
              <a:t>have authority </a:t>
            </a:r>
            <a:r>
              <a:rPr lang="en-US" sz="1200" kern="1200" dirty="0">
                <a:solidFill>
                  <a:schemeClr val="dk1"/>
                </a:solidFill>
                <a:latin typeface="Arial" pitchFamily="34" charset="0"/>
                <a:ea typeface="Calibri"/>
                <a:cs typeface="Arial" pitchFamily="34" charset="0"/>
              </a:rPr>
              <a:t>and a willingness to take responsibility</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Execute proposed plans of task force groups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Effect the implementation of organizational plans, processes, or change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Supervise the progress of new plans</a:t>
            </a:r>
          </a:p>
        </p:txBody>
      </p:sp>
      <p:pic>
        <p:nvPicPr>
          <p:cNvPr id="3" name="Picture 2">
            <a:extLst>
              <a:ext uri="{FF2B5EF4-FFF2-40B4-BE49-F238E27FC236}">
                <a16:creationId xmlns:a16="http://schemas.microsoft.com/office/drawing/2014/main" id="{BDD33076-9F25-5945-8DC7-5A767C8CA7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4800" y="2297723"/>
            <a:ext cx="4572000" cy="219807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Picture 5">
            <a:extLst>
              <a:ext uri="{FF2B5EF4-FFF2-40B4-BE49-F238E27FC236}">
                <a16:creationId xmlns:a16="http://schemas.microsoft.com/office/drawing/2014/main" id="{FD897087-B0C2-6044-BCB4-D1493A95D0D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86000" y="3697285"/>
            <a:ext cx="2627997" cy="1560515"/>
          </a:xfrm>
          <a:prstGeom prst="rect">
            <a:avLst/>
          </a:prstGeom>
        </p:spPr>
      </p:pic>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Shape 137"/>
          <p:cNvSpPr txBox="1">
            <a:spLocks noGrp="1"/>
          </p:cNvSpPr>
          <p:nvPr>
            <p:ph type="title"/>
          </p:nvPr>
        </p:nvSpPr>
        <p:spPr>
          <a:xfrm>
            <a:off x="1981200" y="3048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(6 of 10)</a:t>
            </a:r>
          </a:p>
        </p:txBody>
      </p:sp>
      <p:sp>
        <p:nvSpPr>
          <p:cNvPr id="138" name="Shape 138"/>
          <p:cNvSpPr txBox="1">
            <a:spLocks noGrp="1"/>
          </p:cNvSpPr>
          <p:nvPr>
            <p:ph type="body" idx="1"/>
          </p:nvPr>
        </p:nvSpPr>
        <p:spPr>
          <a:xfrm>
            <a:off x="457200" y="1676400"/>
            <a:ext cx="8229600" cy="4468811"/>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4D917A37-9095-B240-A72C-648EE6848E0B}"/>
              </a:ext>
            </a:extLst>
          </p:cNvPr>
          <p:cNvSpPr/>
          <p:nvPr/>
        </p:nvSpPr>
        <p:spPr>
          <a:xfrm>
            <a:off x="443753" y="1955462"/>
            <a:ext cx="4572000" cy="2472472"/>
          </a:xfrm>
          <a:prstGeom prst="rect">
            <a:avLst/>
          </a:prstGeom>
        </p:spPr>
        <p:txBody>
          <a:bodyPr>
            <a:spAutoFit/>
          </a:bodyPr>
          <a:lstStyle/>
          <a:p>
            <a:pPr lvl="0">
              <a:buSzPct val="25000"/>
            </a:pPr>
            <a:r>
              <a:rPr lang="en-US" sz="1800" b="1" dirty="0"/>
              <a:t>Focus Groups</a:t>
            </a:r>
            <a:endParaRPr lang="ar-SA" sz="1800" b="1" dirty="0"/>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Consist of individuals who are aware of specific problems</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Discuss problems; come up with effective solutions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Gather information and quickly get feedback on planned strategies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Analyze employee satisfaction, recommend policy changes, reveal ineffectively defined issues</a:t>
            </a:r>
          </a:p>
        </p:txBody>
      </p:sp>
      <p:pic>
        <p:nvPicPr>
          <p:cNvPr id="4" name="Picture 3">
            <a:extLst>
              <a:ext uri="{FF2B5EF4-FFF2-40B4-BE49-F238E27FC236}">
                <a16:creationId xmlns:a16="http://schemas.microsoft.com/office/drawing/2014/main" id="{3D1FB8A7-B34D-C34D-BB06-C09D8AB25651}"/>
              </a:ext>
            </a:extLst>
          </p:cNvPr>
          <p:cNvPicPr>
            <a:picLocks noChangeAspect="1"/>
          </p:cNvPicPr>
          <p:nvPr/>
        </p:nvPicPr>
        <p:blipFill>
          <a:blip r:embed="rId3"/>
          <a:stretch>
            <a:fillRect/>
          </a:stretch>
        </p:blipFill>
        <p:spPr>
          <a:xfrm>
            <a:off x="4684468" y="1371600"/>
            <a:ext cx="4459532" cy="4435748"/>
          </a:xfrm>
          <a:prstGeom prst="rect">
            <a:avLst/>
          </a:prstGeom>
        </p:spPr>
      </p:pic>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Shape 145"/>
          <p:cNvSpPr txBox="1">
            <a:spLocks noGrp="1"/>
          </p:cNvSpPr>
          <p:nvPr>
            <p:ph type="title"/>
          </p:nvPr>
        </p:nvSpPr>
        <p:spPr>
          <a:xfrm>
            <a:off x="1905000" y="3048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(7 of 10)</a:t>
            </a:r>
          </a:p>
        </p:txBody>
      </p:sp>
      <p:sp>
        <p:nvSpPr>
          <p:cNvPr id="146" name="Shape 146"/>
          <p:cNvSpPr txBox="1">
            <a:spLocks noGrp="1"/>
          </p:cNvSpPr>
          <p:nvPr>
            <p:ph type="body" idx="1"/>
          </p:nvPr>
        </p:nvSpPr>
        <p:spPr>
          <a:xfrm>
            <a:off x="381000" y="1650928"/>
            <a:ext cx="8229600" cy="4468811"/>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56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5F20433F-F27B-DD42-9186-A3AE638B7EC9}"/>
              </a:ext>
            </a:extLst>
          </p:cNvPr>
          <p:cNvSpPr/>
          <p:nvPr/>
        </p:nvSpPr>
        <p:spPr>
          <a:xfrm>
            <a:off x="253953" y="1765229"/>
            <a:ext cx="5858435" cy="3929281"/>
          </a:xfrm>
          <a:prstGeom prst="rect">
            <a:avLst/>
          </a:prstGeom>
        </p:spPr>
        <p:txBody>
          <a:bodyPr wrap="square">
            <a:spAutoFit/>
          </a:bodyPr>
          <a:lstStyle/>
          <a:p>
            <a:pPr lvl="0">
              <a:buSzPct val="25000"/>
            </a:pPr>
            <a:r>
              <a:rPr lang="en-US" sz="2400" b="1" dirty="0"/>
              <a:t>Geographically Diverse Teams</a:t>
            </a:r>
          </a:p>
          <a:p>
            <a:pPr lvl="0">
              <a:buSzPct val="25000"/>
            </a:pPr>
            <a:endParaRPr lang="en-US" sz="24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Referred to as networked or virtual teams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are connected across time zones, </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r>
              <a:rPr lang="ar-SA" sz="1200" kern="1200" dirty="0">
                <a:solidFill>
                  <a:schemeClr val="dk1"/>
                </a:solidFill>
                <a:latin typeface="Arial" pitchFamily="34" charset="0"/>
                <a:ea typeface="Calibri"/>
                <a:cs typeface="Arial" pitchFamily="34" charset="0"/>
              </a:rPr>
              <a:t>  </a:t>
            </a:r>
            <a:r>
              <a:rPr lang="en-US" sz="1200" kern="1200" dirty="0">
                <a:solidFill>
                  <a:schemeClr val="dk1"/>
                </a:solidFill>
                <a:latin typeface="Arial" pitchFamily="34" charset="0"/>
                <a:ea typeface="Calibri"/>
                <a:cs typeface="Arial" pitchFamily="34" charset="0"/>
              </a:rPr>
              <a:t>distance, language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interact with each other via networked computers</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audio, video links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Depend heavily on technology</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Functioning</a:t>
            </a:r>
            <a:endParaRPr lang="ar-SA" sz="1200" dirty="0"/>
          </a:p>
          <a:p>
            <a:pPr lvl="0">
              <a:buSzPct val="25000"/>
            </a:pPr>
            <a:endParaRPr lang="en-US" sz="1200" dirty="0"/>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Solve complicated problems without face-to-face interactions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Employ a healthy mix of human and technological competencies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Used in sales, transaction processing, manufacturing, service support functions</a:t>
            </a:r>
          </a:p>
        </p:txBody>
      </p:sp>
      <p:pic>
        <p:nvPicPr>
          <p:cNvPr id="4" name="Picture 3">
            <a:extLst>
              <a:ext uri="{FF2B5EF4-FFF2-40B4-BE49-F238E27FC236}">
                <a16:creationId xmlns:a16="http://schemas.microsoft.com/office/drawing/2014/main" id="{087C2E17-2981-C244-9A15-810213D89F70}"/>
              </a:ext>
            </a:extLst>
          </p:cNvPr>
          <p:cNvPicPr>
            <a:picLocks noChangeAspect="1"/>
          </p:cNvPicPr>
          <p:nvPr/>
        </p:nvPicPr>
        <p:blipFill>
          <a:blip r:embed="rId3"/>
          <a:stretch>
            <a:fillRect/>
          </a:stretch>
        </p:blipFill>
        <p:spPr>
          <a:xfrm>
            <a:off x="3582836" y="1765229"/>
            <a:ext cx="5789764" cy="3260002"/>
          </a:xfrm>
          <a:prstGeom prst="rect">
            <a:avLst/>
          </a:prstGeom>
        </p:spPr>
      </p:pic>
      <p:sp>
        <p:nvSpPr>
          <p:cNvPr id="5" name="Rectangle 4">
            <a:extLst>
              <a:ext uri="{FF2B5EF4-FFF2-40B4-BE49-F238E27FC236}">
                <a16:creationId xmlns:a16="http://schemas.microsoft.com/office/drawing/2014/main" id="{46021D17-2214-6D45-B3E4-02C7417BA960}"/>
              </a:ext>
            </a:extLst>
          </p:cNvPr>
          <p:cNvSpPr/>
          <p:nvPr/>
        </p:nvSpPr>
        <p:spPr>
          <a:xfrm>
            <a:off x="8382000" y="4724400"/>
            <a:ext cx="685800" cy="228600"/>
          </a:xfrm>
          <a:prstGeom prst="rect">
            <a:avLst/>
          </a:prstGeom>
          <a:solidFill>
            <a:srgbClr val="F8F8F8"/>
          </a:solidFill>
          <a:ln>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Shape 153"/>
          <p:cNvSpPr txBox="1">
            <a:spLocks noGrp="1"/>
          </p:cNvSpPr>
          <p:nvPr>
            <p:ph type="title"/>
          </p:nvPr>
        </p:nvSpPr>
        <p:spPr>
          <a:xfrm>
            <a:off x="1981200" y="29269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(8 of 10)</a:t>
            </a:r>
          </a:p>
        </p:txBody>
      </p:sp>
      <p:sp>
        <p:nvSpPr>
          <p:cNvPr id="2" name="Rectangle 1">
            <a:extLst>
              <a:ext uri="{FF2B5EF4-FFF2-40B4-BE49-F238E27FC236}">
                <a16:creationId xmlns:a16="http://schemas.microsoft.com/office/drawing/2014/main" id="{88BB970E-CA56-A04E-819B-48E79716D25B}"/>
              </a:ext>
            </a:extLst>
          </p:cNvPr>
          <p:cNvSpPr/>
          <p:nvPr/>
        </p:nvSpPr>
        <p:spPr>
          <a:xfrm>
            <a:off x="4607859" y="1676400"/>
            <a:ext cx="4572000" cy="1793311"/>
          </a:xfrm>
          <a:prstGeom prst="rect">
            <a:avLst/>
          </a:prstGeom>
        </p:spPr>
        <p:txBody>
          <a:bodyPr>
            <a:spAutoFit/>
          </a:bodyPr>
          <a:lstStyle/>
          <a:p>
            <a:pPr lvl="0">
              <a:lnSpc>
                <a:spcPct val="90000"/>
              </a:lnSpc>
              <a:buSzPct val="25000"/>
            </a:pPr>
            <a:r>
              <a:rPr lang="en-US" sz="2400" b="1" dirty="0"/>
              <a:t>Social Support Groups</a:t>
            </a:r>
            <a:endParaRPr lang="ar-SA" sz="2400" b="1" dirty="0"/>
          </a:p>
          <a:p>
            <a:pPr lvl="0">
              <a:lnSpc>
                <a:spcPct val="90000"/>
              </a:lnSpc>
              <a:buSzPct val="25000"/>
            </a:pPr>
            <a:endParaRPr lang="en-US" sz="1200" b="1" dirty="0"/>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90000"/>
              </a:lnSpc>
              <a:buSzPct val="25000"/>
            </a:pPr>
            <a:r>
              <a:rPr lang="en-US" sz="1200" dirty="0"/>
              <a:t>Point 2 – Functioning</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Provide informal social support to group members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Stimulate trust and cohesiveness among members; thus, leading to task accomplishment</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pic>
        <p:nvPicPr>
          <p:cNvPr id="4" name="Picture 3">
            <a:extLst>
              <a:ext uri="{FF2B5EF4-FFF2-40B4-BE49-F238E27FC236}">
                <a16:creationId xmlns:a16="http://schemas.microsoft.com/office/drawing/2014/main" id="{BC406EDD-7618-0D4C-B9C6-4EBA0CE02985}"/>
              </a:ext>
            </a:extLst>
          </p:cNvPr>
          <p:cNvPicPr>
            <a:picLocks noChangeAspect="1"/>
          </p:cNvPicPr>
          <p:nvPr/>
        </p:nvPicPr>
        <p:blipFill>
          <a:blip r:embed="rId3"/>
          <a:stretch>
            <a:fillRect/>
          </a:stretch>
        </p:blipFill>
        <p:spPr>
          <a:xfrm>
            <a:off x="2667001" y="3429231"/>
            <a:ext cx="3810000" cy="3413125"/>
          </a:xfrm>
          <a:prstGeom prst="rect">
            <a:avLst/>
          </a:prstGeom>
        </p:spPr>
      </p:pic>
      <p:sp>
        <p:nvSpPr>
          <p:cNvPr id="7" name="Rectangle 6">
            <a:extLst>
              <a:ext uri="{FF2B5EF4-FFF2-40B4-BE49-F238E27FC236}">
                <a16:creationId xmlns:a16="http://schemas.microsoft.com/office/drawing/2014/main" id="{B1C898D0-1439-2842-B188-BA11454EF7C2}"/>
              </a:ext>
            </a:extLst>
          </p:cNvPr>
          <p:cNvSpPr/>
          <p:nvPr/>
        </p:nvSpPr>
        <p:spPr>
          <a:xfrm>
            <a:off x="285355" y="2018302"/>
            <a:ext cx="4572000" cy="1793311"/>
          </a:xfrm>
          <a:prstGeom prst="rect">
            <a:avLst/>
          </a:prstGeom>
        </p:spPr>
        <p:txBody>
          <a:bodyPr>
            <a:spAutoFit/>
          </a:bodyPr>
          <a:lstStyle/>
          <a:p>
            <a:pPr lvl="0">
              <a:lnSpc>
                <a:spcPct val="90000"/>
              </a:lnSpc>
              <a:buSzPct val="25000"/>
            </a:pPr>
            <a:r>
              <a:rPr lang="en-US" sz="1200" dirty="0"/>
              <a:t>Point 1 – Overview</a:t>
            </a:r>
          </a:p>
          <a:p>
            <a:pPr lvl="0">
              <a:lnSpc>
                <a:spcPct val="90000"/>
              </a:lnSpc>
              <a:buSzPct val="25000"/>
            </a:pPr>
            <a:endParaRPr lang="en-US" sz="1200" dirty="0"/>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Established to discuss task considerations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Subgroups of larger task groups among members with similar organizational interests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Interlinked with organizational communication and satisfaction and competency</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typically possess relatively high levels of communication competencies </a:t>
            </a:r>
            <a:endParaRPr lang="ar-SA" sz="1200" kern="1200" dirty="0">
              <a:solidFill>
                <a:schemeClr val="dk1"/>
              </a:solidFill>
              <a:latin typeface="Arial" pitchFamily="34" charset="0"/>
              <a:ea typeface="Calibri"/>
              <a:cs typeface="Arial" pitchFamily="34" charset="0"/>
            </a:endParaRPr>
          </a:p>
        </p:txBody>
      </p:sp>
      <p:sp>
        <p:nvSpPr>
          <p:cNvPr id="8" name="Rectangle 7">
            <a:extLst>
              <a:ext uri="{FF2B5EF4-FFF2-40B4-BE49-F238E27FC236}">
                <a16:creationId xmlns:a16="http://schemas.microsoft.com/office/drawing/2014/main" id="{2ADFE062-BCAA-3647-A903-503461BC35D3}"/>
              </a:ext>
            </a:extLst>
          </p:cNvPr>
          <p:cNvSpPr/>
          <p:nvPr/>
        </p:nvSpPr>
        <p:spPr>
          <a:xfrm>
            <a:off x="6096000" y="3525464"/>
            <a:ext cx="4572000" cy="1346010"/>
          </a:xfrm>
          <a:prstGeom prst="rect">
            <a:avLst/>
          </a:prstGeom>
        </p:spPr>
        <p:txBody>
          <a:bodyPr>
            <a:spAutoFit/>
          </a:bodyPr>
          <a:lstStyle/>
          <a:p>
            <a:pPr lvl="0">
              <a:lnSpc>
                <a:spcPct val="90000"/>
              </a:lnSpc>
              <a:buSzPct val="25000"/>
            </a:pPr>
            <a:r>
              <a:rPr lang="en-US" sz="1200" dirty="0"/>
              <a:t>Point 3 – Examples</a:t>
            </a:r>
          </a:p>
          <a:p>
            <a:pPr marL="457200" lvl="1">
              <a:lnSpc>
                <a:spcPct val="90000"/>
              </a:lnSpc>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Work teams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Quality teams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Task forces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Steering committees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Focus groups</a:t>
            </a:r>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Shape 161"/>
          <p:cNvSpPr txBox="1">
            <a:spLocks noGrp="1"/>
          </p:cNvSpPr>
          <p:nvPr>
            <p:ph type="title"/>
          </p:nvPr>
        </p:nvSpPr>
        <p:spPr>
          <a:xfrm>
            <a:off x="1828800" y="37946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(9 of 10)</a:t>
            </a:r>
          </a:p>
        </p:txBody>
      </p:sp>
      <p:sp>
        <p:nvSpPr>
          <p:cNvPr id="2" name="Rectangle 1">
            <a:extLst>
              <a:ext uri="{FF2B5EF4-FFF2-40B4-BE49-F238E27FC236}">
                <a16:creationId xmlns:a16="http://schemas.microsoft.com/office/drawing/2014/main" id="{CA696A07-8756-CF4F-8507-2C8858123A31}"/>
              </a:ext>
            </a:extLst>
          </p:cNvPr>
          <p:cNvSpPr/>
          <p:nvPr/>
        </p:nvSpPr>
        <p:spPr>
          <a:xfrm>
            <a:off x="434788" y="2628123"/>
            <a:ext cx="4572000" cy="2195473"/>
          </a:xfrm>
          <a:prstGeom prst="rect">
            <a:avLst/>
          </a:prstGeom>
        </p:spPr>
        <p:txBody>
          <a:bodyPr>
            <a:spAutoFit/>
          </a:bodyPr>
          <a:lstStyle/>
          <a:p>
            <a:pPr lvl="0">
              <a:buSzPct val="25000"/>
            </a:pPr>
            <a:r>
              <a:rPr lang="en-US" sz="1200" b="1" dirty="0"/>
              <a:t>Interorganizational Groups</a:t>
            </a:r>
            <a:endParaRPr lang="ar-SA" sz="1200" b="1" dirty="0"/>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Established to accomplish particular targets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Collective performance better than individual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must be well-versed in a wide range of technical and communication competencies</a:t>
            </a:r>
          </a:p>
          <a:p>
            <a:pPr lvl="0">
              <a:buSzPct val="25000"/>
            </a:pPr>
            <a:r>
              <a:rPr lang="en-US" sz="1200" dirty="0"/>
              <a:t>Point 2 – Tensions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Relationship</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Structural</a:t>
            </a:r>
          </a:p>
        </p:txBody>
      </p:sp>
      <p:pic>
        <p:nvPicPr>
          <p:cNvPr id="4" name="Picture 3">
            <a:extLst>
              <a:ext uri="{FF2B5EF4-FFF2-40B4-BE49-F238E27FC236}">
                <a16:creationId xmlns:a16="http://schemas.microsoft.com/office/drawing/2014/main" id="{0C95646A-7534-9D4F-9D83-48CDF166E484}"/>
              </a:ext>
            </a:extLst>
          </p:cNvPr>
          <p:cNvPicPr>
            <a:picLocks noChangeAspect="1"/>
          </p:cNvPicPr>
          <p:nvPr/>
        </p:nvPicPr>
        <p:blipFill>
          <a:blip r:embed="rId3"/>
          <a:stretch>
            <a:fillRect/>
          </a:stretch>
        </p:blipFill>
        <p:spPr>
          <a:xfrm>
            <a:off x="3551937" y="3025834"/>
            <a:ext cx="5353383" cy="2976769"/>
          </a:xfrm>
          <a:prstGeom prst="rect">
            <a:avLst/>
          </a:prstGeom>
        </p:spPr>
      </p:pic>
      <p:sp>
        <p:nvSpPr>
          <p:cNvPr id="7" name="Rectangle 6">
            <a:extLst>
              <a:ext uri="{FF2B5EF4-FFF2-40B4-BE49-F238E27FC236}">
                <a16:creationId xmlns:a16="http://schemas.microsoft.com/office/drawing/2014/main" id="{86831500-0EBD-584E-AC41-8EBC9773805C}"/>
              </a:ext>
            </a:extLst>
          </p:cNvPr>
          <p:cNvSpPr/>
          <p:nvPr/>
        </p:nvSpPr>
        <p:spPr>
          <a:xfrm>
            <a:off x="4489077" y="1441121"/>
            <a:ext cx="4572000" cy="1118255"/>
          </a:xfrm>
          <a:prstGeom prst="rect">
            <a:avLst/>
          </a:prstGeom>
        </p:spPr>
        <p:txBody>
          <a:bodyPr>
            <a:spAutoFit/>
          </a:bodyPr>
          <a:lstStyle/>
          <a:p>
            <a:pPr lvl="0">
              <a:buSzPct val="25000"/>
            </a:pPr>
            <a:r>
              <a:rPr lang="en-US" sz="1200" dirty="0"/>
              <a:t>Point 3 – Functioning</a:t>
            </a:r>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Work on extensively diverse issues on the governments’ behalf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Organizations with a variety of specialties contribute to one goal </a:t>
            </a:r>
          </a:p>
        </p:txBody>
      </p:sp>
      <p:pic>
        <p:nvPicPr>
          <p:cNvPr id="6" name="Picture 5">
            <a:extLst>
              <a:ext uri="{FF2B5EF4-FFF2-40B4-BE49-F238E27FC236}">
                <a16:creationId xmlns:a16="http://schemas.microsoft.com/office/drawing/2014/main" id="{BA6EE6AD-6238-6644-BF6E-6B1CF08E06F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56766" y="5156109"/>
            <a:ext cx="2050022" cy="1217311"/>
          </a:xfrm>
          <a:prstGeom prst="rect">
            <a:avLst/>
          </a:prstGeom>
        </p:spPr>
      </p:pic>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Shape 169"/>
          <p:cNvSpPr txBox="1">
            <a:spLocks noGrp="1"/>
          </p:cNvSpPr>
          <p:nvPr>
            <p:ph type="title"/>
          </p:nvPr>
        </p:nvSpPr>
        <p:spPr>
          <a:xfrm>
            <a:off x="1828800" y="3810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6.3 Types of Groups </a:t>
            </a:r>
            <a:r>
              <a:rPr lang="en-US" sz="2400" b="1" i="0" u="none" strike="noStrike" cap="none" baseline="0" dirty="0">
                <a:solidFill>
                  <a:srgbClr val="009999"/>
                </a:solidFill>
                <a:latin typeface="Arial"/>
                <a:ea typeface="Arial"/>
                <a:cs typeface="Arial"/>
                <a:sym typeface="Arial"/>
              </a:rPr>
              <a:t>(10 of 10)</a:t>
            </a:r>
          </a:p>
        </p:txBody>
      </p:sp>
      <p:sp>
        <p:nvSpPr>
          <p:cNvPr id="2" name="Rectangle 1">
            <a:extLst>
              <a:ext uri="{FF2B5EF4-FFF2-40B4-BE49-F238E27FC236}">
                <a16:creationId xmlns:a16="http://schemas.microsoft.com/office/drawing/2014/main" id="{F26FA562-8FCD-D645-B39F-C45D186DCAB5}"/>
              </a:ext>
            </a:extLst>
          </p:cNvPr>
          <p:cNvSpPr/>
          <p:nvPr/>
        </p:nvSpPr>
        <p:spPr>
          <a:xfrm>
            <a:off x="4159624" y="1981200"/>
            <a:ext cx="4953000" cy="3334246"/>
          </a:xfrm>
          <a:prstGeom prst="rect">
            <a:avLst/>
          </a:prstGeom>
        </p:spPr>
        <p:txBody>
          <a:bodyPr wrap="square">
            <a:spAutoFit/>
          </a:bodyPr>
          <a:lstStyle/>
          <a:p>
            <a:pPr>
              <a:buSzPct val="25000"/>
            </a:pPr>
            <a:r>
              <a:rPr lang="en-US" sz="2800" b="1" dirty="0"/>
              <a:t>Communities of Practice</a:t>
            </a:r>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Sometimes structured; mostly informal</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Came into prominence through software techies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Voluntary development; can have intra- and/or inter-organizational involvement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Provide cutting-edge technologies to individuals as well as organizations</a:t>
            </a:r>
          </a:p>
          <a:p>
            <a:pPr marL="457200" lvl="1">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3 – Functioning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Stimulate innovation and provide professional development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Use proficiencies within and outside organizations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Emphasize learning and problem solving processes</a:t>
            </a:r>
          </a:p>
        </p:txBody>
      </p:sp>
      <p:pic>
        <p:nvPicPr>
          <p:cNvPr id="4" name="Picture 3">
            <a:extLst>
              <a:ext uri="{FF2B5EF4-FFF2-40B4-BE49-F238E27FC236}">
                <a16:creationId xmlns:a16="http://schemas.microsoft.com/office/drawing/2014/main" id="{9E890422-7684-054C-9E62-BD2E7146DBE3}"/>
              </a:ext>
            </a:extLst>
          </p:cNvPr>
          <p:cNvPicPr>
            <a:picLocks noChangeAspect="1"/>
          </p:cNvPicPr>
          <p:nvPr/>
        </p:nvPicPr>
        <p:blipFill>
          <a:blip r:embed="rId3"/>
          <a:stretch>
            <a:fillRect/>
          </a:stretch>
        </p:blipFill>
        <p:spPr>
          <a:xfrm>
            <a:off x="-152400" y="1752600"/>
            <a:ext cx="4608471" cy="4419600"/>
          </a:xfrm>
          <a:prstGeom prst="rect">
            <a:avLst/>
          </a:prstGeom>
        </p:spPr>
      </p:pic>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Shape 177"/>
          <p:cNvSpPr txBox="1">
            <a:spLocks noGrp="1"/>
          </p:cNvSpPr>
          <p:nvPr>
            <p:ph type="title"/>
          </p:nvPr>
        </p:nvSpPr>
        <p:spPr>
          <a:xfrm>
            <a:off x="1828800" y="310498"/>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The Team-Based Organization</a:t>
            </a:r>
          </a:p>
        </p:txBody>
      </p:sp>
      <p:sp>
        <p:nvSpPr>
          <p:cNvPr id="178" name="Shape 178"/>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6.4 Describe the team-based organization</a:t>
            </a:r>
          </a:p>
        </p:txBody>
      </p:sp>
      <p:sp>
        <p:nvSpPr>
          <p:cNvPr id="179" name="Shape 179"/>
          <p:cNvSpPr txBox="1"/>
          <p:nvPr/>
        </p:nvSpPr>
        <p:spPr>
          <a:xfrm>
            <a:off x="0" y="6469062"/>
            <a:ext cx="7050086" cy="365125"/>
          </a:xfrm>
          <a:prstGeom prst="rect">
            <a:avLst/>
          </a:prstGeom>
          <a:noFill/>
          <a:ln>
            <a:noFill/>
          </a:ln>
        </p:spPr>
        <p:txBody>
          <a:bodyPr lIns="91425" tIns="45700" rIns="91425" bIns="45700" anchor="ctr" anchorCtr="0">
            <a:noAutofit/>
          </a:bodyPr>
          <a:lstStyle/>
          <a:p>
            <a:pPr marL="0" marR="0" lvl="0" indent="0" algn="l" rtl="0">
              <a:lnSpc>
                <a:spcPct val="100000"/>
              </a:lnSpc>
              <a:spcBef>
                <a:spcPts val="0"/>
              </a:spcBef>
              <a:spcAft>
                <a:spcPts val="0"/>
              </a:spcAft>
              <a:buClr>
                <a:schemeClr val="lt1"/>
              </a:buClr>
              <a:buSzPct val="25000"/>
              <a:buFont typeface="Verdana"/>
              <a:buNone/>
            </a:pPr>
            <a:r>
              <a:rPr lang="en-US" sz="1200" b="0" i="0" u="none" strike="noStrike" cap="none" baseline="0">
                <a:solidFill>
                  <a:schemeClr val="lt1"/>
                </a:solidFill>
                <a:latin typeface="Verdana"/>
                <a:ea typeface="Verdana"/>
                <a:cs typeface="Verdana"/>
                <a:sym typeface="Verdana"/>
              </a:rPr>
              <a:t>© 2016 Pearson Education, Inc. All rights reserved.</a:t>
            </a:r>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Shape 185"/>
          <p:cNvSpPr txBox="1">
            <a:spLocks noGrp="1"/>
          </p:cNvSpPr>
          <p:nvPr>
            <p:ph type="title"/>
          </p:nvPr>
        </p:nvSpPr>
        <p:spPr>
          <a:xfrm>
            <a:off x="1981200" y="3810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6.4 The Team-Based Organization</a:t>
            </a:r>
          </a:p>
        </p:txBody>
      </p:sp>
      <p:sp>
        <p:nvSpPr>
          <p:cNvPr id="2" name="Rectangle 1">
            <a:extLst>
              <a:ext uri="{FF2B5EF4-FFF2-40B4-BE49-F238E27FC236}">
                <a16:creationId xmlns:a16="http://schemas.microsoft.com/office/drawing/2014/main" id="{08440CE3-3BC5-404B-BD7A-88ADFE1A2EFC}"/>
              </a:ext>
            </a:extLst>
          </p:cNvPr>
          <p:cNvSpPr/>
          <p:nvPr/>
        </p:nvSpPr>
        <p:spPr>
          <a:xfrm>
            <a:off x="3657600" y="1622611"/>
            <a:ext cx="5791200" cy="4703852"/>
          </a:xfrm>
          <a:prstGeom prst="rect">
            <a:avLst/>
          </a:prstGeom>
        </p:spPr>
        <p:txBody>
          <a:bodyPr wrap="square">
            <a:spAutoFit/>
          </a:bodyPr>
          <a:lstStyle/>
          <a:p>
            <a:pPr lvl="0">
              <a:lnSpc>
                <a:spcPct val="90000"/>
              </a:lnSpc>
              <a:buSzPct val="25000"/>
            </a:pPr>
            <a:r>
              <a:rPr lang="en-US" sz="1800" b="1" dirty="0"/>
              <a:t>High-Reliability Organizations</a:t>
            </a:r>
            <a:endParaRPr lang="ar-SA" sz="1800" b="1" dirty="0"/>
          </a:p>
          <a:p>
            <a:pPr lvl="0">
              <a:lnSpc>
                <a:spcPct val="90000"/>
              </a:lnSpc>
              <a:buSzPct val="25000"/>
            </a:pPr>
            <a:endParaRPr lang="en-US" sz="1200" b="1" dirty="0"/>
          </a:p>
          <a:p>
            <a:pPr lvl="0">
              <a:lnSpc>
                <a:spcPct val="90000"/>
              </a:lnSpc>
              <a:buSzPct val="25000"/>
            </a:pPr>
            <a:r>
              <a:rPr lang="en-US" sz="1200" dirty="0"/>
              <a:t>Point 1 – Overview</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Explain organizations in </a:t>
            </a:r>
            <a:r>
              <a:rPr lang="en-US" sz="1200" u="sng" kern="1200" dirty="0">
                <a:solidFill>
                  <a:srgbClr val="FF0000"/>
                </a:solidFill>
                <a:latin typeface="Arial" pitchFamily="34" charset="0"/>
                <a:ea typeface="Calibri"/>
                <a:cs typeface="Arial" pitchFamily="34" charset="0"/>
              </a:rPr>
              <a:t>high-risk industries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Impact of work is all-pervasive</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Use simulations to practice implementation of communication strategies </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Regularly review tactics and plans of action</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Communication protocols relatively formal </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90000"/>
              </a:lnSpc>
              <a:buSzPct val="25000"/>
            </a:pPr>
            <a:r>
              <a:rPr lang="en-US" sz="1200" dirty="0"/>
              <a:t>Point 2 – Examples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t>
            </a:r>
            <a:r>
              <a:rPr lang="en-US" sz="1200" u="sng" kern="1200" dirty="0">
                <a:solidFill>
                  <a:srgbClr val="FF0000"/>
                </a:solidFill>
                <a:latin typeface="Arial" pitchFamily="34" charset="0"/>
                <a:ea typeface="Calibri"/>
                <a:cs typeface="Arial" pitchFamily="34" charset="0"/>
              </a:rPr>
              <a:t>Police department</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Fire department</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Security agencies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Relief teams</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90000"/>
              </a:lnSpc>
              <a:buSzPct val="25000"/>
            </a:pPr>
            <a:r>
              <a:rPr lang="en-US" sz="1200" dirty="0"/>
              <a:t>Point 3 – Functioning</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Focus on what can go wrong</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Bring order out of chaos during natural and human disasters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Form redundancy in communication strategies, technologies, tactics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Avoid oversimplification of facts and interpretations</a:t>
            </a:r>
          </a:p>
        </p:txBody>
      </p:sp>
      <p:pic>
        <p:nvPicPr>
          <p:cNvPr id="5" name="Picture 4">
            <a:extLst>
              <a:ext uri="{FF2B5EF4-FFF2-40B4-BE49-F238E27FC236}">
                <a16:creationId xmlns:a16="http://schemas.microsoft.com/office/drawing/2014/main" id="{8E483DDC-A530-7A45-B03F-51CA2DB894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4800" y="2106612"/>
            <a:ext cx="3578011" cy="2886635"/>
          </a:xfrm>
          <a:prstGeom prst="rect">
            <a:avLst/>
          </a:prstGeom>
        </p:spPr>
      </p:pic>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Shape 193"/>
          <p:cNvSpPr txBox="1">
            <a:spLocks noGrp="1"/>
          </p:cNvSpPr>
          <p:nvPr>
            <p:ph type="title"/>
          </p:nvPr>
        </p:nvSpPr>
        <p:spPr>
          <a:xfrm>
            <a:off x="1905000" y="45720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Group Processes</a:t>
            </a:r>
          </a:p>
        </p:txBody>
      </p:sp>
      <p:sp>
        <p:nvSpPr>
          <p:cNvPr id="194" name="Shape 194"/>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6.5 Describe group processes</a:t>
            </a: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Shape 201"/>
          <p:cNvSpPr txBox="1">
            <a:spLocks noGrp="1"/>
          </p:cNvSpPr>
          <p:nvPr>
            <p:ph type="title"/>
          </p:nvPr>
        </p:nvSpPr>
        <p:spPr>
          <a:xfrm>
            <a:off x="1905000" y="4572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6.5 Group Processes </a:t>
            </a:r>
            <a:r>
              <a:rPr lang="en-US" sz="2400" b="1" i="0" u="none" strike="noStrike" cap="none" baseline="0" dirty="0">
                <a:solidFill>
                  <a:srgbClr val="009999"/>
                </a:solidFill>
                <a:latin typeface="Arial"/>
                <a:ea typeface="Arial"/>
                <a:cs typeface="Arial"/>
                <a:sym typeface="Arial"/>
              </a:rPr>
              <a:t>(1 of 2)</a:t>
            </a:r>
          </a:p>
        </p:txBody>
      </p:sp>
      <p:sp>
        <p:nvSpPr>
          <p:cNvPr id="2" name="Rectangle 1">
            <a:extLst>
              <a:ext uri="{FF2B5EF4-FFF2-40B4-BE49-F238E27FC236}">
                <a16:creationId xmlns:a16="http://schemas.microsoft.com/office/drawing/2014/main" id="{1FF496C6-5EEA-5C43-B397-7517AB8759E2}"/>
              </a:ext>
            </a:extLst>
          </p:cNvPr>
          <p:cNvSpPr/>
          <p:nvPr/>
        </p:nvSpPr>
        <p:spPr>
          <a:xfrm>
            <a:off x="3810000" y="1586316"/>
            <a:ext cx="5715000" cy="4138569"/>
          </a:xfrm>
          <a:prstGeom prst="rect">
            <a:avLst/>
          </a:prstGeom>
        </p:spPr>
        <p:txBody>
          <a:bodyPr wrap="square">
            <a:spAutoFit/>
          </a:bodyPr>
          <a:lstStyle/>
          <a:p>
            <a:pPr lvl="0">
              <a:lnSpc>
                <a:spcPct val="90000"/>
              </a:lnSpc>
              <a:buSzPct val="25000"/>
            </a:pPr>
            <a:r>
              <a:rPr lang="en-US" sz="2800" b="1" dirty="0"/>
              <a:t>Workplace Democracy</a:t>
            </a:r>
            <a:endParaRPr lang="ar-SA" sz="2800" b="1" dirty="0"/>
          </a:p>
          <a:p>
            <a:pPr lvl="0">
              <a:lnSpc>
                <a:spcPct val="90000"/>
              </a:lnSpc>
              <a:buSzPct val="25000"/>
            </a:pPr>
            <a:endParaRPr lang="en-US" sz="1200" b="1" dirty="0"/>
          </a:p>
          <a:p>
            <a:pPr lvl="0">
              <a:lnSpc>
                <a:spcPct val="90000"/>
              </a:lnSpc>
              <a:buSzPct val="25000"/>
            </a:pPr>
            <a:r>
              <a:rPr lang="en-US" sz="1200" dirty="0"/>
              <a:t>Point 1 – Individual objectives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Equitable remuneration</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Pursuit of fulfilling work</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Right to express oneself</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90000"/>
              </a:lnSpc>
              <a:buSzPct val="25000"/>
            </a:pPr>
            <a:r>
              <a:rPr lang="en-US" sz="1200" dirty="0"/>
              <a:t>Point 2 – Organizational issues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Effectiveness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Efficiency</a:t>
            </a:r>
            <a:endParaRPr lang="ar-SA"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lnSpc>
                <a:spcPct val="9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90000"/>
              </a:lnSpc>
              <a:buSzPct val="25000"/>
            </a:pPr>
            <a:r>
              <a:rPr lang="en-US" sz="1200" dirty="0"/>
              <a:t>Point 4 – Factors that improve workplace democracy</a:t>
            </a:r>
          </a:p>
          <a:p>
            <a:pPr lvl="0">
              <a:lnSpc>
                <a:spcPct val="90000"/>
              </a:lnSpc>
              <a:buSzPct val="25000"/>
            </a:pPr>
            <a:endParaRPr lang="en-US" sz="1200" dirty="0"/>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Employee-owned organizations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Worker cooperatives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Globalization</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Employee stock ownership plans</a:t>
            </a:r>
          </a:p>
          <a:p>
            <a:pPr marL="457200" lvl="1">
              <a:lnSpc>
                <a:spcPct val="9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Innovation</a:t>
            </a:r>
          </a:p>
        </p:txBody>
      </p:sp>
      <p:pic>
        <p:nvPicPr>
          <p:cNvPr id="3" name="Picture 2">
            <a:extLst>
              <a:ext uri="{FF2B5EF4-FFF2-40B4-BE49-F238E27FC236}">
                <a16:creationId xmlns:a16="http://schemas.microsoft.com/office/drawing/2014/main" id="{65895021-31C1-594E-8470-3CEC8B2BF8C3}"/>
              </a:ext>
            </a:extLst>
          </p:cNvPr>
          <p:cNvPicPr>
            <a:picLocks noChangeAspect="1"/>
          </p:cNvPicPr>
          <p:nvPr/>
        </p:nvPicPr>
        <p:blipFill>
          <a:blip r:embed="rId3"/>
          <a:stretch>
            <a:fillRect/>
          </a:stretch>
        </p:blipFill>
        <p:spPr>
          <a:xfrm>
            <a:off x="-304800" y="2058180"/>
            <a:ext cx="4673600" cy="3505200"/>
          </a:xfrm>
          <a:prstGeom prst="rect">
            <a:avLst/>
          </a:prstGeom>
        </p:spPr>
      </p:pic>
      <p:sp>
        <p:nvSpPr>
          <p:cNvPr id="4" name="Rectangle 3">
            <a:extLst>
              <a:ext uri="{FF2B5EF4-FFF2-40B4-BE49-F238E27FC236}">
                <a16:creationId xmlns:a16="http://schemas.microsoft.com/office/drawing/2014/main" id="{167CC19A-FD44-544D-90F1-92319A3A0F02}"/>
              </a:ext>
            </a:extLst>
          </p:cNvPr>
          <p:cNvSpPr/>
          <p:nvPr/>
        </p:nvSpPr>
        <p:spPr>
          <a:xfrm>
            <a:off x="6324600" y="2286000"/>
            <a:ext cx="2489200" cy="738664"/>
          </a:xfrm>
          <a:prstGeom prst="rect">
            <a:avLst/>
          </a:prstGeom>
        </p:spPr>
        <p:txBody>
          <a:bodyPr wrap="square">
            <a:spAutoFit/>
          </a:bodyPr>
          <a:lstStyle/>
          <a:p>
            <a:pPr marL="285750" indent="-285750" algn="r" rtl="1">
              <a:buFont typeface="Arial" panose="020B0604020202020204" pitchFamily="34" charset="0"/>
              <a:buChar char="•"/>
            </a:pPr>
            <a:r>
              <a:rPr lang="en-US" dirty="0"/>
              <a:t>المكافأة العادلة</a:t>
            </a:r>
          </a:p>
          <a:p>
            <a:pPr marL="285750" indent="-285750" algn="r" rtl="1">
              <a:buFont typeface="Arial" panose="020B0604020202020204" pitchFamily="34" charset="0"/>
              <a:buChar char="•"/>
            </a:pPr>
            <a:r>
              <a:rPr lang="en-US" dirty="0"/>
              <a:t>  السعي لإنجاز العمل</a:t>
            </a:r>
          </a:p>
          <a:p>
            <a:pPr marL="285750" indent="-285750" algn="r" rtl="1">
              <a:buFont typeface="Arial" panose="020B0604020202020204" pitchFamily="34" charset="0"/>
              <a:buChar char="•"/>
            </a:pPr>
            <a:r>
              <a:rPr lang="en-US" dirty="0"/>
              <a:t>  الحق في التعبير عن نفسه</a:t>
            </a:r>
          </a:p>
        </p:txBody>
      </p:sp>
      <p:sp>
        <p:nvSpPr>
          <p:cNvPr id="6" name="Rectangle 5">
            <a:extLst>
              <a:ext uri="{FF2B5EF4-FFF2-40B4-BE49-F238E27FC236}">
                <a16:creationId xmlns:a16="http://schemas.microsoft.com/office/drawing/2014/main" id="{9C809B97-1EDD-3141-B4F9-62E02792A15C}"/>
              </a:ext>
            </a:extLst>
          </p:cNvPr>
          <p:cNvSpPr/>
          <p:nvPr/>
        </p:nvSpPr>
        <p:spPr>
          <a:xfrm>
            <a:off x="4428565" y="4528440"/>
            <a:ext cx="4572000" cy="1169551"/>
          </a:xfrm>
          <a:prstGeom prst="rect">
            <a:avLst/>
          </a:prstGeom>
        </p:spPr>
        <p:txBody>
          <a:bodyPr>
            <a:spAutoFit/>
          </a:bodyPr>
          <a:lstStyle/>
          <a:p>
            <a:pPr marL="285750" indent="-285750" algn="r" rtl="1">
              <a:buFont typeface="Arial" panose="020B0604020202020204" pitchFamily="34" charset="0"/>
              <a:buChar char="•"/>
            </a:pPr>
            <a:r>
              <a:rPr lang="en-US" dirty="0"/>
              <a:t>المنظمات  مملوكة للموظفين</a:t>
            </a:r>
          </a:p>
          <a:p>
            <a:pPr marL="285750" indent="-285750" algn="r" rtl="1">
              <a:buFont typeface="Arial" panose="020B0604020202020204" pitchFamily="34" charset="0"/>
              <a:buChar char="•"/>
            </a:pPr>
            <a:r>
              <a:rPr lang="en-US" dirty="0"/>
              <a:t>  تعاونيات العمال</a:t>
            </a:r>
          </a:p>
          <a:p>
            <a:pPr marL="285750" indent="-285750" algn="r" rtl="1">
              <a:buFont typeface="Arial" panose="020B0604020202020204" pitchFamily="34" charset="0"/>
              <a:buChar char="•"/>
            </a:pPr>
            <a:r>
              <a:rPr lang="en-US" dirty="0"/>
              <a:t>  العولمة</a:t>
            </a:r>
          </a:p>
          <a:p>
            <a:pPr marL="285750" indent="-285750" algn="r" rtl="1">
              <a:buFont typeface="Arial" panose="020B0604020202020204" pitchFamily="34" charset="0"/>
              <a:buChar char="•"/>
            </a:pPr>
            <a:r>
              <a:rPr lang="en-US" dirty="0"/>
              <a:t>  خطط ملكية الأسهم للموظفين</a:t>
            </a:r>
          </a:p>
          <a:p>
            <a:pPr marL="285750" indent="-285750" algn="r" rtl="1">
              <a:buFont typeface="Arial" panose="020B0604020202020204" pitchFamily="34" charset="0"/>
              <a:buChar char="•"/>
            </a:pPr>
            <a:r>
              <a:rPr lang="en-US" dirty="0"/>
              <a:t>  ابتكار</a:t>
            </a:r>
          </a:p>
        </p:txBody>
      </p:sp>
    </p:spTree>
  </p:cSld>
  <p:clrMapOvr>
    <a:masterClrMapping/>
  </p:clrMapOvr>
  <p:transition spd="slow">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Shape 209"/>
          <p:cNvSpPr txBox="1">
            <a:spLocks noGrp="1"/>
          </p:cNvSpPr>
          <p:nvPr>
            <p:ph type="title"/>
          </p:nvPr>
        </p:nvSpPr>
        <p:spPr>
          <a:xfrm>
            <a:off x="457200" y="27463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6.5 Group Processes </a:t>
            </a:r>
            <a:r>
              <a:rPr lang="en-US" sz="2400" b="1" i="0" u="none" strike="noStrike" cap="none" baseline="0">
                <a:solidFill>
                  <a:srgbClr val="009999"/>
                </a:solidFill>
                <a:latin typeface="Arial"/>
                <a:ea typeface="Arial"/>
                <a:cs typeface="Arial"/>
                <a:sym typeface="Arial"/>
              </a:rPr>
              <a:t>(2 of 2)</a:t>
            </a:r>
          </a:p>
        </p:txBody>
      </p:sp>
      <p:pic>
        <p:nvPicPr>
          <p:cNvPr id="4" name="Picture 3">
            <a:extLst>
              <a:ext uri="{FF2B5EF4-FFF2-40B4-BE49-F238E27FC236}">
                <a16:creationId xmlns:a16="http://schemas.microsoft.com/office/drawing/2014/main" id="{B0F90BCA-582B-A147-A86C-913370396602}"/>
              </a:ext>
            </a:extLst>
          </p:cNvPr>
          <p:cNvPicPr>
            <a:picLocks noChangeAspect="1"/>
          </p:cNvPicPr>
          <p:nvPr/>
        </p:nvPicPr>
        <p:blipFill>
          <a:blip r:embed="rId3"/>
          <a:stretch>
            <a:fillRect/>
          </a:stretch>
        </p:blipFill>
        <p:spPr>
          <a:xfrm>
            <a:off x="5167870" y="2190750"/>
            <a:ext cx="3976130" cy="3448050"/>
          </a:xfrm>
          <a:prstGeom prst="rect">
            <a:avLst/>
          </a:prstGeom>
        </p:spPr>
      </p:pic>
      <p:sp>
        <p:nvSpPr>
          <p:cNvPr id="2" name="Rectangle 1">
            <a:extLst>
              <a:ext uri="{FF2B5EF4-FFF2-40B4-BE49-F238E27FC236}">
                <a16:creationId xmlns:a16="http://schemas.microsoft.com/office/drawing/2014/main" id="{5DEEFFA9-471F-DF48-9486-469D054B3065}"/>
              </a:ext>
            </a:extLst>
          </p:cNvPr>
          <p:cNvSpPr/>
          <p:nvPr/>
        </p:nvSpPr>
        <p:spPr>
          <a:xfrm>
            <a:off x="228600" y="1828800"/>
            <a:ext cx="7391400" cy="4288353"/>
          </a:xfrm>
          <a:prstGeom prst="rect">
            <a:avLst/>
          </a:prstGeom>
        </p:spPr>
        <p:txBody>
          <a:bodyPr wrap="square">
            <a:spAutoFit/>
          </a:bodyPr>
          <a:lstStyle/>
          <a:p>
            <a:pPr lvl="0">
              <a:buSzPct val="25000"/>
            </a:pPr>
            <a:r>
              <a:rPr lang="en-US" sz="2800" b="1" dirty="0"/>
              <a:t>Group Norms And Communication Roles</a:t>
            </a:r>
          </a:p>
          <a:p>
            <a:pPr lvl="0">
              <a:buSzPct val="25000"/>
            </a:pPr>
            <a:endParaRPr lang="en-US" sz="2800" b="1" dirty="0"/>
          </a:p>
          <a:p>
            <a:pPr lvl="0">
              <a:buSzPct val="25000"/>
            </a:pPr>
            <a:r>
              <a:rPr lang="en-US" sz="1200" dirty="0"/>
              <a:t>Point 1 – </a:t>
            </a:r>
            <a:r>
              <a:rPr lang="en-US" sz="1200" b="1" dirty="0"/>
              <a:t>Group norms</a:t>
            </a:r>
          </a:p>
          <a:p>
            <a:pPr lvl="0">
              <a:buSzPct val="25000"/>
            </a:pPr>
            <a:endParaRPr lang="en-US" sz="1200" dirty="0"/>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Unwritten behavior guidelines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Cultural beliefs about effectiveness or appropriateness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General as well as role-specific</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Norms apply to individual roles such as leader, secretary, information </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collector, critic</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a:t>
            </a:r>
            <a:r>
              <a:rPr lang="en-US" sz="1200" b="1" dirty="0"/>
              <a:t>Communication roles</a:t>
            </a:r>
          </a:p>
          <a:p>
            <a:pPr lvl="0">
              <a:buSzPct val="25000"/>
            </a:pPr>
            <a:endParaRPr lang="en-US" sz="1200" dirty="0"/>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Classified into group task roles, group maintenance roles, </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self-centered roles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Assist teams in achieving objectives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Develop social support among teammates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Support individual objectives; may or may not be compatible with overall group objectives</a:t>
            </a:r>
          </a:p>
        </p:txBody>
      </p:sp>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Shape 217"/>
          <p:cNvSpPr txBox="1">
            <a:spLocks noGrp="1"/>
          </p:cNvSpPr>
          <p:nvPr>
            <p:ph type="title"/>
          </p:nvPr>
        </p:nvSpPr>
        <p:spPr>
          <a:xfrm>
            <a:off x="1981200" y="45720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Working in Groups</a:t>
            </a:r>
          </a:p>
        </p:txBody>
      </p:sp>
      <p:sp>
        <p:nvSpPr>
          <p:cNvPr id="218" name="Shape 218"/>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6.6 Describe working in groups</a:t>
            </a:r>
          </a:p>
        </p:txBody>
      </p:sp>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Shape 225"/>
          <p:cNvSpPr txBox="1">
            <a:spLocks noGrp="1"/>
          </p:cNvSpPr>
          <p:nvPr>
            <p:ph type="title"/>
          </p:nvPr>
        </p:nvSpPr>
        <p:spPr>
          <a:xfrm>
            <a:off x="1828800" y="379018"/>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6.6 Working in Groups </a:t>
            </a:r>
            <a:r>
              <a:rPr lang="en-US" sz="2400" b="1" i="0" u="none" strike="noStrike" cap="none" baseline="0" dirty="0">
                <a:solidFill>
                  <a:srgbClr val="009999"/>
                </a:solidFill>
                <a:latin typeface="Arial"/>
                <a:ea typeface="Arial"/>
                <a:cs typeface="Arial"/>
                <a:sym typeface="Arial"/>
              </a:rPr>
              <a:t>(1 of 3)</a:t>
            </a:r>
          </a:p>
        </p:txBody>
      </p:sp>
      <p:sp>
        <p:nvSpPr>
          <p:cNvPr id="2" name="Rectangle 1">
            <a:extLst>
              <a:ext uri="{FF2B5EF4-FFF2-40B4-BE49-F238E27FC236}">
                <a16:creationId xmlns:a16="http://schemas.microsoft.com/office/drawing/2014/main" id="{F73883C5-AE12-7746-AB41-07A188CC7B46}"/>
              </a:ext>
            </a:extLst>
          </p:cNvPr>
          <p:cNvSpPr/>
          <p:nvPr/>
        </p:nvSpPr>
        <p:spPr>
          <a:xfrm>
            <a:off x="228600" y="2104630"/>
            <a:ext cx="4572000" cy="2320635"/>
          </a:xfrm>
          <a:prstGeom prst="rect">
            <a:avLst/>
          </a:prstGeom>
        </p:spPr>
        <p:txBody>
          <a:bodyPr>
            <a:spAutoFit/>
          </a:bodyPr>
          <a:lstStyle/>
          <a:p>
            <a:pPr lvl="0">
              <a:lnSpc>
                <a:spcPct val="80000"/>
              </a:lnSpc>
              <a:buSzPct val="25000"/>
            </a:pPr>
            <a:r>
              <a:rPr lang="en-US" sz="3200" b="1" dirty="0">
                <a:latin typeface="Arial" pitchFamily="34" charset="0"/>
                <a:cs typeface="Arial" pitchFamily="34" charset="0"/>
              </a:rPr>
              <a:t>Diverse Work Groups</a:t>
            </a:r>
            <a:endParaRPr lang="ar-SA" sz="3200" b="1" dirty="0">
              <a:latin typeface="Arial" pitchFamily="34" charset="0"/>
              <a:cs typeface="Arial" pitchFamily="34" charset="0"/>
            </a:endParaRPr>
          </a:p>
          <a:p>
            <a:pPr lvl="0">
              <a:lnSpc>
                <a:spcPct val="80000"/>
              </a:lnSpc>
              <a:buSzPct val="25000"/>
            </a:pPr>
            <a:endParaRPr lang="en-US" sz="1200" b="1" dirty="0">
              <a:latin typeface="Arial" pitchFamily="34" charset="0"/>
              <a:cs typeface="Arial" pitchFamily="34" charset="0"/>
            </a:endParaRPr>
          </a:p>
          <a:p>
            <a:pPr lvl="0">
              <a:lnSpc>
                <a:spcPct val="80000"/>
              </a:lnSpc>
              <a:buSzPct val="25000"/>
            </a:pPr>
            <a:r>
              <a:rPr lang="en-US" sz="1200" dirty="0">
                <a:latin typeface="Arial" pitchFamily="34" charset="0"/>
                <a:cs typeface="Arial" pitchFamily="34" charset="0"/>
              </a:rPr>
              <a:t>Point 1 – Overview</a:t>
            </a:r>
          </a:p>
          <a:p>
            <a:pPr marL="457200" lvl="1">
              <a:lnSpc>
                <a:spcPct val="80000"/>
              </a:lnSpc>
              <a:spcBef>
                <a:spcPts val="360"/>
              </a:spcBef>
              <a:buClr>
                <a:schemeClr val="dk1"/>
              </a:buClr>
              <a:buSzPct val="100000"/>
              <a:buFont typeface="Arial"/>
              <a:buChar char="•"/>
            </a:pPr>
            <a:r>
              <a:rPr lang="en-US" sz="1200" dirty="0">
                <a:latin typeface="Arial" pitchFamily="34" charset="0"/>
                <a:cs typeface="Arial" pitchFamily="34" charset="0"/>
              </a:rPr>
              <a:t> </a:t>
            </a:r>
            <a:r>
              <a:rPr lang="en-US" sz="1200" kern="1200" dirty="0">
                <a:solidFill>
                  <a:schemeClr val="dk1"/>
                </a:solidFill>
                <a:latin typeface="Arial" pitchFamily="34" charset="0"/>
                <a:ea typeface="Calibri"/>
                <a:cs typeface="Arial" pitchFamily="34" charset="0"/>
              </a:rPr>
              <a:t>Gender and racial and ethnic identity affect organizational experience</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Affected by members’ approaches and  communication roles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Social category diversity positively impacts group morale</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Informational diversity hampers group morale</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individual competencies more challenged</a:t>
            </a:r>
            <a:endParaRPr lang="ar-SA" sz="1200" kern="1200" dirty="0">
              <a:solidFill>
                <a:schemeClr val="dk1"/>
              </a:solidFill>
              <a:latin typeface="Arial" pitchFamily="34" charset="0"/>
              <a:ea typeface="Calibri"/>
              <a:cs typeface="Arial" pitchFamily="34" charset="0"/>
            </a:endParaRPr>
          </a:p>
          <a:p>
            <a:pPr marL="457200" lvl="1">
              <a:lnSpc>
                <a:spcPct val="80000"/>
              </a:lnSpc>
              <a:spcBef>
                <a:spcPts val="360"/>
              </a:spcBef>
              <a:buClr>
                <a:schemeClr val="dk1"/>
              </a:buClr>
              <a:buSzPct val="100000"/>
              <a:buFont typeface="Arial"/>
              <a:buChar char="•"/>
            </a:pPr>
            <a:endParaRPr lang="ar-SA" sz="400" kern="1200" dirty="0">
              <a:solidFill>
                <a:schemeClr val="dk1"/>
              </a:solidFill>
              <a:latin typeface="Arial" pitchFamily="34" charset="0"/>
              <a:ea typeface="Calibri"/>
              <a:cs typeface="Arial" pitchFamily="34" charset="0"/>
            </a:endParaRPr>
          </a:p>
          <a:p>
            <a:pPr lvl="1">
              <a:lnSpc>
                <a:spcPct val="80000"/>
              </a:lnSpc>
            </a:pPr>
            <a:endParaRPr lang="en-US" sz="1200" dirty="0">
              <a:latin typeface="Arial" pitchFamily="34" charset="0"/>
              <a:cs typeface="Arial" pitchFamily="34" charset="0"/>
            </a:endParaRPr>
          </a:p>
        </p:txBody>
      </p:sp>
      <p:pic>
        <p:nvPicPr>
          <p:cNvPr id="3" name="Picture 2">
            <a:extLst>
              <a:ext uri="{FF2B5EF4-FFF2-40B4-BE49-F238E27FC236}">
                <a16:creationId xmlns:a16="http://schemas.microsoft.com/office/drawing/2014/main" id="{A37D01FB-A5FF-E34D-8AAA-9EE3424667A6}"/>
              </a:ext>
            </a:extLst>
          </p:cNvPr>
          <p:cNvPicPr>
            <a:picLocks noChangeAspect="1"/>
          </p:cNvPicPr>
          <p:nvPr/>
        </p:nvPicPr>
        <p:blipFill>
          <a:blip r:embed="rId3"/>
          <a:stretch>
            <a:fillRect/>
          </a:stretch>
        </p:blipFill>
        <p:spPr>
          <a:xfrm>
            <a:off x="4724400" y="2783602"/>
            <a:ext cx="4267200" cy="285519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4" name="Picture 3">
            <a:extLst>
              <a:ext uri="{FF2B5EF4-FFF2-40B4-BE49-F238E27FC236}">
                <a16:creationId xmlns:a16="http://schemas.microsoft.com/office/drawing/2014/main" id="{F8F0B04E-59F4-1341-98A8-8BC971980852}"/>
              </a:ext>
            </a:extLst>
          </p:cNvPr>
          <p:cNvPicPr>
            <a:picLocks noChangeAspect="1"/>
          </p:cNvPicPr>
          <p:nvPr/>
        </p:nvPicPr>
        <p:blipFill>
          <a:blip r:embed="rId4"/>
          <a:stretch>
            <a:fillRect/>
          </a:stretch>
        </p:blipFill>
        <p:spPr>
          <a:xfrm>
            <a:off x="3415553" y="4714875"/>
            <a:ext cx="3429000" cy="145732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F7C51B4-7F83-BF45-8B40-752257052278}"/>
              </a:ext>
            </a:extLst>
          </p:cNvPr>
          <p:cNvSpPr/>
          <p:nvPr/>
        </p:nvSpPr>
        <p:spPr>
          <a:xfrm>
            <a:off x="4572000" y="1752600"/>
            <a:ext cx="4572000" cy="4009303"/>
          </a:xfrm>
          <a:prstGeom prst="rect">
            <a:avLst/>
          </a:prstGeom>
        </p:spPr>
        <p:txBody>
          <a:bodyPr>
            <a:spAutoFit/>
          </a:bodyPr>
          <a:lstStyle/>
          <a:p>
            <a:pPr lvl="0">
              <a:lnSpc>
                <a:spcPct val="80000"/>
              </a:lnSpc>
              <a:buSzPct val="25000"/>
            </a:pPr>
            <a:r>
              <a:rPr lang="en-US" sz="2400" b="1" dirty="0">
                <a:latin typeface="Arial" pitchFamily="34" charset="0"/>
                <a:cs typeface="Arial" pitchFamily="34" charset="0"/>
              </a:rPr>
              <a:t>Creativity and Collaboration</a:t>
            </a:r>
            <a:endParaRPr lang="ar-SA" sz="2400" b="1" dirty="0">
              <a:latin typeface="Arial" pitchFamily="34" charset="0"/>
              <a:cs typeface="Arial" pitchFamily="34" charset="0"/>
            </a:endParaRPr>
          </a:p>
          <a:p>
            <a:pPr lvl="0">
              <a:lnSpc>
                <a:spcPct val="80000"/>
              </a:lnSpc>
              <a:buSzPct val="25000"/>
            </a:pPr>
            <a:endParaRPr lang="en-US" sz="2400" b="1" dirty="0">
              <a:latin typeface="Arial" pitchFamily="34" charset="0"/>
              <a:cs typeface="Arial" pitchFamily="34" charset="0"/>
            </a:endParaRPr>
          </a:p>
          <a:p>
            <a:pPr lvl="0">
              <a:lnSpc>
                <a:spcPct val="80000"/>
              </a:lnSpc>
              <a:buSzPct val="25000"/>
            </a:pPr>
            <a:r>
              <a:rPr lang="en-US" sz="1200" dirty="0">
                <a:latin typeface="Arial" pitchFamily="34" charset="0"/>
                <a:cs typeface="Arial" pitchFamily="34" charset="0"/>
              </a:rPr>
              <a:t>Point 1 – </a:t>
            </a:r>
            <a:r>
              <a:rPr lang="en-US" sz="1200" b="1" dirty="0">
                <a:solidFill>
                  <a:srgbClr val="FF0000"/>
                </a:solidFill>
                <a:latin typeface="Arial" pitchFamily="34" charset="0"/>
                <a:cs typeface="Arial" pitchFamily="34" charset="0"/>
              </a:rPr>
              <a:t>Overview</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Necessary for effective group performance</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Development of novel and useful ideas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Necessary for all types of innovation</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may or may not possess creativity</a:t>
            </a:r>
            <a:endParaRPr lang="ar-SA" sz="1200" kern="1200" dirty="0">
              <a:solidFill>
                <a:schemeClr val="dk1"/>
              </a:solidFill>
              <a:latin typeface="Arial" pitchFamily="34" charset="0"/>
              <a:ea typeface="Calibri"/>
              <a:cs typeface="Arial" pitchFamily="34" charset="0"/>
            </a:endParaRPr>
          </a:p>
          <a:p>
            <a:pPr marL="457200" lvl="1">
              <a:lnSpc>
                <a:spcPct val="8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80000"/>
              </a:lnSpc>
              <a:buSzPct val="25000"/>
            </a:pPr>
            <a:r>
              <a:rPr lang="en-US" sz="1200" dirty="0">
                <a:latin typeface="Arial" pitchFamily="34" charset="0"/>
                <a:cs typeface="Arial" pitchFamily="34" charset="0"/>
              </a:rPr>
              <a:t>Point 2 – </a:t>
            </a:r>
            <a:r>
              <a:rPr lang="en-US" sz="1200" b="1" dirty="0">
                <a:solidFill>
                  <a:srgbClr val="FF0000"/>
                </a:solidFill>
                <a:latin typeface="Arial" pitchFamily="34" charset="0"/>
                <a:cs typeface="Arial" pitchFamily="34" charset="0"/>
              </a:rPr>
              <a:t>Threats to creativity</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Social loafing</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Conformity</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Production blocking</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Downward norm setting</a:t>
            </a:r>
            <a:endParaRPr lang="ar-SA" sz="1200" kern="1200" dirty="0">
              <a:solidFill>
                <a:schemeClr val="dk1"/>
              </a:solidFill>
              <a:latin typeface="Arial" pitchFamily="34" charset="0"/>
              <a:ea typeface="Calibri"/>
              <a:cs typeface="Arial" pitchFamily="34" charset="0"/>
            </a:endParaRPr>
          </a:p>
          <a:p>
            <a:pPr marL="457200" lvl="1">
              <a:lnSpc>
                <a:spcPct val="8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80000"/>
              </a:lnSpc>
              <a:buSzPct val="25000"/>
            </a:pPr>
            <a:r>
              <a:rPr lang="en-US" sz="1200" dirty="0">
                <a:latin typeface="Arial" pitchFamily="34" charset="0"/>
                <a:cs typeface="Arial" pitchFamily="34" charset="0"/>
              </a:rPr>
              <a:t>Point 3 – </a:t>
            </a:r>
            <a:r>
              <a:rPr lang="en-US" sz="1200" b="1" dirty="0">
                <a:solidFill>
                  <a:srgbClr val="FF0000"/>
                </a:solidFill>
                <a:latin typeface="Arial" pitchFamily="34" charset="0"/>
                <a:cs typeface="Arial" pitchFamily="34" charset="0"/>
              </a:rPr>
              <a:t>Steps to enhance group creativity</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Effective collaboration processes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Achieved through group transparency, overall group synergy, high mindfulness levels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Use of commonly accepted information boosts members’ overall influence</a:t>
            </a:r>
          </a:p>
        </p:txBody>
      </p:sp>
      <p:sp>
        <p:nvSpPr>
          <p:cNvPr id="6" name="Shape 225">
            <a:extLst>
              <a:ext uri="{FF2B5EF4-FFF2-40B4-BE49-F238E27FC236}">
                <a16:creationId xmlns:a16="http://schemas.microsoft.com/office/drawing/2014/main" id="{5711E2CF-E1D1-344F-9A03-FD9EC50B37AF}"/>
              </a:ext>
            </a:extLst>
          </p:cNvPr>
          <p:cNvSpPr txBox="1">
            <a:spLocks noGrp="1"/>
          </p:cNvSpPr>
          <p:nvPr>
            <p:ph type="title"/>
          </p:nvPr>
        </p:nvSpPr>
        <p:spPr>
          <a:xfrm>
            <a:off x="1905000" y="292567"/>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6.6 Working in Groups </a:t>
            </a:r>
            <a:r>
              <a:rPr lang="en-US" sz="2400" b="1" i="0" u="none" strike="noStrike" cap="none" baseline="0" dirty="0">
                <a:solidFill>
                  <a:srgbClr val="009999"/>
                </a:solidFill>
                <a:latin typeface="Arial"/>
                <a:ea typeface="Arial"/>
                <a:cs typeface="Arial"/>
                <a:sym typeface="Arial"/>
              </a:rPr>
              <a:t>(1 of 3)</a:t>
            </a:r>
          </a:p>
        </p:txBody>
      </p:sp>
      <p:pic>
        <p:nvPicPr>
          <p:cNvPr id="3" name="Picture 2">
            <a:extLst>
              <a:ext uri="{FF2B5EF4-FFF2-40B4-BE49-F238E27FC236}">
                <a16:creationId xmlns:a16="http://schemas.microsoft.com/office/drawing/2014/main" id="{F233DCEF-60D2-554D-873B-74956FCF0A2F}"/>
              </a:ext>
            </a:extLst>
          </p:cNvPr>
          <p:cNvPicPr>
            <a:picLocks noChangeAspect="1"/>
          </p:cNvPicPr>
          <p:nvPr/>
        </p:nvPicPr>
        <p:blipFill>
          <a:blip r:embed="rId2"/>
          <a:stretch>
            <a:fillRect/>
          </a:stretch>
        </p:blipFill>
        <p:spPr>
          <a:xfrm>
            <a:off x="0" y="2009214"/>
            <a:ext cx="4343400" cy="2487584"/>
          </a:xfrm>
          <a:prstGeom prst="rect">
            <a:avLst/>
          </a:prstGeom>
        </p:spPr>
      </p:pic>
    </p:spTree>
    <p:extLst>
      <p:ext uri="{BB962C8B-B14F-4D97-AF65-F5344CB8AC3E}">
        <p14:creationId xmlns:p14="http://schemas.microsoft.com/office/powerpoint/2010/main" val="16285922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Shape 233"/>
          <p:cNvSpPr txBox="1">
            <a:spLocks noGrp="1"/>
          </p:cNvSpPr>
          <p:nvPr>
            <p:ph type="title"/>
          </p:nvPr>
        </p:nvSpPr>
        <p:spPr>
          <a:xfrm>
            <a:off x="1905000" y="3810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6.6 Working in Groups </a:t>
            </a:r>
            <a:r>
              <a:rPr lang="en-US" sz="2400" b="1" i="0" u="none" strike="noStrike" cap="none" baseline="0" dirty="0">
                <a:solidFill>
                  <a:srgbClr val="009999"/>
                </a:solidFill>
                <a:latin typeface="Arial"/>
                <a:ea typeface="Arial"/>
                <a:cs typeface="Arial"/>
                <a:sym typeface="Arial"/>
              </a:rPr>
              <a:t>(2 of 3)</a:t>
            </a:r>
          </a:p>
        </p:txBody>
      </p:sp>
      <p:sp>
        <p:nvSpPr>
          <p:cNvPr id="2" name="Rectangle 1">
            <a:extLst>
              <a:ext uri="{FF2B5EF4-FFF2-40B4-BE49-F238E27FC236}">
                <a16:creationId xmlns:a16="http://schemas.microsoft.com/office/drawing/2014/main" id="{F6120C7E-E707-3B4C-AA53-B6A0628593AB}"/>
              </a:ext>
            </a:extLst>
          </p:cNvPr>
          <p:cNvSpPr/>
          <p:nvPr/>
        </p:nvSpPr>
        <p:spPr>
          <a:xfrm>
            <a:off x="228600" y="1676400"/>
            <a:ext cx="4572000" cy="4579715"/>
          </a:xfrm>
          <a:prstGeom prst="rect">
            <a:avLst/>
          </a:prstGeom>
        </p:spPr>
        <p:txBody>
          <a:bodyPr>
            <a:spAutoFit/>
          </a:bodyPr>
          <a:lstStyle/>
          <a:p>
            <a:pPr lvl="0">
              <a:lnSpc>
                <a:spcPct val="80000"/>
              </a:lnSpc>
              <a:buSzPct val="25000"/>
            </a:pPr>
            <a:r>
              <a:rPr lang="en-US" sz="2400" b="1" dirty="0"/>
              <a:t>Virtual Groups</a:t>
            </a:r>
            <a:endParaRPr lang="ar-SA" sz="2400" b="1" dirty="0"/>
          </a:p>
          <a:p>
            <a:pPr lvl="0">
              <a:lnSpc>
                <a:spcPct val="80000"/>
              </a:lnSpc>
              <a:buSzPct val="25000"/>
            </a:pPr>
            <a:endParaRPr lang="en-US" sz="1200" b="1" dirty="0"/>
          </a:p>
          <a:p>
            <a:pPr lvl="0">
              <a:buSzPct val="25000"/>
            </a:pPr>
            <a:r>
              <a:rPr lang="en-US" sz="1200" dirty="0"/>
              <a:t>Point 1 – </a:t>
            </a:r>
            <a:r>
              <a:rPr lang="en-US" sz="1200" b="1" dirty="0">
                <a:solidFill>
                  <a:srgbClr val="FF0000"/>
                </a:solidFill>
              </a:rPr>
              <a:t>Overview</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temporarily or permanently work together</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Linked by technology across time and space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Workers sometimes called “day extenders”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work for additional time after traditional hours</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600" kern="1200" dirty="0">
              <a:solidFill>
                <a:schemeClr val="dk1"/>
              </a:solidFill>
              <a:latin typeface="Arial" pitchFamily="34" charset="0"/>
              <a:ea typeface="Calibri"/>
              <a:cs typeface="Arial" pitchFamily="34" charset="0"/>
            </a:endParaRPr>
          </a:p>
          <a:p>
            <a:pPr lvl="0">
              <a:buSzPct val="25000"/>
            </a:pPr>
            <a:r>
              <a:rPr lang="en-US" sz="1200" dirty="0"/>
              <a:t>Point 2 – </a:t>
            </a:r>
            <a:r>
              <a:rPr lang="en-US" sz="1200" b="1" dirty="0">
                <a:solidFill>
                  <a:srgbClr val="FF0000"/>
                </a:solidFill>
              </a:rPr>
              <a:t>Advantages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Quality of life enhanced</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Easier management of work-life responsibilities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Reduction in commuting times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Increased flexibility</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Reduction in real-estate costs and overhead</a:t>
            </a:r>
            <a:endParaRPr lang="ar-SA"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700" kern="1200" dirty="0">
              <a:solidFill>
                <a:schemeClr val="dk1"/>
              </a:solidFill>
              <a:latin typeface="Arial" pitchFamily="34" charset="0"/>
              <a:ea typeface="Calibri"/>
              <a:cs typeface="Arial" pitchFamily="34" charset="0"/>
            </a:endParaRPr>
          </a:p>
          <a:p>
            <a:pPr lvl="0">
              <a:buSzPct val="25000"/>
            </a:pPr>
            <a:r>
              <a:rPr lang="en-US" sz="1200" dirty="0"/>
              <a:t>Point 3 – </a:t>
            </a:r>
            <a:r>
              <a:rPr lang="en-US" sz="1200" b="1" dirty="0">
                <a:solidFill>
                  <a:srgbClr val="FF0000"/>
                </a:solidFill>
              </a:rPr>
              <a:t>Disadvantages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Organizational invisibility of members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Unsuitability of working in isolated environments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Decreased taking up of personal responsibility</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Reduction in trust among members</a:t>
            </a:r>
          </a:p>
        </p:txBody>
      </p:sp>
      <p:sp>
        <p:nvSpPr>
          <p:cNvPr id="3" name="Rectangle 2">
            <a:extLst>
              <a:ext uri="{FF2B5EF4-FFF2-40B4-BE49-F238E27FC236}">
                <a16:creationId xmlns:a16="http://schemas.microsoft.com/office/drawing/2014/main" id="{9463E82E-8870-6D4E-839C-712F18CCE590}"/>
              </a:ext>
            </a:extLst>
          </p:cNvPr>
          <p:cNvSpPr/>
          <p:nvPr/>
        </p:nvSpPr>
        <p:spPr>
          <a:xfrm>
            <a:off x="4953000" y="1828800"/>
            <a:ext cx="4572000" cy="2525820"/>
          </a:xfrm>
          <a:prstGeom prst="rect">
            <a:avLst/>
          </a:prstGeom>
        </p:spPr>
        <p:txBody>
          <a:bodyPr>
            <a:spAutoFit/>
          </a:bodyPr>
          <a:lstStyle/>
          <a:p>
            <a:pPr lvl="0">
              <a:lnSpc>
                <a:spcPct val="80000"/>
              </a:lnSpc>
              <a:buSzPct val="25000"/>
            </a:pPr>
            <a:r>
              <a:rPr lang="en-US" sz="1200" dirty="0"/>
              <a:t>Point 4 – </a:t>
            </a:r>
            <a:r>
              <a:rPr lang="en-US" sz="1200" b="1" dirty="0">
                <a:solidFill>
                  <a:srgbClr val="FF0000"/>
                </a:solidFill>
              </a:rPr>
              <a:t>Requirements</a:t>
            </a:r>
            <a:endParaRPr lang="ar-SA" sz="1200" b="1" dirty="0">
              <a:solidFill>
                <a:srgbClr val="FF0000"/>
              </a:solidFill>
            </a:endParaRPr>
          </a:p>
          <a:p>
            <a:pPr lvl="0">
              <a:lnSpc>
                <a:spcPct val="80000"/>
              </a:lnSpc>
              <a:buSzPct val="25000"/>
            </a:pPr>
            <a:endParaRPr lang="en-US" sz="1200" dirty="0"/>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open to working 24x7 </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Members possessing specific technical specialties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State-of-the-art IT infrastructure</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Innovative skill required of managers</a:t>
            </a:r>
            <a:endParaRPr lang="ar-SA" sz="1200" kern="1200" dirty="0">
              <a:solidFill>
                <a:schemeClr val="dk1"/>
              </a:solidFill>
              <a:latin typeface="Arial" pitchFamily="34" charset="0"/>
              <a:ea typeface="Calibri"/>
              <a:cs typeface="Arial" pitchFamily="34" charset="0"/>
            </a:endParaRPr>
          </a:p>
          <a:p>
            <a:pPr marL="457200" lvl="1">
              <a:lnSpc>
                <a:spcPct val="8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lnSpc>
                <a:spcPct val="80000"/>
              </a:lnSpc>
              <a:buSzPct val="25000"/>
            </a:pPr>
            <a:r>
              <a:rPr lang="en-US" sz="1200" dirty="0"/>
              <a:t>Point 5 – </a:t>
            </a:r>
            <a:r>
              <a:rPr lang="en-US" sz="1200" b="1" dirty="0">
                <a:solidFill>
                  <a:srgbClr val="FF0000"/>
                </a:solidFill>
              </a:rPr>
              <a:t>Barriers to global virtual group interactions</a:t>
            </a:r>
          </a:p>
          <a:p>
            <a:pPr marL="457200" lvl="1">
              <a:lnSpc>
                <a:spcPct val="80000"/>
              </a:lnSpc>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Autonomy-connectedness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Inclusion-exclusion</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Empowerment-disempowerment</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Technological differences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Time zone variations</a:t>
            </a:r>
          </a:p>
        </p:txBody>
      </p:sp>
      <p:pic>
        <p:nvPicPr>
          <p:cNvPr id="5" name="Picture 4">
            <a:extLst>
              <a:ext uri="{FF2B5EF4-FFF2-40B4-BE49-F238E27FC236}">
                <a16:creationId xmlns:a16="http://schemas.microsoft.com/office/drawing/2014/main" id="{B84F04E3-E0AE-134A-A155-0C0656DE1ADA}"/>
              </a:ext>
            </a:extLst>
          </p:cNvPr>
          <p:cNvPicPr>
            <a:picLocks noChangeAspect="1"/>
          </p:cNvPicPr>
          <p:nvPr/>
        </p:nvPicPr>
        <p:blipFill>
          <a:blip r:embed="rId3"/>
          <a:stretch>
            <a:fillRect/>
          </a:stretch>
        </p:blipFill>
        <p:spPr>
          <a:xfrm>
            <a:off x="3886200" y="4648200"/>
            <a:ext cx="3890971" cy="2425700"/>
          </a:xfrm>
          <a:prstGeom prst="rect">
            <a:avLst/>
          </a:prstGeom>
        </p:spPr>
      </p:pic>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Shape 249"/>
          <p:cNvSpPr txBox="1">
            <a:spLocks noGrp="1"/>
          </p:cNvSpPr>
          <p:nvPr>
            <p:ph type="title"/>
          </p:nvPr>
        </p:nvSpPr>
        <p:spPr>
          <a:xfrm>
            <a:off x="1905000" y="15240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Increasing Group Participation</a:t>
            </a:r>
            <a:br>
              <a:rPr lang="en-US"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Effectiveness</a:t>
            </a:r>
          </a:p>
        </p:txBody>
      </p:sp>
      <p:sp>
        <p:nvSpPr>
          <p:cNvPr id="250" name="Shape 250"/>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6.7 Describe positive and negative participation behaviors</a:t>
            </a:r>
          </a:p>
        </p:txBody>
      </p:sp>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pic>
        <p:nvPicPr>
          <p:cNvPr id="6" name="Picture 5">
            <a:extLst>
              <a:ext uri="{FF2B5EF4-FFF2-40B4-BE49-F238E27FC236}">
                <a16:creationId xmlns:a16="http://schemas.microsoft.com/office/drawing/2014/main" id="{88A8524E-A0F8-A04F-9563-C93CE3BA130C}"/>
              </a:ext>
            </a:extLst>
          </p:cNvPr>
          <p:cNvPicPr>
            <a:picLocks noChangeAspect="1"/>
          </p:cNvPicPr>
          <p:nvPr/>
        </p:nvPicPr>
        <p:blipFill>
          <a:blip r:embed="rId3"/>
          <a:stretch>
            <a:fillRect/>
          </a:stretch>
        </p:blipFill>
        <p:spPr>
          <a:xfrm>
            <a:off x="2971800" y="2743200"/>
            <a:ext cx="5195570" cy="4137212"/>
          </a:xfrm>
          <a:prstGeom prst="rect">
            <a:avLst/>
          </a:prstGeom>
        </p:spPr>
      </p:pic>
      <p:sp>
        <p:nvSpPr>
          <p:cNvPr id="257" name="Shape 257"/>
          <p:cNvSpPr txBox="1">
            <a:spLocks noGrp="1"/>
          </p:cNvSpPr>
          <p:nvPr>
            <p:ph type="title"/>
          </p:nvPr>
        </p:nvSpPr>
        <p:spPr>
          <a:xfrm>
            <a:off x="1972235" y="1524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6.7 Increasing Group Participation Effectiveness </a:t>
            </a:r>
            <a:r>
              <a:rPr lang="en-US" sz="1800" b="1" i="0" u="none" strike="noStrike" cap="none" baseline="0" dirty="0">
                <a:solidFill>
                  <a:srgbClr val="009999"/>
                </a:solidFill>
                <a:latin typeface="Arial"/>
                <a:ea typeface="Arial"/>
                <a:cs typeface="Arial"/>
                <a:sym typeface="Arial"/>
              </a:rPr>
              <a:t>(1 of 2)</a:t>
            </a:r>
          </a:p>
        </p:txBody>
      </p:sp>
      <p:sp>
        <p:nvSpPr>
          <p:cNvPr id="2" name="Rectangle 1">
            <a:extLst>
              <a:ext uri="{FF2B5EF4-FFF2-40B4-BE49-F238E27FC236}">
                <a16:creationId xmlns:a16="http://schemas.microsoft.com/office/drawing/2014/main" id="{440F4C4C-833C-074B-8EDA-9407648EE1F8}"/>
              </a:ext>
            </a:extLst>
          </p:cNvPr>
          <p:cNvSpPr/>
          <p:nvPr/>
        </p:nvSpPr>
        <p:spPr>
          <a:xfrm>
            <a:off x="448235" y="1752600"/>
            <a:ext cx="5638800" cy="2431435"/>
          </a:xfrm>
          <a:prstGeom prst="rect">
            <a:avLst/>
          </a:prstGeom>
        </p:spPr>
        <p:txBody>
          <a:bodyPr wrap="square">
            <a:spAutoFit/>
          </a:bodyPr>
          <a:lstStyle/>
          <a:p>
            <a:pPr lvl="0">
              <a:buSzPct val="25000"/>
            </a:pPr>
            <a:r>
              <a:rPr lang="en-US" sz="2400" b="1" dirty="0"/>
              <a:t>Negative Participation Behaviors</a:t>
            </a:r>
            <a:endParaRPr lang="ar-SA" sz="2400" b="1" dirty="0"/>
          </a:p>
          <a:p>
            <a:pPr lvl="0">
              <a:buSzPct val="25000"/>
            </a:pPr>
            <a:endParaRPr lang="en-US" sz="1200" b="1" dirty="0"/>
          </a:p>
          <a:p>
            <a:pPr lvl="0">
              <a:buSzPct val="25000"/>
            </a:pPr>
            <a:r>
              <a:rPr lang="en-US" sz="1200" dirty="0"/>
              <a:t>Point 1 – Overview</a:t>
            </a:r>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Almost every group member displays them at some time or another</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Hamper group productivity and effectiveness</a:t>
            </a:r>
          </a:p>
          <a:p>
            <a:pPr lvl="0">
              <a:buSzPct val="25000"/>
            </a:pPr>
            <a:r>
              <a:rPr lang="en-US" sz="1200" dirty="0"/>
              <a:t>Point 2 – Examples</a:t>
            </a:r>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Stubbornness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Suppression of differences of opinion and conflict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Working for quick agreements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Using power and authority</a:t>
            </a:r>
          </a:p>
        </p:txBody>
      </p:sp>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406FF8-DB44-F047-B54B-649DBA4F760B}"/>
              </a:ext>
            </a:extLst>
          </p:cNvPr>
          <p:cNvPicPr>
            <a:picLocks noChangeAspect="1"/>
          </p:cNvPicPr>
          <p:nvPr/>
        </p:nvPicPr>
        <p:blipFill>
          <a:blip r:embed="rId3"/>
          <a:stretch>
            <a:fillRect/>
          </a:stretch>
        </p:blipFill>
        <p:spPr>
          <a:xfrm>
            <a:off x="2819400" y="685800"/>
            <a:ext cx="4191000" cy="597168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219214026"/>
      </p:ext>
    </p:extLst>
  </p:cSld>
  <p:clrMapOvr>
    <a:masterClrMapping/>
  </p:clrMapOvr>
</p:sld>
</file>

<file path=ppt/theme/theme1.xml><?xml version="1.0" encoding="utf-8"?>
<a:theme xmlns:a="http://schemas.openxmlformats.org/drawingml/2006/main" name="2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495</TotalTime>
  <Words>2892</Words>
  <Application>Microsoft Macintosh PowerPoint</Application>
  <PresentationFormat>On-screen Show (4:3)</PresentationFormat>
  <Paragraphs>510</Paragraphs>
  <Slides>34</Slides>
  <Notes>30</Notes>
  <HiddenSlides>0</HiddenSlides>
  <MMClips>2</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34</vt:i4>
      </vt:variant>
    </vt:vector>
  </HeadingPairs>
  <TitlesOfParts>
    <vt:vector size="42" baseType="lpstr">
      <vt:lpstr>Arial</vt:lpstr>
      <vt:lpstr>Calibri</vt:lpstr>
      <vt:lpstr>Tajawal Medium</vt:lpstr>
      <vt:lpstr>Times New Roman</vt:lpstr>
      <vt:lpstr>Verdana</vt:lpstr>
      <vt:lpstr>Wingdings</vt:lpstr>
      <vt:lpstr>2_Main Slides</vt:lpstr>
      <vt:lpstr>3_Main Slides</vt:lpstr>
      <vt:lpstr>PowerPoint Presentation</vt:lpstr>
      <vt:lpstr>Shockley-Zalabak,  9e Update  Pamela S. Shockley-Zalabak </vt:lpstr>
      <vt:lpstr>كيف يفكر صانع القرار في تحقيق الأهداف ؟ </vt:lpstr>
      <vt:lpstr>Learning Objectives (1 of 2)</vt:lpstr>
      <vt:lpstr>Introduction: Groups in Organizations </vt:lpstr>
      <vt:lpstr>Characteristics Of An Effective Team?</vt:lpstr>
      <vt:lpstr>Types of Groups</vt:lpstr>
      <vt:lpstr>6.2 Small-Group Experiences</vt:lpstr>
      <vt:lpstr>PowerPoint Presentation</vt:lpstr>
      <vt:lpstr>Homogeneous Vs Heterogeneous Groups In Communication</vt:lpstr>
      <vt:lpstr>Self-managing teams </vt:lpstr>
      <vt:lpstr>Project teams </vt:lpstr>
      <vt:lpstr>6.3 Types of Groups (1 of 10)</vt:lpstr>
      <vt:lpstr>6.3 Types of Groups (2 of 10)</vt:lpstr>
      <vt:lpstr>6.3 Types of Groups (3 of 10)</vt:lpstr>
      <vt:lpstr>6.3 Types of Groups (4 of 10)</vt:lpstr>
      <vt:lpstr>6.3 Types of Groups (5 of 10)</vt:lpstr>
      <vt:lpstr>6.3 Types of Groups (6 of 10)</vt:lpstr>
      <vt:lpstr>6.3 Types of Groups (7 of 10)</vt:lpstr>
      <vt:lpstr>6.3 Types of Groups (8 of 10)</vt:lpstr>
      <vt:lpstr>6.3 Types of Groups (9 of 10)</vt:lpstr>
      <vt:lpstr>6.3 Types of Groups (10 of 10)</vt:lpstr>
      <vt:lpstr>The Team-Based Organization</vt:lpstr>
      <vt:lpstr>6.4 The Team-Based Organization</vt:lpstr>
      <vt:lpstr>Group Processes</vt:lpstr>
      <vt:lpstr>6.5 Group Processes (1 of 2)</vt:lpstr>
      <vt:lpstr>6.5 Group Processes (2 of 2)</vt:lpstr>
      <vt:lpstr>Working in Groups</vt:lpstr>
      <vt:lpstr>6.6 Working in Groups (1 of 3)</vt:lpstr>
      <vt:lpstr>6.6 Working in Groups (1 of 3)</vt:lpstr>
      <vt:lpstr>6.6 Working in Groups (2 of 3)</vt:lpstr>
      <vt:lpstr>Increasing Group Participation Effectiveness</vt:lpstr>
      <vt:lpstr>6.7 Increasing Group Participation Effectiveness (1 of 2)</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Shockley-Zalabak,  9e Update  Pamela S. Shockley-Zalabak</dc:title>
  <dc:creator>paramita sengupta</dc:creator>
  <cp:lastModifiedBy>Microsoft Office User</cp:lastModifiedBy>
  <cp:revision>84</cp:revision>
  <dcterms:modified xsi:type="dcterms:W3CDTF">2023-07-14T15:18:51Z</dcterms:modified>
</cp:coreProperties>
</file>