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78" r:id="rId7"/>
    <p:sldId id="271" r:id="rId8"/>
    <p:sldId id="532" r:id="rId9"/>
    <p:sldId id="533" r:id="rId10"/>
    <p:sldId id="534" r:id="rId11"/>
    <p:sldId id="535" r:id="rId12"/>
    <p:sldId id="276" r:id="rId13"/>
    <p:sldId id="665" r:id="rId14"/>
    <p:sldId id="666" r:id="rId15"/>
    <p:sldId id="667" r:id="rId16"/>
    <p:sldId id="668" r:id="rId17"/>
    <p:sldId id="669" r:id="rId18"/>
    <p:sldId id="670" r:id="rId19"/>
    <p:sldId id="671" r:id="rId20"/>
    <p:sldId id="672" r:id="rId21"/>
    <p:sldId id="673" r:id="rId22"/>
    <p:sldId id="674" r:id="rId23"/>
    <p:sldId id="675" r:id="rId24"/>
    <p:sldId id="676" r:id="rId25"/>
    <p:sldId id="677" r:id="rId26"/>
    <p:sldId id="678" r:id="rId27"/>
    <p:sldId id="679" r:id="rId28"/>
    <p:sldId id="680" r:id="rId29"/>
    <p:sldId id="681" r:id="rId30"/>
    <p:sldId id="682" r:id="rId31"/>
    <p:sldId id="683" r:id="rId32"/>
    <p:sldId id="684" r:id="rId33"/>
    <p:sldId id="685" r:id="rId34"/>
    <p:sldId id="686" r:id="rId35"/>
    <p:sldId id="687" r:id="rId36"/>
    <p:sldId id="688" r:id="rId37"/>
    <p:sldId id="689" r:id="rId38"/>
    <p:sldId id="690" r:id="rId39"/>
    <p:sldId id="691" r:id="rId40"/>
    <p:sldId id="692" r:id="rId41"/>
    <p:sldId id="693" r:id="rId42"/>
    <p:sldId id="694" r:id="rId43"/>
    <p:sldId id="57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7B8FF3-2F3C-41E1-B122-C52232B66DB1}" v="79" dt="2025-10-31T16:43:53.0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04</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881853"/>
            <a:ext cx="10240296" cy="1874231"/>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حماية الأمن الوطني.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إشاعة الأخبار الكاذبة عبر التواصل الاجتماعي.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المسؤولية الجزائية عن الأخبار الكاذبة.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8528" y="4888596"/>
            <a:ext cx="4746313" cy="1438279"/>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لوسائل الصحافة والإعلام سواء التقليدية أو الرقمية مسؤولية كبيرة تجاه الدولة وليس فقط المجتمع، وهو ما سوف نناقشه بصورة أكثر تفصيلاً:</a:t>
            </a: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مسؤولية وسائل الصحافة والإعلام تجاه الدولة</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916009"/>
            <a:ext cx="8911483" cy="1752531"/>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تعتبر وسائل الصحافة والإعلام من أهم العوامل التي تؤثر على المجتمعات والدول، ولذلك فإنها تتحمل مسؤولية كبيرة تجاه الدولة، وتتمثل هذه المسؤولية في العديد من الجوانب، من أبرزها تقديم المعلومات الدقيقة والموثوقة للجمهور، وذلك بما يحقق الشفافية ويعزز الثقة في الدولة ومؤسساتها، واحترام حقوق الأفراد والمؤسسات وعدم نشر المعلومات الكاذبة أو المغلوطة.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587405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54683" y="2027747"/>
            <a:ext cx="8937317" cy="388888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JO" b="1" dirty="0">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JO" b="1" dirty="0">
                <a:latin typeface="Alexandria" pitchFamily="2" charset="-78"/>
                <a:ea typeface="Times New Roman" panose="02020603050405020304" pitchFamily="18" charset="0"/>
                <a:cs typeface="Alexandria" pitchFamily="2" charset="-78"/>
              </a:rPr>
              <a:t>كما يتعين عليها الالتزام بمبادئ الحيادية والموضوعية في تغطية الأحداث والفعاليات وترسيخ أسس الديموقراطية وبما لا يسهم في تقويض الأمن الوطني أو القومي مع التشجيع على تعزيز الوحدة الوطنية وتعزيز الانتماء للدولة، وعدم تشجيع التفرقة العرقية أو الدينية أو الطائفية، وتحقيق التنمية الاقتصادية والاجتماعية للدولة، وذلك بتعزيز الوعي بالمشاكل الاجتماعية والاقتصادية وتوعية الجمهور بالحلول الممكنة.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78953" y="2158484"/>
            <a:ext cx="9309187" cy="395941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JO" sz="1600" b="1" dirty="0">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lexandria" pitchFamily="2" charset="-78"/>
                <a:ea typeface="Times New Roman" panose="02020603050405020304" pitchFamily="18" charset="0"/>
                <a:cs typeface="Alexandria" pitchFamily="2" charset="-78"/>
              </a:rPr>
              <a:t>وتتزايد أهمية مسؤولية وسائل الصحافة والإعلام تجاه الدولة في ظل انتشار بنوك المعلومات واستخدامها في جمع المعلومات والبيانات في المؤسسات الرسمية والبنوك والشركات بسبب التطور التكنولوجي الهائل الذي يشهده العالم يومياً.  ومن هنا يتوجب على وسائل الإعلام الالتزام بالقوانين والأنظمة المعمول بها في الدولة، وعدم التعدي على سلطات الدولة أو إثارة الفتن والنزاعات، وهو ما يحقق مفهوم حماية الأمن الوطني – كما أشرنا إلى ذلك سابقاً – من جهة واحترام المؤسسات الدستورية من جهة أخرى وعدم نشر المعلومات الضارة بالمصلحة العامة والمفاهيم الديموقراطية في المجتمع</a:t>
            </a:r>
            <a:r>
              <a:rPr lang="en-US" sz="1600" b="1" dirty="0">
                <a:latin typeface="Alexandria" pitchFamily="2" charset="-78"/>
                <a:ea typeface="Times New Roman" panose="02020603050405020304" pitchFamily="18" charset="0"/>
                <a:cs typeface="Alexandria" pitchFamily="2" charset="-78"/>
              </a:rPr>
              <a:t>.</a:t>
            </a:r>
            <a:r>
              <a:rPr lang="ar-JO" sz="1600" b="1" dirty="0">
                <a:latin typeface="Alexandria" pitchFamily="2" charset="-78"/>
                <a:ea typeface="Times New Roman" panose="02020603050405020304" pitchFamily="18" charset="0"/>
                <a:cs typeface="Alexandria" pitchFamily="2" charset="-78"/>
              </a:rPr>
              <a:t>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57593" y="2855174"/>
            <a:ext cx="8806753" cy="3785011"/>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دور وسائل الصحافة والإعلام في حماية الأمن الوطني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تقوم وسائل الإعلام والصحافة بدور حيوي في حماية الأمن الوطني، وذلك عن طريق تزويد المواطنين بالمعلومات الدقيقة والشاملة حول الأحداث الجارية في الداخل والخارج، وكذلك القضايا السياسية والاقتصادية والاجتماعية التي تؤثر على الدولة والمجتمع، وهذا يستدعي وجود وسائل إعلام وصحافة حرة ومستقلة، وبما يساعد في تعزيز الشفافية والحكم الديمقراطي، وتعزيز المشاركة المجتمعية في صنع القرارات الحكومية، وكذلك تحسين الثقة بين المواطنين والحكومة، وتعزيز الاستقرار والأمن الوطني عبر توفير تغطية إعلامية شاملة للأزمات الأمنية، والطوارئ، والأحداث المهمة التي تحدث في الدولة.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7307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77962" y="2013836"/>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تسهم وسائل الصحافة والإعلام في توفير التحليل والتفسير لهذه الأحداث والتحديات التي تواجه الدولة، وتوفير تقارير دقيقة وموثوقة حول النشاطات الإرهابية والتحركات الإجرامية، والتحذير من التهديدات الأمنية المحتملة، ونشر الأخبار والمعلومات التي تتعلق بالأمن الوطني، والتحذير من التهديدات الأمنية، والسلامة العامة، وتوفير التوجيهات، والإرشادات للجمهور حول كيفية التعامل مع هذه التهديدات، وكذلك نشر الأخبار والمعلومات التي تتعلق بالدفاع المدني، والاستعداد للطوارئ، وتوفير التوجيهات، والإرشادات حول كيفية التعامل مع الحوادث الطارئة.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4A943-3AED-4CB0-A499-9EDFD95189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FDC6A0-EE3A-E30A-B1F8-5404EE1405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FA483F8-CCB9-3ADE-6AF3-8457C7B638D1}"/>
              </a:ext>
            </a:extLst>
          </p:cNvPr>
          <p:cNvSpPr txBox="1"/>
          <p:nvPr/>
        </p:nvSpPr>
        <p:spPr>
          <a:xfrm>
            <a:off x="1425076" y="2218491"/>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أما على الصعيد القانوني، فإن تعزيز الحرية الصحفية، والإعلامية، ونشر المعلومات، والأخبار من مصادرها الصحيحة يسهم في تقليل حجم الشائعات، ومن هنا فإن هذا يسهم في بث المعلومات القانونية الصحيحة في هذا المجال، وبالتالي يسهم في حماية الأمن الوطني، ومن هنا لا بد من أن نتناول خطورة تناول الشائعات من الناحية القانونية على المجتمع وهو ما سأستعرضه تالياً.</a:t>
            </a:r>
            <a:endParaRPr lang="en-US" b="1"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C488BCC6-A589-4F0C-5EBC-2729C02E2D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2C2807D-970B-CEC0-0F6C-1FD989C1E93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FBEFFAB-1C7B-C1C9-85D2-EB7D0E6BEB0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DD874F3-B9D7-2A0F-4AFF-AA1E0A48EDC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29383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F8F22-A5FE-0683-1D45-58C1C6B835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F91229-F5EF-7175-BF2D-91D6C8A452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1551C44-9639-4F68-602D-2A3140854F4A}"/>
              </a:ext>
            </a:extLst>
          </p:cNvPr>
          <p:cNvSpPr txBox="1"/>
          <p:nvPr/>
        </p:nvSpPr>
        <p:spPr>
          <a:xfrm>
            <a:off x="1405602" y="1699386"/>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فلقد أسهم التطور الإلكتروني بصورة جلية في سلوك الأفراد، حيث أدت التطورات المتلاحقة في مجال تكنولوجيا المعلومات، وشبكة الإنترنت، ومواقع التواصل الاجتماعي (</a:t>
            </a:r>
            <a:r>
              <a:rPr lang="en-US" b="1" dirty="0">
                <a:latin typeface="Alexandria" pitchFamily="2" charset="-78"/>
                <a:ea typeface="Calibri" panose="020F0502020204030204" pitchFamily="34" charset="0"/>
                <a:cs typeface="Alexandria" pitchFamily="2" charset="-78"/>
              </a:rPr>
              <a:t>Social Media) </a:t>
            </a:r>
            <a:r>
              <a:rPr lang="ar-AE" b="1" dirty="0">
                <a:latin typeface="Alexandria" pitchFamily="2" charset="-78"/>
                <a:ea typeface="Calibri" panose="020F0502020204030204" pitchFamily="34" charset="0"/>
                <a:cs typeface="Alexandria" pitchFamily="2" charset="-78"/>
              </a:rPr>
              <a:t>إلى إحداث تغيير ملموس في تناقل المعلومات، كما باتت هذه المواقع اليوم أهم وسائل بث الأخبار والمعلومات وتداولها.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وتحول المواطن العادي من مُتلقٍ إلى مُشارك في نقل الخبر، وصناعته، وهو ما أسهم في بعض الأحيان بعدم الالتزام بالنصوص القانونية الناظمة لهذه الوسائل حتى باتت مواقع التواصل الاجتماعي ساحة لتناقل الشائعات، والمعلومات الكاذبة دون أي أدنى احترام لخصوصيات الناس أو كرامتهم، أو الإساءة لعادات الشعوب، وثقافاتها، وتقاليدها.</a:t>
            </a:r>
          </a:p>
        </p:txBody>
      </p:sp>
      <p:pic>
        <p:nvPicPr>
          <p:cNvPr id="7" name="Graphic 21">
            <a:extLst>
              <a:ext uri="{FF2B5EF4-FFF2-40B4-BE49-F238E27FC236}">
                <a16:creationId xmlns:a16="http://schemas.microsoft.com/office/drawing/2014/main" id="{30433CC3-68F9-22EA-F801-26B58D459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90D28C3-1EF6-EDA5-9223-4F0B3E2313E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F9636DD-0913-C00B-05CC-BFBCB0F564F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93FF5AB-FC2A-DAD0-19AB-BB9C31E1845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2906476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AF3AB-B574-48B3-CA9A-F3904B9337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24EE73-8349-3CA7-252C-61C2C90F2D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21DD2EF-946A-EDCA-FDFE-562700A6CD82}"/>
              </a:ext>
            </a:extLst>
          </p:cNvPr>
          <p:cNvSpPr txBox="1"/>
          <p:nvPr/>
        </p:nvSpPr>
        <p:spPr>
          <a:xfrm>
            <a:off x="1405602" y="2828091"/>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إن هذا التطور وإن كان مُلفتاً ومحموداً – بشكل عام - لجهة حرية الرأي والتعبير، وتكريس دور الإعلام الرقمي المتمثل حالياً في جزء كبير منه بمواقع التواصل الاجتماعي كسلطة رابعة تُراقب، وتُحاسب، وتفرض سطوتها على كل خلل أو أداء، إلا أن هذا الدور المهم لا يجب بأي حال من الأحوال أن ينفلت من عِقَال القانون.</a:t>
            </a:r>
          </a:p>
        </p:txBody>
      </p:sp>
      <p:pic>
        <p:nvPicPr>
          <p:cNvPr id="7" name="Graphic 21">
            <a:extLst>
              <a:ext uri="{FF2B5EF4-FFF2-40B4-BE49-F238E27FC236}">
                <a16:creationId xmlns:a16="http://schemas.microsoft.com/office/drawing/2014/main" id="{3A1717BE-1DC2-18D6-E402-CB8EE9FD2B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1467DA6-7C64-4F52-D99A-F052597AAC1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55BB01F-E040-E9DC-5228-0D90DB2299A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1DA521F-5E93-264F-66B0-6BA49132D88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2116026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DD099-C451-5F4B-AA3B-C5E7B0EBFB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5A0019-AD2A-BD2A-040C-D11141F870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802960E-5464-EC90-FFEE-4F04DD1F1914}"/>
              </a:ext>
            </a:extLst>
          </p:cNvPr>
          <p:cNvSpPr txBox="1"/>
          <p:nvPr/>
        </p:nvSpPr>
        <p:spPr>
          <a:xfrm>
            <a:off x="1759373" y="1978195"/>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لا يجب أن تتحول هذه الوسائل إلى منصات لتناقل الشائعات والمعلومات المغلوطة، خصوصاً وأن تداول هذه الشائعات يمكن أن يكون من خلال المواطن العادي، وليس من خلال الصحفي الذي ينتمي إلى نقابة الصحفيين، وفقاً للتنظيم القانوني ما يزيد من تعقيدات التكييف القانوني لهذه المنصة إن كانت تعتبر وسيلة إعلامية أم لا، وهو ما سنناقشه بصورة موسعة في فرعين، نبحث في الأول منها خطورة إشاعة الأخبار الكاذبة في مواقع التواصل الاجتماعي، وفي الثاني المسؤولية الجزائية حول ذلك.</a:t>
            </a:r>
          </a:p>
        </p:txBody>
      </p:sp>
      <p:pic>
        <p:nvPicPr>
          <p:cNvPr id="7" name="Graphic 21">
            <a:extLst>
              <a:ext uri="{FF2B5EF4-FFF2-40B4-BE49-F238E27FC236}">
                <a16:creationId xmlns:a16="http://schemas.microsoft.com/office/drawing/2014/main" id="{73B4EFAC-DB60-13CB-F27D-962C76CE96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139764B-A4C7-B8BD-8AAE-1E8C5F24554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559F7FC-07ED-921B-92AD-56A0A0D9C8F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E394D8E-1335-5B61-E212-295565FA9E0C}"/>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8996789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66062-E833-29C4-2DF7-EA4C7955E0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477378-A11D-69AA-8CE4-9F801BEA82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4ED164B-F304-2EF9-AEC6-651032761A49}"/>
              </a:ext>
            </a:extLst>
          </p:cNvPr>
          <p:cNvSpPr txBox="1"/>
          <p:nvPr/>
        </p:nvSpPr>
        <p:spPr>
          <a:xfrm>
            <a:off x="1405602" y="2567615"/>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خطورة إشاعة الأخبار الكاذبة في مواقع التواصل الاجتماعي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تنتشر الإشاعات اليوم على مواقع التواصل الاجتماعي، في ظل تزايد الاعتماد على الوسائل التقنية، ويعد بث الإشاعات من الخطورة بمكان إلى الدرجة التي يمكن أن يؤدي إلى تقويض أمن المجتمعات، ويسيء إليها وإلى عادات شعوبها وثقافاتها؛ إذ يشير تقرير اللجنة الاستشارية الوطنية الأمريكية إلى أن 65٪ من القضايا المتعلقة بأعمال الشغب العرقية في الولايات المتحدة تحدث بسبب تداول الإشاعات.</a:t>
            </a:r>
          </a:p>
        </p:txBody>
      </p:sp>
      <p:pic>
        <p:nvPicPr>
          <p:cNvPr id="7" name="Graphic 21">
            <a:extLst>
              <a:ext uri="{FF2B5EF4-FFF2-40B4-BE49-F238E27FC236}">
                <a16:creationId xmlns:a16="http://schemas.microsoft.com/office/drawing/2014/main" id="{FCC10244-C280-8DE1-5B23-7F982DAE06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A8F947F-9B9C-009E-3525-7D71B3BBBE1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BA17AC2-E7B0-093B-448D-1DDE5516C9D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F7A3FBB-804A-A4A6-34E6-2F8A1E9A91D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5725281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5E04-76B4-2AEF-6012-A804F1DC6E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7543D-C0FF-C354-6D5E-B896754B92A0}"/>
              </a:ext>
            </a:extLst>
          </p:cNvPr>
          <p:cNvSpPr/>
          <p:nvPr/>
        </p:nvSpPr>
        <p:spPr>
          <a:xfrm>
            <a:off x="636753" y="16021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2B0A2CA-1502-3775-7BAC-18619FA25743}"/>
              </a:ext>
            </a:extLst>
          </p:cNvPr>
          <p:cNvSpPr txBox="1"/>
          <p:nvPr/>
        </p:nvSpPr>
        <p:spPr>
          <a:xfrm>
            <a:off x="1425075" y="2933569"/>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وتعد الإشاعة من أهم الوسائل التي تستخدمها الدول والجماعات المختلفة للتأثير في الدول وقدراتها وإمكانياتها، وخلق البلبلة، وزعزعة الاستقرار، في شتى المجالات، كما أصبحت أداة حربية يمكن لأي كان أن يستخدمها من أجل التأثير في الآخر وإضعافه.</a:t>
            </a:r>
          </a:p>
        </p:txBody>
      </p:sp>
      <p:pic>
        <p:nvPicPr>
          <p:cNvPr id="7" name="Graphic 21">
            <a:extLst>
              <a:ext uri="{FF2B5EF4-FFF2-40B4-BE49-F238E27FC236}">
                <a16:creationId xmlns:a16="http://schemas.microsoft.com/office/drawing/2014/main" id="{1631EF11-9504-C9B4-C9E6-70E0E25077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25244B9-271D-E9A3-DEB4-C4BE21C6392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E64706D-4D9B-BC32-0BB4-3C8B79F88B4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0204677-A809-7F86-FA6D-41E9913C028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96331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C3B6F-3566-C4B1-E6F6-08DD799FA8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5F7DB4-B692-1281-9A6D-1EE29CEEAA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F87F95B-A8DE-661D-A1C4-3167E5F8BF4E}"/>
              </a:ext>
            </a:extLst>
          </p:cNvPr>
          <p:cNvSpPr txBox="1"/>
          <p:nvPr/>
        </p:nvSpPr>
        <p:spPr>
          <a:xfrm>
            <a:off x="1432246" y="1894267"/>
            <a:ext cx="9236075" cy="3785011"/>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وتعرف الإشاعة لغة هي اشتقاق من الفعل "أشاع"، وشاع الشيء يشيع شيوعاً وشياعاً ومشاعاً ظهر وانتشر، ويقال: شاع بالشيء: أذاعه. أما الاشاعة اصطلاحا فتعددت تعريفاتها، ومن هذه التعريفات "المعلومات أو الأفكار، التي يتناقلها الناس، دون أن تكون مستندة إلى مصدر موثوق به يشهد بصحتها" أو "كل قضية أو عبارة، يجري تداولها شفهياً، وتكون قابلة للتصديق، وذلك  دون أن  تكون هناك معايير أكيدة لصدقها" أو "كلام هام أو أفكار عامة، انتشرت بسرعة ، واعتقد فيها، وليس لها أي وجود"، ومرجع هذا </a:t>
            </a:r>
            <a:r>
              <a:rPr lang="ar-AE" b="1">
                <a:latin typeface="Alexandria" pitchFamily="2" charset="-78"/>
                <a:ea typeface="Calibri" panose="020F0502020204030204" pitchFamily="34" charset="0"/>
                <a:cs typeface="Alexandria" pitchFamily="2" charset="-78"/>
              </a:rPr>
              <a:t>التعدد في </a:t>
            </a:r>
            <a:r>
              <a:rPr lang="ar-AE" b="1" dirty="0">
                <a:latin typeface="Alexandria" pitchFamily="2" charset="-78"/>
                <a:ea typeface="Calibri" panose="020F0502020204030204" pitchFamily="34" charset="0"/>
                <a:cs typeface="Alexandria" pitchFamily="2" charset="-78"/>
              </a:rPr>
              <a:t>التعريفات أن كل تعريف يركز على خصيصه، أو خصائص معينه للإشاعة، دون غيرها.</a:t>
            </a:r>
          </a:p>
        </p:txBody>
      </p:sp>
      <p:pic>
        <p:nvPicPr>
          <p:cNvPr id="7" name="Graphic 21">
            <a:extLst>
              <a:ext uri="{FF2B5EF4-FFF2-40B4-BE49-F238E27FC236}">
                <a16:creationId xmlns:a16="http://schemas.microsoft.com/office/drawing/2014/main" id="{FA99683A-D4D8-32D7-E8C6-68DD78DC3A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F4E963A-108D-09CE-4BE2-B8A184BF302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CA1C4C1-CE6A-F525-C289-2E2A41B7089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335D0D0-DBE3-5170-0A70-63A9E515D67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32275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8D0F0-3AC7-291A-3BA0-2BAC4CCC5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3FDFD4-4A6A-D99C-D90D-9D0DEE5C32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CA0FA5D-2C54-88CC-55BE-2BA1099D1EC9}"/>
              </a:ext>
            </a:extLst>
          </p:cNvPr>
          <p:cNvSpPr txBox="1"/>
          <p:nvPr/>
        </p:nvSpPr>
        <p:spPr>
          <a:xfrm>
            <a:off x="1477962"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المسؤولية الجزائية عن إشاعة الأخبار الكاذبة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في ظل ما نعانيه اليوم من تزايد الإشاعات خصوصاً مع انتشار وسائل التواصل الاجتماعي، والمواقع الإلكترونية، والتطبيقات الذكية، إلى جانب وسائل الإعلام التقليدية من محطات تلفزة وإذاعات وصحف ورقية، تتزايد الحاجة إلى تناول التنظيم القانوني للشائعات، في قوانين العقوبات، وقوانين الجرائم الإلكترونية.</a:t>
            </a:r>
          </a:p>
        </p:txBody>
      </p:sp>
      <p:pic>
        <p:nvPicPr>
          <p:cNvPr id="7" name="Graphic 21">
            <a:extLst>
              <a:ext uri="{FF2B5EF4-FFF2-40B4-BE49-F238E27FC236}">
                <a16:creationId xmlns:a16="http://schemas.microsoft.com/office/drawing/2014/main" id="{223F0E04-044D-06EE-C0FC-261C91A4C0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D25E8E9-B345-0207-85B5-88AF12AB89C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FEA4382-A099-90B7-2E3C-9FD180C0771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1366317-77C4-8E3A-DEBE-AFCA84E031E7}"/>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3719641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34785-50BF-17AE-BDD8-4AF6695DE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09ACCC-9888-27E7-7458-DEB44B61B7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9BC4FA1-4E8C-ED6D-EA0E-80A4AC93F6DD}"/>
              </a:ext>
            </a:extLst>
          </p:cNvPr>
          <p:cNvSpPr txBox="1"/>
          <p:nvPr/>
        </p:nvSpPr>
        <p:spPr>
          <a:xfrm>
            <a:off x="1336650" y="2757460"/>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وتعد الإشاعة من أهم الوسائل التكتيكية التي تستخدمها الدول والجماعات المختلفة للتأثير في الدول وقدراتها وإمكانياتها وخلق البلبلة وزعزعة الاستقرار، في شتى المجالات، والجوانب السياسية، والاقتصادية، والعسكرية، كما أصبحت أداة حربية يمكن لأي كان أن يستخدمها من أجل التأثير في الآخر وإضعافه، وبالتالي فهي من الخطورة بمكان مما يجب معه التنبه لها، وتفادي آثارها الخطيرة.</a:t>
            </a:r>
          </a:p>
        </p:txBody>
      </p:sp>
      <p:pic>
        <p:nvPicPr>
          <p:cNvPr id="7" name="Graphic 21">
            <a:extLst>
              <a:ext uri="{FF2B5EF4-FFF2-40B4-BE49-F238E27FC236}">
                <a16:creationId xmlns:a16="http://schemas.microsoft.com/office/drawing/2014/main" id="{31466A8D-FA93-EE9B-1C4C-A8A263494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A6155E5-C379-DBD9-5587-9DA98A8C456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5C24003-1F74-DB22-9541-521F26A8D4E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8C7B324-1ECE-361C-6421-79E19DB80BA6}"/>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6541221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3C0CF8-3C9E-13F5-0A46-D39A537421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D3D858-68D1-5884-5148-15376FEE58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03E7619-4B95-8368-2ADF-962A95BB368F}"/>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دور وسائل الصحافة والإعلام في تعزيز احترام المؤسسات الدستورية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لوسائل الصحافة والإعلام دور مهم وأساسي في احترام المؤسسات الدستورية في الدولة، من سلطات تشريعية، وتنفيذية، وقضائية، كونها – أي وسائل الصحافة والإعلام – تعمل كجسر يربط بين هذه المؤسسات والجمهور، كما تعمل على نقل المعلومات، والأحداث، والقضايا المتعلقة بالمؤسسات الدستورية بطريقة شفافة وموضوعية ما يؤدي إلى توعية الناس بالدور الحيوي الذي تلعبه هذه المؤسسات في المجتمع.</a:t>
            </a:r>
          </a:p>
        </p:txBody>
      </p:sp>
      <p:pic>
        <p:nvPicPr>
          <p:cNvPr id="7" name="Graphic 21">
            <a:extLst>
              <a:ext uri="{FF2B5EF4-FFF2-40B4-BE49-F238E27FC236}">
                <a16:creationId xmlns:a16="http://schemas.microsoft.com/office/drawing/2014/main" id="{4830BA69-2021-C245-D8EB-CA9BDB8D1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6C61432-97F2-337C-ACC0-BB4F65D4A79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CD86C72-B712-9326-9B02-752F0AC0532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6F045B4-5529-78E7-7A25-E7F7D89D00C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0260042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BFB4A-4D1D-56EA-E0F8-0252740A90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3111DF-ACB2-747F-6CAB-24D809643D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E06B97C-E799-5326-33C9-80B454A37A90}"/>
              </a:ext>
            </a:extLst>
          </p:cNvPr>
          <p:cNvSpPr txBox="1"/>
          <p:nvPr/>
        </p:nvSpPr>
        <p:spPr>
          <a:xfrm>
            <a:off x="1425076" y="2481479"/>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ومن خلال تقديم تغطية إعلامية موضوعية ومتوازنة للأحداث المرتبطة بالمؤسسات الدستورية، يمكن لوسائل الصحافة والإعلام أن تزيد من وعي الناس بأهميتها ودورها في حماية حقوق المواطنين وضمان استقرار النظام السياسي والدستوري في الدولة، فضلاً عن تعزيز الشفافية والمساءلة والنزاهة وحماية المجتمع من الآثار السلبية التي يمكن أن تنجم عن الفساد، والبيروقراطية.</a:t>
            </a:r>
          </a:p>
        </p:txBody>
      </p:sp>
      <p:pic>
        <p:nvPicPr>
          <p:cNvPr id="7" name="Graphic 21">
            <a:extLst>
              <a:ext uri="{FF2B5EF4-FFF2-40B4-BE49-F238E27FC236}">
                <a16:creationId xmlns:a16="http://schemas.microsoft.com/office/drawing/2014/main" id="{875FA22E-B469-A4FD-2BDB-77C30C63C1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766CC79-5004-3AFF-9CBA-9CF1C6BAB7D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9D8B337-5BBA-B14C-D822-56CFE40807B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AC31DBA-0F97-AB12-5210-1D9CBADD5D92}"/>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045476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FD1A6-2C3E-F15E-6783-3D4833E154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997C0F-AE3A-E5E5-857C-F1C6505068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DEB75E2-8CA5-33DD-E50D-AB05C7C27289}"/>
              </a:ext>
            </a:extLst>
          </p:cNvPr>
          <p:cNvSpPr txBox="1"/>
          <p:nvPr/>
        </p:nvSpPr>
        <p:spPr>
          <a:xfrm>
            <a:off x="1425076" y="2218491"/>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لكن وعلى الرغم من الإيجابيات الكثيرة المتحققة نتيجة هذا النوع من النشر في وسائل الصحافة والإعلام، والمتمثلة في التواصل والحوار البناء ونشر الأخبار التي يحتاجها المتلقي، أو الجمهور، والارتقاء بالمجتمعات، والتوعية بالحقوق القانونية، والدستورية، ومعرفة ما يدور في العالم الخارجي، إلا أن ذلك لا ينفي وجود العديد من السلبيات التي يمكن أن تؤثر في نشر الجريمة في المجتمع، مثل نشر العادات والمعتقدات الدخيلة على المُجتمعات، والمساعدة في الترويج في انتشار الفساد في المجتمع  .</a:t>
            </a:r>
          </a:p>
        </p:txBody>
      </p:sp>
      <p:pic>
        <p:nvPicPr>
          <p:cNvPr id="7" name="Graphic 21">
            <a:extLst>
              <a:ext uri="{FF2B5EF4-FFF2-40B4-BE49-F238E27FC236}">
                <a16:creationId xmlns:a16="http://schemas.microsoft.com/office/drawing/2014/main" id="{4AEEB3E4-B963-A111-DAA7-DF04063844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6025B28-0237-5F38-AC49-A84E54150A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8FC5B6C-9ECF-7831-8FEA-73C2671758B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9D1BC89-5109-B8DD-4B3E-C1F27701B0C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8670258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F4CACC-56FD-77D7-098A-B9E8AB9DCE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F1546B-0600-D9EC-CE2D-7F84E59C4F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0AED293-247C-8D3C-8D4D-096ED1191D01}"/>
              </a:ext>
            </a:extLst>
          </p:cNvPr>
          <p:cNvSpPr txBox="1"/>
          <p:nvPr/>
        </p:nvSpPr>
        <p:spPr>
          <a:xfrm>
            <a:off x="1477962" y="1660006"/>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وتضطلع الصحافة الحرة والمستقلة والمهنية - سواء على الإنترنت أو خارجه - بدور أساسي في الأنظمة الديمقراطية؛ فهي توفر معلومات تتيح للمواطنين اتخاذ قرارات بشأن مستقبلهم السياسي، كما يمكن لوسائل الصحافة والإعلام إلزام السياسيين بالرد على الجمهور والتركيز على موضوعات تهم عامة الناس بالفعل، ومن أبرزها التنمية المستدامة والنهوض بالسلام، وحقوق الإنسان، وضمان الحريات الأساسية، والمساواة بين الجنسين، ومحاربة الفساد، وتعزيز الشفافية، ومنع الاستقطاب، والعنف والحرب، لذلك يجب الدفاع بشراسة عن مكانة الصحافة الحرة التي لا يهيمن عليها الخوف، سواء على الإنترنت أو خارجه، مع ضرورة التزامها بالقوانين، والمُثل العليا للمجتمع  .</a:t>
            </a:r>
          </a:p>
        </p:txBody>
      </p:sp>
      <p:pic>
        <p:nvPicPr>
          <p:cNvPr id="7" name="Graphic 21">
            <a:extLst>
              <a:ext uri="{FF2B5EF4-FFF2-40B4-BE49-F238E27FC236}">
                <a16:creationId xmlns:a16="http://schemas.microsoft.com/office/drawing/2014/main" id="{636B21D5-8AE7-3271-EF96-73E74A59F9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CE151C0-F359-CFC9-AF1A-653DF64DD2B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463DAD3-DEF4-369A-787D-54770806134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1D74B21-AC45-5E97-4224-0DDB78E3815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6576910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919D2-E7B1-6DEB-2F70-C58A2A3A4B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F2F231-2BEC-CB1D-A9D7-62F7236B09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51B5FFD-2839-977D-085B-DEF98371BD32}"/>
              </a:ext>
            </a:extLst>
          </p:cNvPr>
          <p:cNvSpPr txBox="1"/>
          <p:nvPr/>
        </p:nvSpPr>
        <p:spPr>
          <a:xfrm>
            <a:off x="1359050"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كما تعمل وسائل الصحافة والإعلام على التعريف بالسلطة السياسية في الدولة، والنظام الذي تقوم عليه هذه السلطة السياسية؛ فلا يكفي لقيام الدولة، ونشأتها توافر مجموعة من الأفراد يقطنون إقليماً معيناً بصفة دائمة، ومستقرة، وإنما يجب علاوة على ذلك وجود هيئة حاكمة، أو سلطة سياسية على الأفراد الذين يخضعون لها  .</a:t>
            </a:r>
          </a:p>
        </p:txBody>
      </p:sp>
      <p:pic>
        <p:nvPicPr>
          <p:cNvPr id="7" name="Graphic 21">
            <a:extLst>
              <a:ext uri="{FF2B5EF4-FFF2-40B4-BE49-F238E27FC236}">
                <a16:creationId xmlns:a16="http://schemas.microsoft.com/office/drawing/2014/main" id="{FCF959F2-9096-F18A-D165-947CB04FA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9964637-3A4C-95CF-2ED8-48BE8F37E47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F8D39CD-6D7E-458F-36E5-0A80AD94310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0FFD534-D31D-0188-1058-06039975A1D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8928763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54D5E-35D5-682E-775E-1D6F79870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BD4EE9-1697-636E-EF2C-C67C0DB60B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17D6D3-2C30-2912-F8FF-A0E054F8CEF1}"/>
              </a:ext>
            </a:extLst>
          </p:cNvPr>
          <p:cNvSpPr txBox="1"/>
          <p:nvPr/>
        </p:nvSpPr>
        <p:spPr>
          <a:xfrm>
            <a:off x="1359050" y="2592519"/>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ويمكن تلخيص الدور الذي تقوم به وسائل الصحافة والإعلام في هذا المجال بما يلي: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تقديم المعلومات بطريقة دقيقة وشاملة: حيث تقوم وسائل الإعلام بتغطية الأخبار السياسية، والاجتماعية والاقتصادية، وتزويد الجمهور بالمعلومات المهمة التي تساعدهم على فهم المؤسسات الدستورية، ووظائفها، وأهميتها في الحفاظ على الديمقراطية، والحريات العامة.</a:t>
            </a:r>
          </a:p>
        </p:txBody>
      </p:sp>
      <p:pic>
        <p:nvPicPr>
          <p:cNvPr id="7" name="Graphic 21">
            <a:extLst>
              <a:ext uri="{FF2B5EF4-FFF2-40B4-BE49-F238E27FC236}">
                <a16:creationId xmlns:a16="http://schemas.microsoft.com/office/drawing/2014/main" id="{4DCD3602-15BD-142E-D532-6E118B1D1D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2E97100-A0CF-75DC-8575-BED6EED51FE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1654DA-0DE2-0916-84B9-870E07108A1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967BE85-52CD-BC75-3047-DEBBE8F44E5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02680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7B6E-7E1A-3475-DF0F-37D95756C9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8EF176-F077-C41E-2BDB-3527457AE7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E63CE03-5D88-5DA8-A438-64F8750B1819}"/>
              </a:ext>
            </a:extLst>
          </p:cNvPr>
          <p:cNvSpPr txBox="1"/>
          <p:nvPr/>
        </p:nvSpPr>
        <p:spPr>
          <a:xfrm>
            <a:off x="1425076" y="1933355"/>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التحقق من الحقائق ومكافحة الأخبار الزائفة: إذ يساعد الإعلام في مكافحة الأخبار الزائفة، والتضليل، والتأكد من صحة الأخبار، والمعلومات التي يتم نشرها، كما يساعد على تحقيق الشفافية والمساءلة والثقة في المؤسسات الدستورية.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الحفاظ على حرية الصحافة والإعلام: إذ تعد حرية الصحافة والإعلام حقاً أساسياً في المجتمعات الديمقراطية، حيث تسمح بتبادل الأفكار والآراء والمعلومات بحرية، كما يمكن للإعلام أن يساعد في الحفاظ على هذه الحرية، والتأكد من عدم وجود أي قيود غير مبررة على حرية التعبير، والصحافة.</a:t>
            </a:r>
          </a:p>
        </p:txBody>
      </p:sp>
      <p:pic>
        <p:nvPicPr>
          <p:cNvPr id="7" name="Graphic 21">
            <a:extLst>
              <a:ext uri="{FF2B5EF4-FFF2-40B4-BE49-F238E27FC236}">
                <a16:creationId xmlns:a16="http://schemas.microsoft.com/office/drawing/2014/main" id="{DEAB90D4-9426-2A18-E3A3-EABA0BC6B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B79321F-EE90-151F-3461-5122DE0F601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10244D6-5853-F746-B5E5-38C4D653B5E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A172B4A-F868-CAA5-012C-9B8F09D22485}"/>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691952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76B1F-4B82-FD38-B9B3-8353D35222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E5D930-0F74-F615-C5E7-B558B8FE6E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ABB7477-DD57-CA44-5514-F1518DABD42F}"/>
              </a:ext>
            </a:extLst>
          </p:cNvPr>
          <p:cNvSpPr txBox="1"/>
          <p:nvPr/>
        </p:nvSpPr>
        <p:spPr>
          <a:xfrm>
            <a:off x="1405602" y="2593694"/>
            <a:ext cx="9236075" cy="2123017"/>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الإبلاغ عن الفساد والانتهاكات: حيث يمكن للإعلام أن يساعد في الكشف عن الفساد والانتهاكات المرتبطة بالمؤسسات الدستورية، والتأكد من محاسبة المسؤولين عنها، وهو ما يساعد في تعزيز المساءلة والشفافية والثقة في المؤسسات الدستورية.</a:t>
            </a:r>
          </a:p>
        </p:txBody>
      </p:sp>
      <p:pic>
        <p:nvPicPr>
          <p:cNvPr id="7" name="Graphic 21">
            <a:extLst>
              <a:ext uri="{FF2B5EF4-FFF2-40B4-BE49-F238E27FC236}">
                <a16:creationId xmlns:a16="http://schemas.microsoft.com/office/drawing/2014/main" id="{8CB91424-53BC-D214-A0C1-7A40863619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DE2201A-1384-C890-A3CA-407ECD80424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A733326-5A45-1150-8A45-A60F2CEA385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8E2A8C5-DC3A-CB87-9AFB-F62DBA3BB56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130583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BDCB6-F365-815E-190D-CBBBE56155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2DFA9C-AB00-F14F-B38F-8F73E87987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9E62C33-E152-82DB-EDCF-DB21382698EF}"/>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دور وسائل الصحافة والإعلام في عدم نشر المعلومات الضارة بالمصلحة العامة </a:t>
            </a:r>
          </a:p>
          <a:p>
            <a:pPr marR="0" lvl="0" algn="just" rtl="1">
              <a:lnSpc>
                <a:spcPct val="150000"/>
              </a:lnSpc>
              <a:spcBef>
                <a:spcPts val="0"/>
              </a:spcBef>
              <a:spcAft>
                <a:spcPts val="0"/>
              </a:spcAft>
            </a:pPr>
            <a:r>
              <a:rPr lang="ar-AE" b="1" i="1" dirty="0">
                <a:solidFill>
                  <a:srgbClr val="FF0000"/>
                </a:solidFill>
                <a:latin typeface="Alexandria" pitchFamily="2" charset="-78"/>
                <a:ea typeface="Calibri" panose="020F0502020204030204" pitchFamily="34" charset="0"/>
                <a:cs typeface="Alexandria" pitchFamily="2" charset="-78"/>
              </a:rPr>
              <a:t>والمفاهيم الديموقراطية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يتعلق مفهوم المصلحة العامة بمفهوم الدولة ككل، وقد ظهر وبرز مفهوم المصلحة العامة بوجود الدولة؛ حيث كانت الدولة وحتى نهاية القرن الثامن عشر تقوم بمهام الأمن، والقضاء، والجيش، وهو ما كان يسمى سابقاً بمفهوم الدولة الحارسة لكن رقعة هذا الدور اتسعت لتشمل العديد من المجالات التي كانت حكراً على الأفراد، وهو ما يتعلق بتحقيق المصلحة العامة  .</a:t>
            </a:r>
          </a:p>
        </p:txBody>
      </p:sp>
      <p:pic>
        <p:nvPicPr>
          <p:cNvPr id="7" name="Graphic 21">
            <a:extLst>
              <a:ext uri="{FF2B5EF4-FFF2-40B4-BE49-F238E27FC236}">
                <a16:creationId xmlns:a16="http://schemas.microsoft.com/office/drawing/2014/main" id="{BD7B9B1B-97A3-2692-5FD3-8F73F7E2E8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4297E56-CEC9-DE07-92AD-D06A417E5B3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5C3DDC8-C940-866F-DAFA-E96D2A1A96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31333F2-0CA9-265D-B552-2AB1E6E9C11D}"/>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5477754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0E074-DAB7-4EAA-2A71-90928A6691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05059D-FE33-7B02-C98E-3B6D83FE05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5753BDD-168A-B39D-EEA0-92AA536E2C21}"/>
              </a:ext>
            </a:extLst>
          </p:cNvPr>
          <p:cNvSpPr txBox="1"/>
          <p:nvPr/>
        </p:nvSpPr>
        <p:spPr>
          <a:xfrm>
            <a:off x="1432246" y="1768600"/>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وعلى الرغم من المحاولات الفقهية الكثيرة لتعريف مفهوم المصلحة العامة إلا أن لا تعريف محدداً يمكن أن ينطبق على فكرة المصلحة العامة التي تختلف من مكان إلى آخر ومن زمان إلى آخر، وفي ذلك فقد اكتفى القانون فقط بالنص على الصور التي تمثل تحقيقاً للمصلحة العامة من دون أن يتعرض لتعريفها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وباعتبار أن المصلحة العامة تعمل على تحقيق مصلحة المجتمع يتوجب على وسائل الصحافة والإعلام عدم نشر أية معلومات يمكن أن تضر بالمصلحة العامة، وتقوض حكم القانون، أو الخروج عليه، أو </a:t>
            </a:r>
            <a:r>
              <a:rPr lang="ar-AE" b="1" dirty="0" err="1">
                <a:latin typeface="Alexandria" pitchFamily="2" charset="-78"/>
                <a:ea typeface="Calibri" panose="020F0502020204030204" pitchFamily="34" charset="0"/>
                <a:cs typeface="Alexandria" pitchFamily="2" charset="-78"/>
              </a:rPr>
              <a:t>الافتئات</a:t>
            </a:r>
            <a:r>
              <a:rPr lang="ar-AE" b="1" dirty="0">
                <a:latin typeface="Alexandria" pitchFamily="2" charset="-78"/>
                <a:ea typeface="Calibri" panose="020F0502020204030204" pitchFamily="34" charset="0"/>
                <a:cs typeface="Alexandria" pitchFamily="2" charset="-78"/>
              </a:rPr>
              <a:t> عليه بما يشكل خروجاً على مفاهيم الضوابط التي يجب الالتزام بها؛ وهي تعبر بحرية عن الآراء، والأفكار، والمُعتقدات في هذا المجتمع.</a:t>
            </a:r>
          </a:p>
        </p:txBody>
      </p:sp>
      <p:pic>
        <p:nvPicPr>
          <p:cNvPr id="7" name="Graphic 21">
            <a:extLst>
              <a:ext uri="{FF2B5EF4-FFF2-40B4-BE49-F238E27FC236}">
                <a16:creationId xmlns:a16="http://schemas.microsoft.com/office/drawing/2014/main" id="{F86AFA74-7124-BBFA-067C-A34B32A03F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7E58806-538B-92CD-C8DA-DB204132CFA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70B543B-2DBD-B02F-92D0-10AB664F19E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E7D5A94-DAC2-8239-3682-6E2E617BC69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281062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21A0C9-C3EE-D87D-6255-CDB71D5B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EA131E-8D88-C02C-60B3-04AFD3737A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DFF8931-0667-4D43-4B87-9ECCDD0B476F}"/>
              </a:ext>
            </a:extLst>
          </p:cNvPr>
          <p:cNvSpPr txBox="1"/>
          <p:nvPr/>
        </p:nvSpPr>
        <p:spPr>
          <a:xfrm>
            <a:off x="1425076" y="2218491"/>
            <a:ext cx="9236075" cy="3369512"/>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ويشكل قيام الدولة بالممارسات التي تحقق المصلحة العامة شكلاً من أشكال السيادة؛ حيث تتمتع الدولة بالسيادة، وتستأثر بها ومعنى ذلك أن تكون لها الكلمة العليا التي لا يعلوها سلطة أو هيئة، وبالتالي فهي تسمو على الجميع وتفرض نفسها باعتبارها سلطة آمرة عليا، وللسيادة مظهران، وهما المظهر الداخلي بأن تبسط سلطانها على إقليم الدولة وتقوم بالممارسات التي تحقق المصلحة العامة من جهة، ومظهر خارجي بعدم الرضوخ لدولة أجنبية، وبما يمكن أن يقوض مصلحة المجتمع  .</a:t>
            </a:r>
          </a:p>
        </p:txBody>
      </p:sp>
      <p:pic>
        <p:nvPicPr>
          <p:cNvPr id="7" name="Graphic 21">
            <a:extLst>
              <a:ext uri="{FF2B5EF4-FFF2-40B4-BE49-F238E27FC236}">
                <a16:creationId xmlns:a16="http://schemas.microsoft.com/office/drawing/2014/main" id="{EA958031-FA01-1D0D-1C01-3020B654FF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19C7800-C2D7-C1AB-515C-39DD620E1C6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904B7F5-EB86-9C28-8F00-2DED05D64CD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77DE0B4-6BA5-B7AB-E4E6-3E401F8A3760}"/>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3119705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1BA6F-50CD-9698-E877-204EA8E52E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A9B7F-8B9A-8007-7688-587C23E074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4D00568-BC77-87C8-2AD8-203342966CA9}"/>
              </a:ext>
            </a:extLst>
          </p:cNvPr>
          <p:cNvSpPr txBox="1"/>
          <p:nvPr/>
        </p:nvSpPr>
        <p:spPr>
          <a:xfrm>
            <a:off x="1405602" y="1847252"/>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أما فيما يتعلق بمفاهيم الديموقراطية؛ ففي أعقاب الحرب العالمية الأولى جاءت دساتير العديد من دول العالم لتقرر بالنص على نظام الحكم الديموقراطي سواء كان ذلك صراحة أو بالنص على أن الأمة أو الشعب هو مصدر السلطات  ، وهو ما تنص عليه العديد من الدساتير وللديموقراطية العديد من المظاهر، والتي تتمثل - كما نرى - فيما يلي: </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الانتخابات الحرة والنزيهة؛ حيث تعتبر الانتخابات المنظمة بشكل دوري والتي تتيح للمواطنين الفرصة للاختيار بحرية بين مرشحين مختلفين، هي أساس الديمقراطية، لذا يجب أن تكون هذه الانتخابات عادلة وشفافة، بدون أي تدخلات أو تزوير.</a:t>
            </a:r>
          </a:p>
        </p:txBody>
      </p:sp>
      <p:pic>
        <p:nvPicPr>
          <p:cNvPr id="7" name="Graphic 21">
            <a:extLst>
              <a:ext uri="{FF2B5EF4-FFF2-40B4-BE49-F238E27FC236}">
                <a16:creationId xmlns:a16="http://schemas.microsoft.com/office/drawing/2014/main" id="{7334924B-EBCE-BB2F-BE8C-D72CB3526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EA66785-F364-D7D8-FD4D-82205343E10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EAAA6DD-A5C5-DD8F-801F-C5E276EB85A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B1B6201-E4FE-D5DD-5B83-07CC9265410B}"/>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843512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B9198-AAEA-B4F9-3B8C-ECFBE338C8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7D1C7-B1FE-660C-4A56-9939B7FE88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95CE04C-5A7A-B1BF-28EE-938BFE829EFF}"/>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الحرية الفردية؛ إذ يجب أن يتمتع المواطنون بحرية الرأي والتعبير، وحرية التجمع والتظاهر، وحرية الصحافة والإعلام، وحرية الدين والمعتقد.</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حكم القانون، وذلك بوجود نظام قضائي مستقل وموثوق به، يضمن تطبيق القانون من دون تحيز أو تمييز.</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التوازن بين السلطات الثلاث (التشريعية، التنفيذية، القضائية)، وأن تكون كل سلطة مُستقلة عن الأخرى، وأن يكون التعاون بينها بما لا يخل بمبدأ الفصل بين السلطات الذي أشرنا له سابقاً.</a:t>
            </a:r>
          </a:p>
        </p:txBody>
      </p:sp>
      <p:pic>
        <p:nvPicPr>
          <p:cNvPr id="7" name="Graphic 21">
            <a:extLst>
              <a:ext uri="{FF2B5EF4-FFF2-40B4-BE49-F238E27FC236}">
                <a16:creationId xmlns:a16="http://schemas.microsoft.com/office/drawing/2014/main" id="{66F03808-BFC3-0C40-B297-388D9FE667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72444AD-3A05-76C6-96AB-E25F3448D88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663BA56-E6E0-521E-5CB0-813EEDC8694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899B4E5-3216-6914-A13A-87EE2F1D474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8867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FF99A-B27E-769D-E4F4-7ADE9A13B0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D27BD4-1A98-B5D1-07DF-3771911A2391}"/>
              </a:ext>
            </a:extLst>
          </p:cNvPr>
          <p:cNvSpPr/>
          <p:nvPr/>
        </p:nvSpPr>
        <p:spPr>
          <a:xfrm>
            <a:off x="636753" y="20839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AB7C6E-7397-D0E7-29B2-59C34EDB149E}"/>
              </a:ext>
            </a:extLst>
          </p:cNvPr>
          <p:cNvSpPr txBox="1"/>
          <p:nvPr/>
        </p:nvSpPr>
        <p:spPr>
          <a:xfrm>
            <a:off x="1425075" y="1874362"/>
            <a:ext cx="9236075" cy="4200509"/>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المشاركة المدنية؛ فلا بد من أن يتاح للمواطنين الفرصة للمشاركة في صنع القرارات السياسية، وأن تكون هناك مؤسسات مدنية تسهل هذه المشاركة.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حماية حقوق الأقليات؛ حيث يتوجب أن يتمتع جميع المواطنين بحقوق متساوية، بغض النظر عن اختلافاتهم في الجنس، والعرق، والدين، واللغة، أو أي عامل آخر.</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الشفافية ومكافحة الفساد؛ إذ لا بد من أن تكون هناك شفافية في عمل الحكومة والمؤسسات العامة، وأن تتم مكافحة الفساد بكل حزم.</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احترام الحقوق الأساسية وذلك باحترام النظام الديمقراطي لحقوق الإنسان وحمايتها والدفاع عنها.</a:t>
            </a:r>
          </a:p>
        </p:txBody>
      </p:sp>
      <p:pic>
        <p:nvPicPr>
          <p:cNvPr id="7" name="Graphic 21">
            <a:extLst>
              <a:ext uri="{FF2B5EF4-FFF2-40B4-BE49-F238E27FC236}">
                <a16:creationId xmlns:a16="http://schemas.microsoft.com/office/drawing/2014/main" id="{DCE48C08-8AFB-C610-178E-D5DC338B26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F4B5341-DE82-8F26-559B-8A5A217DF85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C8628D7-759C-F83D-4E4D-D55F990A3B6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B49FD44-D654-9D67-A672-3F559FE5AF8F}"/>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991420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2A78D-82A6-D69E-BF6F-3340FB0C0F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6B0AB1-BB8D-D28D-7145-F2C7AECC08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502158C-9E64-65C9-8DAE-A1D7F6E758C4}"/>
              </a:ext>
            </a:extLst>
          </p:cNvPr>
          <p:cNvSpPr txBox="1"/>
          <p:nvPr/>
        </p:nvSpPr>
        <p:spPr>
          <a:xfrm>
            <a:off x="1425076" y="2218491"/>
            <a:ext cx="9236075" cy="3785011"/>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لكن النقد للمصلحة العامة ليس حقاً لوسائل الصحافة والإعلام من دون قيد أو شرط؛ إذ لا بد من توافر مجموعة من الشروط اللازم توافرها في النقد للمصلحة العامة؛ والتي سنتناولها تالياً، والتي تتمثل في:</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1.	أن ينصب النقد على الواقعة وأن لا يتعدى لصاحبها إلا بحدود معينة وأن تكون الواقعة صحيحة وموضوعية.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2.	صياغة الواقعة في عبارات ملائمة.</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3.	أن تكون الواقعة ذات أهمية كبيرة أو مفيدة اجتماعياً.</a:t>
            </a: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4.	حسن النية في حالات محددة وأن يكون النقد من أجل تحقيق هذه المصلحة العامة  .</a:t>
            </a:r>
          </a:p>
        </p:txBody>
      </p:sp>
      <p:pic>
        <p:nvPicPr>
          <p:cNvPr id="7" name="Graphic 21">
            <a:extLst>
              <a:ext uri="{FF2B5EF4-FFF2-40B4-BE49-F238E27FC236}">
                <a16:creationId xmlns:a16="http://schemas.microsoft.com/office/drawing/2014/main" id="{2B01FA55-7F11-A042-0147-405F09489E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2AD02C1-AB8F-7DF8-3754-3A100468984D}"/>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CDADCEE-C0FB-F133-C96C-BFDA5E86C6E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3911D65-A9DA-1131-BBF4-F457F018666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387071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E9EE-C6A6-2E88-F8FC-ABF2B9FE03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B0B502-FE2A-C086-4322-A99B6B13DB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D4FC9A0-9DA3-E8C5-0525-6034E475A69E}"/>
              </a:ext>
            </a:extLst>
          </p:cNvPr>
          <p:cNvSpPr txBox="1"/>
          <p:nvPr/>
        </p:nvSpPr>
        <p:spPr>
          <a:xfrm>
            <a:off x="1359050" y="2847756"/>
            <a:ext cx="9236075" cy="1707519"/>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a:t>
            </a:r>
            <a:r>
              <a:rPr lang="en-US" b="1" dirty="0">
                <a:latin typeface="Alexandria" pitchFamily="2" charset="-78"/>
                <a:ea typeface="Calibri" panose="020F0502020204030204" pitchFamily="34" charset="0"/>
                <a:cs typeface="Alexandria" pitchFamily="2" charset="-78"/>
              </a:rPr>
              <a:t>.</a:t>
            </a:r>
            <a:endParaRPr lang="ar-AE" b="1" dirty="0">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A709F549-B860-FEC0-CDF6-0CA2BF9C9B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DF96A09-DB61-7CDB-4B97-BD1F5D1C5EF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7DB4505-4E41-5DB6-39B7-AF39FA9ACF7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64A3788-5294-5EB8-5A7C-DC1C66FC2101}"/>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41969497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E5909-3403-DDCA-7DCD-30ABF157A8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45D53C-676C-1FB1-C9DB-8469618533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D965D46-0C2E-CADC-DEAC-976980943DDD}"/>
              </a:ext>
            </a:extLst>
          </p:cNvPr>
          <p:cNvSpPr txBox="1"/>
          <p:nvPr/>
        </p:nvSpPr>
        <p:spPr>
          <a:xfrm>
            <a:off x="1405602" y="2628751"/>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pic>
        <p:nvPicPr>
          <p:cNvPr id="7" name="Graphic 21">
            <a:extLst>
              <a:ext uri="{FF2B5EF4-FFF2-40B4-BE49-F238E27FC236}">
                <a16:creationId xmlns:a16="http://schemas.microsoft.com/office/drawing/2014/main" id="{F39527D3-84CA-51A6-0C8A-AC2741D5B9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B4040E5-DAAC-76A9-122F-977A6BF96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A7BBF9E-BB53-33ED-F02C-D7888818BF2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D919D7E-96BB-C8C1-286C-994516DD03A8}"/>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4795237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F4FEF7-A599-02AD-79E0-1E630BFABC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E9C5B-1B4D-180D-8C4A-782A0667A5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1D653A8-03E4-8CF7-5970-1FACA4D0175F}"/>
              </a:ext>
            </a:extLst>
          </p:cNvPr>
          <p:cNvSpPr txBox="1"/>
          <p:nvPr/>
        </p:nvSpPr>
        <p:spPr>
          <a:xfrm>
            <a:off x="1425076" y="2218491"/>
            <a:ext cx="9236075" cy="2538515"/>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a:t>
            </a:r>
            <a:r>
              <a:rPr lang="en-US" b="1" dirty="0">
                <a:latin typeface="Alexandria" pitchFamily="2" charset="-78"/>
                <a:ea typeface="Calibri" panose="020F0502020204030204" pitchFamily="34" charset="0"/>
                <a:cs typeface="Alexandria" pitchFamily="2" charset="-78"/>
              </a:rPr>
              <a:t>.</a:t>
            </a:r>
            <a:r>
              <a:rPr lang="ar-AE" b="1" dirty="0">
                <a:latin typeface="Alexandria" pitchFamily="2" charset="-78"/>
                <a:ea typeface="Calibri" panose="020F0502020204030204" pitchFamily="34" charset="0"/>
                <a:cs typeface="Alexandria" pitchFamily="2" charset="-78"/>
              </a:rPr>
              <a:t> </a:t>
            </a:r>
          </a:p>
        </p:txBody>
      </p:sp>
      <p:pic>
        <p:nvPicPr>
          <p:cNvPr id="7" name="Graphic 21">
            <a:extLst>
              <a:ext uri="{FF2B5EF4-FFF2-40B4-BE49-F238E27FC236}">
                <a16:creationId xmlns:a16="http://schemas.microsoft.com/office/drawing/2014/main" id="{6FD11AD0-1E30-A766-3C4B-3E6BE9557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0CC58A1-A243-399F-85DA-A8A5D325397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67278DC-6488-E375-A718-A814A8347C7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ACD45EC-14FB-F11A-E7B1-BC77BFED1C73}"/>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4962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B29E3-B176-2F87-5391-F2830DEC74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C1B383-677D-56D3-DAFF-6C663C7635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3AF2CA8-441F-2FE6-7BBD-F16060C2FFAE}"/>
              </a:ext>
            </a:extLst>
          </p:cNvPr>
          <p:cNvSpPr txBox="1"/>
          <p:nvPr/>
        </p:nvSpPr>
        <p:spPr>
          <a:xfrm>
            <a:off x="1304924" y="2809192"/>
            <a:ext cx="9236075"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 والوقوف إلى جانب الفئات الضعيفة والمهمشة</a:t>
            </a:r>
          </a:p>
        </p:txBody>
      </p:sp>
      <p:pic>
        <p:nvPicPr>
          <p:cNvPr id="7" name="Graphic 21">
            <a:extLst>
              <a:ext uri="{FF2B5EF4-FFF2-40B4-BE49-F238E27FC236}">
                <a16:creationId xmlns:a16="http://schemas.microsoft.com/office/drawing/2014/main" id="{16946347-407B-9A78-C92F-6EF42360B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D2C523A-FD78-3333-C059-DCC71408515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D98EB16-9738-4454-947E-709204757CD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D816BE-FC4E-F8A8-125C-72FBEB9F4C3A}"/>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22060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8072A8-A5C2-B62B-3D09-1F7BECF2C7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1850B2-7570-A287-396C-8523BEB18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004B2B0-25B0-5781-BE82-F18F6A0CE3FC}"/>
              </a:ext>
            </a:extLst>
          </p:cNvPr>
          <p:cNvSpPr txBox="1"/>
          <p:nvPr/>
        </p:nvSpPr>
        <p:spPr>
          <a:xfrm>
            <a:off x="1405602" y="2648063"/>
            <a:ext cx="9236075" cy="2538515"/>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من أهم الأدوار التي تضطلع بها وسائل الصحافة والإعلام الدفاع عن الحريات العامة والفكر في المجتمع؛ فلا يمكن للمجتمعات أن تتقدم من دون أن تطلق حرياتها العامة في المجتمع وتعزز من دور المثقفين والمفكرين والعلماء والباحثين، والتركيز على هذا الدور الطليعي لا يمكن أن يتم إلا من خلال وسائل الصحافة والإعلام كونها المسؤولة عن توجيه خطابها إلى الجمهور؛ فهي القادرة على مخاطبته وإقناعه بأهمية هذه الشريحة المهمة في المجتمع.</a:t>
            </a:r>
          </a:p>
        </p:txBody>
      </p:sp>
      <p:pic>
        <p:nvPicPr>
          <p:cNvPr id="7" name="Graphic 21">
            <a:extLst>
              <a:ext uri="{FF2B5EF4-FFF2-40B4-BE49-F238E27FC236}">
                <a16:creationId xmlns:a16="http://schemas.microsoft.com/office/drawing/2014/main" id="{C29069AE-B7A7-928B-9CA1-357C5292A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E1BC4BC-55B1-1B61-64BA-96C0D6C7812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75603BA-AB05-5DF5-9E6A-FB614138C55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D51F64D-7BFB-16D3-375B-75E89004002E}"/>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32783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7609-A2D0-87BC-CCF2-531B810A2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7E9FB-7BFA-C827-506F-F860B7AF82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8BA7A9C-18BB-B890-CAC7-1788D3EF9544}"/>
              </a:ext>
            </a:extLst>
          </p:cNvPr>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وتزايدت أهمية وسائل الإعلام الجديد والمنصات الرقمية ومواقع التواصل الاجتماعي في الآونة الأخيرة لقدرتها على الوصول إلى شريحة أكبر في المجتمع، وبالتالي تعريف أفراد المجتمع كافة بأهمية تعزيز الحريات العامة وتعزيز مفاهيم الفكر والثقافة، لا سيما وأن هذه المنصات اليوم تستطيع أن تصل بكل سهولة إلى مختلف الفئات العمرية مهما تعددت الاتجاهات الفكرية أو تنوعت مما خلق مساحة افتراضية من النقاش عبر هذه المنصات  وهو ما سنناقشه في المحاضرة المقبلة.</a:t>
            </a:r>
          </a:p>
        </p:txBody>
      </p:sp>
      <p:pic>
        <p:nvPicPr>
          <p:cNvPr id="7" name="Graphic 21">
            <a:extLst>
              <a:ext uri="{FF2B5EF4-FFF2-40B4-BE49-F238E27FC236}">
                <a16:creationId xmlns:a16="http://schemas.microsoft.com/office/drawing/2014/main" id="{32736CFF-CBA9-29D4-C363-F9A4EF17A1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D3F2539-1D3C-4887-4EF2-F321CAEA60C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1715AC8-BEF2-168F-6BB7-B7605CAFAA1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78DDC2D-183D-AE88-ED62-38D6ABA34869}"/>
              </a:ext>
            </a:extLst>
          </p:cNvPr>
          <p:cNvSpPr txBox="1"/>
          <p:nvPr/>
        </p:nvSpPr>
        <p:spPr>
          <a:xfrm>
            <a:off x="1359050"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1451378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52062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حماية الأمن الوطني.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إشاعة الأخبار الكاذبة عبر التواصل الاجتماعي.</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latin typeface="Alexandria" pitchFamily="2" charset="-78"/>
                <a:ea typeface="Times New Roman" panose="02020603050405020304" pitchFamily="18" charset="0"/>
                <a:cs typeface="Alexandria" pitchFamily="2" charset="-78"/>
              </a:rPr>
              <a:t>المسؤولية الجزائية عن الأخبار الكاذبة.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21BA2E-E55A-4FD9-AEF1-F4BEDE90C2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AA25B7C-598E-437D-AF9B-98AFC31BEB4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FCE4C31-011F-4E5A-BF4C-0D38103783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494</TotalTime>
  <Words>2830</Words>
  <Application>Microsoft Office PowerPoint</Application>
  <PresentationFormat>شاشة عريضة</PresentationFormat>
  <Paragraphs>180</Paragraphs>
  <Slides>41</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41</vt:i4>
      </vt:variant>
    </vt:vector>
  </HeadingPairs>
  <TitlesOfParts>
    <vt:vector size="48"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33</cp:revision>
  <dcterms:created xsi:type="dcterms:W3CDTF">2023-04-29T09:08:00Z</dcterms:created>
  <dcterms:modified xsi:type="dcterms:W3CDTF">2026-02-25T18:37:55Z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