
<file path=[Content_Types].xml><?xml version="1.0" encoding="utf-8"?>
<Types xmlns="http://schemas.openxmlformats.org/package/2006/content-types">
  <Default Extension="png" ContentType="image/png"/>
  <Default Extension="bin" ContentType="application/vnd.openxmlformats-officedocument.oleObject"/>
  <Default Extension="rels" ContentType="application/vnd.openxmlformats-package.relationships+xml"/>
  <Default Extension="xml" ContentType="application/xml"/>
  <Default Extension="fntdata" ContentType="application/x-fontdata"/>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60" r:id="rId2"/>
    <p:sldMasterId id="2147483672" r:id="rId3"/>
  </p:sldMasterIdLst>
  <p:notesMasterIdLst>
    <p:notesMasterId r:id="rId47"/>
  </p:notesMasterIdLst>
  <p:sldIdLst>
    <p:sldId id="257" r:id="rId4"/>
    <p:sldId id="266" r:id="rId5"/>
    <p:sldId id="267" r:id="rId6"/>
    <p:sldId id="268" r:id="rId7"/>
    <p:sldId id="307" r:id="rId8"/>
    <p:sldId id="308" r:id="rId9"/>
    <p:sldId id="309" r:id="rId10"/>
    <p:sldId id="310" r:id="rId11"/>
    <p:sldId id="269" r:id="rId12"/>
    <p:sldId id="270" r:id="rId13"/>
    <p:sldId id="271" r:id="rId14"/>
    <p:sldId id="272" r:id="rId15"/>
    <p:sldId id="274" r:id="rId16"/>
    <p:sldId id="276" r:id="rId17"/>
    <p:sldId id="278" r:id="rId18"/>
    <p:sldId id="279" r:id="rId19"/>
    <p:sldId id="280" r:id="rId20"/>
    <p:sldId id="281" r:id="rId21"/>
    <p:sldId id="283" r:id="rId22"/>
    <p:sldId id="284" r:id="rId23"/>
    <p:sldId id="286" r:id="rId24"/>
    <p:sldId id="287" r:id="rId25"/>
    <p:sldId id="288" r:id="rId26"/>
    <p:sldId id="289" r:id="rId27"/>
    <p:sldId id="290" r:id="rId28"/>
    <p:sldId id="291" r:id="rId29"/>
    <p:sldId id="292" r:id="rId30"/>
    <p:sldId id="293" r:id="rId31"/>
    <p:sldId id="294" r:id="rId32"/>
    <p:sldId id="295" r:id="rId33"/>
    <p:sldId id="296" r:id="rId34"/>
    <p:sldId id="297" r:id="rId35"/>
    <p:sldId id="298" r:id="rId36"/>
    <p:sldId id="299" r:id="rId37"/>
    <p:sldId id="300" r:id="rId38"/>
    <p:sldId id="314" r:id="rId39"/>
    <p:sldId id="315" r:id="rId40"/>
    <p:sldId id="316" r:id="rId41"/>
    <p:sldId id="301" r:id="rId42"/>
    <p:sldId id="303" r:id="rId43"/>
    <p:sldId id="304" r:id="rId44"/>
    <p:sldId id="305" r:id="rId45"/>
    <p:sldId id="306" r:id="rId46"/>
  </p:sldIdLst>
  <p:sldSz cx="12192000" cy="6858000"/>
  <p:notesSz cx="6858000" cy="9144000"/>
  <p:embeddedFontLst>
    <p:embeddedFont>
      <p:font typeface="Arial Black" panose="020B0A04020102020204" pitchFamily="34" charset="0"/>
      <p:bold r:id="rId48"/>
    </p:embeddedFont>
    <p:embeddedFont>
      <p:font typeface="Calibri" panose="020F0502020204030204" pitchFamily="34" charset="0"/>
      <p:regular r:id="rId49"/>
      <p:bold r:id="rId50"/>
      <p:italic r:id="rId51"/>
      <p:boldItalic r:id="rId52"/>
    </p:embeddedFont>
    <p:embeddedFont>
      <p:font typeface="Calibri Light" panose="020F0302020204030204" pitchFamily="34" charset="0"/>
      <p:regular r:id="rId53"/>
      <p:italic r:id="rId54"/>
    </p:embeddedFont>
    <p:embeddedFont>
      <p:font typeface="Palatino Linotype" panose="02040502050505030304" pitchFamily="18" charset="0"/>
      <p:regular r:id="rId55"/>
      <p:bold r:id="rId56"/>
      <p:italic r:id="rId57"/>
      <p:boldItalic r:id="rId58"/>
    </p:embeddedFont>
    <p:embeddedFont>
      <p:font typeface="Tahoma" panose="020B0604030504040204" pitchFamily="34" charset="0"/>
      <p:regular r:id="rId59"/>
      <p:bold r:id="rId60"/>
    </p:embeddedFont>
    <p:embeddedFont>
      <p:font typeface="Tajawal Medium" panose="00000600000000000000" charset="-78"/>
      <p:regular r:id="rId61"/>
      <p:bold r:id="rId6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73" roundtripDataSignature="AMtx7mi5PZybF9XrznC//9gQOunP/rQdu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notesMaster" Target="notesMasters/notesMaster1.xml"/><Relationship Id="rId50" Type="http://schemas.openxmlformats.org/officeDocument/2006/relationships/font" Target="fonts/font3.fntdata"/><Relationship Id="rId55" Type="http://schemas.openxmlformats.org/officeDocument/2006/relationships/font" Target="fonts/font8.fntdata"/><Relationship Id="rId76"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font" Target="fonts/font6.fntdata"/><Relationship Id="rId58" Type="http://schemas.openxmlformats.org/officeDocument/2006/relationships/font" Target="fonts/font11.fntdata"/><Relationship Id="rId7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font" Target="fonts/font2.fntdata"/><Relationship Id="rId57" Type="http://schemas.openxmlformats.org/officeDocument/2006/relationships/font" Target="fonts/font10.fntdata"/><Relationship Id="rId61" Type="http://schemas.openxmlformats.org/officeDocument/2006/relationships/font" Target="fonts/font14.fntdata"/><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font" Target="fonts/font5.fntdata"/><Relationship Id="rId60" Type="http://schemas.openxmlformats.org/officeDocument/2006/relationships/font" Target="fonts/font13.fntdata"/><Relationship Id="rId73" Type="http://customschemas.google.com/relationships/presentationmetadata" Target="metadata"/><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font" Target="fonts/font1.fntdata"/><Relationship Id="rId56" Type="http://schemas.openxmlformats.org/officeDocument/2006/relationships/font" Target="fonts/font9.fntdata"/><Relationship Id="rId77" Type="http://schemas.openxmlformats.org/officeDocument/2006/relationships/tableStyles" Target="tableStyles.xml"/><Relationship Id="rId8" Type="http://schemas.openxmlformats.org/officeDocument/2006/relationships/slide" Target="slides/slide5.xml"/><Relationship Id="rId51" Type="http://schemas.openxmlformats.org/officeDocument/2006/relationships/font" Target="fonts/font4.fntdata"/><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font" Target="fonts/font12.fntdata"/><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font" Target="fonts/font7.fntdata"/><Relationship Id="rId62" Type="http://schemas.openxmlformats.org/officeDocument/2006/relationships/font" Target="fonts/font15.fntdata"/><Relationship Id="rId75"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1.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8" name="Google Shape;9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3" name="Google Shape;233;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8" name="Google Shape;238;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3" name="Google Shape;263;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7" name="Google Shape;277;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
        <p:cNvGrpSpPr/>
        <p:nvPr/>
      </p:nvGrpSpPr>
      <p:grpSpPr>
        <a:xfrm>
          <a:off x="0" y="0"/>
          <a:ext cx="0" cy="0"/>
          <a:chOff x="0" y="0"/>
          <a:chExt cx="0" cy="0"/>
        </a:xfrm>
      </p:grpSpPr>
      <p:sp>
        <p:nvSpPr>
          <p:cNvPr id="282" name="Google Shape;282;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3" name="Google Shape;283;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9" name="Google Shape;289;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5" name="Google Shape;295;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p1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7" name="Google Shape;307;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p2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9" name="Google Shape;319;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
        <p:cNvGrpSpPr/>
        <p:nvPr/>
      </p:nvGrpSpPr>
      <p:grpSpPr>
        <a:xfrm>
          <a:off x="0" y="0"/>
          <a:ext cx="0" cy="0"/>
          <a:chOff x="0" y="0"/>
          <a:chExt cx="0" cy="0"/>
        </a:xfrm>
      </p:grpSpPr>
      <p:sp>
        <p:nvSpPr>
          <p:cNvPr id="330" name="Google Shape;330;p2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1" name="Google Shape;331;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
        <p:cNvGrpSpPr/>
        <p:nvPr/>
      </p:nvGrpSpPr>
      <p:grpSpPr>
        <a:xfrm>
          <a:off x="0" y="0"/>
          <a:ext cx="0" cy="0"/>
          <a:chOff x="0" y="0"/>
          <a:chExt cx="0" cy="0"/>
        </a:xfrm>
      </p:grpSpPr>
      <p:sp>
        <p:nvSpPr>
          <p:cNvPr id="336" name="Google Shape;336;p2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7" name="Google Shape;337;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p:cNvGrpSpPr/>
        <p:nvPr/>
      </p:nvGrpSpPr>
      <p:grpSpPr>
        <a:xfrm>
          <a:off x="0" y="0"/>
          <a:ext cx="0" cy="0"/>
          <a:chOff x="0" y="0"/>
          <a:chExt cx="0" cy="0"/>
        </a:xfrm>
      </p:grpSpPr>
      <p:sp>
        <p:nvSpPr>
          <p:cNvPr id="342" name="Google Shape;342;p2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3" name="Google Shape;343;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p2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9" name="Google Shape;349;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1" name="Google Shape;36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5"/>
        <p:cNvGrpSpPr/>
        <p:nvPr/>
      </p:nvGrpSpPr>
      <p:grpSpPr>
        <a:xfrm>
          <a:off x="0" y="0"/>
          <a:ext cx="0" cy="0"/>
          <a:chOff x="0" y="0"/>
          <a:chExt cx="0" cy="0"/>
        </a:xfrm>
      </p:grpSpPr>
      <p:sp>
        <p:nvSpPr>
          <p:cNvPr id="366" name="Google Shape;366;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7" name="Google Shape;367;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p3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9" name="Google Shape;379;p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3"/>
        <p:cNvGrpSpPr/>
        <p:nvPr/>
      </p:nvGrpSpPr>
      <p:grpSpPr>
        <a:xfrm>
          <a:off x="0" y="0"/>
          <a:ext cx="0" cy="0"/>
          <a:chOff x="0" y="0"/>
          <a:chExt cx="0" cy="0"/>
        </a:xfrm>
      </p:grpSpPr>
      <p:sp>
        <p:nvSpPr>
          <p:cNvPr id="384" name="Google Shape;384;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85" name="Google Shape;385;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2"/>
        <p:cNvGrpSpPr/>
        <p:nvPr/>
      </p:nvGrpSpPr>
      <p:grpSpPr>
        <a:xfrm>
          <a:off x="0" y="0"/>
          <a:ext cx="0" cy="0"/>
          <a:chOff x="0" y="0"/>
          <a:chExt cx="0" cy="0"/>
        </a:xfrm>
      </p:grpSpPr>
      <p:sp>
        <p:nvSpPr>
          <p:cNvPr id="393" name="Google Shape;393;p3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94" name="Google Shape;394;p3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2"/>
        <p:cNvGrpSpPr/>
        <p:nvPr/>
      </p:nvGrpSpPr>
      <p:grpSpPr>
        <a:xfrm>
          <a:off x="0" y="0"/>
          <a:ext cx="0" cy="0"/>
          <a:chOff x="0" y="0"/>
          <a:chExt cx="0" cy="0"/>
        </a:xfrm>
      </p:grpSpPr>
      <p:sp>
        <p:nvSpPr>
          <p:cNvPr id="403" name="Google Shape;403;p3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04" name="Google Shape;404;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9"/>
        <p:cNvGrpSpPr/>
        <p:nvPr/>
      </p:nvGrpSpPr>
      <p:grpSpPr>
        <a:xfrm>
          <a:off x="0" y="0"/>
          <a:ext cx="0" cy="0"/>
          <a:chOff x="0" y="0"/>
          <a:chExt cx="0" cy="0"/>
        </a:xfrm>
      </p:grpSpPr>
      <p:sp>
        <p:nvSpPr>
          <p:cNvPr id="410" name="Google Shape;410;p3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11" name="Google Shape;411;p3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5"/>
        <p:cNvGrpSpPr/>
        <p:nvPr/>
      </p:nvGrpSpPr>
      <p:grpSpPr>
        <a:xfrm>
          <a:off x="0" y="0"/>
          <a:ext cx="0" cy="0"/>
          <a:chOff x="0" y="0"/>
          <a:chExt cx="0" cy="0"/>
        </a:xfrm>
      </p:grpSpPr>
      <p:sp>
        <p:nvSpPr>
          <p:cNvPr id="416" name="Google Shape;416;p3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17" name="Google Shape;417;p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1"/>
        <p:cNvGrpSpPr/>
        <p:nvPr/>
      </p:nvGrpSpPr>
      <p:grpSpPr>
        <a:xfrm>
          <a:off x="0" y="0"/>
          <a:ext cx="0" cy="0"/>
          <a:chOff x="0" y="0"/>
          <a:chExt cx="0" cy="0"/>
        </a:xfrm>
      </p:grpSpPr>
      <p:sp>
        <p:nvSpPr>
          <p:cNvPr id="422" name="Google Shape;422;p3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23" name="Google Shape;423;p3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7"/>
        <p:cNvGrpSpPr/>
        <p:nvPr/>
      </p:nvGrpSpPr>
      <p:grpSpPr>
        <a:xfrm>
          <a:off x="0" y="0"/>
          <a:ext cx="0" cy="0"/>
          <a:chOff x="0" y="0"/>
          <a:chExt cx="0" cy="0"/>
        </a:xfrm>
      </p:grpSpPr>
      <p:sp>
        <p:nvSpPr>
          <p:cNvPr id="428" name="Google Shape;428;p3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29" name="Google Shape;429;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3"/>
        <p:cNvGrpSpPr/>
        <p:nvPr/>
      </p:nvGrpSpPr>
      <p:grpSpPr>
        <a:xfrm>
          <a:off x="0" y="0"/>
          <a:ext cx="0" cy="0"/>
          <a:chOff x="0" y="0"/>
          <a:chExt cx="0" cy="0"/>
        </a:xfrm>
      </p:grpSpPr>
      <p:sp>
        <p:nvSpPr>
          <p:cNvPr id="434" name="Google Shape;434;p3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35" name="Google Shape;435;p3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9"/>
        <p:cNvGrpSpPr/>
        <p:nvPr/>
      </p:nvGrpSpPr>
      <p:grpSpPr>
        <a:xfrm>
          <a:off x="0" y="0"/>
          <a:ext cx="0" cy="0"/>
          <a:chOff x="0" y="0"/>
          <a:chExt cx="0" cy="0"/>
        </a:xfrm>
      </p:grpSpPr>
      <p:sp>
        <p:nvSpPr>
          <p:cNvPr id="440" name="Google Shape;440;p4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1" name="Google Shape;441;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5"/>
        <p:cNvGrpSpPr/>
        <p:nvPr/>
      </p:nvGrpSpPr>
      <p:grpSpPr>
        <a:xfrm>
          <a:off x="0" y="0"/>
          <a:ext cx="0" cy="0"/>
          <a:chOff x="0" y="0"/>
          <a:chExt cx="0" cy="0"/>
        </a:xfrm>
      </p:grpSpPr>
      <p:sp>
        <p:nvSpPr>
          <p:cNvPr id="446" name="Google Shape;446;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7" name="Google Shape;447;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1"/>
        <p:cNvGrpSpPr/>
        <p:nvPr/>
      </p:nvGrpSpPr>
      <p:grpSpPr>
        <a:xfrm>
          <a:off x="0" y="0"/>
          <a:ext cx="0" cy="0"/>
          <a:chOff x="0" y="0"/>
          <a:chExt cx="0" cy="0"/>
        </a:xfrm>
      </p:grpSpPr>
      <p:sp>
        <p:nvSpPr>
          <p:cNvPr id="452" name="Google Shape;452;p4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3" name="Google Shape;453;p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7"/>
        <p:cNvGrpSpPr/>
        <p:nvPr/>
      </p:nvGrpSpPr>
      <p:grpSpPr>
        <a:xfrm>
          <a:off x="0" y="0"/>
          <a:ext cx="0" cy="0"/>
          <a:chOff x="0" y="0"/>
          <a:chExt cx="0" cy="0"/>
        </a:xfrm>
      </p:grpSpPr>
      <p:sp>
        <p:nvSpPr>
          <p:cNvPr id="458" name="Google Shape;458;p4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9" name="Google Shape;459;p4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3"/>
        <p:cNvGrpSpPr/>
        <p:nvPr/>
      </p:nvGrpSpPr>
      <p:grpSpPr>
        <a:xfrm>
          <a:off x="0" y="0"/>
          <a:ext cx="0" cy="0"/>
          <a:chOff x="0" y="0"/>
          <a:chExt cx="0" cy="0"/>
        </a:xfrm>
      </p:grpSpPr>
      <p:sp>
        <p:nvSpPr>
          <p:cNvPr id="464" name="Google Shape;464;p4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65" name="Google Shape;465;p4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9"/>
        <p:cNvGrpSpPr/>
        <p:nvPr/>
      </p:nvGrpSpPr>
      <p:grpSpPr>
        <a:xfrm>
          <a:off x="0" y="0"/>
          <a:ext cx="0" cy="0"/>
          <a:chOff x="0" y="0"/>
          <a:chExt cx="0" cy="0"/>
        </a:xfrm>
      </p:grpSpPr>
      <p:sp>
        <p:nvSpPr>
          <p:cNvPr id="470" name="Google Shape;470;p4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71" name="Google Shape;471;p4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5"/>
        <p:cNvGrpSpPr/>
        <p:nvPr/>
      </p:nvGrpSpPr>
      <p:grpSpPr>
        <a:xfrm>
          <a:off x="0" y="0"/>
          <a:ext cx="0" cy="0"/>
          <a:chOff x="0" y="0"/>
          <a:chExt cx="0" cy="0"/>
        </a:xfrm>
      </p:grpSpPr>
      <p:sp>
        <p:nvSpPr>
          <p:cNvPr id="476" name="Google Shape;476;p4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77" name="Google Shape;477;p4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7"/>
        <p:cNvGrpSpPr/>
        <p:nvPr/>
      </p:nvGrpSpPr>
      <p:grpSpPr>
        <a:xfrm>
          <a:off x="0" y="0"/>
          <a:ext cx="0" cy="0"/>
          <a:chOff x="0" y="0"/>
          <a:chExt cx="0" cy="0"/>
        </a:xfrm>
      </p:grpSpPr>
      <p:sp>
        <p:nvSpPr>
          <p:cNvPr id="488" name="Google Shape;488;p4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89" name="Google Shape;489;p4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3"/>
        <p:cNvGrpSpPr/>
        <p:nvPr/>
      </p:nvGrpSpPr>
      <p:grpSpPr>
        <a:xfrm>
          <a:off x="0" y="0"/>
          <a:ext cx="0" cy="0"/>
          <a:chOff x="0" y="0"/>
          <a:chExt cx="0" cy="0"/>
        </a:xfrm>
      </p:grpSpPr>
      <p:sp>
        <p:nvSpPr>
          <p:cNvPr id="494" name="Google Shape;494;p4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5" name="Google Shape;495;p4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9"/>
        <p:cNvGrpSpPr/>
        <p:nvPr/>
      </p:nvGrpSpPr>
      <p:grpSpPr>
        <a:xfrm>
          <a:off x="0" y="0"/>
          <a:ext cx="0" cy="0"/>
          <a:chOff x="0" y="0"/>
          <a:chExt cx="0" cy="0"/>
        </a:xfrm>
      </p:grpSpPr>
      <p:sp>
        <p:nvSpPr>
          <p:cNvPr id="500" name="Google Shape;500;p5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01" name="Google Shape;501;p5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5"/>
        <p:cNvGrpSpPr/>
        <p:nvPr/>
      </p:nvGrpSpPr>
      <p:grpSpPr>
        <a:xfrm>
          <a:off x="0" y="0"/>
          <a:ext cx="0" cy="0"/>
          <a:chOff x="0" y="0"/>
          <a:chExt cx="0" cy="0"/>
        </a:xfrm>
      </p:grpSpPr>
      <p:sp>
        <p:nvSpPr>
          <p:cNvPr id="506" name="Google Shape;506;p5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07" name="Google Shape;507;p5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53"/>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53"/>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6"/>
        <p:cNvGrpSpPr/>
        <p:nvPr/>
      </p:nvGrpSpPr>
      <p:grpSpPr>
        <a:xfrm>
          <a:off x="0" y="0"/>
          <a:ext cx="0" cy="0"/>
          <a:chOff x="0" y="0"/>
          <a:chExt cx="0" cy="0"/>
        </a:xfrm>
      </p:grpSpPr>
      <p:sp>
        <p:nvSpPr>
          <p:cNvPr id="27" name="Google Shape;27;p5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5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9" name="Google Shape;29;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2"/>
        <p:cNvGrpSpPr/>
        <p:nvPr/>
      </p:nvGrpSpPr>
      <p:grpSpPr>
        <a:xfrm>
          <a:off x="0" y="0"/>
          <a:ext cx="0" cy="0"/>
          <a:chOff x="0" y="0"/>
          <a:chExt cx="0" cy="0"/>
        </a:xfrm>
      </p:grpSpPr>
      <p:sp>
        <p:nvSpPr>
          <p:cNvPr id="33" name="Google Shape;33;p56"/>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 name="Google Shape;34;p56"/>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5" name="Google Shape;35;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8"/>
        <p:cNvGrpSpPr/>
        <p:nvPr/>
      </p:nvGrpSpPr>
      <p:grpSpPr>
        <a:xfrm>
          <a:off x="0" y="0"/>
          <a:ext cx="0" cy="0"/>
          <a:chOff x="0" y="0"/>
          <a:chExt cx="0" cy="0"/>
        </a:xfrm>
      </p:grpSpPr>
      <p:sp>
        <p:nvSpPr>
          <p:cNvPr id="39" name="Google Shape;39;p5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5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57"/>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5"/>
        <p:cNvGrpSpPr/>
        <p:nvPr/>
      </p:nvGrpSpPr>
      <p:grpSpPr>
        <a:xfrm>
          <a:off x="0" y="0"/>
          <a:ext cx="0" cy="0"/>
          <a:chOff x="0" y="0"/>
          <a:chExt cx="0" cy="0"/>
        </a:xfrm>
      </p:grpSpPr>
      <p:sp>
        <p:nvSpPr>
          <p:cNvPr id="46" name="Google Shape;46;p58"/>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58"/>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8" name="Google Shape;48;p58"/>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9" name="Google Shape;49;p58"/>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0" name="Google Shape;50;p58"/>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6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6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6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6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61"/>
          <p:cNvSpPr>
            <a:spLocks noGrp="1"/>
          </p:cNvSpPr>
          <p:nvPr>
            <p:ph type="pic" idx="2"/>
          </p:nvPr>
        </p:nvSpPr>
        <p:spPr>
          <a:xfrm>
            <a:off x="5183188" y="987425"/>
            <a:ext cx="6172200" cy="4873625"/>
          </a:xfrm>
          <a:prstGeom prst="rect">
            <a:avLst/>
          </a:prstGeom>
          <a:noFill/>
          <a:ln>
            <a:noFill/>
          </a:ln>
        </p:spPr>
      </p:sp>
      <p:sp>
        <p:nvSpPr>
          <p:cNvPr id="68" name="Google Shape;68;p61"/>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6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6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6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6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62"/>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6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6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6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63"/>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63"/>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6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6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6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41883-737D-49E9-A613-88256A840B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23906A2-CA9B-4CBD-895E-FE3D8791B1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CF213E2-2F8A-4DE1-9EC1-A30B7C21659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249149A-AE7A-4168-8A80-D244C4F75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E79CDC-9FEC-41B4-AE49-E2BB0DD2A1B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4841737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F78AC-4326-4ACC-90F8-A75B347AA5C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77F49E6-455B-41D1-A7ED-58168CB2E6B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3A2F9B-3305-43BE-B6B7-8EF9C6F32FF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E4543F6-984F-47A2-AE24-D000E9C115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C426E1-5D69-4080-A518-4FB7CBFCA9F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9046307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16E5C-0979-491B-85D1-7BDCE4C6C6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D0FE446-B2DF-421C-9A04-0926888AAA1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37CC357-97E6-4C08-A8E0-EBD1192F3F28}"/>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B61B25B0-9073-446E-8523-9F6D6384B1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06F5FC-94BB-446A-958E-7224EFED985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4713100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63DBC-03DA-4A66-B389-EB3D897F9C2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0FC12C1-93E1-416D-A4D0-17C85599C33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3A9D776-02E8-48A9-8667-AAE4AB869C9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DE28459-C467-458D-844C-433FECCDEFE3}"/>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AFA3F27B-5838-4EA9-A4FD-E1F046A6CA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2B278B-2459-49CE-B32B-5A3010ED886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5551011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9447B-B207-497B-A284-D34896FEB84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4FBA427-85EA-4788-8997-4A94EC63FE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2FD2709-332A-4E33-BF3F-DFDF8D21224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494A854-E363-4831-83F6-BFD824D122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FE6FC95-0A0E-46BB-8DC6-D8E9C432A6B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7CB3B49-F61B-4913-BAEB-533654E8A3F2}"/>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F2C34B7D-B7FF-4D6A-9BAE-F79259EDBBF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4860940-89FF-4C8E-AD0A-F1B390E43FA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5272272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F2A98-8BCB-4B69-890B-0F443D91ED7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C7519C6-8421-44CD-8835-F2142EBAD233}"/>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5BA17655-3A32-46AE-A258-A9CEB727AB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E668616-5111-4922-A7DF-4949E0B0D267}"/>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82700668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8B58B2-AC6E-4F6D-90F0-683781BA5811}"/>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9448DD1C-3197-497E-8C95-EA6A69FD29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2251C5D-FB97-4AD6-A907-AE243BE3DE2E}"/>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230320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03071-A3D7-4A38-BAC8-C1DF2803FD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4BBDE0F-AB04-4FED-89F7-CA9873B510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02AA547-5BE4-4B39-B564-414712E3C1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CC6DF92-2462-4E57-B8BA-14DB9AC8D87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2D846375-2543-4524-BF26-C7F46855B8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3E991F-E969-4BCE-812D-BAD12F1C6CD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2933971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D8457-5738-4A1F-A42C-D564C56C29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ED1E97D-9432-480F-B287-1AC73D25AA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B973DCB-3BF0-49C9-A741-F8A5BFCED6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CBF63BB-454D-4A44-9B61-72E5C4594E50}"/>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5EEBE61-AC74-43E3-804D-1761B8F685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952767-2C46-4F00-9AF2-9E1F54C74FEE}"/>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202151124"/>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B63C3-B2B6-46FD-ABF5-ADC98E5A4E3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237F3C9-C108-4914-B1DA-1C629B9764F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D99520-FB90-443A-A1BC-B41289E4B990}"/>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BF55A391-7BCF-4206-A26A-D53B771C83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0C972E-400E-4F93-BE69-B5ECF4AECA10}"/>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6790294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004806-9577-487F-9417-D3CABBC7855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A35B301-4B29-4D7D-A3A1-4B59A55EEC2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D7DFB2-0920-4F19-B788-C5141EFED56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A2250F35-E0B2-4FD9-B0A8-E1FC7001E3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3C3F3-FF64-41E7-B6F9-C5AB2FD9E8F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0816275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41883-737D-49E9-A613-88256A840B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23906A2-CA9B-4CBD-895E-FE3D8791B1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CF213E2-2F8A-4DE1-9EC1-A30B7C21659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249149A-AE7A-4168-8A80-D244C4F75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E79CDC-9FEC-41B4-AE49-E2BB0DD2A1B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2731163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F78AC-4326-4ACC-90F8-A75B347AA5C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77F49E6-455B-41D1-A7ED-58168CB2E6B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3A2F9B-3305-43BE-B6B7-8EF9C6F32FF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E4543F6-984F-47A2-AE24-D000E9C115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C426E1-5D69-4080-A518-4FB7CBFCA9F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1483623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16E5C-0979-491B-85D1-7BDCE4C6C6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D0FE446-B2DF-421C-9A04-0926888AAA1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37CC357-97E6-4C08-A8E0-EBD1192F3F28}"/>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B61B25B0-9073-446E-8523-9F6D6384B1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06F5FC-94BB-446A-958E-7224EFED985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3768519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63DBC-03DA-4A66-B389-EB3D897F9C2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0FC12C1-93E1-416D-A4D0-17C85599C33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3A9D776-02E8-48A9-8667-AAE4AB869C9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DE28459-C467-458D-844C-433FECCDEFE3}"/>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AFA3F27B-5838-4EA9-A4FD-E1F046A6CA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2B278B-2459-49CE-B32B-5A3010ED886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6734231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9447B-B207-497B-A284-D34896FEB84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4FBA427-85EA-4788-8997-4A94EC63FE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2FD2709-332A-4E33-BF3F-DFDF8D21224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494A854-E363-4831-83F6-BFD824D122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FE6FC95-0A0E-46BB-8DC6-D8E9C432A6B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7CB3B49-F61B-4913-BAEB-533654E8A3F2}"/>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F2C34B7D-B7FF-4D6A-9BAE-F79259EDBBF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4860940-89FF-4C8E-AD0A-F1B390E43FA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0976870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F2A98-8BCB-4B69-890B-0F443D91ED7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C7519C6-8421-44CD-8835-F2142EBAD233}"/>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5BA17655-3A32-46AE-A258-A9CEB727AB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E668616-5111-4922-A7DF-4949E0B0D267}"/>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006006932"/>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8B58B2-AC6E-4F6D-90F0-683781BA5811}"/>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9448DD1C-3197-497E-8C95-EA6A69FD29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2251C5D-FB97-4AD6-A907-AE243BE3DE2E}"/>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2347303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03071-A3D7-4A38-BAC8-C1DF2803FD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4BBDE0F-AB04-4FED-89F7-CA9873B510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02AA547-5BE4-4B39-B564-414712E3C1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CC6DF92-2462-4E57-B8BA-14DB9AC8D87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2D846375-2543-4524-BF26-C7F46855B8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3E991F-E969-4BCE-812D-BAD12F1C6CD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8029618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D8457-5738-4A1F-A42C-D564C56C29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ED1E97D-9432-480F-B287-1AC73D25AA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B973DCB-3BF0-49C9-A741-F8A5BFCED6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CBF63BB-454D-4A44-9B61-72E5C4594E50}"/>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5EEBE61-AC74-43E3-804D-1761B8F685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952767-2C46-4F00-9AF2-9E1F54C74FEE}"/>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533860135"/>
      </p:ext>
    </p:extLst>
  </p:cSld>
  <p:clrMapOvr>
    <a:masterClrMapping/>
  </p:clrMapOvr>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B63C3-B2B6-46FD-ABF5-ADC98E5A4E3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237F3C9-C108-4914-B1DA-1C629B9764F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D99520-FB90-443A-A1BC-B41289E4B990}"/>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BF55A391-7BCF-4206-A26A-D53B771C83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0C972E-400E-4F93-BE69-B5ECF4AECA10}"/>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0435367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004806-9577-487F-9417-D3CABBC7855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A35B301-4B29-4D7D-A3A1-4B59A55EEC2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D7DFB2-0920-4F19-B788-C5141EFED56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A2250F35-E0B2-4FD9-B0A8-E1FC7001E3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3C3F3-FF64-41E7-B6F9-C5AB2FD9E8F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598719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8.xml"/><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2.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theme" Target="../theme/theme3.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2">
            <a:alphaModFix/>
          </a:blip>
          <a:stretch>
            <a:fillRect/>
          </a:stretch>
        </a:blipFill>
        <a:effectLst/>
      </p:bgPr>
    </p:bg>
    <p:spTree>
      <p:nvGrpSpPr>
        <p:cNvPr id="1" name="Shape 9"/>
        <p:cNvGrpSpPr/>
        <p:nvPr/>
      </p:nvGrpSpPr>
      <p:grpSpPr>
        <a:xfrm>
          <a:off x="0" y="0"/>
          <a:ext cx="0" cy="0"/>
          <a:chOff x="0" y="0"/>
          <a:chExt cx="0" cy="0"/>
        </a:xfrm>
      </p:grpSpPr>
      <p:sp>
        <p:nvSpPr>
          <p:cNvPr id="10" name="Google Shape;10;p5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5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59325C-1685-421C-8727-FD21283EAF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F0EA66A-5440-4051-B4BE-C49B38AB1F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592C9E-0C2B-42BB-94DF-4928BAA957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C98CAAB-C3D7-4EEF-8C0C-185A06439F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94AF630-0068-4893-B32A-B50F596415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5384038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59325C-1685-421C-8727-FD21283EAF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F0EA66A-5440-4051-B4BE-C49B38AB1F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592C9E-0C2B-42BB-94DF-4928BAA957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C98CAAB-C3D7-4EEF-8C0C-185A06439F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94AF630-0068-4893-B32A-B50F596415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46408661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1.png"/><Relationship Id="rId4" Type="http://schemas.openxmlformats.org/officeDocument/2006/relationships/oleObject" Target="../embeddings/oleObject1.bin"/></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pic>
        <p:nvPicPr>
          <p:cNvPr id="100" name="Google Shape;100;p2"/>
          <p:cNvPicPr preferRelativeResize="0"/>
          <p:nvPr/>
        </p:nvPicPr>
        <p:blipFill rotWithShape="1">
          <a:blip r:embed="rId3">
            <a:alphaModFix/>
          </a:blip>
          <a:srcRect/>
          <a:stretch/>
        </p:blipFill>
        <p:spPr>
          <a:xfrm>
            <a:off x="-71964" y="-117903"/>
            <a:ext cx="12335929" cy="7093806"/>
          </a:xfrm>
          <a:prstGeom prst="rect">
            <a:avLst/>
          </a:prstGeom>
          <a:noFill/>
          <a:ln>
            <a:noFill/>
          </a:ln>
        </p:spPr>
      </p:pic>
      <p:sp>
        <p:nvSpPr>
          <p:cNvPr id="101" name="Google Shape;101;p2"/>
          <p:cNvSpPr/>
          <p:nvPr/>
        </p:nvSpPr>
        <p:spPr>
          <a:xfrm rot="10800000">
            <a:off x="-450735" y="-101603"/>
            <a:ext cx="12350045" cy="7044267"/>
          </a:xfrm>
          <a:prstGeom prst="rect">
            <a:avLst/>
          </a:prstGeom>
          <a:gradFill>
            <a:gsLst>
              <a:gs pos="0">
                <a:srgbClr val="F6F9FC">
                  <a:alpha val="26666"/>
                </a:srgbClr>
              </a:gs>
              <a:gs pos="100000">
                <a:srgbClr val="0A1F61">
                  <a:alpha val="41960"/>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02" name="Google Shape;102;p2"/>
          <p:cNvPicPr preferRelativeResize="0"/>
          <p:nvPr/>
        </p:nvPicPr>
        <p:blipFill rotWithShape="1">
          <a:blip r:embed="rId4">
            <a:alphaModFix/>
          </a:blip>
          <a:srcRect l="984" r="913" b="11911"/>
          <a:stretch/>
        </p:blipFill>
        <p:spPr>
          <a:xfrm rot="10800000" flipH="1">
            <a:off x="-81742" y="-101602"/>
            <a:ext cx="12355484" cy="2722881"/>
          </a:xfrm>
          <a:prstGeom prst="rect">
            <a:avLst/>
          </a:prstGeom>
          <a:noFill/>
          <a:ln>
            <a:noFill/>
          </a:ln>
        </p:spPr>
      </p:pic>
      <p:pic>
        <p:nvPicPr>
          <p:cNvPr id="103" name="Google Shape;103;p2"/>
          <p:cNvPicPr preferRelativeResize="0"/>
          <p:nvPr/>
        </p:nvPicPr>
        <p:blipFill rotWithShape="1">
          <a:blip r:embed="rId5">
            <a:alphaModFix/>
          </a:blip>
          <a:srcRect/>
          <a:stretch/>
        </p:blipFill>
        <p:spPr>
          <a:xfrm>
            <a:off x="730762" y="308506"/>
            <a:ext cx="1699476" cy="1524000"/>
          </a:xfrm>
          <a:prstGeom prst="rect">
            <a:avLst/>
          </a:prstGeom>
          <a:noFill/>
          <a:ln>
            <a:noFill/>
          </a:ln>
        </p:spPr>
      </p:pic>
      <p:pic>
        <p:nvPicPr>
          <p:cNvPr id="104" name="Google Shape;104;p2"/>
          <p:cNvPicPr preferRelativeResize="0"/>
          <p:nvPr/>
        </p:nvPicPr>
        <p:blipFill rotWithShape="1">
          <a:blip r:embed="rId6">
            <a:alphaModFix/>
          </a:blip>
          <a:srcRect/>
          <a:stretch/>
        </p:blipFill>
        <p:spPr>
          <a:xfrm>
            <a:off x="-112889" y="4288121"/>
            <a:ext cx="6714451" cy="1972334"/>
          </a:xfrm>
          <a:prstGeom prst="rect">
            <a:avLst/>
          </a:prstGeom>
          <a:noFill/>
          <a:ln>
            <a:noFill/>
          </a:ln>
        </p:spPr>
      </p:pic>
      <p:pic>
        <p:nvPicPr>
          <p:cNvPr id="105" name="Google Shape;105;p2"/>
          <p:cNvPicPr preferRelativeResize="0"/>
          <p:nvPr/>
        </p:nvPicPr>
        <p:blipFill rotWithShape="1">
          <a:blip r:embed="rId7">
            <a:alphaModFix/>
          </a:blip>
          <a:srcRect/>
          <a:stretch/>
        </p:blipFill>
        <p:spPr>
          <a:xfrm>
            <a:off x="7109562" y="4708455"/>
            <a:ext cx="5882401" cy="1034667"/>
          </a:xfrm>
          <a:prstGeom prst="rect">
            <a:avLst/>
          </a:prstGeom>
          <a:noFill/>
          <a:ln>
            <a:noFill/>
          </a:ln>
        </p:spPr>
      </p:pic>
      <p:sp>
        <p:nvSpPr>
          <p:cNvPr id="106" name="Google Shape;106;p2"/>
          <p:cNvSpPr txBox="1"/>
          <p:nvPr/>
        </p:nvSpPr>
        <p:spPr>
          <a:xfrm>
            <a:off x="474133" y="4581790"/>
            <a:ext cx="6065507" cy="1384995"/>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FFFFFF"/>
              </a:buClr>
              <a:buSzPts val="2800"/>
              <a:buFont typeface="Tajawal Medium"/>
              <a:buNone/>
            </a:pPr>
            <a:r>
              <a:rPr lang="en-US" sz="2800" b="0" i="0" u="none" strike="noStrike" cap="none" dirty="0">
                <a:solidFill>
                  <a:srgbClr val="FFFFFF"/>
                </a:solidFill>
                <a:latin typeface="Tajawal Medium"/>
                <a:ea typeface="Tajawal Medium"/>
                <a:cs typeface="Tajawal Medium"/>
                <a:sym typeface="Tajawal Medium"/>
              </a:rPr>
              <a:t>Principles of  Accounting</a:t>
            </a:r>
            <a:endParaRPr dirty="0"/>
          </a:p>
          <a:p>
            <a:pPr marL="0" marR="0" lvl="0" indent="0" algn="l" rtl="0">
              <a:spcBef>
                <a:spcPts val="0"/>
              </a:spcBef>
              <a:spcAft>
                <a:spcPts val="0"/>
              </a:spcAft>
              <a:buNone/>
            </a:pPr>
            <a:r>
              <a:rPr lang="en-US" sz="2800" dirty="0">
                <a:solidFill>
                  <a:srgbClr val="24A9E1"/>
                </a:solidFill>
                <a:latin typeface="Tajawal Medium"/>
                <a:ea typeface="Tajawal Medium"/>
                <a:cs typeface="Tajawal Medium"/>
                <a:sym typeface="Tajawal Medium"/>
              </a:rPr>
              <a:t>Prepared by Dr. </a:t>
            </a:r>
            <a:r>
              <a:rPr lang="en-US" sz="2800" dirty="0" err="1">
                <a:solidFill>
                  <a:srgbClr val="24A9E1"/>
                </a:solidFill>
                <a:latin typeface="Tajawal Medium"/>
                <a:ea typeface="Tajawal Medium"/>
                <a:cs typeface="Tajawal Medium"/>
                <a:sym typeface="Tajawal Medium"/>
              </a:rPr>
              <a:t>Hoda</a:t>
            </a:r>
            <a:r>
              <a:rPr lang="en-US" sz="2800" dirty="0">
                <a:solidFill>
                  <a:srgbClr val="24A9E1"/>
                </a:solidFill>
                <a:latin typeface="Tajawal Medium"/>
                <a:ea typeface="Tajawal Medium"/>
                <a:cs typeface="Tajawal Medium"/>
                <a:sym typeface="Tajawal Medium"/>
              </a:rPr>
              <a:t> </a:t>
            </a:r>
            <a:r>
              <a:rPr lang="en-US" sz="2800" dirty="0" err="1">
                <a:solidFill>
                  <a:srgbClr val="24A9E1"/>
                </a:solidFill>
                <a:latin typeface="Tajawal Medium"/>
                <a:ea typeface="Tajawal Medium"/>
                <a:cs typeface="Tajawal Medium"/>
                <a:sym typeface="Tajawal Medium"/>
              </a:rPr>
              <a:t>Metwally</a:t>
            </a:r>
            <a:endParaRPr dirty="0"/>
          </a:p>
          <a:p>
            <a:pPr marL="0" marR="0" lvl="0" indent="0" algn="l" rtl="0">
              <a:spcBef>
                <a:spcPts val="0"/>
              </a:spcBef>
              <a:spcAft>
                <a:spcPts val="0"/>
              </a:spcAft>
              <a:buNone/>
            </a:pPr>
            <a:r>
              <a:rPr lang="en-US" sz="2800" dirty="0">
                <a:solidFill>
                  <a:srgbClr val="FF9518"/>
                </a:solidFill>
                <a:latin typeface="Tajawal Medium"/>
                <a:ea typeface="Tajawal Medium"/>
                <a:cs typeface="Tajawal Medium"/>
                <a:sym typeface="Tajawal Medium"/>
              </a:rPr>
              <a:t>Lecture 8</a:t>
            </a:r>
            <a:endParaRPr dirty="0"/>
          </a:p>
        </p:txBody>
      </p:sp>
      <p:sp>
        <p:nvSpPr>
          <p:cNvPr id="107" name="Google Shape;107;p2"/>
          <p:cNvSpPr txBox="1"/>
          <p:nvPr/>
        </p:nvSpPr>
        <p:spPr>
          <a:xfrm>
            <a:off x="7181527" y="4651464"/>
            <a:ext cx="5590438" cy="1148648"/>
          </a:xfrm>
          <a:prstGeom prst="rect">
            <a:avLst/>
          </a:prstGeom>
          <a:noFill/>
          <a:ln>
            <a:noFill/>
          </a:ln>
        </p:spPr>
        <p:txBody>
          <a:bodyPr spcFirstLastPara="1" wrap="square" lIns="91425" tIns="45700" rIns="91425" bIns="45700" anchor="t" anchorCtr="0">
            <a:spAutoFit/>
          </a:bodyPr>
          <a:lstStyle/>
          <a:p>
            <a:pPr marL="381000" marR="0" lvl="0" indent="-381000" algn="ctr" rtl="0">
              <a:lnSpc>
                <a:spcPct val="110000"/>
              </a:lnSpc>
              <a:spcBef>
                <a:spcPts val="0"/>
              </a:spcBef>
              <a:spcAft>
                <a:spcPts val="0"/>
              </a:spcAft>
              <a:buClr>
                <a:srgbClr val="005AB4"/>
              </a:buClr>
              <a:buSzPts val="3200"/>
              <a:buFont typeface="Noto Sans Symbols"/>
              <a:buNone/>
            </a:pPr>
            <a:r>
              <a:rPr lang="en-US" sz="3200">
                <a:solidFill>
                  <a:srgbClr val="005AB4"/>
                </a:solidFill>
                <a:latin typeface="Calibri"/>
                <a:ea typeface="Calibri"/>
                <a:cs typeface="Calibri"/>
                <a:sym typeface="Calibri"/>
              </a:rPr>
              <a:t>Capital Structure and Dividend Policy Decisions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11"/>
          <p:cNvSpPr txBox="1">
            <a:spLocks noGrp="1"/>
          </p:cNvSpPr>
          <p:nvPr>
            <p:ph type="title"/>
          </p:nvPr>
        </p:nvSpPr>
        <p:spPr>
          <a:xfrm>
            <a:off x="1649963" y="2371530"/>
            <a:ext cx="7772400" cy="11430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ct val="100000"/>
              <a:buFont typeface="Calibri"/>
              <a:buNone/>
            </a:pPr>
            <a:r>
              <a:rPr lang="en-US"/>
              <a:t>Capital Structure and Dividend Policy Decisions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235"/>
                                        </p:tgtEl>
                                        <p:attrNameLst>
                                          <p:attrName>style.visibility</p:attrName>
                                        </p:attrNameLst>
                                      </p:cBhvr>
                                      <p:to>
                                        <p:strVal val="visible"/>
                                      </p:to>
                                    </p:set>
                                    <p:anim calcmode="lin" valueType="num">
                                      <p:cBhvr additive="base">
                                        <p:cTn id="7" dur="500"/>
                                        <p:tgtEl>
                                          <p:spTgt spid="2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Google Shape;240;p1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a:t>The combination of debt and equity used to finance a firm</a:t>
            </a:r>
            <a:endParaRPr/>
          </a:p>
        </p:txBody>
      </p:sp>
      <p:grpSp>
        <p:nvGrpSpPr>
          <p:cNvPr id="241" name="Google Shape;241;p12"/>
          <p:cNvGrpSpPr/>
          <p:nvPr/>
        </p:nvGrpSpPr>
        <p:grpSpPr>
          <a:xfrm>
            <a:off x="5410201" y="2743201"/>
            <a:ext cx="4905375" cy="3933825"/>
            <a:chOff x="2448" y="1728"/>
            <a:chExt cx="3090" cy="2478"/>
          </a:xfrm>
        </p:grpSpPr>
        <p:pic>
          <p:nvPicPr>
            <p:cNvPr id="242" name="Google Shape;242;p12"/>
            <p:cNvPicPr preferRelativeResize="0"/>
            <p:nvPr/>
          </p:nvPicPr>
          <p:blipFill rotWithShape="1">
            <a:blip r:embed="rId3">
              <a:alphaModFix/>
            </a:blip>
            <a:srcRect/>
            <a:stretch/>
          </p:blipFill>
          <p:spPr>
            <a:xfrm>
              <a:off x="2448" y="1728"/>
              <a:ext cx="2736" cy="2467"/>
            </a:xfrm>
            <a:prstGeom prst="rect">
              <a:avLst/>
            </a:prstGeom>
            <a:noFill/>
            <a:ln>
              <a:noFill/>
            </a:ln>
          </p:spPr>
        </p:pic>
        <p:sp>
          <p:nvSpPr>
            <p:cNvPr id="243" name="Google Shape;243;p12"/>
            <p:cNvSpPr txBox="1"/>
            <p:nvPr/>
          </p:nvSpPr>
          <p:spPr>
            <a:xfrm>
              <a:off x="3510" y="3744"/>
              <a:ext cx="528" cy="23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lt1"/>
                  </a:solidFill>
                  <a:latin typeface="Calibri"/>
                  <a:ea typeface="Calibri"/>
                  <a:cs typeface="Calibri"/>
                  <a:sym typeface="Calibri"/>
                </a:rPr>
                <a:t>Debt</a:t>
              </a:r>
              <a:endParaRPr/>
            </a:p>
          </p:txBody>
        </p:sp>
        <p:sp>
          <p:nvSpPr>
            <p:cNvPr id="244" name="Google Shape;244;p12"/>
            <p:cNvSpPr txBox="1"/>
            <p:nvPr/>
          </p:nvSpPr>
          <p:spPr>
            <a:xfrm>
              <a:off x="3726" y="3938"/>
              <a:ext cx="528" cy="23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lt1"/>
                  </a:solidFill>
                  <a:latin typeface="Calibri"/>
                  <a:ea typeface="Calibri"/>
                  <a:cs typeface="Calibri"/>
                  <a:sym typeface="Calibri"/>
                </a:rPr>
                <a:t>Debt</a:t>
              </a:r>
              <a:endParaRPr/>
            </a:p>
          </p:txBody>
        </p:sp>
        <p:sp>
          <p:nvSpPr>
            <p:cNvPr id="245" name="Google Shape;245;p12"/>
            <p:cNvSpPr txBox="1"/>
            <p:nvPr/>
          </p:nvSpPr>
          <p:spPr>
            <a:xfrm>
              <a:off x="3956" y="3746"/>
              <a:ext cx="528" cy="23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lt1"/>
                  </a:solidFill>
                  <a:latin typeface="Calibri"/>
                  <a:ea typeface="Calibri"/>
                  <a:cs typeface="Calibri"/>
                  <a:sym typeface="Calibri"/>
                </a:rPr>
                <a:t>Debt</a:t>
              </a:r>
              <a:endParaRPr/>
            </a:p>
          </p:txBody>
        </p:sp>
        <p:sp>
          <p:nvSpPr>
            <p:cNvPr id="246" name="Google Shape;246;p12"/>
            <p:cNvSpPr txBox="1"/>
            <p:nvPr/>
          </p:nvSpPr>
          <p:spPr>
            <a:xfrm>
              <a:off x="4166" y="3928"/>
              <a:ext cx="528" cy="23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lt1"/>
                  </a:solidFill>
                  <a:latin typeface="Calibri"/>
                  <a:ea typeface="Calibri"/>
                  <a:cs typeface="Calibri"/>
                  <a:sym typeface="Calibri"/>
                </a:rPr>
                <a:t>Debt</a:t>
              </a:r>
              <a:endParaRPr/>
            </a:p>
          </p:txBody>
        </p:sp>
        <p:sp>
          <p:nvSpPr>
            <p:cNvPr id="247" name="Google Shape;247;p12"/>
            <p:cNvSpPr txBox="1"/>
            <p:nvPr/>
          </p:nvSpPr>
          <p:spPr>
            <a:xfrm>
              <a:off x="3734" y="3544"/>
              <a:ext cx="528" cy="23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lt1"/>
                  </a:solidFill>
                  <a:latin typeface="Calibri"/>
                  <a:ea typeface="Calibri"/>
                  <a:cs typeface="Calibri"/>
                  <a:sym typeface="Calibri"/>
                </a:rPr>
                <a:t>Debt</a:t>
              </a:r>
              <a:endParaRPr/>
            </a:p>
          </p:txBody>
        </p:sp>
        <p:sp>
          <p:nvSpPr>
            <p:cNvPr id="248" name="Google Shape;248;p12"/>
            <p:cNvSpPr txBox="1"/>
            <p:nvPr/>
          </p:nvSpPr>
          <p:spPr>
            <a:xfrm>
              <a:off x="3956" y="3324"/>
              <a:ext cx="528" cy="23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lt1"/>
                  </a:solidFill>
                  <a:latin typeface="Calibri"/>
                  <a:ea typeface="Calibri"/>
                  <a:cs typeface="Calibri"/>
                  <a:sym typeface="Calibri"/>
                </a:rPr>
                <a:t>Debt</a:t>
              </a:r>
              <a:endParaRPr/>
            </a:p>
          </p:txBody>
        </p:sp>
        <p:sp>
          <p:nvSpPr>
            <p:cNvPr id="249" name="Google Shape;249;p12"/>
            <p:cNvSpPr txBox="1"/>
            <p:nvPr/>
          </p:nvSpPr>
          <p:spPr>
            <a:xfrm>
              <a:off x="4170" y="3124"/>
              <a:ext cx="528" cy="23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lt1"/>
                  </a:solidFill>
                  <a:latin typeface="Calibri"/>
                  <a:ea typeface="Calibri"/>
                  <a:cs typeface="Calibri"/>
                  <a:sym typeface="Calibri"/>
                </a:rPr>
                <a:t>Debt</a:t>
              </a:r>
              <a:endParaRPr/>
            </a:p>
          </p:txBody>
        </p:sp>
        <p:sp>
          <p:nvSpPr>
            <p:cNvPr id="250" name="Google Shape;250;p12"/>
            <p:cNvSpPr txBox="1"/>
            <p:nvPr/>
          </p:nvSpPr>
          <p:spPr>
            <a:xfrm>
              <a:off x="4370" y="3754"/>
              <a:ext cx="718" cy="25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a:solidFill>
                    <a:schemeClr val="lt1"/>
                  </a:solidFill>
                  <a:latin typeface="Calibri"/>
                  <a:ea typeface="Calibri"/>
                  <a:cs typeface="Calibri"/>
                  <a:sym typeface="Calibri"/>
                </a:rPr>
                <a:t>Equity</a:t>
              </a:r>
              <a:endParaRPr/>
            </a:p>
          </p:txBody>
        </p:sp>
        <p:sp>
          <p:nvSpPr>
            <p:cNvPr id="251" name="Google Shape;251;p12"/>
            <p:cNvSpPr txBox="1"/>
            <p:nvPr/>
          </p:nvSpPr>
          <p:spPr>
            <a:xfrm>
              <a:off x="4580" y="3956"/>
              <a:ext cx="718" cy="25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a:solidFill>
                    <a:schemeClr val="lt1"/>
                  </a:solidFill>
                  <a:latin typeface="Calibri"/>
                  <a:ea typeface="Calibri"/>
                  <a:cs typeface="Calibri"/>
                  <a:sym typeface="Calibri"/>
                </a:rPr>
                <a:t>Equity</a:t>
              </a:r>
              <a:endParaRPr/>
            </a:p>
          </p:txBody>
        </p:sp>
        <p:sp>
          <p:nvSpPr>
            <p:cNvPr id="252" name="Google Shape;252;p12"/>
            <p:cNvSpPr txBox="1"/>
            <p:nvPr/>
          </p:nvSpPr>
          <p:spPr>
            <a:xfrm>
              <a:off x="4140" y="3544"/>
              <a:ext cx="718" cy="25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a:solidFill>
                    <a:schemeClr val="lt1"/>
                  </a:solidFill>
                  <a:latin typeface="Calibri"/>
                  <a:ea typeface="Calibri"/>
                  <a:cs typeface="Calibri"/>
                  <a:sym typeface="Calibri"/>
                </a:rPr>
                <a:t>Equity</a:t>
              </a:r>
              <a:endParaRPr/>
            </a:p>
          </p:txBody>
        </p:sp>
        <p:sp>
          <p:nvSpPr>
            <p:cNvPr id="253" name="Google Shape;253;p12"/>
            <p:cNvSpPr txBox="1"/>
            <p:nvPr/>
          </p:nvSpPr>
          <p:spPr>
            <a:xfrm>
              <a:off x="4588" y="3544"/>
              <a:ext cx="718" cy="25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a:solidFill>
                    <a:schemeClr val="lt1"/>
                  </a:solidFill>
                  <a:latin typeface="Calibri"/>
                  <a:ea typeface="Calibri"/>
                  <a:cs typeface="Calibri"/>
                  <a:sym typeface="Calibri"/>
                </a:rPr>
                <a:t>Equity</a:t>
              </a:r>
              <a:endParaRPr/>
            </a:p>
          </p:txBody>
        </p:sp>
        <p:sp>
          <p:nvSpPr>
            <p:cNvPr id="254" name="Google Shape;254;p12"/>
            <p:cNvSpPr txBox="1"/>
            <p:nvPr/>
          </p:nvSpPr>
          <p:spPr>
            <a:xfrm>
              <a:off x="4368" y="3342"/>
              <a:ext cx="718" cy="25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a:solidFill>
                    <a:schemeClr val="lt1"/>
                  </a:solidFill>
                  <a:latin typeface="Calibri"/>
                  <a:ea typeface="Calibri"/>
                  <a:cs typeface="Calibri"/>
                  <a:sym typeface="Calibri"/>
                </a:rPr>
                <a:t>Equity</a:t>
              </a:r>
              <a:endParaRPr/>
            </a:p>
          </p:txBody>
        </p:sp>
        <p:sp>
          <p:nvSpPr>
            <p:cNvPr id="255" name="Google Shape;255;p12"/>
            <p:cNvSpPr txBox="1"/>
            <p:nvPr/>
          </p:nvSpPr>
          <p:spPr>
            <a:xfrm>
              <a:off x="4580" y="3150"/>
              <a:ext cx="718" cy="25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a:solidFill>
                    <a:schemeClr val="lt1"/>
                  </a:solidFill>
                  <a:latin typeface="Calibri"/>
                  <a:ea typeface="Calibri"/>
                  <a:cs typeface="Calibri"/>
                  <a:sym typeface="Calibri"/>
                </a:rPr>
                <a:t>Equity</a:t>
              </a:r>
              <a:endParaRPr/>
            </a:p>
          </p:txBody>
        </p:sp>
        <p:sp>
          <p:nvSpPr>
            <p:cNvPr id="256" name="Google Shape;256;p12"/>
            <p:cNvSpPr txBox="1"/>
            <p:nvPr/>
          </p:nvSpPr>
          <p:spPr>
            <a:xfrm>
              <a:off x="3486" y="3352"/>
              <a:ext cx="718" cy="25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a:solidFill>
                    <a:schemeClr val="lt1"/>
                  </a:solidFill>
                  <a:latin typeface="Calibri"/>
                  <a:ea typeface="Calibri"/>
                  <a:cs typeface="Calibri"/>
                  <a:sym typeface="Calibri"/>
                </a:rPr>
                <a:t>Equity</a:t>
              </a:r>
              <a:endParaRPr/>
            </a:p>
          </p:txBody>
        </p:sp>
        <p:sp>
          <p:nvSpPr>
            <p:cNvPr id="257" name="Google Shape;257;p12"/>
            <p:cNvSpPr txBox="1"/>
            <p:nvPr/>
          </p:nvSpPr>
          <p:spPr>
            <a:xfrm>
              <a:off x="4802" y="3342"/>
              <a:ext cx="718" cy="25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a:solidFill>
                    <a:schemeClr val="lt1"/>
                  </a:solidFill>
                  <a:latin typeface="Calibri"/>
                  <a:ea typeface="Calibri"/>
                  <a:cs typeface="Calibri"/>
                  <a:sym typeface="Calibri"/>
                </a:rPr>
                <a:t>Equity</a:t>
              </a:r>
              <a:endParaRPr/>
            </a:p>
          </p:txBody>
        </p:sp>
        <p:sp>
          <p:nvSpPr>
            <p:cNvPr id="258" name="Google Shape;258;p12"/>
            <p:cNvSpPr txBox="1"/>
            <p:nvPr/>
          </p:nvSpPr>
          <p:spPr>
            <a:xfrm>
              <a:off x="4820" y="2948"/>
              <a:ext cx="718" cy="25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a:solidFill>
                    <a:schemeClr val="lt1"/>
                  </a:solidFill>
                  <a:latin typeface="Calibri"/>
                  <a:ea typeface="Calibri"/>
                  <a:cs typeface="Calibri"/>
                  <a:sym typeface="Calibri"/>
                </a:rPr>
                <a:t>Equity</a:t>
              </a:r>
              <a:endParaRPr/>
            </a:p>
          </p:txBody>
        </p:sp>
        <p:sp>
          <p:nvSpPr>
            <p:cNvPr id="259" name="Google Shape;259;p12"/>
            <p:cNvSpPr txBox="1"/>
            <p:nvPr/>
          </p:nvSpPr>
          <p:spPr>
            <a:xfrm>
              <a:off x="4812" y="3756"/>
              <a:ext cx="718" cy="25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a:solidFill>
                    <a:schemeClr val="lt1"/>
                  </a:solidFill>
                  <a:latin typeface="Calibri"/>
                  <a:ea typeface="Calibri"/>
                  <a:cs typeface="Calibri"/>
                  <a:sym typeface="Calibri"/>
                </a:rPr>
                <a:t>Equity</a:t>
              </a:r>
              <a:endParaRPr/>
            </a:p>
          </p:txBody>
        </p:sp>
      </p:grpSp>
      <p:sp>
        <p:nvSpPr>
          <p:cNvPr id="260" name="Google Shape;260;p12"/>
          <p:cNvSpPr txBox="1">
            <a:spLocks noGrp="1"/>
          </p:cNvSpPr>
          <p:nvPr>
            <p:ph type="title"/>
          </p:nvPr>
        </p:nvSpPr>
        <p:spPr>
          <a:xfrm>
            <a:off x="2480388" y="128588"/>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a:t>Capital Structure</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60"/>
                                        </p:tgtEl>
                                        <p:attrNameLst>
                                          <p:attrName>style.visibility</p:attrName>
                                        </p:attrNameLst>
                                      </p:cBhvr>
                                      <p:to>
                                        <p:strVal val="visible"/>
                                      </p:to>
                                    </p:set>
                                    <p:animEffect transition="in" filter="fade">
                                      <p:cBhvr>
                                        <p:cTn id="7" dur="500"/>
                                        <p:tgtEl>
                                          <p:spTgt spid="26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1"/>
                                        </p:tgtEl>
                                        <p:attrNameLst>
                                          <p:attrName>style.visibility</p:attrName>
                                        </p:attrNameLst>
                                      </p:cBhvr>
                                      <p:to>
                                        <p:strVal val="visible"/>
                                      </p:to>
                                    </p:set>
                                    <p:animEffect transition="in" filter="fade">
                                      <p:cBhvr>
                                        <p:cTn id="12" dur="500"/>
                                        <p:tgtEl>
                                          <p:spTgt spid="2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sp>
        <p:nvSpPr>
          <p:cNvPr id="265" name="Google Shape;265;p1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a:t>The optimal mix of debt, preferred stock, and common equity with which the firm plans to finance its investments May change over time</a:t>
            </a:r>
            <a:endParaRPr/>
          </a:p>
          <a:p>
            <a:pPr marL="228600" lvl="0" indent="-228600" algn="l" rtl="0">
              <a:lnSpc>
                <a:spcPct val="90000"/>
              </a:lnSpc>
              <a:spcBef>
                <a:spcPts val="1000"/>
              </a:spcBef>
              <a:spcAft>
                <a:spcPts val="0"/>
              </a:spcAft>
              <a:buClr>
                <a:schemeClr val="dk1"/>
              </a:buClr>
              <a:buSzPts val="2800"/>
              <a:buChar char="•"/>
            </a:pPr>
            <a:r>
              <a:rPr lang="en-US"/>
              <a:t>Trade-off between risk and return to achieve goal of maximizing the price of the stock</a:t>
            </a:r>
            <a:endParaRPr/>
          </a:p>
        </p:txBody>
      </p:sp>
      <p:grpSp>
        <p:nvGrpSpPr>
          <p:cNvPr id="266" name="Google Shape;266;p13"/>
          <p:cNvGrpSpPr/>
          <p:nvPr/>
        </p:nvGrpSpPr>
        <p:grpSpPr>
          <a:xfrm>
            <a:off x="6496455" y="3814864"/>
            <a:ext cx="3284538" cy="3284538"/>
            <a:chOff x="3408" y="1104"/>
            <a:chExt cx="2069" cy="2069"/>
          </a:xfrm>
        </p:grpSpPr>
        <p:pic>
          <p:nvPicPr>
            <p:cNvPr id="267" name="Google Shape;267;p13"/>
            <p:cNvPicPr preferRelativeResize="0"/>
            <p:nvPr/>
          </p:nvPicPr>
          <p:blipFill rotWithShape="1">
            <a:blip r:embed="rId3">
              <a:alphaModFix/>
            </a:blip>
            <a:srcRect/>
            <a:stretch/>
          </p:blipFill>
          <p:spPr>
            <a:xfrm>
              <a:off x="3408" y="1104"/>
              <a:ext cx="2069" cy="2069"/>
            </a:xfrm>
            <a:prstGeom prst="rect">
              <a:avLst/>
            </a:prstGeom>
            <a:noFill/>
            <a:ln>
              <a:noFill/>
            </a:ln>
          </p:spPr>
        </p:pic>
        <p:grpSp>
          <p:nvGrpSpPr>
            <p:cNvPr id="268" name="Google Shape;268;p13"/>
            <p:cNvGrpSpPr/>
            <p:nvPr/>
          </p:nvGrpSpPr>
          <p:grpSpPr>
            <a:xfrm>
              <a:off x="3696" y="1248"/>
              <a:ext cx="1680" cy="1104"/>
              <a:chOff x="3744" y="960"/>
              <a:chExt cx="1680" cy="1104"/>
            </a:xfrm>
          </p:grpSpPr>
          <p:sp>
            <p:nvSpPr>
              <p:cNvPr id="269" name="Google Shape;269;p13"/>
              <p:cNvSpPr/>
              <p:nvPr/>
            </p:nvSpPr>
            <p:spPr>
              <a:xfrm>
                <a:off x="4320" y="1488"/>
                <a:ext cx="432" cy="288"/>
              </a:xfrm>
              <a:prstGeom prst="rect">
                <a:avLst/>
              </a:prstGeom>
            </p:spPr>
            <p:txBody>
              <a:bodyPr>
                <a:prstTxWarp prst="textPlain">
                  <a:avLst/>
                </a:prstTxWarp>
              </a:bodyPr>
              <a:lstStyle/>
              <a:p>
                <a:pPr lvl="0" algn="ctr"/>
                <a:r>
                  <a:rPr b="0" i="0">
                    <a:ln w="9525" cap="flat" cmpd="sng">
                      <a:solidFill>
                        <a:srgbClr val="000000"/>
                      </a:solidFill>
                      <a:prstDash val="solid"/>
                      <a:round/>
                      <a:headEnd type="none" w="sm" len="sm"/>
                      <a:tailEnd type="none" w="sm" len="sm"/>
                    </a:ln>
                    <a:solidFill>
                      <a:srgbClr val="0000FF"/>
                    </a:solidFill>
                    <a:latin typeface="Arial Black"/>
                  </a:rPr>
                  <a:t>Debt</a:t>
                </a:r>
              </a:p>
            </p:txBody>
          </p:sp>
          <p:sp>
            <p:nvSpPr>
              <p:cNvPr id="270" name="Google Shape;270;p13"/>
              <p:cNvSpPr/>
              <p:nvPr/>
            </p:nvSpPr>
            <p:spPr>
              <a:xfrm>
                <a:off x="3908" y="1152"/>
                <a:ext cx="1248" cy="912"/>
              </a:xfrm>
              <a:prstGeom prst="rect">
                <a:avLst/>
              </a:prstGeom>
            </p:spPr>
            <p:txBody>
              <a:bodyPr>
                <a:prstTxWarp prst="textPlain">
                  <a:avLst/>
                </a:prstTxWarp>
              </a:bodyPr>
              <a:lstStyle/>
              <a:p>
                <a:pPr lvl="0" algn="ctr"/>
                <a:r>
                  <a:rPr b="0" i="0">
                    <a:ln w="9525" cap="flat" cmpd="sng">
                      <a:solidFill>
                        <a:srgbClr val="000000"/>
                      </a:solidFill>
                      <a:prstDash val="solid"/>
                      <a:round/>
                      <a:headEnd type="none" w="sm" len="sm"/>
                      <a:tailEnd type="none" w="sm" len="sm"/>
                    </a:ln>
                    <a:solidFill>
                      <a:srgbClr val="FF0000"/>
                    </a:solidFill>
                    <a:latin typeface="Arial Black"/>
                  </a:rPr>
                  <a:t>Common Stock</a:t>
                </a:r>
              </a:p>
            </p:txBody>
          </p:sp>
          <p:sp>
            <p:nvSpPr>
              <p:cNvPr id="271" name="Google Shape;271;p13"/>
              <p:cNvSpPr/>
              <p:nvPr/>
            </p:nvSpPr>
            <p:spPr>
              <a:xfrm>
                <a:off x="3744" y="960"/>
                <a:ext cx="1680" cy="1008"/>
              </a:xfrm>
              <a:prstGeom prst="rect">
                <a:avLst/>
              </a:prstGeom>
            </p:spPr>
            <p:txBody>
              <a:bodyPr>
                <a:prstTxWarp prst="textPlain">
                  <a:avLst/>
                </a:prstTxWarp>
              </a:bodyPr>
              <a:lstStyle/>
              <a:p>
                <a:pPr lvl="0" algn="ctr"/>
                <a:r>
                  <a:rPr b="0" i="0">
                    <a:ln w="9525" cap="flat" cmpd="sng">
                      <a:solidFill>
                        <a:srgbClr val="000000"/>
                      </a:solidFill>
                      <a:prstDash val="solid"/>
                      <a:round/>
                      <a:headEnd type="none" w="sm" len="sm"/>
                      <a:tailEnd type="none" w="sm" len="sm"/>
                    </a:ln>
                    <a:solidFill>
                      <a:schemeClr val="accent1"/>
                    </a:solidFill>
                    <a:latin typeface="Arial Black"/>
                  </a:rPr>
                  <a:t>Preferred Stock</a:t>
                </a:r>
              </a:p>
            </p:txBody>
          </p:sp>
        </p:grpSp>
        <p:sp>
          <p:nvSpPr>
            <p:cNvPr id="272" name="Google Shape;272;p13"/>
            <p:cNvSpPr/>
            <p:nvPr/>
          </p:nvSpPr>
          <p:spPr>
            <a:xfrm>
              <a:off x="4272" y="2016"/>
              <a:ext cx="288" cy="240"/>
            </a:xfrm>
            <a:prstGeom prst="ellipse">
              <a:avLst/>
            </a:pr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pic>
        <p:nvPicPr>
          <p:cNvPr id="273" name="Google Shape;273;p13"/>
          <p:cNvPicPr preferRelativeResize="0"/>
          <p:nvPr/>
        </p:nvPicPr>
        <p:blipFill rotWithShape="1">
          <a:blip r:embed="rId4">
            <a:alphaModFix/>
          </a:blip>
          <a:srcRect/>
          <a:stretch/>
        </p:blipFill>
        <p:spPr>
          <a:xfrm>
            <a:off x="5791200" y="3205164"/>
            <a:ext cx="2971800" cy="757237"/>
          </a:xfrm>
          <a:prstGeom prst="rect">
            <a:avLst/>
          </a:prstGeom>
          <a:noFill/>
          <a:ln>
            <a:noFill/>
          </a:ln>
        </p:spPr>
      </p:pic>
      <p:sp>
        <p:nvSpPr>
          <p:cNvPr id="274" name="Google Shape;274;p13"/>
          <p:cNvSpPr txBox="1">
            <a:spLocks noGrp="1"/>
          </p:cNvSpPr>
          <p:nvPr>
            <p:ph type="title"/>
          </p:nvPr>
        </p:nvSpPr>
        <p:spPr>
          <a:xfrm>
            <a:off x="2393950" y="88106"/>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a:t>Target Capital Structure</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74"/>
                                        </p:tgtEl>
                                        <p:attrNameLst>
                                          <p:attrName>style.visibility</p:attrName>
                                        </p:attrNameLst>
                                      </p:cBhvr>
                                      <p:to>
                                        <p:strVal val="visible"/>
                                      </p:to>
                                    </p:set>
                                    <p:animEffect transition="in" filter="fade">
                                      <p:cBhvr>
                                        <p:cTn id="7" dur="500"/>
                                        <p:tgtEl>
                                          <p:spTgt spid="27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65">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265">
                                            <p:txEl>
                                              <p:pRg st="1" end="1"/>
                                            </p:txEl>
                                          </p:spTgt>
                                        </p:tgtEl>
                                        <p:attrNameLst>
                                          <p:attrName>style.visibility</p:attrName>
                                        </p:attrNameLst>
                                      </p:cBhvr>
                                      <p:to>
                                        <p:strVal val="visible"/>
                                      </p:to>
                                    </p:set>
                                  </p:childTnLst>
                                </p:cTn>
                              </p:par>
                            </p:childTnLst>
                          </p:cTn>
                        </p:par>
                        <p:par>
                          <p:cTn id="16" fill="hold">
                            <p:stCondLst>
                              <p:cond delay="1"/>
                            </p:stCondLst>
                            <p:childTnLst>
                              <p:par>
                                <p:cTn id="17" presetID="2" presetClass="entr" presetSubtype="8" fill="hold" nodeType="afterEffect">
                                  <p:stCondLst>
                                    <p:cond delay="0"/>
                                  </p:stCondLst>
                                  <p:childTnLst>
                                    <p:set>
                                      <p:cBhvr>
                                        <p:cTn id="18" dur="1" fill="hold">
                                          <p:stCondLst>
                                            <p:cond delay="0"/>
                                          </p:stCondLst>
                                        </p:cTn>
                                        <p:tgtEl>
                                          <p:spTgt spid="266"/>
                                        </p:tgtEl>
                                        <p:attrNameLst>
                                          <p:attrName>style.visibility</p:attrName>
                                        </p:attrNameLst>
                                      </p:cBhvr>
                                      <p:to>
                                        <p:strVal val="visible"/>
                                      </p:to>
                                    </p:set>
                                    <p:anim calcmode="lin" valueType="num">
                                      <p:cBhvr additive="base">
                                        <p:cTn id="19" dur="500"/>
                                        <p:tgtEl>
                                          <p:spTgt spid="266"/>
                                        </p:tgtEl>
                                        <p:attrNameLst>
                                          <p:attrName>ppt_x</p:attrName>
                                        </p:attrNameLst>
                                      </p:cBhvr>
                                      <p:tavLst>
                                        <p:tav tm="0">
                                          <p:val>
                                            <p:strVal val="#ppt_x-1"/>
                                          </p:val>
                                        </p:tav>
                                        <p:tav tm="100000">
                                          <p:val>
                                            <p:strVal val="#ppt_x"/>
                                          </p:val>
                                        </p:tav>
                                      </p:tavLst>
                                    </p:anim>
                                  </p:childTnLst>
                                </p:cTn>
                              </p:par>
                            </p:childTnLst>
                          </p:cTn>
                        </p:par>
                        <p:par>
                          <p:cTn id="20" fill="hold">
                            <p:stCondLst>
                              <p:cond delay="501"/>
                            </p:stCondLst>
                            <p:childTnLst>
                              <p:par>
                                <p:cTn id="21" presetID="2" presetClass="entr" presetSubtype="8" fill="hold" nodeType="afterEffect">
                                  <p:stCondLst>
                                    <p:cond delay="1000"/>
                                  </p:stCondLst>
                                  <p:childTnLst>
                                    <p:set>
                                      <p:cBhvr>
                                        <p:cTn id="22" dur="1" fill="hold">
                                          <p:stCondLst>
                                            <p:cond delay="0"/>
                                          </p:stCondLst>
                                        </p:cTn>
                                        <p:tgtEl>
                                          <p:spTgt spid="273"/>
                                        </p:tgtEl>
                                        <p:attrNameLst>
                                          <p:attrName>style.visibility</p:attrName>
                                        </p:attrNameLst>
                                      </p:cBhvr>
                                      <p:to>
                                        <p:strVal val="visible"/>
                                      </p:to>
                                    </p:set>
                                    <p:anim calcmode="lin" valueType="num">
                                      <p:cBhvr additive="base">
                                        <p:cTn id="23" dur="500"/>
                                        <p:tgtEl>
                                          <p:spTgt spid="273"/>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339123-A1CB-3454-BFED-73F1DD65B4A8}"/>
              </a:ext>
            </a:extLst>
          </p:cNvPr>
          <p:cNvSpPr>
            <a:spLocks noGrp="1"/>
          </p:cNvSpPr>
          <p:nvPr>
            <p:ph idx="1"/>
          </p:nvPr>
        </p:nvSpPr>
        <p:spPr>
          <a:xfrm>
            <a:off x="112542" y="98474"/>
            <a:ext cx="12079457" cy="6654018"/>
          </a:xfrm>
        </p:spPr>
        <p:txBody>
          <a:bodyPr/>
          <a:lstStyle/>
          <a:p>
            <a:pPr marL="0" indent="0">
              <a:buNone/>
            </a:pPr>
            <a:r>
              <a:rPr lang="en-US" b="1" dirty="0">
                <a:solidFill>
                  <a:schemeClr val="accent5">
                    <a:lumMod val="75000"/>
                  </a:schemeClr>
                </a:solidFill>
                <a:highlight>
                  <a:srgbClr val="FFFF00"/>
                </a:highlight>
              </a:rPr>
              <a:t> Corporate Equity Capital</a:t>
            </a:r>
          </a:p>
          <a:p>
            <a:pPr marL="0" indent="0" algn="just">
              <a:lnSpc>
                <a:spcPct val="150000"/>
              </a:lnSpc>
              <a:buNone/>
            </a:pPr>
            <a:endParaRPr lang="en-US" dirty="0"/>
          </a:p>
          <a:p>
            <a:pPr marL="0" indent="0" algn="just">
              <a:lnSpc>
                <a:spcPct val="150000"/>
              </a:lnSpc>
              <a:buNone/>
            </a:pPr>
            <a:r>
              <a:rPr lang="en-US" dirty="0"/>
              <a:t>Corporate equity capital is the ﬁnancial capital supplied by the owners of a corporation. </a:t>
            </a:r>
          </a:p>
          <a:p>
            <a:pPr marL="0" indent="0" algn="just">
              <a:lnSpc>
                <a:spcPct val="150000"/>
              </a:lnSpc>
              <a:buNone/>
            </a:pPr>
            <a:r>
              <a:rPr lang="en-US" sz="1800" dirty="0">
                <a:solidFill>
                  <a:srgbClr val="009CDB"/>
                </a:solidFill>
                <a:effectLst/>
                <a:latin typeface="Palatino Linotype" panose="02040502050505030304" pitchFamily="18" charset="0"/>
                <a:ea typeface="Times New Roman" panose="02020603050405020304" pitchFamily="18" charset="0"/>
                <a:cs typeface="Times New Roman" panose="02020603050405020304" pitchFamily="18" charset="0"/>
              </a:rPr>
              <a:t>Common stock </a:t>
            </a:r>
            <a:r>
              <a:rPr lang="en-US" sz="1800" dirty="0">
                <a:solidFill>
                  <a:srgbClr val="231F1F"/>
                </a:solidFill>
                <a:effectLst/>
                <a:latin typeface="Times New Roman" panose="02020603050405020304" pitchFamily="18" charset="0"/>
                <a:ea typeface="Times New Roman" panose="02020603050405020304" pitchFamily="18" charset="0"/>
              </a:rPr>
              <a:t>represents ownership shares in a corporation. Ownership</a:t>
            </a:r>
            <a:r>
              <a:rPr lang="en-US" sz="1800" spc="5" dirty="0">
                <a:solidFill>
                  <a:srgbClr val="231F1F"/>
                </a:solidFill>
                <a:effectLst/>
                <a:latin typeface="Times New Roman" panose="02020603050405020304" pitchFamily="18" charset="0"/>
                <a:ea typeface="Times New Roman" panose="02020603050405020304" pitchFamily="18" charset="0"/>
              </a:rPr>
              <a:t> </a:t>
            </a:r>
            <a:r>
              <a:rPr lang="en-US" sz="1800" dirty="0">
                <a:solidFill>
                  <a:srgbClr val="231F1F"/>
                </a:solidFill>
                <a:effectLst/>
                <a:latin typeface="Times New Roman" panose="02020603050405020304" pitchFamily="18" charset="0"/>
                <a:ea typeface="Times New Roman" panose="02020603050405020304" pitchFamily="18" charset="0"/>
              </a:rPr>
              <a:t>gives common stockholders certain rights and privileges that bondholders do not have. Common</a:t>
            </a:r>
            <a:r>
              <a:rPr lang="en-US" sz="1800" spc="-225" dirty="0">
                <a:solidFill>
                  <a:srgbClr val="231F1F"/>
                </a:solidFill>
                <a:effectLst/>
                <a:latin typeface="Times New Roman" panose="02020603050405020304" pitchFamily="18" charset="0"/>
                <a:ea typeface="Times New Roman" panose="02020603050405020304" pitchFamily="18" charset="0"/>
              </a:rPr>
              <a:t> </a:t>
            </a:r>
            <a:r>
              <a:rPr lang="en-US" sz="1800" dirty="0">
                <a:solidFill>
                  <a:srgbClr val="231F1F"/>
                </a:solidFill>
                <a:effectLst/>
                <a:latin typeface="Times New Roman" panose="02020603050405020304" pitchFamily="18" charset="0"/>
                <a:ea typeface="Times New Roman" panose="02020603050405020304" pitchFamily="18" charset="0"/>
              </a:rPr>
              <a:t>shareholders</a:t>
            </a:r>
            <a:r>
              <a:rPr lang="en-US" sz="1800" spc="45" dirty="0">
                <a:solidFill>
                  <a:srgbClr val="231F1F"/>
                </a:solidFill>
                <a:effectLst/>
                <a:latin typeface="Times New Roman" panose="02020603050405020304" pitchFamily="18" charset="0"/>
                <a:ea typeface="Times New Roman" panose="02020603050405020304" pitchFamily="18" charset="0"/>
              </a:rPr>
              <a:t> </a:t>
            </a:r>
            <a:r>
              <a:rPr lang="en-US" sz="1800" dirty="0">
                <a:solidFill>
                  <a:srgbClr val="231F1F"/>
                </a:solidFill>
                <a:effectLst/>
                <a:latin typeface="Times New Roman" panose="02020603050405020304" pitchFamily="18" charset="0"/>
                <a:ea typeface="Times New Roman" panose="02020603050405020304" pitchFamily="18" charset="0"/>
              </a:rPr>
              <a:t>can</a:t>
            </a:r>
            <a:r>
              <a:rPr lang="en-US" sz="1800" spc="30" dirty="0">
                <a:solidFill>
                  <a:srgbClr val="231F1F"/>
                </a:solidFill>
                <a:effectLst/>
                <a:latin typeface="Times New Roman" panose="02020603050405020304" pitchFamily="18" charset="0"/>
                <a:ea typeface="Times New Roman" panose="02020603050405020304" pitchFamily="18" charset="0"/>
              </a:rPr>
              <a:t> </a:t>
            </a:r>
            <a:r>
              <a:rPr lang="en-US" sz="1800" dirty="0">
                <a:solidFill>
                  <a:srgbClr val="231F1F"/>
                </a:solidFill>
                <a:effectLst/>
                <a:latin typeface="Times New Roman" panose="02020603050405020304" pitchFamily="18" charset="0"/>
                <a:ea typeface="Times New Roman" panose="02020603050405020304" pitchFamily="18" charset="0"/>
              </a:rPr>
              <a:t>vote</a:t>
            </a:r>
            <a:r>
              <a:rPr lang="en-US" sz="1800" spc="-10" dirty="0">
                <a:solidFill>
                  <a:srgbClr val="231F1F"/>
                </a:solidFill>
                <a:effectLst/>
                <a:latin typeface="Times New Roman" panose="02020603050405020304" pitchFamily="18" charset="0"/>
                <a:ea typeface="Times New Roman" panose="02020603050405020304" pitchFamily="18" charset="0"/>
              </a:rPr>
              <a:t> </a:t>
            </a:r>
            <a:r>
              <a:rPr lang="en-US" sz="1800" dirty="0">
                <a:solidFill>
                  <a:srgbClr val="231F1F"/>
                </a:solidFill>
                <a:effectLst/>
                <a:latin typeface="Times New Roman" panose="02020603050405020304" pitchFamily="18" charset="0"/>
                <a:ea typeface="Times New Roman" panose="02020603050405020304" pitchFamily="18" charset="0"/>
              </a:rPr>
              <a:t>to</a:t>
            </a:r>
            <a:r>
              <a:rPr lang="en-US" sz="1800" spc="20" dirty="0">
                <a:solidFill>
                  <a:srgbClr val="231F1F"/>
                </a:solidFill>
                <a:effectLst/>
                <a:latin typeface="Times New Roman" panose="02020603050405020304" pitchFamily="18" charset="0"/>
                <a:ea typeface="Times New Roman" panose="02020603050405020304" pitchFamily="18" charset="0"/>
              </a:rPr>
              <a:t> </a:t>
            </a:r>
            <a:r>
              <a:rPr lang="en-US" sz="1800" dirty="0">
                <a:solidFill>
                  <a:srgbClr val="231F1F"/>
                </a:solidFill>
                <a:effectLst/>
                <a:latin typeface="Times New Roman" panose="02020603050405020304" pitchFamily="18" charset="0"/>
                <a:ea typeface="Times New Roman" panose="02020603050405020304" pitchFamily="18" charset="0"/>
              </a:rPr>
              <a:t>select</a:t>
            </a:r>
            <a:r>
              <a:rPr lang="en-US" sz="1800" spc="70" dirty="0">
                <a:solidFill>
                  <a:srgbClr val="231F1F"/>
                </a:solidFill>
                <a:effectLst/>
                <a:latin typeface="Times New Roman" panose="02020603050405020304" pitchFamily="18" charset="0"/>
                <a:ea typeface="Times New Roman" panose="02020603050405020304" pitchFamily="18" charset="0"/>
              </a:rPr>
              <a:t> </a:t>
            </a:r>
            <a:r>
              <a:rPr lang="en-US" sz="1800" dirty="0">
                <a:solidFill>
                  <a:srgbClr val="231F1F"/>
                </a:solidFill>
                <a:effectLst/>
                <a:latin typeface="Times New Roman" panose="02020603050405020304" pitchFamily="18" charset="0"/>
                <a:ea typeface="Times New Roman" panose="02020603050405020304" pitchFamily="18" charset="0"/>
              </a:rPr>
              <a:t>the</a:t>
            </a:r>
            <a:r>
              <a:rPr lang="en-US" sz="1800" spc="60" dirty="0">
                <a:solidFill>
                  <a:srgbClr val="231F1F"/>
                </a:solidFill>
                <a:effectLst/>
                <a:latin typeface="Times New Roman" panose="02020603050405020304" pitchFamily="18" charset="0"/>
                <a:ea typeface="Times New Roman" panose="02020603050405020304" pitchFamily="18" charset="0"/>
              </a:rPr>
              <a:t> </a:t>
            </a:r>
            <a:r>
              <a:rPr lang="en-US" sz="1800" dirty="0">
                <a:solidFill>
                  <a:srgbClr val="231F1F"/>
                </a:solidFill>
                <a:effectLst/>
                <a:latin typeface="Times New Roman" panose="02020603050405020304" pitchFamily="18" charset="0"/>
                <a:ea typeface="Times New Roman" panose="02020603050405020304" pitchFamily="18" charset="0"/>
              </a:rPr>
              <a:t>corporation’s</a:t>
            </a:r>
            <a:r>
              <a:rPr lang="en-US" sz="1800" spc="10" dirty="0">
                <a:solidFill>
                  <a:srgbClr val="231F1F"/>
                </a:solidFill>
                <a:effectLst/>
                <a:latin typeface="Times New Roman" panose="02020603050405020304" pitchFamily="18" charset="0"/>
                <a:ea typeface="Times New Roman" panose="02020603050405020304" pitchFamily="18" charset="0"/>
              </a:rPr>
              <a:t> </a:t>
            </a:r>
            <a:r>
              <a:rPr lang="en-US" sz="1800" dirty="0">
                <a:solidFill>
                  <a:srgbClr val="231F1F"/>
                </a:solidFill>
                <a:effectLst/>
                <a:latin typeface="Times New Roman" panose="02020603050405020304" pitchFamily="18" charset="0"/>
                <a:ea typeface="Times New Roman" panose="02020603050405020304" pitchFamily="18" charset="0"/>
              </a:rPr>
              <a:t>board</a:t>
            </a:r>
            <a:r>
              <a:rPr lang="en-US" sz="1800" spc="50" dirty="0">
                <a:solidFill>
                  <a:srgbClr val="231F1F"/>
                </a:solidFill>
                <a:effectLst/>
                <a:latin typeface="Times New Roman" panose="02020603050405020304" pitchFamily="18" charset="0"/>
                <a:ea typeface="Times New Roman" panose="02020603050405020304" pitchFamily="18" charset="0"/>
              </a:rPr>
              <a:t> </a:t>
            </a:r>
            <a:r>
              <a:rPr lang="en-US" sz="1800" dirty="0">
                <a:solidFill>
                  <a:srgbClr val="231F1F"/>
                </a:solidFill>
                <a:effectLst/>
                <a:latin typeface="Times New Roman" panose="02020603050405020304" pitchFamily="18" charset="0"/>
                <a:ea typeface="Times New Roman" panose="02020603050405020304" pitchFamily="18" charset="0"/>
              </a:rPr>
              <a:t>of</a:t>
            </a:r>
            <a:r>
              <a:rPr lang="en-US" sz="1800" spc="15" dirty="0">
                <a:solidFill>
                  <a:srgbClr val="231F1F"/>
                </a:solidFill>
                <a:effectLst/>
                <a:latin typeface="Times New Roman" panose="02020603050405020304" pitchFamily="18" charset="0"/>
                <a:ea typeface="Times New Roman" panose="02020603050405020304" pitchFamily="18" charset="0"/>
              </a:rPr>
              <a:t> </a:t>
            </a:r>
            <a:r>
              <a:rPr lang="en-US" sz="1800" dirty="0">
                <a:solidFill>
                  <a:srgbClr val="231F1F"/>
                </a:solidFill>
                <a:effectLst/>
                <a:latin typeface="Times New Roman" panose="02020603050405020304" pitchFamily="18" charset="0"/>
                <a:ea typeface="Times New Roman" panose="02020603050405020304" pitchFamily="18" charset="0"/>
              </a:rPr>
              <a:t>directors.</a:t>
            </a:r>
            <a:r>
              <a:rPr lang="en-US" sz="1800" spc="40" dirty="0">
                <a:solidFill>
                  <a:srgbClr val="231F1F"/>
                </a:solidFill>
                <a:effectLst/>
                <a:latin typeface="Times New Roman" panose="02020603050405020304" pitchFamily="18" charset="0"/>
                <a:ea typeface="Times New Roman" panose="02020603050405020304" pitchFamily="18" charset="0"/>
              </a:rPr>
              <a:t> </a:t>
            </a:r>
            <a:r>
              <a:rPr lang="en-US" sz="1800" dirty="0">
                <a:solidFill>
                  <a:srgbClr val="231F1F"/>
                </a:solidFill>
                <a:effectLst/>
                <a:latin typeface="Times New Roman" panose="02020603050405020304" pitchFamily="18" charset="0"/>
                <a:ea typeface="Times New Roman" panose="02020603050405020304" pitchFamily="18" charset="0"/>
              </a:rPr>
              <a:t>The</a:t>
            </a:r>
            <a:r>
              <a:rPr lang="en-US" sz="1800" spc="15" dirty="0">
                <a:solidFill>
                  <a:srgbClr val="231F1F"/>
                </a:solidFill>
                <a:effectLst/>
                <a:latin typeface="Times New Roman" panose="02020603050405020304" pitchFamily="18" charset="0"/>
                <a:ea typeface="Times New Roman" panose="02020603050405020304" pitchFamily="18" charset="0"/>
              </a:rPr>
              <a:t> </a:t>
            </a:r>
            <a:r>
              <a:rPr lang="en-US" sz="1800" dirty="0">
                <a:solidFill>
                  <a:srgbClr val="231F1F"/>
                </a:solidFill>
                <a:effectLst/>
                <a:latin typeface="Times New Roman" panose="02020603050405020304" pitchFamily="18" charset="0"/>
                <a:ea typeface="Times New Roman" panose="02020603050405020304" pitchFamily="18" charset="0"/>
              </a:rPr>
              <a:t>board</a:t>
            </a:r>
            <a:r>
              <a:rPr lang="en-US" sz="1800" spc="40" dirty="0">
                <a:solidFill>
                  <a:srgbClr val="231F1F"/>
                </a:solidFill>
                <a:effectLst/>
                <a:latin typeface="Times New Roman" panose="02020603050405020304" pitchFamily="18" charset="0"/>
                <a:ea typeface="Times New Roman" panose="02020603050405020304" pitchFamily="18" charset="0"/>
              </a:rPr>
              <a:t> </a:t>
            </a:r>
            <a:r>
              <a:rPr lang="en-US" sz="1800" dirty="0">
                <a:solidFill>
                  <a:srgbClr val="231F1F"/>
                </a:solidFill>
                <a:effectLst/>
                <a:latin typeface="Times New Roman" panose="02020603050405020304" pitchFamily="18" charset="0"/>
                <a:ea typeface="Times New Roman" panose="02020603050405020304" pitchFamily="18" charset="0"/>
              </a:rPr>
              <a:t>of</a:t>
            </a:r>
            <a:r>
              <a:rPr lang="en-US" sz="1800" spc="45" dirty="0">
                <a:solidFill>
                  <a:srgbClr val="231F1F"/>
                </a:solidFill>
                <a:effectLst/>
                <a:latin typeface="Times New Roman" panose="02020603050405020304" pitchFamily="18" charset="0"/>
                <a:ea typeface="Times New Roman" panose="02020603050405020304" pitchFamily="18" charset="0"/>
              </a:rPr>
              <a:t> </a:t>
            </a:r>
            <a:r>
              <a:rPr lang="en-US" sz="1800" dirty="0">
                <a:solidFill>
                  <a:srgbClr val="231F1F"/>
                </a:solidFill>
                <a:effectLst/>
                <a:latin typeface="Times New Roman" panose="02020603050405020304" pitchFamily="18" charset="0"/>
                <a:ea typeface="Times New Roman" panose="02020603050405020304" pitchFamily="18" charset="0"/>
              </a:rPr>
              <a:t>directors, in turn, exercises general control over the ﬁrm. In addition to voting for the board, common</a:t>
            </a:r>
            <a:r>
              <a:rPr lang="en-US" sz="1800" spc="-235" dirty="0">
                <a:solidFill>
                  <a:srgbClr val="231F1F"/>
                </a:solidFill>
                <a:effectLst/>
                <a:latin typeface="Times New Roman" panose="02020603050405020304" pitchFamily="18" charset="0"/>
                <a:ea typeface="Times New Roman" panose="02020603050405020304" pitchFamily="18" charset="0"/>
              </a:rPr>
              <a:t> </a:t>
            </a:r>
            <a:r>
              <a:rPr lang="en-US" sz="1800" spc="-5" dirty="0">
                <a:solidFill>
                  <a:srgbClr val="231F1F"/>
                </a:solidFill>
                <a:effectLst/>
                <a:latin typeface="Times New Roman" panose="02020603050405020304" pitchFamily="18" charset="0"/>
                <a:ea typeface="Times New Roman" panose="02020603050405020304" pitchFamily="18" charset="0"/>
              </a:rPr>
              <a:t>shareholders</a:t>
            </a:r>
            <a:r>
              <a:rPr lang="en-US" sz="1800" spc="5" dirty="0">
                <a:solidFill>
                  <a:srgbClr val="231F1F"/>
                </a:solidFill>
                <a:effectLst/>
                <a:latin typeface="Times New Roman" panose="02020603050405020304" pitchFamily="18" charset="0"/>
                <a:ea typeface="Times New Roman" panose="02020603050405020304" pitchFamily="18" charset="0"/>
              </a:rPr>
              <a:t> </a:t>
            </a:r>
            <a:r>
              <a:rPr lang="en-US" sz="1800" spc="-5" dirty="0">
                <a:solidFill>
                  <a:srgbClr val="231F1F"/>
                </a:solidFill>
                <a:effectLst/>
                <a:latin typeface="Times New Roman" panose="02020603050405020304" pitchFamily="18" charset="0"/>
                <a:ea typeface="Times New Roman" panose="02020603050405020304" pitchFamily="18" charset="0"/>
              </a:rPr>
              <a:t>may</a:t>
            </a:r>
            <a:r>
              <a:rPr lang="en-US" sz="1800" spc="-15" dirty="0">
                <a:solidFill>
                  <a:srgbClr val="231F1F"/>
                </a:solidFill>
                <a:effectLst/>
                <a:latin typeface="Times New Roman" panose="02020603050405020304" pitchFamily="18" charset="0"/>
                <a:ea typeface="Times New Roman" panose="02020603050405020304" pitchFamily="18" charset="0"/>
              </a:rPr>
              <a:t> </a:t>
            </a:r>
            <a:r>
              <a:rPr lang="en-US" sz="1800" spc="-5" dirty="0">
                <a:solidFill>
                  <a:srgbClr val="231F1F"/>
                </a:solidFill>
                <a:effectLst/>
                <a:latin typeface="Times New Roman" panose="02020603050405020304" pitchFamily="18" charset="0"/>
                <a:ea typeface="Times New Roman" panose="02020603050405020304" pitchFamily="18" charset="0"/>
              </a:rPr>
              <a:t>vote</a:t>
            </a:r>
            <a:r>
              <a:rPr lang="en-US" sz="1800" spc="5" dirty="0">
                <a:solidFill>
                  <a:srgbClr val="231F1F"/>
                </a:solidFill>
                <a:effectLst/>
                <a:latin typeface="Times New Roman" panose="02020603050405020304" pitchFamily="18" charset="0"/>
                <a:ea typeface="Times New Roman" panose="02020603050405020304" pitchFamily="18" charset="0"/>
              </a:rPr>
              <a:t> </a:t>
            </a:r>
            <a:r>
              <a:rPr lang="en-US" sz="1800" spc="-5" dirty="0">
                <a:solidFill>
                  <a:srgbClr val="231F1F"/>
                </a:solidFill>
                <a:effectLst/>
                <a:latin typeface="Times New Roman" panose="02020603050405020304" pitchFamily="18" charset="0"/>
                <a:ea typeface="Times New Roman" panose="02020603050405020304" pitchFamily="18" charset="0"/>
              </a:rPr>
              <a:t>on</a:t>
            </a:r>
            <a:r>
              <a:rPr lang="en-US" sz="1800" spc="-20" dirty="0">
                <a:solidFill>
                  <a:srgbClr val="231F1F"/>
                </a:solidFill>
                <a:effectLst/>
                <a:latin typeface="Times New Roman" panose="02020603050405020304" pitchFamily="18" charset="0"/>
                <a:ea typeface="Times New Roman" panose="02020603050405020304" pitchFamily="18" charset="0"/>
              </a:rPr>
              <a:t> </a:t>
            </a:r>
            <a:r>
              <a:rPr lang="en-US" sz="1800" spc="-5" dirty="0">
                <a:solidFill>
                  <a:srgbClr val="231F1F"/>
                </a:solidFill>
                <a:effectLst/>
                <a:latin typeface="Times New Roman" panose="02020603050405020304" pitchFamily="18" charset="0"/>
                <a:ea typeface="Times New Roman" panose="02020603050405020304" pitchFamily="18" charset="0"/>
              </a:rPr>
              <a:t>major</a:t>
            </a:r>
            <a:r>
              <a:rPr lang="en-US" sz="1800" spc="-45" dirty="0">
                <a:solidFill>
                  <a:srgbClr val="231F1F"/>
                </a:solidFill>
                <a:effectLst/>
                <a:latin typeface="Times New Roman" panose="02020603050405020304" pitchFamily="18" charset="0"/>
                <a:ea typeface="Times New Roman" panose="02020603050405020304" pitchFamily="18" charset="0"/>
              </a:rPr>
              <a:t> </a:t>
            </a:r>
            <a:r>
              <a:rPr lang="en-US" sz="1800" spc="-5" dirty="0">
                <a:solidFill>
                  <a:srgbClr val="231F1F"/>
                </a:solidFill>
                <a:effectLst/>
                <a:latin typeface="Times New Roman" panose="02020603050405020304" pitchFamily="18" charset="0"/>
                <a:ea typeface="Times New Roman" panose="02020603050405020304" pitchFamily="18" charset="0"/>
              </a:rPr>
              <a:t>issues</a:t>
            </a:r>
            <a:r>
              <a:rPr lang="en-US" sz="1800" spc="10" dirty="0">
                <a:solidFill>
                  <a:srgbClr val="231F1F"/>
                </a:solidFill>
                <a:effectLst/>
                <a:latin typeface="Times New Roman" panose="02020603050405020304" pitchFamily="18" charset="0"/>
                <a:ea typeface="Times New Roman" panose="02020603050405020304" pitchFamily="18" charset="0"/>
              </a:rPr>
              <a:t> </a:t>
            </a:r>
            <a:r>
              <a:rPr lang="en-US" sz="1800" spc="-5" dirty="0">
                <a:solidFill>
                  <a:srgbClr val="231F1F"/>
                </a:solidFill>
                <a:effectLst/>
                <a:latin typeface="Times New Roman" panose="02020603050405020304" pitchFamily="18" charset="0"/>
                <a:ea typeface="Times New Roman" panose="02020603050405020304" pitchFamily="18" charset="0"/>
              </a:rPr>
              <a:t>facing</a:t>
            </a:r>
            <a:r>
              <a:rPr lang="en-US" sz="1800" spc="-55" dirty="0">
                <a:solidFill>
                  <a:srgbClr val="231F1F"/>
                </a:solidFill>
                <a:effectLst/>
                <a:latin typeface="Times New Roman" panose="02020603050405020304" pitchFamily="18" charset="0"/>
                <a:ea typeface="Times New Roman" panose="02020603050405020304" pitchFamily="18" charset="0"/>
              </a:rPr>
              <a:t> </a:t>
            </a:r>
            <a:r>
              <a:rPr lang="en-US" sz="1800" spc="-5" dirty="0">
                <a:solidFill>
                  <a:srgbClr val="231F1F"/>
                </a:solidFill>
                <a:effectLst/>
                <a:latin typeface="Times New Roman" panose="02020603050405020304" pitchFamily="18" charset="0"/>
                <a:ea typeface="Times New Roman" panose="02020603050405020304" pitchFamily="18" charset="0"/>
              </a:rPr>
              <a:t>the</a:t>
            </a:r>
            <a:r>
              <a:rPr lang="en-US" sz="1800" spc="-25" dirty="0">
                <a:solidFill>
                  <a:srgbClr val="231F1F"/>
                </a:solidFill>
                <a:effectLst/>
                <a:latin typeface="Times New Roman" panose="02020603050405020304" pitchFamily="18" charset="0"/>
                <a:ea typeface="Times New Roman" panose="02020603050405020304" pitchFamily="18" charset="0"/>
              </a:rPr>
              <a:t> </a:t>
            </a:r>
            <a:r>
              <a:rPr lang="en-US" sz="1800" spc="-5" dirty="0">
                <a:solidFill>
                  <a:srgbClr val="231F1F"/>
                </a:solidFill>
                <a:effectLst/>
                <a:latin typeface="Times New Roman" panose="02020603050405020304" pitchFamily="18" charset="0"/>
                <a:ea typeface="Times New Roman" panose="02020603050405020304" pitchFamily="18" charset="0"/>
              </a:rPr>
              <a:t>ﬁrm,</a:t>
            </a:r>
            <a:r>
              <a:rPr lang="en-US" sz="1800" spc="-20" dirty="0">
                <a:solidFill>
                  <a:srgbClr val="231F1F"/>
                </a:solidFill>
                <a:effectLst/>
                <a:latin typeface="Times New Roman" panose="02020603050405020304" pitchFamily="18" charset="0"/>
                <a:ea typeface="Times New Roman" panose="02020603050405020304" pitchFamily="18" charset="0"/>
              </a:rPr>
              <a:t> </a:t>
            </a:r>
            <a:r>
              <a:rPr lang="en-US" sz="1800" spc="-5" dirty="0">
                <a:solidFill>
                  <a:srgbClr val="231F1F"/>
                </a:solidFill>
                <a:effectLst/>
                <a:latin typeface="Times New Roman" panose="02020603050405020304" pitchFamily="18" charset="0"/>
                <a:ea typeface="Times New Roman" panose="02020603050405020304" pitchFamily="18" charset="0"/>
              </a:rPr>
              <a:t>such</a:t>
            </a:r>
            <a:r>
              <a:rPr lang="en-US" sz="1800" spc="-15" dirty="0">
                <a:solidFill>
                  <a:srgbClr val="231F1F"/>
                </a:solidFill>
                <a:effectLst/>
                <a:latin typeface="Times New Roman" panose="02020603050405020304" pitchFamily="18" charset="0"/>
                <a:ea typeface="Times New Roman" panose="02020603050405020304" pitchFamily="18" charset="0"/>
              </a:rPr>
              <a:t> </a:t>
            </a:r>
            <a:r>
              <a:rPr lang="en-US" sz="1800" spc="-5" dirty="0">
                <a:solidFill>
                  <a:srgbClr val="231F1F"/>
                </a:solidFill>
                <a:effectLst/>
                <a:latin typeface="Times New Roman" panose="02020603050405020304" pitchFamily="18" charset="0"/>
                <a:ea typeface="Times New Roman" panose="02020603050405020304" pitchFamily="18" charset="0"/>
              </a:rPr>
              <a:t>as</a:t>
            </a:r>
            <a:r>
              <a:rPr lang="en-US" sz="1800" spc="-20" dirty="0">
                <a:solidFill>
                  <a:srgbClr val="231F1F"/>
                </a:solidFill>
                <a:effectLst/>
                <a:latin typeface="Times New Roman" panose="02020603050405020304" pitchFamily="18" charset="0"/>
                <a:ea typeface="Times New Roman" panose="02020603050405020304" pitchFamily="18" charset="0"/>
              </a:rPr>
              <a:t> </a:t>
            </a:r>
            <a:r>
              <a:rPr lang="en-US" sz="1800" spc="-240" dirty="0">
                <a:solidFill>
                  <a:srgbClr val="231F1F"/>
                </a:solidFill>
                <a:effectLst/>
                <a:latin typeface="Times New Roman" panose="02020603050405020304" pitchFamily="18" charset="0"/>
                <a:ea typeface="Times New Roman" panose="02020603050405020304" pitchFamily="18" charset="0"/>
              </a:rPr>
              <a:t> </a:t>
            </a:r>
            <a:r>
              <a:rPr lang="en-US" sz="1800" dirty="0">
                <a:solidFill>
                  <a:srgbClr val="231F1F"/>
                </a:solidFill>
                <a:effectLst/>
                <a:latin typeface="Times New Roman" panose="02020603050405020304" pitchFamily="18" charset="0"/>
                <a:ea typeface="Times New Roman" panose="02020603050405020304" pitchFamily="18" charset="0"/>
              </a:rPr>
              <a:t>mergers.</a:t>
            </a:r>
            <a:endParaRPr lang="en-US" sz="1800" dirty="0">
              <a:effectLst/>
              <a:latin typeface="Times New Roman" panose="02020603050405020304" pitchFamily="18" charset="0"/>
              <a:ea typeface="Times New Roman" panose="02020603050405020304" pitchFamily="18" charset="0"/>
            </a:endParaRPr>
          </a:p>
          <a:p>
            <a:pPr marL="0" indent="0" algn="just">
              <a:lnSpc>
                <a:spcPct val="150000"/>
              </a:lnSpc>
              <a:buNone/>
            </a:pPr>
            <a:endParaRPr lang="en-US" dirty="0"/>
          </a:p>
        </p:txBody>
      </p:sp>
    </p:spTree>
    <p:extLst>
      <p:ext uri="{BB962C8B-B14F-4D97-AF65-F5344CB8AC3E}">
        <p14:creationId xmlns:p14="http://schemas.microsoft.com/office/powerpoint/2010/main" val="2579275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839783D-E3EA-4D89-718A-DC53B095C8C4}"/>
              </a:ext>
            </a:extLst>
          </p:cNvPr>
          <p:cNvPicPr>
            <a:picLocks noGrp="1" noChangeAspect="1"/>
          </p:cNvPicPr>
          <p:nvPr>
            <p:ph idx="1"/>
          </p:nvPr>
        </p:nvPicPr>
        <p:blipFill>
          <a:blip r:embed="rId2"/>
          <a:stretch>
            <a:fillRect/>
          </a:stretch>
        </p:blipFill>
        <p:spPr>
          <a:xfrm>
            <a:off x="244262" y="643466"/>
            <a:ext cx="11480800" cy="5571067"/>
          </a:xfrm>
          <a:prstGeom prst="rect">
            <a:avLst/>
          </a:prstGeom>
        </p:spPr>
      </p:pic>
    </p:spTree>
    <p:extLst>
      <p:ext uri="{BB962C8B-B14F-4D97-AF65-F5344CB8AC3E}">
        <p14:creationId xmlns:p14="http://schemas.microsoft.com/office/powerpoint/2010/main" val="3968084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339123-A1CB-3454-BFED-73F1DD65B4A8}"/>
              </a:ext>
            </a:extLst>
          </p:cNvPr>
          <p:cNvSpPr>
            <a:spLocks noGrp="1"/>
          </p:cNvSpPr>
          <p:nvPr>
            <p:ph idx="1"/>
          </p:nvPr>
        </p:nvSpPr>
        <p:spPr>
          <a:xfrm>
            <a:off x="112543" y="98474"/>
            <a:ext cx="11915334" cy="6654018"/>
          </a:xfrm>
        </p:spPr>
        <p:txBody>
          <a:bodyPr>
            <a:normAutofit/>
          </a:bodyPr>
          <a:lstStyle/>
          <a:p>
            <a:pPr marL="0" indent="0" algn="just">
              <a:lnSpc>
                <a:spcPct val="150000"/>
              </a:lnSpc>
              <a:buNone/>
            </a:pPr>
            <a:r>
              <a:rPr lang="en-US" sz="2200" spc="-5" dirty="0">
                <a:solidFill>
                  <a:srgbClr val="231F1F"/>
                </a:solidFill>
                <a:effectLst/>
                <a:latin typeface="Times New Roman" panose="02020603050405020304" pitchFamily="18" charset="0"/>
                <a:ea typeface="Times New Roman" panose="02020603050405020304" pitchFamily="18" charset="0"/>
              </a:rPr>
              <a:t>The common shareholders have a claim on all business proﬁts that remain after the hold</a:t>
            </a:r>
            <a:r>
              <a:rPr lang="en-US" sz="2200" dirty="0">
                <a:solidFill>
                  <a:srgbClr val="231F1F"/>
                </a:solidFill>
                <a:effectLst/>
                <a:latin typeface="Times New Roman" panose="02020603050405020304" pitchFamily="18" charset="0"/>
                <a:ea typeface="Times New Roman" panose="02020603050405020304" pitchFamily="18" charset="0"/>
              </a:rPr>
              <a:t>ers</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of</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all other</a:t>
            </a:r>
            <a:r>
              <a:rPr lang="en-US" sz="2200" spc="4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classes</a:t>
            </a:r>
            <a:r>
              <a:rPr lang="en-US" sz="2200" spc="-2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of</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debt</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and</a:t>
            </a:r>
            <a:r>
              <a:rPr lang="en-US" sz="2200" spc="-1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highlight>
                  <a:srgbClr val="FF00FF"/>
                </a:highlight>
                <a:latin typeface="Times New Roman" panose="02020603050405020304" pitchFamily="18" charset="0"/>
                <a:ea typeface="Times New Roman" panose="02020603050405020304" pitchFamily="18" charset="0"/>
              </a:rPr>
              <a:t>equity</a:t>
            </a:r>
            <a:r>
              <a:rPr lang="en-US" sz="2200" spc="-20" dirty="0">
                <a:solidFill>
                  <a:srgbClr val="231F1F"/>
                </a:solidFill>
                <a:effectLst/>
                <a:highlight>
                  <a:srgbClr val="FF00FF"/>
                </a:highlight>
                <a:latin typeface="Times New Roman" panose="02020603050405020304" pitchFamily="18" charset="0"/>
                <a:ea typeface="Times New Roman" panose="02020603050405020304" pitchFamily="18" charset="0"/>
              </a:rPr>
              <a:t> </a:t>
            </a:r>
            <a:r>
              <a:rPr lang="en-US" sz="2200" dirty="0">
                <a:solidFill>
                  <a:srgbClr val="231F1F"/>
                </a:solidFill>
                <a:effectLst/>
                <a:highlight>
                  <a:srgbClr val="FF00FF"/>
                </a:highlight>
                <a:latin typeface="Times New Roman" panose="02020603050405020304" pitchFamily="18" charset="0"/>
                <a:ea typeface="Times New Roman" panose="02020603050405020304" pitchFamily="18" charset="0"/>
              </a:rPr>
              <a:t>securities </a:t>
            </a:r>
            <a:r>
              <a:rPr lang="en-US" sz="2200" dirty="0">
                <a:solidFill>
                  <a:srgbClr val="231F1F"/>
                </a:solidFill>
                <a:effectLst/>
                <a:latin typeface="Times New Roman" panose="02020603050405020304" pitchFamily="18" charset="0"/>
                <a:ea typeface="Times New Roman" panose="02020603050405020304" pitchFamily="18" charset="0"/>
              </a:rPr>
              <a:t>have</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received their</a:t>
            </a:r>
            <a:r>
              <a:rPr lang="en-US" sz="2200" spc="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returns.</a:t>
            </a:r>
            <a:r>
              <a:rPr lang="en-US" sz="2200" spc="-4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But</a:t>
            </a:r>
            <a:r>
              <a:rPr lang="en-US" sz="2200" spc="-2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the</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ﬁrm</a:t>
            </a:r>
            <a:r>
              <a:rPr lang="en-US" sz="2200" spc="-4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may</a:t>
            </a:r>
            <a:r>
              <a:rPr lang="en-US" sz="2200" spc="-4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wish</a:t>
            </a:r>
            <a:r>
              <a:rPr lang="en-US" sz="2200" spc="-2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to</a:t>
            </a:r>
            <a:r>
              <a:rPr lang="en-US" sz="2200" spc="-2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retain</a:t>
            </a:r>
            <a:r>
              <a:rPr lang="en-US" sz="2200" spc="-4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some</a:t>
            </a:r>
            <a:r>
              <a:rPr lang="en-US" sz="2200" spc="-4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of</a:t>
            </a:r>
            <a:r>
              <a:rPr lang="en-US" sz="2200" spc="-3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those</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proﬁts</a:t>
            </a:r>
            <a:r>
              <a:rPr lang="en-US" sz="2200" spc="-4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to</a:t>
            </a:r>
            <a:r>
              <a:rPr lang="en-US" sz="2200" spc="-4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reinvest</a:t>
            </a:r>
            <a:r>
              <a:rPr lang="en-US" sz="2200" spc="-4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in</a:t>
            </a:r>
            <a:r>
              <a:rPr lang="en-US" sz="2200" spc="-5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the</a:t>
            </a:r>
            <a:r>
              <a:rPr lang="en-US" sz="2200" spc="-5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ﬁrm</a:t>
            </a:r>
            <a:r>
              <a:rPr lang="en-US" sz="2200" spc="-4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to</a:t>
            </a:r>
            <a:r>
              <a:rPr lang="en-US" sz="2200" spc="-4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ﬁnance</a:t>
            </a:r>
            <a:r>
              <a:rPr lang="en-US" sz="2200" spc="-235" dirty="0">
                <a:solidFill>
                  <a:srgbClr val="231F1F"/>
                </a:solidFill>
                <a:effectLst/>
                <a:latin typeface="Times New Roman" panose="02020603050405020304" pitchFamily="18" charset="0"/>
                <a:ea typeface="Times New Roman" panose="02020603050405020304" pitchFamily="18" charset="0"/>
              </a:rPr>
              <a:t> </a:t>
            </a:r>
            <a:r>
              <a:rPr lang="en-US" sz="2200" spc="-10" dirty="0">
                <a:solidFill>
                  <a:srgbClr val="231F1F"/>
                </a:solidFill>
                <a:effectLst/>
                <a:latin typeface="Times New Roman" panose="02020603050405020304" pitchFamily="18" charset="0"/>
                <a:ea typeface="Times New Roman" panose="02020603050405020304" pitchFamily="18" charset="0"/>
              </a:rPr>
              <a:t>modernization,</a:t>
            </a:r>
            <a:r>
              <a:rPr lang="en-US" sz="2200" spc="-20" dirty="0">
                <a:solidFill>
                  <a:srgbClr val="231F1F"/>
                </a:solidFill>
                <a:effectLst/>
                <a:latin typeface="Times New Roman" panose="02020603050405020304" pitchFamily="18" charset="0"/>
                <a:ea typeface="Times New Roman" panose="02020603050405020304" pitchFamily="18" charset="0"/>
              </a:rPr>
              <a:t> </a:t>
            </a:r>
            <a:r>
              <a:rPr lang="en-US" sz="2200" spc="-5" dirty="0">
                <a:solidFill>
                  <a:srgbClr val="231F1F"/>
                </a:solidFill>
                <a:effectLst/>
                <a:latin typeface="Times New Roman" panose="02020603050405020304" pitchFamily="18" charset="0"/>
                <a:ea typeface="Times New Roman" panose="02020603050405020304" pitchFamily="18" charset="0"/>
              </a:rPr>
              <a:t>expansion,</a:t>
            </a:r>
            <a:r>
              <a:rPr lang="en-US" sz="2200" spc="-20" dirty="0">
                <a:solidFill>
                  <a:srgbClr val="231F1F"/>
                </a:solidFill>
                <a:effectLst/>
                <a:latin typeface="Times New Roman" panose="02020603050405020304" pitchFamily="18" charset="0"/>
                <a:ea typeface="Times New Roman" panose="02020603050405020304" pitchFamily="18" charset="0"/>
              </a:rPr>
              <a:t> </a:t>
            </a:r>
            <a:r>
              <a:rPr lang="en-US" sz="2200" spc="-5" dirty="0">
                <a:solidFill>
                  <a:srgbClr val="231F1F"/>
                </a:solidFill>
                <a:effectLst/>
                <a:latin typeface="Times New Roman" panose="02020603050405020304" pitchFamily="18" charset="0"/>
                <a:ea typeface="Times New Roman" panose="02020603050405020304" pitchFamily="18" charset="0"/>
              </a:rPr>
              <a:t>and growth.</a:t>
            </a:r>
            <a:r>
              <a:rPr lang="en-US" sz="2200" spc="-20" dirty="0">
                <a:solidFill>
                  <a:srgbClr val="231F1F"/>
                </a:solidFill>
                <a:effectLst/>
                <a:latin typeface="Times New Roman" panose="02020603050405020304" pitchFamily="18" charset="0"/>
                <a:ea typeface="Times New Roman" panose="02020603050405020304" pitchFamily="18" charset="0"/>
              </a:rPr>
              <a:t> </a:t>
            </a:r>
            <a:r>
              <a:rPr lang="en-US" sz="2200" spc="-5" dirty="0">
                <a:solidFill>
                  <a:srgbClr val="231F1F"/>
                </a:solidFill>
                <a:effectLst/>
                <a:latin typeface="Times New Roman" panose="02020603050405020304" pitchFamily="18" charset="0"/>
                <a:ea typeface="Times New Roman" panose="02020603050405020304" pitchFamily="18" charset="0"/>
              </a:rPr>
              <a:t>When</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spc="-5" dirty="0">
                <a:solidFill>
                  <a:srgbClr val="231F1F"/>
                </a:solidFill>
                <a:effectLst/>
                <a:latin typeface="Times New Roman" panose="02020603050405020304" pitchFamily="18" charset="0"/>
                <a:ea typeface="Times New Roman" panose="02020603050405020304" pitchFamily="18" charset="0"/>
              </a:rPr>
              <a:t>so</a:t>
            </a:r>
            <a:r>
              <a:rPr lang="en-US" sz="2200" spc="-20" dirty="0">
                <a:solidFill>
                  <a:srgbClr val="231F1F"/>
                </a:solidFill>
                <a:effectLst/>
                <a:latin typeface="Times New Roman" panose="02020603050405020304" pitchFamily="18" charset="0"/>
                <a:ea typeface="Times New Roman" panose="02020603050405020304" pitchFamily="18" charset="0"/>
              </a:rPr>
              <a:t> </a:t>
            </a:r>
            <a:r>
              <a:rPr lang="en-US" sz="2200" spc="-5" dirty="0">
                <a:solidFill>
                  <a:srgbClr val="231F1F"/>
                </a:solidFill>
                <a:effectLst/>
                <a:latin typeface="Times New Roman" panose="02020603050405020304" pitchFamily="18" charset="0"/>
                <a:ea typeface="Times New Roman" panose="02020603050405020304" pitchFamily="18" charset="0"/>
              </a:rPr>
              <a:t>declared</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spc="-5" dirty="0">
                <a:solidFill>
                  <a:srgbClr val="231F1F"/>
                </a:solidFill>
                <a:effectLst/>
                <a:latin typeface="Times New Roman" panose="02020603050405020304" pitchFamily="18" charset="0"/>
                <a:ea typeface="Times New Roman" panose="02020603050405020304" pitchFamily="18" charset="0"/>
              </a:rPr>
              <a:t>by</a:t>
            </a:r>
            <a:r>
              <a:rPr lang="en-US" sz="2200" spc="-55" dirty="0">
                <a:solidFill>
                  <a:srgbClr val="231F1F"/>
                </a:solidFill>
                <a:effectLst/>
                <a:latin typeface="Times New Roman" panose="02020603050405020304" pitchFamily="18" charset="0"/>
                <a:ea typeface="Times New Roman" panose="02020603050405020304" pitchFamily="18" charset="0"/>
              </a:rPr>
              <a:t> </a:t>
            </a:r>
            <a:r>
              <a:rPr lang="en-US" sz="2200" spc="-5" dirty="0">
                <a:solidFill>
                  <a:srgbClr val="231F1F"/>
                </a:solidFill>
                <a:effectLst/>
                <a:latin typeface="Times New Roman" panose="02020603050405020304" pitchFamily="18" charset="0"/>
                <a:ea typeface="Times New Roman" panose="02020603050405020304" pitchFamily="18" charset="0"/>
              </a:rPr>
              <a:t>the</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spc="-5" dirty="0">
                <a:solidFill>
                  <a:srgbClr val="231F1F"/>
                </a:solidFill>
                <a:effectLst/>
                <a:latin typeface="Times New Roman" panose="02020603050405020304" pitchFamily="18" charset="0"/>
                <a:ea typeface="Times New Roman" panose="02020603050405020304" pitchFamily="18" charset="0"/>
              </a:rPr>
              <a:t>board</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spc="-5" dirty="0">
                <a:solidFill>
                  <a:srgbClr val="231F1F"/>
                </a:solidFill>
                <a:effectLst/>
                <a:latin typeface="Times New Roman" panose="02020603050405020304" pitchFamily="18" charset="0"/>
                <a:ea typeface="Times New Roman" panose="02020603050405020304" pitchFamily="18" charset="0"/>
              </a:rPr>
              <a:t>of</a:t>
            </a:r>
            <a:r>
              <a:rPr lang="en-US" sz="2200" spc="-50" dirty="0">
                <a:solidFill>
                  <a:srgbClr val="231F1F"/>
                </a:solidFill>
                <a:effectLst/>
                <a:latin typeface="Times New Roman" panose="02020603050405020304" pitchFamily="18" charset="0"/>
                <a:ea typeface="Times New Roman" panose="02020603050405020304" pitchFamily="18" charset="0"/>
              </a:rPr>
              <a:t> </a:t>
            </a:r>
            <a:r>
              <a:rPr lang="en-US" sz="2200" spc="-5" dirty="0">
                <a:solidFill>
                  <a:srgbClr val="231F1F"/>
                </a:solidFill>
                <a:effectLst/>
                <a:latin typeface="Times New Roman" panose="02020603050405020304" pitchFamily="18" charset="0"/>
                <a:ea typeface="Times New Roman" panose="02020603050405020304" pitchFamily="18" charset="0"/>
              </a:rPr>
              <a:t>directors,</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spc="-5" dirty="0">
                <a:solidFill>
                  <a:srgbClr val="231F1F"/>
                </a:solidFill>
                <a:effectLst/>
                <a:latin typeface="Times New Roman" panose="02020603050405020304" pitchFamily="18" charset="0"/>
                <a:ea typeface="Times New Roman" panose="02020603050405020304" pitchFamily="18" charset="0"/>
              </a:rPr>
              <a:t>owners</a:t>
            </a:r>
            <a:r>
              <a:rPr lang="en-US" sz="2200" spc="-20" dirty="0">
                <a:solidFill>
                  <a:srgbClr val="231F1F"/>
                </a:solidFill>
                <a:effectLst/>
                <a:latin typeface="Times New Roman" panose="02020603050405020304" pitchFamily="18" charset="0"/>
                <a:ea typeface="Times New Roman" panose="02020603050405020304" pitchFamily="18" charset="0"/>
              </a:rPr>
              <a:t> </a:t>
            </a:r>
            <a:r>
              <a:rPr lang="en-US" sz="2200" spc="-5" dirty="0">
                <a:solidFill>
                  <a:srgbClr val="231F1F"/>
                </a:solidFill>
                <a:effectLst/>
                <a:latin typeface="Times New Roman" panose="02020603050405020304" pitchFamily="18" charset="0"/>
                <a:ea typeface="Times New Roman" panose="02020603050405020304" pitchFamily="18" charset="0"/>
              </a:rPr>
              <a:t>of</a:t>
            </a:r>
            <a:r>
              <a:rPr lang="en-US" sz="2200" spc="-23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ﬁrm’s</a:t>
            </a:r>
            <a:r>
              <a:rPr lang="en-US" sz="2200" spc="-2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common</a:t>
            </a:r>
            <a:r>
              <a:rPr lang="en-US" sz="2200" spc="-4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stock</a:t>
            </a:r>
            <a:r>
              <a:rPr lang="en-US" sz="2200" spc="-1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receive</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dividend</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payments.</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The</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dividend</a:t>
            </a:r>
            <a:r>
              <a:rPr lang="en-US" sz="2200" spc="-3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is</a:t>
            </a:r>
            <a:r>
              <a:rPr lang="en-US" sz="2200" spc="-1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typically</a:t>
            </a:r>
            <a:r>
              <a:rPr lang="en-US" sz="2200" spc="-3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highlight>
                  <a:srgbClr val="FF00FF"/>
                </a:highlight>
                <a:latin typeface="Times New Roman" panose="02020603050405020304" pitchFamily="18" charset="0"/>
                <a:ea typeface="Times New Roman" panose="02020603050405020304" pitchFamily="18" charset="0"/>
              </a:rPr>
              <a:t>cash</a:t>
            </a:r>
            <a:r>
              <a:rPr lang="en-US" sz="2200" spc="-5" dirty="0">
                <a:solidFill>
                  <a:srgbClr val="231F1F"/>
                </a:solidFill>
                <a:effectLst/>
                <a:highlight>
                  <a:srgbClr val="FF00FF"/>
                </a:highlight>
                <a:latin typeface="Times New Roman" panose="02020603050405020304" pitchFamily="18" charset="0"/>
                <a:ea typeface="Times New Roman" panose="02020603050405020304" pitchFamily="18" charset="0"/>
              </a:rPr>
              <a:t> </a:t>
            </a:r>
            <a:r>
              <a:rPr lang="en-US" sz="2200" dirty="0">
                <a:solidFill>
                  <a:srgbClr val="231F1F"/>
                </a:solidFill>
                <a:effectLst/>
                <a:highlight>
                  <a:srgbClr val="FF00FF"/>
                </a:highlight>
                <a:latin typeface="Times New Roman" panose="02020603050405020304" pitchFamily="18" charset="0"/>
                <a:ea typeface="Times New Roman" panose="02020603050405020304" pitchFamily="18" charset="0"/>
              </a:rPr>
              <a:t>payment</a:t>
            </a:r>
            <a:r>
              <a:rPr lang="en-US" sz="2200" spc="-235" dirty="0">
                <a:solidFill>
                  <a:srgbClr val="231F1F"/>
                </a:solidFill>
                <a:effectLst/>
                <a:highlight>
                  <a:srgbClr val="FF00FF"/>
                </a:highligh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that</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allows</a:t>
            </a:r>
            <a:r>
              <a:rPr lang="en-US" sz="2200" spc="1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shareholders</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to</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receive</a:t>
            </a:r>
            <a:r>
              <a:rPr lang="en-US" sz="2200" spc="2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some</a:t>
            </a:r>
            <a:r>
              <a:rPr lang="en-US" sz="2200" spc="1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income</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from their</a:t>
            </a:r>
            <a:r>
              <a:rPr lang="en-US" sz="2200" spc="2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investment.</a:t>
            </a:r>
            <a:r>
              <a:rPr lang="en-US" sz="2200" spc="2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To</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many</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investors,</a:t>
            </a:r>
            <a:r>
              <a:rPr lang="en-US" sz="2200" spc="-235" dirty="0">
                <a:solidFill>
                  <a:srgbClr val="231F1F"/>
                </a:solidFill>
                <a:effectLst/>
                <a:latin typeface="Times New Roman" panose="02020603050405020304" pitchFamily="18" charset="0"/>
                <a:ea typeface="Times New Roman" panose="02020603050405020304" pitchFamily="18" charset="0"/>
              </a:rPr>
              <a:t> </a:t>
            </a:r>
            <a:r>
              <a:rPr lang="en-US" sz="2200" spc="-10" dirty="0">
                <a:solidFill>
                  <a:srgbClr val="231F1F"/>
                </a:solidFill>
                <a:effectLst/>
                <a:latin typeface="Times New Roman" panose="02020603050405020304" pitchFamily="18" charset="0"/>
                <a:ea typeface="Times New Roman" panose="02020603050405020304" pitchFamily="18" charset="0"/>
              </a:rPr>
              <a:t>an attractive </a:t>
            </a:r>
            <a:r>
              <a:rPr lang="en-US" sz="2200" spc="-5" dirty="0">
                <a:solidFill>
                  <a:srgbClr val="231F1F"/>
                </a:solidFill>
                <a:effectLst/>
                <a:latin typeface="Times New Roman" panose="02020603050405020304" pitchFamily="18" charset="0"/>
                <a:ea typeface="Times New Roman" panose="02020603050405020304" pitchFamily="18" charset="0"/>
              </a:rPr>
              <a:t>characteristic of common stock dividends is their potential to increase over time.</a:t>
            </a:r>
            <a:r>
              <a:rPr lang="en-US" sz="2200" spc="-23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As</a:t>
            </a:r>
            <a:r>
              <a:rPr lang="en-US" sz="2200" spc="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a:t>
            </a:r>
            <a:r>
              <a:rPr lang="en-US" sz="2200" spc="-3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ﬁrm</a:t>
            </a:r>
            <a:r>
              <a:rPr lang="en-US" sz="2200" spc="-3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achieves</a:t>
            </a:r>
            <a:r>
              <a:rPr lang="en-US" sz="2200" spc="-3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success,</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its</a:t>
            </a:r>
            <a:r>
              <a:rPr lang="en-US" sz="2200" spc="-1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proﬁts</a:t>
            </a:r>
            <a:r>
              <a:rPr lang="en-US" sz="2200" spc="-3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should</a:t>
            </a:r>
            <a:r>
              <a:rPr lang="en-US" sz="2200" spc="-4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grow</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and</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the</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shareholders</a:t>
            </a:r>
            <a:r>
              <a:rPr lang="en-US" sz="2200" spc="-5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can</a:t>
            </a:r>
            <a:r>
              <a:rPr lang="en-US" sz="2200" spc="-1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expect</a:t>
            </a:r>
            <a:r>
              <a:rPr lang="en-US" sz="2200" spc="-2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to</a:t>
            </a:r>
            <a:r>
              <a:rPr lang="en-US" sz="2200" spc="-3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see</a:t>
            </a:r>
            <a:r>
              <a:rPr lang="en-US" sz="2200" spc="1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the</a:t>
            </a:r>
            <a:r>
              <a:rPr lang="en-US" sz="2200" spc="-23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dollar amount</a:t>
            </a:r>
            <a:r>
              <a:rPr lang="en-US" sz="2200" spc="4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of</a:t>
            </a:r>
            <a:r>
              <a:rPr lang="en-US" sz="2200" spc="4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their</a:t>
            </a:r>
            <a:r>
              <a:rPr lang="en-US" sz="2200" spc="5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dividends</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rise.</a:t>
            </a:r>
            <a:r>
              <a:rPr lang="en-US" sz="2200" spc="4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Of</a:t>
            </a:r>
            <a:r>
              <a:rPr lang="en-US" sz="2200" spc="5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course,</a:t>
            </a:r>
            <a:r>
              <a:rPr lang="en-US" sz="2200" spc="4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success</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and</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growth</a:t>
            </a:r>
            <a:r>
              <a:rPr lang="en-US" sz="2200" spc="4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are</a:t>
            </a:r>
            <a:r>
              <a:rPr lang="en-US" sz="2200" spc="1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not</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guaranteed.</a:t>
            </a:r>
            <a:r>
              <a:rPr lang="en-US" sz="2200" spc="5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a:t>
            </a:r>
            <a:r>
              <a:rPr lang="en-US" sz="2200" spc="4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ﬁrm</a:t>
            </a:r>
            <a:r>
              <a:rPr lang="en-US" sz="2200" spc="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may</a:t>
            </a:r>
            <a:r>
              <a:rPr lang="en-US" sz="2200" spc="4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experience</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poor</a:t>
            </a:r>
            <a:r>
              <a:rPr lang="en-US" sz="2200" spc="6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earnings</a:t>
            </a:r>
            <a:r>
              <a:rPr lang="en-US" sz="2200" spc="1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or</a:t>
            </a:r>
            <a:r>
              <a:rPr lang="en-US" sz="2200" spc="2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losses,</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in</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which</a:t>
            </a:r>
            <a:r>
              <a:rPr lang="en-US" sz="2200" spc="4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case</a:t>
            </a:r>
            <a:r>
              <a:rPr lang="en-US" sz="2200" spc="-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shareholders</a:t>
            </a:r>
            <a:r>
              <a:rPr lang="en-US" sz="2200" spc="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bear</a:t>
            </a:r>
            <a:r>
              <a:rPr lang="en-US" sz="2200" spc="4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the</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risk</a:t>
            </a:r>
            <a:r>
              <a:rPr lang="en-US" sz="2200" spc="-1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of</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smaller</a:t>
            </a:r>
            <a:r>
              <a:rPr lang="en-US" sz="2200" spc="-23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dividends</a:t>
            </a:r>
            <a:r>
              <a:rPr lang="en-US" sz="2200" spc="5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or</a:t>
            </a:r>
            <a:r>
              <a:rPr lang="en-US" sz="2200" spc="7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the</a:t>
            </a:r>
            <a:r>
              <a:rPr lang="en-US" sz="2200" spc="5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elimination</a:t>
            </a:r>
            <a:r>
              <a:rPr lang="en-US" sz="2200" spc="5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of</a:t>
            </a:r>
            <a:r>
              <a:rPr lang="en-US" sz="2200" spc="5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dividend</a:t>
            </a:r>
            <a:r>
              <a:rPr lang="en-US" sz="2200" spc="5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payments</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until</a:t>
            </a:r>
            <a:r>
              <a:rPr lang="en-US" sz="2200" spc="6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the</a:t>
            </a:r>
            <a:r>
              <a:rPr lang="en-US" sz="2200" spc="7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ﬁrm’s</a:t>
            </a:r>
            <a:r>
              <a:rPr lang="en-US" sz="2200" spc="4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ﬁnancial</a:t>
            </a:r>
            <a:r>
              <a:rPr lang="en-US" sz="2200" spc="1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situation</a:t>
            </a:r>
            <a:r>
              <a:rPr lang="en-US" sz="2200" spc="4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improves.</a:t>
            </a:r>
            <a:endParaRPr lang="en-US" sz="2200" dirty="0"/>
          </a:p>
        </p:txBody>
      </p:sp>
    </p:spTree>
    <p:extLst>
      <p:ext uri="{BB962C8B-B14F-4D97-AF65-F5344CB8AC3E}">
        <p14:creationId xmlns:p14="http://schemas.microsoft.com/office/powerpoint/2010/main" val="1145936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339123-A1CB-3454-BFED-73F1DD65B4A8}"/>
              </a:ext>
            </a:extLst>
          </p:cNvPr>
          <p:cNvSpPr>
            <a:spLocks noGrp="1"/>
          </p:cNvSpPr>
          <p:nvPr>
            <p:ph idx="1"/>
          </p:nvPr>
        </p:nvSpPr>
        <p:spPr>
          <a:xfrm>
            <a:off x="112543" y="98474"/>
            <a:ext cx="11915334" cy="6654018"/>
          </a:xfrm>
        </p:spPr>
        <p:txBody>
          <a:bodyPr>
            <a:normAutofit/>
          </a:bodyPr>
          <a:lstStyle/>
          <a:p>
            <a:pPr marL="0" indent="0" algn="just">
              <a:lnSpc>
                <a:spcPct val="150000"/>
              </a:lnSpc>
              <a:buNone/>
            </a:pPr>
            <a:endParaRPr lang="en-US" sz="2100" spc="-5" dirty="0">
              <a:solidFill>
                <a:srgbClr val="009CDB"/>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buNone/>
            </a:pPr>
            <a:endParaRPr lang="en-US" sz="2100" spc="-5" dirty="0">
              <a:solidFill>
                <a:srgbClr val="009CDB"/>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buNone/>
            </a:pPr>
            <a:endParaRPr lang="en-US" sz="2100" spc="-5" dirty="0">
              <a:solidFill>
                <a:srgbClr val="009CDB"/>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buNone/>
            </a:pPr>
            <a:r>
              <a:rPr lang="en-US" sz="2100" spc="-5" dirty="0">
                <a:solidFill>
                  <a:srgbClr val="009CDB"/>
                </a:solidFill>
                <a:effectLst/>
                <a:latin typeface="Times New Roman" panose="02020603050405020304" pitchFamily="18" charset="0"/>
                <a:ea typeface="Times New Roman" panose="02020603050405020304" pitchFamily="18" charset="0"/>
                <a:cs typeface="Times New Roman" panose="02020603050405020304" pitchFamily="18" charset="0"/>
              </a:rPr>
              <a:t>Preferred</a:t>
            </a:r>
            <a:r>
              <a:rPr lang="en-US" sz="2100" spc="5" dirty="0">
                <a:solidFill>
                  <a:srgbClr val="009CDB"/>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009CDB"/>
                </a:solidFill>
                <a:effectLst/>
                <a:latin typeface="Times New Roman" panose="02020603050405020304" pitchFamily="18" charset="0"/>
                <a:ea typeface="Times New Roman" panose="02020603050405020304" pitchFamily="18" charset="0"/>
                <a:cs typeface="Times New Roman" panose="02020603050405020304" pitchFamily="18" charset="0"/>
              </a:rPr>
              <a:t>stock</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is</a:t>
            </a:r>
            <a:r>
              <a:rPr lang="en-US" sz="2100" spc="-6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an</a:t>
            </a:r>
            <a:r>
              <a:rPr lang="en-US" sz="2100" spc="-1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equity</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security</a:t>
            </a:r>
            <a:r>
              <a:rPr lang="en-US" sz="2100" spc="-1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that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has</a:t>
            </a:r>
            <a:r>
              <a:rPr lang="en-US" sz="2100" spc="2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100" spc="-5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preference,</a:t>
            </a:r>
            <a:r>
              <a:rPr lang="en-US" sz="2100" spc="-2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or</a:t>
            </a:r>
            <a:r>
              <a:rPr lang="en-US" sz="2100" spc="-3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senior claim,</a:t>
            </a:r>
            <a:r>
              <a:rPr lang="en-US" sz="2100" spc="-23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to</a:t>
            </a:r>
            <a:r>
              <a:rPr lang="en-US" sz="2100" spc="7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ﬁrm’s</a:t>
            </a:r>
            <a:r>
              <a:rPr lang="en-US" sz="2100" spc="4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earnings</a:t>
            </a:r>
            <a:r>
              <a:rPr lang="en-US" sz="2100" spc="3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and</a:t>
            </a:r>
            <a:r>
              <a:rPr lang="en-US" sz="2100" spc="5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assets</a:t>
            </a:r>
            <a:r>
              <a:rPr lang="en-US" sz="2100" spc="5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over</a:t>
            </a:r>
            <a:r>
              <a:rPr lang="en-US" sz="2100" spc="4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common</a:t>
            </a:r>
            <a:r>
              <a:rPr lang="en-US" sz="2100" spc="6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stock.</a:t>
            </a:r>
            <a:r>
              <a:rPr lang="en-US" sz="2100" spc="5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Preferred</a:t>
            </a:r>
            <a:r>
              <a:rPr lang="en-US" sz="2100" spc="7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shareholders</a:t>
            </a:r>
            <a:r>
              <a:rPr lang="en-US" sz="2100" spc="4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must</a:t>
            </a:r>
            <a:r>
              <a:rPr lang="en-US" sz="2100" spc="7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receive</a:t>
            </a:r>
            <a:r>
              <a:rPr lang="en-US" sz="2100" spc="8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their</a:t>
            </a:r>
            <a:r>
              <a:rPr lang="en-US" sz="2100" spc="-22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ﬁxed</a:t>
            </a:r>
            <a:r>
              <a:rPr lang="en-US" sz="2100" spc="-2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dividend</a:t>
            </a:r>
            <a:r>
              <a:rPr lang="en-US" sz="2100" spc="-3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before</a:t>
            </a:r>
            <a:r>
              <a:rPr lang="en-US" sz="2100" spc="-3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common</a:t>
            </a:r>
            <a:r>
              <a:rPr lang="en-US" sz="2100" spc="-4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shareholders</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can</a:t>
            </a:r>
            <a:r>
              <a:rPr lang="en-US" sz="2100" spc="-3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receive</a:t>
            </a:r>
            <a:r>
              <a:rPr lang="en-US" sz="2100" spc="-2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100" spc="-2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dividend.</a:t>
            </a:r>
            <a:r>
              <a:rPr lang="en-US" sz="2100" spc="-6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z="2100" spc="-5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liquidation,</a:t>
            </a:r>
            <a:r>
              <a:rPr lang="en-US" sz="2100" spc="-2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100" spc="-5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claims</a:t>
            </a:r>
            <a:r>
              <a:rPr lang="en-US" sz="2100" spc="-23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100" spc="-6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100" spc="-3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preferred</a:t>
            </a:r>
            <a:r>
              <a:rPr lang="en-US" sz="2100" spc="-5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shareholders</a:t>
            </a:r>
            <a:r>
              <a:rPr lang="en-US" sz="2100" spc="-6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are</a:t>
            </a:r>
            <a:r>
              <a:rPr lang="en-US" sz="2100" spc="-3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to</a:t>
            </a:r>
            <a:r>
              <a:rPr lang="en-US" sz="2100" spc="-4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be</a:t>
            </a:r>
            <a:r>
              <a:rPr lang="en-US" sz="2100" spc="-4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satisﬁed</a:t>
            </a:r>
            <a:r>
              <a:rPr lang="en-US" sz="2100" spc="-4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before</a:t>
            </a:r>
            <a:r>
              <a:rPr lang="en-US" sz="2100" spc="-3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common</a:t>
            </a:r>
            <a:r>
              <a:rPr lang="en-US" sz="2100" spc="-6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shareholders</a:t>
            </a:r>
            <a:r>
              <a:rPr lang="en-US" sz="2100" spc="-2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receive</a:t>
            </a:r>
            <a:r>
              <a:rPr lang="en-US" sz="2100" spc="-4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any</a:t>
            </a:r>
            <a:r>
              <a:rPr lang="en-US" sz="2100" spc="-6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proceeds.</a:t>
            </a:r>
            <a:r>
              <a:rPr lang="en-US" sz="2100" spc="-3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z="2100" spc="5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contrast</a:t>
            </a:r>
            <a:r>
              <a:rPr lang="en-US" sz="2100" spc="6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with</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common</a:t>
            </a:r>
            <a:r>
              <a:rPr lang="en-US" sz="2100" spc="1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stock,</a:t>
            </a:r>
            <a:r>
              <a:rPr lang="en-US" sz="2100" spc="7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preferred</a:t>
            </a:r>
            <a:r>
              <a:rPr lang="en-US" sz="2100" spc="5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stock</a:t>
            </a:r>
            <a:r>
              <a:rPr lang="en-US" sz="2100" spc="6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generally</a:t>
            </a:r>
            <a:r>
              <a:rPr lang="en-US" sz="2100" spc="4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carries</a:t>
            </a:r>
            <a:r>
              <a:rPr lang="en-US" sz="2100" spc="5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100" spc="4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stated</a:t>
            </a:r>
            <a:r>
              <a:rPr lang="en-US" sz="2100" spc="2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ﬁxed</a:t>
            </a:r>
            <a:r>
              <a:rPr lang="en-US" sz="2100" spc="5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dividend.</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1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1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dividend</a:t>
            </a:r>
            <a:r>
              <a:rPr lang="en-US" sz="2100" spc="-3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1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is</a:t>
            </a:r>
            <a:r>
              <a:rPr lang="en-US" sz="2100" spc="-2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1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speciﬁed</a:t>
            </a:r>
            <a:r>
              <a:rPr lang="en-US" sz="2100" spc="-2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100" spc="-1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100" spc="-5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percentage</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100" spc="-3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par</a:t>
            </a:r>
            <a:r>
              <a:rPr lang="en-US" sz="2100" spc="-5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value</a:t>
            </a:r>
            <a:r>
              <a:rPr lang="en-US" sz="2100" spc="-2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or</a:t>
            </a:r>
            <a:r>
              <a:rPr lang="en-US" sz="2100" spc="-3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100" spc="-3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100" spc="-2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ﬁxed</a:t>
            </a:r>
            <a:r>
              <a:rPr lang="en-US" sz="2100" spc="-2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number</a:t>
            </a:r>
            <a:r>
              <a:rPr lang="en-US" sz="2100" spc="-2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dollars</a:t>
            </a:r>
            <a:r>
              <a:rPr lang="en-US" sz="2100" spc="-1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per</a:t>
            </a:r>
            <a:r>
              <a:rPr lang="en-US" sz="2100" spc="-3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100" spc="-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year.</a:t>
            </a:r>
            <a:r>
              <a:rPr lang="en-US" sz="2100" spc="-235"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indent="0" algn="just">
              <a:lnSpc>
                <a:spcPct val="150000"/>
              </a:lnSpc>
              <a:buNone/>
            </a:pPr>
            <a:r>
              <a:rPr lang="en-US" sz="2100" dirty="0">
                <a:solidFill>
                  <a:srgbClr val="231F1F"/>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2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82319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Google Shape;279;p14"/>
          <p:cNvSpPr txBox="1">
            <a:spLocks noGrp="1"/>
          </p:cNvSpPr>
          <p:nvPr>
            <p:ph type="title"/>
          </p:nvPr>
        </p:nvSpPr>
        <p:spPr>
          <a:xfrm>
            <a:off x="2489718" y="94537"/>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2800"/>
              <a:buFont typeface="Calibri"/>
              <a:buNone/>
            </a:pPr>
            <a:r>
              <a:rPr lang="en-US" sz="2800" b="1" dirty="0"/>
              <a:t>Factors Influence Capital Structure Decisions</a:t>
            </a:r>
            <a:endParaRPr dirty="0"/>
          </a:p>
        </p:txBody>
      </p:sp>
      <p:sp>
        <p:nvSpPr>
          <p:cNvPr id="280" name="Google Shape;280;p14"/>
          <p:cNvSpPr txBox="1">
            <a:spLocks noGrp="1"/>
          </p:cNvSpPr>
          <p:nvPr>
            <p:ph idx="1"/>
          </p:nvPr>
        </p:nvSpPr>
        <p:spPr>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1. Firm’s business risk</a:t>
            </a:r>
            <a:endParaRPr dirty="0"/>
          </a:p>
          <a:p>
            <a:pPr marL="228600" lvl="0" indent="-228600" algn="l" rtl="0">
              <a:lnSpc>
                <a:spcPct val="90000"/>
              </a:lnSpc>
              <a:spcBef>
                <a:spcPts val="1000"/>
              </a:spcBef>
              <a:spcAft>
                <a:spcPts val="0"/>
              </a:spcAft>
              <a:buClr>
                <a:schemeClr val="dk1"/>
              </a:buClr>
              <a:buSzPts val="2800"/>
              <a:buChar char="•"/>
            </a:pPr>
            <a:r>
              <a:rPr lang="en-US" dirty="0"/>
              <a:t>2. Firm’s tax position</a:t>
            </a:r>
            <a:endParaRPr dirty="0"/>
          </a:p>
          <a:p>
            <a:pPr marL="228600" lvl="0" indent="-228600" algn="l" rtl="0">
              <a:lnSpc>
                <a:spcPct val="90000"/>
              </a:lnSpc>
              <a:spcBef>
                <a:spcPts val="1000"/>
              </a:spcBef>
              <a:spcAft>
                <a:spcPts val="0"/>
              </a:spcAft>
              <a:buClr>
                <a:schemeClr val="dk1"/>
              </a:buClr>
              <a:buSzPts val="2800"/>
              <a:buChar char="•"/>
            </a:pPr>
            <a:r>
              <a:rPr lang="en-US" dirty="0"/>
              <a:t>3. Financial flexibility</a:t>
            </a:r>
            <a:endParaRPr dirty="0"/>
          </a:p>
          <a:p>
            <a:pPr marL="228600" lvl="0" indent="-228600" algn="l" rtl="0">
              <a:lnSpc>
                <a:spcPct val="90000"/>
              </a:lnSpc>
              <a:spcBef>
                <a:spcPts val="1000"/>
              </a:spcBef>
              <a:spcAft>
                <a:spcPts val="0"/>
              </a:spcAft>
              <a:buClr>
                <a:schemeClr val="dk1"/>
              </a:buClr>
              <a:buSzPts val="2800"/>
              <a:buChar char="•"/>
            </a:pPr>
            <a:r>
              <a:rPr lang="en-US" dirty="0"/>
              <a:t>4. Managerial attitude</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79"/>
                                        </p:tgtEl>
                                        <p:attrNameLst>
                                          <p:attrName>style.visibility</p:attrName>
                                        </p:attrNameLst>
                                      </p:cBhvr>
                                      <p:to>
                                        <p:strVal val="visible"/>
                                      </p:to>
                                    </p:set>
                                    <p:animEffect transition="in" filter="fade">
                                      <p:cBhvr>
                                        <p:cTn id="7" dur="500"/>
                                        <p:tgtEl>
                                          <p:spTgt spid="2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84"/>
        <p:cNvGrpSpPr/>
        <p:nvPr/>
      </p:nvGrpSpPr>
      <p:grpSpPr>
        <a:xfrm>
          <a:off x="0" y="0"/>
          <a:ext cx="0" cy="0"/>
          <a:chOff x="0" y="0"/>
          <a:chExt cx="0" cy="0"/>
        </a:xfrm>
      </p:grpSpPr>
      <p:sp>
        <p:nvSpPr>
          <p:cNvPr id="285" name="Google Shape;285;p15"/>
          <p:cNvSpPr txBox="1">
            <a:spLocks noGrp="1"/>
          </p:cNvSpPr>
          <p:nvPr>
            <p:ph type="title"/>
          </p:nvPr>
        </p:nvSpPr>
        <p:spPr>
          <a:xfrm>
            <a:off x="2400300" y="12700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solidFill>
                  <a:srgbClr val="C00000"/>
                </a:solidFill>
              </a:rPr>
              <a:t>Business Risk</a:t>
            </a:r>
            <a:endParaRPr dirty="0">
              <a:solidFill>
                <a:srgbClr val="C00000"/>
              </a:solidFill>
            </a:endParaRPr>
          </a:p>
        </p:txBody>
      </p:sp>
      <p:sp>
        <p:nvSpPr>
          <p:cNvPr id="286" name="Google Shape;286;p1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The risk associated with projections of a firm’s future return</a:t>
            </a:r>
          </a:p>
          <a:p>
            <a:pPr marL="0" lvl="0" indent="0" algn="l" rtl="0">
              <a:lnSpc>
                <a:spcPct val="90000"/>
              </a:lnSpc>
              <a:spcBef>
                <a:spcPts val="0"/>
              </a:spcBef>
              <a:spcAft>
                <a:spcPts val="0"/>
              </a:spcAft>
              <a:buClr>
                <a:schemeClr val="dk1"/>
              </a:buClr>
              <a:buSzPts val="2800"/>
              <a:buNone/>
            </a:pPr>
            <a:r>
              <a:rPr lang="en-US" dirty="0"/>
              <a:t> on assets (ROA) or return on equity (ROE) if the firm uses </a:t>
            </a:r>
          </a:p>
          <a:p>
            <a:pPr marL="0" lvl="0" indent="0" algn="l" rtl="0">
              <a:lnSpc>
                <a:spcPct val="90000"/>
              </a:lnSpc>
              <a:spcBef>
                <a:spcPts val="0"/>
              </a:spcBef>
              <a:spcAft>
                <a:spcPts val="0"/>
              </a:spcAft>
              <a:buClr>
                <a:schemeClr val="dk1"/>
              </a:buClr>
              <a:buSzPts val="2800"/>
              <a:buNone/>
            </a:pPr>
            <a:r>
              <a:rPr lang="en-US" dirty="0"/>
              <a:t>no debt</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85"/>
                                        </p:tgtEl>
                                        <p:attrNameLst>
                                          <p:attrName>style.visibility</p:attrName>
                                        </p:attrNameLst>
                                      </p:cBhvr>
                                      <p:to>
                                        <p:strVal val="visible"/>
                                      </p:to>
                                    </p:set>
                                    <p:animEffect transition="in" filter="fade">
                                      <p:cBhvr>
                                        <p:cTn id="7" dur="500"/>
                                        <p:tgtEl>
                                          <p:spTgt spid="2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16"/>
          <p:cNvSpPr txBox="1">
            <a:spLocks noGrp="1"/>
          </p:cNvSpPr>
          <p:nvPr>
            <p:ph type="title"/>
          </p:nvPr>
        </p:nvSpPr>
        <p:spPr>
          <a:xfrm>
            <a:off x="2581275" y="16510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solidFill>
                  <a:srgbClr val="C00000"/>
                </a:solidFill>
              </a:rPr>
              <a:t>Business Risk</a:t>
            </a:r>
            <a:endParaRPr dirty="0">
              <a:solidFill>
                <a:srgbClr val="C00000"/>
              </a:solidFill>
            </a:endParaRPr>
          </a:p>
        </p:txBody>
      </p:sp>
      <p:sp>
        <p:nvSpPr>
          <p:cNvPr id="292" name="Google Shape;292;p1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Depends on several factors</a:t>
            </a:r>
            <a:endParaRPr dirty="0"/>
          </a:p>
          <a:p>
            <a:pPr marL="685800" lvl="1" indent="-228600" algn="l" rtl="0">
              <a:lnSpc>
                <a:spcPct val="90000"/>
              </a:lnSpc>
              <a:spcBef>
                <a:spcPts val="500"/>
              </a:spcBef>
              <a:spcAft>
                <a:spcPts val="0"/>
              </a:spcAft>
              <a:buClr>
                <a:schemeClr val="dk1"/>
              </a:buClr>
              <a:buSzPts val="2400"/>
              <a:buChar char="•"/>
            </a:pPr>
            <a:r>
              <a:rPr lang="en-US" dirty="0"/>
              <a:t>1. Sales variability - volume and price</a:t>
            </a:r>
            <a:endParaRPr dirty="0"/>
          </a:p>
          <a:p>
            <a:pPr marL="685800" lvl="1" indent="-228600" algn="l" rtl="0">
              <a:lnSpc>
                <a:spcPct val="90000"/>
              </a:lnSpc>
              <a:spcBef>
                <a:spcPts val="500"/>
              </a:spcBef>
              <a:spcAft>
                <a:spcPts val="0"/>
              </a:spcAft>
              <a:buClr>
                <a:schemeClr val="dk1"/>
              </a:buClr>
              <a:buSzPts val="2400"/>
              <a:buChar char="•"/>
            </a:pPr>
            <a:r>
              <a:rPr lang="en-US" dirty="0"/>
              <a:t>2. Input price variability</a:t>
            </a:r>
            <a:endParaRPr dirty="0"/>
          </a:p>
          <a:p>
            <a:pPr marL="685800" lvl="1" indent="-228600" algn="l" rtl="0">
              <a:lnSpc>
                <a:spcPct val="90000"/>
              </a:lnSpc>
              <a:spcBef>
                <a:spcPts val="500"/>
              </a:spcBef>
              <a:spcAft>
                <a:spcPts val="0"/>
              </a:spcAft>
              <a:buClr>
                <a:schemeClr val="dk1"/>
              </a:buClr>
              <a:buSzPts val="2400"/>
              <a:buChar char="•"/>
            </a:pPr>
            <a:r>
              <a:rPr lang="en-US" dirty="0"/>
              <a:t>3. Ability to adjust output prices</a:t>
            </a:r>
            <a:endParaRPr dirty="0"/>
          </a:p>
          <a:p>
            <a:pPr marL="685800" lvl="1" indent="-228600" algn="l" rtl="0">
              <a:lnSpc>
                <a:spcPct val="90000"/>
              </a:lnSpc>
              <a:spcBef>
                <a:spcPts val="500"/>
              </a:spcBef>
              <a:spcAft>
                <a:spcPts val="0"/>
              </a:spcAft>
              <a:buClr>
                <a:schemeClr val="dk1"/>
              </a:buClr>
              <a:buSzPts val="2400"/>
              <a:buChar char="•"/>
            </a:pPr>
            <a:r>
              <a:rPr lang="en-US" dirty="0"/>
              <a:t>4. The extent to which costs are fixed</a:t>
            </a:r>
            <a:endParaRPr dirty="0"/>
          </a:p>
          <a:p>
            <a:pPr marL="685800" lvl="1" indent="-228600" algn="l" rtl="0">
              <a:lnSpc>
                <a:spcPct val="90000"/>
              </a:lnSpc>
              <a:spcBef>
                <a:spcPts val="500"/>
              </a:spcBef>
              <a:spcAft>
                <a:spcPts val="0"/>
              </a:spcAft>
              <a:buClr>
                <a:schemeClr val="dk1"/>
              </a:buClr>
              <a:buSzPts val="2400"/>
              <a:buFont typeface="Arial"/>
              <a:buNone/>
            </a:pPr>
            <a:r>
              <a:rPr lang="en-US" dirty="0"/>
              <a:t>         (operating leverage)</a:t>
            </a:r>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17"/>
          <p:cNvSpPr txBox="1">
            <a:spLocks noGrp="1"/>
          </p:cNvSpPr>
          <p:nvPr>
            <p:ph type="title"/>
          </p:nvPr>
        </p:nvSpPr>
        <p:spPr>
          <a:xfrm>
            <a:off x="2647950" y="15557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solidFill>
                  <a:srgbClr val="C00000"/>
                </a:solidFill>
              </a:rPr>
              <a:t>Financial Risk</a:t>
            </a:r>
            <a:endParaRPr dirty="0">
              <a:solidFill>
                <a:srgbClr val="C00000"/>
              </a:solidFill>
            </a:endParaRPr>
          </a:p>
        </p:txBody>
      </p:sp>
      <p:sp>
        <p:nvSpPr>
          <p:cNvPr id="298" name="Google Shape;298;p17"/>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The portion of stockholder’s risk, over and above basic </a:t>
            </a:r>
          </a:p>
          <a:p>
            <a:pPr marL="0" lvl="0" indent="0" algn="l" rtl="0">
              <a:lnSpc>
                <a:spcPct val="90000"/>
              </a:lnSpc>
              <a:spcBef>
                <a:spcPts val="0"/>
              </a:spcBef>
              <a:spcAft>
                <a:spcPts val="0"/>
              </a:spcAft>
              <a:buClr>
                <a:schemeClr val="dk1"/>
              </a:buClr>
              <a:buSzPts val="2800"/>
              <a:buNone/>
            </a:pPr>
            <a:r>
              <a:rPr lang="en-US" dirty="0"/>
              <a:t>business risk, resulting from the manner in which the firm is </a:t>
            </a:r>
          </a:p>
          <a:p>
            <a:pPr marL="0" lvl="0" indent="0" algn="l" rtl="0">
              <a:lnSpc>
                <a:spcPct val="90000"/>
              </a:lnSpc>
              <a:spcBef>
                <a:spcPts val="0"/>
              </a:spcBef>
              <a:spcAft>
                <a:spcPts val="0"/>
              </a:spcAft>
              <a:buClr>
                <a:schemeClr val="dk1"/>
              </a:buClr>
              <a:buSzPts val="2800"/>
              <a:buNone/>
            </a:pPr>
            <a:r>
              <a:rPr lang="en-US" dirty="0"/>
              <a:t>financed</a:t>
            </a:r>
            <a:endParaRPr dirty="0"/>
          </a:p>
          <a:p>
            <a:pPr marL="228600" lvl="0" indent="-228600" algn="l" rtl="0">
              <a:lnSpc>
                <a:spcPct val="90000"/>
              </a:lnSpc>
              <a:spcBef>
                <a:spcPts val="1000"/>
              </a:spcBef>
              <a:spcAft>
                <a:spcPts val="0"/>
              </a:spcAft>
              <a:buClr>
                <a:schemeClr val="dk1"/>
              </a:buClr>
              <a:buSzPts val="2800"/>
              <a:buChar char="•"/>
            </a:pPr>
            <a:r>
              <a:rPr lang="en-US" dirty="0"/>
              <a:t>Financial risk results from using financial leverage</a:t>
            </a:r>
          </a:p>
          <a:p>
            <a:pPr marL="0" lvl="0" indent="0" algn="l" rtl="0">
              <a:lnSpc>
                <a:spcPct val="90000"/>
              </a:lnSpc>
              <a:spcBef>
                <a:spcPts val="1000"/>
              </a:spcBef>
              <a:spcAft>
                <a:spcPts val="0"/>
              </a:spcAft>
              <a:buClr>
                <a:schemeClr val="dk1"/>
              </a:buClr>
              <a:buSzPts val="2800"/>
              <a:buNone/>
            </a:pPr>
            <a:endParaRPr lang="en-US" dirty="0"/>
          </a:p>
          <a:p>
            <a:pPr marL="228600" lvl="0" indent="-228600">
              <a:spcBef>
                <a:spcPts val="0"/>
              </a:spcBef>
              <a:buSzPts val="2800"/>
            </a:pPr>
            <a:r>
              <a:rPr lang="en-GB" dirty="0"/>
              <a:t>The extent to which fixed-income securities (debt and </a:t>
            </a:r>
          </a:p>
          <a:p>
            <a:pPr marL="0" lvl="0" indent="0">
              <a:spcBef>
                <a:spcPts val="0"/>
              </a:spcBef>
              <a:buSzPts val="2800"/>
              <a:buNone/>
            </a:pPr>
            <a:r>
              <a:rPr lang="en-GB" dirty="0"/>
              <a:t>preferred stock) are used in a firm’s capital structure</a:t>
            </a:r>
          </a:p>
          <a:p>
            <a:pPr marL="228600" lvl="0" indent="-228600" algn="l" rtl="0">
              <a:lnSpc>
                <a:spcPct val="90000"/>
              </a:lnSpc>
              <a:spcBef>
                <a:spcPts val="1000"/>
              </a:spcBef>
              <a:spcAft>
                <a:spcPts val="0"/>
              </a:spcAft>
              <a:buClr>
                <a:schemeClr val="dk1"/>
              </a:buClr>
              <a:buSzPts val="2800"/>
              <a:buChar char="•"/>
            </a:pP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97"/>
                                        </p:tgtEl>
                                        <p:attrNameLst>
                                          <p:attrName>style.visibility</p:attrName>
                                        </p:attrNameLst>
                                      </p:cBhvr>
                                      <p:to>
                                        <p:strVal val="visible"/>
                                      </p:to>
                                    </p:set>
                                    <p:animEffect transition="in" filter="fade">
                                      <p:cBhvr>
                                        <p:cTn id="7" dur="500"/>
                                        <p:tgtEl>
                                          <p:spTgt spid="2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19"/>
          <p:cNvSpPr txBox="1">
            <a:spLocks noGrp="1"/>
          </p:cNvSpPr>
          <p:nvPr>
            <p:ph type="title"/>
          </p:nvPr>
        </p:nvSpPr>
        <p:spPr>
          <a:xfrm>
            <a:off x="2081462" y="242804"/>
            <a:ext cx="11033961"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200"/>
              <a:buFont typeface="Calibri"/>
              <a:buNone/>
            </a:pPr>
            <a:r>
              <a:rPr lang="en-US" sz="3200" b="1" dirty="0">
                <a:solidFill>
                  <a:srgbClr val="C00000"/>
                </a:solidFill>
              </a:rPr>
              <a:t>Determining the Optimal Capital Structure</a:t>
            </a:r>
            <a:endParaRPr dirty="0">
              <a:solidFill>
                <a:srgbClr val="C00000"/>
              </a:solidFill>
            </a:endParaRPr>
          </a:p>
        </p:txBody>
      </p:sp>
      <p:sp>
        <p:nvSpPr>
          <p:cNvPr id="310" name="Google Shape;310;p1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Maximize the price of the firm’s stock</a:t>
            </a:r>
            <a:endParaRPr dirty="0"/>
          </a:p>
          <a:p>
            <a:pPr marL="228600" lvl="0" indent="-228600" algn="l" rtl="0">
              <a:lnSpc>
                <a:spcPct val="90000"/>
              </a:lnSpc>
              <a:spcBef>
                <a:spcPts val="1000"/>
              </a:spcBef>
              <a:spcAft>
                <a:spcPts val="0"/>
              </a:spcAft>
              <a:buClr>
                <a:schemeClr val="dk1"/>
              </a:buClr>
              <a:buSzPts val="2800"/>
              <a:buChar char="•"/>
            </a:pPr>
            <a:r>
              <a:rPr lang="en-US" dirty="0"/>
              <a:t>Changes in use of debt will cause changes in earnings per</a:t>
            </a:r>
          </a:p>
          <a:p>
            <a:pPr marL="0" lvl="0" indent="0" algn="l" rtl="0">
              <a:lnSpc>
                <a:spcPct val="90000"/>
              </a:lnSpc>
              <a:spcBef>
                <a:spcPts val="1000"/>
              </a:spcBef>
              <a:spcAft>
                <a:spcPts val="0"/>
              </a:spcAft>
              <a:buClr>
                <a:schemeClr val="dk1"/>
              </a:buClr>
              <a:buSzPts val="2800"/>
              <a:buNone/>
            </a:pPr>
            <a:r>
              <a:rPr lang="en-US" dirty="0"/>
              <a:t> share, and thus, in the stock price</a:t>
            </a:r>
            <a:endParaRPr dirty="0"/>
          </a:p>
          <a:p>
            <a:pPr marL="228600" lvl="0" indent="-228600" algn="l" rtl="0">
              <a:lnSpc>
                <a:spcPct val="90000"/>
              </a:lnSpc>
              <a:spcBef>
                <a:spcPts val="1000"/>
              </a:spcBef>
              <a:spcAft>
                <a:spcPts val="0"/>
              </a:spcAft>
              <a:buClr>
                <a:schemeClr val="dk1"/>
              </a:buClr>
              <a:buSzPts val="2800"/>
              <a:buChar char="•"/>
            </a:pPr>
            <a:r>
              <a:rPr lang="en-US" dirty="0"/>
              <a:t>Cost of debt varies with capital structure</a:t>
            </a:r>
            <a:endParaRPr dirty="0"/>
          </a:p>
          <a:p>
            <a:pPr marL="228600" lvl="0" indent="-228600" algn="l" rtl="0">
              <a:lnSpc>
                <a:spcPct val="90000"/>
              </a:lnSpc>
              <a:spcBef>
                <a:spcPts val="1000"/>
              </a:spcBef>
              <a:spcAft>
                <a:spcPts val="0"/>
              </a:spcAft>
              <a:buClr>
                <a:schemeClr val="dk1"/>
              </a:buClr>
              <a:buSzPts val="2800"/>
              <a:buChar char="•"/>
            </a:pPr>
            <a:r>
              <a:rPr lang="en-US" dirty="0"/>
              <a:t>Financial leverage increases risk</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09"/>
                                        </p:tgtEl>
                                        <p:attrNameLst>
                                          <p:attrName>style.visibility</p:attrName>
                                        </p:attrNameLst>
                                      </p:cBhvr>
                                      <p:to>
                                        <p:strVal val="visible"/>
                                      </p:to>
                                    </p:set>
                                    <p:animEffect transition="in" filter="fade">
                                      <p:cBhvr>
                                        <p:cTn id="7" dur="500"/>
                                        <p:tgtEl>
                                          <p:spTgt spid="3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p21"/>
          <p:cNvSpPr txBox="1">
            <a:spLocks noGrp="1"/>
          </p:cNvSpPr>
          <p:nvPr>
            <p:ph type="title"/>
          </p:nvPr>
        </p:nvSpPr>
        <p:spPr>
          <a:xfrm>
            <a:off x="2486024" y="155575"/>
            <a:ext cx="6524625"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2800"/>
              <a:buFont typeface="Calibri"/>
              <a:buNone/>
            </a:pPr>
            <a:r>
              <a:rPr lang="en-US" sz="2800" b="1" dirty="0">
                <a:solidFill>
                  <a:srgbClr val="C00000"/>
                </a:solidFill>
              </a:rPr>
              <a:t>The Effect of Capital Structure on Stock Prices and the Cost of Capital</a:t>
            </a:r>
            <a:endParaRPr dirty="0">
              <a:solidFill>
                <a:srgbClr val="C00000"/>
              </a:solidFill>
            </a:endParaRPr>
          </a:p>
        </p:txBody>
      </p:sp>
      <p:sp>
        <p:nvSpPr>
          <p:cNvPr id="322" name="Google Shape;322;p21"/>
          <p:cNvSpPr txBox="1">
            <a:spLocks noGrp="1"/>
          </p:cNvSpPr>
          <p:nvPr>
            <p:ph type="body" idx="1"/>
          </p:nvPr>
        </p:nvSpPr>
        <p:spPr>
          <a:xfrm>
            <a:off x="2133600" y="1852863"/>
            <a:ext cx="7848600" cy="4395537"/>
          </a:xfrm>
          <a:prstGeom prst="rect">
            <a:avLst/>
          </a:prstGeom>
          <a:noFill/>
          <a:ln>
            <a:noFill/>
          </a:ln>
        </p:spPr>
        <p:txBody>
          <a:bodyPr spcFirstLastPara="1" wrap="square" lIns="91425" tIns="45700" rIns="91425" bIns="45700" anchor="t" anchorCtr="0">
            <a:normAutofit/>
          </a:bodyPr>
          <a:lstStyle/>
          <a:p>
            <a:pPr marL="228600" lvl="0" indent="-228600">
              <a:spcBef>
                <a:spcPts val="0"/>
              </a:spcBef>
              <a:buSzPts val="2800"/>
            </a:pPr>
            <a:r>
              <a:rPr lang="en-GB" dirty="0"/>
              <a:t>EPS indifference analysis</a:t>
            </a:r>
          </a:p>
          <a:p>
            <a:pPr marL="685800" lvl="1" indent="-228600">
              <a:buSzPts val="2400"/>
            </a:pPr>
            <a:r>
              <a:rPr lang="en-GB" dirty="0"/>
              <a:t>at lower sales, EPS is higher with stock financing</a:t>
            </a:r>
          </a:p>
          <a:p>
            <a:pPr marL="685800" lvl="1" indent="-228600">
              <a:buSzPts val="2400"/>
            </a:pPr>
            <a:r>
              <a:rPr lang="en-GB" dirty="0"/>
              <a:t>at higher sales, EPS favours debt financing</a:t>
            </a:r>
          </a:p>
          <a:p>
            <a:pPr marL="457200" lvl="1" indent="0">
              <a:buSzPts val="2400"/>
              <a:buNone/>
            </a:pPr>
            <a:endParaRPr lang="en-GB" dirty="0"/>
          </a:p>
          <a:p>
            <a:pPr marL="228600" lvl="0" indent="-228600" algn="l" rtl="0">
              <a:lnSpc>
                <a:spcPct val="90000"/>
              </a:lnSpc>
              <a:spcBef>
                <a:spcPts val="0"/>
              </a:spcBef>
              <a:spcAft>
                <a:spcPts val="0"/>
              </a:spcAft>
              <a:buClr>
                <a:schemeClr val="dk1"/>
              </a:buClr>
              <a:buSzPts val="2800"/>
              <a:buChar char="•"/>
            </a:pPr>
            <a:r>
              <a:rPr lang="en-US" dirty="0"/>
              <a:t>Maximizing EPS is not the same as maximizing stock price</a:t>
            </a:r>
            <a:endParaRPr dirty="0"/>
          </a:p>
          <a:p>
            <a:pPr marL="228600" lvl="0" indent="-228600" algn="l" rtl="0">
              <a:lnSpc>
                <a:spcPct val="90000"/>
              </a:lnSpc>
              <a:spcBef>
                <a:spcPts val="1000"/>
              </a:spcBef>
              <a:spcAft>
                <a:spcPts val="0"/>
              </a:spcAft>
              <a:buClr>
                <a:schemeClr val="dk1"/>
              </a:buClr>
              <a:buSzPts val="2800"/>
              <a:buChar char="•"/>
            </a:pPr>
            <a:r>
              <a:rPr lang="en-US" dirty="0"/>
              <a:t>Stock risk (Beta) increases with debt</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21"/>
                                        </p:tgtEl>
                                        <p:attrNameLst>
                                          <p:attrName>style.visibility</p:attrName>
                                        </p:attrNameLst>
                                      </p:cBhvr>
                                      <p:to>
                                        <p:strVal val="visible"/>
                                      </p:to>
                                    </p:set>
                                    <p:animEffect transition="in" filter="fade">
                                      <p:cBhvr>
                                        <p:cTn id="7" dur="500"/>
                                        <p:tgtEl>
                                          <p:spTgt spid="3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32"/>
        <p:cNvGrpSpPr/>
        <p:nvPr/>
      </p:nvGrpSpPr>
      <p:grpSpPr>
        <a:xfrm>
          <a:off x="0" y="0"/>
          <a:ext cx="0" cy="0"/>
          <a:chOff x="0" y="0"/>
          <a:chExt cx="0" cy="0"/>
        </a:xfrm>
      </p:grpSpPr>
      <p:sp>
        <p:nvSpPr>
          <p:cNvPr id="333" name="Google Shape;333;p23"/>
          <p:cNvSpPr txBox="1">
            <a:spLocks noGrp="1"/>
          </p:cNvSpPr>
          <p:nvPr>
            <p:ph type="title"/>
          </p:nvPr>
        </p:nvSpPr>
        <p:spPr>
          <a:xfrm>
            <a:off x="2495550" y="10795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Calibri"/>
              <a:buNone/>
            </a:pPr>
            <a:r>
              <a:rPr lang="en-US" sz="4000" dirty="0">
                <a:solidFill>
                  <a:srgbClr val="C00000"/>
                </a:solidFill>
              </a:rPr>
              <a:t>Liquidity and Capital Structure</a:t>
            </a:r>
            <a:endParaRPr dirty="0">
              <a:solidFill>
                <a:srgbClr val="C00000"/>
              </a:solidFill>
            </a:endParaRPr>
          </a:p>
        </p:txBody>
      </p:sp>
      <p:sp>
        <p:nvSpPr>
          <p:cNvPr id="334" name="Google Shape;334;p2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Difficulties with analysis</a:t>
            </a:r>
          </a:p>
          <a:p>
            <a:pPr marL="0" lvl="0" indent="0" algn="l" rtl="0">
              <a:lnSpc>
                <a:spcPct val="90000"/>
              </a:lnSpc>
              <a:spcBef>
                <a:spcPts val="0"/>
              </a:spcBef>
              <a:spcAft>
                <a:spcPts val="0"/>
              </a:spcAft>
              <a:buClr>
                <a:schemeClr val="dk1"/>
              </a:buClr>
              <a:buSzPts val="2800"/>
              <a:buNone/>
            </a:pPr>
            <a:endParaRPr lang="en-US" dirty="0"/>
          </a:p>
          <a:p>
            <a:pPr marL="228600" indent="-228600">
              <a:spcBef>
                <a:spcPts val="0"/>
              </a:spcBef>
              <a:buSzPts val="2800"/>
            </a:pPr>
            <a:r>
              <a:rPr lang="en-GB" dirty="0"/>
              <a:t>1.  Impossible to determine exactly how either P/E ratios or equity capitalization rates (</a:t>
            </a:r>
            <a:r>
              <a:rPr lang="en-GB" dirty="0" err="1"/>
              <a:t>k</a:t>
            </a:r>
            <a:r>
              <a:rPr lang="en-GB" baseline="-25000" dirty="0" err="1"/>
              <a:t>s</a:t>
            </a:r>
            <a:r>
              <a:rPr lang="en-GB" dirty="0"/>
              <a:t> values) are affected by different degrees of financial leverage</a:t>
            </a:r>
          </a:p>
          <a:p>
            <a:pPr marL="228600" lvl="0" indent="-228600" algn="l" rtl="0">
              <a:lnSpc>
                <a:spcPct val="90000"/>
              </a:lnSpc>
              <a:spcBef>
                <a:spcPts val="0"/>
              </a:spcBef>
              <a:spcAft>
                <a:spcPts val="0"/>
              </a:spcAft>
              <a:buClr>
                <a:schemeClr val="dk1"/>
              </a:buClr>
              <a:buSzPts val="2800"/>
              <a:buChar char="•"/>
            </a:pPr>
            <a:endParaRPr dirty="0"/>
          </a:p>
          <a:p>
            <a:pPr marL="685800" lvl="1" indent="-228600" algn="l" rtl="0">
              <a:lnSpc>
                <a:spcPct val="90000"/>
              </a:lnSpc>
              <a:spcBef>
                <a:spcPts val="500"/>
              </a:spcBef>
              <a:spcAft>
                <a:spcPts val="0"/>
              </a:spcAft>
              <a:buClr>
                <a:schemeClr val="dk1"/>
              </a:buClr>
              <a:buSzPts val="2400"/>
              <a:buChar char="•"/>
            </a:pPr>
            <a:r>
              <a:rPr lang="en-US" dirty="0"/>
              <a:t>2. Managers may be more or less conservative than the average</a:t>
            </a:r>
          </a:p>
          <a:p>
            <a:pPr marL="457200" lvl="1" indent="0" algn="l" rtl="0">
              <a:lnSpc>
                <a:spcPct val="90000"/>
              </a:lnSpc>
              <a:spcBef>
                <a:spcPts val="500"/>
              </a:spcBef>
              <a:spcAft>
                <a:spcPts val="0"/>
              </a:spcAft>
              <a:buClr>
                <a:schemeClr val="dk1"/>
              </a:buClr>
              <a:buSzPts val="2400"/>
              <a:buNone/>
            </a:pPr>
            <a:r>
              <a:rPr lang="en-US" dirty="0"/>
              <a:t> stockholder, so management may set a different target capital </a:t>
            </a:r>
          </a:p>
          <a:p>
            <a:pPr marL="457200" lvl="1" indent="0" algn="l" rtl="0">
              <a:lnSpc>
                <a:spcPct val="90000"/>
              </a:lnSpc>
              <a:spcBef>
                <a:spcPts val="500"/>
              </a:spcBef>
              <a:spcAft>
                <a:spcPts val="0"/>
              </a:spcAft>
              <a:buClr>
                <a:schemeClr val="dk1"/>
              </a:buClr>
              <a:buSzPts val="2400"/>
              <a:buNone/>
            </a:pPr>
            <a:r>
              <a:rPr lang="en-US" dirty="0"/>
              <a:t>structure than the one that would maximize the stock price</a:t>
            </a:r>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38"/>
        <p:cNvGrpSpPr/>
        <p:nvPr/>
      </p:nvGrpSpPr>
      <p:grpSpPr>
        <a:xfrm>
          <a:off x="0" y="0"/>
          <a:ext cx="0" cy="0"/>
          <a:chOff x="0" y="0"/>
          <a:chExt cx="0" cy="0"/>
        </a:xfrm>
      </p:grpSpPr>
      <p:sp>
        <p:nvSpPr>
          <p:cNvPr id="339" name="Google Shape;339;p24"/>
          <p:cNvSpPr txBox="1">
            <a:spLocks noGrp="1"/>
          </p:cNvSpPr>
          <p:nvPr>
            <p:ph type="title"/>
          </p:nvPr>
        </p:nvSpPr>
        <p:spPr>
          <a:xfrm>
            <a:off x="2409825" y="10795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Calibri"/>
              <a:buNone/>
            </a:pPr>
            <a:r>
              <a:rPr lang="en-US" sz="4000" dirty="0">
                <a:solidFill>
                  <a:srgbClr val="C00000"/>
                </a:solidFill>
              </a:rPr>
              <a:t>Liquidity and Capital Structure</a:t>
            </a:r>
            <a:endParaRPr dirty="0">
              <a:solidFill>
                <a:srgbClr val="C00000"/>
              </a:solidFill>
            </a:endParaRPr>
          </a:p>
        </p:txBody>
      </p:sp>
      <p:sp>
        <p:nvSpPr>
          <p:cNvPr id="340" name="Google Shape;340;p2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Difficulties with analysis</a:t>
            </a:r>
          </a:p>
          <a:p>
            <a:pPr marL="685800" lvl="1" indent="-228600" algn="l" rtl="0">
              <a:lnSpc>
                <a:spcPct val="90000"/>
              </a:lnSpc>
              <a:spcBef>
                <a:spcPts val="500"/>
              </a:spcBef>
              <a:spcAft>
                <a:spcPts val="0"/>
              </a:spcAft>
              <a:buClr>
                <a:schemeClr val="dk1"/>
              </a:buClr>
              <a:buSzPts val="2400"/>
              <a:buChar char="•"/>
            </a:pPr>
            <a:r>
              <a:rPr lang="en-US" dirty="0"/>
              <a:t>3. Managers of large firms have a responsibility to provide continuous service and must refrain from using leverage to the point where the firm’s long-run viability is endangered</a:t>
            </a:r>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44"/>
        <p:cNvGrpSpPr/>
        <p:nvPr/>
      </p:nvGrpSpPr>
      <p:grpSpPr>
        <a:xfrm>
          <a:off x="0" y="0"/>
          <a:ext cx="0" cy="0"/>
          <a:chOff x="0" y="0"/>
          <a:chExt cx="0" cy="0"/>
        </a:xfrm>
      </p:grpSpPr>
      <p:sp>
        <p:nvSpPr>
          <p:cNvPr id="345" name="Google Shape;345;p25"/>
          <p:cNvSpPr txBox="1">
            <a:spLocks noGrp="1"/>
          </p:cNvSpPr>
          <p:nvPr>
            <p:ph type="title"/>
          </p:nvPr>
        </p:nvSpPr>
        <p:spPr>
          <a:xfrm>
            <a:off x="2419350" y="12700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Calibri"/>
              <a:buNone/>
            </a:pPr>
            <a:r>
              <a:rPr lang="en-US" sz="4000" dirty="0">
                <a:solidFill>
                  <a:srgbClr val="C00000"/>
                </a:solidFill>
              </a:rPr>
              <a:t>Liquidity and Capital Structure</a:t>
            </a:r>
            <a:endParaRPr dirty="0">
              <a:solidFill>
                <a:srgbClr val="C00000"/>
              </a:solidFill>
            </a:endParaRPr>
          </a:p>
        </p:txBody>
      </p:sp>
      <p:sp>
        <p:nvSpPr>
          <p:cNvPr id="346" name="Google Shape;346;p2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Financial strength indicators</a:t>
            </a:r>
            <a:endParaRPr dirty="0"/>
          </a:p>
          <a:p>
            <a:pPr marL="685800" lvl="1" indent="-228600" algn="l" rtl="0">
              <a:lnSpc>
                <a:spcPct val="90000"/>
              </a:lnSpc>
              <a:spcBef>
                <a:spcPts val="500"/>
              </a:spcBef>
              <a:spcAft>
                <a:spcPts val="0"/>
              </a:spcAft>
              <a:buClr>
                <a:schemeClr val="dk1"/>
              </a:buClr>
              <a:buSzPts val="2400"/>
              <a:buChar char="•"/>
            </a:pPr>
            <a:r>
              <a:rPr lang="en-US" dirty="0"/>
              <a:t>Times-interest-earned (TIE) ratio</a:t>
            </a:r>
            <a:endParaRPr dirty="0"/>
          </a:p>
          <a:p>
            <a:pPr marL="1143000" lvl="2" indent="-228600" algn="l" rtl="0">
              <a:lnSpc>
                <a:spcPct val="90000"/>
              </a:lnSpc>
              <a:spcBef>
                <a:spcPts val="500"/>
              </a:spcBef>
              <a:spcAft>
                <a:spcPts val="0"/>
              </a:spcAft>
              <a:buClr>
                <a:schemeClr val="dk1"/>
              </a:buClr>
              <a:buSzPts val="2000"/>
              <a:buChar char="•"/>
            </a:pPr>
            <a:r>
              <a:rPr lang="en-US" dirty="0"/>
              <a:t>a ratio that measures the firm’s ability to meet its annual interest obligations</a:t>
            </a:r>
            <a:endParaRPr dirty="0"/>
          </a:p>
          <a:p>
            <a:pPr marL="1143000" lvl="2" indent="-228600" algn="l" rtl="0">
              <a:lnSpc>
                <a:spcPct val="90000"/>
              </a:lnSpc>
              <a:spcBef>
                <a:spcPts val="500"/>
              </a:spcBef>
              <a:spcAft>
                <a:spcPts val="0"/>
              </a:spcAft>
              <a:buClr>
                <a:schemeClr val="dk1"/>
              </a:buClr>
              <a:buSzPts val="2000"/>
              <a:buChar char="•"/>
            </a:pPr>
            <a:r>
              <a:rPr lang="en-US" dirty="0"/>
              <a:t>calculated by dividing earnings before interest and taxes (EBIT) by interest charges</a:t>
            </a:r>
            <a:endParaRPr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1" name="Google Shape;351;p26"/>
          <p:cNvSpPr txBox="1">
            <a:spLocks noGrp="1"/>
          </p:cNvSpPr>
          <p:nvPr>
            <p:ph type="title"/>
          </p:nvPr>
        </p:nvSpPr>
        <p:spPr>
          <a:xfrm>
            <a:off x="2533650" y="8890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solidFill>
                  <a:srgbClr val="C00000"/>
                </a:solidFill>
              </a:rPr>
              <a:t>Capital Structure Theory</a:t>
            </a:r>
            <a:endParaRPr dirty="0">
              <a:solidFill>
                <a:srgbClr val="C00000"/>
              </a:solidFill>
            </a:endParaRPr>
          </a:p>
        </p:txBody>
      </p:sp>
      <p:sp>
        <p:nvSpPr>
          <p:cNvPr id="352" name="Google Shape;352;p2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a:t>1. Tax benefit/bankruptcy cost trade-off theory</a:t>
            </a:r>
            <a:endParaRPr/>
          </a:p>
          <a:p>
            <a:pPr marL="228600" lvl="0" indent="-228600" algn="l" rtl="0">
              <a:lnSpc>
                <a:spcPct val="90000"/>
              </a:lnSpc>
              <a:spcBef>
                <a:spcPts val="1000"/>
              </a:spcBef>
              <a:spcAft>
                <a:spcPts val="0"/>
              </a:spcAft>
              <a:buClr>
                <a:schemeClr val="dk1"/>
              </a:buClr>
              <a:buSzPts val="2800"/>
              <a:buChar char="•"/>
            </a:pPr>
            <a:r>
              <a:rPr lang="en-US"/>
              <a:t>2. Signaling theory</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51"/>
                                        </p:tgtEl>
                                        <p:attrNameLst>
                                          <p:attrName>style.visibility</p:attrName>
                                        </p:attrNameLst>
                                      </p:cBhvr>
                                      <p:to>
                                        <p:strVal val="visible"/>
                                      </p:to>
                                    </p:set>
                                    <p:animEffect transition="in" filter="fade">
                                      <p:cBhvr>
                                        <p:cTn id="7" dur="500"/>
                                        <p:tgtEl>
                                          <p:spTgt spid="3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28"/>
          <p:cNvSpPr txBox="1">
            <a:spLocks noGrp="1"/>
          </p:cNvSpPr>
          <p:nvPr>
            <p:ph type="title"/>
          </p:nvPr>
        </p:nvSpPr>
        <p:spPr>
          <a:xfrm>
            <a:off x="2571750" y="10795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solidFill>
                  <a:srgbClr val="C00000"/>
                </a:solidFill>
              </a:rPr>
              <a:t>Trade-Off Theory</a:t>
            </a:r>
            <a:endParaRPr dirty="0">
              <a:solidFill>
                <a:srgbClr val="C00000"/>
              </a:solidFill>
            </a:endParaRPr>
          </a:p>
        </p:txBody>
      </p:sp>
      <p:sp>
        <p:nvSpPr>
          <p:cNvPr id="364" name="Google Shape;364;p28"/>
          <p:cNvSpPr txBox="1">
            <a:spLocks noGrp="1"/>
          </p:cNvSpPr>
          <p:nvPr>
            <p:ph type="body" idx="1"/>
          </p:nvPr>
        </p:nvSpPr>
        <p:spPr>
          <a:xfrm>
            <a:off x="838200" y="1825625"/>
            <a:ext cx="8467725" cy="4351338"/>
          </a:xfrm>
          <a:prstGeom prst="rect">
            <a:avLst/>
          </a:prstGeom>
          <a:noFill/>
          <a:ln>
            <a:noFill/>
          </a:ln>
        </p:spPr>
        <p:txBody>
          <a:bodyPr spcFirstLastPara="1" wrap="square" lIns="91425" tIns="45700" rIns="91425" bIns="45700" anchor="t" anchorCtr="0">
            <a:normAutofit/>
          </a:bodyPr>
          <a:lstStyle/>
          <a:p>
            <a:pPr marL="228600" indent="-228600">
              <a:spcBef>
                <a:spcPts val="0"/>
              </a:spcBef>
              <a:buSzPts val="2800"/>
            </a:pPr>
            <a:r>
              <a:rPr lang="en-GB" dirty="0"/>
              <a:t>1. Interest is tax-deductible expense, therefore less expensive than common or preferred stock</a:t>
            </a:r>
          </a:p>
          <a:p>
            <a:pPr marL="0" indent="0">
              <a:spcBef>
                <a:spcPts val="0"/>
              </a:spcBef>
              <a:buSzPts val="2800"/>
              <a:buNone/>
            </a:pPr>
            <a:endParaRPr lang="en-GB" dirty="0"/>
          </a:p>
          <a:p>
            <a:pPr marL="228600" lvl="0" indent="-228600" algn="l" rtl="0">
              <a:lnSpc>
                <a:spcPct val="90000"/>
              </a:lnSpc>
              <a:spcBef>
                <a:spcPts val="0"/>
              </a:spcBef>
              <a:spcAft>
                <a:spcPts val="0"/>
              </a:spcAft>
              <a:buClr>
                <a:schemeClr val="dk1"/>
              </a:buClr>
              <a:buSzPts val="2800"/>
              <a:buChar char="•"/>
            </a:pPr>
            <a:r>
              <a:rPr lang="en-US" dirty="0"/>
              <a:t>2. Interest rates rise as debt/assets ratio increases; tax rates fall at high debt levels; probability of bankruptcy increases as debt/assets ratio increases</a:t>
            </a:r>
            <a:endParaRPr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68"/>
        <p:cNvGrpSpPr/>
        <p:nvPr/>
      </p:nvGrpSpPr>
      <p:grpSpPr>
        <a:xfrm>
          <a:off x="0" y="0"/>
          <a:ext cx="0" cy="0"/>
          <a:chOff x="0" y="0"/>
          <a:chExt cx="0" cy="0"/>
        </a:xfrm>
      </p:grpSpPr>
      <p:sp>
        <p:nvSpPr>
          <p:cNvPr id="369" name="Google Shape;369;p29"/>
          <p:cNvSpPr txBox="1">
            <a:spLocks noGrp="1"/>
          </p:cNvSpPr>
          <p:nvPr>
            <p:ph type="title"/>
          </p:nvPr>
        </p:nvSpPr>
        <p:spPr>
          <a:xfrm>
            <a:off x="2486025" y="10795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solidFill>
                  <a:srgbClr val="C00000"/>
                </a:solidFill>
              </a:rPr>
              <a:t>Trade-Off Theory</a:t>
            </a:r>
            <a:endParaRPr dirty="0">
              <a:solidFill>
                <a:srgbClr val="C00000"/>
              </a:solidFill>
            </a:endParaRPr>
          </a:p>
        </p:txBody>
      </p:sp>
      <p:sp>
        <p:nvSpPr>
          <p:cNvPr id="370" name="Google Shape;370;p29"/>
          <p:cNvSpPr txBox="1">
            <a:spLocks noGrp="1"/>
          </p:cNvSpPr>
          <p:nvPr>
            <p:ph type="body" idx="1"/>
          </p:nvPr>
        </p:nvSpPr>
        <p:spPr>
          <a:xfrm>
            <a:off x="838200" y="1825625"/>
            <a:ext cx="870585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3. Debt level below which the effects in point (2) are immaterial, but beyond this point the higher interest rates reduce the tax benefits and even further the bankruptcy costs lower the value of the stock.</a:t>
            </a:r>
          </a:p>
          <a:p>
            <a:pPr marL="0" lvl="0" indent="0" algn="l" rtl="0">
              <a:lnSpc>
                <a:spcPct val="90000"/>
              </a:lnSpc>
              <a:spcBef>
                <a:spcPts val="0"/>
              </a:spcBef>
              <a:spcAft>
                <a:spcPts val="0"/>
              </a:spcAft>
              <a:buClr>
                <a:schemeClr val="dk1"/>
              </a:buClr>
              <a:buSzPts val="2800"/>
              <a:buNone/>
            </a:pPr>
            <a:endParaRPr lang="en-US" dirty="0"/>
          </a:p>
          <a:p>
            <a:pPr marL="228600" indent="-228600">
              <a:spcBef>
                <a:spcPts val="0"/>
              </a:spcBef>
              <a:buSzPts val="2800"/>
            </a:pPr>
            <a:r>
              <a:rPr lang="en-GB" dirty="0"/>
              <a:t>4. Theory and empirical evidence support these ideas, but the points cannot be identified precisely</a:t>
            </a:r>
          </a:p>
          <a:p>
            <a:pPr marL="228600" lvl="0" indent="-228600" algn="l" rtl="0">
              <a:lnSpc>
                <a:spcPct val="90000"/>
              </a:lnSpc>
              <a:spcBef>
                <a:spcPts val="0"/>
              </a:spcBef>
              <a:spcAft>
                <a:spcPts val="0"/>
              </a:spcAft>
              <a:buClr>
                <a:schemeClr val="dk1"/>
              </a:buClr>
              <a:buSzPts val="2800"/>
              <a:buChar char="•"/>
            </a:pPr>
            <a:endParaRPr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Google Shape;381;p31"/>
          <p:cNvSpPr txBox="1">
            <a:spLocks noGrp="1"/>
          </p:cNvSpPr>
          <p:nvPr>
            <p:ph type="title"/>
          </p:nvPr>
        </p:nvSpPr>
        <p:spPr>
          <a:xfrm>
            <a:off x="2438400" y="14605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solidFill>
                  <a:srgbClr val="C00000"/>
                </a:solidFill>
              </a:rPr>
              <a:t>Trade-Off Theory</a:t>
            </a:r>
            <a:endParaRPr dirty="0">
              <a:solidFill>
                <a:srgbClr val="C00000"/>
              </a:solidFill>
            </a:endParaRPr>
          </a:p>
        </p:txBody>
      </p:sp>
      <p:sp>
        <p:nvSpPr>
          <p:cNvPr id="382" name="Google Shape;382;p31"/>
          <p:cNvSpPr txBox="1">
            <a:spLocks noGrp="1"/>
          </p:cNvSpPr>
          <p:nvPr>
            <p:ph type="body" idx="1"/>
          </p:nvPr>
        </p:nvSpPr>
        <p:spPr>
          <a:xfrm>
            <a:off x="838200" y="1825625"/>
            <a:ext cx="771525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5. Many large, successful firms use much less debt than the theory suggests leading to the development of signaling theory</a:t>
            </a:r>
            <a:endParaRPr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86"/>
        <p:cNvGrpSpPr/>
        <p:nvPr/>
      </p:nvGrpSpPr>
      <p:grpSpPr>
        <a:xfrm>
          <a:off x="0" y="0"/>
          <a:ext cx="0" cy="0"/>
          <a:chOff x="0" y="0"/>
          <a:chExt cx="0" cy="0"/>
        </a:xfrm>
      </p:grpSpPr>
      <p:sp>
        <p:nvSpPr>
          <p:cNvPr id="387" name="Google Shape;387;p32"/>
          <p:cNvSpPr txBox="1">
            <a:spLocks noGrp="1"/>
          </p:cNvSpPr>
          <p:nvPr>
            <p:ph type="body" idx="1"/>
          </p:nvPr>
        </p:nvSpPr>
        <p:spPr>
          <a:xfrm>
            <a:off x="838200" y="1825625"/>
            <a:ext cx="8696325"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Symmetric information</a:t>
            </a:r>
            <a:endParaRPr dirty="0"/>
          </a:p>
          <a:p>
            <a:pPr marL="685800" lvl="1" indent="-228600" algn="l" rtl="0">
              <a:lnSpc>
                <a:spcPct val="90000"/>
              </a:lnSpc>
              <a:spcBef>
                <a:spcPts val="500"/>
              </a:spcBef>
              <a:spcAft>
                <a:spcPts val="0"/>
              </a:spcAft>
              <a:buClr>
                <a:schemeClr val="dk1"/>
              </a:buClr>
              <a:buSzPts val="2400"/>
              <a:buChar char="•"/>
            </a:pPr>
            <a:r>
              <a:rPr lang="en-US" dirty="0"/>
              <a:t>investors and managers have identical information about the firm’s prospects</a:t>
            </a:r>
            <a:endParaRPr dirty="0"/>
          </a:p>
        </p:txBody>
      </p:sp>
      <p:graphicFrame>
        <p:nvGraphicFramePr>
          <p:cNvPr id="388" name="Google Shape;388;p32"/>
          <p:cNvGraphicFramePr/>
          <p:nvPr/>
        </p:nvGraphicFramePr>
        <p:xfrm>
          <a:off x="5207793" y="3124200"/>
          <a:ext cx="1776413" cy="3170237"/>
        </p:xfrm>
        <a:graphic>
          <a:graphicData uri="http://schemas.openxmlformats.org/presentationml/2006/ole">
            <mc:AlternateContent xmlns:mc="http://schemas.openxmlformats.org/markup-compatibility/2006">
              <mc:Choice xmlns:v="urn:schemas-microsoft-com:vml" Requires="v">
                <p:oleObj spid="_x0000_s2068" r:id="rId4" imgW="1776413" imgH="3170237" progId="MS_ClipArt_Gallery.2">
                  <p:embed/>
                </p:oleObj>
              </mc:Choice>
              <mc:Fallback>
                <p:oleObj r:id="rId4" imgW="1776413" imgH="3170237" progId="MS_ClipArt_Gallery.2">
                  <p:embed/>
                  <p:pic>
                    <p:nvPicPr>
                      <p:cNvPr id="388" name="Google Shape;388;p32"/>
                      <p:cNvPicPr preferRelativeResize="0"/>
                      <p:nvPr/>
                    </p:nvPicPr>
                    <p:blipFill rotWithShape="1">
                      <a:blip r:embed="rId5">
                        <a:alphaModFix/>
                      </a:blip>
                      <a:srcRect/>
                      <a:stretch/>
                    </p:blipFill>
                    <p:spPr>
                      <a:xfrm>
                        <a:off x="5207793" y="3124200"/>
                        <a:ext cx="1776413" cy="3170237"/>
                      </a:xfrm>
                      <a:prstGeom prst="rect">
                        <a:avLst/>
                      </a:prstGeom>
                      <a:noFill/>
                      <a:ln>
                        <a:noFill/>
                      </a:ln>
                    </p:spPr>
                  </p:pic>
                </p:oleObj>
              </mc:Fallback>
            </mc:AlternateContent>
          </a:graphicData>
        </a:graphic>
      </p:graphicFrame>
      <p:sp>
        <p:nvSpPr>
          <p:cNvPr id="389" name="Google Shape;389;p32"/>
          <p:cNvSpPr/>
          <p:nvPr/>
        </p:nvSpPr>
        <p:spPr>
          <a:xfrm>
            <a:off x="5753099" y="3884418"/>
            <a:ext cx="685800" cy="685800"/>
          </a:xfrm>
          <a:prstGeom prst="ellipse">
            <a:avLst/>
          </a:prstGeom>
          <a:solidFill>
            <a:srgbClr val="FF000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90" name="Google Shape;390;p32"/>
          <p:cNvSpPr/>
          <p:nvPr/>
        </p:nvSpPr>
        <p:spPr>
          <a:xfrm>
            <a:off x="5715000" y="4159250"/>
            <a:ext cx="685800" cy="685800"/>
          </a:xfrm>
          <a:prstGeom prst="ellipse">
            <a:avLst/>
          </a:prstGeom>
          <a:solidFill>
            <a:srgbClr val="00FF0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91" name="Google Shape;391;p32"/>
          <p:cNvSpPr txBox="1">
            <a:spLocks noGrp="1"/>
          </p:cNvSpPr>
          <p:nvPr>
            <p:ph type="title"/>
          </p:nvPr>
        </p:nvSpPr>
        <p:spPr>
          <a:xfrm>
            <a:off x="2324100" y="202406"/>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solidFill>
                  <a:srgbClr val="C00000"/>
                </a:solidFill>
              </a:rPr>
              <a:t>Signaling Theory</a:t>
            </a:r>
            <a:endParaRPr dirty="0">
              <a:solidFill>
                <a:srgbClr val="C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91"/>
                                        </p:tgtEl>
                                        <p:attrNameLst>
                                          <p:attrName>style.visibility</p:attrName>
                                        </p:attrNameLst>
                                      </p:cBhvr>
                                      <p:to>
                                        <p:strVal val="visible"/>
                                      </p:to>
                                    </p:set>
                                    <p:animEffect transition="in" filter="fade">
                                      <p:cBhvr>
                                        <p:cTn id="7" dur="500"/>
                                        <p:tgtEl>
                                          <p:spTgt spid="391"/>
                                        </p:tgtEl>
                                      </p:cBhvr>
                                    </p:animEffect>
                                  </p:childTnLst>
                                </p:cTn>
                              </p:par>
                            </p:childTnLst>
                          </p:cTn>
                        </p:par>
                        <p:par>
                          <p:cTn id="8" fill="hold">
                            <p:stCondLst>
                              <p:cond delay="500"/>
                            </p:stCondLst>
                            <p:childTnLst>
                              <p:par>
                                <p:cTn id="9" presetID="1" presetClass="entr" presetSubtype="0" fill="hold" nodeType="afterEffect">
                                  <p:stCondLst>
                                    <p:cond delay="1000"/>
                                  </p:stCondLst>
                                  <p:childTnLst>
                                    <p:set>
                                      <p:cBhvr>
                                        <p:cTn id="10" dur="1" fill="hold">
                                          <p:stCondLst>
                                            <p:cond delay="0"/>
                                          </p:stCondLst>
                                        </p:cTn>
                                        <p:tgtEl>
                                          <p:spTgt spid="389"/>
                                        </p:tgtEl>
                                        <p:attrNameLst>
                                          <p:attrName>style.visibility</p:attrName>
                                        </p:attrNameLst>
                                      </p:cBhvr>
                                      <p:to>
                                        <p:strVal val="visible"/>
                                      </p:to>
                                    </p:set>
                                  </p:childTnLst>
                                </p:cTn>
                              </p:par>
                            </p:childTnLst>
                          </p:cTn>
                        </p:par>
                        <p:par>
                          <p:cTn id="11" fill="hold">
                            <p:stCondLst>
                              <p:cond delay="501"/>
                            </p:stCondLst>
                            <p:childTnLst>
                              <p:par>
                                <p:cTn id="12" presetID="1" presetClass="entr" presetSubtype="0" fill="hold" nodeType="afterEffect">
                                  <p:stCondLst>
                                    <p:cond delay="1000"/>
                                  </p:stCondLst>
                                  <p:childTnLst>
                                    <p:set>
                                      <p:cBhvr>
                                        <p:cTn id="13" dur="1" fill="hold">
                                          <p:stCondLst>
                                            <p:cond delay="0"/>
                                          </p:stCondLst>
                                        </p:cTn>
                                        <p:tgtEl>
                                          <p:spTgt spid="390"/>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387">
                                            <p:txEl>
                                              <p:pRg st="0" end="0"/>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8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95"/>
        <p:cNvGrpSpPr/>
        <p:nvPr/>
      </p:nvGrpSpPr>
      <p:grpSpPr>
        <a:xfrm>
          <a:off x="0" y="0"/>
          <a:ext cx="0" cy="0"/>
          <a:chOff x="0" y="0"/>
          <a:chExt cx="0" cy="0"/>
        </a:xfrm>
      </p:grpSpPr>
      <p:sp>
        <p:nvSpPr>
          <p:cNvPr id="396" name="Google Shape;396;p3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a:t>Asymmetric information</a:t>
            </a:r>
            <a:endParaRPr/>
          </a:p>
          <a:p>
            <a:pPr marL="685800" lvl="1" indent="-228600" algn="l" rtl="0">
              <a:lnSpc>
                <a:spcPct val="90000"/>
              </a:lnSpc>
              <a:spcBef>
                <a:spcPts val="500"/>
              </a:spcBef>
              <a:spcAft>
                <a:spcPts val="0"/>
              </a:spcAft>
              <a:buClr>
                <a:schemeClr val="dk1"/>
              </a:buClr>
              <a:buSzPts val="2400"/>
              <a:buChar char="•"/>
            </a:pPr>
            <a:r>
              <a:rPr lang="en-US"/>
              <a:t>managers have better information </a:t>
            </a:r>
            <a:br>
              <a:rPr lang="en-US"/>
            </a:br>
            <a:r>
              <a:rPr lang="en-US"/>
              <a:t>about their firm’s prospects than </a:t>
            </a:r>
            <a:br>
              <a:rPr lang="en-US"/>
            </a:br>
            <a:r>
              <a:rPr lang="en-US"/>
              <a:t>do outside investors</a:t>
            </a:r>
            <a:endParaRPr/>
          </a:p>
        </p:txBody>
      </p:sp>
      <p:pic>
        <p:nvPicPr>
          <p:cNvPr id="397" name="Google Shape;397;p33"/>
          <p:cNvPicPr preferRelativeResize="0"/>
          <p:nvPr/>
        </p:nvPicPr>
        <p:blipFill rotWithShape="1">
          <a:blip r:embed="rId3">
            <a:alphaModFix/>
          </a:blip>
          <a:srcRect/>
          <a:stretch/>
        </p:blipFill>
        <p:spPr>
          <a:xfrm>
            <a:off x="8042276" y="2819400"/>
            <a:ext cx="2625725" cy="3873500"/>
          </a:xfrm>
          <a:prstGeom prst="rect">
            <a:avLst/>
          </a:prstGeom>
          <a:noFill/>
          <a:ln>
            <a:noFill/>
          </a:ln>
        </p:spPr>
      </p:pic>
      <p:grpSp>
        <p:nvGrpSpPr>
          <p:cNvPr id="398" name="Google Shape;398;p33"/>
          <p:cNvGrpSpPr/>
          <p:nvPr/>
        </p:nvGrpSpPr>
        <p:grpSpPr>
          <a:xfrm>
            <a:off x="1905000" y="3657600"/>
            <a:ext cx="2133600" cy="3124200"/>
            <a:chOff x="192" y="1344"/>
            <a:chExt cx="2067" cy="2976"/>
          </a:xfrm>
        </p:grpSpPr>
        <p:pic>
          <p:nvPicPr>
            <p:cNvPr id="399" name="Google Shape;399;p33"/>
            <p:cNvPicPr preferRelativeResize="0"/>
            <p:nvPr/>
          </p:nvPicPr>
          <p:blipFill rotWithShape="1">
            <a:blip r:embed="rId4">
              <a:alphaModFix/>
            </a:blip>
            <a:srcRect/>
            <a:stretch/>
          </p:blipFill>
          <p:spPr>
            <a:xfrm>
              <a:off x="672" y="1680"/>
              <a:ext cx="1587" cy="907"/>
            </a:xfrm>
            <a:prstGeom prst="rect">
              <a:avLst/>
            </a:prstGeom>
            <a:noFill/>
            <a:ln>
              <a:noFill/>
            </a:ln>
          </p:spPr>
        </p:pic>
        <p:pic>
          <p:nvPicPr>
            <p:cNvPr id="400" name="Google Shape;400;p33"/>
            <p:cNvPicPr preferRelativeResize="0"/>
            <p:nvPr/>
          </p:nvPicPr>
          <p:blipFill rotWithShape="1">
            <a:blip r:embed="rId5">
              <a:alphaModFix/>
            </a:blip>
            <a:srcRect/>
            <a:stretch/>
          </p:blipFill>
          <p:spPr>
            <a:xfrm>
              <a:off x="192" y="1344"/>
              <a:ext cx="768" cy="2976"/>
            </a:xfrm>
            <a:prstGeom prst="rect">
              <a:avLst/>
            </a:prstGeom>
            <a:noFill/>
            <a:ln>
              <a:noFill/>
            </a:ln>
          </p:spPr>
        </p:pic>
      </p:grpSp>
      <p:sp>
        <p:nvSpPr>
          <p:cNvPr id="401" name="Google Shape;401;p33"/>
          <p:cNvSpPr txBox="1">
            <a:spLocks noGrp="1"/>
          </p:cNvSpPr>
          <p:nvPr>
            <p:ph type="title"/>
          </p:nvPr>
        </p:nvSpPr>
        <p:spPr>
          <a:xfrm>
            <a:off x="2697745" y="7049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solidFill>
                  <a:srgbClr val="C00000"/>
                </a:solidFill>
              </a:rPr>
              <a:t>Signaling Theory</a:t>
            </a:r>
            <a:endParaRPr dirty="0">
              <a:solidFill>
                <a:srgbClr val="C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3000"/>
                                  </p:stCondLst>
                                  <p:childTnLst>
                                    <p:set>
                                      <p:cBhvr>
                                        <p:cTn id="6" dur="1" fill="hold">
                                          <p:stCondLst>
                                            <p:cond delay="0"/>
                                          </p:stCondLst>
                                        </p:cTn>
                                        <p:tgtEl>
                                          <p:spTgt spid="3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405"/>
        <p:cNvGrpSpPr/>
        <p:nvPr/>
      </p:nvGrpSpPr>
      <p:grpSpPr>
        <a:xfrm>
          <a:off x="0" y="0"/>
          <a:ext cx="0" cy="0"/>
          <a:chOff x="0" y="0"/>
          <a:chExt cx="0" cy="0"/>
        </a:xfrm>
      </p:grpSpPr>
      <p:sp>
        <p:nvSpPr>
          <p:cNvPr id="406" name="Google Shape;406;p34"/>
          <p:cNvSpPr txBox="1">
            <a:spLocks noGrp="1"/>
          </p:cNvSpPr>
          <p:nvPr>
            <p:ph type="body" idx="1"/>
          </p:nvPr>
        </p:nvSpPr>
        <p:spPr>
          <a:xfrm>
            <a:off x="838200" y="1825625"/>
            <a:ext cx="8677275"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Signal</a:t>
            </a:r>
            <a:endParaRPr dirty="0"/>
          </a:p>
          <a:p>
            <a:pPr marL="685800" lvl="1" indent="-228600" algn="l" rtl="0">
              <a:lnSpc>
                <a:spcPct val="90000"/>
              </a:lnSpc>
              <a:spcBef>
                <a:spcPts val="500"/>
              </a:spcBef>
              <a:spcAft>
                <a:spcPts val="0"/>
              </a:spcAft>
              <a:buClr>
                <a:schemeClr val="dk1"/>
              </a:buClr>
              <a:buSzPts val="2400"/>
              <a:buChar char="•"/>
            </a:pPr>
            <a:r>
              <a:rPr lang="en-US" dirty="0"/>
              <a:t>an action taken by a firm’s management that provides clues to investors about how management views the firm’s prospects</a:t>
            </a:r>
            <a:endParaRPr dirty="0"/>
          </a:p>
        </p:txBody>
      </p:sp>
      <p:pic>
        <p:nvPicPr>
          <p:cNvPr id="407" name="Google Shape;407;p34"/>
          <p:cNvPicPr preferRelativeResize="0"/>
          <p:nvPr/>
        </p:nvPicPr>
        <p:blipFill rotWithShape="1">
          <a:blip r:embed="rId3">
            <a:alphaModFix/>
          </a:blip>
          <a:srcRect/>
          <a:stretch/>
        </p:blipFill>
        <p:spPr>
          <a:xfrm>
            <a:off x="8751888" y="3810000"/>
            <a:ext cx="1916112" cy="3048000"/>
          </a:xfrm>
          <a:prstGeom prst="rect">
            <a:avLst/>
          </a:prstGeom>
          <a:noFill/>
          <a:ln>
            <a:noFill/>
          </a:ln>
        </p:spPr>
      </p:pic>
      <p:sp>
        <p:nvSpPr>
          <p:cNvPr id="408" name="Google Shape;408;p34"/>
          <p:cNvSpPr txBox="1">
            <a:spLocks noGrp="1"/>
          </p:cNvSpPr>
          <p:nvPr>
            <p:ph type="title"/>
          </p:nvPr>
        </p:nvSpPr>
        <p:spPr>
          <a:xfrm>
            <a:off x="2390775" y="170656"/>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solidFill>
                  <a:srgbClr val="C00000"/>
                </a:solidFill>
              </a:rPr>
              <a:t>Signaling Theory</a:t>
            </a:r>
            <a:endParaRPr dirty="0">
              <a:solidFill>
                <a:srgbClr val="C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1000"/>
                                  </p:stCondLst>
                                  <p:childTnLst>
                                    <p:set>
                                      <p:cBhvr>
                                        <p:cTn id="6" dur="1" fill="hold">
                                          <p:stCondLst>
                                            <p:cond delay="0"/>
                                          </p:stCondLst>
                                        </p:cTn>
                                        <p:tgtEl>
                                          <p:spTgt spid="40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412"/>
        <p:cNvGrpSpPr/>
        <p:nvPr/>
      </p:nvGrpSpPr>
      <p:grpSpPr>
        <a:xfrm>
          <a:off x="0" y="0"/>
          <a:ext cx="0" cy="0"/>
          <a:chOff x="0" y="0"/>
          <a:chExt cx="0" cy="0"/>
        </a:xfrm>
      </p:grpSpPr>
      <p:sp>
        <p:nvSpPr>
          <p:cNvPr id="413" name="Google Shape;413;p35"/>
          <p:cNvSpPr txBox="1">
            <a:spLocks noGrp="1"/>
          </p:cNvSpPr>
          <p:nvPr>
            <p:ph type="title"/>
          </p:nvPr>
        </p:nvSpPr>
        <p:spPr>
          <a:xfrm>
            <a:off x="2266950" y="23177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solidFill>
                  <a:srgbClr val="C00000"/>
                </a:solidFill>
              </a:rPr>
              <a:t>Signaling Theory</a:t>
            </a:r>
            <a:endParaRPr dirty="0">
              <a:solidFill>
                <a:srgbClr val="C00000"/>
              </a:solidFill>
            </a:endParaRPr>
          </a:p>
        </p:txBody>
      </p:sp>
      <p:sp>
        <p:nvSpPr>
          <p:cNvPr id="414" name="Google Shape;414;p35"/>
          <p:cNvSpPr txBox="1">
            <a:spLocks noGrp="1"/>
          </p:cNvSpPr>
          <p:nvPr>
            <p:ph type="body" idx="1"/>
          </p:nvPr>
        </p:nvSpPr>
        <p:spPr>
          <a:xfrm>
            <a:off x="838200" y="1825625"/>
            <a:ext cx="85725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Reserve borrowing capacity</a:t>
            </a:r>
          </a:p>
          <a:p>
            <a:pPr marL="0" lvl="0" indent="0" algn="l" rtl="0">
              <a:lnSpc>
                <a:spcPct val="90000"/>
              </a:lnSpc>
              <a:spcBef>
                <a:spcPts val="0"/>
              </a:spcBef>
              <a:spcAft>
                <a:spcPts val="0"/>
              </a:spcAft>
              <a:buClr>
                <a:schemeClr val="dk1"/>
              </a:buClr>
              <a:buSzPts val="2800"/>
              <a:buNone/>
            </a:pPr>
            <a:endParaRPr dirty="0"/>
          </a:p>
          <a:p>
            <a:pPr marL="685800" lvl="1" indent="-228600" algn="l" rtl="0">
              <a:lnSpc>
                <a:spcPct val="90000"/>
              </a:lnSpc>
              <a:spcBef>
                <a:spcPts val="500"/>
              </a:spcBef>
              <a:spcAft>
                <a:spcPts val="0"/>
              </a:spcAft>
              <a:buClr>
                <a:schemeClr val="dk1"/>
              </a:buClr>
              <a:buSzPts val="2400"/>
              <a:buChar char="•"/>
            </a:pPr>
            <a:r>
              <a:rPr lang="en-US" dirty="0"/>
              <a:t>the ability to borrow money at a reasonable cost when good investment opportunities arise</a:t>
            </a:r>
            <a:endParaRPr dirty="0"/>
          </a:p>
          <a:p>
            <a:pPr marL="685800" lvl="1" indent="-228600" algn="l" rtl="0">
              <a:lnSpc>
                <a:spcPct val="90000"/>
              </a:lnSpc>
              <a:spcBef>
                <a:spcPts val="500"/>
              </a:spcBef>
              <a:spcAft>
                <a:spcPts val="0"/>
              </a:spcAft>
              <a:buClr>
                <a:schemeClr val="dk1"/>
              </a:buClr>
              <a:buSzPts val="2400"/>
              <a:buChar char="•"/>
            </a:pPr>
            <a:r>
              <a:rPr lang="en-US" dirty="0"/>
              <a:t>firms often use less debt than “optimal” to ensure that they can obtain debt capital later if it is needed</a:t>
            </a:r>
            <a:endParaRPr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418"/>
        <p:cNvGrpSpPr/>
        <p:nvPr/>
      </p:nvGrpSpPr>
      <p:grpSpPr>
        <a:xfrm>
          <a:off x="0" y="0"/>
          <a:ext cx="0" cy="0"/>
          <a:chOff x="0" y="0"/>
          <a:chExt cx="0" cy="0"/>
        </a:xfrm>
      </p:grpSpPr>
      <p:sp>
        <p:nvSpPr>
          <p:cNvPr id="419" name="Google Shape;419;p36"/>
          <p:cNvSpPr txBox="1">
            <a:spLocks noGrp="1"/>
          </p:cNvSpPr>
          <p:nvPr>
            <p:ph type="title"/>
          </p:nvPr>
        </p:nvSpPr>
        <p:spPr>
          <a:xfrm>
            <a:off x="2371725" y="12700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2800"/>
              <a:buFont typeface="Calibri"/>
              <a:buNone/>
            </a:pPr>
            <a:r>
              <a:rPr lang="en-US" sz="2800" dirty="0">
                <a:solidFill>
                  <a:srgbClr val="C00000"/>
                </a:solidFill>
              </a:rPr>
              <a:t>Variations in Capital Structures among Firms</a:t>
            </a:r>
            <a:endParaRPr dirty="0">
              <a:solidFill>
                <a:srgbClr val="C00000"/>
              </a:solidFill>
            </a:endParaRPr>
          </a:p>
        </p:txBody>
      </p:sp>
      <p:sp>
        <p:nvSpPr>
          <p:cNvPr id="420" name="Google Shape;420;p36"/>
          <p:cNvSpPr txBox="1">
            <a:spLocks noGrp="1"/>
          </p:cNvSpPr>
          <p:nvPr>
            <p:ph type="body" idx="1"/>
          </p:nvPr>
        </p:nvSpPr>
        <p:spPr>
          <a:xfrm>
            <a:off x="838200" y="1825625"/>
            <a:ext cx="8810625"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Wide variations in use of financial leverage among industries and firms within an industry</a:t>
            </a:r>
          </a:p>
          <a:p>
            <a:pPr marL="457200" lvl="1" indent="0" algn="l" rtl="0">
              <a:lnSpc>
                <a:spcPct val="90000"/>
              </a:lnSpc>
              <a:spcBef>
                <a:spcPts val="500"/>
              </a:spcBef>
              <a:spcAft>
                <a:spcPts val="0"/>
              </a:spcAft>
              <a:buClr>
                <a:schemeClr val="dk1"/>
              </a:buClr>
              <a:buSzPts val="2400"/>
              <a:buNone/>
            </a:pPr>
            <a:endParaRPr lang="en-US" dirty="0"/>
          </a:p>
          <a:p>
            <a:pPr marL="457200" lvl="1" indent="0">
              <a:buSzPts val="2400"/>
              <a:buNone/>
            </a:pPr>
            <a:r>
              <a:rPr lang="en-US" dirty="0"/>
              <a:t>TIE ratio measures how safe the </a:t>
            </a:r>
            <a:r>
              <a:rPr lang="en-US"/>
              <a:t>debt is</a:t>
            </a:r>
            <a:endParaRPr dirty="0"/>
          </a:p>
          <a:p>
            <a:pPr marL="1143000" lvl="2" indent="-228600" algn="l" rtl="0">
              <a:lnSpc>
                <a:spcPct val="90000"/>
              </a:lnSpc>
              <a:spcBef>
                <a:spcPts val="500"/>
              </a:spcBef>
              <a:spcAft>
                <a:spcPts val="0"/>
              </a:spcAft>
              <a:buClr>
                <a:schemeClr val="dk1"/>
              </a:buClr>
              <a:buSzPts val="2000"/>
              <a:buChar char="•"/>
            </a:pPr>
            <a:r>
              <a:rPr lang="en-US" dirty="0"/>
              <a:t>percentage of debt</a:t>
            </a:r>
            <a:endParaRPr dirty="0"/>
          </a:p>
          <a:p>
            <a:pPr marL="1143000" lvl="2" indent="-228600" algn="l" rtl="0">
              <a:lnSpc>
                <a:spcPct val="90000"/>
              </a:lnSpc>
              <a:spcBef>
                <a:spcPts val="500"/>
              </a:spcBef>
              <a:spcAft>
                <a:spcPts val="0"/>
              </a:spcAft>
              <a:buClr>
                <a:schemeClr val="dk1"/>
              </a:buClr>
              <a:buSzPts val="2000"/>
              <a:buChar char="•"/>
            </a:pPr>
            <a:r>
              <a:rPr lang="en-US" dirty="0"/>
              <a:t>interest rate on debt</a:t>
            </a:r>
            <a:endParaRPr dirty="0"/>
          </a:p>
          <a:p>
            <a:pPr marL="1143000" lvl="2" indent="-228600" algn="l" rtl="0">
              <a:lnSpc>
                <a:spcPct val="90000"/>
              </a:lnSpc>
              <a:spcBef>
                <a:spcPts val="500"/>
              </a:spcBef>
              <a:spcAft>
                <a:spcPts val="0"/>
              </a:spcAft>
              <a:buClr>
                <a:schemeClr val="dk1"/>
              </a:buClr>
              <a:buSzPts val="2000"/>
              <a:buChar char="•"/>
            </a:pPr>
            <a:r>
              <a:rPr lang="en-US" dirty="0"/>
              <a:t>company’s profitability</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19"/>
                                        </p:tgtEl>
                                        <p:attrNameLst>
                                          <p:attrName>style.visibility</p:attrName>
                                        </p:attrNameLst>
                                      </p:cBhvr>
                                      <p:to>
                                        <p:strVal val="visible"/>
                                      </p:to>
                                    </p:set>
                                    <p:animEffect transition="in" filter="fade">
                                      <p:cBhvr>
                                        <p:cTn id="7" dur="500"/>
                                        <p:tgtEl>
                                          <p:spTgt spid="4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424"/>
        <p:cNvGrpSpPr/>
        <p:nvPr/>
      </p:nvGrpSpPr>
      <p:grpSpPr>
        <a:xfrm>
          <a:off x="0" y="0"/>
          <a:ext cx="0" cy="0"/>
          <a:chOff x="0" y="0"/>
          <a:chExt cx="0" cy="0"/>
        </a:xfrm>
      </p:grpSpPr>
      <p:sp>
        <p:nvSpPr>
          <p:cNvPr id="425" name="Google Shape;425;p37"/>
          <p:cNvSpPr txBox="1">
            <a:spLocks noGrp="1"/>
          </p:cNvSpPr>
          <p:nvPr>
            <p:ph type="title"/>
          </p:nvPr>
        </p:nvSpPr>
        <p:spPr>
          <a:xfrm>
            <a:off x="2543175" y="1365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highlight>
                  <a:srgbClr val="FFFF00"/>
                </a:highlight>
              </a:rPr>
              <a:t>Dividend Policy</a:t>
            </a:r>
            <a:endParaRPr dirty="0">
              <a:highlight>
                <a:srgbClr val="FFFF00"/>
              </a:highlight>
            </a:endParaRPr>
          </a:p>
        </p:txBody>
      </p:sp>
      <p:sp>
        <p:nvSpPr>
          <p:cNvPr id="426" name="Google Shape;426;p37"/>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a:t>Dividends</a:t>
            </a:r>
            <a:endParaRPr/>
          </a:p>
          <a:p>
            <a:pPr marL="685800" lvl="1" indent="-228600" algn="l" rtl="0">
              <a:lnSpc>
                <a:spcPct val="90000"/>
              </a:lnSpc>
              <a:spcBef>
                <a:spcPts val="500"/>
              </a:spcBef>
              <a:spcAft>
                <a:spcPts val="0"/>
              </a:spcAft>
              <a:buClr>
                <a:schemeClr val="dk1"/>
              </a:buClr>
              <a:buSzPts val="2400"/>
              <a:buChar char="•"/>
            </a:pPr>
            <a:r>
              <a:rPr lang="en-US"/>
              <a:t>payments made to stockholders from the firm’s earnings, whether those earnings were generated in the current period or in previous periods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25"/>
                                        </p:tgtEl>
                                        <p:attrNameLst>
                                          <p:attrName>style.visibility</p:attrName>
                                        </p:attrNameLst>
                                      </p:cBhvr>
                                      <p:to>
                                        <p:strVal val="visible"/>
                                      </p:to>
                                    </p:set>
                                    <p:animEffect transition="in" filter="fade">
                                      <p:cBhvr>
                                        <p:cTn id="7" dur="500"/>
                                        <p:tgtEl>
                                          <p:spTgt spid="4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430"/>
        <p:cNvGrpSpPr/>
        <p:nvPr/>
      </p:nvGrpSpPr>
      <p:grpSpPr>
        <a:xfrm>
          <a:off x="0" y="0"/>
          <a:ext cx="0" cy="0"/>
          <a:chOff x="0" y="0"/>
          <a:chExt cx="0" cy="0"/>
        </a:xfrm>
      </p:grpSpPr>
      <p:sp>
        <p:nvSpPr>
          <p:cNvPr id="431" name="Google Shape;431;p38"/>
          <p:cNvSpPr txBox="1">
            <a:spLocks noGrp="1"/>
          </p:cNvSpPr>
          <p:nvPr>
            <p:ph type="title"/>
          </p:nvPr>
        </p:nvSpPr>
        <p:spPr>
          <a:xfrm>
            <a:off x="2647950" y="19367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highlight>
                  <a:srgbClr val="FFFF00"/>
                </a:highlight>
              </a:rPr>
              <a:t>Dividend Policy</a:t>
            </a:r>
            <a:endParaRPr dirty="0">
              <a:highlight>
                <a:srgbClr val="FFFF00"/>
              </a:highlight>
            </a:endParaRPr>
          </a:p>
        </p:txBody>
      </p:sp>
      <p:sp>
        <p:nvSpPr>
          <p:cNvPr id="432" name="Google Shape;432;p38"/>
          <p:cNvSpPr txBox="1">
            <a:spLocks noGrp="1"/>
          </p:cNvSpPr>
          <p:nvPr>
            <p:ph type="body" idx="1"/>
          </p:nvPr>
        </p:nvSpPr>
        <p:spPr>
          <a:xfrm>
            <a:off x="838200" y="1825625"/>
            <a:ext cx="8334375"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a:t>Dividends affect capital structure</a:t>
            </a:r>
            <a:endParaRPr/>
          </a:p>
          <a:p>
            <a:pPr marL="685800" lvl="1" indent="-228600" algn="l" rtl="0">
              <a:lnSpc>
                <a:spcPct val="90000"/>
              </a:lnSpc>
              <a:spcBef>
                <a:spcPts val="500"/>
              </a:spcBef>
              <a:spcAft>
                <a:spcPts val="0"/>
              </a:spcAft>
              <a:buClr>
                <a:schemeClr val="dk1"/>
              </a:buClr>
              <a:buSzPts val="2400"/>
              <a:buChar char="•"/>
            </a:pPr>
            <a:r>
              <a:rPr lang="en-US"/>
              <a:t>retaining earnings increases common equity relative to debt</a:t>
            </a:r>
            <a:endParaRPr/>
          </a:p>
          <a:p>
            <a:pPr marL="685800" lvl="1" indent="-228600" algn="l" rtl="0">
              <a:lnSpc>
                <a:spcPct val="90000"/>
              </a:lnSpc>
              <a:spcBef>
                <a:spcPts val="500"/>
              </a:spcBef>
              <a:spcAft>
                <a:spcPts val="0"/>
              </a:spcAft>
              <a:buClr>
                <a:schemeClr val="dk1"/>
              </a:buClr>
              <a:buSzPts val="2400"/>
              <a:buChar char="•"/>
            </a:pPr>
            <a:r>
              <a:rPr lang="en-US"/>
              <a:t>financing with retained earnings is cheaper than issuing new common equity</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436"/>
        <p:cNvGrpSpPr/>
        <p:nvPr/>
      </p:nvGrpSpPr>
      <p:grpSpPr>
        <a:xfrm>
          <a:off x="0" y="0"/>
          <a:ext cx="0" cy="0"/>
          <a:chOff x="0" y="0"/>
          <a:chExt cx="0" cy="0"/>
        </a:xfrm>
      </p:grpSpPr>
      <p:sp>
        <p:nvSpPr>
          <p:cNvPr id="437" name="Google Shape;437;p39"/>
          <p:cNvSpPr txBox="1">
            <a:spLocks noGrp="1"/>
          </p:cNvSpPr>
          <p:nvPr>
            <p:ph type="title"/>
          </p:nvPr>
        </p:nvSpPr>
        <p:spPr>
          <a:xfrm>
            <a:off x="2438400" y="12700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Calibri"/>
              <a:buNone/>
            </a:pPr>
            <a:r>
              <a:rPr lang="en-US" sz="4000"/>
              <a:t>Dividend Policy and Stock Value</a:t>
            </a:r>
            <a:endParaRPr/>
          </a:p>
        </p:txBody>
      </p:sp>
      <p:sp>
        <p:nvSpPr>
          <p:cNvPr id="438" name="Google Shape;438;p3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a:t>Dividend irrelevance theory</a:t>
            </a:r>
            <a:endParaRPr/>
          </a:p>
          <a:p>
            <a:pPr marL="685800" lvl="1" indent="-228600" algn="l" rtl="0">
              <a:lnSpc>
                <a:spcPct val="90000"/>
              </a:lnSpc>
              <a:spcBef>
                <a:spcPts val="500"/>
              </a:spcBef>
              <a:spcAft>
                <a:spcPts val="0"/>
              </a:spcAft>
              <a:buClr>
                <a:schemeClr val="dk1"/>
              </a:buClr>
              <a:buSzPts val="2400"/>
              <a:buChar char="•"/>
            </a:pPr>
            <a:r>
              <a:rPr lang="en-US"/>
              <a:t>theory that a firm’s dividend policy has no effect on either its value or its cost of capital</a:t>
            </a:r>
            <a:endParaRPr/>
          </a:p>
          <a:p>
            <a:pPr marL="685800" lvl="1" indent="-228600" algn="l" rtl="0">
              <a:lnSpc>
                <a:spcPct val="90000"/>
              </a:lnSpc>
              <a:spcBef>
                <a:spcPts val="500"/>
              </a:spcBef>
              <a:spcAft>
                <a:spcPts val="0"/>
              </a:spcAft>
              <a:buClr>
                <a:schemeClr val="dk1"/>
              </a:buClr>
              <a:buSzPts val="2400"/>
              <a:buChar char="•"/>
            </a:pPr>
            <a:r>
              <a:rPr lang="en-US"/>
              <a:t>investors value dividends and capital gains equally</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37"/>
                                        </p:tgtEl>
                                        <p:attrNameLst>
                                          <p:attrName>style.visibility</p:attrName>
                                        </p:attrNameLst>
                                      </p:cBhvr>
                                      <p:to>
                                        <p:strVal val="visible"/>
                                      </p:to>
                                    </p:set>
                                    <p:animEffect transition="in" filter="fade">
                                      <p:cBhvr>
                                        <p:cTn id="7" dur="500"/>
                                        <p:tgtEl>
                                          <p:spTgt spid="4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442"/>
        <p:cNvGrpSpPr/>
        <p:nvPr/>
      </p:nvGrpSpPr>
      <p:grpSpPr>
        <a:xfrm>
          <a:off x="0" y="0"/>
          <a:ext cx="0" cy="0"/>
          <a:chOff x="0" y="0"/>
          <a:chExt cx="0" cy="0"/>
        </a:xfrm>
      </p:grpSpPr>
      <p:sp>
        <p:nvSpPr>
          <p:cNvPr id="443" name="Google Shape;443;p40"/>
          <p:cNvSpPr txBox="1">
            <a:spLocks noGrp="1"/>
          </p:cNvSpPr>
          <p:nvPr>
            <p:ph type="title"/>
          </p:nvPr>
        </p:nvSpPr>
        <p:spPr>
          <a:xfrm>
            <a:off x="2486025" y="12700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Calibri"/>
              <a:buNone/>
            </a:pPr>
            <a:r>
              <a:rPr lang="en-US" sz="4000" dirty="0">
                <a:solidFill>
                  <a:srgbClr val="FFFF00"/>
                </a:solidFill>
              </a:rPr>
              <a:t>Dividend Policy and Stock Value</a:t>
            </a:r>
            <a:endParaRPr dirty="0">
              <a:solidFill>
                <a:srgbClr val="FFFF00"/>
              </a:solidFill>
            </a:endParaRPr>
          </a:p>
        </p:txBody>
      </p:sp>
      <p:sp>
        <p:nvSpPr>
          <p:cNvPr id="444" name="Google Shape;444;p4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a:t>Optimal dividend policy</a:t>
            </a:r>
            <a:endParaRPr/>
          </a:p>
          <a:p>
            <a:pPr marL="685800" lvl="1" indent="-228600" algn="l" rtl="0">
              <a:lnSpc>
                <a:spcPct val="90000"/>
              </a:lnSpc>
              <a:spcBef>
                <a:spcPts val="500"/>
              </a:spcBef>
              <a:spcAft>
                <a:spcPts val="0"/>
              </a:spcAft>
              <a:buClr>
                <a:schemeClr val="dk1"/>
              </a:buClr>
              <a:buSzPts val="2400"/>
              <a:buChar char="•"/>
            </a:pPr>
            <a:r>
              <a:rPr lang="en-US"/>
              <a:t>the dividend policy that strikes a balance between current dividends and future growth and maximizes the firm’s stock price</a:t>
            </a:r>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448"/>
        <p:cNvGrpSpPr/>
        <p:nvPr/>
      </p:nvGrpSpPr>
      <p:grpSpPr>
        <a:xfrm>
          <a:off x="0" y="0"/>
          <a:ext cx="0" cy="0"/>
          <a:chOff x="0" y="0"/>
          <a:chExt cx="0" cy="0"/>
        </a:xfrm>
      </p:grpSpPr>
      <p:sp>
        <p:nvSpPr>
          <p:cNvPr id="449" name="Google Shape;449;p41"/>
          <p:cNvSpPr txBox="1">
            <a:spLocks noGrp="1"/>
          </p:cNvSpPr>
          <p:nvPr>
            <p:ph type="title"/>
          </p:nvPr>
        </p:nvSpPr>
        <p:spPr>
          <a:xfrm>
            <a:off x="2352675" y="1365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solidFill>
                  <a:srgbClr val="FFFF00"/>
                </a:solidFill>
              </a:rPr>
              <a:t>Dividend Policy and Stock Value</a:t>
            </a:r>
            <a:endParaRPr dirty="0">
              <a:solidFill>
                <a:srgbClr val="FFFF00"/>
              </a:solidFill>
            </a:endParaRPr>
          </a:p>
        </p:txBody>
      </p:sp>
      <p:sp>
        <p:nvSpPr>
          <p:cNvPr id="450" name="Google Shape;450;p4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Dividend relevance theory</a:t>
            </a:r>
            <a:endParaRPr dirty="0"/>
          </a:p>
          <a:p>
            <a:pPr marL="685800" lvl="1" indent="-228600" algn="l" rtl="0">
              <a:lnSpc>
                <a:spcPct val="90000"/>
              </a:lnSpc>
              <a:spcBef>
                <a:spcPts val="500"/>
              </a:spcBef>
              <a:spcAft>
                <a:spcPts val="0"/>
              </a:spcAft>
              <a:buClr>
                <a:schemeClr val="dk1"/>
              </a:buClr>
              <a:buSzPts val="2400"/>
              <a:buChar char="•"/>
            </a:pPr>
            <a:r>
              <a:rPr lang="en-US" dirty="0"/>
              <a:t>the value of a firm is affected by its dividend policy</a:t>
            </a:r>
          </a:p>
          <a:p>
            <a:pPr marL="457200" lvl="1" indent="0" algn="l" rtl="0">
              <a:lnSpc>
                <a:spcPct val="90000"/>
              </a:lnSpc>
              <a:spcBef>
                <a:spcPts val="500"/>
              </a:spcBef>
              <a:spcAft>
                <a:spcPts val="0"/>
              </a:spcAft>
              <a:buClr>
                <a:schemeClr val="dk1"/>
              </a:buClr>
              <a:buSzPts val="2400"/>
              <a:buNone/>
            </a:pPr>
            <a:endParaRPr dirty="0"/>
          </a:p>
          <a:p>
            <a:pPr marL="685800" lvl="1" indent="-228600" algn="l" rtl="0">
              <a:lnSpc>
                <a:spcPct val="90000"/>
              </a:lnSpc>
              <a:spcBef>
                <a:spcPts val="500"/>
              </a:spcBef>
              <a:spcAft>
                <a:spcPts val="0"/>
              </a:spcAft>
              <a:buClr>
                <a:schemeClr val="dk1"/>
              </a:buClr>
              <a:buSzPts val="2400"/>
              <a:buChar char="•"/>
            </a:pPr>
            <a:r>
              <a:rPr lang="en-US" dirty="0"/>
              <a:t>the optimal dividend policy is the one that maximizes the firm’s value</a:t>
            </a:r>
            <a:endParaRPr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454"/>
        <p:cNvGrpSpPr/>
        <p:nvPr/>
      </p:nvGrpSpPr>
      <p:grpSpPr>
        <a:xfrm>
          <a:off x="0" y="0"/>
          <a:ext cx="0" cy="0"/>
          <a:chOff x="0" y="0"/>
          <a:chExt cx="0" cy="0"/>
        </a:xfrm>
      </p:grpSpPr>
      <p:sp>
        <p:nvSpPr>
          <p:cNvPr id="455" name="Google Shape;455;p42"/>
          <p:cNvSpPr txBox="1">
            <a:spLocks noGrp="1"/>
          </p:cNvSpPr>
          <p:nvPr>
            <p:ph type="title"/>
          </p:nvPr>
        </p:nvSpPr>
        <p:spPr>
          <a:xfrm>
            <a:off x="2438400" y="11747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solidFill>
                  <a:srgbClr val="FFFF00"/>
                </a:solidFill>
              </a:rPr>
              <a:t>Investors and  Dividend Policy</a:t>
            </a:r>
            <a:endParaRPr dirty="0">
              <a:solidFill>
                <a:srgbClr val="FFFF00"/>
              </a:solidFill>
            </a:endParaRPr>
          </a:p>
        </p:txBody>
      </p:sp>
      <p:sp>
        <p:nvSpPr>
          <p:cNvPr id="456" name="Google Shape;456;p4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a:t>Information content (Signaling)</a:t>
            </a:r>
            <a:endParaRPr/>
          </a:p>
          <a:p>
            <a:pPr marL="685800" lvl="1" indent="-228600" algn="l" rtl="0">
              <a:lnSpc>
                <a:spcPct val="90000"/>
              </a:lnSpc>
              <a:spcBef>
                <a:spcPts val="500"/>
              </a:spcBef>
              <a:spcAft>
                <a:spcPts val="0"/>
              </a:spcAft>
              <a:buClr>
                <a:schemeClr val="dk1"/>
              </a:buClr>
              <a:buSzPts val="2400"/>
              <a:buChar char="•"/>
            </a:pPr>
            <a:r>
              <a:rPr lang="en-US"/>
              <a:t>Signaling hypothesis says that investors regard dividend changes as signals of management’s earnings forecasts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55"/>
                                        </p:tgtEl>
                                        <p:attrNameLst>
                                          <p:attrName>style.visibility</p:attrName>
                                        </p:attrNameLst>
                                      </p:cBhvr>
                                      <p:to>
                                        <p:strVal val="visible"/>
                                      </p:to>
                                    </p:set>
                                    <p:animEffect transition="in" filter="fade">
                                      <p:cBhvr>
                                        <p:cTn id="7" dur="500"/>
                                        <p:tgtEl>
                                          <p:spTgt spid="4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460"/>
        <p:cNvGrpSpPr/>
        <p:nvPr/>
      </p:nvGrpSpPr>
      <p:grpSpPr>
        <a:xfrm>
          <a:off x="0" y="0"/>
          <a:ext cx="0" cy="0"/>
          <a:chOff x="0" y="0"/>
          <a:chExt cx="0" cy="0"/>
        </a:xfrm>
      </p:grpSpPr>
      <p:sp>
        <p:nvSpPr>
          <p:cNvPr id="461" name="Google Shape;461;p43"/>
          <p:cNvSpPr txBox="1">
            <a:spLocks noGrp="1"/>
          </p:cNvSpPr>
          <p:nvPr>
            <p:ph type="title"/>
          </p:nvPr>
        </p:nvSpPr>
        <p:spPr>
          <a:xfrm>
            <a:off x="2628900" y="18415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solidFill>
                  <a:srgbClr val="FFFF00"/>
                </a:solidFill>
              </a:rPr>
              <a:t>Dividend Policy in Practice</a:t>
            </a:r>
            <a:endParaRPr dirty="0">
              <a:solidFill>
                <a:srgbClr val="FFFF00"/>
              </a:solidFill>
            </a:endParaRPr>
          </a:p>
        </p:txBody>
      </p:sp>
      <p:sp>
        <p:nvSpPr>
          <p:cNvPr id="462" name="Google Shape;462;p4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Types of dividend payments</a:t>
            </a:r>
            <a:endParaRPr dirty="0"/>
          </a:p>
          <a:p>
            <a:pPr marL="685800" lvl="1" indent="-228600" algn="l" rtl="0">
              <a:lnSpc>
                <a:spcPct val="90000"/>
              </a:lnSpc>
              <a:spcBef>
                <a:spcPts val="500"/>
              </a:spcBef>
              <a:spcAft>
                <a:spcPts val="0"/>
              </a:spcAft>
              <a:buClr>
                <a:schemeClr val="dk1"/>
              </a:buClr>
              <a:buSzPts val="2400"/>
              <a:buChar char="•"/>
            </a:pPr>
            <a:r>
              <a:rPr lang="en-US" sz="2800" dirty="0">
                <a:solidFill>
                  <a:schemeClr val="accent5">
                    <a:lumMod val="75000"/>
                  </a:schemeClr>
                </a:solidFill>
              </a:rPr>
              <a:t>Residual dividend policy</a:t>
            </a:r>
            <a:endParaRPr sz="2800" dirty="0">
              <a:solidFill>
                <a:schemeClr val="accent5">
                  <a:lumMod val="75000"/>
                </a:schemeClr>
              </a:solidFill>
            </a:endParaRPr>
          </a:p>
          <a:p>
            <a:pPr marL="1143000" lvl="2" indent="-228600" algn="l" rtl="0">
              <a:lnSpc>
                <a:spcPct val="90000"/>
              </a:lnSpc>
              <a:spcBef>
                <a:spcPts val="500"/>
              </a:spcBef>
              <a:spcAft>
                <a:spcPts val="0"/>
              </a:spcAft>
              <a:buClr>
                <a:schemeClr val="dk1"/>
              </a:buClr>
              <a:buSzPts val="2600"/>
              <a:buChar char="•"/>
            </a:pPr>
            <a:r>
              <a:rPr lang="en-US" sz="2600" dirty="0"/>
              <a:t>a policy in which the dividend paid is set equal to the earnings minus the amount of retained earnings necessary to finance the firm’s optimal capital budget</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61"/>
                                        </p:tgtEl>
                                        <p:attrNameLst>
                                          <p:attrName>style.visibility</p:attrName>
                                        </p:attrNameLst>
                                      </p:cBhvr>
                                      <p:to>
                                        <p:strVal val="visible"/>
                                      </p:to>
                                    </p:set>
                                    <p:animEffect transition="in" filter="fade">
                                      <p:cBhvr>
                                        <p:cTn id="7" dur="500"/>
                                        <p:tgtEl>
                                          <p:spTgt spid="4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466"/>
        <p:cNvGrpSpPr/>
        <p:nvPr/>
      </p:nvGrpSpPr>
      <p:grpSpPr>
        <a:xfrm>
          <a:off x="0" y="0"/>
          <a:ext cx="0" cy="0"/>
          <a:chOff x="0" y="0"/>
          <a:chExt cx="0" cy="0"/>
        </a:xfrm>
      </p:grpSpPr>
      <p:sp>
        <p:nvSpPr>
          <p:cNvPr id="467" name="Google Shape;467;p44"/>
          <p:cNvSpPr txBox="1">
            <a:spLocks noGrp="1"/>
          </p:cNvSpPr>
          <p:nvPr>
            <p:ph type="title"/>
          </p:nvPr>
        </p:nvSpPr>
        <p:spPr>
          <a:xfrm>
            <a:off x="2371725" y="11747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solidFill>
                  <a:srgbClr val="FFFF00"/>
                </a:solidFill>
              </a:rPr>
              <a:t>Dividend Policy in Practice</a:t>
            </a:r>
            <a:endParaRPr dirty="0">
              <a:solidFill>
                <a:srgbClr val="FFFF00"/>
              </a:solidFill>
            </a:endParaRPr>
          </a:p>
        </p:txBody>
      </p:sp>
      <p:sp>
        <p:nvSpPr>
          <p:cNvPr id="468" name="Google Shape;468;p4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Types of dividend payments</a:t>
            </a:r>
            <a:endParaRPr dirty="0"/>
          </a:p>
          <a:p>
            <a:pPr marL="685800" lvl="1" indent="-228600" algn="l" rtl="0">
              <a:lnSpc>
                <a:spcPct val="90000"/>
              </a:lnSpc>
              <a:spcBef>
                <a:spcPts val="500"/>
              </a:spcBef>
              <a:spcAft>
                <a:spcPts val="0"/>
              </a:spcAft>
              <a:buClr>
                <a:schemeClr val="dk1"/>
              </a:buClr>
              <a:buSzPts val="2400"/>
              <a:buChar char="•"/>
            </a:pPr>
            <a:r>
              <a:rPr lang="en-US" sz="2800" dirty="0">
                <a:solidFill>
                  <a:schemeClr val="accent5">
                    <a:lumMod val="75000"/>
                  </a:schemeClr>
                </a:solidFill>
              </a:rPr>
              <a:t>Stable, predictable dividend policy</a:t>
            </a:r>
            <a:endParaRPr sz="2800" dirty="0">
              <a:solidFill>
                <a:schemeClr val="accent5">
                  <a:lumMod val="75000"/>
                </a:schemeClr>
              </a:solidFill>
            </a:endParaRPr>
          </a:p>
          <a:p>
            <a:pPr marL="1143000" lvl="2" indent="-228600" algn="l" rtl="0">
              <a:lnSpc>
                <a:spcPct val="90000"/>
              </a:lnSpc>
              <a:spcBef>
                <a:spcPts val="500"/>
              </a:spcBef>
              <a:spcAft>
                <a:spcPts val="0"/>
              </a:spcAft>
              <a:buClr>
                <a:schemeClr val="dk1"/>
              </a:buClr>
              <a:buSzPts val="2600"/>
              <a:buChar char="•"/>
            </a:pPr>
            <a:r>
              <a:rPr lang="en-US" sz="2600" dirty="0"/>
              <a:t>payment of a specific dollar dividend each year, or </a:t>
            </a:r>
          </a:p>
          <a:p>
            <a:pPr marL="914400" lvl="2" indent="0" algn="l" rtl="0">
              <a:lnSpc>
                <a:spcPct val="90000"/>
              </a:lnSpc>
              <a:spcBef>
                <a:spcPts val="500"/>
              </a:spcBef>
              <a:spcAft>
                <a:spcPts val="0"/>
              </a:spcAft>
              <a:buClr>
                <a:schemeClr val="dk1"/>
              </a:buClr>
              <a:buSzPts val="2600"/>
              <a:buNone/>
            </a:pPr>
            <a:r>
              <a:rPr lang="en-US" sz="2600" dirty="0"/>
              <a:t>periodically increase the dividend at a constant rate</a:t>
            </a:r>
            <a:endParaRPr dirty="0"/>
          </a:p>
          <a:p>
            <a:pPr marL="1143000" lvl="2" indent="-228600" algn="l" rtl="0">
              <a:lnSpc>
                <a:spcPct val="90000"/>
              </a:lnSpc>
              <a:spcBef>
                <a:spcPts val="500"/>
              </a:spcBef>
              <a:spcAft>
                <a:spcPts val="0"/>
              </a:spcAft>
              <a:buClr>
                <a:schemeClr val="dk1"/>
              </a:buClr>
              <a:buSzPts val="2600"/>
              <a:buChar char="•"/>
            </a:pPr>
            <a:r>
              <a:rPr lang="en-US" sz="2600" dirty="0"/>
              <a:t>the annual dividend is fairly predictable by investors</a:t>
            </a:r>
            <a:endParaRPr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472"/>
        <p:cNvGrpSpPr/>
        <p:nvPr/>
      </p:nvGrpSpPr>
      <p:grpSpPr>
        <a:xfrm>
          <a:off x="0" y="0"/>
          <a:ext cx="0" cy="0"/>
          <a:chOff x="0" y="0"/>
          <a:chExt cx="0" cy="0"/>
        </a:xfrm>
      </p:grpSpPr>
      <p:sp>
        <p:nvSpPr>
          <p:cNvPr id="473" name="Google Shape;473;p45"/>
          <p:cNvSpPr txBox="1">
            <a:spLocks noGrp="1"/>
          </p:cNvSpPr>
          <p:nvPr>
            <p:ph type="title"/>
          </p:nvPr>
        </p:nvSpPr>
        <p:spPr>
          <a:xfrm>
            <a:off x="2486025" y="146050"/>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US" dirty="0">
                <a:solidFill>
                  <a:srgbClr val="FFFF00"/>
                </a:solidFill>
              </a:rPr>
              <a:t>Dividend Policy in Practice</a:t>
            </a:r>
            <a:endParaRPr dirty="0">
              <a:solidFill>
                <a:srgbClr val="FFFF00"/>
              </a:solidFill>
            </a:endParaRPr>
          </a:p>
        </p:txBody>
      </p:sp>
      <p:sp>
        <p:nvSpPr>
          <p:cNvPr id="474" name="Google Shape;474;p4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Types of dividend payments</a:t>
            </a:r>
            <a:endParaRPr dirty="0"/>
          </a:p>
          <a:p>
            <a:pPr marL="685800" lvl="1" indent="-228600" algn="l" rtl="0">
              <a:lnSpc>
                <a:spcPct val="90000"/>
              </a:lnSpc>
              <a:spcBef>
                <a:spcPts val="500"/>
              </a:spcBef>
              <a:spcAft>
                <a:spcPts val="0"/>
              </a:spcAft>
              <a:buClr>
                <a:schemeClr val="dk1"/>
              </a:buClr>
              <a:buSzPts val="2400"/>
              <a:buChar char="•"/>
            </a:pPr>
            <a:r>
              <a:rPr lang="en-US" sz="2800" dirty="0">
                <a:solidFill>
                  <a:schemeClr val="accent5">
                    <a:lumMod val="75000"/>
                  </a:schemeClr>
                </a:solidFill>
              </a:rPr>
              <a:t>Constant payout ratio</a:t>
            </a:r>
            <a:endParaRPr sz="2800" dirty="0">
              <a:solidFill>
                <a:schemeClr val="accent5">
                  <a:lumMod val="75000"/>
                </a:schemeClr>
              </a:solidFill>
            </a:endParaRPr>
          </a:p>
          <a:p>
            <a:pPr marL="1143000" lvl="2" indent="-228600" algn="l" rtl="0">
              <a:lnSpc>
                <a:spcPct val="90000"/>
              </a:lnSpc>
              <a:spcBef>
                <a:spcPts val="500"/>
              </a:spcBef>
              <a:spcAft>
                <a:spcPts val="0"/>
              </a:spcAft>
              <a:buClr>
                <a:schemeClr val="dk1"/>
              </a:buClr>
              <a:buSzPts val="2600"/>
              <a:buChar char="•"/>
            </a:pPr>
            <a:r>
              <a:rPr lang="en-US" sz="2600" dirty="0"/>
              <a:t>percentage of earnings, such as 50%</a:t>
            </a:r>
            <a:endParaRPr dirty="0"/>
          </a:p>
          <a:p>
            <a:pPr marL="1143000" lvl="2" indent="-228600" algn="l" rtl="0">
              <a:lnSpc>
                <a:spcPct val="90000"/>
              </a:lnSpc>
              <a:spcBef>
                <a:spcPts val="500"/>
              </a:spcBef>
              <a:spcAft>
                <a:spcPts val="0"/>
              </a:spcAft>
              <a:buClr>
                <a:schemeClr val="dk1"/>
              </a:buClr>
              <a:buSzPts val="2600"/>
              <a:buChar char="•"/>
            </a:pPr>
            <a:r>
              <a:rPr lang="en-US" sz="2600" dirty="0"/>
              <a:t>must watch out for reductions not to signal permanent </a:t>
            </a:r>
          </a:p>
          <a:p>
            <a:pPr marL="914400" lvl="2" indent="0" algn="l" rtl="0">
              <a:lnSpc>
                <a:spcPct val="90000"/>
              </a:lnSpc>
              <a:spcBef>
                <a:spcPts val="500"/>
              </a:spcBef>
              <a:spcAft>
                <a:spcPts val="0"/>
              </a:spcAft>
              <a:buClr>
                <a:schemeClr val="dk1"/>
              </a:buClr>
              <a:buSzPts val="2600"/>
              <a:buNone/>
            </a:pPr>
            <a:r>
              <a:rPr lang="en-US" sz="2600" dirty="0"/>
              <a:t>decline in earnings</a:t>
            </a:r>
            <a:endParaRPr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339123-A1CB-3454-BFED-73F1DD65B4A8}"/>
              </a:ext>
            </a:extLst>
          </p:cNvPr>
          <p:cNvSpPr>
            <a:spLocks noGrp="1"/>
          </p:cNvSpPr>
          <p:nvPr>
            <p:ph idx="1"/>
          </p:nvPr>
        </p:nvSpPr>
        <p:spPr>
          <a:xfrm>
            <a:off x="112543" y="98474"/>
            <a:ext cx="11915334" cy="6654018"/>
          </a:xfrm>
        </p:spPr>
        <p:txBody>
          <a:bodyPr>
            <a:normAutofit/>
          </a:bodyPr>
          <a:lstStyle/>
          <a:p>
            <a:pPr marL="0" indent="0">
              <a:buNone/>
            </a:pPr>
            <a:r>
              <a:rPr lang="en-US" sz="1800" b="1" u="sng" dirty="0">
                <a:solidFill>
                  <a:srgbClr val="231F1F"/>
                </a:solidFill>
                <a:effectLst/>
                <a:latin typeface="Tahoma" panose="020B0604030504040204" pitchFamily="34" charset="0"/>
                <a:ea typeface="Times New Roman" panose="02020603050405020304" pitchFamily="18" charset="0"/>
                <a:cs typeface="Times New Roman" panose="02020603050405020304" pitchFamily="18" charset="0"/>
              </a:rPr>
              <a:t>Dividends</a:t>
            </a:r>
            <a:r>
              <a:rPr lang="en-US" sz="1800" b="1" u="sng" spc="145" dirty="0">
                <a:solidFill>
                  <a:srgbClr val="231F1F"/>
                </a:solidFill>
                <a:effectLst/>
                <a:latin typeface="Tahoma" panose="020B0604030504040204" pitchFamily="34" charset="0"/>
                <a:ea typeface="Times New Roman" panose="02020603050405020304" pitchFamily="18" charset="0"/>
                <a:cs typeface="Times New Roman" panose="02020603050405020304" pitchFamily="18" charset="0"/>
              </a:rPr>
              <a:t> </a:t>
            </a:r>
            <a:r>
              <a:rPr lang="en-US" sz="1800" b="1" u="sng" dirty="0">
                <a:solidFill>
                  <a:srgbClr val="231F1F"/>
                </a:solidFill>
                <a:effectLst/>
                <a:latin typeface="Tahoma" panose="020B0604030504040204" pitchFamily="34" charset="0"/>
                <a:ea typeface="Times New Roman" panose="02020603050405020304" pitchFamily="18" charset="0"/>
                <a:cs typeface="Times New Roman" panose="02020603050405020304" pitchFamily="18" charset="0"/>
              </a:rPr>
              <a:t>and</a:t>
            </a:r>
            <a:r>
              <a:rPr lang="en-US" sz="1800" b="1" u="sng" spc="160" dirty="0">
                <a:solidFill>
                  <a:srgbClr val="231F1F"/>
                </a:solidFill>
                <a:effectLst/>
                <a:latin typeface="Tahoma" panose="020B0604030504040204" pitchFamily="34" charset="0"/>
                <a:ea typeface="Times New Roman" panose="02020603050405020304" pitchFamily="18" charset="0"/>
                <a:cs typeface="Times New Roman" panose="02020603050405020304" pitchFamily="18" charset="0"/>
              </a:rPr>
              <a:t> </a:t>
            </a:r>
            <a:r>
              <a:rPr lang="en-US" sz="1800" b="1" u="sng" dirty="0">
                <a:solidFill>
                  <a:srgbClr val="231F1F"/>
                </a:solidFill>
                <a:effectLst/>
                <a:latin typeface="Tahoma" panose="020B0604030504040204" pitchFamily="34" charset="0"/>
                <a:ea typeface="Times New Roman" panose="02020603050405020304" pitchFamily="18" charset="0"/>
                <a:cs typeface="Times New Roman" panose="02020603050405020304" pitchFamily="18" charset="0"/>
              </a:rPr>
              <a:t>Stock</a:t>
            </a:r>
            <a:r>
              <a:rPr lang="en-US" sz="1800" b="1" u="sng" spc="50" dirty="0">
                <a:solidFill>
                  <a:srgbClr val="231F1F"/>
                </a:solidFill>
                <a:effectLst/>
                <a:latin typeface="Tahoma" panose="020B0604030504040204" pitchFamily="34" charset="0"/>
                <a:ea typeface="Times New Roman" panose="02020603050405020304" pitchFamily="18" charset="0"/>
                <a:cs typeface="Times New Roman" panose="02020603050405020304" pitchFamily="18" charset="0"/>
              </a:rPr>
              <a:t> </a:t>
            </a:r>
            <a:r>
              <a:rPr lang="en-US" sz="1800" b="1" u="sng" dirty="0">
                <a:solidFill>
                  <a:srgbClr val="231F1F"/>
                </a:solidFill>
                <a:effectLst/>
                <a:latin typeface="Tahoma" panose="020B0604030504040204" pitchFamily="34" charset="0"/>
                <a:ea typeface="Times New Roman" panose="02020603050405020304" pitchFamily="18" charset="0"/>
                <a:cs typeface="Times New Roman" panose="02020603050405020304" pitchFamily="18" charset="0"/>
              </a:rPr>
              <a:t>Repurchases</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Dividends, as we’ve learned, are not a legal obligation of the ﬁrm and may be skipped, decreased, increased, stopped, and started according to the collective wisdom of the corporation’s board of directors. When they are paid, they are typically paid on a quarterly basis, four times over the course of a year.</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Many ﬁrms oﬀer shareholders the choice to receive a check for the amount of their dividends or to reinvest the dividends in the ﬁrm’s stock. </a:t>
            </a:r>
            <a:r>
              <a:rPr lang="en-US" sz="2200" dirty="0">
                <a:solidFill>
                  <a:schemeClr val="accent5">
                    <a:lumMod val="75000"/>
                  </a:schemeClr>
                </a:solidFill>
                <a:latin typeface="Times New Roman" panose="02020603050405020304" pitchFamily="18" charset="0"/>
                <a:cs typeface="Times New Roman" panose="02020603050405020304" pitchFamily="18" charset="0"/>
              </a:rPr>
              <a:t>Dividend reinvestment plans (DRIPs) </a:t>
            </a:r>
            <a:r>
              <a:rPr lang="en-US" sz="2200" dirty="0">
                <a:latin typeface="Times New Roman" panose="02020603050405020304" pitchFamily="18" charset="0"/>
                <a:cs typeface="Times New Roman" panose="02020603050405020304" pitchFamily="18" charset="0"/>
              </a:rPr>
              <a:t>allow shareholders to purchase additional shares automatically with all or part of the investor’s dividends. Fractional shares can be purchased and DRIP purchases have no or </a:t>
            </a:r>
            <a:r>
              <a:rPr lang="en-US" sz="2200">
                <a:latin typeface="Times New Roman" panose="02020603050405020304" pitchFamily="18" charset="0"/>
                <a:cs typeface="Times New Roman" panose="02020603050405020304" pitchFamily="18" charset="0"/>
              </a:rPr>
              <a:t>low commissions. Suppose an investor owns suﬃcient shares to receive $10 in dividends on a stock from its quarterly declared dividend. If the stock price is $25, the DRIP program allows the investor to purchase $10/$25, or a 0.40 share of the ﬁrm’s stock. If the stock price is $8, the investor’s reinvested dividends will purchase $10/$8 or 1.25 shares of the stock. </a:t>
            </a:r>
            <a:r>
              <a:rPr lang="en-US" sz="2200" u="sng">
                <a:highlight>
                  <a:srgbClr val="FFFF00"/>
                </a:highlight>
                <a:latin typeface="Times New Roman" panose="02020603050405020304" pitchFamily="18" charset="0"/>
                <a:cs typeface="Times New Roman" panose="02020603050405020304" pitchFamily="18" charset="0"/>
              </a:rPr>
              <a:t>Whether </a:t>
            </a:r>
            <a:r>
              <a:rPr lang="en-US" sz="2200" u="sng" dirty="0">
                <a:highlight>
                  <a:srgbClr val="FFFF00"/>
                </a:highlight>
                <a:latin typeface="Times New Roman" panose="02020603050405020304" pitchFamily="18" charset="0"/>
                <a:cs typeface="Times New Roman" panose="02020603050405020304" pitchFamily="18" charset="0"/>
              </a:rPr>
              <a:t>the dividends are received as cash or reinvested, the investor must pay taxes on them.</a:t>
            </a:r>
          </a:p>
          <a:p>
            <a:pPr marL="0" indent="0" algn="just">
              <a:lnSpc>
                <a:spcPct val="150000"/>
              </a:lnSpc>
              <a:buNone/>
            </a:pPr>
            <a:endParaRPr lang="en-US" sz="2200"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2200"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2200" dirty="0">
              <a:latin typeface="Times New Roman" panose="02020603050405020304" pitchFamily="18" charset="0"/>
              <a:cs typeface="Times New Roman" panose="02020603050405020304" pitchFamily="18" charset="0"/>
            </a:endParaRPr>
          </a:p>
          <a:p>
            <a:pPr marL="0" indent="0">
              <a:buNone/>
            </a:pPr>
            <a:endParaRPr lang="en-US" b="1" u="sng" dirty="0"/>
          </a:p>
        </p:txBody>
      </p:sp>
    </p:spTree>
    <p:extLst>
      <p:ext uri="{BB962C8B-B14F-4D97-AF65-F5344CB8AC3E}">
        <p14:creationId xmlns:p14="http://schemas.microsoft.com/office/powerpoint/2010/main" val="27059969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339123-A1CB-3454-BFED-73F1DD65B4A8}"/>
              </a:ext>
            </a:extLst>
          </p:cNvPr>
          <p:cNvSpPr>
            <a:spLocks noGrp="1"/>
          </p:cNvSpPr>
          <p:nvPr>
            <p:ph idx="1"/>
          </p:nvPr>
        </p:nvSpPr>
        <p:spPr>
          <a:xfrm>
            <a:off x="112543" y="98474"/>
            <a:ext cx="11915334" cy="6654018"/>
          </a:xfrm>
        </p:spPr>
        <p:txBody>
          <a:bodyPr>
            <a:normAutofit/>
          </a:bodyPr>
          <a:lstStyle/>
          <a:p>
            <a:pPr marL="0" indent="0" algn="just">
              <a:lnSpc>
                <a:spcPct val="150000"/>
              </a:lnSpc>
              <a:buNone/>
            </a:pPr>
            <a:endParaRPr lang="en-US" sz="2200" b="1" u="sng" dirty="0">
              <a:latin typeface="Times New Roman" panose="02020603050405020304" pitchFamily="18" charset="0"/>
              <a:cs typeface="Times New Roman" panose="02020603050405020304" pitchFamily="18" charset="0"/>
            </a:endParaRPr>
          </a:p>
          <a:p>
            <a:pPr marL="0" indent="0" algn="just">
              <a:lnSpc>
                <a:spcPct val="150000"/>
              </a:lnSpc>
              <a:buNone/>
            </a:pPr>
            <a:r>
              <a:rPr lang="en-US" sz="2200" dirty="0">
                <a:latin typeface="Times New Roman" panose="02020603050405020304" pitchFamily="18" charset="0"/>
                <a:cs typeface="Times New Roman" panose="02020603050405020304" pitchFamily="18" charset="0"/>
              </a:rPr>
              <a:t>Most ﬁrms that issue dividends try to maintain a consistent </a:t>
            </a:r>
            <a:r>
              <a:rPr lang="en-US" sz="2200" dirty="0">
                <a:highlight>
                  <a:srgbClr val="FFFF00"/>
                </a:highlight>
                <a:latin typeface="Times New Roman" panose="02020603050405020304" pitchFamily="18" charset="0"/>
                <a:cs typeface="Times New Roman" panose="02020603050405020304" pitchFamily="18" charset="0"/>
              </a:rPr>
              <a:t>dividend payout ratio</a:t>
            </a:r>
            <a:r>
              <a:rPr lang="en-US" sz="2200" dirty="0">
                <a:latin typeface="Times New Roman" panose="02020603050405020304" pitchFamily="18" charset="0"/>
                <a:cs typeface="Times New Roman" panose="02020603050405020304" pitchFamily="18" charset="0"/>
              </a:rPr>
              <a:t>, which is dividends per share divided by earnings per share (EPS). The dividend payout ratio for example, Microsoft company’s dividend is $1.44 per share divided by earnings per share, $1.48:</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Dividend payout ratio = $1.44/$1.48 = 0.97 or 97 percent</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This is quite high. If this were the case, Microsoft likely expects its earnings to rise in the coming year. Rare is the ﬁrm that wants to continually return all of its earnings to shareholders as dividends; typically, funds are retained to ﬁnance growth and expansion.</a:t>
            </a:r>
          </a:p>
          <a:p>
            <a:pPr marL="0" indent="0" algn="just">
              <a:lnSpc>
                <a:spcPct val="150000"/>
              </a:lnSpc>
              <a:buNone/>
            </a:pPr>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609276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339123-A1CB-3454-BFED-73F1DD65B4A8}"/>
              </a:ext>
            </a:extLst>
          </p:cNvPr>
          <p:cNvSpPr>
            <a:spLocks noGrp="1"/>
          </p:cNvSpPr>
          <p:nvPr>
            <p:ph idx="1"/>
          </p:nvPr>
        </p:nvSpPr>
        <p:spPr>
          <a:xfrm>
            <a:off x="112543" y="98474"/>
            <a:ext cx="11915334" cy="6654018"/>
          </a:xfrm>
        </p:spPr>
        <p:txBody>
          <a:bodyPr>
            <a:normAutofit/>
          </a:bodyPr>
          <a:lstStyle/>
          <a:p>
            <a:pPr marL="0" indent="0" algn="just">
              <a:lnSpc>
                <a:spcPct val="150000"/>
              </a:lnSpc>
              <a:buNone/>
            </a:pPr>
            <a:r>
              <a:rPr lang="en-US" sz="2200" u="sng" dirty="0">
                <a:solidFill>
                  <a:srgbClr val="231F1F"/>
                </a:solidFill>
                <a:effectLst/>
                <a:latin typeface="Times New Roman" panose="02020603050405020304" pitchFamily="18" charset="0"/>
                <a:ea typeface="Times New Roman" panose="02020603050405020304" pitchFamily="18" charset="0"/>
              </a:rPr>
              <a:t>A</a:t>
            </a:r>
            <a:r>
              <a:rPr lang="en-US" sz="2200" u="sng" spc="1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key</a:t>
            </a:r>
            <a:r>
              <a:rPr lang="en-US" sz="2200" u="sng" spc="2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component</a:t>
            </a:r>
            <a:r>
              <a:rPr lang="en-US" sz="2200" u="sng" spc="-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of</a:t>
            </a:r>
            <a:r>
              <a:rPr lang="en-US" sz="2200" u="sng" spc="-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the</a:t>
            </a:r>
            <a:r>
              <a:rPr lang="en-US" sz="2200" u="sng" spc="-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“how</a:t>
            </a:r>
            <a:r>
              <a:rPr lang="en-US" sz="2200" u="sng" spc="2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much?”</a:t>
            </a:r>
            <a:r>
              <a:rPr lang="en-US" sz="2200" u="sng" spc="1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decision</a:t>
            </a:r>
            <a:r>
              <a:rPr lang="en-US" sz="2200" u="sng" spc="-1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is</a:t>
            </a:r>
            <a:r>
              <a:rPr lang="en-US" sz="2200" u="sng" spc="4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what</a:t>
            </a:r>
            <a:r>
              <a:rPr lang="en-US" sz="2200" u="sng" spc="1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level</a:t>
            </a:r>
            <a:r>
              <a:rPr lang="en-US" sz="2200" u="sng" spc="-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of dividends</a:t>
            </a:r>
            <a:r>
              <a:rPr lang="en-US" sz="2200" u="sng" spc="-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is</a:t>
            </a:r>
            <a:r>
              <a:rPr lang="en-US" sz="2200" u="sng" spc="3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sustainable</a:t>
            </a:r>
            <a:r>
              <a:rPr lang="en-US" sz="2200" u="sng" spc="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over</a:t>
            </a:r>
            <a:r>
              <a:rPr lang="en-US" sz="2200" u="sng" spc="-5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time?</a:t>
            </a:r>
            <a:r>
              <a:rPr lang="en-US" sz="2200" u="sng" spc="-1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ﬁrm</a:t>
            </a:r>
            <a:r>
              <a:rPr lang="en-US" sz="2200" spc="-3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does</a:t>
            </a:r>
            <a:r>
              <a:rPr lang="en-US" sz="2200" spc="-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not</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want</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to</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announce it</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will</a:t>
            </a:r>
            <a:r>
              <a:rPr lang="en-US" sz="2200" spc="-1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begin</a:t>
            </a:r>
            <a:r>
              <a:rPr lang="en-US" sz="2200" spc="-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paying</a:t>
            </a:r>
            <a:r>
              <a:rPr lang="en-US" sz="2200" spc="-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dividends</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and</a:t>
            </a:r>
            <a:r>
              <a:rPr lang="en-US" sz="2200" spc="-1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then</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have</a:t>
            </a:r>
            <a:r>
              <a:rPr lang="en-US" sz="2200" spc="-4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to</a:t>
            </a:r>
            <a:r>
              <a:rPr lang="en-US" sz="2200" spc="-23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reduce</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or</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eliminate the</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dividend</a:t>
            </a:r>
            <a:r>
              <a:rPr lang="en-US" sz="2200" spc="2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at</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later</a:t>
            </a:r>
            <a:r>
              <a:rPr lang="en-US" sz="2200" spc="4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time</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due</a:t>
            </a:r>
            <a:r>
              <a:rPr lang="en-US" sz="2200" spc="-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to</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the</a:t>
            </a:r>
            <a:r>
              <a:rPr lang="en-US" sz="2200" spc="3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need</a:t>
            </a:r>
            <a:r>
              <a:rPr lang="en-US" sz="2200" spc="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to</a:t>
            </a:r>
            <a:r>
              <a:rPr lang="en-US" sz="2200" spc="3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conserve</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cash.</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Dividends</a:t>
            </a:r>
            <a:r>
              <a:rPr lang="en-US" sz="2200" u="sng" spc="-235" dirty="0">
                <a:solidFill>
                  <a:srgbClr val="231F1F"/>
                </a:solidFill>
                <a:effectLst/>
                <a:latin typeface="Times New Roman" panose="02020603050405020304" pitchFamily="18" charset="0"/>
                <a:ea typeface="Times New Roman" panose="02020603050405020304" pitchFamily="18" charset="0"/>
              </a:rPr>
              <a:t> </a:t>
            </a:r>
            <a:r>
              <a:rPr lang="en-US" sz="2200" u="sng" spc="-20" dirty="0">
                <a:solidFill>
                  <a:srgbClr val="231F1F"/>
                </a:solidFill>
                <a:effectLst/>
                <a:latin typeface="Times New Roman" panose="02020603050405020304" pitchFamily="18" charset="0"/>
                <a:ea typeface="Times New Roman" panose="02020603050405020304" pitchFamily="18" charset="0"/>
              </a:rPr>
              <a:t>are</a:t>
            </a:r>
            <a:r>
              <a:rPr lang="en-US" sz="2200" u="sng" spc="-40" dirty="0">
                <a:solidFill>
                  <a:srgbClr val="231F1F"/>
                </a:solidFill>
                <a:effectLst/>
                <a:latin typeface="Times New Roman" panose="02020603050405020304" pitchFamily="18" charset="0"/>
                <a:ea typeface="Times New Roman" panose="02020603050405020304" pitchFamily="18" charset="0"/>
              </a:rPr>
              <a:t> </a:t>
            </a:r>
            <a:r>
              <a:rPr lang="en-US" sz="2200" u="sng" spc="-20" dirty="0">
                <a:solidFill>
                  <a:srgbClr val="231F1F"/>
                </a:solidFill>
                <a:effectLst/>
                <a:latin typeface="Times New Roman" panose="02020603050405020304" pitchFamily="18" charset="0"/>
                <a:ea typeface="Times New Roman" panose="02020603050405020304" pitchFamily="18" charset="0"/>
              </a:rPr>
              <a:t>thought</a:t>
            </a:r>
            <a:r>
              <a:rPr lang="en-US" sz="2200" u="sng" spc="5" dirty="0">
                <a:solidFill>
                  <a:srgbClr val="231F1F"/>
                </a:solidFill>
                <a:effectLst/>
                <a:latin typeface="Times New Roman" panose="02020603050405020304" pitchFamily="18" charset="0"/>
                <a:ea typeface="Times New Roman" panose="02020603050405020304" pitchFamily="18" charset="0"/>
              </a:rPr>
              <a:t> </a:t>
            </a:r>
            <a:r>
              <a:rPr lang="en-US" sz="2200" u="sng" spc="-20" dirty="0">
                <a:solidFill>
                  <a:srgbClr val="231F1F"/>
                </a:solidFill>
                <a:effectLst/>
                <a:latin typeface="Times New Roman" panose="02020603050405020304" pitchFamily="18" charset="0"/>
                <a:ea typeface="Times New Roman" panose="02020603050405020304" pitchFamily="18" charset="0"/>
              </a:rPr>
              <a:t>to</a:t>
            </a:r>
            <a:r>
              <a:rPr lang="en-US" sz="2200" u="sng" spc="-35" dirty="0">
                <a:solidFill>
                  <a:srgbClr val="231F1F"/>
                </a:solidFill>
                <a:effectLst/>
                <a:latin typeface="Times New Roman" panose="02020603050405020304" pitchFamily="18" charset="0"/>
                <a:ea typeface="Times New Roman" panose="02020603050405020304" pitchFamily="18" charset="0"/>
              </a:rPr>
              <a:t> </a:t>
            </a:r>
            <a:r>
              <a:rPr lang="en-US" sz="2200" u="sng" spc="-20" dirty="0">
                <a:solidFill>
                  <a:srgbClr val="231F1F"/>
                </a:solidFill>
                <a:effectLst/>
                <a:latin typeface="Times New Roman" panose="02020603050405020304" pitchFamily="18" charset="0"/>
                <a:ea typeface="Times New Roman" panose="02020603050405020304" pitchFamily="18" charset="0"/>
              </a:rPr>
              <a:t>send</a:t>
            </a:r>
            <a:r>
              <a:rPr lang="en-US" sz="2200" u="sng" spc="-40" dirty="0">
                <a:solidFill>
                  <a:srgbClr val="231F1F"/>
                </a:solidFill>
                <a:effectLst/>
                <a:latin typeface="Times New Roman" panose="02020603050405020304" pitchFamily="18" charset="0"/>
                <a:ea typeface="Times New Roman" panose="02020603050405020304" pitchFamily="18" charset="0"/>
              </a:rPr>
              <a:t> </a:t>
            </a:r>
            <a:r>
              <a:rPr lang="en-US" sz="2200" u="sng" spc="-20" dirty="0">
                <a:solidFill>
                  <a:srgbClr val="231F1F"/>
                </a:solidFill>
                <a:effectLst/>
                <a:latin typeface="Times New Roman" panose="02020603050405020304" pitchFamily="18" charset="0"/>
                <a:ea typeface="Times New Roman" panose="02020603050405020304" pitchFamily="18" charset="0"/>
              </a:rPr>
              <a:t>a</a:t>
            </a:r>
            <a:r>
              <a:rPr lang="en-US" sz="2200" u="sng" spc="15" dirty="0">
                <a:solidFill>
                  <a:srgbClr val="231F1F"/>
                </a:solidFill>
                <a:effectLst/>
                <a:latin typeface="Times New Roman" panose="02020603050405020304" pitchFamily="18" charset="0"/>
                <a:ea typeface="Times New Roman" panose="02020603050405020304" pitchFamily="18" charset="0"/>
              </a:rPr>
              <a:t> </a:t>
            </a:r>
            <a:r>
              <a:rPr lang="en-US" sz="2200" u="sng" spc="-20" dirty="0">
                <a:solidFill>
                  <a:srgbClr val="231F1F"/>
                </a:solidFill>
                <a:effectLst/>
                <a:latin typeface="Times New Roman" panose="02020603050405020304" pitchFamily="18" charset="0"/>
                <a:ea typeface="Times New Roman" panose="02020603050405020304" pitchFamily="18" charset="0"/>
              </a:rPr>
              <a:t>signal to</a:t>
            </a:r>
            <a:r>
              <a:rPr lang="en-US" sz="2200" u="sng" spc="-15" dirty="0">
                <a:solidFill>
                  <a:srgbClr val="231F1F"/>
                </a:solidFill>
                <a:effectLst/>
                <a:latin typeface="Times New Roman" panose="02020603050405020304" pitchFamily="18" charset="0"/>
                <a:ea typeface="Times New Roman" panose="02020603050405020304" pitchFamily="18" charset="0"/>
              </a:rPr>
              <a:t> </a:t>
            </a:r>
            <a:r>
              <a:rPr lang="en-US" sz="2200" u="sng" spc="-20" dirty="0">
                <a:solidFill>
                  <a:srgbClr val="231F1F"/>
                </a:solidFill>
                <a:effectLst/>
                <a:latin typeface="Times New Roman" panose="02020603050405020304" pitchFamily="18" charset="0"/>
                <a:ea typeface="Times New Roman" panose="02020603050405020304" pitchFamily="18" charset="0"/>
              </a:rPr>
              <a:t>investors </a:t>
            </a:r>
            <a:r>
              <a:rPr lang="en-US" sz="2200" u="sng" spc="-15" dirty="0">
                <a:solidFill>
                  <a:srgbClr val="231F1F"/>
                </a:solidFill>
                <a:effectLst/>
                <a:latin typeface="Times New Roman" panose="02020603050405020304" pitchFamily="18" charset="0"/>
                <a:ea typeface="Times New Roman" panose="02020603050405020304" pitchFamily="18" charset="0"/>
              </a:rPr>
              <a:t>about</a:t>
            </a:r>
            <a:r>
              <a:rPr lang="en-US" sz="2200" u="sng" spc="5" dirty="0">
                <a:solidFill>
                  <a:srgbClr val="231F1F"/>
                </a:solidFill>
                <a:effectLst/>
                <a:latin typeface="Times New Roman" panose="02020603050405020304" pitchFamily="18" charset="0"/>
                <a:ea typeface="Times New Roman" panose="02020603050405020304" pitchFamily="18" charset="0"/>
              </a:rPr>
              <a:t> </a:t>
            </a:r>
            <a:r>
              <a:rPr lang="en-US" sz="2200" u="sng" spc="-15" dirty="0">
                <a:solidFill>
                  <a:srgbClr val="231F1F"/>
                </a:solidFill>
                <a:effectLst/>
                <a:latin typeface="Times New Roman" panose="02020603050405020304" pitchFamily="18" charset="0"/>
                <a:ea typeface="Times New Roman" panose="02020603050405020304" pitchFamily="18" charset="0"/>
              </a:rPr>
              <a:t>management’s</a:t>
            </a:r>
            <a:r>
              <a:rPr lang="en-US" sz="2200" u="sng" spc="-5" dirty="0">
                <a:solidFill>
                  <a:srgbClr val="231F1F"/>
                </a:solidFill>
                <a:effectLst/>
                <a:latin typeface="Times New Roman" panose="02020603050405020304" pitchFamily="18" charset="0"/>
                <a:ea typeface="Times New Roman" panose="02020603050405020304" pitchFamily="18" charset="0"/>
              </a:rPr>
              <a:t> </a:t>
            </a:r>
            <a:r>
              <a:rPr lang="en-US" sz="2200" u="sng" spc="-15" dirty="0">
                <a:solidFill>
                  <a:srgbClr val="231F1F"/>
                </a:solidFill>
                <a:effectLst/>
                <a:latin typeface="Times New Roman" panose="02020603050405020304" pitchFamily="18" charset="0"/>
                <a:ea typeface="Times New Roman" panose="02020603050405020304" pitchFamily="18" charset="0"/>
              </a:rPr>
              <a:t>view</a:t>
            </a:r>
            <a:r>
              <a:rPr lang="en-US" sz="2200" u="sng" spc="-35" dirty="0">
                <a:solidFill>
                  <a:srgbClr val="231F1F"/>
                </a:solidFill>
                <a:effectLst/>
                <a:latin typeface="Times New Roman" panose="02020603050405020304" pitchFamily="18" charset="0"/>
                <a:ea typeface="Times New Roman" panose="02020603050405020304" pitchFamily="18" charset="0"/>
              </a:rPr>
              <a:t> </a:t>
            </a:r>
            <a:r>
              <a:rPr lang="en-US" sz="2200" u="sng" spc="-15" dirty="0">
                <a:solidFill>
                  <a:srgbClr val="231F1F"/>
                </a:solidFill>
                <a:effectLst/>
                <a:latin typeface="Times New Roman" panose="02020603050405020304" pitchFamily="18" charset="0"/>
                <a:ea typeface="Times New Roman" panose="02020603050405020304" pitchFamily="18" charset="0"/>
              </a:rPr>
              <a:t>of</a:t>
            </a:r>
            <a:r>
              <a:rPr lang="en-US" sz="2200" u="sng" spc="-20" dirty="0">
                <a:solidFill>
                  <a:srgbClr val="231F1F"/>
                </a:solidFill>
                <a:effectLst/>
                <a:latin typeface="Times New Roman" panose="02020603050405020304" pitchFamily="18" charset="0"/>
                <a:ea typeface="Times New Roman" panose="02020603050405020304" pitchFamily="18" charset="0"/>
              </a:rPr>
              <a:t> </a:t>
            </a:r>
            <a:r>
              <a:rPr lang="en-US" sz="2200" u="sng" spc="-15" dirty="0">
                <a:solidFill>
                  <a:srgbClr val="231F1F"/>
                </a:solidFill>
                <a:effectLst/>
                <a:latin typeface="Times New Roman" panose="02020603050405020304" pitchFamily="18" charset="0"/>
                <a:ea typeface="Times New Roman" panose="02020603050405020304" pitchFamily="18" charset="0"/>
              </a:rPr>
              <a:t>the future cash-generating</a:t>
            </a:r>
            <a:r>
              <a:rPr lang="en-US" sz="2200" u="sng" spc="-23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ability</a:t>
            </a:r>
            <a:r>
              <a:rPr lang="en-US" sz="2200" u="sng" spc="7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of</a:t>
            </a:r>
            <a:r>
              <a:rPr lang="en-US" sz="2200" u="sng" spc="2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the</a:t>
            </a:r>
            <a:r>
              <a:rPr lang="en-US" sz="2200" u="sng" spc="6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ﬁrm.</a:t>
            </a:r>
            <a:r>
              <a:rPr lang="en-US" sz="2200" u="sng" spc="5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Managers</a:t>
            </a:r>
            <a:r>
              <a:rPr lang="en-US" sz="2200" spc="4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and</a:t>
            </a:r>
            <a:r>
              <a:rPr lang="en-US" sz="2200" spc="4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the</a:t>
            </a:r>
            <a:r>
              <a:rPr lang="en-US" sz="2200" spc="4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board</a:t>
            </a:r>
            <a:r>
              <a:rPr lang="en-US" sz="2200" spc="4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of</a:t>
            </a:r>
            <a:r>
              <a:rPr lang="en-US" sz="2200" spc="5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directors</a:t>
            </a:r>
            <a:r>
              <a:rPr lang="en-US" sz="2200" spc="4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have</a:t>
            </a:r>
            <a:r>
              <a:rPr lang="en-US" sz="2200" spc="5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private</a:t>
            </a:r>
            <a:r>
              <a:rPr lang="en-US" sz="2200" spc="4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information</a:t>
            </a:r>
            <a:r>
              <a:rPr lang="en-US" sz="2200" spc="6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about</a:t>
            </a:r>
            <a:r>
              <a:rPr lang="en-US" sz="2200" spc="6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the</a:t>
            </a:r>
            <a:r>
              <a:rPr lang="en-US" sz="2200" spc="-23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strategies,</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competitive</a:t>
            </a:r>
            <a:r>
              <a:rPr lang="en-US" sz="2200" spc="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responses,</a:t>
            </a:r>
            <a:r>
              <a:rPr lang="en-US" sz="2200" spc="-4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and</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opportunities</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facing</a:t>
            </a:r>
            <a:r>
              <a:rPr lang="en-US" sz="2200" spc="-1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the</a:t>
            </a:r>
            <a:r>
              <a:rPr lang="en-US" sz="2200" spc="-1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ﬁrm</a:t>
            </a:r>
            <a:r>
              <a:rPr lang="en-US" sz="2200" spc="-2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that are</a:t>
            </a:r>
            <a:r>
              <a:rPr lang="en-US" sz="2200" spc="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not</a:t>
            </a:r>
            <a:r>
              <a:rPr lang="en-US" sz="2200" spc="-1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known</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to</a:t>
            </a:r>
            <a:r>
              <a:rPr lang="en-US" sz="2200" spc="-3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the</a:t>
            </a:r>
            <a:r>
              <a:rPr lang="en-US" sz="2200" spc="-235"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investing</a:t>
            </a:r>
            <a:r>
              <a:rPr lang="en-US" sz="2200" spc="-50" dirty="0">
                <a:solidFill>
                  <a:srgbClr val="231F1F"/>
                </a:solidFill>
                <a:effectLst/>
                <a:latin typeface="Times New Roman" panose="02020603050405020304" pitchFamily="18" charset="0"/>
                <a:ea typeface="Times New Roman" panose="02020603050405020304" pitchFamily="18" charset="0"/>
              </a:rPr>
              <a:t> </a:t>
            </a:r>
            <a:r>
              <a:rPr lang="en-US" sz="2200" dirty="0">
                <a:solidFill>
                  <a:srgbClr val="231F1F"/>
                </a:solidFill>
                <a:effectLst/>
                <a:latin typeface="Times New Roman" panose="02020603050405020304" pitchFamily="18" charset="0"/>
                <a:ea typeface="Times New Roman" panose="02020603050405020304" pitchFamily="18" charset="0"/>
              </a:rPr>
              <a:t>public.</a:t>
            </a:r>
            <a:r>
              <a:rPr lang="en-US" sz="2200" spc="-2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Thus,</a:t>
            </a:r>
            <a:r>
              <a:rPr lang="en-US" sz="2200" u="sng" spc="-2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if</a:t>
            </a:r>
            <a:r>
              <a:rPr lang="en-US" sz="2200" u="sng" spc="-2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the</a:t>
            </a:r>
            <a:r>
              <a:rPr lang="en-US" sz="2200" u="sng" spc="-1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highlight>
                  <a:srgbClr val="FFFF00"/>
                </a:highlight>
                <a:latin typeface="Times New Roman" panose="02020603050405020304" pitchFamily="18" charset="0"/>
                <a:ea typeface="Times New Roman" panose="02020603050405020304" pitchFamily="18" charset="0"/>
              </a:rPr>
              <a:t>ﬁrm</a:t>
            </a:r>
            <a:r>
              <a:rPr lang="en-US" sz="2200" u="sng" spc="-15" dirty="0">
                <a:solidFill>
                  <a:srgbClr val="231F1F"/>
                </a:solidFill>
                <a:effectLst/>
                <a:highlight>
                  <a:srgbClr val="FFFF00"/>
                </a:highlight>
                <a:latin typeface="Times New Roman" panose="02020603050405020304" pitchFamily="18" charset="0"/>
                <a:ea typeface="Times New Roman" panose="02020603050405020304" pitchFamily="18" charset="0"/>
              </a:rPr>
              <a:t> </a:t>
            </a:r>
            <a:r>
              <a:rPr lang="en-US" sz="2200" u="sng" dirty="0">
                <a:solidFill>
                  <a:srgbClr val="231F1F"/>
                </a:solidFill>
                <a:effectLst/>
                <a:highlight>
                  <a:srgbClr val="FFFF00"/>
                </a:highlight>
                <a:latin typeface="Times New Roman" panose="02020603050405020304" pitchFamily="18" charset="0"/>
                <a:ea typeface="Times New Roman" panose="02020603050405020304" pitchFamily="18" charset="0"/>
              </a:rPr>
              <a:t>increases</a:t>
            </a:r>
            <a:r>
              <a:rPr lang="en-US" sz="2200" u="sng" spc="-10" dirty="0">
                <a:solidFill>
                  <a:srgbClr val="231F1F"/>
                </a:solidFill>
                <a:effectLst/>
                <a:highlight>
                  <a:srgbClr val="FFFF00"/>
                </a:highlight>
                <a:latin typeface="Times New Roman" panose="02020603050405020304" pitchFamily="18" charset="0"/>
                <a:ea typeface="Times New Roman" panose="02020603050405020304" pitchFamily="18" charset="0"/>
              </a:rPr>
              <a:t> </a:t>
            </a:r>
            <a:r>
              <a:rPr lang="en-US" sz="2200" u="sng" dirty="0">
                <a:solidFill>
                  <a:srgbClr val="231F1F"/>
                </a:solidFill>
                <a:effectLst/>
                <a:highlight>
                  <a:srgbClr val="FFFF00"/>
                </a:highlight>
                <a:latin typeface="Times New Roman" panose="02020603050405020304" pitchFamily="18" charset="0"/>
                <a:ea typeface="Times New Roman" panose="02020603050405020304" pitchFamily="18" charset="0"/>
              </a:rPr>
              <a:t>dividends</a:t>
            </a:r>
            <a:r>
              <a:rPr lang="en-US" sz="2200" u="sng" dirty="0">
                <a:solidFill>
                  <a:srgbClr val="231F1F"/>
                </a:solidFill>
                <a:effectLst/>
                <a:latin typeface="Times New Roman" panose="02020603050405020304" pitchFamily="18" charset="0"/>
                <a:ea typeface="Times New Roman" panose="02020603050405020304" pitchFamily="18" charset="0"/>
              </a:rPr>
              <a:t>,</a:t>
            </a:r>
            <a:r>
              <a:rPr lang="en-US" sz="2200" u="sng" spc="-2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that</a:t>
            </a:r>
            <a:r>
              <a:rPr lang="en-US" sz="2200" u="sng" spc="-1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is</a:t>
            </a:r>
            <a:r>
              <a:rPr lang="en-US" sz="2200" u="sng" spc="-2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a</a:t>
            </a:r>
            <a:r>
              <a:rPr lang="en-US" sz="2200" u="sng" spc="-2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positive</a:t>
            </a:r>
            <a:r>
              <a:rPr lang="en-US" sz="2200" u="sng" spc="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signal</a:t>
            </a:r>
            <a:r>
              <a:rPr lang="en-US" sz="2200" u="sng" spc="-2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or</a:t>
            </a:r>
            <a:r>
              <a:rPr lang="en-US" sz="2200" u="sng" spc="-2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indicator</a:t>
            </a:r>
            <a:r>
              <a:rPr lang="en-US" sz="2200" u="sng" spc="-3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to</a:t>
            </a:r>
            <a:r>
              <a:rPr lang="en-US" sz="2200" u="sng" spc="-23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the</a:t>
            </a:r>
            <a:r>
              <a:rPr lang="en-US" sz="2200" u="sng" spc="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ﬁnancial</a:t>
            </a:r>
            <a:r>
              <a:rPr lang="en-US" sz="2200" u="sng" spc="-1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markets that</a:t>
            </a:r>
            <a:r>
              <a:rPr lang="en-US" sz="2200" u="sng" spc="-1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management</a:t>
            </a:r>
            <a:r>
              <a:rPr lang="en-US" sz="2200" u="sng" spc="-2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believes the</a:t>
            </a:r>
            <a:r>
              <a:rPr lang="en-US" sz="2200" u="sng" spc="-3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future</a:t>
            </a:r>
            <a:r>
              <a:rPr lang="en-US" sz="2200" u="sng" spc="-3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looks</a:t>
            </a:r>
            <a:r>
              <a:rPr lang="en-US" sz="2200" u="sng" spc="-2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stable,</a:t>
            </a:r>
            <a:r>
              <a:rPr lang="en-US" sz="2200" u="sng" spc="-2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or</a:t>
            </a:r>
            <a:r>
              <a:rPr lang="en-US" sz="2200" u="sng" spc="1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improving,</a:t>
            </a:r>
            <a:r>
              <a:rPr lang="en-US" sz="2200" u="sng" spc="-3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for</a:t>
            </a:r>
            <a:r>
              <a:rPr lang="en-US" sz="2200" u="sng" spc="-2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the</a:t>
            </a:r>
            <a:r>
              <a:rPr lang="en-US" sz="2200" u="sng" spc="-23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ﬁrm.</a:t>
            </a:r>
            <a:r>
              <a:rPr lang="en-US" sz="2200" spc="1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highlight>
                  <a:srgbClr val="FFFF00"/>
                </a:highlight>
                <a:latin typeface="Times New Roman" panose="02020603050405020304" pitchFamily="18" charset="0"/>
                <a:ea typeface="Times New Roman" panose="02020603050405020304" pitchFamily="18" charset="0"/>
              </a:rPr>
              <a:t>A</a:t>
            </a:r>
            <a:r>
              <a:rPr lang="en-US" sz="2200" u="sng" spc="25" dirty="0">
                <a:solidFill>
                  <a:srgbClr val="231F1F"/>
                </a:solidFill>
                <a:effectLst/>
                <a:highlight>
                  <a:srgbClr val="FFFF00"/>
                </a:highlight>
                <a:latin typeface="Times New Roman" panose="02020603050405020304" pitchFamily="18" charset="0"/>
                <a:ea typeface="Times New Roman" panose="02020603050405020304" pitchFamily="18" charset="0"/>
              </a:rPr>
              <a:t> </a:t>
            </a:r>
            <a:r>
              <a:rPr lang="en-US" sz="2200" u="sng" dirty="0">
                <a:solidFill>
                  <a:srgbClr val="231F1F"/>
                </a:solidFill>
                <a:effectLst/>
                <a:highlight>
                  <a:srgbClr val="FFFF00"/>
                </a:highlight>
                <a:latin typeface="Times New Roman" panose="02020603050405020304" pitchFamily="18" charset="0"/>
                <a:ea typeface="Times New Roman" panose="02020603050405020304" pitchFamily="18" charset="0"/>
              </a:rPr>
              <a:t>reduction</a:t>
            </a:r>
            <a:r>
              <a:rPr lang="en-US" sz="2200" u="sng" spc="15" dirty="0">
                <a:solidFill>
                  <a:srgbClr val="231F1F"/>
                </a:solidFill>
                <a:effectLst/>
                <a:highlight>
                  <a:srgbClr val="FFFF00"/>
                </a:highlight>
                <a:latin typeface="Times New Roman" panose="02020603050405020304" pitchFamily="18" charset="0"/>
                <a:ea typeface="Times New Roman" panose="02020603050405020304" pitchFamily="18" charset="0"/>
              </a:rPr>
              <a:t> </a:t>
            </a:r>
            <a:r>
              <a:rPr lang="en-US" sz="2200" u="sng" dirty="0">
                <a:solidFill>
                  <a:srgbClr val="231F1F"/>
                </a:solidFill>
                <a:effectLst/>
                <a:highlight>
                  <a:srgbClr val="FFFF00"/>
                </a:highlight>
                <a:latin typeface="Times New Roman" panose="02020603050405020304" pitchFamily="18" charset="0"/>
                <a:ea typeface="Times New Roman" panose="02020603050405020304" pitchFamily="18" charset="0"/>
              </a:rPr>
              <a:t>in</a:t>
            </a:r>
            <a:r>
              <a:rPr lang="en-US" sz="2200" u="sng" spc="-10" dirty="0">
                <a:solidFill>
                  <a:srgbClr val="231F1F"/>
                </a:solidFill>
                <a:effectLst/>
                <a:highlight>
                  <a:srgbClr val="FFFF00"/>
                </a:highlight>
                <a:latin typeface="Times New Roman" panose="02020603050405020304" pitchFamily="18" charset="0"/>
                <a:ea typeface="Times New Roman" panose="02020603050405020304" pitchFamily="18" charset="0"/>
              </a:rPr>
              <a:t> </a:t>
            </a:r>
            <a:r>
              <a:rPr lang="en-US" sz="2200" u="sng" dirty="0">
                <a:solidFill>
                  <a:srgbClr val="231F1F"/>
                </a:solidFill>
                <a:effectLst/>
                <a:highlight>
                  <a:srgbClr val="FFFF00"/>
                </a:highlight>
                <a:latin typeface="Times New Roman" panose="02020603050405020304" pitchFamily="18" charset="0"/>
                <a:ea typeface="Times New Roman" panose="02020603050405020304" pitchFamily="18" charset="0"/>
              </a:rPr>
              <a:t>dividends</a:t>
            </a:r>
            <a:r>
              <a:rPr lang="en-US" sz="2200" u="sng" spc="-20" dirty="0">
                <a:solidFill>
                  <a:srgbClr val="231F1F"/>
                </a:solidFill>
                <a:effectLst/>
                <a:highlight>
                  <a:srgbClr val="FFFF00"/>
                </a:highligh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is</a:t>
            </a:r>
            <a:r>
              <a:rPr lang="en-US" sz="2200" u="sng" spc="3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taken to</a:t>
            </a:r>
            <a:r>
              <a:rPr lang="en-US" sz="2200" u="sng" spc="3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be</a:t>
            </a:r>
            <a:r>
              <a:rPr lang="en-US" sz="2200" u="sng" spc="2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a</a:t>
            </a:r>
            <a:r>
              <a:rPr lang="en-US" sz="2200" u="sng" spc="1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pessimistic</a:t>
            </a:r>
            <a:r>
              <a:rPr lang="en-US" sz="2200" u="sng" spc="2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indicator</a:t>
            </a:r>
            <a:r>
              <a:rPr lang="en-US" sz="2200" u="sng" spc="1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of</a:t>
            </a:r>
            <a:r>
              <a:rPr lang="en-US" sz="2200" u="sng" spc="2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the</a:t>
            </a:r>
            <a:r>
              <a:rPr lang="en-US" sz="2200" u="sng" spc="1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ﬁrm’s</a:t>
            </a:r>
            <a:r>
              <a:rPr lang="en-US" sz="2200" u="sng" spc="1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future,</a:t>
            </a:r>
            <a:r>
              <a:rPr lang="en-US" sz="2200" u="sng" spc="1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so</a:t>
            </a:r>
            <a:r>
              <a:rPr lang="en-US" sz="2200" u="sng" spc="1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ﬁrms</a:t>
            </a:r>
            <a:r>
              <a:rPr lang="en-US" sz="2200" u="sng" spc="-22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set dividend</a:t>
            </a:r>
            <a:r>
              <a:rPr lang="en-US" sz="2200" u="sng" spc="1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levels</a:t>
            </a:r>
            <a:r>
              <a:rPr lang="en-US" sz="2200" u="sng" spc="2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so future</a:t>
            </a:r>
            <a:r>
              <a:rPr lang="en-US" sz="2200" u="sng" spc="-3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reductions</a:t>
            </a:r>
            <a:r>
              <a:rPr lang="en-US" sz="2200" u="sng" spc="2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are</a:t>
            </a:r>
            <a:r>
              <a:rPr lang="en-US" sz="2200" u="sng" spc="4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unlikely</a:t>
            </a:r>
            <a:r>
              <a:rPr lang="en-US" sz="2200" u="sng" spc="2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given</a:t>
            </a:r>
            <a:r>
              <a:rPr lang="en-US" sz="2200" u="sng" spc="4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their</a:t>
            </a:r>
            <a:r>
              <a:rPr lang="en-US" sz="2200" u="sng" spc="-1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current</a:t>
            </a:r>
            <a:r>
              <a:rPr lang="en-US" sz="2200" u="sng" spc="1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perspective</a:t>
            </a:r>
            <a:r>
              <a:rPr lang="en-US" sz="2200" u="sng" spc="1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on</a:t>
            </a:r>
            <a:r>
              <a:rPr lang="en-US" sz="2200" u="sng" spc="1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the</a:t>
            </a:r>
            <a:r>
              <a:rPr lang="en-US" sz="2200" u="sng" spc="35"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ﬁrm’s</a:t>
            </a:r>
            <a:r>
              <a:rPr lang="en-US" sz="2200" u="sng" spc="-220" dirty="0">
                <a:solidFill>
                  <a:srgbClr val="231F1F"/>
                </a:solidFill>
                <a:effectLst/>
                <a:latin typeface="Times New Roman" panose="02020603050405020304" pitchFamily="18" charset="0"/>
                <a:ea typeface="Times New Roman" panose="02020603050405020304" pitchFamily="18" charset="0"/>
              </a:rPr>
              <a:t> </a:t>
            </a:r>
            <a:r>
              <a:rPr lang="en-US" sz="2200" u="sng" dirty="0">
                <a:solidFill>
                  <a:srgbClr val="231F1F"/>
                </a:solidFill>
                <a:effectLst/>
                <a:latin typeface="Times New Roman" panose="02020603050405020304" pitchFamily="18" charset="0"/>
                <a:ea typeface="Times New Roman" panose="02020603050405020304" pitchFamily="18" charset="0"/>
              </a:rPr>
              <a:t>future.</a:t>
            </a:r>
            <a:endParaRPr lang="en-US" sz="2200" u="sng" dirty="0"/>
          </a:p>
        </p:txBody>
      </p:sp>
    </p:spTree>
    <p:extLst>
      <p:ext uri="{BB962C8B-B14F-4D97-AF65-F5344CB8AC3E}">
        <p14:creationId xmlns:p14="http://schemas.microsoft.com/office/powerpoint/2010/main" val="35661894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478"/>
        <p:cNvGrpSpPr/>
        <p:nvPr/>
      </p:nvGrpSpPr>
      <p:grpSpPr>
        <a:xfrm>
          <a:off x="0" y="0"/>
          <a:ext cx="0" cy="0"/>
          <a:chOff x="0" y="0"/>
          <a:chExt cx="0" cy="0"/>
        </a:xfrm>
      </p:grpSpPr>
      <p:sp>
        <p:nvSpPr>
          <p:cNvPr id="479" name="Google Shape;479;p46"/>
          <p:cNvSpPr txBox="1">
            <a:spLocks noGrp="1"/>
          </p:cNvSpPr>
          <p:nvPr>
            <p:ph type="title"/>
          </p:nvPr>
        </p:nvSpPr>
        <p:spPr>
          <a:xfrm>
            <a:off x="2438400" y="984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600"/>
              <a:buFont typeface="Calibri"/>
              <a:buNone/>
            </a:pPr>
            <a:r>
              <a:rPr lang="en-US" sz="3600" dirty="0">
                <a:solidFill>
                  <a:schemeClr val="accent2">
                    <a:lumMod val="75000"/>
                  </a:schemeClr>
                </a:solidFill>
              </a:rPr>
              <a:t>Factors Influencing Dividend Policy</a:t>
            </a:r>
            <a:endParaRPr dirty="0">
              <a:solidFill>
                <a:schemeClr val="accent2">
                  <a:lumMod val="75000"/>
                </a:schemeClr>
              </a:solidFill>
            </a:endParaRPr>
          </a:p>
        </p:txBody>
      </p:sp>
      <p:sp>
        <p:nvSpPr>
          <p:cNvPr id="480" name="Google Shape;480;p4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1. Constraints on dividend payments</a:t>
            </a:r>
            <a:endParaRPr dirty="0"/>
          </a:p>
          <a:p>
            <a:pPr marL="685800" lvl="1" indent="-228600" algn="l" rtl="0">
              <a:lnSpc>
                <a:spcPct val="90000"/>
              </a:lnSpc>
              <a:spcBef>
                <a:spcPts val="500"/>
              </a:spcBef>
              <a:spcAft>
                <a:spcPts val="0"/>
              </a:spcAft>
              <a:buClr>
                <a:schemeClr val="dk1"/>
              </a:buClr>
              <a:buSzPts val="2400"/>
              <a:buChar char="•"/>
            </a:pPr>
            <a:r>
              <a:rPr lang="en-US" dirty="0"/>
              <a:t>debt contract restrictions</a:t>
            </a:r>
            <a:endParaRPr dirty="0"/>
          </a:p>
          <a:p>
            <a:pPr marL="685800" lvl="1" indent="-228600" algn="l" rtl="0">
              <a:lnSpc>
                <a:spcPct val="90000"/>
              </a:lnSpc>
              <a:spcBef>
                <a:spcPts val="500"/>
              </a:spcBef>
              <a:spcAft>
                <a:spcPts val="0"/>
              </a:spcAft>
              <a:buClr>
                <a:schemeClr val="dk1"/>
              </a:buClr>
              <a:buSzPts val="2400"/>
              <a:buChar char="•"/>
            </a:pPr>
            <a:r>
              <a:rPr lang="en-US" dirty="0"/>
              <a:t>cannot exceed “retained earnings”</a:t>
            </a:r>
            <a:endParaRPr dirty="0"/>
          </a:p>
          <a:p>
            <a:pPr marL="685800" lvl="1" indent="-228600" algn="l" rtl="0">
              <a:lnSpc>
                <a:spcPct val="90000"/>
              </a:lnSpc>
              <a:spcBef>
                <a:spcPts val="500"/>
              </a:spcBef>
              <a:spcAft>
                <a:spcPts val="0"/>
              </a:spcAft>
              <a:buClr>
                <a:schemeClr val="dk1"/>
              </a:buClr>
              <a:buSzPts val="2400"/>
              <a:buChar char="•"/>
            </a:pPr>
            <a:r>
              <a:rPr lang="en-US" dirty="0"/>
              <a:t>cash availability</a:t>
            </a:r>
            <a:endParaRPr dirty="0"/>
          </a:p>
          <a:p>
            <a:pPr marL="685800" lvl="1" indent="-228600" algn="l" rtl="0">
              <a:lnSpc>
                <a:spcPct val="90000"/>
              </a:lnSpc>
              <a:spcBef>
                <a:spcPts val="500"/>
              </a:spcBef>
              <a:spcAft>
                <a:spcPts val="0"/>
              </a:spcAft>
              <a:buClr>
                <a:schemeClr val="dk1"/>
              </a:buClr>
              <a:buSzPts val="2400"/>
              <a:buChar char="•"/>
            </a:pPr>
            <a:r>
              <a:rPr lang="en-US" dirty="0"/>
              <a:t>IRS restrictions on improperly accumulated retained earnings</a:t>
            </a:r>
          </a:p>
          <a:p>
            <a:pPr marL="457200" lvl="1" indent="0" algn="l" rtl="0">
              <a:lnSpc>
                <a:spcPct val="90000"/>
              </a:lnSpc>
              <a:spcBef>
                <a:spcPts val="500"/>
              </a:spcBef>
              <a:spcAft>
                <a:spcPts val="0"/>
              </a:spcAft>
              <a:buClr>
                <a:schemeClr val="dk1"/>
              </a:buClr>
              <a:buSzPts val="2400"/>
              <a:buNone/>
            </a:pPr>
            <a:endParaRPr lang="en-US" dirty="0"/>
          </a:p>
          <a:p>
            <a:pPr marL="457200" lvl="1" indent="0" algn="l" rtl="0">
              <a:lnSpc>
                <a:spcPct val="90000"/>
              </a:lnSpc>
              <a:spcBef>
                <a:spcPts val="500"/>
              </a:spcBef>
              <a:spcAft>
                <a:spcPts val="0"/>
              </a:spcAft>
              <a:buClr>
                <a:schemeClr val="dk1"/>
              </a:buClr>
              <a:buSzPts val="2400"/>
              <a:buNone/>
            </a:pP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79"/>
                                        </p:tgtEl>
                                        <p:attrNameLst>
                                          <p:attrName>style.visibility</p:attrName>
                                        </p:attrNameLst>
                                      </p:cBhvr>
                                      <p:to>
                                        <p:strVal val="visible"/>
                                      </p:to>
                                    </p:set>
                                    <p:animEffect transition="in" filter="fade">
                                      <p:cBhvr>
                                        <p:cTn id="7" dur="500"/>
                                        <p:tgtEl>
                                          <p:spTgt spid="4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490"/>
        <p:cNvGrpSpPr/>
        <p:nvPr/>
      </p:nvGrpSpPr>
      <p:grpSpPr>
        <a:xfrm>
          <a:off x="0" y="0"/>
          <a:ext cx="0" cy="0"/>
          <a:chOff x="0" y="0"/>
          <a:chExt cx="0" cy="0"/>
        </a:xfrm>
      </p:grpSpPr>
      <p:sp>
        <p:nvSpPr>
          <p:cNvPr id="491" name="Google Shape;491;p48"/>
          <p:cNvSpPr txBox="1">
            <a:spLocks noGrp="1"/>
          </p:cNvSpPr>
          <p:nvPr>
            <p:ph type="title"/>
          </p:nvPr>
        </p:nvSpPr>
        <p:spPr>
          <a:xfrm>
            <a:off x="2362200" y="1746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600"/>
              <a:buFont typeface="Calibri"/>
              <a:buNone/>
            </a:pPr>
            <a:r>
              <a:rPr lang="en-US" sz="3600" dirty="0">
                <a:solidFill>
                  <a:schemeClr val="accent2">
                    <a:lumMod val="75000"/>
                  </a:schemeClr>
                </a:solidFill>
              </a:rPr>
              <a:t>Factors Influencing Dividend Policy</a:t>
            </a:r>
            <a:endParaRPr dirty="0">
              <a:solidFill>
                <a:schemeClr val="accent2">
                  <a:lumMod val="75000"/>
                </a:schemeClr>
              </a:solidFill>
            </a:endParaRPr>
          </a:p>
        </p:txBody>
      </p:sp>
      <p:sp>
        <p:nvSpPr>
          <p:cNvPr id="492" name="Google Shape;492;p4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a:t>2. Investment opportunities</a:t>
            </a:r>
            <a:endParaRPr/>
          </a:p>
          <a:p>
            <a:pPr marL="685800" lvl="1" indent="-228600" algn="l" rtl="0">
              <a:lnSpc>
                <a:spcPct val="90000"/>
              </a:lnSpc>
              <a:spcBef>
                <a:spcPts val="500"/>
              </a:spcBef>
              <a:spcAft>
                <a:spcPts val="0"/>
              </a:spcAft>
              <a:buClr>
                <a:schemeClr val="dk1"/>
              </a:buClr>
              <a:buSzPts val="2400"/>
              <a:buChar char="•"/>
            </a:pPr>
            <a:r>
              <a:rPr lang="en-US"/>
              <a:t>large capital budgeting projects affect dividend-payout ratios</a:t>
            </a:r>
            <a:endParaRPr/>
          </a:p>
          <a:p>
            <a:pPr marL="228600" lvl="0" indent="-228600" algn="l" rtl="0">
              <a:lnSpc>
                <a:spcPct val="90000"/>
              </a:lnSpc>
              <a:spcBef>
                <a:spcPts val="1000"/>
              </a:spcBef>
              <a:spcAft>
                <a:spcPts val="0"/>
              </a:spcAft>
              <a:buClr>
                <a:schemeClr val="dk1"/>
              </a:buClr>
              <a:buSzPts val="2800"/>
              <a:buChar char="•"/>
            </a:pPr>
            <a:r>
              <a:rPr lang="en-US"/>
              <a:t>3. Alternative sources of capital</a:t>
            </a:r>
            <a:endParaRPr/>
          </a:p>
          <a:p>
            <a:pPr marL="685800" lvl="1" indent="-228600" algn="l" rtl="0">
              <a:lnSpc>
                <a:spcPct val="90000"/>
              </a:lnSpc>
              <a:spcBef>
                <a:spcPts val="500"/>
              </a:spcBef>
              <a:spcAft>
                <a:spcPts val="0"/>
              </a:spcAft>
              <a:buClr>
                <a:schemeClr val="dk1"/>
              </a:buClr>
              <a:buSzPts val="2400"/>
              <a:buChar char="•"/>
            </a:pPr>
            <a:r>
              <a:rPr lang="en-US"/>
              <a:t>flotation costs</a:t>
            </a:r>
            <a:endParaRPr/>
          </a:p>
          <a:p>
            <a:pPr marL="685800" lvl="1" indent="-228600" algn="l" rtl="0">
              <a:lnSpc>
                <a:spcPct val="90000"/>
              </a:lnSpc>
              <a:spcBef>
                <a:spcPts val="500"/>
              </a:spcBef>
              <a:spcAft>
                <a:spcPts val="0"/>
              </a:spcAft>
              <a:buClr>
                <a:schemeClr val="dk1"/>
              </a:buClr>
              <a:buSzPts val="2400"/>
              <a:buChar char="•"/>
            </a:pPr>
            <a:r>
              <a:rPr lang="en-US"/>
              <a:t>increasing capital costs</a:t>
            </a:r>
            <a:endParaRPr/>
          </a:p>
          <a:p>
            <a:pPr marL="685800" lvl="1" indent="-228600" algn="l" rtl="0">
              <a:lnSpc>
                <a:spcPct val="90000"/>
              </a:lnSpc>
              <a:spcBef>
                <a:spcPts val="500"/>
              </a:spcBef>
              <a:spcAft>
                <a:spcPts val="0"/>
              </a:spcAft>
              <a:buClr>
                <a:schemeClr val="dk1"/>
              </a:buClr>
              <a:buSzPts val="2400"/>
              <a:buChar char="•"/>
            </a:pPr>
            <a:r>
              <a:rPr lang="en-US"/>
              <a:t>ownership dilution</a:t>
            </a:r>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496"/>
        <p:cNvGrpSpPr/>
        <p:nvPr/>
      </p:nvGrpSpPr>
      <p:grpSpPr>
        <a:xfrm>
          <a:off x="0" y="0"/>
          <a:ext cx="0" cy="0"/>
          <a:chOff x="0" y="0"/>
          <a:chExt cx="0" cy="0"/>
        </a:xfrm>
      </p:grpSpPr>
      <p:sp>
        <p:nvSpPr>
          <p:cNvPr id="497" name="Google Shape;497;p49"/>
          <p:cNvSpPr txBox="1">
            <a:spLocks noGrp="1"/>
          </p:cNvSpPr>
          <p:nvPr>
            <p:ph type="body" idx="1"/>
          </p:nvPr>
        </p:nvSpPr>
        <p:spPr>
          <a:xfrm>
            <a:off x="2133600" y="1505243"/>
            <a:ext cx="7848600" cy="5047957"/>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US" dirty="0"/>
              <a:t>Companies in Italy and Japan use more debt than companies in the United States or Canada, but companies in the United Kingdom use the le</a:t>
            </a:r>
            <a:r>
              <a:rPr lang="en-GB" dirty="0" err="1"/>
              <a:t>ast</a:t>
            </a:r>
            <a:r>
              <a:rPr lang="en-GB" dirty="0"/>
              <a:t> amount.</a:t>
            </a:r>
            <a:endParaRPr dirty="0"/>
          </a:p>
          <a:p>
            <a:pPr marL="228600" lvl="0" indent="-228600" algn="l" rtl="0">
              <a:lnSpc>
                <a:spcPct val="90000"/>
              </a:lnSpc>
              <a:spcBef>
                <a:spcPts val="1000"/>
              </a:spcBef>
              <a:spcAft>
                <a:spcPts val="0"/>
              </a:spcAft>
              <a:buClr>
                <a:schemeClr val="dk1"/>
              </a:buClr>
              <a:buSzPts val="2800"/>
              <a:buChar char="•"/>
            </a:pPr>
            <a:r>
              <a:rPr lang="en-US" dirty="0"/>
              <a:t>Different accounting practices make comparisons difficult</a:t>
            </a:r>
            <a:endParaRPr dirty="0"/>
          </a:p>
          <a:p>
            <a:pPr marL="228600" lvl="0" indent="-228600" algn="l" rtl="0">
              <a:lnSpc>
                <a:spcPct val="90000"/>
              </a:lnSpc>
              <a:spcBef>
                <a:spcPts val="1000"/>
              </a:spcBef>
              <a:spcAft>
                <a:spcPts val="0"/>
              </a:spcAft>
              <a:buClr>
                <a:schemeClr val="dk1"/>
              </a:buClr>
              <a:buSzPts val="2800"/>
              <a:buChar char="•"/>
            </a:pPr>
            <a:r>
              <a:rPr lang="en-US" dirty="0"/>
              <a:t>Gap has narrowed in recent years</a:t>
            </a:r>
            <a:endParaRPr dirty="0"/>
          </a:p>
          <a:p>
            <a:pPr marL="228600" lvl="0" indent="-228600" algn="l" rtl="0">
              <a:lnSpc>
                <a:spcPct val="90000"/>
              </a:lnSpc>
              <a:spcBef>
                <a:spcPts val="1000"/>
              </a:spcBef>
              <a:spcAft>
                <a:spcPts val="0"/>
              </a:spcAft>
              <a:buClr>
                <a:schemeClr val="dk1"/>
              </a:buClr>
              <a:buSzPts val="2800"/>
              <a:buChar char="•"/>
            </a:pPr>
            <a:r>
              <a:rPr lang="en-US" dirty="0"/>
              <a:t>Dividend-payout ratios vary greatly also</a:t>
            </a:r>
            <a:endParaRPr dirty="0"/>
          </a:p>
        </p:txBody>
      </p:sp>
      <p:sp>
        <p:nvSpPr>
          <p:cNvPr id="498" name="Google Shape;498;p49"/>
          <p:cNvSpPr txBox="1">
            <a:spLocks noGrp="1"/>
          </p:cNvSpPr>
          <p:nvPr>
            <p:ph type="title"/>
          </p:nvPr>
        </p:nvSpPr>
        <p:spPr>
          <a:xfrm>
            <a:off x="2209800" y="168812"/>
            <a:ext cx="7772400" cy="150758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600"/>
              <a:buFont typeface="Calibri"/>
              <a:buNone/>
            </a:pPr>
            <a:r>
              <a:rPr lang="en-US" sz="2400" dirty="0">
                <a:solidFill>
                  <a:schemeClr val="accent2">
                    <a:lumMod val="75000"/>
                  </a:schemeClr>
                </a:solidFill>
              </a:rPr>
              <a:t>Capital Structures and Dividend Policies Around the World</a:t>
            </a:r>
            <a:endParaRPr sz="2400" dirty="0">
              <a:solidFill>
                <a:schemeClr val="accent2">
                  <a:lumMod val="7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98"/>
                                        </p:tgtEl>
                                        <p:attrNameLst>
                                          <p:attrName>style.visibility</p:attrName>
                                        </p:attrNameLst>
                                      </p:cBhvr>
                                      <p:to>
                                        <p:strVal val="visible"/>
                                      </p:to>
                                    </p:set>
                                    <p:animEffect transition="in" filter="fade">
                                      <p:cBhvr>
                                        <p:cTn id="7" dur="500"/>
                                        <p:tgtEl>
                                          <p:spTgt spid="49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97">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497">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97">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49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502"/>
        <p:cNvGrpSpPr/>
        <p:nvPr/>
      </p:nvGrpSpPr>
      <p:grpSpPr>
        <a:xfrm>
          <a:off x="0" y="0"/>
          <a:ext cx="0" cy="0"/>
          <a:chOff x="0" y="0"/>
          <a:chExt cx="0" cy="0"/>
        </a:xfrm>
      </p:grpSpPr>
      <p:sp>
        <p:nvSpPr>
          <p:cNvPr id="503" name="Google Shape;503;p50"/>
          <p:cNvSpPr txBox="1">
            <a:spLocks noGrp="1"/>
          </p:cNvSpPr>
          <p:nvPr>
            <p:ph type="title"/>
          </p:nvPr>
        </p:nvSpPr>
        <p:spPr>
          <a:xfrm>
            <a:off x="2381250" y="295275"/>
            <a:ext cx="7772400" cy="11430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200"/>
              <a:buFont typeface="Calibri"/>
              <a:buNone/>
            </a:pPr>
            <a:r>
              <a:rPr lang="en-US" sz="3200" dirty="0">
                <a:solidFill>
                  <a:schemeClr val="accent2">
                    <a:lumMod val="75000"/>
                  </a:schemeClr>
                </a:solidFill>
              </a:rPr>
              <a:t>Capital Structures and Dividend Policies Around the World</a:t>
            </a:r>
            <a:endParaRPr sz="4000" dirty="0">
              <a:solidFill>
                <a:schemeClr val="accent2">
                  <a:lumMod val="75000"/>
                </a:schemeClr>
              </a:solidFill>
            </a:endParaRPr>
          </a:p>
        </p:txBody>
      </p:sp>
      <p:sp>
        <p:nvSpPr>
          <p:cNvPr id="504" name="Google Shape;504;p50"/>
          <p:cNvSpPr txBox="1">
            <a:spLocks noGrp="1"/>
          </p:cNvSpPr>
          <p:nvPr>
            <p:ph type="body" idx="1"/>
          </p:nvPr>
        </p:nvSpPr>
        <p:spPr>
          <a:xfrm>
            <a:off x="2133600" y="1828800"/>
            <a:ext cx="7848600" cy="4419600"/>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400"/>
              <a:buChar char="•"/>
            </a:pPr>
            <a:r>
              <a:rPr lang="en-US" sz="2400"/>
              <a:t>Logical analysis would indicate that:</a:t>
            </a:r>
            <a:endParaRPr/>
          </a:p>
          <a:p>
            <a:pPr marL="228600" lvl="0" indent="-228600" algn="l" rtl="0">
              <a:lnSpc>
                <a:spcPct val="90000"/>
              </a:lnSpc>
              <a:spcBef>
                <a:spcPts val="1000"/>
              </a:spcBef>
              <a:spcAft>
                <a:spcPts val="0"/>
              </a:spcAft>
              <a:buClr>
                <a:schemeClr val="dk1"/>
              </a:buClr>
              <a:buSzPts val="2400"/>
              <a:buChar char="•"/>
            </a:pPr>
            <a:r>
              <a:rPr lang="en-US" sz="2400"/>
              <a:t>1. Tax codes generally favor use of debt in developed  countries</a:t>
            </a:r>
            <a:endParaRPr/>
          </a:p>
          <a:p>
            <a:pPr marL="228600" lvl="0" indent="-228600" algn="l" rtl="0">
              <a:lnSpc>
                <a:spcPct val="90000"/>
              </a:lnSpc>
              <a:spcBef>
                <a:spcPts val="1000"/>
              </a:spcBef>
              <a:spcAft>
                <a:spcPts val="0"/>
              </a:spcAft>
              <a:buClr>
                <a:schemeClr val="dk1"/>
              </a:buClr>
              <a:buSzPts val="2400"/>
              <a:buChar char="•"/>
            </a:pPr>
            <a:r>
              <a:rPr lang="en-US" sz="2400"/>
              <a:t>2. In countries where capital gains are not taxed, investors should show a preference for stocks compared with countries that have capital gains taxes</a:t>
            </a:r>
            <a:endParaRPr/>
          </a:p>
          <a:p>
            <a:pPr marL="228600" lvl="0" indent="-228600" algn="l" rtl="0">
              <a:lnSpc>
                <a:spcPct val="90000"/>
              </a:lnSpc>
              <a:spcBef>
                <a:spcPts val="1000"/>
              </a:spcBef>
              <a:spcAft>
                <a:spcPts val="0"/>
              </a:spcAft>
              <a:buClr>
                <a:schemeClr val="dk1"/>
              </a:buClr>
              <a:buSzPts val="2400"/>
              <a:buChar char="•"/>
            </a:pPr>
            <a:r>
              <a:rPr lang="en-US" sz="2400"/>
              <a:t>3. Investor preferences should lead to relatively low equity capital costs in those</a:t>
            </a:r>
            <a:r>
              <a:rPr lang="en-US"/>
              <a:t> </a:t>
            </a:r>
            <a:r>
              <a:rPr lang="en-US" sz="2400"/>
              <a:t>countries that do not tax capital gains</a:t>
            </a:r>
            <a:endParaRPr/>
          </a:p>
          <a:p>
            <a:pPr marL="228600" lvl="0" indent="-228600" algn="l" rtl="0">
              <a:lnSpc>
                <a:spcPct val="90000"/>
              </a:lnSpc>
              <a:spcBef>
                <a:spcPts val="1000"/>
              </a:spcBef>
              <a:spcAft>
                <a:spcPts val="0"/>
              </a:spcAft>
              <a:buClr>
                <a:schemeClr val="dk1"/>
              </a:buClr>
              <a:buSzPts val="2400"/>
              <a:buChar char="•"/>
            </a:pPr>
            <a:r>
              <a:rPr lang="en-US" sz="2400"/>
              <a:t>Reality does not match these conclusions</a:t>
            </a:r>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508"/>
        <p:cNvGrpSpPr/>
        <p:nvPr/>
      </p:nvGrpSpPr>
      <p:grpSpPr>
        <a:xfrm>
          <a:off x="0" y="0"/>
          <a:ext cx="0" cy="0"/>
          <a:chOff x="0" y="0"/>
          <a:chExt cx="0" cy="0"/>
        </a:xfrm>
      </p:grpSpPr>
      <p:sp>
        <p:nvSpPr>
          <p:cNvPr id="509" name="Google Shape;509;p51"/>
          <p:cNvSpPr txBox="1">
            <a:spLocks noGrp="1"/>
          </p:cNvSpPr>
          <p:nvPr>
            <p:ph type="title"/>
          </p:nvPr>
        </p:nvSpPr>
        <p:spPr>
          <a:xfrm>
            <a:off x="2419349" y="184150"/>
            <a:ext cx="7019925"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200"/>
              <a:buFont typeface="Calibri"/>
              <a:buNone/>
            </a:pPr>
            <a:r>
              <a:rPr lang="en-US" sz="3200" dirty="0">
                <a:solidFill>
                  <a:schemeClr val="accent2">
                    <a:lumMod val="75000"/>
                  </a:schemeClr>
                </a:solidFill>
              </a:rPr>
              <a:t>Capital St</a:t>
            </a:r>
            <a:r>
              <a:rPr lang="en-US" sz="2800" dirty="0">
                <a:solidFill>
                  <a:schemeClr val="accent2">
                    <a:lumMod val="75000"/>
                  </a:schemeClr>
                </a:solidFill>
              </a:rPr>
              <a:t>r</a:t>
            </a:r>
            <a:r>
              <a:rPr lang="en-US" sz="3200" dirty="0">
                <a:solidFill>
                  <a:schemeClr val="accent2">
                    <a:lumMod val="75000"/>
                  </a:schemeClr>
                </a:solidFill>
              </a:rPr>
              <a:t>uctures and Dividend Policies Around the World</a:t>
            </a:r>
            <a:endParaRPr sz="4000" dirty="0">
              <a:solidFill>
                <a:schemeClr val="accent2">
                  <a:lumMod val="75000"/>
                </a:schemeClr>
              </a:solidFill>
            </a:endParaRPr>
          </a:p>
        </p:txBody>
      </p:sp>
      <p:sp>
        <p:nvSpPr>
          <p:cNvPr id="510" name="Google Shape;510;p5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400"/>
              <a:buChar char="•"/>
            </a:pPr>
            <a:r>
              <a:rPr lang="en-US" sz="2400" dirty="0"/>
              <a:t>What about risk, especially bankruptcy costs?</a:t>
            </a:r>
            <a:endParaRPr dirty="0"/>
          </a:p>
          <a:p>
            <a:pPr marL="228600" lvl="0" indent="-228600" algn="l" rtl="0">
              <a:lnSpc>
                <a:spcPct val="90000"/>
              </a:lnSpc>
              <a:spcBef>
                <a:spcPts val="1000"/>
              </a:spcBef>
              <a:spcAft>
                <a:spcPts val="0"/>
              </a:spcAft>
              <a:buClr>
                <a:schemeClr val="dk1"/>
              </a:buClr>
              <a:buSzPts val="2400"/>
              <a:buChar char="•"/>
            </a:pPr>
            <a:r>
              <a:rPr lang="en-US" sz="2400" dirty="0"/>
              <a:t>Foreign banks are closely linked to corporations that borrow from them, and have substantial influence over the management of the debtor firms</a:t>
            </a:r>
            <a:endParaRPr dirty="0"/>
          </a:p>
          <a:p>
            <a:pPr marL="228600" lvl="0" indent="-228600" algn="l" rtl="0">
              <a:lnSpc>
                <a:spcPct val="90000"/>
              </a:lnSpc>
              <a:spcBef>
                <a:spcPts val="1000"/>
              </a:spcBef>
              <a:spcAft>
                <a:spcPts val="0"/>
              </a:spcAft>
              <a:buClr>
                <a:schemeClr val="dk1"/>
              </a:buClr>
              <a:buSzPts val="2400"/>
              <a:buChar char="•"/>
            </a:pPr>
            <a:r>
              <a:rPr lang="en-US" sz="2400" dirty="0"/>
              <a:t>Equity monitoring costs are comparatively low in the United States</a:t>
            </a:r>
            <a:endParaRPr dirty="0"/>
          </a:p>
          <a:p>
            <a:pPr marL="228600" lvl="0" indent="-228600" algn="l" rtl="0">
              <a:lnSpc>
                <a:spcPct val="90000"/>
              </a:lnSpc>
              <a:spcBef>
                <a:spcPts val="1000"/>
              </a:spcBef>
              <a:spcAft>
                <a:spcPts val="0"/>
              </a:spcAft>
              <a:buClr>
                <a:schemeClr val="dk1"/>
              </a:buClr>
              <a:buSzPts val="2400"/>
              <a:buChar char="•"/>
            </a:pPr>
            <a:r>
              <a:rPr lang="en-US" sz="2400" dirty="0"/>
              <a:t>These indicate that U.S. firms should have more equity and less debt than firms in countries such as Japan and Germany</a:t>
            </a:r>
            <a:endParaRPr dirty="0"/>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483</TotalTime>
  <Words>2164</Words>
  <Application>Microsoft Office PowerPoint</Application>
  <PresentationFormat>Widescreen</PresentationFormat>
  <Paragraphs>204</Paragraphs>
  <Slides>43</Slides>
  <Notes>36</Notes>
  <HiddenSlides>0</HiddenSlides>
  <MMClips>0</MMClips>
  <ScaleCrop>false</ScaleCrop>
  <HeadingPairs>
    <vt:vector size="8" baseType="variant">
      <vt:variant>
        <vt:lpstr>Fonts Used</vt:lpstr>
      </vt:variant>
      <vt:variant>
        <vt:i4>9</vt:i4>
      </vt:variant>
      <vt:variant>
        <vt:lpstr>Theme</vt:lpstr>
      </vt:variant>
      <vt:variant>
        <vt:i4>3</vt:i4>
      </vt:variant>
      <vt:variant>
        <vt:lpstr>Embedded OLE Servers</vt:lpstr>
      </vt:variant>
      <vt:variant>
        <vt:i4>1</vt:i4>
      </vt:variant>
      <vt:variant>
        <vt:lpstr>Slide Titles</vt:lpstr>
      </vt:variant>
      <vt:variant>
        <vt:i4>43</vt:i4>
      </vt:variant>
    </vt:vector>
  </HeadingPairs>
  <TitlesOfParts>
    <vt:vector size="56" baseType="lpstr">
      <vt:lpstr>Palatino Linotype</vt:lpstr>
      <vt:lpstr>Arial</vt:lpstr>
      <vt:lpstr>Calibri Light</vt:lpstr>
      <vt:lpstr>Tahoma</vt:lpstr>
      <vt:lpstr>Tajawal Medium</vt:lpstr>
      <vt:lpstr>Times New Roman</vt:lpstr>
      <vt:lpstr>Arial Black</vt:lpstr>
      <vt:lpstr>Calibri</vt:lpstr>
      <vt:lpstr>Noto Sans Symbols</vt:lpstr>
      <vt:lpstr>Office Theme</vt:lpstr>
      <vt:lpstr>1_Office Theme</vt:lpstr>
      <vt:lpstr>2_Office Theme</vt:lpstr>
      <vt:lpstr>MS_ClipArt_Gallery.2</vt:lpstr>
      <vt:lpstr>PowerPoint Presentation</vt:lpstr>
      <vt:lpstr>Capital Structure and Dividend Policy Decisions</vt:lpstr>
      <vt:lpstr>Capital Structure</vt:lpstr>
      <vt:lpstr>Target Capital Structure</vt:lpstr>
      <vt:lpstr>PowerPoint Presentation</vt:lpstr>
      <vt:lpstr>PowerPoint Presentation</vt:lpstr>
      <vt:lpstr>PowerPoint Presentation</vt:lpstr>
      <vt:lpstr>PowerPoint Presentation</vt:lpstr>
      <vt:lpstr>Factors Influence Capital Structure Decisions</vt:lpstr>
      <vt:lpstr>Business Risk</vt:lpstr>
      <vt:lpstr>Business Risk</vt:lpstr>
      <vt:lpstr>Financial Risk</vt:lpstr>
      <vt:lpstr>Determining the Optimal Capital Structure</vt:lpstr>
      <vt:lpstr>The Effect of Capital Structure on Stock Prices and the Cost of Capital</vt:lpstr>
      <vt:lpstr>Liquidity and Capital Structure</vt:lpstr>
      <vt:lpstr>Liquidity and Capital Structure</vt:lpstr>
      <vt:lpstr>Liquidity and Capital Structure</vt:lpstr>
      <vt:lpstr>Capital Structure Theory</vt:lpstr>
      <vt:lpstr>Trade-Off Theory</vt:lpstr>
      <vt:lpstr>Trade-Off Theory</vt:lpstr>
      <vt:lpstr>Trade-Off Theory</vt:lpstr>
      <vt:lpstr>Signaling Theory</vt:lpstr>
      <vt:lpstr>Signaling Theory</vt:lpstr>
      <vt:lpstr>Signaling Theory</vt:lpstr>
      <vt:lpstr>Signaling Theory</vt:lpstr>
      <vt:lpstr>Variations in Capital Structures among Firms</vt:lpstr>
      <vt:lpstr>Dividend Policy</vt:lpstr>
      <vt:lpstr>Dividend Policy</vt:lpstr>
      <vt:lpstr>Dividend Policy and Stock Value</vt:lpstr>
      <vt:lpstr>Dividend Policy and Stock Value</vt:lpstr>
      <vt:lpstr>Dividend Policy and Stock Value</vt:lpstr>
      <vt:lpstr>Investors and  Dividend Policy</vt:lpstr>
      <vt:lpstr>Dividend Policy in Practice</vt:lpstr>
      <vt:lpstr>Dividend Policy in Practice</vt:lpstr>
      <vt:lpstr>Dividend Policy in Practice</vt:lpstr>
      <vt:lpstr>PowerPoint Presentation</vt:lpstr>
      <vt:lpstr>PowerPoint Presentation</vt:lpstr>
      <vt:lpstr>PowerPoint Presentation</vt:lpstr>
      <vt:lpstr>Factors Influencing Dividend Policy</vt:lpstr>
      <vt:lpstr>Factors Influencing Dividend Policy</vt:lpstr>
      <vt:lpstr>Capital Structures and Dividend Policies Around the World</vt:lpstr>
      <vt:lpstr>Capital Structures and Dividend Policies Around the World</vt:lpstr>
      <vt:lpstr>Capital Structures and Dividend Policies Around the World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Ahmed</cp:lastModifiedBy>
  <cp:revision>23</cp:revision>
  <dcterms:created xsi:type="dcterms:W3CDTF">2021-08-03T13:03:26Z</dcterms:created>
  <dcterms:modified xsi:type="dcterms:W3CDTF">2023-03-23T19:28:04Z</dcterms:modified>
</cp:coreProperties>
</file>