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631" r:id="rId3"/>
    <p:sldId id="632" r:id="rId4"/>
    <p:sldId id="633" r:id="rId5"/>
    <p:sldId id="634" r:id="rId6"/>
    <p:sldId id="635" r:id="rId7"/>
    <p:sldId id="636" r:id="rId8"/>
    <p:sldId id="640" r:id="rId9"/>
    <p:sldId id="638" r:id="rId10"/>
    <p:sldId id="639" r:id="rId11"/>
    <p:sldId id="641" r:id="rId12"/>
    <p:sldId id="30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772C"/>
    <a:srgbClr val="0A1F61"/>
    <a:srgbClr val="D1AECE"/>
    <a:srgbClr val="00C4AD"/>
    <a:srgbClr val="FF9518"/>
    <a:srgbClr val="FF8C01"/>
    <a:srgbClr val="2B5984"/>
    <a:srgbClr val="EE8200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554" autoAdjust="0"/>
    <p:restoredTop sz="94660"/>
  </p:normalViewPr>
  <p:slideViewPr>
    <p:cSldViewPr snapToGrid="0">
      <p:cViewPr varScale="1">
        <p:scale>
          <a:sx n="54" d="100"/>
          <a:sy n="54" d="100"/>
        </p:scale>
        <p:origin x="1248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DD897F-2C5F-4EB5-9790-1D8CB7E2A27F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5FD4F9-6095-4373-9DFC-865FF352BB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305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FD4F9-6095-4373-9DFC-865FF352BB81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293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FD4F9-6095-4373-9DFC-865FF352BB8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1144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FD4F9-6095-4373-9DFC-865FF352BB8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1519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FD4F9-6095-4373-9DFC-865FF352BB8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3453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FD4F9-6095-4373-9DFC-865FF352BB8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9667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FD4F9-6095-4373-9DFC-865FF352BB8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5149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FD4F9-6095-4373-9DFC-865FF352BB8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2421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FD4F9-6095-4373-9DFC-865FF352BB8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3470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FD4F9-6095-4373-9DFC-865FF352BB8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899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7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emf"/><Relationship Id="rId5" Type="http://schemas.openxmlformats.org/officeDocument/2006/relationships/image" Target="../media/image3.png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6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6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6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450735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12889" y="4288121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09562" y="4708455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74133" y="4581790"/>
            <a:ext cx="460356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Digital Media Leadership</a:t>
            </a: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Doaa Rady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W6 Lecture – Live Session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671495" y="4742321"/>
            <a:ext cx="386355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DGM 726</a:t>
            </a:r>
            <a:endParaRPr lang="ar-EG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Master of Digital Media</a:t>
            </a:r>
            <a:endParaRPr lang="ar-EG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253018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00"/>
    </mc:Choice>
    <mc:Fallback xmlns="">
      <p:transition spd="slow" advTm="11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673740" y="2759383"/>
            <a:ext cx="2895573" cy="28342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W6 Lecture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7F1BF2-E887-4CD5-6C69-C01F9494BE8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334" y="102786"/>
            <a:ext cx="2756845" cy="2472193"/>
          </a:xfrm>
          <a:prstGeom prst="rect">
            <a:avLst/>
          </a:prstGeom>
          <a:solidFill>
            <a:schemeClr val="bg1">
              <a:alpha val="62000"/>
            </a:schemeClr>
          </a:solidFill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28578CCA-E667-9E91-5F41-49586526B35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6711" y="1338882"/>
            <a:ext cx="5669782" cy="3990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346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2993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How to Set goals?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390107"/>
            <a:ext cx="2122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W6 Lecture</a:t>
            </a:r>
            <a:endParaRPr lang="en-US" sz="2800" b="1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61348" y="1303434"/>
            <a:ext cx="10676518" cy="3728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74725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Give your vision a sharper image. Turn up the focus. Set some long-term and short term goals. That is how you carve a real path to your vision.</a:t>
            </a:r>
          </a:p>
          <a:p>
            <a:pPr marL="517525" algn="just">
              <a:lnSpc>
                <a:spcPct val="150000"/>
              </a:lnSpc>
            </a:pP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For example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, if your vision is: "</a:t>
            </a:r>
            <a:r>
              <a:rPr lang="en-US" sz="2000" b="1" i="1" dirty="0">
                <a:solidFill>
                  <a:srgbClr val="00B0F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To create a community where every person can enjoy city parks in safety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," then you might set goals like these:</a:t>
            </a:r>
          </a:p>
          <a:p>
            <a:pPr marL="517525" algn="just">
              <a:lnSpc>
                <a:spcPct val="150000"/>
              </a:lnSpc>
            </a:pPr>
            <a:endParaRPr lang="en-US" sz="2000" b="1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  <a:p>
            <a:pPr marL="974725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Long-term goals:</a:t>
            </a:r>
          </a:p>
          <a:p>
            <a:pPr marL="1431925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Create more city parks</a:t>
            </a:r>
          </a:p>
          <a:p>
            <a:pPr marL="1431925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Reduce crime in city parks</a:t>
            </a:r>
          </a:p>
        </p:txBody>
      </p:sp>
    </p:spTree>
    <p:extLst>
      <p:ext uri="{BB962C8B-B14F-4D97-AF65-F5344CB8AC3E}">
        <p14:creationId xmlns:p14="http://schemas.microsoft.com/office/powerpoint/2010/main" val="2848677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2993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How to Set goals?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390107"/>
            <a:ext cx="2122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W6 Lecture</a:t>
            </a:r>
            <a:endParaRPr lang="en-US" sz="2800" b="1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61348" y="1303434"/>
            <a:ext cx="10676518" cy="3728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74725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Short-term goals:</a:t>
            </a:r>
          </a:p>
          <a:p>
            <a:pPr marL="1431925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Find out where the city parks are, who uses them, and what the crime levels are</a:t>
            </a:r>
          </a:p>
          <a:p>
            <a:pPr marL="1431925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Establish good working relationships with community police officers and park officials</a:t>
            </a:r>
          </a:p>
          <a:p>
            <a:pPr marL="1431925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Identify what actions might reduce park-related crime</a:t>
            </a:r>
          </a:p>
          <a:p>
            <a:pPr marL="1431925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Decide whether it will be preferable to start a new organization or work through existing organizations.</a:t>
            </a:r>
          </a:p>
        </p:txBody>
      </p:sp>
    </p:spTree>
    <p:extLst>
      <p:ext uri="{BB962C8B-B14F-4D97-AF65-F5344CB8AC3E}">
        <p14:creationId xmlns:p14="http://schemas.microsoft.com/office/powerpoint/2010/main" val="1172789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2993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How to Set goals?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390107"/>
            <a:ext cx="2122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W6 Lecture</a:t>
            </a:r>
            <a:endParaRPr lang="en-US" sz="2800" b="1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61348" y="1303434"/>
            <a:ext cx="10676518" cy="4651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74725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u="sng" dirty="0">
                <a:solidFill>
                  <a:srgbClr val="7030A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Think about the individuals in the group</a:t>
            </a:r>
          </a:p>
          <a:p>
            <a:pPr marL="974725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As a leader, you need to think about how each individual is affecting the group. Are there individuals whose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talents are not being well used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? Is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someone acting 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in a way that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is divisive or is draining the group of its energy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? Is there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a person who needs 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some help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learning how to work in a team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?</a:t>
            </a:r>
          </a:p>
          <a:p>
            <a:pPr marL="974725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u="sng" dirty="0">
                <a:solidFill>
                  <a:srgbClr val="7030A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Think about the group as a whole</a:t>
            </a:r>
          </a:p>
          <a:p>
            <a:pPr marL="974725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Someone has to think about the group as a whole. Is the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group cohesive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? Do people in the group have a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shared vision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? Is there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trust and 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a sense of mutual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support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? Does the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group need some training 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to help it function better? Are there some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policies the group needs to strengthen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 it?</a:t>
            </a:r>
          </a:p>
        </p:txBody>
      </p:sp>
    </p:spTree>
    <p:extLst>
      <p:ext uri="{BB962C8B-B14F-4D97-AF65-F5344CB8AC3E}">
        <p14:creationId xmlns:p14="http://schemas.microsoft.com/office/powerpoint/2010/main" val="3203035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2993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How to Set goals?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390107"/>
            <a:ext cx="2122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W6 Lecture</a:t>
            </a:r>
            <a:endParaRPr lang="en-US" sz="2800" b="1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61348" y="1303434"/>
            <a:ext cx="10676518" cy="4651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74725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Get the work done &amp; Recruit and teach others to become leaders</a:t>
            </a:r>
          </a:p>
          <a:p>
            <a:pPr marL="974725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u="sng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Here are </a:t>
            </a:r>
            <a:r>
              <a:rPr lang="en-US" sz="2000" b="1" u="sng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some steps </a:t>
            </a:r>
            <a:r>
              <a:rPr lang="en-US" sz="2000" b="1" u="sng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you can take:</a:t>
            </a:r>
          </a:p>
          <a:p>
            <a:pPr marL="974725" lvl="1" algn="just">
              <a:lnSpc>
                <a:spcPct val="150000"/>
              </a:lnSpc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• Find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people who have leadership potential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. There are people all around you who would love to be invited to lead something.</a:t>
            </a:r>
          </a:p>
          <a:p>
            <a:pPr marL="974725" lvl="1" algn="just">
              <a:lnSpc>
                <a:spcPct val="150000"/>
              </a:lnSpc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• Help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people view themselves as leaders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. You can do this by helping them notice the informal leadership they have already taken in their lives. Are they parents? – that is certainly a leadership position.</a:t>
            </a:r>
          </a:p>
          <a:p>
            <a:pPr marL="974725" lvl="1" algn="just">
              <a:lnSpc>
                <a:spcPct val="150000"/>
              </a:lnSpc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• Help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people identify the reasons 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they want to lead. </a:t>
            </a:r>
          </a:p>
          <a:p>
            <a:pPr marL="1317625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Listen to people talk about what is important to them and what they wish they could change.</a:t>
            </a:r>
          </a:p>
        </p:txBody>
      </p:sp>
    </p:spTree>
    <p:extLst>
      <p:ext uri="{BB962C8B-B14F-4D97-AF65-F5344CB8AC3E}">
        <p14:creationId xmlns:p14="http://schemas.microsoft.com/office/powerpoint/2010/main" val="677446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2993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How to Set goals?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390107"/>
            <a:ext cx="2122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W6 Lecture</a:t>
            </a:r>
            <a:endParaRPr lang="en-US" sz="2800" b="1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61348" y="1303434"/>
            <a:ext cx="10676518" cy="4651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74725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Get the work done &amp; Recruit and teach others to become leaders</a:t>
            </a:r>
          </a:p>
          <a:p>
            <a:pPr marL="974725" lvl="1" algn="just">
              <a:lnSpc>
                <a:spcPct val="150000"/>
              </a:lnSpc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•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Assist people to choose leadership goals 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that are attainable and that will help them build their confidence. Nothing succeeds like success.</a:t>
            </a:r>
          </a:p>
          <a:p>
            <a:pPr marL="974725" lvl="1" algn="just">
              <a:lnSpc>
                <a:spcPct val="150000"/>
              </a:lnSpc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•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Support people while they work to reach their goals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. Listen to them talk about their successes and their feelings of discouragement; appreciate them and encourage them to keep going.</a:t>
            </a:r>
          </a:p>
          <a:p>
            <a:pPr marL="974725" lvl="1" algn="just">
              <a:lnSpc>
                <a:spcPct val="150000"/>
              </a:lnSpc>
            </a:pP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•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Support people when they make mistakes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. Everybody needs help when they make mistakes. Help them get on the right track and encourage them to stick with it.</a:t>
            </a:r>
          </a:p>
          <a:p>
            <a:pPr marL="974725" lvl="1" algn="just">
              <a:lnSpc>
                <a:spcPct val="150000"/>
              </a:lnSpc>
            </a:pPr>
            <a:r>
              <a:rPr lang="en-US" sz="2000" b="1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• </a:t>
            </a:r>
            <a:r>
              <a:rPr lang="en-US" sz="2000" b="1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Challenge </a:t>
            </a:r>
            <a:r>
              <a:rPr lang="en-US" sz="2000" b="1" dirty="0">
                <a:solidFill>
                  <a:srgbClr val="C00000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people to take the next step</a:t>
            </a:r>
            <a:r>
              <a:rPr lang="en-US" sz="20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708038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3">
            <a:extLst>
              <a:ext uri="{FF2B5EF4-FFF2-40B4-BE49-F238E27FC236}">
                <a16:creationId xmlns:a16="http://schemas.microsoft.com/office/drawing/2014/main" id="{398F3DEE-0E56-499F-AFAE-C2DA7C2C8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" name="Rectangle 75">
            <a:extLst>
              <a:ext uri="{FF2B5EF4-FFF2-40B4-BE49-F238E27FC236}">
                <a16:creationId xmlns:a16="http://schemas.microsoft.com/office/drawing/2014/main" id="{E85CCF60-79A2-440A-86A2-1A64A59F7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3F2162BA-EECD-43E0-99D9-C00B1948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200" y="8482"/>
            <a:ext cx="3568276" cy="6858000"/>
          </a:xfrm>
          <a:prstGeom prst="rect">
            <a:avLst/>
          </a:prstGeom>
          <a:gradFill>
            <a:gsLst>
              <a:gs pos="0">
                <a:schemeClr val="accent1">
                  <a:alpha val="32000"/>
                </a:schemeClr>
              </a:gs>
              <a:gs pos="7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160DB805-F71F-46BB-A8CC-74F6D8306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6F91054C-3439-420E-88EB-F0A5637EC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673740" y="2759383"/>
            <a:ext cx="2895573" cy="28342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W6 Lecture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7F1BF2-E887-4CD5-6C69-C01F9494BE8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334" y="102786"/>
            <a:ext cx="2756845" cy="2472193"/>
          </a:xfrm>
          <a:prstGeom prst="rect">
            <a:avLst/>
          </a:prstGeom>
          <a:solidFill>
            <a:schemeClr val="bg1">
              <a:alpha val="62000"/>
            </a:schemeClr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0AF776B-867E-CC63-A720-D9554C420AF1}"/>
              </a:ext>
            </a:extLst>
          </p:cNvPr>
          <p:cNvSpPr txBox="1"/>
          <p:nvPr/>
        </p:nvSpPr>
        <p:spPr>
          <a:xfrm>
            <a:off x="4481765" y="833486"/>
            <a:ext cx="7132793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7525" algn="ctr"/>
            <a:r>
              <a:rPr lang="en-US" sz="3600" b="1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Leadership Self-Assessment</a:t>
            </a:r>
          </a:p>
          <a:p>
            <a:pPr marL="517525" algn="ctr"/>
            <a:r>
              <a:rPr lang="en-US" sz="3200" b="1" dirty="0">
                <a:solidFill>
                  <a:srgbClr val="E8772C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Attitudes Toward Technology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12AD69-DBE1-DB16-F6F3-6CAA00FC38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4974" y="2416879"/>
            <a:ext cx="7650665" cy="3295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07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000"/>
    </mc:Choice>
    <mc:Fallback xmlns="">
      <p:transition spd="slow" advTm="28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5917" y="637630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390107"/>
            <a:ext cx="2122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W6 Lecture</a:t>
            </a:r>
            <a:endParaRPr lang="en-US" sz="2800" b="1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9550B93-2CC7-F112-4F52-C8927E96170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75" t="18461" r="24439" b="5435"/>
          <a:stretch/>
        </p:blipFill>
        <p:spPr>
          <a:xfrm>
            <a:off x="2503859" y="390108"/>
            <a:ext cx="7487829" cy="5948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202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5917" y="637630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390107"/>
            <a:ext cx="2122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W6 Lecture</a:t>
            </a:r>
            <a:endParaRPr lang="en-US" sz="2800" b="1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9550B93-2CC7-F112-4F52-C8927E96170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352" t="22024" r="24635" b="13237"/>
          <a:stretch/>
        </p:blipFill>
        <p:spPr>
          <a:xfrm>
            <a:off x="2866768" y="1350599"/>
            <a:ext cx="7266742" cy="48991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1183671-E6D1-6914-998D-6A317B63486F}"/>
              </a:ext>
            </a:extLst>
          </p:cNvPr>
          <p:cNvSpPr txBox="1"/>
          <p:nvPr/>
        </p:nvSpPr>
        <p:spPr>
          <a:xfrm>
            <a:off x="2361359" y="437567"/>
            <a:ext cx="69838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LEADERSHIP SELF-ASSESSMENT EXERCISE </a:t>
            </a:r>
          </a:p>
          <a:p>
            <a:r>
              <a:rPr lang="en-US" sz="2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Attitudes Toward Technology</a:t>
            </a:r>
          </a:p>
        </p:txBody>
      </p:sp>
    </p:spTree>
    <p:extLst>
      <p:ext uri="{BB962C8B-B14F-4D97-AF65-F5344CB8AC3E}">
        <p14:creationId xmlns:p14="http://schemas.microsoft.com/office/powerpoint/2010/main" val="1427951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5917" y="637630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390107"/>
            <a:ext cx="2122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W6 Lecture</a:t>
            </a:r>
            <a:endParaRPr lang="en-US" sz="2800" b="1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9550B93-2CC7-F112-4F52-C8927E96170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87" t="48083" r="25613" b="14737"/>
          <a:stretch/>
        </p:blipFill>
        <p:spPr>
          <a:xfrm>
            <a:off x="1742302" y="1439749"/>
            <a:ext cx="10156993" cy="406923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D03DE2-7C11-6850-547A-B361147754CF}"/>
              </a:ext>
            </a:extLst>
          </p:cNvPr>
          <p:cNvSpPr txBox="1"/>
          <p:nvPr/>
        </p:nvSpPr>
        <p:spPr>
          <a:xfrm>
            <a:off x="2361359" y="437567"/>
            <a:ext cx="69838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LEADERSHIP SELF-ASSESSMENT EXERCISE </a:t>
            </a:r>
          </a:p>
          <a:p>
            <a:r>
              <a:rPr lang="en-US" sz="2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Attitudes Toward Technology</a:t>
            </a:r>
          </a:p>
        </p:txBody>
      </p:sp>
    </p:spTree>
    <p:extLst>
      <p:ext uri="{BB962C8B-B14F-4D97-AF65-F5344CB8AC3E}">
        <p14:creationId xmlns:p14="http://schemas.microsoft.com/office/powerpoint/2010/main" val="11379988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Logo&#10;&#10;Description automatically generated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947651"/>
            <a:ext cx="3292524" cy="2956551"/>
          </a:xfrm>
          <a:prstGeom prst="rect">
            <a:avLst/>
          </a:prstGeom>
        </p:spPr>
      </p:pic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1C6AAE25-BD23-41B5-AAE4-1DA5898C2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573887"/>
            <a:ext cx="0" cy="3710227"/>
          </a:xfrm>
          <a:prstGeom prst="line">
            <a:avLst/>
          </a:prstGeom>
          <a:ln w="19050">
            <a:solidFill>
              <a:srgbClr val="DF92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7A627A67-EA95-BB26-C7F8-47E7036DA5C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39"/>
          <a:stretch/>
        </p:blipFill>
        <p:spPr>
          <a:xfrm>
            <a:off x="4886676" y="2404422"/>
            <a:ext cx="6184580" cy="2043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564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00"/>
    </mc:Choice>
    <mc:Fallback xmlns="">
      <p:transition spd="slow" advTm="700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6423</TotalTime>
  <Words>578</Words>
  <Application>Microsoft Office PowerPoint</Application>
  <PresentationFormat>Widescreen</PresentationFormat>
  <Paragraphs>61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Tajawal ExtraBold</vt:lpstr>
      <vt:lpstr>Tajawal Medium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Doaa Rady</cp:lastModifiedBy>
  <cp:revision>160</cp:revision>
  <dcterms:created xsi:type="dcterms:W3CDTF">2021-08-03T13:03:26Z</dcterms:created>
  <dcterms:modified xsi:type="dcterms:W3CDTF">2023-03-09T18:05:26Z</dcterms:modified>
</cp:coreProperties>
</file>