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62" r:id="rId3"/>
    <p:sldId id="287" r:id="rId4"/>
    <p:sldId id="288" r:id="rId5"/>
    <p:sldId id="263" r:id="rId6"/>
    <p:sldId id="264" r:id="rId7"/>
    <p:sldId id="265" r:id="rId8"/>
    <p:sldId id="266" r:id="rId9"/>
    <p:sldId id="267" r:id="rId10"/>
    <p:sldId id="268" r:id="rId11"/>
    <p:sldId id="269" r:id="rId12"/>
    <p:sldId id="270" r:id="rId13"/>
    <p:sldId id="271" r:id="rId14"/>
    <p:sldId id="272" r:id="rId15"/>
    <p:sldId id="279" r:id="rId16"/>
    <p:sldId id="273" r:id="rId17"/>
    <p:sldId id="274" r:id="rId18"/>
    <p:sldId id="275" r:id="rId19"/>
    <p:sldId id="276" r:id="rId20"/>
    <p:sldId id="277" r:id="rId21"/>
    <p:sldId id="283" r:id="rId22"/>
    <p:sldId id="278" r:id="rId23"/>
    <p:sldId id="280" r:id="rId24"/>
    <p:sldId id="281" r:id="rId25"/>
    <p:sldId id="282" r:id="rId26"/>
    <p:sldId id="284" r:id="rId27"/>
    <p:sldId id="285" r:id="rId28"/>
    <p:sldId id="28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88" d="100"/>
          <a:sy n="88" d="100"/>
        </p:scale>
        <p:origin x="120" y="1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11ED5A9-BD31-4B98-81E3-22D72E80E78B}" type="datetimeFigureOut">
              <a:rPr lang="ar-SA" smtClean="0"/>
              <a:t>10/24/1442</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CBBF9CAA-FEA4-41C0-8854-194E3F65DBAC}" type="slidenum">
              <a:rPr lang="ar-SA" smtClean="0"/>
              <a:t>‹#›</a:t>
            </a:fld>
            <a:endParaRPr lang="ar-SA"/>
          </a:p>
        </p:txBody>
      </p:sp>
    </p:spTree>
    <p:extLst>
      <p:ext uri="{BB962C8B-B14F-4D97-AF65-F5344CB8AC3E}">
        <p14:creationId xmlns:p14="http://schemas.microsoft.com/office/powerpoint/2010/main" val="880777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055522" y="0"/>
            <a:ext cx="1136478" cy="1006475"/>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6/4/2021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6/4/2021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rPr>
              <a:t>Project</a:t>
            </a:r>
            <a:r>
              <a:rPr lang="en-US" sz="5400" b="0" dirty="0"/>
              <a:t> </a:t>
            </a:r>
            <a:r>
              <a:rPr lang="en-US" sz="5400" dirty="0">
                <a:solidFill>
                  <a:schemeClr val="bg1"/>
                </a:solidFill>
              </a:rPr>
              <a:t>Feasibility Study</a:t>
            </a:r>
            <a:r>
              <a:rPr lang="en-US" u="sng" dirty="0">
                <a:solidFill>
                  <a:schemeClr val="bg1"/>
                </a:solidFill>
              </a:rPr>
              <a:t/>
            </a:r>
            <a:br>
              <a:rPr lang="en-US" u="sng" dirty="0">
                <a:solidFill>
                  <a:schemeClr val="bg1"/>
                </a:solidFill>
              </a:rPr>
            </a:br>
            <a:r>
              <a:rPr lang="en-US" b="1" dirty="0" smtClean="0">
                <a:solidFill>
                  <a:schemeClr val="bg1"/>
                </a:solidFill>
                <a:latin typeface="+mn-lt"/>
              </a:rPr>
              <a:t/>
            </a:r>
            <a:br>
              <a:rPr lang="en-US" b="1" dirty="0" smtClean="0">
                <a:solidFill>
                  <a:schemeClr val="bg1"/>
                </a:solidFill>
                <a:latin typeface="+mn-lt"/>
              </a:rPr>
            </a:br>
            <a:r>
              <a:rPr lang="en-US" sz="2800" b="1" dirty="0" smtClean="0">
                <a:solidFill>
                  <a:schemeClr val="bg1"/>
                </a:solidFill>
                <a:latin typeface="+mn-lt"/>
              </a:rPr>
              <a:t>Lecture 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2800" b="1" dirty="0" smtClean="0">
                <a:solidFill>
                  <a:schemeClr val="bg1"/>
                </a:solidFill>
                <a:ea typeface="+mj-ea"/>
                <a:cs typeface="+mj-cs"/>
              </a:rPr>
              <a:t>PMG201</a:t>
            </a:r>
          </a:p>
          <a:p>
            <a:pPr algn="l"/>
            <a:r>
              <a:rPr lang="en-US" sz="2800" b="1" dirty="0" smtClean="0">
                <a:solidFill>
                  <a:schemeClr val="bg1"/>
                </a:solidFill>
                <a:ea typeface="+mj-ea"/>
                <a:cs typeface="+mj-cs"/>
              </a:rPr>
              <a:t> </a:t>
            </a:r>
            <a:r>
              <a:rPr lang="en-US" sz="4000" b="1" dirty="0">
                <a:solidFill>
                  <a:schemeClr val="bg1"/>
                </a:solidFill>
                <a:ea typeface="+mj-ea"/>
                <a:cs typeface="+mj-cs"/>
              </a:rPr>
              <a:t>Policy Analysis</a:t>
            </a:r>
            <a:endParaRPr lang="en-US" sz="2800" b="1" dirty="0">
              <a:solidFill>
                <a:schemeClr val="bg1"/>
              </a:solidFill>
              <a:ea typeface="+mj-ea"/>
              <a:cs typeface="+mj-cs"/>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112829" cy="1325563"/>
          </a:xfrm>
          <a:ln>
            <a:solidFill>
              <a:schemeClr val="tx1"/>
            </a:solidFill>
          </a:ln>
        </p:spPr>
        <p:txBody>
          <a:bodyPr/>
          <a:lstStyle/>
          <a:p>
            <a:pPr algn="ctr"/>
            <a:r>
              <a:rPr lang="en-US" dirty="0" smtClean="0">
                <a:solidFill>
                  <a:schemeClr val="tx1"/>
                </a:solidFill>
                <a:latin typeface="Aharoni" panose="02010803020104030203" pitchFamily="2" charset="-79"/>
                <a:cs typeface="Aharoni" panose="02010803020104030203" pitchFamily="2" charset="-79"/>
              </a:rPr>
              <a:t>Learning outcomes  </a:t>
            </a:r>
            <a:endParaRPr lang="ar-SA" dirty="0">
              <a:solidFill>
                <a:schemeClr val="tx1"/>
              </a:solidFill>
              <a:latin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lstStyle/>
          <a:p>
            <a:pPr marL="0" indent="0">
              <a:buNone/>
            </a:pPr>
            <a:r>
              <a:rPr lang="en-US" sz="4000" b="1" dirty="0">
                <a:solidFill>
                  <a:srgbClr val="FF0000"/>
                </a:solidFill>
              </a:rPr>
              <a:t>Policy Analysis </a:t>
            </a:r>
            <a:endParaRPr lang="en-US" sz="4000" b="1" dirty="0" smtClean="0">
              <a:solidFill>
                <a:srgbClr val="FF0000"/>
              </a:solidFill>
            </a:endParaRPr>
          </a:p>
          <a:p>
            <a:pPr marL="0" indent="0">
              <a:buNone/>
            </a:pPr>
            <a:r>
              <a:rPr lang="en-US" dirty="0" smtClean="0"/>
              <a:t>Ⅰ</a:t>
            </a:r>
            <a:r>
              <a:rPr lang="en-US" dirty="0"/>
              <a:t>. </a:t>
            </a:r>
            <a:r>
              <a:rPr lang="en-US" b="1" dirty="0"/>
              <a:t>Policy Analysis System </a:t>
            </a:r>
            <a:endParaRPr lang="en-US" b="1" dirty="0" smtClean="0"/>
          </a:p>
          <a:p>
            <a:pPr marL="0" indent="0">
              <a:buNone/>
            </a:pPr>
            <a:r>
              <a:rPr lang="en-US" dirty="0" smtClean="0"/>
              <a:t>Ⅱ</a:t>
            </a:r>
            <a:r>
              <a:rPr lang="en-US" dirty="0"/>
              <a:t>. </a:t>
            </a:r>
            <a:r>
              <a:rPr lang="en-US" b="1" dirty="0"/>
              <a:t>Analysis by Evaluation Item </a:t>
            </a:r>
          </a:p>
          <a:p>
            <a:pPr marL="0" indent="0">
              <a:buNone/>
            </a:pPr>
            <a:r>
              <a:rPr lang="en-US" dirty="0"/>
              <a:t>1. Balanced Regional Development </a:t>
            </a:r>
          </a:p>
          <a:p>
            <a:pPr marL="0" indent="0">
              <a:buNone/>
            </a:pPr>
            <a:r>
              <a:rPr lang="en-US" dirty="0"/>
              <a:t>2. Consistency with Policy and Willingness to Pursue Projects </a:t>
            </a:r>
          </a:p>
          <a:p>
            <a:pPr marL="0" indent="0">
              <a:buNone/>
            </a:pPr>
            <a:r>
              <a:rPr lang="en-US" dirty="0"/>
              <a:t>3. Risks in Pursuing Projects </a:t>
            </a:r>
          </a:p>
          <a:p>
            <a:pPr marL="0" indent="0">
              <a:buNone/>
            </a:pPr>
            <a:r>
              <a:rPr lang="en-US" dirty="0"/>
              <a:t>4. Project-Specific Evaluation Items</a:t>
            </a:r>
            <a:endParaRPr lang="ar-SA" dirty="0"/>
          </a:p>
        </p:txBody>
      </p:sp>
    </p:spTree>
    <p:extLst>
      <p:ext uri="{BB962C8B-B14F-4D97-AF65-F5344CB8AC3E}">
        <p14:creationId xmlns:p14="http://schemas.microsoft.com/office/powerpoint/2010/main" val="1695976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pPr algn="ctr"/>
            <a:r>
              <a:rPr lang="en-US" dirty="0">
                <a:solidFill>
                  <a:schemeClr val="tx1"/>
                </a:solidFill>
                <a:latin typeface="Aharoni" panose="02010803020104030203" pitchFamily="2" charset="-79"/>
                <a:cs typeface="Aharoni" panose="02010803020104030203" pitchFamily="2" charset="-79"/>
              </a:rPr>
              <a:t>Policy analysis</a:t>
            </a: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t"/>
          <a:lstStyle/>
          <a:p>
            <a:r>
              <a:rPr lang="en-US" sz="3600" b="1" i="1" u="sng" dirty="0" smtClean="0">
                <a:solidFill>
                  <a:srgbClr val="FF0000"/>
                </a:solidFill>
              </a:rPr>
              <a:t>Policy analysis</a:t>
            </a:r>
          </a:p>
          <a:p>
            <a:pPr marL="0" indent="0">
              <a:buNone/>
            </a:pPr>
            <a:r>
              <a:rPr lang="en-US" dirty="0" smtClean="0"/>
              <a:t> </a:t>
            </a:r>
            <a:r>
              <a:rPr lang="en-US" b="1" dirty="0" smtClean="0"/>
              <a:t>is a technique used in public administration to enable civil servants, activists, and others to examine and evaluate the available options to implement the goals of laws and elected officials. The process is also used in the administration of large organizations with complex policies. It has been defined as the process of "determining which of various policies will achieve a given set of goals in light of the relations between the policies and the goals</a:t>
            </a:r>
            <a:endParaRPr lang="ar-SA" b="1" dirty="0"/>
          </a:p>
        </p:txBody>
      </p:sp>
    </p:spTree>
    <p:extLst>
      <p:ext uri="{BB962C8B-B14F-4D97-AF65-F5344CB8AC3E}">
        <p14:creationId xmlns:p14="http://schemas.microsoft.com/office/powerpoint/2010/main" val="1714992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Policy analysis</a:t>
            </a:r>
            <a:endParaRPr lang="ar-SA" dirty="0"/>
          </a:p>
        </p:txBody>
      </p:sp>
      <p:sp>
        <p:nvSpPr>
          <p:cNvPr id="3" name="Content Placeholder 2"/>
          <p:cNvSpPr>
            <a:spLocks noGrp="1"/>
          </p:cNvSpPr>
          <p:nvPr>
            <p:ph idx="1"/>
          </p:nvPr>
        </p:nvSpPr>
        <p:spPr>
          <a:ln>
            <a:solidFill>
              <a:schemeClr val="tx1"/>
            </a:solidFill>
          </a:ln>
        </p:spPr>
        <p:txBody>
          <a:bodyPr/>
          <a:lstStyle/>
          <a:p>
            <a:r>
              <a:rPr lang="en-US" sz="3600" b="1" i="1" u="sng" dirty="0">
                <a:solidFill>
                  <a:srgbClr val="FF0000"/>
                </a:solidFill>
              </a:rPr>
              <a:t>Policy analysis can be divided into two major fields</a:t>
            </a:r>
            <a:r>
              <a:rPr lang="en-US" sz="3600" b="1" i="1" u="sng" dirty="0" smtClean="0">
                <a:solidFill>
                  <a:srgbClr val="FF0000"/>
                </a:solidFill>
              </a:rPr>
              <a:t>:</a:t>
            </a:r>
          </a:p>
          <a:p>
            <a:endParaRPr lang="en-US" b="1" dirty="0"/>
          </a:p>
          <a:p>
            <a:r>
              <a:rPr lang="en-US" b="1" dirty="0"/>
              <a:t>Analysis </a:t>
            </a:r>
            <a:r>
              <a:rPr lang="en-US" b="1" i="1" dirty="0"/>
              <a:t>of</a:t>
            </a:r>
            <a:r>
              <a:rPr lang="en-US" b="1" dirty="0"/>
              <a:t> existing policy, which is analytical and descriptive – it attempts to explain policies and their </a:t>
            </a:r>
            <a:r>
              <a:rPr lang="en-US" b="1" dirty="0" smtClean="0"/>
              <a:t>development</a:t>
            </a:r>
          </a:p>
          <a:p>
            <a:endParaRPr lang="en-US" b="1" dirty="0"/>
          </a:p>
          <a:p>
            <a:r>
              <a:rPr lang="en-US" b="1" dirty="0"/>
              <a:t>Analysis </a:t>
            </a:r>
            <a:r>
              <a:rPr lang="en-US" b="1" i="1" dirty="0"/>
              <a:t>for</a:t>
            </a:r>
            <a:r>
              <a:rPr lang="en-US" b="1" dirty="0"/>
              <a:t> new policy, which is prescriptive – it is involved with formulating policies and proposals (for example: to improve social welfare</a:t>
            </a:r>
            <a:r>
              <a:rPr lang="en-US" dirty="0"/>
              <a:t>)</a:t>
            </a:r>
          </a:p>
          <a:p>
            <a:endParaRPr lang="ar-SA" dirty="0"/>
          </a:p>
        </p:txBody>
      </p:sp>
    </p:spTree>
    <p:extLst>
      <p:ext uri="{BB962C8B-B14F-4D97-AF65-F5344CB8AC3E}">
        <p14:creationId xmlns:p14="http://schemas.microsoft.com/office/powerpoint/2010/main" val="3337373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89857"/>
            <a:ext cx="10112829" cy="1200831"/>
          </a:xfrm>
          <a:ln>
            <a:solidFill>
              <a:schemeClr val="tx1"/>
            </a:solidFill>
          </a:ln>
        </p:spPr>
        <p:txBody>
          <a:bodyPr vert="horz" lIns="91440" tIns="45720" rIns="91440" bIns="45720" rtlCol="0" anchor="ctr">
            <a:normAutofit/>
          </a:bodyPr>
          <a:lstStyle/>
          <a:p>
            <a:pPr algn="ctr"/>
            <a:r>
              <a:rPr lang="en-US" dirty="0">
                <a:solidFill>
                  <a:srgbClr val="FF0000"/>
                </a:solidFill>
                <a:latin typeface="Aharoni" panose="02010803020104030203" pitchFamily="2" charset="-79"/>
                <a:cs typeface="Aharoni" panose="02010803020104030203" pitchFamily="2" charset="-79"/>
              </a:rPr>
              <a:t>Ⅰ. Policy Analysis System </a:t>
            </a:r>
          </a:p>
        </p:txBody>
      </p:sp>
      <p:sp>
        <p:nvSpPr>
          <p:cNvPr id="3" name="Content Placeholder 2"/>
          <p:cNvSpPr>
            <a:spLocks noGrp="1"/>
          </p:cNvSpPr>
          <p:nvPr>
            <p:ph idx="1"/>
          </p:nvPr>
        </p:nvSpPr>
        <p:spPr>
          <a:ln>
            <a:solidFill>
              <a:schemeClr val="tx1"/>
            </a:solidFill>
          </a:ln>
        </p:spPr>
        <p:txBody>
          <a:bodyPr anchor="ctr"/>
          <a:lstStyle/>
          <a:p>
            <a:r>
              <a:rPr lang="en-US" b="1" dirty="0"/>
              <a:t>The analysis of preliminary feasibility studies entails economic </a:t>
            </a:r>
            <a:r>
              <a:rPr lang="en-US" b="1" dirty="0" smtClean="0"/>
              <a:t>feasibility analysis </a:t>
            </a:r>
            <a:r>
              <a:rPr lang="en-US" b="1" dirty="0"/>
              <a:t>and policy analysis. Policy analysis includes elements that are not </a:t>
            </a:r>
            <a:r>
              <a:rPr lang="en-US" b="1" dirty="0" smtClean="0"/>
              <a:t>included in </a:t>
            </a:r>
            <a:r>
              <a:rPr lang="en-US" b="1" dirty="0"/>
              <a:t>economic feasibility analysis but should be considered to evaluate the </a:t>
            </a:r>
            <a:r>
              <a:rPr lang="en-US" b="1" dirty="0" smtClean="0"/>
              <a:t>feasibility of </a:t>
            </a:r>
            <a:r>
              <a:rPr lang="en-US" b="1" dirty="0"/>
              <a:t>projects</a:t>
            </a:r>
            <a:r>
              <a:rPr lang="en-US" b="1" dirty="0" smtClean="0"/>
              <a:t>.</a:t>
            </a:r>
          </a:p>
          <a:p>
            <a:endParaRPr lang="en-US" b="1" dirty="0" smtClean="0"/>
          </a:p>
          <a:p>
            <a:r>
              <a:rPr lang="en-US" b="1" dirty="0"/>
              <a:t>Economic feasibility analysis quantifies effects projects have on </a:t>
            </a:r>
            <a:r>
              <a:rPr lang="en-US" b="1" dirty="0" smtClean="0"/>
              <a:t>the national </a:t>
            </a:r>
            <a:r>
              <a:rPr lang="en-US" b="1" dirty="0"/>
              <a:t>economy using the framework of cost-benefit analysis.</a:t>
            </a:r>
            <a:endParaRPr lang="ar-SA" b="1" dirty="0"/>
          </a:p>
        </p:txBody>
      </p:sp>
    </p:spTree>
    <p:extLst>
      <p:ext uri="{BB962C8B-B14F-4D97-AF65-F5344CB8AC3E}">
        <p14:creationId xmlns:p14="http://schemas.microsoft.com/office/powerpoint/2010/main" val="546267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8971"/>
            <a:ext cx="9818914" cy="1211717"/>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Policy Analysis </a:t>
            </a:r>
            <a:r>
              <a:rPr lang="en-US" dirty="0" smtClean="0">
                <a:solidFill>
                  <a:schemeClr val="tx1"/>
                </a:solidFill>
                <a:latin typeface="Aharoni" panose="02010803020104030203" pitchFamily="2" charset="-79"/>
                <a:cs typeface="Aharoni" panose="02010803020104030203" pitchFamily="2" charset="-79"/>
              </a:rPr>
              <a:t>System con. ….</a:t>
            </a:r>
            <a:endParaRPr lang="ar-SA" dirty="0"/>
          </a:p>
        </p:txBody>
      </p:sp>
      <p:sp>
        <p:nvSpPr>
          <p:cNvPr id="3" name="Content Placeholder 2"/>
          <p:cNvSpPr>
            <a:spLocks noGrp="1"/>
          </p:cNvSpPr>
          <p:nvPr>
            <p:ph idx="1"/>
          </p:nvPr>
        </p:nvSpPr>
        <p:spPr>
          <a:ln>
            <a:solidFill>
              <a:schemeClr val="tx1"/>
            </a:solidFill>
          </a:ln>
        </p:spPr>
        <p:txBody>
          <a:bodyPr anchor="ctr">
            <a:normAutofit/>
          </a:bodyPr>
          <a:lstStyle/>
          <a:p>
            <a:r>
              <a:rPr lang="en-US" b="1" dirty="0"/>
              <a:t>Policy analysis </a:t>
            </a:r>
            <a:r>
              <a:rPr lang="en-US" b="1" dirty="0" smtClean="0"/>
              <a:t>is for </a:t>
            </a:r>
            <a:r>
              <a:rPr lang="en-US" b="1" dirty="0"/>
              <a:t>elements that are among social benefits or costs resulting from projects, </a:t>
            </a:r>
            <a:r>
              <a:rPr lang="en-US" b="1" dirty="0" smtClean="0"/>
              <a:t>cannot be </a:t>
            </a:r>
            <a:r>
              <a:rPr lang="en-US" b="1" dirty="0"/>
              <a:t>quantified by the framework of cost-benefit analysis, but should still be </a:t>
            </a:r>
            <a:r>
              <a:rPr lang="en-US" b="1" dirty="0" smtClean="0"/>
              <a:t>evaluated to </a:t>
            </a:r>
            <a:r>
              <a:rPr lang="en-US" b="1" dirty="0"/>
              <a:t>determine whether to go ahead with the projects. </a:t>
            </a:r>
            <a:endParaRPr lang="en-US" b="1" dirty="0" smtClean="0"/>
          </a:p>
          <a:p>
            <a:r>
              <a:rPr lang="en-US" b="1" dirty="0" smtClean="0"/>
              <a:t>For </a:t>
            </a:r>
            <a:r>
              <a:rPr lang="en-US" b="1" dirty="0"/>
              <a:t>instance, to </a:t>
            </a:r>
            <a:r>
              <a:rPr lang="en-US" b="1" dirty="0" smtClean="0"/>
              <a:t>determine whether </a:t>
            </a:r>
            <a:r>
              <a:rPr lang="en-US" b="1" dirty="0"/>
              <a:t>to carry out a project based on balanced regional development - for </a:t>
            </a:r>
            <a:r>
              <a:rPr lang="en-US" b="1" dirty="0" smtClean="0"/>
              <a:t>which there </a:t>
            </a:r>
            <a:r>
              <a:rPr lang="en-US" b="1" dirty="0"/>
              <a:t>is a strong national consensus - the level of regional development, </a:t>
            </a:r>
            <a:r>
              <a:rPr lang="en-US" b="1" dirty="0" smtClean="0"/>
              <a:t>ripple effects </a:t>
            </a:r>
            <a:r>
              <a:rPr lang="en-US" b="1" dirty="0"/>
              <a:t>on the regional economy, and such are analyzed.</a:t>
            </a:r>
            <a:endParaRPr lang="ar-SA" b="1" dirty="0"/>
          </a:p>
        </p:txBody>
      </p:sp>
    </p:spTree>
    <p:extLst>
      <p:ext uri="{BB962C8B-B14F-4D97-AF65-F5344CB8AC3E}">
        <p14:creationId xmlns:p14="http://schemas.microsoft.com/office/powerpoint/2010/main" val="338848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pPr algn="ctr"/>
            <a:r>
              <a:rPr lang="en-US" dirty="0">
                <a:solidFill>
                  <a:schemeClr val="tx1"/>
                </a:solidFill>
                <a:latin typeface="Aharoni" panose="02010803020104030203" pitchFamily="2" charset="-79"/>
                <a:cs typeface="Aharoni" panose="02010803020104030203" pitchFamily="2" charset="-79"/>
              </a:rPr>
              <a:t>Evaluation in policy analysis</a:t>
            </a: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Evaluation in policy analysis is divided into basic evaluation items and </a:t>
            </a:r>
            <a:r>
              <a:rPr lang="en-US" b="1" dirty="0" smtClean="0"/>
              <a:t>project specific</a:t>
            </a:r>
            <a:r>
              <a:rPr lang="en-US" b="1" dirty="0"/>
              <a:t> </a:t>
            </a:r>
            <a:r>
              <a:rPr lang="en-US" b="1" dirty="0" smtClean="0"/>
              <a:t>evaluation </a:t>
            </a:r>
            <a:r>
              <a:rPr lang="en-US" b="1" dirty="0"/>
              <a:t>items depending on whether they can apply to any project </a:t>
            </a:r>
            <a:r>
              <a:rPr lang="en-US" b="1" dirty="0" smtClean="0"/>
              <a:t>subject to </a:t>
            </a:r>
            <a:r>
              <a:rPr lang="en-US" b="1" dirty="0"/>
              <a:t>a preliminary feasibility study. </a:t>
            </a:r>
            <a:endParaRPr lang="en-US" b="1" dirty="0" smtClean="0"/>
          </a:p>
          <a:p>
            <a:endParaRPr lang="en-US" b="1" dirty="0" smtClean="0"/>
          </a:p>
          <a:p>
            <a:r>
              <a:rPr lang="en-US" b="1" dirty="0" smtClean="0"/>
              <a:t>Basic </a:t>
            </a:r>
            <a:r>
              <a:rPr lang="en-US" b="1" dirty="0"/>
              <a:t>evaluation items are those that should </a:t>
            </a:r>
            <a:r>
              <a:rPr lang="en-US" b="1" dirty="0" smtClean="0"/>
              <a:t>be commonly </a:t>
            </a:r>
            <a:r>
              <a:rPr lang="en-US" b="1" dirty="0"/>
              <a:t>included in the evaluation of any project subject to a </a:t>
            </a:r>
            <a:r>
              <a:rPr lang="en-US" b="1" dirty="0" smtClean="0"/>
              <a:t>preliminary feasibility </a:t>
            </a:r>
            <a:r>
              <a:rPr lang="en-US" b="1" dirty="0"/>
              <a:t>study without regard to its characteristics. </a:t>
            </a:r>
            <a:endParaRPr lang="en-US" b="1" dirty="0" smtClean="0"/>
          </a:p>
        </p:txBody>
      </p:sp>
    </p:spTree>
    <p:extLst>
      <p:ext uri="{BB962C8B-B14F-4D97-AF65-F5344CB8AC3E}">
        <p14:creationId xmlns:p14="http://schemas.microsoft.com/office/powerpoint/2010/main" val="3616573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743"/>
            <a:ext cx="9906000" cy="1189945"/>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Evaluation in policy </a:t>
            </a:r>
            <a:r>
              <a:rPr lang="en-US" dirty="0" smtClean="0">
                <a:solidFill>
                  <a:schemeClr val="tx1"/>
                </a:solidFill>
                <a:latin typeface="Aharoni" panose="02010803020104030203" pitchFamily="2" charset="-79"/>
                <a:cs typeface="Aharoni" panose="02010803020104030203" pitchFamily="2" charset="-79"/>
              </a:rPr>
              <a:t>analysis cont. ….</a:t>
            </a:r>
            <a:endParaRPr lang="ar-SA" dirty="0"/>
          </a:p>
        </p:txBody>
      </p:sp>
      <p:sp>
        <p:nvSpPr>
          <p:cNvPr id="3" name="Content Placeholder 2"/>
          <p:cNvSpPr>
            <a:spLocks noGrp="1"/>
          </p:cNvSpPr>
          <p:nvPr>
            <p:ph idx="1"/>
          </p:nvPr>
        </p:nvSpPr>
        <p:spPr>
          <a:ln>
            <a:solidFill>
              <a:schemeClr val="tx1"/>
            </a:solidFill>
          </a:ln>
        </p:spPr>
        <p:txBody>
          <a:bodyPr anchor="ctr"/>
          <a:lstStyle/>
          <a:p>
            <a:r>
              <a:rPr lang="en-US" b="1" dirty="0"/>
              <a:t>Predefining basic evaluation items is especially important in that there are generally common matters to consider when inputting the already limited central government funds into projects subject to preliminary feasibility studies without regard to their characteristics, and there should be some modicum of uniformity among evaluation items to ensure consistency in the evaluation of different projects. </a:t>
            </a:r>
            <a:endParaRPr lang="ar-SA" b="1" dirty="0"/>
          </a:p>
        </p:txBody>
      </p:sp>
    </p:spTree>
    <p:extLst>
      <p:ext uri="{BB962C8B-B14F-4D97-AF65-F5344CB8AC3E}">
        <p14:creationId xmlns:p14="http://schemas.microsoft.com/office/powerpoint/2010/main" val="373381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Evaluation in policy analysis cont. ….</a:t>
            </a:r>
            <a:endParaRPr lang="ar-SA" dirty="0"/>
          </a:p>
        </p:txBody>
      </p:sp>
      <p:sp>
        <p:nvSpPr>
          <p:cNvPr id="3" name="Content Placeholder 2"/>
          <p:cNvSpPr>
            <a:spLocks noGrp="1"/>
          </p:cNvSpPr>
          <p:nvPr>
            <p:ph idx="1"/>
          </p:nvPr>
        </p:nvSpPr>
        <p:spPr>
          <a:ln>
            <a:solidFill>
              <a:schemeClr val="tx1"/>
            </a:solidFill>
          </a:ln>
        </p:spPr>
        <p:txBody>
          <a:bodyPr>
            <a:normAutofit/>
          </a:bodyPr>
          <a:lstStyle/>
          <a:p>
            <a:r>
              <a:rPr lang="en-US" b="1" dirty="0"/>
              <a:t>At the step of preliminary feasibility study, considered as the ‘basic </a:t>
            </a:r>
            <a:r>
              <a:rPr lang="en-US" b="1" dirty="0" smtClean="0"/>
              <a:t>evaluation items</a:t>
            </a:r>
            <a:r>
              <a:rPr lang="en-US" b="1" dirty="0"/>
              <a:t>’ of policy analysis, are the level of regional development and ripple effects </a:t>
            </a:r>
            <a:r>
              <a:rPr lang="en-US" b="1" dirty="0" smtClean="0"/>
              <a:t>on the </a:t>
            </a:r>
            <a:r>
              <a:rPr lang="en-US" b="1" dirty="0"/>
              <a:t>regional economy for balanced regional development, consistency with </a:t>
            </a:r>
            <a:r>
              <a:rPr lang="en-US" b="1" dirty="0" smtClean="0"/>
              <a:t>relevant plans </a:t>
            </a:r>
            <a:r>
              <a:rPr lang="en-US" b="1" dirty="0"/>
              <a:t>and policy directions, willingness to pursue and preference for projects</a:t>
            </a:r>
            <a:r>
              <a:rPr lang="en-US" b="1" dirty="0" smtClean="0"/>
              <a:t>, </a:t>
            </a:r>
            <a:r>
              <a:rPr lang="en-US" b="1" dirty="0"/>
              <a:t>possibility of financing, environmental impact analysis, etc</a:t>
            </a:r>
            <a:r>
              <a:rPr lang="en-US" b="1" dirty="0" smtClean="0"/>
              <a:t>.</a:t>
            </a:r>
          </a:p>
          <a:p>
            <a:r>
              <a:rPr lang="en-US" b="1" dirty="0" smtClean="0"/>
              <a:t> Project-specific evaluation </a:t>
            </a:r>
            <a:r>
              <a:rPr lang="en-US" b="1" dirty="0"/>
              <a:t>items are special items to consider in the evaluation of the </a:t>
            </a:r>
            <a:r>
              <a:rPr lang="en-US" b="1" dirty="0" smtClean="0"/>
              <a:t>concerned project</a:t>
            </a:r>
            <a:r>
              <a:rPr lang="en-US" b="1" dirty="0"/>
              <a:t>. They can differ depending on the project type like national defense, </a:t>
            </a:r>
            <a:r>
              <a:rPr lang="en-US" b="1" dirty="0" smtClean="0"/>
              <a:t>culture, and </a:t>
            </a:r>
            <a:r>
              <a:rPr lang="en-US" b="1" dirty="0"/>
              <a:t>urban development.</a:t>
            </a:r>
            <a:endParaRPr lang="ar-SA" b="1" dirty="0"/>
          </a:p>
        </p:txBody>
      </p:sp>
    </p:spTree>
    <p:extLst>
      <p:ext uri="{BB962C8B-B14F-4D97-AF65-F5344CB8AC3E}">
        <p14:creationId xmlns:p14="http://schemas.microsoft.com/office/powerpoint/2010/main" val="3752933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rgbClr val="FF0000"/>
                </a:solidFill>
                <a:latin typeface="Aharoni" panose="02010803020104030203" pitchFamily="2" charset="-79"/>
                <a:cs typeface="Aharoni" panose="02010803020104030203" pitchFamily="2" charset="-79"/>
              </a:rPr>
              <a:t/>
            </a:r>
            <a:br>
              <a:rPr lang="en-US" dirty="0" smtClean="0">
                <a:solidFill>
                  <a:srgbClr val="FF0000"/>
                </a:solidFill>
                <a:latin typeface="Aharoni" panose="02010803020104030203" pitchFamily="2" charset="-79"/>
                <a:cs typeface="Aharoni" panose="02010803020104030203" pitchFamily="2" charset="-79"/>
              </a:rPr>
            </a:br>
            <a:r>
              <a:rPr lang="en-US" dirty="0" smtClean="0">
                <a:solidFill>
                  <a:srgbClr val="FF0000"/>
                </a:solidFill>
                <a:latin typeface="Aharoni" panose="02010803020104030203" pitchFamily="2" charset="-79"/>
                <a:cs typeface="Aharoni" panose="02010803020104030203" pitchFamily="2" charset="-79"/>
              </a:rPr>
              <a:t>Ⅱ</a:t>
            </a:r>
            <a:r>
              <a:rPr lang="en-US" dirty="0">
                <a:solidFill>
                  <a:srgbClr val="FF0000"/>
                </a:solidFill>
                <a:latin typeface="Aharoni" panose="02010803020104030203" pitchFamily="2" charset="-79"/>
                <a:cs typeface="Aharoni" panose="02010803020104030203" pitchFamily="2" charset="-79"/>
              </a:rPr>
              <a:t>. Analysis by Evaluation Item </a:t>
            </a:r>
            <a:br>
              <a:rPr lang="en-US" dirty="0">
                <a:solidFill>
                  <a:srgbClr val="FF0000"/>
                </a:solidFill>
                <a:latin typeface="Aharoni" panose="02010803020104030203" pitchFamily="2" charset="-79"/>
                <a:cs typeface="Aharoni" panose="02010803020104030203" pitchFamily="2" charset="-79"/>
              </a:rPr>
            </a:br>
            <a:endParaRPr lang="ar-SA" dirty="0">
              <a:solidFill>
                <a:srgbClr val="FF0000"/>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pPr marL="0" indent="0">
              <a:buNone/>
            </a:pPr>
            <a:r>
              <a:rPr lang="en-US" sz="3200" b="1" dirty="0" smtClean="0"/>
              <a:t>1</a:t>
            </a:r>
            <a:r>
              <a:rPr lang="en-US" sz="3200" b="1" dirty="0"/>
              <a:t>. Balanced Regional Development </a:t>
            </a:r>
          </a:p>
          <a:p>
            <a:pPr marL="0" indent="0">
              <a:buNone/>
            </a:pPr>
            <a:r>
              <a:rPr lang="en-US" sz="3200" b="1" dirty="0"/>
              <a:t>2. Consistency with Policy and Willingness to Pursue Projects </a:t>
            </a:r>
          </a:p>
          <a:p>
            <a:pPr marL="0" indent="0">
              <a:buNone/>
            </a:pPr>
            <a:r>
              <a:rPr lang="en-US" sz="3200" b="1" dirty="0"/>
              <a:t>3. Risks in Pursuing Projects </a:t>
            </a:r>
          </a:p>
          <a:p>
            <a:pPr marL="0" indent="0">
              <a:buNone/>
            </a:pPr>
            <a:r>
              <a:rPr lang="en-US" sz="3200" b="1" dirty="0"/>
              <a:t>4. Project-Specific Evaluation Items</a:t>
            </a:r>
            <a:endParaRPr lang="ar-SA" sz="3200" b="1" dirty="0"/>
          </a:p>
          <a:p>
            <a:endParaRPr lang="ar-SA" sz="3200" b="1" dirty="0"/>
          </a:p>
        </p:txBody>
      </p:sp>
    </p:spTree>
    <p:extLst>
      <p:ext uri="{BB962C8B-B14F-4D97-AF65-F5344CB8AC3E}">
        <p14:creationId xmlns:p14="http://schemas.microsoft.com/office/powerpoint/2010/main" val="3779717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1</a:t>
            </a:r>
            <a:r>
              <a:rPr lang="en-US" dirty="0">
                <a:solidFill>
                  <a:schemeClr val="tx1"/>
                </a:solidFill>
                <a:latin typeface="Aharoni" panose="02010803020104030203" pitchFamily="2" charset="-79"/>
                <a:cs typeface="Aharoni" panose="02010803020104030203" pitchFamily="2" charset="-79"/>
              </a:rPr>
              <a:t>. Balanced Regional Development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r>
              <a:rPr lang="en-US" b="1" dirty="0"/>
              <a:t>When evaluating the feasibility of projects based only on the results of </a:t>
            </a:r>
            <a:r>
              <a:rPr lang="en-US" b="1" dirty="0" smtClean="0"/>
              <a:t>economic feasibility </a:t>
            </a:r>
            <a:r>
              <a:rPr lang="en-US" b="1" dirty="0"/>
              <a:t>analysis that are represented as the B/C ratio at the step of </a:t>
            </a:r>
            <a:r>
              <a:rPr lang="en-US" b="1" dirty="0" smtClean="0"/>
              <a:t>preliminary feasibility </a:t>
            </a:r>
            <a:r>
              <a:rPr lang="en-US" b="1" dirty="0"/>
              <a:t>study, imbalance among regions might become worse. </a:t>
            </a:r>
            <a:endParaRPr lang="en-US" b="1" dirty="0" smtClean="0"/>
          </a:p>
          <a:p>
            <a:r>
              <a:rPr lang="en-US" b="1" dirty="0" smtClean="0"/>
              <a:t>This </a:t>
            </a:r>
            <a:r>
              <a:rPr lang="en-US" b="1" dirty="0"/>
              <a:t>is because </a:t>
            </a:r>
            <a:r>
              <a:rPr lang="en-US" b="1" dirty="0" smtClean="0"/>
              <a:t>the least </a:t>
            </a:r>
            <a:r>
              <a:rPr lang="en-US" b="1" dirty="0"/>
              <a:t>developed regions have less feasibility for projects under the structure of </a:t>
            </a:r>
            <a:r>
              <a:rPr lang="en-US" b="1" dirty="0" smtClean="0"/>
              <a:t>economic feasibility </a:t>
            </a:r>
            <a:r>
              <a:rPr lang="en-US" b="1" dirty="0"/>
              <a:t>analysis. For instance, when evaluating the feasibility of a project to build </a:t>
            </a:r>
            <a:r>
              <a:rPr lang="en-US" b="1" dirty="0" smtClean="0"/>
              <a:t>a road </a:t>
            </a:r>
            <a:r>
              <a:rPr lang="en-US" b="1" dirty="0"/>
              <a:t>in a less developed region, its economic feasibility is often low as the </a:t>
            </a:r>
            <a:r>
              <a:rPr lang="en-US" b="1" dirty="0" smtClean="0"/>
              <a:t>population and </a:t>
            </a:r>
            <a:r>
              <a:rPr lang="en-US" b="1" dirty="0"/>
              <a:t>traffic volume are relatively low, with the result that there is little benefit of </a:t>
            </a:r>
            <a:r>
              <a:rPr lang="en-US" b="1" dirty="0" smtClean="0"/>
              <a:t>road construction.</a:t>
            </a:r>
          </a:p>
        </p:txBody>
      </p:sp>
    </p:spTree>
    <p:extLst>
      <p:ext uri="{BB962C8B-B14F-4D97-AF65-F5344CB8AC3E}">
        <p14:creationId xmlns:p14="http://schemas.microsoft.com/office/powerpoint/2010/main" val="1271342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Balanced </a:t>
            </a:r>
            <a:r>
              <a:rPr lang="en-US" dirty="0">
                <a:solidFill>
                  <a:schemeClr val="tx1"/>
                </a:solidFill>
                <a:latin typeface="Aharoni" panose="02010803020104030203" pitchFamily="2" charset="-79"/>
                <a:cs typeface="Aharoni" panose="02010803020104030203" pitchFamily="2" charset="-79"/>
              </a:rPr>
              <a:t>Regional Development cont.…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lstStyle/>
          <a:p>
            <a:r>
              <a:rPr lang="en-US" b="1" dirty="0"/>
              <a:t> Investment opportunities in such a region are, therefore, lower, and investments are concentrated on other regions where economic feasibility is high, which serves to exacerbate the disparity in development among them</a:t>
            </a:r>
            <a:r>
              <a:rPr lang="en-US" b="1" dirty="0" smtClean="0"/>
              <a:t>.</a:t>
            </a:r>
          </a:p>
          <a:p>
            <a:r>
              <a:rPr lang="en-US" b="1" dirty="0"/>
              <a:t>To prevent this, preliminary feasibility studies consider balanced regional development, a higher-level government policy, to evaluate project feasibility. A regional development index was developed to reflect balanced regional development in evaluation, and a Multi-Regional Input-Output Model (MRIO) was developed to analyze the ripple effects of projects in regions.</a:t>
            </a:r>
          </a:p>
          <a:p>
            <a:endParaRPr lang="ar-SA" b="1" dirty="0"/>
          </a:p>
          <a:p>
            <a:endParaRPr lang="ar-SA" b="1" dirty="0"/>
          </a:p>
        </p:txBody>
      </p:sp>
    </p:spTree>
    <p:extLst>
      <p:ext uri="{BB962C8B-B14F-4D97-AF65-F5344CB8AC3E}">
        <p14:creationId xmlns:p14="http://schemas.microsoft.com/office/powerpoint/2010/main" val="297213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Balanced </a:t>
            </a:r>
            <a:r>
              <a:rPr lang="en-US" dirty="0">
                <a:solidFill>
                  <a:schemeClr val="tx1"/>
                </a:solidFill>
                <a:latin typeface="Aharoni" panose="02010803020104030203" pitchFamily="2" charset="-79"/>
                <a:cs typeface="Aharoni" panose="02010803020104030203" pitchFamily="2" charset="-79"/>
              </a:rPr>
              <a:t>Regional Development cont.…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smtClean="0"/>
              <a:t>The </a:t>
            </a:r>
            <a:r>
              <a:rPr lang="en-US" b="1" dirty="0"/>
              <a:t>fundamental purpose of </a:t>
            </a:r>
            <a:r>
              <a:rPr lang="en-US" b="1" dirty="0" smtClean="0"/>
              <a:t>this analysis </a:t>
            </a:r>
            <a:r>
              <a:rPr lang="en-US" b="1" dirty="0"/>
              <a:t>is to prevent regional imbalances from worsening by granting some kind </a:t>
            </a:r>
            <a:r>
              <a:rPr lang="en-US" b="1" dirty="0" smtClean="0"/>
              <a:t>of additional </a:t>
            </a:r>
            <a:r>
              <a:rPr lang="en-US" b="1" dirty="0"/>
              <a:t>scores to government-financed projects in less developed regions </a:t>
            </a:r>
            <a:r>
              <a:rPr lang="en-US" b="1" dirty="0" smtClean="0"/>
              <a:t>and projects </a:t>
            </a:r>
            <a:r>
              <a:rPr lang="en-US" b="1" dirty="0"/>
              <a:t>with significant ripple effects in such regions so that even projects </a:t>
            </a:r>
            <a:r>
              <a:rPr lang="en-US" b="1" dirty="0" smtClean="0"/>
              <a:t>with somewhat </a:t>
            </a:r>
            <a:r>
              <a:rPr lang="en-US" b="1" dirty="0"/>
              <a:t>lower economic feasibility can be pursued.</a:t>
            </a:r>
            <a:endParaRPr lang="ar-SA" b="1" dirty="0"/>
          </a:p>
        </p:txBody>
      </p:sp>
    </p:spTree>
    <p:extLst>
      <p:ext uri="{BB962C8B-B14F-4D97-AF65-F5344CB8AC3E}">
        <p14:creationId xmlns:p14="http://schemas.microsoft.com/office/powerpoint/2010/main" val="2836453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Balanced </a:t>
            </a:r>
            <a:r>
              <a:rPr lang="en-US" dirty="0">
                <a:solidFill>
                  <a:schemeClr val="tx1"/>
                </a:solidFill>
                <a:latin typeface="Aharoni" panose="02010803020104030203" pitchFamily="2" charset="-79"/>
                <a:cs typeface="Aharoni" panose="02010803020104030203" pitchFamily="2" charset="-79"/>
              </a:rPr>
              <a:t>Regional Development cont.…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lstStyle/>
          <a:p>
            <a:pPr marL="0" indent="0">
              <a:buNone/>
            </a:pPr>
            <a:r>
              <a:rPr lang="en-US" b="1" dirty="0"/>
              <a:t>A. Level of Regional Development</a:t>
            </a:r>
          </a:p>
          <a:p>
            <a:pPr marL="514350" indent="-514350">
              <a:buAutoNum type="alphaLcPeriod"/>
            </a:pPr>
            <a:r>
              <a:rPr lang="en-US" i="1" dirty="0" smtClean="0"/>
              <a:t>Calculation </a:t>
            </a:r>
            <a:r>
              <a:rPr lang="en-US" i="1" dirty="0"/>
              <a:t>of the Regional Development Index under Current </a:t>
            </a:r>
            <a:r>
              <a:rPr lang="en-US" i="1" dirty="0" smtClean="0"/>
              <a:t>Preliminary Feasibility Studies</a:t>
            </a:r>
          </a:p>
          <a:p>
            <a:pPr marL="0" indent="0">
              <a:buNone/>
            </a:pPr>
            <a:r>
              <a:rPr lang="en-US" i="1" dirty="0"/>
              <a:t>b. Current Indices for Determining Less Developed Regions and Their </a:t>
            </a:r>
            <a:r>
              <a:rPr lang="en-US" i="1" dirty="0" smtClean="0"/>
              <a:t>Change</a:t>
            </a:r>
          </a:p>
          <a:p>
            <a:pPr marL="0" indent="0">
              <a:buNone/>
            </a:pPr>
            <a:r>
              <a:rPr lang="en-US" b="1" dirty="0"/>
              <a:t>B. Ripple Effects on the Regional Economy</a:t>
            </a:r>
            <a:endParaRPr lang="ar-SA" b="1" dirty="0"/>
          </a:p>
        </p:txBody>
      </p:sp>
    </p:spTree>
    <p:extLst>
      <p:ext uri="{BB962C8B-B14F-4D97-AF65-F5344CB8AC3E}">
        <p14:creationId xmlns:p14="http://schemas.microsoft.com/office/powerpoint/2010/main" val="1543694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3600" dirty="0" smtClean="0">
                <a:solidFill>
                  <a:schemeClr val="tx1"/>
                </a:solidFill>
                <a:latin typeface="Aharoni" panose="02010803020104030203" pitchFamily="2" charset="-79"/>
                <a:cs typeface="Aharoni" panose="02010803020104030203" pitchFamily="2" charset="-79"/>
              </a:rPr>
              <a:t/>
            </a:r>
            <a:br>
              <a:rPr lang="en-US" sz="3600" dirty="0" smtClean="0">
                <a:solidFill>
                  <a:schemeClr val="tx1"/>
                </a:solidFill>
                <a:latin typeface="Aharoni" panose="02010803020104030203" pitchFamily="2" charset="-79"/>
                <a:cs typeface="Aharoni" panose="02010803020104030203" pitchFamily="2" charset="-79"/>
              </a:rPr>
            </a:br>
            <a:r>
              <a:rPr lang="en-US" sz="3600" dirty="0" smtClean="0">
                <a:solidFill>
                  <a:schemeClr val="tx1"/>
                </a:solidFill>
                <a:latin typeface="Aharoni" panose="02010803020104030203" pitchFamily="2" charset="-79"/>
                <a:cs typeface="Aharoni" panose="02010803020104030203" pitchFamily="2" charset="-79"/>
              </a:rPr>
              <a:t>2</a:t>
            </a:r>
            <a:r>
              <a:rPr lang="en-US" sz="3600" dirty="0">
                <a:solidFill>
                  <a:schemeClr val="tx1"/>
                </a:solidFill>
                <a:latin typeface="Aharoni" panose="02010803020104030203" pitchFamily="2" charset="-79"/>
                <a:cs typeface="Aharoni" panose="02010803020104030203" pitchFamily="2" charset="-79"/>
              </a:rPr>
              <a:t>. Consistency with Policy and Willingness to Pursue Projects</a:t>
            </a:r>
            <a:br>
              <a:rPr lang="en-US" sz="3600" dirty="0">
                <a:solidFill>
                  <a:schemeClr val="tx1"/>
                </a:solidFill>
                <a:latin typeface="Aharoni" panose="02010803020104030203" pitchFamily="2" charset="-79"/>
                <a:cs typeface="Aharoni" panose="02010803020104030203" pitchFamily="2" charset="-79"/>
              </a:rPr>
            </a:br>
            <a:endParaRPr lang="ar-SA" sz="3600"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lstStyle/>
          <a:p>
            <a:pPr marL="514350" indent="-514350">
              <a:buAutoNum type="alphaUcPeriod"/>
            </a:pPr>
            <a:r>
              <a:rPr lang="en-US" b="1" dirty="0" smtClean="0"/>
              <a:t>Consistency </a:t>
            </a:r>
            <a:r>
              <a:rPr lang="en-US" b="1" dirty="0"/>
              <a:t>with Relevant Plans and Policy </a:t>
            </a:r>
            <a:r>
              <a:rPr lang="en-US" b="1" dirty="0" smtClean="0"/>
              <a:t>Directions</a:t>
            </a:r>
          </a:p>
          <a:p>
            <a:pPr marL="514350" indent="-514350">
              <a:buFont typeface="Arial" panose="020B0604020202020204" pitchFamily="34" charset="0"/>
              <a:buAutoNum type="alphaUcPeriod"/>
            </a:pPr>
            <a:r>
              <a:rPr lang="en-US" b="1" dirty="0"/>
              <a:t>B. Willingness to Pursue and Preference for </a:t>
            </a:r>
            <a:r>
              <a:rPr lang="en-US" b="1" dirty="0" smtClean="0"/>
              <a:t>Projects</a:t>
            </a:r>
          </a:p>
          <a:p>
            <a:pPr marL="514350" indent="-514350">
              <a:buFont typeface="Arial" panose="020B0604020202020204" pitchFamily="34" charset="0"/>
              <a:buAutoNum type="alphaUcPeriod"/>
            </a:pPr>
            <a:r>
              <a:rPr lang="en-US" b="1" dirty="0"/>
              <a:t>C. Level of Preparedness of Projects</a:t>
            </a:r>
          </a:p>
          <a:p>
            <a:pPr marL="514350" indent="-514350">
              <a:buFont typeface="Arial" panose="020B0604020202020204" pitchFamily="34" charset="0"/>
              <a:buAutoNum type="alphaUcPeriod"/>
            </a:pPr>
            <a:endParaRPr lang="en-US" b="1" dirty="0"/>
          </a:p>
          <a:p>
            <a:pPr marL="514350" indent="-514350">
              <a:buAutoNum type="alphaUcPeriod"/>
            </a:pPr>
            <a:endParaRPr lang="en-US" b="1" dirty="0" smtClean="0"/>
          </a:p>
          <a:p>
            <a:pPr marL="514350" indent="-514350">
              <a:buAutoNum type="alphaUcPeriod"/>
            </a:pPr>
            <a:endParaRPr lang="en-US" b="1" dirty="0"/>
          </a:p>
          <a:p>
            <a:endParaRPr lang="ar-SA" dirty="0"/>
          </a:p>
        </p:txBody>
      </p:sp>
    </p:spTree>
    <p:extLst>
      <p:ext uri="{BB962C8B-B14F-4D97-AF65-F5344CB8AC3E}">
        <p14:creationId xmlns:p14="http://schemas.microsoft.com/office/powerpoint/2010/main" val="602317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68086"/>
            <a:ext cx="10014857" cy="1222602"/>
          </a:xfrm>
          <a:ln>
            <a:solidFill>
              <a:schemeClr val="tx1"/>
            </a:solidFill>
          </a:ln>
        </p:spPr>
        <p:txBody>
          <a:bodyPr vert="horz" lIns="91440" tIns="45720" rIns="91440" bIns="45720" rtlCol="0" anchor="ctr">
            <a:normAutofit/>
          </a:bodyPr>
          <a:lstStyle/>
          <a:p>
            <a:pPr algn="ctr"/>
            <a:r>
              <a:rPr lang="en-US" sz="4000" dirty="0">
                <a:solidFill>
                  <a:schemeClr val="tx1"/>
                </a:solidFill>
                <a:latin typeface="Aharoni" panose="02010803020104030203" pitchFamily="2" charset="-79"/>
                <a:cs typeface="Aharoni" panose="02010803020104030203" pitchFamily="2" charset="-79"/>
              </a:rPr>
              <a:t>Consistency with Relevant Plans and Policy Directions</a:t>
            </a:r>
          </a:p>
        </p:txBody>
      </p:sp>
      <p:sp>
        <p:nvSpPr>
          <p:cNvPr id="3" name="Content Placeholder 2"/>
          <p:cNvSpPr>
            <a:spLocks noGrp="1"/>
          </p:cNvSpPr>
          <p:nvPr>
            <p:ph idx="1"/>
          </p:nvPr>
        </p:nvSpPr>
        <p:spPr>
          <a:ln>
            <a:solidFill>
              <a:schemeClr val="tx1"/>
            </a:solidFill>
          </a:ln>
        </p:spPr>
        <p:txBody>
          <a:bodyPr>
            <a:normAutofit lnSpcReduction="10000"/>
          </a:bodyPr>
          <a:lstStyle/>
          <a:p>
            <a:pPr>
              <a:buFont typeface="Wingdings" panose="05000000000000000000" pitchFamily="2" charset="2"/>
              <a:buChar char="ü"/>
            </a:pPr>
            <a:r>
              <a:rPr lang="en-US" b="1" dirty="0" smtClean="0"/>
              <a:t>For </a:t>
            </a:r>
            <a:r>
              <a:rPr lang="en-US" b="1" dirty="0"/>
              <a:t>large-scale government-financed projects to be selected for </a:t>
            </a:r>
            <a:r>
              <a:rPr lang="en-US" b="1" dirty="0" smtClean="0"/>
              <a:t>preliminary feasibility </a:t>
            </a:r>
            <a:r>
              <a:rPr lang="en-US" b="1" dirty="0"/>
              <a:t>studies, they undergo multiple steps of planning by the </a:t>
            </a:r>
            <a:r>
              <a:rPr lang="en-US" b="1" dirty="0" smtClean="0"/>
              <a:t>central government </a:t>
            </a:r>
            <a:r>
              <a:rPr lang="en-US" b="1" dirty="0"/>
              <a:t>or local governments</a:t>
            </a:r>
            <a:r>
              <a:rPr lang="en-US" b="1" dirty="0" smtClean="0"/>
              <a:t>.</a:t>
            </a:r>
          </a:p>
          <a:p>
            <a:pPr>
              <a:buFont typeface="Wingdings" panose="05000000000000000000" pitchFamily="2" charset="2"/>
              <a:buChar char="ü"/>
            </a:pPr>
            <a:r>
              <a:rPr lang="en-US" b="1" dirty="0" smtClean="0"/>
              <a:t> </a:t>
            </a:r>
            <a:r>
              <a:rPr lang="en-US" b="1" dirty="0"/>
              <a:t>How systematically a responsible party pursues </a:t>
            </a:r>
            <a:r>
              <a:rPr lang="en-US" b="1" dirty="0" smtClean="0"/>
              <a:t>a project </a:t>
            </a:r>
            <a:r>
              <a:rPr lang="en-US" b="1" dirty="0"/>
              <a:t>can be evaluated until a concrete project plan is produced. Cases where </a:t>
            </a:r>
            <a:r>
              <a:rPr lang="en-US" b="1" dirty="0" smtClean="0"/>
              <a:t>a responsible </a:t>
            </a:r>
            <a:r>
              <a:rPr lang="en-US" b="1" dirty="0"/>
              <a:t>party establishes a plan and pursues a project alone in a short time </a:t>
            </a:r>
            <a:r>
              <a:rPr lang="en-US" b="1" dirty="0" smtClean="0"/>
              <a:t>are exceptional</a:t>
            </a:r>
            <a:r>
              <a:rPr lang="en-US" b="1" dirty="0"/>
              <a:t>. A series of preparations until a concrete project plan is produced </a:t>
            </a:r>
            <a:r>
              <a:rPr lang="en-US" b="1" dirty="0" smtClean="0"/>
              <a:t>is reflected </a:t>
            </a:r>
            <a:r>
              <a:rPr lang="en-US" b="1" dirty="0"/>
              <a:t>in high-level or relevant plans. </a:t>
            </a:r>
            <a:endParaRPr lang="en-US" b="1" dirty="0" smtClean="0"/>
          </a:p>
          <a:p>
            <a:pPr>
              <a:buFont typeface="Wingdings" panose="05000000000000000000" pitchFamily="2" charset="2"/>
              <a:buChar char="ü"/>
            </a:pPr>
            <a:r>
              <a:rPr lang="en-US" b="1" dirty="0" smtClean="0"/>
              <a:t>As </a:t>
            </a:r>
            <a:r>
              <a:rPr lang="en-US" b="1" dirty="0"/>
              <a:t>such, analysis on whether the </a:t>
            </a:r>
            <a:r>
              <a:rPr lang="en-US" b="1" dirty="0" smtClean="0"/>
              <a:t>concerned project </a:t>
            </a:r>
            <a:r>
              <a:rPr lang="en-US" b="1" dirty="0"/>
              <a:t>is reflected in high-level or relevant plans can help determine whether </a:t>
            </a:r>
            <a:r>
              <a:rPr lang="en-US" b="1" dirty="0" smtClean="0"/>
              <a:t>the project </a:t>
            </a:r>
            <a:r>
              <a:rPr lang="en-US" b="1" dirty="0"/>
              <a:t>has been pursued consistently with government policy.</a:t>
            </a:r>
            <a:endParaRPr lang="ar-SA" b="1" dirty="0"/>
          </a:p>
        </p:txBody>
      </p:sp>
    </p:spTree>
    <p:extLst>
      <p:ext uri="{BB962C8B-B14F-4D97-AF65-F5344CB8AC3E}">
        <p14:creationId xmlns:p14="http://schemas.microsoft.com/office/powerpoint/2010/main" val="40356211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055913"/>
            <a:ext cx="10330543" cy="5121049"/>
          </a:xfrm>
          <a:ln>
            <a:solidFill>
              <a:schemeClr val="tx1"/>
            </a:solidFill>
          </a:ln>
        </p:spPr>
        <p:txBody>
          <a:bodyPr anchor="ctr">
            <a:normAutofit/>
          </a:bodyPr>
          <a:lstStyle/>
          <a:p>
            <a:r>
              <a:rPr lang="en-US" b="1" dirty="0"/>
              <a:t>A project’s consistency with the policy direction of the competent </a:t>
            </a:r>
            <a:r>
              <a:rPr lang="en-US" b="1" dirty="0" smtClean="0"/>
              <a:t>ministry should </a:t>
            </a:r>
            <a:r>
              <a:rPr lang="en-US" b="1" dirty="0"/>
              <a:t>be analyzed as well. Even when an explicit plan is in place, a policy goal </a:t>
            </a:r>
            <a:r>
              <a:rPr lang="en-US" b="1" dirty="0" smtClean="0"/>
              <a:t>set by </a:t>
            </a:r>
            <a:r>
              <a:rPr lang="en-US" b="1" dirty="0"/>
              <a:t>the ministry is material to determining whether to push ahead with </a:t>
            </a:r>
            <a:r>
              <a:rPr lang="en-US" b="1" dirty="0" smtClean="0"/>
              <a:t>individual projects.</a:t>
            </a:r>
          </a:p>
          <a:p>
            <a:endParaRPr lang="en-US" b="1" dirty="0" smtClean="0"/>
          </a:p>
          <a:p>
            <a:r>
              <a:rPr lang="en-US" b="1" dirty="0" smtClean="0"/>
              <a:t> </a:t>
            </a:r>
            <a:r>
              <a:rPr lang="en-US" b="1" dirty="0"/>
              <a:t>On the contrary, the effectiveness of an existing long-term plan </a:t>
            </a:r>
            <a:r>
              <a:rPr lang="en-US" b="1" dirty="0" smtClean="0"/>
              <a:t>can decrease </a:t>
            </a:r>
            <a:r>
              <a:rPr lang="en-US" b="1" dirty="0"/>
              <a:t>as the policy direction changes over time. In comprehensive </a:t>
            </a:r>
            <a:r>
              <a:rPr lang="en-US" b="1" dirty="0" smtClean="0"/>
              <a:t>consideration of </a:t>
            </a:r>
            <a:r>
              <a:rPr lang="en-US" b="1" dirty="0"/>
              <a:t>this situation, consistency with relevant plans and policy directions is to </a:t>
            </a:r>
            <a:r>
              <a:rPr lang="en-US" b="1" dirty="0" smtClean="0"/>
              <a:t>be reviewed</a:t>
            </a:r>
            <a:r>
              <a:rPr lang="en-US" b="1" dirty="0"/>
              <a:t>.</a:t>
            </a:r>
            <a:endParaRPr lang="ar-SA" b="1" dirty="0"/>
          </a:p>
        </p:txBody>
      </p:sp>
    </p:spTree>
    <p:extLst>
      <p:ext uri="{BB962C8B-B14F-4D97-AF65-F5344CB8AC3E}">
        <p14:creationId xmlns:p14="http://schemas.microsoft.com/office/powerpoint/2010/main" val="1343938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4543"/>
            <a:ext cx="10123714" cy="1266145"/>
          </a:xfrm>
          <a:ln>
            <a:solidFill>
              <a:schemeClr val="tx1"/>
            </a:solidFill>
          </a:ln>
        </p:spPr>
        <p:txBody>
          <a:bodyPr vert="horz" lIns="91440" tIns="45720" rIns="91440" bIns="45720" rtlCol="0" anchor="ctr">
            <a:noAutofit/>
          </a:bodyPr>
          <a:lstStyle/>
          <a:p>
            <a:pPr algn="ctr"/>
            <a:r>
              <a:rPr lang="en-US" sz="3200" dirty="0" smtClean="0">
                <a:solidFill>
                  <a:schemeClr val="tx1"/>
                </a:solidFill>
                <a:latin typeface="Aharoni" panose="02010803020104030203" pitchFamily="2" charset="-79"/>
                <a:cs typeface="Aharoni" panose="02010803020104030203" pitchFamily="2" charset="-79"/>
              </a:rPr>
              <a:t/>
            </a:r>
            <a:br>
              <a:rPr lang="en-US" sz="3200" dirty="0" smtClean="0">
                <a:solidFill>
                  <a:schemeClr val="tx1"/>
                </a:solidFill>
                <a:latin typeface="Aharoni" panose="02010803020104030203" pitchFamily="2" charset="-79"/>
                <a:cs typeface="Aharoni" panose="02010803020104030203" pitchFamily="2" charset="-79"/>
              </a:rPr>
            </a:br>
            <a:r>
              <a:rPr lang="en-US" sz="3200" dirty="0" smtClean="0">
                <a:solidFill>
                  <a:schemeClr val="tx1"/>
                </a:solidFill>
                <a:latin typeface="Aharoni" panose="02010803020104030203" pitchFamily="2" charset="-79"/>
                <a:cs typeface="Aharoni" panose="02010803020104030203" pitchFamily="2" charset="-79"/>
              </a:rPr>
              <a:t>B</a:t>
            </a:r>
            <a:r>
              <a:rPr lang="en-US" sz="3200" dirty="0">
                <a:solidFill>
                  <a:schemeClr val="tx1"/>
                </a:solidFill>
                <a:latin typeface="Aharoni" panose="02010803020104030203" pitchFamily="2" charset="-79"/>
                <a:cs typeface="Aharoni" panose="02010803020104030203" pitchFamily="2" charset="-79"/>
              </a:rPr>
              <a:t>. Willingness to Pursue and Preference for Projects</a:t>
            </a:r>
            <a:br>
              <a:rPr lang="en-US" sz="3200" dirty="0">
                <a:solidFill>
                  <a:schemeClr val="tx1"/>
                </a:solidFill>
                <a:latin typeface="Aharoni" panose="02010803020104030203" pitchFamily="2" charset="-79"/>
                <a:cs typeface="Aharoni" panose="02010803020104030203" pitchFamily="2" charset="-79"/>
              </a:rPr>
            </a:br>
            <a:endParaRPr lang="ar-SA" sz="3200"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fontScale="92500"/>
          </a:bodyPr>
          <a:lstStyle/>
          <a:p>
            <a:pPr>
              <a:buFont typeface="Wingdings" panose="05000000000000000000" pitchFamily="2" charset="2"/>
              <a:buChar char="q"/>
            </a:pPr>
            <a:r>
              <a:rPr lang="en-US" b="1" dirty="0" smtClean="0"/>
              <a:t>When </a:t>
            </a:r>
            <a:r>
              <a:rPr lang="en-US" b="1" dirty="0"/>
              <a:t>determining whether to pursue a government-financed project, the </a:t>
            </a:r>
            <a:r>
              <a:rPr lang="en-US" b="1" dirty="0" smtClean="0"/>
              <a:t>attitude of </a:t>
            </a:r>
            <a:r>
              <a:rPr lang="en-US" b="1" dirty="0"/>
              <a:t>the responsible ministry or local residents toward the project needs to </a:t>
            </a:r>
            <a:r>
              <a:rPr lang="en-US" b="1" dirty="0" smtClean="0"/>
              <a:t>be  considered </a:t>
            </a:r>
            <a:r>
              <a:rPr lang="en-US" b="1" dirty="0"/>
              <a:t>for the following reasons</a:t>
            </a:r>
            <a:r>
              <a:rPr lang="en-US" b="1" dirty="0" smtClean="0"/>
              <a:t>:</a:t>
            </a:r>
          </a:p>
          <a:p>
            <a:pPr>
              <a:buFont typeface="Wingdings" panose="05000000000000000000" pitchFamily="2" charset="2"/>
              <a:buChar char="q"/>
            </a:pPr>
            <a:r>
              <a:rPr lang="en-US" b="1" dirty="0" smtClean="0"/>
              <a:t>All </a:t>
            </a:r>
            <a:r>
              <a:rPr lang="en-US" b="1" dirty="0"/>
              <a:t>government-financed projects have </a:t>
            </a:r>
            <a:r>
              <a:rPr lang="en-US" b="1" dirty="0" smtClean="0"/>
              <a:t>a spatial </a:t>
            </a:r>
            <a:r>
              <a:rPr lang="en-US" b="1" dirty="0"/>
              <a:t>location where they are implemented, and ripple effects from </a:t>
            </a:r>
            <a:r>
              <a:rPr lang="en-US" b="1" dirty="0" smtClean="0"/>
              <a:t>project implementation </a:t>
            </a:r>
            <a:r>
              <a:rPr lang="en-US" b="1" dirty="0"/>
              <a:t>can vary due to geographical proximity. Even when a project </a:t>
            </a:r>
            <a:r>
              <a:rPr lang="en-US" b="1" dirty="0" smtClean="0"/>
              <a:t>is essential </a:t>
            </a:r>
            <a:r>
              <a:rPr lang="en-US" b="1" dirty="0"/>
              <a:t>from the perspective of the central government, it may not be acceptable </a:t>
            </a:r>
            <a:r>
              <a:rPr lang="en-US" b="1" dirty="0" smtClean="0"/>
              <a:t>to local </a:t>
            </a:r>
            <a:r>
              <a:rPr lang="en-US" b="1" dirty="0"/>
              <a:t>residents. </a:t>
            </a:r>
            <a:endParaRPr lang="en-US" b="1" dirty="0" smtClean="0"/>
          </a:p>
          <a:p>
            <a:pPr>
              <a:buFont typeface="Wingdings" panose="05000000000000000000" pitchFamily="2" charset="2"/>
              <a:buChar char="q"/>
            </a:pPr>
            <a:r>
              <a:rPr lang="en-US" b="1" dirty="0" smtClean="0"/>
              <a:t>On </a:t>
            </a:r>
            <a:r>
              <a:rPr lang="en-US" b="1" dirty="0"/>
              <a:t>the contrary, even if it has been long hoped for by local </a:t>
            </a:r>
            <a:r>
              <a:rPr lang="en-US" b="1" dirty="0" smtClean="0"/>
              <a:t>residents, it </a:t>
            </a:r>
            <a:r>
              <a:rPr lang="en-US" b="1" dirty="0"/>
              <a:t>may have a low priority to the central government, which has to conduct </a:t>
            </a:r>
            <a:r>
              <a:rPr lang="en-US" b="1" dirty="0" smtClean="0"/>
              <a:t>policy across </a:t>
            </a:r>
            <a:r>
              <a:rPr lang="en-US" b="1" dirty="0"/>
              <a:t>the nation.</a:t>
            </a:r>
            <a:endParaRPr lang="ar-SA" b="1" dirty="0"/>
          </a:p>
        </p:txBody>
      </p:sp>
    </p:spTree>
    <p:extLst>
      <p:ext uri="{BB962C8B-B14F-4D97-AF65-F5344CB8AC3E}">
        <p14:creationId xmlns:p14="http://schemas.microsoft.com/office/powerpoint/2010/main" val="1878601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a:bodyPr>
          <a:lstStyle/>
          <a:p>
            <a:r>
              <a:rPr lang="en-US" dirty="0">
                <a:solidFill>
                  <a:schemeClr val="tx1"/>
                </a:solidFill>
                <a:latin typeface="Aharoni" panose="02010803020104030203" pitchFamily="2" charset="-79"/>
                <a:cs typeface="Aharoni" panose="02010803020104030203" pitchFamily="2" charset="-79"/>
              </a:rPr>
              <a:t>C. Level of Preparedness of Projects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Ø"/>
            </a:pPr>
            <a:r>
              <a:rPr lang="en-US" b="1" dirty="0" smtClean="0"/>
              <a:t>The level of preparedness is about a project’s concreteness. This concerns the level of detail of a project plan and the specific input of human and financial resources. </a:t>
            </a:r>
          </a:p>
          <a:p>
            <a:pPr>
              <a:buFont typeface="Wingdings" panose="05000000000000000000" pitchFamily="2" charset="2"/>
              <a:buChar char="Ø"/>
            </a:pPr>
            <a:r>
              <a:rPr lang="en-US" b="1" dirty="0" smtClean="0"/>
              <a:t>In </a:t>
            </a:r>
            <a:r>
              <a:rPr lang="en-US" b="1" dirty="0"/>
              <a:t>case of national road construction, once the decision is made to lay </a:t>
            </a:r>
            <a:r>
              <a:rPr lang="en-US" b="1" dirty="0" smtClean="0"/>
              <a:t>a specific </a:t>
            </a:r>
            <a:r>
              <a:rPr lang="en-US" b="1" dirty="0"/>
              <a:t>section of a road, there is not much to change about the project and </a:t>
            </a:r>
            <a:r>
              <a:rPr lang="en-US" b="1" dirty="0" smtClean="0"/>
              <a:t>a regional </a:t>
            </a:r>
            <a:r>
              <a:rPr lang="en-US" b="1" dirty="0"/>
              <a:t>construction management administration serves as a responsible </a:t>
            </a:r>
            <a:r>
              <a:rPr lang="en-US" b="1" dirty="0" smtClean="0"/>
              <a:t>party throughout </a:t>
            </a:r>
            <a:r>
              <a:rPr lang="en-US" b="1" dirty="0"/>
              <a:t>the project</a:t>
            </a:r>
            <a:r>
              <a:rPr lang="en-US" b="1" dirty="0" smtClean="0"/>
              <a:t>.</a:t>
            </a:r>
          </a:p>
          <a:p>
            <a:pPr>
              <a:buFont typeface="Wingdings" panose="05000000000000000000" pitchFamily="2" charset="2"/>
              <a:buChar char="Ø"/>
            </a:pPr>
            <a:r>
              <a:rPr lang="en-US" b="1" dirty="0" smtClean="0"/>
              <a:t> </a:t>
            </a:r>
            <a:r>
              <a:rPr lang="en-US" b="1" dirty="0"/>
              <a:t>In such case, the level of preparedness may not be </a:t>
            </a:r>
            <a:r>
              <a:rPr lang="en-US" b="1" dirty="0" smtClean="0"/>
              <a:t>an important </a:t>
            </a:r>
            <a:r>
              <a:rPr lang="en-US" b="1" dirty="0"/>
              <a:t>evaluation item. However, a concrete project plan is necessary in </a:t>
            </a:r>
            <a:r>
              <a:rPr lang="en-US" b="1" dirty="0" smtClean="0"/>
              <a:t>special projects </a:t>
            </a:r>
            <a:r>
              <a:rPr lang="en-US" b="1" dirty="0"/>
              <a:t>like one for construction of a cultural facility.</a:t>
            </a:r>
            <a:endParaRPr lang="ar-SA" b="1" dirty="0"/>
          </a:p>
        </p:txBody>
      </p:sp>
    </p:spTree>
    <p:extLst>
      <p:ext uri="{BB962C8B-B14F-4D97-AF65-F5344CB8AC3E}">
        <p14:creationId xmlns:p14="http://schemas.microsoft.com/office/powerpoint/2010/main" val="1602125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2229" y="576943"/>
            <a:ext cx="8958942" cy="1113745"/>
          </a:xfrm>
          <a:ln>
            <a:solidFill>
              <a:schemeClr val="tx1"/>
            </a:solidFill>
          </a:ln>
        </p:spPr>
        <p:txBody>
          <a:bodyPr vert="horz" lIns="91440" tIns="45720" rIns="91440" bIns="45720" rtlCol="0" anchor="ctr">
            <a:normAutofit fontScale="90000"/>
          </a:bodyPr>
          <a:lstStyle/>
          <a:p>
            <a:pPr algn="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C</a:t>
            </a:r>
            <a:r>
              <a:rPr lang="en-US" dirty="0">
                <a:solidFill>
                  <a:schemeClr val="tx1"/>
                </a:solidFill>
                <a:latin typeface="Aharoni" panose="02010803020104030203" pitchFamily="2" charset="-79"/>
                <a:cs typeface="Aharoni" panose="02010803020104030203" pitchFamily="2" charset="-79"/>
              </a:rPr>
              <a:t>. Level of Preparedness of Projects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lstStyle/>
          <a:p>
            <a:pPr>
              <a:buFont typeface="Wingdings" panose="05000000000000000000" pitchFamily="2" charset="2"/>
              <a:buChar char="Ø"/>
            </a:pPr>
            <a:r>
              <a:rPr lang="en-US" b="1" dirty="0"/>
              <a:t>A project plan needs to suggest the location of the project, its purpose, </a:t>
            </a:r>
            <a:r>
              <a:rPr lang="en-US" b="1" dirty="0" smtClean="0"/>
              <a:t>expected effects</a:t>
            </a:r>
            <a:r>
              <a:rPr lang="en-US" b="1" dirty="0"/>
              <a:t>, strategy to pursue it, estimated project costs, ripple effects, etc. A </a:t>
            </a:r>
            <a:r>
              <a:rPr lang="en-US" b="1" dirty="0" smtClean="0"/>
              <a:t>higher level </a:t>
            </a:r>
            <a:r>
              <a:rPr lang="en-US" b="1" dirty="0"/>
              <a:t>of preparedness can be interpreted as an indication that the purpose of a </a:t>
            </a:r>
            <a:r>
              <a:rPr lang="en-US" b="1" dirty="0" smtClean="0"/>
              <a:t>project and </a:t>
            </a:r>
            <a:r>
              <a:rPr lang="en-US" b="1" dirty="0"/>
              <a:t>such are well aligned with policy and that the level of willingness to pursue </a:t>
            </a:r>
            <a:r>
              <a:rPr lang="en-US" b="1" dirty="0" smtClean="0"/>
              <a:t>is strong</a:t>
            </a:r>
            <a:r>
              <a:rPr lang="en-US" b="1" dirty="0"/>
              <a:t>.</a:t>
            </a:r>
            <a:endParaRPr lang="ar-SA" b="1" dirty="0"/>
          </a:p>
        </p:txBody>
      </p:sp>
    </p:spTree>
    <p:extLst>
      <p:ext uri="{BB962C8B-B14F-4D97-AF65-F5344CB8AC3E}">
        <p14:creationId xmlns:p14="http://schemas.microsoft.com/office/powerpoint/2010/main" val="35945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8971"/>
            <a:ext cx="9677400" cy="1211717"/>
          </a:xfrm>
          <a:ln>
            <a:solidFill>
              <a:schemeClr val="tx1"/>
            </a:solidFill>
          </a:ln>
        </p:spPr>
        <p:txBody>
          <a:bodyPr/>
          <a:lstStyle/>
          <a:p>
            <a:pPr algn="ctr"/>
            <a:r>
              <a:rPr lang="en-US" dirty="0">
                <a:solidFill>
                  <a:schemeClr val="tx1"/>
                </a:solidFill>
                <a:latin typeface="Aharoni" panose="02010803020104030203" pitchFamily="2" charset="-79"/>
                <a:cs typeface="Aharoni" panose="02010803020104030203" pitchFamily="2" charset="-79"/>
              </a:rPr>
              <a:t>3. Risks in Pursuing Projects</a:t>
            </a:r>
            <a:endParaRPr lang="ar-SA" dirty="0"/>
          </a:p>
        </p:txBody>
      </p:sp>
      <p:sp>
        <p:nvSpPr>
          <p:cNvPr id="3" name="Content Placeholder 2"/>
          <p:cNvSpPr>
            <a:spLocks noGrp="1"/>
          </p:cNvSpPr>
          <p:nvPr>
            <p:ph idx="1"/>
          </p:nvPr>
        </p:nvSpPr>
        <p:spPr>
          <a:ln>
            <a:solidFill>
              <a:schemeClr val="tx1"/>
            </a:solidFill>
          </a:ln>
        </p:spPr>
        <p:txBody>
          <a:bodyPr anchor="ctr">
            <a:normAutofit/>
          </a:bodyPr>
          <a:lstStyle/>
          <a:p>
            <a:r>
              <a:rPr lang="en-US" sz="4000" b="1" dirty="0"/>
              <a:t>A. Possibility of </a:t>
            </a:r>
            <a:r>
              <a:rPr lang="en-US" sz="4000" b="1" dirty="0" smtClean="0"/>
              <a:t>Financing</a:t>
            </a:r>
          </a:p>
          <a:p>
            <a:endParaRPr lang="en-US" sz="4000" b="1" dirty="0" smtClean="0"/>
          </a:p>
          <a:p>
            <a:r>
              <a:rPr lang="en-US" sz="4000" b="1" dirty="0"/>
              <a:t>B. Environmental Nature</a:t>
            </a:r>
          </a:p>
          <a:p>
            <a:endParaRPr lang="en-US" sz="4000" b="1" dirty="0"/>
          </a:p>
          <a:p>
            <a:endParaRPr lang="ar-SA" sz="4000" b="1" dirty="0"/>
          </a:p>
        </p:txBody>
      </p:sp>
    </p:spTree>
    <p:extLst>
      <p:ext uri="{BB962C8B-B14F-4D97-AF65-F5344CB8AC3E}">
        <p14:creationId xmlns:p14="http://schemas.microsoft.com/office/powerpoint/2010/main" val="4119969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4286"/>
            <a:ext cx="9982200" cy="1146402"/>
          </a:xfrm>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A</a:t>
            </a:r>
            <a:r>
              <a:rPr lang="en-US" dirty="0">
                <a:solidFill>
                  <a:schemeClr val="tx1"/>
                </a:solidFill>
                <a:latin typeface="Aharoni" panose="02010803020104030203" pitchFamily="2" charset="-79"/>
                <a:cs typeface="Aharoni" panose="02010803020104030203" pitchFamily="2" charset="-79"/>
              </a:rPr>
              <a:t>. Possibility of Financing</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pPr>
              <a:buFont typeface="Wingdings" panose="05000000000000000000" pitchFamily="2" charset="2"/>
              <a:buChar char="v"/>
            </a:pPr>
            <a:r>
              <a:rPr lang="en-US" b="1" dirty="0" smtClean="0"/>
              <a:t>Public </a:t>
            </a:r>
            <a:r>
              <a:rPr lang="en-US" b="1" dirty="0"/>
              <a:t>projects are generally funded with public money, by issuing bonds </a:t>
            </a:r>
            <a:r>
              <a:rPr lang="en-US" b="1" dirty="0" smtClean="0"/>
              <a:t>or attracting </a:t>
            </a:r>
            <a:r>
              <a:rPr lang="en-US" b="1" dirty="0"/>
              <a:t>private investment. When the government is able to and willing to </a:t>
            </a:r>
            <a:r>
              <a:rPr lang="en-US" b="1" dirty="0" smtClean="0"/>
              <a:t>provide sufficient </a:t>
            </a:r>
            <a:r>
              <a:rPr lang="en-US" b="1" dirty="0"/>
              <a:t>funds, the responsible party is able to issue bonds in the market or </a:t>
            </a:r>
            <a:r>
              <a:rPr lang="en-US" b="1" dirty="0" smtClean="0"/>
              <a:t>a private </a:t>
            </a:r>
            <a:r>
              <a:rPr lang="en-US" b="1" dirty="0"/>
              <a:t>party willing to participate in the project can be found, financing is not </a:t>
            </a:r>
            <a:r>
              <a:rPr lang="en-US" b="1" dirty="0" smtClean="0"/>
              <a:t>a significant </a:t>
            </a:r>
            <a:r>
              <a:rPr lang="en-US" b="1" dirty="0"/>
              <a:t>concern. This is the case for most national road construction projects.</a:t>
            </a:r>
            <a:endParaRPr lang="ar-SA" b="1" dirty="0"/>
          </a:p>
        </p:txBody>
      </p:sp>
    </p:spTree>
    <p:extLst>
      <p:ext uri="{BB962C8B-B14F-4D97-AF65-F5344CB8AC3E}">
        <p14:creationId xmlns:p14="http://schemas.microsoft.com/office/powerpoint/2010/main" val="1816728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A</a:t>
            </a:r>
            <a:r>
              <a:rPr lang="en-US" dirty="0">
                <a:solidFill>
                  <a:schemeClr val="tx1"/>
                </a:solidFill>
                <a:latin typeface="Aharoni" panose="02010803020104030203" pitchFamily="2" charset="-79"/>
                <a:cs typeface="Aharoni" panose="02010803020104030203" pitchFamily="2" charset="-79"/>
              </a:rPr>
              <a:t>. Possibility of </a:t>
            </a:r>
            <a:r>
              <a:rPr lang="en-US" dirty="0" smtClean="0">
                <a:solidFill>
                  <a:schemeClr val="tx1"/>
                </a:solidFill>
                <a:latin typeface="Aharoni" panose="02010803020104030203" pitchFamily="2" charset="-79"/>
                <a:cs typeface="Aharoni" panose="02010803020104030203" pitchFamily="2" charset="-79"/>
              </a:rPr>
              <a:t>Financing cot….</a:t>
            </a:r>
            <a:r>
              <a:rPr lang="en-US" dirty="0">
                <a:solidFill>
                  <a:schemeClr val="tx1"/>
                </a:solidFill>
                <a:latin typeface="Aharoni" panose="02010803020104030203" pitchFamily="2" charset="-79"/>
                <a:cs typeface="Aharoni" panose="02010803020104030203" pitchFamily="2" charset="-79"/>
              </a:rPr>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ormAutofit fontScale="92500" lnSpcReduction="10000"/>
          </a:bodyPr>
          <a:lstStyle/>
          <a:p>
            <a:pPr>
              <a:buFont typeface="Wingdings" panose="05000000000000000000" pitchFamily="2" charset="2"/>
              <a:buChar char="v"/>
            </a:pPr>
            <a:r>
              <a:rPr lang="en-US" b="1" dirty="0"/>
              <a:t>For projects where local governments put up some of the necessary funds </a:t>
            </a:r>
            <a:r>
              <a:rPr lang="en-US" b="1" dirty="0" smtClean="0"/>
              <a:t>and </a:t>
            </a:r>
            <a:r>
              <a:rPr lang="en-US" b="1" dirty="0"/>
              <a:t>projects that are partially or wholly financed by a private party, the possibility </a:t>
            </a:r>
            <a:r>
              <a:rPr lang="en-US" b="1" dirty="0" smtClean="0"/>
              <a:t>of financing </a:t>
            </a:r>
            <a:r>
              <a:rPr lang="en-US" b="1" dirty="0"/>
              <a:t>should be closely reviewed to ascertain whether they can proceed </a:t>
            </a:r>
            <a:r>
              <a:rPr lang="en-US" b="1" dirty="0" smtClean="0"/>
              <a:t>as planned</a:t>
            </a:r>
            <a:r>
              <a:rPr lang="en-US" b="1" dirty="0"/>
              <a:t>. </a:t>
            </a:r>
            <a:endParaRPr lang="en-US" b="1" dirty="0" smtClean="0"/>
          </a:p>
          <a:p>
            <a:pPr>
              <a:buFont typeface="Wingdings" panose="05000000000000000000" pitchFamily="2" charset="2"/>
              <a:buChar char="v"/>
            </a:pPr>
            <a:r>
              <a:rPr lang="en-US" b="1" dirty="0" smtClean="0"/>
              <a:t>If </a:t>
            </a:r>
            <a:r>
              <a:rPr lang="en-US" b="1" dirty="0"/>
              <a:t>projects impose significant financial strains on local governments </a:t>
            </a:r>
            <a:r>
              <a:rPr lang="en-US" b="1" dirty="0" smtClean="0"/>
              <a:t>in consideration </a:t>
            </a:r>
            <a:r>
              <a:rPr lang="en-US" b="1" dirty="0"/>
              <a:t>of their fiscal condition, they can become delayed, suspended, or </a:t>
            </a:r>
            <a:r>
              <a:rPr lang="en-US" b="1" dirty="0" smtClean="0"/>
              <a:t>face other </a:t>
            </a:r>
            <a:r>
              <a:rPr lang="en-US" b="1" dirty="0"/>
              <a:t>such problems. In PPP projects where the profitability is low, selecting </a:t>
            </a:r>
            <a:r>
              <a:rPr lang="en-US" b="1" dirty="0" smtClean="0"/>
              <a:t>a private </a:t>
            </a:r>
            <a:r>
              <a:rPr lang="en-US" b="1" dirty="0"/>
              <a:t>investor and conducting negotiations can be time consuming. </a:t>
            </a:r>
            <a:endParaRPr lang="en-US" b="1" dirty="0" smtClean="0"/>
          </a:p>
          <a:p>
            <a:pPr>
              <a:buFont typeface="Wingdings" panose="05000000000000000000" pitchFamily="2" charset="2"/>
              <a:buChar char="v"/>
            </a:pPr>
            <a:r>
              <a:rPr lang="en-US" b="1" dirty="0" smtClean="0"/>
              <a:t>Even </a:t>
            </a:r>
            <a:r>
              <a:rPr lang="en-US" b="1" dirty="0"/>
              <a:t>in </a:t>
            </a:r>
            <a:r>
              <a:rPr lang="en-US" b="1" dirty="0" smtClean="0"/>
              <a:t>the case </a:t>
            </a:r>
            <a:r>
              <a:rPr lang="en-US" b="1" dirty="0"/>
              <a:t>of projects funded by the government, the possibility of raising necessary </a:t>
            </a:r>
            <a:r>
              <a:rPr lang="en-US" b="1" dirty="0" smtClean="0"/>
              <a:t>funds should </a:t>
            </a:r>
            <a:r>
              <a:rPr lang="en-US" b="1" dirty="0"/>
              <a:t>be confirmed if the project costs are much higher than the given budget.</a:t>
            </a:r>
            <a:endParaRPr lang="ar-SA" b="1" dirty="0"/>
          </a:p>
        </p:txBody>
      </p:sp>
    </p:spTree>
    <p:extLst>
      <p:ext uri="{BB962C8B-B14F-4D97-AF65-F5344CB8AC3E}">
        <p14:creationId xmlns:p14="http://schemas.microsoft.com/office/powerpoint/2010/main" val="27795439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B</a:t>
            </a:r>
            <a:r>
              <a:rPr lang="en-US" dirty="0">
                <a:solidFill>
                  <a:schemeClr val="tx1"/>
                </a:solidFill>
                <a:latin typeface="Aharoni" panose="02010803020104030203" pitchFamily="2" charset="-79"/>
                <a:cs typeface="Aharoni" panose="02010803020104030203" pitchFamily="2" charset="-79"/>
              </a:rPr>
              <a:t>. Environmental Nature</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smtClean="0"/>
              <a:t>Environmental </a:t>
            </a:r>
            <a:r>
              <a:rPr lang="en-US" b="1" dirty="0"/>
              <a:t>impact analysis roughly evaluates impact from </a:t>
            </a:r>
            <a:r>
              <a:rPr lang="en-US" b="1" dirty="0" smtClean="0"/>
              <a:t>project implementation</a:t>
            </a:r>
            <a:r>
              <a:rPr lang="en-US" b="1" dirty="0"/>
              <a:t>. Environmental impact analysis does not have to be conducted </a:t>
            </a:r>
            <a:r>
              <a:rPr lang="en-US" b="1" dirty="0" smtClean="0"/>
              <a:t>for every </a:t>
            </a:r>
            <a:r>
              <a:rPr lang="en-US" b="1" dirty="0"/>
              <a:t>project. </a:t>
            </a:r>
            <a:endParaRPr lang="en-US" b="1" dirty="0" smtClean="0"/>
          </a:p>
          <a:p>
            <a:r>
              <a:rPr lang="en-US" b="1" dirty="0" smtClean="0"/>
              <a:t>In </a:t>
            </a:r>
            <a:r>
              <a:rPr lang="en-US" b="1" dirty="0"/>
              <a:t>preliminary feasibility studies, environmental impact analysis is </a:t>
            </a:r>
            <a:r>
              <a:rPr lang="en-US" b="1" dirty="0" smtClean="0"/>
              <a:t>to ascertain </a:t>
            </a:r>
            <a:r>
              <a:rPr lang="en-US" b="1" dirty="0"/>
              <a:t>in advance whether an environmental issue will occur in any step </a:t>
            </a:r>
            <a:r>
              <a:rPr lang="en-US" b="1" dirty="0" smtClean="0"/>
              <a:t>after preliminary </a:t>
            </a:r>
            <a:r>
              <a:rPr lang="en-US" b="1" dirty="0"/>
              <a:t>feasibility studies and decide whether to pursue a project </a:t>
            </a:r>
            <a:r>
              <a:rPr lang="en-US" b="1" dirty="0" smtClean="0"/>
              <a:t>accordingly, and </a:t>
            </a:r>
            <a:r>
              <a:rPr lang="en-US" b="1" dirty="0"/>
              <a:t>at the same time to raise the possibility of an environmental issue in </a:t>
            </a:r>
            <a:r>
              <a:rPr lang="en-US" b="1" dirty="0" smtClean="0"/>
              <a:t>the following </a:t>
            </a:r>
            <a:r>
              <a:rPr lang="en-US" b="1" dirty="0"/>
              <a:t>steps and encourage more in-depth analysis.</a:t>
            </a:r>
            <a:endParaRPr lang="ar-SA" b="1" dirty="0"/>
          </a:p>
        </p:txBody>
      </p:sp>
    </p:spTree>
    <p:extLst>
      <p:ext uri="{BB962C8B-B14F-4D97-AF65-F5344CB8AC3E}">
        <p14:creationId xmlns:p14="http://schemas.microsoft.com/office/powerpoint/2010/main" val="70732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smtClean="0">
                <a:solidFill>
                  <a:schemeClr val="tx1"/>
                </a:solidFill>
                <a:latin typeface="Aharoni" panose="02010803020104030203" pitchFamily="2" charset="-79"/>
                <a:cs typeface="Aharoni" panose="02010803020104030203" pitchFamily="2" charset="-79"/>
              </a:rPr>
              <a:t/>
            </a:r>
            <a:br>
              <a:rPr lang="en-US" dirty="0" smtClean="0">
                <a:solidFill>
                  <a:schemeClr val="tx1"/>
                </a:solidFill>
                <a:latin typeface="Aharoni" panose="02010803020104030203" pitchFamily="2" charset="-79"/>
                <a:cs typeface="Aharoni" panose="02010803020104030203" pitchFamily="2" charset="-79"/>
              </a:rPr>
            </a:br>
            <a:r>
              <a:rPr lang="en-US" dirty="0" smtClean="0">
                <a:solidFill>
                  <a:schemeClr val="tx1"/>
                </a:solidFill>
                <a:latin typeface="Aharoni" panose="02010803020104030203" pitchFamily="2" charset="-79"/>
                <a:cs typeface="Aharoni" panose="02010803020104030203" pitchFamily="2" charset="-79"/>
              </a:rPr>
              <a:t>B</a:t>
            </a:r>
            <a:r>
              <a:rPr lang="en-US" dirty="0">
                <a:solidFill>
                  <a:schemeClr val="tx1"/>
                </a:solidFill>
                <a:latin typeface="Aharoni" panose="02010803020104030203" pitchFamily="2" charset="-79"/>
                <a:cs typeface="Aharoni" panose="02010803020104030203" pitchFamily="2" charset="-79"/>
              </a:rPr>
              <a:t>. Environmental </a:t>
            </a:r>
            <a:r>
              <a:rPr lang="en-US" dirty="0" smtClean="0">
                <a:solidFill>
                  <a:schemeClr val="tx1"/>
                </a:solidFill>
                <a:latin typeface="Aharoni" panose="02010803020104030203" pitchFamily="2" charset="-79"/>
                <a:cs typeface="Aharoni" panose="02010803020104030203" pitchFamily="2" charset="-79"/>
              </a:rPr>
              <a:t>Nature cont. ….</a:t>
            </a:r>
            <a:r>
              <a:rPr lang="en-US" dirty="0">
                <a:solidFill>
                  <a:schemeClr val="tx1"/>
                </a:solidFill>
                <a:latin typeface="Aharoni" panose="02010803020104030203" pitchFamily="2" charset="-79"/>
                <a:cs typeface="Aharoni" panose="02010803020104030203" pitchFamily="2" charset="-79"/>
              </a:rPr>
              <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lstStyle/>
          <a:p>
            <a:r>
              <a:rPr lang="en-US" b="1" dirty="0"/>
              <a:t>For projects with potential environmental issues, the impact of </a:t>
            </a:r>
            <a:r>
              <a:rPr lang="en-US" b="1" dirty="0" smtClean="0"/>
              <a:t>project implementation </a:t>
            </a:r>
            <a:r>
              <a:rPr lang="en-US" b="1" dirty="0"/>
              <a:t>is to be qualitatively and quantitatively evaluated through </a:t>
            </a:r>
            <a:r>
              <a:rPr lang="en-US" b="1" dirty="0" smtClean="0"/>
              <a:t>separate consultation </a:t>
            </a:r>
            <a:r>
              <a:rPr lang="en-US" b="1" dirty="0"/>
              <a:t>with specialists, prior discussion, etc</a:t>
            </a:r>
            <a:r>
              <a:rPr lang="en-US" b="1" dirty="0" smtClean="0"/>
              <a:t>.</a:t>
            </a:r>
          </a:p>
          <a:p>
            <a:r>
              <a:rPr lang="en-US" b="1" dirty="0"/>
              <a:t>Also, as mentioned above, the possibility of local civil complaints due to </a:t>
            </a:r>
            <a:r>
              <a:rPr lang="en-US" b="1" dirty="0" smtClean="0"/>
              <a:t>an environmental </a:t>
            </a:r>
            <a:r>
              <a:rPr lang="en-US" b="1" dirty="0"/>
              <a:t>issue when the project is implemented should be analyzed not in </a:t>
            </a:r>
            <a:r>
              <a:rPr lang="en-US" b="1" dirty="0" smtClean="0"/>
              <a:t>the </a:t>
            </a:r>
            <a:r>
              <a:rPr lang="en-US" b="1" dirty="0"/>
              <a:t>willingness to pursue and preference for projects’ item, but in the ‘</a:t>
            </a:r>
            <a:r>
              <a:rPr lang="en-US" b="1" dirty="0" smtClean="0"/>
              <a:t>environmental impact </a:t>
            </a:r>
            <a:r>
              <a:rPr lang="en-US" b="1" dirty="0"/>
              <a:t>analysis’ item.</a:t>
            </a:r>
            <a:endParaRPr lang="ar-SA" b="1" dirty="0"/>
          </a:p>
        </p:txBody>
      </p:sp>
    </p:spTree>
    <p:extLst>
      <p:ext uri="{BB962C8B-B14F-4D97-AF65-F5344CB8AC3E}">
        <p14:creationId xmlns:p14="http://schemas.microsoft.com/office/powerpoint/2010/main" val="3458992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r>
              <a:rPr lang="en-US" dirty="0">
                <a:solidFill>
                  <a:schemeClr val="tx1"/>
                </a:solidFill>
                <a:latin typeface="Aharoni" panose="02010803020104030203" pitchFamily="2" charset="-79"/>
                <a:cs typeface="Aharoni" panose="02010803020104030203" pitchFamily="2" charset="-79"/>
              </a:rPr>
              <a:t/>
            </a: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4. Project-Specific Evaluation Items</a:t>
            </a:r>
            <a:br>
              <a:rPr lang="en-US" dirty="0">
                <a:solidFill>
                  <a:schemeClr val="tx1"/>
                </a:solidFill>
                <a:latin typeface="Aharoni" panose="02010803020104030203" pitchFamily="2" charset="-79"/>
                <a:cs typeface="Aharoni" panose="02010803020104030203" pitchFamily="2" charset="-79"/>
              </a:rPr>
            </a:br>
            <a:endParaRPr lang="ar-SA" dirty="0">
              <a:solidFill>
                <a:schemeClr val="tx1"/>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nchor="ctr">
            <a:normAutofit/>
          </a:bodyPr>
          <a:lstStyle/>
          <a:p>
            <a:pPr>
              <a:buFont typeface="Wingdings" panose="05000000000000000000" pitchFamily="2" charset="2"/>
              <a:buChar char="§"/>
            </a:pPr>
            <a:r>
              <a:rPr lang="en-US" b="1" dirty="0" smtClean="0"/>
              <a:t>Unlike </a:t>
            </a:r>
            <a:r>
              <a:rPr lang="en-US" b="1" dirty="0"/>
              <a:t>basic evaluation items, project-specific evaluation items are those </a:t>
            </a:r>
            <a:r>
              <a:rPr lang="en-US" b="1" dirty="0" smtClean="0"/>
              <a:t>that should </a:t>
            </a:r>
            <a:r>
              <a:rPr lang="en-US" b="1" dirty="0"/>
              <a:t>be put into special consideration in the evaluation of projects. </a:t>
            </a:r>
            <a:endParaRPr lang="en-US" b="1" dirty="0" smtClean="0"/>
          </a:p>
          <a:p>
            <a:pPr>
              <a:buFont typeface="Wingdings" panose="05000000000000000000" pitchFamily="2" charset="2"/>
              <a:buChar char="§"/>
            </a:pPr>
            <a:endParaRPr lang="en-US" b="1" dirty="0" smtClean="0"/>
          </a:p>
          <a:p>
            <a:pPr>
              <a:buFont typeface="Wingdings" panose="05000000000000000000" pitchFamily="2" charset="2"/>
              <a:buChar char="§"/>
            </a:pPr>
            <a:r>
              <a:rPr lang="en-US" b="1" dirty="0" smtClean="0"/>
              <a:t>This renders defining </a:t>
            </a:r>
            <a:r>
              <a:rPr lang="en-US" b="1" dirty="0"/>
              <a:t>and suggesting project-specific evaluation items in advance </a:t>
            </a:r>
            <a:r>
              <a:rPr lang="en-US" b="1" dirty="0" smtClean="0"/>
              <a:t>difficult. Nevertheless</a:t>
            </a:r>
            <a:r>
              <a:rPr lang="en-US" b="1" dirty="0"/>
              <a:t>, categorizing project-specific evaluation items suggested in </a:t>
            </a:r>
            <a:r>
              <a:rPr lang="en-US" b="1" dirty="0" smtClean="0"/>
              <a:t>existing preliminary </a:t>
            </a:r>
            <a:r>
              <a:rPr lang="en-US" b="1" dirty="0"/>
              <a:t>feasibility </a:t>
            </a:r>
            <a:r>
              <a:rPr lang="en-US" b="1" dirty="0" smtClean="0"/>
              <a:t>studies </a:t>
            </a:r>
            <a:r>
              <a:rPr lang="en-US" b="1" dirty="0"/>
              <a:t>is helpful to select policy analysis items in </a:t>
            </a:r>
            <a:r>
              <a:rPr lang="en-US" b="1" dirty="0" smtClean="0"/>
              <a:t>future preliminary </a:t>
            </a:r>
            <a:r>
              <a:rPr lang="en-US" b="1" dirty="0"/>
              <a:t>feasibility studies.</a:t>
            </a:r>
            <a:endParaRPr lang="ar-SA" b="1" dirty="0"/>
          </a:p>
        </p:txBody>
      </p:sp>
    </p:spTree>
    <p:extLst>
      <p:ext uri="{BB962C8B-B14F-4D97-AF65-F5344CB8AC3E}">
        <p14:creationId xmlns:p14="http://schemas.microsoft.com/office/powerpoint/2010/main" val="34048974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4029"/>
            <a:ext cx="10069286" cy="1026659"/>
          </a:xfrm>
          <a:ln>
            <a:solidFill>
              <a:schemeClr val="tx1"/>
            </a:solidFill>
          </a:ln>
        </p:spPr>
        <p:txBody>
          <a:bodyPr>
            <a:normAutofit fontScale="90000"/>
          </a:bodyPr>
          <a:lstStyle/>
          <a:p>
            <a:pPr algn="ctr"/>
            <a:r>
              <a:rPr lang="en-US" dirty="0">
                <a:solidFill>
                  <a:schemeClr val="tx1"/>
                </a:solidFill>
                <a:latin typeface="Aharoni" panose="02010803020104030203" pitchFamily="2" charset="-79"/>
                <a:cs typeface="Aharoni" panose="02010803020104030203" pitchFamily="2" charset="-79"/>
              </a:rPr>
              <a:t/>
            </a:r>
            <a:br>
              <a:rPr lang="en-US" dirty="0">
                <a:solidFill>
                  <a:schemeClr val="tx1"/>
                </a:solidFill>
                <a:latin typeface="Aharoni" panose="02010803020104030203" pitchFamily="2" charset="-79"/>
                <a:cs typeface="Aharoni" panose="02010803020104030203" pitchFamily="2" charset="-79"/>
              </a:rPr>
            </a:br>
            <a:r>
              <a:rPr lang="en-US" dirty="0">
                <a:solidFill>
                  <a:schemeClr val="tx1"/>
                </a:solidFill>
                <a:latin typeface="Aharoni" panose="02010803020104030203" pitchFamily="2" charset="-79"/>
                <a:cs typeface="Aharoni" panose="02010803020104030203" pitchFamily="2" charset="-79"/>
              </a:rPr>
              <a:t>4. Project-Specific Evaluation Items</a:t>
            </a:r>
            <a:br>
              <a:rPr lang="en-US" dirty="0">
                <a:solidFill>
                  <a:schemeClr val="tx1"/>
                </a:solidFill>
                <a:latin typeface="Aharoni" panose="02010803020104030203" pitchFamily="2" charset="-79"/>
                <a:cs typeface="Aharoni" panose="02010803020104030203" pitchFamily="2" charset="-79"/>
              </a:rPr>
            </a:br>
            <a:endParaRPr lang="ar-SA" dirty="0"/>
          </a:p>
        </p:txBody>
      </p:sp>
      <p:sp>
        <p:nvSpPr>
          <p:cNvPr id="3" name="Content Placeholder 2"/>
          <p:cNvSpPr>
            <a:spLocks noGrp="1"/>
          </p:cNvSpPr>
          <p:nvPr>
            <p:ph idx="1"/>
          </p:nvPr>
        </p:nvSpPr>
        <p:spPr>
          <a:ln>
            <a:solidFill>
              <a:schemeClr val="tx1"/>
            </a:solidFill>
          </a:ln>
        </p:spPr>
        <p:txBody>
          <a:bodyPr anchor="ctr"/>
          <a:lstStyle/>
          <a:p>
            <a:r>
              <a:rPr lang="en-US" b="1" dirty="0"/>
              <a:t>As the existing guidelines adopted a structure of basic evaluation items </a:t>
            </a:r>
            <a:r>
              <a:rPr lang="en-US" b="1" dirty="0" smtClean="0"/>
              <a:t>vs. project-specific </a:t>
            </a:r>
            <a:r>
              <a:rPr lang="en-US" b="1" dirty="0"/>
              <a:t>evaluation items, the project-specific evaluation items suggested </a:t>
            </a:r>
            <a:r>
              <a:rPr lang="en-US" b="1" dirty="0" smtClean="0"/>
              <a:t>in the </a:t>
            </a:r>
            <a:r>
              <a:rPr lang="en-US" b="1" dirty="0"/>
              <a:t>existing preliminary feasibility studies include those that fall under the </a:t>
            </a:r>
            <a:r>
              <a:rPr lang="en-US" b="1" dirty="0" smtClean="0"/>
              <a:t>mid-level classifications </a:t>
            </a:r>
            <a:r>
              <a:rPr lang="en-US" b="1" dirty="0"/>
              <a:t>like ‘balanced regional development,’ ‘consistency with policy </a:t>
            </a:r>
            <a:r>
              <a:rPr lang="en-US" b="1" dirty="0" smtClean="0"/>
              <a:t>and willingness </a:t>
            </a:r>
            <a:r>
              <a:rPr lang="en-US" b="1" dirty="0"/>
              <a:t>to pursue projects,’ and ‘risk factors in pursuing projects.’</a:t>
            </a:r>
            <a:endParaRPr lang="ar-SA" b="1" dirty="0"/>
          </a:p>
        </p:txBody>
      </p:sp>
    </p:spTree>
    <p:extLst>
      <p:ext uri="{BB962C8B-B14F-4D97-AF65-F5344CB8AC3E}">
        <p14:creationId xmlns:p14="http://schemas.microsoft.com/office/powerpoint/2010/main" val="4181230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SA"/>
          </a:p>
        </p:txBody>
      </p:sp>
      <p:sp>
        <p:nvSpPr>
          <p:cNvPr id="3" name="Content Placeholder 2"/>
          <p:cNvSpPr>
            <a:spLocks noGrp="1"/>
          </p:cNvSpPr>
          <p:nvPr>
            <p:ph idx="1"/>
          </p:nvPr>
        </p:nvSpPr>
        <p:spPr/>
        <p:txBody>
          <a:bodyPr/>
          <a:lstStyle/>
          <a:p>
            <a:endParaRPr lang="ar-SA"/>
          </a:p>
        </p:txBody>
      </p:sp>
    </p:spTree>
    <p:extLst>
      <p:ext uri="{BB962C8B-B14F-4D97-AF65-F5344CB8AC3E}">
        <p14:creationId xmlns:p14="http://schemas.microsoft.com/office/powerpoint/2010/main" val="2842999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540</TotalTime>
  <Words>1784</Words>
  <Application>Microsoft Office PowerPoint</Application>
  <PresentationFormat>Widescreen</PresentationFormat>
  <Paragraphs>102</Paragraphs>
  <Slides>28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Aharoni</vt:lpstr>
      <vt:lpstr>Arial</vt:lpstr>
      <vt:lpstr>Calibri</vt:lpstr>
      <vt:lpstr>Calibri Light</vt:lpstr>
      <vt:lpstr>Times New Roman</vt:lpstr>
      <vt:lpstr>Wingdings</vt:lpstr>
      <vt:lpstr>Office Theme</vt:lpstr>
      <vt:lpstr>Project Feasibility Study  Lecture 3</vt:lpstr>
      <vt:lpstr>Learning outcomes  </vt:lpstr>
      <vt:lpstr>Policy analysis</vt:lpstr>
      <vt:lpstr>Policy analysis</vt:lpstr>
      <vt:lpstr>Ⅰ. Policy Analysis System </vt:lpstr>
      <vt:lpstr>Policy Analysis System con. ….</vt:lpstr>
      <vt:lpstr>Evaluation in policy analysis</vt:lpstr>
      <vt:lpstr>Evaluation in policy analysis cont. ….</vt:lpstr>
      <vt:lpstr>Evaluation in policy analysis cont. ….</vt:lpstr>
      <vt:lpstr> Ⅱ. Analysis by Evaluation Item  </vt:lpstr>
      <vt:lpstr> 1. Balanced Regional Development  </vt:lpstr>
      <vt:lpstr> Balanced Regional Development cont.…  </vt:lpstr>
      <vt:lpstr> Balanced Regional Development cont.…  </vt:lpstr>
      <vt:lpstr> Balanced Regional Development cont.…  </vt:lpstr>
      <vt:lpstr> 2. Consistency with Policy and Willingness to Pursue Projects </vt:lpstr>
      <vt:lpstr>Consistency with Relevant Plans and Policy Directions</vt:lpstr>
      <vt:lpstr>PowerPoint Presentation</vt:lpstr>
      <vt:lpstr> B. Willingness to Pursue and Preference for Projects </vt:lpstr>
      <vt:lpstr>C. Level of Preparedness of Projects </vt:lpstr>
      <vt:lpstr> C. Level of Preparedness of Projects </vt:lpstr>
      <vt:lpstr>3. Risks in Pursuing Projects</vt:lpstr>
      <vt:lpstr> A. Possibility of Financing </vt:lpstr>
      <vt:lpstr> A. Possibility of Financing cot…. </vt:lpstr>
      <vt:lpstr> B. Environmental Nature </vt:lpstr>
      <vt:lpstr> B. Environmental Nature cont. …. </vt:lpstr>
      <vt:lpstr> 4. Project-Specific Evaluation Items </vt:lpstr>
      <vt:lpstr> 4. Project-Specific Evaluation Items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74</cp:revision>
  <dcterms:created xsi:type="dcterms:W3CDTF">2020-10-15T07:04:09Z</dcterms:created>
  <dcterms:modified xsi:type="dcterms:W3CDTF">2021-06-04T12:44:17Z</dcterms:modified>
</cp:coreProperties>
</file>