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1.xml" ContentType="application/vnd.openxmlformats-officedocument.presentationml.tags+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74" r:id="rId5"/>
    <p:sldMasterId id="2147483693" r:id="rId6"/>
  </p:sldMasterIdLst>
  <p:notesMasterIdLst>
    <p:notesMasterId r:id="rId53"/>
  </p:notesMasterIdLst>
  <p:sldIdLst>
    <p:sldId id="498" r:id="rId7"/>
    <p:sldId id="1028" r:id="rId8"/>
    <p:sldId id="953" r:id="rId9"/>
    <p:sldId id="1031" r:id="rId10"/>
    <p:sldId id="1032" r:id="rId11"/>
    <p:sldId id="1033" r:id="rId12"/>
    <p:sldId id="1034" r:id="rId13"/>
    <p:sldId id="1055" r:id="rId14"/>
    <p:sldId id="1035" r:id="rId15"/>
    <p:sldId id="1036" r:id="rId16"/>
    <p:sldId id="1037" r:id="rId17"/>
    <p:sldId id="1038" r:id="rId18"/>
    <p:sldId id="339" r:id="rId19"/>
    <p:sldId id="1039" r:id="rId20"/>
    <p:sldId id="1040" r:id="rId21"/>
    <p:sldId id="1041" r:id="rId22"/>
    <p:sldId id="1056" r:id="rId23"/>
    <p:sldId id="1057" r:id="rId24"/>
    <p:sldId id="1058" r:id="rId25"/>
    <p:sldId id="1054" r:id="rId26"/>
    <p:sldId id="336" r:id="rId27"/>
    <p:sldId id="281" r:id="rId28"/>
    <p:sldId id="1042" r:id="rId29"/>
    <p:sldId id="1043" r:id="rId30"/>
    <p:sldId id="1044" r:id="rId31"/>
    <p:sldId id="1045" r:id="rId32"/>
    <p:sldId id="1046" r:id="rId33"/>
    <p:sldId id="307" r:id="rId34"/>
    <p:sldId id="314" r:id="rId35"/>
    <p:sldId id="315" r:id="rId36"/>
    <p:sldId id="310" r:id="rId37"/>
    <p:sldId id="311" r:id="rId38"/>
    <p:sldId id="1048" r:id="rId39"/>
    <p:sldId id="1049" r:id="rId40"/>
    <p:sldId id="1050" r:id="rId41"/>
    <p:sldId id="1051" r:id="rId42"/>
    <p:sldId id="1052" r:id="rId43"/>
    <p:sldId id="348" r:id="rId44"/>
    <p:sldId id="349" r:id="rId45"/>
    <p:sldId id="351" r:id="rId46"/>
    <p:sldId id="352" r:id="rId47"/>
    <p:sldId id="359" r:id="rId48"/>
    <p:sldId id="357" r:id="rId49"/>
    <p:sldId id="360" r:id="rId50"/>
    <p:sldId id="1059" r:id="rId51"/>
    <p:sldId id="483" r:id="rId52"/>
  </p:sldIdLst>
  <p:sldSz cx="12192000" cy="6858000"/>
  <p:notesSz cx="6858000" cy="9144000"/>
  <p:embeddedFontLst>
    <p:embeddedFont>
      <p:font typeface="Alexandria" pitchFamily="2" charset="-78"/>
      <p:regular r:id="rId54"/>
      <p:bold r:id="rId55"/>
    </p:embeddedFont>
    <p:embeddedFont>
      <p:font typeface="Century Gothic" panose="020B0502020202020204" pitchFamily="34" charset="0"/>
      <p:regular r:id="rId56"/>
      <p:bold r:id="rId57"/>
      <p:italic r:id="rId58"/>
      <p:boldItalic r:id="rId59"/>
    </p:embeddedFont>
    <p:embeddedFont>
      <p:font typeface="Roboto Light" panose="02000000000000000000" pitchFamily="2" charset="0"/>
      <p:regular r:id="rId60"/>
      <p:italic r:id="rId61"/>
    </p:embeddedFont>
    <p:embeddedFont>
      <p:font typeface="Tw Cen MT" panose="020B0602020104020603" pitchFamily="34" charset="0"/>
      <p:regular r:id="rId62"/>
      <p:bold r:id="rId63"/>
      <p:italic r:id="rId64"/>
      <p:boldItalic r:id="rId6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13F61"/>
    <a:srgbClr val="F58221"/>
    <a:srgbClr val="FFCC00"/>
    <a:srgbClr val="4472C4"/>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9" autoAdjust="0"/>
    <p:restoredTop sz="94660"/>
  </p:normalViewPr>
  <p:slideViewPr>
    <p:cSldViewPr>
      <p:cViewPr varScale="1">
        <p:scale>
          <a:sx n="77" d="100"/>
          <a:sy n="77" d="100"/>
        </p:scale>
        <p:origin x="605" y="67"/>
      </p:cViewPr>
      <p:guideLst>
        <p:guide orient="horz" pos="2160"/>
        <p:guide pos="3840"/>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font" Target="fonts/font10.fntdata"/><Relationship Id="rId7" Type="http://schemas.openxmlformats.org/officeDocument/2006/relationships/slide" Target="slides/slide1.xml"/><Relationship Id="rId9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notesMaster" Target="notesMasters/notesMaster1.xml"/><Relationship Id="rId58" Type="http://schemas.openxmlformats.org/officeDocument/2006/relationships/font" Target="fonts/font5.fntdata"/><Relationship Id="rId5" Type="http://schemas.openxmlformats.org/officeDocument/2006/relationships/slideMaster" Target="slideMasters/slideMaster2.xml"/><Relationship Id="rId61" Type="http://schemas.openxmlformats.org/officeDocument/2006/relationships/font" Target="fonts/font8.fntdata"/><Relationship Id="rId90" Type="http://customschemas.google.com/relationships/presentationmetadata" Target="metadata"/><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font" Target="fonts/font3.fntdata"/><Relationship Id="rId64" Type="http://schemas.openxmlformats.org/officeDocument/2006/relationships/font" Target="fonts/font11.fntdata"/><Relationship Id="rId8" Type="http://schemas.openxmlformats.org/officeDocument/2006/relationships/slide" Target="slides/slide2.xml"/><Relationship Id="rId51" Type="http://schemas.openxmlformats.org/officeDocument/2006/relationships/slide" Target="slides/slide45.xml"/><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6.fntdata"/><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font" Target="fonts/font1.fntdata"/><Relationship Id="rId62" Type="http://schemas.openxmlformats.org/officeDocument/2006/relationships/font" Target="fonts/font9.fntdata"/><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font" Target="fonts/font4.fntdata"/><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font" Target="fonts/font7.fntdata"/><Relationship Id="rId65" Type="http://schemas.openxmlformats.org/officeDocument/2006/relationships/font" Target="fonts/font12.fntdata"/><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font" Target="fonts/font2.fntdata"/></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720A9D-691A-4226-BE00-A6A7DA44AFF3}" type="doc">
      <dgm:prSet loTypeId="urn:microsoft.com/office/officeart/2005/8/layout/cycle8" loCatId="cycle" qsTypeId="urn:microsoft.com/office/officeart/2005/8/quickstyle/simple1" qsCatId="simple" csTypeId="urn:microsoft.com/office/officeart/2005/8/colors/accent1_1" csCatId="accent1" phldr="1"/>
      <dgm:spPr/>
      <dgm:t>
        <a:bodyPr/>
        <a:lstStyle/>
        <a:p>
          <a:endParaRPr lang="en-US"/>
        </a:p>
      </dgm:t>
    </dgm:pt>
    <dgm:pt modelId="{9D9D4A9A-7471-4E3F-BF02-3EFEC9DB0FFC}">
      <dgm:prSet phldrT="[Text]" custT="1"/>
      <dgm:spPr/>
      <dgm:t>
        <a:bodyPr/>
        <a:lstStyle/>
        <a:p>
          <a:r>
            <a:rPr lang="ar-JO" sz="2400" b="1" dirty="0"/>
            <a:t>بناء الشخصية </a:t>
          </a:r>
        </a:p>
        <a:p>
          <a:r>
            <a:rPr lang="ar-JO" sz="2400" b="1" dirty="0"/>
            <a:t>الناضجة</a:t>
          </a:r>
          <a:endParaRPr lang="en-US" sz="2400" b="1" dirty="0"/>
        </a:p>
      </dgm:t>
    </dgm:pt>
    <dgm:pt modelId="{018FFB71-C8BE-43EF-9C25-88F7CE1B8E03}" type="parTrans" cxnId="{EC7AE235-0567-4FAC-A017-BCF4DCC47D2F}">
      <dgm:prSet/>
      <dgm:spPr/>
      <dgm:t>
        <a:bodyPr/>
        <a:lstStyle/>
        <a:p>
          <a:endParaRPr lang="en-US"/>
        </a:p>
      </dgm:t>
    </dgm:pt>
    <dgm:pt modelId="{B603E69A-F9B1-41E3-AF67-8B57F2BD5B08}" type="sibTrans" cxnId="{EC7AE235-0567-4FAC-A017-BCF4DCC47D2F}">
      <dgm:prSet/>
      <dgm:spPr/>
      <dgm:t>
        <a:bodyPr/>
        <a:lstStyle/>
        <a:p>
          <a:endParaRPr lang="en-US"/>
        </a:p>
      </dgm:t>
    </dgm:pt>
    <dgm:pt modelId="{B9A09FF2-03E8-41BD-98EE-31B77BADB2F3}">
      <dgm:prSet phldrT="[Text]" custT="1"/>
      <dgm:spPr/>
      <dgm:t>
        <a:bodyPr/>
        <a:lstStyle/>
        <a:p>
          <a:r>
            <a:rPr lang="ar-JO" sz="2400" b="1" dirty="0"/>
            <a:t>الإعداد المتكامل </a:t>
          </a:r>
          <a:endParaRPr lang="en-US" sz="2400" b="1" dirty="0"/>
        </a:p>
      </dgm:t>
    </dgm:pt>
    <dgm:pt modelId="{050F9E3C-44E1-4ABB-A186-B6E04D29E7D2}" type="parTrans" cxnId="{A788B5FD-BCA3-4FD3-B836-B8D23BCEFEEE}">
      <dgm:prSet/>
      <dgm:spPr/>
      <dgm:t>
        <a:bodyPr/>
        <a:lstStyle/>
        <a:p>
          <a:endParaRPr lang="en-US"/>
        </a:p>
      </dgm:t>
    </dgm:pt>
    <dgm:pt modelId="{0F07FB6D-550D-4E19-8492-601C4703AF9D}" type="sibTrans" cxnId="{A788B5FD-BCA3-4FD3-B836-B8D23BCEFEEE}">
      <dgm:prSet/>
      <dgm:spPr/>
      <dgm:t>
        <a:bodyPr/>
        <a:lstStyle/>
        <a:p>
          <a:endParaRPr lang="en-US"/>
        </a:p>
      </dgm:t>
    </dgm:pt>
    <dgm:pt modelId="{6A96A28C-FC75-4E34-B795-A475300BF5C6}">
      <dgm:prSet phldrT="[Text]" custT="1"/>
      <dgm:spPr/>
      <dgm:t>
        <a:bodyPr/>
        <a:lstStyle/>
        <a:p>
          <a:r>
            <a:rPr lang="ar-JO" sz="2400" b="1" dirty="0"/>
            <a:t>تنمية المقدرات </a:t>
          </a:r>
        </a:p>
        <a:p>
          <a:r>
            <a:rPr lang="ar-JO" sz="2400" b="1" dirty="0"/>
            <a:t>واكتشاف الموهوبين</a:t>
          </a:r>
          <a:endParaRPr lang="en-US" sz="2400" b="1" dirty="0"/>
        </a:p>
      </dgm:t>
    </dgm:pt>
    <dgm:pt modelId="{6910D187-7C6C-49D6-96FC-3527C6DBA149}" type="parTrans" cxnId="{02B7FB40-453F-4649-8CCE-9BB0953167F1}">
      <dgm:prSet/>
      <dgm:spPr/>
      <dgm:t>
        <a:bodyPr/>
        <a:lstStyle/>
        <a:p>
          <a:endParaRPr lang="en-US"/>
        </a:p>
      </dgm:t>
    </dgm:pt>
    <dgm:pt modelId="{2A2E48C6-9F02-425C-B665-DA898AD38120}" type="sibTrans" cxnId="{02B7FB40-453F-4649-8CCE-9BB0953167F1}">
      <dgm:prSet/>
      <dgm:spPr/>
      <dgm:t>
        <a:bodyPr/>
        <a:lstStyle/>
        <a:p>
          <a:endParaRPr lang="en-US"/>
        </a:p>
      </dgm:t>
    </dgm:pt>
    <dgm:pt modelId="{08B549E6-F745-48D4-89F0-B211F4B5FB69}" type="pres">
      <dgm:prSet presAssocID="{47720A9D-691A-4226-BE00-A6A7DA44AFF3}" presName="compositeShape" presStyleCnt="0">
        <dgm:presLayoutVars>
          <dgm:chMax val="7"/>
          <dgm:dir/>
          <dgm:resizeHandles val="exact"/>
        </dgm:presLayoutVars>
      </dgm:prSet>
      <dgm:spPr/>
    </dgm:pt>
    <dgm:pt modelId="{17BFFBFA-AF27-49D1-B444-AFDD838A0AD6}" type="pres">
      <dgm:prSet presAssocID="{47720A9D-691A-4226-BE00-A6A7DA44AFF3}" presName="wedge1" presStyleLbl="node1" presStyleIdx="0" presStyleCnt="3"/>
      <dgm:spPr/>
    </dgm:pt>
    <dgm:pt modelId="{CA78A5C6-DE33-41D0-BC88-EC0F39A92E15}" type="pres">
      <dgm:prSet presAssocID="{47720A9D-691A-4226-BE00-A6A7DA44AFF3}" presName="dummy1a" presStyleCnt="0"/>
      <dgm:spPr/>
    </dgm:pt>
    <dgm:pt modelId="{751BEFC2-A3D5-4D49-8F7A-E91B859D5441}" type="pres">
      <dgm:prSet presAssocID="{47720A9D-691A-4226-BE00-A6A7DA44AFF3}" presName="dummy1b" presStyleCnt="0"/>
      <dgm:spPr/>
    </dgm:pt>
    <dgm:pt modelId="{07CC662C-FED8-484F-ABEF-5B155A621373}" type="pres">
      <dgm:prSet presAssocID="{47720A9D-691A-4226-BE00-A6A7DA44AFF3}" presName="wedge1Tx" presStyleLbl="node1" presStyleIdx="0" presStyleCnt="3">
        <dgm:presLayoutVars>
          <dgm:chMax val="0"/>
          <dgm:chPref val="0"/>
          <dgm:bulletEnabled val="1"/>
        </dgm:presLayoutVars>
      </dgm:prSet>
      <dgm:spPr/>
    </dgm:pt>
    <dgm:pt modelId="{F77D6B42-E41D-4E9E-B9E4-EC1AD2D4811E}" type="pres">
      <dgm:prSet presAssocID="{47720A9D-691A-4226-BE00-A6A7DA44AFF3}" presName="wedge2" presStyleLbl="node1" presStyleIdx="1" presStyleCnt="3"/>
      <dgm:spPr/>
    </dgm:pt>
    <dgm:pt modelId="{1D42D40B-B2E2-4D54-99B3-D704B90F367E}" type="pres">
      <dgm:prSet presAssocID="{47720A9D-691A-4226-BE00-A6A7DA44AFF3}" presName="dummy2a" presStyleCnt="0"/>
      <dgm:spPr/>
    </dgm:pt>
    <dgm:pt modelId="{6AEEAA87-DE05-440A-99D3-2B1DA85669C4}" type="pres">
      <dgm:prSet presAssocID="{47720A9D-691A-4226-BE00-A6A7DA44AFF3}" presName="dummy2b" presStyleCnt="0"/>
      <dgm:spPr/>
    </dgm:pt>
    <dgm:pt modelId="{F31F3F9D-DE85-4412-8AF1-E9DECC9CC276}" type="pres">
      <dgm:prSet presAssocID="{47720A9D-691A-4226-BE00-A6A7DA44AFF3}" presName="wedge2Tx" presStyleLbl="node1" presStyleIdx="1" presStyleCnt="3">
        <dgm:presLayoutVars>
          <dgm:chMax val="0"/>
          <dgm:chPref val="0"/>
          <dgm:bulletEnabled val="1"/>
        </dgm:presLayoutVars>
      </dgm:prSet>
      <dgm:spPr/>
    </dgm:pt>
    <dgm:pt modelId="{B244D3FD-3D09-42E3-9AE0-1C3AD38A4839}" type="pres">
      <dgm:prSet presAssocID="{47720A9D-691A-4226-BE00-A6A7DA44AFF3}" presName="wedge3" presStyleLbl="node1" presStyleIdx="2" presStyleCnt="3"/>
      <dgm:spPr/>
    </dgm:pt>
    <dgm:pt modelId="{DF7905AF-2790-4D34-84BA-7A0520015EB8}" type="pres">
      <dgm:prSet presAssocID="{47720A9D-691A-4226-BE00-A6A7DA44AFF3}" presName="dummy3a" presStyleCnt="0"/>
      <dgm:spPr/>
    </dgm:pt>
    <dgm:pt modelId="{E27986F3-6E47-4540-AFB8-9D0A80B3F88D}" type="pres">
      <dgm:prSet presAssocID="{47720A9D-691A-4226-BE00-A6A7DA44AFF3}" presName="dummy3b" presStyleCnt="0"/>
      <dgm:spPr/>
    </dgm:pt>
    <dgm:pt modelId="{5B89ADCF-C6D8-4E6F-B8D2-5F22BF3FAE2C}" type="pres">
      <dgm:prSet presAssocID="{47720A9D-691A-4226-BE00-A6A7DA44AFF3}" presName="wedge3Tx" presStyleLbl="node1" presStyleIdx="2" presStyleCnt="3">
        <dgm:presLayoutVars>
          <dgm:chMax val="0"/>
          <dgm:chPref val="0"/>
          <dgm:bulletEnabled val="1"/>
        </dgm:presLayoutVars>
      </dgm:prSet>
      <dgm:spPr/>
    </dgm:pt>
    <dgm:pt modelId="{51F5C599-86A2-44C2-B05F-08A5C66DEC0E}" type="pres">
      <dgm:prSet presAssocID="{B603E69A-F9B1-41E3-AF67-8B57F2BD5B08}" presName="arrowWedge1" presStyleLbl="fgSibTrans2D1" presStyleIdx="0" presStyleCnt="3"/>
      <dgm:spPr>
        <a:solidFill>
          <a:srgbClr val="00B0F0"/>
        </a:solidFill>
      </dgm:spPr>
    </dgm:pt>
    <dgm:pt modelId="{327EFDA6-0343-4405-9F5C-18DEE6795FBC}" type="pres">
      <dgm:prSet presAssocID="{0F07FB6D-550D-4E19-8492-601C4703AF9D}" presName="arrowWedge2" presStyleLbl="fgSibTrans2D1" presStyleIdx="1" presStyleCnt="3"/>
      <dgm:spPr>
        <a:solidFill>
          <a:srgbClr val="00B0F0"/>
        </a:solidFill>
      </dgm:spPr>
    </dgm:pt>
    <dgm:pt modelId="{57AAFEFC-E208-47B9-8FB1-13BF0B487396}" type="pres">
      <dgm:prSet presAssocID="{2A2E48C6-9F02-425C-B665-DA898AD38120}" presName="arrowWedge3" presStyleLbl="fgSibTrans2D1" presStyleIdx="2" presStyleCnt="3"/>
      <dgm:spPr>
        <a:solidFill>
          <a:srgbClr val="00B0F0"/>
        </a:solidFill>
      </dgm:spPr>
    </dgm:pt>
  </dgm:ptLst>
  <dgm:cxnLst>
    <dgm:cxn modelId="{14250F25-D3CF-40D4-8AC4-200A060B0E55}" type="presOf" srcId="{6A96A28C-FC75-4E34-B795-A475300BF5C6}" destId="{B244D3FD-3D09-42E3-9AE0-1C3AD38A4839}" srcOrd="0" destOrd="0" presId="urn:microsoft.com/office/officeart/2005/8/layout/cycle8"/>
    <dgm:cxn modelId="{882B0535-151F-4C55-AB66-EE87BAEAAF4F}" type="presOf" srcId="{47720A9D-691A-4226-BE00-A6A7DA44AFF3}" destId="{08B549E6-F745-48D4-89F0-B211F4B5FB69}" srcOrd="0" destOrd="0" presId="urn:microsoft.com/office/officeart/2005/8/layout/cycle8"/>
    <dgm:cxn modelId="{EC7AE235-0567-4FAC-A017-BCF4DCC47D2F}" srcId="{47720A9D-691A-4226-BE00-A6A7DA44AFF3}" destId="{9D9D4A9A-7471-4E3F-BF02-3EFEC9DB0FFC}" srcOrd="0" destOrd="0" parTransId="{018FFB71-C8BE-43EF-9C25-88F7CE1B8E03}" sibTransId="{B603E69A-F9B1-41E3-AF67-8B57F2BD5B08}"/>
    <dgm:cxn modelId="{02B7FB40-453F-4649-8CCE-9BB0953167F1}" srcId="{47720A9D-691A-4226-BE00-A6A7DA44AFF3}" destId="{6A96A28C-FC75-4E34-B795-A475300BF5C6}" srcOrd="2" destOrd="0" parTransId="{6910D187-7C6C-49D6-96FC-3527C6DBA149}" sibTransId="{2A2E48C6-9F02-425C-B665-DA898AD38120}"/>
    <dgm:cxn modelId="{47E83458-4BDA-49C5-8AFE-E498D79A7DCA}" type="presOf" srcId="{6A96A28C-FC75-4E34-B795-A475300BF5C6}" destId="{5B89ADCF-C6D8-4E6F-B8D2-5F22BF3FAE2C}" srcOrd="1" destOrd="0" presId="urn:microsoft.com/office/officeart/2005/8/layout/cycle8"/>
    <dgm:cxn modelId="{AA3EB496-9DC0-441F-8D37-DF27A5FF1220}" type="presOf" srcId="{B9A09FF2-03E8-41BD-98EE-31B77BADB2F3}" destId="{F31F3F9D-DE85-4412-8AF1-E9DECC9CC276}" srcOrd="1" destOrd="0" presId="urn:microsoft.com/office/officeart/2005/8/layout/cycle8"/>
    <dgm:cxn modelId="{B4384CA2-78DE-413B-81A6-BEE9DB21E225}" type="presOf" srcId="{9D9D4A9A-7471-4E3F-BF02-3EFEC9DB0FFC}" destId="{07CC662C-FED8-484F-ABEF-5B155A621373}" srcOrd="1" destOrd="0" presId="urn:microsoft.com/office/officeart/2005/8/layout/cycle8"/>
    <dgm:cxn modelId="{9F26B4CA-B16C-42E1-AB81-A21E5D5ACD1B}" type="presOf" srcId="{B9A09FF2-03E8-41BD-98EE-31B77BADB2F3}" destId="{F77D6B42-E41D-4E9E-B9E4-EC1AD2D4811E}" srcOrd="0" destOrd="0" presId="urn:microsoft.com/office/officeart/2005/8/layout/cycle8"/>
    <dgm:cxn modelId="{09F78ED1-93D2-494D-859F-316A2A1DC45B}" type="presOf" srcId="{9D9D4A9A-7471-4E3F-BF02-3EFEC9DB0FFC}" destId="{17BFFBFA-AF27-49D1-B444-AFDD838A0AD6}" srcOrd="0" destOrd="0" presId="urn:microsoft.com/office/officeart/2005/8/layout/cycle8"/>
    <dgm:cxn modelId="{A788B5FD-BCA3-4FD3-B836-B8D23BCEFEEE}" srcId="{47720A9D-691A-4226-BE00-A6A7DA44AFF3}" destId="{B9A09FF2-03E8-41BD-98EE-31B77BADB2F3}" srcOrd="1" destOrd="0" parTransId="{050F9E3C-44E1-4ABB-A186-B6E04D29E7D2}" sibTransId="{0F07FB6D-550D-4E19-8492-601C4703AF9D}"/>
    <dgm:cxn modelId="{E9D27DFB-088F-4A2C-8E13-2440202D72D4}" type="presParOf" srcId="{08B549E6-F745-48D4-89F0-B211F4B5FB69}" destId="{17BFFBFA-AF27-49D1-B444-AFDD838A0AD6}" srcOrd="0" destOrd="0" presId="urn:microsoft.com/office/officeart/2005/8/layout/cycle8"/>
    <dgm:cxn modelId="{B8764E0F-2201-4FF8-BB9F-C662325BADA2}" type="presParOf" srcId="{08B549E6-F745-48D4-89F0-B211F4B5FB69}" destId="{CA78A5C6-DE33-41D0-BC88-EC0F39A92E15}" srcOrd="1" destOrd="0" presId="urn:microsoft.com/office/officeart/2005/8/layout/cycle8"/>
    <dgm:cxn modelId="{3FC5BEE1-49AF-4DD6-83EC-88641E8D6891}" type="presParOf" srcId="{08B549E6-F745-48D4-89F0-B211F4B5FB69}" destId="{751BEFC2-A3D5-4D49-8F7A-E91B859D5441}" srcOrd="2" destOrd="0" presId="urn:microsoft.com/office/officeart/2005/8/layout/cycle8"/>
    <dgm:cxn modelId="{86BB76F8-9C51-42B3-9C6C-A9EB210E983B}" type="presParOf" srcId="{08B549E6-F745-48D4-89F0-B211F4B5FB69}" destId="{07CC662C-FED8-484F-ABEF-5B155A621373}" srcOrd="3" destOrd="0" presId="urn:microsoft.com/office/officeart/2005/8/layout/cycle8"/>
    <dgm:cxn modelId="{1A1E37C7-583A-460C-A7A8-4B63C6DCFF9E}" type="presParOf" srcId="{08B549E6-F745-48D4-89F0-B211F4B5FB69}" destId="{F77D6B42-E41D-4E9E-B9E4-EC1AD2D4811E}" srcOrd="4" destOrd="0" presId="urn:microsoft.com/office/officeart/2005/8/layout/cycle8"/>
    <dgm:cxn modelId="{D07DEDFC-5E95-48B6-9FCC-F68FC727B25C}" type="presParOf" srcId="{08B549E6-F745-48D4-89F0-B211F4B5FB69}" destId="{1D42D40B-B2E2-4D54-99B3-D704B90F367E}" srcOrd="5" destOrd="0" presId="urn:microsoft.com/office/officeart/2005/8/layout/cycle8"/>
    <dgm:cxn modelId="{B868E902-B79A-4615-A47D-B3FF2E785812}" type="presParOf" srcId="{08B549E6-F745-48D4-89F0-B211F4B5FB69}" destId="{6AEEAA87-DE05-440A-99D3-2B1DA85669C4}" srcOrd="6" destOrd="0" presId="urn:microsoft.com/office/officeart/2005/8/layout/cycle8"/>
    <dgm:cxn modelId="{F961C057-B441-4AFB-8509-026DF5420F21}" type="presParOf" srcId="{08B549E6-F745-48D4-89F0-B211F4B5FB69}" destId="{F31F3F9D-DE85-4412-8AF1-E9DECC9CC276}" srcOrd="7" destOrd="0" presId="urn:microsoft.com/office/officeart/2005/8/layout/cycle8"/>
    <dgm:cxn modelId="{6D600F96-77B7-4B3B-932F-9332F713C120}" type="presParOf" srcId="{08B549E6-F745-48D4-89F0-B211F4B5FB69}" destId="{B244D3FD-3D09-42E3-9AE0-1C3AD38A4839}" srcOrd="8" destOrd="0" presId="urn:microsoft.com/office/officeart/2005/8/layout/cycle8"/>
    <dgm:cxn modelId="{ABD659BD-24F5-4007-9F33-848599E09E87}" type="presParOf" srcId="{08B549E6-F745-48D4-89F0-B211F4B5FB69}" destId="{DF7905AF-2790-4D34-84BA-7A0520015EB8}" srcOrd="9" destOrd="0" presId="urn:microsoft.com/office/officeart/2005/8/layout/cycle8"/>
    <dgm:cxn modelId="{988458C8-3D46-4DB5-A4CA-041E6EC4E955}" type="presParOf" srcId="{08B549E6-F745-48D4-89F0-B211F4B5FB69}" destId="{E27986F3-6E47-4540-AFB8-9D0A80B3F88D}" srcOrd="10" destOrd="0" presId="urn:microsoft.com/office/officeart/2005/8/layout/cycle8"/>
    <dgm:cxn modelId="{D7A5B44A-DC77-4160-9C36-6572A6085415}" type="presParOf" srcId="{08B549E6-F745-48D4-89F0-B211F4B5FB69}" destId="{5B89ADCF-C6D8-4E6F-B8D2-5F22BF3FAE2C}" srcOrd="11" destOrd="0" presId="urn:microsoft.com/office/officeart/2005/8/layout/cycle8"/>
    <dgm:cxn modelId="{9689E72B-AD4E-4903-B8B7-F02A9D3D131E}" type="presParOf" srcId="{08B549E6-F745-48D4-89F0-B211F4B5FB69}" destId="{51F5C599-86A2-44C2-B05F-08A5C66DEC0E}" srcOrd="12" destOrd="0" presId="urn:microsoft.com/office/officeart/2005/8/layout/cycle8"/>
    <dgm:cxn modelId="{30CA7670-4CE1-44E8-8F84-D7EDADA7237C}" type="presParOf" srcId="{08B549E6-F745-48D4-89F0-B211F4B5FB69}" destId="{327EFDA6-0343-4405-9F5C-18DEE6795FBC}" srcOrd="13" destOrd="0" presId="urn:microsoft.com/office/officeart/2005/8/layout/cycle8"/>
    <dgm:cxn modelId="{5C682178-46D1-47DA-BE38-105EF6D85027}" type="presParOf" srcId="{08B549E6-F745-48D4-89F0-B211F4B5FB69}" destId="{57AAFEFC-E208-47B9-8FB1-13BF0B487396}" srcOrd="1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7720A9D-691A-4226-BE00-A6A7DA44AFF3}" type="doc">
      <dgm:prSet loTypeId="urn:microsoft.com/office/officeart/2005/8/layout/cycle2" loCatId="cycle" qsTypeId="urn:microsoft.com/office/officeart/2005/8/quickstyle/simple3" qsCatId="simple" csTypeId="urn:microsoft.com/office/officeart/2005/8/colors/colorful5" csCatId="colorful" phldr="1"/>
      <dgm:spPr/>
      <dgm:t>
        <a:bodyPr/>
        <a:lstStyle/>
        <a:p>
          <a:endParaRPr lang="en-US"/>
        </a:p>
      </dgm:t>
    </dgm:pt>
    <dgm:pt modelId="{9D9D4A9A-7471-4E3F-BF02-3EFEC9DB0FFC}">
      <dgm:prSet phldrT="[Text]" custT="1"/>
      <dgm:spPr/>
      <dgm:t>
        <a:bodyPr/>
        <a:lstStyle/>
        <a:p>
          <a:r>
            <a:rPr lang="ar-JO" sz="1600" b="1" dirty="0">
              <a:latin typeface="Alexandria" pitchFamily="2" charset="-78"/>
              <a:cs typeface="Alexandria" pitchFamily="2" charset="-78"/>
            </a:rPr>
            <a:t>التنمية الشاملة</a:t>
          </a:r>
        </a:p>
      </dgm:t>
    </dgm:pt>
    <dgm:pt modelId="{018FFB71-C8BE-43EF-9C25-88F7CE1B8E03}" type="parTrans" cxnId="{EC7AE235-0567-4FAC-A017-BCF4DCC47D2F}">
      <dgm:prSet/>
      <dgm:spPr/>
      <dgm:t>
        <a:bodyPr/>
        <a:lstStyle/>
        <a:p>
          <a:endParaRPr lang="en-US"/>
        </a:p>
      </dgm:t>
    </dgm:pt>
    <dgm:pt modelId="{B603E69A-F9B1-41E3-AF67-8B57F2BD5B08}" type="sibTrans" cxnId="{EC7AE235-0567-4FAC-A017-BCF4DCC47D2F}">
      <dgm:prSet/>
      <dgm:spPr/>
      <dgm:t>
        <a:bodyPr/>
        <a:lstStyle/>
        <a:p>
          <a:endParaRPr lang="en-US"/>
        </a:p>
      </dgm:t>
    </dgm:pt>
    <dgm:pt modelId="{B9A09FF2-03E8-41BD-98EE-31B77BADB2F3}">
      <dgm:prSet phldrT="[Text]" custT="1"/>
      <dgm:spPr/>
      <dgm:t>
        <a:bodyPr/>
        <a:lstStyle/>
        <a:p>
          <a:r>
            <a:rPr lang="ar-JO" sz="1600" b="1" kern="1200" dirty="0">
              <a:solidFill>
                <a:srgbClr val="000000"/>
              </a:solidFill>
              <a:latin typeface="Alexandria" pitchFamily="2" charset="-78"/>
              <a:ea typeface="+mn-ea"/>
              <a:cs typeface="Alexandria" pitchFamily="2" charset="-78"/>
            </a:rPr>
            <a:t>المستقبل</a:t>
          </a:r>
          <a:endParaRPr lang="en-US" sz="1600" b="1" kern="1200" dirty="0">
            <a:solidFill>
              <a:srgbClr val="000000"/>
            </a:solidFill>
            <a:latin typeface="Alexandria" pitchFamily="2" charset="-78"/>
            <a:ea typeface="+mn-ea"/>
            <a:cs typeface="Alexandria" pitchFamily="2" charset="-78"/>
          </a:endParaRPr>
        </a:p>
      </dgm:t>
    </dgm:pt>
    <dgm:pt modelId="{050F9E3C-44E1-4ABB-A186-B6E04D29E7D2}" type="parTrans" cxnId="{A788B5FD-BCA3-4FD3-B836-B8D23BCEFEEE}">
      <dgm:prSet/>
      <dgm:spPr/>
      <dgm:t>
        <a:bodyPr/>
        <a:lstStyle/>
        <a:p>
          <a:endParaRPr lang="en-US"/>
        </a:p>
      </dgm:t>
    </dgm:pt>
    <dgm:pt modelId="{0F07FB6D-550D-4E19-8492-601C4703AF9D}" type="sibTrans" cxnId="{A788B5FD-BCA3-4FD3-B836-B8D23BCEFEEE}">
      <dgm:prSet/>
      <dgm:spPr/>
      <dgm:t>
        <a:bodyPr/>
        <a:lstStyle/>
        <a:p>
          <a:endParaRPr lang="en-US"/>
        </a:p>
      </dgm:t>
    </dgm:pt>
    <dgm:pt modelId="{6A96A28C-FC75-4E34-B795-A475300BF5C6}">
      <dgm:prSet phldrT="[Text]" custT="1"/>
      <dgm:spPr/>
      <dgm:t>
        <a:bodyPr/>
        <a:lstStyle/>
        <a:p>
          <a:r>
            <a:rPr lang="ar-JO" sz="1600" b="1" kern="1200" dirty="0">
              <a:solidFill>
                <a:srgbClr val="000000"/>
              </a:solidFill>
              <a:latin typeface="Alexandria" pitchFamily="2" charset="-78"/>
              <a:ea typeface="+mn-ea"/>
              <a:cs typeface="Alexandria" pitchFamily="2" charset="-78"/>
            </a:rPr>
            <a:t>مجتمع المعرفة</a:t>
          </a:r>
          <a:endParaRPr lang="en-US" sz="1600" b="1" kern="1200" dirty="0">
            <a:solidFill>
              <a:srgbClr val="000000"/>
            </a:solidFill>
            <a:latin typeface="Alexandria" pitchFamily="2" charset="-78"/>
            <a:ea typeface="+mn-ea"/>
            <a:cs typeface="Alexandria" pitchFamily="2" charset="-78"/>
          </a:endParaRPr>
        </a:p>
      </dgm:t>
    </dgm:pt>
    <dgm:pt modelId="{6910D187-7C6C-49D6-96FC-3527C6DBA149}" type="parTrans" cxnId="{02B7FB40-453F-4649-8CCE-9BB0953167F1}">
      <dgm:prSet/>
      <dgm:spPr/>
      <dgm:t>
        <a:bodyPr/>
        <a:lstStyle/>
        <a:p>
          <a:endParaRPr lang="en-US"/>
        </a:p>
      </dgm:t>
    </dgm:pt>
    <dgm:pt modelId="{2A2E48C6-9F02-425C-B665-DA898AD38120}" type="sibTrans" cxnId="{02B7FB40-453F-4649-8CCE-9BB0953167F1}">
      <dgm:prSet/>
      <dgm:spPr/>
      <dgm:t>
        <a:bodyPr/>
        <a:lstStyle/>
        <a:p>
          <a:endParaRPr lang="en-US"/>
        </a:p>
      </dgm:t>
    </dgm:pt>
    <dgm:pt modelId="{56B8BA8A-5AFA-40B9-954B-2EC5558AA3C2}" type="pres">
      <dgm:prSet presAssocID="{47720A9D-691A-4226-BE00-A6A7DA44AFF3}" presName="cycle" presStyleCnt="0">
        <dgm:presLayoutVars>
          <dgm:dir/>
          <dgm:resizeHandles val="exact"/>
        </dgm:presLayoutVars>
      </dgm:prSet>
      <dgm:spPr/>
    </dgm:pt>
    <dgm:pt modelId="{1832E71C-6A85-4F25-865F-4B4E9DCBD938}" type="pres">
      <dgm:prSet presAssocID="{9D9D4A9A-7471-4E3F-BF02-3EFEC9DB0FFC}" presName="node" presStyleLbl="node1" presStyleIdx="0" presStyleCnt="3">
        <dgm:presLayoutVars>
          <dgm:bulletEnabled val="1"/>
        </dgm:presLayoutVars>
      </dgm:prSet>
      <dgm:spPr/>
    </dgm:pt>
    <dgm:pt modelId="{61C59EBF-6A4B-40E0-8496-5BD01D4822E3}" type="pres">
      <dgm:prSet presAssocID="{B603E69A-F9B1-41E3-AF67-8B57F2BD5B08}" presName="sibTrans" presStyleLbl="sibTrans2D1" presStyleIdx="0" presStyleCnt="3"/>
      <dgm:spPr/>
    </dgm:pt>
    <dgm:pt modelId="{9D4EF8E6-11C8-4BAE-BB7D-E96CD466FA36}" type="pres">
      <dgm:prSet presAssocID="{B603E69A-F9B1-41E3-AF67-8B57F2BD5B08}" presName="connectorText" presStyleLbl="sibTrans2D1" presStyleIdx="0" presStyleCnt="3"/>
      <dgm:spPr/>
    </dgm:pt>
    <dgm:pt modelId="{FC61F0D5-7A58-417C-88AB-57D7191EA46F}" type="pres">
      <dgm:prSet presAssocID="{B9A09FF2-03E8-41BD-98EE-31B77BADB2F3}" presName="node" presStyleLbl="node1" presStyleIdx="1" presStyleCnt="3">
        <dgm:presLayoutVars>
          <dgm:bulletEnabled val="1"/>
        </dgm:presLayoutVars>
      </dgm:prSet>
      <dgm:spPr/>
    </dgm:pt>
    <dgm:pt modelId="{2D80BB63-1824-471F-A5AE-11120D1C1D4D}" type="pres">
      <dgm:prSet presAssocID="{0F07FB6D-550D-4E19-8492-601C4703AF9D}" presName="sibTrans" presStyleLbl="sibTrans2D1" presStyleIdx="1" presStyleCnt="3"/>
      <dgm:spPr/>
    </dgm:pt>
    <dgm:pt modelId="{CDCB8FFE-1F7D-44ED-9A9F-AC256F3ACFBC}" type="pres">
      <dgm:prSet presAssocID="{0F07FB6D-550D-4E19-8492-601C4703AF9D}" presName="connectorText" presStyleLbl="sibTrans2D1" presStyleIdx="1" presStyleCnt="3"/>
      <dgm:spPr/>
    </dgm:pt>
    <dgm:pt modelId="{C0284E8D-2D31-4A55-A9D9-3BBB611E93B7}" type="pres">
      <dgm:prSet presAssocID="{6A96A28C-FC75-4E34-B795-A475300BF5C6}" presName="node" presStyleLbl="node1" presStyleIdx="2" presStyleCnt="3">
        <dgm:presLayoutVars>
          <dgm:bulletEnabled val="1"/>
        </dgm:presLayoutVars>
      </dgm:prSet>
      <dgm:spPr/>
    </dgm:pt>
    <dgm:pt modelId="{EC7DC17E-1BE7-4C60-871B-BF13891CCDF1}" type="pres">
      <dgm:prSet presAssocID="{2A2E48C6-9F02-425C-B665-DA898AD38120}" presName="sibTrans" presStyleLbl="sibTrans2D1" presStyleIdx="2" presStyleCnt="3"/>
      <dgm:spPr/>
    </dgm:pt>
    <dgm:pt modelId="{70F8A9A0-D18E-40C8-9DF5-DCCD701FBC82}" type="pres">
      <dgm:prSet presAssocID="{2A2E48C6-9F02-425C-B665-DA898AD38120}" presName="connectorText" presStyleLbl="sibTrans2D1" presStyleIdx="2" presStyleCnt="3"/>
      <dgm:spPr/>
    </dgm:pt>
  </dgm:ptLst>
  <dgm:cxnLst>
    <dgm:cxn modelId="{263D5109-9D8C-4AE6-9C0E-6501D91D90E4}" type="presOf" srcId="{2A2E48C6-9F02-425C-B665-DA898AD38120}" destId="{70F8A9A0-D18E-40C8-9DF5-DCCD701FBC82}" srcOrd="1" destOrd="0" presId="urn:microsoft.com/office/officeart/2005/8/layout/cycle2"/>
    <dgm:cxn modelId="{2FB05E0B-BFD4-4E97-9CC4-46903D9FCB82}" type="presOf" srcId="{2A2E48C6-9F02-425C-B665-DA898AD38120}" destId="{EC7DC17E-1BE7-4C60-871B-BF13891CCDF1}" srcOrd="0" destOrd="0" presId="urn:microsoft.com/office/officeart/2005/8/layout/cycle2"/>
    <dgm:cxn modelId="{19C7E00F-ED97-41DE-B90C-08420EC9165E}" type="presOf" srcId="{47720A9D-691A-4226-BE00-A6A7DA44AFF3}" destId="{56B8BA8A-5AFA-40B9-954B-2EC5558AA3C2}" srcOrd="0" destOrd="0" presId="urn:microsoft.com/office/officeart/2005/8/layout/cycle2"/>
    <dgm:cxn modelId="{5EE1B218-A104-4F6F-8A4E-6B1D69BD6E82}" type="presOf" srcId="{B603E69A-F9B1-41E3-AF67-8B57F2BD5B08}" destId="{9D4EF8E6-11C8-4BAE-BB7D-E96CD466FA36}" srcOrd="1" destOrd="0" presId="urn:microsoft.com/office/officeart/2005/8/layout/cycle2"/>
    <dgm:cxn modelId="{A21A3D30-E800-48E0-BAC9-9A7A44E7802E}" type="presOf" srcId="{6A96A28C-FC75-4E34-B795-A475300BF5C6}" destId="{C0284E8D-2D31-4A55-A9D9-3BBB611E93B7}" srcOrd="0" destOrd="0" presId="urn:microsoft.com/office/officeart/2005/8/layout/cycle2"/>
    <dgm:cxn modelId="{EC7AE235-0567-4FAC-A017-BCF4DCC47D2F}" srcId="{47720A9D-691A-4226-BE00-A6A7DA44AFF3}" destId="{9D9D4A9A-7471-4E3F-BF02-3EFEC9DB0FFC}" srcOrd="0" destOrd="0" parTransId="{018FFB71-C8BE-43EF-9C25-88F7CE1B8E03}" sibTransId="{B603E69A-F9B1-41E3-AF67-8B57F2BD5B08}"/>
    <dgm:cxn modelId="{02B7FB40-453F-4649-8CCE-9BB0953167F1}" srcId="{47720A9D-691A-4226-BE00-A6A7DA44AFF3}" destId="{6A96A28C-FC75-4E34-B795-A475300BF5C6}" srcOrd="2" destOrd="0" parTransId="{6910D187-7C6C-49D6-96FC-3527C6DBA149}" sibTransId="{2A2E48C6-9F02-425C-B665-DA898AD38120}"/>
    <dgm:cxn modelId="{7FBC727C-3D74-4867-B884-2543A9A22C9C}" type="presOf" srcId="{9D9D4A9A-7471-4E3F-BF02-3EFEC9DB0FFC}" destId="{1832E71C-6A85-4F25-865F-4B4E9DCBD938}" srcOrd="0" destOrd="0" presId="urn:microsoft.com/office/officeart/2005/8/layout/cycle2"/>
    <dgm:cxn modelId="{24128B81-1860-4873-844B-BE45243E22AE}" type="presOf" srcId="{0F07FB6D-550D-4E19-8492-601C4703AF9D}" destId="{2D80BB63-1824-471F-A5AE-11120D1C1D4D}" srcOrd="0" destOrd="0" presId="urn:microsoft.com/office/officeart/2005/8/layout/cycle2"/>
    <dgm:cxn modelId="{86D8858E-DD02-43E0-B1FD-B948D0CEB0FF}" type="presOf" srcId="{0F07FB6D-550D-4E19-8492-601C4703AF9D}" destId="{CDCB8FFE-1F7D-44ED-9A9F-AC256F3ACFBC}" srcOrd="1" destOrd="0" presId="urn:microsoft.com/office/officeart/2005/8/layout/cycle2"/>
    <dgm:cxn modelId="{178474C8-E13E-4551-881F-56BDE7A8BCE5}" type="presOf" srcId="{B9A09FF2-03E8-41BD-98EE-31B77BADB2F3}" destId="{FC61F0D5-7A58-417C-88AB-57D7191EA46F}" srcOrd="0" destOrd="0" presId="urn:microsoft.com/office/officeart/2005/8/layout/cycle2"/>
    <dgm:cxn modelId="{65D17CD6-4523-4F96-932B-865C99F0F826}" type="presOf" srcId="{B603E69A-F9B1-41E3-AF67-8B57F2BD5B08}" destId="{61C59EBF-6A4B-40E0-8496-5BD01D4822E3}" srcOrd="0" destOrd="0" presId="urn:microsoft.com/office/officeart/2005/8/layout/cycle2"/>
    <dgm:cxn modelId="{A788B5FD-BCA3-4FD3-B836-B8D23BCEFEEE}" srcId="{47720A9D-691A-4226-BE00-A6A7DA44AFF3}" destId="{B9A09FF2-03E8-41BD-98EE-31B77BADB2F3}" srcOrd="1" destOrd="0" parTransId="{050F9E3C-44E1-4ABB-A186-B6E04D29E7D2}" sibTransId="{0F07FB6D-550D-4E19-8492-601C4703AF9D}"/>
    <dgm:cxn modelId="{066B5E10-980D-459A-AAED-F7C8E9ADC55C}" type="presParOf" srcId="{56B8BA8A-5AFA-40B9-954B-2EC5558AA3C2}" destId="{1832E71C-6A85-4F25-865F-4B4E9DCBD938}" srcOrd="0" destOrd="0" presId="urn:microsoft.com/office/officeart/2005/8/layout/cycle2"/>
    <dgm:cxn modelId="{68E2257A-9A29-42B7-B8A1-BFFE595D6494}" type="presParOf" srcId="{56B8BA8A-5AFA-40B9-954B-2EC5558AA3C2}" destId="{61C59EBF-6A4B-40E0-8496-5BD01D4822E3}" srcOrd="1" destOrd="0" presId="urn:microsoft.com/office/officeart/2005/8/layout/cycle2"/>
    <dgm:cxn modelId="{1012E66F-2970-475C-8069-091246ABF7B4}" type="presParOf" srcId="{61C59EBF-6A4B-40E0-8496-5BD01D4822E3}" destId="{9D4EF8E6-11C8-4BAE-BB7D-E96CD466FA36}" srcOrd="0" destOrd="0" presId="urn:microsoft.com/office/officeart/2005/8/layout/cycle2"/>
    <dgm:cxn modelId="{F4D274AB-1F8E-4415-86F1-468168965D70}" type="presParOf" srcId="{56B8BA8A-5AFA-40B9-954B-2EC5558AA3C2}" destId="{FC61F0D5-7A58-417C-88AB-57D7191EA46F}" srcOrd="2" destOrd="0" presId="urn:microsoft.com/office/officeart/2005/8/layout/cycle2"/>
    <dgm:cxn modelId="{E6670746-8204-4406-89E5-7637541AFA58}" type="presParOf" srcId="{56B8BA8A-5AFA-40B9-954B-2EC5558AA3C2}" destId="{2D80BB63-1824-471F-A5AE-11120D1C1D4D}" srcOrd="3" destOrd="0" presId="urn:microsoft.com/office/officeart/2005/8/layout/cycle2"/>
    <dgm:cxn modelId="{5C60B7C1-36E8-4E1C-A9BF-2C6AC3E9FD0D}" type="presParOf" srcId="{2D80BB63-1824-471F-A5AE-11120D1C1D4D}" destId="{CDCB8FFE-1F7D-44ED-9A9F-AC256F3ACFBC}" srcOrd="0" destOrd="0" presId="urn:microsoft.com/office/officeart/2005/8/layout/cycle2"/>
    <dgm:cxn modelId="{6A720B3C-5110-490C-9549-CA03D683B5C9}" type="presParOf" srcId="{56B8BA8A-5AFA-40B9-954B-2EC5558AA3C2}" destId="{C0284E8D-2D31-4A55-A9D9-3BBB611E93B7}" srcOrd="4" destOrd="0" presId="urn:microsoft.com/office/officeart/2005/8/layout/cycle2"/>
    <dgm:cxn modelId="{1900D8F2-C7F5-442B-B519-D6A23542AB31}" type="presParOf" srcId="{56B8BA8A-5AFA-40B9-954B-2EC5558AA3C2}" destId="{EC7DC17E-1BE7-4C60-871B-BF13891CCDF1}" srcOrd="5" destOrd="0" presId="urn:microsoft.com/office/officeart/2005/8/layout/cycle2"/>
    <dgm:cxn modelId="{567FFDAF-E4AB-4D20-A7E7-8597EC1B54A0}" type="presParOf" srcId="{EC7DC17E-1BE7-4C60-871B-BF13891CCDF1}" destId="{70F8A9A0-D18E-40C8-9DF5-DCCD701FBC82}"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180BF83-8B21-4B86-AE1D-A9A91E9F63E9}" type="doc">
      <dgm:prSet loTypeId="urn:microsoft.com/office/officeart/2005/8/layout/cycle8" loCatId="cycle" qsTypeId="urn:microsoft.com/office/officeart/2005/8/quickstyle/3d4" qsCatId="3D" csTypeId="urn:microsoft.com/office/officeart/2005/8/colors/colorful4" csCatId="colorful" phldr="1"/>
      <dgm:spPr/>
      <dgm:t>
        <a:bodyPr/>
        <a:lstStyle/>
        <a:p>
          <a:endParaRPr lang="en-US"/>
        </a:p>
      </dgm:t>
    </dgm:pt>
    <dgm:pt modelId="{49B39920-B300-4DE2-97AE-4B6AB49BDBCE}">
      <dgm:prSet phldrT="[Text]"/>
      <dgm:spPr/>
      <dgm:t>
        <a:bodyPr/>
        <a:lstStyle/>
        <a:p>
          <a:pPr marL="179388" indent="-179388" rtl="1"/>
          <a:r>
            <a:rPr lang="ar-JO" b="1" dirty="0">
              <a:solidFill>
                <a:schemeClr val="tx1"/>
              </a:solidFill>
              <a:latin typeface="Alexandria" pitchFamily="2" charset="-78"/>
              <a:cs typeface="Alexandria" pitchFamily="2" charset="-78"/>
            </a:rPr>
            <a:t>خدمة المجتمع</a:t>
          </a:r>
          <a:endParaRPr lang="en-US" b="1" dirty="0">
            <a:solidFill>
              <a:schemeClr val="tx1"/>
            </a:solidFill>
            <a:latin typeface="Alexandria" pitchFamily="2" charset="-78"/>
            <a:cs typeface="Alexandria" pitchFamily="2" charset="-78"/>
          </a:endParaRPr>
        </a:p>
      </dgm:t>
    </dgm:pt>
    <dgm:pt modelId="{813F9561-9816-4867-BF7D-00CE870570D0}" type="parTrans" cxnId="{21605478-9F0A-40AA-8C0A-EBEF639C7EA8}">
      <dgm:prSet/>
      <dgm:spPr/>
      <dgm:t>
        <a:bodyPr/>
        <a:lstStyle/>
        <a:p>
          <a:endParaRPr lang="en-US"/>
        </a:p>
      </dgm:t>
    </dgm:pt>
    <dgm:pt modelId="{1622A517-2BDE-4A97-B7D2-79F7AE2A476E}" type="sibTrans" cxnId="{21605478-9F0A-40AA-8C0A-EBEF639C7EA8}">
      <dgm:prSet/>
      <dgm:spPr/>
      <dgm:t>
        <a:bodyPr/>
        <a:lstStyle/>
        <a:p>
          <a:endParaRPr lang="en-US"/>
        </a:p>
      </dgm:t>
    </dgm:pt>
    <dgm:pt modelId="{8641F3A2-7C2A-4530-8CC7-1914BD9CE855}">
      <dgm:prSet phldrT="[Text]"/>
      <dgm:spPr/>
      <dgm:t>
        <a:bodyPr/>
        <a:lstStyle/>
        <a:p>
          <a:r>
            <a:rPr lang="ar-JO" b="1" dirty="0">
              <a:solidFill>
                <a:schemeClr val="tx1"/>
              </a:solidFill>
              <a:latin typeface="Alexandria" pitchFamily="2" charset="-78"/>
              <a:cs typeface="Alexandria" pitchFamily="2" charset="-78"/>
            </a:rPr>
            <a:t>البحث العلمي</a:t>
          </a:r>
          <a:endParaRPr lang="en-US" b="1" dirty="0">
            <a:solidFill>
              <a:schemeClr val="tx1"/>
            </a:solidFill>
            <a:latin typeface="Alexandria" pitchFamily="2" charset="-78"/>
            <a:cs typeface="Alexandria" pitchFamily="2" charset="-78"/>
          </a:endParaRPr>
        </a:p>
      </dgm:t>
    </dgm:pt>
    <dgm:pt modelId="{4FD28F37-EFAE-4AFE-819B-3646C41C5144}" type="parTrans" cxnId="{9640A15F-E4DA-4F98-A4D5-E9A352E477C5}">
      <dgm:prSet/>
      <dgm:spPr/>
      <dgm:t>
        <a:bodyPr/>
        <a:lstStyle/>
        <a:p>
          <a:endParaRPr lang="en-US"/>
        </a:p>
      </dgm:t>
    </dgm:pt>
    <dgm:pt modelId="{D79E306A-E6CF-434A-BA6C-957E464A1631}" type="sibTrans" cxnId="{9640A15F-E4DA-4F98-A4D5-E9A352E477C5}">
      <dgm:prSet/>
      <dgm:spPr/>
      <dgm:t>
        <a:bodyPr/>
        <a:lstStyle/>
        <a:p>
          <a:endParaRPr lang="en-US"/>
        </a:p>
      </dgm:t>
    </dgm:pt>
    <dgm:pt modelId="{C8C4BC7A-27CC-406E-8CCE-FA9B547216D3}">
      <dgm:prSet phldrT="[Text]"/>
      <dgm:spPr/>
      <dgm:t>
        <a:bodyPr/>
        <a:lstStyle/>
        <a:p>
          <a:r>
            <a:rPr lang="ar-JO" b="1" dirty="0">
              <a:solidFill>
                <a:schemeClr val="tx1"/>
              </a:solidFill>
              <a:latin typeface="Alexandria" pitchFamily="2" charset="-78"/>
              <a:cs typeface="Alexandria" pitchFamily="2" charset="-78"/>
            </a:rPr>
            <a:t>التدريس</a:t>
          </a:r>
        </a:p>
      </dgm:t>
    </dgm:pt>
    <dgm:pt modelId="{7C34364C-B271-4F1A-90CC-B6CAB0B9C135}" type="parTrans" cxnId="{2BAB7D1F-6CC5-4CD7-8AA8-32428FFBB31E}">
      <dgm:prSet/>
      <dgm:spPr/>
      <dgm:t>
        <a:bodyPr/>
        <a:lstStyle/>
        <a:p>
          <a:endParaRPr lang="en-US"/>
        </a:p>
      </dgm:t>
    </dgm:pt>
    <dgm:pt modelId="{6FB6EC45-4CFF-4790-8618-F8E4FE358427}" type="sibTrans" cxnId="{2BAB7D1F-6CC5-4CD7-8AA8-32428FFBB31E}">
      <dgm:prSet/>
      <dgm:spPr/>
      <dgm:t>
        <a:bodyPr/>
        <a:lstStyle/>
        <a:p>
          <a:endParaRPr lang="en-US"/>
        </a:p>
      </dgm:t>
    </dgm:pt>
    <dgm:pt modelId="{1B6936DC-36F0-448B-A192-7344528401DD}" type="pres">
      <dgm:prSet presAssocID="{2180BF83-8B21-4B86-AE1D-A9A91E9F63E9}" presName="compositeShape" presStyleCnt="0">
        <dgm:presLayoutVars>
          <dgm:chMax val="7"/>
          <dgm:dir val="rev"/>
          <dgm:resizeHandles val="exact"/>
        </dgm:presLayoutVars>
      </dgm:prSet>
      <dgm:spPr/>
    </dgm:pt>
    <dgm:pt modelId="{BDB1F356-80E9-402C-8762-D263A3166B58}" type="pres">
      <dgm:prSet presAssocID="{2180BF83-8B21-4B86-AE1D-A9A91E9F63E9}" presName="wedge1" presStyleLbl="node1" presStyleIdx="0" presStyleCnt="3"/>
      <dgm:spPr/>
    </dgm:pt>
    <dgm:pt modelId="{9D15B1D6-E8CE-4FF1-8CEC-2A2FAFFEA75F}" type="pres">
      <dgm:prSet presAssocID="{2180BF83-8B21-4B86-AE1D-A9A91E9F63E9}" presName="dummy1a" presStyleCnt="0"/>
      <dgm:spPr/>
    </dgm:pt>
    <dgm:pt modelId="{16059EE0-DE48-4C74-8E32-F3D32A5467FF}" type="pres">
      <dgm:prSet presAssocID="{2180BF83-8B21-4B86-AE1D-A9A91E9F63E9}" presName="dummy1b" presStyleCnt="0"/>
      <dgm:spPr/>
    </dgm:pt>
    <dgm:pt modelId="{7E5FF1B7-FDA0-4305-B2C3-613B9AA8379F}" type="pres">
      <dgm:prSet presAssocID="{2180BF83-8B21-4B86-AE1D-A9A91E9F63E9}" presName="wedge1Tx" presStyleLbl="node1" presStyleIdx="0" presStyleCnt="3">
        <dgm:presLayoutVars>
          <dgm:chMax val="0"/>
          <dgm:chPref val="0"/>
          <dgm:bulletEnabled val="1"/>
        </dgm:presLayoutVars>
      </dgm:prSet>
      <dgm:spPr/>
    </dgm:pt>
    <dgm:pt modelId="{AFCFF4B6-75BB-45CA-8063-04A09D94519A}" type="pres">
      <dgm:prSet presAssocID="{2180BF83-8B21-4B86-AE1D-A9A91E9F63E9}" presName="wedge2" presStyleLbl="node1" presStyleIdx="1" presStyleCnt="3"/>
      <dgm:spPr/>
    </dgm:pt>
    <dgm:pt modelId="{56B09F39-CAB1-4C19-B9DC-123AB2922396}" type="pres">
      <dgm:prSet presAssocID="{2180BF83-8B21-4B86-AE1D-A9A91E9F63E9}" presName="dummy2a" presStyleCnt="0"/>
      <dgm:spPr/>
    </dgm:pt>
    <dgm:pt modelId="{55B994A2-EE22-4EF3-96C2-2A762683E412}" type="pres">
      <dgm:prSet presAssocID="{2180BF83-8B21-4B86-AE1D-A9A91E9F63E9}" presName="dummy2b" presStyleCnt="0"/>
      <dgm:spPr/>
    </dgm:pt>
    <dgm:pt modelId="{7671F8CA-4AAA-4AC7-83D2-6DD26CC2D6EB}" type="pres">
      <dgm:prSet presAssocID="{2180BF83-8B21-4B86-AE1D-A9A91E9F63E9}" presName="wedge2Tx" presStyleLbl="node1" presStyleIdx="1" presStyleCnt="3">
        <dgm:presLayoutVars>
          <dgm:chMax val="0"/>
          <dgm:chPref val="0"/>
          <dgm:bulletEnabled val="1"/>
        </dgm:presLayoutVars>
      </dgm:prSet>
      <dgm:spPr/>
    </dgm:pt>
    <dgm:pt modelId="{4AE20A4A-982E-4C92-851B-6FEACF076BBF}" type="pres">
      <dgm:prSet presAssocID="{2180BF83-8B21-4B86-AE1D-A9A91E9F63E9}" presName="wedge3" presStyleLbl="node1" presStyleIdx="2" presStyleCnt="3"/>
      <dgm:spPr/>
    </dgm:pt>
    <dgm:pt modelId="{B0E9ACEF-0FE9-464F-863F-B19790898F46}" type="pres">
      <dgm:prSet presAssocID="{2180BF83-8B21-4B86-AE1D-A9A91E9F63E9}" presName="dummy3a" presStyleCnt="0"/>
      <dgm:spPr/>
    </dgm:pt>
    <dgm:pt modelId="{FA4E9FEF-21A8-4296-B32B-8104C0CA5830}" type="pres">
      <dgm:prSet presAssocID="{2180BF83-8B21-4B86-AE1D-A9A91E9F63E9}" presName="dummy3b" presStyleCnt="0"/>
      <dgm:spPr/>
    </dgm:pt>
    <dgm:pt modelId="{1F4CB66F-6990-4884-A0C4-A16025674A58}" type="pres">
      <dgm:prSet presAssocID="{2180BF83-8B21-4B86-AE1D-A9A91E9F63E9}" presName="wedge3Tx" presStyleLbl="node1" presStyleIdx="2" presStyleCnt="3">
        <dgm:presLayoutVars>
          <dgm:chMax val="0"/>
          <dgm:chPref val="0"/>
          <dgm:bulletEnabled val="1"/>
        </dgm:presLayoutVars>
      </dgm:prSet>
      <dgm:spPr/>
    </dgm:pt>
    <dgm:pt modelId="{7079958C-414A-42A6-9406-7C5512A3F157}" type="pres">
      <dgm:prSet presAssocID="{1622A517-2BDE-4A97-B7D2-79F7AE2A476E}" presName="arrowWedge1" presStyleLbl="fgSibTrans2D1" presStyleIdx="0" presStyleCnt="3"/>
      <dgm:spPr/>
    </dgm:pt>
    <dgm:pt modelId="{9DE421C4-ACD0-4FD8-BA51-931C94DAEC1F}" type="pres">
      <dgm:prSet presAssocID="{D79E306A-E6CF-434A-BA6C-957E464A1631}" presName="arrowWedge2" presStyleLbl="fgSibTrans2D1" presStyleIdx="1" presStyleCnt="3"/>
      <dgm:spPr/>
    </dgm:pt>
    <dgm:pt modelId="{A45FAEEF-EC64-4520-8CC0-657E9A88B2CB}" type="pres">
      <dgm:prSet presAssocID="{6FB6EC45-4CFF-4790-8618-F8E4FE358427}" presName="arrowWedge3" presStyleLbl="fgSibTrans2D1" presStyleIdx="2" presStyleCnt="3"/>
      <dgm:spPr/>
    </dgm:pt>
  </dgm:ptLst>
  <dgm:cxnLst>
    <dgm:cxn modelId="{D945331A-9BA5-4815-911E-A4127754A850}" type="presOf" srcId="{2180BF83-8B21-4B86-AE1D-A9A91E9F63E9}" destId="{1B6936DC-36F0-448B-A192-7344528401DD}" srcOrd="0" destOrd="0" presId="urn:microsoft.com/office/officeart/2005/8/layout/cycle8"/>
    <dgm:cxn modelId="{2BAB7D1F-6CC5-4CD7-8AA8-32428FFBB31E}" srcId="{2180BF83-8B21-4B86-AE1D-A9A91E9F63E9}" destId="{C8C4BC7A-27CC-406E-8CCE-FA9B547216D3}" srcOrd="2" destOrd="0" parTransId="{7C34364C-B271-4F1A-90CC-B6CAB0B9C135}" sibTransId="{6FB6EC45-4CFF-4790-8618-F8E4FE358427}"/>
    <dgm:cxn modelId="{04B4D33D-53D5-4D30-A89A-C6AEAB46EC3B}" type="presOf" srcId="{49B39920-B300-4DE2-97AE-4B6AB49BDBCE}" destId="{1F4CB66F-6990-4884-A0C4-A16025674A58}" srcOrd="1" destOrd="0" presId="urn:microsoft.com/office/officeart/2005/8/layout/cycle8"/>
    <dgm:cxn modelId="{D9F48A5B-2EB7-4235-ACDE-F0CB6419DF70}" type="presOf" srcId="{C8C4BC7A-27CC-406E-8CCE-FA9B547216D3}" destId="{7E5FF1B7-FDA0-4305-B2C3-613B9AA8379F}" srcOrd="1" destOrd="0" presId="urn:microsoft.com/office/officeart/2005/8/layout/cycle8"/>
    <dgm:cxn modelId="{9640A15F-E4DA-4F98-A4D5-E9A352E477C5}" srcId="{2180BF83-8B21-4B86-AE1D-A9A91E9F63E9}" destId="{8641F3A2-7C2A-4530-8CC7-1914BD9CE855}" srcOrd="1" destOrd="0" parTransId="{4FD28F37-EFAE-4AFE-819B-3646C41C5144}" sibTransId="{D79E306A-E6CF-434A-BA6C-957E464A1631}"/>
    <dgm:cxn modelId="{A48EA560-65B7-4773-8191-FE509DE6E264}" type="presOf" srcId="{C8C4BC7A-27CC-406E-8CCE-FA9B547216D3}" destId="{BDB1F356-80E9-402C-8762-D263A3166B58}" srcOrd="0" destOrd="0" presId="urn:microsoft.com/office/officeart/2005/8/layout/cycle8"/>
    <dgm:cxn modelId="{21605478-9F0A-40AA-8C0A-EBEF639C7EA8}" srcId="{2180BF83-8B21-4B86-AE1D-A9A91E9F63E9}" destId="{49B39920-B300-4DE2-97AE-4B6AB49BDBCE}" srcOrd="0" destOrd="0" parTransId="{813F9561-9816-4867-BF7D-00CE870570D0}" sibTransId="{1622A517-2BDE-4A97-B7D2-79F7AE2A476E}"/>
    <dgm:cxn modelId="{1AB5738A-3DA7-40F7-BEA7-91E7FDCF9A44}" type="presOf" srcId="{49B39920-B300-4DE2-97AE-4B6AB49BDBCE}" destId="{4AE20A4A-982E-4C92-851B-6FEACF076BBF}" srcOrd="0" destOrd="0" presId="urn:microsoft.com/office/officeart/2005/8/layout/cycle8"/>
    <dgm:cxn modelId="{DC1859B3-1D8E-45F0-A6AD-AA24B5E01BAE}" type="presOf" srcId="{8641F3A2-7C2A-4530-8CC7-1914BD9CE855}" destId="{AFCFF4B6-75BB-45CA-8063-04A09D94519A}" srcOrd="0" destOrd="0" presId="urn:microsoft.com/office/officeart/2005/8/layout/cycle8"/>
    <dgm:cxn modelId="{46A623FA-8CF5-465A-98EE-A30777CD934A}" type="presOf" srcId="{8641F3A2-7C2A-4530-8CC7-1914BD9CE855}" destId="{7671F8CA-4AAA-4AC7-83D2-6DD26CC2D6EB}" srcOrd="1" destOrd="0" presId="urn:microsoft.com/office/officeart/2005/8/layout/cycle8"/>
    <dgm:cxn modelId="{EC5B0D8A-6E30-4F98-9FB5-7505C5D8061B}" type="presParOf" srcId="{1B6936DC-36F0-448B-A192-7344528401DD}" destId="{BDB1F356-80E9-402C-8762-D263A3166B58}" srcOrd="0" destOrd="0" presId="urn:microsoft.com/office/officeart/2005/8/layout/cycle8"/>
    <dgm:cxn modelId="{BB0F98EA-4065-49C0-B311-E9873C19186D}" type="presParOf" srcId="{1B6936DC-36F0-448B-A192-7344528401DD}" destId="{9D15B1D6-E8CE-4FF1-8CEC-2A2FAFFEA75F}" srcOrd="1" destOrd="0" presId="urn:microsoft.com/office/officeart/2005/8/layout/cycle8"/>
    <dgm:cxn modelId="{79A0BEA6-3160-482A-84DB-25DB4A5637CA}" type="presParOf" srcId="{1B6936DC-36F0-448B-A192-7344528401DD}" destId="{16059EE0-DE48-4C74-8E32-F3D32A5467FF}" srcOrd="2" destOrd="0" presId="urn:microsoft.com/office/officeart/2005/8/layout/cycle8"/>
    <dgm:cxn modelId="{F29A35A1-172A-47EA-B76F-884EB94E4599}" type="presParOf" srcId="{1B6936DC-36F0-448B-A192-7344528401DD}" destId="{7E5FF1B7-FDA0-4305-B2C3-613B9AA8379F}" srcOrd="3" destOrd="0" presId="urn:microsoft.com/office/officeart/2005/8/layout/cycle8"/>
    <dgm:cxn modelId="{0D8E66BF-B823-4BEE-AB5D-827BBF805309}" type="presParOf" srcId="{1B6936DC-36F0-448B-A192-7344528401DD}" destId="{AFCFF4B6-75BB-45CA-8063-04A09D94519A}" srcOrd="4" destOrd="0" presId="urn:microsoft.com/office/officeart/2005/8/layout/cycle8"/>
    <dgm:cxn modelId="{9052CA1B-0E3B-45E1-93D6-6CC2D8B02D0D}" type="presParOf" srcId="{1B6936DC-36F0-448B-A192-7344528401DD}" destId="{56B09F39-CAB1-4C19-B9DC-123AB2922396}" srcOrd="5" destOrd="0" presId="urn:microsoft.com/office/officeart/2005/8/layout/cycle8"/>
    <dgm:cxn modelId="{2B65BC20-7A9A-42D4-A8DE-480B6AAA8CE5}" type="presParOf" srcId="{1B6936DC-36F0-448B-A192-7344528401DD}" destId="{55B994A2-EE22-4EF3-96C2-2A762683E412}" srcOrd="6" destOrd="0" presId="urn:microsoft.com/office/officeart/2005/8/layout/cycle8"/>
    <dgm:cxn modelId="{02B1556B-FB1A-4AA0-9038-5D0B507E0F8E}" type="presParOf" srcId="{1B6936DC-36F0-448B-A192-7344528401DD}" destId="{7671F8CA-4AAA-4AC7-83D2-6DD26CC2D6EB}" srcOrd="7" destOrd="0" presId="urn:microsoft.com/office/officeart/2005/8/layout/cycle8"/>
    <dgm:cxn modelId="{A461A935-9FD2-404A-8B02-4FFF85EB2FA9}" type="presParOf" srcId="{1B6936DC-36F0-448B-A192-7344528401DD}" destId="{4AE20A4A-982E-4C92-851B-6FEACF076BBF}" srcOrd="8" destOrd="0" presId="urn:microsoft.com/office/officeart/2005/8/layout/cycle8"/>
    <dgm:cxn modelId="{7A547179-0DD2-4D56-9C36-E1CA60AF593A}" type="presParOf" srcId="{1B6936DC-36F0-448B-A192-7344528401DD}" destId="{B0E9ACEF-0FE9-464F-863F-B19790898F46}" srcOrd="9" destOrd="0" presId="urn:microsoft.com/office/officeart/2005/8/layout/cycle8"/>
    <dgm:cxn modelId="{8FF9E480-7442-42FD-9E8B-17FC83066B1C}" type="presParOf" srcId="{1B6936DC-36F0-448B-A192-7344528401DD}" destId="{FA4E9FEF-21A8-4296-B32B-8104C0CA5830}" srcOrd="10" destOrd="0" presId="urn:microsoft.com/office/officeart/2005/8/layout/cycle8"/>
    <dgm:cxn modelId="{347CF5EB-EABA-4AB1-8E86-C8A66B3CAF4E}" type="presParOf" srcId="{1B6936DC-36F0-448B-A192-7344528401DD}" destId="{1F4CB66F-6990-4884-A0C4-A16025674A58}" srcOrd="11" destOrd="0" presId="urn:microsoft.com/office/officeart/2005/8/layout/cycle8"/>
    <dgm:cxn modelId="{DBD71BE2-B595-4962-9FC6-4AE34AA7A148}" type="presParOf" srcId="{1B6936DC-36F0-448B-A192-7344528401DD}" destId="{7079958C-414A-42A6-9406-7C5512A3F157}" srcOrd="12" destOrd="0" presId="urn:microsoft.com/office/officeart/2005/8/layout/cycle8"/>
    <dgm:cxn modelId="{492AC393-0AAF-44C9-A398-22C6D783E726}" type="presParOf" srcId="{1B6936DC-36F0-448B-A192-7344528401DD}" destId="{9DE421C4-ACD0-4FD8-BA51-931C94DAEC1F}" srcOrd="13" destOrd="0" presId="urn:microsoft.com/office/officeart/2005/8/layout/cycle8"/>
    <dgm:cxn modelId="{B55C9100-5663-41BA-8043-D13FD2723E5A}" type="presParOf" srcId="{1B6936DC-36F0-448B-A192-7344528401DD}" destId="{A45FAEEF-EC64-4520-8CC0-657E9A88B2CB}" srcOrd="14" destOrd="0" presId="urn:microsoft.com/office/officeart/2005/8/layout/cycle8"/>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BFFBFA-AF27-49D1-B444-AFDD838A0AD6}">
      <dsp:nvSpPr>
        <dsp:cNvPr id="0" name=""/>
        <dsp:cNvSpPr/>
      </dsp:nvSpPr>
      <dsp:spPr>
        <a:xfrm>
          <a:off x="1892572" y="269849"/>
          <a:ext cx="3487289" cy="3487289"/>
        </a:xfrm>
        <a:prstGeom prst="pie">
          <a:avLst>
            <a:gd name="adj1" fmla="val 16200000"/>
            <a:gd name="adj2" fmla="val 180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JO" sz="2400" b="1" kern="1200" dirty="0"/>
            <a:t>بناء الشخصية </a:t>
          </a:r>
        </a:p>
        <a:p>
          <a:pPr marL="0" lvl="0" indent="0" algn="ctr" defTabSz="1066800">
            <a:lnSpc>
              <a:spcPct val="90000"/>
            </a:lnSpc>
            <a:spcBef>
              <a:spcPct val="0"/>
            </a:spcBef>
            <a:spcAft>
              <a:spcPct val="35000"/>
            </a:spcAft>
            <a:buNone/>
          </a:pPr>
          <a:r>
            <a:rPr lang="ar-JO" sz="2400" b="1" kern="1200" dirty="0"/>
            <a:t>الناضجة</a:t>
          </a:r>
          <a:endParaRPr lang="en-US" sz="2400" b="1" kern="1200" dirty="0"/>
        </a:p>
      </dsp:txBody>
      <dsp:txXfrm>
        <a:off x="3730457" y="1008823"/>
        <a:ext cx="1245460" cy="1037883"/>
      </dsp:txXfrm>
    </dsp:sp>
    <dsp:sp modelId="{F77D6B42-E41D-4E9E-B9E4-EC1AD2D4811E}">
      <dsp:nvSpPr>
        <dsp:cNvPr id="0" name=""/>
        <dsp:cNvSpPr/>
      </dsp:nvSpPr>
      <dsp:spPr>
        <a:xfrm>
          <a:off x="1820751" y="394395"/>
          <a:ext cx="3487289" cy="3487289"/>
        </a:xfrm>
        <a:prstGeom prst="pie">
          <a:avLst>
            <a:gd name="adj1" fmla="val 1800000"/>
            <a:gd name="adj2" fmla="val 900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JO" sz="2400" b="1" kern="1200" dirty="0"/>
            <a:t>الإعداد المتكامل </a:t>
          </a:r>
          <a:endParaRPr lang="en-US" sz="2400" b="1" kern="1200" dirty="0"/>
        </a:p>
      </dsp:txBody>
      <dsp:txXfrm>
        <a:off x="2651058" y="2656982"/>
        <a:ext cx="1868190" cy="913337"/>
      </dsp:txXfrm>
    </dsp:sp>
    <dsp:sp modelId="{B244D3FD-3D09-42E3-9AE0-1C3AD38A4839}">
      <dsp:nvSpPr>
        <dsp:cNvPr id="0" name=""/>
        <dsp:cNvSpPr/>
      </dsp:nvSpPr>
      <dsp:spPr>
        <a:xfrm>
          <a:off x="1748929" y="269849"/>
          <a:ext cx="3487289" cy="3487289"/>
        </a:xfrm>
        <a:prstGeom prst="pie">
          <a:avLst>
            <a:gd name="adj1" fmla="val 9000000"/>
            <a:gd name="adj2" fmla="val 1620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JO" sz="2400" b="1" kern="1200" dirty="0"/>
            <a:t>تنمية المقدرات </a:t>
          </a:r>
        </a:p>
        <a:p>
          <a:pPr marL="0" lvl="0" indent="0" algn="ctr" defTabSz="1066800">
            <a:lnSpc>
              <a:spcPct val="90000"/>
            </a:lnSpc>
            <a:spcBef>
              <a:spcPct val="0"/>
            </a:spcBef>
            <a:spcAft>
              <a:spcPct val="35000"/>
            </a:spcAft>
            <a:buNone/>
          </a:pPr>
          <a:r>
            <a:rPr lang="ar-JO" sz="2400" b="1" kern="1200" dirty="0"/>
            <a:t>واكتشاف الموهوبين</a:t>
          </a:r>
          <a:endParaRPr lang="en-US" sz="2400" b="1" kern="1200" dirty="0"/>
        </a:p>
      </dsp:txBody>
      <dsp:txXfrm>
        <a:off x="2152874" y="1008823"/>
        <a:ext cx="1245460" cy="1037883"/>
      </dsp:txXfrm>
    </dsp:sp>
    <dsp:sp modelId="{51F5C599-86A2-44C2-B05F-08A5C66DEC0E}">
      <dsp:nvSpPr>
        <dsp:cNvPr id="0" name=""/>
        <dsp:cNvSpPr/>
      </dsp:nvSpPr>
      <dsp:spPr>
        <a:xfrm>
          <a:off x="1676980" y="53969"/>
          <a:ext cx="3919049" cy="3919049"/>
        </a:xfrm>
        <a:prstGeom prst="circularArrow">
          <a:avLst>
            <a:gd name="adj1" fmla="val 5085"/>
            <a:gd name="adj2" fmla="val 327528"/>
            <a:gd name="adj3" fmla="val 1472472"/>
            <a:gd name="adj4" fmla="val 16199432"/>
            <a:gd name="adj5" fmla="val 5932"/>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sp>
    <dsp:sp modelId="{327EFDA6-0343-4405-9F5C-18DEE6795FBC}">
      <dsp:nvSpPr>
        <dsp:cNvPr id="0" name=""/>
        <dsp:cNvSpPr/>
      </dsp:nvSpPr>
      <dsp:spPr>
        <a:xfrm>
          <a:off x="1604871" y="178295"/>
          <a:ext cx="3919049" cy="3919049"/>
        </a:xfrm>
        <a:prstGeom prst="circularArrow">
          <a:avLst>
            <a:gd name="adj1" fmla="val 5085"/>
            <a:gd name="adj2" fmla="val 327528"/>
            <a:gd name="adj3" fmla="val 8671970"/>
            <a:gd name="adj4" fmla="val 1800502"/>
            <a:gd name="adj5" fmla="val 5932"/>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sp>
    <dsp:sp modelId="{57AAFEFC-E208-47B9-8FB1-13BF0B487396}">
      <dsp:nvSpPr>
        <dsp:cNvPr id="0" name=""/>
        <dsp:cNvSpPr/>
      </dsp:nvSpPr>
      <dsp:spPr>
        <a:xfrm>
          <a:off x="1532762" y="53969"/>
          <a:ext cx="3919049" cy="3919049"/>
        </a:xfrm>
        <a:prstGeom prst="circularArrow">
          <a:avLst>
            <a:gd name="adj1" fmla="val 5085"/>
            <a:gd name="adj2" fmla="val 327528"/>
            <a:gd name="adj3" fmla="val 15873039"/>
            <a:gd name="adj4" fmla="val 9000000"/>
            <a:gd name="adj5" fmla="val 5932"/>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32E71C-6A85-4F25-865F-4B4E9DCBD938}">
      <dsp:nvSpPr>
        <dsp:cNvPr id="0" name=""/>
        <dsp:cNvSpPr/>
      </dsp:nvSpPr>
      <dsp:spPr>
        <a:xfrm>
          <a:off x="1305479" y="153"/>
          <a:ext cx="1586249" cy="1586249"/>
        </a:xfrm>
        <a:prstGeom prst="ellipse">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ar-JO" sz="1600" b="1" kern="1200" dirty="0">
              <a:latin typeface="Alexandria" pitchFamily="2" charset="-78"/>
              <a:cs typeface="Alexandria" pitchFamily="2" charset="-78"/>
            </a:rPr>
            <a:t>التنمية الشاملة</a:t>
          </a:r>
        </a:p>
      </dsp:txBody>
      <dsp:txXfrm>
        <a:off x="1537780" y="232454"/>
        <a:ext cx="1121647" cy="1121647"/>
      </dsp:txXfrm>
    </dsp:sp>
    <dsp:sp modelId="{61C59EBF-6A4B-40E0-8496-5BD01D4822E3}">
      <dsp:nvSpPr>
        <dsp:cNvPr id="0" name=""/>
        <dsp:cNvSpPr/>
      </dsp:nvSpPr>
      <dsp:spPr>
        <a:xfrm rot="3600000">
          <a:off x="2477267" y="1546587"/>
          <a:ext cx="421607" cy="535359"/>
        </a:xfrm>
        <a:prstGeom prst="rightArrow">
          <a:avLst>
            <a:gd name="adj1" fmla="val 60000"/>
            <a:gd name="adj2" fmla="val 50000"/>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2508888" y="1598891"/>
        <a:ext cx="295125" cy="321215"/>
      </dsp:txXfrm>
    </dsp:sp>
    <dsp:sp modelId="{FC61F0D5-7A58-417C-88AB-57D7191EA46F}">
      <dsp:nvSpPr>
        <dsp:cNvPr id="0" name=""/>
        <dsp:cNvSpPr/>
      </dsp:nvSpPr>
      <dsp:spPr>
        <a:xfrm>
          <a:off x="2496347" y="2062797"/>
          <a:ext cx="1586249" cy="1586249"/>
        </a:xfrm>
        <a:prstGeom prst="ellipse">
          <a:avLst/>
        </a:prstGeom>
        <a:gradFill rotWithShape="0">
          <a:gsLst>
            <a:gs pos="0">
              <a:schemeClr val="accent5">
                <a:hueOff val="-3379271"/>
                <a:satOff val="-8710"/>
                <a:lumOff val="-5883"/>
                <a:alphaOff val="0"/>
                <a:tint val="50000"/>
                <a:satMod val="300000"/>
              </a:schemeClr>
            </a:gs>
            <a:gs pos="35000">
              <a:schemeClr val="accent5">
                <a:hueOff val="-3379271"/>
                <a:satOff val="-8710"/>
                <a:lumOff val="-5883"/>
                <a:alphaOff val="0"/>
                <a:tint val="37000"/>
                <a:satMod val="300000"/>
              </a:schemeClr>
            </a:gs>
            <a:gs pos="100000">
              <a:schemeClr val="accent5">
                <a:hueOff val="-3379271"/>
                <a:satOff val="-8710"/>
                <a:lumOff val="-5883"/>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ar-JO" sz="1600" b="1" kern="1200" dirty="0">
              <a:solidFill>
                <a:srgbClr val="000000"/>
              </a:solidFill>
              <a:latin typeface="Alexandria" pitchFamily="2" charset="-78"/>
              <a:ea typeface="+mn-ea"/>
              <a:cs typeface="Alexandria" pitchFamily="2" charset="-78"/>
            </a:rPr>
            <a:t>المستقبل</a:t>
          </a:r>
          <a:endParaRPr lang="en-US" sz="1600" b="1" kern="1200" dirty="0">
            <a:solidFill>
              <a:srgbClr val="000000"/>
            </a:solidFill>
            <a:latin typeface="Alexandria" pitchFamily="2" charset="-78"/>
            <a:ea typeface="+mn-ea"/>
            <a:cs typeface="Alexandria" pitchFamily="2" charset="-78"/>
          </a:endParaRPr>
        </a:p>
      </dsp:txBody>
      <dsp:txXfrm>
        <a:off x="2728648" y="2295098"/>
        <a:ext cx="1121647" cy="1121647"/>
      </dsp:txXfrm>
    </dsp:sp>
    <dsp:sp modelId="{2D80BB63-1824-471F-A5AE-11120D1C1D4D}">
      <dsp:nvSpPr>
        <dsp:cNvPr id="0" name=""/>
        <dsp:cNvSpPr/>
      </dsp:nvSpPr>
      <dsp:spPr>
        <a:xfrm rot="10800000">
          <a:off x="1899732" y="2588242"/>
          <a:ext cx="421607" cy="535359"/>
        </a:xfrm>
        <a:prstGeom prst="rightArrow">
          <a:avLst>
            <a:gd name="adj1" fmla="val 60000"/>
            <a:gd name="adj2" fmla="val 50000"/>
          </a:avLst>
        </a:prstGeom>
        <a:gradFill rotWithShape="0">
          <a:gsLst>
            <a:gs pos="0">
              <a:schemeClr val="accent5">
                <a:hueOff val="-3379271"/>
                <a:satOff val="-8710"/>
                <a:lumOff val="-5883"/>
                <a:alphaOff val="0"/>
                <a:tint val="50000"/>
                <a:satMod val="300000"/>
              </a:schemeClr>
            </a:gs>
            <a:gs pos="35000">
              <a:schemeClr val="accent5">
                <a:hueOff val="-3379271"/>
                <a:satOff val="-8710"/>
                <a:lumOff val="-5883"/>
                <a:alphaOff val="0"/>
                <a:tint val="37000"/>
                <a:satMod val="300000"/>
              </a:schemeClr>
            </a:gs>
            <a:gs pos="100000">
              <a:schemeClr val="accent5">
                <a:hueOff val="-3379271"/>
                <a:satOff val="-8710"/>
                <a:lumOff val="-5883"/>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rot="10800000">
        <a:off x="2026214" y="2695314"/>
        <a:ext cx="295125" cy="321215"/>
      </dsp:txXfrm>
    </dsp:sp>
    <dsp:sp modelId="{C0284E8D-2D31-4A55-A9D9-3BBB611E93B7}">
      <dsp:nvSpPr>
        <dsp:cNvPr id="0" name=""/>
        <dsp:cNvSpPr/>
      </dsp:nvSpPr>
      <dsp:spPr>
        <a:xfrm>
          <a:off x="114611" y="2062797"/>
          <a:ext cx="1586249" cy="1586249"/>
        </a:xfrm>
        <a:prstGeom prst="ellipse">
          <a:avLst/>
        </a:prstGeom>
        <a:gradFill rotWithShape="0">
          <a:gsLst>
            <a:gs pos="0">
              <a:schemeClr val="accent5">
                <a:hueOff val="-6758543"/>
                <a:satOff val="-17419"/>
                <a:lumOff val="-11765"/>
                <a:alphaOff val="0"/>
                <a:tint val="50000"/>
                <a:satMod val="300000"/>
              </a:schemeClr>
            </a:gs>
            <a:gs pos="35000">
              <a:schemeClr val="accent5">
                <a:hueOff val="-6758543"/>
                <a:satOff val="-17419"/>
                <a:lumOff val="-11765"/>
                <a:alphaOff val="0"/>
                <a:tint val="37000"/>
                <a:satMod val="300000"/>
              </a:schemeClr>
            </a:gs>
            <a:gs pos="100000">
              <a:schemeClr val="accent5">
                <a:hueOff val="-6758543"/>
                <a:satOff val="-17419"/>
                <a:lumOff val="-11765"/>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ar-JO" sz="1600" b="1" kern="1200" dirty="0">
              <a:solidFill>
                <a:srgbClr val="000000"/>
              </a:solidFill>
              <a:latin typeface="Alexandria" pitchFamily="2" charset="-78"/>
              <a:ea typeface="+mn-ea"/>
              <a:cs typeface="Alexandria" pitchFamily="2" charset="-78"/>
            </a:rPr>
            <a:t>مجتمع المعرفة</a:t>
          </a:r>
          <a:endParaRPr lang="en-US" sz="1600" b="1" kern="1200" dirty="0">
            <a:solidFill>
              <a:srgbClr val="000000"/>
            </a:solidFill>
            <a:latin typeface="Alexandria" pitchFamily="2" charset="-78"/>
            <a:ea typeface="+mn-ea"/>
            <a:cs typeface="Alexandria" pitchFamily="2" charset="-78"/>
          </a:endParaRPr>
        </a:p>
      </dsp:txBody>
      <dsp:txXfrm>
        <a:off x="346912" y="2295098"/>
        <a:ext cx="1121647" cy="1121647"/>
      </dsp:txXfrm>
    </dsp:sp>
    <dsp:sp modelId="{EC7DC17E-1BE7-4C60-871B-BF13891CCDF1}">
      <dsp:nvSpPr>
        <dsp:cNvPr id="0" name=""/>
        <dsp:cNvSpPr/>
      </dsp:nvSpPr>
      <dsp:spPr>
        <a:xfrm rot="18000000">
          <a:off x="1286400" y="1567254"/>
          <a:ext cx="421607" cy="535359"/>
        </a:xfrm>
        <a:prstGeom prst="rightArrow">
          <a:avLst>
            <a:gd name="adj1" fmla="val 60000"/>
            <a:gd name="adj2" fmla="val 50000"/>
          </a:avLst>
        </a:prstGeom>
        <a:gradFill rotWithShape="0">
          <a:gsLst>
            <a:gs pos="0">
              <a:schemeClr val="accent5">
                <a:hueOff val="-6758543"/>
                <a:satOff val="-17419"/>
                <a:lumOff val="-11765"/>
                <a:alphaOff val="0"/>
                <a:tint val="50000"/>
                <a:satMod val="300000"/>
              </a:schemeClr>
            </a:gs>
            <a:gs pos="35000">
              <a:schemeClr val="accent5">
                <a:hueOff val="-6758543"/>
                <a:satOff val="-17419"/>
                <a:lumOff val="-11765"/>
                <a:alphaOff val="0"/>
                <a:tint val="37000"/>
                <a:satMod val="300000"/>
              </a:schemeClr>
            </a:gs>
            <a:gs pos="100000">
              <a:schemeClr val="accent5">
                <a:hueOff val="-6758543"/>
                <a:satOff val="-17419"/>
                <a:lumOff val="-11765"/>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318021" y="1729094"/>
        <a:ext cx="295125" cy="3212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B1F356-80E9-402C-8762-D263A3166B58}">
      <dsp:nvSpPr>
        <dsp:cNvPr id="0" name=""/>
        <dsp:cNvSpPr/>
      </dsp:nvSpPr>
      <dsp:spPr>
        <a:xfrm>
          <a:off x="2807180" y="308188"/>
          <a:ext cx="3982737" cy="3982737"/>
        </a:xfrm>
        <a:prstGeom prst="pie">
          <a:avLst>
            <a:gd name="adj1" fmla="val 16200000"/>
            <a:gd name="adj2" fmla="val 1800000"/>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ar-JO" sz="2200" b="1" kern="1200" dirty="0">
              <a:solidFill>
                <a:schemeClr val="tx1"/>
              </a:solidFill>
              <a:latin typeface="Alexandria" pitchFamily="2" charset="-78"/>
              <a:cs typeface="Alexandria" pitchFamily="2" charset="-78"/>
            </a:rPr>
            <a:t>التدريس</a:t>
          </a:r>
        </a:p>
      </dsp:txBody>
      <dsp:txXfrm>
        <a:off x="4906178" y="1152149"/>
        <a:ext cx="1422406" cy="1185338"/>
      </dsp:txXfrm>
    </dsp:sp>
    <dsp:sp modelId="{AFCFF4B6-75BB-45CA-8063-04A09D94519A}">
      <dsp:nvSpPr>
        <dsp:cNvPr id="0" name=""/>
        <dsp:cNvSpPr/>
      </dsp:nvSpPr>
      <dsp:spPr>
        <a:xfrm>
          <a:off x="2725155" y="450428"/>
          <a:ext cx="3982737" cy="3982737"/>
        </a:xfrm>
        <a:prstGeom prst="pie">
          <a:avLst>
            <a:gd name="adj1" fmla="val 1800000"/>
            <a:gd name="adj2" fmla="val 9000000"/>
          </a:avLst>
        </a:prstGeom>
        <a:solidFill>
          <a:schemeClr val="accent4">
            <a:hueOff val="4900445"/>
            <a:satOff val="-20388"/>
            <a:lumOff val="4804"/>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ar-JO" sz="2200" b="1" kern="1200" dirty="0">
              <a:solidFill>
                <a:schemeClr val="tx1"/>
              </a:solidFill>
              <a:latin typeface="Alexandria" pitchFamily="2" charset="-78"/>
              <a:cs typeface="Alexandria" pitchFamily="2" charset="-78"/>
            </a:rPr>
            <a:t>البحث العلمي</a:t>
          </a:r>
          <a:endParaRPr lang="en-US" sz="2200" b="1" kern="1200" dirty="0">
            <a:solidFill>
              <a:schemeClr val="tx1"/>
            </a:solidFill>
            <a:latin typeface="Alexandria" pitchFamily="2" charset="-78"/>
            <a:cs typeface="Alexandria" pitchFamily="2" charset="-78"/>
          </a:endParaRPr>
        </a:p>
      </dsp:txBody>
      <dsp:txXfrm>
        <a:off x="3673426" y="3034466"/>
        <a:ext cx="2133609" cy="1043097"/>
      </dsp:txXfrm>
    </dsp:sp>
    <dsp:sp modelId="{4AE20A4A-982E-4C92-851B-6FEACF076BBF}">
      <dsp:nvSpPr>
        <dsp:cNvPr id="0" name=""/>
        <dsp:cNvSpPr/>
      </dsp:nvSpPr>
      <dsp:spPr>
        <a:xfrm>
          <a:off x="2643129" y="308188"/>
          <a:ext cx="3982737" cy="3982737"/>
        </a:xfrm>
        <a:prstGeom prst="pie">
          <a:avLst>
            <a:gd name="adj1" fmla="val 9000000"/>
            <a:gd name="adj2" fmla="val 16200000"/>
          </a:avLst>
        </a:prstGeom>
        <a:solidFill>
          <a:schemeClr val="accent4">
            <a:hueOff val="9800891"/>
            <a:satOff val="-40777"/>
            <a:lumOff val="9608"/>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179388" lvl="0" indent="-179388" algn="ctr" defTabSz="977900" rtl="1">
            <a:lnSpc>
              <a:spcPct val="90000"/>
            </a:lnSpc>
            <a:spcBef>
              <a:spcPct val="0"/>
            </a:spcBef>
            <a:spcAft>
              <a:spcPct val="35000"/>
            </a:spcAft>
            <a:buNone/>
          </a:pPr>
          <a:r>
            <a:rPr lang="ar-JO" sz="2200" b="1" kern="1200" dirty="0">
              <a:solidFill>
                <a:schemeClr val="tx1"/>
              </a:solidFill>
              <a:latin typeface="Alexandria" pitchFamily="2" charset="-78"/>
              <a:cs typeface="Alexandria" pitchFamily="2" charset="-78"/>
            </a:rPr>
            <a:t>خدمة المجتمع</a:t>
          </a:r>
          <a:endParaRPr lang="en-US" sz="2200" b="1" kern="1200" dirty="0">
            <a:solidFill>
              <a:schemeClr val="tx1"/>
            </a:solidFill>
            <a:latin typeface="Alexandria" pitchFamily="2" charset="-78"/>
            <a:cs typeface="Alexandria" pitchFamily="2" charset="-78"/>
          </a:endParaRPr>
        </a:p>
      </dsp:txBody>
      <dsp:txXfrm>
        <a:off x="3104463" y="1152149"/>
        <a:ext cx="1422406" cy="1185338"/>
      </dsp:txXfrm>
    </dsp:sp>
    <dsp:sp modelId="{7079958C-414A-42A6-9406-7C5512A3F157}">
      <dsp:nvSpPr>
        <dsp:cNvPr id="0" name=""/>
        <dsp:cNvSpPr/>
      </dsp:nvSpPr>
      <dsp:spPr>
        <a:xfrm>
          <a:off x="2560959" y="61637"/>
          <a:ext cx="4475838" cy="4475838"/>
        </a:xfrm>
        <a:prstGeom prst="leftCircularArrow">
          <a:avLst>
            <a:gd name="adj1" fmla="val 5085"/>
            <a:gd name="adj2" fmla="val 327528"/>
            <a:gd name="adj3" fmla="val 16526961"/>
            <a:gd name="adj4" fmla="val 1800000"/>
            <a:gd name="adj5" fmla="val 5932"/>
          </a:avLst>
        </a:prstGeom>
        <a:solidFill>
          <a:schemeClr val="accent4">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9DE421C4-ACD0-4FD8-BA51-931C94DAEC1F}">
      <dsp:nvSpPr>
        <dsp:cNvPr id="0" name=""/>
        <dsp:cNvSpPr/>
      </dsp:nvSpPr>
      <dsp:spPr>
        <a:xfrm>
          <a:off x="2478604" y="203626"/>
          <a:ext cx="4475838" cy="4475838"/>
        </a:xfrm>
        <a:prstGeom prst="leftCircularArrow">
          <a:avLst>
            <a:gd name="adj1" fmla="val 5085"/>
            <a:gd name="adj2" fmla="val 327528"/>
            <a:gd name="adj3" fmla="val 2128030"/>
            <a:gd name="adj4" fmla="val 8999498"/>
            <a:gd name="adj5" fmla="val 5932"/>
          </a:avLst>
        </a:prstGeom>
        <a:solidFill>
          <a:schemeClr val="accent4">
            <a:hueOff val="4900445"/>
            <a:satOff val="-20388"/>
            <a:lumOff val="4804"/>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A45FAEEF-EC64-4520-8CC0-657E9A88B2CB}">
      <dsp:nvSpPr>
        <dsp:cNvPr id="0" name=""/>
        <dsp:cNvSpPr/>
      </dsp:nvSpPr>
      <dsp:spPr>
        <a:xfrm>
          <a:off x="2396250" y="61637"/>
          <a:ext cx="4475838" cy="4475838"/>
        </a:xfrm>
        <a:prstGeom prst="leftCircularArrow">
          <a:avLst>
            <a:gd name="adj1" fmla="val 5085"/>
            <a:gd name="adj2" fmla="val 327528"/>
            <a:gd name="adj3" fmla="val 9327528"/>
            <a:gd name="adj4" fmla="val 16200568"/>
            <a:gd name="adj5" fmla="val 5932"/>
          </a:avLst>
        </a:prstGeom>
        <a:solidFill>
          <a:schemeClr val="accent4">
            <a:hueOff val="9800891"/>
            <a:satOff val="-40777"/>
            <a:lumOff val="9608"/>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23926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42400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A2615EAB-667B-022D-C0F2-FC28C603C5BA}"/>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7E24DE28-1C53-8274-DCAA-24E961B3E340}"/>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4B590CDE-E2DC-0E3D-51EF-C43CB922C4B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497775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95535D72-7557-710C-5A87-0F7963BFDC93}"/>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323F66D2-4707-2A1A-A84E-D80E948322DB}"/>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DFD2C7F3-88E3-9745-D21B-2A825F118D0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49990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F45E5EE3-1813-E1F3-8552-089EE57E34B0}"/>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DBE2258E-A59D-3F17-DA44-A57C51D9E1F4}"/>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79C84FBC-6B70-0B06-46F8-19E4F809FDE5}"/>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56047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93994C4F-93E0-1396-3D7F-44F538D650C9}"/>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202E34AC-7D38-FD9D-99C1-DD447C45BE3F}"/>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FCF9B268-D365-D2BB-6E0D-25D69BA4BB4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433513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F88C9DF9-666B-7204-AB7E-E85DB4178B9A}"/>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A14FB5E7-F40C-2D69-A30A-D92078AE6A09}"/>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18341742-231A-56D0-F467-3C09C583C49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224580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1BB04CF2-BAEE-BCE7-46F1-300DE5D47406}"/>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5A4D6789-C320-02B3-0E2B-1141F26E05F3}"/>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00AFF419-1DBA-A600-2515-C5E96D024F4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3570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82FF0FA9-0DBB-B249-EECE-3C7139FC3537}"/>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8820AF52-1EEC-6A68-34C6-9714827A06CD}"/>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23EE44CF-8999-A03B-48D4-0C50F4D6D3E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4313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28126F40-228B-E8C4-BA28-7EF03913E075}"/>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DAB3191A-FCDF-F9F4-C356-DD25D160038A}"/>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1E445879-710E-211E-E7F2-BBE3F401ACD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994233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1C41288B-19A2-2CF5-8742-CBF8675254E7}"/>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BFE325E5-169A-1B65-7743-F6DC1ADEB6F8}"/>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DB1F2381-E41B-3D0F-B6CD-97EC04D34CE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00374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D26BA1C6-0134-5032-BB90-D641C5DC5258}"/>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42CEF748-46A8-0092-6B8E-C3DCBEA558B4}"/>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75F2B1BC-4C8E-5A05-9355-1BC64F22438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72255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latin typeface="Alexandria" pitchFamily="2" charset="-78"/>
                <a:cs typeface="Alexandria" pitchFamily="2" charset="-78"/>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dirty="0"/>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atin typeface="Alexandria" pitchFamily="2" charset="-78"/>
                <a:cs typeface="Alexandria" pitchFamily="2" charset="-78"/>
              </a:defRPr>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dirty="0"/>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latin typeface="Alexandria" pitchFamily="2" charset="-78"/>
                <a:cs typeface="Alexandria" pitchFamily="2" charset="-78"/>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dirty="0">
              <a:latin typeface="Alexandria" pitchFamily="2" charset="-78"/>
            </a:endParaRPr>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latin typeface="Alexandria" pitchFamily="2" charset="-78"/>
                <a:cs typeface="Alexandria" pitchFamily="2" charset="-78"/>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26992641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lexandria" pitchFamily="2" charset="-78"/>
                <a:cs typeface="Alexandria" pitchFamily="2" charset="-78"/>
              </a:defRPr>
            </a:lvl1pPr>
          </a:lstStyle>
          <a:p>
            <a:r>
              <a:rPr lang="en-US" dirty="0"/>
              <a:t>Click to edit Master title style</a:t>
            </a:r>
            <a:endParaRPr lang="en-GB" dirty="0"/>
          </a:p>
        </p:txBody>
      </p:sp>
      <p:sp>
        <p:nvSpPr>
          <p:cNvPr id="3" name="Text Placeholder 2"/>
          <p:cNvSpPr>
            <a:spLocks noGrp="1"/>
          </p:cNvSpPr>
          <p:nvPr>
            <p:ph type="body" idx="1"/>
          </p:nvPr>
        </p:nvSpPr>
        <p:spPr>
          <a:xfrm>
            <a:off x="609600" y="1600200"/>
            <a:ext cx="10972800" cy="4525963"/>
          </a:xfrm>
          <a:prstGeom prst="rect">
            <a:avLst/>
          </a:prstGeom>
        </p:spPr>
        <p:txBody>
          <a:bodyPr/>
          <a:lstStyle>
            <a:lvl1pPr>
              <a:defRPr>
                <a:latin typeface="Alexandria" pitchFamily="2" charset="-78"/>
                <a:cs typeface="Alexandria" pitchFamily="2" charset="-78"/>
              </a:defRPr>
            </a:lvl1pPr>
            <a:lvl2pPr>
              <a:defRPr>
                <a:latin typeface="Alexandria" pitchFamily="2" charset="-78"/>
                <a:cs typeface="Alexandria" pitchFamily="2" charset="-78"/>
              </a:defRPr>
            </a:lvl2pPr>
            <a:lvl3pPr>
              <a:defRPr>
                <a:latin typeface="Alexandria" pitchFamily="2" charset="-78"/>
                <a:cs typeface="Alexandria" pitchFamily="2" charset="-78"/>
              </a:defRPr>
            </a:lvl3pPr>
            <a:lvl4pPr>
              <a:defRPr>
                <a:latin typeface="Alexandria" pitchFamily="2" charset="-78"/>
                <a:cs typeface="Alexandria" pitchFamily="2" charset="-78"/>
              </a:defRPr>
            </a:lvl4pPr>
            <a:lvl5pPr>
              <a:defRPr>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0594505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Alexandria" pitchFamily="2" charset="-78"/>
                <a:cs typeface="Alexandria" pitchFamily="2" charset="-78"/>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p14="http://schemas.microsoft.com/office/powerpoint/2010/main" val="25859131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heme" Target="../theme/theme2.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18" Type="http://schemas.openxmlformats.org/officeDocument/2006/relationships/slideLayout" Target="../slideLayouts/slideLayout4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17" Type="http://schemas.openxmlformats.org/officeDocument/2006/relationships/slideLayout" Target="../slideLayouts/slideLayout43.xml"/><Relationship Id="rId2" Type="http://schemas.openxmlformats.org/officeDocument/2006/relationships/slideLayout" Target="../slideLayouts/slideLayout28.xml"/><Relationship Id="rId16" Type="http://schemas.openxmlformats.org/officeDocument/2006/relationships/slideLayout" Target="../slideLayouts/slideLayout42.xml"/><Relationship Id="rId20" Type="http://schemas.openxmlformats.org/officeDocument/2006/relationships/image" Target="../media/image1.png"/><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slideLayout" Target="../slideLayouts/slideLayout41.xml"/><Relationship Id="rId10" Type="http://schemas.openxmlformats.org/officeDocument/2006/relationships/slideLayout" Target="../slideLayouts/slideLayout36.xml"/><Relationship Id="rId19" Type="http://schemas.openxmlformats.org/officeDocument/2006/relationships/theme" Target="../theme/theme3.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dirty="0"/>
          </a:p>
        </p:txBody>
      </p:sp>
    </p:spTree>
  </p:cSld>
  <p:clrMap bg1="lt1" tx1="dk1" bg2="dk2" tx2="lt2" accent1="accent1" accent2="accent2" accent3="accent3" accent4="accent4" accent5="accent5" accent6="accent6" hlink="hlink" folHlink="folHlink"/>
  <p:sldLayoutIdLst>
    <p:sldLayoutId id="2147483651" r:id="rId1"/>
    <p:sldLayoutId id="2147483657" r:id="rId2"/>
    <p:sldLayoutId id="2147483658" r:id="rId3"/>
    <p:sldLayoutId id="2147483659" r:id="rId4"/>
    <p:sldLayoutId id="2147483660" r:id="rId5"/>
    <p:sldLayoutId id="2147483662" r:id="rId6"/>
    <p:sldLayoutId id="2147483663" r:id="rId7"/>
    <p:sldLayoutId id="2147483664" r:id="rId8"/>
    <p:sldLayoutId id="2147483665" r:id="rId9"/>
    <p:sldLayoutId id="2147483666" r:id="rId10"/>
    <p:sldLayoutId id="2147483669" r:id="rId11"/>
    <p:sldLayoutId id="2147483673"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 id="214748371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svg"/><Relationship Id="rId3" Type="http://schemas.openxmlformats.org/officeDocument/2006/relationships/image" Target="../media/image12.svg"/><Relationship Id="rId7" Type="http://schemas.openxmlformats.org/officeDocument/2006/relationships/image" Target="../media/image16.svg"/><Relationship Id="rId12"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13.xml"/><Relationship Id="rId6" Type="http://schemas.openxmlformats.org/officeDocument/2006/relationships/image" Target="../media/image15.png"/><Relationship Id="rId11" Type="http://schemas.openxmlformats.org/officeDocument/2006/relationships/image" Target="../media/image20.svg"/><Relationship Id="rId5" Type="http://schemas.openxmlformats.org/officeDocument/2006/relationships/image" Target="../media/image14.sv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svg"/><Relationship Id="rId1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0.png"/><Relationship Id="rId1" Type="http://schemas.openxmlformats.org/officeDocument/2006/relationships/slideLayout" Target="../slideLayouts/slideLayout13.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0.png"/><Relationship Id="rId1" Type="http://schemas.openxmlformats.org/officeDocument/2006/relationships/slideLayout" Target="../slideLayouts/slideLayout13.xml"/><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8.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notesSlide" Target="../notesSlides/notesSlide2.xml"/><Relationship Id="rId7" Type="http://schemas.openxmlformats.org/officeDocument/2006/relationships/diagramColors" Target="../diagrams/colors3.xm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26.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26.pn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media/image27.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27.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6.xml"/><Relationship Id="rId6" Type="http://schemas.microsoft.com/office/2007/relationships/hdphoto" Target="../media/hdphoto3.wdp"/><Relationship Id="rId5" Type="http://schemas.openxmlformats.org/officeDocument/2006/relationships/image" Target="../media/image28.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1.xml"/><Relationship Id="rId6" Type="http://schemas.microsoft.com/office/2007/relationships/hdphoto" Target="../media/hdphoto4.wdp"/><Relationship Id="rId5" Type="http://schemas.openxmlformats.org/officeDocument/2006/relationships/image" Target="../media/image29.pn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1.xml"/><Relationship Id="rId1" Type="http://schemas.openxmlformats.org/officeDocument/2006/relationships/tags" Target="../tags/tag12.xml"/><Relationship Id="rId4" Type="http://schemas.openxmlformats.org/officeDocument/2006/relationships/image" Target="../media/image31.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1.xml"/><Relationship Id="rId1" Type="http://schemas.openxmlformats.org/officeDocument/2006/relationships/tags" Target="../tags/tag13.xml"/><Relationship Id="rId4" Type="http://schemas.openxmlformats.org/officeDocument/2006/relationships/image" Target="../media/image31.png"/></Relationships>
</file>

<file path=ppt/slides/_rels/slide4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Layout" Target="../slideLayouts/slideLayout11.xml"/><Relationship Id="rId1" Type="http://schemas.openxmlformats.org/officeDocument/2006/relationships/tags" Target="../tags/tag14.xml"/><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5.xml"/><Relationship Id="rId6" Type="http://schemas.microsoft.com/office/2007/relationships/hdphoto" Target="../media/hdphoto4.wdp"/><Relationship Id="rId5" Type="http://schemas.openxmlformats.org/officeDocument/2006/relationships/image" Target="../media/image29.png"/><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43.xml"/><Relationship Id="rId5" Type="http://schemas.openxmlformats.org/officeDocument/2006/relationships/image" Target="../media/image8.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1" name="TextBox 30"/>
          <p:cNvSpPr txBox="1"/>
          <p:nvPr/>
        </p:nvSpPr>
        <p:spPr>
          <a:xfrm>
            <a:off x="329268" y="2446076"/>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1</a:t>
            </a:r>
          </a:p>
        </p:txBody>
      </p:sp>
      <p:sp>
        <p:nvSpPr>
          <p:cNvPr id="14" name="Oval 13"/>
          <p:cNvSpPr/>
          <p:nvPr/>
        </p:nvSpPr>
        <p:spPr>
          <a:xfrm>
            <a:off x="5950249" y="109252"/>
            <a:ext cx="647005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0" y="1507277"/>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TextBox 1">
            <a:extLst>
              <a:ext uri="{FF2B5EF4-FFF2-40B4-BE49-F238E27FC236}">
                <a16:creationId xmlns:a16="http://schemas.microsoft.com/office/drawing/2014/main" id="{BFC5C910-DA96-83C7-4C3B-1C4680729B87}"/>
              </a:ext>
            </a:extLst>
          </p:cNvPr>
          <p:cNvSpPr txBox="1"/>
          <p:nvPr/>
        </p:nvSpPr>
        <p:spPr>
          <a:xfrm>
            <a:off x="489800" y="444540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a:srcRect t="15013" b="15013"/>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الأولى</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662563" y="5191167"/>
            <a:ext cx="5686425" cy="792909"/>
          </a:xfrm>
          <a:prstGeom prst="rect">
            <a:avLst/>
          </a:prstGeom>
          <a:noFill/>
        </p:spPr>
        <p:txBody>
          <a:bodyPr wrap="square">
            <a:spAutoFit/>
          </a:bodyPr>
          <a:lstStyle/>
          <a:p>
            <a:pPr algn="ctr" rtl="1"/>
            <a:r>
              <a:rPr lang="ar-EG" sz="2800" b="1" dirty="0">
                <a:solidFill>
                  <a:srgbClr val="002060"/>
                </a:solidFill>
                <a:latin typeface="Alexandria" pitchFamily="2" charset="-78"/>
                <a:cs typeface="Alexandria" pitchFamily="2" charset="-78"/>
              </a:rPr>
              <a:t>التعليم العام والتعليم العالي</a:t>
            </a:r>
            <a:endParaRPr lang="en-US" sz="2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1</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9472123"/>
      </p:ext>
    </p:extLst>
  </p:cSld>
  <p:clrMapOvr>
    <a:masterClrMapping/>
  </p:clrMapOvr>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721356" y="1258788"/>
              <a:ext cx="123822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400" b="1" dirty="0">
                  <a:solidFill>
                    <a:prstClr val="white"/>
                  </a:solidFill>
                  <a:latin typeface="Alexandria" pitchFamily="2" charset="-78"/>
                  <a:cs typeface="Alexandria" pitchFamily="2" charset="-78"/>
                </a:rPr>
                <a:t>مفاهيم</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717739" y="2109613"/>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فلسفة</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781823" y="2892661"/>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أهداف وأهمية</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10505" y="3811263"/>
              <a:ext cx="140297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وظائف</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852433" y="4575854"/>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تصنيفات، وأنماط</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898855" y="5385528"/>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تحديات ومقترحات</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أهداف التعليم العالي، وأهمية</a:t>
            </a:r>
            <a:r>
              <a:rPr kumimoji="0" lang="ar-EG" sz="1600" b="0" i="0" u="none" strike="noStrike" kern="1200" cap="none" spc="0" normalizeH="0" noProof="0" dirty="0">
                <a:ln>
                  <a:noFill/>
                </a:ln>
                <a:solidFill>
                  <a:srgbClr val="002060"/>
                </a:solidFill>
                <a:effectLst/>
                <a:uLnTx/>
                <a:uFillTx/>
                <a:latin typeface="Alexandria" pitchFamily="2" charset="-78"/>
                <a:cs typeface="Alexandria" pitchFamily="2" charset="-78"/>
              </a:rPr>
              <a:t> مؤسساته</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وظائف الجامعات</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24122" y="3563343"/>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تصنيفات مؤسسات التعليم العالي، وأنماطه</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208198" y="4781580"/>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4978" y="2989418"/>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تحديات مؤسسات التعليم العالي، ومقترحات تطويرها</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081370" y="2826208"/>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767" y="133961"/>
            <a:ext cx="8758504" cy="731354"/>
          </a:xfrm>
          <a:prstGeom prst="rect">
            <a:avLst/>
          </a:prstGeom>
          <a:noFill/>
        </p:spPr>
        <p:txBody>
          <a:bodyPr wrap="square">
            <a:spAutoFit/>
          </a:bodyPr>
          <a:lstStyle/>
          <a:p>
            <a:pPr algn="ctr" rtl="1"/>
            <a:r>
              <a:rPr lang="ar-EG" sz="2400" b="1" dirty="0">
                <a:solidFill>
                  <a:srgbClr val="00B0F0"/>
                </a:solidFill>
                <a:latin typeface="Alexandria" pitchFamily="2" charset="-78"/>
                <a:cs typeface="Alexandria" pitchFamily="2" charset="-78"/>
              </a:rPr>
              <a:t>المحاضرة الأولى: </a:t>
            </a:r>
            <a:r>
              <a:rPr lang="ar-EG" sz="2400" b="1" dirty="0">
                <a:solidFill>
                  <a:srgbClr val="002060"/>
                </a:solidFill>
                <a:latin typeface="Alexandria" pitchFamily="2" charset="-78"/>
                <a:cs typeface="Alexandria" pitchFamily="2" charset="-78"/>
              </a:rPr>
              <a:t>التعليم العام والتعليم العالي</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مفهوم التعليم العام، والتعليم العالي وخصائصه</a:t>
            </a: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فلسفة التعليم العام،و التعليم العالي</a:t>
            </a:r>
            <a:endParaRPr lang="en-US" dirty="0"/>
          </a:p>
        </p:txBody>
      </p:sp>
    </p:spTree>
    <p:extLst>
      <p:ext uri="{BB962C8B-B14F-4D97-AF65-F5344CB8AC3E}">
        <p14:creationId xmlns:p14="http://schemas.microsoft.com/office/powerpoint/2010/main" val="4081830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B4AB1-BED3-FD9F-1936-001044770F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2B339-1855-052F-9A5B-F8F1182487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33546A3-5DA5-81F3-6C58-D60C645B0AE9}"/>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60021A3-3AEF-A28A-8B58-6E0967992453}"/>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48E398C-D7A0-EA8C-A827-AD8028B6D3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C94A79E-54D7-FEC3-EED9-547FB4365AA7}"/>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مقدمة</a:t>
            </a:r>
          </a:p>
        </p:txBody>
      </p:sp>
      <p:sp>
        <p:nvSpPr>
          <p:cNvPr id="4" name="TextBox 47">
            <a:extLst>
              <a:ext uri="{FF2B5EF4-FFF2-40B4-BE49-F238E27FC236}">
                <a16:creationId xmlns:a16="http://schemas.microsoft.com/office/drawing/2014/main" id="{7F0D4478-E313-784C-90E4-867019AFB696}"/>
              </a:ext>
            </a:extLst>
          </p:cNvPr>
          <p:cNvSpPr txBox="1"/>
          <p:nvPr/>
        </p:nvSpPr>
        <p:spPr>
          <a:xfrm>
            <a:off x="2351584" y="2491416"/>
            <a:ext cx="9292020" cy="297459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تعدّ منظومتا التعليم العام والتعليم العالي من أهم الركائز التي تقوم عليها نهضة المجتمعات واستقرارها، إذ يرتبط بهما بناء الإنسان القادر على التعلّم المستمر، وتشكيل الوعي، وإنتاج المعرفة، وتعزيز التماسك الاجتماعي. </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فالتعليم العام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يمثل القاعدة التي تُرسِّخ المهارات الأساسية والقيم والاتجاهات، </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بينما يؤدي </a:t>
            </a: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التعليم العالي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دورًا محوريًا في إعداد الكفاءات المهنية والبحث العلمي والابتكار، بما ينعكس على التنمية الاقتصادية وجودة الحياة.</a:t>
            </a:r>
          </a:p>
        </p:txBody>
      </p:sp>
      <p:pic>
        <p:nvPicPr>
          <p:cNvPr id="8" name="Picture 7">
            <a:extLst>
              <a:ext uri="{FF2B5EF4-FFF2-40B4-BE49-F238E27FC236}">
                <a16:creationId xmlns:a16="http://schemas.microsoft.com/office/drawing/2014/main" id="{1855F6D1-E425-FD00-5073-B22BC0947D9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8763" b="89691" l="6950" r="95367">
                        <a14:foregroundMark x1="45174" y1="18041" x2="45174" y2="18041"/>
                        <a14:foregroundMark x1="62934" y1="18041" x2="62934" y2="18041"/>
                        <a14:foregroundMark x1="81081" y1="19588" x2="81081" y2="19588"/>
                        <a14:foregroundMark x1="83398" y1="42268" x2="83398" y2="42268"/>
                        <a14:foregroundMark x1="88417" y1="50000" x2="88417" y2="50000"/>
                        <a14:foregroundMark x1="90347" y1="50000" x2="90347" y2="50000"/>
                        <a14:foregroundMark x1="75290" y1="73711" x2="75290" y2="73711"/>
                        <a14:foregroundMark x1="54826" y1="76289" x2="54826" y2="76289"/>
                        <a14:foregroundMark x1="33591" y1="79897" x2="33591" y2="79897"/>
                        <a14:foregroundMark x1="21236" y1="72680" x2="21236" y2="72680"/>
                        <a14:foregroundMark x1="18919" y1="58247" x2="18919" y2="58247"/>
                        <a14:foregroundMark x1="10425" y1="62887" x2="10425" y2="62887"/>
                        <a14:foregroundMark x1="8108" y1="58763" x2="8108" y2="58763"/>
                        <a14:foregroundMark x1="8108" y1="60825" x2="8108" y2="60825"/>
                        <a14:foregroundMark x1="20463" y1="45361" x2="20463" y2="45361"/>
                        <a14:foregroundMark x1="22008" y1="35052" x2="22008" y2="35052"/>
                        <a14:foregroundMark x1="7336" y1="31959" x2="7336" y2="31959"/>
                        <a14:foregroundMark x1="41699" y1="17010" x2="41699" y2="17010"/>
                        <a14:foregroundMark x1="33205" y1="14433" x2="33205" y2="14433"/>
                        <a14:foregroundMark x1="48649" y1="8763" x2="48649" y2="8763"/>
                        <a14:foregroundMark x1="62162" y1="13918" x2="62162" y2="13918"/>
                        <a14:foregroundMark x1="72201" y1="21649" x2="72201" y2="21649"/>
                        <a14:foregroundMark x1="77992" y1="27320" x2="77992" y2="27320"/>
                        <a14:foregroundMark x1="81467" y1="32990" x2="81467" y2="32990"/>
                        <a14:foregroundMark x1="84170" y1="29381" x2="84170" y2="29381"/>
                        <a14:foregroundMark x1="84170" y1="22680" x2="84170" y2="22680"/>
                        <a14:foregroundMark x1="86486" y1="31443" x2="86486" y2="31443"/>
                        <a14:foregroundMark x1="89189" y1="40206" x2="89189" y2="40206"/>
                        <a14:foregroundMark x1="92278" y1="58247" x2="92278" y2="58247"/>
                        <a14:foregroundMark x1="86100" y1="65464" x2="86100" y2="65464"/>
                        <a14:foregroundMark x1="83012" y1="76804" x2="83012" y2="76804"/>
                        <a14:foregroundMark x1="70656" y1="74227" x2="70656" y2="74227"/>
                        <a14:foregroundMark x1="62934" y1="82474" x2="62934" y2="82474"/>
                        <a14:foregroundMark x1="70656" y1="86082" x2="70656" y2="86082"/>
                        <a14:foregroundMark x1="61004" y1="83505" x2="61004" y2="83505"/>
                        <a14:foregroundMark x1="39768" y1="84536" x2="39768" y2="84536"/>
                        <a14:foregroundMark x1="33205" y1="84021" x2="33205" y2="84021"/>
                        <a14:foregroundMark x1="33205" y1="84021" x2="33205" y2="84021"/>
                        <a14:foregroundMark x1="38996" y1="87629" x2="38996" y2="87629"/>
                        <a14:foregroundMark x1="28958" y1="70103" x2="28958" y2="70103"/>
                        <a14:foregroundMark x1="18147" y1="61856" x2="18147" y2="61856"/>
                        <a14:foregroundMark x1="16602" y1="68557" x2="16602" y2="68557"/>
                        <a14:foregroundMark x1="12355" y1="63402" x2="12355" y2="63402"/>
                        <a14:foregroundMark x1="13900" y1="43299" x2="13900" y2="43299"/>
                        <a14:foregroundMark x1="16988" y1="36082" x2="16988" y2="36082"/>
                        <a14:foregroundMark x1="6950" y1="35052" x2="6950" y2="35052"/>
                        <a14:foregroundMark x1="13900" y1="48969" x2="13900" y2="48969"/>
                        <a14:foregroundMark x1="11197" y1="50000" x2="11197" y2="50000"/>
                        <a14:foregroundMark x1="10811" y1="40722" x2="10811" y2="40722"/>
                        <a14:foregroundMark x1="8880" y1="54639" x2="8880" y2="54639"/>
                        <a14:foregroundMark x1="61390" y1="14948" x2="61390" y2="14948"/>
                        <a14:foregroundMark x1="61776" y1="10309" x2="61776" y2="10309"/>
                        <a14:foregroundMark x1="40154" y1="9278" x2="40154" y2="9278"/>
                        <a14:foregroundMark x1="52124" y1="11340" x2="52124" y2="11340"/>
                        <a14:foregroundMark x1="37066" y1="11340" x2="37066" y2="11340"/>
                        <a14:foregroundMark x1="28958" y1="11856" x2="28958" y2="11856"/>
                        <a14:foregroundMark x1="49421" y1="11856" x2="49421" y2="11856"/>
                        <a14:foregroundMark x1="62162" y1="10309" x2="62162" y2="10309"/>
                        <a14:foregroundMark x1="69498" y1="10309" x2="69498" y2="10309"/>
                        <a14:foregroundMark x1="69884" y1="11856" x2="69884" y2="11856"/>
                        <a14:foregroundMark x1="76062" y1="12887" x2="76062" y2="12887"/>
                        <a14:foregroundMark x1="84170" y1="9794" x2="84170" y2="9794"/>
                        <a14:foregroundMark x1="83398" y1="17526" x2="83398" y2="17526"/>
                        <a14:foregroundMark x1="83398" y1="25258" x2="83398" y2="25258"/>
                        <a14:foregroundMark x1="83012" y1="11856" x2="81081" y2="11340"/>
                        <a14:foregroundMark x1="76062" y1="11340" x2="76062" y2="11340"/>
                        <a14:foregroundMark x1="70270" y1="9794" x2="69498" y2="9794"/>
                        <a14:foregroundMark x1="58301" y1="9794" x2="58301" y2="9794"/>
                        <a14:foregroundMark x1="45174" y1="11856" x2="45174" y2="11856"/>
                        <a14:foregroundMark x1="40154" y1="10309" x2="40154" y2="10309"/>
                        <a14:foregroundMark x1="30116" y1="10309" x2="31274" y2="10309"/>
                        <a14:foregroundMark x1="44788" y1="10309" x2="47104" y2="10309"/>
                        <a14:foregroundMark x1="56757" y1="10309" x2="56757" y2="10309"/>
                        <a14:foregroundMark x1="86486" y1="28351" x2="86486" y2="28351"/>
                        <a14:foregroundMark x1="86486" y1="44330" x2="86486" y2="44330"/>
                        <a14:foregroundMark x1="86486" y1="57216" x2="86486" y2="57216"/>
                        <a14:foregroundMark x1="86100" y1="75773" x2="86100" y2="75773"/>
                        <a14:foregroundMark x1="79537" y1="84021" x2="79537" y2="84021"/>
                        <a14:foregroundMark x1="78378" y1="75258" x2="78378" y2="75258"/>
                        <a14:foregroundMark x1="73745" y1="78351" x2="73745" y2="78351"/>
                        <a14:foregroundMark x1="70270" y1="78351" x2="70270" y2="78351"/>
                        <a14:foregroundMark x1="69112" y1="82990" x2="69112" y2="82990"/>
                        <a14:foregroundMark x1="91120" y1="56186" x2="91120" y2="56186"/>
                        <a14:foregroundMark x1="91892" y1="48454" x2="91892" y2="48454"/>
                        <a14:foregroundMark x1="94208" y1="43299" x2="94208" y2="43299"/>
                        <a14:foregroundMark x1="95367" y1="55670" x2="95367" y2="55670"/>
                        <a14:foregroundMark x1="91120" y1="56701" x2="91120" y2="56701"/>
                        <a14:foregroundMark x1="91506" y1="46392" x2="91506" y2="46392"/>
                        <a14:foregroundMark x1="89961" y1="39175" x2="89961" y2="39175"/>
                        <a14:foregroundMark x1="88417" y1="32990" x2="88417" y2="35052"/>
                        <a14:foregroundMark x1="88031" y1="47423" x2="88031" y2="47423"/>
                        <a14:foregroundMark x1="89575" y1="52577" x2="90734" y2="52062"/>
                        <a14:foregroundMark x1="91506" y1="47938" x2="91506" y2="47938"/>
                        <a14:foregroundMark x1="88031" y1="42784" x2="88031" y2="42784"/>
                        <a14:foregroundMark x1="92664" y1="47938" x2="92664" y2="47938"/>
                        <a14:foregroundMark x1="93436" y1="42268" x2="93436" y2="42268"/>
                        <a14:foregroundMark x1="88803" y1="44845" x2="88803" y2="44845"/>
                      </a14:backgroundRemoval>
                    </a14:imgEffect>
                  </a14:imgLayer>
                </a14:imgProps>
              </a:ext>
            </a:extLst>
          </a:blip>
          <a:srcRect l="-953"/>
          <a:stretch>
            <a:fillRect/>
          </a:stretch>
        </p:blipFill>
        <p:spPr>
          <a:xfrm rot="21293685">
            <a:off x="-165855" y="4321690"/>
            <a:ext cx="3389833" cy="2381489"/>
          </a:xfrm>
          <a:prstGeom prst="ellipse">
            <a:avLst/>
          </a:prstGeom>
          <a:ln>
            <a:noFill/>
          </a:ln>
          <a:effectLst>
            <a:softEdge rad="112500"/>
          </a:effectLst>
        </p:spPr>
      </p:pic>
    </p:spTree>
    <p:extLst>
      <p:ext uri="{BB962C8B-B14F-4D97-AF65-F5344CB8AC3E}">
        <p14:creationId xmlns:p14="http://schemas.microsoft.com/office/powerpoint/2010/main" val="422090284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مقدمة</a:t>
            </a:r>
          </a:p>
        </p:txBody>
      </p:sp>
      <p:sp>
        <p:nvSpPr>
          <p:cNvPr id="9" name="TextBox 8">
            <a:extLst>
              <a:ext uri="{FF2B5EF4-FFF2-40B4-BE49-F238E27FC236}">
                <a16:creationId xmlns:a16="http://schemas.microsoft.com/office/drawing/2014/main" id="{B525570D-85FA-B055-6031-C376A2CD565A}"/>
              </a:ext>
            </a:extLst>
          </p:cNvPr>
          <p:cNvSpPr txBox="1"/>
          <p:nvPr/>
        </p:nvSpPr>
        <p:spPr>
          <a:xfrm>
            <a:off x="2795473" y="1985500"/>
            <a:ext cx="8893452" cy="4451924"/>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وفي الوطن العربي، يكتسب التعليم أهمية مضاعفة في ظل التحولات المتسارعة عالميًا، والتغيرات الاقتصادية والتكنولوجية، وتنامي المنافسة على المعرفة والمهارات. كما تتداخل قضايا التعليم مع أولويات التنمية الوطنية، ومتطلبات سوق العمل، وبناء الهوية، وتحقيق العدالة وتكافؤ الفرص. </a:t>
            </a:r>
          </a:p>
          <a:p>
            <a:pPr algn="ctr" rtl="1">
              <a:lnSpc>
                <a:spcPct val="200000"/>
              </a:lnSpc>
              <a:buClrTx/>
              <a:defRPr/>
            </a:pPr>
            <a:r>
              <a:rPr lang="ar-EG" sz="1600" kern="1200" dirty="0">
                <a:solidFill>
                  <a:schemeClr val="tx1"/>
                </a:solidFill>
                <a:latin typeface="Alexandria" pitchFamily="2" charset="-78"/>
                <a:ea typeface="+mn-ea"/>
                <a:cs typeface="Alexandria" pitchFamily="2" charset="-78"/>
              </a:rPr>
              <a:t>وتبرز هنا </a:t>
            </a:r>
            <a:r>
              <a:rPr lang="ar-EG" sz="1600" b="1" kern="1200" dirty="0">
                <a:solidFill>
                  <a:srgbClr val="00B0F0"/>
                </a:solidFill>
                <a:latin typeface="Alexandria" pitchFamily="2" charset="-78"/>
                <a:ea typeface="+mn-ea"/>
                <a:cs typeface="Alexandria" pitchFamily="2" charset="-78"/>
              </a:rPr>
              <a:t>قيمة القيادة التربوية </a:t>
            </a:r>
            <a:r>
              <a:rPr lang="ar-EG" sz="1600" kern="1200" dirty="0">
                <a:solidFill>
                  <a:schemeClr val="tx1"/>
                </a:solidFill>
                <a:latin typeface="Alexandria" pitchFamily="2" charset="-78"/>
                <a:ea typeface="+mn-ea"/>
                <a:cs typeface="Alexandria" pitchFamily="2" charset="-78"/>
              </a:rPr>
              <a:t>بوصفها عاملًا حاسمًا في تحويل التحديات إلى فرص، وترسيخ ثقافة الجودة، وتحسين الأداء المؤسسي، وبناء بيئات تعليمية محفزة وفعّالة.</a:t>
            </a:r>
          </a:p>
          <a:p>
            <a:pPr algn="ctr" rtl="1">
              <a:lnSpc>
                <a:spcPct val="200000"/>
              </a:lnSpc>
              <a:buClrTx/>
              <a:defRPr/>
            </a:pPr>
            <a:r>
              <a:rPr lang="ar-EG" sz="1600" kern="1200" dirty="0">
                <a:solidFill>
                  <a:schemeClr val="tx1"/>
                </a:solidFill>
                <a:latin typeface="Alexandria" pitchFamily="2" charset="-78"/>
                <a:ea typeface="+mn-ea"/>
                <a:cs typeface="Alexandria" pitchFamily="2" charset="-78"/>
              </a:rPr>
              <a:t>إن الاستثمار في التعليم لم يعد خيارًا، بل ضرورة استراتيجية تتطلب رؤية واضحة، وحوكمة فعّالة، وقدرة على إدارة التغيير، بما يضمن أن تظل المؤسسات التعليمية قادرة على الاستجابة للمتغيرات، والمحافظة على رسالتها التعليمية والمعرفية والاجتماعية، وتحقيق أثر مستدام في الفرد والمجتمع.</a:t>
            </a:r>
          </a:p>
        </p:txBody>
      </p:sp>
      <p:pic>
        <p:nvPicPr>
          <p:cNvPr id="6" name="Picture 5">
            <a:extLst>
              <a:ext uri="{FF2B5EF4-FFF2-40B4-BE49-F238E27FC236}">
                <a16:creationId xmlns:a16="http://schemas.microsoft.com/office/drawing/2014/main" id="{FAE025A6-50FD-EF5D-43AB-86B229DBBCE3}"/>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6154" l="4462" r="97308">
                        <a14:foregroundMark x1="37538" y1="23077" x2="37538" y2="23077"/>
                        <a14:foregroundMark x1="28308" y1="26462" x2="28308" y2="26462"/>
                        <a14:foregroundMark x1="15462" y1="38000" x2="15462" y2="38000"/>
                        <a14:foregroundMark x1="22923" y1="28462" x2="22923" y2="28462"/>
                        <a14:foregroundMark x1="51769" y1="20000" x2="51769" y2="20000"/>
                        <a14:foregroundMark x1="64000" y1="19308" x2="64000" y2="19308"/>
                        <a14:foregroundMark x1="79000" y1="33923" x2="79000" y2="33923"/>
                        <a14:foregroundMark x1="82692" y1="45846" x2="82692" y2="45846"/>
                        <a14:foregroundMark x1="88846" y1="60769" x2="88846" y2="60769"/>
                        <a14:foregroundMark x1="93615" y1="39385" x2="93615" y2="39385"/>
                        <a14:foregroundMark x1="97308" y1="33231" x2="97308" y2="33231"/>
                        <a14:foregroundMark x1="86769" y1="44769" x2="86769" y2="44769"/>
                        <a14:foregroundMark x1="84769" y1="54000" x2="84769" y2="54000"/>
                        <a14:foregroundMark x1="83077" y1="25769" x2="83077" y2="25769"/>
                        <a14:foregroundMark x1="71462" y1="29154" x2="71462" y2="29154"/>
                        <a14:foregroundMark x1="75231" y1="30538" x2="75231" y2="30538"/>
                        <a14:foregroundMark x1="61000" y1="24077" x2="61000" y2="24077"/>
                        <a14:foregroundMark x1="64000" y1="19308" x2="64000" y2="19308"/>
                        <a14:foregroundMark x1="52462" y1="18615" x2="52462" y2="18615"/>
                        <a14:foregroundMark x1="30385" y1="19000" x2="30385" y2="19000"/>
                        <a14:foregroundMark x1="40538" y1="20000" x2="40538" y2="20000"/>
                        <a14:foregroundMark x1="44308" y1="19000" x2="44308" y2="19000"/>
                        <a14:foregroundMark x1="27000" y1="26769" x2="27000" y2="26769"/>
                        <a14:foregroundMark x1="15462" y1="32923" x2="14077" y2="34923"/>
                        <a14:foregroundMark x1="11000" y1="42462" x2="10000" y2="45462"/>
                        <a14:foregroundMark x1="4538" y1="43462" x2="4538" y2="43462"/>
                        <a14:foregroundMark x1="5538" y1="40692" x2="5538" y2="40692"/>
                        <a14:foregroundMark x1="24923" y1="32231" x2="25615" y2="29846"/>
                        <a14:foregroundMark x1="23923" y1="26154" x2="23923" y2="26154"/>
                        <a14:foregroundMark x1="24923" y1="19000" x2="24923" y2="19000"/>
                        <a14:foregroundMark x1="33769" y1="18308" x2="33769" y2="18308"/>
                        <a14:foregroundMark x1="56538" y1="18308" x2="57538" y2="18308"/>
                        <a14:foregroundMark x1="73846" y1="20692" x2="73846" y2="20692"/>
                        <a14:foregroundMark x1="78308" y1="30231" x2="80308" y2="32231"/>
                        <a14:foregroundMark x1="92538" y1="40385" x2="92923" y2="43462"/>
                        <a14:foregroundMark x1="90154" y1="60462" x2="90154" y2="67538"/>
                        <a14:foregroundMark x1="89154" y1="75077" x2="83692" y2="79154"/>
                        <a14:foregroundMark x1="76923" y1="82154" x2="75231" y2="84538"/>
                        <a14:foregroundMark x1="70846" y1="93769" x2="70846" y2="93769"/>
                        <a14:foregroundMark x1="56231" y1="90000" x2="56231" y2="90000"/>
                        <a14:foregroundMark x1="45308" y1="90692" x2="45308" y2="90692"/>
                        <a14:foregroundMark x1="25615" y1="89692" x2="25615" y2="89692"/>
                        <a14:foregroundMark x1="25615" y1="80846" x2="25615" y2="80846"/>
                        <a14:foregroundMark x1="19538" y1="75077" x2="19538" y2="75077"/>
                        <a14:foregroundMark x1="19538" y1="74385" x2="19538" y2="74385"/>
                        <a14:foregroundMark x1="16769" y1="78077" x2="16769" y2="79154"/>
                        <a14:foregroundMark x1="16769" y1="59385" x2="16769" y2="59385"/>
                        <a14:foregroundMark x1="14077" y1="73692" x2="14077" y2="73692"/>
                        <a14:foregroundMark x1="18846" y1="82154" x2="18846" y2="82154"/>
                        <a14:foregroundMark x1="19154" y1="74692" x2="19154" y2="73385"/>
                        <a14:foregroundMark x1="14385" y1="60077" x2="14385" y2="60077"/>
                        <a14:foregroundMark x1="12692" y1="54000" x2="12692" y2="54000"/>
                        <a14:foregroundMark x1="10692" y1="51231" x2="10308" y2="52308"/>
                        <a14:foregroundMark x1="9000" y1="49538" x2="9000" y2="49538"/>
                        <a14:foregroundMark x1="9308" y1="48538" x2="9308" y2="51231"/>
                        <a14:foregroundMark x1="9308" y1="53615" x2="9615" y2="58077"/>
                        <a14:foregroundMark x1="10692" y1="65231" x2="10692" y2="65231"/>
                        <a14:foregroundMark x1="10692" y1="70308" x2="11000" y2="71615"/>
                        <a14:foregroundMark x1="14385" y1="77462" x2="14385" y2="77462"/>
                        <a14:foregroundMark x1="15769" y1="81154" x2="15769" y2="81154"/>
                        <a14:foregroundMark x1="27308" y1="83846" x2="27308" y2="83846"/>
                        <a14:foregroundMark x1="32077" y1="86615" x2="34462" y2="86615"/>
                        <a14:foregroundMark x1="48077" y1="87615" x2="48077" y2="87615"/>
                        <a14:foregroundMark x1="60615" y1="91692" x2="60615" y2="91692"/>
                        <a14:foregroundMark x1="76231" y1="91692" x2="76231" y2="91692"/>
                        <a14:foregroundMark x1="84385" y1="89000" x2="85462" y2="89000"/>
                        <a14:foregroundMark x1="85769" y1="61154" x2="85769" y2="61154"/>
                        <a14:foregroundMark x1="87462" y1="34923" x2="87769" y2="31923"/>
                        <a14:foregroundMark x1="87769" y1="28154" x2="87769" y2="28154"/>
                        <a14:foregroundMark x1="83692" y1="23769" x2="81000" y2="23769"/>
                        <a14:foregroundMark x1="74231" y1="21692" x2="74231" y2="21692"/>
                        <a14:foregroundMark x1="69769" y1="21692" x2="68462" y2="21000"/>
                        <a14:foregroundMark x1="65077" y1="16923" x2="65077" y2="16923"/>
                        <a14:foregroundMark x1="56846" y1="12846" x2="56846" y2="12846"/>
                        <a14:foregroundMark x1="49385" y1="13846" x2="47385" y2="13846"/>
                        <a14:foregroundMark x1="42308" y1="13846" x2="42308" y2="13846"/>
                        <a14:foregroundMark x1="14385" y1="13846" x2="14385" y2="13846"/>
                        <a14:foregroundMark x1="33077" y1="16231" x2="33077" y2="16231"/>
                        <a14:foregroundMark x1="33769" y1="26154" x2="33769" y2="26154"/>
                        <a14:foregroundMark x1="30692" y1="18308" x2="30692" y2="18308"/>
                        <a14:foregroundMark x1="48077" y1="19308" x2="48077" y2="19308"/>
                        <a14:foregroundMark x1="61615" y1="16615" x2="64692" y2="19000"/>
                        <a14:foregroundMark x1="74923" y1="27154" x2="74923" y2="27154"/>
                        <a14:foregroundMark x1="75923" y1="21692" x2="75923" y2="21692"/>
                        <a14:foregroundMark x1="56846" y1="20308" x2="56846" y2="20308"/>
                        <a14:foregroundMark x1="39923" y1="12846" x2="39923" y2="12846"/>
                        <a14:foregroundMark x1="51077" y1="15615" x2="51077" y2="15615"/>
                        <a14:foregroundMark x1="42308" y1="15615" x2="42308" y2="15615"/>
                        <a14:foregroundMark x1="51077" y1="15615" x2="51077" y2="15615"/>
                        <a14:foregroundMark x1="62692" y1="12846" x2="62692" y2="12846"/>
                        <a14:foregroundMark x1="55846" y1="14538" x2="51769" y2="14923"/>
                        <a14:foregroundMark x1="31385" y1="14923" x2="31385" y2="14923"/>
                        <a14:foregroundMark x1="25615" y1="20308" x2="25615" y2="20308"/>
                        <a14:foregroundMark x1="21231" y1="22385" x2="20846" y2="23385"/>
                        <a14:foregroundMark x1="19154" y1="28462" x2="19154" y2="28462"/>
                        <a14:foregroundMark x1="13385" y1="29846" x2="11692" y2="32538"/>
                        <a14:foregroundMark x1="10000" y1="40692" x2="10000" y2="40692"/>
                        <a14:foregroundMark x1="8615" y1="50615" x2="8308" y2="57385"/>
                        <a14:foregroundMark x1="10000" y1="71308" x2="10000" y2="71308"/>
                        <a14:foregroundMark x1="14077" y1="67538" x2="14077" y2="67538"/>
                        <a14:foregroundMark x1="14077" y1="59077" x2="14077" y2="59077"/>
                        <a14:foregroundMark x1="14077" y1="71308" x2="14077" y2="72308"/>
                        <a14:foregroundMark x1="33769" y1="88000" x2="33769" y2="88000"/>
                        <a14:foregroundMark x1="33769" y1="88000" x2="33769" y2="88000"/>
                        <a14:foregroundMark x1="42308" y1="96154" x2="42308" y2="96154"/>
                        <a14:foregroundMark x1="48385" y1="92385" x2="50077" y2="92385"/>
                        <a14:foregroundMark x1="59231" y1="92385" x2="59231" y2="92385"/>
                        <a14:foregroundMark x1="68462" y1="89692" x2="68462" y2="89692"/>
                        <a14:foregroundMark x1="77923" y1="89308" x2="77923" y2="89308"/>
                        <a14:foregroundMark x1="90846" y1="88615" x2="90846" y2="88615"/>
                        <a14:foregroundMark x1="70462" y1="89308" x2="70462" y2="89308"/>
                        <a14:foregroundMark x1="53154" y1="89308" x2="53154" y2="89308"/>
                        <a14:foregroundMark x1="35846" y1="89308" x2="35846" y2="89308"/>
                        <a14:foregroundMark x1="7923" y1="89692" x2="7923" y2="89692"/>
                        <a14:foregroundMark x1="29385" y1="93077" x2="29385" y2="93077"/>
                        <a14:foregroundMark x1="44615" y1="93077" x2="48077" y2="92385"/>
                        <a14:foregroundMark x1="66077" y1="91692" x2="66077" y2="91692"/>
                        <a14:foregroundMark x1="66077" y1="91692" x2="66077" y2="91692"/>
                        <a14:foregroundMark x1="70846" y1="90000" x2="70846" y2="90000"/>
                        <a14:foregroundMark x1="65385" y1="87308" x2="65385" y2="87308"/>
                        <a14:foregroundMark x1="48385" y1="87308" x2="46000" y2="87308"/>
                        <a14:foregroundMark x1="32077" y1="88615" x2="32077" y2="88615"/>
                        <a14:foregroundMark x1="37154" y1="85231" x2="37154" y2="85231"/>
                        <a14:foregroundMark x1="27308" y1="85231" x2="27308" y2="85231"/>
                        <a14:foregroundMark x1="27308" y1="85231" x2="27308" y2="85231"/>
                        <a14:foregroundMark x1="24923" y1="89308" x2="22538" y2="90308"/>
                        <a14:foregroundMark x1="17462" y1="91692" x2="17462" y2="91692"/>
                        <a14:foregroundMark x1="17462" y1="84231" x2="17462" y2="84231"/>
                        <a14:foregroundMark x1="26615" y1="92077" x2="32077" y2="93077"/>
                        <a14:foregroundMark x1="56846" y1="92385" x2="56846" y2="92385"/>
                        <a14:foregroundMark x1="57231" y1="92077" x2="56538" y2="93077"/>
                        <a14:foregroundMark x1="86462" y1="27154" x2="84385" y2="26462"/>
                        <a14:foregroundMark x1="77923" y1="18000" x2="77923" y2="18000"/>
                        <a14:foregroundMark x1="75231" y1="23077" x2="75231" y2="23077"/>
                        <a14:foregroundMark x1="70462" y1="19308" x2="70462" y2="19308"/>
                        <a14:foregroundMark x1="71462" y1="17615" x2="71462" y2="17615"/>
                        <a14:foregroundMark x1="68077" y1="12538" x2="68077" y2="12538"/>
                        <a14:foregroundMark x1="52769" y1="15615" x2="52769" y2="15615"/>
                        <a14:foregroundMark x1="39923" y1="13846" x2="39923" y2="13846"/>
                        <a14:foregroundMark x1="36462" y1="15231" x2="36462" y2="15231"/>
                        <a14:foregroundMark x1="23923" y1="17308" x2="23923" y2="17308"/>
                        <a14:foregroundMark x1="30077" y1="17308" x2="30077" y2="17308"/>
                        <a14:foregroundMark x1="31385" y1="26462" x2="31385" y2="26462"/>
                        <a14:foregroundMark x1="35462" y1="15923" x2="35462" y2="15923"/>
                        <a14:foregroundMark x1="35462" y1="20692" x2="35462" y2="20692"/>
                        <a14:foregroundMark x1="24231" y1="21385" x2="26000" y2="21385"/>
                        <a14:foregroundMark x1="30077" y1="21385" x2="30077" y2="21385"/>
                        <a14:foregroundMark x1="41231" y1="17308" x2="41231" y2="17308"/>
                        <a14:foregroundMark x1="39538" y1="17308" x2="37538" y2="17615"/>
                        <a14:foregroundMark x1="22231" y1="21000" x2="22231" y2="21000"/>
                        <a14:foregroundMark x1="19154" y1="24385" x2="19154" y2="24385"/>
                        <a14:foregroundMark x1="28000" y1="24385" x2="29385" y2="24385"/>
                        <a14:foregroundMark x1="38846" y1="22077" x2="38846" y2="22077"/>
                        <a14:foregroundMark x1="50077" y1="19000" x2="50077" y2="19000"/>
                        <a14:foregroundMark x1="50077" y1="19000" x2="50077" y2="19000"/>
                        <a14:foregroundMark x1="47385" y1="15923" x2="47385" y2="15923"/>
                        <a14:foregroundMark x1="44308" y1="11846" x2="39538" y2="11538"/>
                        <a14:foregroundMark x1="38231" y1="11538" x2="38231" y2="11538"/>
                        <a14:foregroundMark x1="38231" y1="11538" x2="38231" y2="11538"/>
                        <a14:foregroundMark x1="38231" y1="11538" x2="38231" y2="11538"/>
                        <a14:foregroundMark x1="38231" y1="11538" x2="38231" y2="11538"/>
                        <a14:foregroundMark x1="38231" y1="11538" x2="38231" y2="11538"/>
                        <a14:foregroundMark x1="38231" y1="11538" x2="38231" y2="11538"/>
                      </a14:backgroundRemoval>
                    </a14:imgEffect>
                  </a14:imgLayer>
                </a14:imgProps>
              </a:ext>
            </a:extLst>
          </a:blip>
          <a:stretch>
            <a:fillRect/>
          </a:stretch>
        </p:blipFill>
        <p:spPr>
          <a:xfrm>
            <a:off x="-129471" y="2502769"/>
            <a:ext cx="2924944" cy="2924944"/>
          </a:xfrm>
          <a:prstGeom prst="rect">
            <a:avLst/>
          </a:prstGeom>
        </p:spPr>
      </p:pic>
    </p:spTree>
    <p:extLst>
      <p:ext uri="{BB962C8B-B14F-4D97-AF65-F5344CB8AC3E}">
        <p14:creationId xmlns:p14="http://schemas.microsoft.com/office/powerpoint/2010/main" val="391727220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526886-576E-2D9D-5D71-5DC96118B1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7F1AD2-AECB-1C28-396D-F6BA336538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5B7E34C-3A7C-D9A3-D959-3D60660D4664}"/>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DC7A112-5160-38AE-B5A9-58360035F913}"/>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2A7DF951-AAEB-1469-8938-21477A2C03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7BE4DC0-0AB1-D11B-2BCB-49DD36398AC2}"/>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التعليم العام</a:t>
            </a:r>
          </a:p>
        </p:txBody>
      </p:sp>
      <p:sp>
        <p:nvSpPr>
          <p:cNvPr id="9" name="TextBox 8">
            <a:extLst>
              <a:ext uri="{FF2B5EF4-FFF2-40B4-BE49-F238E27FC236}">
                <a16:creationId xmlns:a16="http://schemas.microsoft.com/office/drawing/2014/main" id="{7C9810CA-6630-245D-4CAC-0934844FBC02}"/>
              </a:ext>
            </a:extLst>
          </p:cNvPr>
          <p:cNvSpPr txBox="1"/>
          <p:nvPr/>
        </p:nvSpPr>
        <p:spPr>
          <a:xfrm>
            <a:off x="876682" y="1682882"/>
            <a:ext cx="10925249" cy="2543710"/>
          </a:xfrm>
          <a:prstGeom prst="rect">
            <a:avLst/>
          </a:prstGeom>
          <a:noFill/>
        </p:spPr>
        <p:txBody>
          <a:bodyPr wrap="square" rtlCol="1">
            <a:spAutoFit/>
          </a:bodyPr>
          <a:lstStyle/>
          <a:p>
            <a:pPr algn="r" rtl="1">
              <a:lnSpc>
                <a:spcPct val="200000"/>
              </a:lnSpc>
              <a:buClrTx/>
              <a:defRPr/>
            </a:pPr>
            <a:r>
              <a:rPr lang="ar-EG" sz="1800" b="1" kern="1200" dirty="0">
                <a:solidFill>
                  <a:schemeClr val="accent2">
                    <a:lumMod val="75000"/>
                  </a:schemeClr>
                </a:solidFill>
                <a:latin typeface="Alexandria" pitchFamily="2" charset="-78"/>
                <a:ea typeface="+mn-ea"/>
                <a:cs typeface="Alexandria" pitchFamily="2" charset="-78"/>
              </a:rPr>
              <a:t>مفهوم التعليم العام:</a:t>
            </a:r>
          </a:p>
          <a:p>
            <a:pPr algn="r" rtl="1">
              <a:lnSpc>
                <a:spcPct val="200000"/>
              </a:lnSpc>
              <a:buClrTx/>
              <a:defRPr/>
            </a:pPr>
            <a:r>
              <a:rPr lang="ar-EG" sz="1600" kern="1200" dirty="0">
                <a:solidFill>
                  <a:schemeClr val="tx1"/>
                </a:solidFill>
                <a:latin typeface="Alexandria" pitchFamily="2" charset="-78"/>
                <a:ea typeface="+mn-ea"/>
                <a:cs typeface="Alexandria" pitchFamily="2" charset="-78"/>
              </a:rPr>
              <a:t>برامج تعليمية تُصمَّم لتنمية المعرفة والمهارات والكفايات العامة لدى المتعلمين، بما في ذلك مهارات القراءة والكتابة والحساب، وغالبًا بهدف إعدادهم للانتقال إلى برامج تعليمية أكثر تقدّمًا ووضع أساس للتعلّم مدى الحياة.</a:t>
            </a:r>
          </a:p>
          <a:p>
            <a:pPr algn="ctr" rtl="1">
              <a:lnSpc>
                <a:spcPct val="200000"/>
              </a:lnSpc>
              <a:buClrTx/>
              <a:defRPr/>
            </a:pPr>
            <a:r>
              <a:rPr lang="ar-EG" sz="1600" kern="1200" dirty="0">
                <a:solidFill>
                  <a:schemeClr val="tx1"/>
                </a:solidFill>
                <a:latin typeface="Alexandria" pitchFamily="2" charset="-78"/>
                <a:ea typeface="+mn-ea"/>
                <a:cs typeface="Alexandria" pitchFamily="2" charset="-78"/>
              </a:rPr>
              <a:t>و</a:t>
            </a:r>
            <a:r>
              <a:rPr lang="ar-EG" sz="1600" dirty="0">
                <a:solidFill>
                  <a:schemeClr val="tx1"/>
                </a:solidFill>
                <a:latin typeface="Alexandria" pitchFamily="2" charset="-78"/>
                <a:cs typeface="Alexandria" pitchFamily="2" charset="-78"/>
              </a:rPr>
              <a:t>يشير التعليم العام إلى التعليم قبل الجامعي، </a:t>
            </a:r>
            <a:r>
              <a:rPr lang="ar-EG" sz="1600" b="1" dirty="0">
                <a:solidFill>
                  <a:schemeClr val="tx1"/>
                </a:solidFill>
                <a:latin typeface="Alexandria" pitchFamily="2" charset="-78"/>
                <a:cs typeface="Alexandria" pitchFamily="2" charset="-78"/>
              </a:rPr>
              <a:t>ويشمل عادة المراحل </a:t>
            </a:r>
            <a:r>
              <a:rPr lang="ar-EG" sz="1600" dirty="0">
                <a:solidFill>
                  <a:schemeClr val="tx1"/>
                </a:solidFill>
                <a:latin typeface="Alexandria" pitchFamily="2" charset="-78"/>
                <a:cs typeface="Alexandria" pitchFamily="2" charset="-78"/>
              </a:rPr>
              <a:t>من الابتدائية حتى الثانوية، وتسبقه مرحلة رياض الأطفال/التعليم قبل الابتدائي ضمن تعليم الطفولة المبكرة.”</a:t>
            </a:r>
            <a:endParaRPr lang="ar-EG" sz="1600" kern="1200" dirty="0">
              <a:solidFill>
                <a:schemeClr val="tx1"/>
              </a:solidFill>
              <a:latin typeface="Alexandria" pitchFamily="2" charset="-78"/>
              <a:cs typeface="Alexandria" pitchFamily="2" charset="-78"/>
            </a:endParaRPr>
          </a:p>
        </p:txBody>
      </p:sp>
      <p:grpSp>
        <p:nvGrpSpPr>
          <p:cNvPr id="62" name="Group 61">
            <a:extLst>
              <a:ext uri="{FF2B5EF4-FFF2-40B4-BE49-F238E27FC236}">
                <a16:creationId xmlns:a16="http://schemas.microsoft.com/office/drawing/2014/main" id="{D8305F08-A479-D362-A0A0-73CB9CDE1CEC}"/>
              </a:ext>
            </a:extLst>
          </p:cNvPr>
          <p:cNvGrpSpPr/>
          <p:nvPr/>
        </p:nvGrpSpPr>
        <p:grpSpPr>
          <a:xfrm>
            <a:off x="9076310" y="4441370"/>
            <a:ext cx="2723661" cy="2817705"/>
            <a:chOff x="1277256" y="1233055"/>
            <a:chExt cx="4306127" cy="4064659"/>
          </a:xfrm>
        </p:grpSpPr>
        <p:sp>
          <p:nvSpPr>
            <p:cNvPr id="63" name="Rectangle 3">
              <a:extLst>
                <a:ext uri="{FF2B5EF4-FFF2-40B4-BE49-F238E27FC236}">
                  <a16:creationId xmlns:a16="http://schemas.microsoft.com/office/drawing/2014/main" id="{B435C608-DF87-3D24-E8E6-ED2692C8917F}"/>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89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4" name="Rectangle 3">
              <a:extLst>
                <a:ext uri="{FF2B5EF4-FFF2-40B4-BE49-F238E27FC236}">
                  <a16:creationId xmlns:a16="http://schemas.microsoft.com/office/drawing/2014/main" id="{AE2A3DBA-CDC9-A2AD-715F-E38EDDD5101B}"/>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21BDE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algn="ct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Alexandria" pitchFamily="2" charset="-78"/>
                  <a:cs typeface="Alexandria" pitchFamily="2" charset="-78"/>
                </a:rPr>
                <a:t>التعليم الابتدائي</a:t>
              </a:r>
            </a:p>
          </p:txBody>
        </p:sp>
      </p:grpSp>
      <p:grpSp>
        <p:nvGrpSpPr>
          <p:cNvPr id="68" name="Group 67">
            <a:extLst>
              <a:ext uri="{FF2B5EF4-FFF2-40B4-BE49-F238E27FC236}">
                <a16:creationId xmlns:a16="http://schemas.microsoft.com/office/drawing/2014/main" id="{0BB8E9A2-35BB-733B-B8D1-25F6B63F36FF}"/>
              </a:ext>
            </a:extLst>
          </p:cNvPr>
          <p:cNvGrpSpPr/>
          <p:nvPr/>
        </p:nvGrpSpPr>
        <p:grpSpPr>
          <a:xfrm>
            <a:off x="4826487" y="4437111"/>
            <a:ext cx="2723661" cy="2817705"/>
            <a:chOff x="1277256" y="1233055"/>
            <a:chExt cx="4306127" cy="4064659"/>
          </a:xfrm>
        </p:grpSpPr>
        <p:sp>
          <p:nvSpPr>
            <p:cNvPr id="69" name="Rectangle 3">
              <a:extLst>
                <a:ext uri="{FF2B5EF4-FFF2-40B4-BE49-F238E27FC236}">
                  <a16:creationId xmlns:a16="http://schemas.microsoft.com/office/drawing/2014/main" id="{5AF84B7F-18FC-5F99-256D-846475F3CB05}"/>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89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0" name="Rectangle 3">
              <a:extLst>
                <a:ext uri="{FF2B5EF4-FFF2-40B4-BE49-F238E27FC236}">
                  <a16:creationId xmlns:a16="http://schemas.microsoft.com/office/drawing/2014/main" id="{FFB1DE70-BA54-98D2-7668-E2BE8D4CBBE5}"/>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21BDE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algn="ct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Alexandria" pitchFamily="2" charset="-78"/>
                  <a:cs typeface="Alexandria" pitchFamily="2" charset="-78"/>
                </a:rPr>
                <a:t>التعليم المتوسط/ الإعدادي </a:t>
              </a:r>
            </a:p>
          </p:txBody>
        </p:sp>
      </p:grpSp>
      <p:grpSp>
        <p:nvGrpSpPr>
          <p:cNvPr id="71" name="Group 70">
            <a:extLst>
              <a:ext uri="{FF2B5EF4-FFF2-40B4-BE49-F238E27FC236}">
                <a16:creationId xmlns:a16="http://schemas.microsoft.com/office/drawing/2014/main" id="{823D07C0-98D8-70F1-68B5-5B49226D17EC}"/>
              </a:ext>
            </a:extLst>
          </p:cNvPr>
          <p:cNvGrpSpPr/>
          <p:nvPr/>
        </p:nvGrpSpPr>
        <p:grpSpPr>
          <a:xfrm>
            <a:off x="667045" y="4437111"/>
            <a:ext cx="2723661" cy="2817705"/>
            <a:chOff x="1277256" y="1233055"/>
            <a:chExt cx="4306127" cy="4064659"/>
          </a:xfrm>
        </p:grpSpPr>
        <p:sp>
          <p:nvSpPr>
            <p:cNvPr id="72" name="Rectangle 3">
              <a:extLst>
                <a:ext uri="{FF2B5EF4-FFF2-40B4-BE49-F238E27FC236}">
                  <a16:creationId xmlns:a16="http://schemas.microsoft.com/office/drawing/2014/main" id="{97279F35-E105-DCE4-9270-A7E9684E0602}"/>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89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Rectangle 3">
              <a:extLst>
                <a:ext uri="{FF2B5EF4-FFF2-40B4-BE49-F238E27FC236}">
                  <a16:creationId xmlns:a16="http://schemas.microsoft.com/office/drawing/2014/main" id="{48F0C17D-C50B-4C7C-549D-38AE673C86F2}"/>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21BDE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algn="ct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Alexandria" pitchFamily="2" charset="-78"/>
                  <a:cs typeface="Alexandria" pitchFamily="2" charset="-78"/>
                </a:rPr>
                <a:t>التعليم الثانوي</a:t>
              </a:r>
            </a:p>
          </p:txBody>
        </p:sp>
      </p:grpSp>
    </p:spTree>
    <p:extLst>
      <p:ext uri="{BB962C8B-B14F-4D97-AF65-F5344CB8AC3E}">
        <p14:creationId xmlns:p14="http://schemas.microsoft.com/office/powerpoint/2010/main" val="116860247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C70FA7-80B3-CE64-8EB2-63580B8593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36B8D24-A513-7305-A1CD-E213FFBEEB2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C685A83-3C62-1814-4DF8-597C599E2BBA}"/>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8BABEB1-8FC0-A84D-47E2-7BBD0CF09119}"/>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F65DB25-14BD-0C12-5EC8-CCCBC4AC48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428F2553-5AD8-B411-8BDC-87AC14EEF819}"/>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التعليم العالي</a:t>
            </a:r>
          </a:p>
        </p:txBody>
      </p:sp>
      <p:sp>
        <p:nvSpPr>
          <p:cNvPr id="9" name="TextBox 8">
            <a:extLst>
              <a:ext uri="{FF2B5EF4-FFF2-40B4-BE49-F238E27FC236}">
                <a16:creationId xmlns:a16="http://schemas.microsoft.com/office/drawing/2014/main" id="{A6D4DDDB-9168-C3FA-C1EB-03E19FBE3B94}"/>
              </a:ext>
            </a:extLst>
          </p:cNvPr>
          <p:cNvSpPr txBox="1"/>
          <p:nvPr/>
        </p:nvSpPr>
        <p:spPr>
          <a:xfrm>
            <a:off x="876682" y="1682882"/>
            <a:ext cx="10925249" cy="2543710"/>
          </a:xfrm>
          <a:prstGeom prst="rect">
            <a:avLst/>
          </a:prstGeom>
          <a:noFill/>
        </p:spPr>
        <p:txBody>
          <a:bodyPr wrap="square" rtlCol="1">
            <a:spAutoFit/>
          </a:bodyPr>
          <a:lstStyle/>
          <a:p>
            <a:pPr algn="r" rtl="1">
              <a:lnSpc>
                <a:spcPct val="200000"/>
              </a:lnSpc>
              <a:buClrTx/>
              <a:defRPr/>
            </a:pPr>
            <a:r>
              <a:rPr lang="ar-EG" sz="1800" b="1" kern="1200" dirty="0">
                <a:solidFill>
                  <a:schemeClr val="accent2">
                    <a:lumMod val="75000"/>
                  </a:schemeClr>
                </a:solidFill>
                <a:latin typeface="Alexandria" pitchFamily="2" charset="-78"/>
                <a:ea typeface="+mn-ea"/>
                <a:cs typeface="Alexandria" pitchFamily="2" charset="-78"/>
              </a:rPr>
              <a:t>مفهوم التعليم العالي:</a:t>
            </a:r>
          </a:p>
          <a:p>
            <a:pPr algn="r" rtl="1">
              <a:lnSpc>
                <a:spcPct val="200000"/>
              </a:lnSpc>
              <a:buClrTx/>
              <a:defRPr/>
            </a:pPr>
            <a:r>
              <a:rPr lang="ar-EG" sz="1600" kern="1200" dirty="0">
                <a:solidFill>
                  <a:schemeClr val="tx1"/>
                </a:solidFill>
                <a:latin typeface="Alexandria" pitchFamily="2" charset="-78"/>
                <a:ea typeface="+mn-ea"/>
                <a:cs typeface="Alexandria" pitchFamily="2" charset="-78"/>
              </a:rPr>
              <a:t>يقصد بـ التعليم العالي (التعليم ما بعد الثانوي): أنه كل تعليم نظامي بعد المرحلة الثانوية يشمل الجامعات والكليات والمعاهد (العامة والخاصة)، بما في ذلك البرامج الأكاديمية والبرامج المهنية/التقنية المتقدمة.</a:t>
            </a:r>
          </a:p>
          <a:p>
            <a:pPr algn="ctr" rtl="1">
              <a:lnSpc>
                <a:spcPct val="200000"/>
              </a:lnSpc>
              <a:buClrTx/>
              <a:defRPr/>
            </a:pPr>
            <a:r>
              <a:rPr lang="ar-EG" sz="1600" kern="1200" dirty="0">
                <a:solidFill>
                  <a:schemeClr val="tx1"/>
                </a:solidFill>
                <a:latin typeface="Alexandria" pitchFamily="2" charset="-78"/>
                <a:ea typeface="+mn-ea"/>
                <a:cs typeface="Alexandria" pitchFamily="2" charset="-78"/>
              </a:rPr>
              <a:t>ويشمل التعليم العالي ما يلي: الجامعات والكليات و المعاهد.</a:t>
            </a:r>
          </a:p>
          <a:p>
            <a:pPr algn="ctr" rtl="1">
              <a:lnSpc>
                <a:spcPct val="200000"/>
              </a:lnSpc>
              <a:buClrTx/>
              <a:defRPr/>
            </a:pPr>
            <a:r>
              <a:rPr lang="ar-EG" sz="1600" b="1" kern="1200" dirty="0">
                <a:solidFill>
                  <a:schemeClr val="tx1"/>
                </a:solidFill>
                <a:latin typeface="Alexandria" pitchFamily="2" charset="-78"/>
                <a:ea typeface="+mn-ea"/>
                <a:cs typeface="Alexandria" pitchFamily="2" charset="-78"/>
              </a:rPr>
              <a:t> ويتضمن الحصول على الدرجات العلمية:</a:t>
            </a:r>
          </a:p>
        </p:txBody>
      </p:sp>
      <p:grpSp>
        <p:nvGrpSpPr>
          <p:cNvPr id="2" name="Group 1">
            <a:extLst>
              <a:ext uri="{FF2B5EF4-FFF2-40B4-BE49-F238E27FC236}">
                <a16:creationId xmlns:a16="http://schemas.microsoft.com/office/drawing/2014/main" id="{83DB913E-5400-8C1B-DDD1-884E60688C50}"/>
              </a:ext>
            </a:extLst>
          </p:cNvPr>
          <p:cNvGrpSpPr/>
          <p:nvPr/>
        </p:nvGrpSpPr>
        <p:grpSpPr>
          <a:xfrm>
            <a:off x="667045" y="4437111"/>
            <a:ext cx="2723661" cy="2817705"/>
            <a:chOff x="1277256" y="1233055"/>
            <a:chExt cx="4306127" cy="4064659"/>
          </a:xfrm>
        </p:grpSpPr>
        <p:sp>
          <p:nvSpPr>
            <p:cNvPr id="4" name="Rectangle 3">
              <a:extLst>
                <a:ext uri="{FF2B5EF4-FFF2-40B4-BE49-F238E27FC236}">
                  <a16:creationId xmlns:a16="http://schemas.microsoft.com/office/drawing/2014/main" id="{DE4B4AF6-DBA4-DFFB-99B6-D0B85922AE5B}"/>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89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Rectangle 3">
              <a:extLst>
                <a:ext uri="{FF2B5EF4-FFF2-40B4-BE49-F238E27FC236}">
                  <a16:creationId xmlns:a16="http://schemas.microsoft.com/office/drawing/2014/main" id="{637D1623-59EF-4485-BDA7-51D1A7FB97E7}"/>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21BDE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algn="ct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Alexandria" pitchFamily="2" charset="-78"/>
                  <a:cs typeface="Alexandria" pitchFamily="2" charset="-78"/>
                </a:rPr>
                <a:t>الدكتوراه</a:t>
              </a:r>
            </a:p>
          </p:txBody>
        </p:sp>
      </p:grpSp>
      <p:grpSp>
        <p:nvGrpSpPr>
          <p:cNvPr id="7" name="Group 6">
            <a:extLst>
              <a:ext uri="{FF2B5EF4-FFF2-40B4-BE49-F238E27FC236}">
                <a16:creationId xmlns:a16="http://schemas.microsoft.com/office/drawing/2014/main" id="{D5415838-F442-8E9E-DFB3-DF40170AC62D}"/>
              </a:ext>
            </a:extLst>
          </p:cNvPr>
          <p:cNvGrpSpPr/>
          <p:nvPr/>
        </p:nvGrpSpPr>
        <p:grpSpPr>
          <a:xfrm>
            <a:off x="3235961" y="4437110"/>
            <a:ext cx="2723661" cy="2817705"/>
            <a:chOff x="1277256" y="1233055"/>
            <a:chExt cx="4306127" cy="4064659"/>
          </a:xfrm>
        </p:grpSpPr>
        <p:sp>
          <p:nvSpPr>
            <p:cNvPr id="8" name="Rectangle 3">
              <a:extLst>
                <a:ext uri="{FF2B5EF4-FFF2-40B4-BE49-F238E27FC236}">
                  <a16:creationId xmlns:a16="http://schemas.microsoft.com/office/drawing/2014/main" id="{153A55E4-9CA1-1E22-496C-44390FC78E28}"/>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89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3">
              <a:extLst>
                <a:ext uri="{FF2B5EF4-FFF2-40B4-BE49-F238E27FC236}">
                  <a16:creationId xmlns:a16="http://schemas.microsoft.com/office/drawing/2014/main" id="{D2063B29-3099-C2FB-F77A-C9232E1B2A04}"/>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21BDE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algn="ct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Alexandria" pitchFamily="2" charset="-78"/>
                  <a:cs typeface="Alexandria" pitchFamily="2" charset="-78"/>
                </a:rPr>
                <a:t>الماجستير </a:t>
              </a:r>
            </a:p>
          </p:txBody>
        </p:sp>
      </p:grpSp>
      <p:grpSp>
        <p:nvGrpSpPr>
          <p:cNvPr id="11" name="Group 10">
            <a:extLst>
              <a:ext uri="{FF2B5EF4-FFF2-40B4-BE49-F238E27FC236}">
                <a16:creationId xmlns:a16="http://schemas.microsoft.com/office/drawing/2014/main" id="{FC989F2C-873E-129C-D759-AD52B2A4F25D}"/>
              </a:ext>
            </a:extLst>
          </p:cNvPr>
          <p:cNvGrpSpPr/>
          <p:nvPr/>
        </p:nvGrpSpPr>
        <p:grpSpPr>
          <a:xfrm>
            <a:off x="6293938" y="4437109"/>
            <a:ext cx="2723661" cy="2817705"/>
            <a:chOff x="1277256" y="1233055"/>
            <a:chExt cx="4306127" cy="4064659"/>
          </a:xfrm>
        </p:grpSpPr>
        <p:sp>
          <p:nvSpPr>
            <p:cNvPr id="12" name="Rectangle 3">
              <a:extLst>
                <a:ext uri="{FF2B5EF4-FFF2-40B4-BE49-F238E27FC236}">
                  <a16:creationId xmlns:a16="http://schemas.microsoft.com/office/drawing/2014/main" id="{8BCBC13F-C3B4-5A42-AE47-401FABD84859}"/>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89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3">
              <a:extLst>
                <a:ext uri="{FF2B5EF4-FFF2-40B4-BE49-F238E27FC236}">
                  <a16:creationId xmlns:a16="http://schemas.microsoft.com/office/drawing/2014/main" id="{4D562987-151C-5243-03E6-15B17C1AB455}"/>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21BDE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algn="ct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Alexandria" pitchFamily="2" charset="-78"/>
                  <a:cs typeface="Alexandria" pitchFamily="2" charset="-78"/>
                </a:rPr>
                <a:t>البكالوريوس</a:t>
              </a:r>
            </a:p>
          </p:txBody>
        </p:sp>
      </p:grpSp>
      <p:grpSp>
        <p:nvGrpSpPr>
          <p:cNvPr id="14" name="Group 13">
            <a:extLst>
              <a:ext uri="{FF2B5EF4-FFF2-40B4-BE49-F238E27FC236}">
                <a16:creationId xmlns:a16="http://schemas.microsoft.com/office/drawing/2014/main" id="{475C11C2-B636-CA52-E145-5BDC5183DC3A}"/>
              </a:ext>
            </a:extLst>
          </p:cNvPr>
          <p:cNvGrpSpPr/>
          <p:nvPr/>
        </p:nvGrpSpPr>
        <p:grpSpPr>
          <a:xfrm>
            <a:off x="9278116" y="4433864"/>
            <a:ext cx="2723661" cy="2817705"/>
            <a:chOff x="1277256" y="1233055"/>
            <a:chExt cx="4306127" cy="4064659"/>
          </a:xfrm>
        </p:grpSpPr>
        <p:sp>
          <p:nvSpPr>
            <p:cNvPr id="15" name="Rectangle 3">
              <a:extLst>
                <a:ext uri="{FF2B5EF4-FFF2-40B4-BE49-F238E27FC236}">
                  <a16:creationId xmlns:a16="http://schemas.microsoft.com/office/drawing/2014/main" id="{5DC4D15E-8F79-0D38-30B2-3123A7C7B604}"/>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89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3">
              <a:extLst>
                <a:ext uri="{FF2B5EF4-FFF2-40B4-BE49-F238E27FC236}">
                  <a16:creationId xmlns:a16="http://schemas.microsoft.com/office/drawing/2014/main" id="{8E335FCB-7221-4637-8809-76136A5E26DE}"/>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21BDE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algn="ct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Alexandria" pitchFamily="2" charset="-78"/>
                  <a:cs typeface="Alexandria" pitchFamily="2" charset="-78"/>
                </a:rPr>
                <a:t>الدبلوم</a:t>
              </a:r>
            </a:p>
          </p:txBody>
        </p:sp>
      </p:grpSp>
    </p:spTree>
    <p:extLst>
      <p:ext uri="{BB962C8B-B14F-4D97-AF65-F5344CB8AC3E}">
        <p14:creationId xmlns:p14="http://schemas.microsoft.com/office/powerpoint/2010/main" val="193766752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DE6A8-A237-3E43-D302-54B4FAA7304A}"/>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FB0AEF3-765A-37BF-DA3C-E24C70970CDA}"/>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8C0924FB-0959-133F-2EFC-DFA8AD1082B4}"/>
              </a:ext>
            </a:extLst>
          </p:cNvPr>
          <p:cNvSpPr/>
          <p:nvPr/>
        </p:nvSpPr>
        <p:spPr>
          <a:xfrm>
            <a:off x="440940" y="1641096"/>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046C492E-0A9B-F6DD-FBD6-4CE1E0033CE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56227"/>
            <a:ext cx="2305141" cy="1076343"/>
          </a:xfrm>
          <a:prstGeom prst="rect">
            <a:avLst/>
          </a:prstGeom>
        </p:spPr>
      </p:pic>
      <p:sp>
        <p:nvSpPr>
          <p:cNvPr id="3" name="Rectangle 2">
            <a:extLst>
              <a:ext uri="{FF2B5EF4-FFF2-40B4-BE49-F238E27FC236}">
                <a16:creationId xmlns:a16="http://schemas.microsoft.com/office/drawing/2014/main" id="{0278B18E-80B6-B39C-0630-A8C90E8A31BE}"/>
              </a:ext>
            </a:extLst>
          </p:cNvPr>
          <p:cNvSpPr/>
          <p:nvPr/>
        </p:nvSpPr>
        <p:spPr>
          <a:xfrm>
            <a:off x="1703512" y="54868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0A385F1D-09C5-B061-12C7-C759EC6D6B04}"/>
              </a:ext>
            </a:extLst>
          </p:cNvPr>
          <p:cNvSpPr txBox="1"/>
          <p:nvPr/>
        </p:nvSpPr>
        <p:spPr>
          <a:xfrm>
            <a:off x="3287688" y="962544"/>
            <a:ext cx="4968552" cy="369332"/>
          </a:xfrm>
          <a:prstGeom prst="rect">
            <a:avLst/>
          </a:prstGeom>
          <a:noFill/>
        </p:spPr>
        <p:txBody>
          <a:bodyPr wrap="square" rtlCol="1">
            <a:spAutoFit/>
          </a:bodyPr>
          <a:lstStyle/>
          <a:p>
            <a:pPr algn="ctr" rtl="1"/>
            <a:r>
              <a:rPr lang="ar-EG" sz="1800" b="1" dirty="0">
                <a:solidFill>
                  <a:srgbClr val="00B0F0"/>
                </a:solidFill>
                <a:latin typeface="Alexandria" pitchFamily="2" charset="-78"/>
                <a:cs typeface="Alexandria" pitchFamily="2" charset="-78"/>
              </a:rPr>
              <a:t>خصائص التعليم العالي</a:t>
            </a:r>
            <a:endParaRPr lang="ar-EG" sz="1800"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93E82EEE-AF7E-2B2F-830C-26FF71979805}"/>
              </a:ext>
            </a:extLst>
          </p:cNvPr>
          <p:cNvSpPr txBox="1"/>
          <p:nvPr/>
        </p:nvSpPr>
        <p:spPr>
          <a:xfrm>
            <a:off x="190128" y="2089274"/>
            <a:ext cx="11163672" cy="3295005"/>
          </a:xfrm>
          <a:prstGeom prst="rect">
            <a:avLst/>
          </a:prstGeom>
          <a:noFill/>
        </p:spPr>
        <p:txBody>
          <a:bodyPr wrap="square" rtlCol="1">
            <a:spAutoFit/>
          </a:bodyPr>
          <a:lstStyle/>
          <a:p>
            <a:pPr algn="just" rtl="1">
              <a:lnSpc>
                <a:spcPct val="150000"/>
              </a:lnSpc>
            </a:pPr>
            <a:r>
              <a:rPr lang="ar-EG" sz="2000" b="1" dirty="0">
                <a:solidFill>
                  <a:srgbClr val="C00000"/>
                </a:solidFill>
                <a:latin typeface="Alexandria" pitchFamily="2" charset="-78"/>
                <a:cs typeface="Alexandria" pitchFamily="2" charset="-78"/>
              </a:rPr>
              <a:t>للتعليم العالي مجموعة من الخصائص منها:</a:t>
            </a:r>
          </a:p>
          <a:p>
            <a:pPr algn="just" rtl="1">
              <a:lnSpc>
                <a:spcPct val="150000"/>
              </a:lnSpc>
            </a:pPr>
            <a:endParaRPr lang="ar-EG" sz="1600" b="1" dirty="0">
              <a:latin typeface="Alexandria" pitchFamily="2" charset="-78"/>
              <a:cs typeface="Alexandria" pitchFamily="2" charset="-78"/>
            </a:endParaRPr>
          </a:p>
          <a:p>
            <a:pPr marL="285750" indent="-28575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يعتمد التعليم العالي على العنصر البشري بوصفه المدخل الأساسي للعملية التعليمية.</a:t>
            </a:r>
          </a:p>
          <a:p>
            <a:pPr marL="285750" indent="-28575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يتسم بالتنوع في الكفاءات والخبرات والخلفيات الثقافية.</a:t>
            </a:r>
          </a:p>
          <a:p>
            <a:pPr marL="285750" indent="-28575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يتسم بتعقيد الإدارة وتعدد المستويات التنظيمية.</a:t>
            </a:r>
          </a:p>
          <a:p>
            <a:pPr marL="285750" indent="-28575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يرتبط ارتباطًا مباشرًا بالبحث العلمي وخدمة المجتمع.</a:t>
            </a:r>
            <a:endParaRPr lang="ar-EG" sz="2000"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33686638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626E16-158A-3C4B-80DD-930E114FFCAC}"/>
            </a:ext>
          </a:extLst>
        </p:cNvPr>
        <p:cNvGrpSpPr/>
        <p:nvPr/>
      </p:nvGrpSpPr>
      <p:grpSpPr>
        <a:xfrm>
          <a:off x="0" y="0"/>
          <a:ext cx="0" cy="0"/>
          <a:chOff x="0" y="0"/>
          <a:chExt cx="0" cy="0"/>
        </a:xfrm>
      </p:grpSpPr>
      <p:grpSp>
        <p:nvGrpSpPr>
          <p:cNvPr id="97" name="그룹 96">
            <a:extLst>
              <a:ext uri="{FF2B5EF4-FFF2-40B4-BE49-F238E27FC236}">
                <a16:creationId xmlns:a16="http://schemas.microsoft.com/office/drawing/2014/main" id="{3F411FFD-7787-D6EF-124B-5BE6BC49BCBC}"/>
              </a:ext>
            </a:extLst>
          </p:cNvPr>
          <p:cNvGrpSpPr/>
          <p:nvPr/>
        </p:nvGrpSpPr>
        <p:grpSpPr>
          <a:xfrm>
            <a:off x="6829707" y="2487132"/>
            <a:ext cx="1271173" cy="2017336"/>
            <a:chOff x="7311137" y="4104801"/>
            <a:chExt cx="1360941" cy="2159797"/>
          </a:xfrm>
        </p:grpSpPr>
        <p:grpSp>
          <p:nvGrpSpPr>
            <p:cNvPr id="53" name="그룹 52">
              <a:extLst>
                <a:ext uri="{FF2B5EF4-FFF2-40B4-BE49-F238E27FC236}">
                  <a16:creationId xmlns:a16="http://schemas.microsoft.com/office/drawing/2014/main" id="{54D9717A-92F1-815E-AA65-AE009BB7BFE7}"/>
                </a:ext>
              </a:extLst>
            </p:cNvPr>
            <p:cNvGrpSpPr/>
            <p:nvPr/>
          </p:nvGrpSpPr>
          <p:grpSpPr>
            <a:xfrm>
              <a:off x="7521194" y="5284915"/>
              <a:ext cx="1137987" cy="979683"/>
              <a:chOff x="7521194" y="5284915"/>
              <a:chExt cx="1137987" cy="979683"/>
            </a:xfrm>
          </p:grpSpPr>
          <p:grpSp>
            <p:nvGrpSpPr>
              <p:cNvPr id="35" name="Group 7">
                <a:extLst>
                  <a:ext uri="{FF2B5EF4-FFF2-40B4-BE49-F238E27FC236}">
                    <a16:creationId xmlns:a16="http://schemas.microsoft.com/office/drawing/2014/main" id="{BFA7ACE4-E213-FDFE-8833-530B1DC53E1A}"/>
                  </a:ext>
                </a:extLst>
              </p:cNvPr>
              <p:cNvGrpSpPr/>
              <p:nvPr/>
            </p:nvGrpSpPr>
            <p:grpSpPr>
              <a:xfrm>
                <a:off x="7521194" y="5284915"/>
                <a:ext cx="1137987" cy="979683"/>
                <a:chOff x="5580112" y="4160675"/>
                <a:chExt cx="2016224" cy="1735751"/>
              </a:xfrm>
            </p:grpSpPr>
            <p:sp>
              <p:nvSpPr>
                <p:cNvPr id="50" name="Trapezoid 1">
                  <a:extLst>
                    <a:ext uri="{FF2B5EF4-FFF2-40B4-BE49-F238E27FC236}">
                      <a16:creationId xmlns:a16="http://schemas.microsoft.com/office/drawing/2014/main" id="{D6A6921B-9841-BE20-635E-12DBB1138C33}"/>
                    </a:ext>
                  </a:extLst>
                </p:cNvPr>
                <p:cNvSpPr/>
                <p:nvPr/>
              </p:nvSpPr>
              <p:spPr>
                <a:xfrm rot="10800000">
                  <a:off x="5796136" y="4653136"/>
                  <a:ext cx="1584176" cy="1243290"/>
                </a:xfrm>
                <a:custGeom>
                  <a:avLst/>
                  <a:gdLst>
                    <a:gd name="connsiteX0" fmla="*/ 0 w 1584176"/>
                    <a:gd name="connsiteY0" fmla="*/ 1216152 h 1216152"/>
                    <a:gd name="connsiteX1" fmla="*/ 304038 w 1584176"/>
                    <a:gd name="connsiteY1" fmla="*/ 0 h 1216152"/>
                    <a:gd name="connsiteX2" fmla="*/ 1280138 w 1584176"/>
                    <a:gd name="connsiteY2" fmla="*/ 0 h 1216152"/>
                    <a:gd name="connsiteX3" fmla="*/ 1584176 w 1584176"/>
                    <a:gd name="connsiteY3" fmla="*/ 1216152 h 1216152"/>
                    <a:gd name="connsiteX4" fmla="*/ 0 w 1584176"/>
                    <a:gd name="connsiteY4" fmla="*/ 1216152 h 1216152"/>
                    <a:gd name="connsiteX0" fmla="*/ 0 w 1584176"/>
                    <a:gd name="connsiteY0" fmla="*/ 1235792 h 1235792"/>
                    <a:gd name="connsiteX1" fmla="*/ 304038 w 1584176"/>
                    <a:gd name="connsiteY1" fmla="*/ 19640 h 1235792"/>
                    <a:gd name="connsiteX2" fmla="*/ 1280138 w 1584176"/>
                    <a:gd name="connsiteY2" fmla="*/ 19640 h 1235792"/>
                    <a:gd name="connsiteX3" fmla="*/ 1584176 w 1584176"/>
                    <a:gd name="connsiteY3" fmla="*/ 1235792 h 1235792"/>
                    <a:gd name="connsiteX4" fmla="*/ 0 w 1584176"/>
                    <a:gd name="connsiteY4" fmla="*/ 1235792 h 1235792"/>
                    <a:gd name="connsiteX0" fmla="*/ 0 w 1584176"/>
                    <a:gd name="connsiteY0" fmla="*/ 1243290 h 1243290"/>
                    <a:gd name="connsiteX1" fmla="*/ 304038 w 1584176"/>
                    <a:gd name="connsiteY1" fmla="*/ 27138 h 1243290"/>
                    <a:gd name="connsiteX2" fmla="*/ 1280138 w 1584176"/>
                    <a:gd name="connsiteY2" fmla="*/ 27138 h 1243290"/>
                    <a:gd name="connsiteX3" fmla="*/ 1584176 w 1584176"/>
                    <a:gd name="connsiteY3" fmla="*/ 1243290 h 1243290"/>
                    <a:gd name="connsiteX4" fmla="*/ 0 w 1584176"/>
                    <a:gd name="connsiteY4" fmla="*/ 1243290 h 1243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176" h="1243290">
                      <a:moveTo>
                        <a:pt x="0" y="1243290"/>
                      </a:moveTo>
                      <a:lnTo>
                        <a:pt x="304038" y="27138"/>
                      </a:lnTo>
                      <a:cubicBezTo>
                        <a:pt x="629405" y="-57"/>
                        <a:pt x="941174" y="-17053"/>
                        <a:pt x="1280138" y="27138"/>
                      </a:cubicBezTo>
                      <a:lnTo>
                        <a:pt x="1584176" y="1243290"/>
                      </a:lnTo>
                      <a:lnTo>
                        <a:pt x="0" y="1243290"/>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51" name="Trapezoid 6">
                  <a:extLst>
                    <a:ext uri="{FF2B5EF4-FFF2-40B4-BE49-F238E27FC236}">
                      <a16:creationId xmlns:a16="http://schemas.microsoft.com/office/drawing/2014/main" id="{23A5105F-0214-F543-E0D7-ED9F76724A17}"/>
                    </a:ext>
                  </a:extLst>
                </p:cNvPr>
                <p:cNvSpPr/>
                <p:nvPr/>
              </p:nvSpPr>
              <p:spPr>
                <a:xfrm rot="10800000">
                  <a:off x="5580112" y="4312147"/>
                  <a:ext cx="2016224" cy="471979"/>
                </a:xfrm>
                <a:custGeom>
                  <a:avLst/>
                  <a:gdLst>
                    <a:gd name="connsiteX0" fmla="*/ 0 w 2016224"/>
                    <a:gd name="connsiteY0" fmla="*/ 360040 h 360040"/>
                    <a:gd name="connsiteX1" fmla="*/ 128109 w 2016224"/>
                    <a:gd name="connsiteY1" fmla="*/ 0 h 360040"/>
                    <a:gd name="connsiteX2" fmla="*/ 1888115 w 2016224"/>
                    <a:gd name="connsiteY2" fmla="*/ 0 h 360040"/>
                    <a:gd name="connsiteX3" fmla="*/ 2016224 w 2016224"/>
                    <a:gd name="connsiteY3" fmla="*/ 360040 h 360040"/>
                    <a:gd name="connsiteX4" fmla="*/ 0 w 2016224"/>
                    <a:gd name="connsiteY4" fmla="*/ 360040 h 360040"/>
                    <a:gd name="connsiteX0" fmla="*/ 0 w 2016224"/>
                    <a:gd name="connsiteY0" fmla="*/ 431046 h 431046"/>
                    <a:gd name="connsiteX1" fmla="*/ 128109 w 2016224"/>
                    <a:gd name="connsiteY1" fmla="*/ 71006 h 431046"/>
                    <a:gd name="connsiteX2" fmla="*/ 1888115 w 2016224"/>
                    <a:gd name="connsiteY2" fmla="*/ 71006 h 431046"/>
                    <a:gd name="connsiteX3" fmla="*/ 2016224 w 2016224"/>
                    <a:gd name="connsiteY3" fmla="*/ 431046 h 431046"/>
                    <a:gd name="connsiteX4" fmla="*/ 0 w 2016224"/>
                    <a:gd name="connsiteY4" fmla="*/ 431046 h 431046"/>
                    <a:gd name="connsiteX0" fmla="*/ 0 w 2016224"/>
                    <a:gd name="connsiteY0" fmla="*/ 458241 h 458241"/>
                    <a:gd name="connsiteX1" fmla="*/ 128109 w 2016224"/>
                    <a:gd name="connsiteY1" fmla="*/ 98201 h 458241"/>
                    <a:gd name="connsiteX2" fmla="*/ 1888115 w 2016224"/>
                    <a:gd name="connsiteY2" fmla="*/ 98201 h 458241"/>
                    <a:gd name="connsiteX3" fmla="*/ 2016224 w 2016224"/>
                    <a:gd name="connsiteY3" fmla="*/ 458241 h 458241"/>
                    <a:gd name="connsiteX4" fmla="*/ 0 w 2016224"/>
                    <a:gd name="connsiteY4" fmla="*/ 458241 h 458241"/>
                    <a:gd name="connsiteX0" fmla="*/ 0 w 2016224"/>
                    <a:gd name="connsiteY0" fmla="*/ 465296 h 465296"/>
                    <a:gd name="connsiteX1" fmla="*/ 128109 w 2016224"/>
                    <a:gd name="connsiteY1" fmla="*/ 105256 h 465296"/>
                    <a:gd name="connsiteX2" fmla="*/ 1888115 w 2016224"/>
                    <a:gd name="connsiteY2" fmla="*/ 105256 h 465296"/>
                    <a:gd name="connsiteX3" fmla="*/ 2016224 w 2016224"/>
                    <a:gd name="connsiteY3" fmla="*/ 465296 h 465296"/>
                    <a:gd name="connsiteX4" fmla="*/ 0 w 2016224"/>
                    <a:gd name="connsiteY4" fmla="*/ 465296 h 465296"/>
                    <a:gd name="connsiteX0" fmla="*/ 0 w 2016224"/>
                    <a:gd name="connsiteY0" fmla="*/ 471979 h 471979"/>
                    <a:gd name="connsiteX1" fmla="*/ 128109 w 2016224"/>
                    <a:gd name="connsiteY1" fmla="*/ 111939 h 471979"/>
                    <a:gd name="connsiteX2" fmla="*/ 1888115 w 2016224"/>
                    <a:gd name="connsiteY2" fmla="*/ 111939 h 471979"/>
                    <a:gd name="connsiteX3" fmla="*/ 2016224 w 2016224"/>
                    <a:gd name="connsiteY3" fmla="*/ 471979 h 471979"/>
                    <a:gd name="connsiteX4" fmla="*/ 0 w 2016224"/>
                    <a:gd name="connsiteY4" fmla="*/ 471979 h 471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6224" h="471979">
                      <a:moveTo>
                        <a:pt x="0" y="471979"/>
                      </a:moveTo>
                      <a:lnTo>
                        <a:pt x="128109" y="111939"/>
                      </a:lnTo>
                      <a:cubicBezTo>
                        <a:pt x="572010" y="-7034"/>
                        <a:pt x="1260655" y="-64822"/>
                        <a:pt x="1888115" y="111939"/>
                      </a:cubicBezTo>
                      <a:lnTo>
                        <a:pt x="2016224" y="471979"/>
                      </a:lnTo>
                      <a:lnTo>
                        <a:pt x="0" y="471979"/>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52" name="Oval 5">
                  <a:extLst>
                    <a:ext uri="{FF2B5EF4-FFF2-40B4-BE49-F238E27FC236}">
                      <a16:creationId xmlns:a16="http://schemas.microsoft.com/office/drawing/2014/main" id="{DE9BE1AA-7A19-C799-A6F8-0BF2EA12CF7D}"/>
                    </a:ext>
                  </a:extLst>
                </p:cNvPr>
                <p:cNvSpPr/>
                <p:nvPr/>
              </p:nvSpPr>
              <p:spPr>
                <a:xfrm>
                  <a:off x="5580223" y="4160675"/>
                  <a:ext cx="2016000" cy="302944"/>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sp>
            <p:nvSpPr>
              <p:cNvPr id="42" name="Chord 23">
                <a:extLst>
                  <a:ext uri="{FF2B5EF4-FFF2-40B4-BE49-F238E27FC236}">
                    <a16:creationId xmlns:a16="http://schemas.microsoft.com/office/drawing/2014/main" id="{925AAC80-EBCA-8F84-EDA5-67275AC6597A}"/>
                  </a:ext>
                </a:extLst>
              </p:cNvPr>
              <p:cNvSpPr/>
              <p:nvPr/>
            </p:nvSpPr>
            <p:spPr>
              <a:xfrm>
                <a:off x="7788585" y="5306768"/>
                <a:ext cx="578589" cy="141955"/>
              </a:xfrm>
              <a:custGeom>
                <a:avLst/>
                <a:gdLst>
                  <a:gd name="connsiteX0" fmla="*/ 115433 w 914400"/>
                  <a:gd name="connsiteY0" fmla="*/ 153510 h 914400"/>
                  <a:gd name="connsiteX1" fmla="*/ 462323 w 914400"/>
                  <a:gd name="connsiteY1" fmla="*/ 28 h 914400"/>
                  <a:gd name="connsiteX2" fmla="*/ 805686 w 914400"/>
                  <a:gd name="connsiteY2" fmla="*/ 161244 h 914400"/>
                  <a:gd name="connsiteX3" fmla="*/ 115433 w 914400"/>
                  <a:gd name="connsiteY3" fmla="*/ 153510 h 914400"/>
                  <a:gd name="connsiteX0" fmla="*/ 0 w 723591"/>
                  <a:gd name="connsiteY0" fmla="*/ 177315 h 177532"/>
                  <a:gd name="connsiteX1" fmla="*/ 380228 w 723591"/>
                  <a:gd name="connsiteY1" fmla="*/ 21 h 177532"/>
                  <a:gd name="connsiteX2" fmla="*/ 723591 w 723591"/>
                  <a:gd name="connsiteY2" fmla="*/ 161237 h 177532"/>
                  <a:gd name="connsiteX3" fmla="*/ 0 w 723591"/>
                  <a:gd name="connsiteY3" fmla="*/ 177315 h 177532"/>
                  <a:gd name="connsiteX0" fmla="*/ 0 w 759310"/>
                  <a:gd name="connsiteY0" fmla="*/ 177315 h 185049"/>
                  <a:gd name="connsiteX1" fmla="*/ 380228 w 759310"/>
                  <a:gd name="connsiteY1" fmla="*/ 21 h 185049"/>
                  <a:gd name="connsiteX2" fmla="*/ 759310 w 759310"/>
                  <a:gd name="connsiteY2" fmla="*/ 185049 h 185049"/>
                  <a:gd name="connsiteX3" fmla="*/ 0 w 759310"/>
                  <a:gd name="connsiteY3" fmla="*/ 177315 h 185049"/>
                  <a:gd name="connsiteX0" fmla="*/ 0 w 759310"/>
                  <a:gd name="connsiteY0" fmla="*/ 177315 h 188144"/>
                  <a:gd name="connsiteX1" fmla="*/ 380228 w 759310"/>
                  <a:gd name="connsiteY1" fmla="*/ 21 h 188144"/>
                  <a:gd name="connsiteX2" fmla="*/ 759310 w 759310"/>
                  <a:gd name="connsiteY2" fmla="*/ 185049 h 188144"/>
                  <a:gd name="connsiteX3" fmla="*/ 0 w 759310"/>
                  <a:gd name="connsiteY3" fmla="*/ 177315 h 188144"/>
                  <a:gd name="connsiteX0" fmla="*/ 0 w 759310"/>
                  <a:gd name="connsiteY0" fmla="*/ 177315 h 191233"/>
                  <a:gd name="connsiteX1" fmla="*/ 380228 w 759310"/>
                  <a:gd name="connsiteY1" fmla="*/ 21 h 191233"/>
                  <a:gd name="connsiteX2" fmla="*/ 759310 w 759310"/>
                  <a:gd name="connsiteY2" fmla="*/ 185049 h 191233"/>
                  <a:gd name="connsiteX3" fmla="*/ 0 w 759310"/>
                  <a:gd name="connsiteY3" fmla="*/ 177315 h 191233"/>
                  <a:gd name="connsiteX0" fmla="*/ 0 w 759310"/>
                  <a:gd name="connsiteY0" fmla="*/ 177315 h 187572"/>
                  <a:gd name="connsiteX1" fmla="*/ 380228 w 759310"/>
                  <a:gd name="connsiteY1" fmla="*/ 21 h 187572"/>
                  <a:gd name="connsiteX2" fmla="*/ 759310 w 759310"/>
                  <a:gd name="connsiteY2" fmla="*/ 177905 h 187572"/>
                  <a:gd name="connsiteX3" fmla="*/ 0 w 759310"/>
                  <a:gd name="connsiteY3" fmla="*/ 177315 h 187572"/>
                  <a:gd name="connsiteX0" fmla="*/ 0 w 768835"/>
                  <a:gd name="connsiteY0" fmla="*/ 177315 h 188632"/>
                  <a:gd name="connsiteX1" fmla="*/ 380228 w 768835"/>
                  <a:gd name="connsiteY1" fmla="*/ 21 h 188632"/>
                  <a:gd name="connsiteX2" fmla="*/ 768835 w 768835"/>
                  <a:gd name="connsiteY2" fmla="*/ 180287 h 188632"/>
                  <a:gd name="connsiteX3" fmla="*/ 0 w 768835"/>
                  <a:gd name="connsiteY3" fmla="*/ 177315 h 188632"/>
                </a:gdLst>
                <a:ahLst/>
                <a:cxnLst>
                  <a:cxn ang="0">
                    <a:pos x="connsiteX0" y="connsiteY0"/>
                  </a:cxn>
                  <a:cxn ang="0">
                    <a:pos x="connsiteX1" y="connsiteY1"/>
                  </a:cxn>
                  <a:cxn ang="0">
                    <a:pos x="connsiteX2" y="connsiteY2"/>
                  </a:cxn>
                  <a:cxn ang="0">
                    <a:pos x="connsiteX3" y="connsiteY3"/>
                  </a:cxn>
                </a:cxnLst>
                <a:rect l="l" t="t" r="r" b="b"/>
                <a:pathLst>
                  <a:path w="768835" h="188632">
                    <a:moveTo>
                      <a:pt x="0" y="177315"/>
                    </a:moveTo>
                    <a:cubicBezTo>
                      <a:pt x="87950" y="78338"/>
                      <a:pt x="247828" y="-1462"/>
                      <a:pt x="380228" y="21"/>
                    </a:cubicBezTo>
                    <a:cubicBezTo>
                      <a:pt x="512627" y="1505"/>
                      <a:pt x="683125" y="79364"/>
                      <a:pt x="768835" y="180287"/>
                    </a:cubicBezTo>
                    <a:cubicBezTo>
                      <a:pt x="513351" y="189616"/>
                      <a:pt x="257866" y="194180"/>
                      <a:pt x="0" y="177315"/>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grpSp>
          <p:nvGrpSpPr>
            <p:cNvPr id="95" name="그룹 94">
              <a:extLst>
                <a:ext uri="{FF2B5EF4-FFF2-40B4-BE49-F238E27FC236}">
                  <a16:creationId xmlns:a16="http://schemas.microsoft.com/office/drawing/2014/main" id="{2C2C447C-51AA-603A-5339-133A2B108C82}"/>
                </a:ext>
              </a:extLst>
            </p:cNvPr>
            <p:cNvGrpSpPr/>
            <p:nvPr/>
          </p:nvGrpSpPr>
          <p:grpSpPr>
            <a:xfrm>
              <a:off x="7311137" y="4104801"/>
              <a:ext cx="1360941" cy="1233787"/>
              <a:chOff x="7311137" y="4104801"/>
              <a:chExt cx="1360941" cy="1233787"/>
            </a:xfrm>
          </p:grpSpPr>
          <p:sp>
            <p:nvSpPr>
              <p:cNvPr id="59" name="Freeform 9">
                <a:extLst>
                  <a:ext uri="{FF2B5EF4-FFF2-40B4-BE49-F238E27FC236}">
                    <a16:creationId xmlns:a16="http://schemas.microsoft.com/office/drawing/2014/main" id="{42DB05D6-9F3A-8A72-A92C-161D5168CECB}"/>
                  </a:ext>
                </a:extLst>
              </p:cNvPr>
              <p:cNvSpPr/>
              <p:nvPr/>
            </p:nvSpPr>
            <p:spPr>
              <a:xfrm>
                <a:off x="7967244" y="4411127"/>
                <a:ext cx="165150" cy="927461"/>
              </a:xfrm>
              <a:custGeom>
                <a:avLst/>
                <a:gdLst>
                  <a:gd name="connsiteX0" fmla="*/ 171450 w 323850"/>
                  <a:gd name="connsiteY0" fmla="*/ 28575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71450 w 323850"/>
                  <a:gd name="connsiteY9" fmla="*/ 28575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76225 w 323850"/>
                  <a:gd name="connsiteY7" fmla="*/ 0 h 2152650"/>
                  <a:gd name="connsiteX8" fmla="*/ 167117 w 323850"/>
                  <a:gd name="connsiteY8" fmla="*/ 2573 h 2152650"/>
                  <a:gd name="connsiteX0" fmla="*/ 167117 w 327783"/>
                  <a:gd name="connsiteY0" fmla="*/ 2573 h 2152650"/>
                  <a:gd name="connsiteX1" fmla="*/ 152400 w 327783"/>
                  <a:gd name="connsiteY1" fmla="*/ 647700 h 2152650"/>
                  <a:gd name="connsiteX2" fmla="*/ 0 w 327783"/>
                  <a:gd name="connsiteY2" fmla="*/ 1457325 h 2152650"/>
                  <a:gd name="connsiteX3" fmla="*/ 180975 w 327783"/>
                  <a:gd name="connsiteY3" fmla="*/ 2152650 h 2152650"/>
                  <a:gd name="connsiteX4" fmla="*/ 323850 w 327783"/>
                  <a:gd name="connsiteY4" fmla="*/ 2066925 h 2152650"/>
                  <a:gd name="connsiteX5" fmla="*/ 161925 w 327783"/>
                  <a:gd name="connsiteY5" fmla="*/ 1419225 h 2152650"/>
                  <a:gd name="connsiteX6" fmla="*/ 295275 w 327783"/>
                  <a:gd name="connsiteY6" fmla="*/ 628650 h 2152650"/>
                  <a:gd name="connsiteX7" fmla="*/ 276225 w 327783"/>
                  <a:gd name="connsiteY7" fmla="*/ 0 h 2152650"/>
                  <a:gd name="connsiteX8" fmla="*/ 167117 w 327783"/>
                  <a:gd name="connsiteY8" fmla="*/ 2573 h 2152650"/>
                  <a:gd name="connsiteX0" fmla="*/ 167117 w 349517"/>
                  <a:gd name="connsiteY0" fmla="*/ 2573 h 2152650"/>
                  <a:gd name="connsiteX1" fmla="*/ 152400 w 349517"/>
                  <a:gd name="connsiteY1" fmla="*/ 647700 h 2152650"/>
                  <a:gd name="connsiteX2" fmla="*/ 0 w 349517"/>
                  <a:gd name="connsiteY2" fmla="*/ 1457325 h 2152650"/>
                  <a:gd name="connsiteX3" fmla="*/ 180975 w 349517"/>
                  <a:gd name="connsiteY3" fmla="*/ 2152650 h 2152650"/>
                  <a:gd name="connsiteX4" fmla="*/ 323850 w 349517"/>
                  <a:gd name="connsiteY4" fmla="*/ 2066925 h 2152650"/>
                  <a:gd name="connsiteX5" fmla="*/ 161925 w 349517"/>
                  <a:gd name="connsiteY5" fmla="*/ 1419225 h 2152650"/>
                  <a:gd name="connsiteX6" fmla="*/ 295275 w 349517"/>
                  <a:gd name="connsiteY6" fmla="*/ 628650 h 2152650"/>
                  <a:gd name="connsiteX7" fmla="*/ 349310 w 349517"/>
                  <a:gd name="connsiteY7" fmla="*/ 216050 h 2152650"/>
                  <a:gd name="connsiteX8" fmla="*/ 276225 w 349517"/>
                  <a:gd name="connsiteY8" fmla="*/ 0 h 2152650"/>
                  <a:gd name="connsiteX9" fmla="*/ 167117 w 349517"/>
                  <a:gd name="connsiteY9" fmla="*/ 2573 h 2152650"/>
                  <a:gd name="connsiteX0" fmla="*/ 167117 w 349517"/>
                  <a:gd name="connsiteY0" fmla="*/ 2573 h 2152650"/>
                  <a:gd name="connsiteX1" fmla="*/ 152400 w 349517"/>
                  <a:gd name="connsiteY1" fmla="*/ 647700 h 2152650"/>
                  <a:gd name="connsiteX2" fmla="*/ 0 w 349517"/>
                  <a:gd name="connsiteY2" fmla="*/ 1457325 h 2152650"/>
                  <a:gd name="connsiteX3" fmla="*/ 180975 w 349517"/>
                  <a:gd name="connsiteY3" fmla="*/ 2152650 h 2152650"/>
                  <a:gd name="connsiteX4" fmla="*/ 323850 w 349517"/>
                  <a:gd name="connsiteY4" fmla="*/ 2066925 h 2152650"/>
                  <a:gd name="connsiteX5" fmla="*/ 161925 w 349517"/>
                  <a:gd name="connsiteY5" fmla="*/ 1419225 h 2152650"/>
                  <a:gd name="connsiteX6" fmla="*/ 295275 w 349517"/>
                  <a:gd name="connsiteY6" fmla="*/ 628650 h 2152650"/>
                  <a:gd name="connsiteX7" fmla="*/ 349310 w 349517"/>
                  <a:gd name="connsiteY7" fmla="*/ 216050 h 2152650"/>
                  <a:gd name="connsiteX8" fmla="*/ 276225 w 349517"/>
                  <a:gd name="connsiteY8" fmla="*/ 0 h 2152650"/>
                  <a:gd name="connsiteX9" fmla="*/ 167117 w 349517"/>
                  <a:gd name="connsiteY9" fmla="*/ 2573 h 2152650"/>
                  <a:gd name="connsiteX0" fmla="*/ 167117 w 349517"/>
                  <a:gd name="connsiteY0" fmla="*/ 2573 h 2152650"/>
                  <a:gd name="connsiteX1" fmla="*/ 152400 w 349517"/>
                  <a:gd name="connsiteY1" fmla="*/ 647700 h 2152650"/>
                  <a:gd name="connsiteX2" fmla="*/ 0 w 349517"/>
                  <a:gd name="connsiteY2" fmla="*/ 1457325 h 2152650"/>
                  <a:gd name="connsiteX3" fmla="*/ 180975 w 349517"/>
                  <a:gd name="connsiteY3" fmla="*/ 2152650 h 2152650"/>
                  <a:gd name="connsiteX4" fmla="*/ 323850 w 349517"/>
                  <a:gd name="connsiteY4" fmla="*/ 2066925 h 2152650"/>
                  <a:gd name="connsiteX5" fmla="*/ 161925 w 349517"/>
                  <a:gd name="connsiteY5" fmla="*/ 1419225 h 2152650"/>
                  <a:gd name="connsiteX6" fmla="*/ 295275 w 349517"/>
                  <a:gd name="connsiteY6" fmla="*/ 628650 h 2152650"/>
                  <a:gd name="connsiteX7" fmla="*/ 349310 w 349517"/>
                  <a:gd name="connsiteY7" fmla="*/ 216050 h 2152650"/>
                  <a:gd name="connsiteX8" fmla="*/ 276225 w 349517"/>
                  <a:gd name="connsiteY8" fmla="*/ 0 h 2152650"/>
                  <a:gd name="connsiteX9" fmla="*/ 167117 w 349517"/>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78793 w 361458"/>
                  <a:gd name="connsiteY0" fmla="*/ 2573 h 2152650"/>
                  <a:gd name="connsiteX1" fmla="*/ 164076 w 361458"/>
                  <a:gd name="connsiteY1" fmla="*/ 647700 h 2152650"/>
                  <a:gd name="connsiteX2" fmla="*/ 11676 w 361458"/>
                  <a:gd name="connsiteY2" fmla="*/ 1457325 h 2152650"/>
                  <a:gd name="connsiteX3" fmla="*/ 192651 w 361458"/>
                  <a:gd name="connsiteY3" fmla="*/ 2152650 h 2152650"/>
                  <a:gd name="connsiteX4" fmla="*/ 335526 w 361458"/>
                  <a:gd name="connsiteY4" fmla="*/ 2066925 h 2152650"/>
                  <a:gd name="connsiteX5" fmla="*/ 173601 w 361458"/>
                  <a:gd name="connsiteY5" fmla="*/ 1419225 h 2152650"/>
                  <a:gd name="connsiteX6" fmla="*/ 306951 w 361458"/>
                  <a:gd name="connsiteY6" fmla="*/ 628650 h 2152650"/>
                  <a:gd name="connsiteX7" fmla="*/ 360986 w 361458"/>
                  <a:gd name="connsiteY7" fmla="*/ 216050 h 2152650"/>
                  <a:gd name="connsiteX8" fmla="*/ 287901 w 361458"/>
                  <a:gd name="connsiteY8" fmla="*/ 0 h 2152650"/>
                  <a:gd name="connsiteX9" fmla="*/ 178793 w 361458"/>
                  <a:gd name="connsiteY9" fmla="*/ 2573 h 2152650"/>
                  <a:gd name="connsiteX0" fmla="*/ 178793 w 361849"/>
                  <a:gd name="connsiteY0" fmla="*/ 2573 h 2152650"/>
                  <a:gd name="connsiteX1" fmla="*/ 164076 w 361849"/>
                  <a:gd name="connsiteY1" fmla="*/ 647700 h 2152650"/>
                  <a:gd name="connsiteX2" fmla="*/ 11676 w 361849"/>
                  <a:gd name="connsiteY2" fmla="*/ 1457325 h 2152650"/>
                  <a:gd name="connsiteX3" fmla="*/ 192651 w 361849"/>
                  <a:gd name="connsiteY3" fmla="*/ 2152650 h 2152650"/>
                  <a:gd name="connsiteX4" fmla="*/ 335526 w 361849"/>
                  <a:gd name="connsiteY4" fmla="*/ 2066925 h 2152650"/>
                  <a:gd name="connsiteX5" fmla="*/ 173601 w 361849"/>
                  <a:gd name="connsiteY5" fmla="*/ 1419225 h 2152650"/>
                  <a:gd name="connsiteX6" fmla="*/ 315618 w 361849"/>
                  <a:gd name="connsiteY6" fmla="*/ 654652 h 2152650"/>
                  <a:gd name="connsiteX7" fmla="*/ 360986 w 361849"/>
                  <a:gd name="connsiteY7" fmla="*/ 216050 h 2152650"/>
                  <a:gd name="connsiteX8" fmla="*/ 287901 w 361849"/>
                  <a:gd name="connsiteY8" fmla="*/ 0 h 2152650"/>
                  <a:gd name="connsiteX9" fmla="*/ 178793 w 361849"/>
                  <a:gd name="connsiteY9" fmla="*/ 2573 h 2152650"/>
                  <a:gd name="connsiteX0" fmla="*/ 178793 w 361849"/>
                  <a:gd name="connsiteY0" fmla="*/ 2573 h 2152650"/>
                  <a:gd name="connsiteX1" fmla="*/ 164076 w 361849"/>
                  <a:gd name="connsiteY1" fmla="*/ 647700 h 2152650"/>
                  <a:gd name="connsiteX2" fmla="*/ 11676 w 361849"/>
                  <a:gd name="connsiteY2" fmla="*/ 1457325 h 2152650"/>
                  <a:gd name="connsiteX3" fmla="*/ 192651 w 361849"/>
                  <a:gd name="connsiteY3" fmla="*/ 2152650 h 2152650"/>
                  <a:gd name="connsiteX4" fmla="*/ 361528 w 361849"/>
                  <a:gd name="connsiteY4" fmla="*/ 2131929 h 2152650"/>
                  <a:gd name="connsiteX5" fmla="*/ 173601 w 361849"/>
                  <a:gd name="connsiteY5" fmla="*/ 1419225 h 2152650"/>
                  <a:gd name="connsiteX6" fmla="*/ 315618 w 361849"/>
                  <a:gd name="connsiteY6" fmla="*/ 654652 h 2152650"/>
                  <a:gd name="connsiteX7" fmla="*/ 360986 w 361849"/>
                  <a:gd name="connsiteY7" fmla="*/ 216050 h 2152650"/>
                  <a:gd name="connsiteX8" fmla="*/ 287901 w 361849"/>
                  <a:gd name="connsiteY8" fmla="*/ 0 h 2152650"/>
                  <a:gd name="connsiteX9" fmla="*/ 178793 w 361849"/>
                  <a:gd name="connsiteY9" fmla="*/ 2573 h 2152650"/>
                  <a:gd name="connsiteX0" fmla="*/ 178793 w 361528"/>
                  <a:gd name="connsiteY0" fmla="*/ 2573 h 2152650"/>
                  <a:gd name="connsiteX1" fmla="*/ 164076 w 361528"/>
                  <a:gd name="connsiteY1" fmla="*/ 647700 h 2152650"/>
                  <a:gd name="connsiteX2" fmla="*/ 11676 w 361528"/>
                  <a:gd name="connsiteY2" fmla="*/ 1457325 h 2152650"/>
                  <a:gd name="connsiteX3" fmla="*/ 192651 w 361528"/>
                  <a:gd name="connsiteY3" fmla="*/ 2152650 h 2152650"/>
                  <a:gd name="connsiteX4" fmla="*/ 361528 w 361528"/>
                  <a:gd name="connsiteY4" fmla="*/ 2131929 h 2152650"/>
                  <a:gd name="connsiteX5" fmla="*/ 173601 w 361528"/>
                  <a:gd name="connsiteY5" fmla="*/ 1419225 h 2152650"/>
                  <a:gd name="connsiteX6" fmla="*/ 315618 w 361528"/>
                  <a:gd name="connsiteY6" fmla="*/ 654652 h 2152650"/>
                  <a:gd name="connsiteX7" fmla="*/ 287901 w 361528"/>
                  <a:gd name="connsiteY7" fmla="*/ 0 h 2152650"/>
                  <a:gd name="connsiteX8" fmla="*/ 178793 w 361528"/>
                  <a:gd name="connsiteY8" fmla="*/ 2573 h 2152650"/>
                  <a:gd name="connsiteX0" fmla="*/ 178793 w 374776"/>
                  <a:gd name="connsiteY0" fmla="*/ 2573 h 2152650"/>
                  <a:gd name="connsiteX1" fmla="*/ 164076 w 374776"/>
                  <a:gd name="connsiteY1" fmla="*/ 647700 h 2152650"/>
                  <a:gd name="connsiteX2" fmla="*/ 11676 w 374776"/>
                  <a:gd name="connsiteY2" fmla="*/ 1457325 h 2152650"/>
                  <a:gd name="connsiteX3" fmla="*/ 192651 w 374776"/>
                  <a:gd name="connsiteY3" fmla="*/ 2152650 h 2152650"/>
                  <a:gd name="connsiteX4" fmla="*/ 361528 w 374776"/>
                  <a:gd name="connsiteY4" fmla="*/ 2131929 h 2152650"/>
                  <a:gd name="connsiteX5" fmla="*/ 173601 w 374776"/>
                  <a:gd name="connsiteY5" fmla="*/ 1419225 h 2152650"/>
                  <a:gd name="connsiteX6" fmla="*/ 315618 w 374776"/>
                  <a:gd name="connsiteY6" fmla="*/ 654652 h 2152650"/>
                  <a:gd name="connsiteX7" fmla="*/ 287901 w 374776"/>
                  <a:gd name="connsiteY7" fmla="*/ 0 h 2152650"/>
                  <a:gd name="connsiteX8" fmla="*/ 178793 w 374776"/>
                  <a:gd name="connsiteY8" fmla="*/ 2573 h 2152650"/>
                  <a:gd name="connsiteX0" fmla="*/ 178793 w 391181"/>
                  <a:gd name="connsiteY0" fmla="*/ 2573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78793 w 391181"/>
                  <a:gd name="connsiteY8" fmla="*/ 2573 h 2152650"/>
                  <a:gd name="connsiteX0" fmla="*/ 148458 w 391181"/>
                  <a:gd name="connsiteY0" fmla="*/ 15574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48458 w 391181"/>
                  <a:gd name="connsiteY8" fmla="*/ 15574 h 2152650"/>
                  <a:gd name="connsiteX0" fmla="*/ 148458 w 391181"/>
                  <a:gd name="connsiteY0" fmla="*/ 15574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48458 w 391181"/>
                  <a:gd name="connsiteY8" fmla="*/ 15574 h 2152650"/>
                  <a:gd name="connsiteX0" fmla="*/ 148458 w 391181"/>
                  <a:gd name="connsiteY0" fmla="*/ 15574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48458 w 391181"/>
                  <a:gd name="connsiteY8" fmla="*/ 15574 h 2152650"/>
                  <a:gd name="connsiteX0" fmla="*/ 150132 w 392855"/>
                  <a:gd name="connsiteY0" fmla="*/ 15574 h 2152650"/>
                  <a:gd name="connsiteX1" fmla="*/ 148416 w 392855"/>
                  <a:gd name="connsiteY1" fmla="*/ 647700 h 2152650"/>
                  <a:gd name="connsiteX2" fmla="*/ 13350 w 392855"/>
                  <a:gd name="connsiteY2" fmla="*/ 1457325 h 2152650"/>
                  <a:gd name="connsiteX3" fmla="*/ 194325 w 392855"/>
                  <a:gd name="connsiteY3" fmla="*/ 2152650 h 2152650"/>
                  <a:gd name="connsiteX4" fmla="*/ 363202 w 392855"/>
                  <a:gd name="connsiteY4" fmla="*/ 2131929 h 2152650"/>
                  <a:gd name="connsiteX5" fmla="*/ 175275 w 392855"/>
                  <a:gd name="connsiteY5" fmla="*/ 1419225 h 2152650"/>
                  <a:gd name="connsiteX6" fmla="*/ 317292 w 392855"/>
                  <a:gd name="connsiteY6" fmla="*/ 654652 h 2152650"/>
                  <a:gd name="connsiteX7" fmla="*/ 289575 w 392855"/>
                  <a:gd name="connsiteY7" fmla="*/ 0 h 2152650"/>
                  <a:gd name="connsiteX8" fmla="*/ 150132 w 392855"/>
                  <a:gd name="connsiteY8" fmla="*/ 15574 h 2152650"/>
                  <a:gd name="connsiteX0" fmla="*/ 132798 w 392855"/>
                  <a:gd name="connsiteY0" fmla="*/ 11240 h 2152650"/>
                  <a:gd name="connsiteX1" fmla="*/ 148416 w 392855"/>
                  <a:gd name="connsiteY1" fmla="*/ 647700 h 2152650"/>
                  <a:gd name="connsiteX2" fmla="*/ 13350 w 392855"/>
                  <a:gd name="connsiteY2" fmla="*/ 1457325 h 2152650"/>
                  <a:gd name="connsiteX3" fmla="*/ 194325 w 392855"/>
                  <a:gd name="connsiteY3" fmla="*/ 2152650 h 2152650"/>
                  <a:gd name="connsiteX4" fmla="*/ 363202 w 392855"/>
                  <a:gd name="connsiteY4" fmla="*/ 2131929 h 2152650"/>
                  <a:gd name="connsiteX5" fmla="*/ 175275 w 392855"/>
                  <a:gd name="connsiteY5" fmla="*/ 1419225 h 2152650"/>
                  <a:gd name="connsiteX6" fmla="*/ 317292 w 392855"/>
                  <a:gd name="connsiteY6" fmla="*/ 654652 h 2152650"/>
                  <a:gd name="connsiteX7" fmla="*/ 289575 w 392855"/>
                  <a:gd name="connsiteY7" fmla="*/ 0 h 2152650"/>
                  <a:gd name="connsiteX8" fmla="*/ 132798 w 392855"/>
                  <a:gd name="connsiteY8" fmla="*/ 11240 h 2152650"/>
                  <a:gd name="connsiteX0" fmla="*/ 115464 w 392855"/>
                  <a:gd name="connsiteY0" fmla="*/ 0 h 2158745"/>
                  <a:gd name="connsiteX1" fmla="*/ 148416 w 392855"/>
                  <a:gd name="connsiteY1" fmla="*/ 653795 h 2158745"/>
                  <a:gd name="connsiteX2" fmla="*/ 13350 w 392855"/>
                  <a:gd name="connsiteY2" fmla="*/ 1463420 h 2158745"/>
                  <a:gd name="connsiteX3" fmla="*/ 194325 w 392855"/>
                  <a:gd name="connsiteY3" fmla="*/ 2158745 h 2158745"/>
                  <a:gd name="connsiteX4" fmla="*/ 363202 w 392855"/>
                  <a:gd name="connsiteY4" fmla="*/ 2138024 h 2158745"/>
                  <a:gd name="connsiteX5" fmla="*/ 175275 w 392855"/>
                  <a:gd name="connsiteY5" fmla="*/ 1425320 h 2158745"/>
                  <a:gd name="connsiteX6" fmla="*/ 317292 w 392855"/>
                  <a:gd name="connsiteY6" fmla="*/ 660747 h 2158745"/>
                  <a:gd name="connsiteX7" fmla="*/ 289575 w 392855"/>
                  <a:gd name="connsiteY7" fmla="*/ 6095 h 2158745"/>
                  <a:gd name="connsiteX8" fmla="*/ 115464 w 392855"/>
                  <a:gd name="connsiteY8" fmla="*/ 0 h 2158745"/>
                  <a:gd name="connsiteX0" fmla="*/ 115464 w 392855"/>
                  <a:gd name="connsiteY0" fmla="*/ 0 h 2158745"/>
                  <a:gd name="connsiteX1" fmla="*/ 148416 w 392855"/>
                  <a:gd name="connsiteY1" fmla="*/ 653795 h 2158745"/>
                  <a:gd name="connsiteX2" fmla="*/ 13350 w 392855"/>
                  <a:gd name="connsiteY2" fmla="*/ 1463420 h 2158745"/>
                  <a:gd name="connsiteX3" fmla="*/ 194325 w 392855"/>
                  <a:gd name="connsiteY3" fmla="*/ 2158745 h 2158745"/>
                  <a:gd name="connsiteX4" fmla="*/ 363202 w 392855"/>
                  <a:gd name="connsiteY4" fmla="*/ 2138024 h 2158745"/>
                  <a:gd name="connsiteX5" fmla="*/ 175275 w 392855"/>
                  <a:gd name="connsiteY5" fmla="*/ 1425320 h 2158745"/>
                  <a:gd name="connsiteX6" fmla="*/ 317292 w 392855"/>
                  <a:gd name="connsiteY6" fmla="*/ 660747 h 2158745"/>
                  <a:gd name="connsiteX7" fmla="*/ 289575 w 392855"/>
                  <a:gd name="connsiteY7" fmla="*/ 6095 h 2158745"/>
                  <a:gd name="connsiteX8" fmla="*/ 115464 w 392855"/>
                  <a:gd name="connsiteY8" fmla="*/ 0 h 2158745"/>
                  <a:gd name="connsiteX0" fmla="*/ 115464 w 387669"/>
                  <a:gd name="connsiteY0" fmla="*/ 0 h 2158745"/>
                  <a:gd name="connsiteX1" fmla="*/ 148416 w 387669"/>
                  <a:gd name="connsiteY1" fmla="*/ 653795 h 2158745"/>
                  <a:gd name="connsiteX2" fmla="*/ 13350 w 387669"/>
                  <a:gd name="connsiteY2" fmla="*/ 1463420 h 2158745"/>
                  <a:gd name="connsiteX3" fmla="*/ 194325 w 387669"/>
                  <a:gd name="connsiteY3" fmla="*/ 2158745 h 2158745"/>
                  <a:gd name="connsiteX4" fmla="*/ 363202 w 387669"/>
                  <a:gd name="connsiteY4" fmla="*/ 2138024 h 2158745"/>
                  <a:gd name="connsiteX5" fmla="*/ 175275 w 387669"/>
                  <a:gd name="connsiteY5" fmla="*/ 1425320 h 2158745"/>
                  <a:gd name="connsiteX6" fmla="*/ 317292 w 387669"/>
                  <a:gd name="connsiteY6" fmla="*/ 660747 h 2158745"/>
                  <a:gd name="connsiteX7" fmla="*/ 289575 w 387669"/>
                  <a:gd name="connsiteY7" fmla="*/ 6095 h 2158745"/>
                  <a:gd name="connsiteX8" fmla="*/ 115464 w 387669"/>
                  <a:gd name="connsiteY8" fmla="*/ 0 h 2158745"/>
                  <a:gd name="connsiteX0" fmla="*/ 115464 w 387669"/>
                  <a:gd name="connsiteY0" fmla="*/ 0 h 2158745"/>
                  <a:gd name="connsiteX1" fmla="*/ 148416 w 387669"/>
                  <a:gd name="connsiteY1" fmla="*/ 653795 h 2158745"/>
                  <a:gd name="connsiteX2" fmla="*/ 13350 w 387669"/>
                  <a:gd name="connsiteY2" fmla="*/ 1463420 h 2158745"/>
                  <a:gd name="connsiteX3" fmla="*/ 194325 w 387669"/>
                  <a:gd name="connsiteY3" fmla="*/ 2158745 h 2158745"/>
                  <a:gd name="connsiteX4" fmla="*/ 363202 w 387669"/>
                  <a:gd name="connsiteY4" fmla="*/ 2138024 h 2158745"/>
                  <a:gd name="connsiteX5" fmla="*/ 175275 w 387669"/>
                  <a:gd name="connsiteY5" fmla="*/ 1425320 h 2158745"/>
                  <a:gd name="connsiteX6" fmla="*/ 317292 w 387669"/>
                  <a:gd name="connsiteY6" fmla="*/ 660747 h 2158745"/>
                  <a:gd name="connsiteX7" fmla="*/ 289575 w 387669"/>
                  <a:gd name="connsiteY7" fmla="*/ 6095 h 2158745"/>
                  <a:gd name="connsiteX8" fmla="*/ 115464 w 387669"/>
                  <a:gd name="connsiteY8" fmla="*/ 0 h 2158745"/>
                  <a:gd name="connsiteX0" fmla="*/ 115464 w 387669"/>
                  <a:gd name="connsiteY0" fmla="*/ 0 h 2158745"/>
                  <a:gd name="connsiteX1" fmla="*/ 148416 w 387669"/>
                  <a:gd name="connsiteY1" fmla="*/ 653795 h 2158745"/>
                  <a:gd name="connsiteX2" fmla="*/ 13350 w 387669"/>
                  <a:gd name="connsiteY2" fmla="*/ 1463420 h 2158745"/>
                  <a:gd name="connsiteX3" fmla="*/ 194325 w 387669"/>
                  <a:gd name="connsiteY3" fmla="*/ 2158745 h 2158745"/>
                  <a:gd name="connsiteX4" fmla="*/ 363202 w 387669"/>
                  <a:gd name="connsiteY4" fmla="*/ 2138024 h 2158745"/>
                  <a:gd name="connsiteX5" fmla="*/ 175275 w 387669"/>
                  <a:gd name="connsiteY5" fmla="*/ 1425320 h 2158745"/>
                  <a:gd name="connsiteX6" fmla="*/ 317292 w 387669"/>
                  <a:gd name="connsiteY6" fmla="*/ 660747 h 2158745"/>
                  <a:gd name="connsiteX7" fmla="*/ 289575 w 387669"/>
                  <a:gd name="connsiteY7" fmla="*/ 6095 h 2158745"/>
                  <a:gd name="connsiteX8" fmla="*/ 115464 w 387669"/>
                  <a:gd name="connsiteY8" fmla="*/ 0 h 2158745"/>
                  <a:gd name="connsiteX0" fmla="*/ 127719 w 399924"/>
                  <a:gd name="connsiteY0" fmla="*/ 0 h 2158745"/>
                  <a:gd name="connsiteX1" fmla="*/ 160671 w 399924"/>
                  <a:gd name="connsiteY1" fmla="*/ 653795 h 2158745"/>
                  <a:gd name="connsiteX2" fmla="*/ 25605 w 399924"/>
                  <a:gd name="connsiteY2" fmla="*/ 1463420 h 2158745"/>
                  <a:gd name="connsiteX3" fmla="*/ 206580 w 399924"/>
                  <a:gd name="connsiteY3" fmla="*/ 2158745 h 2158745"/>
                  <a:gd name="connsiteX4" fmla="*/ 375457 w 399924"/>
                  <a:gd name="connsiteY4" fmla="*/ 2138024 h 2158745"/>
                  <a:gd name="connsiteX5" fmla="*/ 187530 w 399924"/>
                  <a:gd name="connsiteY5" fmla="*/ 1425320 h 2158745"/>
                  <a:gd name="connsiteX6" fmla="*/ 329547 w 399924"/>
                  <a:gd name="connsiteY6" fmla="*/ 660747 h 2158745"/>
                  <a:gd name="connsiteX7" fmla="*/ 301830 w 399924"/>
                  <a:gd name="connsiteY7" fmla="*/ 6095 h 2158745"/>
                  <a:gd name="connsiteX8" fmla="*/ 127719 w 399924"/>
                  <a:gd name="connsiteY8" fmla="*/ 0 h 2158745"/>
                  <a:gd name="connsiteX0" fmla="*/ 127719 w 399924"/>
                  <a:gd name="connsiteY0" fmla="*/ 0 h 2158745"/>
                  <a:gd name="connsiteX1" fmla="*/ 160671 w 399924"/>
                  <a:gd name="connsiteY1" fmla="*/ 653795 h 2158745"/>
                  <a:gd name="connsiteX2" fmla="*/ 25605 w 399924"/>
                  <a:gd name="connsiteY2" fmla="*/ 1463420 h 2158745"/>
                  <a:gd name="connsiteX3" fmla="*/ 206580 w 399924"/>
                  <a:gd name="connsiteY3" fmla="*/ 2158745 h 2158745"/>
                  <a:gd name="connsiteX4" fmla="*/ 375457 w 399924"/>
                  <a:gd name="connsiteY4" fmla="*/ 2138024 h 2158745"/>
                  <a:gd name="connsiteX5" fmla="*/ 187530 w 399924"/>
                  <a:gd name="connsiteY5" fmla="*/ 1425320 h 2158745"/>
                  <a:gd name="connsiteX6" fmla="*/ 329547 w 399924"/>
                  <a:gd name="connsiteY6" fmla="*/ 660747 h 2158745"/>
                  <a:gd name="connsiteX7" fmla="*/ 301830 w 399924"/>
                  <a:gd name="connsiteY7" fmla="*/ 6095 h 2158745"/>
                  <a:gd name="connsiteX8" fmla="*/ 127719 w 399924"/>
                  <a:gd name="connsiteY8" fmla="*/ 0 h 2158745"/>
                  <a:gd name="connsiteX0" fmla="*/ 127719 w 399924"/>
                  <a:gd name="connsiteY0" fmla="*/ 0 h 2158745"/>
                  <a:gd name="connsiteX1" fmla="*/ 160671 w 399924"/>
                  <a:gd name="connsiteY1" fmla="*/ 653795 h 2158745"/>
                  <a:gd name="connsiteX2" fmla="*/ 25605 w 399924"/>
                  <a:gd name="connsiteY2" fmla="*/ 1463420 h 2158745"/>
                  <a:gd name="connsiteX3" fmla="*/ 206580 w 399924"/>
                  <a:gd name="connsiteY3" fmla="*/ 2158745 h 2158745"/>
                  <a:gd name="connsiteX4" fmla="*/ 375457 w 399924"/>
                  <a:gd name="connsiteY4" fmla="*/ 2138024 h 2158745"/>
                  <a:gd name="connsiteX5" fmla="*/ 187530 w 399924"/>
                  <a:gd name="connsiteY5" fmla="*/ 1425320 h 2158745"/>
                  <a:gd name="connsiteX6" fmla="*/ 329547 w 399924"/>
                  <a:gd name="connsiteY6" fmla="*/ 660747 h 2158745"/>
                  <a:gd name="connsiteX7" fmla="*/ 301830 w 399924"/>
                  <a:gd name="connsiteY7" fmla="*/ 6095 h 2158745"/>
                  <a:gd name="connsiteX8" fmla="*/ 127719 w 399924"/>
                  <a:gd name="connsiteY8" fmla="*/ 0 h 2158745"/>
                  <a:gd name="connsiteX0" fmla="*/ 146589 w 418794"/>
                  <a:gd name="connsiteY0" fmla="*/ 0 h 2158745"/>
                  <a:gd name="connsiteX1" fmla="*/ 179541 w 418794"/>
                  <a:gd name="connsiteY1" fmla="*/ 653795 h 2158745"/>
                  <a:gd name="connsiteX2" fmla="*/ 22807 w 418794"/>
                  <a:gd name="connsiteY2" fmla="*/ 1463420 h 2158745"/>
                  <a:gd name="connsiteX3" fmla="*/ 225450 w 418794"/>
                  <a:gd name="connsiteY3" fmla="*/ 2158745 h 2158745"/>
                  <a:gd name="connsiteX4" fmla="*/ 394327 w 418794"/>
                  <a:gd name="connsiteY4" fmla="*/ 2138024 h 2158745"/>
                  <a:gd name="connsiteX5" fmla="*/ 206400 w 418794"/>
                  <a:gd name="connsiteY5" fmla="*/ 1425320 h 2158745"/>
                  <a:gd name="connsiteX6" fmla="*/ 348417 w 418794"/>
                  <a:gd name="connsiteY6" fmla="*/ 660747 h 2158745"/>
                  <a:gd name="connsiteX7" fmla="*/ 320700 w 418794"/>
                  <a:gd name="connsiteY7" fmla="*/ 6095 h 2158745"/>
                  <a:gd name="connsiteX8" fmla="*/ 146589 w 418794"/>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6473 w 408867"/>
                  <a:gd name="connsiteY5" fmla="*/ 1425320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6473 w 408867"/>
                  <a:gd name="connsiteY5" fmla="*/ 1425320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6473 w 408867"/>
                  <a:gd name="connsiteY5" fmla="*/ 1425320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2139 w 408867"/>
                  <a:gd name="connsiteY5" fmla="*/ 1442655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83472 w 408867"/>
                  <a:gd name="connsiteY5" fmla="*/ 1464323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83472 w 408867"/>
                  <a:gd name="connsiteY5" fmla="*/ 1464323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388246"/>
                  <a:gd name="connsiteY0" fmla="*/ 0 h 2158745"/>
                  <a:gd name="connsiteX1" fmla="*/ 169614 w 388246"/>
                  <a:gd name="connsiteY1" fmla="*/ 653795 h 2158745"/>
                  <a:gd name="connsiteX2" fmla="*/ 12880 w 388246"/>
                  <a:gd name="connsiteY2" fmla="*/ 1463420 h 2158745"/>
                  <a:gd name="connsiteX3" fmla="*/ 215523 w 388246"/>
                  <a:gd name="connsiteY3" fmla="*/ 2158745 h 2158745"/>
                  <a:gd name="connsiteX4" fmla="*/ 384400 w 388246"/>
                  <a:gd name="connsiteY4" fmla="*/ 2138024 h 2158745"/>
                  <a:gd name="connsiteX5" fmla="*/ 183472 w 388246"/>
                  <a:gd name="connsiteY5" fmla="*/ 1464323 h 2158745"/>
                  <a:gd name="connsiteX6" fmla="*/ 338490 w 388246"/>
                  <a:gd name="connsiteY6" fmla="*/ 660747 h 2158745"/>
                  <a:gd name="connsiteX7" fmla="*/ 266867 w 388246"/>
                  <a:gd name="connsiteY7" fmla="*/ 6095 h 2158745"/>
                  <a:gd name="connsiteX8" fmla="*/ 136662 w 388246"/>
                  <a:gd name="connsiteY8" fmla="*/ 0 h 2158745"/>
                  <a:gd name="connsiteX0" fmla="*/ 136662 w 384400"/>
                  <a:gd name="connsiteY0" fmla="*/ 0 h 2158745"/>
                  <a:gd name="connsiteX1" fmla="*/ 169614 w 384400"/>
                  <a:gd name="connsiteY1" fmla="*/ 653795 h 2158745"/>
                  <a:gd name="connsiteX2" fmla="*/ 12880 w 384400"/>
                  <a:gd name="connsiteY2" fmla="*/ 1463420 h 2158745"/>
                  <a:gd name="connsiteX3" fmla="*/ 215523 w 384400"/>
                  <a:gd name="connsiteY3" fmla="*/ 2158745 h 2158745"/>
                  <a:gd name="connsiteX4" fmla="*/ 384400 w 384400"/>
                  <a:gd name="connsiteY4" fmla="*/ 2138024 h 2158745"/>
                  <a:gd name="connsiteX5" fmla="*/ 183472 w 384400"/>
                  <a:gd name="connsiteY5" fmla="*/ 1464323 h 2158745"/>
                  <a:gd name="connsiteX6" fmla="*/ 309219 w 384400"/>
                  <a:gd name="connsiteY6" fmla="*/ 631477 h 2158745"/>
                  <a:gd name="connsiteX7" fmla="*/ 266867 w 384400"/>
                  <a:gd name="connsiteY7" fmla="*/ 6095 h 2158745"/>
                  <a:gd name="connsiteX8" fmla="*/ 136662 w 384400"/>
                  <a:gd name="connsiteY8" fmla="*/ 0 h 2158745"/>
                  <a:gd name="connsiteX0" fmla="*/ 136662 w 384400"/>
                  <a:gd name="connsiteY0" fmla="*/ 0 h 2158745"/>
                  <a:gd name="connsiteX1" fmla="*/ 169614 w 384400"/>
                  <a:gd name="connsiteY1" fmla="*/ 653795 h 2158745"/>
                  <a:gd name="connsiteX2" fmla="*/ 12880 w 384400"/>
                  <a:gd name="connsiteY2" fmla="*/ 1463420 h 2158745"/>
                  <a:gd name="connsiteX3" fmla="*/ 215523 w 384400"/>
                  <a:gd name="connsiteY3" fmla="*/ 2158745 h 2158745"/>
                  <a:gd name="connsiteX4" fmla="*/ 384400 w 384400"/>
                  <a:gd name="connsiteY4" fmla="*/ 2138024 h 2158745"/>
                  <a:gd name="connsiteX5" fmla="*/ 139567 w 384400"/>
                  <a:gd name="connsiteY5" fmla="*/ 1464322 h 2158745"/>
                  <a:gd name="connsiteX6" fmla="*/ 309219 w 384400"/>
                  <a:gd name="connsiteY6" fmla="*/ 631477 h 2158745"/>
                  <a:gd name="connsiteX7" fmla="*/ 266867 w 384400"/>
                  <a:gd name="connsiteY7" fmla="*/ 6095 h 2158745"/>
                  <a:gd name="connsiteX8" fmla="*/ 136662 w 384400"/>
                  <a:gd name="connsiteY8" fmla="*/ 0 h 2158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4400" h="2158745">
                    <a:moveTo>
                      <a:pt x="136662" y="0"/>
                    </a:moveTo>
                    <a:cubicBezTo>
                      <a:pt x="357106" y="423057"/>
                      <a:pt x="226524" y="447420"/>
                      <a:pt x="169614" y="653795"/>
                    </a:cubicBezTo>
                    <a:cubicBezTo>
                      <a:pt x="62476" y="928004"/>
                      <a:pt x="-35995" y="1228214"/>
                      <a:pt x="12880" y="1463420"/>
                    </a:cubicBezTo>
                    <a:cubicBezTo>
                      <a:pt x="90539" y="1695195"/>
                      <a:pt x="124862" y="1909635"/>
                      <a:pt x="215523" y="2158745"/>
                    </a:cubicBezTo>
                    <a:lnTo>
                      <a:pt x="384400" y="2138024"/>
                    </a:lnTo>
                    <a:cubicBezTo>
                      <a:pt x="291422" y="1891788"/>
                      <a:pt x="202209" y="1701890"/>
                      <a:pt x="139567" y="1464322"/>
                    </a:cubicBezTo>
                    <a:cubicBezTo>
                      <a:pt x="80011" y="1200797"/>
                      <a:pt x="191096" y="899335"/>
                      <a:pt x="309219" y="631477"/>
                    </a:cubicBezTo>
                    <a:cubicBezTo>
                      <a:pt x="380273" y="429608"/>
                      <a:pt x="419680" y="335791"/>
                      <a:pt x="266867" y="6095"/>
                    </a:cubicBezTo>
                    <a:cubicBezTo>
                      <a:pt x="208830" y="4063"/>
                      <a:pt x="194699" y="2032"/>
                      <a:pt x="136662"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62" name="Freeform 13">
                <a:extLst>
                  <a:ext uri="{FF2B5EF4-FFF2-40B4-BE49-F238E27FC236}">
                    <a16:creationId xmlns:a16="http://schemas.microsoft.com/office/drawing/2014/main" id="{6BB98061-32C4-2A3B-98D6-7F94CF509FF6}"/>
                  </a:ext>
                </a:extLst>
              </p:cNvPr>
              <p:cNvSpPr/>
              <p:nvPr/>
            </p:nvSpPr>
            <p:spPr>
              <a:xfrm rot="4407011">
                <a:off x="8237652" y="4255565"/>
                <a:ext cx="202973" cy="571635"/>
              </a:xfrm>
              <a:custGeom>
                <a:avLst/>
                <a:gdLst>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52234 w 552481"/>
                  <a:gd name="connsiteY21" fmla="*/ 1420947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32877 w 552481"/>
                  <a:gd name="connsiteY3" fmla="*/ 241409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534221 w 580141"/>
                  <a:gd name="connsiteY14" fmla="*/ 1044490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7405 w 580141"/>
                  <a:gd name="connsiteY20" fmla="*/ 1402284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11048 w 580141"/>
                  <a:gd name="connsiteY5" fmla="*/ 431982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11048 w 582162"/>
                  <a:gd name="connsiteY4" fmla="*/ 431271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26021 w 582162"/>
                  <a:gd name="connsiteY4" fmla="*/ 441538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82162" h="1639548">
                    <a:moveTo>
                      <a:pt x="550099" y="54028"/>
                    </a:moveTo>
                    <a:cubicBezTo>
                      <a:pt x="624739" y="-134938"/>
                      <a:pt x="547056" y="229933"/>
                      <a:pt x="536842" y="262190"/>
                    </a:cubicBezTo>
                    <a:cubicBezTo>
                      <a:pt x="526628" y="294447"/>
                      <a:pt x="489477" y="242030"/>
                      <a:pt x="488816" y="247571"/>
                    </a:cubicBezTo>
                    <a:lnTo>
                      <a:pt x="532877" y="295437"/>
                    </a:lnTo>
                    <a:cubicBezTo>
                      <a:pt x="532967" y="355079"/>
                      <a:pt x="525931" y="381896"/>
                      <a:pt x="526021" y="441538"/>
                    </a:cubicBezTo>
                    <a:lnTo>
                      <a:pt x="440807" y="401237"/>
                    </a:lnTo>
                    <a:lnTo>
                      <a:pt x="518260" y="473456"/>
                    </a:lnTo>
                    <a:lnTo>
                      <a:pt x="498587" y="637602"/>
                    </a:lnTo>
                    <a:lnTo>
                      <a:pt x="372197" y="546012"/>
                    </a:lnTo>
                    <a:lnTo>
                      <a:pt x="498617" y="657667"/>
                    </a:lnTo>
                    <a:cubicBezTo>
                      <a:pt x="498709" y="718576"/>
                      <a:pt x="483958" y="759148"/>
                      <a:pt x="484050" y="820057"/>
                    </a:cubicBezTo>
                    <a:lnTo>
                      <a:pt x="270832" y="673231"/>
                    </a:lnTo>
                    <a:lnTo>
                      <a:pt x="478917" y="852083"/>
                    </a:lnTo>
                    <a:lnTo>
                      <a:pt x="469294" y="1002645"/>
                    </a:lnTo>
                    <a:lnTo>
                      <a:pt x="184579" y="795959"/>
                    </a:lnTo>
                    <a:lnTo>
                      <a:pt x="466579" y="1042397"/>
                    </a:lnTo>
                    <a:lnTo>
                      <a:pt x="459783" y="1179874"/>
                    </a:lnTo>
                    <a:lnTo>
                      <a:pt x="119129" y="943486"/>
                    </a:lnTo>
                    <a:lnTo>
                      <a:pt x="467006" y="1228896"/>
                    </a:lnTo>
                    <a:cubicBezTo>
                      <a:pt x="467092" y="1286367"/>
                      <a:pt x="479997" y="1326381"/>
                      <a:pt x="480083" y="1383852"/>
                    </a:cubicBezTo>
                    <a:lnTo>
                      <a:pt x="184579" y="1186679"/>
                    </a:lnTo>
                    <a:lnTo>
                      <a:pt x="480050" y="1411085"/>
                    </a:lnTo>
                    <a:cubicBezTo>
                      <a:pt x="480132" y="1465879"/>
                      <a:pt x="497607" y="1538525"/>
                      <a:pt x="552481" y="1639356"/>
                    </a:cubicBezTo>
                    <a:cubicBezTo>
                      <a:pt x="331520" y="1644295"/>
                      <a:pt x="189138" y="1553987"/>
                      <a:pt x="103908" y="1411291"/>
                    </a:cubicBezTo>
                    <a:cubicBezTo>
                      <a:pt x="-144138" y="987527"/>
                      <a:pt x="70524" y="647047"/>
                      <a:pt x="550099" y="54028"/>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64" name="Freeform 19">
                <a:extLst>
                  <a:ext uri="{FF2B5EF4-FFF2-40B4-BE49-F238E27FC236}">
                    <a16:creationId xmlns:a16="http://schemas.microsoft.com/office/drawing/2014/main" id="{A817D70F-D0C6-1DA6-E8C4-9734B495AB3A}"/>
                  </a:ext>
                </a:extLst>
              </p:cNvPr>
              <p:cNvSpPr/>
              <p:nvPr/>
            </p:nvSpPr>
            <p:spPr>
              <a:xfrm rot="3762166">
                <a:off x="8242421" y="4782780"/>
                <a:ext cx="225169" cy="634145"/>
              </a:xfrm>
              <a:custGeom>
                <a:avLst/>
                <a:gdLst>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52234 w 552481"/>
                  <a:gd name="connsiteY21" fmla="*/ 1420947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32877 w 552481"/>
                  <a:gd name="connsiteY3" fmla="*/ 241409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534221 w 580141"/>
                  <a:gd name="connsiteY14" fmla="*/ 1044490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7405 w 580141"/>
                  <a:gd name="connsiteY20" fmla="*/ 1402284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11048 w 580141"/>
                  <a:gd name="connsiteY5" fmla="*/ 431982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11048 w 582162"/>
                  <a:gd name="connsiteY4" fmla="*/ 431271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26021 w 582162"/>
                  <a:gd name="connsiteY4" fmla="*/ 441538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82162" h="1639548">
                    <a:moveTo>
                      <a:pt x="550099" y="54028"/>
                    </a:moveTo>
                    <a:cubicBezTo>
                      <a:pt x="624739" y="-134938"/>
                      <a:pt x="547056" y="229933"/>
                      <a:pt x="536842" y="262190"/>
                    </a:cubicBezTo>
                    <a:cubicBezTo>
                      <a:pt x="526628" y="294447"/>
                      <a:pt x="489477" y="242030"/>
                      <a:pt x="488816" y="247571"/>
                    </a:cubicBezTo>
                    <a:lnTo>
                      <a:pt x="532877" y="295437"/>
                    </a:lnTo>
                    <a:cubicBezTo>
                      <a:pt x="532967" y="355079"/>
                      <a:pt x="525931" y="381896"/>
                      <a:pt x="526021" y="441538"/>
                    </a:cubicBezTo>
                    <a:lnTo>
                      <a:pt x="440807" y="401237"/>
                    </a:lnTo>
                    <a:lnTo>
                      <a:pt x="518260" y="473456"/>
                    </a:lnTo>
                    <a:lnTo>
                      <a:pt x="498587" y="637602"/>
                    </a:lnTo>
                    <a:lnTo>
                      <a:pt x="372197" y="546012"/>
                    </a:lnTo>
                    <a:lnTo>
                      <a:pt x="498617" y="657667"/>
                    </a:lnTo>
                    <a:cubicBezTo>
                      <a:pt x="498709" y="718576"/>
                      <a:pt x="483958" y="759148"/>
                      <a:pt x="484050" y="820057"/>
                    </a:cubicBezTo>
                    <a:lnTo>
                      <a:pt x="270832" y="673231"/>
                    </a:lnTo>
                    <a:lnTo>
                      <a:pt x="478917" y="852083"/>
                    </a:lnTo>
                    <a:lnTo>
                      <a:pt x="469294" y="1002645"/>
                    </a:lnTo>
                    <a:lnTo>
                      <a:pt x="184579" y="795959"/>
                    </a:lnTo>
                    <a:lnTo>
                      <a:pt x="466579" y="1042397"/>
                    </a:lnTo>
                    <a:lnTo>
                      <a:pt x="459783" y="1179874"/>
                    </a:lnTo>
                    <a:lnTo>
                      <a:pt x="119129" y="943486"/>
                    </a:lnTo>
                    <a:lnTo>
                      <a:pt x="467006" y="1228896"/>
                    </a:lnTo>
                    <a:cubicBezTo>
                      <a:pt x="467092" y="1286367"/>
                      <a:pt x="479997" y="1326381"/>
                      <a:pt x="480083" y="1383852"/>
                    </a:cubicBezTo>
                    <a:lnTo>
                      <a:pt x="184579" y="1186679"/>
                    </a:lnTo>
                    <a:lnTo>
                      <a:pt x="480050" y="1411085"/>
                    </a:lnTo>
                    <a:cubicBezTo>
                      <a:pt x="480132" y="1465879"/>
                      <a:pt x="497607" y="1538525"/>
                      <a:pt x="552481" y="1639356"/>
                    </a:cubicBezTo>
                    <a:cubicBezTo>
                      <a:pt x="331520" y="1644295"/>
                      <a:pt x="189138" y="1553987"/>
                      <a:pt x="103908" y="1411291"/>
                    </a:cubicBezTo>
                    <a:cubicBezTo>
                      <a:pt x="-144138" y="987527"/>
                      <a:pt x="70524" y="647047"/>
                      <a:pt x="550099" y="5402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65" name="Freeform 20">
                <a:extLst>
                  <a:ext uri="{FF2B5EF4-FFF2-40B4-BE49-F238E27FC236}">
                    <a16:creationId xmlns:a16="http://schemas.microsoft.com/office/drawing/2014/main" id="{347D55AF-1B7A-9052-D147-2A19A90DD304}"/>
                  </a:ext>
                </a:extLst>
              </p:cNvPr>
              <p:cNvSpPr/>
              <p:nvPr/>
            </p:nvSpPr>
            <p:spPr>
              <a:xfrm rot="6040617" flipV="1">
                <a:off x="7530207" y="4416473"/>
                <a:ext cx="241225" cy="679365"/>
              </a:xfrm>
              <a:custGeom>
                <a:avLst/>
                <a:gdLst>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52234 w 552481"/>
                  <a:gd name="connsiteY21" fmla="*/ 1420947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32877 w 552481"/>
                  <a:gd name="connsiteY3" fmla="*/ 241409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534221 w 580141"/>
                  <a:gd name="connsiteY14" fmla="*/ 1044490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7405 w 580141"/>
                  <a:gd name="connsiteY20" fmla="*/ 1402284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11048 w 580141"/>
                  <a:gd name="connsiteY5" fmla="*/ 431982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11048 w 582162"/>
                  <a:gd name="connsiteY4" fmla="*/ 431271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26021 w 582162"/>
                  <a:gd name="connsiteY4" fmla="*/ 441538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82162" h="1639548">
                    <a:moveTo>
                      <a:pt x="550099" y="54028"/>
                    </a:moveTo>
                    <a:cubicBezTo>
                      <a:pt x="624739" y="-134938"/>
                      <a:pt x="547056" y="229933"/>
                      <a:pt x="536842" y="262190"/>
                    </a:cubicBezTo>
                    <a:cubicBezTo>
                      <a:pt x="526628" y="294447"/>
                      <a:pt x="489477" y="242030"/>
                      <a:pt x="488816" y="247571"/>
                    </a:cubicBezTo>
                    <a:lnTo>
                      <a:pt x="532877" y="295437"/>
                    </a:lnTo>
                    <a:cubicBezTo>
                      <a:pt x="532967" y="355079"/>
                      <a:pt x="525931" y="381896"/>
                      <a:pt x="526021" y="441538"/>
                    </a:cubicBezTo>
                    <a:lnTo>
                      <a:pt x="440807" y="401237"/>
                    </a:lnTo>
                    <a:lnTo>
                      <a:pt x="518260" y="473456"/>
                    </a:lnTo>
                    <a:lnTo>
                      <a:pt x="498587" y="637602"/>
                    </a:lnTo>
                    <a:lnTo>
                      <a:pt x="372197" y="546012"/>
                    </a:lnTo>
                    <a:lnTo>
                      <a:pt x="498617" y="657667"/>
                    </a:lnTo>
                    <a:cubicBezTo>
                      <a:pt x="498709" y="718576"/>
                      <a:pt x="483958" y="759148"/>
                      <a:pt x="484050" y="820057"/>
                    </a:cubicBezTo>
                    <a:lnTo>
                      <a:pt x="270832" y="673231"/>
                    </a:lnTo>
                    <a:lnTo>
                      <a:pt x="478917" y="852083"/>
                    </a:lnTo>
                    <a:lnTo>
                      <a:pt x="469294" y="1002645"/>
                    </a:lnTo>
                    <a:lnTo>
                      <a:pt x="184579" y="795959"/>
                    </a:lnTo>
                    <a:lnTo>
                      <a:pt x="466579" y="1042397"/>
                    </a:lnTo>
                    <a:lnTo>
                      <a:pt x="459783" y="1179874"/>
                    </a:lnTo>
                    <a:lnTo>
                      <a:pt x="119129" y="943486"/>
                    </a:lnTo>
                    <a:lnTo>
                      <a:pt x="467006" y="1228896"/>
                    </a:lnTo>
                    <a:cubicBezTo>
                      <a:pt x="467092" y="1286367"/>
                      <a:pt x="479997" y="1326381"/>
                      <a:pt x="480083" y="1383852"/>
                    </a:cubicBezTo>
                    <a:lnTo>
                      <a:pt x="184579" y="1186679"/>
                    </a:lnTo>
                    <a:lnTo>
                      <a:pt x="480050" y="1411085"/>
                    </a:lnTo>
                    <a:cubicBezTo>
                      <a:pt x="480132" y="1465879"/>
                      <a:pt x="497607" y="1538525"/>
                      <a:pt x="552481" y="1639356"/>
                    </a:cubicBezTo>
                    <a:cubicBezTo>
                      <a:pt x="331520" y="1644295"/>
                      <a:pt x="189138" y="1553987"/>
                      <a:pt x="103908" y="1411291"/>
                    </a:cubicBezTo>
                    <a:cubicBezTo>
                      <a:pt x="-144138" y="987527"/>
                      <a:pt x="70524" y="647047"/>
                      <a:pt x="550099" y="540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nvGrpSpPr>
              <p:cNvPr id="66" name="Group 15">
                <a:extLst>
                  <a:ext uri="{FF2B5EF4-FFF2-40B4-BE49-F238E27FC236}">
                    <a16:creationId xmlns:a16="http://schemas.microsoft.com/office/drawing/2014/main" id="{E96A1D9C-F127-95EA-50F6-DA51410DF903}"/>
                  </a:ext>
                </a:extLst>
              </p:cNvPr>
              <p:cNvGrpSpPr/>
              <p:nvPr/>
            </p:nvGrpSpPr>
            <p:grpSpPr>
              <a:xfrm rot="18284720">
                <a:off x="7684494" y="4027143"/>
                <a:ext cx="352096" cy="507412"/>
                <a:chOff x="967240" y="3289369"/>
                <a:chExt cx="1100200" cy="1585520"/>
              </a:xfrm>
            </p:grpSpPr>
            <p:sp>
              <p:nvSpPr>
                <p:cNvPr id="67" name="Freeform 16">
                  <a:extLst>
                    <a:ext uri="{FF2B5EF4-FFF2-40B4-BE49-F238E27FC236}">
                      <a16:creationId xmlns:a16="http://schemas.microsoft.com/office/drawing/2014/main" id="{2DD6D561-CB83-98E3-3DDC-876E3E5B61FB}"/>
                    </a:ext>
                  </a:extLst>
                </p:cNvPr>
                <p:cNvSpPr/>
                <p:nvPr/>
              </p:nvSpPr>
              <p:spPr>
                <a:xfrm>
                  <a:off x="967240"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68" name="Freeform 17">
                  <a:extLst>
                    <a:ext uri="{FF2B5EF4-FFF2-40B4-BE49-F238E27FC236}">
                      <a16:creationId xmlns:a16="http://schemas.microsoft.com/office/drawing/2014/main" id="{D41FDCF7-C497-DFC5-4156-B3A57E4487AD}"/>
                    </a:ext>
                  </a:extLst>
                </p:cNvPr>
                <p:cNvSpPr/>
                <p:nvPr/>
              </p:nvSpPr>
              <p:spPr>
                <a:xfrm flipH="1">
                  <a:off x="1514959"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grpSp>
      </p:grpSp>
      <p:grpSp>
        <p:nvGrpSpPr>
          <p:cNvPr id="96" name="그룹 95">
            <a:extLst>
              <a:ext uri="{FF2B5EF4-FFF2-40B4-BE49-F238E27FC236}">
                <a16:creationId xmlns:a16="http://schemas.microsoft.com/office/drawing/2014/main" id="{7C2E86C3-2398-D258-5CB9-C7F8681B42BA}"/>
              </a:ext>
            </a:extLst>
          </p:cNvPr>
          <p:cNvGrpSpPr/>
          <p:nvPr/>
        </p:nvGrpSpPr>
        <p:grpSpPr>
          <a:xfrm>
            <a:off x="9545779" y="1506218"/>
            <a:ext cx="1934637" cy="2885841"/>
            <a:chOff x="9489281" y="3235423"/>
            <a:chExt cx="1998856" cy="2981634"/>
          </a:xfrm>
        </p:grpSpPr>
        <p:grpSp>
          <p:nvGrpSpPr>
            <p:cNvPr id="73" name="그룹 72">
              <a:extLst>
                <a:ext uri="{FF2B5EF4-FFF2-40B4-BE49-F238E27FC236}">
                  <a16:creationId xmlns:a16="http://schemas.microsoft.com/office/drawing/2014/main" id="{E968735B-C473-77C4-E647-8A699C2371C4}"/>
                </a:ext>
              </a:extLst>
            </p:cNvPr>
            <p:cNvGrpSpPr/>
            <p:nvPr/>
          </p:nvGrpSpPr>
          <p:grpSpPr>
            <a:xfrm>
              <a:off x="10076677" y="5237374"/>
              <a:ext cx="1137987" cy="979683"/>
              <a:chOff x="10076677" y="5237374"/>
              <a:chExt cx="1137987" cy="979683"/>
            </a:xfrm>
          </p:grpSpPr>
          <p:grpSp>
            <p:nvGrpSpPr>
              <p:cNvPr id="7" name="Group 7">
                <a:extLst>
                  <a:ext uri="{FF2B5EF4-FFF2-40B4-BE49-F238E27FC236}">
                    <a16:creationId xmlns:a16="http://schemas.microsoft.com/office/drawing/2014/main" id="{8281A2A9-1AC8-53B4-5A9E-DBEACFA6DBCE}"/>
                  </a:ext>
                </a:extLst>
              </p:cNvPr>
              <p:cNvGrpSpPr/>
              <p:nvPr/>
            </p:nvGrpSpPr>
            <p:grpSpPr>
              <a:xfrm>
                <a:off x="10076677" y="5237374"/>
                <a:ext cx="1137987" cy="979683"/>
                <a:chOff x="5580112" y="4160675"/>
                <a:chExt cx="2016224" cy="1735751"/>
              </a:xfrm>
            </p:grpSpPr>
            <p:sp>
              <p:nvSpPr>
                <p:cNvPr id="22" name="Trapezoid 1">
                  <a:extLst>
                    <a:ext uri="{FF2B5EF4-FFF2-40B4-BE49-F238E27FC236}">
                      <a16:creationId xmlns:a16="http://schemas.microsoft.com/office/drawing/2014/main" id="{FE0E56BC-A93D-10C8-76DA-AC688E655A0B}"/>
                    </a:ext>
                  </a:extLst>
                </p:cNvPr>
                <p:cNvSpPr/>
                <p:nvPr/>
              </p:nvSpPr>
              <p:spPr>
                <a:xfrm rot="10800000">
                  <a:off x="5796136" y="4653136"/>
                  <a:ext cx="1584176" cy="1243290"/>
                </a:xfrm>
                <a:custGeom>
                  <a:avLst/>
                  <a:gdLst>
                    <a:gd name="connsiteX0" fmla="*/ 0 w 1584176"/>
                    <a:gd name="connsiteY0" fmla="*/ 1216152 h 1216152"/>
                    <a:gd name="connsiteX1" fmla="*/ 304038 w 1584176"/>
                    <a:gd name="connsiteY1" fmla="*/ 0 h 1216152"/>
                    <a:gd name="connsiteX2" fmla="*/ 1280138 w 1584176"/>
                    <a:gd name="connsiteY2" fmla="*/ 0 h 1216152"/>
                    <a:gd name="connsiteX3" fmla="*/ 1584176 w 1584176"/>
                    <a:gd name="connsiteY3" fmla="*/ 1216152 h 1216152"/>
                    <a:gd name="connsiteX4" fmla="*/ 0 w 1584176"/>
                    <a:gd name="connsiteY4" fmla="*/ 1216152 h 1216152"/>
                    <a:gd name="connsiteX0" fmla="*/ 0 w 1584176"/>
                    <a:gd name="connsiteY0" fmla="*/ 1235792 h 1235792"/>
                    <a:gd name="connsiteX1" fmla="*/ 304038 w 1584176"/>
                    <a:gd name="connsiteY1" fmla="*/ 19640 h 1235792"/>
                    <a:gd name="connsiteX2" fmla="*/ 1280138 w 1584176"/>
                    <a:gd name="connsiteY2" fmla="*/ 19640 h 1235792"/>
                    <a:gd name="connsiteX3" fmla="*/ 1584176 w 1584176"/>
                    <a:gd name="connsiteY3" fmla="*/ 1235792 h 1235792"/>
                    <a:gd name="connsiteX4" fmla="*/ 0 w 1584176"/>
                    <a:gd name="connsiteY4" fmla="*/ 1235792 h 1235792"/>
                    <a:gd name="connsiteX0" fmla="*/ 0 w 1584176"/>
                    <a:gd name="connsiteY0" fmla="*/ 1243290 h 1243290"/>
                    <a:gd name="connsiteX1" fmla="*/ 304038 w 1584176"/>
                    <a:gd name="connsiteY1" fmla="*/ 27138 h 1243290"/>
                    <a:gd name="connsiteX2" fmla="*/ 1280138 w 1584176"/>
                    <a:gd name="connsiteY2" fmla="*/ 27138 h 1243290"/>
                    <a:gd name="connsiteX3" fmla="*/ 1584176 w 1584176"/>
                    <a:gd name="connsiteY3" fmla="*/ 1243290 h 1243290"/>
                    <a:gd name="connsiteX4" fmla="*/ 0 w 1584176"/>
                    <a:gd name="connsiteY4" fmla="*/ 1243290 h 1243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176" h="1243290">
                      <a:moveTo>
                        <a:pt x="0" y="1243290"/>
                      </a:moveTo>
                      <a:lnTo>
                        <a:pt x="304038" y="27138"/>
                      </a:lnTo>
                      <a:cubicBezTo>
                        <a:pt x="629405" y="-57"/>
                        <a:pt x="941174" y="-17053"/>
                        <a:pt x="1280138" y="27138"/>
                      </a:cubicBezTo>
                      <a:lnTo>
                        <a:pt x="1584176" y="1243290"/>
                      </a:lnTo>
                      <a:lnTo>
                        <a:pt x="0" y="1243290"/>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23" name="Trapezoid 6">
                  <a:extLst>
                    <a:ext uri="{FF2B5EF4-FFF2-40B4-BE49-F238E27FC236}">
                      <a16:creationId xmlns:a16="http://schemas.microsoft.com/office/drawing/2014/main" id="{268C5D1E-F4F1-EA2F-4720-5843DCEBB9C2}"/>
                    </a:ext>
                  </a:extLst>
                </p:cNvPr>
                <p:cNvSpPr/>
                <p:nvPr/>
              </p:nvSpPr>
              <p:spPr>
                <a:xfrm rot="10800000">
                  <a:off x="5580112" y="4312147"/>
                  <a:ext cx="2016224" cy="471979"/>
                </a:xfrm>
                <a:custGeom>
                  <a:avLst/>
                  <a:gdLst>
                    <a:gd name="connsiteX0" fmla="*/ 0 w 2016224"/>
                    <a:gd name="connsiteY0" fmla="*/ 360040 h 360040"/>
                    <a:gd name="connsiteX1" fmla="*/ 128109 w 2016224"/>
                    <a:gd name="connsiteY1" fmla="*/ 0 h 360040"/>
                    <a:gd name="connsiteX2" fmla="*/ 1888115 w 2016224"/>
                    <a:gd name="connsiteY2" fmla="*/ 0 h 360040"/>
                    <a:gd name="connsiteX3" fmla="*/ 2016224 w 2016224"/>
                    <a:gd name="connsiteY3" fmla="*/ 360040 h 360040"/>
                    <a:gd name="connsiteX4" fmla="*/ 0 w 2016224"/>
                    <a:gd name="connsiteY4" fmla="*/ 360040 h 360040"/>
                    <a:gd name="connsiteX0" fmla="*/ 0 w 2016224"/>
                    <a:gd name="connsiteY0" fmla="*/ 431046 h 431046"/>
                    <a:gd name="connsiteX1" fmla="*/ 128109 w 2016224"/>
                    <a:gd name="connsiteY1" fmla="*/ 71006 h 431046"/>
                    <a:gd name="connsiteX2" fmla="*/ 1888115 w 2016224"/>
                    <a:gd name="connsiteY2" fmla="*/ 71006 h 431046"/>
                    <a:gd name="connsiteX3" fmla="*/ 2016224 w 2016224"/>
                    <a:gd name="connsiteY3" fmla="*/ 431046 h 431046"/>
                    <a:gd name="connsiteX4" fmla="*/ 0 w 2016224"/>
                    <a:gd name="connsiteY4" fmla="*/ 431046 h 431046"/>
                    <a:gd name="connsiteX0" fmla="*/ 0 w 2016224"/>
                    <a:gd name="connsiteY0" fmla="*/ 458241 h 458241"/>
                    <a:gd name="connsiteX1" fmla="*/ 128109 w 2016224"/>
                    <a:gd name="connsiteY1" fmla="*/ 98201 h 458241"/>
                    <a:gd name="connsiteX2" fmla="*/ 1888115 w 2016224"/>
                    <a:gd name="connsiteY2" fmla="*/ 98201 h 458241"/>
                    <a:gd name="connsiteX3" fmla="*/ 2016224 w 2016224"/>
                    <a:gd name="connsiteY3" fmla="*/ 458241 h 458241"/>
                    <a:gd name="connsiteX4" fmla="*/ 0 w 2016224"/>
                    <a:gd name="connsiteY4" fmla="*/ 458241 h 458241"/>
                    <a:gd name="connsiteX0" fmla="*/ 0 w 2016224"/>
                    <a:gd name="connsiteY0" fmla="*/ 465296 h 465296"/>
                    <a:gd name="connsiteX1" fmla="*/ 128109 w 2016224"/>
                    <a:gd name="connsiteY1" fmla="*/ 105256 h 465296"/>
                    <a:gd name="connsiteX2" fmla="*/ 1888115 w 2016224"/>
                    <a:gd name="connsiteY2" fmla="*/ 105256 h 465296"/>
                    <a:gd name="connsiteX3" fmla="*/ 2016224 w 2016224"/>
                    <a:gd name="connsiteY3" fmla="*/ 465296 h 465296"/>
                    <a:gd name="connsiteX4" fmla="*/ 0 w 2016224"/>
                    <a:gd name="connsiteY4" fmla="*/ 465296 h 465296"/>
                    <a:gd name="connsiteX0" fmla="*/ 0 w 2016224"/>
                    <a:gd name="connsiteY0" fmla="*/ 471979 h 471979"/>
                    <a:gd name="connsiteX1" fmla="*/ 128109 w 2016224"/>
                    <a:gd name="connsiteY1" fmla="*/ 111939 h 471979"/>
                    <a:gd name="connsiteX2" fmla="*/ 1888115 w 2016224"/>
                    <a:gd name="connsiteY2" fmla="*/ 111939 h 471979"/>
                    <a:gd name="connsiteX3" fmla="*/ 2016224 w 2016224"/>
                    <a:gd name="connsiteY3" fmla="*/ 471979 h 471979"/>
                    <a:gd name="connsiteX4" fmla="*/ 0 w 2016224"/>
                    <a:gd name="connsiteY4" fmla="*/ 471979 h 471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6224" h="471979">
                      <a:moveTo>
                        <a:pt x="0" y="471979"/>
                      </a:moveTo>
                      <a:lnTo>
                        <a:pt x="128109" y="111939"/>
                      </a:lnTo>
                      <a:cubicBezTo>
                        <a:pt x="572010" y="-7034"/>
                        <a:pt x="1260655" y="-64822"/>
                        <a:pt x="1888115" y="111939"/>
                      </a:cubicBezTo>
                      <a:lnTo>
                        <a:pt x="2016224" y="471979"/>
                      </a:lnTo>
                      <a:lnTo>
                        <a:pt x="0" y="471979"/>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24" name="Oval 5">
                  <a:extLst>
                    <a:ext uri="{FF2B5EF4-FFF2-40B4-BE49-F238E27FC236}">
                      <a16:creationId xmlns:a16="http://schemas.microsoft.com/office/drawing/2014/main" id="{E279848F-9594-E304-E97D-F4D5F88D9370}"/>
                    </a:ext>
                  </a:extLst>
                </p:cNvPr>
                <p:cNvSpPr/>
                <p:nvPr/>
              </p:nvSpPr>
              <p:spPr>
                <a:xfrm>
                  <a:off x="5580223" y="4160675"/>
                  <a:ext cx="2016000" cy="302944"/>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sp>
            <p:nvSpPr>
              <p:cNvPr id="17" name="Chord 23">
                <a:extLst>
                  <a:ext uri="{FF2B5EF4-FFF2-40B4-BE49-F238E27FC236}">
                    <a16:creationId xmlns:a16="http://schemas.microsoft.com/office/drawing/2014/main" id="{5397491E-AC8D-0FE6-E830-D02CA1AFF67E}"/>
                  </a:ext>
                </a:extLst>
              </p:cNvPr>
              <p:cNvSpPr/>
              <p:nvPr/>
            </p:nvSpPr>
            <p:spPr>
              <a:xfrm>
                <a:off x="10344068" y="5259227"/>
                <a:ext cx="578589" cy="141955"/>
              </a:xfrm>
              <a:custGeom>
                <a:avLst/>
                <a:gdLst>
                  <a:gd name="connsiteX0" fmla="*/ 115433 w 914400"/>
                  <a:gd name="connsiteY0" fmla="*/ 153510 h 914400"/>
                  <a:gd name="connsiteX1" fmla="*/ 462323 w 914400"/>
                  <a:gd name="connsiteY1" fmla="*/ 28 h 914400"/>
                  <a:gd name="connsiteX2" fmla="*/ 805686 w 914400"/>
                  <a:gd name="connsiteY2" fmla="*/ 161244 h 914400"/>
                  <a:gd name="connsiteX3" fmla="*/ 115433 w 914400"/>
                  <a:gd name="connsiteY3" fmla="*/ 153510 h 914400"/>
                  <a:gd name="connsiteX0" fmla="*/ 0 w 723591"/>
                  <a:gd name="connsiteY0" fmla="*/ 177315 h 177532"/>
                  <a:gd name="connsiteX1" fmla="*/ 380228 w 723591"/>
                  <a:gd name="connsiteY1" fmla="*/ 21 h 177532"/>
                  <a:gd name="connsiteX2" fmla="*/ 723591 w 723591"/>
                  <a:gd name="connsiteY2" fmla="*/ 161237 h 177532"/>
                  <a:gd name="connsiteX3" fmla="*/ 0 w 723591"/>
                  <a:gd name="connsiteY3" fmla="*/ 177315 h 177532"/>
                  <a:gd name="connsiteX0" fmla="*/ 0 w 759310"/>
                  <a:gd name="connsiteY0" fmla="*/ 177315 h 185049"/>
                  <a:gd name="connsiteX1" fmla="*/ 380228 w 759310"/>
                  <a:gd name="connsiteY1" fmla="*/ 21 h 185049"/>
                  <a:gd name="connsiteX2" fmla="*/ 759310 w 759310"/>
                  <a:gd name="connsiteY2" fmla="*/ 185049 h 185049"/>
                  <a:gd name="connsiteX3" fmla="*/ 0 w 759310"/>
                  <a:gd name="connsiteY3" fmla="*/ 177315 h 185049"/>
                  <a:gd name="connsiteX0" fmla="*/ 0 w 759310"/>
                  <a:gd name="connsiteY0" fmla="*/ 177315 h 188144"/>
                  <a:gd name="connsiteX1" fmla="*/ 380228 w 759310"/>
                  <a:gd name="connsiteY1" fmla="*/ 21 h 188144"/>
                  <a:gd name="connsiteX2" fmla="*/ 759310 w 759310"/>
                  <a:gd name="connsiteY2" fmla="*/ 185049 h 188144"/>
                  <a:gd name="connsiteX3" fmla="*/ 0 w 759310"/>
                  <a:gd name="connsiteY3" fmla="*/ 177315 h 188144"/>
                  <a:gd name="connsiteX0" fmla="*/ 0 w 759310"/>
                  <a:gd name="connsiteY0" fmla="*/ 177315 h 191233"/>
                  <a:gd name="connsiteX1" fmla="*/ 380228 w 759310"/>
                  <a:gd name="connsiteY1" fmla="*/ 21 h 191233"/>
                  <a:gd name="connsiteX2" fmla="*/ 759310 w 759310"/>
                  <a:gd name="connsiteY2" fmla="*/ 185049 h 191233"/>
                  <a:gd name="connsiteX3" fmla="*/ 0 w 759310"/>
                  <a:gd name="connsiteY3" fmla="*/ 177315 h 191233"/>
                  <a:gd name="connsiteX0" fmla="*/ 0 w 759310"/>
                  <a:gd name="connsiteY0" fmla="*/ 177315 h 187572"/>
                  <a:gd name="connsiteX1" fmla="*/ 380228 w 759310"/>
                  <a:gd name="connsiteY1" fmla="*/ 21 h 187572"/>
                  <a:gd name="connsiteX2" fmla="*/ 759310 w 759310"/>
                  <a:gd name="connsiteY2" fmla="*/ 177905 h 187572"/>
                  <a:gd name="connsiteX3" fmla="*/ 0 w 759310"/>
                  <a:gd name="connsiteY3" fmla="*/ 177315 h 187572"/>
                  <a:gd name="connsiteX0" fmla="*/ 0 w 768835"/>
                  <a:gd name="connsiteY0" fmla="*/ 177315 h 188632"/>
                  <a:gd name="connsiteX1" fmla="*/ 380228 w 768835"/>
                  <a:gd name="connsiteY1" fmla="*/ 21 h 188632"/>
                  <a:gd name="connsiteX2" fmla="*/ 768835 w 768835"/>
                  <a:gd name="connsiteY2" fmla="*/ 180287 h 188632"/>
                  <a:gd name="connsiteX3" fmla="*/ 0 w 768835"/>
                  <a:gd name="connsiteY3" fmla="*/ 177315 h 188632"/>
                </a:gdLst>
                <a:ahLst/>
                <a:cxnLst>
                  <a:cxn ang="0">
                    <a:pos x="connsiteX0" y="connsiteY0"/>
                  </a:cxn>
                  <a:cxn ang="0">
                    <a:pos x="connsiteX1" y="connsiteY1"/>
                  </a:cxn>
                  <a:cxn ang="0">
                    <a:pos x="connsiteX2" y="connsiteY2"/>
                  </a:cxn>
                  <a:cxn ang="0">
                    <a:pos x="connsiteX3" y="connsiteY3"/>
                  </a:cxn>
                </a:cxnLst>
                <a:rect l="l" t="t" r="r" b="b"/>
                <a:pathLst>
                  <a:path w="768835" h="188632">
                    <a:moveTo>
                      <a:pt x="0" y="177315"/>
                    </a:moveTo>
                    <a:cubicBezTo>
                      <a:pt x="87950" y="78338"/>
                      <a:pt x="247828" y="-1462"/>
                      <a:pt x="380228" y="21"/>
                    </a:cubicBezTo>
                    <a:cubicBezTo>
                      <a:pt x="512627" y="1505"/>
                      <a:pt x="683125" y="79364"/>
                      <a:pt x="768835" y="180287"/>
                    </a:cubicBezTo>
                    <a:cubicBezTo>
                      <a:pt x="513351" y="189616"/>
                      <a:pt x="257866" y="194180"/>
                      <a:pt x="0" y="177315"/>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grpSp>
          <p:nvGrpSpPr>
            <p:cNvPr id="57" name="그룹 56">
              <a:extLst>
                <a:ext uri="{FF2B5EF4-FFF2-40B4-BE49-F238E27FC236}">
                  <a16:creationId xmlns:a16="http://schemas.microsoft.com/office/drawing/2014/main" id="{300BAB95-9067-ADC5-C024-06471E71FE24}"/>
                </a:ext>
              </a:extLst>
            </p:cNvPr>
            <p:cNvGrpSpPr/>
            <p:nvPr/>
          </p:nvGrpSpPr>
          <p:grpSpPr>
            <a:xfrm>
              <a:off x="9489281" y="3235423"/>
              <a:ext cx="1998856" cy="2055624"/>
              <a:chOff x="9498806" y="3311273"/>
              <a:chExt cx="1998856" cy="2055624"/>
            </a:xfrm>
          </p:grpSpPr>
          <p:sp>
            <p:nvSpPr>
              <p:cNvPr id="9" name="Freeform 9">
                <a:extLst>
                  <a:ext uri="{FF2B5EF4-FFF2-40B4-BE49-F238E27FC236}">
                    <a16:creationId xmlns:a16="http://schemas.microsoft.com/office/drawing/2014/main" id="{7C615951-8753-DB37-22EB-22D6962FA7C9}"/>
                  </a:ext>
                </a:extLst>
              </p:cNvPr>
              <p:cNvSpPr/>
              <p:nvPr/>
            </p:nvSpPr>
            <p:spPr>
              <a:xfrm>
                <a:off x="10435912" y="3742328"/>
                <a:ext cx="289282" cy="1624569"/>
              </a:xfrm>
              <a:custGeom>
                <a:avLst/>
                <a:gdLst>
                  <a:gd name="connsiteX0" fmla="*/ 171450 w 323850"/>
                  <a:gd name="connsiteY0" fmla="*/ 28575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71450 w 323850"/>
                  <a:gd name="connsiteY9" fmla="*/ 28575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76225 w 323850"/>
                  <a:gd name="connsiteY7" fmla="*/ 0 h 2152650"/>
                  <a:gd name="connsiteX8" fmla="*/ 167117 w 323850"/>
                  <a:gd name="connsiteY8" fmla="*/ 2573 h 2152650"/>
                  <a:gd name="connsiteX0" fmla="*/ 167117 w 327783"/>
                  <a:gd name="connsiteY0" fmla="*/ 2573 h 2152650"/>
                  <a:gd name="connsiteX1" fmla="*/ 152400 w 327783"/>
                  <a:gd name="connsiteY1" fmla="*/ 647700 h 2152650"/>
                  <a:gd name="connsiteX2" fmla="*/ 0 w 327783"/>
                  <a:gd name="connsiteY2" fmla="*/ 1457325 h 2152650"/>
                  <a:gd name="connsiteX3" fmla="*/ 180975 w 327783"/>
                  <a:gd name="connsiteY3" fmla="*/ 2152650 h 2152650"/>
                  <a:gd name="connsiteX4" fmla="*/ 323850 w 327783"/>
                  <a:gd name="connsiteY4" fmla="*/ 2066925 h 2152650"/>
                  <a:gd name="connsiteX5" fmla="*/ 161925 w 327783"/>
                  <a:gd name="connsiteY5" fmla="*/ 1419225 h 2152650"/>
                  <a:gd name="connsiteX6" fmla="*/ 295275 w 327783"/>
                  <a:gd name="connsiteY6" fmla="*/ 628650 h 2152650"/>
                  <a:gd name="connsiteX7" fmla="*/ 276225 w 327783"/>
                  <a:gd name="connsiteY7" fmla="*/ 0 h 2152650"/>
                  <a:gd name="connsiteX8" fmla="*/ 167117 w 327783"/>
                  <a:gd name="connsiteY8" fmla="*/ 2573 h 2152650"/>
                  <a:gd name="connsiteX0" fmla="*/ 167117 w 349517"/>
                  <a:gd name="connsiteY0" fmla="*/ 2573 h 2152650"/>
                  <a:gd name="connsiteX1" fmla="*/ 152400 w 349517"/>
                  <a:gd name="connsiteY1" fmla="*/ 647700 h 2152650"/>
                  <a:gd name="connsiteX2" fmla="*/ 0 w 349517"/>
                  <a:gd name="connsiteY2" fmla="*/ 1457325 h 2152650"/>
                  <a:gd name="connsiteX3" fmla="*/ 180975 w 349517"/>
                  <a:gd name="connsiteY3" fmla="*/ 2152650 h 2152650"/>
                  <a:gd name="connsiteX4" fmla="*/ 323850 w 349517"/>
                  <a:gd name="connsiteY4" fmla="*/ 2066925 h 2152650"/>
                  <a:gd name="connsiteX5" fmla="*/ 161925 w 349517"/>
                  <a:gd name="connsiteY5" fmla="*/ 1419225 h 2152650"/>
                  <a:gd name="connsiteX6" fmla="*/ 295275 w 349517"/>
                  <a:gd name="connsiteY6" fmla="*/ 628650 h 2152650"/>
                  <a:gd name="connsiteX7" fmla="*/ 349310 w 349517"/>
                  <a:gd name="connsiteY7" fmla="*/ 216050 h 2152650"/>
                  <a:gd name="connsiteX8" fmla="*/ 276225 w 349517"/>
                  <a:gd name="connsiteY8" fmla="*/ 0 h 2152650"/>
                  <a:gd name="connsiteX9" fmla="*/ 167117 w 349517"/>
                  <a:gd name="connsiteY9" fmla="*/ 2573 h 2152650"/>
                  <a:gd name="connsiteX0" fmla="*/ 167117 w 349517"/>
                  <a:gd name="connsiteY0" fmla="*/ 2573 h 2152650"/>
                  <a:gd name="connsiteX1" fmla="*/ 152400 w 349517"/>
                  <a:gd name="connsiteY1" fmla="*/ 647700 h 2152650"/>
                  <a:gd name="connsiteX2" fmla="*/ 0 w 349517"/>
                  <a:gd name="connsiteY2" fmla="*/ 1457325 h 2152650"/>
                  <a:gd name="connsiteX3" fmla="*/ 180975 w 349517"/>
                  <a:gd name="connsiteY3" fmla="*/ 2152650 h 2152650"/>
                  <a:gd name="connsiteX4" fmla="*/ 323850 w 349517"/>
                  <a:gd name="connsiteY4" fmla="*/ 2066925 h 2152650"/>
                  <a:gd name="connsiteX5" fmla="*/ 161925 w 349517"/>
                  <a:gd name="connsiteY5" fmla="*/ 1419225 h 2152650"/>
                  <a:gd name="connsiteX6" fmla="*/ 295275 w 349517"/>
                  <a:gd name="connsiteY6" fmla="*/ 628650 h 2152650"/>
                  <a:gd name="connsiteX7" fmla="*/ 349310 w 349517"/>
                  <a:gd name="connsiteY7" fmla="*/ 216050 h 2152650"/>
                  <a:gd name="connsiteX8" fmla="*/ 276225 w 349517"/>
                  <a:gd name="connsiteY8" fmla="*/ 0 h 2152650"/>
                  <a:gd name="connsiteX9" fmla="*/ 167117 w 349517"/>
                  <a:gd name="connsiteY9" fmla="*/ 2573 h 2152650"/>
                  <a:gd name="connsiteX0" fmla="*/ 167117 w 349517"/>
                  <a:gd name="connsiteY0" fmla="*/ 2573 h 2152650"/>
                  <a:gd name="connsiteX1" fmla="*/ 152400 w 349517"/>
                  <a:gd name="connsiteY1" fmla="*/ 647700 h 2152650"/>
                  <a:gd name="connsiteX2" fmla="*/ 0 w 349517"/>
                  <a:gd name="connsiteY2" fmla="*/ 1457325 h 2152650"/>
                  <a:gd name="connsiteX3" fmla="*/ 180975 w 349517"/>
                  <a:gd name="connsiteY3" fmla="*/ 2152650 h 2152650"/>
                  <a:gd name="connsiteX4" fmla="*/ 323850 w 349517"/>
                  <a:gd name="connsiteY4" fmla="*/ 2066925 h 2152650"/>
                  <a:gd name="connsiteX5" fmla="*/ 161925 w 349517"/>
                  <a:gd name="connsiteY5" fmla="*/ 1419225 h 2152650"/>
                  <a:gd name="connsiteX6" fmla="*/ 295275 w 349517"/>
                  <a:gd name="connsiteY6" fmla="*/ 628650 h 2152650"/>
                  <a:gd name="connsiteX7" fmla="*/ 349310 w 349517"/>
                  <a:gd name="connsiteY7" fmla="*/ 216050 h 2152650"/>
                  <a:gd name="connsiteX8" fmla="*/ 276225 w 349517"/>
                  <a:gd name="connsiteY8" fmla="*/ 0 h 2152650"/>
                  <a:gd name="connsiteX9" fmla="*/ 167117 w 349517"/>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78793 w 361458"/>
                  <a:gd name="connsiteY0" fmla="*/ 2573 h 2152650"/>
                  <a:gd name="connsiteX1" fmla="*/ 164076 w 361458"/>
                  <a:gd name="connsiteY1" fmla="*/ 647700 h 2152650"/>
                  <a:gd name="connsiteX2" fmla="*/ 11676 w 361458"/>
                  <a:gd name="connsiteY2" fmla="*/ 1457325 h 2152650"/>
                  <a:gd name="connsiteX3" fmla="*/ 192651 w 361458"/>
                  <a:gd name="connsiteY3" fmla="*/ 2152650 h 2152650"/>
                  <a:gd name="connsiteX4" fmla="*/ 335526 w 361458"/>
                  <a:gd name="connsiteY4" fmla="*/ 2066925 h 2152650"/>
                  <a:gd name="connsiteX5" fmla="*/ 173601 w 361458"/>
                  <a:gd name="connsiteY5" fmla="*/ 1419225 h 2152650"/>
                  <a:gd name="connsiteX6" fmla="*/ 306951 w 361458"/>
                  <a:gd name="connsiteY6" fmla="*/ 628650 h 2152650"/>
                  <a:gd name="connsiteX7" fmla="*/ 360986 w 361458"/>
                  <a:gd name="connsiteY7" fmla="*/ 216050 h 2152650"/>
                  <a:gd name="connsiteX8" fmla="*/ 287901 w 361458"/>
                  <a:gd name="connsiteY8" fmla="*/ 0 h 2152650"/>
                  <a:gd name="connsiteX9" fmla="*/ 178793 w 361458"/>
                  <a:gd name="connsiteY9" fmla="*/ 2573 h 2152650"/>
                  <a:gd name="connsiteX0" fmla="*/ 178793 w 361849"/>
                  <a:gd name="connsiteY0" fmla="*/ 2573 h 2152650"/>
                  <a:gd name="connsiteX1" fmla="*/ 164076 w 361849"/>
                  <a:gd name="connsiteY1" fmla="*/ 647700 h 2152650"/>
                  <a:gd name="connsiteX2" fmla="*/ 11676 w 361849"/>
                  <a:gd name="connsiteY2" fmla="*/ 1457325 h 2152650"/>
                  <a:gd name="connsiteX3" fmla="*/ 192651 w 361849"/>
                  <a:gd name="connsiteY3" fmla="*/ 2152650 h 2152650"/>
                  <a:gd name="connsiteX4" fmla="*/ 335526 w 361849"/>
                  <a:gd name="connsiteY4" fmla="*/ 2066925 h 2152650"/>
                  <a:gd name="connsiteX5" fmla="*/ 173601 w 361849"/>
                  <a:gd name="connsiteY5" fmla="*/ 1419225 h 2152650"/>
                  <a:gd name="connsiteX6" fmla="*/ 315618 w 361849"/>
                  <a:gd name="connsiteY6" fmla="*/ 654652 h 2152650"/>
                  <a:gd name="connsiteX7" fmla="*/ 360986 w 361849"/>
                  <a:gd name="connsiteY7" fmla="*/ 216050 h 2152650"/>
                  <a:gd name="connsiteX8" fmla="*/ 287901 w 361849"/>
                  <a:gd name="connsiteY8" fmla="*/ 0 h 2152650"/>
                  <a:gd name="connsiteX9" fmla="*/ 178793 w 361849"/>
                  <a:gd name="connsiteY9" fmla="*/ 2573 h 2152650"/>
                  <a:gd name="connsiteX0" fmla="*/ 178793 w 361849"/>
                  <a:gd name="connsiteY0" fmla="*/ 2573 h 2152650"/>
                  <a:gd name="connsiteX1" fmla="*/ 164076 w 361849"/>
                  <a:gd name="connsiteY1" fmla="*/ 647700 h 2152650"/>
                  <a:gd name="connsiteX2" fmla="*/ 11676 w 361849"/>
                  <a:gd name="connsiteY2" fmla="*/ 1457325 h 2152650"/>
                  <a:gd name="connsiteX3" fmla="*/ 192651 w 361849"/>
                  <a:gd name="connsiteY3" fmla="*/ 2152650 h 2152650"/>
                  <a:gd name="connsiteX4" fmla="*/ 361528 w 361849"/>
                  <a:gd name="connsiteY4" fmla="*/ 2131929 h 2152650"/>
                  <a:gd name="connsiteX5" fmla="*/ 173601 w 361849"/>
                  <a:gd name="connsiteY5" fmla="*/ 1419225 h 2152650"/>
                  <a:gd name="connsiteX6" fmla="*/ 315618 w 361849"/>
                  <a:gd name="connsiteY6" fmla="*/ 654652 h 2152650"/>
                  <a:gd name="connsiteX7" fmla="*/ 360986 w 361849"/>
                  <a:gd name="connsiteY7" fmla="*/ 216050 h 2152650"/>
                  <a:gd name="connsiteX8" fmla="*/ 287901 w 361849"/>
                  <a:gd name="connsiteY8" fmla="*/ 0 h 2152650"/>
                  <a:gd name="connsiteX9" fmla="*/ 178793 w 361849"/>
                  <a:gd name="connsiteY9" fmla="*/ 2573 h 2152650"/>
                  <a:gd name="connsiteX0" fmla="*/ 178793 w 361528"/>
                  <a:gd name="connsiteY0" fmla="*/ 2573 h 2152650"/>
                  <a:gd name="connsiteX1" fmla="*/ 164076 w 361528"/>
                  <a:gd name="connsiteY1" fmla="*/ 647700 h 2152650"/>
                  <a:gd name="connsiteX2" fmla="*/ 11676 w 361528"/>
                  <a:gd name="connsiteY2" fmla="*/ 1457325 h 2152650"/>
                  <a:gd name="connsiteX3" fmla="*/ 192651 w 361528"/>
                  <a:gd name="connsiteY3" fmla="*/ 2152650 h 2152650"/>
                  <a:gd name="connsiteX4" fmla="*/ 361528 w 361528"/>
                  <a:gd name="connsiteY4" fmla="*/ 2131929 h 2152650"/>
                  <a:gd name="connsiteX5" fmla="*/ 173601 w 361528"/>
                  <a:gd name="connsiteY5" fmla="*/ 1419225 h 2152650"/>
                  <a:gd name="connsiteX6" fmla="*/ 315618 w 361528"/>
                  <a:gd name="connsiteY6" fmla="*/ 654652 h 2152650"/>
                  <a:gd name="connsiteX7" fmla="*/ 287901 w 361528"/>
                  <a:gd name="connsiteY7" fmla="*/ 0 h 2152650"/>
                  <a:gd name="connsiteX8" fmla="*/ 178793 w 361528"/>
                  <a:gd name="connsiteY8" fmla="*/ 2573 h 2152650"/>
                  <a:gd name="connsiteX0" fmla="*/ 178793 w 374776"/>
                  <a:gd name="connsiteY0" fmla="*/ 2573 h 2152650"/>
                  <a:gd name="connsiteX1" fmla="*/ 164076 w 374776"/>
                  <a:gd name="connsiteY1" fmla="*/ 647700 h 2152650"/>
                  <a:gd name="connsiteX2" fmla="*/ 11676 w 374776"/>
                  <a:gd name="connsiteY2" fmla="*/ 1457325 h 2152650"/>
                  <a:gd name="connsiteX3" fmla="*/ 192651 w 374776"/>
                  <a:gd name="connsiteY3" fmla="*/ 2152650 h 2152650"/>
                  <a:gd name="connsiteX4" fmla="*/ 361528 w 374776"/>
                  <a:gd name="connsiteY4" fmla="*/ 2131929 h 2152650"/>
                  <a:gd name="connsiteX5" fmla="*/ 173601 w 374776"/>
                  <a:gd name="connsiteY5" fmla="*/ 1419225 h 2152650"/>
                  <a:gd name="connsiteX6" fmla="*/ 315618 w 374776"/>
                  <a:gd name="connsiteY6" fmla="*/ 654652 h 2152650"/>
                  <a:gd name="connsiteX7" fmla="*/ 287901 w 374776"/>
                  <a:gd name="connsiteY7" fmla="*/ 0 h 2152650"/>
                  <a:gd name="connsiteX8" fmla="*/ 178793 w 374776"/>
                  <a:gd name="connsiteY8" fmla="*/ 2573 h 2152650"/>
                  <a:gd name="connsiteX0" fmla="*/ 178793 w 391181"/>
                  <a:gd name="connsiteY0" fmla="*/ 2573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78793 w 391181"/>
                  <a:gd name="connsiteY8" fmla="*/ 2573 h 2152650"/>
                  <a:gd name="connsiteX0" fmla="*/ 148458 w 391181"/>
                  <a:gd name="connsiteY0" fmla="*/ 15574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48458 w 391181"/>
                  <a:gd name="connsiteY8" fmla="*/ 15574 h 2152650"/>
                  <a:gd name="connsiteX0" fmla="*/ 148458 w 391181"/>
                  <a:gd name="connsiteY0" fmla="*/ 15574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48458 w 391181"/>
                  <a:gd name="connsiteY8" fmla="*/ 15574 h 2152650"/>
                  <a:gd name="connsiteX0" fmla="*/ 148458 w 391181"/>
                  <a:gd name="connsiteY0" fmla="*/ 15574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48458 w 391181"/>
                  <a:gd name="connsiteY8" fmla="*/ 15574 h 2152650"/>
                  <a:gd name="connsiteX0" fmla="*/ 150132 w 392855"/>
                  <a:gd name="connsiteY0" fmla="*/ 15574 h 2152650"/>
                  <a:gd name="connsiteX1" fmla="*/ 148416 w 392855"/>
                  <a:gd name="connsiteY1" fmla="*/ 647700 h 2152650"/>
                  <a:gd name="connsiteX2" fmla="*/ 13350 w 392855"/>
                  <a:gd name="connsiteY2" fmla="*/ 1457325 h 2152650"/>
                  <a:gd name="connsiteX3" fmla="*/ 194325 w 392855"/>
                  <a:gd name="connsiteY3" fmla="*/ 2152650 h 2152650"/>
                  <a:gd name="connsiteX4" fmla="*/ 363202 w 392855"/>
                  <a:gd name="connsiteY4" fmla="*/ 2131929 h 2152650"/>
                  <a:gd name="connsiteX5" fmla="*/ 175275 w 392855"/>
                  <a:gd name="connsiteY5" fmla="*/ 1419225 h 2152650"/>
                  <a:gd name="connsiteX6" fmla="*/ 317292 w 392855"/>
                  <a:gd name="connsiteY6" fmla="*/ 654652 h 2152650"/>
                  <a:gd name="connsiteX7" fmla="*/ 289575 w 392855"/>
                  <a:gd name="connsiteY7" fmla="*/ 0 h 2152650"/>
                  <a:gd name="connsiteX8" fmla="*/ 150132 w 392855"/>
                  <a:gd name="connsiteY8" fmla="*/ 15574 h 2152650"/>
                  <a:gd name="connsiteX0" fmla="*/ 132798 w 392855"/>
                  <a:gd name="connsiteY0" fmla="*/ 11240 h 2152650"/>
                  <a:gd name="connsiteX1" fmla="*/ 148416 w 392855"/>
                  <a:gd name="connsiteY1" fmla="*/ 647700 h 2152650"/>
                  <a:gd name="connsiteX2" fmla="*/ 13350 w 392855"/>
                  <a:gd name="connsiteY2" fmla="*/ 1457325 h 2152650"/>
                  <a:gd name="connsiteX3" fmla="*/ 194325 w 392855"/>
                  <a:gd name="connsiteY3" fmla="*/ 2152650 h 2152650"/>
                  <a:gd name="connsiteX4" fmla="*/ 363202 w 392855"/>
                  <a:gd name="connsiteY4" fmla="*/ 2131929 h 2152650"/>
                  <a:gd name="connsiteX5" fmla="*/ 175275 w 392855"/>
                  <a:gd name="connsiteY5" fmla="*/ 1419225 h 2152650"/>
                  <a:gd name="connsiteX6" fmla="*/ 317292 w 392855"/>
                  <a:gd name="connsiteY6" fmla="*/ 654652 h 2152650"/>
                  <a:gd name="connsiteX7" fmla="*/ 289575 w 392855"/>
                  <a:gd name="connsiteY7" fmla="*/ 0 h 2152650"/>
                  <a:gd name="connsiteX8" fmla="*/ 132798 w 392855"/>
                  <a:gd name="connsiteY8" fmla="*/ 11240 h 2152650"/>
                  <a:gd name="connsiteX0" fmla="*/ 115464 w 392855"/>
                  <a:gd name="connsiteY0" fmla="*/ 0 h 2158745"/>
                  <a:gd name="connsiteX1" fmla="*/ 148416 w 392855"/>
                  <a:gd name="connsiteY1" fmla="*/ 653795 h 2158745"/>
                  <a:gd name="connsiteX2" fmla="*/ 13350 w 392855"/>
                  <a:gd name="connsiteY2" fmla="*/ 1463420 h 2158745"/>
                  <a:gd name="connsiteX3" fmla="*/ 194325 w 392855"/>
                  <a:gd name="connsiteY3" fmla="*/ 2158745 h 2158745"/>
                  <a:gd name="connsiteX4" fmla="*/ 363202 w 392855"/>
                  <a:gd name="connsiteY4" fmla="*/ 2138024 h 2158745"/>
                  <a:gd name="connsiteX5" fmla="*/ 175275 w 392855"/>
                  <a:gd name="connsiteY5" fmla="*/ 1425320 h 2158745"/>
                  <a:gd name="connsiteX6" fmla="*/ 317292 w 392855"/>
                  <a:gd name="connsiteY6" fmla="*/ 660747 h 2158745"/>
                  <a:gd name="connsiteX7" fmla="*/ 289575 w 392855"/>
                  <a:gd name="connsiteY7" fmla="*/ 6095 h 2158745"/>
                  <a:gd name="connsiteX8" fmla="*/ 115464 w 392855"/>
                  <a:gd name="connsiteY8" fmla="*/ 0 h 2158745"/>
                  <a:gd name="connsiteX0" fmla="*/ 115464 w 392855"/>
                  <a:gd name="connsiteY0" fmla="*/ 0 h 2158745"/>
                  <a:gd name="connsiteX1" fmla="*/ 148416 w 392855"/>
                  <a:gd name="connsiteY1" fmla="*/ 653795 h 2158745"/>
                  <a:gd name="connsiteX2" fmla="*/ 13350 w 392855"/>
                  <a:gd name="connsiteY2" fmla="*/ 1463420 h 2158745"/>
                  <a:gd name="connsiteX3" fmla="*/ 194325 w 392855"/>
                  <a:gd name="connsiteY3" fmla="*/ 2158745 h 2158745"/>
                  <a:gd name="connsiteX4" fmla="*/ 363202 w 392855"/>
                  <a:gd name="connsiteY4" fmla="*/ 2138024 h 2158745"/>
                  <a:gd name="connsiteX5" fmla="*/ 175275 w 392855"/>
                  <a:gd name="connsiteY5" fmla="*/ 1425320 h 2158745"/>
                  <a:gd name="connsiteX6" fmla="*/ 317292 w 392855"/>
                  <a:gd name="connsiteY6" fmla="*/ 660747 h 2158745"/>
                  <a:gd name="connsiteX7" fmla="*/ 289575 w 392855"/>
                  <a:gd name="connsiteY7" fmla="*/ 6095 h 2158745"/>
                  <a:gd name="connsiteX8" fmla="*/ 115464 w 392855"/>
                  <a:gd name="connsiteY8" fmla="*/ 0 h 2158745"/>
                  <a:gd name="connsiteX0" fmla="*/ 115464 w 387669"/>
                  <a:gd name="connsiteY0" fmla="*/ 0 h 2158745"/>
                  <a:gd name="connsiteX1" fmla="*/ 148416 w 387669"/>
                  <a:gd name="connsiteY1" fmla="*/ 653795 h 2158745"/>
                  <a:gd name="connsiteX2" fmla="*/ 13350 w 387669"/>
                  <a:gd name="connsiteY2" fmla="*/ 1463420 h 2158745"/>
                  <a:gd name="connsiteX3" fmla="*/ 194325 w 387669"/>
                  <a:gd name="connsiteY3" fmla="*/ 2158745 h 2158745"/>
                  <a:gd name="connsiteX4" fmla="*/ 363202 w 387669"/>
                  <a:gd name="connsiteY4" fmla="*/ 2138024 h 2158745"/>
                  <a:gd name="connsiteX5" fmla="*/ 175275 w 387669"/>
                  <a:gd name="connsiteY5" fmla="*/ 1425320 h 2158745"/>
                  <a:gd name="connsiteX6" fmla="*/ 317292 w 387669"/>
                  <a:gd name="connsiteY6" fmla="*/ 660747 h 2158745"/>
                  <a:gd name="connsiteX7" fmla="*/ 289575 w 387669"/>
                  <a:gd name="connsiteY7" fmla="*/ 6095 h 2158745"/>
                  <a:gd name="connsiteX8" fmla="*/ 115464 w 387669"/>
                  <a:gd name="connsiteY8" fmla="*/ 0 h 2158745"/>
                  <a:gd name="connsiteX0" fmla="*/ 115464 w 387669"/>
                  <a:gd name="connsiteY0" fmla="*/ 0 h 2158745"/>
                  <a:gd name="connsiteX1" fmla="*/ 148416 w 387669"/>
                  <a:gd name="connsiteY1" fmla="*/ 653795 h 2158745"/>
                  <a:gd name="connsiteX2" fmla="*/ 13350 w 387669"/>
                  <a:gd name="connsiteY2" fmla="*/ 1463420 h 2158745"/>
                  <a:gd name="connsiteX3" fmla="*/ 194325 w 387669"/>
                  <a:gd name="connsiteY3" fmla="*/ 2158745 h 2158745"/>
                  <a:gd name="connsiteX4" fmla="*/ 363202 w 387669"/>
                  <a:gd name="connsiteY4" fmla="*/ 2138024 h 2158745"/>
                  <a:gd name="connsiteX5" fmla="*/ 175275 w 387669"/>
                  <a:gd name="connsiteY5" fmla="*/ 1425320 h 2158745"/>
                  <a:gd name="connsiteX6" fmla="*/ 317292 w 387669"/>
                  <a:gd name="connsiteY6" fmla="*/ 660747 h 2158745"/>
                  <a:gd name="connsiteX7" fmla="*/ 289575 w 387669"/>
                  <a:gd name="connsiteY7" fmla="*/ 6095 h 2158745"/>
                  <a:gd name="connsiteX8" fmla="*/ 115464 w 387669"/>
                  <a:gd name="connsiteY8" fmla="*/ 0 h 2158745"/>
                  <a:gd name="connsiteX0" fmla="*/ 115464 w 387669"/>
                  <a:gd name="connsiteY0" fmla="*/ 0 h 2158745"/>
                  <a:gd name="connsiteX1" fmla="*/ 148416 w 387669"/>
                  <a:gd name="connsiteY1" fmla="*/ 653795 h 2158745"/>
                  <a:gd name="connsiteX2" fmla="*/ 13350 w 387669"/>
                  <a:gd name="connsiteY2" fmla="*/ 1463420 h 2158745"/>
                  <a:gd name="connsiteX3" fmla="*/ 194325 w 387669"/>
                  <a:gd name="connsiteY3" fmla="*/ 2158745 h 2158745"/>
                  <a:gd name="connsiteX4" fmla="*/ 363202 w 387669"/>
                  <a:gd name="connsiteY4" fmla="*/ 2138024 h 2158745"/>
                  <a:gd name="connsiteX5" fmla="*/ 175275 w 387669"/>
                  <a:gd name="connsiteY5" fmla="*/ 1425320 h 2158745"/>
                  <a:gd name="connsiteX6" fmla="*/ 317292 w 387669"/>
                  <a:gd name="connsiteY6" fmla="*/ 660747 h 2158745"/>
                  <a:gd name="connsiteX7" fmla="*/ 289575 w 387669"/>
                  <a:gd name="connsiteY7" fmla="*/ 6095 h 2158745"/>
                  <a:gd name="connsiteX8" fmla="*/ 115464 w 387669"/>
                  <a:gd name="connsiteY8" fmla="*/ 0 h 2158745"/>
                  <a:gd name="connsiteX0" fmla="*/ 127719 w 399924"/>
                  <a:gd name="connsiteY0" fmla="*/ 0 h 2158745"/>
                  <a:gd name="connsiteX1" fmla="*/ 160671 w 399924"/>
                  <a:gd name="connsiteY1" fmla="*/ 653795 h 2158745"/>
                  <a:gd name="connsiteX2" fmla="*/ 25605 w 399924"/>
                  <a:gd name="connsiteY2" fmla="*/ 1463420 h 2158745"/>
                  <a:gd name="connsiteX3" fmla="*/ 206580 w 399924"/>
                  <a:gd name="connsiteY3" fmla="*/ 2158745 h 2158745"/>
                  <a:gd name="connsiteX4" fmla="*/ 375457 w 399924"/>
                  <a:gd name="connsiteY4" fmla="*/ 2138024 h 2158745"/>
                  <a:gd name="connsiteX5" fmla="*/ 187530 w 399924"/>
                  <a:gd name="connsiteY5" fmla="*/ 1425320 h 2158745"/>
                  <a:gd name="connsiteX6" fmla="*/ 329547 w 399924"/>
                  <a:gd name="connsiteY6" fmla="*/ 660747 h 2158745"/>
                  <a:gd name="connsiteX7" fmla="*/ 301830 w 399924"/>
                  <a:gd name="connsiteY7" fmla="*/ 6095 h 2158745"/>
                  <a:gd name="connsiteX8" fmla="*/ 127719 w 399924"/>
                  <a:gd name="connsiteY8" fmla="*/ 0 h 2158745"/>
                  <a:gd name="connsiteX0" fmla="*/ 127719 w 399924"/>
                  <a:gd name="connsiteY0" fmla="*/ 0 h 2158745"/>
                  <a:gd name="connsiteX1" fmla="*/ 160671 w 399924"/>
                  <a:gd name="connsiteY1" fmla="*/ 653795 h 2158745"/>
                  <a:gd name="connsiteX2" fmla="*/ 25605 w 399924"/>
                  <a:gd name="connsiteY2" fmla="*/ 1463420 h 2158745"/>
                  <a:gd name="connsiteX3" fmla="*/ 206580 w 399924"/>
                  <a:gd name="connsiteY3" fmla="*/ 2158745 h 2158745"/>
                  <a:gd name="connsiteX4" fmla="*/ 375457 w 399924"/>
                  <a:gd name="connsiteY4" fmla="*/ 2138024 h 2158745"/>
                  <a:gd name="connsiteX5" fmla="*/ 187530 w 399924"/>
                  <a:gd name="connsiteY5" fmla="*/ 1425320 h 2158745"/>
                  <a:gd name="connsiteX6" fmla="*/ 329547 w 399924"/>
                  <a:gd name="connsiteY6" fmla="*/ 660747 h 2158745"/>
                  <a:gd name="connsiteX7" fmla="*/ 301830 w 399924"/>
                  <a:gd name="connsiteY7" fmla="*/ 6095 h 2158745"/>
                  <a:gd name="connsiteX8" fmla="*/ 127719 w 399924"/>
                  <a:gd name="connsiteY8" fmla="*/ 0 h 2158745"/>
                  <a:gd name="connsiteX0" fmla="*/ 127719 w 399924"/>
                  <a:gd name="connsiteY0" fmla="*/ 0 h 2158745"/>
                  <a:gd name="connsiteX1" fmla="*/ 160671 w 399924"/>
                  <a:gd name="connsiteY1" fmla="*/ 653795 h 2158745"/>
                  <a:gd name="connsiteX2" fmla="*/ 25605 w 399924"/>
                  <a:gd name="connsiteY2" fmla="*/ 1463420 h 2158745"/>
                  <a:gd name="connsiteX3" fmla="*/ 206580 w 399924"/>
                  <a:gd name="connsiteY3" fmla="*/ 2158745 h 2158745"/>
                  <a:gd name="connsiteX4" fmla="*/ 375457 w 399924"/>
                  <a:gd name="connsiteY4" fmla="*/ 2138024 h 2158745"/>
                  <a:gd name="connsiteX5" fmla="*/ 187530 w 399924"/>
                  <a:gd name="connsiteY5" fmla="*/ 1425320 h 2158745"/>
                  <a:gd name="connsiteX6" fmla="*/ 329547 w 399924"/>
                  <a:gd name="connsiteY6" fmla="*/ 660747 h 2158745"/>
                  <a:gd name="connsiteX7" fmla="*/ 301830 w 399924"/>
                  <a:gd name="connsiteY7" fmla="*/ 6095 h 2158745"/>
                  <a:gd name="connsiteX8" fmla="*/ 127719 w 399924"/>
                  <a:gd name="connsiteY8" fmla="*/ 0 h 2158745"/>
                  <a:gd name="connsiteX0" fmla="*/ 146589 w 418794"/>
                  <a:gd name="connsiteY0" fmla="*/ 0 h 2158745"/>
                  <a:gd name="connsiteX1" fmla="*/ 179541 w 418794"/>
                  <a:gd name="connsiteY1" fmla="*/ 653795 h 2158745"/>
                  <a:gd name="connsiteX2" fmla="*/ 22807 w 418794"/>
                  <a:gd name="connsiteY2" fmla="*/ 1463420 h 2158745"/>
                  <a:gd name="connsiteX3" fmla="*/ 225450 w 418794"/>
                  <a:gd name="connsiteY3" fmla="*/ 2158745 h 2158745"/>
                  <a:gd name="connsiteX4" fmla="*/ 394327 w 418794"/>
                  <a:gd name="connsiteY4" fmla="*/ 2138024 h 2158745"/>
                  <a:gd name="connsiteX5" fmla="*/ 206400 w 418794"/>
                  <a:gd name="connsiteY5" fmla="*/ 1425320 h 2158745"/>
                  <a:gd name="connsiteX6" fmla="*/ 348417 w 418794"/>
                  <a:gd name="connsiteY6" fmla="*/ 660747 h 2158745"/>
                  <a:gd name="connsiteX7" fmla="*/ 320700 w 418794"/>
                  <a:gd name="connsiteY7" fmla="*/ 6095 h 2158745"/>
                  <a:gd name="connsiteX8" fmla="*/ 146589 w 418794"/>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6473 w 408867"/>
                  <a:gd name="connsiteY5" fmla="*/ 1425320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6473 w 408867"/>
                  <a:gd name="connsiteY5" fmla="*/ 1425320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6473 w 408867"/>
                  <a:gd name="connsiteY5" fmla="*/ 1425320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2139 w 408867"/>
                  <a:gd name="connsiteY5" fmla="*/ 1442655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83472 w 408867"/>
                  <a:gd name="connsiteY5" fmla="*/ 1464323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83472 w 408867"/>
                  <a:gd name="connsiteY5" fmla="*/ 1464323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388246"/>
                  <a:gd name="connsiteY0" fmla="*/ 0 h 2158745"/>
                  <a:gd name="connsiteX1" fmla="*/ 169614 w 388246"/>
                  <a:gd name="connsiteY1" fmla="*/ 653795 h 2158745"/>
                  <a:gd name="connsiteX2" fmla="*/ 12880 w 388246"/>
                  <a:gd name="connsiteY2" fmla="*/ 1463420 h 2158745"/>
                  <a:gd name="connsiteX3" fmla="*/ 215523 w 388246"/>
                  <a:gd name="connsiteY3" fmla="*/ 2158745 h 2158745"/>
                  <a:gd name="connsiteX4" fmla="*/ 384400 w 388246"/>
                  <a:gd name="connsiteY4" fmla="*/ 2138024 h 2158745"/>
                  <a:gd name="connsiteX5" fmla="*/ 183472 w 388246"/>
                  <a:gd name="connsiteY5" fmla="*/ 1464323 h 2158745"/>
                  <a:gd name="connsiteX6" fmla="*/ 338490 w 388246"/>
                  <a:gd name="connsiteY6" fmla="*/ 660747 h 2158745"/>
                  <a:gd name="connsiteX7" fmla="*/ 266867 w 388246"/>
                  <a:gd name="connsiteY7" fmla="*/ 6095 h 2158745"/>
                  <a:gd name="connsiteX8" fmla="*/ 136662 w 388246"/>
                  <a:gd name="connsiteY8" fmla="*/ 0 h 2158745"/>
                  <a:gd name="connsiteX0" fmla="*/ 136662 w 384400"/>
                  <a:gd name="connsiteY0" fmla="*/ 0 h 2158745"/>
                  <a:gd name="connsiteX1" fmla="*/ 169614 w 384400"/>
                  <a:gd name="connsiteY1" fmla="*/ 653795 h 2158745"/>
                  <a:gd name="connsiteX2" fmla="*/ 12880 w 384400"/>
                  <a:gd name="connsiteY2" fmla="*/ 1463420 h 2158745"/>
                  <a:gd name="connsiteX3" fmla="*/ 215523 w 384400"/>
                  <a:gd name="connsiteY3" fmla="*/ 2158745 h 2158745"/>
                  <a:gd name="connsiteX4" fmla="*/ 384400 w 384400"/>
                  <a:gd name="connsiteY4" fmla="*/ 2138024 h 2158745"/>
                  <a:gd name="connsiteX5" fmla="*/ 183472 w 384400"/>
                  <a:gd name="connsiteY5" fmla="*/ 1464323 h 2158745"/>
                  <a:gd name="connsiteX6" fmla="*/ 309219 w 384400"/>
                  <a:gd name="connsiteY6" fmla="*/ 631477 h 2158745"/>
                  <a:gd name="connsiteX7" fmla="*/ 266867 w 384400"/>
                  <a:gd name="connsiteY7" fmla="*/ 6095 h 2158745"/>
                  <a:gd name="connsiteX8" fmla="*/ 136662 w 384400"/>
                  <a:gd name="connsiteY8" fmla="*/ 0 h 2158745"/>
                  <a:gd name="connsiteX0" fmla="*/ 136662 w 384400"/>
                  <a:gd name="connsiteY0" fmla="*/ 0 h 2158745"/>
                  <a:gd name="connsiteX1" fmla="*/ 169614 w 384400"/>
                  <a:gd name="connsiteY1" fmla="*/ 653795 h 2158745"/>
                  <a:gd name="connsiteX2" fmla="*/ 12880 w 384400"/>
                  <a:gd name="connsiteY2" fmla="*/ 1463420 h 2158745"/>
                  <a:gd name="connsiteX3" fmla="*/ 215523 w 384400"/>
                  <a:gd name="connsiteY3" fmla="*/ 2158745 h 2158745"/>
                  <a:gd name="connsiteX4" fmla="*/ 384400 w 384400"/>
                  <a:gd name="connsiteY4" fmla="*/ 2138024 h 2158745"/>
                  <a:gd name="connsiteX5" fmla="*/ 139567 w 384400"/>
                  <a:gd name="connsiteY5" fmla="*/ 1464322 h 2158745"/>
                  <a:gd name="connsiteX6" fmla="*/ 309219 w 384400"/>
                  <a:gd name="connsiteY6" fmla="*/ 631477 h 2158745"/>
                  <a:gd name="connsiteX7" fmla="*/ 266867 w 384400"/>
                  <a:gd name="connsiteY7" fmla="*/ 6095 h 2158745"/>
                  <a:gd name="connsiteX8" fmla="*/ 136662 w 384400"/>
                  <a:gd name="connsiteY8" fmla="*/ 0 h 2158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4400" h="2158745">
                    <a:moveTo>
                      <a:pt x="136662" y="0"/>
                    </a:moveTo>
                    <a:cubicBezTo>
                      <a:pt x="357106" y="423057"/>
                      <a:pt x="226524" y="447420"/>
                      <a:pt x="169614" y="653795"/>
                    </a:cubicBezTo>
                    <a:cubicBezTo>
                      <a:pt x="62476" y="928004"/>
                      <a:pt x="-35995" y="1228214"/>
                      <a:pt x="12880" y="1463420"/>
                    </a:cubicBezTo>
                    <a:cubicBezTo>
                      <a:pt x="90539" y="1695195"/>
                      <a:pt x="124862" y="1909635"/>
                      <a:pt x="215523" y="2158745"/>
                    </a:cubicBezTo>
                    <a:lnTo>
                      <a:pt x="384400" y="2138024"/>
                    </a:lnTo>
                    <a:cubicBezTo>
                      <a:pt x="291422" y="1891788"/>
                      <a:pt x="202209" y="1701890"/>
                      <a:pt x="139567" y="1464322"/>
                    </a:cubicBezTo>
                    <a:cubicBezTo>
                      <a:pt x="80011" y="1200797"/>
                      <a:pt x="191096" y="899335"/>
                      <a:pt x="309219" y="631477"/>
                    </a:cubicBezTo>
                    <a:cubicBezTo>
                      <a:pt x="380273" y="429608"/>
                      <a:pt x="419680" y="335791"/>
                      <a:pt x="266867" y="6095"/>
                    </a:cubicBezTo>
                    <a:cubicBezTo>
                      <a:pt x="208830" y="4063"/>
                      <a:pt x="194699" y="2032"/>
                      <a:pt x="136662"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nvGrpSpPr>
              <p:cNvPr id="56" name="그룹 55">
                <a:extLst>
                  <a:ext uri="{FF2B5EF4-FFF2-40B4-BE49-F238E27FC236}">
                    <a16:creationId xmlns:a16="http://schemas.microsoft.com/office/drawing/2014/main" id="{A2C95E55-D667-2941-B9D9-9B5C0A4B1E73}"/>
                  </a:ext>
                </a:extLst>
              </p:cNvPr>
              <p:cNvGrpSpPr/>
              <p:nvPr/>
            </p:nvGrpSpPr>
            <p:grpSpPr>
              <a:xfrm>
                <a:off x="9498806" y="3311273"/>
                <a:ext cx="1998856" cy="1963514"/>
                <a:chOff x="9498806" y="3311273"/>
                <a:chExt cx="1998856" cy="1963514"/>
              </a:xfrm>
            </p:grpSpPr>
            <p:grpSp>
              <p:nvGrpSpPr>
                <p:cNvPr id="10" name="Group 2">
                  <a:extLst>
                    <a:ext uri="{FF2B5EF4-FFF2-40B4-BE49-F238E27FC236}">
                      <a16:creationId xmlns:a16="http://schemas.microsoft.com/office/drawing/2014/main" id="{795033EF-9010-FCE7-DA0A-A407E55B1992}"/>
                    </a:ext>
                  </a:extLst>
                </p:cNvPr>
                <p:cNvGrpSpPr/>
                <p:nvPr/>
              </p:nvGrpSpPr>
              <p:grpSpPr>
                <a:xfrm rot="15300000">
                  <a:off x="9647135" y="4453947"/>
                  <a:ext cx="672511" cy="969170"/>
                  <a:chOff x="967240" y="3289369"/>
                  <a:chExt cx="1100200" cy="1585520"/>
                </a:xfrm>
              </p:grpSpPr>
              <p:sp>
                <p:nvSpPr>
                  <p:cNvPr id="20" name="Freeform 3">
                    <a:extLst>
                      <a:ext uri="{FF2B5EF4-FFF2-40B4-BE49-F238E27FC236}">
                        <a16:creationId xmlns:a16="http://schemas.microsoft.com/office/drawing/2014/main" id="{478A6916-41D4-937F-BB1B-A441054BCAB2}"/>
                      </a:ext>
                    </a:extLst>
                  </p:cNvPr>
                  <p:cNvSpPr/>
                  <p:nvPr/>
                </p:nvSpPr>
                <p:spPr>
                  <a:xfrm>
                    <a:off x="967240"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21" name="Freeform 4">
                    <a:extLst>
                      <a:ext uri="{FF2B5EF4-FFF2-40B4-BE49-F238E27FC236}">
                        <a16:creationId xmlns:a16="http://schemas.microsoft.com/office/drawing/2014/main" id="{27A70F72-36BF-6BDD-8961-DDA85A223BD1}"/>
                      </a:ext>
                    </a:extLst>
                  </p:cNvPr>
                  <p:cNvSpPr/>
                  <p:nvPr/>
                </p:nvSpPr>
                <p:spPr>
                  <a:xfrm flipH="1">
                    <a:off x="1514959"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sp>
              <p:nvSpPr>
                <p:cNvPr id="11" name="Freeform 13">
                  <a:extLst>
                    <a:ext uri="{FF2B5EF4-FFF2-40B4-BE49-F238E27FC236}">
                      <a16:creationId xmlns:a16="http://schemas.microsoft.com/office/drawing/2014/main" id="{4680F629-00C2-6D1F-B3F2-DBE886B47B30}"/>
                    </a:ext>
                  </a:extLst>
                </p:cNvPr>
                <p:cNvSpPr/>
                <p:nvPr/>
              </p:nvSpPr>
              <p:spPr>
                <a:xfrm rot="4407011">
                  <a:off x="10918637" y="3366457"/>
                  <a:ext cx="290163" cy="817189"/>
                </a:xfrm>
                <a:custGeom>
                  <a:avLst/>
                  <a:gdLst>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52234 w 552481"/>
                    <a:gd name="connsiteY21" fmla="*/ 1420947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32877 w 552481"/>
                    <a:gd name="connsiteY3" fmla="*/ 241409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534221 w 580141"/>
                    <a:gd name="connsiteY14" fmla="*/ 1044490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7405 w 580141"/>
                    <a:gd name="connsiteY20" fmla="*/ 1402284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11048 w 580141"/>
                    <a:gd name="connsiteY5" fmla="*/ 431982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11048 w 582162"/>
                    <a:gd name="connsiteY4" fmla="*/ 431271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26021 w 582162"/>
                    <a:gd name="connsiteY4" fmla="*/ 441538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82162" h="1639548">
                      <a:moveTo>
                        <a:pt x="550099" y="54028"/>
                      </a:moveTo>
                      <a:cubicBezTo>
                        <a:pt x="624739" y="-134938"/>
                        <a:pt x="547056" y="229933"/>
                        <a:pt x="536842" y="262190"/>
                      </a:cubicBezTo>
                      <a:cubicBezTo>
                        <a:pt x="526628" y="294447"/>
                        <a:pt x="489477" y="242030"/>
                        <a:pt x="488816" y="247571"/>
                      </a:cubicBezTo>
                      <a:lnTo>
                        <a:pt x="532877" y="295437"/>
                      </a:lnTo>
                      <a:cubicBezTo>
                        <a:pt x="532967" y="355079"/>
                        <a:pt x="525931" y="381896"/>
                        <a:pt x="526021" y="441538"/>
                      </a:cubicBezTo>
                      <a:lnTo>
                        <a:pt x="440807" y="401237"/>
                      </a:lnTo>
                      <a:lnTo>
                        <a:pt x="518260" y="473456"/>
                      </a:lnTo>
                      <a:lnTo>
                        <a:pt x="498587" y="637602"/>
                      </a:lnTo>
                      <a:lnTo>
                        <a:pt x="372197" y="546012"/>
                      </a:lnTo>
                      <a:lnTo>
                        <a:pt x="498617" y="657667"/>
                      </a:lnTo>
                      <a:cubicBezTo>
                        <a:pt x="498709" y="718576"/>
                        <a:pt x="483958" y="759148"/>
                        <a:pt x="484050" y="820057"/>
                      </a:cubicBezTo>
                      <a:lnTo>
                        <a:pt x="270832" y="673231"/>
                      </a:lnTo>
                      <a:lnTo>
                        <a:pt x="478917" y="852083"/>
                      </a:lnTo>
                      <a:lnTo>
                        <a:pt x="469294" y="1002645"/>
                      </a:lnTo>
                      <a:lnTo>
                        <a:pt x="184579" y="795959"/>
                      </a:lnTo>
                      <a:lnTo>
                        <a:pt x="466579" y="1042397"/>
                      </a:lnTo>
                      <a:lnTo>
                        <a:pt x="459783" y="1179874"/>
                      </a:lnTo>
                      <a:lnTo>
                        <a:pt x="119129" y="943486"/>
                      </a:lnTo>
                      <a:lnTo>
                        <a:pt x="467006" y="1228896"/>
                      </a:lnTo>
                      <a:cubicBezTo>
                        <a:pt x="467092" y="1286367"/>
                        <a:pt x="479997" y="1326381"/>
                        <a:pt x="480083" y="1383852"/>
                      </a:cubicBezTo>
                      <a:lnTo>
                        <a:pt x="184579" y="1186679"/>
                      </a:lnTo>
                      <a:lnTo>
                        <a:pt x="480050" y="1411085"/>
                      </a:lnTo>
                      <a:cubicBezTo>
                        <a:pt x="480132" y="1465879"/>
                        <a:pt x="497607" y="1538525"/>
                        <a:pt x="552481" y="1639356"/>
                      </a:cubicBezTo>
                      <a:cubicBezTo>
                        <a:pt x="331520" y="1644295"/>
                        <a:pt x="189138" y="1553987"/>
                        <a:pt x="103908" y="1411291"/>
                      </a:cubicBezTo>
                      <a:cubicBezTo>
                        <a:pt x="-144138" y="987527"/>
                        <a:pt x="70524" y="647047"/>
                        <a:pt x="550099" y="54028"/>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nvGrpSpPr>
                <p:cNvPr id="12" name="Group 15">
                  <a:extLst>
                    <a:ext uri="{FF2B5EF4-FFF2-40B4-BE49-F238E27FC236}">
                      <a16:creationId xmlns:a16="http://schemas.microsoft.com/office/drawing/2014/main" id="{ACFF50C1-B895-52EC-A58A-F280114ABA0B}"/>
                    </a:ext>
                  </a:extLst>
                </p:cNvPr>
                <p:cNvGrpSpPr/>
                <p:nvPr/>
              </p:nvGrpSpPr>
              <p:grpSpPr>
                <a:xfrm rot="5400000">
                  <a:off x="10675128" y="4128426"/>
                  <a:ext cx="577045" cy="831590"/>
                  <a:chOff x="967240" y="3289369"/>
                  <a:chExt cx="1100200" cy="1585520"/>
                </a:xfrm>
              </p:grpSpPr>
              <p:sp>
                <p:nvSpPr>
                  <p:cNvPr id="18" name="Freeform 16">
                    <a:extLst>
                      <a:ext uri="{FF2B5EF4-FFF2-40B4-BE49-F238E27FC236}">
                        <a16:creationId xmlns:a16="http://schemas.microsoft.com/office/drawing/2014/main" id="{CA583419-81DA-27F9-4A2D-22234FCA7273}"/>
                      </a:ext>
                    </a:extLst>
                  </p:cNvPr>
                  <p:cNvSpPr/>
                  <p:nvPr/>
                </p:nvSpPr>
                <p:spPr>
                  <a:xfrm>
                    <a:off x="967240"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19" name="Freeform 17">
                    <a:extLst>
                      <a:ext uri="{FF2B5EF4-FFF2-40B4-BE49-F238E27FC236}">
                        <a16:creationId xmlns:a16="http://schemas.microsoft.com/office/drawing/2014/main" id="{F008C3A7-3445-073D-F0D5-5E30ACB4AADC}"/>
                      </a:ext>
                    </a:extLst>
                  </p:cNvPr>
                  <p:cNvSpPr/>
                  <p:nvPr/>
                </p:nvSpPr>
                <p:spPr>
                  <a:xfrm flipH="1">
                    <a:off x="1514959"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sp>
              <p:nvSpPr>
                <p:cNvPr id="14" name="Freeform 19">
                  <a:extLst>
                    <a:ext uri="{FF2B5EF4-FFF2-40B4-BE49-F238E27FC236}">
                      <a16:creationId xmlns:a16="http://schemas.microsoft.com/office/drawing/2014/main" id="{BA3D2CE7-0FAE-6AAE-4AEC-1A8A1C70E548}"/>
                    </a:ext>
                  </a:extLst>
                </p:cNvPr>
                <p:cNvSpPr/>
                <p:nvPr/>
              </p:nvSpPr>
              <p:spPr>
                <a:xfrm rot="3762166">
                  <a:off x="10883440" y="4518509"/>
                  <a:ext cx="321894" cy="906551"/>
                </a:xfrm>
                <a:custGeom>
                  <a:avLst/>
                  <a:gdLst>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52234 w 552481"/>
                    <a:gd name="connsiteY21" fmla="*/ 1420947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32877 w 552481"/>
                    <a:gd name="connsiteY3" fmla="*/ 241409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534221 w 580141"/>
                    <a:gd name="connsiteY14" fmla="*/ 1044490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7405 w 580141"/>
                    <a:gd name="connsiteY20" fmla="*/ 1402284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11048 w 580141"/>
                    <a:gd name="connsiteY5" fmla="*/ 431982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11048 w 582162"/>
                    <a:gd name="connsiteY4" fmla="*/ 431271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26021 w 582162"/>
                    <a:gd name="connsiteY4" fmla="*/ 441538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82162" h="1639548">
                      <a:moveTo>
                        <a:pt x="550099" y="54028"/>
                      </a:moveTo>
                      <a:cubicBezTo>
                        <a:pt x="624739" y="-134938"/>
                        <a:pt x="547056" y="229933"/>
                        <a:pt x="536842" y="262190"/>
                      </a:cubicBezTo>
                      <a:cubicBezTo>
                        <a:pt x="526628" y="294447"/>
                        <a:pt x="489477" y="242030"/>
                        <a:pt x="488816" y="247571"/>
                      </a:cubicBezTo>
                      <a:lnTo>
                        <a:pt x="532877" y="295437"/>
                      </a:lnTo>
                      <a:cubicBezTo>
                        <a:pt x="532967" y="355079"/>
                        <a:pt x="525931" y="381896"/>
                        <a:pt x="526021" y="441538"/>
                      </a:cubicBezTo>
                      <a:lnTo>
                        <a:pt x="440807" y="401237"/>
                      </a:lnTo>
                      <a:lnTo>
                        <a:pt x="518260" y="473456"/>
                      </a:lnTo>
                      <a:lnTo>
                        <a:pt x="498587" y="637602"/>
                      </a:lnTo>
                      <a:lnTo>
                        <a:pt x="372197" y="546012"/>
                      </a:lnTo>
                      <a:lnTo>
                        <a:pt x="498617" y="657667"/>
                      </a:lnTo>
                      <a:cubicBezTo>
                        <a:pt x="498709" y="718576"/>
                        <a:pt x="483958" y="759148"/>
                        <a:pt x="484050" y="820057"/>
                      </a:cubicBezTo>
                      <a:lnTo>
                        <a:pt x="270832" y="673231"/>
                      </a:lnTo>
                      <a:lnTo>
                        <a:pt x="478917" y="852083"/>
                      </a:lnTo>
                      <a:lnTo>
                        <a:pt x="469294" y="1002645"/>
                      </a:lnTo>
                      <a:lnTo>
                        <a:pt x="184579" y="795959"/>
                      </a:lnTo>
                      <a:lnTo>
                        <a:pt x="466579" y="1042397"/>
                      </a:lnTo>
                      <a:lnTo>
                        <a:pt x="459783" y="1179874"/>
                      </a:lnTo>
                      <a:lnTo>
                        <a:pt x="119129" y="943486"/>
                      </a:lnTo>
                      <a:lnTo>
                        <a:pt x="467006" y="1228896"/>
                      </a:lnTo>
                      <a:cubicBezTo>
                        <a:pt x="467092" y="1286367"/>
                        <a:pt x="479997" y="1326381"/>
                        <a:pt x="480083" y="1383852"/>
                      </a:cubicBezTo>
                      <a:lnTo>
                        <a:pt x="184579" y="1186679"/>
                      </a:lnTo>
                      <a:lnTo>
                        <a:pt x="480050" y="1411085"/>
                      </a:lnTo>
                      <a:cubicBezTo>
                        <a:pt x="480132" y="1465879"/>
                        <a:pt x="497607" y="1538525"/>
                        <a:pt x="552481" y="1639356"/>
                      </a:cubicBezTo>
                      <a:cubicBezTo>
                        <a:pt x="331520" y="1644295"/>
                        <a:pt x="189138" y="1553987"/>
                        <a:pt x="103908" y="1411291"/>
                      </a:cubicBezTo>
                      <a:cubicBezTo>
                        <a:pt x="-144138" y="987527"/>
                        <a:pt x="70524" y="647047"/>
                        <a:pt x="550099" y="5402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15" name="Freeform 20">
                  <a:extLst>
                    <a:ext uri="{FF2B5EF4-FFF2-40B4-BE49-F238E27FC236}">
                      <a16:creationId xmlns:a16="http://schemas.microsoft.com/office/drawing/2014/main" id="{F41D3F84-D931-F083-9381-5B9300DD3B14}"/>
                    </a:ext>
                  </a:extLst>
                </p:cNvPr>
                <p:cNvSpPr/>
                <p:nvPr/>
              </p:nvSpPr>
              <p:spPr>
                <a:xfrm rot="6040617" flipV="1">
                  <a:off x="9893194" y="3712846"/>
                  <a:ext cx="344847" cy="971195"/>
                </a:xfrm>
                <a:custGeom>
                  <a:avLst/>
                  <a:gdLst>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52234 w 552481"/>
                    <a:gd name="connsiteY21" fmla="*/ 1420947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32877 w 552481"/>
                    <a:gd name="connsiteY3" fmla="*/ 241409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534221 w 580141"/>
                    <a:gd name="connsiteY14" fmla="*/ 1044490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7405 w 580141"/>
                    <a:gd name="connsiteY20" fmla="*/ 1402284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11048 w 580141"/>
                    <a:gd name="connsiteY5" fmla="*/ 431982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11048 w 582162"/>
                    <a:gd name="connsiteY4" fmla="*/ 431271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26021 w 582162"/>
                    <a:gd name="connsiteY4" fmla="*/ 441538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82162" h="1639548">
                      <a:moveTo>
                        <a:pt x="550099" y="54028"/>
                      </a:moveTo>
                      <a:cubicBezTo>
                        <a:pt x="624739" y="-134938"/>
                        <a:pt x="547056" y="229933"/>
                        <a:pt x="536842" y="262190"/>
                      </a:cubicBezTo>
                      <a:cubicBezTo>
                        <a:pt x="526628" y="294447"/>
                        <a:pt x="489477" y="242030"/>
                        <a:pt x="488816" y="247571"/>
                      </a:cubicBezTo>
                      <a:lnTo>
                        <a:pt x="532877" y="295437"/>
                      </a:lnTo>
                      <a:cubicBezTo>
                        <a:pt x="532967" y="355079"/>
                        <a:pt x="525931" y="381896"/>
                        <a:pt x="526021" y="441538"/>
                      </a:cubicBezTo>
                      <a:lnTo>
                        <a:pt x="440807" y="401237"/>
                      </a:lnTo>
                      <a:lnTo>
                        <a:pt x="518260" y="473456"/>
                      </a:lnTo>
                      <a:lnTo>
                        <a:pt x="498587" y="637602"/>
                      </a:lnTo>
                      <a:lnTo>
                        <a:pt x="372197" y="546012"/>
                      </a:lnTo>
                      <a:lnTo>
                        <a:pt x="498617" y="657667"/>
                      </a:lnTo>
                      <a:cubicBezTo>
                        <a:pt x="498709" y="718576"/>
                        <a:pt x="483958" y="759148"/>
                        <a:pt x="484050" y="820057"/>
                      </a:cubicBezTo>
                      <a:lnTo>
                        <a:pt x="270832" y="673231"/>
                      </a:lnTo>
                      <a:lnTo>
                        <a:pt x="478917" y="852083"/>
                      </a:lnTo>
                      <a:lnTo>
                        <a:pt x="469294" y="1002645"/>
                      </a:lnTo>
                      <a:lnTo>
                        <a:pt x="184579" y="795959"/>
                      </a:lnTo>
                      <a:lnTo>
                        <a:pt x="466579" y="1042397"/>
                      </a:lnTo>
                      <a:lnTo>
                        <a:pt x="459783" y="1179874"/>
                      </a:lnTo>
                      <a:lnTo>
                        <a:pt x="119129" y="943486"/>
                      </a:lnTo>
                      <a:lnTo>
                        <a:pt x="467006" y="1228896"/>
                      </a:lnTo>
                      <a:cubicBezTo>
                        <a:pt x="467092" y="1286367"/>
                        <a:pt x="479997" y="1326381"/>
                        <a:pt x="480083" y="1383852"/>
                      </a:cubicBezTo>
                      <a:lnTo>
                        <a:pt x="184579" y="1186679"/>
                      </a:lnTo>
                      <a:lnTo>
                        <a:pt x="480050" y="1411085"/>
                      </a:lnTo>
                      <a:cubicBezTo>
                        <a:pt x="480132" y="1465879"/>
                        <a:pt x="497607" y="1538525"/>
                        <a:pt x="552481" y="1639356"/>
                      </a:cubicBezTo>
                      <a:cubicBezTo>
                        <a:pt x="331520" y="1644295"/>
                        <a:pt x="189138" y="1553987"/>
                        <a:pt x="103908" y="1411291"/>
                      </a:cubicBezTo>
                      <a:cubicBezTo>
                        <a:pt x="-144138" y="987527"/>
                        <a:pt x="70524" y="647047"/>
                        <a:pt x="550099" y="54028"/>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nvGrpSpPr>
                <p:cNvPr id="30" name="Group 15">
                  <a:extLst>
                    <a:ext uri="{FF2B5EF4-FFF2-40B4-BE49-F238E27FC236}">
                      <a16:creationId xmlns:a16="http://schemas.microsoft.com/office/drawing/2014/main" id="{3295F797-CCB3-83BF-9A65-436BC5DD346B}"/>
                    </a:ext>
                  </a:extLst>
                </p:cNvPr>
                <p:cNvGrpSpPr/>
                <p:nvPr/>
              </p:nvGrpSpPr>
              <p:grpSpPr>
                <a:xfrm rot="18284720">
                  <a:off x="10094144" y="3209875"/>
                  <a:ext cx="459730" cy="662525"/>
                  <a:chOff x="967240" y="3289369"/>
                  <a:chExt cx="1100200" cy="1585520"/>
                </a:xfrm>
              </p:grpSpPr>
              <p:sp>
                <p:nvSpPr>
                  <p:cNvPr id="31" name="Freeform 16">
                    <a:extLst>
                      <a:ext uri="{FF2B5EF4-FFF2-40B4-BE49-F238E27FC236}">
                        <a16:creationId xmlns:a16="http://schemas.microsoft.com/office/drawing/2014/main" id="{B28B8E36-1601-4038-F252-3656704B4F58}"/>
                      </a:ext>
                    </a:extLst>
                  </p:cNvPr>
                  <p:cNvSpPr/>
                  <p:nvPr/>
                </p:nvSpPr>
                <p:spPr>
                  <a:xfrm>
                    <a:off x="967240"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32" name="Freeform 17">
                    <a:extLst>
                      <a:ext uri="{FF2B5EF4-FFF2-40B4-BE49-F238E27FC236}">
                        <a16:creationId xmlns:a16="http://schemas.microsoft.com/office/drawing/2014/main" id="{30B538E7-EC8B-B5EE-DC27-5D3E37BCF7D0}"/>
                      </a:ext>
                    </a:extLst>
                  </p:cNvPr>
                  <p:cNvSpPr/>
                  <p:nvPr/>
                </p:nvSpPr>
                <p:spPr>
                  <a:xfrm flipH="1">
                    <a:off x="1514959"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grpSp>
        </p:grpSp>
      </p:grpSp>
      <p:grpSp>
        <p:nvGrpSpPr>
          <p:cNvPr id="80" name="그룹 79">
            <a:extLst>
              <a:ext uri="{FF2B5EF4-FFF2-40B4-BE49-F238E27FC236}">
                <a16:creationId xmlns:a16="http://schemas.microsoft.com/office/drawing/2014/main" id="{3A9736D8-DE45-E08C-67D2-3A5FC7FACE2B}"/>
              </a:ext>
            </a:extLst>
          </p:cNvPr>
          <p:cNvGrpSpPr/>
          <p:nvPr/>
        </p:nvGrpSpPr>
        <p:grpSpPr>
          <a:xfrm>
            <a:off x="1306972" y="3609344"/>
            <a:ext cx="924444" cy="795845"/>
            <a:chOff x="7521194" y="5284915"/>
            <a:chExt cx="1137987" cy="979683"/>
          </a:xfrm>
        </p:grpSpPr>
        <p:grpSp>
          <p:nvGrpSpPr>
            <p:cNvPr id="81" name="Group 7">
              <a:extLst>
                <a:ext uri="{FF2B5EF4-FFF2-40B4-BE49-F238E27FC236}">
                  <a16:creationId xmlns:a16="http://schemas.microsoft.com/office/drawing/2014/main" id="{F25438BE-FF60-D8C9-CAB0-5A616223C484}"/>
                </a:ext>
              </a:extLst>
            </p:cNvPr>
            <p:cNvGrpSpPr/>
            <p:nvPr/>
          </p:nvGrpSpPr>
          <p:grpSpPr>
            <a:xfrm>
              <a:off x="7521194" y="5284915"/>
              <a:ext cx="1137987" cy="979683"/>
              <a:chOff x="5580112" y="4160675"/>
              <a:chExt cx="2016224" cy="1735751"/>
            </a:xfrm>
          </p:grpSpPr>
          <p:sp>
            <p:nvSpPr>
              <p:cNvPr id="83" name="Trapezoid 1">
                <a:extLst>
                  <a:ext uri="{FF2B5EF4-FFF2-40B4-BE49-F238E27FC236}">
                    <a16:creationId xmlns:a16="http://schemas.microsoft.com/office/drawing/2014/main" id="{37B11039-2148-05B6-6387-0B0AF5DCDAB0}"/>
                  </a:ext>
                </a:extLst>
              </p:cNvPr>
              <p:cNvSpPr/>
              <p:nvPr/>
            </p:nvSpPr>
            <p:spPr>
              <a:xfrm rot="10800000">
                <a:off x="5796136" y="4653136"/>
                <a:ext cx="1584176" cy="1243290"/>
              </a:xfrm>
              <a:custGeom>
                <a:avLst/>
                <a:gdLst>
                  <a:gd name="connsiteX0" fmla="*/ 0 w 1584176"/>
                  <a:gd name="connsiteY0" fmla="*/ 1216152 h 1216152"/>
                  <a:gd name="connsiteX1" fmla="*/ 304038 w 1584176"/>
                  <a:gd name="connsiteY1" fmla="*/ 0 h 1216152"/>
                  <a:gd name="connsiteX2" fmla="*/ 1280138 w 1584176"/>
                  <a:gd name="connsiteY2" fmla="*/ 0 h 1216152"/>
                  <a:gd name="connsiteX3" fmla="*/ 1584176 w 1584176"/>
                  <a:gd name="connsiteY3" fmla="*/ 1216152 h 1216152"/>
                  <a:gd name="connsiteX4" fmla="*/ 0 w 1584176"/>
                  <a:gd name="connsiteY4" fmla="*/ 1216152 h 1216152"/>
                  <a:gd name="connsiteX0" fmla="*/ 0 w 1584176"/>
                  <a:gd name="connsiteY0" fmla="*/ 1235792 h 1235792"/>
                  <a:gd name="connsiteX1" fmla="*/ 304038 w 1584176"/>
                  <a:gd name="connsiteY1" fmla="*/ 19640 h 1235792"/>
                  <a:gd name="connsiteX2" fmla="*/ 1280138 w 1584176"/>
                  <a:gd name="connsiteY2" fmla="*/ 19640 h 1235792"/>
                  <a:gd name="connsiteX3" fmla="*/ 1584176 w 1584176"/>
                  <a:gd name="connsiteY3" fmla="*/ 1235792 h 1235792"/>
                  <a:gd name="connsiteX4" fmla="*/ 0 w 1584176"/>
                  <a:gd name="connsiteY4" fmla="*/ 1235792 h 1235792"/>
                  <a:gd name="connsiteX0" fmla="*/ 0 w 1584176"/>
                  <a:gd name="connsiteY0" fmla="*/ 1243290 h 1243290"/>
                  <a:gd name="connsiteX1" fmla="*/ 304038 w 1584176"/>
                  <a:gd name="connsiteY1" fmla="*/ 27138 h 1243290"/>
                  <a:gd name="connsiteX2" fmla="*/ 1280138 w 1584176"/>
                  <a:gd name="connsiteY2" fmla="*/ 27138 h 1243290"/>
                  <a:gd name="connsiteX3" fmla="*/ 1584176 w 1584176"/>
                  <a:gd name="connsiteY3" fmla="*/ 1243290 h 1243290"/>
                  <a:gd name="connsiteX4" fmla="*/ 0 w 1584176"/>
                  <a:gd name="connsiteY4" fmla="*/ 1243290 h 1243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176" h="1243290">
                    <a:moveTo>
                      <a:pt x="0" y="1243290"/>
                    </a:moveTo>
                    <a:lnTo>
                      <a:pt x="304038" y="27138"/>
                    </a:lnTo>
                    <a:cubicBezTo>
                      <a:pt x="629405" y="-57"/>
                      <a:pt x="941174" y="-17053"/>
                      <a:pt x="1280138" y="27138"/>
                    </a:cubicBezTo>
                    <a:lnTo>
                      <a:pt x="1584176" y="1243290"/>
                    </a:lnTo>
                    <a:lnTo>
                      <a:pt x="0" y="1243290"/>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84" name="Trapezoid 6">
                <a:extLst>
                  <a:ext uri="{FF2B5EF4-FFF2-40B4-BE49-F238E27FC236}">
                    <a16:creationId xmlns:a16="http://schemas.microsoft.com/office/drawing/2014/main" id="{C36DE3BB-4911-0A1B-A3D2-CB8F34673165}"/>
                  </a:ext>
                </a:extLst>
              </p:cNvPr>
              <p:cNvSpPr/>
              <p:nvPr/>
            </p:nvSpPr>
            <p:spPr>
              <a:xfrm rot="10800000">
                <a:off x="5580112" y="4312147"/>
                <a:ext cx="2016224" cy="471979"/>
              </a:xfrm>
              <a:custGeom>
                <a:avLst/>
                <a:gdLst>
                  <a:gd name="connsiteX0" fmla="*/ 0 w 2016224"/>
                  <a:gd name="connsiteY0" fmla="*/ 360040 h 360040"/>
                  <a:gd name="connsiteX1" fmla="*/ 128109 w 2016224"/>
                  <a:gd name="connsiteY1" fmla="*/ 0 h 360040"/>
                  <a:gd name="connsiteX2" fmla="*/ 1888115 w 2016224"/>
                  <a:gd name="connsiteY2" fmla="*/ 0 h 360040"/>
                  <a:gd name="connsiteX3" fmla="*/ 2016224 w 2016224"/>
                  <a:gd name="connsiteY3" fmla="*/ 360040 h 360040"/>
                  <a:gd name="connsiteX4" fmla="*/ 0 w 2016224"/>
                  <a:gd name="connsiteY4" fmla="*/ 360040 h 360040"/>
                  <a:gd name="connsiteX0" fmla="*/ 0 w 2016224"/>
                  <a:gd name="connsiteY0" fmla="*/ 431046 h 431046"/>
                  <a:gd name="connsiteX1" fmla="*/ 128109 w 2016224"/>
                  <a:gd name="connsiteY1" fmla="*/ 71006 h 431046"/>
                  <a:gd name="connsiteX2" fmla="*/ 1888115 w 2016224"/>
                  <a:gd name="connsiteY2" fmla="*/ 71006 h 431046"/>
                  <a:gd name="connsiteX3" fmla="*/ 2016224 w 2016224"/>
                  <a:gd name="connsiteY3" fmla="*/ 431046 h 431046"/>
                  <a:gd name="connsiteX4" fmla="*/ 0 w 2016224"/>
                  <a:gd name="connsiteY4" fmla="*/ 431046 h 431046"/>
                  <a:gd name="connsiteX0" fmla="*/ 0 w 2016224"/>
                  <a:gd name="connsiteY0" fmla="*/ 458241 h 458241"/>
                  <a:gd name="connsiteX1" fmla="*/ 128109 w 2016224"/>
                  <a:gd name="connsiteY1" fmla="*/ 98201 h 458241"/>
                  <a:gd name="connsiteX2" fmla="*/ 1888115 w 2016224"/>
                  <a:gd name="connsiteY2" fmla="*/ 98201 h 458241"/>
                  <a:gd name="connsiteX3" fmla="*/ 2016224 w 2016224"/>
                  <a:gd name="connsiteY3" fmla="*/ 458241 h 458241"/>
                  <a:gd name="connsiteX4" fmla="*/ 0 w 2016224"/>
                  <a:gd name="connsiteY4" fmla="*/ 458241 h 458241"/>
                  <a:gd name="connsiteX0" fmla="*/ 0 w 2016224"/>
                  <a:gd name="connsiteY0" fmla="*/ 465296 h 465296"/>
                  <a:gd name="connsiteX1" fmla="*/ 128109 w 2016224"/>
                  <a:gd name="connsiteY1" fmla="*/ 105256 h 465296"/>
                  <a:gd name="connsiteX2" fmla="*/ 1888115 w 2016224"/>
                  <a:gd name="connsiteY2" fmla="*/ 105256 h 465296"/>
                  <a:gd name="connsiteX3" fmla="*/ 2016224 w 2016224"/>
                  <a:gd name="connsiteY3" fmla="*/ 465296 h 465296"/>
                  <a:gd name="connsiteX4" fmla="*/ 0 w 2016224"/>
                  <a:gd name="connsiteY4" fmla="*/ 465296 h 465296"/>
                  <a:gd name="connsiteX0" fmla="*/ 0 w 2016224"/>
                  <a:gd name="connsiteY0" fmla="*/ 471979 h 471979"/>
                  <a:gd name="connsiteX1" fmla="*/ 128109 w 2016224"/>
                  <a:gd name="connsiteY1" fmla="*/ 111939 h 471979"/>
                  <a:gd name="connsiteX2" fmla="*/ 1888115 w 2016224"/>
                  <a:gd name="connsiteY2" fmla="*/ 111939 h 471979"/>
                  <a:gd name="connsiteX3" fmla="*/ 2016224 w 2016224"/>
                  <a:gd name="connsiteY3" fmla="*/ 471979 h 471979"/>
                  <a:gd name="connsiteX4" fmla="*/ 0 w 2016224"/>
                  <a:gd name="connsiteY4" fmla="*/ 471979 h 471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6224" h="471979">
                    <a:moveTo>
                      <a:pt x="0" y="471979"/>
                    </a:moveTo>
                    <a:lnTo>
                      <a:pt x="128109" y="111939"/>
                    </a:lnTo>
                    <a:cubicBezTo>
                      <a:pt x="572010" y="-7034"/>
                      <a:pt x="1260655" y="-64822"/>
                      <a:pt x="1888115" y="111939"/>
                    </a:cubicBezTo>
                    <a:lnTo>
                      <a:pt x="2016224" y="471979"/>
                    </a:lnTo>
                    <a:lnTo>
                      <a:pt x="0" y="471979"/>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85" name="Oval 5">
                <a:extLst>
                  <a:ext uri="{FF2B5EF4-FFF2-40B4-BE49-F238E27FC236}">
                    <a16:creationId xmlns:a16="http://schemas.microsoft.com/office/drawing/2014/main" id="{4F8A5DD8-5671-0179-0642-9739D08E1261}"/>
                  </a:ext>
                </a:extLst>
              </p:cNvPr>
              <p:cNvSpPr/>
              <p:nvPr/>
            </p:nvSpPr>
            <p:spPr>
              <a:xfrm>
                <a:off x="5580223" y="4160675"/>
                <a:ext cx="2016000" cy="302944"/>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sp>
          <p:nvSpPr>
            <p:cNvPr id="82" name="Chord 23">
              <a:extLst>
                <a:ext uri="{FF2B5EF4-FFF2-40B4-BE49-F238E27FC236}">
                  <a16:creationId xmlns:a16="http://schemas.microsoft.com/office/drawing/2014/main" id="{4F79A7F9-86BA-01FC-9F90-0BC55E1E896C}"/>
                </a:ext>
              </a:extLst>
            </p:cNvPr>
            <p:cNvSpPr/>
            <p:nvPr/>
          </p:nvSpPr>
          <p:spPr>
            <a:xfrm>
              <a:off x="7788585" y="5306768"/>
              <a:ext cx="578589" cy="141955"/>
            </a:xfrm>
            <a:custGeom>
              <a:avLst/>
              <a:gdLst>
                <a:gd name="connsiteX0" fmla="*/ 115433 w 914400"/>
                <a:gd name="connsiteY0" fmla="*/ 153510 h 914400"/>
                <a:gd name="connsiteX1" fmla="*/ 462323 w 914400"/>
                <a:gd name="connsiteY1" fmla="*/ 28 h 914400"/>
                <a:gd name="connsiteX2" fmla="*/ 805686 w 914400"/>
                <a:gd name="connsiteY2" fmla="*/ 161244 h 914400"/>
                <a:gd name="connsiteX3" fmla="*/ 115433 w 914400"/>
                <a:gd name="connsiteY3" fmla="*/ 153510 h 914400"/>
                <a:gd name="connsiteX0" fmla="*/ 0 w 723591"/>
                <a:gd name="connsiteY0" fmla="*/ 177315 h 177532"/>
                <a:gd name="connsiteX1" fmla="*/ 380228 w 723591"/>
                <a:gd name="connsiteY1" fmla="*/ 21 h 177532"/>
                <a:gd name="connsiteX2" fmla="*/ 723591 w 723591"/>
                <a:gd name="connsiteY2" fmla="*/ 161237 h 177532"/>
                <a:gd name="connsiteX3" fmla="*/ 0 w 723591"/>
                <a:gd name="connsiteY3" fmla="*/ 177315 h 177532"/>
                <a:gd name="connsiteX0" fmla="*/ 0 w 759310"/>
                <a:gd name="connsiteY0" fmla="*/ 177315 h 185049"/>
                <a:gd name="connsiteX1" fmla="*/ 380228 w 759310"/>
                <a:gd name="connsiteY1" fmla="*/ 21 h 185049"/>
                <a:gd name="connsiteX2" fmla="*/ 759310 w 759310"/>
                <a:gd name="connsiteY2" fmla="*/ 185049 h 185049"/>
                <a:gd name="connsiteX3" fmla="*/ 0 w 759310"/>
                <a:gd name="connsiteY3" fmla="*/ 177315 h 185049"/>
                <a:gd name="connsiteX0" fmla="*/ 0 w 759310"/>
                <a:gd name="connsiteY0" fmla="*/ 177315 h 188144"/>
                <a:gd name="connsiteX1" fmla="*/ 380228 w 759310"/>
                <a:gd name="connsiteY1" fmla="*/ 21 h 188144"/>
                <a:gd name="connsiteX2" fmla="*/ 759310 w 759310"/>
                <a:gd name="connsiteY2" fmla="*/ 185049 h 188144"/>
                <a:gd name="connsiteX3" fmla="*/ 0 w 759310"/>
                <a:gd name="connsiteY3" fmla="*/ 177315 h 188144"/>
                <a:gd name="connsiteX0" fmla="*/ 0 w 759310"/>
                <a:gd name="connsiteY0" fmla="*/ 177315 h 191233"/>
                <a:gd name="connsiteX1" fmla="*/ 380228 w 759310"/>
                <a:gd name="connsiteY1" fmla="*/ 21 h 191233"/>
                <a:gd name="connsiteX2" fmla="*/ 759310 w 759310"/>
                <a:gd name="connsiteY2" fmla="*/ 185049 h 191233"/>
                <a:gd name="connsiteX3" fmla="*/ 0 w 759310"/>
                <a:gd name="connsiteY3" fmla="*/ 177315 h 191233"/>
                <a:gd name="connsiteX0" fmla="*/ 0 w 759310"/>
                <a:gd name="connsiteY0" fmla="*/ 177315 h 187572"/>
                <a:gd name="connsiteX1" fmla="*/ 380228 w 759310"/>
                <a:gd name="connsiteY1" fmla="*/ 21 h 187572"/>
                <a:gd name="connsiteX2" fmla="*/ 759310 w 759310"/>
                <a:gd name="connsiteY2" fmla="*/ 177905 h 187572"/>
                <a:gd name="connsiteX3" fmla="*/ 0 w 759310"/>
                <a:gd name="connsiteY3" fmla="*/ 177315 h 187572"/>
                <a:gd name="connsiteX0" fmla="*/ 0 w 768835"/>
                <a:gd name="connsiteY0" fmla="*/ 177315 h 188632"/>
                <a:gd name="connsiteX1" fmla="*/ 380228 w 768835"/>
                <a:gd name="connsiteY1" fmla="*/ 21 h 188632"/>
                <a:gd name="connsiteX2" fmla="*/ 768835 w 768835"/>
                <a:gd name="connsiteY2" fmla="*/ 180287 h 188632"/>
                <a:gd name="connsiteX3" fmla="*/ 0 w 768835"/>
                <a:gd name="connsiteY3" fmla="*/ 177315 h 188632"/>
              </a:gdLst>
              <a:ahLst/>
              <a:cxnLst>
                <a:cxn ang="0">
                  <a:pos x="connsiteX0" y="connsiteY0"/>
                </a:cxn>
                <a:cxn ang="0">
                  <a:pos x="connsiteX1" y="connsiteY1"/>
                </a:cxn>
                <a:cxn ang="0">
                  <a:pos x="connsiteX2" y="connsiteY2"/>
                </a:cxn>
                <a:cxn ang="0">
                  <a:pos x="connsiteX3" y="connsiteY3"/>
                </a:cxn>
              </a:cxnLst>
              <a:rect l="l" t="t" r="r" b="b"/>
              <a:pathLst>
                <a:path w="768835" h="188632">
                  <a:moveTo>
                    <a:pt x="0" y="177315"/>
                  </a:moveTo>
                  <a:cubicBezTo>
                    <a:pt x="87950" y="78338"/>
                    <a:pt x="247828" y="-1462"/>
                    <a:pt x="380228" y="21"/>
                  </a:cubicBezTo>
                  <a:cubicBezTo>
                    <a:pt x="512627" y="1505"/>
                    <a:pt x="683125" y="79364"/>
                    <a:pt x="768835" y="180287"/>
                  </a:cubicBezTo>
                  <a:cubicBezTo>
                    <a:pt x="513351" y="189616"/>
                    <a:pt x="257866" y="194180"/>
                    <a:pt x="0" y="177315"/>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grpSp>
        <p:nvGrpSpPr>
          <p:cNvPr id="98" name="그룹 97">
            <a:extLst>
              <a:ext uri="{FF2B5EF4-FFF2-40B4-BE49-F238E27FC236}">
                <a16:creationId xmlns:a16="http://schemas.microsoft.com/office/drawing/2014/main" id="{936187B8-02E5-CB30-540C-AE5837B53B3A}"/>
              </a:ext>
            </a:extLst>
          </p:cNvPr>
          <p:cNvGrpSpPr/>
          <p:nvPr/>
        </p:nvGrpSpPr>
        <p:grpSpPr>
          <a:xfrm>
            <a:off x="4055338" y="3050113"/>
            <a:ext cx="924443" cy="1300294"/>
            <a:chOff x="4994868" y="4685792"/>
            <a:chExt cx="1137987" cy="1600659"/>
          </a:xfrm>
        </p:grpSpPr>
        <p:grpSp>
          <p:nvGrpSpPr>
            <p:cNvPr id="74" name="그룹 73">
              <a:extLst>
                <a:ext uri="{FF2B5EF4-FFF2-40B4-BE49-F238E27FC236}">
                  <a16:creationId xmlns:a16="http://schemas.microsoft.com/office/drawing/2014/main" id="{F5E34428-92E5-D766-D1C1-B3F9D765DDB3}"/>
                </a:ext>
              </a:extLst>
            </p:cNvPr>
            <p:cNvGrpSpPr/>
            <p:nvPr/>
          </p:nvGrpSpPr>
          <p:grpSpPr>
            <a:xfrm>
              <a:off x="4994868" y="5306768"/>
              <a:ext cx="1137987" cy="979683"/>
              <a:chOff x="7521194" y="5284915"/>
              <a:chExt cx="1137987" cy="979683"/>
            </a:xfrm>
          </p:grpSpPr>
          <p:grpSp>
            <p:nvGrpSpPr>
              <p:cNvPr id="75" name="Group 7">
                <a:extLst>
                  <a:ext uri="{FF2B5EF4-FFF2-40B4-BE49-F238E27FC236}">
                    <a16:creationId xmlns:a16="http://schemas.microsoft.com/office/drawing/2014/main" id="{9AE94766-3CCC-F46D-9698-2A5738A17777}"/>
                  </a:ext>
                </a:extLst>
              </p:cNvPr>
              <p:cNvGrpSpPr/>
              <p:nvPr/>
            </p:nvGrpSpPr>
            <p:grpSpPr>
              <a:xfrm>
                <a:off x="7521194" y="5284915"/>
                <a:ext cx="1137987" cy="979683"/>
                <a:chOff x="5580112" y="4160675"/>
                <a:chExt cx="2016224" cy="1735751"/>
              </a:xfrm>
            </p:grpSpPr>
            <p:sp>
              <p:nvSpPr>
                <p:cNvPr id="77" name="Trapezoid 1">
                  <a:extLst>
                    <a:ext uri="{FF2B5EF4-FFF2-40B4-BE49-F238E27FC236}">
                      <a16:creationId xmlns:a16="http://schemas.microsoft.com/office/drawing/2014/main" id="{9CB6A8FF-5D89-1BAD-5D8C-CF057FE91A39}"/>
                    </a:ext>
                  </a:extLst>
                </p:cNvPr>
                <p:cNvSpPr/>
                <p:nvPr/>
              </p:nvSpPr>
              <p:spPr>
                <a:xfrm rot="10800000">
                  <a:off x="5796136" y="4653136"/>
                  <a:ext cx="1584176" cy="1243290"/>
                </a:xfrm>
                <a:custGeom>
                  <a:avLst/>
                  <a:gdLst>
                    <a:gd name="connsiteX0" fmla="*/ 0 w 1584176"/>
                    <a:gd name="connsiteY0" fmla="*/ 1216152 h 1216152"/>
                    <a:gd name="connsiteX1" fmla="*/ 304038 w 1584176"/>
                    <a:gd name="connsiteY1" fmla="*/ 0 h 1216152"/>
                    <a:gd name="connsiteX2" fmla="*/ 1280138 w 1584176"/>
                    <a:gd name="connsiteY2" fmla="*/ 0 h 1216152"/>
                    <a:gd name="connsiteX3" fmla="*/ 1584176 w 1584176"/>
                    <a:gd name="connsiteY3" fmla="*/ 1216152 h 1216152"/>
                    <a:gd name="connsiteX4" fmla="*/ 0 w 1584176"/>
                    <a:gd name="connsiteY4" fmla="*/ 1216152 h 1216152"/>
                    <a:gd name="connsiteX0" fmla="*/ 0 w 1584176"/>
                    <a:gd name="connsiteY0" fmla="*/ 1235792 h 1235792"/>
                    <a:gd name="connsiteX1" fmla="*/ 304038 w 1584176"/>
                    <a:gd name="connsiteY1" fmla="*/ 19640 h 1235792"/>
                    <a:gd name="connsiteX2" fmla="*/ 1280138 w 1584176"/>
                    <a:gd name="connsiteY2" fmla="*/ 19640 h 1235792"/>
                    <a:gd name="connsiteX3" fmla="*/ 1584176 w 1584176"/>
                    <a:gd name="connsiteY3" fmla="*/ 1235792 h 1235792"/>
                    <a:gd name="connsiteX4" fmla="*/ 0 w 1584176"/>
                    <a:gd name="connsiteY4" fmla="*/ 1235792 h 1235792"/>
                    <a:gd name="connsiteX0" fmla="*/ 0 w 1584176"/>
                    <a:gd name="connsiteY0" fmla="*/ 1243290 h 1243290"/>
                    <a:gd name="connsiteX1" fmla="*/ 304038 w 1584176"/>
                    <a:gd name="connsiteY1" fmla="*/ 27138 h 1243290"/>
                    <a:gd name="connsiteX2" fmla="*/ 1280138 w 1584176"/>
                    <a:gd name="connsiteY2" fmla="*/ 27138 h 1243290"/>
                    <a:gd name="connsiteX3" fmla="*/ 1584176 w 1584176"/>
                    <a:gd name="connsiteY3" fmla="*/ 1243290 h 1243290"/>
                    <a:gd name="connsiteX4" fmla="*/ 0 w 1584176"/>
                    <a:gd name="connsiteY4" fmla="*/ 1243290 h 1243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176" h="1243290">
                      <a:moveTo>
                        <a:pt x="0" y="1243290"/>
                      </a:moveTo>
                      <a:lnTo>
                        <a:pt x="304038" y="27138"/>
                      </a:lnTo>
                      <a:cubicBezTo>
                        <a:pt x="629405" y="-57"/>
                        <a:pt x="941174" y="-17053"/>
                        <a:pt x="1280138" y="27138"/>
                      </a:cubicBezTo>
                      <a:lnTo>
                        <a:pt x="1584176" y="1243290"/>
                      </a:lnTo>
                      <a:lnTo>
                        <a:pt x="0" y="1243290"/>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78" name="Trapezoid 6">
                  <a:extLst>
                    <a:ext uri="{FF2B5EF4-FFF2-40B4-BE49-F238E27FC236}">
                      <a16:creationId xmlns:a16="http://schemas.microsoft.com/office/drawing/2014/main" id="{E8D0C109-9366-8E24-DC7D-94025D5A6959}"/>
                    </a:ext>
                  </a:extLst>
                </p:cNvPr>
                <p:cNvSpPr/>
                <p:nvPr/>
              </p:nvSpPr>
              <p:spPr>
                <a:xfrm rot="10800000">
                  <a:off x="5580112" y="4312147"/>
                  <a:ext cx="2016224" cy="471979"/>
                </a:xfrm>
                <a:custGeom>
                  <a:avLst/>
                  <a:gdLst>
                    <a:gd name="connsiteX0" fmla="*/ 0 w 2016224"/>
                    <a:gd name="connsiteY0" fmla="*/ 360040 h 360040"/>
                    <a:gd name="connsiteX1" fmla="*/ 128109 w 2016224"/>
                    <a:gd name="connsiteY1" fmla="*/ 0 h 360040"/>
                    <a:gd name="connsiteX2" fmla="*/ 1888115 w 2016224"/>
                    <a:gd name="connsiteY2" fmla="*/ 0 h 360040"/>
                    <a:gd name="connsiteX3" fmla="*/ 2016224 w 2016224"/>
                    <a:gd name="connsiteY3" fmla="*/ 360040 h 360040"/>
                    <a:gd name="connsiteX4" fmla="*/ 0 w 2016224"/>
                    <a:gd name="connsiteY4" fmla="*/ 360040 h 360040"/>
                    <a:gd name="connsiteX0" fmla="*/ 0 w 2016224"/>
                    <a:gd name="connsiteY0" fmla="*/ 431046 h 431046"/>
                    <a:gd name="connsiteX1" fmla="*/ 128109 w 2016224"/>
                    <a:gd name="connsiteY1" fmla="*/ 71006 h 431046"/>
                    <a:gd name="connsiteX2" fmla="*/ 1888115 w 2016224"/>
                    <a:gd name="connsiteY2" fmla="*/ 71006 h 431046"/>
                    <a:gd name="connsiteX3" fmla="*/ 2016224 w 2016224"/>
                    <a:gd name="connsiteY3" fmla="*/ 431046 h 431046"/>
                    <a:gd name="connsiteX4" fmla="*/ 0 w 2016224"/>
                    <a:gd name="connsiteY4" fmla="*/ 431046 h 431046"/>
                    <a:gd name="connsiteX0" fmla="*/ 0 w 2016224"/>
                    <a:gd name="connsiteY0" fmla="*/ 458241 h 458241"/>
                    <a:gd name="connsiteX1" fmla="*/ 128109 w 2016224"/>
                    <a:gd name="connsiteY1" fmla="*/ 98201 h 458241"/>
                    <a:gd name="connsiteX2" fmla="*/ 1888115 w 2016224"/>
                    <a:gd name="connsiteY2" fmla="*/ 98201 h 458241"/>
                    <a:gd name="connsiteX3" fmla="*/ 2016224 w 2016224"/>
                    <a:gd name="connsiteY3" fmla="*/ 458241 h 458241"/>
                    <a:gd name="connsiteX4" fmla="*/ 0 w 2016224"/>
                    <a:gd name="connsiteY4" fmla="*/ 458241 h 458241"/>
                    <a:gd name="connsiteX0" fmla="*/ 0 w 2016224"/>
                    <a:gd name="connsiteY0" fmla="*/ 465296 h 465296"/>
                    <a:gd name="connsiteX1" fmla="*/ 128109 w 2016224"/>
                    <a:gd name="connsiteY1" fmla="*/ 105256 h 465296"/>
                    <a:gd name="connsiteX2" fmla="*/ 1888115 w 2016224"/>
                    <a:gd name="connsiteY2" fmla="*/ 105256 h 465296"/>
                    <a:gd name="connsiteX3" fmla="*/ 2016224 w 2016224"/>
                    <a:gd name="connsiteY3" fmla="*/ 465296 h 465296"/>
                    <a:gd name="connsiteX4" fmla="*/ 0 w 2016224"/>
                    <a:gd name="connsiteY4" fmla="*/ 465296 h 465296"/>
                    <a:gd name="connsiteX0" fmla="*/ 0 w 2016224"/>
                    <a:gd name="connsiteY0" fmla="*/ 471979 h 471979"/>
                    <a:gd name="connsiteX1" fmla="*/ 128109 w 2016224"/>
                    <a:gd name="connsiteY1" fmla="*/ 111939 h 471979"/>
                    <a:gd name="connsiteX2" fmla="*/ 1888115 w 2016224"/>
                    <a:gd name="connsiteY2" fmla="*/ 111939 h 471979"/>
                    <a:gd name="connsiteX3" fmla="*/ 2016224 w 2016224"/>
                    <a:gd name="connsiteY3" fmla="*/ 471979 h 471979"/>
                    <a:gd name="connsiteX4" fmla="*/ 0 w 2016224"/>
                    <a:gd name="connsiteY4" fmla="*/ 471979 h 471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6224" h="471979">
                      <a:moveTo>
                        <a:pt x="0" y="471979"/>
                      </a:moveTo>
                      <a:lnTo>
                        <a:pt x="128109" y="111939"/>
                      </a:lnTo>
                      <a:cubicBezTo>
                        <a:pt x="572010" y="-7034"/>
                        <a:pt x="1260655" y="-64822"/>
                        <a:pt x="1888115" y="111939"/>
                      </a:cubicBezTo>
                      <a:lnTo>
                        <a:pt x="2016224" y="471979"/>
                      </a:lnTo>
                      <a:lnTo>
                        <a:pt x="0" y="471979"/>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79" name="Oval 5">
                  <a:extLst>
                    <a:ext uri="{FF2B5EF4-FFF2-40B4-BE49-F238E27FC236}">
                      <a16:creationId xmlns:a16="http://schemas.microsoft.com/office/drawing/2014/main" id="{D212BED1-6F79-A445-AE1A-EEB9CD8E76C1}"/>
                    </a:ext>
                  </a:extLst>
                </p:cNvPr>
                <p:cNvSpPr/>
                <p:nvPr/>
              </p:nvSpPr>
              <p:spPr>
                <a:xfrm>
                  <a:off x="5580223" y="4160675"/>
                  <a:ext cx="2016000" cy="302944"/>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sp>
            <p:nvSpPr>
              <p:cNvPr id="76" name="Chord 23">
                <a:extLst>
                  <a:ext uri="{FF2B5EF4-FFF2-40B4-BE49-F238E27FC236}">
                    <a16:creationId xmlns:a16="http://schemas.microsoft.com/office/drawing/2014/main" id="{B6E00134-E963-E8DB-BF80-78F1632F9B7E}"/>
                  </a:ext>
                </a:extLst>
              </p:cNvPr>
              <p:cNvSpPr/>
              <p:nvPr/>
            </p:nvSpPr>
            <p:spPr>
              <a:xfrm>
                <a:off x="7788585" y="5306768"/>
                <a:ext cx="578589" cy="141955"/>
              </a:xfrm>
              <a:custGeom>
                <a:avLst/>
                <a:gdLst>
                  <a:gd name="connsiteX0" fmla="*/ 115433 w 914400"/>
                  <a:gd name="connsiteY0" fmla="*/ 153510 h 914400"/>
                  <a:gd name="connsiteX1" fmla="*/ 462323 w 914400"/>
                  <a:gd name="connsiteY1" fmla="*/ 28 h 914400"/>
                  <a:gd name="connsiteX2" fmla="*/ 805686 w 914400"/>
                  <a:gd name="connsiteY2" fmla="*/ 161244 h 914400"/>
                  <a:gd name="connsiteX3" fmla="*/ 115433 w 914400"/>
                  <a:gd name="connsiteY3" fmla="*/ 153510 h 914400"/>
                  <a:gd name="connsiteX0" fmla="*/ 0 w 723591"/>
                  <a:gd name="connsiteY0" fmla="*/ 177315 h 177532"/>
                  <a:gd name="connsiteX1" fmla="*/ 380228 w 723591"/>
                  <a:gd name="connsiteY1" fmla="*/ 21 h 177532"/>
                  <a:gd name="connsiteX2" fmla="*/ 723591 w 723591"/>
                  <a:gd name="connsiteY2" fmla="*/ 161237 h 177532"/>
                  <a:gd name="connsiteX3" fmla="*/ 0 w 723591"/>
                  <a:gd name="connsiteY3" fmla="*/ 177315 h 177532"/>
                  <a:gd name="connsiteX0" fmla="*/ 0 w 759310"/>
                  <a:gd name="connsiteY0" fmla="*/ 177315 h 185049"/>
                  <a:gd name="connsiteX1" fmla="*/ 380228 w 759310"/>
                  <a:gd name="connsiteY1" fmla="*/ 21 h 185049"/>
                  <a:gd name="connsiteX2" fmla="*/ 759310 w 759310"/>
                  <a:gd name="connsiteY2" fmla="*/ 185049 h 185049"/>
                  <a:gd name="connsiteX3" fmla="*/ 0 w 759310"/>
                  <a:gd name="connsiteY3" fmla="*/ 177315 h 185049"/>
                  <a:gd name="connsiteX0" fmla="*/ 0 w 759310"/>
                  <a:gd name="connsiteY0" fmla="*/ 177315 h 188144"/>
                  <a:gd name="connsiteX1" fmla="*/ 380228 w 759310"/>
                  <a:gd name="connsiteY1" fmla="*/ 21 h 188144"/>
                  <a:gd name="connsiteX2" fmla="*/ 759310 w 759310"/>
                  <a:gd name="connsiteY2" fmla="*/ 185049 h 188144"/>
                  <a:gd name="connsiteX3" fmla="*/ 0 w 759310"/>
                  <a:gd name="connsiteY3" fmla="*/ 177315 h 188144"/>
                  <a:gd name="connsiteX0" fmla="*/ 0 w 759310"/>
                  <a:gd name="connsiteY0" fmla="*/ 177315 h 191233"/>
                  <a:gd name="connsiteX1" fmla="*/ 380228 w 759310"/>
                  <a:gd name="connsiteY1" fmla="*/ 21 h 191233"/>
                  <a:gd name="connsiteX2" fmla="*/ 759310 w 759310"/>
                  <a:gd name="connsiteY2" fmla="*/ 185049 h 191233"/>
                  <a:gd name="connsiteX3" fmla="*/ 0 w 759310"/>
                  <a:gd name="connsiteY3" fmla="*/ 177315 h 191233"/>
                  <a:gd name="connsiteX0" fmla="*/ 0 w 759310"/>
                  <a:gd name="connsiteY0" fmla="*/ 177315 h 187572"/>
                  <a:gd name="connsiteX1" fmla="*/ 380228 w 759310"/>
                  <a:gd name="connsiteY1" fmla="*/ 21 h 187572"/>
                  <a:gd name="connsiteX2" fmla="*/ 759310 w 759310"/>
                  <a:gd name="connsiteY2" fmla="*/ 177905 h 187572"/>
                  <a:gd name="connsiteX3" fmla="*/ 0 w 759310"/>
                  <a:gd name="connsiteY3" fmla="*/ 177315 h 187572"/>
                  <a:gd name="connsiteX0" fmla="*/ 0 w 768835"/>
                  <a:gd name="connsiteY0" fmla="*/ 177315 h 188632"/>
                  <a:gd name="connsiteX1" fmla="*/ 380228 w 768835"/>
                  <a:gd name="connsiteY1" fmla="*/ 21 h 188632"/>
                  <a:gd name="connsiteX2" fmla="*/ 768835 w 768835"/>
                  <a:gd name="connsiteY2" fmla="*/ 180287 h 188632"/>
                  <a:gd name="connsiteX3" fmla="*/ 0 w 768835"/>
                  <a:gd name="connsiteY3" fmla="*/ 177315 h 188632"/>
                </a:gdLst>
                <a:ahLst/>
                <a:cxnLst>
                  <a:cxn ang="0">
                    <a:pos x="connsiteX0" y="connsiteY0"/>
                  </a:cxn>
                  <a:cxn ang="0">
                    <a:pos x="connsiteX1" y="connsiteY1"/>
                  </a:cxn>
                  <a:cxn ang="0">
                    <a:pos x="connsiteX2" y="connsiteY2"/>
                  </a:cxn>
                  <a:cxn ang="0">
                    <a:pos x="connsiteX3" y="connsiteY3"/>
                  </a:cxn>
                </a:cxnLst>
                <a:rect l="l" t="t" r="r" b="b"/>
                <a:pathLst>
                  <a:path w="768835" h="188632">
                    <a:moveTo>
                      <a:pt x="0" y="177315"/>
                    </a:moveTo>
                    <a:cubicBezTo>
                      <a:pt x="87950" y="78338"/>
                      <a:pt x="247828" y="-1462"/>
                      <a:pt x="380228" y="21"/>
                    </a:cubicBezTo>
                    <a:cubicBezTo>
                      <a:pt x="512627" y="1505"/>
                      <a:pt x="683125" y="79364"/>
                      <a:pt x="768835" y="180287"/>
                    </a:cubicBezTo>
                    <a:cubicBezTo>
                      <a:pt x="513351" y="189616"/>
                      <a:pt x="257866" y="194180"/>
                      <a:pt x="0" y="177315"/>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grpSp>
          <p:nvGrpSpPr>
            <p:cNvPr id="94" name="그룹 93">
              <a:extLst>
                <a:ext uri="{FF2B5EF4-FFF2-40B4-BE49-F238E27FC236}">
                  <a16:creationId xmlns:a16="http://schemas.microsoft.com/office/drawing/2014/main" id="{6E3404CF-760B-F221-B262-CCB598D3EDDE}"/>
                </a:ext>
              </a:extLst>
            </p:cNvPr>
            <p:cNvGrpSpPr/>
            <p:nvPr/>
          </p:nvGrpSpPr>
          <p:grpSpPr>
            <a:xfrm>
              <a:off x="5172645" y="4685792"/>
              <a:ext cx="469469" cy="643505"/>
              <a:chOff x="5172645" y="4685792"/>
              <a:chExt cx="469469" cy="643505"/>
            </a:xfrm>
          </p:grpSpPr>
          <p:sp>
            <p:nvSpPr>
              <p:cNvPr id="93" name="자유형: 도형 92">
                <a:extLst>
                  <a:ext uri="{FF2B5EF4-FFF2-40B4-BE49-F238E27FC236}">
                    <a16:creationId xmlns:a16="http://schemas.microsoft.com/office/drawing/2014/main" id="{D54CEC20-CEB1-609B-7E93-0FABB7E247E1}"/>
                  </a:ext>
                </a:extLst>
              </p:cNvPr>
              <p:cNvSpPr/>
              <p:nvPr/>
            </p:nvSpPr>
            <p:spPr>
              <a:xfrm>
                <a:off x="5517203" y="4940891"/>
                <a:ext cx="124911" cy="388406"/>
              </a:xfrm>
              <a:custGeom>
                <a:avLst/>
                <a:gdLst>
                  <a:gd name="connsiteX0" fmla="*/ 23804 w 124911"/>
                  <a:gd name="connsiteY0" fmla="*/ 0 h 388406"/>
                  <a:gd name="connsiteX1" fmla="*/ 79744 w 124911"/>
                  <a:gd name="connsiteY1" fmla="*/ 2619 h 388406"/>
                  <a:gd name="connsiteX2" fmla="*/ 97940 w 124911"/>
                  <a:gd name="connsiteY2" fmla="*/ 271302 h 388406"/>
                  <a:gd name="connsiteX3" fmla="*/ 61544 w 124911"/>
                  <a:gd name="connsiteY3" fmla="*/ 359838 h 388406"/>
                  <a:gd name="connsiteX4" fmla="*/ 52549 w 124911"/>
                  <a:gd name="connsiteY4" fmla="*/ 388406 h 388406"/>
                  <a:gd name="connsiteX5" fmla="*/ 0 w 124911"/>
                  <a:gd name="connsiteY5" fmla="*/ 388406 h 388406"/>
                  <a:gd name="connsiteX6" fmla="*/ 5069 w 124911"/>
                  <a:gd name="connsiteY6" fmla="*/ 370730 h 388406"/>
                  <a:gd name="connsiteX7" fmla="*/ 37962 w 124911"/>
                  <a:gd name="connsiteY7" fmla="*/ 280890 h 388406"/>
                  <a:gd name="connsiteX8" fmla="*/ 23804 w 124911"/>
                  <a:gd name="connsiteY8" fmla="*/ 0 h 388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911" h="388406">
                    <a:moveTo>
                      <a:pt x="23804" y="0"/>
                    </a:moveTo>
                    <a:cubicBezTo>
                      <a:pt x="48739" y="873"/>
                      <a:pt x="54810" y="1746"/>
                      <a:pt x="79744" y="2619"/>
                    </a:cubicBezTo>
                    <a:cubicBezTo>
                      <a:pt x="145398" y="144266"/>
                      <a:pt x="128467" y="184573"/>
                      <a:pt x="97940" y="271302"/>
                    </a:cubicBezTo>
                    <a:cubicBezTo>
                      <a:pt x="85253" y="300072"/>
                      <a:pt x="72755" y="329744"/>
                      <a:pt x="61544" y="359838"/>
                    </a:cubicBezTo>
                    <a:lnTo>
                      <a:pt x="52549" y="388406"/>
                    </a:lnTo>
                    <a:lnTo>
                      <a:pt x="0" y="388406"/>
                    </a:lnTo>
                    <a:lnTo>
                      <a:pt x="5069" y="370730"/>
                    </a:lnTo>
                    <a:cubicBezTo>
                      <a:pt x="15180" y="340492"/>
                      <a:pt x="26455" y="310342"/>
                      <a:pt x="37962" y="280890"/>
                    </a:cubicBezTo>
                    <a:cubicBezTo>
                      <a:pt x="62412" y="192225"/>
                      <a:pt x="118514" y="181758"/>
                      <a:pt x="23804"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lexandria" pitchFamily="2" charset="-78"/>
                </a:endParaRPr>
              </a:p>
            </p:txBody>
          </p:sp>
          <p:grpSp>
            <p:nvGrpSpPr>
              <p:cNvPr id="89" name="Group 15">
                <a:extLst>
                  <a:ext uri="{FF2B5EF4-FFF2-40B4-BE49-F238E27FC236}">
                    <a16:creationId xmlns:a16="http://schemas.microsoft.com/office/drawing/2014/main" id="{CA67E377-436A-9702-0C81-B89F47B87304}"/>
                  </a:ext>
                </a:extLst>
              </p:cNvPr>
              <p:cNvGrpSpPr/>
              <p:nvPr/>
            </p:nvGrpSpPr>
            <p:grpSpPr>
              <a:xfrm rot="18284720">
                <a:off x="5239011" y="4619426"/>
                <a:ext cx="300898" cy="433630"/>
                <a:chOff x="967240" y="3289369"/>
                <a:chExt cx="1100200" cy="1585520"/>
              </a:xfrm>
            </p:grpSpPr>
            <p:sp>
              <p:nvSpPr>
                <p:cNvPr id="90" name="Freeform 16">
                  <a:extLst>
                    <a:ext uri="{FF2B5EF4-FFF2-40B4-BE49-F238E27FC236}">
                      <a16:creationId xmlns:a16="http://schemas.microsoft.com/office/drawing/2014/main" id="{D0A42323-C5BC-FECF-A090-B9DA7A228F16}"/>
                    </a:ext>
                  </a:extLst>
                </p:cNvPr>
                <p:cNvSpPr/>
                <p:nvPr/>
              </p:nvSpPr>
              <p:spPr>
                <a:xfrm>
                  <a:off x="967240"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91" name="Freeform 17">
                  <a:extLst>
                    <a:ext uri="{FF2B5EF4-FFF2-40B4-BE49-F238E27FC236}">
                      <a16:creationId xmlns:a16="http://schemas.microsoft.com/office/drawing/2014/main" id="{3F5ED239-4EF4-D2BB-B323-AEABA68D3A5C}"/>
                    </a:ext>
                  </a:extLst>
                </p:cNvPr>
                <p:cNvSpPr/>
                <p:nvPr/>
              </p:nvSpPr>
              <p:spPr>
                <a:xfrm flipH="1">
                  <a:off x="1514959"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grpSp>
      </p:grpSp>
      <p:sp>
        <p:nvSpPr>
          <p:cNvPr id="133" name="TextBox 132">
            <a:extLst>
              <a:ext uri="{FF2B5EF4-FFF2-40B4-BE49-F238E27FC236}">
                <a16:creationId xmlns:a16="http://schemas.microsoft.com/office/drawing/2014/main" id="{91A1471A-64AE-70DB-B973-51BC43A51CB7}"/>
              </a:ext>
            </a:extLst>
          </p:cNvPr>
          <p:cNvSpPr txBox="1"/>
          <p:nvPr/>
        </p:nvSpPr>
        <p:spPr>
          <a:xfrm>
            <a:off x="9212326" y="4687316"/>
            <a:ext cx="2679474" cy="876522"/>
          </a:xfrm>
          <a:prstGeom prst="rect">
            <a:avLst/>
          </a:prstGeom>
          <a:noFill/>
        </p:spPr>
        <p:txBody>
          <a:bodyPr wrap="square" rtlCol="0">
            <a:spAutoFit/>
          </a:bodyPr>
          <a:lstStyle/>
          <a:p>
            <a:pPr algn="ctr">
              <a:lnSpc>
                <a:spcPct val="150000"/>
              </a:lnSpc>
            </a:pPr>
            <a:r>
              <a:rPr lang="ar-JO" altLang="ko-KR" sz="1800" b="1" dirty="0">
                <a:solidFill>
                  <a:schemeClr val="tx1"/>
                </a:solidFill>
                <a:latin typeface="Alexandria" pitchFamily="2" charset="-78"/>
                <a:cs typeface="Alexandria" pitchFamily="2" charset="-78"/>
              </a:rPr>
              <a:t>الدراسات العليا</a:t>
            </a:r>
            <a:r>
              <a:rPr lang="ar-EG" altLang="ko-KR" sz="1800" b="1" dirty="0">
                <a:solidFill>
                  <a:schemeClr val="tx1"/>
                </a:solidFill>
                <a:latin typeface="Alexandria" pitchFamily="2" charset="-78"/>
                <a:cs typeface="Alexandria" pitchFamily="2" charset="-78"/>
              </a:rPr>
              <a:t> مثل</a:t>
            </a:r>
            <a:endParaRPr lang="ar-JO" altLang="ko-KR" sz="1800" b="1" dirty="0">
              <a:solidFill>
                <a:schemeClr val="tx1"/>
              </a:solidFill>
              <a:latin typeface="Alexandria" pitchFamily="2" charset="-78"/>
              <a:cs typeface="Alexandria" pitchFamily="2" charset="-78"/>
            </a:endParaRPr>
          </a:p>
          <a:p>
            <a:pPr algn="ctr">
              <a:lnSpc>
                <a:spcPct val="150000"/>
              </a:lnSpc>
            </a:pPr>
            <a:r>
              <a:rPr lang="ar-JO" altLang="ko-KR" sz="1800" b="1" dirty="0">
                <a:solidFill>
                  <a:schemeClr val="tx1"/>
                </a:solidFill>
                <a:latin typeface="Alexandria" pitchFamily="2" charset="-78"/>
                <a:cs typeface="Alexandria" pitchFamily="2" charset="-78"/>
              </a:rPr>
              <a:t>الماجستير </a:t>
            </a:r>
            <a:r>
              <a:rPr lang="ar-AE" altLang="ko-KR" sz="1800" b="1" dirty="0">
                <a:solidFill>
                  <a:schemeClr val="tx1"/>
                </a:solidFill>
                <a:latin typeface="Alexandria" pitchFamily="2" charset="-78"/>
                <a:cs typeface="Alexandria" pitchFamily="2" charset="-78"/>
              </a:rPr>
              <a:t>،</a:t>
            </a:r>
            <a:r>
              <a:rPr lang="ar-JO" altLang="ko-KR" sz="1800" b="1" dirty="0">
                <a:solidFill>
                  <a:schemeClr val="tx1"/>
                </a:solidFill>
                <a:latin typeface="Alexandria" pitchFamily="2" charset="-78"/>
                <a:cs typeface="Alexandria" pitchFamily="2" charset="-78"/>
              </a:rPr>
              <a:t> الدكتورا</a:t>
            </a:r>
            <a:r>
              <a:rPr lang="ar-AE" altLang="ko-KR" sz="1800" b="1" dirty="0">
                <a:solidFill>
                  <a:schemeClr val="tx1"/>
                </a:solidFill>
                <a:latin typeface="Alexandria" pitchFamily="2" charset="-78"/>
                <a:cs typeface="Alexandria" pitchFamily="2" charset="-78"/>
              </a:rPr>
              <a:t>ة</a:t>
            </a:r>
            <a:endParaRPr lang="ko-KR" altLang="en-US" sz="1800" b="1" dirty="0">
              <a:solidFill>
                <a:schemeClr val="tx1"/>
              </a:solidFill>
              <a:latin typeface="Alexandria" pitchFamily="2" charset="-78"/>
              <a:cs typeface="Alexandria" pitchFamily="2" charset="-78"/>
            </a:endParaRPr>
          </a:p>
        </p:txBody>
      </p:sp>
      <p:sp>
        <p:nvSpPr>
          <p:cNvPr id="139" name="TextBox 138">
            <a:extLst>
              <a:ext uri="{FF2B5EF4-FFF2-40B4-BE49-F238E27FC236}">
                <a16:creationId xmlns:a16="http://schemas.microsoft.com/office/drawing/2014/main" id="{6A27E6A7-E5BC-55B4-F907-96B8E52EA10E}"/>
              </a:ext>
            </a:extLst>
          </p:cNvPr>
          <p:cNvSpPr txBox="1"/>
          <p:nvPr/>
        </p:nvSpPr>
        <p:spPr>
          <a:xfrm>
            <a:off x="3442807" y="4860897"/>
            <a:ext cx="2294914" cy="646331"/>
          </a:xfrm>
          <a:prstGeom prst="rect">
            <a:avLst/>
          </a:prstGeom>
          <a:noFill/>
        </p:spPr>
        <p:txBody>
          <a:bodyPr wrap="square" rtlCol="0">
            <a:spAutoFit/>
          </a:bodyPr>
          <a:lstStyle/>
          <a:p>
            <a:pPr algn="ctr"/>
            <a:r>
              <a:rPr lang="ar-EG" sz="1800" b="1" dirty="0">
                <a:latin typeface="Alexandria" pitchFamily="2" charset="-78"/>
                <a:cs typeface="Alexandria" pitchFamily="2" charset="-78"/>
              </a:rPr>
              <a:t>المراحل الابتدائية – الإعدادية- الثانوية</a:t>
            </a:r>
            <a:endParaRPr lang="ko-KR" altLang="en-US" sz="1800" b="1" dirty="0">
              <a:solidFill>
                <a:schemeClr val="tx1">
                  <a:lumMod val="75000"/>
                  <a:lumOff val="25000"/>
                </a:schemeClr>
              </a:solidFill>
              <a:latin typeface="Alexandria" pitchFamily="2" charset="-78"/>
              <a:cs typeface="Alexandria" pitchFamily="2" charset="-78"/>
            </a:endParaRPr>
          </a:p>
        </p:txBody>
      </p:sp>
      <p:sp>
        <p:nvSpPr>
          <p:cNvPr id="86" name="TextBox 85">
            <a:extLst>
              <a:ext uri="{FF2B5EF4-FFF2-40B4-BE49-F238E27FC236}">
                <a16:creationId xmlns:a16="http://schemas.microsoft.com/office/drawing/2014/main" id="{F9595BFB-1082-9986-E21A-F00D50E8E93C}"/>
              </a:ext>
            </a:extLst>
          </p:cNvPr>
          <p:cNvSpPr txBox="1"/>
          <p:nvPr/>
        </p:nvSpPr>
        <p:spPr>
          <a:xfrm>
            <a:off x="6245156" y="4701844"/>
            <a:ext cx="2230129" cy="768031"/>
          </a:xfrm>
          <a:prstGeom prst="rect">
            <a:avLst/>
          </a:prstGeom>
          <a:noFill/>
        </p:spPr>
        <p:txBody>
          <a:bodyPr wrap="square" rtlCol="0">
            <a:spAutoFit/>
          </a:bodyPr>
          <a:lstStyle/>
          <a:p>
            <a:pPr lvl="0" algn="r">
              <a:lnSpc>
                <a:spcPct val="120000"/>
              </a:lnSpc>
            </a:pPr>
            <a:r>
              <a:rPr lang="ar-JO" sz="2000" b="1" dirty="0">
                <a:latin typeface="Alexandria" pitchFamily="2" charset="-78"/>
                <a:cs typeface="Alexandria" pitchFamily="2" charset="-78"/>
              </a:rPr>
              <a:t>      </a:t>
            </a:r>
            <a:r>
              <a:rPr lang="ar-JO" sz="1800" b="1" dirty="0">
                <a:latin typeface="Alexandria" pitchFamily="2" charset="-78"/>
                <a:cs typeface="Alexandria" pitchFamily="2" charset="-78"/>
              </a:rPr>
              <a:t>الدبلوم</a:t>
            </a:r>
          </a:p>
          <a:p>
            <a:pPr lvl="0" algn="r">
              <a:lnSpc>
                <a:spcPct val="120000"/>
              </a:lnSpc>
            </a:pPr>
            <a:r>
              <a:rPr lang="ar-JO" sz="1800" b="1" dirty="0">
                <a:latin typeface="Alexandria" pitchFamily="2" charset="-78"/>
                <a:cs typeface="Alexandria" pitchFamily="2" charset="-78"/>
              </a:rPr>
              <a:t>أو البكالوريوس</a:t>
            </a:r>
          </a:p>
        </p:txBody>
      </p:sp>
      <p:sp>
        <p:nvSpPr>
          <p:cNvPr id="3" name="Rectangle 2">
            <a:extLst>
              <a:ext uri="{FF2B5EF4-FFF2-40B4-BE49-F238E27FC236}">
                <a16:creationId xmlns:a16="http://schemas.microsoft.com/office/drawing/2014/main" id="{2FB7EE42-22B5-7E7C-8B93-A861583CB824}"/>
              </a:ext>
            </a:extLst>
          </p:cNvPr>
          <p:cNvSpPr/>
          <p:nvPr/>
        </p:nvSpPr>
        <p:spPr>
          <a:xfrm>
            <a:off x="736329" y="4823544"/>
            <a:ext cx="1938351" cy="646331"/>
          </a:xfrm>
          <a:prstGeom prst="rect">
            <a:avLst/>
          </a:prstGeom>
        </p:spPr>
        <p:txBody>
          <a:bodyPr wrap="none">
            <a:spAutoFit/>
          </a:bodyPr>
          <a:lstStyle/>
          <a:p>
            <a:pPr algn="ctr" rtl="1"/>
            <a:r>
              <a:rPr lang="ar-JO" sz="1800" b="1" dirty="0">
                <a:latin typeface="Alexandria" pitchFamily="2" charset="-78"/>
                <a:cs typeface="Alexandria" pitchFamily="2" charset="-78"/>
              </a:rPr>
              <a:t>الأسرة</a:t>
            </a:r>
          </a:p>
          <a:p>
            <a:pPr algn="ctr" rtl="1"/>
            <a:r>
              <a:rPr lang="ar-JO" altLang="ko-KR" sz="1800" b="1" dirty="0">
                <a:solidFill>
                  <a:schemeClr val="tx1"/>
                </a:solidFill>
                <a:latin typeface="Alexandria" pitchFamily="2" charset="-78"/>
                <a:cs typeface="Alexandria" pitchFamily="2" charset="-78"/>
              </a:rPr>
              <a:t>+ رياض الأطفال</a:t>
            </a:r>
            <a:endParaRPr lang="ko-KR" altLang="en-US" sz="1600" b="1"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1D6E9A2-7EA3-2D82-AABD-4FDCD883762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3738" y="39606"/>
            <a:ext cx="2305141" cy="1076343"/>
          </a:xfrm>
          <a:prstGeom prst="rect">
            <a:avLst/>
          </a:prstGeom>
        </p:spPr>
      </p:pic>
      <p:sp>
        <p:nvSpPr>
          <p:cNvPr id="6" name="Google Shape;145;p3">
            <a:extLst>
              <a:ext uri="{FF2B5EF4-FFF2-40B4-BE49-F238E27FC236}">
                <a16:creationId xmlns:a16="http://schemas.microsoft.com/office/drawing/2014/main" id="{C8567D0A-AC5F-D707-FAE9-459D6720222C}"/>
              </a:ext>
            </a:extLst>
          </p:cNvPr>
          <p:cNvSpPr txBox="1"/>
          <p:nvPr/>
        </p:nvSpPr>
        <p:spPr>
          <a:xfrm>
            <a:off x="4763284" y="834388"/>
            <a:ext cx="3312368" cy="584735"/>
          </a:xfrm>
          <a:prstGeom prst="rect">
            <a:avLst/>
          </a:prstGeom>
          <a:noFill/>
          <a:ln>
            <a:noFill/>
          </a:ln>
        </p:spPr>
        <p:txBody>
          <a:bodyPr spcFirstLastPara="1" wrap="square" lIns="91425" tIns="45700" rIns="91425" bIns="45700" anchor="t" anchorCtr="0">
            <a:spAutoFit/>
          </a:bodyPr>
          <a:lstStyle/>
          <a:p>
            <a:pPr lvl="0" algn="ctr" rtl="1"/>
            <a:r>
              <a:rPr lang="ar-AE" sz="3200" b="1" dirty="0">
                <a:solidFill>
                  <a:srgbClr val="00B0F0"/>
                </a:solidFill>
                <a:latin typeface="Alexandria" pitchFamily="2" charset="-78"/>
                <a:cs typeface="Alexandria" pitchFamily="2" charset="-78"/>
              </a:rPr>
              <a:t>مراحل التعليم</a:t>
            </a:r>
            <a:endParaRPr b="1" dirty="0">
              <a:solidFill>
                <a:srgbClr val="00B0F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7D0999A8-FA15-3E0D-60DB-B2270C7893F9}"/>
              </a:ext>
            </a:extLst>
          </p:cNvPr>
          <p:cNvSpPr txBox="1"/>
          <p:nvPr/>
        </p:nvSpPr>
        <p:spPr>
          <a:xfrm>
            <a:off x="7507171" y="6047763"/>
            <a:ext cx="2906982" cy="400110"/>
          </a:xfrm>
          <a:prstGeom prst="rect">
            <a:avLst/>
          </a:prstGeom>
          <a:noFill/>
        </p:spPr>
        <p:txBody>
          <a:bodyPr wrap="square" rtlCol="0">
            <a:spAutoFit/>
          </a:bodyPr>
          <a:lstStyle/>
          <a:p>
            <a:pPr algn="ctr"/>
            <a:r>
              <a:rPr lang="ar-EG" sz="2000" b="1" dirty="0">
                <a:solidFill>
                  <a:srgbClr val="4472C4"/>
                </a:solidFill>
                <a:latin typeface="Alexandria" pitchFamily="2" charset="-78"/>
                <a:cs typeface="Alexandria" pitchFamily="2" charset="-78"/>
              </a:rPr>
              <a:t>التعليم العالي</a:t>
            </a:r>
            <a:endParaRPr lang="ko-KR" altLang="en-US" sz="2000" b="1" dirty="0">
              <a:solidFill>
                <a:srgbClr val="4472C4"/>
              </a:solidFill>
              <a:latin typeface="Alexandria" pitchFamily="2" charset="-78"/>
              <a:cs typeface="Alexandria" pitchFamily="2" charset="-78"/>
            </a:endParaRPr>
          </a:p>
        </p:txBody>
      </p:sp>
      <p:sp>
        <p:nvSpPr>
          <p:cNvPr id="8" name="TextBox 7">
            <a:extLst>
              <a:ext uri="{FF2B5EF4-FFF2-40B4-BE49-F238E27FC236}">
                <a16:creationId xmlns:a16="http://schemas.microsoft.com/office/drawing/2014/main" id="{4FAA8037-05A9-9A64-D890-F0CA8141E6C7}"/>
              </a:ext>
            </a:extLst>
          </p:cNvPr>
          <p:cNvSpPr txBox="1"/>
          <p:nvPr/>
        </p:nvSpPr>
        <p:spPr>
          <a:xfrm>
            <a:off x="3189018" y="6052535"/>
            <a:ext cx="2906982" cy="400110"/>
          </a:xfrm>
          <a:prstGeom prst="rect">
            <a:avLst/>
          </a:prstGeom>
          <a:noFill/>
        </p:spPr>
        <p:txBody>
          <a:bodyPr wrap="square" rtlCol="0">
            <a:spAutoFit/>
          </a:bodyPr>
          <a:lstStyle/>
          <a:p>
            <a:pPr algn="ctr"/>
            <a:r>
              <a:rPr lang="ar-EG" sz="2000" b="1" dirty="0">
                <a:solidFill>
                  <a:srgbClr val="4472C4"/>
                </a:solidFill>
                <a:latin typeface="Alexandria" pitchFamily="2" charset="-78"/>
                <a:cs typeface="Alexandria" pitchFamily="2" charset="-78"/>
              </a:rPr>
              <a:t>التعليم العام</a:t>
            </a:r>
            <a:endParaRPr lang="ko-KR" altLang="en-US" sz="2000" b="1" dirty="0">
              <a:solidFill>
                <a:srgbClr val="4472C4"/>
              </a:solidFill>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D7CEE40-C121-A42F-63DC-4DEB079B3913}"/>
              </a:ext>
            </a:extLst>
          </p:cNvPr>
          <p:cNvSpPr txBox="1"/>
          <p:nvPr/>
        </p:nvSpPr>
        <p:spPr>
          <a:xfrm>
            <a:off x="275731" y="5894932"/>
            <a:ext cx="2496912" cy="707886"/>
          </a:xfrm>
          <a:prstGeom prst="rect">
            <a:avLst/>
          </a:prstGeom>
          <a:noFill/>
        </p:spPr>
        <p:txBody>
          <a:bodyPr wrap="square" rtlCol="0">
            <a:spAutoFit/>
          </a:bodyPr>
          <a:lstStyle/>
          <a:p>
            <a:pPr algn="ctr"/>
            <a:r>
              <a:rPr lang="ar-EG" sz="2000" b="1" dirty="0">
                <a:solidFill>
                  <a:srgbClr val="4472C4"/>
                </a:solidFill>
                <a:latin typeface="Alexandria" pitchFamily="2" charset="-78"/>
                <a:cs typeface="Alexandria" pitchFamily="2" charset="-78"/>
              </a:rPr>
              <a:t>تعليم الطفولة المبكرة</a:t>
            </a:r>
            <a:endParaRPr lang="ko-KR" altLang="en-US" sz="2000" b="1" dirty="0">
              <a:solidFill>
                <a:srgbClr val="4472C4"/>
              </a:solidFill>
              <a:latin typeface="Alexandria" pitchFamily="2" charset="-78"/>
              <a:cs typeface="Alexandria" pitchFamily="2" charset="-78"/>
            </a:endParaRPr>
          </a:p>
        </p:txBody>
      </p:sp>
      <p:sp>
        <p:nvSpPr>
          <p:cNvPr id="25" name="Rectangle 24">
            <a:extLst>
              <a:ext uri="{FF2B5EF4-FFF2-40B4-BE49-F238E27FC236}">
                <a16:creationId xmlns:a16="http://schemas.microsoft.com/office/drawing/2014/main" id="{A630D36D-2B1A-CB6F-743C-57D0B7F55D03}"/>
              </a:ext>
            </a:extLst>
          </p:cNvPr>
          <p:cNvSpPr/>
          <p:nvPr/>
        </p:nvSpPr>
        <p:spPr>
          <a:xfrm>
            <a:off x="1994203" y="535074"/>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22573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9"/>
                                        </p:tgtEl>
                                        <p:attrNameLst>
                                          <p:attrName>style.visibility</p:attrName>
                                        </p:attrNameLst>
                                      </p:cBhvr>
                                      <p:to>
                                        <p:strVal val="visible"/>
                                      </p:to>
                                    </p:set>
                                    <p:animEffect transition="in" filter="barn(inVertical)">
                                      <p:cBhvr>
                                        <p:cTn id="12" dur="500"/>
                                        <p:tgtEl>
                                          <p:spTgt spid="13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6"/>
                                        </p:tgtEl>
                                        <p:attrNameLst>
                                          <p:attrName>style.visibility</p:attrName>
                                        </p:attrNameLst>
                                      </p:cBhvr>
                                      <p:to>
                                        <p:strVal val="visible"/>
                                      </p:to>
                                    </p:set>
                                    <p:animEffect transition="in" filter="barn(inVertical)">
                                      <p:cBhvr>
                                        <p:cTn id="17" dur="500"/>
                                        <p:tgtEl>
                                          <p:spTgt spid="8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33"/>
                                        </p:tgtEl>
                                        <p:attrNameLst>
                                          <p:attrName>style.visibility</p:attrName>
                                        </p:attrNameLst>
                                      </p:cBhvr>
                                      <p:to>
                                        <p:strVal val="visible"/>
                                      </p:to>
                                    </p:set>
                                    <p:animEffect transition="in" filter="barn(inVertical)">
                                      <p:cBhvr>
                                        <p:cTn id="22" dur="500"/>
                                        <p:tgtEl>
                                          <p:spTgt spid="13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arn(inVertic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Vertic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arn(inVertic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 grpId="0"/>
      <p:bldP spid="139" grpId="0"/>
      <p:bldP spid="86" grpId="0"/>
      <p:bldP spid="3" grpId="0"/>
      <p:bldP spid="4" grpId="0"/>
      <p:bldP spid="8"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C59BD-BAF2-6741-782E-2C0DAFE9EC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0AFE26-84A5-E56B-5F64-87F30F9FE643}"/>
              </a:ext>
            </a:extLst>
          </p:cNvPr>
          <p:cNvSpPr/>
          <p:nvPr/>
        </p:nvSpPr>
        <p:spPr>
          <a:xfrm flipV="1">
            <a:off x="2626179" y="455181"/>
            <a:ext cx="9086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CA7C520-C067-2832-13FE-E44F5CD85534}"/>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0A553A5-B942-F368-FE1C-9DE5E50F6ED9}"/>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8DE1974-5948-EAD2-DF4F-44DE904ACA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787DCCC-94A7-5CE8-2B6E-54FB121DA116}"/>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فلسفة التعليم</a:t>
            </a:r>
          </a:p>
        </p:txBody>
      </p:sp>
      <p:sp>
        <p:nvSpPr>
          <p:cNvPr id="9" name="TextBox 8">
            <a:extLst>
              <a:ext uri="{FF2B5EF4-FFF2-40B4-BE49-F238E27FC236}">
                <a16:creationId xmlns:a16="http://schemas.microsoft.com/office/drawing/2014/main" id="{FE3B4E9A-47AA-9C5A-BA3E-1F9FF8330D1F}"/>
              </a:ext>
            </a:extLst>
          </p:cNvPr>
          <p:cNvSpPr txBox="1"/>
          <p:nvPr/>
        </p:nvSpPr>
        <p:spPr>
          <a:xfrm>
            <a:off x="876682" y="1682882"/>
            <a:ext cx="10925249" cy="4575035"/>
          </a:xfrm>
          <a:prstGeom prst="rect">
            <a:avLst/>
          </a:prstGeom>
          <a:noFill/>
        </p:spPr>
        <p:txBody>
          <a:bodyPr wrap="square" rtlCol="1">
            <a:spAutoFit/>
          </a:bodyPr>
          <a:lstStyle/>
          <a:p>
            <a:pPr algn="r" rtl="1">
              <a:lnSpc>
                <a:spcPct val="200000"/>
              </a:lnSpc>
              <a:buClrTx/>
              <a:defRPr/>
            </a:pPr>
            <a:r>
              <a:rPr lang="ar-EG" sz="1800" b="1" kern="1200" dirty="0">
                <a:solidFill>
                  <a:schemeClr val="accent2">
                    <a:lumMod val="75000"/>
                  </a:schemeClr>
                </a:solidFill>
                <a:latin typeface="Alexandria" pitchFamily="2" charset="-78"/>
                <a:ea typeface="+mn-ea"/>
                <a:cs typeface="Alexandria" pitchFamily="2" charset="-78"/>
              </a:rPr>
              <a:t>فلسفة التعليم وأهميتها:</a:t>
            </a:r>
          </a:p>
          <a:p>
            <a:pPr algn="just" rtl="1">
              <a:lnSpc>
                <a:spcPct val="200000"/>
              </a:lnSpc>
              <a:buClrTx/>
              <a:defRPr/>
            </a:pPr>
            <a:r>
              <a:rPr lang="ar-EG" sz="1600" kern="1200" dirty="0">
                <a:solidFill>
                  <a:schemeClr val="tx1"/>
                </a:solidFill>
                <a:latin typeface="Alexandria" pitchFamily="2" charset="-78"/>
                <a:ea typeface="+mn-ea"/>
                <a:cs typeface="Alexandria" pitchFamily="2" charset="-78"/>
              </a:rPr>
              <a:t>تشير فلسفة التعليم إلى الإطار الفكري والقيمي الذي يستند إليه النظام التعليمي في تحديد أهدافه، ومضامينه، وأساليبه، وأدواره في المجتمع. وهي تعكس رؤية المجتمع للإنسان والمعرفة والتنمية، وتُعد مرجعًا أساسيًا لصياغة السياسات التعليمية والتشريعات المنظمة لها.</a:t>
            </a:r>
          </a:p>
          <a:p>
            <a:pPr algn="just" rtl="1">
              <a:lnSpc>
                <a:spcPct val="200000"/>
              </a:lnSpc>
              <a:buClrTx/>
              <a:defRPr/>
            </a:pPr>
            <a:r>
              <a:rPr lang="ar-EG" sz="1800" b="1" kern="1200" dirty="0">
                <a:solidFill>
                  <a:srgbClr val="00B0F0"/>
                </a:solidFill>
                <a:latin typeface="Alexandria" pitchFamily="2" charset="-78"/>
                <a:ea typeface="+mn-ea"/>
                <a:cs typeface="Alexandria" pitchFamily="2" charset="-78"/>
              </a:rPr>
              <a:t>وتكمن أهمية فلسفة التعليم في كونها:</a:t>
            </a:r>
          </a:p>
          <a:p>
            <a:pPr marL="625475"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توجه بناء المناهج والبرامج التعليمية.</a:t>
            </a:r>
          </a:p>
          <a:p>
            <a:pPr marL="625475"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تفسر اختلاف النظم التعليمية بين الدول.</a:t>
            </a:r>
          </a:p>
          <a:p>
            <a:pPr marL="625475"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تدعم اتخاذ القرار التربوي الواعي.</a:t>
            </a:r>
          </a:p>
          <a:p>
            <a:pPr marL="625475"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تساعد القيادات التربوية على إدارة التغيير وتحقيق الاتساق المؤسسي.</a:t>
            </a:r>
          </a:p>
        </p:txBody>
      </p:sp>
      <p:pic>
        <p:nvPicPr>
          <p:cNvPr id="36" name="Picture 35">
            <a:extLst>
              <a:ext uri="{FF2B5EF4-FFF2-40B4-BE49-F238E27FC236}">
                <a16:creationId xmlns:a16="http://schemas.microsoft.com/office/drawing/2014/main" id="{495B8F7A-0055-7FAA-3E7E-EB8E9E8E4450}"/>
              </a:ext>
            </a:extLst>
          </p:cNvPr>
          <p:cNvPicPr>
            <a:picLocks noChangeAspect="1"/>
          </p:cNvPicPr>
          <p:nvPr/>
        </p:nvPicPr>
        <p:blipFill>
          <a:blip r:embed="rId3"/>
          <a:srcRect l="20428"/>
          <a:stretch>
            <a:fillRect/>
          </a:stretch>
        </p:blipFill>
        <p:spPr>
          <a:xfrm flipH="1">
            <a:off x="1369138" y="4024524"/>
            <a:ext cx="2756636" cy="19281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994035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163641-01F5-F70F-5D86-BB06321D80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7DF1D0-AAD9-7918-96DE-6DF233DCE1D8}"/>
              </a:ext>
            </a:extLst>
          </p:cNvPr>
          <p:cNvSpPr/>
          <p:nvPr/>
        </p:nvSpPr>
        <p:spPr>
          <a:xfrm flipV="1">
            <a:off x="2626179" y="455181"/>
            <a:ext cx="9086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AF6B66-BA20-5078-93D0-82D4D2C48142}"/>
              </a:ext>
            </a:extLst>
          </p:cNvPr>
          <p:cNvSpPr/>
          <p:nvPr/>
        </p:nvSpPr>
        <p:spPr>
          <a:xfrm>
            <a:off x="7896200" y="1401285"/>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88B56D1-994F-1F19-DB8A-4B7DAA5F5072}"/>
              </a:ext>
            </a:extLst>
          </p:cNvPr>
          <p:cNvSpPr/>
          <p:nvPr/>
        </p:nvSpPr>
        <p:spPr>
          <a:xfrm>
            <a:off x="763676" y="1634630"/>
            <a:ext cx="11038255" cy="4825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E2450AD-9A38-211C-DDDD-B9CA1A1FC2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CFCB327A-AF67-8745-0900-5A046EF32F46}"/>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فلسفة التعليم العام</a:t>
            </a:r>
          </a:p>
        </p:txBody>
      </p:sp>
      <p:sp>
        <p:nvSpPr>
          <p:cNvPr id="9" name="TextBox 8">
            <a:extLst>
              <a:ext uri="{FF2B5EF4-FFF2-40B4-BE49-F238E27FC236}">
                <a16:creationId xmlns:a16="http://schemas.microsoft.com/office/drawing/2014/main" id="{0166D6B0-541A-775D-7031-A47D8B799EC1}"/>
              </a:ext>
            </a:extLst>
          </p:cNvPr>
          <p:cNvSpPr txBox="1"/>
          <p:nvPr/>
        </p:nvSpPr>
        <p:spPr>
          <a:xfrm>
            <a:off x="876683" y="1682882"/>
            <a:ext cx="10763934" cy="4082592"/>
          </a:xfrm>
          <a:prstGeom prst="rect">
            <a:avLst/>
          </a:prstGeom>
          <a:noFill/>
        </p:spPr>
        <p:txBody>
          <a:bodyPr wrap="square" rtlCol="1">
            <a:spAutoFit/>
          </a:bodyPr>
          <a:lstStyle/>
          <a:p>
            <a:pPr algn="r" rtl="1">
              <a:lnSpc>
                <a:spcPct val="200000"/>
              </a:lnSpc>
              <a:buClrTx/>
              <a:defRPr/>
            </a:pPr>
            <a:r>
              <a:rPr lang="ar-EG" sz="1800" b="1" kern="1200" dirty="0">
                <a:solidFill>
                  <a:schemeClr val="accent2">
                    <a:lumMod val="75000"/>
                  </a:schemeClr>
                </a:solidFill>
                <a:latin typeface="Alexandria" pitchFamily="2" charset="-78"/>
                <a:ea typeface="+mn-ea"/>
                <a:cs typeface="Alexandria" pitchFamily="2" charset="-78"/>
              </a:rPr>
              <a:t>فلسفة التعليم العام:</a:t>
            </a:r>
          </a:p>
          <a:p>
            <a:pPr algn="just" rtl="1">
              <a:lnSpc>
                <a:spcPct val="200000"/>
              </a:lnSpc>
              <a:buClrTx/>
              <a:defRPr/>
            </a:pPr>
            <a:r>
              <a:rPr lang="ar-EG" sz="1600" kern="1200" dirty="0">
                <a:solidFill>
                  <a:schemeClr val="tx1"/>
                </a:solidFill>
                <a:latin typeface="Alexandria" pitchFamily="2" charset="-78"/>
                <a:ea typeface="+mn-ea"/>
                <a:cs typeface="Alexandria" pitchFamily="2" charset="-78"/>
              </a:rPr>
              <a:t>تعكس فلسفة التعليم العام الأسس الفكرية والقيمية للمجتمع، وتركز على إعداد الفرد إعدادًا متكاملًا معرفيًا وقيميًا ومهاريًا، بما يسهم في بناء الشخصية، وترسيخ الهوية، وتعزيز المواطنة، وإعداد المتعلم للحياة والعمل ومواصلة التعليم.</a:t>
            </a:r>
          </a:p>
          <a:p>
            <a:pPr marL="984250" indent="-285750" algn="just" rtl="1">
              <a:lnSpc>
                <a:spcPct val="200000"/>
              </a:lnSpc>
              <a:buClrTx/>
              <a:defRPr/>
            </a:pPr>
            <a:r>
              <a:rPr lang="ar-EG" sz="1800" b="1" kern="1200" dirty="0">
                <a:solidFill>
                  <a:srgbClr val="00B0F0"/>
                </a:solidFill>
                <a:latin typeface="Alexandria" pitchFamily="2" charset="-78"/>
                <a:ea typeface="+mn-ea"/>
                <a:cs typeface="Alexandria" pitchFamily="2" charset="-78"/>
              </a:rPr>
              <a:t>وتنبثق فلسفة التعليم العام من:</a:t>
            </a:r>
          </a:p>
          <a:p>
            <a:pPr marL="1341438"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ثقافة المجتمع وقيمه السائدة.</a:t>
            </a:r>
          </a:p>
          <a:p>
            <a:pPr marL="1341438"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أهداف التنمية الوطنية.</a:t>
            </a:r>
          </a:p>
          <a:p>
            <a:pPr marL="1341438"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حاجات المتعلمين والمجتمع.</a:t>
            </a:r>
          </a:p>
          <a:p>
            <a:pPr marL="1341438"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متطلبات العصر والتغيرات العالمية.</a:t>
            </a:r>
          </a:p>
        </p:txBody>
      </p:sp>
    </p:spTree>
    <p:extLst>
      <p:ext uri="{BB962C8B-B14F-4D97-AF65-F5344CB8AC3E}">
        <p14:creationId xmlns:p14="http://schemas.microsoft.com/office/powerpoint/2010/main" val="52033872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B3EFD-FFCB-D39D-4D5A-BA0055ED86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04F928F-957E-D20A-92BA-08D7C1255AC3}"/>
              </a:ext>
            </a:extLst>
          </p:cNvPr>
          <p:cNvSpPr/>
          <p:nvPr/>
        </p:nvSpPr>
        <p:spPr>
          <a:xfrm flipV="1">
            <a:off x="2626179" y="455181"/>
            <a:ext cx="9086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8CAEFF4-0F17-85B8-39E5-ABCE3C1C089C}"/>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338E31D-423B-BED2-ADB6-CB55E23190E4}"/>
              </a:ext>
            </a:extLst>
          </p:cNvPr>
          <p:cNvSpPr/>
          <p:nvPr/>
        </p:nvSpPr>
        <p:spPr>
          <a:xfrm>
            <a:off x="763676" y="1634630"/>
            <a:ext cx="11038255" cy="4825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F37D9E2E-73AE-EB0A-8D5E-A8DCA48E56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51641C1-0A07-B81D-367F-45CC11E063E5}"/>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فلسفة التعليم العالي</a:t>
            </a:r>
          </a:p>
        </p:txBody>
      </p:sp>
      <p:sp>
        <p:nvSpPr>
          <p:cNvPr id="9" name="TextBox 8">
            <a:extLst>
              <a:ext uri="{FF2B5EF4-FFF2-40B4-BE49-F238E27FC236}">
                <a16:creationId xmlns:a16="http://schemas.microsoft.com/office/drawing/2014/main" id="{2C18DEF4-ED17-589E-7E2A-F6723537D8D5}"/>
              </a:ext>
            </a:extLst>
          </p:cNvPr>
          <p:cNvSpPr txBox="1"/>
          <p:nvPr/>
        </p:nvSpPr>
        <p:spPr>
          <a:xfrm>
            <a:off x="948692" y="1757978"/>
            <a:ext cx="10513169" cy="4021037"/>
          </a:xfrm>
          <a:prstGeom prst="rect">
            <a:avLst/>
          </a:prstGeom>
          <a:noFill/>
        </p:spPr>
        <p:txBody>
          <a:bodyPr wrap="square" rtlCol="1">
            <a:spAutoFit/>
          </a:bodyPr>
          <a:lstStyle/>
          <a:p>
            <a:pPr algn="r" rtl="1">
              <a:lnSpc>
                <a:spcPct val="200000"/>
              </a:lnSpc>
              <a:buClrTx/>
              <a:defRPr/>
            </a:pPr>
            <a:r>
              <a:rPr lang="ar-EG" sz="1800" b="1" kern="1200" dirty="0">
                <a:solidFill>
                  <a:schemeClr val="accent2">
                    <a:lumMod val="75000"/>
                  </a:schemeClr>
                </a:solidFill>
                <a:latin typeface="Alexandria" pitchFamily="2" charset="-78"/>
                <a:ea typeface="+mn-ea"/>
                <a:cs typeface="Alexandria" pitchFamily="2" charset="-78"/>
              </a:rPr>
              <a:t>فلسفة التعليم العالي:</a:t>
            </a:r>
          </a:p>
          <a:p>
            <a:pPr algn="just" rtl="1">
              <a:lnSpc>
                <a:spcPct val="200000"/>
              </a:lnSpc>
              <a:buClrTx/>
              <a:defRPr/>
            </a:pPr>
            <a:r>
              <a:rPr lang="ar-EG" sz="1600" kern="1200" dirty="0">
                <a:solidFill>
                  <a:schemeClr val="tx1"/>
                </a:solidFill>
                <a:latin typeface="Alexandria" pitchFamily="2" charset="-78"/>
                <a:ea typeface="+mn-ea"/>
                <a:cs typeface="Alexandria" pitchFamily="2" charset="-78"/>
              </a:rPr>
              <a:t>تُعد فلسفة التعليم العالي امتدادًا لفلسفة التعليم العام، وتهدف إلى إعداد الكفاءات المتخصصة، وتنمية البحث العلمي، وإنتاج المعرفة، وخدمة المجتمع، بما يدعم التنمية المستدامة والقدرة التنافسية للدولة.</a:t>
            </a:r>
          </a:p>
          <a:p>
            <a:pPr marL="536575" indent="-88900" algn="just" rtl="1">
              <a:lnSpc>
                <a:spcPct val="200000"/>
              </a:lnSpc>
              <a:buClrTx/>
              <a:defRPr/>
            </a:pPr>
            <a:r>
              <a:rPr lang="ar-EG" sz="1600" b="1" kern="1200" dirty="0">
                <a:solidFill>
                  <a:srgbClr val="00B0F0"/>
                </a:solidFill>
                <a:latin typeface="Alexandria" pitchFamily="2" charset="-78"/>
                <a:ea typeface="+mn-ea"/>
                <a:cs typeface="Alexandria" pitchFamily="2" charset="-78"/>
              </a:rPr>
              <a:t>وتتأثر فلسفة التعليم العالي بـ:</a:t>
            </a:r>
          </a:p>
          <a:p>
            <a:pPr marL="1073150"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الفلسفة المجتمعية السائدة.</a:t>
            </a:r>
          </a:p>
          <a:p>
            <a:pPr marL="1073150"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السياسات والاستراتيجيات الوطنية.</a:t>
            </a:r>
          </a:p>
          <a:p>
            <a:pPr marL="1073150"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متطلبات سوق العمل والاقتصاد المعرفي.</a:t>
            </a:r>
          </a:p>
          <a:p>
            <a:pPr marL="1073150"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الدور القيادي لمؤسسات التعليم العالي في الابتكار والتنمية.</a:t>
            </a:r>
          </a:p>
        </p:txBody>
      </p:sp>
    </p:spTree>
    <p:extLst>
      <p:ext uri="{BB962C8B-B14F-4D97-AF65-F5344CB8AC3E}">
        <p14:creationId xmlns:p14="http://schemas.microsoft.com/office/powerpoint/2010/main" val="81466505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7677027-9A5B-5729-0F44-C8D618901FC1}"/>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FD04C330-E10D-89CA-C215-D4BA318771F9}"/>
              </a:ext>
            </a:extLst>
          </p:cNvPr>
          <p:cNvSpPr/>
          <p:nvPr/>
        </p:nvSpPr>
        <p:spPr>
          <a:xfrm>
            <a:off x="4007768" y="1700808"/>
            <a:ext cx="7807229" cy="47043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itle 1">
            <a:extLst>
              <a:ext uri="{FF2B5EF4-FFF2-40B4-BE49-F238E27FC236}">
                <a16:creationId xmlns:a16="http://schemas.microsoft.com/office/drawing/2014/main" id="{7E3EA2A2-DE5A-4292-AA15-56E18B229C48}"/>
              </a:ext>
            </a:extLst>
          </p:cNvPr>
          <p:cNvSpPr>
            <a:spLocks noGrp="1"/>
          </p:cNvSpPr>
          <p:nvPr>
            <p:ph type="title"/>
          </p:nvPr>
        </p:nvSpPr>
        <p:spPr>
          <a:xfrm>
            <a:off x="4367808" y="2103437"/>
            <a:ext cx="7247307" cy="1325563"/>
          </a:xfrm>
        </p:spPr>
        <p:txBody>
          <a:bodyPr>
            <a:normAutofit fontScale="90000"/>
          </a:bodyPr>
          <a:lstStyle/>
          <a:p>
            <a:pPr algn="r" rtl="1">
              <a:lnSpc>
                <a:spcPct val="200000"/>
              </a:lnSpc>
            </a:pPr>
            <a:r>
              <a:rPr lang="ar-JO" sz="1800" b="1" dirty="0">
                <a:solidFill>
                  <a:srgbClr val="00B0F0"/>
                </a:solidFill>
              </a:rPr>
              <a:t>فلسفة مؤسسات التعليم العالي المرجوّة</a:t>
            </a:r>
            <a:r>
              <a:rPr lang="ar-EG" sz="1800" b="1" dirty="0">
                <a:solidFill>
                  <a:srgbClr val="00B0F0"/>
                </a:solidFill>
              </a:rPr>
              <a:t>:</a:t>
            </a:r>
            <a:br>
              <a:rPr lang="ar-EG" sz="1800" b="1" dirty="0">
                <a:solidFill>
                  <a:srgbClr val="00B0F0"/>
                </a:solidFill>
              </a:rPr>
            </a:br>
            <a:r>
              <a:rPr lang="ar-JO" sz="1800" dirty="0"/>
              <a:t>تهدف مؤسسات التعليم العالي، في ضوء فلسفتها المعاصرة، إلى إحداث تغيير إيجابي ومستدام في الفرد والمجتمع، من خلال أبعاد متكاملة.</a:t>
            </a:r>
            <a:endParaRPr lang="en-US" sz="1800" dirty="0">
              <a:solidFill>
                <a:schemeClr val="bg2">
                  <a:lumMod val="50000"/>
                </a:schemeClr>
              </a:solidFill>
            </a:endParaRPr>
          </a:p>
        </p:txBody>
      </p:sp>
      <p:graphicFrame>
        <p:nvGraphicFramePr>
          <p:cNvPr id="4" name="Content Placeholder 3">
            <a:extLst>
              <a:ext uri="{FF2B5EF4-FFF2-40B4-BE49-F238E27FC236}">
                <a16:creationId xmlns:a16="http://schemas.microsoft.com/office/drawing/2014/main" id="{2EEEA9C0-6966-479F-8C1B-E6836F1D8965}"/>
              </a:ext>
            </a:extLst>
          </p:cNvPr>
          <p:cNvGraphicFramePr>
            <a:graphicFrameLocks noGrp="1"/>
          </p:cNvGraphicFramePr>
          <p:nvPr>
            <p:ph idx="1"/>
            <p:extLst>
              <p:ext uri="{D42A27DB-BD31-4B8C-83A1-F6EECF244321}">
                <p14:modId xmlns:p14="http://schemas.microsoft.com/office/powerpoint/2010/main" val="420365817"/>
              </p:ext>
            </p:extLst>
          </p:nvPr>
        </p:nvGraphicFramePr>
        <p:xfrm>
          <a:off x="-1536847" y="1596245"/>
          <a:ext cx="7128792" cy="41515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Graphic 21">
            <a:extLst>
              <a:ext uri="{FF2B5EF4-FFF2-40B4-BE49-F238E27FC236}">
                <a16:creationId xmlns:a16="http://schemas.microsoft.com/office/drawing/2014/main" id="{700221B0-5D2E-A5D1-E0B0-ECA7DD6BB988}"/>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56227"/>
            <a:ext cx="2305141" cy="1076343"/>
          </a:xfrm>
          <a:prstGeom prst="rect">
            <a:avLst/>
          </a:prstGeom>
        </p:spPr>
      </p:pic>
      <p:sp>
        <p:nvSpPr>
          <p:cNvPr id="3" name="Rectangle 2">
            <a:extLst>
              <a:ext uri="{FF2B5EF4-FFF2-40B4-BE49-F238E27FC236}">
                <a16:creationId xmlns:a16="http://schemas.microsoft.com/office/drawing/2014/main" id="{76D4BC60-63CF-CCBC-421B-AA0CAF282A06}"/>
              </a:ext>
            </a:extLst>
          </p:cNvPr>
          <p:cNvSpPr/>
          <p:nvPr/>
        </p:nvSpPr>
        <p:spPr>
          <a:xfrm>
            <a:off x="1703512" y="54868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FE915630-8BED-1491-AED9-93E23CFF8098}"/>
              </a:ext>
            </a:extLst>
          </p:cNvPr>
          <p:cNvSpPr txBox="1"/>
          <p:nvPr/>
        </p:nvSpPr>
        <p:spPr>
          <a:xfrm>
            <a:off x="4102360" y="3968744"/>
            <a:ext cx="7535338" cy="1497269"/>
          </a:xfrm>
          <a:prstGeom prst="rect">
            <a:avLst/>
          </a:prstGeom>
          <a:noFill/>
        </p:spPr>
        <p:txBody>
          <a:bodyPr wrap="square" rtlCol="1">
            <a:spAutoFit/>
          </a:bodyPr>
          <a:lstStyle/>
          <a:p>
            <a:pPr marL="285750" indent="-285750" algn="r" rtl="1">
              <a:lnSpc>
                <a:spcPct val="200000"/>
              </a:lnSpc>
              <a:buClr>
                <a:srgbClr val="00B0F0"/>
              </a:buClr>
              <a:buFont typeface="Wingdings" panose="05000000000000000000" pitchFamily="2" charset="2"/>
              <a:buChar char="v"/>
            </a:pPr>
            <a:r>
              <a:rPr lang="ar-EG" sz="1600" b="1" dirty="0">
                <a:solidFill>
                  <a:srgbClr val="C00000"/>
                </a:solidFill>
                <a:latin typeface="Alexandria" pitchFamily="2" charset="-78"/>
                <a:ea typeface="Calibri"/>
                <a:cs typeface="Alexandria" pitchFamily="2" charset="-78"/>
                <a:sym typeface="Calibri"/>
              </a:rPr>
              <a:t>بناء الشخصية الناضجة: </a:t>
            </a:r>
            <a:r>
              <a:rPr lang="ar-EG" sz="1600" dirty="0">
                <a:solidFill>
                  <a:schemeClr val="dk1"/>
                </a:solidFill>
                <a:latin typeface="Alexandria" pitchFamily="2" charset="-78"/>
                <a:ea typeface="Calibri"/>
                <a:cs typeface="Alexandria" pitchFamily="2" charset="-78"/>
                <a:sym typeface="Calibri"/>
              </a:rPr>
              <a:t>ترسيخ القيم والهوية والمسؤولية والمواطنة.</a:t>
            </a:r>
          </a:p>
          <a:p>
            <a:pPr marL="285750" indent="-285750" algn="r" rtl="1">
              <a:lnSpc>
                <a:spcPct val="200000"/>
              </a:lnSpc>
              <a:buClr>
                <a:srgbClr val="00B0F0"/>
              </a:buClr>
              <a:buFont typeface="Wingdings" panose="05000000000000000000" pitchFamily="2" charset="2"/>
              <a:buChar char="v"/>
            </a:pPr>
            <a:r>
              <a:rPr lang="ar-EG" sz="1600" b="1" dirty="0">
                <a:solidFill>
                  <a:srgbClr val="C00000"/>
                </a:solidFill>
                <a:latin typeface="Alexandria" pitchFamily="2" charset="-78"/>
                <a:ea typeface="Calibri"/>
                <a:cs typeface="Alexandria" pitchFamily="2" charset="-78"/>
                <a:sym typeface="Calibri"/>
              </a:rPr>
              <a:t>الإعداد المتكامل: </a:t>
            </a:r>
            <a:r>
              <a:rPr lang="ar-EG" sz="1600" dirty="0">
                <a:solidFill>
                  <a:schemeClr val="dk1"/>
                </a:solidFill>
                <a:latin typeface="Alexandria" pitchFamily="2" charset="-78"/>
                <a:ea typeface="Calibri"/>
                <a:cs typeface="Alexandria" pitchFamily="2" charset="-78"/>
                <a:sym typeface="Calibri"/>
              </a:rPr>
              <a:t>إعداد معرفي ومهاري يوازن بين النظرية والتطبيق.</a:t>
            </a:r>
          </a:p>
          <a:p>
            <a:pPr marL="285750" indent="-285750" algn="r" rtl="1">
              <a:lnSpc>
                <a:spcPct val="200000"/>
              </a:lnSpc>
              <a:buClr>
                <a:srgbClr val="00B0F0"/>
              </a:buClr>
              <a:buFont typeface="Wingdings" panose="05000000000000000000" pitchFamily="2" charset="2"/>
              <a:buChar char="v"/>
            </a:pPr>
            <a:r>
              <a:rPr lang="ar-EG" sz="1600" b="1" dirty="0">
                <a:solidFill>
                  <a:srgbClr val="C00000"/>
                </a:solidFill>
                <a:latin typeface="Alexandria" pitchFamily="2" charset="-78"/>
                <a:ea typeface="Calibri"/>
                <a:cs typeface="Alexandria" pitchFamily="2" charset="-78"/>
                <a:sym typeface="Calibri"/>
              </a:rPr>
              <a:t>تنمية القدرات واكتشاف الموهوبين: </a:t>
            </a:r>
            <a:r>
              <a:rPr lang="ar-EG" sz="1600" dirty="0">
                <a:solidFill>
                  <a:schemeClr val="dk1"/>
                </a:solidFill>
                <a:latin typeface="Alexandria" pitchFamily="2" charset="-78"/>
                <a:ea typeface="Calibri"/>
                <a:cs typeface="Alexandria" pitchFamily="2" charset="-78"/>
                <a:sym typeface="Calibri"/>
              </a:rPr>
              <a:t>رعاية المتميزين وتطوير الإبداع والابتكار</a:t>
            </a:r>
            <a:r>
              <a:rPr lang="ar-EG" dirty="0"/>
              <a:t>.</a:t>
            </a:r>
          </a:p>
        </p:txBody>
      </p:sp>
    </p:spTree>
    <p:extLst>
      <p:ext uri="{BB962C8B-B14F-4D97-AF65-F5344CB8AC3E}">
        <p14:creationId xmlns:p14="http://schemas.microsoft.com/office/powerpoint/2010/main" val="15338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31C40-DD37-C6A0-1C0E-50AF47301423}"/>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B3F65A74-B8A6-21F5-37C3-ACA8001D008A}"/>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93853042-911F-7C8E-000F-3BF416042437}"/>
              </a:ext>
            </a:extLst>
          </p:cNvPr>
          <p:cNvSpPr/>
          <p:nvPr/>
        </p:nvSpPr>
        <p:spPr>
          <a:xfrm>
            <a:off x="440940" y="1641096"/>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36AD1B96-4027-C629-1E64-510FA1FEB9B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56227"/>
            <a:ext cx="2305141" cy="1076343"/>
          </a:xfrm>
          <a:prstGeom prst="rect">
            <a:avLst/>
          </a:prstGeom>
        </p:spPr>
      </p:pic>
      <p:sp>
        <p:nvSpPr>
          <p:cNvPr id="3" name="Rectangle 2">
            <a:extLst>
              <a:ext uri="{FF2B5EF4-FFF2-40B4-BE49-F238E27FC236}">
                <a16:creationId xmlns:a16="http://schemas.microsoft.com/office/drawing/2014/main" id="{347DA755-E6E1-53F5-A6F0-3223506D2EB4}"/>
              </a:ext>
            </a:extLst>
          </p:cNvPr>
          <p:cNvSpPr/>
          <p:nvPr/>
        </p:nvSpPr>
        <p:spPr>
          <a:xfrm>
            <a:off x="1703512" y="54868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FD59E8AF-9331-DEBA-8C69-AAF60C59F415}"/>
              </a:ext>
            </a:extLst>
          </p:cNvPr>
          <p:cNvSpPr txBox="1"/>
          <p:nvPr/>
        </p:nvSpPr>
        <p:spPr>
          <a:xfrm>
            <a:off x="3287688" y="962544"/>
            <a:ext cx="4968552" cy="369332"/>
          </a:xfrm>
          <a:prstGeom prst="rect">
            <a:avLst/>
          </a:prstGeom>
          <a:noFill/>
        </p:spPr>
        <p:txBody>
          <a:bodyPr wrap="square" rtlCol="1">
            <a:spAutoFit/>
          </a:bodyPr>
          <a:lstStyle/>
          <a:p>
            <a:pPr algn="ctr" rtl="1"/>
            <a:r>
              <a:rPr lang="ar-JO" sz="1800" b="1" dirty="0">
                <a:solidFill>
                  <a:srgbClr val="00B0F0"/>
                </a:solidFill>
                <a:latin typeface="Alexandria" pitchFamily="2" charset="-78"/>
                <a:cs typeface="Alexandria" pitchFamily="2" charset="-78"/>
              </a:rPr>
              <a:t>فلسفة مؤسسات التعليم العالي المرجوّة</a:t>
            </a:r>
            <a:r>
              <a:rPr lang="ar-EG" sz="1800" b="1" dirty="0">
                <a:solidFill>
                  <a:srgbClr val="00B0F0"/>
                </a:solidFill>
                <a:latin typeface="Alexandria" pitchFamily="2" charset="-78"/>
                <a:cs typeface="Alexandria" pitchFamily="2" charset="-78"/>
              </a:rPr>
              <a:t>:</a:t>
            </a:r>
            <a:endParaRPr lang="ar-EG" sz="1800"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200DC6BC-763B-7BEB-41C1-1C517C4989F2}"/>
              </a:ext>
            </a:extLst>
          </p:cNvPr>
          <p:cNvSpPr txBox="1"/>
          <p:nvPr/>
        </p:nvSpPr>
        <p:spPr>
          <a:xfrm>
            <a:off x="623391" y="1674915"/>
            <a:ext cx="11017225" cy="4928978"/>
          </a:xfrm>
          <a:prstGeom prst="rect">
            <a:avLst/>
          </a:prstGeom>
          <a:noFill/>
        </p:spPr>
        <p:txBody>
          <a:bodyPr wrap="square" rtlCol="1">
            <a:spAutoFit/>
          </a:bodyPr>
          <a:lstStyle/>
          <a:p>
            <a:pPr algn="just" rtl="1">
              <a:lnSpc>
                <a:spcPct val="150000"/>
              </a:lnSpc>
            </a:pPr>
            <a:r>
              <a:rPr lang="ar-EG" b="1" dirty="0">
                <a:solidFill>
                  <a:srgbClr val="C00000"/>
                </a:solidFill>
                <a:latin typeface="Alexandria" pitchFamily="2" charset="-78"/>
                <a:cs typeface="Alexandria" pitchFamily="2" charset="-78"/>
              </a:rPr>
              <a:t>بناء الشخصية الناضجة للطالب الجامعي:</a:t>
            </a:r>
          </a:p>
          <a:p>
            <a:pPr algn="just" rtl="1">
              <a:lnSpc>
                <a:spcPct val="200000"/>
              </a:lnSpc>
            </a:pPr>
            <a:r>
              <a:rPr lang="ar-EG" sz="1600" dirty="0">
                <a:latin typeface="Alexandria" pitchFamily="2" charset="-78"/>
                <a:cs typeface="Alexandria" pitchFamily="2" charset="-78"/>
              </a:rPr>
              <a:t>تُعدّ الجامعة محورًا أساسيًا في البناء الحقيقي لشخصية الطالب الجامعي، حيث تسهم في تكوين شخصية عقلانية واعية وقادرة على التفكير الرشيد واتخاذ القرار المسؤول.وتتمثل الشخصية الناضجة للطالب الجامعي في:</a:t>
            </a:r>
          </a:p>
          <a:p>
            <a:pPr marL="625475"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الوعي والمسؤولية والانضباط الذاتي.</a:t>
            </a:r>
          </a:p>
          <a:p>
            <a:pPr marL="625475"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القدرة على التفكير النقدي والتحليل واتخاذ القرار.</a:t>
            </a:r>
          </a:p>
          <a:p>
            <a:pPr marL="625475"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الالتزام بالقيم الأخلاقية والمواطنة.</a:t>
            </a:r>
          </a:p>
          <a:p>
            <a:pPr algn="just" rtl="1">
              <a:lnSpc>
                <a:spcPct val="200000"/>
              </a:lnSpc>
              <a:buClr>
                <a:srgbClr val="00B0F0"/>
              </a:buClr>
            </a:pPr>
            <a:r>
              <a:rPr lang="ar-EG" sz="1600" b="1" dirty="0">
                <a:solidFill>
                  <a:srgbClr val="00B050"/>
                </a:solidFill>
                <a:latin typeface="Alexandria" pitchFamily="2" charset="-78"/>
                <a:cs typeface="Alexandria" pitchFamily="2" charset="-78"/>
              </a:rPr>
              <a:t>ولا يعتمد نضج الشخصية على عامل واحد أو على سنٍّ أو زمنٍ معيّن، بل يتأثر بتكامل مجموعة من العوامل، من أبرزها:</a:t>
            </a:r>
          </a:p>
          <a:p>
            <a:pPr marL="625475" indent="-284163"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البيئة التعليمية الداعمة داخل الجامعة.</a:t>
            </a:r>
          </a:p>
          <a:p>
            <a:pPr marL="625475" indent="-284163"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العوامل الوراثية والاجتماعية.</a:t>
            </a:r>
          </a:p>
          <a:p>
            <a:pPr marL="625475" indent="-284163"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الاستعداد الشخصي للتعلّم والنمو والتطوير.</a:t>
            </a:r>
          </a:p>
        </p:txBody>
      </p:sp>
    </p:spTree>
    <p:extLst>
      <p:ext uri="{BB962C8B-B14F-4D97-AF65-F5344CB8AC3E}">
        <p14:creationId xmlns:p14="http://schemas.microsoft.com/office/powerpoint/2010/main" val="31582939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0131F-CC9C-F2BB-7933-8F3B9EA53FC5}"/>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38355591-97ED-7168-B380-95FE4356CD6A}"/>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6E0DAD84-C1F5-6A90-E626-40E21A7CB474}"/>
              </a:ext>
            </a:extLst>
          </p:cNvPr>
          <p:cNvSpPr/>
          <p:nvPr/>
        </p:nvSpPr>
        <p:spPr>
          <a:xfrm>
            <a:off x="440940" y="1641096"/>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46717529-3D9D-3255-3B39-1E945A2447A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56227"/>
            <a:ext cx="2305141" cy="1076343"/>
          </a:xfrm>
          <a:prstGeom prst="rect">
            <a:avLst/>
          </a:prstGeom>
        </p:spPr>
      </p:pic>
      <p:sp>
        <p:nvSpPr>
          <p:cNvPr id="3" name="Rectangle 2">
            <a:extLst>
              <a:ext uri="{FF2B5EF4-FFF2-40B4-BE49-F238E27FC236}">
                <a16:creationId xmlns:a16="http://schemas.microsoft.com/office/drawing/2014/main" id="{CD71F800-3031-3D5B-F764-688F8C308C88}"/>
              </a:ext>
            </a:extLst>
          </p:cNvPr>
          <p:cNvSpPr/>
          <p:nvPr/>
        </p:nvSpPr>
        <p:spPr>
          <a:xfrm>
            <a:off x="1703512" y="54868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5676CAE5-D081-241B-E2A5-1DE4CC55BBDF}"/>
              </a:ext>
            </a:extLst>
          </p:cNvPr>
          <p:cNvSpPr txBox="1"/>
          <p:nvPr/>
        </p:nvSpPr>
        <p:spPr>
          <a:xfrm>
            <a:off x="3287688" y="962544"/>
            <a:ext cx="4968552" cy="369332"/>
          </a:xfrm>
          <a:prstGeom prst="rect">
            <a:avLst/>
          </a:prstGeom>
          <a:noFill/>
        </p:spPr>
        <p:txBody>
          <a:bodyPr wrap="square" rtlCol="1">
            <a:spAutoFit/>
          </a:bodyPr>
          <a:lstStyle/>
          <a:p>
            <a:pPr algn="ctr" rtl="1"/>
            <a:r>
              <a:rPr lang="ar-JO" sz="1800" b="1" dirty="0">
                <a:solidFill>
                  <a:srgbClr val="00B0F0"/>
                </a:solidFill>
                <a:latin typeface="Alexandria" pitchFamily="2" charset="-78"/>
                <a:cs typeface="Alexandria" pitchFamily="2" charset="-78"/>
              </a:rPr>
              <a:t>فلسفة مؤسسات التعليم العالي المرجوّة</a:t>
            </a:r>
            <a:r>
              <a:rPr lang="ar-EG" sz="1800" b="1" dirty="0">
                <a:solidFill>
                  <a:srgbClr val="00B0F0"/>
                </a:solidFill>
                <a:latin typeface="Alexandria" pitchFamily="2" charset="-78"/>
                <a:cs typeface="Alexandria" pitchFamily="2" charset="-78"/>
              </a:rPr>
              <a:t>:</a:t>
            </a:r>
            <a:endParaRPr lang="ar-EG" sz="1800"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A30B5C87-9F82-A5B8-4476-9C4FB63CA012}"/>
              </a:ext>
            </a:extLst>
          </p:cNvPr>
          <p:cNvSpPr txBox="1"/>
          <p:nvPr/>
        </p:nvSpPr>
        <p:spPr>
          <a:xfrm>
            <a:off x="587387" y="2266122"/>
            <a:ext cx="11017225" cy="3543984"/>
          </a:xfrm>
          <a:prstGeom prst="rect">
            <a:avLst/>
          </a:prstGeom>
          <a:noFill/>
        </p:spPr>
        <p:txBody>
          <a:bodyPr wrap="square" rtlCol="1">
            <a:spAutoFit/>
          </a:bodyPr>
          <a:lstStyle/>
          <a:p>
            <a:pPr algn="just" rtl="1">
              <a:lnSpc>
                <a:spcPct val="150000"/>
              </a:lnSpc>
            </a:pPr>
            <a:r>
              <a:rPr lang="ar-EG" b="1" dirty="0">
                <a:solidFill>
                  <a:srgbClr val="C00000"/>
                </a:solidFill>
                <a:latin typeface="Alexandria" pitchFamily="2" charset="-78"/>
                <a:cs typeface="Alexandria" pitchFamily="2" charset="-78"/>
              </a:rPr>
              <a:t>الإعداد المتكامل للطالب الجامعي:</a:t>
            </a:r>
          </a:p>
          <a:p>
            <a:pPr algn="just" rtl="1">
              <a:lnSpc>
                <a:spcPct val="150000"/>
              </a:lnSpc>
            </a:pPr>
            <a:r>
              <a:rPr lang="ar-EG" sz="1600" dirty="0">
                <a:latin typeface="Alexandria" pitchFamily="2" charset="-78"/>
                <a:cs typeface="Alexandria" pitchFamily="2" charset="-78"/>
              </a:rPr>
              <a:t>يقصد بـ الإعداد المتكامل إعداد الطالب إعدادًا شاملًا يوازن بين المعرفة النظرية والتطبيق العملي، بما يمكّنه من توظيف ما يتعلمه في حل المشكلات والتعامل مع مواقف العمل والحياة.ويتضمن الإعداد المتكامل:</a:t>
            </a:r>
          </a:p>
          <a:p>
            <a:pPr marL="625475" indent="-285750" algn="just" rtl="1">
              <a:lnSpc>
                <a:spcPct val="200000"/>
              </a:lnSpc>
              <a:buClr>
                <a:srgbClr val="00B0F0"/>
              </a:buClr>
              <a:buFont typeface="Wingdings" panose="05000000000000000000" pitchFamily="2" charset="2"/>
              <a:buChar char="v"/>
            </a:pPr>
            <a:r>
              <a:rPr lang="ar-EG" sz="1600" b="1" dirty="0">
                <a:solidFill>
                  <a:srgbClr val="00B0F0"/>
                </a:solidFill>
                <a:latin typeface="Alexandria" pitchFamily="2" charset="-78"/>
                <a:cs typeface="Alexandria" pitchFamily="2" charset="-78"/>
              </a:rPr>
              <a:t>إعداد معرفي: </a:t>
            </a:r>
            <a:r>
              <a:rPr lang="ar-EG" sz="1600" dirty="0">
                <a:latin typeface="Alexandria" pitchFamily="2" charset="-78"/>
                <a:cs typeface="Alexandria" pitchFamily="2" charset="-78"/>
              </a:rPr>
              <a:t>فهم التخصص وبناء قاعدة علمية راسخة.</a:t>
            </a:r>
          </a:p>
          <a:p>
            <a:pPr marL="625475" indent="-285750" algn="just" rtl="1">
              <a:lnSpc>
                <a:spcPct val="200000"/>
              </a:lnSpc>
              <a:buClr>
                <a:srgbClr val="00B0F0"/>
              </a:buClr>
              <a:buFont typeface="Wingdings" panose="05000000000000000000" pitchFamily="2" charset="2"/>
              <a:buChar char="v"/>
            </a:pPr>
            <a:r>
              <a:rPr lang="ar-EG" sz="1600" b="1" dirty="0">
                <a:solidFill>
                  <a:srgbClr val="00B0F0"/>
                </a:solidFill>
                <a:latin typeface="Alexandria" pitchFamily="2" charset="-78"/>
                <a:cs typeface="Alexandria" pitchFamily="2" charset="-78"/>
              </a:rPr>
              <a:t>إعداد مهاري: </a:t>
            </a:r>
            <a:r>
              <a:rPr lang="ar-EG" sz="1600" dirty="0">
                <a:latin typeface="Alexandria" pitchFamily="2" charset="-78"/>
                <a:cs typeface="Alexandria" pitchFamily="2" charset="-78"/>
              </a:rPr>
              <a:t>مهارات التفكير الناقد، حل المشكلات، التواصل، والعمل الجماعي.</a:t>
            </a:r>
          </a:p>
          <a:p>
            <a:pPr marL="625475" indent="-285750" algn="just" rtl="1">
              <a:lnSpc>
                <a:spcPct val="200000"/>
              </a:lnSpc>
              <a:buClr>
                <a:srgbClr val="00B0F0"/>
              </a:buClr>
              <a:buFont typeface="Wingdings" panose="05000000000000000000" pitchFamily="2" charset="2"/>
              <a:buChar char="v"/>
            </a:pPr>
            <a:r>
              <a:rPr lang="ar-EG" sz="1600" b="1" dirty="0">
                <a:solidFill>
                  <a:srgbClr val="00B0F0"/>
                </a:solidFill>
                <a:latin typeface="Alexandria" pitchFamily="2" charset="-78"/>
                <a:cs typeface="Alexandria" pitchFamily="2" charset="-78"/>
              </a:rPr>
              <a:t>إعداد مهني: </a:t>
            </a:r>
            <a:r>
              <a:rPr lang="ar-EG" sz="1600" dirty="0">
                <a:latin typeface="Alexandria" pitchFamily="2" charset="-78"/>
                <a:cs typeface="Alexandria" pitchFamily="2" charset="-78"/>
              </a:rPr>
              <a:t>خبرات تطبيقية وتدريب ميداني يربط التعلم بسياق العمل.</a:t>
            </a:r>
          </a:p>
          <a:p>
            <a:pPr marL="625475" indent="-285750" algn="just" rtl="1">
              <a:lnSpc>
                <a:spcPct val="200000"/>
              </a:lnSpc>
              <a:buClr>
                <a:srgbClr val="00B0F0"/>
              </a:buClr>
              <a:buFont typeface="Wingdings" panose="05000000000000000000" pitchFamily="2" charset="2"/>
              <a:buChar char="v"/>
            </a:pPr>
            <a:r>
              <a:rPr lang="ar-EG" sz="1600" b="1" dirty="0">
                <a:solidFill>
                  <a:srgbClr val="00B0F0"/>
                </a:solidFill>
                <a:latin typeface="Alexandria" pitchFamily="2" charset="-78"/>
                <a:cs typeface="Alexandria" pitchFamily="2" charset="-78"/>
              </a:rPr>
              <a:t>إعداد قيمي: </a:t>
            </a:r>
            <a:r>
              <a:rPr lang="ar-EG" sz="1600" dirty="0">
                <a:latin typeface="Alexandria" pitchFamily="2" charset="-78"/>
                <a:cs typeface="Alexandria" pitchFamily="2" charset="-78"/>
              </a:rPr>
              <a:t>أخلاقيات المهنة والمسؤولية والانضباط والالتزام.</a:t>
            </a:r>
          </a:p>
          <a:p>
            <a:pPr marL="339725" algn="just" rtl="1">
              <a:lnSpc>
                <a:spcPct val="200000"/>
              </a:lnSpc>
              <a:buClr>
                <a:srgbClr val="00B0F0"/>
              </a:buClr>
            </a:pPr>
            <a:r>
              <a:rPr lang="ar-EG" sz="1600" dirty="0">
                <a:latin typeface="Alexandria" pitchFamily="2" charset="-78"/>
                <a:cs typeface="Alexandria" pitchFamily="2" charset="-78"/>
              </a:rPr>
              <a:t>تتحقق جودة الإعداد المتكامل حين تتكامل المناهج والأنشطة والتدريب مع متطلبات المجتمع وسوق العمل.</a:t>
            </a:r>
            <a:endParaRPr lang="ar-EG" sz="1600" b="1" dirty="0">
              <a:solidFill>
                <a:srgbClr val="00B050"/>
              </a:solidFill>
              <a:latin typeface="Alexandria" pitchFamily="2" charset="-78"/>
              <a:cs typeface="Alexandria" pitchFamily="2" charset="-78"/>
            </a:endParaRPr>
          </a:p>
        </p:txBody>
      </p:sp>
    </p:spTree>
    <p:extLst>
      <p:ext uri="{BB962C8B-B14F-4D97-AF65-F5344CB8AC3E}">
        <p14:creationId xmlns:p14="http://schemas.microsoft.com/office/powerpoint/2010/main" val="10223451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57EE27-833E-E46A-10F9-C7CC81342245}"/>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29C134A-ED75-7FB8-AC26-44A1A4BDA995}"/>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BBAFB3DF-DF2F-809D-300F-F9504E84A9E5}"/>
              </a:ext>
            </a:extLst>
          </p:cNvPr>
          <p:cNvSpPr/>
          <p:nvPr/>
        </p:nvSpPr>
        <p:spPr>
          <a:xfrm>
            <a:off x="440940" y="1641096"/>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EEF54CBA-3192-E4DF-029A-8C468DB124E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56227"/>
            <a:ext cx="2305141" cy="1076343"/>
          </a:xfrm>
          <a:prstGeom prst="rect">
            <a:avLst/>
          </a:prstGeom>
        </p:spPr>
      </p:pic>
      <p:sp>
        <p:nvSpPr>
          <p:cNvPr id="3" name="Rectangle 2">
            <a:extLst>
              <a:ext uri="{FF2B5EF4-FFF2-40B4-BE49-F238E27FC236}">
                <a16:creationId xmlns:a16="http://schemas.microsoft.com/office/drawing/2014/main" id="{03CE4714-CDC3-B7E2-4357-59F1DFEB155C}"/>
              </a:ext>
            </a:extLst>
          </p:cNvPr>
          <p:cNvSpPr/>
          <p:nvPr/>
        </p:nvSpPr>
        <p:spPr>
          <a:xfrm>
            <a:off x="1703512" y="54868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5CBDA74A-FA61-845B-5BA9-5DCB83C09AC3}"/>
              </a:ext>
            </a:extLst>
          </p:cNvPr>
          <p:cNvSpPr txBox="1"/>
          <p:nvPr/>
        </p:nvSpPr>
        <p:spPr>
          <a:xfrm>
            <a:off x="3287688" y="962544"/>
            <a:ext cx="4968552" cy="369332"/>
          </a:xfrm>
          <a:prstGeom prst="rect">
            <a:avLst/>
          </a:prstGeom>
          <a:noFill/>
        </p:spPr>
        <p:txBody>
          <a:bodyPr wrap="square" rtlCol="1">
            <a:spAutoFit/>
          </a:bodyPr>
          <a:lstStyle/>
          <a:p>
            <a:pPr algn="ctr" rtl="1"/>
            <a:r>
              <a:rPr lang="ar-JO" sz="1800" b="1" dirty="0">
                <a:solidFill>
                  <a:srgbClr val="00B0F0"/>
                </a:solidFill>
                <a:latin typeface="Alexandria" pitchFamily="2" charset="-78"/>
                <a:cs typeface="Alexandria" pitchFamily="2" charset="-78"/>
              </a:rPr>
              <a:t>فلسفة مؤسسات التعليم العالي المرجوّة</a:t>
            </a:r>
            <a:r>
              <a:rPr lang="ar-EG" sz="1800" b="1" dirty="0">
                <a:solidFill>
                  <a:srgbClr val="00B0F0"/>
                </a:solidFill>
                <a:latin typeface="Alexandria" pitchFamily="2" charset="-78"/>
                <a:cs typeface="Alexandria" pitchFamily="2" charset="-78"/>
              </a:rPr>
              <a:t>:</a:t>
            </a:r>
            <a:endParaRPr lang="ar-EG" sz="1800"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287E22AE-7347-D533-1F52-AC6134EF9EC6}"/>
              </a:ext>
            </a:extLst>
          </p:cNvPr>
          <p:cNvSpPr txBox="1"/>
          <p:nvPr/>
        </p:nvSpPr>
        <p:spPr>
          <a:xfrm>
            <a:off x="587387" y="2266122"/>
            <a:ext cx="11017225" cy="3543984"/>
          </a:xfrm>
          <a:prstGeom prst="rect">
            <a:avLst/>
          </a:prstGeom>
          <a:noFill/>
        </p:spPr>
        <p:txBody>
          <a:bodyPr wrap="square" rtlCol="1">
            <a:spAutoFit/>
          </a:bodyPr>
          <a:lstStyle/>
          <a:p>
            <a:pPr algn="just" rtl="1">
              <a:lnSpc>
                <a:spcPct val="150000"/>
              </a:lnSpc>
            </a:pPr>
            <a:r>
              <a:rPr lang="ar-EG" b="1" dirty="0">
                <a:solidFill>
                  <a:srgbClr val="C00000"/>
                </a:solidFill>
                <a:latin typeface="Alexandria" pitchFamily="2" charset="-78"/>
                <a:cs typeface="Alexandria" pitchFamily="2" charset="-78"/>
              </a:rPr>
              <a:t>تنمية القدرات واكتشاف الموهوبين</a:t>
            </a:r>
          </a:p>
          <a:p>
            <a:pPr algn="just" rtl="1">
              <a:lnSpc>
                <a:spcPct val="150000"/>
              </a:lnSpc>
            </a:pPr>
            <a:r>
              <a:rPr lang="ar-EG" sz="1600" dirty="0">
                <a:latin typeface="Alexandria" pitchFamily="2" charset="-78"/>
                <a:cs typeface="Alexandria" pitchFamily="2" charset="-78"/>
              </a:rPr>
              <a:t>تسهم مؤسسات التعليم العالي في تنمية قدرات الطلبة واكتشاف الموهوبين ورعايتهم، بما يعزز الإبداع والابتكار ويرفع القدرة التنافسية للفرد والمؤسسة والمجتمع.وتشمل تنمية القدرات والموهوبين:</a:t>
            </a:r>
          </a:p>
          <a:p>
            <a:pPr marL="625475" indent="-285750" algn="just" rtl="1">
              <a:lnSpc>
                <a:spcPct val="200000"/>
              </a:lnSpc>
              <a:buClr>
                <a:srgbClr val="00B0F0"/>
              </a:buClr>
              <a:buFont typeface="Wingdings" panose="05000000000000000000" pitchFamily="2" charset="2"/>
              <a:buChar char="v"/>
            </a:pPr>
            <a:r>
              <a:rPr lang="ar-EG" sz="1600" dirty="0">
                <a:solidFill>
                  <a:schemeClr val="tx1"/>
                </a:solidFill>
                <a:latin typeface="Alexandria" pitchFamily="2" charset="-78"/>
                <a:cs typeface="Alexandria" pitchFamily="2" charset="-78"/>
              </a:rPr>
              <a:t>اكتشاف الميول والقدرات عبر التقييمات والأنشطة والمشروعات.</a:t>
            </a:r>
          </a:p>
          <a:p>
            <a:pPr marL="625475" indent="-285750" algn="just" rtl="1">
              <a:lnSpc>
                <a:spcPct val="200000"/>
              </a:lnSpc>
              <a:buClr>
                <a:srgbClr val="00B0F0"/>
              </a:buClr>
              <a:buFont typeface="Wingdings" panose="05000000000000000000" pitchFamily="2" charset="2"/>
              <a:buChar char="v"/>
            </a:pPr>
            <a:r>
              <a:rPr lang="ar-EG" sz="1600" dirty="0">
                <a:solidFill>
                  <a:schemeClr val="tx1"/>
                </a:solidFill>
                <a:latin typeface="Alexandria" pitchFamily="2" charset="-78"/>
                <a:cs typeface="Alexandria" pitchFamily="2" charset="-78"/>
              </a:rPr>
              <a:t>رعاية المتميزين ببرامج إثرائية ومسارات متقدمة.</a:t>
            </a:r>
          </a:p>
          <a:p>
            <a:pPr marL="625475" indent="-285750" algn="just" rtl="1">
              <a:lnSpc>
                <a:spcPct val="200000"/>
              </a:lnSpc>
              <a:buClr>
                <a:srgbClr val="00B0F0"/>
              </a:buClr>
              <a:buFont typeface="Wingdings" panose="05000000000000000000" pitchFamily="2" charset="2"/>
              <a:buChar char="v"/>
            </a:pPr>
            <a:r>
              <a:rPr lang="ar-EG" sz="1600" dirty="0">
                <a:solidFill>
                  <a:schemeClr val="tx1"/>
                </a:solidFill>
                <a:latin typeface="Alexandria" pitchFamily="2" charset="-78"/>
                <a:cs typeface="Alexandria" pitchFamily="2" charset="-78"/>
              </a:rPr>
              <a:t>دعم الإبداع والابتكار من خلال الأندية العلمية وحاضنات الأفكار والمشاريع.</a:t>
            </a:r>
          </a:p>
          <a:p>
            <a:pPr marL="625475" indent="-285750" algn="just" rtl="1">
              <a:lnSpc>
                <a:spcPct val="200000"/>
              </a:lnSpc>
              <a:buClr>
                <a:srgbClr val="00B0F0"/>
              </a:buClr>
              <a:buFont typeface="Wingdings" panose="05000000000000000000" pitchFamily="2" charset="2"/>
              <a:buChar char="v"/>
            </a:pPr>
            <a:r>
              <a:rPr lang="ar-EG" sz="1600" dirty="0">
                <a:solidFill>
                  <a:schemeClr val="tx1"/>
                </a:solidFill>
                <a:latin typeface="Alexandria" pitchFamily="2" charset="-78"/>
                <a:cs typeface="Alexandria" pitchFamily="2" charset="-78"/>
              </a:rPr>
              <a:t>إتاحة فرص التميز (مسابقات، أبحاث طلابية، مبادرات مجتمعية)</a:t>
            </a:r>
          </a:p>
          <a:p>
            <a:pPr marL="339725" algn="ctr" rtl="1">
              <a:lnSpc>
                <a:spcPct val="200000"/>
              </a:lnSpc>
              <a:buClr>
                <a:srgbClr val="00B0F0"/>
              </a:buClr>
            </a:pPr>
            <a:r>
              <a:rPr lang="ar-EG" sz="1600" dirty="0">
                <a:solidFill>
                  <a:schemeClr val="tx1"/>
                </a:solidFill>
                <a:latin typeface="Alexandria" pitchFamily="2" charset="-78"/>
                <a:cs typeface="Alexandria" pitchFamily="2" charset="-78"/>
              </a:rPr>
              <a:t>رعاية المواهب ليست نشاطًا إضافيًا، بل وظيفة أساسية لتعظيم أثر الجامعة في التنمية والابتكار.</a:t>
            </a:r>
          </a:p>
        </p:txBody>
      </p:sp>
    </p:spTree>
    <p:extLst>
      <p:ext uri="{BB962C8B-B14F-4D97-AF65-F5344CB8AC3E}">
        <p14:creationId xmlns:p14="http://schemas.microsoft.com/office/powerpoint/2010/main" val="681697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BF8D3-E236-9052-162E-FB1016C9D565}"/>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C18DBE08-82BB-B609-4B25-60B83A820CAB}"/>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CBF5D287-A00E-1305-F8CF-953E42DEDA38}"/>
              </a:ext>
            </a:extLst>
          </p:cNvPr>
          <p:cNvSpPr/>
          <p:nvPr/>
        </p:nvSpPr>
        <p:spPr>
          <a:xfrm>
            <a:off x="440940" y="1641096"/>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86B0310D-71A7-0647-930C-505BED6583C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56227"/>
            <a:ext cx="2305141" cy="1076343"/>
          </a:xfrm>
          <a:prstGeom prst="rect">
            <a:avLst/>
          </a:prstGeom>
        </p:spPr>
      </p:pic>
      <p:sp>
        <p:nvSpPr>
          <p:cNvPr id="3" name="Rectangle 2">
            <a:extLst>
              <a:ext uri="{FF2B5EF4-FFF2-40B4-BE49-F238E27FC236}">
                <a16:creationId xmlns:a16="http://schemas.microsoft.com/office/drawing/2014/main" id="{DAB5D033-2E17-BFE8-05E8-71316140A203}"/>
              </a:ext>
            </a:extLst>
          </p:cNvPr>
          <p:cNvSpPr/>
          <p:nvPr/>
        </p:nvSpPr>
        <p:spPr>
          <a:xfrm>
            <a:off x="1703512" y="54868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703C5355-1756-9EE1-93B9-5E7C7E255D7D}"/>
              </a:ext>
            </a:extLst>
          </p:cNvPr>
          <p:cNvSpPr txBox="1"/>
          <p:nvPr/>
        </p:nvSpPr>
        <p:spPr>
          <a:xfrm>
            <a:off x="3287688" y="962544"/>
            <a:ext cx="4968552" cy="369332"/>
          </a:xfrm>
          <a:prstGeom prst="rect">
            <a:avLst/>
          </a:prstGeom>
          <a:noFill/>
        </p:spPr>
        <p:txBody>
          <a:bodyPr wrap="square" rtlCol="1">
            <a:spAutoFit/>
          </a:bodyPr>
          <a:lstStyle/>
          <a:p>
            <a:pPr algn="ctr" rtl="1"/>
            <a:r>
              <a:rPr lang="ar-EG" sz="1800" b="1" dirty="0">
                <a:solidFill>
                  <a:srgbClr val="00B0F0"/>
                </a:solidFill>
                <a:latin typeface="Alexandria" pitchFamily="2" charset="-78"/>
                <a:cs typeface="Alexandria" pitchFamily="2" charset="-78"/>
              </a:rPr>
              <a:t>أهداف  مؤسسات التعليم العالي</a:t>
            </a:r>
            <a:endParaRPr lang="ar-EG" sz="1800"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5DE2FBA5-73AB-CF15-B322-274AD1593330}"/>
              </a:ext>
            </a:extLst>
          </p:cNvPr>
          <p:cNvSpPr txBox="1"/>
          <p:nvPr/>
        </p:nvSpPr>
        <p:spPr>
          <a:xfrm>
            <a:off x="874812" y="1783209"/>
            <a:ext cx="10442376" cy="4526111"/>
          </a:xfrm>
          <a:prstGeom prst="rect">
            <a:avLst/>
          </a:prstGeom>
          <a:noFill/>
        </p:spPr>
        <p:txBody>
          <a:bodyPr wrap="square" rtlCol="1">
            <a:spAutoFit/>
          </a:bodyPr>
          <a:lstStyle/>
          <a:p>
            <a:pPr algn="just" rtl="1">
              <a:lnSpc>
                <a:spcPct val="150000"/>
              </a:lnSpc>
            </a:pPr>
            <a:r>
              <a:rPr lang="ar-EG" sz="2000" b="1" dirty="0">
                <a:solidFill>
                  <a:srgbClr val="C00000"/>
                </a:solidFill>
                <a:latin typeface="Alexandria" pitchFamily="2" charset="-78"/>
                <a:cs typeface="Alexandria" pitchFamily="2" charset="-78"/>
              </a:rPr>
              <a:t>دور محوري في التنمية وبناء رأس المال البشري:</a:t>
            </a:r>
          </a:p>
          <a:p>
            <a:pPr algn="just" rtl="1">
              <a:lnSpc>
                <a:spcPct val="150000"/>
              </a:lnSpc>
            </a:pPr>
            <a:endParaRPr lang="ar-EG" sz="1600" b="1" dirty="0">
              <a:latin typeface="Alexandria" pitchFamily="2" charset="-78"/>
              <a:cs typeface="Alexandria" pitchFamily="2" charset="-78"/>
            </a:endParaRPr>
          </a:p>
          <a:p>
            <a:pPr algn="just" rtl="1">
              <a:lnSpc>
                <a:spcPct val="200000"/>
              </a:lnSpc>
              <a:buClr>
                <a:srgbClr val="C00000"/>
              </a:buClr>
            </a:pPr>
            <a:r>
              <a:rPr lang="ar-EG" sz="2000" dirty="0">
                <a:latin typeface="Alexandria" pitchFamily="2" charset="-78"/>
                <a:cs typeface="Alexandria" pitchFamily="2" charset="-78"/>
              </a:rPr>
              <a:t>مؤسسات التعليم العالي شريك أساسي في التنمية الشاملة عبر :</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إعداد كوادر مؤهلة ومبدعة وخدمة المجتمع.</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إعداد أفراد مبتكرين ومبدعين لخدمة المجتمع.</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تحويل المعرفة إلى تطبيقات ومشروعات ذات أثر.</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مواءمة المخرجات مع متطلبات سوق العمل محليًا وعالميًا.</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تنمية مهارات الخريجين بوصفهم رأس مال بشري وفكري للمستقبل.</a:t>
            </a:r>
            <a:endParaRPr lang="ar-EG" sz="2000"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34406563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16A768-4512-766F-246F-F454CE817FBE}"/>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55E3BA2-5053-CFD8-61B8-AB1347644258}"/>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70F5B200-2F6F-8FF0-FD1D-A73ACC9B4AF9}"/>
              </a:ext>
            </a:extLst>
          </p:cNvPr>
          <p:cNvSpPr/>
          <p:nvPr/>
        </p:nvSpPr>
        <p:spPr>
          <a:xfrm>
            <a:off x="440940" y="1641096"/>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6BED9666-6F49-F762-C703-762C4057714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56227"/>
            <a:ext cx="2305141" cy="1076343"/>
          </a:xfrm>
          <a:prstGeom prst="rect">
            <a:avLst/>
          </a:prstGeom>
        </p:spPr>
      </p:pic>
      <p:sp>
        <p:nvSpPr>
          <p:cNvPr id="3" name="Rectangle 2">
            <a:extLst>
              <a:ext uri="{FF2B5EF4-FFF2-40B4-BE49-F238E27FC236}">
                <a16:creationId xmlns:a16="http://schemas.microsoft.com/office/drawing/2014/main" id="{8AB7C5D2-17E7-9605-AD66-882D60B59D9C}"/>
              </a:ext>
            </a:extLst>
          </p:cNvPr>
          <p:cNvSpPr/>
          <p:nvPr/>
        </p:nvSpPr>
        <p:spPr>
          <a:xfrm>
            <a:off x="1703512" y="54868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905CD57-0253-90ED-3A33-AFB72A56DBCD}"/>
              </a:ext>
            </a:extLst>
          </p:cNvPr>
          <p:cNvSpPr txBox="1"/>
          <p:nvPr/>
        </p:nvSpPr>
        <p:spPr>
          <a:xfrm>
            <a:off x="3287688" y="962544"/>
            <a:ext cx="4968552" cy="369332"/>
          </a:xfrm>
          <a:prstGeom prst="rect">
            <a:avLst/>
          </a:prstGeom>
          <a:noFill/>
        </p:spPr>
        <p:txBody>
          <a:bodyPr wrap="square" rtlCol="1">
            <a:spAutoFit/>
          </a:bodyPr>
          <a:lstStyle/>
          <a:p>
            <a:pPr algn="ctr" rtl="1"/>
            <a:r>
              <a:rPr lang="ar-EG" sz="1800" b="1" dirty="0">
                <a:solidFill>
                  <a:srgbClr val="00B0F0"/>
                </a:solidFill>
                <a:latin typeface="Alexandria" pitchFamily="2" charset="-78"/>
                <a:cs typeface="Alexandria" pitchFamily="2" charset="-78"/>
              </a:rPr>
              <a:t>أهداف  مؤسسات التعليم العالي</a:t>
            </a:r>
            <a:endParaRPr lang="ar-EG" sz="1800"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A6E864FA-E451-8D6B-2703-6F1FF20A82FD}"/>
              </a:ext>
            </a:extLst>
          </p:cNvPr>
          <p:cNvSpPr txBox="1"/>
          <p:nvPr/>
        </p:nvSpPr>
        <p:spPr>
          <a:xfrm>
            <a:off x="983432" y="2158172"/>
            <a:ext cx="10442376" cy="3910558"/>
          </a:xfrm>
          <a:prstGeom prst="rect">
            <a:avLst/>
          </a:prstGeom>
          <a:noFill/>
        </p:spPr>
        <p:txBody>
          <a:bodyPr wrap="square" rtlCol="1">
            <a:spAutoFit/>
          </a:bodyPr>
          <a:lstStyle/>
          <a:p>
            <a:pPr algn="just" rtl="1">
              <a:lnSpc>
                <a:spcPct val="150000"/>
              </a:lnSpc>
            </a:pPr>
            <a:r>
              <a:rPr lang="ar-EG" sz="2000" b="1" dirty="0">
                <a:solidFill>
                  <a:srgbClr val="C00000"/>
                </a:solidFill>
                <a:latin typeface="Alexandria" pitchFamily="2" charset="-78"/>
                <a:cs typeface="Alexandria" pitchFamily="2" charset="-78"/>
              </a:rPr>
              <a:t>أهداف معرفية وثقافية وقيمية:</a:t>
            </a:r>
          </a:p>
          <a:p>
            <a:pPr algn="just" rtl="1">
              <a:lnSpc>
                <a:spcPct val="150000"/>
              </a:lnSpc>
            </a:pPr>
            <a:endParaRPr lang="ar-EG" sz="1600" b="1" dirty="0">
              <a:latin typeface="Alexandria" pitchFamily="2" charset="-78"/>
              <a:cs typeface="Alexandria" pitchFamily="2" charset="-78"/>
            </a:endParaRPr>
          </a:p>
          <a:p>
            <a:pPr algn="just" rtl="1">
              <a:lnSpc>
                <a:spcPct val="200000"/>
              </a:lnSpc>
              <a:buClr>
                <a:srgbClr val="C00000"/>
              </a:buClr>
            </a:pPr>
            <a:r>
              <a:rPr lang="ar-EG" sz="2000" dirty="0">
                <a:latin typeface="Alexandria" pitchFamily="2" charset="-78"/>
                <a:cs typeface="Alexandria" pitchFamily="2" charset="-78"/>
              </a:rPr>
              <a:t>دور التعليم العالي في صناعة المعرفة وحماية الهوية والقيم، وليس مجرد منح شهادات:</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الإسهام في تطوير المعرفة الفاعلة والإبداعية.</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نشر التراث الثقافي ذي البعد الإنساني والتقدمي.</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تكريس التعددية الثقافية واحترام التنوع.</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الحفاظ على منظومة القيم الأخلاقية ونشرها وتدعيمها.</a:t>
            </a:r>
          </a:p>
        </p:txBody>
      </p:sp>
    </p:spTree>
    <p:extLst>
      <p:ext uri="{BB962C8B-B14F-4D97-AF65-F5344CB8AC3E}">
        <p14:creationId xmlns:p14="http://schemas.microsoft.com/office/powerpoint/2010/main" val="5143489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8A4FD-DAAD-F648-BC31-89FCEB5F570D}"/>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5AFD8525-69AC-F668-9EA3-C8E32096F1C2}"/>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34A2CF37-3D15-2771-68AA-11DB1DB59517}"/>
              </a:ext>
            </a:extLst>
          </p:cNvPr>
          <p:cNvSpPr/>
          <p:nvPr/>
        </p:nvSpPr>
        <p:spPr>
          <a:xfrm>
            <a:off x="440940" y="1641096"/>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2029C044-91C6-5ED7-DDC8-C72186C84B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56227"/>
            <a:ext cx="2305141" cy="1076343"/>
          </a:xfrm>
          <a:prstGeom prst="rect">
            <a:avLst/>
          </a:prstGeom>
        </p:spPr>
      </p:pic>
      <p:sp>
        <p:nvSpPr>
          <p:cNvPr id="3" name="Rectangle 2">
            <a:extLst>
              <a:ext uri="{FF2B5EF4-FFF2-40B4-BE49-F238E27FC236}">
                <a16:creationId xmlns:a16="http://schemas.microsoft.com/office/drawing/2014/main" id="{C6F45985-2421-7C6C-933E-DCC36B1E30F3}"/>
              </a:ext>
            </a:extLst>
          </p:cNvPr>
          <p:cNvSpPr/>
          <p:nvPr/>
        </p:nvSpPr>
        <p:spPr>
          <a:xfrm>
            <a:off x="1703512" y="54868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C5C23618-509C-146C-185F-AAB3332BD368}"/>
              </a:ext>
            </a:extLst>
          </p:cNvPr>
          <p:cNvSpPr txBox="1"/>
          <p:nvPr/>
        </p:nvSpPr>
        <p:spPr>
          <a:xfrm>
            <a:off x="3287688" y="962544"/>
            <a:ext cx="4968552" cy="369332"/>
          </a:xfrm>
          <a:prstGeom prst="rect">
            <a:avLst/>
          </a:prstGeom>
          <a:noFill/>
        </p:spPr>
        <p:txBody>
          <a:bodyPr wrap="square" rtlCol="1">
            <a:spAutoFit/>
          </a:bodyPr>
          <a:lstStyle/>
          <a:p>
            <a:pPr algn="ctr" rtl="1"/>
            <a:r>
              <a:rPr lang="ar-EG" sz="1800" b="1" dirty="0">
                <a:solidFill>
                  <a:srgbClr val="00B0F0"/>
                </a:solidFill>
                <a:latin typeface="Alexandria" pitchFamily="2" charset="-78"/>
                <a:cs typeface="Alexandria" pitchFamily="2" charset="-78"/>
              </a:rPr>
              <a:t>أهداف  مؤسسات التعليم العالي</a:t>
            </a:r>
            <a:endParaRPr lang="ar-EG" sz="1800"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B96A4C62-8589-4024-C238-60840418DE07}"/>
              </a:ext>
            </a:extLst>
          </p:cNvPr>
          <p:cNvSpPr txBox="1"/>
          <p:nvPr/>
        </p:nvSpPr>
        <p:spPr>
          <a:xfrm>
            <a:off x="874812" y="1940300"/>
            <a:ext cx="10442376" cy="4526111"/>
          </a:xfrm>
          <a:prstGeom prst="rect">
            <a:avLst/>
          </a:prstGeom>
          <a:noFill/>
        </p:spPr>
        <p:txBody>
          <a:bodyPr wrap="square" rtlCol="1">
            <a:spAutoFit/>
          </a:bodyPr>
          <a:lstStyle/>
          <a:p>
            <a:pPr algn="just" rtl="1">
              <a:lnSpc>
                <a:spcPct val="150000"/>
              </a:lnSpc>
            </a:pPr>
            <a:r>
              <a:rPr lang="ar-EG" sz="2000" b="1" dirty="0">
                <a:solidFill>
                  <a:srgbClr val="C00000"/>
                </a:solidFill>
                <a:latin typeface="Alexandria" pitchFamily="2" charset="-78"/>
                <a:cs typeface="Alexandria" pitchFamily="2" charset="-78"/>
              </a:rPr>
              <a:t>أهداف مجتمعية وتنموية وإعداد الإنسان:</a:t>
            </a:r>
          </a:p>
          <a:p>
            <a:pPr algn="just" rtl="1">
              <a:lnSpc>
                <a:spcPct val="150000"/>
              </a:lnSpc>
            </a:pPr>
            <a:endParaRPr lang="ar-EG" sz="1600" b="1" dirty="0">
              <a:latin typeface="Alexandria" pitchFamily="2" charset="-78"/>
              <a:cs typeface="Alexandria" pitchFamily="2" charset="-78"/>
            </a:endParaRPr>
          </a:p>
          <a:p>
            <a:pPr algn="just" rtl="1">
              <a:lnSpc>
                <a:spcPct val="200000"/>
              </a:lnSpc>
              <a:buClr>
                <a:srgbClr val="C00000"/>
              </a:buClr>
            </a:pPr>
            <a:r>
              <a:rPr lang="ar-EG" sz="2000" dirty="0">
                <a:latin typeface="Alexandria" pitchFamily="2" charset="-78"/>
                <a:cs typeface="Alexandria" pitchFamily="2" charset="-78"/>
              </a:rPr>
              <a:t>إذا كانت المعرفة هدفًا، فالأثر هو الهدف الأكبر: جامعة تخرّج إنسانًا نافعًا لمجتمعه وقادرًا على القيادة.”</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تطوير المجتمع وتقديم خدمات ثقافية واقتصادية واجتماعية.</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إعداد الكفاءات البشرية والموارد المدربة بما يلائم احتياجات المجتمع.</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الإسهام في إعداد المواطن البنّاء القادر على المسؤولية والإنتاج.</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إعداد القادة والعلماء والمبدعين في مختلف جوانب الحياة.</a:t>
            </a:r>
          </a:p>
        </p:txBody>
      </p:sp>
    </p:spTree>
    <p:extLst>
      <p:ext uri="{BB962C8B-B14F-4D97-AF65-F5344CB8AC3E}">
        <p14:creationId xmlns:p14="http://schemas.microsoft.com/office/powerpoint/2010/main" val="33430791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4DA9F5-DB9F-8C2E-F5F6-6C44422D31A1}"/>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5043BB07-34BA-DDC9-3705-3501A535258D}"/>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6D43FBCF-8B7D-02F4-FDD4-A3078A4C4F4F}"/>
              </a:ext>
            </a:extLst>
          </p:cNvPr>
          <p:cNvSpPr/>
          <p:nvPr/>
        </p:nvSpPr>
        <p:spPr>
          <a:xfrm>
            <a:off x="440940" y="1641096"/>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77E51D81-003F-A7AC-D8FD-3EAA6CA9A63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56227"/>
            <a:ext cx="2305141" cy="1076343"/>
          </a:xfrm>
          <a:prstGeom prst="rect">
            <a:avLst/>
          </a:prstGeom>
        </p:spPr>
      </p:pic>
      <p:sp>
        <p:nvSpPr>
          <p:cNvPr id="3" name="Rectangle 2">
            <a:extLst>
              <a:ext uri="{FF2B5EF4-FFF2-40B4-BE49-F238E27FC236}">
                <a16:creationId xmlns:a16="http://schemas.microsoft.com/office/drawing/2014/main" id="{020CD063-773D-7D88-8E87-E662A84128DA}"/>
              </a:ext>
            </a:extLst>
          </p:cNvPr>
          <p:cNvSpPr/>
          <p:nvPr/>
        </p:nvSpPr>
        <p:spPr>
          <a:xfrm>
            <a:off x="1703512" y="54868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5001D1FD-E33C-0350-E6A3-E781943AF2E8}"/>
              </a:ext>
            </a:extLst>
          </p:cNvPr>
          <p:cNvSpPr txBox="1"/>
          <p:nvPr/>
        </p:nvSpPr>
        <p:spPr>
          <a:xfrm>
            <a:off x="3287688" y="962544"/>
            <a:ext cx="4968552" cy="369332"/>
          </a:xfrm>
          <a:prstGeom prst="rect">
            <a:avLst/>
          </a:prstGeom>
          <a:noFill/>
        </p:spPr>
        <p:txBody>
          <a:bodyPr wrap="square" rtlCol="1">
            <a:spAutoFit/>
          </a:bodyPr>
          <a:lstStyle/>
          <a:p>
            <a:pPr algn="ctr" rtl="1"/>
            <a:r>
              <a:rPr lang="ar-EG" sz="1800" b="1" dirty="0">
                <a:solidFill>
                  <a:srgbClr val="00B0F0"/>
                </a:solidFill>
                <a:latin typeface="Alexandria" pitchFamily="2" charset="-78"/>
                <a:cs typeface="Alexandria" pitchFamily="2" charset="-78"/>
              </a:rPr>
              <a:t>أهمية مؤسسات التعليم العالي</a:t>
            </a:r>
            <a:endParaRPr lang="ar-EG" sz="1800"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E963A654-F0ED-3749-50B3-AF02E6BC316D}"/>
              </a:ext>
            </a:extLst>
          </p:cNvPr>
          <p:cNvSpPr txBox="1"/>
          <p:nvPr/>
        </p:nvSpPr>
        <p:spPr>
          <a:xfrm>
            <a:off x="190128" y="2089274"/>
            <a:ext cx="11163672" cy="2679451"/>
          </a:xfrm>
          <a:prstGeom prst="rect">
            <a:avLst/>
          </a:prstGeom>
          <a:noFill/>
        </p:spPr>
        <p:txBody>
          <a:bodyPr wrap="square" rtlCol="1">
            <a:spAutoFit/>
          </a:bodyPr>
          <a:lstStyle/>
          <a:p>
            <a:pPr algn="just" rtl="1">
              <a:lnSpc>
                <a:spcPct val="150000"/>
              </a:lnSpc>
            </a:pPr>
            <a:r>
              <a:rPr lang="ar-EG" sz="2000" b="1" dirty="0">
                <a:solidFill>
                  <a:srgbClr val="C00000"/>
                </a:solidFill>
                <a:latin typeface="Alexandria" pitchFamily="2" charset="-78"/>
                <a:cs typeface="Alexandria" pitchFamily="2" charset="-78"/>
              </a:rPr>
              <a:t>تُعد مؤسسات التعليم العالي من أهم مؤسسات المجتمع؛ لما لها من دور محوري في:</a:t>
            </a:r>
          </a:p>
          <a:p>
            <a:pPr algn="just" rtl="1">
              <a:lnSpc>
                <a:spcPct val="150000"/>
              </a:lnSpc>
            </a:pPr>
            <a:endParaRPr lang="ar-EG" sz="1600" b="1" dirty="0">
              <a:latin typeface="Alexandria" pitchFamily="2" charset="-78"/>
              <a:cs typeface="Alexandria" pitchFamily="2" charset="-78"/>
            </a:endParaRPr>
          </a:p>
          <a:p>
            <a:pPr marL="285750" indent="-28575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إعداد القوى البشرية المؤهلة في مختلف مجالات المعرفة.</a:t>
            </a:r>
          </a:p>
          <a:p>
            <a:pPr marL="285750" indent="-28575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الإسهام في رسم المسارات المستقبلية للمجتمع.</a:t>
            </a:r>
          </a:p>
          <a:p>
            <a:pPr marL="285750" indent="-28575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دعم التحول نحو مجتمع المعرفة وتحقيق التنمية الشاملة.</a:t>
            </a:r>
            <a:endParaRPr lang="ar-EG" sz="2000" dirty="0">
              <a:solidFill>
                <a:schemeClr val="tx1"/>
              </a:solidFill>
              <a:latin typeface="Alexandria" pitchFamily="2" charset="-78"/>
              <a:cs typeface="Alexandria" pitchFamily="2" charset="-78"/>
            </a:endParaRPr>
          </a:p>
        </p:txBody>
      </p:sp>
      <p:graphicFrame>
        <p:nvGraphicFramePr>
          <p:cNvPr id="2" name="Content Placeholder 3">
            <a:extLst>
              <a:ext uri="{FF2B5EF4-FFF2-40B4-BE49-F238E27FC236}">
                <a16:creationId xmlns:a16="http://schemas.microsoft.com/office/drawing/2014/main" id="{4B5FA396-C1C3-9155-1BC8-85643BE1D1A9}"/>
              </a:ext>
            </a:extLst>
          </p:cNvPr>
          <p:cNvGraphicFramePr>
            <a:graphicFrameLocks/>
          </p:cNvGraphicFramePr>
          <p:nvPr>
            <p:extLst>
              <p:ext uri="{D42A27DB-BD31-4B8C-83A1-F6EECF244321}">
                <p14:modId xmlns:p14="http://schemas.microsoft.com/office/powerpoint/2010/main" val="1854442211"/>
              </p:ext>
            </p:extLst>
          </p:nvPr>
        </p:nvGraphicFramePr>
        <p:xfrm>
          <a:off x="587388" y="2677454"/>
          <a:ext cx="4197208" cy="36492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618164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215680" y="951772"/>
            <a:ext cx="4680520" cy="584735"/>
          </a:xfrm>
          <a:prstGeom prst="rect">
            <a:avLst/>
          </a:prstGeom>
          <a:noFill/>
          <a:ln>
            <a:noFill/>
          </a:ln>
        </p:spPr>
        <p:txBody>
          <a:bodyPr spcFirstLastPara="1" wrap="square" lIns="91425" tIns="45700" rIns="91425" bIns="45700" anchor="t" anchorCtr="0">
            <a:spAutoFit/>
          </a:bodyPr>
          <a:lstStyle/>
          <a:p>
            <a:pPr algn="ctr" rtl="1"/>
            <a:r>
              <a:rPr lang="ar-JO" sz="3200" b="1" dirty="0">
                <a:solidFill>
                  <a:srgbClr val="00B0F0"/>
                </a:solidFill>
                <a:latin typeface="Alexandria" pitchFamily="2" charset="-78"/>
                <a:ea typeface="Times New Roman" pitchFamily="18" charset="0"/>
                <a:cs typeface="Alexandria" pitchFamily="2" charset="-78"/>
              </a:rPr>
              <a:t>وظائف الجامعات</a:t>
            </a:r>
          </a:p>
        </p:txBody>
      </p:sp>
      <p:graphicFrame>
        <p:nvGraphicFramePr>
          <p:cNvPr id="11" name="Diagram 10">
            <a:extLst>
              <a:ext uri="{FF2B5EF4-FFF2-40B4-BE49-F238E27FC236}">
                <a16:creationId xmlns:a16="http://schemas.microsoft.com/office/drawing/2014/main" id="{A22B3EC6-6AA7-4B36-943F-0F2E8D9B9778}"/>
              </a:ext>
            </a:extLst>
          </p:cNvPr>
          <p:cNvGraphicFramePr/>
          <p:nvPr>
            <p:extLst>
              <p:ext uri="{D42A27DB-BD31-4B8C-83A1-F6EECF244321}">
                <p14:modId xmlns:p14="http://schemas.microsoft.com/office/powerpoint/2010/main" val="3382652081"/>
              </p:ext>
            </p:extLst>
          </p:nvPr>
        </p:nvGraphicFramePr>
        <p:xfrm>
          <a:off x="-1572074" y="1700808"/>
          <a:ext cx="9433048" cy="47413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Graphic 21">
            <a:extLst>
              <a:ext uri="{FF2B5EF4-FFF2-40B4-BE49-F238E27FC236}">
                <a16:creationId xmlns:a16="http://schemas.microsoft.com/office/drawing/2014/main" id="{50D3EEB7-AF20-8DDB-9B04-D0F89D0280C8}"/>
              </a:ext>
            </a:extLst>
          </p:cNvPr>
          <p:cNvPicPr>
            <a:picLocks noChangeAspect="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36360" y="67401"/>
            <a:ext cx="2305141" cy="1076343"/>
          </a:xfrm>
          <a:prstGeom prst="rect">
            <a:avLst/>
          </a:prstGeom>
        </p:spPr>
      </p:pic>
      <p:sp>
        <p:nvSpPr>
          <p:cNvPr id="2" name="Rectangle 1">
            <a:extLst>
              <a:ext uri="{FF2B5EF4-FFF2-40B4-BE49-F238E27FC236}">
                <a16:creationId xmlns:a16="http://schemas.microsoft.com/office/drawing/2014/main" id="{3E5CB530-2EC2-DB8E-08A6-4C2D33018708}"/>
              </a:ext>
            </a:extLst>
          </p:cNvPr>
          <p:cNvSpPr/>
          <p:nvPr/>
        </p:nvSpPr>
        <p:spPr>
          <a:xfrm>
            <a:off x="1199456" y="559854"/>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45A7C889-CDBB-BB20-085A-B55C4C42267F}"/>
              </a:ext>
            </a:extLst>
          </p:cNvPr>
          <p:cNvGrpSpPr/>
          <p:nvPr/>
        </p:nvGrpSpPr>
        <p:grpSpPr>
          <a:xfrm>
            <a:off x="6128522" y="2144316"/>
            <a:ext cx="5489471" cy="4347108"/>
            <a:chOff x="263352" y="1391987"/>
            <a:chExt cx="11748217" cy="5292254"/>
          </a:xfrm>
        </p:grpSpPr>
        <p:sp>
          <p:nvSpPr>
            <p:cNvPr id="7" name="Rectangle: Rounded Corners 6">
              <a:extLst>
                <a:ext uri="{FF2B5EF4-FFF2-40B4-BE49-F238E27FC236}">
                  <a16:creationId xmlns:a16="http://schemas.microsoft.com/office/drawing/2014/main" id="{56F1C268-57F6-11B2-8FAB-645419191DC5}"/>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3B6EC324-8C02-4C73-A0FD-C2049C3754F0}"/>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5" name="TextBox 4">
            <a:extLst>
              <a:ext uri="{FF2B5EF4-FFF2-40B4-BE49-F238E27FC236}">
                <a16:creationId xmlns:a16="http://schemas.microsoft.com/office/drawing/2014/main" id="{00DE3D77-2528-F5C7-10B1-7F7AF4152687}"/>
              </a:ext>
            </a:extLst>
          </p:cNvPr>
          <p:cNvSpPr txBox="1"/>
          <p:nvPr/>
        </p:nvSpPr>
        <p:spPr>
          <a:xfrm>
            <a:off x="6258197" y="3356992"/>
            <a:ext cx="5025415" cy="1671933"/>
          </a:xfrm>
          <a:prstGeom prst="rect">
            <a:avLst/>
          </a:prstGeom>
          <a:noFill/>
        </p:spPr>
        <p:txBody>
          <a:bodyPr wrap="square">
            <a:spAutoFit/>
          </a:bodyPr>
          <a:lstStyle/>
          <a:p>
            <a:pPr algn="ctr" rtl="1">
              <a:lnSpc>
                <a:spcPct val="200000"/>
              </a:lnSpc>
            </a:pPr>
            <a:r>
              <a:rPr lang="ar-JO" sz="1800" dirty="0">
                <a:latin typeface="Alexandria" pitchFamily="2" charset="-78"/>
                <a:cs typeface="Alexandria" pitchFamily="2" charset="-78"/>
              </a:rPr>
              <a:t>من المتفق عليه بين المختصين والدارسين أن وظائف الجامعات تتلخص في ثلاثة أمور رئيسة هي: </a:t>
            </a:r>
            <a:endParaRPr lang="ar-EG" sz="1800" dirty="0"/>
          </a:p>
        </p:txBody>
      </p:sp>
    </p:spTree>
    <p:custDataLst>
      <p:tags r:id="rId1"/>
    </p:custDataLst>
    <p:extLst>
      <p:ext uri="{BB962C8B-B14F-4D97-AF65-F5344CB8AC3E}">
        <p14:creationId xmlns:p14="http://schemas.microsoft.com/office/powerpoint/2010/main" val="2150320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395344" y="745128"/>
            <a:ext cx="4680520" cy="584735"/>
          </a:xfrm>
          <a:prstGeom prst="rect">
            <a:avLst/>
          </a:prstGeom>
          <a:noFill/>
          <a:ln>
            <a:noFill/>
          </a:ln>
        </p:spPr>
        <p:txBody>
          <a:bodyPr spcFirstLastPara="1" wrap="square" lIns="91425" tIns="45700" rIns="91425" bIns="45700" anchor="t" anchorCtr="0">
            <a:spAutoFit/>
          </a:bodyPr>
          <a:lstStyle/>
          <a:p>
            <a:pPr algn="ctr" rtl="1"/>
            <a:r>
              <a:rPr lang="ar-JO" sz="3200" b="1" dirty="0">
                <a:solidFill>
                  <a:srgbClr val="00B0F0"/>
                </a:solidFill>
                <a:latin typeface="Alexandria" pitchFamily="2" charset="-78"/>
                <a:ea typeface="Times New Roman" pitchFamily="18" charset="0"/>
                <a:cs typeface="Alexandria" pitchFamily="2" charset="-78"/>
              </a:rPr>
              <a:t>وظائف الجامعات</a:t>
            </a:r>
          </a:p>
        </p:txBody>
      </p:sp>
      <p:pic>
        <p:nvPicPr>
          <p:cNvPr id="3" name="Graphic 21">
            <a:extLst>
              <a:ext uri="{FF2B5EF4-FFF2-40B4-BE49-F238E27FC236}">
                <a16:creationId xmlns:a16="http://schemas.microsoft.com/office/drawing/2014/main" id="{B39738BF-4E9D-3402-895F-BCAEACFEBDE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6943BA71-98A5-6733-30CD-C3C35919050C}"/>
              </a:ext>
            </a:extLst>
          </p:cNvPr>
          <p:cNvGrpSpPr/>
          <p:nvPr/>
        </p:nvGrpSpPr>
        <p:grpSpPr>
          <a:xfrm>
            <a:off x="269302" y="1293833"/>
            <a:ext cx="11748217" cy="5292254"/>
            <a:chOff x="263352" y="1391987"/>
            <a:chExt cx="11748217" cy="5292254"/>
          </a:xfrm>
        </p:grpSpPr>
        <p:sp>
          <p:nvSpPr>
            <p:cNvPr id="4" name="Rectangle: Rounded Corners 3">
              <a:extLst>
                <a:ext uri="{FF2B5EF4-FFF2-40B4-BE49-F238E27FC236}">
                  <a16:creationId xmlns:a16="http://schemas.microsoft.com/office/drawing/2014/main" id="{713BA4C0-6A77-4464-D67B-45B11437BD7A}"/>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D6FB9AFD-9468-2A4D-CA69-8B4205B07A62}"/>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836" y="4625138"/>
            <a:ext cx="3105150" cy="14763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4" name="Google Shape;144;p3"/>
          <p:cNvSpPr/>
          <p:nvPr/>
        </p:nvSpPr>
        <p:spPr>
          <a:xfrm>
            <a:off x="611157" y="1628800"/>
            <a:ext cx="10813435" cy="3170058"/>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800" b="1" dirty="0">
                <a:solidFill>
                  <a:srgbClr val="C00000"/>
                </a:solidFill>
                <a:latin typeface="Alexandria" pitchFamily="2" charset="-78"/>
                <a:cs typeface="Alexandria" pitchFamily="2" charset="-78"/>
              </a:rPr>
              <a:t>أولًا: </a:t>
            </a:r>
            <a:r>
              <a:rPr lang="ar-JO" sz="1800" b="1" dirty="0">
                <a:solidFill>
                  <a:srgbClr val="C00000"/>
                </a:solidFill>
                <a:latin typeface="Alexandria" pitchFamily="2" charset="-78"/>
                <a:cs typeface="Alexandria" pitchFamily="2" charset="-78"/>
              </a:rPr>
              <a:t>وظيفة التدريس</a:t>
            </a:r>
            <a:r>
              <a:rPr lang="ar-EG" sz="1800" b="1" dirty="0">
                <a:solidFill>
                  <a:srgbClr val="C00000"/>
                </a:solidFill>
                <a:latin typeface="Alexandria" pitchFamily="2" charset="-78"/>
                <a:cs typeface="Alexandria" pitchFamily="2" charset="-78"/>
              </a:rPr>
              <a:t>:</a:t>
            </a:r>
          </a:p>
          <a:p>
            <a:pPr algn="just" rtl="1" fontAlgn="base">
              <a:lnSpc>
                <a:spcPct val="200000"/>
              </a:lnSpc>
            </a:pPr>
            <a:r>
              <a:rPr lang="ar-JO" sz="1800" dirty="0">
                <a:latin typeface="Alexandria" pitchFamily="2" charset="-78"/>
                <a:cs typeface="Alexandria" pitchFamily="2" charset="-78"/>
              </a:rPr>
              <a:t> </a:t>
            </a:r>
            <a:r>
              <a:rPr lang="ar-EG" sz="1600" dirty="0">
                <a:latin typeface="Alexandria" pitchFamily="2" charset="-78"/>
                <a:cs typeface="Alexandria" pitchFamily="2" charset="-78"/>
              </a:rPr>
              <a:t>تهدف الجامعة من خلال وظيفة التدريس إلى إعداد خريجين مؤهلين علميًا ومهنيًا، ومزودين بالمعارف والمهارات والاتجاهات اللازمة التي تمكّنهم من شغل الوظائف المطروحة في سوق العمل المحلي والعالمي، والتكيف مع المتغيرات المتسارعة في مجالات العمل والمعرفة. </a:t>
            </a:r>
          </a:p>
          <a:p>
            <a:pPr algn="ctr" rtl="1" fontAlgn="base">
              <a:lnSpc>
                <a:spcPct val="200000"/>
              </a:lnSpc>
            </a:pPr>
            <a:r>
              <a:rPr lang="ar-JO" sz="1600" dirty="0">
                <a:latin typeface="Alexandria" pitchFamily="2" charset="-78"/>
                <a:cs typeface="Alexandria" pitchFamily="2" charset="-78"/>
              </a:rPr>
              <a:t>ولا يقتصر دور التدريس الجامعي على نقل المعلومات، بل يمتد ليشمل تنمية القدرات الفكرية وبناء الشخصية الأكاديمية والمهنية للطالب</a:t>
            </a:r>
            <a:r>
              <a:rPr lang="ar-EG" sz="1600" dirty="0">
                <a:latin typeface="Alexandria" pitchFamily="2" charset="-78"/>
                <a:cs typeface="Alexandria" pitchFamily="2" charset="-78"/>
              </a:rPr>
              <a:t> </a:t>
            </a:r>
            <a:r>
              <a:rPr lang="ar-EG" sz="1600" b="1" dirty="0">
                <a:latin typeface="Alexandria" pitchFamily="2" charset="-78"/>
                <a:cs typeface="Alexandria" pitchFamily="2" charset="-78"/>
              </a:rPr>
              <a:t>من خلال التالي:</a:t>
            </a:r>
          </a:p>
        </p:txBody>
      </p:sp>
      <p:sp>
        <p:nvSpPr>
          <p:cNvPr id="6" name="Rectangle 5">
            <a:extLst>
              <a:ext uri="{FF2B5EF4-FFF2-40B4-BE49-F238E27FC236}">
                <a16:creationId xmlns:a16="http://schemas.microsoft.com/office/drawing/2014/main" id="{698C3F55-F40A-12AF-18D0-03222D5679B4}"/>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17386460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44">
                                            <p:txEl>
                                              <p:pRg st="0" end="0"/>
                                            </p:txEl>
                                          </p:spTgt>
                                        </p:tgtEl>
                                        <p:attrNameLst>
                                          <p:attrName>style.visibility</p:attrName>
                                        </p:attrNameLst>
                                      </p:cBhvr>
                                      <p:to>
                                        <p:strVal val="visible"/>
                                      </p:to>
                                    </p:set>
                                    <p:animEffect transition="in" filter="wheel(1)">
                                      <p:cBhvr>
                                        <p:cTn id="7" dur="2000"/>
                                        <p:tgtEl>
                                          <p:spTgt spid="144">
                                            <p:txEl>
                                              <p:pRg st="0" end="0"/>
                                            </p:txEl>
                                          </p:spTgt>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144">
                                            <p:txEl>
                                              <p:pRg st="1" end="1"/>
                                            </p:txEl>
                                          </p:spTgt>
                                        </p:tgtEl>
                                        <p:attrNameLst>
                                          <p:attrName>style.visibility</p:attrName>
                                        </p:attrNameLst>
                                      </p:cBhvr>
                                      <p:to>
                                        <p:strVal val="visible"/>
                                      </p:to>
                                    </p:set>
                                    <p:animEffect transition="in" filter="wheel(1)">
                                      <p:cBhvr>
                                        <p:cTn id="11" dur="2000"/>
                                        <p:tgtEl>
                                          <p:spTgt spid="144">
                                            <p:txEl>
                                              <p:pRg st="1" end="1"/>
                                            </p:txEl>
                                          </p:spTgt>
                                        </p:tgtEl>
                                      </p:cBhvr>
                                    </p:animEffect>
                                  </p:childTnLst>
                                </p:cTn>
                              </p:par>
                            </p:childTnLst>
                          </p:cTn>
                        </p:par>
                        <p:par>
                          <p:cTn id="12" fill="hold">
                            <p:stCondLst>
                              <p:cond delay="4000"/>
                            </p:stCondLst>
                            <p:childTnLst>
                              <p:par>
                                <p:cTn id="13" presetID="21" presetClass="entr" presetSubtype="1" fill="hold" nodeType="afterEffect">
                                  <p:stCondLst>
                                    <p:cond delay="0"/>
                                  </p:stCondLst>
                                  <p:childTnLst>
                                    <p:set>
                                      <p:cBhvr>
                                        <p:cTn id="14" dur="1" fill="hold">
                                          <p:stCondLst>
                                            <p:cond delay="0"/>
                                          </p:stCondLst>
                                        </p:cTn>
                                        <p:tgtEl>
                                          <p:spTgt spid="144">
                                            <p:txEl>
                                              <p:pRg st="2" end="2"/>
                                            </p:txEl>
                                          </p:spTgt>
                                        </p:tgtEl>
                                        <p:attrNameLst>
                                          <p:attrName>style.visibility</p:attrName>
                                        </p:attrNameLst>
                                      </p:cBhvr>
                                      <p:to>
                                        <p:strVal val="visible"/>
                                      </p:to>
                                    </p:set>
                                    <p:animEffect transition="in" filter="wheel(1)">
                                      <p:cBhvr>
                                        <p:cTn id="15" dur="2000"/>
                                        <p:tgtEl>
                                          <p:spTgt spid="14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7B28CD4C-FEA8-B1C6-9977-F2220FEC4613}"/>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EE94FAA9-6473-74E5-B54A-99D774B60125}"/>
              </a:ext>
            </a:extLst>
          </p:cNvPr>
          <p:cNvSpPr txBox="1"/>
          <p:nvPr/>
        </p:nvSpPr>
        <p:spPr>
          <a:xfrm>
            <a:off x="3395344" y="745128"/>
            <a:ext cx="4680520" cy="584735"/>
          </a:xfrm>
          <a:prstGeom prst="rect">
            <a:avLst/>
          </a:prstGeom>
          <a:noFill/>
          <a:ln>
            <a:noFill/>
          </a:ln>
        </p:spPr>
        <p:txBody>
          <a:bodyPr spcFirstLastPara="1" wrap="square" lIns="91425" tIns="45700" rIns="91425" bIns="45700" anchor="t" anchorCtr="0">
            <a:spAutoFit/>
          </a:bodyPr>
          <a:lstStyle/>
          <a:p>
            <a:pPr algn="ctr" rtl="1"/>
            <a:r>
              <a:rPr lang="ar-JO" sz="3200" b="1" dirty="0">
                <a:solidFill>
                  <a:srgbClr val="00B0F0"/>
                </a:solidFill>
                <a:latin typeface="Alexandria" pitchFamily="2" charset="-78"/>
                <a:ea typeface="Times New Roman" pitchFamily="18" charset="0"/>
                <a:cs typeface="Alexandria" pitchFamily="2" charset="-78"/>
              </a:rPr>
              <a:t>وظائف الجامعات</a:t>
            </a:r>
          </a:p>
        </p:txBody>
      </p:sp>
      <p:pic>
        <p:nvPicPr>
          <p:cNvPr id="3" name="Graphic 21">
            <a:extLst>
              <a:ext uri="{FF2B5EF4-FFF2-40B4-BE49-F238E27FC236}">
                <a16:creationId xmlns:a16="http://schemas.microsoft.com/office/drawing/2014/main" id="{2AF5A14E-94CD-FBC2-ECCE-9699846F993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F597D3E9-2E88-63CF-D42F-2F095F65EDAD}"/>
              </a:ext>
            </a:extLst>
          </p:cNvPr>
          <p:cNvGrpSpPr/>
          <p:nvPr/>
        </p:nvGrpSpPr>
        <p:grpSpPr>
          <a:xfrm>
            <a:off x="269302" y="1293833"/>
            <a:ext cx="11748217" cy="5292254"/>
            <a:chOff x="263352" y="1391987"/>
            <a:chExt cx="11748217" cy="5292254"/>
          </a:xfrm>
        </p:grpSpPr>
        <p:sp>
          <p:nvSpPr>
            <p:cNvPr id="4" name="Rectangle: Rounded Corners 3">
              <a:extLst>
                <a:ext uri="{FF2B5EF4-FFF2-40B4-BE49-F238E27FC236}">
                  <a16:creationId xmlns:a16="http://schemas.microsoft.com/office/drawing/2014/main" id="{E0C352FA-403F-6ECE-61B6-51CC9816A429}"/>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8E93748B-1DE6-C0D6-54E6-67727BF307FA}"/>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pic>
        <p:nvPicPr>
          <p:cNvPr id="1026" name="Picture 2">
            <a:extLst>
              <a:ext uri="{FF2B5EF4-FFF2-40B4-BE49-F238E27FC236}">
                <a16:creationId xmlns:a16="http://schemas.microsoft.com/office/drawing/2014/main" id="{DC3AE75F-EA7B-9EAC-78F9-37DE77F8C93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6327" y="1510573"/>
            <a:ext cx="3105150" cy="14763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4" name="Google Shape;144;p3">
            <a:extLst>
              <a:ext uri="{FF2B5EF4-FFF2-40B4-BE49-F238E27FC236}">
                <a16:creationId xmlns:a16="http://schemas.microsoft.com/office/drawing/2014/main" id="{D71FFC88-5141-AFA6-0D81-773058A79B91}"/>
              </a:ext>
            </a:extLst>
          </p:cNvPr>
          <p:cNvSpPr/>
          <p:nvPr/>
        </p:nvSpPr>
        <p:spPr>
          <a:xfrm>
            <a:off x="611157" y="1628800"/>
            <a:ext cx="10813435" cy="415494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800" b="1" dirty="0">
                <a:solidFill>
                  <a:srgbClr val="C00000"/>
                </a:solidFill>
                <a:latin typeface="Alexandria" pitchFamily="2" charset="-78"/>
                <a:cs typeface="Alexandria" pitchFamily="2" charset="-78"/>
              </a:rPr>
              <a:t>أولًا: </a:t>
            </a:r>
            <a:r>
              <a:rPr lang="ar-JO" sz="1800" b="1" dirty="0">
                <a:solidFill>
                  <a:srgbClr val="C00000"/>
                </a:solidFill>
                <a:latin typeface="Alexandria" pitchFamily="2" charset="-78"/>
                <a:cs typeface="Alexandria" pitchFamily="2" charset="-78"/>
              </a:rPr>
              <a:t>وظيفة التدريس</a:t>
            </a:r>
            <a:r>
              <a:rPr lang="ar-EG" sz="1800" b="1" dirty="0">
                <a:solidFill>
                  <a:srgbClr val="C00000"/>
                </a:solidFill>
                <a:latin typeface="Alexandria" pitchFamily="2" charset="-78"/>
                <a:cs typeface="Alexandria" pitchFamily="2" charset="-78"/>
              </a:rPr>
              <a:t>:</a:t>
            </a:r>
          </a:p>
          <a:p>
            <a:pPr marL="285750" indent="-285750" algn="just" rtl="1" fontAlgn="base">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تنمية مهارات التفكير الناقد والتحليل وحل المشكلات واتخاذ القرار.</a:t>
            </a:r>
            <a:endParaRPr lang="ar-EG" sz="1600" dirty="0">
              <a:latin typeface="Alexandria" pitchFamily="2" charset="-78"/>
              <a:cs typeface="Alexandria" pitchFamily="2" charset="-78"/>
            </a:endParaRPr>
          </a:p>
          <a:p>
            <a:pPr marL="285750" indent="-285750" algn="just" rtl="1" fontAlgn="base">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إكساب الطلبة مهارات التواصل والعمل الجماعي والقيادة والمسؤولية.</a:t>
            </a:r>
            <a:endParaRPr lang="ar-EG" sz="1600" dirty="0">
              <a:latin typeface="Alexandria" pitchFamily="2" charset="-78"/>
              <a:cs typeface="Alexandria" pitchFamily="2" charset="-78"/>
            </a:endParaRPr>
          </a:p>
          <a:p>
            <a:pPr marL="285750" indent="-285750" algn="just" rtl="1" fontAlgn="base">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الربط بين المعرفة النظرية والتطبيق العملي من خلال التدريب الميداني، والتطبيقات، ودراسات الحالة، والمشروعات.</a:t>
            </a:r>
            <a:endParaRPr lang="ar-EG" sz="1600" dirty="0">
              <a:latin typeface="Alexandria" pitchFamily="2" charset="-78"/>
              <a:cs typeface="Alexandria" pitchFamily="2" charset="-78"/>
            </a:endParaRPr>
          </a:p>
          <a:p>
            <a:pPr marL="285750" indent="-285750" algn="just" rtl="1" fontAlgn="base">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تعزيز أخلاقيات المهنة والانضباط والالتزام والجودة في الأداء.</a:t>
            </a:r>
            <a:endParaRPr lang="ar-EG" sz="1600" dirty="0">
              <a:latin typeface="Alexandria" pitchFamily="2" charset="-78"/>
              <a:cs typeface="Alexandria" pitchFamily="2" charset="-78"/>
            </a:endParaRPr>
          </a:p>
          <a:p>
            <a:pPr marL="285750" indent="-285750" algn="just" rtl="1" fontAlgn="base">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دعم التعلم المستمر والقدرة على التعلم الذاتي ومتابعة المستجدات العلمية والتقنية.</a:t>
            </a:r>
            <a:endParaRPr lang="ar-EG" sz="1600" dirty="0">
              <a:latin typeface="Alexandria" pitchFamily="2" charset="-78"/>
              <a:cs typeface="Alexandria" pitchFamily="2" charset="-78"/>
            </a:endParaRPr>
          </a:p>
          <a:p>
            <a:pPr algn="ctr" rtl="1" fontAlgn="base">
              <a:lnSpc>
                <a:spcPct val="200000"/>
              </a:lnSpc>
              <a:buClr>
                <a:srgbClr val="00B0F0"/>
              </a:buClr>
            </a:pPr>
            <a:r>
              <a:rPr lang="ar-JO" sz="1600" b="1" dirty="0">
                <a:solidFill>
                  <a:srgbClr val="00B0F0"/>
                </a:solidFill>
                <a:latin typeface="Alexandria" pitchFamily="2" charset="-78"/>
                <a:cs typeface="Alexandria" pitchFamily="2" charset="-78"/>
              </a:rPr>
              <a:t>وبذلك تسهم وظيفة التدريس في بناء رأس مال بشري قادر على الإنتاج والابتكار والمنافسة، وتؤدي دورًا محوريًا في تحقيق التنمية الشاملة وتلبية احتياجات المجتمع</a:t>
            </a:r>
            <a:r>
              <a:rPr lang="ar-JO" sz="1800" b="1" dirty="0">
                <a:solidFill>
                  <a:srgbClr val="00B0F0"/>
                </a:solidFill>
                <a:latin typeface="Alexandria" pitchFamily="2" charset="-78"/>
                <a:cs typeface="Alexandria" pitchFamily="2" charset="-78"/>
              </a:rPr>
              <a:t>.</a:t>
            </a:r>
          </a:p>
        </p:txBody>
      </p:sp>
      <p:sp>
        <p:nvSpPr>
          <p:cNvPr id="6" name="Rectangle 5">
            <a:extLst>
              <a:ext uri="{FF2B5EF4-FFF2-40B4-BE49-F238E27FC236}">
                <a16:creationId xmlns:a16="http://schemas.microsoft.com/office/drawing/2014/main" id="{56BF66DE-3A2B-B0D6-A52B-63B57DEE99CA}"/>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189482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44">
                                            <p:txEl>
                                              <p:pRg st="0" end="0"/>
                                            </p:txEl>
                                          </p:spTgt>
                                        </p:tgtEl>
                                        <p:attrNameLst>
                                          <p:attrName>style.visibility</p:attrName>
                                        </p:attrNameLst>
                                      </p:cBhvr>
                                      <p:to>
                                        <p:strVal val="visible"/>
                                      </p:to>
                                    </p:set>
                                    <p:animEffect transition="in" filter="wheel(1)">
                                      <p:cBhvr>
                                        <p:cTn id="7" dur="2000"/>
                                        <p:tgtEl>
                                          <p:spTgt spid="144">
                                            <p:txEl>
                                              <p:pRg st="0" end="0"/>
                                            </p:txEl>
                                          </p:spTgt>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144">
                                            <p:txEl>
                                              <p:pRg st="1" end="1"/>
                                            </p:txEl>
                                          </p:spTgt>
                                        </p:tgtEl>
                                        <p:attrNameLst>
                                          <p:attrName>style.visibility</p:attrName>
                                        </p:attrNameLst>
                                      </p:cBhvr>
                                      <p:to>
                                        <p:strVal val="visible"/>
                                      </p:to>
                                    </p:set>
                                    <p:animEffect transition="in" filter="wheel(1)">
                                      <p:cBhvr>
                                        <p:cTn id="11" dur="2000"/>
                                        <p:tgtEl>
                                          <p:spTgt spid="144">
                                            <p:txEl>
                                              <p:pRg st="1" end="1"/>
                                            </p:txEl>
                                          </p:spTgt>
                                        </p:tgtEl>
                                      </p:cBhvr>
                                    </p:animEffect>
                                  </p:childTnLst>
                                </p:cTn>
                              </p:par>
                            </p:childTnLst>
                          </p:cTn>
                        </p:par>
                        <p:par>
                          <p:cTn id="12" fill="hold">
                            <p:stCondLst>
                              <p:cond delay="4000"/>
                            </p:stCondLst>
                            <p:childTnLst>
                              <p:par>
                                <p:cTn id="13" presetID="21" presetClass="entr" presetSubtype="1" fill="hold" nodeType="afterEffect">
                                  <p:stCondLst>
                                    <p:cond delay="0"/>
                                  </p:stCondLst>
                                  <p:childTnLst>
                                    <p:set>
                                      <p:cBhvr>
                                        <p:cTn id="14" dur="1" fill="hold">
                                          <p:stCondLst>
                                            <p:cond delay="0"/>
                                          </p:stCondLst>
                                        </p:cTn>
                                        <p:tgtEl>
                                          <p:spTgt spid="144">
                                            <p:txEl>
                                              <p:pRg st="2" end="2"/>
                                            </p:txEl>
                                          </p:spTgt>
                                        </p:tgtEl>
                                        <p:attrNameLst>
                                          <p:attrName>style.visibility</p:attrName>
                                        </p:attrNameLst>
                                      </p:cBhvr>
                                      <p:to>
                                        <p:strVal val="visible"/>
                                      </p:to>
                                    </p:set>
                                    <p:animEffect transition="in" filter="wheel(1)">
                                      <p:cBhvr>
                                        <p:cTn id="15" dur="2000"/>
                                        <p:tgtEl>
                                          <p:spTgt spid="144">
                                            <p:txEl>
                                              <p:pRg st="2" end="2"/>
                                            </p:txEl>
                                          </p:spTgt>
                                        </p:tgtEl>
                                      </p:cBhvr>
                                    </p:animEffect>
                                  </p:childTnLst>
                                </p:cTn>
                              </p:par>
                            </p:childTnLst>
                          </p:cTn>
                        </p:par>
                        <p:par>
                          <p:cTn id="16" fill="hold">
                            <p:stCondLst>
                              <p:cond delay="6000"/>
                            </p:stCondLst>
                            <p:childTnLst>
                              <p:par>
                                <p:cTn id="17" presetID="21" presetClass="entr" presetSubtype="1" fill="hold" nodeType="afterEffect">
                                  <p:stCondLst>
                                    <p:cond delay="0"/>
                                  </p:stCondLst>
                                  <p:childTnLst>
                                    <p:set>
                                      <p:cBhvr>
                                        <p:cTn id="18" dur="1" fill="hold">
                                          <p:stCondLst>
                                            <p:cond delay="0"/>
                                          </p:stCondLst>
                                        </p:cTn>
                                        <p:tgtEl>
                                          <p:spTgt spid="144">
                                            <p:txEl>
                                              <p:pRg st="3" end="3"/>
                                            </p:txEl>
                                          </p:spTgt>
                                        </p:tgtEl>
                                        <p:attrNameLst>
                                          <p:attrName>style.visibility</p:attrName>
                                        </p:attrNameLst>
                                      </p:cBhvr>
                                      <p:to>
                                        <p:strVal val="visible"/>
                                      </p:to>
                                    </p:set>
                                    <p:animEffect transition="in" filter="wheel(1)">
                                      <p:cBhvr>
                                        <p:cTn id="19" dur="2000"/>
                                        <p:tgtEl>
                                          <p:spTgt spid="144">
                                            <p:txEl>
                                              <p:pRg st="3" end="3"/>
                                            </p:txEl>
                                          </p:spTgt>
                                        </p:tgtEl>
                                      </p:cBhvr>
                                    </p:animEffect>
                                  </p:childTnLst>
                                </p:cTn>
                              </p:par>
                            </p:childTnLst>
                          </p:cTn>
                        </p:par>
                        <p:par>
                          <p:cTn id="20" fill="hold">
                            <p:stCondLst>
                              <p:cond delay="8000"/>
                            </p:stCondLst>
                            <p:childTnLst>
                              <p:par>
                                <p:cTn id="21" presetID="21" presetClass="entr" presetSubtype="1" fill="hold" nodeType="afterEffect">
                                  <p:stCondLst>
                                    <p:cond delay="0"/>
                                  </p:stCondLst>
                                  <p:childTnLst>
                                    <p:set>
                                      <p:cBhvr>
                                        <p:cTn id="22" dur="1" fill="hold">
                                          <p:stCondLst>
                                            <p:cond delay="0"/>
                                          </p:stCondLst>
                                        </p:cTn>
                                        <p:tgtEl>
                                          <p:spTgt spid="144">
                                            <p:txEl>
                                              <p:pRg st="4" end="4"/>
                                            </p:txEl>
                                          </p:spTgt>
                                        </p:tgtEl>
                                        <p:attrNameLst>
                                          <p:attrName>style.visibility</p:attrName>
                                        </p:attrNameLst>
                                      </p:cBhvr>
                                      <p:to>
                                        <p:strVal val="visible"/>
                                      </p:to>
                                    </p:set>
                                    <p:animEffect transition="in" filter="wheel(1)">
                                      <p:cBhvr>
                                        <p:cTn id="23" dur="2000"/>
                                        <p:tgtEl>
                                          <p:spTgt spid="144">
                                            <p:txEl>
                                              <p:pRg st="4" end="4"/>
                                            </p:txEl>
                                          </p:spTgt>
                                        </p:tgtEl>
                                      </p:cBhvr>
                                    </p:animEffect>
                                  </p:childTnLst>
                                </p:cTn>
                              </p:par>
                            </p:childTnLst>
                          </p:cTn>
                        </p:par>
                        <p:par>
                          <p:cTn id="24" fill="hold">
                            <p:stCondLst>
                              <p:cond delay="10000"/>
                            </p:stCondLst>
                            <p:childTnLst>
                              <p:par>
                                <p:cTn id="25" presetID="21" presetClass="entr" presetSubtype="1" fill="hold" nodeType="afterEffect">
                                  <p:stCondLst>
                                    <p:cond delay="0"/>
                                  </p:stCondLst>
                                  <p:childTnLst>
                                    <p:set>
                                      <p:cBhvr>
                                        <p:cTn id="26" dur="1" fill="hold">
                                          <p:stCondLst>
                                            <p:cond delay="0"/>
                                          </p:stCondLst>
                                        </p:cTn>
                                        <p:tgtEl>
                                          <p:spTgt spid="144">
                                            <p:txEl>
                                              <p:pRg st="5" end="5"/>
                                            </p:txEl>
                                          </p:spTgt>
                                        </p:tgtEl>
                                        <p:attrNameLst>
                                          <p:attrName>style.visibility</p:attrName>
                                        </p:attrNameLst>
                                      </p:cBhvr>
                                      <p:to>
                                        <p:strVal val="visible"/>
                                      </p:to>
                                    </p:set>
                                    <p:animEffect transition="in" filter="wheel(1)">
                                      <p:cBhvr>
                                        <p:cTn id="27" dur="2000"/>
                                        <p:tgtEl>
                                          <p:spTgt spid="144">
                                            <p:txEl>
                                              <p:pRg st="5" end="5"/>
                                            </p:txEl>
                                          </p:spTgt>
                                        </p:tgtEl>
                                      </p:cBhvr>
                                    </p:animEffect>
                                  </p:childTnLst>
                                </p:cTn>
                              </p:par>
                            </p:childTnLst>
                          </p:cTn>
                        </p:par>
                        <p:par>
                          <p:cTn id="28" fill="hold">
                            <p:stCondLst>
                              <p:cond delay="12000"/>
                            </p:stCondLst>
                            <p:childTnLst>
                              <p:par>
                                <p:cTn id="29" presetID="21" presetClass="entr" presetSubtype="1" fill="hold" nodeType="afterEffect">
                                  <p:stCondLst>
                                    <p:cond delay="0"/>
                                  </p:stCondLst>
                                  <p:childTnLst>
                                    <p:set>
                                      <p:cBhvr>
                                        <p:cTn id="30" dur="1" fill="hold">
                                          <p:stCondLst>
                                            <p:cond delay="0"/>
                                          </p:stCondLst>
                                        </p:cTn>
                                        <p:tgtEl>
                                          <p:spTgt spid="144">
                                            <p:txEl>
                                              <p:pRg st="6" end="6"/>
                                            </p:txEl>
                                          </p:spTgt>
                                        </p:tgtEl>
                                        <p:attrNameLst>
                                          <p:attrName>style.visibility</p:attrName>
                                        </p:attrNameLst>
                                      </p:cBhvr>
                                      <p:to>
                                        <p:strVal val="visible"/>
                                      </p:to>
                                    </p:set>
                                    <p:animEffect transition="in" filter="wheel(1)">
                                      <p:cBhvr>
                                        <p:cTn id="31" dur="2000"/>
                                        <p:tgtEl>
                                          <p:spTgt spid="14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FB331AD8-4150-640E-C573-C6F5BCF42216}"/>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D367A01F-0556-1CB9-9889-E3BE9354189B}"/>
              </a:ext>
            </a:extLst>
          </p:cNvPr>
          <p:cNvSpPr txBox="1"/>
          <p:nvPr/>
        </p:nvSpPr>
        <p:spPr>
          <a:xfrm>
            <a:off x="3395344" y="745128"/>
            <a:ext cx="4680520" cy="584735"/>
          </a:xfrm>
          <a:prstGeom prst="rect">
            <a:avLst/>
          </a:prstGeom>
          <a:noFill/>
          <a:ln>
            <a:noFill/>
          </a:ln>
        </p:spPr>
        <p:txBody>
          <a:bodyPr spcFirstLastPara="1" wrap="square" lIns="91425" tIns="45700" rIns="91425" bIns="45700" anchor="t" anchorCtr="0">
            <a:spAutoFit/>
          </a:bodyPr>
          <a:lstStyle/>
          <a:p>
            <a:pPr algn="ctr" rtl="1"/>
            <a:r>
              <a:rPr lang="ar-JO" sz="3200" b="1" dirty="0">
                <a:solidFill>
                  <a:srgbClr val="00B0F0"/>
                </a:solidFill>
                <a:latin typeface="Alexandria" pitchFamily="2" charset="-78"/>
                <a:ea typeface="Times New Roman" pitchFamily="18" charset="0"/>
                <a:cs typeface="Alexandria" pitchFamily="2" charset="-78"/>
              </a:rPr>
              <a:t>وظائف الجامعات</a:t>
            </a:r>
          </a:p>
        </p:txBody>
      </p:sp>
      <p:pic>
        <p:nvPicPr>
          <p:cNvPr id="3" name="Graphic 21">
            <a:extLst>
              <a:ext uri="{FF2B5EF4-FFF2-40B4-BE49-F238E27FC236}">
                <a16:creationId xmlns:a16="http://schemas.microsoft.com/office/drawing/2014/main" id="{FF9EBE99-5963-4B97-3061-73710B5FCD9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5B1E26D0-AFC5-A04F-4B02-F0CA1F78D567}"/>
              </a:ext>
            </a:extLst>
          </p:cNvPr>
          <p:cNvGrpSpPr/>
          <p:nvPr/>
        </p:nvGrpSpPr>
        <p:grpSpPr>
          <a:xfrm>
            <a:off x="269302" y="1293833"/>
            <a:ext cx="11748217" cy="5292254"/>
            <a:chOff x="263352" y="1391987"/>
            <a:chExt cx="11748217" cy="5292254"/>
          </a:xfrm>
        </p:grpSpPr>
        <p:sp>
          <p:nvSpPr>
            <p:cNvPr id="4" name="Rectangle: Rounded Corners 3">
              <a:extLst>
                <a:ext uri="{FF2B5EF4-FFF2-40B4-BE49-F238E27FC236}">
                  <a16:creationId xmlns:a16="http://schemas.microsoft.com/office/drawing/2014/main" id="{43F92205-7A0C-B12C-3D67-4857FA6C293E}"/>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FB368415-A316-69B7-751D-A9B9EC5B3BBC}"/>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8EFC3F26-B94A-1E75-C167-25741D150743}"/>
              </a:ext>
            </a:extLst>
          </p:cNvPr>
          <p:cNvSpPr/>
          <p:nvPr/>
        </p:nvSpPr>
        <p:spPr>
          <a:xfrm>
            <a:off x="611157" y="1628800"/>
            <a:ext cx="10813435" cy="415494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800" b="1" dirty="0">
                <a:solidFill>
                  <a:srgbClr val="C00000"/>
                </a:solidFill>
                <a:latin typeface="Alexandria" pitchFamily="2" charset="-78"/>
                <a:cs typeface="Alexandria" pitchFamily="2" charset="-78"/>
              </a:rPr>
              <a:t>ثانيًا: </a:t>
            </a:r>
            <a:r>
              <a:rPr lang="ar-JO" sz="1800" b="1" dirty="0">
                <a:solidFill>
                  <a:srgbClr val="C00000"/>
                </a:solidFill>
                <a:latin typeface="Alexandria" pitchFamily="2" charset="-78"/>
                <a:cs typeface="Alexandria" pitchFamily="2" charset="-78"/>
              </a:rPr>
              <a:t>وظيفة </a:t>
            </a:r>
            <a:r>
              <a:rPr lang="ar-EG" sz="1800" b="1" dirty="0">
                <a:solidFill>
                  <a:srgbClr val="C00000"/>
                </a:solidFill>
                <a:latin typeface="Alexandria" pitchFamily="2" charset="-78"/>
                <a:cs typeface="Alexandria" pitchFamily="2" charset="-78"/>
              </a:rPr>
              <a:t>البحث العلمي:</a:t>
            </a:r>
          </a:p>
          <a:p>
            <a:pPr algn="just" rtl="1" fontAlgn="base">
              <a:lnSpc>
                <a:spcPct val="200000"/>
              </a:lnSpc>
            </a:pPr>
            <a:r>
              <a:rPr lang="ar-JO" sz="1800" dirty="0">
                <a:latin typeface="Alexandria" pitchFamily="2" charset="-78"/>
                <a:cs typeface="Alexandria" pitchFamily="2" charset="-78"/>
              </a:rPr>
              <a:t> </a:t>
            </a:r>
            <a:r>
              <a:rPr lang="ar-EG" sz="1600" dirty="0">
                <a:latin typeface="Alexandria" pitchFamily="2" charset="-78"/>
                <a:cs typeface="Alexandria" pitchFamily="2" charset="-78"/>
              </a:rPr>
              <a:t>تتمثل وظيفة البحث العلمي في الجامعات في إعداد وتنفيذ البحوث العلمية في مختلف المجالات المعرفية، ويضطلع بهذه المهمة عادةً أعضاء هيئة التدريس وطلبة الدراسات العليا، بما يسهم في تطوير المعرفة الإنسانية والارتقاء بالمستوى العلمي للمؤسسة والمجتمع.</a:t>
            </a:r>
            <a:r>
              <a:rPr lang="ar-EG" sz="1600" b="1" dirty="0">
                <a:latin typeface="Alexandria" pitchFamily="2" charset="-78"/>
                <a:cs typeface="Alexandria" pitchFamily="2" charset="-78"/>
              </a:rPr>
              <a:t>ويهدف البحث العلمي بوجه عام إلى:</a:t>
            </a:r>
          </a:p>
          <a:p>
            <a:pPr marL="536575" indent="-285750" algn="just" rtl="1" fontAlgn="base">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إنتاج المعرفة الجديدة وتطوير المعارف القائمة.</a:t>
            </a:r>
          </a:p>
          <a:p>
            <a:pPr marL="536575" indent="-285750" algn="just" rtl="1" fontAlgn="base">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دراسة المشكلات المجتمعية وتحليلها واقتراح الحلول المناسبة لها.</a:t>
            </a:r>
          </a:p>
          <a:p>
            <a:pPr marL="536575" indent="-285750" algn="just" rtl="1" fontAlgn="base">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توفير المعلومات والبيانات العلمية التي تُسهم في دعم اتخاذ القرار السليم.</a:t>
            </a:r>
          </a:p>
          <a:p>
            <a:pPr marL="536575" indent="-285750" algn="just" rtl="1" fontAlgn="base">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تعزيز الابتكار والإبداع وربط البحث العلمي باحتياجات التنمية وسوق العمل.</a:t>
            </a:r>
          </a:p>
        </p:txBody>
      </p:sp>
      <p:sp>
        <p:nvSpPr>
          <p:cNvPr id="6" name="Rectangle 5">
            <a:extLst>
              <a:ext uri="{FF2B5EF4-FFF2-40B4-BE49-F238E27FC236}">
                <a16:creationId xmlns:a16="http://schemas.microsoft.com/office/drawing/2014/main" id="{88EA54FD-88AB-2550-83F2-12CCC7771BA6}"/>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DE6C425C-0B27-4F76-889D-BA4D2EA99CCF}"/>
              </a:ext>
            </a:extLst>
          </p:cNvPr>
          <p:cNvPicPr>
            <a:picLocks noChangeAspect="1"/>
          </p:cNvPicPr>
          <p:nvPr/>
        </p:nvPicPr>
        <p:blipFill>
          <a:blip r:embed="rId5"/>
          <a:stretch>
            <a:fillRect/>
          </a:stretch>
        </p:blipFill>
        <p:spPr>
          <a:xfrm>
            <a:off x="800335" y="3811842"/>
            <a:ext cx="3142036" cy="15790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ustDataLst>
      <p:tags r:id="rId1"/>
    </p:custDataLst>
    <p:extLst>
      <p:ext uri="{BB962C8B-B14F-4D97-AF65-F5344CB8AC3E}">
        <p14:creationId xmlns:p14="http://schemas.microsoft.com/office/powerpoint/2010/main" val="351575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44">
                                            <p:txEl>
                                              <p:pRg st="0" end="0"/>
                                            </p:txEl>
                                          </p:spTgt>
                                        </p:tgtEl>
                                        <p:attrNameLst>
                                          <p:attrName>style.visibility</p:attrName>
                                        </p:attrNameLst>
                                      </p:cBhvr>
                                      <p:to>
                                        <p:strVal val="visible"/>
                                      </p:to>
                                    </p:set>
                                    <p:animEffect transition="in" filter="wheel(1)">
                                      <p:cBhvr>
                                        <p:cTn id="7" dur="2000"/>
                                        <p:tgtEl>
                                          <p:spTgt spid="14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56DCC6DF-A2A9-6D6B-2D61-2356A6E6B4CC}"/>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A467932D-7A6D-01F2-8034-0DDF97520363}"/>
              </a:ext>
            </a:extLst>
          </p:cNvPr>
          <p:cNvSpPr txBox="1"/>
          <p:nvPr/>
        </p:nvSpPr>
        <p:spPr>
          <a:xfrm>
            <a:off x="3395344" y="745128"/>
            <a:ext cx="4680520" cy="584735"/>
          </a:xfrm>
          <a:prstGeom prst="rect">
            <a:avLst/>
          </a:prstGeom>
          <a:noFill/>
          <a:ln>
            <a:noFill/>
          </a:ln>
        </p:spPr>
        <p:txBody>
          <a:bodyPr spcFirstLastPara="1" wrap="square" lIns="91425" tIns="45700" rIns="91425" bIns="45700" anchor="t" anchorCtr="0">
            <a:spAutoFit/>
          </a:bodyPr>
          <a:lstStyle/>
          <a:p>
            <a:pPr algn="ctr" rtl="1"/>
            <a:r>
              <a:rPr lang="ar-JO" sz="3200" b="1" dirty="0">
                <a:solidFill>
                  <a:srgbClr val="00B0F0"/>
                </a:solidFill>
                <a:latin typeface="Alexandria" pitchFamily="2" charset="-78"/>
                <a:ea typeface="Times New Roman" pitchFamily="18" charset="0"/>
                <a:cs typeface="Alexandria" pitchFamily="2" charset="-78"/>
              </a:rPr>
              <a:t>وظائف الجامعات</a:t>
            </a:r>
          </a:p>
        </p:txBody>
      </p:sp>
      <p:pic>
        <p:nvPicPr>
          <p:cNvPr id="3" name="Graphic 21">
            <a:extLst>
              <a:ext uri="{FF2B5EF4-FFF2-40B4-BE49-F238E27FC236}">
                <a16:creationId xmlns:a16="http://schemas.microsoft.com/office/drawing/2014/main" id="{363C0E28-9E7A-920C-4C83-15E907433EC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AB15E46E-BB3D-39CC-5E5E-D109F228E8E5}"/>
              </a:ext>
            </a:extLst>
          </p:cNvPr>
          <p:cNvGrpSpPr/>
          <p:nvPr/>
        </p:nvGrpSpPr>
        <p:grpSpPr>
          <a:xfrm>
            <a:off x="269302" y="1293833"/>
            <a:ext cx="11748217" cy="5292254"/>
            <a:chOff x="263352" y="1391987"/>
            <a:chExt cx="11748217" cy="5292254"/>
          </a:xfrm>
        </p:grpSpPr>
        <p:sp>
          <p:nvSpPr>
            <p:cNvPr id="4" name="Rectangle: Rounded Corners 3">
              <a:extLst>
                <a:ext uri="{FF2B5EF4-FFF2-40B4-BE49-F238E27FC236}">
                  <a16:creationId xmlns:a16="http://schemas.microsoft.com/office/drawing/2014/main" id="{BB1509F5-8A33-B477-6236-9D5E73C2121D}"/>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52E68082-B3C0-2D67-6C99-CEB781157F05}"/>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2E053991-9598-2563-0B2C-FC33D083C33A}"/>
              </a:ext>
            </a:extLst>
          </p:cNvPr>
          <p:cNvSpPr/>
          <p:nvPr/>
        </p:nvSpPr>
        <p:spPr>
          <a:xfrm>
            <a:off x="4007768" y="1575444"/>
            <a:ext cx="7261994" cy="3662501"/>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800" b="1" dirty="0">
                <a:solidFill>
                  <a:srgbClr val="C00000"/>
                </a:solidFill>
                <a:latin typeface="Alexandria" pitchFamily="2" charset="-78"/>
                <a:cs typeface="Alexandria" pitchFamily="2" charset="-78"/>
              </a:rPr>
              <a:t>ثانيًا: </a:t>
            </a:r>
            <a:r>
              <a:rPr lang="ar-JO" sz="1800" b="1" dirty="0">
                <a:solidFill>
                  <a:srgbClr val="C00000"/>
                </a:solidFill>
                <a:latin typeface="Alexandria" pitchFamily="2" charset="-78"/>
                <a:cs typeface="Alexandria" pitchFamily="2" charset="-78"/>
              </a:rPr>
              <a:t>وظيفة </a:t>
            </a:r>
            <a:r>
              <a:rPr lang="ar-EG" sz="1800" b="1" dirty="0">
                <a:solidFill>
                  <a:srgbClr val="C00000"/>
                </a:solidFill>
                <a:latin typeface="Alexandria" pitchFamily="2" charset="-78"/>
                <a:cs typeface="Alexandria" pitchFamily="2" charset="-78"/>
              </a:rPr>
              <a:t>البحث العلمي:</a:t>
            </a:r>
          </a:p>
          <a:p>
            <a:pPr algn="just" rtl="1" fontAlgn="base">
              <a:lnSpc>
                <a:spcPct val="200000"/>
              </a:lnSpc>
            </a:pPr>
            <a:r>
              <a:rPr lang="ar-JO" sz="1800" dirty="0">
                <a:latin typeface="Alexandria" pitchFamily="2" charset="-78"/>
                <a:cs typeface="Alexandria" pitchFamily="2" charset="-78"/>
              </a:rPr>
              <a:t> </a:t>
            </a:r>
            <a:r>
              <a:rPr lang="ar-EG" sz="1600" dirty="0">
                <a:latin typeface="Alexandria" pitchFamily="2" charset="-78"/>
                <a:cs typeface="Alexandria" pitchFamily="2" charset="-78"/>
              </a:rPr>
              <a:t>ويعتمد البحث العلمي على أساليب علمية منظمة، مثل </a:t>
            </a:r>
            <a:r>
              <a:rPr lang="ar-EG" sz="1600" b="1" dirty="0">
                <a:latin typeface="Alexandria" pitchFamily="2" charset="-78"/>
                <a:cs typeface="Alexandria" pitchFamily="2" charset="-78"/>
              </a:rPr>
              <a:t>المسح، والتجربة، والتحليل العلمي، </a:t>
            </a:r>
            <a:r>
              <a:rPr lang="ar-EG" sz="1600" dirty="0">
                <a:latin typeface="Alexandria" pitchFamily="2" charset="-78"/>
                <a:cs typeface="Alexandria" pitchFamily="2" charset="-78"/>
              </a:rPr>
              <a:t>وذلك وفقًا لطبيعة الأهداف المراد تحقيقها. واستنادًا إلى هذه الأهداف، ينقسم البحث العلمي إلى:</a:t>
            </a:r>
          </a:p>
          <a:p>
            <a:pPr marL="633413" indent="-285750" algn="just" rtl="1" fontAlgn="base">
              <a:lnSpc>
                <a:spcPct val="200000"/>
              </a:lnSpc>
              <a:buClr>
                <a:srgbClr val="00B0F0"/>
              </a:buClr>
              <a:buFont typeface="Wingdings" panose="05000000000000000000" pitchFamily="2" charset="2"/>
              <a:buChar char="v"/>
            </a:pPr>
            <a:r>
              <a:rPr lang="ar-EG" sz="1600" b="1" dirty="0">
                <a:solidFill>
                  <a:srgbClr val="00B0F0"/>
                </a:solidFill>
                <a:latin typeface="Alexandria" pitchFamily="2" charset="-78"/>
                <a:cs typeface="Alexandria" pitchFamily="2" charset="-78"/>
              </a:rPr>
              <a:t>بحوث نظرية: </a:t>
            </a:r>
            <a:r>
              <a:rPr lang="ar-EG" sz="1600" dirty="0">
                <a:latin typeface="Alexandria" pitchFamily="2" charset="-78"/>
                <a:cs typeface="Alexandria" pitchFamily="2" charset="-78"/>
              </a:rPr>
              <a:t>تهدف إلى إثراء المعرفة وبناء الأطر والمفاهيم العلمية.</a:t>
            </a:r>
          </a:p>
          <a:p>
            <a:pPr marL="633413" indent="-285750" algn="just" rtl="1" fontAlgn="base">
              <a:lnSpc>
                <a:spcPct val="200000"/>
              </a:lnSpc>
              <a:buClr>
                <a:srgbClr val="00B0F0"/>
              </a:buClr>
              <a:buFont typeface="Wingdings" panose="05000000000000000000" pitchFamily="2" charset="2"/>
              <a:buChar char="v"/>
            </a:pPr>
            <a:r>
              <a:rPr lang="ar-EG" sz="1600" b="1" dirty="0">
                <a:solidFill>
                  <a:srgbClr val="00B0F0"/>
                </a:solidFill>
                <a:latin typeface="Alexandria" pitchFamily="2" charset="-78"/>
                <a:cs typeface="Alexandria" pitchFamily="2" charset="-78"/>
              </a:rPr>
              <a:t>بحوث تطبيقية: </a:t>
            </a:r>
            <a:r>
              <a:rPr lang="ar-EG" sz="1600" dirty="0">
                <a:latin typeface="Alexandria" pitchFamily="2" charset="-78"/>
                <a:cs typeface="Alexandria" pitchFamily="2" charset="-78"/>
              </a:rPr>
              <a:t>تسعى إلى توظيف المعرفة العلمية في معالجة المشكلات الواقعية وتحسين الممارسات العملية.</a:t>
            </a:r>
          </a:p>
        </p:txBody>
      </p:sp>
      <p:sp>
        <p:nvSpPr>
          <p:cNvPr id="6" name="Rectangle 5">
            <a:extLst>
              <a:ext uri="{FF2B5EF4-FFF2-40B4-BE49-F238E27FC236}">
                <a16:creationId xmlns:a16="http://schemas.microsoft.com/office/drawing/2014/main" id="{0285F7CB-8186-B142-6F8D-201B99D5404B}"/>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83E3EF03-E0D0-99B5-7AA6-7FCE71D34BB3}"/>
              </a:ext>
            </a:extLst>
          </p:cNvPr>
          <p:cNvPicPr>
            <a:picLocks noChangeAspect="1"/>
          </p:cNvPicPr>
          <p:nvPr/>
        </p:nvPicPr>
        <p:blipFill>
          <a:blip r:embed="rId5"/>
          <a:stretch>
            <a:fillRect/>
          </a:stretch>
        </p:blipFill>
        <p:spPr>
          <a:xfrm>
            <a:off x="612578" y="2492896"/>
            <a:ext cx="3142036" cy="201622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TextBox 7">
            <a:extLst>
              <a:ext uri="{FF2B5EF4-FFF2-40B4-BE49-F238E27FC236}">
                <a16:creationId xmlns:a16="http://schemas.microsoft.com/office/drawing/2014/main" id="{7B21E3B4-1C4A-D3B9-B319-8727B2DF7239}"/>
              </a:ext>
            </a:extLst>
          </p:cNvPr>
          <p:cNvSpPr txBox="1"/>
          <p:nvPr/>
        </p:nvSpPr>
        <p:spPr>
          <a:xfrm>
            <a:off x="612578" y="5237945"/>
            <a:ext cx="10657184" cy="1004827"/>
          </a:xfrm>
          <a:prstGeom prst="rect">
            <a:avLst/>
          </a:prstGeom>
          <a:noFill/>
        </p:spPr>
        <p:txBody>
          <a:bodyPr wrap="square" rtlCol="1">
            <a:spAutoFit/>
          </a:bodyPr>
          <a:lstStyle/>
          <a:p>
            <a:pPr marL="347663" marR="0" lvl="0" indent="0" algn="ctr" defTabSz="914400" rtl="1" eaLnBrk="1" fontAlgn="base" latinLnBrk="0" hangingPunct="1">
              <a:lnSpc>
                <a:spcPct val="200000"/>
              </a:lnSpc>
              <a:spcBef>
                <a:spcPts val="0"/>
              </a:spcBef>
              <a:spcAft>
                <a:spcPts val="0"/>
              </a:spcAft>
              <a:buClr>
                <a:srgbClr val="00B0F0"/>
              </a:buClr>
              <a:buSzTx/>
              <a:buFont typeface="Arial"/>
              <a:buNone/>
              <a:tabLst/>
              <a:defRPr/>
            </a:pPr>
            <a:r>
              <a:rPr kumimoji="0" lang="ar-EG" sz="16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وبذلك تُعد وظيفة البحث العلمي ركيزة أساسية في تحقيق رسالة الجامعة، ودعم التنمية المستدامة، وتعزيز مكانة المجتمع في عصر المعرفة.</a:t>
            </a:r>
          </a:p>
        </p:txBody>
      </p:sp>
    </p:spTree>
    <p:custDataLst>
      <p:tags r:id="rId1"/>
    </p:custDataLst>
    <p:extLst>
      <p:ext uri="{BB962C8B-B14F-4D97-AF65-F5344CB8AC3E}">
        <p14:creationId xmlns:p14="http://schemas.microsoft.com/office/powerpoint/2010/main" val="419849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44">
                                            <p:txEl>
                                              <p:pRg st="0" end="0"/>
                                            </p:txEl>
                                          </p:spTgt>
                                        </p:tgtEl>
                                        <p:attrNameLst>
                                          <p:attrName>style.visibility</p:attrName>
                                        </p:attrNameLst>
                                      </p:cBhvr>
                                      <p:to>
                                        <p:strVal val="visible"/>
                                      </p:to>
                                    </p:set>
                                    <p:animEffect transition="in" filter="wheel(1)">
                                      <p:cBhvr>
                                        <p:cTn id="7" dur="2000"/>
                                        <p:tgtEl>
                                          <p:spTgt spid="144">
                                            <p:txEl>
                                              <p:pRg st="0" end="0"/>
                                            </p:txEl>
                                          </p:spTgt>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144">
                                            <p:txEl>
                                              <p:pRg st="1" end="1"/>
                                            </p:txEl>
                                          </p:spTgt>
                                        </p:tgtEl>
                                        <p:attrNameLst>
                                          <p:attrName>style.visibility</p:attrName>
                                        </p:attrNameLst>
                                      </p:cBhvr>
                                      <p:to>
                                        <p:strVal val="visible"/>
                                      </p:to>
                                    </p:set>
                                    <p:animEffect transition="in" filter="wheel(1)">
                                      <p:cBhvr>
                                        <p:cTn id="11" dur="2000"/>
                                        <p:tgtEl>
                                          <p:spTgt spid="144">
                                            <p:txEl>
                                              <p:pRg st="1" end="1"/>
                                            </p:txEl>
                                          </p:spTgt>
                                        </p:tgtEl>
                                      </p:cBhvr>
                                    </p:animEffect>
                                  </p:childTnLst>
                                </p:cTn>
                              </p:par>
                            </p:childTnLst>
                          </p:cTn>
                        </p:par>
                        <p:par>
                          <p:cTn id="12" fill="hold">
                            <p:stCondLst>
                              <p:cond delay="4000"/>
                            </p:stCondLst>
                            <p:childTnLst>
                              <p:par>
                                <p:cTn id="13" presetID="21" presetClass="entr" presetSubtype="1" fill="hold" nodeType="afterEffect">
                                  <p:stCondLst>
                                    <p:cond delay="0"/>
                                  </p:stCondLst>
                                  <p:childTnLst>
                                    <p:set>
                                      <p:cBhvr>
                                        <p:cTn id="14" dur="1" fill="hold">
                                          <p:stCondLst>
                                            <p:cond delay="0"/>
                                          </p:stCondLst>
                                        </p:cTn>
                                        <p:tgtEl>
                                          <p:spTgt spid="144">
                                            <p:txEl>
                                              <p:pRg st="2" end="2"/>
                                            </p:txEl>
                                          </p:spTgt>
                                        </p:tgtEl>
                                        <p:attrNameLst>
                                          <p:attrName>style.visibility</p:attrName>
                                        </p:attrNameLst>
                                      </p:cBhvr>
                                      <p:to>
                                        <p:strVal val="visible"/>
                                      </p:to>
                                    </p:set>
                                    <p:animEffect transition="in" filter="wheel(1)">
                                      <p:cBhvr>
                                        <p:cTn id="15" dur="2000"/>
                                        <p:tgtEl>
                                          <p:spTgt spid="144">
                                            <p:txEl>
                                              <p:pRg st="2" end="2"/>
                                            </p:txEl>
                                          </p:spTgt>
                                        </p:tgtEl>
                                      </p:cBhvr>
                                    </p:animEffect>
                                  </p:childTnLst>
                                </p:cTn>
                              </p:par>
                            </p:childTnLst>
                          </p:cTn>
                        </p:par>
                        <p:par>
                          <p:cTn id="16" fill="hold">
                            <p:stCondLst>
                              <p:cond delay="6000"/>
                            </p:stCondLst>
                            <p:childTnLst>
                              <p:par>
                                <p:cTn id="17" presetID="21" presetClass="entr" presetSubtype="1" fill="hold" nodeType="afterEffect">
                                  <p:stCondLst>
                                    <p:cond delay="0"/>
                                  </p:stCondLst>
                                  <p:childTnLst>
                                    <p:set>
                                      <p:cBhvr>
                                        <p:cTn id="18" dur="1" fill="hold">
                                          <p:stCondLst>
                                            <p:cond delay="0"/>
                                          </p:stCondLst>
                                        </p:cTn>
                                        <p:tgtEl>
                                          <p:spTgt spid="144">
                                            <p:txEl>
                                              <p:pRg st="3" end="3"/>
                                            </p:txEl>
                                          </p:spTgt>
                                        </p:tgtEl>
                                        <p:attrNameLst>
                                          <p:attrName>style.visibility</p:attrName>
                                        </p:attrNameLst>
                                      </p:cBhvr>
                                      <p:to>
                                        <p:strVal val="visible"/>
                                      </p:to>
                                    </p:set>
                                    <p:animEffect transition="in" filter="wheel(1)">
                                      <p:cBhvr>
                                        <p:cTn id="19" dur="2000"/>
                                        <p:tgtEl>
                                          <p:spTgt spid="14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F768DF66-BBFD-7D63-DAB0-971E11A6E7C4}"/>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3428033A-9A09-37F3-812E-22AA53205250}"/>
              </a:ext>
            </a:extLst>
          </p:cNvPr>
          <p:cNvSpPr txBox="1"/>
          <p:nvPr/>
        </p:nvSpPr>
        <p:spPr>
          <a:xfrm>
            <a:off x="3431067" y="699324"/>
            <a:ext cx="4680520" cy="584735"/>
          </a:xfrm>
          <a:prstGeom prst="rect">
            <a:avLst/>
          </a:prstGeom>
          <a:noFill/>
          <a:ln>
            <a:noFill/>
          </a:ln>
        </p:spPr>
        <p:txBody>
          <a:bodyPr spcFirstLastPara="1" wrap="square" lIns="91425" tIns="45700" rIns="91425" bIns="45700" anchor="t" anchorCtr="0">
            <a:spAutoFit/>
          </a:bodyPr>
          <a:lstStyle/>
          <a:p>
            <a:pPr algn="ctr" rtl="1"/>
            <a:r>
              <a:rPr lang="ar-JO" sz="3200" b="1" dirty="0">
                <a:solidFill>
                  <a:srgbClr val="00B0F0"/>
                </a:solidFill>
                <a:latin typeface="Alexandria" pitchFamily="2" charset="-78"/>
                <a:ea typeface="Times New Roman" pitchFamily="18" charset="0"/>
                <a:cs typeface="Alexandria" pitchFamily="2" charset="-78"/>
              </a:rPr>
              <a:t>وظائف الجامعات</a:t>
            </a:r>
          </a:p>
        </p:txBody>
      </p:sp>
      <p:pic>
        <p:nvPicPr>
          <p:cNvPr id="3" name="Graphic 21">
            <a:extLst>
              <a:ext uri="{FF2B5EF4-FFF2-40B4-BE49-F238E27FC236}">
                <a16:creationId xmlns:a16="http://schemas.microsoft.com/office/drawing/2014/main" id="{D7107793-B4BD-A511-EEEC-ABD3FA805C2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8DA1A949-F51B-8D9F-7DA0-B0407627F662}"/>
              </a:ext>
            </a:extLst>
          </p:cNvPr>
          <p:cNvGrpSpPr/>
          <p:nvPr/>
        </p:nvGrpSpPr>
        <p:grpSpPr>
          <a:xfrm>
            <a:off x="234279" y="1135005"/>
            <a:ext cx="11748217" cy="5621103"/>
            <a:chOff x="263352" y="1391987"/>
            <a:chExt cx="11748217" cy="5292254"/>
          </a:xfrm>
        </p:grpSpPr>
        <p:sp>
          <p:nvSpPr>
            <p:cNvPr id="4" name="Rectangle: Rounded Corners 3">
              <a:extLst>
                <a:ext uri="{FF2B5EF4-FFF2-40B4-BE49-F238E27FC236}">
                  <a16:creationId xmlns:a16="http://schemas.microsoft.com/office/drawing/2014/main" id="{B372D884-2E61-6103-E513-80C43D62FF93}"/>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FD108A40-59A9-0D5F-7693-ECF219E8C2C6}"/>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C23F8912-4320-E033-22C9-482FD468060E}"/>
              </a:ext>
            </a:extLst>
          </p:cNvPr>
          <p:cNvSpPr/>
          <p:nvPr/>
        </p:nvSpPr>
        <p:spPr>
          <a:xfrm>
            <a:off x="234279" y="1341288"/>
            <a:ext cx="11190313" cy="507827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800" b="1" dirty="0">
                <a:solidFill>
                  <a:srgbClr val="C00000"/>
                </a:solidFill>
                <a:latin typeface="Alexandria" pitchFamily="2" charset="-78"/>
                <a:cs typeface="Alexandria" pitchFamily="2" charset="-78"/>
              </a:rPr>
              <a:t>ثالثًا: </a:t>
            </a:r>
            <a:r>
              <a:rPr lang="ar-JO" sz="1800" b="1" dirty="0">
                <a:solidFill>
                  <a:srgbClr val="C00000"/>
                </a:solidFill>
                <a:latin typeface="Alexandria" pitchFamily="2" charset="-78"/>
                <a:cs typeface="Alexandria" pitchFamily="2" charset="-78"/>
              </a:rPr>
              <a:t>وظيفة </a:t>
            </a:r>
            <a:r>
              <a:rPr lang="ar-EG" sz="1800" b="1" dirty="0">
                <a:solidFill>
                  <a:srgbClr val="C00000"/>
                </a:solidFill>
                <a:latin typeface="Alexandria" pitchFamily="2" charset="-78"/>
                <a:cs typeface="Alexandria" pitchFamily="2" charset="-78"/>
              </a:rPr>
              <a:t>خدمة المجتمع:</a:t>
            </a:r>
          </a:p>
          <a:p>
            <a:pPr algn="just" rtl="1" fontAlgn="base">
              <a:lnSpc>
                <a:spcPct val="200000"/>
              </a:lnSpc>
            </a:pPr>
            <a:r>
              <a:rPr lang="ar-JO" sz="1600" dirty="0">
                <a:latin typeface="Alexandria" pitchFamily="2" charset="-78"/>
                <a:cs typeface="Alexandria" pitchFamily="2" charset="-78"/>
              </a:rPr>
              <a:t>تُقصد بوظيفة خدمة المجتمع قيام الجامعة بدور فاعل في محيطها من خلال توظيف خبراتها العلمية والأكاديمية لتلبية احتياجات المجتمع المحلي، والمساهمة في معالجة قضاياه، ودعم خطط التنمية.</a:t>
            </a:r>
            <a:r>
              <a:rPr lang="ar-JO" sz="1600" b="1" dirty="0">
                <a:latin typeface="Alexandria" pitchFamily="2" charset="-78"/>
                <a:cs typeface="Alexandria" pitchFamily="2" charset="-78"/>
              </a:rPr>
              <a:t>وتتحقق خدمة المجتمع عبر:</a:t>
            </a:r>
            <a:endParaRPr lang="ar-EG" sz="1600" b="1" dirty="0">
              <a:latin typeface="Alexandria" pitchFamily="2" charset="-78"/>
              <a:cs typeface="Alexandria" pitchFamily="2" charset="-78"/>
            </a:endParaRPr>
          </a:p>
          <a:p>
            <a:pPr marL="536575" indent="-285750" algn="just" rtl="1" fontAlgn="base">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تقديم الخدمات الاستشارية والتوجيهية للمؤسسات الحكومية والخاصة.</a:t>
            </a:r>
          </a:p>
          <a:p>
            <a:pPr marL="536575" indent="-285750" algn="just" rtl="1" fontAlgn="base">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تنظيم الدورات التدريبية وورش العمل وبرامج التطوير المهني.</a:t>
            </a:r>
          </a:p>
          <a:p>
            <a:pPr marL="536575" indent="-285750" algn="just" rtl="1" fontAlgn="base">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تنفيذ مبادرات ومشروعات مجتمعية مرتبطة بقضايا التعليم والتنمية.</a:t>
            </a:r>
          </a:p>
          <a:p>
            <a:pPr marL="536575" indent="-285750" algn="just" rtl="1" fontAlgn="base">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نشر الوعي والمعرفة من خلال الندوات والمؤتمرات والفعاليات المفتوحة.</a:t>
            </a:r>
          </a:p>
          <a:p>
            <a:pPr marL="536575" indent="-285750" algn="just" rtl="1" fontAlgn="base">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بناء شراكات مع المدارس والقطاعات المختلفة بما يعزز أثر الجامعة.</a:t>
            </a:r>
          </a:p>
          <a:p>
            <a:pPr marL="250825" algn="ctr" rtl="1" fontAlgn="base">
              <a:lnSpc>
                <a:spcPct val="200000"/>
              </a:lnSpc>
              <a:buClr>
                <a:srgbClr val="00B0F0"/>
              </a:buClr>
            </a:pPr>
            <a:r>
              <a:rPr lang="ar-EG" sz="1600" b="1" dirty="0">
                <a:solidFill>
                  <a:srgbClr val="00B0F0"/>
                </a:solidFill>
                <a:latin typeface="Alexandria" pitchFamily="2" charset="-78"/>
                <a:cs typeface="Alexandria" pitchFamily="2" charset="-78"/>
              </a:rPr>
              <a:t>وبذلك تُعد خدمة المجتمع امتدادًا لرسالة الجامعة، وتكمل وظيفتي التدريس والبحث العلمي؛ إذ يتحول أثر المعرفة من داخل الجامعة إلى واقع ينعكس على المجتمع بصورة ملموسة.</a:t>
            </a:r>
          </a:p>
        </p:txBody>
      </p:sp>
      <p:sp>
        <p:nvSpPr>
          <p:cNvPr id="6" name="Rectangle 5">
            <a:extLst>
              <a:ext uri="{FF2B5EF4-FFF2-40B4-BE49-F238E27FC236}">
                <a16:creationId xmlns:a16="http://schemas.microsoft.com/office/drawing/2014/main" id="{68B87734-C245-77FC-E7FD-254E4D431E37}"/>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3">
            <a:extLst>
              <a:ext uri="{FF2B5EF4-FFF2-40B4-BE49-F238E27FC236}">
                <a16:creationId xmlns:a16="http://schemas.microsoft.com/office/drawing/2014/main" id="{7C8D22B0-88A3-5221-3D09-F610E211AB78}"/>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a:off x="335360" y="3429000"/>
            <a:ext cx="3647185"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val="3807936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44">
                                            <p:txEl>
                                              <p:pRg st="0" end="0"/>
                                            </p:txEl>
                                          </p:spTgt>
                                        </p:tgtEl>
                                        <p:attrNameLst>
                                          <p:attrName>style.visibility</p:attrName>
                                        </p:attrNameLst>
                                      </p:cBhvr>
                                      <p:to>
                                        <p:strVal val="visible"/>
                                      </p:to>
                                    </p:set>
                                    <p:animEffect transition="in" filter="wheel(1)">
                                      <p:cBhvr>
                                        <p:cTn id="7" dur="2000"/>
                                        <p:tgtEl>
                                          <p:spTgt spid="144">
                                            <p:txEl>
                                              <p:pRg st="0" end="0"/>
                                            </p:txEl>
                                          </p:spTgt>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144">
                                            <p:txEl>
                                              <p:pRg st="1" end="1"/>
                                            </p:txEl>
                                          </p:spTgt>
                                        </p:tgtEl>
                                        <p:attrNameLst>
                                          <p:attrName>style.visibility</p:attrName>
                                        </p:attrNameLst>
                                      </p:cBhvr>
                                      <p:to>
                                        <p:strVal val="visible"/>
                                      </p:to>
                                    </p:set>
                                    <p:animEffect transition="in" filter="wheel(1)">
                                      <p:cBhvr>
                                        <p:cTn id="11" dur="2000"/>
                                        <p:tgtEl>
                                          <p:spTgt spid="14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B6BD66E9-8ED8-BDF6-F0FA-55B7F082E9B1}"/>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5D423F36-4ACD-177B-E9C0-269FDD50902F}"/>
              </a:ext>
            </a:extLst>
          </p:cNvPr>
          <p:cNvSpPr txBox="1"/>
          <p:nvPr/>
        </p:nvSpPr>
        <p:spPr>
          <a:xfrm>
            <a:off x="3431067" y="699324"/>
            <a:ext cx="4680520" cy="584735"/>
          </a:xfrm>
          <a:prstGeom prst="rect">
            <a:avLst/>
          </a:prstGeom>
          <a:noFill/>
          <a:ln>
            <a:noFill/>
          </a:ln>
        </p:spPr>
        <p:txBody>
          <a:bodyPr spcFirstLastPara="1" wrap="square" lIns="91425" tIns="45700" rIns="91425" bIns="45700" anchor="t" anchorCtr="0">
            <a:spAutoFit/>
          </a:bodyPr>
          <a:lstStyle/>
          <a:p>
            <a:pPr algn="ctr" rtl="1"/>
            <a:r>
              <a:rPr lang="ar-JO" sz="3200" b="1" dirty="0">
                <a:solidFill>
                  <a:srgbClr val="00B0F0"/>
                </a:solidFill>
                <a:latin typeface="Alexandria" pitchFamily="2" charset="-78"/>
                <a:ea typeface="Times New Roman" pitchFamily="18" charset="0"/>
                <a:cs typeface="Alexandria" pitchFamily="2" charset="-78"/>
              </a:rPr>
              <a:t>وظائف الجامعات</a:t>
            </a:r>
          </a:p>
        </p:txBody>
      </p:sp>
      <p:pic>
        <p:nvPicPr>
          <p:cNvPr id="3" name="Graphic 21">
            <a:extLst>
              <a:ext uri="{FF2B5EF4-FFF2-40B4-BE49-F238E27FC236}">
                <a16:creationId xmlns:a16="http://schemas.microsoft.com/office/drawing/2014/main" id="{B8984CA7-EE6B-7DB7-C187-D7B3B752B88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B85B220E-F4DA-EC51-F051-EF70AC76E703}"/>
              </a:ext>
            </a:extLst>
          </p:cNvPr>
          <p:cNvGrpSpPr/>
          <p:nvPr/>
        </p:nvGrpSpPr>
        <p:grpSpPr>
          <a:xfrm>
            <a:off x="234279" y="1135005"/>
            <a:ext cx="11748217" cy="5621103"/>
            <a:chOff x="263352" y="1391987"/>
            <a:chExt cx="11748217" cy="5292254"/>
          </a:xfrm>
        </p:grpSpPr>
        <p:sp>
          <p:nvSpPr>
            <p:cNvPr id="4" name="Rectangle: Rounded Corners 3">
              <a:extLst>
                <a:ext uri="{FF2B5EF4-FFF2-40B4-BE49-F238E27FC236}">
                  <a16:creationId xmlns:a16="http://schemas.microsoft.com/office/drawing/2014/main" id="{1E4AB56E-4BCB-2627-4AB8-7B72C8B3ED02}"/>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14DC5545-4D73-9FF4-0528-063F79745FEA}"/>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6F483CAE-8C2C-B65A-088C-2B29F144A72F}"/>
              </a:ext>
            </a:extLst>
          </p:cNvPr>
          <p:cNvSpPr/>
          <p:nvPr/>
        </p:nvSpPr>
        <p:spPr>
          <a:xfrm>
            <a:off x="407368" y="1341288"/>
            <a:ext cx="11017224" cy="507827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800" b="1" dirty="0">
                <a:solidFill>
                  <a:srgbClr val="C00000"/>
                </a:solidFill>
                <a:latin typeface="Alexandria" pitchFamily="2" charset="-78"/>
                <a:cs typeface="Alexandria" pitchFamily="2" charset="-78"/>
              </a:rPr>
              <a:t>رابعًا: تحقيق المواطنة العالمية:</a:t>
            </a:r>
          </a:p>
          <a:p>
            <a:pPr algn="just" rtl="1" fontAlgn="base">
              <a:lnSpc>
                <a:spcPct val="200000"/>
              </a:lnSpc>
            </a:pPr>
            <a:r>
              <a:rPr lang="ar-JO" sz="1600" dirty="0">
                <a:latin typeface="Alexandria" pitchFamily="2" charset="-78"/>
                <a:cs typeface="Alexandria" pitchFamily="2" charset="-78"/>
              </a:rPr>
              <a:t>تشير بعض المراجع إلى أن تحقيق المواطنة العالمية يُعد وظيفة رابعة للجامعات، حيث تسهم مؤسسات التعليم العالي في جمع أفراد من ثقافات وخلفيات متعددة داخل بيئة تعليمية واحدة، بما يعزز قيم التفاهم والتعايش المشترك</a:t>
            </a:r>
            <a:r>
              <a:rPr lang="ar-EG" sz="1600" dirty="0">
                <a:latin typeface="Alexandria" pitchFamily="2" charset="-78"/>
                <a:cs typeface="Alexandria" pitchFamily="2" charset="-78"/>
              </a:rPr>
              <a:t>، </a:t>
            </a:r>
            <a:r>
              <a:rPr lang="ar-EG" sz="1600" b="1" dirty="0">
                <a:latin typeface="Alexandria" pitchFamily="2" charset="-78"/>
                <a:cs typeface="Alexandria" pitchFamily="2" charset="-78"/>
              </a:rPr>
              <a:t>وتسهم الجامعات في تحقيق المواطنة العالمية من خلال:</a:t>
            </a:r>
          </a:p>
          <a:p>
            <a:pPr marL="536575" indent="-285750" algn="just" rtl="1" fontAlgn="base">
              <a:lnSpc>
                <a:spcPct val="200000"/>
              </a:lnSpc>
              <a:buClr>
                <a:srgbClr val="00B0F0"/>
              </a:buClr>
              <a:buFont typeface="Wingdings" panose="05000000000000000000" pitchFamily="2" charset="2"/>
              <a:buChar char="v"/>
            </a:pPr>
            <a:r>
              <a:rPr lang="ar-EG" sz="1600" b="1" dirty="0">
                <a:solidFill>
                  <a:srgbClr val="00AEEF"/>
                </a:solidFill>
                <a:latin typeface="Alexandria" pitchFamily="2" charset="-78"/>
                <a:cs typeface="Alexandria" pitchFamily="2" charset="-78"/>
              </a:rPr>
              <a:t>التبادل الثقافي:  </a:t>
            </a:r>
            <a:r>
              <a:rPr lang="ar-EG" sz="1600" dirty="0">
                <a:latin typeface="Alexandria" pitchFamily="2" charset="-78"/>
                <a:cs typeface="Alexandria" pitchFamily="2" charset="-78"/>
              </a:rPr>
              <a:t>تهيّئ الجامعة بيئة متعددة الثقافات تتيح تبادل المعارف والخبرات والقيم بين الطلبة من خلفيات مختلفة، بما يوسّع آفاقهم ويعزز فهمهم للآخر.</a:t>
            </a:r>
          </a:p>
          <a:p>
            <a:pPr marL="536575" indent="-285750" algn="just" rtl="1" fontAlgn="base">
              <a:lnSpc>
                <a:spcPct val="200000"/>
              </a:lnSpc>
              <a:buClr>
                <a:srgbClr val="00B0F0"/>
              </a:buClr>
              <a:buFont typeface="Wingdings" panose="05000000000000000000" pitchFamily="2" charset="2"/>
              <a:buChar char="v"/>
            </a:pPr>
            <a:r>
              <a:rPr lang="ar-EG" sz="1600" b="1" dirty="0">
                <a:solidFill>
                  <a:srgbClr val="00AEEF"/>
                </a:solidFill>
                <a:latin typeface="Alexandria" pitchFamily="2" charset="-78"/>
                <a:cs typeface="Alexandria" pitchFamily="2" charset="-78"/>
              </a:rPr>
              <a:t>التفاعل الحضاري:: </a:t>
            </a:r>
            <a:r>
              <a:rPr lang="ar-EG" sz="1600" dirty="0">
                <a:latin typeface="Alexandria" pitchFamily="2" charset="-78"/>
                <a:cs typeface="Alexandria" pitchFamily="2" charset="-78"/>
              </a:rPr>
              <a:t>تعزز الجامعة التواصل والتعاون بين الأفراد والجماعات عبر أنشطة أكاديمية ومجتمعية مشتركة، بما ينمي مهارات الحوار واحترام التنوع الثقافي والتعايش الإيجابي.</a:t>
            </a:r>
          </a:p>
          <a:p>
            <a:pPr marL="250825" algn="ctr" rtl="1" fontAlgn="base">
              <a:lnSpc>
                <a:spcPct val="200000"/>
              </a:lnSpc>
              <a:buClr>
                <a:srgbClr val="00B0F0"/>
              </a:buClr>
            </a:pPr>
            <a:r>
              <a:rPr lang="ar-EG" sz="1600" b="1" dirty="0">
                <a:solidFill>
                  <a:schemeClr val="tx1"/>
                </a:solidFill>
                <a:latin typeface="Alexandria" pitchFamily="2" charset="-78"/>
                <a:cs typeface="Alexandria" pitchFamily="2" charset="-78"/>
              </a:rPr>
              <a:t>وبذلك تؤدي الجامعات دورًا فاعلًا في إعداد خريجين قادرين على التفاعل الإيجابي مع العالم، والمشاركة في بناء مجتمع عالمي يقوم على الاحترام المتبادل والتنوع الثقافي.</a:t>
            </a:r>
          </a:p>
        </p:txBody>
      </p:sp>
      <p:sp>
        <p:nvSpPr>
          <p:cNvPr id="6" name="Rectangle 5">
            <a:extLst>
              <a:ext uri="{FF2B5EF4-FFF2-40B4-BE49-F238E27FC236}">
                <a16:creationId xmlns:a16="http://schemas.microsoft.com/office/drawing/2014/main" id="{97CE95E5-1BED-8A56-33AE-98F9C9AC4047}"/>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584825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44">
                                            <p:txEl>
                                              <p:pRg st="0" end="0"/>
                                            </p:txEl>
                                          </p:spTgt>
                                        </p:tgtEl>
                                        <p:attrNameLst>
                                          <p:attrName>style.visibility</p:attrName>
                                        </p:attrNameLst>
                                      </p:cBhvr>
                                      <p:to>
                                        <p:strVal val="visible"/>
                                      </p:to>
                                    </p:set>
                                    <p:animEffect transition="in" filter="wheel(1)">
                                      <p:cBhvr>
                                        <p:cTn id="7" dur="2000"/>
                                        <p:tgtEl>
                                          <p:spTgt spid="14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6384032" y="2696137"/>
            <a:ext cx="5040000" cy="3600000"/>
          </a:xfrm>
          <a:prstGeom prst="rect">
            <a:avLst/>
          </a:prstGeom>
          <a:solidFill>
            <a:srgbClr val="00B0F0">
              <a:alpha val="74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rtl="1">
              <a:lnSpc>
                <a:spcPct val="115000"/>
              </a:lnSpc>
            </a:pPr>
            <a:r>
              <a:rPr lang="ar-EG" sz="1800" b="1" dirty="0">
                <a:solidFill>
                  <a:schemeClr val="bg1"/>
                </a:solidFill>
                <a:latin typeface="Alexandria" pitchFamily="2" charset="-78"/>
                <a:ea typeface="Times New Roman"/>
                <a:cs typeface="Alexandria" pitchFamily="2" charset="-78"/>
              </a:rPr>
              <a:t>ك</a:t>
            </a:r>
            <a:r>
              <a:rPr lang="ar-SA" sz="1800" b="1" dirty="0">
                <a:solidFill>
                  <a:schemeClr val="bg1"/>
                </a:solidFill>
                <a:latin typeface="Alexandria" pitchFamily="2" charset="-78"/>
                <a:ea typeface="Times New Roman"/>
                <a:cs typeface="Alexandria" pitchFamily="2" charset="-78"/>
              </a:rPr>
              <a:t>ليات </a:t>
            </a:r>
            <a:r>
              <a:rPr lang="ar-AE" sz="1800" b="1" dirty="0">
                <a:solidFill>
                  <a:schemeClr val="bg1"/>
                </a:solidFill>
                <a:latin typeface="Alexandria" pitchFamily="2" charset="-78"/>
                <a:ea typeface="Times New Roman"/>
                <a:cs typeface="Alexandria" pitchFamily="2" charset="-78"/>
              </a:rPr>
              <a:t>ال</a:t>
            </a:r>
            <a:r>
              <a:rPr lang="ar-SA" sz="1800" b="1" dirty="0">
                <a:solidFill>
                  <a:schemeClr val="bg1"/>
                </a:solidFill>
                <a:latin typeface="Alexandria" pitchFamily="2" charset="-78"/>
                <a:ea typeface="Times New Roman"/>
                <a:cs typeface="Alexandria" pitchFamily="2" charset="-78"/>
              </a:rPr>
              <a:t>مجتمع </a:t>
            </a:r>
            <a:r>
              <a:rPr lang="ar-AE" sz="1800" b="1" dirty="0">
                <a:solidFill>
                  <a:schemeClr val="bg1"/>
                </a:solidFill>
                <a:latin typeface="Alexandria" pitchFamily="2" charset="-78"/>
                <a:ea typeface="Times New Roman"/>
                <a:cs typeface="Alexandria" pitchFamily="2" charset="-78"/>
              </a:rPr>
              <a:t>: </a:t>
            </a:r>
            <a:endParaRPr lang="ar-EG" sz="1800" b="1" dirty="0">
              <a:solidFill>
                <a:schemeClr val="bg1"/>
              </a:solidFill>
              <a:latin typeface="Alexandria" pitchFamily="2" charset="-78"/>
              <a:ea typeface="Times New Roman"/>
              <a:cs typeface="Alexandria" pitchFamily="2" charset="-78"/>
            </a:endParaRPr>
          </a:p>
          <a:p>
            <a:pPr algn="ctr" rtl="1">
              <a:lnSpc>
                <a:spcPct val="150000"/>
              </a:lnSpc>
            </a:pPr>
            <a:r>
              <a:rPr lang="ar-EG" sz="2000" dirty="0">
                <a:latin typeface="Alexandria" pitchFamily="2" charset="-78"/>
                <a:ea typeface="Times New Roman"/>
                <a:cs typeface="Alexandria" pitchFamily="2" charset="-78"/>
              </a:rPr>
              <a:t>تكون الدراسة بها </a:t>
            </a:r>
            <a:r>
              <a:rPr lang="ar-SA" sz="2000" dirty="0">
                <a:latin typeface="Alexandria" pitchFamily="2" charset="-78"/>
                <a:ea typeface="Times New Roman"/>
                <a:cs typeface="Alexandria" pitchFamily="2" charset="-78"/>
              </a:rPr>
              <a:t>سنتين</a:t>
            </a:r>
            <a:r>
              <a:rPr lang="ar-EG" sz="2000" dirty="0">
                <a:latin typeface="Alexandria" pitchFamily="2" charset="-78"/>
                <a:ea typeface="Times New Roman"/>
                <a:cs typeface="Alexandria" pitchFamily="2" charset="-78"/>
              </a:rPr>
              <a:t> أو أقل</a:t>
            </a:r>
            <a:endParaRPr lang="ar-JO" sz="2000" dirty="0">
              <a:latin typeface="Alexandria" pitchFamily="2" charset="-78"/>
              <a:ea typeface="Times New Roman"/>
              <a:cs typeface="Alexandria" pitchFamily="2" charset="-78"/>
            </a:endParaRPr>
          </a:p>
          <a:p>
            <a:pPr algn="ctr" rtl="1">
              <a:lnSpc>
                <a:spcPct val="150000"/>
              </a:lnSpc>
            </a:pPr>
            <a:r>
              <a:rPr lang="ar-JO" sz="2000" dirty="0">
                <a:latin typeface="Alexandria" pitchFamily="2" charset="-78"/>
                <a:cs typeface="Alexandria" pitchFamily="2" charset="-78"/>
              </a:rPr>
              <a:t>وتُعد تلك الشهادة أقل الشهادات الجامعية من حيث كثافة المناهج الدراسية، وكذلك عدد الساعات المقررة للدراسة، ومدة الدراسة المطلوبة للحصول على ذلك المؤهل.</a:t>
            </a:r>
            <a:endParaRPr lang="en-GB" sz="2000" dirty="0">
              <a:latin typeface="Alexandria" pitchFamily="2" charset="-78"/>
              <a:ea typeface="Calibri"/>
            </a:endParaRPr>
          </a:p>
        </p:txBody>
      </p:sp>
      <p:sp>
        <p:nvSpPr>
          <p:cNvPr id="22" name="Rectangle 21"/>
          <p:cNvSpPr/>
          <p:nvPr/>
        </p:nvSpPr>
        <p:spPr>
          <a:xfrm>
            <a:off x="405550" y="2698167"/>
            <a:ext cx="5040000" cy="36000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rtl="1">
              <a:lnSpc>
                <a:spcPct val="115000"/>
              </a:lnSpc>
            </a:pPr>
            <a:r>
              <a:rPr lang="ar-SA" sz="2000" b="1" dirty="0">
                <a:solidFill>
                  <a:srgbClr val="00B0F0"/>
                </a:solidFill>
                <a:latin typeface="Alexandria" pitchFamily="2" charset="-78"/>
                <a:ea typeface="Times New Roman"/>
                <a:cs typeface="Alexandria" pitchFamily="2" charset="-78"/>
              </a:rPr>
              <a:t>الجامعات</a:t>
            </a:r>
            <a:r>
              <a:rPr lang="ar-AE" sz="2000" b="1" dirty="0">
                <a:solidFill>
                  <a:srgbClr val="00B0F0"/>
                </a:solidFill>
                <a:latin typeface="Alexandria" pitchFamily="2" charset="-78"/>
                <a:ea typeface="Times New Roman"/>
                <a:cs typeface="Alexandria" pitchFamily="2" charset="-78"/>
              </a:rPr>
              <a:t>:</a:t>
            </a:r>
            <a:r>
              <a:rPr lang="ar-SA" sz="2000" b="1" dirty="0">
                <a:solidFill>
                  <a:srgbClr val="00B0F0"/>
                </a:solidFill>
                <a:latin typeface="Alexandria" pitchFamily="2" charset="-78"/>
                <a:ea typeface="Times New Roman"/>
                <a:cs typeface="Alexandria" pitchFamily="2" charset="-78"/>
              </a:rPr>
              <a:t> </a:t>
            </a:r>
            <a:endParaRPr lang="ar-EG" sz="2000" b="1" dirty="0">
              <a:solidFill>
                <a:srgbClr val="00B0F0"/>
              </a:solidFill>
              <a:latin typeface="Alexandria" pitchFamily="2" charset="-78"/>
              <a:ea typeface="Times New Roman"/>
              <a:cs typeface="Alexandria" pitchFamily="2" charset="-78"/>
            </a:endParaRPr>
          </a:p>
          <a:p>
            <a:pPr algn="ctr" rtl="1">
              <a:lnSpc>
                <a:spcPct val="150000"/>
              </a:lnSpc>
            </a:pPr>
            <a:r>
              <a:rPr lang="ar-SA" sz="2000" dirty="0">
                <a:solidFill>
                  <a:srgbClr val="00B0F0"/>
                </a:solidFill>
                <a:latin typeface="Alexandria" pitchFamily="2" charset="-78"/>
                <a:ea typeface="Times New Roman"/>
                <a:cs typeface="Alexandria" pitchFamily="2" charset="-78"/>
              </a:rPr>
              <a:t>وتكون الدراسة فيها أربع سنوات</a:t>
            </a:r>
            <a:endParaRPr lang="ar-JO" sz="2000" dirty="0">
              <a:solidFill>
                <a:srgbClr val="00B0F0"/>
              </a:solidFill>
              <a:latin typeface="Alexandria" pitchFamily="2" charset="-78"/>
              <a:ea typeface="Times New Roman"/>
              <a:cs typeface="Alexandria" pitchFamily="2" charset="-78"/>
            </a:endParaRPr>
          </a:p>
          <a:p>
            <a:pPr algn="ctr" rtl="1">
              <a:lnSpc>
                <a:spcPct val="150000"/>
              </a:lnSpc>
            </a:pPr>
            <a:r>
              <a:rPr lang="ar-JO" sz="2000" dirty="0">
                <a:solidFill>
                  <a:srgbClr val="00B0F0"/>
                </a:solidFill>
                <a:latin typeface="Alexandria" pitchFamily="2" charset="-78"/>
                <a:cs typeface="Alexandria" pitchFamily="2" charset="-78"/>
              </a:rPr>
              <a:t>يقوم الطلاب بالتقدم للدراسة بالجامعات المختلفة لمدة 4 سنوات تقريبًا وبعدها يتم الحصول على درجة البكالوريوس، والتي تعتبر أحد أشهر الدرجات العلمية التي يحصل عليها الطلاب. </a:t>
            </a:r>
            <a:endParaRPr lang="en-GB" sz="2000" dirty="0">
              <a:solidFill>
                <a:srgbClr val="00B0F0"/>
              </a:solidFill>
              <a:latin typeface="Alexandria" pitchFamily="2" charset="-78"/>
              <a:ea typeface="Calibri"/>
            </a:endParaRPr>
          </a:p>
        </p:txBody>
      </p:sp>
      <p:sp>
        <p:nvSpPr>
          <p:cNvPr id="5" name="Rectangle 4"/>
          <p:cNvSpPr/>
          <p:nvPr/>
        </p:nvSpPr>
        <p:spPr>
          <a:xfrm>
            <a:off x="2423592" y="861779"/>
            <a:ext cx="6123791" cy="523220"/>
          </a:xfrm>
          <a:prstGeom prst="rect">
            <a:avLst/>
          </a:prstGeom>
        </p:spPr>
        <p:txBody>
          <a:bodyPr wrap="none">
            <a:spAutoFit/>
          </a:bodyPr>
          <a:lstStyle/>
          <a:p>
            <a:pPr lvl="0" algn="r"/>
            <a:r>
              <a:rPr lang="ar-JO" sz="2800" b="1" dirty="0">
                <a:solidFill>
                  <a:srgbClr val="00B0F0"/>
                </a:solidFill>
                <a:latin typeface="Alexandria" pitchFamily="2" charset="-78"/>
                <a:ea typeface="Times New Roman" pitchFamily="18" charset="0"/>
                <a:cs typeface="Alexandria" pitchFamily="2" charset="-78"/>
              </a:rPr>
              <a:t>تصنيفات مؤسسات التعليم العالي</a:t>
            </a:r>
          </a:p>
        </p:txBody>
      </p:sp>
      <p:sp>
        <p:nvSpPr>
          <p:cNvPr id="12" name="Rectangle 11"/>
          <p:cNvSpPr/>
          <p:nvPr/>
        </p:nvSpPr>
        <p:spPr>
          <a:xfrm>
            <a:off x="3215680" y="1717679"/>
            <a:ext cx="8383740" cy="421141"/>
          </a:xfrm>
          <a:prstGeom prst="rect">
            <a:avLst/>
          </a:prstGeom>
        </p:spPr>
        <p:txBody>
          <a:bodyPr wrap="square">
            <a:spAutoFit/>
          </a:bodyPr>
          <a:lstStyle/>
          <a:p>
            <a:pPr lvl="0" algn="r" rtl="1">
              <a:lnSpc>
                <a:spcPct val="115000"/>
              </a:lnSpc>
            </a:pPr>
            <a:r>
              <a:rPr lang="ar-SA" sz="2000" dirty="0">
                <a:solidFill>
                  <a:schemeClr val="tx1"/>
                </a:solidFill>
                <a:latin typeface="Alexandria" pitchFamily="2" charset="-78"/>
                <a:ea typeface="Times New Roman"/>
                <a:cs typeface="Alexandria" pitchFamily="2" charset="-78"/>
              </a:rPr>
              <a:t>تصن</a:t>
            </a:r>
            <a:r>
              <a:rPr lang="ar-EG" sz="2000" dirty="0">
                <a:solidFill>
                  <a:schemeClr val="tx1"/>
                </a:solidFill>
                <a:latin typeface="Alexandria" pitchFamily="2" charset="-78"/>
                <a:ea typeface="Times New Roman"/>
                <a:cs typeface="Alexandria" pitchFamily="2" charset="-78"/>
              </a:rPr>
              <a:t>ف </a:t>
            </a:r>
            <a:r>
              <a:rPr lang="ar-SA" sz="2000" dirty="0">
                <a:solidFill>
                  <a:schemeClr val="tx1"/>
                </a:solidFill>
                <a:latin typeface="Alexandria" pitchFamily="2" charset="-78"/>
                <a:ea typeface="Times New Roman"/>
                <a:cs typeface="Alexandria" pitchFamily="2" charset="-78"/>
              </a:rPr>
              <a:t>مؤسسات التعليم العالي من حيث </a:t>
            </a:r>
            <a:r>
              <a:rPr lang="ar-SA" sz="2000" b="1" dirty="0">
                <a:solidFill>
                  <a:schemeClr val="tx1"/>
                </a:solidFill>
                <a:latin typeface="Alexandria" pitchFamily="2" charset="-78"/>
                <a:ea typeface="Times New Roman"/>
                <a:cs typeface="Alexandria" pitchFamily="2" charset="-78"/>
              </a:rPr>
              <a:t>المستوى الأكاديمي </a:t>
            </a:r>
            <a:r>
              <a:rPr lang="ar-JO" sz="2000" dirty="0">
                <a:solidFill>
                  <a:schemeClr val="tx1"/>
                </a:solidFill>
                <a:latin typeface="Alexandria" pitchFamily="2" charset="-78"/>
                <a:ea typeface="Times New Roman"/>
                <a:cs typeface="Alexandria" pitchFamily="2" charset="-78"/>
              </a:rPr>
              <a:t>إ</a:t>
            </a:r>
            <a:r>
              <a:rPr lang="ar-SA" sz="2000" dirty="0">
                <a:solidFill>
                  <a:schemeClr val="tx1"/>
                </a:solidFill>
                <a:latin typeface="Alexandria" pitchFamily="2" charset="-78"/>
                <a:ea typeface="Times New Roman"/>
                <a:cs typeface="Alexandria" pitchFamily="2" charset="-78"/>
              </a:rPr>
              <a:t>لى:</a:t>
            </a:r>
            <a:endParaRPr lang="ar-JO" sz="2000" dirty="0">
              <a:solidFill>
                <a:schemeClr val="tx1"/>
              </a:solidFill>
              <a:latin typeface="Alexandria" pitchFamily="2" charset="-78"/>
              <a:ea typeface="Times New Roman"/>
              <a:cs typeface="Alexandria" pitchFamily="2" charset="-78"/>
            </a:endParaRPr>
          </a:p>
        </p:txBody>
      </p:sp>
      <p:pic>
        <p:nvPicPr>
          <p:cNvPr id="3" name="Graphic 21">
            <a:extLst>
              <a:ext uri="{FF2B5EF4-FFF2-40B4-BE49-F238E27FC236}">
                <a16:creationId xmlns:a16="http://schemas.microsoft.com/office/drawing/2014/main" id="{CB932A64-CCAE-78BC-11E9-2938918BB1D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6570" y="84018"/>
            <a:ext cx="2305141" cy="1076343"/>
          </a:xfrm>
          <a:prstGeom prst="rect">
            <a:avLst/>
          </a:prstGeom>
        </p:spPr>
      </p:pic>
      <p:sp>
        <p:nvSpPr>
          <p:cNvPr id="2" name="Rectangle 1">
            <a:extLst>
              <a:ext uri="{FF2B5EF4-FFF2-40B4-BE49-F238E27FC236}">
                <a16:creationId xmlns:a16="http://schemas.microsoft.com/office/drawing/2014/main" id="{1D58051E-8821-55E9-FF5A-97040A10B9C5}"/>
              </a:ext>
            </a:extLst>
          </p:cNvPr>
          <p:cNvSpPr/>
          <p:nvPr/>
        </p:nvSpPr>
        <p:spPr>
          <a:xfrm>
            <a:off x="1703512" y="599329"/>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44046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heel(1)">
                                      <p:cBhvr>
                                        <p:cTn id="11"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6629425" y="2747221"/>
            <a:ext cx="5040000" cy="3600000"/>
          </a:xfrm>
          <a:prstGeom prst="rect">
            <a:avLst/>
          </a:prstGeom>
          <a:solidFill>
            <a:srgbClr val="00B0F0">
              <a:alpha val="77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rtl="1" fontAlgn="base">
              <a:lnSpc>
                <a:spcPct val="150000"/>
              </a:lnSpc>
              <a:buSzPts val="1000"/>
              <a:tabLst>
                <a:tab pos="457200" algn="l"/>
              </a:tabLst>
            </a:pPr>
            <a:r>
              <a:rPr lang="ar-SA" sz="2400" dirty="0">
                <a:latin typeface="Alexandria" pitchFamily="2" charset="-78"/>
                <a:ea typeface="Times New Roman"/>
                <a:cs typeface="Alexandria" pitchFamily="2" charset="-78"/>
              </a:rPr>
              <a:t>جامعات متخصصة بنوع واحد من المعارف</a:t>
            </a:r>
            <a:r>
              <a:rPr lang="ar-AE" sz="2400" dirty="0">
                <a:latin typeface="Alexandria" pitchFamily="2" charset="-78"/>
                <a:ea typeface="Times New Roman"/>
                <a:cs typeface="Alexandria" pitchFamily="2" charset="-78"/>
              </a:rPr>
              <a:t> والعلوم</a:t>
            </a:r>
            <a:endParaRPr lang="en-GB" sz="2400" dirty="0">
              <a:latin typeface="Alexandria" pitchFamily="2" charset="-78"/>
              <a:ea typeface="Calibri"/>
            </a:endParaRPr>
          </a:p>
        </p:txBody>
      </p:sp>
      <p:sp>
        <p:nvSpPr>
          <p:cNvPr id="22" name="Rectangle 21"/>
          <p:cNvSpPr/>
          <p:nvPr/>
        </p:nvSpPr>
        <p:spPr>
          <a:xfrm>
            <a:off x="503261" y="2747222"/>
            <a:ext cx="5040000" cy="36000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rtl="1" fontAlgn="base">
              <a:lnSpc>
                <a:spcPct val="150000"/>
              </a:lnSpc>
              <a:buSzPts val="1000"/>
              <a:tabLst>
                <a:tab pos="457200" algn="l"/>
              </a:tabLst>
            </a:pPr>
            <a:r>
              <a:rPr lang="ar-SA" sz="2400" dirty="0">
                <a:solidFill>
                  <a:srgbClr val="00B0F0"/>
                </a:solidFill>
                <a:latin typeface="Alexandria" pitchFamily="2" charset="-78"/>
                <a:ea typeface="Times New Roman"/>
                <a:cs typeface="Alexandria" pitchFamily="2" charset="-78"/>
              </a:rPr>
              <a:t>جامعات تتضمن عدة برامج وهي النمط الأكثر شيوع</a:t>
            </a:r>
            <a:r>
              <a:rPr lang="ar-JO" sz="2400" dirty="0">
                <a:solidFill>
                  <a:srgbClr val="00B0F0"/>
                </a:solidFill>
                <a:latin typeface="Alexandria" pitchFamily="2" charset="-78"/>
                <a:ea typeface="Times New Roman"/>
                <a:cs typeface="Alexandria" pitchFamily="2" charset="-78"/>
              </a:rPr>
              <a:t>ً</a:t>
            </a:r>
            <a:r>
              <a:rPr lang="ar-SA" sz="2400" dirty="0">
                <a:solidFill>
                  <a:srgbClr val="00B0F0"/>
                </a:solidFill>
                <a:latin typeface="Alexandria" pitchFamily="2" charset="-78"/>
                <a:ea typeface="Times New Roman"/>
                <a:cs typeface="Alexandria" pitchFamily="2" charset="-78"/>
              </a:rPr>
              <a:t>ا في الجامعات ويشمل عدة تخصصات ومعارف متعددة طبية وتكنولوجي</a:t>
            </a:r>
            <a:r>
              <a:rPr lang="ar-AE" sz="2400" dirty="0">
                <a:solidFill>
                  <a:srgbClr val="00B0F0"/>
                </a:solidFill>
                <a:latin typeface="Alexandria" pitchFamily="2" charset="-78"/>
                <a:ea typeface="Times New Roman"/>
                <a:cs typeface="Alexandria" pitchFamily="2" charset="-78"/>
              </a:rPr>
              <a:t>ة</a:t>
            </a:r>
            <a:r>
              <a:rPr lang="ar-SA" sz="2400" dirty="0">
                <a:solidFill>
                  <a:srgbClr val="00B0F0"/>
                </a:solidFill>
                <a:latin typeface="Alexandria" pitchFamily="2" charset="-78"/>
                <a:ea typeface="Times New Roman"/>
                <a:cs typeface="Alexandria" pitchFamily="2" charset="-78"/>
              </a:rPr>
              <a:t> وتربوية وهندسي</a:t>
            </a:r>
            <a:r>
              <a:rPr lang="ar-JO" sz="2400" dirty="0">
                <a:solidFill>
                  <a:srgbClr val="00B0F0"/>
                </a:solidFill>
                <a:latin typeface="Alexandria" pitchFamily="2" charset="-78"/>
                <a:ea typeface="Times New Roman"/>
                <a:cs typeface="Alexandria" pitchFamily="2" charset="-78"/>
              </a:rPr>
              <a:t>ة</a:t>
            </a:r>
            <a:r>
              <a:rPr lang="ar-SA" sz="2400" dirty="0">
                <a:solidFill>
                  <a:srgbClr val="00B0F0"/>
                </a:solidFill>
                <a:latin typeface="Alexandria" pitchFamily="2" charset="-78"/>
                <a:ea typeface="Times New Roman"/>
                <a:cs typeface="Alexandria" pitchFamily="2" charset="-78"/>
              </a:rPr>
              <a:t> وغيرها</a:t>
            </a:r>
            <a:r>
              <a:rPr lang="ar-JO" sz="2400" dirty="0">
                <a:solidFill>
                  <a:srgbClr val="00B0F0"/>
                </a:solidFill>
                <a:latin typeface="Alexandria" pitchFamily="2" charset="-78"/>
                <a:ea typeface="Times New Roman"/>
                <a:cs typeface="Alexandria" pitchFamily="2" charset="-78"/>
              </a:rPr>
              <a:t>.</a:t>
            </a:r>
            <a:endParaRPr lang="en-GB" sz="2400" dirty="0">
              <a:solidFill>
                <a:srgbClr val="00B0F0"/>
              </a:solidFill>
              <a:latin typeface="Alexandria" pitchFamily="2" charset="-78"/>
              <a:ea typeface="Calibri"/>
            </a:endParaRPr>
          </a:p>
          <a:p>
            <a:pPr algn="just" rtl="1">
              <a:lnSpc>
                <a:spcPct val="115000"/>
              </a:lnSpc>
            </a:pPr>
            <a:r>
              <a:rPr lang="ar-JO" sz="2400" dirty="0">
                <a:latin typeface="Alexandria" pitchFamily="2" charset="-78"/>
                <a:cs typeface="Alexandria" pitchFamily="2" charset="-78"/>
              </a:rPr>
              <a:t> </a:t>
            </a:r>
            <a:endParaRPr lang="en-GB" sz="2400" dirty="0">
              <a:latin typeface="Alexandria" pitchFamily="2" charset="-78"/>
              <a:ea typeface="Calibri"/>
            </a:endParaRPr>
          </a:p>
        </p:txBody>
      </p:sp>
      <p:sp>
        <p:nvSpPr>
          <p:cNvPr id="4" name="Rectangle 3">
            <a:extLst>
              <a:ext uri="{FF2B5EF4-FFF2-40B4-BE49-F238E27FC236}">
                <a16:creationId xmlns:a16="http://schemas.microsoft.com/office/drawing/2014/main" id="{E47CCC6D-69F0-01C5-51C9-24943DF0320A}"/>
              </a:ext>
            </a:extLst>
          </p:cNvPr>
          <p:cNvSpPr/>
          <p:nvPr/>
        </p:nvSpPr>
        <p:spPr>
          <a:xfrm>
            <a:off x="2279576" y="712120"/>
            <a:ext cx="6123791" cy="523220"/>
          </a:xfrm>
          <a:prstGeom prst="rect">
            <a:avLst/>
          </a:prstGeom>
        </p:spPr>
        <p:txBody>
          <a:bodyPr wrap="none">
            <a:spAutoFit/>
          </a:bodyPr>
          <a:lstStyle/>
          <a:p>
            <a:pPr lvl="0" algn="r"/>
            <a:r>
              <a:rPr lang="ar-JO" sz="2800" b="1" dirty="0">
                <a:solidFill>
                  <a:srgbClr val="00B0F0"/>
                </a:solidFill>
                <a:latin typeface="Alexandria" pitchFamily="2" charset="-78"/>
                <a:ea typeface="Times New Roman" pitchFamily="18" charset="0"/>
                <a:cs typeface="Alexandria" pitchFamily="2" charset="-78"/>
              </a:rPr>
              <a:t>تصنيفات مؤسسات التعليم العالي</a:t>
            </a:r>
          </a:p>
        </p:txBody>
      </p:sp>
      <p:pic>
        <p:nvPicPr>
          <p:cNvPr id="2" name="Graphic 21">
            <a:extLst>
              <a:ext uri="{FF2B5EF4-FFF2-40B4-BE49-F238E27FC236}">
                <a16:creationId xmlns:a16="http://schemas.microsoft.com/office/drawing/2014/main" id="{3D705410-B382-95AF-1639-A3CB2E42CCD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08368" y="36727"/>
            <a:ext cx="2305141" cy="1076343"/>
          </a:xfrm>
          <a:prstGeom prst="rect">
            <a:avLst/>
          </a:prstGeom>
        </p:spPr>
      </p:pic>
      <p:sp>
        <p:nvSpPr>
          <p:cNvPr id="5" name="Rectangle 4">
            <a:extLst>
              <a:ext uri="{FF2B5EF4-FFF2-40B4-BE49-F238E27FC236}">
                <a16:creationId xmlns:a16="http://schemas.microsoft.com/office/drawing/2014/main" id="{B5818E06-9BFB-1D90-1134-E49AC5AF1540}"/>
              </a:ext>
            </a:extLst>
          </p:cNvPr>
          <p:cNvSpPr/>
          <p:nvPr/>
        </p:nvSpPr>
        <p:spPr>
          <a:xfrm>
            <a:off x="1385310" y="552038"/>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A58800A-69D9-2635-D5CE-9F22DF89BB57}"/>
              </a:ext>
            </a:extLst>
          </p:cNvPr>
          <p:cNvSpPr/>
          <p:nvPr/>
        </p:nvSpPr>
        <p:spPr>
          <a:xfrm>
            <a:off x="3088621" y="1686246"/>
            <a:ext cx="8383740" cy="421141"/>
          </a:xfrm>
          <a:prstGeom prst="rect">
            <a:avLst/>
          </a:prstGeom>
        </p:spPr>
        <p:txBody>
          <a:bodyPr wrap="square">
            <a:spAutoFit/>
          </a:bodyPr>
          <a:lstStyle/>
          <a:p>
            <a:pPr lvl="0" algn="r" rtl="1">
              <a:lnSpc>
                <a:spcPct val="115000"/>
              </a:lnSpc>
            </a:pPr>
            <a:r>
              <a:rPr lang="ar-SA" sz="2000" dirty="0">
                <a:solidFill>
                  <a:schemeClr val="tx1"/>
                </a:solidFill>
                <a:latin typeface="Alexandria" pitchFamily="2" charset="-78"/>
                <a:ea typeface="Times New Roman"/>
                <a:cs typeface="Alexandria" pitchFamily="2" charset="-78"/>
              </a:rPr>
              <a:t>تصن</a:t>
            </a:r>
            <a:r>
              <a:rPr lang="ar-EG" sz="2000" dirty="0">
                <a:solidFill>
                  <a:schemeClr val="tx1"/>
                </a:solidFill>
                <a:latin typeface="Alexandria" pitchFamily="2" charset="-78"/>
                <a:ea typeface="Times New Roman"/>
                <a:cs typeface="Alexandria" pitchFamily="2" charset="-78"/>
              </a:rPr>
              <a:t>ف </a:t>
            </a:r>
            <a:r>
              <a:rPr lang="ar-SA" sz="2000" dirty="0">
                <a:solidFill>
                  <a:schemeClr val="tx1"/>
                </a:solidFill>
                <a:latin typeface="Alexandria" pitchFamily="2" charset="-78"/>
                <a:ea typeface="Times New Roman"/>
                <a:cs typeface="Alexandria" pitchFamily="2" charset="-78"/>
              </a:rPr>
              <a:t>مؤسسات التعليم العالي من حيث </a:t>
            </a:r>
            <a:r>
              <a:rPr lang="ar-EG" sz="2000" b="1" dirty="0">
                <a:solidFill>
                  <a:schemeClr val="tx1"/>
                </a:solidFill>
                <a:latin typeface="Alexandria" pitchFamily="2" charset="-78"/>
                <a:ea typeface="Times New Roman"/>
                <a:cs typeface="Alexandria" pitchFamily="2" charset="-78"/>
              </a:rPr>
              <a:t>البرامج </a:t>
            </a:r>
            <a:r>
              <a:rPr lang="ar-JO" sz="2000" dirty="0">
                <a:solidFill>
                  <a:schemeClr val="tx1"/>
                </a:solidFill>
                <a:latin typeface="Alexandria" pitchFamily="2" charset="-78"/>
                <a:ea typeface="Times New Roman"/>
                <a:cs typeface="Alexandria" pitchFamily="2" charset="-78"/>
              </a:rPr>
              <a:t>إ</a:t>
            </a:r>
            <a:r>
              <a:rPr lang="ar-SA" sz="2000" dirty="0">
                <a:solidFill>
                  <a:schemeClr val="tx1"/>
                </a:solidFill>
                <a:latin typeface="Alexandria" pitchFamily="2" charset="-78"/>
                <a:ea typeface="Times New Roman"/>
                <a:cs typeface="Alexandria" pitchFamily="2" charset="-78"/>
              </a:rPr>
              <a:t>لى:</a:t>
            </a:r>
            <a:endParaRPr lang="ar-JO" sz="2000" dirty="0">
              <a:solidFill>
                <a:schemeClr val="tx1"/>
              </a:solidFill>
              <a:latin typeface="Alexandria" pitchFamily="2" charset="-78"/>
              <a:ea typeface="Times New Roman"/>
              <a:cs typeface="Alexandria" pitchFamily="2" charset="-78"/>
            </a:endParaRPr>
          </a:p>
        </p:txBody>
      </p:sp>
    </p:spTree>
    <p:extLst>
      <p:ext uri="{BB962C8B-B14F-4D97-AF65-F5344CB8AC3E}">
        <p14:creationId xmlns:p14="http://schemas.microsoft.com/office/powerpoint/2010/main" val="1813617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heel(1)">
                                      <p:cBhvr>
                                        <p:cTn id="11"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6716485" y="2685837"/>
            <a:ext cx="5040000" cy="3600000"/>
          </a:xfrm>
          <a:prstGeom prst="rect">
            <a:avLst/>
          </a:prstGeom>
          <a:solidFill>
            <a:srgbClr val="00B0F0">
              <a:alpha val="87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rtl="1" fontAlgn="base">
              <a:lnSpc>
                <a:spcPct val="150000"/>
              </a:lnSpc>
              <a:buSzPts val="1000"/>
              <a:tabLst>
                <a:tab pos="457200" algn="l"/>
              </a:tabLst>
            </a:pPr>
            <a:r>
              <a:rPr lang="ar-EG" sz="2400" dirty="0">
                <a:latin typeface="Alexandria" pitchFamily="2" charset="-78"/>
                <a:ea typeface="Times New Roman"/>
                <a:cs typeface="Alexandria" pitchFamily="2" charset="-78"/>
              </a:rPr>
              <a:t>جا</a:t>
            </a:r>
            <a:r>
              <a:rPr lang="ar-SA" sz="2400" dirty="0">
                <a:latin typeface="Alexandria" pitchFamily="2" charset="-78"/>
                <a:ea typeface="Times New Roman"/>
                <a:cs typeface="Alexandria" pitchFamily="2" charset="-78"/>
              </a:rPr>
              <a:t>معات حكومية وهي الجامعات التي تشرف عليها الحكومات </a:t>
            </a:r>
            <a:r>
              <a:rPr lang="ar-AE" sz="2400" dirty="0">
                <a:latin typeface="Alexandria" pitchFamily="2" charset="-78"/>
                <a:ea typeface="Times New Roman"/>
                <a:cs typeface="Alexandria" pitchFamily="2" charset="-78"/>
              </a:rPr>
              <a:t>و</a:t>
            </a:r>
            <a:r>
              <a:rPr lang="ar-SA" sz="2400" dirty="0">
                <a:latin typeface="Alexandria" pitchFamily="2" charset="-78"/>
                <a:ea typeface="Times New Roman"/>
                <a:cs typeface="Alexandria" pitchFamily="2" charset="-78"/>
              </a:rPr>
              <a:t>السلطات المحلية في الدولة</a:t>
            </a:r>
            <a:endParaRPr lang="en-GB" dirty="0">
              <a:latin typeface="Alexandria" pitchFamily="2" charset="-78"/>
              <a:ea typeface="Calibri"/>
            </a:endParaRPr>
          </a:p>
        </p:txBody>
      </p:sp>
      <p:sp>
        <p:nvSpPr>
          <p:cNvPr id="22" name="Rectangle 21"/>
          <p:cNvSpPr/>
          <p:nvPr/>
        </p:nvSpPr>
        <p:spPr>
          <a:xfrm>
            <a:off x="335360" y="2725149"/>
            <a:ext cx="5040000" cy="36000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rtl="1" fontAlgn="base">
              <a:lnSpc>
                <a:spcPct val="150000"/>
              </a:lnSpc>
              <a:buSzPts val="1000"/>
              <a:tabLst>
                <a:tab pos="457200" algn="l"/>
              </a:tabLst>
            </a:pPr>
            <a:r>
              <a:rPr lang="ar-SA" sz="2400" dirty="0">
                <a:solidFill>
                  <a:srgbClr val="00B0F0"/>
                </a:solidFill>
                <a:latin typeface="Alexandria" pitchFamily="2" charset="-78"/>
                <a:ea typeface="Times New Roman"/>
                <a:cs typeface="Alexandria" pitchFamily="2" charset="-78"/>
              </a:rPr>
              <a:t>جامعات خاص</a:t>
            </a:r>
            <a:r>
              <a:rPr lang="ar-JO" sz="2400" dirty="0">
                <a:solidFill>
                  <a:srgbClr val="00B0F0"/>
                </a:solidFill>
                <a:latin typeface="Alexandria" pitchFamily="2" charset="-78"/>
                <a:ea typeface="Times New Roman"/>
                <a:cs typeface="Alexandria" pitchFamily="2" charset="-78"/>
              </a:rPr>
              <a:t>ة</a:t>
            </a:r>
            <a:r>
              <a:rPr lang="ar-SA" sz="2400" dirty="0">
                <a:solidFill>
                  <a:srgbClr val="00B0F0"/>
                </a:solidFill>
                <a:latin typeface="Alexandria" pitchFamily="2" charset="-78"/>
                <a:ea typeface="Times New Roman"/>
                <a:cs typeface="Alexandria" pitchFamily="2" charset="-78"/>
              </a:rPr>
              <a:t> وهي الجامعات التي تشرف عليها وتديرها جهات </a:t>
            </a:r>
            <a:r>
              <a:rPr lang="ar-AE" sz="2400" dirty="0">
                <a:solidFill>
                  <a:srgbClr val="00B0F0"/>
                </a:solidFill>
                <a:latin typeface="Alexandria" pitchFamily="2" charset="-78"/>
                <a:ea typeface="Times New Roman"/>
                <a:cs typeface="Alexandria" pitchFamily="2" charset="-78"/>
              </a:rPr>
              <a:t>أ</a:t>
            </a:r>
            <a:r>
              <a:rPr lang="ar-SA" sz="2400" dirty="0">
                <a:solidFill>
                  <a:srgbClr val="00B0F0"/>
                </a:solidFill>
                <a:latin typeface="Alexandria" pitchFamily="2" charset="-78"/>
                <a:ea typeface="Times New Roman"/>
                <a:cs typeface="Alexandria" pitchFamily="2" charset="-78"/>
              </a:rPr>
              <a:t>و </a:t>
            </a:r>
            <a:r>
              <a:rPr lang="ar-JO" sz="2400" dirty="0">
                <a:solidFill>
                  <a:srgbClr val="00B0F0"/>
                </a:solidFill>
                <a:latin typeface="Alexandria" pitchFamily="2" charset="-78"/>
                <a:ea typeface="Times New Roman"/>
                <a:cs typeface="Alexandria" pitchFamily="2" charset="-78"/>
              </a:rPr>
              <a:t>أ</a:t>
            </a:r>
            <a:r>
              <a:rPr lang="ar-SA" sz="2400" dirty="0">
                <a:solidFill>
                  <a:srgbClr val="00B0F0"/>
                </a:solidFill>
                <a:latin typeface="Alexandria" pitchFamily="2" charset="-78"/>
                <a:ea typeface="Times New Roman"/>
                <a:cs typeface="Alexandria" pitchFamily="2" charset="-78"/>
              </a:rPr>
              <a:t>فراد </a:t>
            </a:r>
            <a:r>
              <a:rPr lang="ar-JO" sz="2400" dirty="0">
                <a:solidFill>
                  <a:srgbClr val="00B0F0"/>
                </a:solidFill>
                <a:latin typeface="Alexandria" pitchFamily="2" charset="-78"/>
                <a:ea typeface="Times New Roman"/>
                <a:cs typeface="Alexandria" pitchFamily="2" charset="-78"/>
              </a:rPr>
              <a:t>أ</a:t>
            </a:r>
            <a:r>
              <a:rPr lang="ar-SA" sz="2400" dirty="0">
                <a:solidFill>
                  <a:srgbClr val="00B0F0"/>
                </a:solidFill>
                <a:latin typeface="Alexandria" pitchFamily="2" charset="-78"/>
                <a:ea typeface="Times New Roman"/>
                <a:cs typeface="Alexandria" pitchFamily="2" charset="-78"/>
              </a:rPr>
              <a:t>و جمعيات أهلي</a:t>
            </a:r>
            <a:r>
              <a:rPr lang="ar-EG" sz="2400" dirty="0">
                <a:solidFill>
                  <a:srgbClr val="00B0F0"/>
                </a:solidFill>
                <a:latin typeface="Alexandria" pitchFamily="2" charset="-78"/>
                <a:ea typeface="Times New Roman"/>
                <a:cs typeface="Alexandria" pitchFamily="2" charset="-78"/>
              </a:rPr>
              <a:t>ة</a:t>
            </a:r>
            <a:r>
              <a:rPr lang="ar-JO" sz="2400" dirty="0">
                <a:latin typeface="Alexandria" pitchFamily="2" charset="-78"/>
                <a:cs typeface="Alexandria" pitchFamily="2" charset="-78"/>
              </a:rPr>
              <a:t> </a:t>
            </a:r>
            <a:endParaRPr lang="en-GB" sz="2400" dirty="0">
              <a:latin typeface="Alexandria" pitchFamily="2" charset="-78"/>
              <a:ea typeface="Calibri"/>
            </a:endParaRPr>
          </a:p>
        </p:txBody>
      </p:sp>
      <p:sp>
        <p:nvSpPr>
          <p:cNvPr id="2" name="Rectangle 1">
            <a:extLst>
              <a:ext uri="{FF2B5EF4-FFF2-40B4-BE49-F238E27FC236}">
                <a16:creationId xmlns:a16="http://schemas.microsoft.com/office/drawing/2014/main" id="{9B29B8E2-392A-44F4-0512-C33211199DA4}"/>
              </a:ext>
            </a:extLst>
          </p:cNvPr>
          <p:cNvSpPr/>
          <p:nvPr/>
        </p:nvSpPr>
        <p:spPr>
          <a:xfrm>
            <a:off x="2279576" y="712120"/>
            <a:ext cx="6123791" cy="523220"/>
          </a:xfrm>
          <a:prstGeom prst="rect">
            <a:avLst/>
          </a:prstGeom>
        </p:spPr>
        <p:txBody>
          <a:bodyPr wrap="none">
            <a:spAutoFit/>
          </a:bodyPr>
          <a:lstStyle/>
          <a:p>
            <a:pPr lvl="0" algn="r"/>
            <a:r>
              <a:rPr lang="ar-JO" sz="2800" b="1" dirty="0">
                <a:solidFill>
                  <a:srgbClr val="00B0F0"/>
                </a:solidFill>
                <a:latin typeface="Alexandria" pitchFamily="2" charset="-78"/>
                <a:ea typeface="Times New Roman" pitchFamily="18" charset="0"/>
                <a:cs typeface="Alexandria" pitchFamily="2" charset="-78"/>
              </a:rPr>
              <a:t>تصنيفات مؤسسات التعليم العالي</a:t>
            </a:r>
          </a:p>
        </p:txBody>
      </p:sp>
      <p:pic>
        <p:nvPicPr>
          <p:cNvPr id="5" name="Graphic 21">
            <a:extLst>
              <a:ext uri="{FF2B5EF4-FFF2-40B4-BE49-F238E27FC236}">
                <a16:creationId xmlns:a16="http://schemas.microsoft.com/office/drawing/2014/main" id="{6748023C-B978-846A-54F9-FCD28EE2B72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08368" y="36727"/>
            <a:ext cx="2305141" cy="1076343"/>
          </a:xfrm>
          <a:prstGeom prst="rect">
            <a:avLst/>
          </a:prstGeom>
        </p:spPr>
      </p:pic>
      <p:sp>
        <p:nvSpPr>
          <p:cNvPr id="6" name="Rectangle 5">
            <a:extLst>
              <a:ext uri="{FF2B5EF4-FFF2-40B4-BE49-F238E27FC236}">
                <a16:creationId xmlns:a16="http://schemas.microsoft.com/office/drawing/2014/main" id="{F8F1E392-3FF6-5D98-A55F-096FB7E5D30D}"/>
              </a:ext>
            </a:extLst>
          </p:cNvPr>
          <p:cNvSpPr/>
          <p:nvPr/>
        </p:nvSpPr>
        <p:spPr>
          <a:xfrm>
            <a:off x="1385310" y="552038"/>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FAE96472-B247-24DE-1575-7F8B3A8CABE6}"/>
              </a:ext>
            </a:extLst>
          </p:cNvPr>
          <p:cNvSpPr/>
          <p:nvPr/>
        </p:nvSpPr>
        <p:spPr>
          <a:xfrm>
            <a:off x="3088621" y="1686246"/>
            <a:ext cx="8383740" cy="421141"/>
          </a:xfrm>
          <a:prstGeom prst="rect">
            <a:avLst/>
          </a:prstGeom>
        </p:spPr>
        <p:txBody>
          <a:bodyPr wrap="square">
            <a:spAutoFit/>
          </a:bodyPr>
          <a:lstStyle/>
          <a:p>
            <a:pPr lvl="0" algn="r" rtl="1">
              <a:lnSpc>
                <a:spcPct val="115000"/>
              </a:lnSpc>
            </a:pPr>
            <a:r>
              <a:rPr lang="ar-SA" sz="2000" dirty="0">
                <a:solidFill>
                  <a:schemeClr val="tx1"/>
                </a:solidFill>
                <a:latin typeface="Alexandria" pitchFamily="2" charset="-78"/>
                <a:ea typeface="Times New Roman"/>
                <a:cs typeface="Alexandria" pitchFamily="2" charset="-78"/>
              </a:rPr>
              <a:t>تصن</a:t>
            </a:r>
            <a:r>
              <a:rPr lang="ar-EG" sz="2000" dirty="0">
                <a:solidFill>
                  <a:schemeClr val="tx1"/>
                </a:solidFill>
                <a:latin typeface="Alexandria" pitchFamily="2" charset="-78"/>
                <a:ea typeface="Times New Roman"/>
                <a:cs typeface="Alexandria" pitchFamily="2" charset="-78"/>
              </a:rPr>
              <a:t>ف </a:t>
            </a:r>
            <a:r>
              <a:rPr lang="ar-SA" sz="2000" dirty="0">
                <a:solidFill>
                  <a:schemeClr val="tx1"/>
                </a:solidFill>
                <a:latin typeface="Alexandria" pitchFamily="2" charset="-78"/>
                <a:ea typeface="Times New Roman"/>
                <a:cs typeface="Alexandria" pitchFamily="2" charset="-78"/>
              </a:rPr>
              <a:t>مؤسسات التعليم العالي من حيث </a:t>
            </a:r>
            <a:r>
              <a:rPr lang="ar-EG" sz="2000" b="1" dirty="0">
                <a:solidFill>
                  <a:schemeClr val="tx1"/>
                </a:solidFill>
                <a:latin typeface="Alexandria" pitchFamily="2" charset="-78"/>
                <a:ea typeface="Times New Roman"/>
                <a:cs typeface="Alexandria" pitchFamily="2" charset="-78"/>
              </a:rPr>
              <a:t>الجهة المشرفة </a:t>
            </a:r>
            <a:r>
              <a:rPr lang="ar-JO" sz="2000" dirty="0">
                <a:solidFill>
                  <a:schemeClr val="tx1"/>
                </a:solidFill>
                <a:latin typeface="Alexandria" pitchFamily="2" charset="-78"/>
                <a:ea typeface="Times New Roman"/>
                <a:cs typeface="Alexandria" pitchFamily="2" charset="-78"/>
              </a:rPr>
              <a:t>إ</a:t>
            </a:r>
            <a:r>
              <a:rPr lang="ar-SA" sz="2000" dirty="0">
                <a:solidFill>
                  <a:schemeClr val="tx1"/>
                </a:solidFill>
                <a:latin typeface="Alexandria" pitchFamily="2" charset="-78"/>
                <a:ea typeface="Times New Roman"/>
                <a:cs typeface="Alexandria" pitchFamily="2" charset="-78"/>
              </a:rPr>
              <a:t>لى:</a:t>
            </a:r>
            <a:endParaRPr lang="ar-JO" sz="2000" dirty="0">
              <a:solidFill>
                <a:schemeClr val="tx1"/>
              </a:solidFill>
              <a:latin typeface="Alexandria" pitchFamily="2" charset="-78"/>
              <a:ea typeface="Times New Roman"/>
              <a:cs typeface="Alexandria" pitchFamily="2" charset="-78"/>
            </a:endParaRPr>
          </a:p>
        </p:txBody>
      </p:sp>
    </p:spTree>
    <p:extLst>
      <p:ext uri="{BB962C8B-B14F-4D97-AF65-F5344CB8AC3E}">
        <p14:creationId xmlns:p14="http://schemas.microsoft.com/office/powerpoint/2010/main" val="872065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heel(1)">
                                      <p:cBhvr>
                                        <p:cTn id="12"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6788428" y="2494703"/>
            <a:ext cx="5040000" cy="1868593"/>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rtl="1" fontAlgn="base">
              <a:lnSpc>
                <a:spcPct val="150000"/>
              </a:lnSpc>
              <a:buSzPts val="1000"/>
              <a:tabLst>
                <a:tab pos="457200" algn="l"/>
              </a:tabLst>
            </a:pPr>
            <a:r>
              <a:rPr lang="ar-EG" sz="2000" dirty="0">
                <a:solidFill>
                  <a:schemeClr val="tx1"/>
                </a:solidFill>
                <a:latin typeface="Alexandria" pitchFamily="2" charset="-78"/>
                <a:cs typeface="Alexandria" pitchFamily="2" charset="-78"/>
              </a:rPr>
              <a:t>جام</a:t>
            </a:r>
            <a:r>
              <a:rPr lang="ar-SA" sz="2000" dirty="0">
                <a:solidFill>
                  <a:schemeClr val="tx1"/>
                </a:solidFill>
                <a:latin typeface="Alexandria" pitchFamily="2" charset="-78"/>
                <a:cs typeface="Alexandria" pitchFamily="2" charset="-78"/>
              </a:rPr>
              <a:t>عات تقليدية يتم </a:t>
            </a:r>
            <a:r>
              <a:rPr lang="ar-AE" sz="2000" dirty="0">
                <a:solidFill>
                  <a:schemeClr val="tx1"/>
                </a:solidFill>
                <a:latin typeface="Alexandria" pitchFamily="2" charset="-78"/>
                <a:cs typeface="Alexandria" pitchFamily="2" charset="-78"/>
              </a:rPr>
              <a:t>فيها </a:t>
            </a:r>
            <a:r>
              <a:rPr lang="ar-SA" sz="2000" dirty="0">
                <a:solidFill>
                  <a:schemeClr val="tx1"/>
                </a:solidFill>
                <a:latin typeface="Alexandria" pitchFamily="2" charset="-78"/>
                <a:cs typeface="Alexandria" pitchFamily="2" charset="-78"/>
              </a:rPr>
              <a:t>حضور </a:t>
            </a:r>
            <a:r>
              <a:rPr lang="ar-AE" sz="2000" dirty="0">
                <a:solidFill>
                  <a:schemeClr val="tx1"/>
                </a:solidFill>
                <a:latin typeface="Alexandria" pitchFamily="2" charset="-78"/>
                <a:cs typeface="Alexandria" pitchFamily="2" charset="-78"/>
              </a:rPr>
              <a:t>الطالب فيها مباشرة إلى حرم الجامعة </a:t>
            </a:r>
            <a:r>
              <a:rPr lang="ar-SA" sz="2000" dirty="0">
                <a:solidFill>
                  <a:schemeClr val="tx1"/>
                </a:solidFill>
                <a:latin typeface="Alexandria" pitchFamily="2" charset="-78"/>
                <a:cs typeface="Alexandria" pitchFamily="2" charset="-78"/>
              </a:rPr>
              <a:t>لتلقي العلم</a:t>
            </a:r>
            <a:endParaRPr lang="en-GB" sz="2000" dirty="0">
              <a:solidFill>
                <a:schemeClr val="tx1"/>
              </a:solidFill>
              <a:latin typeface="Alexandria" pitchFamily="2" charset="-78"/>
              <a:cs typeface="Alexandria" pitchFamily="2" charset="-78"/>
            </a:endParaRPr>
          </a:p>
        </p:txBody>
      </p:sp>
      <p:sp>
        <p:nvSpPr>
          <p:cNvPr id="25" name="Rectangle 24"/>
          <p:cNvSpPr/>
          <p:nvPr/>
        </p:nvSpPr>
        <p:spPr>
          <a:xfrm>
            <a:off x="3647728" y="4653136"/>
            <a:ext cx="5040000" cy="18000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rtl="1" fontAlgn="base">
              <a:lnSpc>
                <a:spcPct val="150000"/>
              </a:lnSpc>
              <a:buSzPts val="1000"/>
              <a:tabLst>
                <a:tab pos="457200" algn="l"/>
              </a:tabLst>
            </a:pPr>
            <a:r>
              <a:rPr lang="ar-SA" sz="2000" dirty="0">
                <a:solidFill>
                  <a:schemeClr val="tx1"/>
                </a:solidFill>
                <a:latin typeface="Alexandria" pitchFamily="2" charset="-78"/>
                <a:ea typeface="Times New Roman"/>
                <a:cs typeface="Alexandria" pitchFamily="2" charset="-78"/>
              </a:rPr>
              <a:t>جامعات تدمج بين </a:t>
            </a:r>
            <a:r>
              <a:rPr lang="ar-AE" sz="2000" dirty="0">
                <a:solidFill>
                  <a:schemeClr val="tx1"/>
                </a:solidFill>
                <a:latin typeface="Alexandria" pitchFamily="2" charset="-78"/>
                <a:ea typeface="Times New Roman"/>
                <a:cs typeface="Alexandria" pitchFamily="2" charset="-78"/>
              </a:rPr>
              <a:t>الجامعات </a:t>
            </a:r>
            <a:r>
              <a:rPr lang="ar-SA" sz="2000" dirty="0">
                <a:solidFill>
                  <a:schemeClr val="tx1"/>
                </a:solidFill>
                <a:latin typeface="Alexandria" pitchFamily="2" charset="-78"/>
                <a:ea typeface="Times New Roman"/>
                <a:cs typeface="Alexandria" pitchFamily="2" charset="-78"/>
              </a:rPr>
              <a:t>التقليدي</a:t>
            </a:r>
            <a:r>
              <a:rPr lang="ar-AE" sz="2000" dirty="0">
                <a:solidFill>
                  <a:schemeClr val="tx1"/>
                </a:solidFill>
                <a:latin typeface="Alexandria" pitchFamily="2" charset="-78"/>
                <a:ea typeface="Times New Roman"/>
                <a:cs typeface="Alexandria" pitchFamily="2" charset="-78"/>
              </a:rPr>
              <a:t>ة</a:t>
            </a:r>
            <a:r>
              <a:rPr lang="ar-SA" sz="2000" dirty="0">
                <a:solidFill>
                  <a:schemeClr val="tx1"/>
                </a:solidFill>
                <a:latin typeface="Alexandria" pitchFamily="2" charset="-78"/>
                <a:ea typeface="Times New Roman"/>
                <a:cs typeface="Alexandria" pitchFamily="2" charset="-78"/>
              </a:rPr>
              <a:t> والالكتروني</a:t>
            </a:r>
            <a:r>
              <a:rPr lang="ar-AE" sz="2000" dirty="0">
                <a:solidFill>
                  <a:schemeClr val="tx1"/>
                </a:solidFill>
                <a:latin typeface="Alexandria" pitchFamily="2" charset="-78"/>
                <a:ea typeface="Times New Roman"/>
                <a:cs typeface="Alexandria" pitchFamily="2" charset="-78"/>
              </a:rPr>
              <a:t>ة</a:t>
            </a:r>
            <a:r>
              <a:rPr lang="ar-SA" sz="2000" dirty="0">
                <a:solidFill>
                  <a:schemeClr val="tx1"/>
                </a:solidFill>
                <a:latin typeface="Alexandria" pitchFamily="2" charset="-78"/>
                <a:ea typeface="Times New Roman"/>
                <a:cs typeface="Alexandria" pitchFamily="2" charset="-78"/>
              </a:rPr>
              <a:t> وهو النمط الأكثر شيوع</a:t>
            </a:r>
            <a:r>
              <a:rPr lang="ar-AE" sz="2000" dirty="0">
                <a:solidFill>
                  <a:schemeClr val="tx1"/>
                </a:solidFill>
                <a:latin typeface="Alexandria" pitchFamily="2" charset="-78"/>
                <a:ea typeface="Times New Roman"/>
                <a:cs typeface="Alexandria" pitchFamily="2" charset="-78"/>
              </a:rPr>
              <a:t>ً</a:t>
            </a:r>
            <a:r>
              <a:rPr lang="ar-SA" sz="2000" dirty="0">
                <a:solidFill>
                  <a:schemeClr val="tx1"/>
                </a:solidFill>
                <a:latin typeface="Alexandria" pitchFamily="2" charset="-78"/>
                <a:ea typeface="Times New Roman"/>
                <a:cs typeface="Alexandria" pitchFamily="2" charset="-78"/>
              </a:rPr>
              <a:t>ا بين الجامعات</a:t>
            </a:r>
            <a:endParaRPr lang="en-GB" sz="2000" dirty="0">
              <a:solidFill>
                <a:schemeClr val="tx1"/>
              </a:solidFill>
              <a:latin typeface="Alexandria" pitchFamily="2" charset="-78"/>
              <a:ea typeface="Calibri"/>
            </a:endParaRPr>
          </a:p>
        </p:txBody>
      </p:sp>
      <p:sp>
        <p:nvSpPr>
          <p:cNvPr id="30" name="TextBox 29"/>
          <p:cNvSpPr txBox="1"/>
          <p:nvPr/>
        </p:nvSpPr>
        <p:spPr>
          <a:xfrm>
            <a:off x="363572" y="2529000"/>
            <a:ext cx="5040000" cy="18000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defPPr marR="0" lvl="0" algn="l" rtl="0">
              <a:lnSpc>
                <a:spcPct val="100000"/>
              </a:lnSpc>
              <a:spcBef>
                <a:spcPts val="0"/>
              </a:spcBef>
              <a:spcAft>
                <a:spcPts val="0"/>
              </a:spcAft>
            </a:defPPr>
            <a:lvl1pPr algn="ctr" rtl="1" fontAlgn="base">
              <a:lnSpc>
                <a:spcPct val="150000"/>
              </a:lnSpc>
              <a:buSzPts val="1000"/>
              <a:tabLst>
                <a:tab pos="457200" algn="l"/>
              </a:tabLst>
              <a:defRPr sz="2000">
                <a:solidFill>
                  <a:schemeClr val="tx1"/>
                </a:solidFill>
                <a:latin typeface="Alexandria" pitchFamily="2" charset="-78"/>
                <a:ea typeface="Times New Roman"/>
                <a:cs typeface="Alexandria" pitchFamily="2" charset="-78"/>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ar-SA"/>
              <a:t>جامعة إلكترونية</a:t>
            </a:r>
            <a:r>
              <a:rPr lang="ar-AE"/>
              <a:t> -</a:t>
            </a:r>
            <a:r>
              <a:rPr lang="ar-SA" dirty="0"/>
              <a:t> التعلم عن بعد يقضي الطالب وقته </a:t>
            </a:r>
            <a:r>
              <a:rPr lang="ar-SA"/>
              <a:t>خارج الجامعة</a:t>
            </a:r>
            <a:endParaRPr lang="en-GB" dirty="0"/>
          </a:p>
        </p:txBody>
      </p:sp>
      <p:sp>
        <p:nvSpPr>
          <p:cNvPr id="3" name="Rectangle 2">
            <a:extLst>
              <a:ext uri="{FF2B5EF4-FFF2-40B4-BE49-F238E27FC236}">
                <a16:creationId xmlns:a16="http://schemas.microsoft.com/office/drawing/2014/main" id="{9BCB3E92-E35A-740C-6D94-A58CCFEA7252}"/>
              </a:ext>
            </a:extLst>
          </p:cNvPr>
          <p:cNvSpPr/>
          <p:nvPr/>
        </p:nvSpPr>
        <p:spPr>
          <a:xfrm>
            <a:off x="2279576" y="712120"/>
            <a:ext cx="6123791" cy="523220"/>
          </a:xfrm>
          <a:prstGeom prst="rect">
            <a:avLst/>
          </a:prstGeom>
        </p:spPr>
        <p:txBody>
          <a:bodyPr wrap="none">
            <a:spAutoFit/>
          </a:bodyPr>
          <a:lstStyle/>
          <a:p>
            <a:pPr lvl="0" algn="r"/>
            <a:r>
              <a:rPr lang="ar-JO" sz="2800" b="1" dirty="0">
                <a:solidFill>
                  <a:srgbClr val="00B0F0"/>
                </a:solidFill>
                <a:latin typeface="Alexandria" pitchFamily="2" charset="-78"/>
                <a:ea typeface="Times New Roman" pitchFamily="18" charset="0"/>
                <a:cs typeface="Alexandria" pitchFamily="2" charset="-78"/>
              </a:rPr>
              <a:t>تصنيفات مؤسسات التعليم العالي</a:t>
            </a:r>
          </a:p>
        </p:txBody>
      </p:sp>
      <p:pic>
        <p:nvPicPr>
          <p:cNvPr id="5" name="Graphic 21">
            <a:extLst>
              <a:ext uri="{FF2B5EF4-FFF2-40B4-BE49-F238E27FC236}">
                <a16:creationId xmlns:a16="http://schemas.microsoft.com/office/drawing/2014/main" id="{F36A8AC1-2326-AC69-F685-79AE6B3DAD8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08368" y="36727"/>
            <a:ext cx="2305141" cy="1076343"/>
          </a:xfrm>
          <a:prstGeom prst="rect">
            <a:avLst/>
          </a:prstGeom>
        </p:spPr>
      </p:pic>
      <p:sp>
        <p:nvSpPr>
          <p:cNvPr id="6" name="Rectangle 5">
            <a:extLst>
              <a:ext uri="{FF2B5EF4-FFF2-40B4-BE49-F238E27FC236}">
                <a16:creationId xmlns:a16="http://schemas.microsoft.com/office/drawing/2014/main" id="{2B3410CB-1DD9-5954-0850-2A72710A64B6}"/>
              </a:ext>
            </a:extLst>
          </p:cNvPr>
          <p:cNvSpPr/>
          <p:nvPr/>
        </p:nvSpPr>
        <p:spPr>
          <a:xfrm>
            <a:off x="1385310" y="552038"/>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E4BE2770-77CD-11A5-76D2-5DDFC1016AD4}"/>
              </a:ext>
            </a:extLst>
          </p:cNvPr>
          <p:cNvSpPr/>
          <p:nvPr/>
        </p:nvSpPr>
        <p:spPr>
          <a:xfrm>
            <a:off x="3237959" y="1630103"/>
            <a:ext cx="8383740" cy="421141"/>
          </a:xfrm>
          <a:prstGeom prst="rect">
            <a:avLst/>
          </a:prstGeom>
        </p:spPr>
        <p:txBody>
          <a:bodyPr wrap="square">
            <a:spAutoFit/>
          </a:bodyPr>
          <a:lstStyle/>
          <a:p>
            <a:pPr lvl="0" algn="r" rtl="1">
              <a:lnSpc>
                <a:spcPct val="115000"/>
              </a:lnSpc>
            </a:pPr>
            <a:r>
              <a:rPr lang="ar-SA" sz="2000" dirty="0">
                <a:solidFill>
                  <a:schemeClr val="tx1"/>
                </a:solidFill>
                <a:latin typeface="Alexandria" pitchFamily="2" charset="-78"/>
                <a:ea typeface="Times New Roman"/>
                <a:cs typeface="Alexandria" pitchFamily="2" charset="-78"/>
              </a:rPr>
              <a:t>تصن</a:t>
            </a:r>
            <a:r>
              <a:rPr lang="ar-EG" sz="2000" dirty="0">
                <a:solidFill>
                  <a:schemeClr val="tx1"/>
                </a:solidFill>
                <a:latin typeface="Alexandria" pitchFamily="2" charset="-78"/>
                <a:ea typeface="Times New Roman"/>
                <a:cs typeface="Alexandria" pitchFamily="2" charset="-78"/>
              </a:rPr>
              <a:t>ف </a:t>
            </a:r>
            <a:r>
              <a:rPr lang="ar-SA" sz="2000" dirty="0">
                <a:solidFill>
                  <a:schemeClr val="tx1"/>
                </a:solidFill>
                <a:latin typeface="Alexandria" pitchFamily="2" charset="-78"/>
                <a:ea typeface="Times New Roman"/>
                <a:cs typeface="Alexandria" pitchFamily="2" charset="-78"/>
              </a:rPr>
              <a:t>مؤسسات التعليم العالي من حيث </a:t>
            </a:r>
            <a:r>
              <a:rPr lang="ar-EG" sz="2000" b="1" dirty="0">
                <a:solidFill>
                  <a:schemeClr val="tx1"/>
                </a:solidFill>
                <a:latin typeface="Alexandria" pitchFamily="2" charset="-78"/>
                <a:ea typeface="Times New Roman"/>
                <a:cs typeface="Alexandria" pitchFamily="2" charset="-78"/>
              </a:rPr>
              <a:t>عملية التدريس والتقويم </a:t>
            </a:r>
            <a:r>
              <a:rPr lang="ar-JO" sz="2000" dirty="0">
                <a:solidFill>
                  <a:schemeClr val="tx1"/>
                </a:solidFill>
                <a:latin typeface="Alexandria" pitchFamily="2" charset="-78"/>
                <a:ea typeface="Times New Roman"/>
                <a:cs typeface="Alexandria" pitchFamily="2" charset="-78"/>
              </a:rPr>
              <a:t>إ</a:t>
            </a:r>
            <a:r>
              <a:rPr lang="ar-SA" sz="2000" dirty="0">
                <a:solidFill>
                  <a:schemeClr val="tx1"/>
                </a:solidFill>
                <a:latin typeface="Alexandria" pitchFamily="2" charset="-78"/>
                <a:ea typeface="Times New Roman"/>
                <a:cs typeface="Alexandria" pitchFamily="2" charset="-78"/>
              </a:rPr>
              <a:t>لى:</a:t>
            </a:r>
            <a:endParaRPr lang="ar-JO" sz="2000" dirty="0">
              <a:solidFill>
                <a:schemeClr val="tx1"/>
              </a:solidFill>
              <a:latin typeface="Alexandria" pitchFamily="2" charset="-78"/>
              <a:ea typeface="Times New Roman"/>
              <a:cs typeface="Alexandria" pitchFamily="2" charset="-78"/>
            </a:endParaRPr>
          </a:p>
        </p:txBody>
      </p:sp>
    </p:spTree>
    <p:extLst>
      <p:ext uri="{BB962C8B-B14F-4D97-AF65-F5344CB8AC3E}">
        <p14:creationId xmlns:p14="http://schemas.microsoft.com/office/powerpoint/2010/main" val="1341990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heel(1)">
                                      <p:cBhvr>
                                        <p:cTn id="12" dur="20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heel(1)">
                                      <p:cBhvr>
                                        <p:cTn id="17"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3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6814143" y="2250760"/>
            <a:ext cx="4991727" cy="2062264"/>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rtl="1" fontAlgn="base">
              <a:lnSpc>
                <a:spcPct val="150000"/>
              </a:lnSpc>
              <a:buSzPts val="1000"/>
              <a:tabLst>
                <a:tab pos="457200" algn="l"/>
              </a:tabLst>
            </a:pPr>
            <a:r>
              <a:rPr lang="ar-SA" sz="2000" dirty="0">
                <a:solidFill>
                  <a:schemeClr val="tx1"/>
                </a:solidFill>
                <a:latin typeface="Alexandria" pitchFamily="2" charset="-78"/>
                <a:cs typeface="Alexandria" pitchFamily="2" charset="-78"/>
              </a:rPr>
              <a:t>جامعات تدريسية وتقوم بالتدريس فقط مثل كليات معاهد وجامعات تعطي درجة </a:t>
            </a:r>
            <a:r>
              <a:rPr lang="ar-SA" sz="2000">
                <a:solidFill>
                  <a:schemeClr val="tx1"/>
                </a:solidFill>
                <a:latin typeface="Alexandria" pitchFamily="2" charset="-78"/>
                <a:cs typeface="Alexandria" pitchFamily="2" charset="-78"/>
              </a:rPr>
              <a:t>البكالوريوس فقط</a:t>
            </a:r>
            <a:endParaRPr lang="en-GB" sz="2000" dirty="0">
              <a:solidFill>
                <a:schemeClr val="tx1"/>
              </a:solidFill>
              <a:latin typeface="Alexandria" pitchFamily="2" charset="-78"/>
              <a:cs typeface="Alexandria" pitchFamily="2" charset="-78"/>
            </a:endParaRPr>
          </a:p>
        </p:txBody>
      </p:sp>
      <p:sp>
        <p:nvSpPr>
          <p:cNvPr id="25" name="Rectangle 24"/>
          <p:cNvSpPr/>
          <p:nvPr/>
        </p:nvSpPr>
        <p:spPr>
          <a:xfrm>
            <a:off x="6881012" y="4725144"/>
            <a:ext cx="4952309" cy="1873743"/>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rtl="1" fontAlgn="base">
              <a:lnSpc>
                <a:spcPct val="150000"/>
              </a:lnSpc>
              <a:buSzPts val="1000"/>
              <a:tabLst>
                <a:tab pos="457200" algn="l"/>
              </a:tabLst>
            </a:pPr>
            <a:r>
              <a:rPr lang="ar-SA" sz="2000" dirty="0">
                <a:solidFill>
                  <a:schemeClr val="tx1"/>
                </a:solidFill>
                <a:latin typeface="Alexandria" pitchFamily="2" charset="-78"/>
                <a:cs typeface="Alexandria" pitchFamily="2" charset="-78"/>
              </a:rPr>
              <a:t>جامعة تدريسية بحثي</a:t>
            </a:r>
            <a:r>
              <a:rPr lang="ar-JO" sz="2000" dirty="0">
                <a:solidFill>
                  <a:schemeClr val="tx1"/>
                </a:solidFill>
                <a:latin typeface="Alexandria" pitchFamily="2" charset="-78"/>
                <a:cs typeface="Alexandria" pitchFamily="2" charset="-78"/>
              </a:rPr>
              <a:t>ة</a:t>
            </a:r>
            <a:r>
              <a:rPr lang="ar-SA" sz="2000" dirty="0">
                <a:solidFill>
                  <a:schemeClr val="tx1"/>
                </a:solidFill>
                <a:latin typeface="Alexandria" pitchFamily="2" charset="-78"/>
                <a:cs typeface="Alexandria" pitchFamily="2" charset="-78"/>
              </a:rPr>
              <a:t> وهي النمط الأكثر شيوع</a:t>
            </a:r>
            <a:r>
              <a:rPr lang="ar-EG" sz="2000" dirty="0">
                <a:solidFill>
                  <a:schemeClr val="tx1"/>
                </a:solidFill>
                <a:latin typeface="Alexandria" pitchFamily="2" charset="-78"/>
                <a:cs typeface="Alexandria" pitchFamily="2" charset="-78"/>
              </a:rPr>
              <a:t>ًا</a:t>
            </a:r>
            <a:r>
              <a:rPr lang="ar-SA" sz="2000" dirty="0">
                <a:solidFill>
                  <a:schemeClr val="tx1"/>
                </a:solidFill>
                <a:latin typeface="Alexandria" pitchFamily="2" charset="-78"/>
                <a:cs typeface="Alexandria" pitchFamily="2" charset="-78"/>
              </a:rPr>
              <a:t> بين الجامعات في العالم</a:t>
            </a:r>
            <a:endParaRPr lang="en-GB" sz="2000" dirty="0">
              <a:solidFill>
                <a:schemeClr val="tx1"/>
              </a:solidFill>
              <a:latin typeface="Alexandria" pitchFamily="2" charset="-78"/>
              <a:cs typeface="Alexandria" pitchFamily="2" charset="-78"/>
            </a:endParaRPr>
          </a:p>
        </p:txBody>
      </p:sp>
      <p:sp>
        <p:nvSpPr>
          <p:cNvPr id="22" name="Rectangle 21"/>
          <p:cNvSpPr/>
          <p:nvPr/>
        </p:nvSpPr>
        <p:spPr>
          <a:xfrm>
            <a:off x="437431" y="4684694"/>
            <a:ext cx="5311302" cy="1914193"/>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rtl="1" fontAlgn="base">
              <a:lnSpc>
                <a:spcPct val="150000"/>
              </a:lnSpc>
              <a:buSzPts val="1000"/>
              <a:tabLst>
                <a:tab pos="457200" algn="l"/>
              </a:tabLst>
            </a:pPr>
            <a:r>
              <a:rPr lang="ar-SA" sz="2000" dirty="0">
                <a:solidFill>
                  <a:schemeClr val="tx1"/>
                </a:solidFill>
                <a:latin typeface="Alexandria" pitchFamily="2" charset="-78"/>
                <a:cs typeface="Alexandria" pitchFamily="2" charset="-78"/>
              </a:rPr>
              <a:t>جامعات دراسية بحثية خادمة للمجتمع أي تجمع بين أهداف مؤسسات التعليم العالي </a:t>
            </a:r>
            <a:r>
              <a:rPr lang="ar-SA" sz="2000">
                <a:solidFill>
                  <a:schemeClr val="tx1"/>
                </a:solidFill>
                <a:latin typeface="Alexandria" pitchFamily="2" charset="-78"/>
                <a:cs typeface="Alexandria" pitchFamily="2" charset="-78"/>
              </a:rPr>
              <a:t>وتشمل ال</a:t>
            </a:r>
            <a:r>
              <a:rPr lang="ar-AE" sz="2000">
                <a:solidFill>
                  <a:schemeClr val="tx1"/>
                </a:solidFill>
                <a:latin typeface="Alexandria" pitchFamily="2" charset="-78"/>
                <a:cs typeface="Alexandria" pitchFamily="2" charset="-78"/>
              </a:rPr>
              <a:t>أ</a:t>
            </a:r>
            <a:r>
              <a:rPr lang="ar-SA" sz="2000">
                <a:solidFill>
                  <a:schemeClr val="tx1"/>
                </a:solidFill>
                <a:latin typeface="Alexandria" pitchFamily="2" charset="-78"/>
                <a:cs typeface="Alexandria" pitchFamily="2" charset="-78"/>
              </a:rPr>
              <a:t>نواع السابق</a:t>
            </a:r>
            <a:r>
              <a:rPr lang="ar-JO" sz="2000">
                <a:solidFill>
                  <a:schemeClr val="tx1"/>
                </a:solidFill>
                <a:latin typeface="Alexandria" pitchFamily="2" charset="-78"/>
                <a:cs typeface="Alexandria" pitchFamily="2" charset="-78"/>
              </a:rPr>
              <a:t>ة</a:t>
            </a:r>
            <a:r>
              <a:rPr lang="ar-SA" sz="2000">
                <a:solidFill>
                  <a:schemeClr val="tx1"/>
                </a:solidFill>
                <a:latin typeface="Alexandria" pitchFamily="2" charset="-78"/>
                <a:cs typeface="Alexandria" pitchFamily="2" charset="-78"/>
              </a:rPr>
              <a:t> جميعها</a:t>
            </a:r>
            <a:endParaRPr lang="ko-KR" altLang="en-US" sz="2000" dirty="0">
              <a:solidFill>
                <a:schemeClr val="tx1"/>
              </a:solidFill>
              <a:latin typeface="Alexandria" pitchFamily="2" charset="-78"/>
              <a:cs typeface="Alexandria" pitchFamily="2" charset="-78"/>
            </a:endParaRPr>
          </a:p>
        </p:txBody>
      </p:sp>
      <p:sp>
        <p:nvSpPr>
          <p:cNvPr id="30" name="TextBox 29"/>
          <p:cNvSpPr txBox="1"/>
          <p:nvPr/>
        </p:nvSpPr>
        <p:spPr>
          <a:xfrm>
            <a:off x="408561" y="2412561"/>
            <a:ext cx="5139179" cy="1311765"/>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defPPr marR="0" lvl="0" algn="l" rtl="0">
              <a:lnSpc>
                <a:spcPct val="100000"/>
              </a:lnSpc>
              <a:spcBef>
                <a:spcPts val="0"/>
              </a:spcBef>
              <a:spcAft>
                <a:spcPts val="0"/>
              </a:spcAft>
            </a:defPPr>
            <a:lvl1pPr algn="ctr" rtl="1" fontAlgn="base">
              <a:lnSpc>
                <a:spcPct val="150000"/>
              </a:lnSpc>
              <a:buSzPts val="1000"/>
              <a:tabLst>
                <a:tab pos="457200" algn="l"/>
              </a:tabLst>
              <a:defRPr sz="2000">
                <a:solidFill>
                  <a:schemeClr val="tx1"/>
                </a:solidFill>
                <a:latin typeface="Alexandria" pitchFamily="2" charset="-78"/>
                <a:ea typeface="+mn-ea"/>
                <a:cs typeface="Alexandria" pitchFamily="2" charset="-78"/>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ar-SA" dirty="0"/>
              <a:t>جامعات بحثية حيث يكون البحث هي الوظيفة الرئيسية فيها</a:t>
            </a:r>
            <a:endParaRPr lang="en-GB" dirty="0"/>
          </a:p>
        </p:txBody>
      </p:sp>
      <p:sp>
        <p:nvSpPr>
          <p:cNvPr id="3" name="Rectangle 2">
            <a:extLst>
              <a:ext uri="{FF2B5EF4-FFF2-40B4-BE49-F238E27FC236}">
                <a16:creationId xmlns:a16="http://schemas.microsoft.com/office/drawing/2014/main" id="{C10C06E9-24FA-FAA4-38FA-7C737D453DC3}"/>
              </a:ext>
            </a:extLst>
          </p:cNvPr>
          <p:cNvSpPr/>
          <p:nvPr/>
        </p:nvSpPr>
        <p:spPr>
          <a:xfrm>
            <a:off x="2279576" y="712120"/>
            <a:ext cx="6123791" cy="523220"/>
          </a:xfrm>
          <a:prstGeom prst="rect">
            <a:avLst/>
          </a:prstGeom>
        </p:spPr>
        <p:txBody>
          <a:bodyPr wrap="none">
            <a:spAutoFit/>
          </a:bodyPr>
          <a:lstStyle/>
          <a:p>
            <a:pPr lvl="0" algn="r"/>
            <a:r>
              <a:rPr lang="ar-JO" sz="2800" b="1" dirty="0">
                <a:solidFill>
                  <a:srgbClr val="00B0F0"/>
                </a:solidFill>
                <a:latin typeface="Alexandria" pitchFamily="2" charset="-78"/>
                <a:ea typeface="Times New Roman" pitchFamily="18" charset="0"/>
                <a:cs typeface="Alexandria" pitchFamily="2" charset="-78"/>
              </a:rPr>
              <a:t>تصنيفات مؤسسات التعليم العالي</a:t>
            </a:r>
          </a:p>
        </p:txBody>
      </p:sp>
      <p:pic>
        <p:nvPicPr>
          <p:cNvPr id="5" name="Graphic 21">
            <a:extLst>
              <a:ext uri="{FF2B5EF4-FFF2-40B4-BE49-F238E27FC236}">
                <a16:creationId xmlns:a16="http://schemas.microsoft.com/office/drawing/2014/main" id="{D004A9F9-85DC-7F66-BAEB-5A11C341F14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08368" y="36727"/>
            <a:ext cx="2305141" cy="1076343"/>
          </a:xfrm>
          <a:prstGeom prst="rect">
            <a:avLst/>
          </a:prstGeom>
        </p:spPr>
      </p:pic>
      <p:sp>
        <p:nvSpPr>
          <p:cNvPr id="7" name="Rectangle 6">
            <a:extLst>
              <a:ext uri="{FF2B5EF4-FFF2-40B4-BE49-F238E27FC236}">
                <a16:creationId xmlns:a16="http://schemas.microsoft.com/office/drawing/2014/main" id="{B1CE61E6-6B28-C745-7D27-C347E75458B6}"/>
              </a:ext>
            </a:extLst>
          </p:cNvPr>
          <p:cNvSpPr/>
          <p:nvPr/>
        </p:nvSpPr>
        <p:spPr>
          <a:xfrm>
            <a:off x="1385310" y="552038"/>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CBC61B9-F33B-EABE-EF06-760DE05FB33E}"/>
              </a:ext>
            </a:extLst>
          </p:cNvPr>
          <p:cNvSpPr/>
          <p:nvPr/>
        </p:nvSpPr>
        <p:spPr>
          <a:xfrm>
            <a:off x="3215680" y="1613380"/>
            <a:ext cx="8383740" cy="421141"/>
          </a:xfrm>
          <a:prstGeom prst="rect">
            <a:avLst/>
          </a:prstGeom>
        </p:spPr>
        <p:txBody>
          <a:bodyPr wrap="square">
            <a:spAutoFit/>
          </a:bodyPr>
          <a:lstStyle/>
          <a:p>
            <a:pPr lvl="0" algn="r" rtl="1">
              <a:lnSpc>
                <a:spcPct val="115000"/>
              </a:lnSpc>
            </a:pPr>
            <a:r>
              <a:rPr lang="ar-SA" sz="2000" dirty="0">
                <a:solidFill>
                  <a:schemeClr val="tx1"/>
                </a:solidFill>
                <a:latin typeface="Alexandria" pitchFamily="2" charset="-78"/>
                <a:ea typeface="Times New Roman"/>
                <a:cs typeface="Alexandria" pitchFamily="2" charset="-78"/>
              </a:rPr>
              <a:t>تصن</a:t>
            </a:r>
            <a:r>
              <a:rPr lang="ar-EG" sz="2000" dirty="0">
                <a:solidFill>
                  <a:schemeClr val="tx1"/>
                </a:solidFill>
                <a:latin typeface="Alexandria" pitchFamily="2" charset="-78"/>
                <a:ea typeface="Times New Roman"/>
                <a:cs typeface="Alexandria" pitchFamily="2" charset="-78"/>
              </a:rPr>
              <a:t>ف </a:t>
            </a:r>
            <a:r>
              <a:rPr lang="ar-SA" sz="2000" dirty="0">
                <a:solidFill>
                  <a:schemeClr val="tx1"/>
                </a:solidFill>
                <a:latin typeface="Alexandria" pitchFamily="2" charset="-78"/>
                <a:ea typeface="Times New Roman"/>
                <a:cs typeface="Alexandria" pitchFamily="2" charset="-78"/>
              </a:rPr>
              <a:t>مؤسسات التعليم العالي من حيث </a:t>
            </a:r>
            <a:r>
              <a:rPr lang="ar-EG" sz="2000" b="1" dirty="0">
                <a:solidFill>
                  <a:schemeClr val="tx1"/>
                </a:solidFill>
                <a:latin typeface="Alexandria" pitchFamily="2" charset="-78"/>
                <a:ea typeface="Times New Roman"/>
                <a:cs typeface="Alexandria" pitchFamily="2" charset="-78"/>
              </a:rPr>
              <a:t>الوظيفة الرئيسة لها </a:t>
            </a:r>
            <a:r>
              <a:rPr lang="ar-JO" sz="2000" dirty="0">
                <a:solidFill>
                  <a:schemeClr val="tx1"/>
                </a:solidFill>
                <a:latin typeface="Alexandria" pitchFamily="2" charset="-78"/>
                <a:ea typeface="Times New Roman"/>
                <a:cs typeface="Alexandria" pitchFamily="2" charset="-78"/>
              </a:rPr>
              <a:t>إ</a:t>
            </a:r>
            <a:r>
              <a:rPr lang="ar-SA" sz="2000" dirty="0">
                <a:solidFill>
                  <a:schemeClr val="tx1"/>
                </a:solidFill>
                <a:latin typeface="Alexandria" pitchFamily="2" charset="-78"/>
                <a:ea typeface="Times New Roman"/>
                <a:cs typeface="Alexandria" pitchFamily="2" charset="-78"/>
              </a:rPr>
              <a:t>لى:</a:t>
            </a:r>
            <a:endParaRPr lang="ar-JO" sz="2000" dirty="0">
              <a:solidFill>
                <a:schemeClr val="tx1"/>
              </a:solidFill>
              <a:latin typeface="Alexandria" pitchFamily="2" charset="-78"/>
              <a:ea typeface="Times New Roman"/>
              <a:cs typeface="Alexandria" pitchFamily="2" charset="-78"/>
            </a:endParaRPr>
          </a:p>
        </p:txBody>
      </p:sp>
    </p:spTree>
    <p:extLst>
      <p:ext uri="{BB962C8B-B14F-4D97-AF65-F5344CB8AC3E}">
        <p14:creationId xmlns:p14="http://schemas.microsoft.com/office/powerpoint/2010/main" val="859726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heel(1)">
                                      <p:cBhvr>
                                        <p:cTn id="12" dur="20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heel(1)">
                                      <p:cBhvr>
                                        <p:cTn id="17" dur="20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heel(1)">
                                      <p:cBhvr>
                                        <p:cTn id="22"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2" grpId="0" animBg="1"/>
      <p:bldP spid="3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13F7D3-9DD7-924A-07BE-054651FA82B5}"/>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6382F07B-C257-4E31-316D-38AADDBAD1DB}"/>
              </a:ext>
            </a:extLst>
          </p:cNvPr>
          <p:cNvSpPr/>
          <p:nvPr/>
        </p:nvSpPr>
        <p:spPr>
          <a:xfrm>
            <a:off x="3684167" y="803265"/>
            <a:ext cx="3688830" cy="523220"/>
          </a:xfrm>
          <a:prstGeom prst="rect">
            <a:avLst/>
          </a:prstGeom>
        </p:spPr>
        <p:txBody>
          <a:bodyPr wrap="none">
            <a:spAutoFit/>
          </a:bodyPr>
          <a:lstStyle/>
          <a:p>
            <a:pPr lvl="0" algn="r"/>
            <a:r>
              <a:rPr lang="ar-EG" sz="2800" b="1" dirty="0">
                <a:solidFill>
                  <a:srgbClr val="00B0F0"/>
                </a:solidFill>
                <a:latin typeface="Alexandria" pitchFamily="2" charset="-78"/>
                <a:ea typeface="Times New Roman" pitchFamily="18" charset="0"/>
                <a:cs typeface="Alexandria" pitchFamily="2" charset="-78"/>
              </a:rPr>
              <a:t>أنماط التعليم العالي</a:t>
            </a:r>
            <a:endParaRPr lang="ar-JO" sz="2800" b="1" dirty="0">
              <a:solidFill>
                <a:srgbClr val="00B0F0"/>
              </a:solidFill>
              <a:latin typeface="Alexandria" pitchFamily="2" charset="-78"/>
              <a:ea typeface="Times New Roman" pitchFamily="18" charset="0"/>
              <a:cs typeface="Alexandria" pitchFamily="2" charset="-78"/>
            </a:endParaRPr>
          </a:p>
        </p:txBody>
      </p:sp>
      <p:pic>
        <p:nvPicPr>
          <p:cNvPr id="5" name="Graphic 21">
            <a:extLst>
              <a:ext uri="{FF2B5EF4-FFF2-40B4-BE49-F238E27FC236}">
                <a16:creationId xmlns:a16="http://schemas.microsoft.com/office/drawing/2014/main" id="{73CF10B6-2BCB-7C82-CB99-88E12777D9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08368" y="36727"/>
            <a:ext cx="2305141" cy="1076343"/>
          </a:xfrm>
          <a:prstGeom prst="rect">
            <a:avLst/>
          </a:prstGeom>
        </p:spPr>
      </p:pic>
      <p:sp>
        <p:nvSpPr>
          <p:cNvPr id="7" name="Rectangle 6">
            <a:extLst>
              <a:ext uri="{FF2B5EF4-FFF2-40B4-BE49-F238E27FC236}">
                <a16:creationId xmlns:a16="http://schemas.microsoft.com/office/drawing/2014/main" id="{FD6537E1-CF90-A9CE-E50D-51D6FAB02DC7}"/>
              </a:ext>
            </a:extLst>
          </p:cNvPr>
          <p:cNvSpPr/>
          <p:nvPr/>
        </p:nvSpPr>
        <p:spPr>
          <a:xfrm>
            <a:off x="1385310" y="552038"/>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354">
            <a:extLst>
              <a:ext uri="{FF2B5EF4-FFF2-40B4-BE49-F238E27FC236}">
                <a16:creationId xmlns:a16="http://schemas.microsoft.com/office/drawing/2014/main" id="{929025D6-E45B-64A5-6B4B-4036C892A167}"/>
              </a:ext>
            </a:extLst>
          </p:cNvPr>
          <p:cNvSpPr/>
          <p:nvPr/>
        </p:nvSpPr>
        <p:spPr>
          <a:xfrm>
            <a:off x="4894042" y="1746451"/>
            <a:ext cx="2105140" cy="2673365"/>
          </a:xfrm>
          <a:custGeom>
            <a:avLst/>
            <a:gdLst>
              <a:gd name="connsiteX0" fmla="*/ 140719 w 169815"/>
              <a:gd name="connsiteY0" fmla="*/ 126640 h 215652"/>
              <a:gd name="connsiteX1" fmla="*/ 40971 w 169815"/>
              <a:gd name="connsiteY1" fmla="*/ 215652 h 215652"/>
              <a:gd name="connsiteX2" fmla="*/ 3228 w 169815"/>
              <a:gd name="connsiteY2" fmla="*/ 96295 h 215652"/>
              <a:gd name="connsiteX3" fmla="*/ 109716 w 169815"/>
              <a:gd name="connsiteY3" fmla="*/ 1213 h 215652"/>
              <a:gd name="connsiteX4" fmla="*/ 148806 w 169815"/>
              <a:gd name="connsiteY4" fmla="*/ 22792 h 215652"/>
              <a:gd name="connsiteX5" fmla="*/ 168352 w 169815"/>
              <a:gd name="connsiteY5" fmla="*/ 86180 h 215652"/>
              <a:gd name="connsiteX6" fmla="*/ 140719 w 169815"/>
              <a:gd name="connsiteY6" fmla="*/ 126640 h 215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9815" h="215652">
                <a:moveTo>
                  <a:pt x="140719" y="126640"/>
                </a:moveTo>
                <a:cubicBezTo>
                  <a:pt x="107020" y="130686"/>
                  <a:pt x="61864" y="148893"/>
                  <a:pt x="40971" y="215652"/>
                </a:cubicBezTo>
                <a:cubicBezTo>
                  <a:pt x="40971" y="215652"/>
                  <a:pt x="-13621" y="165077"/>
                  <a:pt x="3228" y="96295"/>
                </a:cubicBezTo>
                <a:cubicBezTo>
                  <a:pt x="16708" y="40325"/>
                  <a:pt x="65234" y="14026"/>
                  <a:pt x="109716" y="1213"/>
                </a:cubicBezTo>
                <a:cubicBezTo>
                  <a:pt x="126565" y="-3507"/>
                  <a:pt x="144089" y="5934"/>
                  <a:pt x="148806" y="22792"/>
                </a:cubicBezTo>
                <a:lnTo>
                  <a:pt x="168352" y="86180"/>
                </a:lnTo>
                <a:cubicBezTo>
                  <a:pt x="174417" y="105061"/>
                  <a:pt x="160938" y="124617"/>
                  <a:pt x="140719" y="126640"/>
                </a:cubicBezTo>
                <a:close/>
              </a:path>
            </a:pathLst>
          </a:custGeom>
          <a:solidFill>
            <a:schemeClr val="accent2"/>
          </a:solidFill>
          <a:ln w="0" cap="flat">
            <a:noFill/>
            <a:prstDash val="solid"/>
            <a:miter/>
          </a:ln>
        </p:spPr>
        <p:txBody>
          <a:bodyPr rtlCol="0" anchor="ctr"/>
          <a:lstStyle/>
          <a:p>
            <a:endParaRPr lang="en-US" dirty="0"/>
          </a:p>
        </p:txBody>
      </p:sp>
      <p:sp>
        <p:nvSpPr>
          <p:cNvPr id="22" name="Freeform: Shape 21">
            <a:extLst>
              <a:ext uri="{FF2B5EF4-FFF2-40B4-BE49-F238E27FC236}">
                <a16:creationId xmlns:a16="http://schemas.microsoft.com/office/drawing/2014/main" id="{0CDEE6E7-0201-D6DF-58BD-55931F89D00C}"/>
              </a:ext>
            </a:extLst>
          </p:cNvPr>
          <p:cNvSpPr/>
          <p:nvPr/>
        </p:nvSpPr>
        <p:spPr>
          <a:xfrm>
            <a:off x="6234155" y="3411914"/>
            <a:ext cx="1903951" cy="2465358"/>
          </a:xfrm>
          <a:custGeom>
            <a:avLst/>
            <a:gdLst>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827949 w 1903951"/>
              <a:gd name="connsiteY4" fmla="*/ 2059507 h 2465358"/>
              <a:gd name="connsiteX5" fmla="*/ 1814752 w 1903951"/>
              <a:gd name="connsiteY5" fmla="*/ 2109232 h 2465358"/>
              <a:gd name="connsiteX6" fmla="*/ 1796327 w 1903951"/>
              <a:gd name="connsiteY6" fmla="*/ 2182806 h 2465358"/>
              <a:gd name="connsiteX7" fmla="*/ 1793418 w 1903951"/>
              <a:gd name="connsiteY7" fmla="*/ 2182806 h 2465358"/>
              <a:gd name="connsiteX8" fmla="*/ 1770970 w 1903951"/>
              <a:gd name="connsiteY8" fmla="*/ 2242464 h 2465358"/>
              <a:gd name="connsiteX9" fmla="*/ 1468328 w 1903951"/>
              <a:gd name="connsiteY9" fmla="*/ 2460562 h 2465358"/>
              <a:gd name="connsiteX10" fmla="*/ 1458028 w 1903951"/>
              <a:gd name="connsiteY10" fmla="*/ 2460991 h 2465358"/>
              <a:gd name="connsiteX11" fmla="*/ 1450640 w 1903951"/>
              <a:gd name="connsiteY11" fmla="*/ 2462596 h 2465358"/>
              <a:gd name="connsiteX12" fmla="*/ 1295030 w 1903951"/>
              <a:gd name="connsiteY12" fmla="*/ 2450314 h 2465358"/>
              <a:gd name="connsiteX13" fmla="*/ 1015861 w 1903951"/>
              <a:gd name="connsiteY13" fmla="*/ 2373055 h 2465358"/>
              <a:gd name="connsiteX14" fmla="*/ 893437 w 1903951"/>
              <a:gd name="connsiteY14" fmla="*/ 2340564 h 2465358"/>
              <a:gd name="connsiteX15" fmla="*/ 879478 w 1903951"/>
              <a:gd name="connsiteY15" fmla="*/ 2335311 h 2465358"/>
              <a:gd name="connsiteX16" fmla="*/ 509652 w 1903951"/>
              <a:gd name="connsiteY16" fmla="*/ 2232963 h 2465358"/>
              <a:gd name="connsiteX17" fmla="*/ 267359 w 1903951"/>
              <a:gd name="connsiteY17" fmla="*/ 1672882 h 2465358"/>
              <a:gd name="connsiteX18" fmla="*/ 0 w 1903951"/>
              <a:gd name="connsiteY18" fmla="*/ 42771 h 2465358"/>
              <a:gd name="connsiteX19" fmla="*/ 411994 w 1903951"/>
              <a:gd name="connsiteY19"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827949 w 1903951"/>
              <a:gd name="connsiteY4" fmla="*/ 2059507 h 2465358"/>
              <a:gd name="connsiteX5" fmla="*/ 1814752 w 1903951"/>
              <a:gd name="connsiteY5" fmla="*/ 2109232 h 2465358"/>
              <a:gd name="connsiteX6" fmla="*/ 1796327 w 1903951"/>
              <a:gd name="connsiteY6" fmla="*/ 2182806 h 2465358"/>
              <a:gd name="connsiteX7" fmla="*/ 1793418 w 1903951"/>
              <a:gd name="connsiteY7" fmla="*/ 2182806 h 2465358"/>
              <a:gd name="connsiteX8" fmla="*/ 1770970 w 1903951"/>
              <a:gd name="connsiteY8" fmla="*/ 2242464 h 2465358"/>
              <a:gd name="connsiteX9" fmla="*/ 1468328 w 1903951"/>
              <a:gd name="connsiteY9" fmla="*/ 2460562 h 2465358"/>
              <a:gd name="connsiteX10" fmla="*/ 1458028 w 1903951"/>
              <a:gd name="connsiteY10" fmla="*/ 2460991 h 2465358"/>
              <a:gd name="connsiteX11" fmla="*/ 1450640 w 1903951"/>
              <a:gd name="connsiteY11" fmla="*/ 2462596 h 2465358"/>
              <a:gd name="connsiteX12" fmla="*/ 1295030 w 1903951"/>
              <a:gd name="connsiteY12" fmla="*/ 2450314 h 2465358"/>
              <a:gd name="connsiteX13" fmla="*/ 1015861 w 1903951"/>
              <a:gd name="connsiteY13" fmla="*/ 2373055 h 2465358"/>
              <a:gd name="connsiteX14" fmla="*/ 879478 w 1903951"/>
              <a:gd name="connsiteY14" fmla="*/ 2335311 h 2465358"/>
              <a:gd name="connsiteX15" fmla="*/ 509652 w 1903951"/>
              <a:gd name="connsiteY15" fmla="*/ 2232963 h 2465358"/>
              <a:gd name="connsiteX16" fmla="*/ 267359 w 1903951"/>
              <a:gd name="connsiteY16" fmla="*/ 1672882 h 2465358"/>
              <a:gd name="connsiteX17" fmla="*/ 0 w 1903951"/>
              <a:gd name="connsiteY17" fmla="*/ 42771 h 2465358"/>
              <a:gd name="connsiteX18" fmla="*/ 411994 w 1903951"/>
              <a:gd name="connsiteY18"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827949 w 1903951"/>
              <a:gd name="connsiteY4" fmla="*/ 2059507 h 2465358"/>
              <a:gd name="connsiteX5" fmla="*/ 1814752 w 1903951"/>
              <a:gd name="connsiteY5" fmla="*/ 2109232 h 2465358"/>
              <a:gd name="connsiteX6" fmla="*/ 1796327 w 1903951"/>
              <a:gd name="connsiteY6" fmla="*/ 2182806 h 2465358"/>
              <a:gd name="connsiteX7" fmla="*/ 1770970 w 1903951"/>
              <a:gd name="connsiteY7" fmla="*/ 2242464 h 2465358"/>
              <a:gd name="connsiteX8" fmla="*/ 1468328 w 1903951"/>
              <a:gd name="connsiteY8" fmla="*/ 2460562 h 2465358"/>
              <a:gd name="connsiteX9" fmla="*/ 1458028 w 1903951"/>
              <a:gd name="connsiteY9" fmla="*/ 2460991 h 2465358"/>
              <a:gd name="connsiteX10" fmla="*/ 1450640 w 1903951"/>
              <a:gd name="connsiteY10" fmla="*/ 2462596 h 2465358"/>
              <a:gd name="connsiteX11" fmla="*/ 1295030 w 1903951"/>
              <a:gd name="connsiteY11" fmla="*/ 2450314 h 2465358"/>
              <a:gd name="connsiteX12" fmla="*/ 1015861 w 1903951"/>
              <a:gd name="connsiteY12" fmla="*/ 2373055 h 2465358"/>
              <a:gd name="connsiteX13" fmla="*/ 879478 w 1903951"/>
              <a:gd name="connsiteY13" fmla="*/ 2335311 h 2465358"/>
              <a:gd name="connsiteX14" fmla="*/ 509652 w 1903951"/>
              <a:gd name="connsiteY14" fmla="*/ 2232963 h 2465358"/>
              <a:gd name="connsiteX15" fmla="*/ 267359 w 1903951"/>
              <a:gd name="connsiteY15" fmla="*/ 1672882 h 2465358"/>
              <a:gd name="connsiteX16" fmla="*/ 0 w 1903951"/>
              <a:gd name="connsiteY16" fmla="*/ 42771 h 2465358"/>
              <a:gd name="connsiteX17" fmla="*/ 411994 w 1903951"/>
              <a:gd name="connsiteY17"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827949 w 1903951"/>
              <a:gd name="connsiteY4" fmla="*/ 2059507 h 2465358"/>
              <a:gd name="connsiteX5" fmla="*/ 1796327 w 1903951"/>
              <a:gd name="connsiteY5" fmla="*/ 2182806 h 2465358"/>
              <a:gd name="connsiteX6" fmla="*/ 1770970 w 1903951"/>
              <a:gd name="connsiteY6" fmla="*/ 2242464 h 2465358"/>
              <a:gd name="connsiteX7" fmla="*/ 1468328 w 1903951"/>
              <a:gd name="connsiteY7" fmla="*/ 2460562 h 2465358"/>
              <a:gd name="connsiteX8" fmla="*/ 1458028 w 1903951"/>
              <a:gd name="connsiteY8" fmla="*/ 2460991 h 2465358"/>
              <a:gd name="connsiteX9" fmla="*/ 1450640 w 1903951"/>
              <a:gd name="connsiteY9" fmla="*/ 2462596 h 2465358"/>
              <a:gd name="connsiteX10" fmla="*/ 1295030 w 1903951"/>
              <a:gd name="connsiteY10" fmla="*/ 2450314 h 2465358"/>
              <a:gd name="connsiteX11" fmla="*/ 1015861 w 1903951"/>
              <a:gd name="connsiteY11" fmla="*/ 2373055 h 2465358"/>
              <a:gd name="connsiteX12" fmla="*/ 879478 w 1903951"/>
              <a:gd name="connsiteY12" fmla="*/ 2335311 h 2465358"/>
              <a:gd name="connsiteX13" fmla="*/ 509652 w 1903951"/>
              <a:gd name="connsiteY13" fmla="*/ 2232963 h 2465358"/>
              <a:gd name="connsiteX14" fmla="*/ 267359 w 1903951"/>
              <a:gd name="connsiteY14" fmla="*/ 1672882 h 2465358"/>
              <a:gd name="connsiteX15" fmla="*/ 0 w 1903951"/>
              <a:gd name="connsiteY15" fmla="*/ 42771 h 2465358"/>
              <a:gd name="connsiteX16" fmla="*/ 411994 w 1903951"/>
              <a:gd name="connsiteY16"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796327 w 1903951"/>
              <a:gd name="connsiteY4" fmla="*/ 2182806 h 2465358"/>
              <a:gd name="connsiteX5" fmla="*/ 1770970 w 1903951"/>
              <a:gd name="connsiteY5" fmla="*/ 2242464 h 2465358"/>
              <a:gd name="connsiteX6" fmla="*/ 1468328 w 1903951"/>
              <a:gd name="connsiteY6" fmla="*/ 2460562 h 2465358"/>
              <a:gd name="connsiteX7" fmla="*/ 1458028 w 1903951"/>
              <a:gd name="connsiteY7" fmla="*/ 2460991 h 2465358"/>
              <a:gd name="connsiteX8" fmla="*/ 1450640 w 1903951"/>
              <a:gd name="connsiteY8" fmla="*/ 2462596 h 2465358"/>
              <a:gd name="connsiteX9" fmla="*/ 1295030 w 1903951"/>
              <a:gd name="connsiteY9" fmla="*/ 2450314 h 2465358"/>
              <a:gd name="connsiteX10" fmla="*/ 1015861 w 1903951"/>
              <a:gd name="connsiteY10" fmla="*/ 2373055 h 2465358"/>
              <a:gd name="connsiteX11" fmla="*/ 879478 w 1903951"/>
              <a:gd name="connsiteY11" fmla="*/ 2335311 h 2465358"/>
              <a:gd name="connsiteX12" fmla="*/ 509652 w 1903951"/>
              <a:gd name="connsiteY12" fmla="*/ 2232963 h 2465358"/>
              <a:gd name="connsiteX13" fmla="*/ 267359 w 1903951"/>
              <a:gd name="connsiteY13" fmla="*/ 1672882 h 2465358"/>
              <a:gd name="connsiteX14" fmla="*/ 0 w 1903951"/>
              <a:gd name="connsiteY14" fmla="*/ 42771 h 2465358"/>
              <a:gd name="connsiteX15" fmla="*/ 411994 w 1903951"/>
              <a:gd name="connsiteY15"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796327 w 1903951"/>
              <a:gd name="connsiteY4" fmla="*/ 2182806 h 2465358"/>
              <a:gd name="connsiteX5" fmla="*/ 1770970 w 1903951"/>
              <a:gd name="connsiteY5" fmla="*/ 2242464 h 2465358"/>
              <a:gd name="connsiteX6" fmla="*/ 1468328 w 1903951"/>
              <a:gd name="connsiteY6" fmla="*/ 2460562 h 2465358"/>
              <a:gd name="connsiteX7" fmla="*/ 1458028 w 1903951"/>
              <a:gd name="connsiteY7" fmla="*/ 2460991 h 2465358"/>
              <a:gd name="connsiteX8" fmla="*/ 1450640 w 1903951"/>
              <a:gd name="connsiteY8" fmla="*/ 2462596 h 2465358"/>
              <a:gd name="connsiteX9" fmla="*/ 1295030 w 1903951"/>
              <a:gd name="connsiteY9" fmla="*/ 2450314 h 2465358"/>
              <a:gd name="connsiteX10" fmla="*/ 1015861 w 1903951"/>
              <a:gd name="connsiteY10" fmla="*/ 2373055 h 2465358"/>
              <a:gd name="connsiteX11" fmla="*/ 879478 w 1903951"/>
              <a:gd name="connsiteY11" fmla="*/ 2335311 h 2465358"/>
              <a:gd name="connsiteX12" fmla="*/ 509652 w 1903951"/>
              <a:gd name="connsiteY12" fmla="*/ 2232963 h 2465358"/>
              <a:gd name="connsiteX13" fmla="*/ 267359 w 1903951"/>
              <a:gd name="connsiteY13" fmla="*/ 1672882 h 2465358"/>
              <a:gd name="connsiteX14" fmla="*/ 0 w 1903951"/>
              <a:gd name="connsiteY14" fmla="*/ 42771 h 2465358"/>
              <a:gd name="connsiteX15" fmla="*/ 411994 w 1903951"/>
              <a:gd name="connsiteY15" fmla="*/ 71 h 2465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03951" h="2465358">
                <a:moveTo>
                  <a:pt x="411994" y="71"/>
                </a:moveTo>
                <a:cubicBezTo>
                  <a:pt x="723752" y="2772"/>
                  <a:pt x="1156124" y="83005"/>
                  <a:pt x="1503902" y="435670"/>
                </a:cubicBezTo>
                <a:cubicBezTo>
                  <a:pt x="1935236" y="881865"/>
                  <a:pt x="1957167" y="1462455"/>
                  <a:pt x="1849559" y="1970244"/>
                </a:cubicBezTo>
                <a:lnTo>
                  <a:pt x="1829273" y="2051250"/>
                </a:lnTo>
                <a:cubicBezTo>
                  <a:pt x="1815910" y="2123677"/>
                  <a:pt x="1807309" y="2138954"/>
                  <a:pt x="1796327" y="2182806"/>
                </a:cubicBezTo>
                <a:lnTo>
                  <a:pt x="1770970" y="2242464"/>
                </a:lnTo>
                <a:cubicBezTo>
                  <a:pt x="1711724" y="2361668"/>
                  <a:pt x="1597158" y="2442311"/>
                  <a:pt x="1468328" y="2460562"/>
                </a:cubicBezTo>
                <a:lnTo>
                  <a:pt x="1458028" y="2460991"/>
                </a:lnTo>
                <a:lnTo>
                  <a:pt x="1450640" y="2462596"/>
                </a:lnTo>
                <a:cubicBezTo>
                  <a:pt x="1399988" y="2468604"/>
                  <a:pt x="1347248" y="2464945"/>
                  <a:pt x="1295030" y="2450314"/>
                </a:cubicBezTo>
                <a:lnTo>
                  <a:pt x="1015861" y="2373055"/>
                </a:lnTo>
                <a:lnTo>
                  <a:pt x="879478" y="2335311"/>
                </a:lnTo>
                <a:lnTo>
                  <a:pt x="509652" y="2232963"/>
                </a:lnTo>
                <a:cubicBezTo>
                  <a:pt x="267359" y="2166096"/>
                  <a:pt x="158752" y="1898588"/>
                  <a:pt x="267359" y="1672882"/>
                </a:cubicBezTo>
                <a:cubicBezTo>
                  <a:pt x="451177" y="1296705"/>
                  <a:pt x="559784" y="703178"/>
                  <a:pt x="0" y="42771"/>
                </a:cubicBezTo>
                <a:cubicBezTo>
                  <a:pt x="0" y="42771"/>
                  <a:pt x="169515" y="-2030"/>
                  <a:pt x="411994" y="71"/>
                </a:cubicBezTo>
                <a:close/>
              </a:path>
            </a:pathLst>
          </a:custGeom>
          <a:solidFill>
            <a:schemeClr val="accent4"/>
          </a:solidFill>
          <a:ln w="0" cap="flat">
            <a:noFill/>
            <a:prstDash val="solid"/>
            <a:miter/>
          </a:ln>
        </p:spPr>
        <p:txBody>
          <a:bodyPr wrap="square" rtlCol="0" anchor="ctr">
            <a:noAutofit/>
          </a:bodyPr>
          <a:lstStyle/>
          <a:p>
            <a:endParaRPr lang="en-US"/>
          </a:p>
        </p:txBody>
      </p:sp>
      <p:sp>
        <p:nvSpPr>
          <p:cNvPr id="24" name="Freeform 356">
            <a:extLst>
              <a:ext uri="{FF2B5EF4-FFF2-40B4-BE49-F238E27FC236}">
                <a16:creationId xmlns:a16="http://schemas.microsoft.com/office/drawing/2014/main" id="{9795942D-3C20-3A3D-7B2A-1130AF5990DD}"/>
              </a:ext>
            </a:extLst>
          </p:cNvPr>
          <p:cNvSpPr/>
          <p:nvPr/>
        </p:nvSpPr>
        <p:spPr>
          <a:xfrm>
            <a:off x="3695256" y="3974775"/>
            <a:ext cx="2856390" cy="1890640"/>
          </a:xfrm>
          <a:custGeom>
            <a:avLst/>
            <a:gdLst>
              <a:gd name="connsiteX0" fmla="*/ 229742 w 230416"/>
              <a:gd name="connsiteY0" fmla="*/ 56500 h 152512"/>
              <a:gd name="connsiteX1" fmla="*/ 144148 w 230416"/>
              <a:gd name="connsiteY1" fmla="*/ 148210 h 152512"/>
              <a:gd name="connsiteX2" fmla="*/ 9353 w 230416"/>
              <a:gd name="connsiteY2" fmla="*/ 102355 h 152512"/>
              <a:gd name="connsiteX3" fmla="*/ 9353 w 230416"/>
              <a:gd name="connsiteY3" fmla="*/ 57849 h 152512"/>
              <a:gd name="connsiteX4" fmla="*/ 55183 w 230416"/>
              <a:gd name="connsiteY4" fmla="*/ 9971 h 152512"/>
              <a:gd name="connsiteX5" fmla="*/ 104383 w 230416"/>
              <a:gd name="connsiteY5" fmla="*/ 14017 h 152512"/>
              <a:gd name="connsiteX6" fmla="*/ 230416 w 230416"/>
              <a:gd name="connsiteY6" fmla="*/ 57174 h 152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16" h="152512">
                <a:moveTo>
                  <a:pt x="229742" y="56500"/>
                </a:moveTo>
                <a:cubicBezTo>
                  <a:pt x="229742" y="56500"/>
                  <a:pt x="212893" y="128654"/>
                  <a:pt x="144148" y="148210"/>
                </a:cubicBezTo>
                <a:cubicBezTo>
                  <a:pt x="88882" y="163720"/>
                  <a:pt x="42378" y="134723"/>
                  <a:pt x="9353" y="102355"/>
                </a:cubicBezTo>
                <a:cubicBezTo>
                  <a:pt x="-2778" y="90217"/>
                  <a:pt x="-3452" y="69987"/>
                  <a:pt x="9353" y="57849"/>
                </a:cubicBezTo>
                <a:lnTo>
                  <a:pt x="55183" y="9971"/>
                </a:lnTo>
                <a:cubicBezTo>
                  <a:pt x="69337" y="-4864"/>
                  <a:pt x="92252" y="-2842"/>
                  <a:pt x="104383" y="14017"/>
                </a:cubicBezTo>
                <a:cubicBezTo>
                  <a:pt x="123928" y="41665"/>
                  <a:pt x="162345" y="72010"/>
                  <a:pt x="230416" y="57174"/>
                </a:cubicBezTo>
                <a:close/>
              </a:path>
            </a:pathLst>
          </a:custGeom>
          <a:solidFill>
            <a:schemeClr val="accent5"/>
          </a:solidFill>
          <a:ln w="0" cap="flat">
            <a:noFill/>
            <a:prstDash val="solid"/>
            <a:miter/>
          </a:ln>
        </p:spPr>
        <p:txBody>
          <a:bodyPr rtlCol="0" anchor="ctr"/>
          <a:lstStyle/>
          <a:p>
            <a:pPr marL="357188" algn="ctr" rtl="1"/>
            <a:endParaRPr lang="en-US" sz="2000" dirty="0">
              <a:latin typeface="Alexandria" pitchFamily="2" charset="-78"/>
              <a:cs typeface="Alexandria" pitchFamily="2" charset="-78"/>
            </a:endParaRPr>
          </a:p>
        </p:txBody>
      </p:sp>
      <p:sp>
        <p:nvSpPr>
          <p:cNvPr id="53" name="TextBox 52">
            <a:extLst>
              <a:ext uri="{FF2B5EF4-FFF2-40B4-BE49-F238E27FC236}">
                <a16:creationId xmlns:a16="http://schemas.microsoft.com/office/drawing/2014/main" id="{EF881382-AC04-E058-DBE0-3E0BF3C57917}"/>
              </a:ext>
            </a:extLst>
          </p:cNvPr>
          <p:cNvSpPr txBox="1"/>
          <p:nvPr/>
        </p:nvSpPr>
        <p:spPr>
          <a:xfrm>
            <a:off x="4961864" y="3543718"/>
            <a:ext cx="687796" cy="461665"/>
          </a:xfrm>
          <a:prstGeom prst="rect">
            <a:avLst/>
          </a:prstGeom>
          <a:noFill/>
        </p:spPr>
        <p:txBody>
          <a:bodyPr wrap="square" lIns="0" rIns="0" rtlCol="0" anchor="ctr">
            <a:spAutoFit/>
          </a:bodyPr>
          <a:lstStyle/>
          <a:p>
            <a:pPr algn="ctr"/>
            <a:r>
              <a:rPr lang="en-US" sz="2400" b="1" noProof="1">
                <a:solidFill>
                  <a:schemeClr val="tx1">
                    <a:lumMod val="75000"/>
                    <a:lumOff val="25000"/>
                  </a:schemeClr>
                </a:solidFill>
              </a:rPr>
              <a:t>01</a:t>
            </a:r>
          </a:p>
        </p:txBody>
      </p:sp>
      <p:sp>
        <p:nvSpPr>
          <p:cNvPr id="54" name="TextBox 53">
            <a:extLst>
              <a:ext uri="{FF2B5EF4-FFF2-40B4-BE49-F238E27FC236}">
                <a16:creationId xmlns:a16="http://schemas.microsoft.com/office/drawing/2014/main" id="{45BDC50B-A390-91E2-EEDB-48BA72EE0322}"/>
              </a:ext>
            </a:extLst>
          </p:cNvPr>
          <p:cNvSpPr txBox="1"/>
          <p:nvPr/>
        </p:nvSpPr>
        <p:spPr>
          <a:xfrm>
            <a:off x="6400399" y="3449109"/>
            <a:ext cx="687796" cy="461665"/>
          </a:xfrm>
          <a:prstGeom prst="rect">
            <a:avLst/>
          </a:prstGeom>
          <a:noFill/>
        </p:spPr>
        <p:txBody>
          <a:bodyPr wrap="square" lIns="0" rIns="0" rtlCol="0" anchor="ctr">
            <a:spAutoFit/>
          </a:bodyPr>
          <a:lstStyle/>
          <a:p>
            <a:pPr algn="ctr"/>
            <a:r>
              <a:rPr lang="en-US" sz="2400" b="1" noProof="1">
                <a:solidFill>
                  <a:schemeClr val="bg1"/>
                </a:solidFill>
              </a:rPr>
              <a:t>02</a:t>
            </a:r>
          </a:p>
        </p:txBody>
      </p:sp>
      <p:sp>
        <p:nvSpPr>
          <p:cNvPr id="56" name="TextBox 55">
            <a:extLst>
              <a:ext uri="{FF2B5EF4-FFF2-40B4-BE49-F238E27FC236}">
                <a16:creationId xmlns:a16="http://schemas.microsoft.com/office/drawing/2014/main" id="{B41F764C-1B0C-06E9-6A06-37074AAD8DC3}"/>
              </a:ext>
            </a:extLst>
          </p:cNvPr>
          <p:cNvSpPr txBox="1"/>
          <p:nvPr/>
        </p:nvSpPr>
        <p:spPr>
          <a:xfrm>
            <a:off x="5725303" y="4764395"/>
            <a:ext cx="687796" cy="461665"/>
          </a:xfrm>
          <a:prstGeom prst="rect">
            <a:avLst/>
          </a:prstGeom>
          <a:noFill/>
        </p:spPr>
        <p:txBody>
          <a:bodyPr wrap="square" lIns="0" rIns="0" rtlCol="0" anchor="ctr">
            <a:spAutoFit/>
          </a:bodyPr>
          <a:lstStyle/>
          <a:p>
            <a:pPr algn="ctr"/>
            <a:r>
              <a:rPr lang="en-US" sz="2400" b="1" noProof="1">
                <a:solidFill>
                  <a:schemeClr val="tx1">
                    <a:lumMod val="75000"/>
                    <a:lumOff val="25000"/>
                  </a:schemeClr>
                </a:solidFill>
              </a:rPr>
              <a:t>03</a:t>
            </a:r>
          </a:p>
        </p:txBody>
      </p:sp>
      <p:sp>
        <p:nvSpPr>
          <p:cNvPr id="57" name="TextBox 56">
            <a:extLst>
              <a:ext uri="{FF2B5EF4-FFF2-40B4-BE49-F238E27FC236}">
                <a16:creationId xmlns:a16="http://schemas.microsoft.com/office/drawing/2014/main" id="{7A6B7AD3-7057-0B09-B219-27042AA16BB8}"/>
              </a:ext>
            </a:extLst>
          </p:cNvPr>
          <p:cNvSpPr txBox="1"/>
          <p:nvPr/>
        </p:nvSpPr>
        <p:spPr>
          <a:xfrm>
            <a:off x="6698461" y="4127817"/>
            <a:ext cx="687796" cy="461665"/>
          </a:xfrm>
          <a:prstGeom prst="rect">
            <a:avLst/>
          </a:prstGeom>
          <a:noFill/>
        </p:spPr>
        <p:txBody>
          <a:bodyPr wrap="square" lIns="0" rIns="0" rtlCol="0" anchor="b">
            <a:spAutoFit/>
          </a:bodyPr>
          <a:lstStyle/>
          <a:p>
            <a:pPr algn="ctr"/>
            <a:r>
              <a:rPr lang="en-US" sz="2400" b="1" noProof="1">
                <a:solidFill>
                  <a:schemeClr val="accent4"/>
                </a:solidFill>
              </a:rPr>
              <a:t>05</a:t>
            </a:r>
          </a:p>
        </p:txBody>
      </p:sp>
      <p:grpSp>
        <p:nvGrpSpPr>
          <p:cNvPr id="63" name="Group 62">
            <a:extLst>
              <a:ext uri="{FF2B5EF4-FFF2-40B4-BE49-F238E27FC236}">
                <a16:creationId xmlns:a16="http://schemas.microsoft.com/office/drawing/2014/main" id="{A0A143D1-673B-FB1A-21CD-A5E29B3B0842}"/>
              </a:ext>
            </a:extLst>
          </p:cNvPr>
          <p:cNvGrpSpPr/>
          <p:nvPr/>
        </p:nvGrpSpPr>
        <p:grpSpPr>
          <a:xfrm>
            <a:off x="263352" y="3235967"/>
            <a:ext cx="2926080" cy="2356535"/>
            <a:chOff x="332936" y="4652338"/>
            <a:chExt cx="2926080" cy="2356535"/>
          </a:xfrm>
        </p:grpSpPr>
        <p:sp>
          <p:nvSpPr>
            <p:cNvPr id="65" name="TextBox 64">
              <a:extLst>
                <a:ext uri="{FF2B5EF4-FFF2-40B4-BE49-F238E27FC236}">
                  <a16:creationId xmlns:a16="http://schemas.microsoft.com/office/drawing/2014/main" id="{8285B5CD-FF3E-41E9-C298-0488B7C377AA}"/>
                </a:ext>
              </a:extLst>
            </p:cNvPr>
            <p:cNvSpPr txBox="1"/>
            <p:nvPr/>
          </p:nvSpPr>
          <p:spPr>
            <a:xfrm>
              <a:off x="332936" y="4652338"/>
              <a:ext cx="2926080" cy="461665"/>
            </a:xfrm>
            <a:prstGeom prst="rect">
              <a:avLst/>
            </a:prstGeom>
            <a:noFill/>
          </p:spPr>
          <p:txBody>
            <a:bodyPr wrap="square" lIns="0" rIns="0" rtlCol="0" anchor="b">
              <a:spAutoFit/>
            </a:bodyPr>
            <a:lstStyle/>
            <a:p>
              <a:pPr algn="r"/>
              <a:r>
                <a:rPr lang="ar-EG" sz="2400" b="1" dirty="0"/>
                <a:t>حسب نمط الدراسة</a:t>
              </a:r>
              <a:endParaRPr lang="en-US" sz="2400" b="1" dirty="0"/>
            </a:p>
          </p:txBody>
        </p:sp>
        <p:sp>
          <p:nvSpPr>
            <p:cNvPr id="66" name="TextBox 65">
              <a:extLst>
                <a:ext uri="{FF2B5EF4-FFF2-40B4-BE49-F238E27FC236}">
                  <a16:creationId xmlns:a16="http://schemas.microsoft.com/office/drawing/2014/main" id="{C85F939F-4B84-114F-BB86-4F0D575496EB}"/>
                </a:ext>
              </a:extLst>
            </p:cNvPr>
            <p:cNvSpPr txBox="1"/>
            <p:nvPr/>
          </p:nvSpPr>
          <p:spPr>
            <a:xfrm>
              <a:off x="332936" y="5111494"/>
              <a:ext cx="2926080" cy="1897379"/>
            </a:xfrm>
            <a:prstGeom prst="rect">
              <a:avLst/>
            </a:prstGeom>
            <a:noFill/>
          </p:spPr>
          <p:txBody>
            <a:bodyPr wrap="square" lIns="0" rIns="0" rtlCol="0" anchor="t">
              <a:spAutoFit/>
            </a:bodyPr>
            <a:lstStyle/>
            <a:p>
              <a:pPr marL="285750" indent="-285750" algn="just" rtl="1">
                <a:lnSpc>
                  <a:spcPct val="150000"/>
                </a:lnSpc>
                <a:buClr>
                  <a:srgbClr val="6699FF"/>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التعليم العالي النظامي</a:t>
              </a:r>
            </a:p>
            <a:p>
              <a:pPr marL="285750" indent="-285750" algn="just" rtl="1">
                <a:lnSpc>
                  <a:spcPct val="150000"/>
                </a:lnSpc>
                <a:buClr>
                  <a:srgbClr val="6699FF"/>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التعليم عن بعد</a:t>
              </a:r>
            </a:p>
            <a:p>
              <a:pPr marL="285750" indent="-285750" algn="just" rtl="1">
                <a:lnSpc>
                  <a:spcPct val="150000"/>
                </a:lnSpc>
                <a:buClr>
                  <a:srgbClr val="6699FF"/>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التعليم المدمج</a:t>
              </a:r>
            </a:p>
            <a:p>
              <a:pPr marL="285750" indent="-285750" algn="just" rtl="1">
                <a:lnSpc>
                  <a:spcPct val="150000"/>
                </a:lnSpc>
                <a:buClr>
                  <a:srgbClr val="6699FF"/>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الجامعة المفتوحة</a:t>
              </a:r>
            </a:p>
            <a:p>
              <a:pPr marL="285750" indent="-285750" algn="just" rtl="1">
                <a:lnSpc>
                  <a:spcPct val="150000"/>
                </a:lnSpc>
                <a:buClr>
                  <a:srgbClr val="6699FF"/>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الجامعة الافتراضية</a:t>
              </a:r>
              <a:endParaRPr lang="en-US" sz="1600" dirty="0">
                <a:solidFill>
                  <a:schemeClr val="tx1">
                    <a:lumMod val="65000"/>
                    <a:lumOff val="35000"/>
                  </a:schemeClr>
                </a:solidFill>
                <a:latin typeface="Alexandria" pitchFamily="2" charset="-78"/>
                <a:cs typeface="Alexandria" pitchFamily="2" charset="-78"/>
              </a:endParaRPr>
            </a:p>
          </p:txBody>
        </p:sp>
      </p:grpSp>
      <p:sp>
        <p:nvSpPr>
          <p:cNvPr id="72" name="TextBox 71">
            <a:extLst>
              <a:ext uri="{FF2B5EF4-FFF2-40B4-BE49-F238E27FC236}">
                <a16:creationId xmlns:a16="http://schemas.microsoft.com/office/drawing/2014/main" id="{6245FFAB-97AF-B035-66BE-558089104F8C}"/>
              </a:ext>
            </a:extLst>
          </p:cNvPr>
          <p:cNvSpPr txBox="1"/>
          <p:nvPr/>
        </p:nvSpPr>
        <p:spPr>
          <a:xfrm>
            <a:off x="4349796" y="4692729"/>
            <a:ext cx="1224136" cy="646331"/>
          </a:xfrm>
          <a:prstGeom prst="rect">
            <a:avLst/>
          </a:prstGeom>
          <a:noFill/>
        </p:spPr>
        <p:txBody>
          <a:bodyPr wrap="square" rtlCol="1">
            <a:spAutoFit/>
          </a:bodyPr>
          <a:lstStyle/>
          <a:p>
            <a:pPr algn="ctr" rtl="1"/>
            <a:r>
              <a:rPr lang="ar-EG" sz="1800" b="1" dirty="0">
                <a:solidFill>
                  <a:schemeClr val="tx1"/>
                </a:solidFill>
                <a:latin typeface="Alexandria" pitchFamily="2" charset="-78"/>
                <a:cs typeface="Alexandria" pitchFamily="2" charset="-78"/>
              </a:rPr>
              <a:t>نمط الدراسة</a:t>
            </a:r>
          </a:p>
        </p:txBody>
      </p:sp>
      <p:grpSp>
        <p:nvGrpSpPr>
          <p:cNvPr id="74" name="Group 73">
            <a:extLst>
              <a:ext uri="{FF2B5EF4-FFF2-40B4-BE49-F238E27FC236}">
                <a16:creationId xmlns:a16="http://schemas.microsoft.com/office/drawing/2014/main" id="{3B7CD907-713E-43C2-1AEA-2B943FBE9EC6}"/>
              </a:ext>
            </a:extLst>
          </p:cNvPr>
          <p:cNvGrpSpPr/>
          <p:nvPr/>
        </p:nvGrpSpPr>
        <p:grpSpPr>
          <a:xfrm>
            <a:off x="7042359" y="1393944"/>
            <a:ext cx="2926080" cy="1617871"/>
            <a:chOff x="332936" y="4652338"/>
            <a:chExt cx="2926080" cy="1617871"/>
          </a:xfrm>
        </p:grpSpPr>
        <p:sp>
          <p:nvSpPr>
            <p:cNvPr id="75" name="TextBox 74">
              <a:extLst>
                <a:ext uri="{FF2B5EF4-FFF2-40B4-BE49-F238E27FC236}">
                  <a16:creationId xmlns:a16="http://schemas.microsoft.com/office/drawing/2014/main" id="{E5C0A3D7-5930-805F-06A1-14F552125333}"/>
                </a:ext>
              </a:extLst>
            </p:cNvPr>
            <p:cNvSpPr txBox="1"/>
            <p:nvPr/>
          </p:nvSpPr>
          <p:spPr>
            <a:xfrm>
              <a:off x="332936" y="4652338"/>
              <a:ext cx="2926080" cy="461665"/>
            </a:xfrm>
            <a:prstGeom prst="rect">
              <a:avLst/>
            </a:prstGeom>
            <a:noFill/>
          </p:spPr>
          <p:txBody>
            <a:bodyPr wrap="square" lIns="0" rIns="0" rtlCol="0" anchor="b">
              <a:spAutoFit/>
            </a:bodyPr>
            <a:lstStyle/>
            <a:p>
              <a:pPr algn="r"/>
              <a:r>
                <a:rPr lang="ar-EG" sz="2400" b="1" dirty="0"/>
                <a:t>حسب الجهة المشرفة</a:t>
              </a:r>
              <a:endParaRPr lang="en-US" sz="2400" b="1" dirty="0"/>
            </a:p>
          </p:txBody>
        </p:sp>
        <p:sp>
          <p:nvSpPr>
            <p:cNvPr id="76" name="TextBox 75">
              <a:extLst>
                <a:ext uri="{FF2B5EF4-FFF2-40B4-BE49-F238E27FC236}">
                  <a16:creationId xmlns:a16="http://schemas.microsoft.com/office/drawing/2014/main" id="{9AC3BACE-5081-ACF0-1611-A55FD5856EDE}"/>
                </a:ext>
              </a:extLst>
            </p:cNvPr>
            <p:cNvSpPr txBox="1"/>
            <p:nvPr/>
          </p:nvSpPr>
          <p:spPr>
            <a:xfrm>
              <a:off x="332936" y="5111494"/>
              <a:ext cx="2926080" cy="1158715"/>
            </a:xfrm>
            <a:prstGeom prst="rect">
              <a:avLst/>
            </a:prstGeom>
            <a:noFill/>
          </p:spPr>
          <p:txBody>
            <a:bodyPr wrap="square" lIns="0" rIns="0" rtlCol="0" anchor="t">
              <a:spAutoFit/>
            </a:bodyPr>
            <a:lstStyle/>
            <a:p>
              <a:pPr marL="285750" indent="-285750" algn="just" rtl="1">
                <a:lnSpc>
                  <a:spcPct val="150000"/>
                </a:lnSpc>
                <a:buClr>
                  <a:srgbClr val="F58221"/>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تعليم عال حكومي</a:t>
              </a:r>
            </a:p>
            <a:p>
              <a:pPr marL="285750" indent="-285750" algn="just" rtl="1">
                <a:lnSpc>
                  <a:spcPct val="150000"/>
                </a:lnSpc>
                <a:buClr>
                  <a:srgbClr val="F58221"/>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تعليم عال خاص / اهلي.</a:t>
              </a:r>
            </a:p>
            <a:p>
              <a:pPr marL="285750" indent="-285750" algn="just" rtl="1">
                <a:lnSpc>
                  <a:spcPct val="150000"/>
                </a:lnSpc>
                <a:buClr>
                  <a:srgbClr val="F58221"/>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جامعات الشركات</a:t>
              </a:r>
            </a:p>
          </p:txBody>
        </p:sp>
      </p:grpSp>
      <p:sp>
        <p:nvSpPr>
          <p:cNvPr id="77" name="TextBox 76">
            <a:extLst>
              <a:ext uri="{FF2B5EF4-FFF2-40B4-BE49-F238E27FC236}">
                <a16:creationId xmlns:a16="http://schemas.microsoft.com/office/drawing/2014/main" id="{AC02F46E-53FA-38E0-C843-D0B026F25712}"/>
              </a:ext>
            </a:extLst>
          </p:cNvPr>
          <p:cNvSpPr txBox="1"/>
          <p:nvPr/>
        </p:nvSpPr>
        <p:spPr>
          <a:xfrm>
            <a:off x="5457133" y="2219000"/>
            <a:ext cx="1224136" cy="646331"/>
          </a:xfrm>
          <a:prstGeom prst="rect">
            <a:avLst/>
          </a:prstGeom>
          <a:noFill/>
        </p:spPr>
        <p:txBody>
          <a:bodyPr wrap="square" rtlCol="1">
            <a:spAutoFit/>
          </a:bodyPr>
          <a:lstStyle/>
          <a:p>
            <a:pPr algn="ctr" rtl="1"/>
            <a:r>
              <a:rPr lang="ar-EG" sz="1800" b="1" dirty="0">
                <a:solidFill>
                  <a:schemeClr val="tx1"/>
                </a:solidFill>
                <a:latin typeface="Alexandria" pitchFamily="2" charset="-78"/>
                <a:cs typeface="Alexandria" pitchFamily="2" charset="-78"/>
              </a:rPr>
              <a:t>الجهة المشرفة </a:t>
            </a:r>
          </a:p>
        </p:txBody>
      </p:sp>
      <p:sp>
        <p:nvSpPr>
          <p:cNvPr id="78" name="TextBox 77">
            <a:extLst>
              <a:ext uri="{FF2B5EF4-FFF2-40B4-BE49-F238E27FC236}">
                <a16:creationId xmlns:a16="http://schemas.microsoft.com/office/drawing/2014/main" id="{D830ADB1-C225-6B55-ABB2-0E2D98CA36AA}"/>
              </a:ext>
            </a:extLst>
          </p:cNvPr>
          <p:cNvSpPr txBox="1"/>
          <p:nvPr/>
        </p:nvSpPr>
        <p:spPr>
          <a:xfrm>
            <a:off x="6686014" y="4373617"/>
            <a:ext cx="1224136" cy="646331"/>
          </a:xfrm>
          <a:prstGeom prst="rect">
            <a:avLst/>
          </a:prstGeom>
          <a:noFill/>
        </p:spPr>
        <p:txBody>
          <a:bodyPr wrap="square" rtlCol="1">
            <a:spAutoFit/>
          </a:bodyPr>
          <a:lstStyle/>
          <a:p>
            <a:pPr algn="ctr" rtl="1"/>
            <a:r>
              <a:rPr lang="ar-EG" sz="1800" b="1" dirty="0">
                <a:solidFill>
                  <a:schemeClr val="tx1"/>
                </a:solidFill>
                <a:latin typeface="Alexandria" pitchFamily="2" charset="-78"/>
                <a:cs typeface="Alexandria" pitchFamily="2" charset="-78"/>
              </a:rPr>
              <a:t>طبيعة البرنامج</a:t>
            </a:r>
          </a:p>
        </p:txBody>
      </p:sp>
      <p:grpSp>
        <p:nvGrpSpPr>
          <p:cNvPr id="79" name="Group 78">
            <a:extLst>
              <a:ext uri="{FF2B5EF4-FFF2-40B4-BE49-F238E27FC236}">
                <a16:creationId xmlns:a16="http://schemas.microsoft.com/office/drawing/2014/main" id="{48230C4C-BA20-C72A-D976-8A8A85E6AFF3}"/>
              </a:ext>
            </a:extLst>
          </p:cNvPr>
          <p:cNvGrpSpPr/>
          <p:nvPr/>
        </p:nvGrpSpPr>
        <p:grpSpPr>
          <a:xfrm>
            <a:off x="7886795" y="4358649"/>
            <a:ext cx="2926080" cy="1617871"/>
            <a:chOff x="332936" y="4652338"/>
            <a:chExt cx="2926080" cy="1617871"/>
          </a:xfrm>
        </p:grpSpPr>
        <p:sp>
          <p:nvSpPr>
            <p:cNvPr id="80" name="TextBox 79">
              <a:extLst>
                <a:ext uri="{FF2B5EF4-FFF2-40B4-BE49-F238E27FC236}">
                  <a16:creationId xmlns:a16="http://schemas.microsoft.com/office/drawing/2014/main" id="{B75122E9-B759-4D8C-E8A3-2661BCED395E}"/>
                </a:ext>
              </a:extLst>
            </p:cNvPr>
            <p:cNvSpPr txBox="1"/>
            <p:nvPr/>
          </p:nvSpPr>
          <p:spPr>
            <a:xfrm>
              <a:off x="332936" y="4652338"/>
              <a:ext cx="2926080" cy="461665"/>
            </a:xfrm>
            <a:prstGeom prst="rect">
              <a:avLst/>
            </a:prstGeom>
            <a:noFill/>
          </p:spPr>
          <p:txBody>
            <a:bodyPr wrap="square" lIns="0" rIns="0" rtlCol="0" anchor="b">
              <a:spAutoFit/>
            </a:bodyPr>
            <a:lstStyle/>
            <a:p>
              <a:pPr algn="r"/>
              <a:r>
                <a:rPr lang="ar-EG" sz="2400" b="1" dirty="0"/>
                <a:t>حسب طبيعة البرنامج</a:t>
              </a:r>
              <a:endParaRPr lang="en-US" sz="2400" b="1" dirty="0"/>
            </a:p>
          </p:txBody>
        </p:sp>
        <p:sp>
          <p:nvSpPr>
            <p:cNvPr id="81" name="TextBox 80">
              <a:extLst>
                <a:ext uri="{FF2B5EF4-FFF2-40B4-BE49-F238E27FC236}">
                  <a16:creationId xmlns:a16="http://schemas.microsoft.com/office/drawing/2014/main" id="{5064E25C-3583-1A13-F1C2-1A21131641CE}"/>
                </a:ext>
              </a:extLst>
            </p:cNvPr>
            <p:cNvSpPr txBox="1"/>
            <p:nvPr/>
          </p:nvSpPr>
          <p:spPr>
            <a:xfrm>
              <a:off x="332936" y="5111494"/>
              <a:ext cx="2926080" cy="1158715"/>
            </a:xfrm>
            <a:prstGeom prst="rect">
              <a:avLst/>
            </a:prstGeom>
            <a:noFill/>
          </p:spPr>
          <p:txBody>
            <a:bodyPr wrap="square" lIns="0" rIns="0" rtlCol="0" anchor="t">
              <a:spAutoFit/>
            </a:bodyPr>
            <a:lstStyle/>
            <a:p>
              <a:pPr marL="285750" indent="-285750" algn="just" rtl="1">
                <a:lnSpc>
                  <a:spcPct val="150000"/>
                </a:lnSpc>
                <a:buClr>
                  <a:srgbClr val="FFCC00"/>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تعليم عال أكاديمي</a:t>
              </a:r>
            </a:p>
            <a:p>
              <a:pPr marL="285750" indent="-285750" algn="just" rtl="1">
                <a:lnSpc>
                  <a:spcPct val="150000"/>
                </a:lnSpc>
                <a:buClr>
                  <a:srgbClr val="FFCC00"/>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تعليم عال تطبيقي</a:t>
              </a:r>
            </a:p>
            <a:p>
              <a:pPr marL="285750" indent="-285750" algn="just" rtl="1">
                <a:lnSpc>
                  <a:spcPct val="150000"/>
                </a:lnSpc>
                <a:buClr>
                  <a:srgbClr val="FFCC00"/>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تعليم تعاوني</a:t>
              </a:r>
            </a:p>
          </p:txBody>
        </p:sp>
      </p:grpSp>
    </p:spTree>
    <p:extLst>
      <p:ext uri="{BB962C8B-B14F-4D97-AF65-F5344CB8AC3E}">
        <p14:creationId xmlns:p14="http://schemas.microsoft.com/office/powerpoint/2010/main" val="2920391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D4CC9CAF-AD85-6330-F409-DB5EDDBEF989}"/>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8BED5739-7E4A-9F26-F840-D9F5E82737FD}"/>
              </a:ext>
            </a:extLst>
          </p:cNvPr>
          <p:cNvSpPr txBox="1"/>
          <p:nvPr/>
        </p:nvSpPr>
        <p:spPr>
          <a:xfrm>
            <a:off x="3549079" y="600391"/>
            <a:ext cx="4680520" cy="584735"/>
          </a:xfrm>
          <a:prstGeom prst="rect">
            <a:avLst/>
          </a:prstGeom>
          <a:noFill/>
          <a:ln>
            <a:noFill/>
          </a:ln>
        </p:spPr>
        <p:txBody>
          <a:bodyPr spcFirstLastPara="1" wrap="square" lIns="91425" tIns="45700" rIns="91425" bIns="45700" anchor="t" anchorCtr="0">
            <a:spAutoFit/>
          </a:bodyPr>
          <a:lstStyle/>
          <a:p>
            <a:pPr algn="ctr" rtl="1"/>
            <a:r>
              <a:rPr lang="ar-EG" sz="3200" b="1" dirty="0">
                <a:solidFill>
                  <a:srgbClr val="00B0F0"/>
                </a:solidFill>
                <a:latin typeface="Alexandria" pitchFamily="2" charset="-78"/>
                <a:ea typeface="Times New Roman" pitchFamily="18" charset="0"/>
                <a:cs typeface="Alexandria" pitchFamily="2" charset="-78"/>
              </a:rPr>
              <a:t>أنماط التعليم العالي</a:t>
            </a:r>
            <a:endParaRPr lang="ar-JO" sz="3200" b="1" dirty="0">
              <a:solidFill>
                <a:srgbClr val="00B0F0"/>
              </a:solidFill>
              <a:latin typeface="Alexandria" pitchFamily="2" charset="-78"/>
              <a:ea typeface="Times New Roman" pitchFamily="18" charset="0"/>
              <a:cs typeface="Alexandria" pitchFamily="2" charset="-78"/>
            </a:endParaRPr>
          </a:p>
        </p:txBody>
      </p:sp>
      <p:pic>
        <p:nvPicPr>
          <p:cNvPr id="3" name="Graphic 21">
            <a:extLst>
              <a:ext uri="{FF2B5EF4-FFF2-40B4-BE49-F238E27FC236}">
                <a16:creationId xmlns:a16="http://schemas.microsoft.com/office/drawing/2014/main" id="{FFC46719-7CED-ABB2-54A8-F7F2CAA98CA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F9376985-72EF-D388-1F58-B23C14C05957}"/>
              </a:ext>
            </a:extLst>
          </p:cNvPr>
          <p:cNvGrpSpPr/>
          <p:nvPr/>
        </p:nvGrpSpPr>
        <p:grpSpPr>
          <a:xfrm>
            <a:off x="234279" y="1135005"/>
            <a:ext cx="11748217" cy="5621103"/>
            <a:chOff x="263352" y="1391987"/>
            <a:chExt cx="11748217" cy="5292254"/>
          </a:xfrm>
        </p:grpSpPr>
        <p:sp>
          <p:nvSpPr>
            <p:cNvPr id="4" name="Rectangle: Rounded Corners 3">
              <a:extLst>
                <a:ext uri="{FF2B5EF4-FFF2-40B4-BE49-F238E27FC236}">
                  <a16:creationId xmlns:a16="http://schemas.microsoft.com/office/drawing/2014/main" id="{050A3539-A25C-870E-4BEC-BC270D893680}"/>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1AF3727A-812D-A59E-1183-A3E65380B2F2}"/>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CEBF71D6-DCE3-5D54-880E-44945CEACC93}"/>
              </a:ext>
            </a:extLst>
          </p:cNvPr>
          <p:cNvSpPr/>
          <p:nvPr/>
        </p:nvSpPr>
        <p:spPr>
          <a:xfrm>
            <a:off x="6141472" y="2053381"/>
            <a:ext cx="5328593" cy="4524275"/>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JO" sz="1600" b="1" dirty="0">
                <a:solidFill>
                  <a:srgbClr val="00B0F0"/>
                </a:solidFill>
                <a:latin typeface="Alexandria" pitchFamily="2" charset="-78"/>
                <a:cs typeface="Alexandria" pitchFamily="2" charset="-78"/>
              </a:rPr>
              <a:t>التعليم العالي الحكومي</a:t>
            </a:r>
            <a:r>
              <a:rPr lang="ar-EG" sz="1600" b="1" dirty="0">
                <a:solidFill>
                  <a:srgbClr val="00B0F0"/>
                </a:solidFill>
                <a:latin typeface="Alexandria" pitchFamily="2" charset="-78"/>
                <a:cs typeface="Alexandria" pitchFamily="2" charset="-78"/>
              </a:rPr>
              <a:t>:</a:t>
            </a:r>
          </a:p>
          <a:p>
            <a:pPr algn="just" rtl="1" fontAlgn="base">
              <a:lnSpc>
                <a:spcPct val="200000"/>
              </a:lnSpc>
            </a:pPr>
            <a:r>
              <a:rPr lang="ar-JO" sz="1600" dirty="0">
                <a:latin typeface="Alexandria" pitchFamily="2" charset="-78"/>
                <a:cs typeface="Alexandria" pitchFamily="2" charset="-78"/>
              </a:rPr>
              <a:t>تعليم تقدمه مؤسسات مملوكة للدولة وتخضع لإشرافها وتمويلها وتنظيمها، وفق أنظمة اعتماد وجودة رسمية، ويهدف إلى تحقيق سياسات الدولة التعليمية وخدمة المجتمع.</a:t>
            </a:r>
            <a:endParaRPr lang="ar-EG" sz="1600" dirty="0">
              <a:latin typeface="Alexandria" pitchFamily="2" charset="-78"/>
              <a:cs typeface="Alexandria" pitchFamily="2" charset="-78"/>
            </a:endParaRPr>
          </a:p>
          <a:p>
            <a:pPr algn="just" rtl="1" fontAlgn="base">
              <a:lnSpc>
                <a:spcPct val="200000"/>
              </a:lnSpc>
            </a:pPr>
            <a:r>
              <a:rPr lang="ar-EG" sz="1600" b="1" dirty="0">
                <a:solidFill>
                  <a:srgbClr val="00B0F0"/>
                </a:solidFill>
                <a:latin typeface="Alexandria" pitchFamily="2" charset="-78"/>
                <a:cs typeface="Alexandria" pitchFamily="2" charset="-78"/>
              </a:rPr>
              <a:t>التعليم العالي الخاص:</a:t>
            </a:r>
          </a:p>
          <a:p>
            <a:pPr algn="just" rtl="1" fontAlgn="base">
              <a:lnSpc>
                <a:spcPct val="200000"/>
              </a:lnSpc>
            </a:pPr>
            <a:r>
              <a:rPr lang="ar-EG" sz="1600" dirty="0">
                <a:latin typeface="Alexandria" pitchFamily="2" charset="-78"/>
                <a:cs typeface="Alexandria" pitchFamily="2" charset="-78"/>
              </a:rPr>
              <a:t>تعليم تقدمه مؤسسات يملكها ويديرها القطاع الخاص، وتعمل بترخيص واعتماد رسمي، وقد تكون ربحية أو غير ربحية بحسب النظام القانوني في الدولة.</a:t>
            </a:r>
          </a:p>
        </p:txBody>
      </p:sp>
      <p:sp>
        <p:nvSpPr>
          <p:cNvPr id="6" name="Rectangle 5">
            <a:extLst>
              <a:ext uri="{FF2B5EF4-FFF2-40B4-BE49-F238E27FC236}">
                <a16:creationId xmlns:a16="http://schemas.microsoft.com/office/drawing/2014/main" id="{159EDB76-5988-FD80-9833-975E2F75BB30}"/>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Google Shape;144;p3">
            <a:extLst>
              <a:ext uri="{FF2B5EF4-FFF2-40B4-BE49-F238E27FC236}">
                <a16:creationId xmlns:a16="http://schemas.microsoft.com/office/drawing/2014/main" id="{ECE1CBFE-42B9-67EE-3CDB-732D3A1D9AB5}"/>
              </a:ext>
            </a:extLst>
          </p:cNvPr>
          <p:cNvSpPr/>
          <p:nvPr/>
        </p:nvSpPr>
        <p:spPr>
          <a:xfrm>
            <a:off x="348269" y="2066377"/>
            <a:ext cx="5531708" cy="4524275"/>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600" b="1" dirty="0">
                <a:solidFill>
                  <a:srgbClr val="00B0F0"/>
                </a:solidFill>
                <a:latin typeface="Alexandria" pitchFamily="2" charset="-78"/>
                <a:cs typeface="Alexandria" pitchFamily="2" charset="-78"/>
              </a:rPr>
              <a:t>التعليم العالي الأهلي:</a:t>
            </a:r>
          </a:p>
          <a:p>
            <a:pPr algn="just" rtl="1" fontAlgn="base">
              <a:lnSpc>
                <a:spcPct val="200000"/>
              </a:lnSpc>
            </a:pPr>
            <a:r>
              <a:rPr lang="ar-EG" sz="1600" dirty="0">
                <a:latin typeface="Alexandria" pitchFamily="2" charset="-78"/>
                <a:cs typeface="Alexandria" pitchFamily="2" charset="-78"/>
              </a:rPr>
              <a:t>تعليم تقدمه مؤسسات ينشئها المجتمع (جمعيات/هيئات/أوقاف/مبادرات أهلية) وغالبًا يعتمد على الوقف أو التبرعات أو الرسوم، ويُدار في كثير من الحالات بهدف خدمة المجتمع مع الالتزام بالاعتماد الرسمي.</a:t>
            </a:r>
          </a:p>
          <a:p>
            <a:pPr algn="just" rtl="1" fontAlgn="base">
              <a:lnSpc>
                <a:spcPct val="200000"/>
              </a:lnSpc>
            </a:pPr>
            <a:r>
              <a:rPr lang="ar-EG" sz="1600" b="1" dirty="0">
                <a:solidFill>
                  <a:srgbClr val="00B0F0"/>
                </a:solidFill>
                <a:latin typeface="Alexandria" pitchFamily="2" charset="-78"/>
                <a:cs typeface="Alexandria" pitchFamily="2" charset="-78"/>
              </a:rPr>
              <a:t>جامعات الشركات:</a:t>
            </a:r>
          </a:p>
          <a:p>
            <a:pPr algn="just" rtl="1" fontAlgn="base">
              <a:lnSpc>
                <a:spcPct val="200000"/>
              </a:lnSpc>
            </a:pPr>
            <a:r>
              <a:rPr lang="ar-EG" sz="1600" dirty="0">
                <a:latin typeface="Alexandria" pitchFamily="2" charset="-78"/>
                <a:cs typeface="Alexandria" pitchFamily="2" charset="-78"/>
              </a:rPr>
              <a:t>كيانات أو برامج تعليمية تنشئها الشركات لتأهيل العاملين أو استقطاب الكفاءات، عبر مسارات تدريبية ومعرفية متقدمة مرتبطة باحتياجات المؤسسة ورفع الأداء والإنتاجية.</a:t>
            </a:r>
          </a:p>
        </p:txBody>
      </p:sp>
      <p:sp>
        <p:nvSpPr>
          <p:cNvPr id="9" name="TextBox 8">
            <a:extLst>
              <a:ext uri="{FF2B5EF4-FFF2-40B4-BE49-F238E27FC236}">
                <a16:creationId xmlns:a16="http://schemas.microsoft.com/office/drawing/2014/main" id="{FBFB859D-2163-7F07-4ACA-5F04992EED64}"/>
              </a:ext>
            </a:extLst>
          </p:cNvPr>
          <p:cNvSpPr txBox="1"/>
          <p:nvPr/>
        </p:nvSpPr>
        <p:spPr>
          <a:xfrm>
            <a:off x="4583832" y="1556791"/>
            <a:ext cx="3063020" cy="512384"/>
          </a:xfrm>
          <a:prstGeom prst="rect">
            <a:avLst/>
          </a:prstGeom>
          <a:noFill/>
        </p:spPr>
        <p:txBody>
          <a:bodyPr wrap="square">
            <a:spAutoFit/>
          </a:bodyPr>
          <a:lstStyle/>
          <a:p>
            <a:pPr algn="ctr" rtl="1" fontAlgn="base">
              <a:lnSpc>
                <a:spcPct val="200000"/>
              </a:lnSpc>
            </a:pPr>
            <a:r>
              <a:rPr lang="ar-EG" sz="1600" b="1" dirty="0">
                <a:solidFill>
                  <a:srgbClr val="C00000"/>
                </a:solidFill>
                <a:latin typeface="Alexandria" pitchFamily="2" charset="-78"/>
                <a:cs typeface="Alexandria" pitchFamily="2" charset="-78"/>
              </a:rPr>
              <a:t>أولاً: حسب الجهة المشرفة:</a:t>
            </a:r>
          </a:p>
        </p:txBody>
      </p:sp>
      <p:cxnSp>
        <p:nvCxnSpPr>
          <p:cNvPr id="11" name="Straight Connector 10">
            <a:extLst>
              <a:ext uri="{FF2B5EF4-FFF2-40B4-BE49-F238E27FC236}">
                <a16:creationId xmlns:a16="http://schemas.microsoft.com/office/drawing/2014/main" id="{CAD6ECE3-1A0C-D941-2FCE-BDC07F155F07}"/>
              </a:ext>
            </a:extLst>
          </p:cNvPr>
          <p:cNvCxnSpPr>
            <a:cxnSpLocks/>
          </p:cNvCxnSpPr>
          <p:nvPr/>
        </p:nvCxnSpPr>
        <p:spPr>
          <a:xfrm>
            <a:off x="6038931" y="2325339"/>
            <a:ext cx="0" cy="3994514"/>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1918290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78E6B5D0-6CF0-DFCD-B620-9092FC57F057}"/>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812D2D43-B2A1-1AB2-6F54-2F097600FCE6}"/>
              </a:ext>
            </a:extLst>
          </p:cNvPr>
          <p:cNvSpPr txBox="1"/>
          <p:nvPr/>
        </p:nvSpPr>
        <p:spPr>
          <a:xfrm>
            <a:off x="3549079" y="600391"/>
            <a:ext cx="4680520" cy="584735"/>
          </a:xfrm>
          <a:prstGeom prst="rect">
            <a:avLst/>
          </a:prstGeom>
          <a:noFill/>
          <a:ln>
            <a:noFill/>
          </a:ln>
        </p:spPr>
        <p:txBody>
          <a:bodyPr spcFirstLastPara="1" wrap="square" lIns="91425" tIns="45700" rIns="91425" bIns="45700" anchor="t" anchorCtr="0">
            <a:spAutoFit/>
          </a:bodyPr>
          <a:lstStyle/>
          <a:p>
            <a:pPr algn="ctr" rtl="1"/>
            <a:r>
              <a:rPr lang="ar-EG" sz="3200" b="1" dirty="0">
                <a:solidFill>
                  <a:srgbClr val="00B0F0"/>
                </a:solidFill>
                <a:latin typeface="Alexandria" pitchFamily="2" charset="-78"/>
                <a:ea typeface="Times New Roman" pitchFamily="18" charset="0"/>
                <a:cs typeface="Alexandria" pitchFamily="2" charset="-78"/>
              </a:rPr>
              <a:t>أنماط التعليم العالي</a:t>
            </a:r>
            <a:endParaRPr lang="ar-JO" sz="3200" b="1" dirty="0">
              <a:solidFill>
                <a:srgbClr val="00B0F0"/>
              </a:solidFill>
              <a:latin typeface="Alexandria" pitchFamily="2" charset="-78"/>
              <a:ea typeface="Times New Roman" pitchFamily="18" charset="0"/>
              <a:cs typeface="Alexandria" pitchFamily="2" charset="-78"/>
            </a:endParaRPr>
          </a:p>
        </p:txBody>
      </p:sp>
      <p:pic>
        <p:nvPicPr>
          <p:cNvPr id="3" name="Graphic 21">
            <a:extLst>
              <a:ext uri="{FF2B5EF4-FFF2-40B4-BE49-F238E27FC236}">
                <a16:creationId xmlns:a16="http://schemas.microsoft.com/office/drawing/2014/main" id="{1CAA76AD-9E1A-DE53-E91E-1253D29FF9C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9B743632-43D4-3462-BC1B-161A3DCE2A74}"/>
              </a:ext>
            </a:extLst>
          </p:cNvPr>
          <p:cNvGrpSpPr/>
          <p:nvPr/>
        </p:nvGrpSpPr>
        <p:grpSpPr>
          <a:xfrm>
            <a:off x="234279" y="1135005"/>
            <a:ext cx="11748217" cy="5621103"/>
            <a:chOff x="263352" y="1391987"/>
            <a:chExt cx="11748217" cy="5292254"/>
          </a:xfrm>
        </p:grpSpPr>
        <p:sp>
          <p:nvSpPr>
            <p:cNvPr id="4" name="Rectangle: Rounded Corners 3">
              <a:extLst>
                <a:ext uri="{FF2B5EF4-FFF2-40B4-BE49-F238E27FC236}">
                  <a16:creationId xmlns:a16="http://schemas.microsoft.com/office/drawing/2014/main" id="{427FF725-E7D7-2B29-F422-1BD667510C2B}"/>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655C3506-6017-55A5-3AD7-01B815B07EE6}"/>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04CE3867-09DF-E0B1-1A46-61A08F386FD4}"/>
              </a:ext>
            </a:extLst>
          </p:cNvPr>
          <p:cNvSpPr/>
          <p:nvPr/>
        </p:nvSpPr>
        <p:spPr>
          <a:xfrm>
            <a:off x="6081883" y="2430225"/>
            <a:ext cx="5328593" cy="206206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JO" sz="1600" b="1" dirty="0">
                <a:solidFill>
                  <a:srgbClr val="00B0F0"/>
                </a:solidFill>
                <a:latin typeface="Alexandria" pitchFamily="2" charset="-78"/>
                <a:cs typeface="Alexandria" pitchFamily="2" charset="-78"/>
              </a:rPr>
              <a:t>التعليم العالي </a:t>
            </a:r>
            <a:r>
              <a:rPr lang="ar-EG" sz="1600" b="1" dirty="0">
                <a:solidFill>
                  <a:srgbClr val="00B0F0"/>
                </a:solidFill>
                <a:latin typeface="Alexandria" pitchFamily="2" charset="-78"/>
                <a:cs typeface="Alexandria" pitchFamily="2" charset="-78"/>
              </a:rPr>
              <a:t>الأكاديمي:</a:t>
            </a:r>
          </a:p>
          <a:p>
            <a:pPr algn="just" rtl="1" fontAlgn="base">
              <a:lnSpc>
                <a:spcPct val="200000"/>
              </a:lnSpc>
            </a:pPr>
            <a:r>
              <a:rPr lang="ar-JO" sz="1600" dirty="0">
                <a:latin typeface="Alexandria" pitchFamily="2" charset="-78"/>
                <a:cs typeface="Alexandria" pitchFamily="2" charset="-78"/>
              </a:rPr>
              <a:t>برامج تركز على بناء المعرفة النظرية والبحث العلمي والتخصصات الأكاديمية، وتؤهل للدرجات العلمية وللمسارات العلمية والبحثية.</a:t>
            </a:r>
            <a:endParaRPr lang="ar-EG"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F273240A-C0E2-08FD-6DDF-F7D1523E63E4}"/>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Google Shape;144;p3">
            <a:extLst>
              <a:ext uri="{FF2B5EF4-FFF2-40B4-BE49-F238E27FC236}">
                <a16:creationId xmlns:a16="http://schemas.microsoft.com/office/drawing/2014/main" id="{519769E6-EB85-B7BD-6336-84F1C300EC46}"/>
              </a:ext>
            </a:extLst>
          </p:cNvPr>
          <p:cNvSpPr/>
          <p:nvPr/>
        </p:nvSpPr>
        <p:spPr>
          <a:xfrm>
            <a:off x="391191" y="2430225"/>
            <a:ext cx="5531708" cy="206206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600" b="1" dirty="0">
                <a:solidFill>
                  <a:srgbClr val="00B0F0"/>
                </a:solidFill>
                <a:latin typeface="Alexandria" pitchFamily="2" charset="-78"/>
                <a:cs typeface="Alexandria" pitchFamily="2" charset="-78"/>
              </a:rPr>
              <a:t>التعليم العالي التطبيقي:</a:t>
            </a:r>
          </a:p>
          <a:p>
            <a:pPr algn="just" rtl="1" fontAlgn="base">
              <a:lnSpc>
                <a:spcPct val="200000"/>
              </a:lnSpc>
            </a:pPr>
            <a:r>
              <a:rPr lang="ar-EG" sz="1600" dirty="0">
                <a:latin typeface="Alexandria" pitchFamily="2" charset="-78"/>
                <a:cs typeface="Alexandria" pitchFamily="2" charset="-78"/>
              </a:rPr>
              <a:t>برامج تركز على المهارات العملية والتدريب الميداني والتقني، وتستهدف إعداد خريجين جاهزين لمتطلبات المهنة وسوق العمل.</a:t>
            </a:r>
          </a:p>
        </p:txBody>
      </p:sp>
      <p:sp>
        <p:nvSpPr>
          <p:cNvPr id="9" name="TextBox 8">
            <a:extLst>
              <a:ext uri="{FF2B5EF4-FFF2-40B4-BE49-F238E27FC236}">
                <a16:creationId xmlns:a16="http://schemas.microsoft.com/office/drawing/2014/main" id="{158FB2E7-D765-3EB0-4EF3-97CEEFDE9D0C}"/>
              </a:ext>
            </a:extLst>
          </p:cNvPr>
          <p:cNvSpPr txBox="1"/>
          <p:nvPr/>
        </p:nvSpPr>
        <p:spPr>
          <a:xfrm>
            <a:off x="4583832" y="1556791"/>
            <a:ext cx="3063020" cy="512384"/>
          </a:xfrm>
          <a:prstGeom prst="rect">
            <a:avLst/>
          </a:prstGeom>
          <a:noFill/>
        </p:spPr>
        <p:txBody>
          <a:bodyPr wrap="square">
            <a:spAutoFit/>
          </a:bodyPr>
          <a:lstStyle/>
          <a:p>
            <a:pPr algn="ctr" rtl="1" fontAlgn="base">
              <a:lnSpc>
                <a:spcPct val="200000"/>
              </a:lnSpc>
            </a:pPr>
            <a:r>
              <a:rPr lang="ar-EG" sz="1600" b="1" dirty="0">
                <a:solidFill>
                  <a:srgbClr val="C00000"/>
                </a:solidFill>
                <a:latin typeface="Alexandria" pitchFamily="2" charset="-78"/>
                <a:cs typeface="Alexandria" pitchFamily="2" charset="-78"/>
              </a:rPr>
              <a:t>ثانيًا: حسب طبيعة البرنامج</a:t>
            </a:r>
          </a:p>
        </p:txBody>
      </p:sp>
      <p:cxnSp>
        <p:nvCxnSpPr>
          <p:cNvPr id="11" name="Straight Connector 10">
            <a:extLst>
              <a:ext uri="{FF2B5EF4-FFF2-40B4-BE49-F238E27FC236}">
                <a16:creationId xmlns:a16="http://schemas.microsoft.com/office/drawing/2014/main" id="{499EB4E2-ECC6-ADE8-D9AB-59FFFCC6783B}"/>
              </a:ext>
            </a:extLst>
          </p:cNvPr>
          <p:cNvCxnSpPr>
            <a:cxnSpLocks/>
          </p:cNvCxnSpPr>
          <p:nvPr/>
        </p:nvCxnSpPr>
        <p:spPr>
          <a:xfrm>
            <a:off x="6038931" y="2325339"/>
            <a:ext cx="0" cy="2183781"/>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Google Shape;144;p3">
            <a:extLst>
              <a:ext uri="{FF2B5EF4-FFF2-40B4-BE49-F238E27FC236}">
                <a16:creationId xmlns:a16="http://schemas.microsoft.com/office/drawing/2014/main" id="{75313640-0275-7C4F-AE78-7913F29F0CD0}"/>
              </a:ext>
            </a:extLst>
          </p:cNvPr>
          <p:cNvSpPr/>
          <p:nvPr/>
        </p:nvSpPr>
        <p:spPr>
          <a:xfrm>
            <a:off x="1899399" y="4492288"/>
            <a:ext cx="6552723" cy="206206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600" b="1" dirty="0">
                <a:solidFill>
                  <a:srgbClr val="00B0F0"/>
                </a:solidFill>
                <a:latin typeface="Alexandria" pitchFamily="2" charset="-78"/>
                <a:cs typeface="Alexandria" pitchFamily="2" charset="-78"/>
              </a:rPr>
              <a:t>التعليم العالي التعاوني:</a:t>
            </a:r>
          </a:p>
          <a:p>
            <a:pPr algn="just" rtl="1" fontAlgn="base">
              <a:lnSpc>
                <a:spcPct val="200000"/>
              </a:lnSpc>
            </a:pPr>
            <a:r>
              <a:rPr lang="ar-EG" sz="1600" dirty="0">
                <a:latin typeface="Alexandria" pitchFamily="2" charset="-78"/>
                <a:cs typeface="Alexandria" pitchFamily="2" charset="-78"/>
              </a:rPr>
              <a:t>نمط برنامج قائم على شراكة بين مؤسسة تعليمية وجهات مهنية/إنتاجية، يدمج الدراسة النظرية بتدريب عملي منظم ضمن الخطة الدراسية (مثل التدريب التعاوني أو التعليم بالتناوب).</a:t>
            </a:r>
          </a:p>
        </p:txBody>
      </p:sp>
    </p:spTree>
    <p:custDataLst>
      <p:tags r:id="rId1"/>
    </p:custDataLst>
    <p:extLst>
      <p:ext uri="{BB962C8B-B14F-4D97-AF65-F5344CB8AC3E}">
        <p14:creationId xmlns:p14="http://schemas.microsoft.com/office/powerpoint/2010/main" val="30575790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8B7722A9-7727-9C13-1548-B6068662BE68}"/>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BBCACA08-B71F-EED9-D322-5977669E76DF}"/>
              </a:ext>
            </a:extLst>
          </p:cNvPr>
          <p:cNvSpPr txBox="1"/>
          <p:nvPr/>
        </p:nvSpPr>
        <p:spPr>
          <a:xfrm>
            <a:off x="3549079" y="600391"/>
            <a:ext cx="4680520" cy="584735"/>
          </a:xfrm>
          <a:prstGeom prst="rect">
            <a:avLst/>
          </a:prstGeom>
          <a:noFill/>
          <a:ln>
            <a:noFill/>
          </a:ln>
        </p:spPr>
        <p:txBody>
          <a:bodyPr spcFirstLastPara="1" wrap="square" lIns="91425" tIns="45700" rIns="91425" bIns="45700" anchor="t" anchorCtr="0">
            <a:spAutoFit/>
          </a:bodyPr>
          <a:lstStyle/>
          <a:p>
            <a:pPr algn="ctr" rtl="1"/>
            <a:r>
              <a:rPr lang="ar-EG" sz="3200" b="1" dirty="0">
                <a:solidFill>
                  <a:srgbClr val="00B0F0"/>
                </a:solidFill>
                <a:latin typeface="Alexandria" pitchFamily="2" charset="-78"/>
                <a:ea typeface="Times New Roman" pitchFamily="18" charset="0"/>
                <a:cs typeface="Alexandria" pitchFamily="2" charset="-78"/>
              </a:rPr>
              <a:t>أنماط التعليم العالي</a:t>
            </a:r>
            <a:endParaRPr lang="ar-JO" sz="3200" b="1" dirty="0">
              <a:solidFill>
                <a:srgbClr val="00B0F0"/>
              </a:solidFill>
              <a:latin typeface="Alexandria" pitchFamily="2" charset="-78"/>
              <a:ea typeface="Times New Roman" pitchFamily="18" charset="0"/>
              <a:cs typeface="Alexandria" pitchFamily="2" charset="-78"/>
            </a:endParaRPr>
          </a:p>
        </p:txBody>
      </p:sp>
      <p:pic>
        <p:nvPicPr>
          <p:cNvPr id="3" name="Graphic 21">
            <a:extLst>
              <a:ext uri="{FF2B5EF4-FFF2-40B4-BE49-F238E27FC236}">
                <a16:creationId xmlns:a16="http://schemas.microsoft.com/office/drawing/2014/main" id="{61B2A4D9-C0D8-51CE-C8C0-971F326C665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A6B20FF0-BF15-B122-3849-FB22897F6226}"/>
              </a:ext>
            </a:extLst>
          </p:cNvPr>
          <p:cNvGrpSpPr/>
          <p:nvPr/>
        </p:nvGrpSpPr>
        <p:grpSpPr>
          <a:xfrm>
            <a:off x="234279" y="1135005"/>
            <a:ext cx="11748217" cy="5621103"/>
            <a:chOff x="263352" y="1391987"/>
            <a:chExt cx="11748217" cy="5292254"/>
          </a:xfrm>
        </p:grpSpPr>
        <p:sp>
          <p:nvSpPr>
            <p:cNvPr id="4" name="Rectangle: Rounded Corners 3">
              <a:extLst>
                <a:ext uri="{FF2B5EF4-FFF2-40B4-BE49-F238E27FC236}">
                  <a16:creationId xmlns:a16="http://schemas.microsoft.com/office/drawing/2014/main" id="{37CBEEF4-976F-8005-91BF-9AAAAB070413}"/>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A1AD6839-E232-61D9-A6E9-F3A27514D1EB}"/>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C73355EC-AA37-89E8-C534-44E91A9E6E4C}"/>
              </a:ext>
            </a:extLst>
          </p:cNvPr>
          <p:cNvSpPr/>
          <p:nvPr/>
        </p:nvSpPr>
        <p:spPr>
          <a:xfrm>
            <a:off x="6081883" y="2430225"/>
            <a:ext cx="5328593" cy="206206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JO" sz="1600" b="1" dirty="0">
                <a:solidFill>
                  <a:srgbClr val="00B0F0"/>
                </a:solidFill>
                <a:latin typeface="Alexandria" pitchFamily="2" charset="-78"/>
                <a:cs typeface="Alexandria" pitchFamily="2" charset="-78"/>
              </a:rPr>
              <a:t>التعليم العالي </a:t>
            </a:r>
            <a:r>
              <a:rPr lang="ar-EG" sz="1600" b="1" dirty="0">
                <a:solidFill>
                  <a:srgbClr val="00B0F0"/>
                </a:solidFill>
                <a:latin typeface="Alexandria" pitchFamily="2" charset="-78"/>
                <a:cs typeface="Alexandria" pitchFamily="2" charset="-78"/>
              </a:rPr>
              <a:t>النظامي (الحضوري):</a:t>
            </a:r>
          </a:p>
          <a:p>
            <a:pPr algn="just" rtl="1" fontAlgn="base">
              <a:lnSpc>
                <a:spcPct val="200000"/>
              </a:lnSpc>
            </a:pPr>
            <a:r>
              <a:rPr lang="ar-JO" sz="1600" dirty="0">
                <a:latin typeface="Alexandria" pitchFamily="2" charset="-78"/>
                <a:cs typeface="Alexandria" pitchFamily="2" charset="-78"/>
              </a:rPr>
              <a:t>تعليم يتم داخل الحرم الجامعي وفق جدول دراسي منتظم، بحضور مباشر للمحاضرات والأنشطة، مع تقويم أكاديمي رسمي وخطط دراسية معتمدة.</a:t>
            </a:r>
            <a:endParaRPr lang="ar-EG"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93EB9EFE-B4D1-94DD-46E3-645E916EE60C}"/>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Google Shape;144;p3">
            <a:extLst>
              <a:ext uri="{FF2B5EF4-FFF2-40B4-BE49-F238E27FC236}">
                <a16:creationId xmlns:a16="http://schemas.microsoft.com/office/drawing/2014/main" id="{644BD0DA-F709-A486-8B2F-E5A790294E9F}"/>
              </a:ext>
            </a:extLst>
          </p:cNvPr>
          <p:cNvSpPr/>
          <p:nvPr/>
        </p:nvSpPr>
        <p:spPr>
          <a:xfrm>
            <a:off x="391191" y="2430225"/>
            <a:ext cx="5531708" cy="206206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600" b="1" dirty="0">
                <a:solidFill>
                  <a:srgbClr val="00B0F0"/>
                </a:solidFill>
                <a:latin typeface="Alexandria" pitchFamily="2" charset="-78"/>
                <a:cs typeface="Alexandria" pitchFamily="2" charset="-78"/>
              </a:rPr>
              <a:t>التعليم عن بعد:</a:t>
            </a:r>
          </a:p>
          <a:p>
            <a:pPr algn="just" rtl="1" fontAlgn="base">
              <a:lnSpc>
                <a:spcPct val="200000"/>
              </a:lnSpc>
            </a:pPr>
            <a:r>
              <a:rPr lang="ar-EG" sz="1600" dirty="0">
                <a:latin typeface="Alexandria" pitchFamily="2" charset="-78"/>
                <a:cs typeface="Alexandria" pitchFamily="2" charset="-78"/>
              </a:rPr>
              <a:t>تعليم تُقدَّم فيه المقررات ويُدار التعلم مع تباعد مكاني و/أو زماني بين الطالب والأستاذ، عبر منصات وتقنيات رقمية تتيح التفاعل والتقويم والمتابعة.</a:t>
            </a:r>
          </a:p>
        </p:txBody>
      </p:sp>
      <p:sp>
        <p:nvSpPr>
          <p:cNvPr id="9" name="TextBox 8">
            <a:extLst>
              <a:ext uri="{FF2B5EF4-FFF2-40B4-BE49-F238E27FC236}">
                <a16:creationId xmlns:a16="http://schemas.microsoft.com/office/drawing/2014/main" id="{FF7D46FE-40A5-9FB7-0F8B-6E1DAFB9300A}"/>
              </a:ext>
            </a:extLst>
          </p:cNvPr>
          <p:cNvSpPr txBox="1"/>
          <p:nvPr/>
        </p:nvSpPr>
        <p:spPr>
          <a:xfrm>
            <a:off x="4583832" y="1556791"/>
            <a:ext cx="3063020" cy="512384"/>
          </a:xfrm>
          <a:prstGeom prst="rect">
            <a:avLst/>
          </a:prstGeom>
          <a:noFill/>
        </p:spPr>
        <p:txBody>
          <a:bodyPr wrap="square">
            <a:spAutoFit/>
          </a:bodyPr>
          <a:lstStyle/>
          <a:p>
            <a:pPr algn="ctr" rtl="1" fontAlgn="base">
              <a:lnSpc>
                <a:spcPct val="200000"/>
              </a:lnSpc>
            </a:pPr>
            <a:r>
              <a:rPr lang="ar-EG" sz="1600" b="1" dirty="0">
                <a:solidFill>
                  <a:srgbClr val="C00000"/>
                </a:solidFill>
                <a:latin typeface="Alexandria" pitchFamily="2" charset="-78"/>
                <a:cs typeface="Alexandria" pitchFamily="2" charset="-78"/>
              </a:rPr>
              <a:t>ثالثًا: حسب نمط الدراسة</a:t>
            </a:r>
          </a:p>
        </p:txBody>
      </p:sp>
      <p:cxnSp>
        <p:nvCxnSpPr>
          <p:cNvPr id="11" name="Straight Connector 10">
            <a:extLst>
              <a:ext uri="{FF2B5EF4-FFF2-40B4-BE49-F238E27FC236}">
                <a16:creationId xmlns:a16="http://schemas.microsoft.com/office/drawing/2014/main" id="{64B5218F-7653-7EF0-5901-E6D5EF87F772}"/>
              </a:ext>
            </a:extLst>
          </p:cNvPr>
          <p:cNvCxnSpPr>
            <a:cxnSpLocks/>
          </p:cNvCxnSpPr>
          <p:nvPr/>
        </p:nvCxnSpPr>
        <p:spPr>
          <a:xfrm>
            <a:off x="6038931" y="2325339"/>
            <a:ext cx="0" cy="2183781"/>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Google Shape;144;p3">
            <a:extLst>
              <a:ext uri="{FF2B5EF4-FFF2-40B4-BE49-F238E27FC236}">
                <a16:creationId xmlns:a16="http://schemas.microsoft.com/office/drawing/2014/main" id="{52B451F5-844A-0BEE-73FE-9B782ACB795B}"/>
              </a:ext>
            </a:extLst>
          </p:cNvPr>
          <p:cNvSpPr/>
          <p:nvPr/>
        </p:nvSpPr>
        <p:spPr>
          <a:xfrm>
            <a:off x="1899399" y="4492288"/>
            <a:ext cx="6552723" cy="206206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600" b="1" dirty="0">
                <a:solidFill>
                  <a:srgbClr val="00B0F0"/>
                </a:solidFill>
                <a:latin typeface="Alexandria" pitchFamily="2" charset="-78"/>
                <a:cs typeface="Alexandria" pitchFamily="2" charset="-78"/>
              </a:rPr>
              <a:t>التعليم المدمج:</a:t>
            </a:r>
          </a:p>
          <a:p>
            <a:pPr algn="just" rtl="1" fontAlgn="base">
              <a:lnSpc>
                <a:spcPct val="200000"/>
              </a:lnSpc>
            </a:pPr>
            <a:r>
              <a:rPr lang="ar-EG" sz="1600" dirty="0">
                <a:latin typeface="Alexandria" pitchFamily="2" charset="-78"/>
                <a:cs typeface="Alexandria" pitchFamily="2" charset="-78"/>
              </a:rPr>
              <a:t>نمط يجمع بين التعلم الحضوري والتعلم الإلكتروني/عن بُعد ضمن تصميم تعليمي واحد، بحيث تُوزَّع الأنشطة بين القاعة والمنصة لتحقيق مرونة وجودة أعلى.</a:t>
            </a:r>
          </a:p>
        </p:txBody>
      </p:sp>
    </p:spTree>
    <p:custDataLst>
      <p:tags r:id="rId1"/>
    </p:custDataLst>
    <p:extLst>
      <p:ext uri="{BB962C8B-B14F-4D97-AF65-F5344CB8AC3E}">
        <p14:creationId xmlns:p14="http://schemas.microsoft.com/office/powerpoint/2010/main" val="15761268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1FAC365B-3D00-1050-07F0-713867448939}"/>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58BF152C-A9C3-DD5A-115D-55EE892D9851}"/>
              </a:ext>
            </a:extLst>
          </p:cNvPr>
          <p:cNvSpPr txBox="1"/>
          <p:nvPr/>
        </p:nvSpPr>
        <p:spPr>
          <a:xfrm>
            <a:off x="3549079" y="600391"/>
            <a:ext cx="4680520" cy="584735"/>
          </a:xfrm>
          <a:prstGeom prst="rect">
            <a:avLst/>
          </a:prstGeom>
          <a:noFill/>
          <a:ln>
            <a:noFill/>
          </a:ln>
        </p:spPr>
        <p:txBody>
          <a:bodyPr spcFirstLastPara="1" wrap="square" lIns="91425" tIns="45700" rIns="91425" bIns="45700" anchor="t" anchorCtr="0">
            <a:spAutoFit/>
          </a:bodyPr>
          <a:lstStyle/>
          <a:p>
            <a:pPr algn="ctr" rtl="1"/>
            <a:r>
              <a:rPr lang="ar-EG" sz="3200" b="1" dirty="0">
                <a:solidFill>
                  <a:srgbClr val="00B0F0"/>
                </a:solidFill>
                <a:latin typeface="Alexandria" pitchFamily="2" charset="-78"/>
                <a:ea typeface="Times New Roman" pitchFamily="18" charset="0"/>
                <a:cs typeface="Alexandria" pitchFamily="2" charset="-78"/>
              </a:rPr>
              <a:t>أنماط التعليم العالي</a:t>
            </a:r>
            <a:endParaRPr lang="ar-JO" sz="3200" b="1" dirty="0">
              <a:solidFill>
                <a:srgbClr val="00B0F0"/>
              </a:solidFill>
              <a:latin typeface="Alexandria" pitchFamily="2" charset="-78"/>
              <a:ea typeface="Times New Roman" pitchFamily="18" charset="0"/>
              <a:cs typeface="Alexandria" pitchFamily="2" charset="-78"/>
            </a:endParaRPr>
          </a:p>
        </p:txBody>
      </p:sp>
      <p:pic>
        <p:nvPicPr>
          <p:cNvPr id="3" name="Graphic 21">
            <a:extLst>
              <a:ext uri="{FF2B5EF4-FFF2-40B4-BE49-F238E27FC236}">
                <a16:creationId xmlns:a16="http://schemas.microsoft.com/office/drawing/2014/main" id="{1E339045-A457-B420-0191-7E976EDDFFA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E80B0ABD-C32F-4E7D-5A8D-8F7327A7311C}"/>
              </a:ext>
            </a:extLst>
          </p:cNvPr>
          <p:cNvGrpSpPr/>
          <p:nvPr/>
        </p:nvGrpSpPr>
        <p:grpSpPr>
          <a:xfrm>
            <a:off x="234279" y="1135005"/>
            <a:ext cx="11748217" cy="5621103"/>
            <a:chOff x="263352" y="1391987"/>
            <a:chExt cx="11748217" cy="5292254"/>
          </a:xfrm>
        </p:grpSpPr>
        <p:sp>
          <p:nvSpPr>
            <p:cNvPr id="4" name="Rectangle: Rounded Corners 3">
              <a:extLst>
                <a:ext uri="{FF2B5EF4-FFF2-40B4-BE49-F238E27FC236}">
                  <a16:creationId xmlns:a16="http://schemas.microsoft.com/office/drawing/2014/main" id="{4D3B3757-9BAD-ACD5-14AA-635DABB5632F}"/>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D0FAD449-D89D-491B-F0FD-886D7A16A7FB}"/>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8A116901-38D5-AAC9-9DA8-455A337BC915}"/>
              </a:ext>
            </a:extLst>
          </p:cNvPr>
          <p:cNvSpPr/>
          <p:nvPr/>
        </p:nvSpPr>
        <p:spPr>
          <a:xfrm>
            <a:off x="6384033" y="2430225"/>
            <a:ext cx="5026443" cy="2554505"/>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600" b="1" dirty="0">
                <a:solidFill>
                  <a:srgbClr val="00B0F0"/>
                </a:solidFill>
                <a:latin typeface="Alexandria" pitchFamily="2" charset="-78"/>
                <a:cs typeface="Alexandria" pitchFamily="2" charset="-78"/>
              </a:rPr>
              <a:t>الجامعة المفتوحة:</a:t>
            </a:r>
          </a:p>
          <a:p>
            <a:pPr algn="just" rtl="1" fontAlgn="base">
              <a:lnSpc>
                <a:spcPct val="200000"/>
              </a:lnSpc>
            </a:pPr>
            <a:r>
              <a:rPr lang="ar-JO" sz="1600" dirty="0">
                <a:latin typeface="Alexandria" pitchFamily="2" charset="-78"/>
                <a:cs typeface="Alexandria" pitchFamily="2" charset="-78"/>
              </a:rPr>
              <a:t>مؤسسة تعليم عالٍ تقوم على توسيع فرص الالتحاق عبر مرونة القبول ومسارات الدراسة، وتمكين المتعلم من التعلم وفق ظروفه باستخدام وسائل تعليمية وتقنيات متعددة.</a:t>
            </a:r>
            <a:endParaRPr lang="ar-EG"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BBD33AC5-0107-E4F7-A6ED-A441F1EA858D}"/>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Google Shape;144;p3">
            <a:extLst>
              <a:ext uri="{FF2B5EF4-FFF2-40B4-BE49-F238E27FC236}">
                <a16:creationId xmlns:a16="http://schemas.microsoft.com/office/drawing/2014/main" id="{B8C34D93-C3CE-D548-2B97-7A498284E751}"/>
              </a:ext>
            </a:extLst>
          </p:cNvPr>
          <p:cNvSpPr/>
          <p:nvPr/>
        </p:nvSpPr>
        <p:spPr>
          <a:xfrm>
            <a:off x="391191" y="2430225"/>
            <a:ext cx="5209643" cy="2554505"/>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600" b="1" dirty="0">
                <a:solidFill>
                  <a:srgbClr val="00B0F0"/>
                </a:solidFill>
                <a:latin typeface="Alexandria" pitchFamily="2" charset="-78"/>
                <a:cs typeface="Alexandria" pitchFamily="2" charset="-78"/>
              </a:rPr>
              <a:t>الجامعة الافتراضية:</a:t>
            </a:r>
          </a:p>
          <a:p>
            <a:pPr algn="just" rtl="1" fontAlgn="base">
              <a:lnSpc>
                <a:spcPct val="200000"/>
              </a:lnSpc>
            </a:pPr>
            <a:r>
              <a:rPr lang="ar-EG" sz="1600" dirty="0">
                <a:latin typeface="Alexandria" pitchFamily="2" charset="-78"/>
                <a:cs typeface="Alexandria" pitchFamily="2" charset="-78"/>
              </a:rPr>
              <a:t>مؤسسة أو نظام تعليم عالٍ يعتمد على بيئات رقمية بالكامل لإدارة التدريس والتعلم والتفاعل والتقويم، وتُقدَّم فيه البرامج عبر الإنترنت بصورة متزامنة أو غير متزامنة.</a:t>
            </a:r>
          </a:p>
        </p:txBody>
      </p:sp>
      <p:sp>
        <p:nvSpPr>
          <p:cNvPr id="9" name="TextBox 8">
            <a:extLst>
              <a:ext uri="{FF2B5EF4-FFF2-40B4-BE49-F238E27FC236}">
                <a16:creationId xmlns:a16="http://schemas.microsoft.com/office/drawing/2014/main" id="{99402876-44AF-5456-35FE-C491D12AC03A}"/>
              </a:ext>
            </a:extLst>
          </p:cNvPr>
          <p:cNvSpPr txBox="1"/>
          <p:nvPr/>
        </p:nvSpPr>
        <p:spPr>
          <a:xfrm>
            <a:off x="4583832" y="1556791"/>
            <a:ext cx="3063020" cy="512384"/>
          </a:xfrm>
          <a:prstGeom prst="rect">
            <a:avLst/>
          </a:prstGeom>
          <a:noFill/>
        </p:spPr>
        <p:txBody>
          <a:bodyPr wrap="square">
            <a:spAutoFit/>
          </a:bodyPr>
          <a:lstStyle/>
          <a:p>
            <a:pPr algn="ctr" rtl="1" fontAlgn="base">
              <a:lnSpc>
                <a:spcPct val="200000"/>
              </a:lnSpc>
            </a:pPr>
            <a:r>
              <a:rPr lang="ar-EG" sz="1600" b="1" dirty="0">
                <a:solidFill>
                  <a:srgbClr val="C00000"/>
                </a:solidFill>
                <a:latin typeface="Alexandria" pitchFamily="2" charset="-78"/>
                <a:cs typeface="Alexandria" pitchFamily="2" charset="-78"/>
              </a:rPr>
              <a:t>ثالثًا: حسب نمط الدراسة</a:t>
            </a:r>
          </a:p>
        </p:txBody>
      </p:sp>
      <p:cxnSp>
        <p:nvCxnSpPr>
          <p:cNvPr id="11" name="Straight Connector 10">
            <a:extLst>
              <a:ext uri="{FF2B5EF4-FFF2-40B4-BE49-F238E27FC236}">
                <a16:creationId xmlns:a16="http://schemas.microsoft.com/office/drawing/2014/main" id="{9F57FF72-1FE9-4238-F008-2511CF08D018}"/>
              </a:ext>
            </a:extLst>
          </p:cNvPr>
          <p:cNvCxnSpPr>
            <a:cxnSpLocks/>
          </p:cNvCxnSpPr>
          <p:nvPr/>
        </p:nvCxnSpPr>
        <p:spPr>
          <a:xfrm>
            <a:off x="6096000" y="2430225"/>
            <a:ext cx="0" cy="2183781"/>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AB62F6F7-BF61-7BB6-185B-E6BA052EC470}"/>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9290" b="88525" l="5818" r="96364">
                        <a14:foregroundMark x1="35636" y1="57923" x2="35636" y2="57923"/>
                        <a14:foregroundMark x1="36364" y1="42077" x2="36364" y2="42077"/>
                        <a14:foregroundMark x1="49455" y1="33333" x2="49455" y2="33333"/>
                        <a14:foregroundMark x1="76727" y1="56284" x2="76727" y2="56284"/>
                        <a14:foregroundMark x1="75273" y1="42623" x2="75273" y2="42623"/>
                        <a14:foregroundMark x1="80727" y1="59016" x2="80727" y2="67213"/>
                        <a14:foregroundMark x1="82909" y1="78142" x2="82909" y2="78142"/>
                        <a14:foregroundMark x1="89818" y1="83060" x2="89818" y2="83060"/>
                        <a14:foregroundMark x1="94909" y1="81421" x2="94909" y2="81421"/>
                        <a14:foregroundMark x1="96364" y1="82514" x2="94909" y2="80328"/>
                        <a14:foregroundMark x1="67636" y1="35519" x2="67636" y2="35519"/>
                        <a14:foregroundMark x1="67636" y1="50273" x2="67636" y2="50273"/>
                        <a14:foregroundMark x1="78545" y1="48634" x2="78545" y2="48634"/>
                        <a14:foregroundMark x1="73818" y1="39891" x2="73818" y2="39891"/>
                        <a14:foregroundMark x1="70909" y1="42623" x2="70909" y2="42623"/>
                        <a14:foregroundMark x1="45818" y1="57923" x2="45818" y2="57923"/>
                        <a14:foregroundMark x1="21818" y1="58470" x2="21818" y2="58470"/>
                        <a14:foregroundMark x1="21091" y1="49180" x2="21091" y2="49180"/>
                        <a14:foregroundMark x1="28364" y1="35519" x2="28364" y2="35519"/>
                        <a14:foregroundMark x1="20727" y1="54645" x2="20000" y2="55738"/>
                        <a14:foregroundMark x1="5818" y1="81967" x2="5818" y2="81967"/>
                        <a14:foregroundMark x1="28364" y1="47541" x2="28364" y2="47541"/>
                        <a14:foregroundMark x1="26545" y1="36612" x2="26545" y2="36612"/>
                        <a14:foregroundMark x1="26545" y1="35519" x2="26545" y2="35519"/>
                        <a14:foregroundMark x1="64727" y1="40437" x2="64727" y2="40437"/>
                        <a14:foregroundMark x1="45818" y1="17486" x2="48364" y2="19126"/>
                        <a14:foregroundMark x1="52727" y1="42077" x2="52727" y2="42077"/>
                        <a14:foregroundMark x1="45455" y1="32787" x2="45455" y2="32787"/>
                        <a14:foregroundMark x1="30182" y1="53005" x2="30182" y2="53005"/>
                        <a14:foregroundMark x1="30909" y1="39891" x2="30909" y2="39891"/>
                        <a14:foregroundMark x1="95636" y1="84153" x2="95636" y2="84153"/>
                      </a14:backgroundRemoval>
                    </a14:imgEffect>
                  </a14:imgLayer>
                </a14:imgProps>
              </a:ext>
            </a:extLst>
          </a:blip>
          <a:stretch>
            <a:fillRect/>
          </a:stretch>
        </p:blipFill>
        <p:spPr>
          <a:xfrm>
            <a:off x="4842610" y="4614006"/>
            <a:ext cx="2619375" cy="1950655"/>
          </a:xfrm>
          <a:prstGeom prst="rect">
            <a:avLst/>
          </a:prstGeom>
        </p:spPr>
      </p:pic>
    </p:spTree>
    <p:custDataLst>
      <p:tags r:id="rId1"/>
    </p:custDataLst>
    <p:extLst>
      <p:ext uri="{BB962C8B-B14F-4D97-AF65-F5344CB8AC3E}">
        <p14:creationId xmlns:p14="http://schemas.microsoft.com/office/powerpoint/2010/main" val="38079168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44181" y="851032"/>
            <a:ext cx="7780146" cy="461665"/>
          </a:xfrm>
          <a:prstGeom prst="rect">
            <a:avLst/>
          </a:prstGeom>
        </p:spPr>
        <p:txBody>
          <a:bodyPr wrap="square">
            <a:spAutoFit/>
          </a:bodyPr>
          <a:lstStyle/>
          <a:p>
            <a:pPr lvl="0" algn="ctr" rtl="1"/>
            <a:r>
              <a:rPr lang="ar-JO" sz="2400" b="1" dirty="0">
                <a:solidFill>
                  <a:srgbClr val="00B0F0"/>
                </a:solidFill>
                <a:latin typeface="Alexandria" pitchFamily="2" charset="-78"/>
                <a:ea typeface="Times New Roman" pitchFamily="18" charset="0"/>
                <a:cs typeface="Alexandria" pitchFamily="2" charset="-78"/>
              </a:rPr>
              <a:t>تحديات مؤسسات التعليم العالي في الوطن العربي</a:t>
            </a:r>
          </a:p>
        </p:txBody>
      </p:sp>
      <p:sp>
        <p:nvSpPr>
          <p:cNvPr id="22" name="Rectangle 21"/>
          <p:cNvSpPr/>
          <p:nvPr/>
        </p:nvSpPr>
        <p:spPr>
          <a:xfrm>
            <a:off x="7843779" y="2735728"/>
            <a:ext cx="3633462" cy="501932"/>
          </a:xfrm>
          <a:prstGeom prst="rect">
            <a:avLst/>
          </a:prstGeom>
        </p:spPr>
        <p:txBody>
          <a:bodyPr wrap="square">
            <a:spAutoFit/>
          </a:bodyPr>
          <a:lstStyle/>
          <a:p>
            <a:pPr lvl="0" algn="ctr" rtl="1" eaLnBrk="0" hangingPunct="0">
              <a:lnSpc>
                <a:spcPct val="150000"/>
              </a:lnSpc>
              <a:buClr>
                <a:srgbClr val="A5A5A5"/>
              </a:buClr>
              <a:buSzPct val="115000"/>
              <a:defRPr/>
            </a:pPr>
            <a:r>
              <a:rPr lang="ar-JO" sz="2000" b="1" dirty="0">
                <a:latin typeface="Alexandria" pitchFamily="2" charset="-78"/>
                <a:cs typeface="Alexandria" pitchFamily="2" charset="-78"/>
              </a:rPr>
              <a:t>التهافت على التعليم العالي</a:t>
            </a:r>
            <a:endParaRPr lang="en-US" sz="2000" b="1" dirty="0">
              <a:latin typeface="Alexandria" pitchFamily="2" charset="-78"/>
              <a:cs typeface="Alexandria" pitchFamily="2" charset="-78"/>
            </a:endParaRPr>
          </a:p>
        </p:txBody>
      </p:sp>
      <p:sp>
        <p:nvSpPr>
          <p:cNvPr id="23" name="Rectangle 22"/>
          <p:cNvSpPr/>
          <p:nvPr/>
        </p:nvSpPr>
        <p:spPr>
          <a:xfrm>
            <a:off x="1783871" y="1966744"/>
            <a:ext cx="2441694" cy="501932"/>
          </a:xfrm>
          <a:prstGeom prst="rect">
            <a:avLst/>
          </a:prstGeom>
        </p:spPr>
        <p:txBody>
          <a:bodyPr wrap="none">
            <a:spAutoFit/>
          </a:bodyPr>
          <a:lstStyle/>
          <a:p>
            <a:pPr lvl="0" algn="ctr" rtl="1" eaLnBrk="0" hangingPunct="0">
              <a:lnSpc>
                <a:spcPct val="150000"/>
              </a:lnSpc>
              <a:buClr>
                <a:srgbClr val="A5A5A5"/>
              </a:buClr>
              <a:buSzPct val="115000"/>
              <a:defRPr/>
            </a:pPr>
            <a:r>
              <a:rPr lang="ar-JO" sz="2000" b="1" dirty="0">
                <a:latin typeface="Alexandria" pitchFamily="2" charset="-78"/>
                <a:cs typeface="Alexandria" pitchFamily="2" charset="-78"/>
              </a:rPr>
              <a:t>ازدياد عدد السكان</a:t>
            </a:r>
            <a:endParaRPr lang="en-US" sz="2000" b="1" dirty="0">
              <a:latin typeface="Alexandria" pitchFamily="2" charset="-78"/>
              <a:cs typeface="Alexandria" pitchFamily="2" charset="-78"/>
            </a:endParaRPr>
          </a:p>
        </p:txBody>
      </p:sp>
      <p:sp>
        <p:nvSpPr>
          <p:cNvPr id="24" name="Rectangle 23"/>
          <p:cNvSpPr/>
          <p:nvPr/>
        </p:nvSpPr>
        <p:spPr>
          <a:xfrm>
            <a:off x="1263082" y="4690202"/>
            <a:ext cx="2052165" cy="501932"/>
          </a:xfrm>
          <a:prstGeom prst="rect">
            <a:avLst/>
          </a:prstGeom>
        </p:spPr>
        <p:txBody>
          <a:bodyPr wrap="none">
            <a:spAutoFit/>
          </a:bodyPr>
          <a:lstStyle/>
          <a:p>
            <a:pPr lvl="0" algn="ctr" rtl="1" eaLnBrk="0" hangingPunct="0">
              <a:lnSpc>
                <a:spcPct val="150000"/>
              </a:lnSpc>
              <a:buClr>
                <a:srgbClr val="A5A5A5"/>
              </a:buClr>
              <a:buSzPct val="115000"/>
              <a:defRPr/>
            </a:pPr>
            <a:r>
              <a:rPr lang="ar-JO" sz="2000" b="1" dirty="0">
                <a:latin typeface="Alexandria" pitchFamily="2" charset="-78"/>
                <a:cs typeface="Alexandria" pitchFamily="2" charset="-78"/>
              </a:rPr>
              <a:t>العزوف المهني</a:t>
            </a:r>
            <a:endParaRPr lang="en-US" sz="2000" b="1" dirty="0">
              <a:latin typeface="Alexandria" pitchFamily="2" charset="-78"/>
              <a:cs typeface="Alexandria" pitchFamily="2" charset="-78"/>
            </a:endParaRPr>
          </a:p>
        </p:txBody>
      </p:sp>
      <p:sp>
        <p:nvSpPr>
          <p:cNvPr id="25" name="Rectangle 24"/>
          <p:cNvSpPr/>
          <p:nvPr/>
        </p:nvSpPr>
        <p:spPr>
          <a:xfrm>
            <a:off x="7538968" y="5158707"/>
            <a:ext cx="3406244" cy="963597"/>
          </a:xfrm>
          <a:prstGeom prst="rect">
            <a:avLst/>
          </a:prstGeom>
        </p:spPr>
        <p:txBody>
          <a:bodyPr wrap="square">
            <a:spAutoFit/>
          </a:bodyPr>
          <a:lstStyle/>
          <a:p>
            <a:pPr lvl="0" algn="ctr" rtl="1" eaLnBrk="0" hangingPunct="0">
              <a:lnSpc>
                <a:spcPct val="150000"/>
              </a:lnSpc>
              <a:buClr>
                <a:srgbClr val="A5A5A5"/>
              </a:buClr>
              <a:buSzPct val="115000"/>
              <a:defRPr/>
            </a:pPr>
            <a:r>
              <a:rPr lang="ar-JO" sz="2000" b="1" dirty="0">
                <a:latin typeface="Alexandria" pitchFamily="2" charset="-78"/>
                <a:cs typeface="Alexandria" pitchFamily="2" charset="-78"/>
              </a:rPr>
              <a:t>الكلفة المالية العالية للدراسة في الخارج</a:t>
            </a:r>
            <a:endParaRPr lang="en-US" sz="2000" b="1"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F5160CC-9C06-E088-E31F-8CBDDB6275B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52384" y="31882"/>
            <a:ext cx="2305141" cy="1076343"/>
          </a:xfrm>
          <a:prstGeom prst="rect">
            <a:avLst/>
          </a:prstGeom>
        </p:spPr>
      </p:pic>
      <p:sp>
        <p:nvSpPr>
          <p:cNvPr id="2" name="Rectangle 1">
            <a:extLst>
              <a:ext uri="{FF2B5EF4-FFF2-40B4-BE49-F238E27FC236}">
                <a16:creationId xmlns:a16="http://schemas.microsoft.com/office/drawing/2014/main" id="{E2D18626-8F11-44D8-7FF1-5B3976552902}"/>
              </a:ext>
            </a:extLst>
          </p:cNvPr>
          <p:cNvSpPr/>
          <p:nvPr/>
        </p:nvSpPr>
        <p:spPr>
          <a:xfrm>
            <a:off x="1676739" y="557174"/>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 name="Group 3">
            <a:extLst>
              <a:ext uri="{FF2B5EF4-FFF2-40B4-BE49-F238E27FC236}">
                <a16:creationId xmlns:a16="http://schemas.microsoft.com/office/drawing/2014/main" id="{498514CC-7371-FACE-063B-A7AA0E632AE0}"/>
              </a:ext>
            </a:extLst>
          </p:cNvPr>
          <p:cNvGrpSpPr/>
          <p:nvPr/>
        </p:nvGrpSpPr>
        <p:grpSpPr>
          <a:xfrm>
            <a:off x="2783632" y="919757"/>
            <a:ext cx="6250864" cy="5878608"/>
            <a:chOff x="2941480" y="877477"/>
            <a:chExt cx="6250864" cy="5878608"/>
          </a:xfrm>
        </p:grpSpPr>
        <p:pic>
          <p:nvPicPr>
            <p:cNvPr id="6" name="Picture 5">
              <a:extLst>
                <a:ext uri="{FF2B5EF4-FFF2-40B4-BE49-F238E27FC236}">
                  <a16:creationId xmlns:a16="http://schemas.microsoft.com/office/drawing/2014/main" id="{E0AD3FB3-86F9-379C-A527-D9F5342C6A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1480" y="877477"/>
              <a:ext cx="6250864" cy="5878608"/>
            </a:xfrm>
            <a:prstGeom prst="rect">
              <a:avLst/>
            </a:prstGeom>
          </p:spPr>
        </p:pic>
        <p:sp>
          <p:nvSpPr>
            <p:cNvPr id="8" name="Flowchart: Connector 7">
              <a:extLst>
                <a:ext uri="{FF2B5EF4-FFF2-40B4-BE49-F238E27FC236}">
                  <a16:creationId xmlns:a16="http://schemas.microsoft.com/office/drawing/2014/main" id="{17DDD981-A97F-8AE8-EB6D-D1511559C45F}"/>
                </a:ext>
              </a:extLst>
            </p:cNvPr>
            <p:cNvSpPr/>
            <p:nvPr/>
          </p:nvSpPr>
          <p:spPr>
            <a:xfrm>
              <a:off x="5077783" y="1741802"/>
              <a:ext cx="792088" cy="864096"/>
            </a:xfrm>
            <a:prstGeom prst="flowChartConnector">
              <a:avLst/>
            </a:prstGeom>
            <a:solidFill>
              <a:srgbClr val="FFCC00"/>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9" name="Flowchart: Connector 8">
              <a:extLst>
                <a:ext uri="{FF2B5EF4-FFF2-40B4-BE49-F238E27FC236}">
                  <a16:creationId xmlns:a16="http://schemas.microsoft.com/office/drawing/2014/main" id="{50948105-328E-0438-5A50-D24EE23CCD49}"/>
                </a:ext>
              </a:extLst>
            </p:cNvPr>
            <p:cNvSpPr/>
            <p:nvPr/>
          </p:nvSpPr>
          <p:spPr>
            <a:xfrm>
              <a:off x="7199531" y="2512366"/>
              <a:ext cx="792088" cy="864096"/>
            </a:xfrm>
            <a:prstGeom prst="flowChartConnector">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dirty="0"/>
            </a:p>
          </p:txBody>
        </p:sp>
        <p:sp>
          <p:nvSpPr>
            <p:cNvPr id="10" name="Flowchart: Connector 9">
              <a:extLst>
                <a:ext uri="{FF2B5EF4-FFF2-40B4-BE49-F238E27FC236}">
                  <a16:creationId xmlns:a16="http://schemas.microsoft.com/office/drawing/2014/main" id="{F99FFE6B-0BCA-EA55-EBA0-547D7F18C985}"/>
                </a:ext>
              </a:extLst>
            </p:cNvPr>
            <p:cNvSpPr/>
            <p:nvPr/>
          </p:nvSpPr>
          <p:spPr>
            <a:xfrm>
              <a:off x="4047062" y="4256030"/>
              <a:ext cx="792088" cy="864096"/>
            </a:xfrm>
            <a:prstGeom prst="flowChartConnector">
              <a:avLst/>
            </a:prstGeom>
            <a:solidFill>
              <a:srgbClr val="F58221"/>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1" name="Flowchart: Connector 10">
              <a:extLst>
                <a:ext uri="{FF2B5EF4-FFF2-40B4-BE49-F238E27FC236}">
                  <a16:creationId xmlns:a16="http://schemas.microsoft.com/office/drawing/2014/main" id="{3E069D4B-4DF8-BD72-59FB-9B8DCA94E98C}"/>
                </a:ext>
              </a:extLst>
            </p:cNvPr>
            <p:cNvSpPr/>
            <p:nvPr/>
          </p:nvSpPr>
          <p:spPr>
            <a:xfrm>
              <a:off x="6407443" y="5116427"/>
              <a:ext cx="792088" cy="864096"/>
            </a:xfrm>
            <a:prstGeom prst="flowChartConnector">
              <a:avLst/>
            </a:prstGeom>
            <a:solidFill>
              <a:srgbClr val="213F61"/>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grpSp>
    </p:spTree>
    <p:extLst>
      <p:ext uri="{BB962C8B-B14F-4D97-AF65-F5344CB8AC3E}">
        <p14:creationId xmlns:p14="http://schemas.microsoft.com/office/powerpoint/2010/main" val="3395464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circle(in)">
                                      <p:cBhvr>
                                        <p:cTn id="12" dur="20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circle(in)">
                                      <p:cBhvr>
                                        <p:cTn id="17"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1041608" y="1774118"/>
            <a:ext cx="3916096" cy="501932"/>
          </a:xfrm>
          <a:prstGeom prst="rect">
            <a:avLst/>
          </a:prstGeom>
        </p:spPr>
        <p:txBody>
          <a:bodyPr wrap="square">
            <a:spAutoFit/>
          </a:bodyPr>
          <a:lstStyle/>
          <a:p>
            <a:pPr lvl="0" algn="ctr" rtl="1" eaLnBrk="0" hangingPunct="0">
              <a:lnSpc>
                <a:spcPct val="150000"/>
              </a:lnSpc>
              <a:buClr>
                <a:srgbClr val="A5A5A5"/>
              </a:buClr>
              <a:buSzPct val="115000"/>
              <a:defRPr/>
            </a:pPr>
            <a:r>
              <a:rPr lang="ar-EG" sz="2000" b="1" dirty="0">
                <a:latin typeface="Alexandria" pitchFamily="2" charset="-78"/>
                <a:cs typeface="Alexandria" pitchFamily="2" charset="-78"/>
              </a:rPr>
              <a:t> </a:t>
            </a:r>
            <a:r>
              <a:rPr lang="ar-JO" sz="2000" b="1" dirty="0">
                <a:latin typeface="Alexandria" pitchFamily="2" charset="-78"/>
                <a:cs typeface="Alexandria" pitchFamily="2" charset="-78"/>
              </a:rPr>
              <a:t>ضعف مدخلات التعليم العالي</a:t>
            </a:r>
            <a:endParaRPr lang="en-US" sz="2000" b="1" dirty="0">
              <a:latin typeface="Alexandria" pitchFamily="2" charset="-78"/>
              <a:cs typeface="Alexandria" pitchFamily="2" charset="-78"/>
            </a:endParaRPr>
          </a:p>
        </p:txBody>
      </p:sp>
      <p:sp>
        <p:nvSpPr>
          <p:cNvPr id="23" name="Rectangle 22"/>
          <p:cNvSpPr/>
          <p:nvPr/>
        </p:nvSpPr>
        <p:spPr>
          <a:xfrm>
            <a:off x="7608169" y="5301208"/>
            <a:ext cx="2903359" cy="501932"/>
          </a:xfrm>
          <a:prstGeom prst="rect">
            <a:avLst/>
          </a:prstGeom>
        </p:spPr>
        <p:txBody>
          <a:bodyPr wrap="none">
            <a:spAutoFit/>
          </a:bodyPr>
          <a:lstStyle/>
          <a:p>
            <a:pPr lvl="0" algn="justLow" rtl="1" eaLnBrk="0" hangingPunct="0">
              <a:lnSpc>
                <a:spcPct val="150000"/>
              </a:lnSpc>
              <a:buClr>
                <a:srgbClr val="A5A5A5"/>
              </a:buClr>
              <a:buSzPct val="115000"/>
              <a:defRPr/>
            </a:pPr>
            <a:r>
              <a:rPr lang="ar-JO" sz="2000" b="1" dirty="0">
                <a:latin typeface="Alexandria" pitchFamily="2" charset="-78"/>
                <a:cs typeface="Alexandria" pitchFamily="2" charset="-78"/>
              </a:rPr>
              <a:t>ضعف مستوى الطلبة</a:t>
            </a:r>
            <a:endParaRPr lang="en-US" sz="2000" b="1" dirty="0">
              <a:latin typeface="Alexandria" pitchFamily="2" charset="-78"/>
              <a:cs typeface="Alexandria" pitchFamily="2" charset="-78"/>
            </a:endParaRPr>
          </a:p>
        </p:txBody>
      </p:sp>
      <p:sp>
        <p:nvSpPr>
          <p:cNvPr id="24" name="Rectangle 23"/>
          <p:cNvSpPr/>
          <p:nvPr/>
        </p:nvSpPr>
        <p:spPr>
          <a:xfrm>
            <a:off x="838902" y="4437112"/>
            <a:ext cx="2791149" cy="501932"/>
          </a:xfrm>
          <a:prstGeom prst="rect">
            <a:avLst/>
          </a:prstGeom>
        </p:spPr>
        <p:txBody>
          <a:bodyPr wrap="none">
            <a:spAutoFit/>
          </a:bodyPr>
          <a:lstStyle/>
          <a:p>
            <a:pPr lvl="0" algn="justLow" rtl="1" eaLnBrk="0" hangingPunct="0">
              <a:lnSpc>
                <a:spcPct val="150000"/>
              </a:lnSpc>
              <a:buClr>
                <a:srgbClr val="A5A5A5"/>
              </a:buClr>
              <a:buSzPct val="115000"/>
              <a:defRPr/>
            </a:pPr>
            <a:r>
              <a:rPr lang="ar-JO" sz="2000" b="1" dirty="0">
                <a:latin typeface="Alexandria" pitchFamily="2" charset="-78"/>
                <a:cs typeface="Alexandria" pitchFamily="2" charset="-78"/>
              </a:rPr>
              <a:t>عدم تأهيل المعلمين</a:t>
            </a:r>
            <a:endParaRPr lang="en-US" sz="2000" b="1" dirty="0">
              <a:latin typeface="Alexandria" pitchFamily="2" charset="-78"/>
              <a:cs typeface="Alexandria" pitchFamily="2" charset="-78"/>
            </a:endParaRPr>
          </a:p>
        </p:txBody>
      </p:sp>
      <p:sp>
        <p:nvSpPr>
          <p:cNvPr id="25" name="Rectangle 24"/>
          <p:cNvSpPr/>
          <p:nvPr/>
        </p:nvSpPr>
        <p:spPr>
          <a:xfrm>
            <a:off x="8157093" y="2490352"/>
            <a:ext cx="3071580" cy="963597"/>
          </a:xfrm>
          <a:prstGeom prst="rect">
            <a:avLst/>
          </a:prstGeom>
        </p:spPr>
        <p:txBody>
          <a:bodyPr wrap="square">
            <a:spAutoFit/>
          </a:bodyPr>
          <a:lstStyle/>
          <a:p>
            <a:pPr lvl="0" algn="ctr" rtl="1" eaLnBrk="0" hangingPunct="0">
              <a:lnSpc>
                <a:spcPct val="150000"/>
              </a:lnSpc>
              <a:buClr>
                <a:srgbClr val="A5A5A5"/>
              </a:buClr>
              <a:buSzPct val="115000"/>
              <a:defRPr/>
            </a:pPr>
            <a:r>
              <a:rPr lang="ar-JO" sz="2000" b="1" dirty="0">
                <a:latin typeface="Alexandria" pitchFamily="2" charset="-78"/>
                <a:cs typeface="Alexandria" pitchFamily="2" charset="-78"/>
              </a:rPr>
              <a:t>تراجع مستوى خريجي التعليم الأساسي</a:t>
            </a:r>
            <a:endParaRPr lang="en-US" sz="2000" b="1"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FF23CCE3-B572-3979-1D68-A193249221E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9176" y="63725"/>
            <a:ext cx="2305141" cy="1076343"/>
          </a:xfrm>
          <a:prstGeom prst="rect">
            <a:avLst/>
          </a:prstGeom>
        </p:spPr>
      </p:pic>
      <p:sp>
        <p:nvSpPr>
          <p:cNvPr id="4" name="Rectangle 3">
            <a:extLst>
              <a:ext uri="{FF2B5EF4-FFF2-40B4-BE49-F238E27FC236}">
                <a16:creationId xmlns:a16="http://schemas.microsoft.com/office/drawing/2014/main" id="{A374DAEF-1FB4-10A1-4BDB-EF79A35F72A3}"/>
              </a:ext>
            </a:extLst>
          </p:cNvPr>
          <p:cNvSpPr/>
          <p:nvPr/>
        </p:nvSpPr>
        <p:spPr>
          <a:xfrm>
            <a:off x="1819869" y="902161"/>
            <a:ext cx="7684648" cy="461665"/>
          </a:xfrm>
          <a:prstGeom prst="rect">
            <a:avLst/>
          </a:prstGeom>
        </p:spPr>
        <p:txBody>
          <a:bodyPr wrap="square">
            <a:spAutoFit/>
          </a:bodyPr>
          <a:lstStyle/>
          <a:p>
            <a:pPr lvl="0" algn="ctr" rtl="1"/>
            <a:r>
              <a:rPr lang="ar-JO" sz="2400" b="1" dirty="0">
                <a:solidFill>
                  <a:srgbClr val="00B0F0"/>
                </a:solidFill>
                <a:latin typeface="Alexandria" pitchFamily="2" charset="-78"/>
                <a:ea typeface="Times New Roman" pitchFamily="18" charset="0"/>
                <a:cs typeface="Alexandria" pitchFamily="2" charset="-78"/>
              </a:rPr>
              <a:t>تحديات مؤسسات التعليم العالي في الوطن العربي</a:t>
            </a:r>
          </a:p>
        </p:txBody>
      </p:sp>
      <p:sp>
        <p:nvSpPr>
          <p:cNvPr id="3" name="Rectangle 2">
            <a:extLst>
              <a:ext uri="{FF2B5EF4-FFF2-40B4-BE49-F238E27FC236}">
                <a16:creationId xmlns:a16="http://schemas.microsoft.com/office/drawing/2014/main" id="{3A0B7728-C1D5-CF81-2A92-25D4AF487C33}"/>
              </a:ext>
            </a:extLst>
          </p:cNvPr>
          <p:cNvSpPr/>
          <p:nvPr/>
        </p:nvSpPr>
        <p:spPr>
          <a:xfrm>
            <a:off x="1631504" y="556178"/>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CBDD0229-3957-3D3A-F3E8-9D35A010FFD8}"/>
              </a:ext>
            </a:extLst>
          </p:cNvPr>
          <p:cNvGrpSpPr/>
          <p:nvPr/>
        </p:nvGrpSpPr>
        <p:grpSpPr>
          <a:xfrm>
            <a:off x="2941480" y="877477"/>
            <a:ext cx="6250864" cy="5878608"/>
            <a:chOff x="2941480" y="877477"/>
            <a:chExt cx="6250864" cy="5878608"/>
          </a:xfrm>
        </p:grpSpPr>
        <p:pic>
          <p:nvPicPr>
            <p:cNvPr id="6" name="Picture 5">
              <a:extLst>
                <a:ext uri="{FF2B5EF4-FFF2-40B4-BE49-F238E27FC236}">
                  <a16:creationId xmlns:a16="http://schemas.microsoft.com/office/drawing/2014/main" id="{0DAF7DC6-62CE-4B13-5D82-E9C9505656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1480" y="877477"/>
              <a:ext cx="6250864" cy="5878608"/>
            </a:xfrm>
            <a:prstGeom prst="rect">
              <a:avLst/>
            </a:prstGeom>
          </p:spPr>
        </p:pic>
        <p:sp>
          <p:nvSpPr>
            <p:cNvPr id="5" name="Flowchart: Connector 4">
              <a:extLst>
                <a:ext uri="{FF2B5EF4-FFF2-40B4-BE49-F238E27FC236}">
                  <a16:creationId xmlns:a16="http://schemas.microsoft.com/office/drawing/2014/main" id="{497B1764-8C2E-CAD4-C72D-8E09F15C2AFD}"/>
                </a:ext>
              </a:extLst>
            </p:cNvPr>
            <p:cNvSpPr/>
            <p:nvPr/>
          </p:nvSpPr>
          <p:spPr>
            <a:xfrm>
              <a:off x="5077783" y="1741802"/>
              <a:ext cx="792088" cy="864096"/>
            </a:xfrm>
            <a:prstGeom prst="flowChartConnector">
              <a:avLst/>
            </a:prstGeom>
            <a:solidFill>
              <a:srgbClr val="FFCC00"/>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7" name="Flowchart: Connector 6">
              <a:extLst>
                <a:ext uri="{FF2B5EF4-FFF2-40B4-BE49-F238E27FC236}">
                  <a16:creationId xmlns:a16="http://schemas.microsoft.com/office/drawing/2014/main" id="{8585EE40-24BB-A6B7-86B1-C50C8E3CE5A2}"/>
                </a:ext>
              </a:extLst>
            </p:cNvPr>
            <p:cNvSpPr/>
            <p:nvPr/>
          </p:nvSpPr>
          <p:spPr>
            <a:xfrm>
              <a:off x="7199531" y="2512366"/>
              <a:ext cx="792088" cy="864096"/>
            </a:xfrm>
            <a:prstGeom prst="flowChartConnector">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dirty="0"/>
            </a:p>
          </p:txBody>
        </p:sp>
        <p:sp>
          <p:nvSpPr>
            <p:cNvPr id="9" name="Flowchart: Connector 8">
              <a:extLst>
                <a:ext uri="{FF2B5EF4-FFF2-40B4-BE49-F238E27FC236}">
                  <a16:creationId xmlns:a16="http://schemas.microsoft.com/office/drawing/2014/main" id="{DDD429F5-424F-4C4D-C55E-01C7E6E3790D}"/>
                </a:ext>
              </a:extLst>
            </p:cNvPr>
            <p:cNvSpPr/>
            <p:nvPr/>
          </p:nvSpPr>
          <p:spPr>
            <a:xfrm>
              <a:off x="4047062" y="4256030"/>
              <a:ext cx="792088" cy="864096"/>
            </a:xfrm>
            <a:prstGeom prst="flowChartConnector">
              <a:avLst/>
            </a:prstGeom>
            <a:solidFill>
              <a:srgbClr val="F58221"/>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Flowchart: Connector 9">
              <a:extLst>
                <a:ext uri="{FF2B5EF4-FFF2-40B4-BE49-F238E27FC236}">
                  <a16:creationId xmlns:a16="http://schemas.microsoft.com/office/drawing/2014/main" id="{C2F37DE1-A4E4-416D-E2D1-7DEDE4D3E4A6}"/>
                </a:ext>
              </a:extLst>
            </p:cNvPr>
            <p:cNvSpPr/>
            <p:nvPr/>
          </p:nvSpPr>
          <p:spPr>
            <a:xfrm>
              <a:off x="6407443" y="5116427"/>
              <a:ext cx="792088" cy="864096"/>
            </a:xfrm>
            <a:prstGeom prst="flowChartConnector">
              <a:avLst/>
            </a:prstGeom>
            <a:solidFill>
              <a:srgbClr val="213F61"/>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grpSp>
    </p:spTree>
    <p:extLst>
      <p:ext uri="{BB962C8B-B14F-4D97-AF65-F5344CB8AC3E}">
        <p14:creationId xmlns:p14="http://schemas.microsoft.com/office/powerpoint/2010/main" val="3643491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circle(in)">
                                      <p:cBhvr>
                                        <p:cTn id="7" dur="20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circle(in)">
                                      <p:cBhvr>
                                        <p:cTn id="12" dur="20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ircle(in)">
                                      <p:cBhvr>
                                        <p:cTn id="17" dur="20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circle(in)">
                                      <p:cBhvr>
                                        <p:cTn id="22"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67408" y="1759889"/>
            <a:ext cx="3916096" cy="501932"/>
          </a:xfrm>
          <a:prstGeom prst="rect">
            <a:avLst/>
          </a:prstGeom>
        </p:spPr>
        <p:txBody>
          <a:bodyPr wrap="square">
            <a:spAutoFit/>
          </a:bodyPr>
          <a:lstStyle/>
          <a:p>
            <a:pPr lvl="0" algn="justLow" rtl="1" eaLnBrk="0" hangingPunct="0">
              <a:lnSpc>
                <a:spcPct val="150000"/>
              </a:lnSpc>
              <a:buClr>
                <a:srgbClr val="A5A5A5"/>
              </a:buClr>
              <a:buSzPct val="115000"/>
              <a:defRPr/>
            </a:pPr>
            <a:r>
              <a:rPr lang="ar-EG" sz="2000" b="1" dirty="0">
                <a:latin typeface="Alexandria" pitchFamily="2" charset="-78"/>
                <a:cs typeface="Alexandria" pitchFamily="2" charset="-78"/>
              </a:rPr>
              <a:t> </a:t>
            </a:r>
            <a:r>
              <a:rPr lang="ar-JO" sz="2000" b="1" dirty="0">
                <a:latin typeface="Alexandria" pitchFamily="2" charset="-78"/>
                <a:cs typeface="Alexandria" pitchFamily="2" charset="-78"/>
              </a:rPr>
              <a:t>نقص مصادر التمويل</a:t>
            </a:r>
            <a:endParaRPr lang="en-US" sz="2000" b="1" dirty="0">
              <a:latin typeface="Alexandria" pitchFamily="2" charset="-78"/>
              <a:cs typeface="Alexandria" pitchFamily="2" charset="-78"/>
            </a:endParaRPr>
          </a:p>
        </p:txBody>
      </p:sp>
      <p:sp>
        <p:nvSpPr>
          <p:cNvPr id="23" name="Rectangle 22"/>
          <p:cNvSpPr/>
          <p:nvPr/>
        </p:nvSpPr>
        <p:spPr>
          <a:xfrm>
            <a:off x="616876" y="4533354"/>
            <a:ext cx="3036409" cy="501932"/>
          </a:xfrm>
          <a:prstGeom prst="rect">
            <a:avLst/>
          </a:prstGeom>
        </p:spPr>
        <p:txBody>
          <a:bodyPr wrap="none">
            <a:spAutoFit/>
          </a:bodyPr>
          <a:lstStyle/>
          <a:p>
            <a:pPr lvl="0" algn="justLow" rtl="1" eaLnBrk="0" hangingPunct="0">
              <a:lnSpc>
                <a:spcPct val="150000"/>
              </a:lnSpc>
              <a:buClr>
                <a:srgbClr val="A5A5A5"/>
              </a:buClr>
              <a:buSzPct val="115000"/>
              <a:defRPr/>
            </a:pPr>
            <a:r>
              <a:rPr lang="ar-JO" sz="2000" b="1" dirty="0">
                <a:latin typeface="Alexandria" pitchFamily="2" charset="-78"/>
                <a:cs typeface="Alexandria" pitchFamily="2" charset="-78"/>
              </a:rPr>
              <a:t>الاعتماد على الحكومات</a:t>
            </a:r>
            <a:endParaRPr lang="en-US" sz="2000" b="1" dirty="0">
              <a:latin typeface="Alexandria" pitchFamily="2" charset="-78"/>
              <a:cs typeface="Alexandria" pitchFamily="2" charset="-78"/>
            </a:endParaRPr>
          </a:p>
        </p:txBody>
      </p:sp>
      <p:sp>
        <p:nvSpPr>
          <p:cNvPr id="24" name="Rectangle 23"/>
          <p:cNvSpPr/>
          <p:nvPr/>
        </p:nvSpPr>
        <p:spPr>
          <a:xfrm>
            <a:off x="7939516" y="5297509"/>
            <a:ext cx="1646605" cy="501932"/>
          </a:xfrm>
          <a:prstGeom prst="rect">
            <a:avLst/>
          </a:prstGeom>
        </p:spPr>
        <p:txBody>
          <a:bodyPr wrap="none">
            <a:spAutoFit/>
          </a:bodyPr>
          <a:lstStyle/>
          <a:p>
            <a:pPr lvl="0" algn="justLow" rtl="1" eaLnBrk="0" hangingPunct="0">
              <a:lnSpc>
                <a:spcPct val="150000"/>
              </a:lnSpc>
              <a:buClr>
                <a:srgbClr val="A5A5A5"/>
              </a:buClr>
              <a:buSzPct val="115000"/>
              <a:defRPr/>
            </a:pPr>
            <a:r>
              <a:rPr lang="ar-JO" sz="2000" b="1" dirty="0">
                <a:latin typeface="Alexandria" pitchFamily="2" charset="-78"/>
                <a:cs typeface="Alexandria" pitchFamily="2" charset="-78"/>
              </a:rPr>
              <a:t>الهدر المالي</a:t>
            </a:r>
            <a:endParaRPr lang="en-US" sz="2000" b="1" dirty="0">
              <a:latin typeface="Alexandria" pitchFamily="2" charset="-78"/>
              <a:cs typeface="Alexandria" pitchFamily="2" charset="-78"/>
            </a:endParaRPr>
          </a:p>
        </p:txBody>
      </p:sp>
      <p:sp>
        <p:nvSpPr>
          <p:cNvPr id="25" name="Rectangle 24"/>
          <p:cNvSpPr/>
          <p:nvPr/>
        </p:nvSpPr>
        <p:spPr>
          <a:xfrm>
            <a:off x="8106898" y="2488030"/>
            <a:ext cx="3500553" cy="963597"/>
          </a:xfrm>
          <a:prstGeom prst="rect">
            <a:avLst/>
          </a:prstGeom>
        </p:spPr>
        <p:txBody>
          <a:bodyPr wrap="square">
            <a:spAutoFit/>
          </a:bodyPr>
          <a:lstStyle/>
          <a:p>
            <a:pPr lvl="0" algn="ctr" rtl="1" eaLnBrk="0" hangingPunct="0">
              <a:lnSpc>
                <a:spcPct val="150000"/>
              </a:lnSpc>
              <a:buClr>
                <a:srgbClr val="A5A5A5"/>
              </a:buClr>
              <a:buSzPct val="115000"/>
              <a:defRPr/>
            </a:pPr>
            <a:r>
              <a:rPr lang="ar-EG" sz="2000" b="1" dirty="0">
                <a:latin typeface="Alexandria" pitchFamily="2" charset="-78"/>
                <a:cs typeface="Alexandria" pitchFamily="2" charset="-78"/>
              </a:rPr>
              <a:t>ع</a:t>
            </a:r>
            <a:r>
              <a:rPr lang="ar-JO" sz="2000" b="1" dirty="0">
                <a:latin typeface="Alexandria" pitchFamily="2" charset="-78"/>
                <a:cs typeface="Alexandria" pitchFamily="2" charset="-78"/>
              </a:rPr>
              <a:t>دم التحول إلى الجامعات المنتجة</a:t>
            </a:r>
            <a:endParaRPr lang="en-US" sz="2000" b="1"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20FDEAC3-979E-476A-2ECE-E2856B6682F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6121" y="41861"/>
            <a:ext cx="2305141" cy="1076343"/>
          </a:xfrm>
          <a:prstGeom prst="rect">
            <a:avLst/>
          </a:prstGeom>
        </p:spPr>
      </p:pic>
      <p:grpSp>
        <p:nvGrpSpPr>
          <p:cNvPr id="3" name="Group 2">
            <a:extLst>
              <a:ext uri="{FF2B5EF4-FFF2-40B4-BE49-F238E27FC236}">
                <a16:creationId xmlns:a16="http://schemas.microsoft.com/office/drawing/2014/main" id="{632C4FF5-B2AE-90D3-FEA8-72358785D3E5}"/>
              </a:ext>
            </a:extLst>
          </p:cNvPr>
          <p:cNvGrpSpPr/>
          <p:nvPr/>
        </p:nvGrpSpPr>
        <p:grpSpPr>
          <a:xfrm>
            <a:off x="2616441" y="922709"/>
            <a:ext cx="6250864" cy="5878608"/>
            <a:chOff x="2941480" y="877477"/>
            <a:chExt cx="6250864" cy="5878608"/>
          </a:xfrm>
        </p:grpSpPr>
        <p:pic>
          <p:nvPicPr>
            <p:cNvPr id="5" name="Picture 4">
              <a:extLst>
                <a:ext uri="{FF2B5EF4-FFF2-40B4-BE49-F238E27FC236}">
                  <a16:creationId xmlns:a16="http://schemas.microsoft.com/office/drawing/2014/main" id="{F5D7B1DC-D60F-D37D-0618-6284F2B117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1480" y="877477"/>
              <a:ext cx="6250864" cy="5878608"/>
            </a:xfrm>
            <a:prstGeom prst="rect">
              <a:avLst/>
            </a:prstGeom>
          </p:spPr>
        </p:pic>
        <p:sp>
          <p:nvSpPr>
            <p:cNvPr id="7" name="Flowchart: Connector 6">
              <a:extLst>
                <a:ext uri="{FF2B5EF4-FFF2-40B4-BE49-F238E27FC236}">
                  <a16:creationId xmlns:a16="http://schemas.microsoft.com/office/drawing/2014/main" id="{F18F1438-7303-B93F-9F28-FF41BD884B08}"/>
                </a:ext>
              </a:extLst>
            </p:cNvPr>
            <p:cNvSpPr/>
            <p:nvPr/>
          </p:nvSpPr>
          <p:spPr>
            <a:xfrm>
              <a:off x="5077783" y="1741802"/>
              <a:ext cx="792088" cy="864096"/>
            </a:xfrm>
            <a:prstGeom prst="flowChartConnector">
              <a:avLst/>
            </a:prstGeom>
            <a:solidFill>
              <a:srgbClr val="FFCC00"/>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8" name="Flowchart: Connector 7">
              <a:extLst>
                <a:ext uri="{FF2B5EF4-FFF2-40B4-BE49-F238E27FC236}">
                  <a16:creationId xmlns:a16="http://schemas.microsoft.com/office/drawing/2014/main" id="{67FA5241-5391-6B7B-862D-DA2CE038BE7E}"/>
                </a:ext>
              </a:extLst>
            </p:cNvPr>
            <p:cNvSpPr/>
            <p:nvPr/>
          </p:nvSpPr>
          <p:spPr>
            <a:xfrm>
              <a:off x="7199531" y="2512366"/>
              <a:ext cx="792088" cy="864096"/>
            </a:xfrm>
            <a:prstGeom prst="flowChartConnector">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dirty="0"/>
            </a:p>
          </p:txBody>
        </p:sp>
        <p:sp>
          <p:nvSpPr>
            <p:cNvPr id="9" name="Flowchart: Connector 8">
              <a:extLst>
                <a:ext uri="{FF2B5EF4-FFF2-40B4-BE49-F238E27FC236}">
                  <a16:creationId xmlns:a16="http://schemas.microsoft.com/office/drawing/2014/main" id="{BE55A373-CDB2-2552-27A3-5DC1248AA009}"/>
                </a:ext>
              </a:extLst>
            </p:cNvPr>
            <p:cNvSpPr/>
            <p:nvPr/>
          </p:nvSpPr>
          <p:spPr>
            <a:xfrm>
              <a:off x="4047062" y="4256030"/>
              <a:ext cx="792088" cy="864096"/>
            </a:xfrm>
            <a:prstGeom prst="flowChartConnector">
              <a:avLst/>
            </a:prstGeom>
            <a:solidFill>
              <a:srgbClr val="F58221"/>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Flowchart: Connector 9">
              <a:extLst>
                <a:ext uri="{FF2B5EF4-FFF2-40B4-BE49-F238E27FC236}">
                  <a16:creationId xmlns:a16="http://schemas.microsoft.com/office/drawing/2014/main" id="{3554893D-1D54-E0BA-57D4-F075732D7793}"/>
                </a:ext>
              </a:extLst>
            </p:cNvPr>
            <p:cNvSpPr/>
            <p:nvPr/>
          </p:nvSpPr>
          <p:spPr>
            <a:xfrm>
              <a:off x="6407443" y="5116427"/>
              <a:ext cx="792088" cy="864096"/>
            </a:xfrm>
            <a:prstGeom prst="flowChartConnector">
              <a:avLst/>
            </a:prstGeom>
            <a:solidFill>
              <a:srgbClr val="213F61"/>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grpSp>
      <p:sp>
        <p:nvSpPr>
          <p:cNvPr id="11" name="Rectangle 10">
            <a:extLst>
              <a:ext uri="{FF2B5EF4-FFF2-40B4-BE49-F238E27FC236}">
                <a16:creationId xmlns:a16="http://schemas.microsoft.com/office/drawing/2014/main" id="{3044F6BA-0606-305D-7664-04C288F085EB}"/>
              </a:ext>
            </a:extLst>
          </p:cNvPr>
          <p:cNvSpPr/>
          <p:nvPr/>
        </p:nvSpPr>
        <p:spPr>
          <a:xfrm>
            <a:off x="1655451" y="852964"/>
            <a:ext cx="7780146" cy="461665"/>
          </a:xfrm>
          <a:prstGeom prst="rect">
            <a:avLst/>
          </a:prstGeom>
        </p:spPr>
        <p:txBody>
          <a:bodyPr wrap="square">
            <a:spAutoFit/>
          </a:bodyPr>
          <a:lstStyle/>
          <a:p>
            <a:pPr lvl="0" algn="ctr" rtl="1"/>
            <a:r>
              <a:rPr lang="ar-JO" sz="2400" b="1" dirty="0">
                <a:solidFill>
                  <a:srgbClr val="00B0F0"/>
                </a:solidFill>
                <a:latin typeface="Alexandria" pitchFamily="2" charset="-78"/>
                <a:ea typeface="Times New Roman" pitchFamily="18" charset="0"/>
                <a:cs typeface="Alexandria" pitchFamily="2" charset="-78"/>
              </a:rPr>
              <a:t>تحديات مؤسسات التعليم العالي في الوطن العربي</a:t>
            </a:r>
          </a:p>
        </p:txBody>
      </p:sp>
      <p:sp>
        <p:nvSpPr>
          <p:cNvPr id="12" name="Rectangle 11">
            <a:extLst>
              <a:ext uri="{FF2B5EF4-FFF2-40B4-BE49-F238E27FC236}">
                <a16:creationId xmlns:a16="http://schemas.microsoft.com/office/drawing/2014/main" id="{AA8FD491-7D95-520A-1DC0-192D963B72C5}"/>
              </a:ext>
            </a:extLst>
          </p:cNvPr>
          <p:cNvSpPr/>
          <p:nvPr/>
        </p:nvSpPr>
        <p:spPr>
          <a:xfrm>
            <a:off x="1676739" y="557174"/>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76805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circle(in)">
                                      <p:cBhvr>
                                        <p:cTn id="7" dur="20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circle(in)">
                                      <p:cBhvr>
                                        <p:cTn id="12" dur="20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ircle(in)">
                                      <p:cBhvr>
                                        <p:cTn id="17" dur="20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circle(in)">
                                      <p:cBhvr>
                                        <p:cTn id="22"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685998" y="1798617"/>
            <a:ext cx="3916096" cy="501932"/>
          </a:xfrm>
          <a:prstGeom prst="rect">
            <a:avLst/>
          </a:prstGeom>
        </p:spPr>
        <p:txBody>
          <a:bodyPr wrap="square">
            <a:spAutoFit/>
          </a:bodyPr>
          <a:lstStyle/>
          <a:p>
            <a:pPr lvl="0" algn="ctr" rtl="1" eaLnBrk="0" hangingPunct="0">
              <a:lnSpc>
                <a:spcPct val="150000"/>
              </a:lnSpc>
              <a:buClr>
                <a:srgbClr val="A5A5A5"/>
              </a:buClr>
              <a:buSzPct val="115000"/>
              <a:defRPr/>
            </a:pPr>
            <a:r>
              <a:rPr lang="ar-JO" sz="2000" b="1" dirty="0">
                <a:latin typeface="Alexandria" pitchFamily="2" charset="-78"/>
                <a:cs typeface="Alexandria" pitchFamily="2" charset="-78"/>
              </a:rPr>
              <a:t>تراجع مستوى البحوث العلمية</a:t>
            </a:r>
            <a:endParaRPr lang="en-US" sz="2000" b="1" dirty="0">
              <a:latin typeface="Alexandria" pitchFamily="2" charset="-78"/>
              <a:cs typeface="Alexandria" pitchFamily="2" charset="-78"/>
            </a:endParaRPr>
          </a:p>
        </p:txBody>
      </p:sp>
      <p:sp>
        <p:nvSpPr>
          <p:cNvPr id="23" name="Rectangle 22"/>
          <p:cNvSpPr/>
          <p:nvPr/>
        </p:nvSpPr>
        <p:spPr>
          <a:xfrm>
            <a:off x="1846835" y="4486649"/>
            <a:ext cx="1938351" cy="501932"/>
          </a:xfrm>
          <a:prstGeom prst="rect">
            <a:avLst/>
          </a:prstGeom>
        </p:spPr>
        <p:txBody>
          <a:bodyPr wrap="none">
            <a:spAutoFit/>
          </a:bodyPr>
          <a:lstStyle/>
          <a:p>
            <a:pPr lvl="0" algn="justLow" rtl="1" eaLnBrk="0" hangingPunct="0">
              <a:lnSpc>
                <a:spcPct val="150000"/>
              </a:lnSpc>
              <a:buClr>
                <a:srgbClr val="A5A5A5"/>
              </a:buClr>
              <a:buSzPct val="115000"/>
              <a:defRPr/>
            </a:pPr>
            <a:r>
              <a:rPr lang="ar-JO" sz="2000" b="1" dirty="0">
                <a:latin typeface="Alexandria" pitchFamily="2" charset="-78"/>
                <a:cs typeface="Alexandria" pitchFamily="2" charset="-78"/>
              </a:rPr>
              <a:t>نقص التمويل</a:t>
            </a:r>
            <a:endParaRPr lang="en-US" sz="2000" b="1" dirty="0">
              <a:latin typeface="Alexandria" pitchFamily="2" charset="-78"/>
              <a:cs typeface="Alexandria" pitchFamily="2" charset="-78"/>
            </a:endParaRPr>
          </a:p>
        </p:txBody>
      </p:sp>
      <p:sp>
        <p:nvSpPr>
          <p:cNvPr id="24" name="Rectangle 23"/>
          <p:cNvSpPr/>
          <p:nvPr/>
        </p:nvSpPr>
        <p:spPr>
          <a:xfrm>
            <a:off x="8519944" y="2567005"/>
            <a:ext cx="2735043" cy="501932"/>
          </a:xfrm>
          <a:prstGeom prst="rect">
            <a:avLst/>
          </a:prstGeom>
        </p:spPr>
        <p:txBody>
          <a:bodyPr wrap="none">
            <a:spAutoFit/>
          </a:bodyPr>
          <a:lstStyle/>
          <a:p>
            <a:pPr lvl="0" algn="justLow" rtl="1" eaLnBrk="0" hangingPunct="0">
              <a:lnSpc>
                <a:spcPct val="150000"/>
              </a:lnSpc>
              <a:buClr>
                <a:srgbClr val="A5A5A5"/>
              </a:buClr>
              <a:buSzPct val="115000"/>
              <a:defRPr/>
            </a:pPr>
            <a:r>
              <a:rPr lang="ar-JO" sz="2000" b="1" dirty="0">
                <a:latin typeface="Alexandria" pitchFamily="2" charset="-78"/>
                <a:cs typeface="Alexandria" pitchFamily="2" charset="-78"/>
              </a:rPr>
              <a:t>عدم الاهتمام الكافي</a:t>
            </a:r>
            <a:endParaRPr lang="en-US" sz="2000" b="1" dirty="0">
              <a:latin typeface="Alexandria" pitchFamily="2" charset="-78"/>
              <a:cs typeface="Alexandria" pitchFamily="2" charset="-78"/>
            </a:endParaRPr>
          </a:p>
        </p:txBody>
      </p:sp>
      <p:sp>
        <p:nvSpPr>
          <p:cNvPr id="25" name="Rectangle 24"/>
          <p:cNvSpPr/>
          <p:nvPr/>
        </p:nvSpPr>
        <p:spPr>
          <a:xfrm>
            <a:off x="8612649" y="5016926"/>
            <a:ext cx="2132401" cy="963597"/>
          </a:xfrm>
          <a:prstGeom prst="rect">
            <a:avLst/>
          </a:prstGeom>
        </p:spPr>
        <p:txBody>
          <a:bodyPr wrap="square">
            <a:spAutoFit/>
          </a:bodyPr>
          <a:lstStyle/>
          <a:p>
            <a:pPr lvl="0" algn="ctr" rtl="1" eaLnBrk="0" hangingPunct="0">
              <a:lnSpc>
                <a:spcPct val="150000"/>
              </a:lnSpc>
              <a:buClr>
                <a:srgbClr val="A5A5A5"/>
              </a:buClr>
              <a:buSzPct val="115000"/>
              <a:defRPr/>
            </a:pPr>
            <a:r>
              <a:rPr lang="ar-JO" sz="2000" b="1" dirty="0">
                <a:latin typeface="Alexandria" pitchFamily="2" charset="-78"/>
                <a:cs typeface="Alexandria" pitchFamily="2" charset="-78"/>
              </a:rPr>
              <a:t>غياب الحوافز التشجيعية</a:t>
            </a:r>
            <a:endParaRPr lang="en-US" sz="2000" b="1"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8A136B4-F1C3-B72C-5743-AE839BAD90E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9190" y="19002"/>
            <a:ext cx="2305141" cy="1076343"/>
          </a:xfrm>
          <a:prstGeom prst="rect">
            <a:avLst/>
          </a:prstGeom>
        </p:spPr>
      </p:pic>
      <p:grpSp>
        <p:nvGrpSpPr>
          <p:cNvPr id="2" name="Group 1">
            <a:extLst>
              <a:ext uri="{FF2B5EF4-FFF2-40B4-BE49-F238E27FC236}">
                <a16:creationId xmlns:a16="http://schemas.microsoft.com/office/drawing/2014/main" id="{C7B708EA-8028-8364-FA9F-67C82ABE3D49}"/>
              </a:ext>
            </a:extLst>
          </p:cNvPr>
          <p:cNvGrpSpPr/>
          <p:nvPr/>
        </p:nvGrpSpPr>
        <p:grpSpPr>
          <a:xfrm>
            <a:off x="2941480" y="877477"/>
            <a:ext cx="6250864" cy="5878608"/>
            <a:chOff x="2941480" y="877477"/>
            <a:chExt cx="6250864" cy="5878608"/>
          </a:xfrm>
        </p:grpSpPr>
        <p:pic>
          <p:nvPicPr>
            <p:cNvPr id="3" name="Picture 2">
              <a:extLst>
                <a:ext uri="{FF2B5EF4-FFF2-40B4-BE49-F238E27FC236}">
                  <a16:creationId xmlns:a16="http://schemas.microsoft.com/office/drawing/2014/main" id="{F350B089-9C5F-C48D-F55A-3296C60621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1480" y="877477"/>
              <a:ext cx="6250864" cy="5878608"/>
            </a:xfrm>
            <a:prstGeom prst="rect">
              <a:avLst/>
            </a:prstGeom>
          </p:spPr>
        </p:pic>
        <p:sp>
          <p:nvSpPr>
            <p:cNvPr id="7" name="Flowchart: Connector 6">
              <a:extLst>
                <a:ext uri="{FF2B5EF4-FFF2-40B4-BE49-F238E27FC236}">
                  <a16:creationId xmlns:a16="http://schemas.microsoft.com/office/drawing/2014/main" id="{1245905A-07B7-C7A2-9FCC-B3238F126BB9}"/>
                </a:ext>
              </a:extLst>
            </p:cNvPr>
            <p:cNvSpPr/>
            <p:nvPr/>
          </p:nvSpPr>
          <p:spPr>
            <a:xfrm>
              <a:off x="5077783" y="1741802"/>
              <a:ext cx="792088" cy="864096"/>
            </a:xfrm>
            <a:prstGeom prst="flowChartConnector">
              <a:avLst/>
            </a:prstGeom>
            <a:solidFill>
              <a:srgbClr val="FFCC00"/>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8" name="Flowchart: Connector 7">
              <a:extLst>
                <a:ext uri="{FF2B5EF4-FFF2-40B4-BE49-F238E27FC236}">
                  <a16:creationId xmlns:a16="http://schemas.microsoft.com/office/drawing/2014/main" id="{25203380-4A61-C98E-0299-4F4CF337B3DE}"/>
                </a:ext>
              </a:extLst>
            </p:cNvPr>
            <p:cNvSpPr/>
            <p:nvPr/>
          </p:nvSpPr>
          <p:spPr>
            <a:xfrm>
              <a:off x="7199531" y="2512366"/>
              <a:ext cx="792088" cy="864096"/>
            </a:xfrm>
            <a:prstGeom prst="flowChartConnector">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dirty="0"/>
            </a:p>
          </p:txBody>
        </p:sp>
        <p:sp>
          <p:nvSpPr>
            <p:cNvPr id="9" name="Flowchart: Connector 8">
              <a:extLst>
                <a:ext uri="{FF2B5EF4-FFF2-40B4-BE49-F238E27FC236}">
                  <a16:creationId xmlns:a16="http://schemas.microsoft.com/office/drawing/2014/main" id="{0CE99069-1523-6BFD-F311-F1C42E53AD09}"/>
                </a:ext>
              </a:extLst>
            </p:cNvPr>
            <p:cNvSpPr/>
            <p:nvPr/>
          </p:nvSpPr>
          <p:spPr>
            <a:xfrm>
              <a:off x="4047062" y="4256030"/>
              <a:ext cx="792088" cy="864096"/>
            </a:xfrm>
            <a:prstGeom prst="flowChartConnector">
              <a:avLst/>
            </a:prstGeom>
            <a:solidFill>
              <a:srgbClr val="F58221"/>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Flowchart: Connector 9">
              <a:extLst>
                <a:ext uri="{FF2B5EF4-FFF2-40B4-BE49-F238E27FC236}">
                  <a16:creationId xmlns:a16="http://schemas.microsoft.com/office/drawing/2014/main" id="{4E75D926-A8C4-13C8-4184-A9AA1590B405}"/>
                </a:ext>
              </a:extLst>
            </p:cNvPr>
            <p:cNvSpPr/>
            <p:nvPr/>
          </p:nvSpPr>
          <p:spPr>
            <a:xfrm>
              <a:off x="6407443" y="5116427"/>
              <a:ext cx="792088" cy="864096"/>
            </a:xfrm>
            <a:prstGeom prst="flowChartConnector">
              <a:avLst/>
            </a:prstGeom>
            <a:solidFill>
              <a:srgbClr val="213F61"/>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grpSp>
      <p:sp>
        <p:nvSpPr>
          <p:cNvPr id="11" name="Rectangle 10">
            <a:extLst>
              <a:ext uri="{FF2B5EF4-FFF2-40B4-BE49-F238E27FC236}">
                <a16:creationId xmlns:a16="http://schemas.microsoft.com/office/drawing/2014/main" id="{AFBD3F2A-D58E-F92F-3236-5013CEE80857}"/>
              </a:ext>
            </a:extLst>
          </p:cNvPr>
          <p:cNvSpPr/>
          <p:nvPr/>
        </p:nvSpPr>
        <p:spPr>
          <a:xfrm>
            <a:off x="1898703" y="931046"/>
            <a:ext cx="7780146" cy="461665"/>
          </a:xfrm>
          <a:prstGeom prst="rect">
            <a:avLst/>
          </a:prstGeom>
        </p:spPr>
        <p:txBody>
          <a:bodyPr wrap="square">
            <a:spAutoFit/>
          </a:bodyPr>
          <a:lstStyle/>
          <a:p>
            <a:pPr lvl="0" algn="ctr" rtl="1"/>
            <a:r>
              <a:rPr lang="ar-JO" sz="2400" b="1" dirty="0">
                <a:solidFill>
                  <a:srgbClr val="00B0F0"/>
                </a:solidFill>
                <a:latin typeface="Alexandria" pitchFamily="2" charset="-78"/>
                <a:ea typeface="Times New Roman" pitchFamily="18" charset="0"/>
                <a:cs typeface="Alexandria" pitchFamily="2" charset="-78"/>
              </a:rPr>
              <a:t>تحديات مؤسسات التعليم العالي في الوطن العربي</a:t>
            </a:r>
          </a:p>
        </p:txBody>
      </p:sp>
      <p:sp>
        <p:nvSpPr>
          <p:cNvPr id="12" name="Rectangle 11">
            <a:extLst>
              <a:ext uri="{FF2B5EF4-FFF2-40B4-BE49-F238E27FC236}">
                <a16:creationId xmlns:a16="http://schemas.microsoft.com/office/drawing/2014/main" id="{5D5C8787-7F66-3AC9-6B36-B7C5C3A24BE4}"/>
              </a:ext>
            </a:extLst>
          </p:cNvPr>
          <p:cNvSpPr/>
          <p:nvPr/>
        </p:nvSpPr>
        <p:spPr>
          <a:xfrm>
            <a:off x="1676739" y="557174"/>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02768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barn(inVertical)">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arn(inVertical)">
                                      <p:cBhvr>
                                        <p:cTn id="2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8993367" y="2955539"/>
            <a:ext cx="2766143" cy="400110"/>
          </a:xfrm>
          <a:prstGeom prst="rect">
            <a:avLst/>
          </a:prstGeom>
        </p:spPr>
        <p:txBody>
          <a:bodyPr wrap="square">
            <a:spAutoFit/>
          </a:bodyPr>
          <a:lstStyle/>
          <a:p>
            <a:pPr lvl="0" algn="ctr"/>
            <a:r>
              <a:rPr lang="ar-JO" sz="2000" b="1" dirty="0">
                <a:latin typeface="Alexandria" pitchFamily="2" charset="-78"/>
                <a:cs typeface="Alexandria" pitchFamily="2" charset="-78"/>
              </a:rPr>
              <a:t>التشاركية</a:t>
            </a:r>
            <a:endParaRPr lang="en-US" sz="2000" b="1" dirty="0">
              <a:latin typeface="Alexandria" pitchFamily="2" charset="-78"/>
              <a:cs typeface="Alexandria" pitchFamily="2" charset="-78"/>
            </a:endParaRPr>
          </a:p>
        </p:txBody>
      </p:sp>
      <p:sp>
        <p:nvSpPr>
          <p:cNvPr id="14" name="Rectangle 13"/>
          <p:cNvSpPr/>
          <p:nvPr/>
        </p:nvSpPr>
        <p:spPr>
          <a:xfrm>
            <a:off x="8149636" y="5235873"/>
            <a:ext cx="3058427" cy="707886"/>
          </a:xfrm>
          <a:prstGeom prst="rect">
            <a:avLst/>
          </a:prstGeom>
        </p:spPr>
        <p:txBody>
          <a:bodyPr wrap="square">
            <a:spAutoFit/>
          </a:bodyPr>
          <a:lstStyle/>
          <a:p>
            <a:pPr algn="ctr"/>
            <a:r>
              <a:rPr lang="ar-JO" sz="2000" b="1" dirty="0">
                <a:latin typeface="Alexandria" pitchFamily="2" charset="-78"/>
                <a:cs typeface="Alexandria" pitchFamily="2" charset="-78"/>
              </a:rPr>
              <a:t>إنشاء المراكز الوطنية للأبحاث</a:t>
            </a:r>
            <a:endParaRPr lang="en-GB" sz="2000" dirty="0">
              <a:latin typeface="Alexandria" pitchFamily="2" charset="-78"/>
              <a:cs typeface="Alexandria" pitchFamily="2" charset="-78"/>
            </a:endParaRPr>
          </a:p>
        </p:txBody>
      </p:sp>
      <p:sp>
        <p:nvSpPr>
          <p:cNvPr id="15" name="Rectangle 14"/>
          <p:cNvSpPr/>
          <p:nvPr/>
        </p:nvSpPr>
        <p:spPr>
          <a:xfrm>
            <a:off x="4965579" y="5761046"/>
            <a:ext cx="3049233" cy="400110"/>
          </a:xfrm>
          <a:prstGeom prst="rect">
            <a:avLst/>
          </a:prstGeom>
        </p:spPr>
        <p:txBody>
          <a:bodyPr wrap="none">
            <a:spAutoFit/>
          </a:bodyPr>
          <a:lstStyle/>
          <a:p>
            <a:r>
              <a:rPr lang="ar-JO" sz="2000" b="1" dirty="0">
                <a:latin typeface="Alexandria" pitchFamily="2" charset="-78"/>
                <a:cs typeface="Alexandria" pitchFamily="2" charset="-78"/>
              </a:rPr>
              <a:t>عدم </a:t>
            </a:r>
            <a:r>
              <a:rPr lang="ar-AE" sz="2000" b="1" dirty="0">
                <a:latin typeface="Alexandria" pitchFamily="2" charset="-78"/>
                <a:cs typeface="Alexandria" pitchFamily="2" charset="-78"/>
              </a:rPr>
              <a:t>إ</a:t>
            </a:r>
            <a:r>
              <a:rPr lang="ar-JO" sz="2000" b="1" dirty="0">
                <a:latin typeface="Alexandria" pitchFamily="2" charset="-78"/>
                <a:cs typeface="Alexandria" pitchFamily="2" charset="-78"/>
              </a:rPr>
              <a:t>هدار المال والجهد</a:t>
            </a:r>
            <a:endParaRPr lang="en-GB" sz="2000" dirty="0">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D2DE2280-87EC-9862-0815-2F58AE9C61F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4171" y="-10474"/>
            <a:ext cx="2305141" cy="1076343"/>
          </a:xfrm>
          <a:prstGeom prst="rect">
            <a:avLst/>
          </a:prstGeom>
        </p:spPr>
      </p:pic>
      <p:sp>
        <p:nvSpPr>
          <p:cNvPr id="11" name="TextBox 10">
            <a:extLst>
              <a:ext uri="{FF2B5EF4-FFF2-40B4-BE49-F238E27FC236}">
                <a16:creationId xmlns:a16="http://schemas.microsoft.com/office/drawing/2014/main" id="{93EC32CB-9BD8-EF92-AD12-B0A1C5FA9E1C}"/>
              </a:ext>
            </a:extLst>
          </p:cNvPr>
          <p:cNvSpPr txBox="1"/>
          <p:nvPr/>
        </p:nvSpPr>
        <p:spPr>
          <a:xfrm>
            <a:off x="-716217" y="5111016"/>
            <a:ext cx="6097904"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الاستفادة من البحوث العالمية</a:t>
            </a:r>
            <a:endParaRPr kumimoji="0" lang="ko-KR" altLang="en-US" sz="20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pic>
        <p:nvPicPr>
          <p:cNvPr id="13" name="Picture 12">
            <a:extLst>
              <a:ext uri="{FF2B5EF4-FFF2-40B4-BE49-F238E27FC236}">
                <a16:creationId xmlns:a16="http://schemas.microsoft.com/office/drawing/2014/main" id="{1C63E57D-D2B3-F49B-F78B-6C51E2869F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2025" y="787874"/>
            <a:ext cx="7416824" cy="5122027"/>
          </a:xfrm>
          <a:prstGeom prst="rect">
            <a:avLst/>
          </a:prstGeom>
        </p:spPr>
      </p:pic>
      <p:sp>
        <p:nvSpPr>
          <p:cNvPr id="18" name="TextBox 17">
            <a:extLst>
              <a:ext uri="{FF2B5EF4-FFF2-40B4-BE49-F238E27FC236}">
                <a16:creationId xmlns:a16="http://schemas.microsoft.com/office/drawing/2014/main" id="{8B7F7021-9811-43AA-BAFE-93EF6C32B2E7}"/>
              </a:ext>
            </a:extLst>
          </p:cNvPr>
          <p:cNvSpPr txBox="1"/>
          <p:nvPr/>
        </p:nvSpPr>
        <p:spPr>
          <a:xfrm>
            <a:off x="3537181" y="2586688"/>
            <a:ext cx="4185728" cy="1137812"/>
          </a:xfrm>
          <a:prstGeom prst="rect">
            <a:avLst/>
          </a:prstGeom>
          <a:noFill/>
        </p:spPr>
        <p:txBody>
          <a:bodyPr wrap="square">
            <a:spAutoFit/>
          </a:bodyPr>
          <a:lstStyle/>
          <a:p>
            <a:pPr algn="ctr" rtl="1">
              <a:lnSpc>
                <a:spcPct val="150000"/>
              </a:lnSpc>
            </a:pPr>
            <a:r>
              <a:rPr lang="ar-JO" sz="2400" b="1" dirty="0">
                <a:solidFill>
                  <a:prstClr val="black"/>
                </a:solidFill>
                <a:latin typeface="Tw Cen MT" panose="020B0602020104020603"/>
                <a:cs typeface="Alexandria" pitchFamily="2" charset="-78"/>
              </a:rPr>
              <a:t>دعم البحث العلمي</a:t>
            </a:r>
            <a:endParaRPr lang="ar-AE" sz="2400" b="1" dirty="0">
              <a:solidFill>
                <a:prstClr val="black"/>
              </a:solidFill>
              <a:latin typeface="Tw Cen MT" panose="020B0602020104020603"/>
              <a:cs typeface="Alexandria" pitchFamily="2" charset="-78"/>
            </a:endParaRPr>
          </a:p>
          <a:p>
            <a:pPr algn="ctr" rtl="1">
              <a:lnSpc>
                <a:spcPct val="150000"/>
              </a:lnSpc>
            </a:pPr>
            <a:r>
              <a:rPr lang="ar-JO" sz="2400" b="1" dirty="0">
                <a:solidFill>
                  <a:prstClr val="black"/>
                </a:solidFill>
                <a:latin typeface="Tw Cen MT" panose="020B0602020104020603"/>
                <a:cs typeface="Alexandria" pitchFamily="2" charset="-78"/>
              </a:rPr>
              <a:t> في الجامعات</a:t>
            </a:r>
            <a:endParaRPr lang="ar-JO" sz="2400" dirty="0">
              <a:solidFill>
                <a:prstClr val="black"/>
              </a:solidFill>
              <a:latin typeface="Tw Cen MT" panose="020B0602020104020603"/>
              <a:cs typeface="Alexandria" pitchFamily="2" charset="-78"/>
            </a:endParaRPr>
          </a:p>
        </p:txBody>
      </p:sp>
      <p:sp>
        <p:nvSpPr>
          <p:cNvPr id="2" name="Rectangle 1">
            <a:extLst>
              <a:ext uri="{FF2B5EF4-FFF2-40B4-BE49-F238E27FC236}">
                <a16:creationId xmlns:a16="http://schemas.microsoft.com/office/drawing/2014/main" id="{7B0F79E5-D61D-5913-AF79-774B76A3121C}"/>
              </a:ext>
            </a:extLst>
          </p:cNvPr>
          <p:cNvSpPr/>
          <p:nvPr/>
        </p:nvSpPr>
        <p:spPr>
          <a:xfrm>
            <a:off x="1739972" y="835037"/>
            <a:ext cx="7780146" cy="461665"/>
          </a:xfrm>
          <a:prstGeom prst="rect">
            <a:avLst/>
          </a:prstGeom>
        </p:spPr>
        <p:txBody>
          <a:bodyPr wrap="square">
            <a:spAutoFit/>
          </a:bodyPr>
          <a:lstStyle/>
          <a:p>
            <a:pPr lvl="0" algn="ctr" rtl="1"/>
            <a:r>
              <a:rPr lang="ar-JO" sz="2400" b="1" dirty="0">
                <a:solidFill>
                  <a:srgbClr val="00B0F0"/>
                </a:solidFill>
                <a:latin typeface="Alexandria" pitchFamily="2" charset="-78"/>
                <a:ea typeface="Times New Roman" pitchFamily="18" charset="0"/>
                <a:cs typeface="Alexandria" pitchFamily="2" charset="-78"/>
              </a:rPr>
              <a:t>مقترحات لتطوير مؤسسات التعليم العالي</a:t>
            </a:r>
          </a:p>
        </p:txBody>
      </p:sp>
      <p:sp>
        <p:nvSpPr>
          <p:cNvPr id="3" name="Rectangle 2">
            <a:extLst>
              <a:ext uri="{FF2B5EF4-FFF2-40B4-BE49-F238E27FC236}">
                <a16:creationId xmlns:a16="http://schemas.microsoft.com/office/drawing/2014/main" id="{25405176-FA1A-4E41-DCB0-5E0255CE3C1D}"/>
              </a:ext>
            </a:extLst>
          </p:cNvPr>
          <p:cNvSpPr/>
          <p:nvPr/>
        </p:nvSpPr>
        <p:spPr>
          <a:xfrm>
            <a:off x="1676739" y="557174"/>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2388595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heel(1)">
                                      <p:cBhvr>
                                        <p:cTn id="12" dur="20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heel(1)">
                                      <p:cBhvr>
                                        <p:cTn id="17" dur="20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heel(1)">
                                      <p:cBhvr>
                                        <p:cTn id="2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p:bldP spid="1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8976321" y="2552533"/>
            <a:ext cx="2766143" cy="707886"/>
          </a:xfrm>
          <a:prstGeom prst="rect">
            <a:avLst/>
          </a:prstGeom>
        </p:spPr>
        <p:txBody>
          <a:bodyPr wrap="square">
            <a:spAutoFit/>
          </a:bodyPr>
          <a:lstStyle/>
          <a:p>
            <a:pPr lvl="0" algn="ctr"/>
            <a:r>
              <a:rPr lang="ar-JO" sz="2000" b="1" dirty="0">
                <a:latin typeface="Alexandria" pitchFamily="2" charset="-78"/>
                <a:cs typeface="Alexandria" pitchFamily="2" charset="-78"/>
              </a:rPr>
              <a:t>الكفايات المعرفية والشخصية</a:t>
            </a:r>
            <a:endParaRPr lang="en-US" sz="2000" b="1" dirty="0">
              <a:latin typeface="Alexandria" pitchFamily="2" charset="-78"/>
              <a:cs typeface="Alexandria" pitchFamily="2" charset="-78"/>
            </a:endParaRPr>
          </a:p>
        </p:txBody>
      </p:sp>
      <p:sp>
        <p:nvSpPr>
          <p:cNvPr id="14" name="Rectangle 13"/>
          <p:cNvSpPr/>
          <p:nvPr/>
        </p:nvSpPr>
        <p:spPr>
          <a:xfrm>
            <a:off x="8976321" y="5039598"/>
            <a:ext cx="2730235" cy="400110"/>
          </a:xfrm>
          <a:prstGeom prst="rect">
            <a:avLst/>
          </a:prstGeom>
        </p:spPr>
        <p:txBody>
          <a:bodyPr wrap="none">
            <a:spAutoFit/>
          </a:bodyPr>
          <a:lstStyle/>
          <a:p>
            <a:r>
              <a:rPr lang="ar-JO" sz="2000" b="1" dirty="0">
                <a:latin typeface="Alexandria" pitchFamily="2" charset="-78"/>
                <a:cs typeface="Alexandria" pitchFamily="2" charset="-78"/>
              </a:rPr>
              <a:t>الكفايات التخطيطية </a:t>
            </a:r>
            <a:endParaRPr lang="en-GB" sz="2000" dirty="0">
              <a:latin typeface="Alexandria" pitchFamily="2" charset="-78"/>
              <a:cs typeface="Alexandria" pitchFamily="2" charset="-78"/>
            </a:endParaRPr>
          </a:p>
        </p:txBody>
      </p:sp>
      <p:sp>
        <p:nvSpPr>
          <p:cNvPr id="15" name="Rectangle 14"/>
          <p:cNvSpPr/>
          <p:nvPr/>
        </p:nvSpPr>
        <p:spPr>
          <a:xfrm>
            <a:off x="4743736" y="5737061"/>
            <a:ext cx="2967479" cy="400110"/>
          </a:xfrm>
          <a:prstGeom prst="rect">
            <a:avLst/>
          </a:prstGeom>
        </p:spPr>
        <p:txBody>
          <a:bodyPr wrap="none">
            <a:spAutoFit/>
          </a:bodyPr>
          <a:lstStyle/>
          <a:p>
            <a:r>
              <a:rPr lang="ar-JO" sz="2000" b="1" dirty="0">
                <a:latin typeface="Alexandria" pitchFamily="2" charset="-78"/>
                <a:cs typeface="Alexandria" pitchFamily="2" charset="-78"/>
              </a:rPr>
              <a:t>معايير التنمية المهنية</a:t>
            </a:r>
            <a:endParaRPr lang="en-GB" sz="20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8739C292-9A77-B963-8C3C-DD1FCC701D2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58922" y="-31613"/>
            <a:ext cx="2305141" cy="1076343"/>
          </a:xfrm>
          <a:prstGeom prst="rect">
            <a:avLst/>
          </a:prstGeom>
        </p:spPr>
      </p:pic>
      <p:sp>
        <p:nvSpPr>
          <p:cNvPr id="18" name="TextBox 17">
            <a:extLst>
              <a:ext uri="{FF2B5EF4-FFF2-40B4-BE49-F238E27FC236}">
                <a16:creationId xmlns:a16="http://schemas.microsoft.com/office/drawing/2014/main" id="{C4CCA466-7D82-062B-DEFB-34EFECF713DA}"/>
              </a:ext>
            </a:extLst>
          </p:cNvPr>
          <p:cNvSpPr txBox="1"/>
          <p:nvPr/>
        </p:nvSpPr>
        <p:spPr>
          <a:xfrm>
            <a:off x="377528" y="4966166"/>
            <a:ext cx="5118732"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معايير المسؤولية المجتمعية </a:t>
            </a:r>
            <a:endParaRPr kumimoji="0" lang="ko-KR" altLang="en-US" sz="20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pic>
        <p:nvPicPr>
          <p:cNvPr id="19" name="Picture 18">
            <a:extLst>
              <a:ext uri="{FF2B5EF4-FFF2-40B4-BE49-F238E27FC236}">
                <a16:creationId xmlns:a16="http://schemas.microsoft.com/office/drawing/2014/main" id="{873E15C5-6BDC-8E28-35A2-9CC5461D40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3697" y="744155"/>
            <a:ext cx="7416824" cy="5122027"/>
          </a:xfrm>
          <a:prstGeom prst="rect">
            <a:avLst/>
          </a:prstGeom>
        </p:spPr>
      </p:pic>
      <p:sp>
        <p:nvSpPr>
          <p:cNvPr id="20" name="TextBox 19">
            <a:extLst>
              <a:ext uri="{FF2B5EF4-FFF2-40B4-BE49-F238E27FC236}">
                <a16:creationId xmlns:a16="http://schemas.microsoft.com/office/drawing/2014/main" id="{8B7F7021-9811-43AA-BAFE-93EF6C32B2E7}"/>
              </a:ext>
            </a:extLst>
          </p:cNvPr>
          <p:cNvSpPr txBox="1"/>
          <p:nvPr/>
        </p:nvSpPr>
        <p:spPr>
          <a:xfrm>
            <a:off x="3799439" y="2525152"/>
            <a:ext cx="3393639" cy="1425262"/>
          </a:xfrm>
          <a:prstGeom prst="rect">
            <a:avLst/>
          </a:prstGeom>
          <a:noFill/>
        </p:spPr>
        <p:txBody>
          <a:bodyPr wrap="square">
            <a:spAutoFit/>
          </a:bodyPr>
          <a:lstStyle/>
          <a:p>
            <a:pPr algn="ctr" rtl="1">
              <a:lnSpc>
                <a:spcPct val="150000"/>
              </a:lnSpc>
            </a:pPr>
            <a:r>
              <a:rPr lang="ar-JO" sz="2000" b="1" dirty="0">
                <a:solidFill>
                  <a:prstClr val="black"/>
                </a:solidFill>
                <a:latin typeface="Tw Cen MT" panose="020B0602020104020603"/>
                <a:cs typeface="Alexandria" pitchFamily="2" charset="-78"/>
              </a:rPr>
              <a:t>إيجاد القيادات الجامعية الطموحة المبدعة</a:t>
            </a:r>
          </a:p>
          <a:p>
            <a:pPr algn="ctr" rtl="1">
              <a:lnSpc>
                <a:spcPct val="150000"/>
              </a:lnSpc>
            </a:pPr>
            <a:r>
              <a:rPr lang="ar-JO" sz="2000" b="1" dirty="0">
                <a:solidFill>
                  <a:prstClr val="black"/>
                </a:solidFill>
                <a:latin typeface="Tw Cen MT" panose="020B0602020104020603"/>
                <a:cs typeface="Alexandria" pitchFamily="2" charset="-78"/>
              </a:rPr>
              <a:t>المؤهلة بالكفايات</a:t>
            </a:r>
            <a:endParaRPr lang="ar-JO" sz="2000" dirty="0">
              <a:solidFill>
                <a:prstClr val="black"/>
              </a:solidFill>
              <a:latin typeface="Tw Cen MT" panose="020B0602020104020603"/>
              <a:cs typeface="Alexandria" pitchFamily="2" charset="-78"/>
            </a:endParaRPr>
          </a:p>
        </p:txBody>
      </p:sp>
      <p:sp>
        <p:nvSpPr>
          <p:cNvPr id="2" name="Rectangle 1">
            <a:extLst>
              <a:ext uri="{FF2B5EF4-FFF2-40B4-BE49-F238E27FC236}">
                <a16:creationId xmlns:a16="http://schemas.microsoft.com/office/drawing/2014/main" id="{7E90E09D-12AD-A0DE-EF66-FBC509EFA57C}"/>
              </a:ext>
            </a:extLst>
          </p:cNvPr>
          <p:cNvSpPr/>
          <p:nvPr/>
        </p:nvSpPr>
        <p:spPr>
          <a:xfrm>
            <a:off x="1739972" y="735662"/>
            <a:ext cx="7780146" cy="461665"/>
          </a:xfrm>
          <a:prstGeom prst="rect">
            <a:avLst/>
          </a:prstGeom>
        </p:spPr>
        <p:txBody>
          <a:bodyPr wrap="square">
            <a:spAutoFit/>
          </a:bodyPr>
          <a:lstStyle/>
          <a:p>
            <a:pPr lvl="0" algn="ctr" rtl="1"/>
            <a:r>
              <a:rPr lang="ar-JO" sz="2400" b="1" dirty="0">
                <a:solidFill>
                  <a:srgbClr val="00B0F0"/>
                </a:solidFill>
                <a:latin typeface="Alexandria" pitchFamily="2" charset="-78"/>
                <a:ea typeface="Times New Roman" pitchFamily="18" charset="0"/>
                <a:cs typeface="Alexandria" pitchFamily="2" charset="-78"/>
              </a:rPr>
              <a:t>مقترحات لتطوير مؤسسات التعليم العالي</a:t>
            </a:r>
          </a:p>
        </p:txBody>
      </p:sp>
      <p:sp>
        <p:nvSpPr>
          <p:cNvPr id="3" name="Rectangle 2">
            <a:extLst>
              <a:ext uri="{FF2B5EF4-FFF2-40B4-BE49-F238E27FC236}">
                <a16:creationId xmlns:a16="http://schemas.microsoft.com/office/drawing/2014/main" id="{6495A312-176A-2E52-F16D-BA5A7C59C462}"/>
              </a:ext>
            </a:extLst>
          </p:cNvPr>
          <p:cNvSpPr/>
          <p:nvPr/>
        </p:nvSpPr>
        <p:spPr>
          <a:xfrm>
            <a:off x="1653936" y="46084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3271034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2000"/>
                                        <p:tgtEl>
                                          <p:spTgt spid="12"/>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circle(in)">
                                      <p:cBhvr>
                                        <p:cTn id="11" dur="2000"/>
                                        <p:tgtEl>
                                          <p:spTgt spid="14"/>
                                        </p:tgtEl>
                                      </p:cBhvr>
                                    </p:animEffect>
                                  </p:childTnLst>
                                </p:cTn>
                              </p:par>
                            </p:childTnLst>
                          </p:cTn>
                        </p:par>
                        <p:par>
                          <p:cTn id="12" fill="hold">
                            <p:stCondLst>
                              <p:cond delay="4000"/>
                            </p:stCondLst>
                            <p:childTnLst>
                              <p:par>
                                <p:cTn id="13" presetID="6" presetClass="entr" presetSubtype="16"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circle(in)">
                                      <p:cBhvr>
                                        <p:cTn id="15" dur="2000"/>
                                        <p:tgtEl>
                                          <p:spTgt spid="15"/>
                                        </p:tgtEl>
                                      </p:cBhvr>
                                    </p:animEffect>
                                  </p:childTnLst>
                                </p:cTn>
                              </p:par>
                            </p:childTnLst>
                          </p:cTn>
                        </p:par>
                        <p:par>
                          <p:cTn id="16" fill="hold">
                            <p:stCondLst>
                              <p:cond delay="6000"/>
                            </p:stCondLst>
                            <p:childTnLst>
                              <p:par>
                                <p:cTn id="17" presetID="21" presetClass="entr" presetSubtype="1"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heel(1)">
                                      <p:cBhvr>
                                        <p:cTn id="19"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p:bldP spid="2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640182" y="4366590"/>
            <a:ext cx="2766143" cy="707886"/>
          </a:xfrm>
          <a:prstGeom prst="rect">
            <a:avLst/>
          </a:prstGeom>
        </p:spPr>
        <p:txBody>
          <a:bodyPr wrap="square">
            <a:spAutoFit/>
          </a:bodyPr>
          <a:lstStyle/>
          <a:p>
            <a:pPr lvl="0" algn="ctr"/>
            <a:r>
              <a:rPr lang="ar-JO" sz="2000" b="1" dirty="0">
                <a:latin typeface="Alexandria" pitchFamily="2" charset="-78"/>
                <a:cs typeface="Alexandria" pitchFamily="2" charset="-78"/>
              </a:rPr>
              <a:t>استخدام التكنولوجيا المتقدمة</a:t>
            </a:r>
            <a:endParaRPr lang="en-US" sz="2000" b="1" dirty="0">
              <a:latin typeface="Alexandria" pitchFamily="2" charset="-78"/>
              <a:cs typeface="Alexandria" pitchFamily="2" charset="-78"/>
            </a:endParaRPr>
          </a:p>
        </p:txBody>
      </p:sp>
      <p:sp>
        <p:nvSpPr>
          <p:cNvPr id="14" name="Rectangle 13"/>
          <p:cNvSpPr/>
          <p:nvPr/>
        </p:nvSpPr>
        <p:spPr>
          <a:xfrm>
            <a:off x="8904312" y="2716606"/>
            <a:ext cx="2945646" cy="707886"/>
          </a:xfrm>
          <a:prstGeom prst="rect">
            <a:avLst/>
          </a:prstGeom>
        </p:spPr>
        <p:txBody>
          <a:bodyPr wrap="square">
            <a:spAutoFit/>
          </a:bodyPr>
          <a:lstStyle/>
          <a:p>
            <a:pPr algn="ctr"/>
            <a:r>
              <a:rPr lang="ar-JO" sz="2000" b="1" dirty="0">
                <a:latin typeface="Alexandria" pitchFamily="2" charset="-78"/>
                <a:cs typeface="Alexandria" pitchFamily="2" charset="-78"/>
              </a:rPr>
              <a:t>تبنّي النظام التعليمي متعدد التخصص</a:t>
            </a:r>
            <a:endParaRPr lang="en-GB" sz="2000" dirty="0">
              <a:latin typeface="Alexandria" pitchFamily="2" charset="-78"/>
              <a:cs typeface="Alexandria" pitchFamily="2" charset="-78"/>
            </a:endParaRPr>
          </a:p>
        </p:txBody>
      </p:sp>
      <p:sp>
        <p:nvSpPr>
          <p:cNvPr id="15" name="Rectangle 14"/>
          <p:cNvSpPr/>
          <p:nvPr/>
        </p:nvSpPr>
        <p:spPr>
          <a:xfrm>
            <a:off x="8185440" y="4856995"/>
            <a:ext cx="2468946" cy="400110"/>
          </a:xfrm>
          <a:prstGeom prst="rect">
            <a:avLst/>
          </a:prstGeom>
        </p:spPr>
        <p:txBody>
          <a:bodyPr wrap="none">
            <a:spAutoFit/>
          </a:bodyPr>
          <a:lstStyle/>
          <a:p>
            <a:r>
              <a:rPr lang="ar-JO" sz="2000" b="1" dirty="0">
                <a:latin typeface="Alexandria" pitchFamily="2" charset="-78"/>
                <a:cs typeface="Alexandria" pitchFamily="2" charset="-78"/>
              </a:rPr>
              <a:t>تعزيز ثقافة الجودة</a:t>
            </a:r>
            <a:endParaRPr lang="en-GB" sz="2000"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73070535-ECE8-FB58-E731-FDF79A7B2D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9064" y="1179060"/>
            <a:ext cx="6570023" cy="4490864"/>
          </a:xfrm>
          <a:prstGeom prst="rect">
            <a:avLst/>
          </a:prstGeom>
        </p:spPr>
      </p:pic>
      <p:sp>
        <p:nvSpPr>
          <p:cNvPr id="11" name="TextBox 10">
            <a:extLst>
              <a:ext uri="{FF2B5EF4-FFF2-40B4-BE49-F238E27FC236}">
                <a16:creationId xmlns:a16="http://schemas.microsoft.com/office/drawing/2014/main" id="{5819570F-F630-90A4-77B4-F08C66D1C79B}"/>
              </a:ext>
            </a:extLst>
          </p:cNvPr>
          <p:cNvSpPr txBox="1"/>
          <p:nvPr/>
        </p:nvSpPr>
        <p:spPr>
          <a:xfrm>
            <a:off x="3406325" y="5634433"/>
            <a:ext cx="4392488"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تدويل التعليم العالي</a:t>
            </a:r>
            <a:endParaRPr kumimoji="0" lang="ko-KR" altLang="en-US" sz="20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13" name="TextBox 12">
            <a:extLst>
              <a:ext uri="{FF2B5EF4-FFF2-40B4-BE49-F238E27FC236}">
                <a16:creationId xmlns:a16="http://schemas.microsoft.com/office/drawing/2014/main" id="{872B9137-D22D-36DE-FCC2-AB572DF3CE3C}"/>
              </a:ext>
            </a:extLst>
          </p:cNvPr>
          <p:cNvSpPr txBox="1"/>
          <p:nvPr/>
        </p:nvSpPr>
        <p:spPr>
          <a:xfrm>
            <a:off x="3791744" y="3053510"/>
            <a:ext cx="3395096" cy="461665"/>
          </a:xfrm>
          <a:prstGeom prst="rect">
            <a:avLst/>
          </a:prstGeom>
          <a:noFill/>
        </p:spPr>
        <p:txBody>
          <a:bodyPr wrap="square">
            <a:spAutoFit/>
          </a:bodyPr>
          <a:lstStyle/>
          <a:p>
            <a:pPr algn="ctr"/>
            <a:r>
              <a:rPr lang="ar-JO" sz="2400" b="1" dirty="0">
                <a:solidFill>
                  <a:prstClr val="black"/>
                </a:solidFill>
                <a:latin typeface="Tw Cen MT" panose="020B0602020104020603"/>
                <a:cs typeface="Alexandria" pitchFamily="2" charset="-78"/>
              </a:rPr>
              <a:t>تحو</a:t>
            </a:r>
            <a:r>
              <a:rPr lang="ar-AE" sz="2400" b="1" dirty="0">
                <a:solidFill>
                  <a:prstClr val="black"/>
                </a:solidFill>
                <a:latin typeface="Tw Cen MT" panose="020B0602020104020603"/>
                <a:cs typeface="Alexandria" pitchFamily="2" charset="-78"/>
              </a:rPr>
              <a:t>ّ</a:t>
            </a:r>
            <a:r>
              <a:rPr lang="ar-JO" sz="2400" b="1" dirty="0">
                <a:solidFill>
                  <a:prstClr val="black"/>
                </a:solidFill>
                <a:latin typeface="Tw Cen MT" panose="020B0602020104020603"/>
                <a:cs typeface="Alexandria" pitchFamily="2" charset="-78"/>
              </a:rPr>
              <a:t>لات إيجابية</a:t>
            </a:r>
            <a:endParaRPr lang="ar-JO" sz="2000" dirty="0">
              <a:solidFill>
                <a:prstClr val="black"/>
              </a:solidFill>
              <a:latin typeface="Tw Cen MT" panose="020B0602020104020603"/>
              <a:cs typeface="Alexandria" pitchFamily="2" charset="-78"/>
            </a:endParaRPr>
          </a:p>
        </p:txBody>
      </p:sp>
      <p:sp>
        <p:nvSpPr>
          <p:cNvPr id="2" name="Rectangle 1">
            <a:extLst>
              <a:ext uri="{FF2B5EF4-FFF2-40B4-BE49-F238E27FC236}">
                <a16:creationId xmlns:a16="http://schemas.microsoft.com/office/drawing/2014/main" id="{D9EDAAC6-59DE-FD7C-78B6-22EB0198995B}"/>
              </a:ext>
            </a:extLst>
          </p:cNvPr>
          <p:cNvSpPr/>
          <p:nvPr/>
        </p:nvSpPr>
        <p:spPr>
          <a:xfrm>
            <a:off x="2074986" y="692492"/>
            <a:ext cx="7780146" cy="461665"/>
          </a:xfrm>
          <a:prstGeom prst="rect">
            <a:avLst/>
          </a:prstGeom>
        </p:spPr>
        <p:txBody>
          <a:bodyPr wrap="square">
            <a:spAutoFit/>
          </a:bodyPr>
          <a:lstStyle/>
          <a:p>
            <a:pPr lvl="0" algn="ctr" rtl="1"/>
            <a:r>
              <a:rPr lang="ar-JO" sz="2400" b="1" dirty="0">
                <a:solidFill>
                  <a:srgbClr val="00B0F0"/>
                </a:solidFill>
                <a:latin typeface="Alexandria" pitchFamily="2" charset="-78"/>
                <a:ea typeface="Times New Roman" pitchFamily="18" charset="0"/>
                <a:cs typeface="Alexandria" pitchFamily="2" charset="-78"/>
              </a:rPr>
              <a:t>مقترحات لتطوير مؤسسات التعليم العالي</a:t>
            </a:r>
          </a:p>
        </p:txBody>
      </p:sp>
      <p:sp>
        <p:nvSpPr>
          <p:cNvPr id="3" name="Rectangle 2">
            <a:extLst>
              <a:ext uri="{FF2B5EF4-FFF2-40B4-BE49-F238E27FC236}">
                <a16:creationId xmlns:a16="http://schemas.microsoft.com/office/drawing/2014/main" id="{5DF124D7-3EFA-0F99-EEE7-41AD48D76BAC}"/>
              </a:ext>
            </a:extLst>
          </p:cNvPr>
          <p:cNvSpPr/>
          <p:nvPr/>
        </p:nvSpPr>
        <p:spPr>
          <a:xfrm>
            <a:off x="2011753" y="414629"/>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98CE57D-1AC3-AFAE-62D8-107AF410C87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3329" y="-26220"/>
            <a:ext cx="2305141" cy="1076343"/>
          </a:xfrm>
          <a:prstGeom prst="rect">
            <a:avLst/>
          </a:prstGeom>
        </p:spPr>
      </p:pic>
    </p:spTree>
    <p:custDataLst>
      <p:tags r:id="rId1"/>
    </p:custDataLst>
    <p:extLst>
      <p:ext uri="{BB962C8B-B14F-4D97-AF65-F5344CB8AC3E}">
        <p14:creationId xmlns:p14="http://schemas.microsoft.com/office/powerpoint/2010/main" val="730312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heel(1)">
                                      <p:cBhvr>
                                        <p:cTn id="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01850874-A88C-108E-DDB0-7438BFB48009}"/>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152CE573-96A5-1B77-3CBD-6C229D22519A}"/>
              </a:ext>
            </a:extLst>
          </p:cNvPr>
          <p:cNvSpPr txBox="1"/>
          <p:nvPr/>
        </p:nvSpPr>
        <p:spPr>
          <a:xfrm>
            <a:off x="3549079" y="600391"/>
            <a:ext cx="4680520" cy="584735"/>
          </a:xfrm>
          <a:prstGeom prst="rect">
            <a:avLst/>
          </a:prstGeom>
          <a:noFill/>
          <a:ln>
            <a:noFill/>
          </a:ln>
        </p:spPr>
        <p:txBody>
          <a:bodyPr spcFirstLastPara="1" wrap="square" lIns="91425" tIns="45700" rIns="91425" bIns="45700" anchor="t" anchorCtr="0">
            <a:spAutoFit/>
          </a:bodyPr>
          <a:lstStyle/>
          <a:p>
            <a:pPr algn="ctr" rtl="1"/>
            <a:r>
              <a:rPr lang="ar-EG" sz="3200" b="1" dirty="0">
                <a:solidFill>
                  <a:srgbClr val="00B0F0"/>
                </a:solidFill>
                <a:latin typeface="Alexandria" pitchFamily="2" charset="-78"/>
                <a:ea typeface="Times New Roman" pitchFamily="18" charset="0"/>
                <a:cs typeface="Alexandria" pitchFamily="2" charset="-78"/>
              </a:rPr>
              <a:t>خاتمة</a:t>
            </a:r>
            <a:endParaRPr lang="ar-JO" sz="3200" b="1" dirty="0">
              <a:solidFill>
                <a:srgbClr val="00B0F0"/>
              </a:solidFill>
              <a:latin typeface="Alexandria" pitchFamily="2" charset="-78"/>
              <a:ea typeface="Times New Roman" pitchFamily="18" charset="0"/>
              <a:cs typeface="Alexandria" pitchFamily="2" charset="-78"/>
            </a:endParaRPr>
          </a:p>
        </p:txBody>
      </p:sp>
      <p:pic>
        <p:nvPicPr>
          <p:cNvPr id="3" name="Graphic 21">
            <a:extLst>
              <a:ext uri="{FF2B5EF4-FFF2-40B4-BE49-F238E27FC236}">
                <a16:creationId xmlns:a16="http://schemas.microsoft.com/office/drawing/2014/main" id="{16FE7786-EADC-B887-BA49-6E443A99B9C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D8A58FB6-D92C-C54A-8593-D0657C0167D8}"/>
              </a:ext>
            </a:extLst>
          </p:cNvPr>
          <p:cNvGrpSpPr/>
          <p:nvPr/>
        </p:nvGrpSpPr>
        <p:grpSpPr>
          <a:xfrm>
            <a:off x="234279" y="1135005"/>
            <a:ext cx="11748217" cy="5621103"/>
            <a:chOff x="263352" y="1391987"/>
            <a:chExt cx="11748217" cy="5292254"/>
          </a:xfrm>
        </p:grpSpPr>
        <p:sp>
          <p:nvSpPr>
            <p:cNvPr id="4" name="Rectangle: Rounded Corners 3">
              <a:extLst>
                <a:ext uri="{FF2B5EF4-FFF2-40B4-BE49-F238E27FC236}">
                  <a16:creationId xmlns:a16="http://schemas.microsoft.com/office/drawing/2014/main" id="{9DA5C4FB-1B22-336E-76E9-476C7B622045}"/>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B3A6FA60-2480-4471-C565-072B0AE78B0D}"/>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6D3BDB00-FCB4-427C-C6A0-973C235175D5}"/>
              </a:ext>
            </a:extLst>
          </p:cNvPr>
          <p:cNvSpPr/>
          <p:nvPr/>
        </p:nvSpPr>
        <p:spPr>
          <a:xfrm>
            <a:off x="647601" y="1721762"/>
            <a:ext cx="10762875" cy="403183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JO" sz="1600" dirty="0">
                <a:latin typeface="Alexandria" pitchFamily="2" charset="-78"/>
                <a:cs typeface="Alexandria" pitchFamily="2" charset="-78"/>
              </a:rPr>
              <a:t>تبيّن لنا أن التعليم العام والتعليم العالي يشكّلان منظومة متكاملة تهدف إلى بناء الإنسان وتنمية المجتمع. فقد تناولنا مفهوم التعليم العام</a:t>
            </a:r>
            <a:r>
              <a:rPr lang="ar-EG" sz="1600" dirty="0">
                <a:latin typeface="Alexandria" pitchFamily="2" charset="-78"/>
                <a:cs typeface="Alexandria" pitchFamily="2" charset="-78"/>
              </a:rPr>
              <a:t>،</a:t>
            </a:r>
            <a:r>
              <a:rPr lang="ar-JO" sz="1600" dirty="0">
                <a:latin typeface="Alexandria" pitchFamily="2" charset="-78"/>
                <a:cs typeface="Alexandria" pitchFamily="2" charset="-78"/>
              </a:rPr>
              <a:t> والتعليم العالي وخصائص</a:t>
            </a:r>
            <a:r>
              <a:rPr lang="ar-EG" sz="1600" dirty="0">
                <a:latin typeface="Alexandria" pitchFamily="2" charset="-78"/>
                <a:cs typeface="Alexandria" pitchFamily="2" charset="-78"/>
              </a:rPr>
              <a:t>ه</a:t>
            </a:r>
            <a:r>
              <a:rPr lang="ar-JO" sz="1600" dirty="0">
                <a:latin typeface="Alexandria" pitchFamily="2" charset="-78"/>
                <a:cs typeface="Alexandria" pitchFamily="2" charset="-78"/>
              </a:rPr>
              <a:t>، والأسس الفلسفية التي يقومان عليها، ثم ركّزنا على أهمية مؤسسات التعليم العالي ودورها المحوري في إعداد الكفاءات البشرية، وإنتاج المعرفة، وخدمة المجتمع، ودعم التنمية الشاملة.كما استعرضنا أهداف مؤسسات التعليم العالي المعرفية والثقافية والقيمية والمجتمعية، وأنماط التعليم العالي وتصنيفات مؤسساته، إضافة إلى التحديات التي تواجه هذه المؤسسات في ظل المتغيرات المعاصرة، مع التأكيد على ضرورة تطويرها لمواكبة متطلبات سوق العمل والتحول نحو مجتمع المعرفة.وبذلك يتضح أن </a:t>
            </a:r>
            <a:r>
              <a:rPr lang="ar-JO" sz="1600" b="1" dirty="0">
                <a:latin typeface="Alexandria" pitchFamily="2" charset="-78"/>
                <a:cs typeface="Alexandria" pitchFamily="2" charset="-78"/>
              </a:rPr>
              <a:t>التعليم العالي لم يعد يقتصر على نقل المعرفة، بل أصبح أداة استراتيجية لإعداد المواطن القادر على الإبداع والمشاركة الفاعلة في تنمية مجتمعه وبناء مستقبله.</a:t>
            </a:r>
            <a:endParaRPr lang="ar-EG" sz="1600" b="1"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02A8D51F-136E-AEF1-FFE6-48B0FC265424}"/>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F1972B8-F61D-CEC8-8A78-22313A4672A7}"/>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9290" b="88525" l="5818" r="96364">
                        <a14:foregroundMark x1="35636" y1="57923" x2="35636" y2="57923"/>
                        <a14:foregroundMark x1="36364" y1="42077" x2="36364" y2="42077"/>
                        <a14:foregroundMark x1="49455" y1="33333" x2="49455" y2="33333"/>
                        <a14:foregroundMark x1="76727" y1="56284" x2="76727" y2="56284"/>
                        <a14:foregroundMark x1="75273" y1="42623" x2="75273" y2="42623"/>
                        <a14:foregroundMark x1="80727" y1="59016" x2="80727" y2="67213"/>
                        <a14:foregroundMark x1="82909" y1="78142" x2="82909" y2="78142"/>
                        <a14:foregroundMark x1="89818" y1="83060" x2="89818" y2="83060"/>
                        <a14:foregroundMark x1="94909" y1="81421" x2="94909" y2="81421"/>
                        <a14:foregroundMark x1="96364" y1="82514" x2="94909" y2="80328"/>
                        <a14:foregroundMark x1="67636" y1="35519" x2="67636" y2="35519"/>
                        <a14:foregroundMark x1="67636" y1="50273" x2="67636" y2="50273"/>
                        <a14:foregroundMark x1="78545" y1="48634" x2="78545" y2="48634"/>
                        <a14:foregroundMark x1="73818" y1="39891" x2="73818" y2="39891"/>
                        <a14:foregroundMark x1="70909" y1="42623" x2="70909" y2="42623"/>
                        <a14:foregroundMark x1="45818" y1="57923" x2="45818" y2="57923"/>
                        <a14:foregroundMark x1="21818" y1="58470" x2="21818" y2="58470"/>
                        <a14:foregroundMark x1="21091" y1="49180" x2="21091" y2="49180"/>
                        <a14:foregroundMark x1="28364" y1="35519" x2="28364" y2="35519"/>
                        <a14:foregroundMark x1="20727" y1="54645" x2="20000" y2="55738"/>
                        <a14:foregroundMark x1="5818" y1="81967" x2="5818" y2="81967"/>
                        <a14:foregroundMark x1="28364" y1="47541" x2="28364" y2="47541"/>
                        <a14:foregroundMark x1="26545" y1="36612" x2="26545" y2="36612"/>
                        <a14:foregroundMark x1="26545" y1="35519" x2="26545" y2="35519"/>
                        <a14:foregroundMark x1="64727" y1="40437" x2="64727" y2="40437"/>
                        <a14:foregroundMark x1="45818" y1="17486" x2="48364" y2="19126"/>
                        <a14:foregroundMark x1="52727" y1="42077" x2="52727" y2="42077"/>
                        <a14:foregroundMark x1="45455" y1="32787" x2="45455" y2="32787"/>
                        <a14:foregroundMark x1="30182" y1="53005" x2="30182" y2="53005"/>
                        <a14:foregroundMark x1="30909" y1="39891" x2="30909" y2="39891"/>
                        <a14:foregroundMark x1="95636" y1="84153" x2="95636" y2="84153"/>
                      </a14:backgroundRemoval>
                    </a14:imgEffect>
                  </a14:imgLayer>
                </a14:imgProps>
              </a:ext>
            </a:extLst>
          </a:blip>
          <a:stretch>
            <a:fillRect/>
          </a:stretch>
        </p:blipFill>
        <p:spPr>
          <a:xfrm>
            <a:off x="-54851" y="4984730"/>
            <a:ext cx="2619375" cy="1950655"/>
          </a:xfrm>
          <a:prstGeom prst="rect">
            <a:avLst/>
          </a:prstGeom>
        </p:spPr>
      </p:pic>
    </p:spTree>
    <p:custDataLst>
      <p:tags r:id="rId1"/>
    </p:custDataLst>
    <p:extLst>
      <p:ext uri="{BB962C8B-B14F-4D97-AF65-F5344CB8AC3E}">
        <p14:creationId xmlns:p14="http://schemas.microsoft.com/office/powerpoint/2010/main" val="10055283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56387605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8|17.8|10.7"/>
</p:tagLst>
</file>

<file path=ppt/tags/tag2.xml><?xml version="1.0" encoding="utf-8"?>
<p:tagLst xmlns:a="http://schemas.openxmlformats.org/drawingml/2006/main" xmlns:r="http://schemas.openxmlformats.org/officeDocument/2006/relationships" xmlns:p="http://schemas.openxmlformats.org/presentationml/2006/main">
  <p:tag name="TIMING" val="|14.6"/>
</p:tagLst>
</file>

<file path=ppt/tags/tag3.xml><?xml version="1.0" encoding="utf-8"?>
<p:tagLst xmlns:a="http://schemas.openxmlformats.org/drawingml/2006/main" xmlns:r="http://schemas.openxmlformats.org/officeDocument/2006/relationships" xmlns:p="http://schemas.openxmlformats.org/presentationml/2006/main">
  <p:tag name="TIMING" val="|14.6"/>
</p:tagLst>
</file>

<file path=ppt/tags/tag4.xml><?xml version="1.0" encoding="utf-8"?>
<p:tagLst xmlns:a="http://schemas.openxmlformats.org/drawingml/2006/main" xmlns:r="http://schemas.openxmlformats.org/officeDocument/2006/relationships" xmlns:p="http://schemas.openxmlformats.org/presentationml/2006/main">
  <p:tag name="TIMING" val="|14.6"/>
</p:tagLst>
</file>

<file path=ppt/tags/tag5.xml><?xml version="1.0" encoding="utf-8"?>
<p:tagLst xmlns:a="http://schemas.openxmlformats.org/drawingml/2006/main" xmlns:r="http://schemas.openxmlformats.org/officeDocument/2006/relationships" xmlns:p="http://schemas.openxmlformats.org/presentationml/2006/main">
  <p:tag name="TIMING" val="|14.6"/>
</p:tagLst>
</file>

<file path=ppt/tags/tag6.xml><?xml version="1.0" encoding="utf-8"?>
<p:tagLst xmlns:a="http://schemas.openxmlformats.org/drawingml/2006/main" xmlns:r="http://schemas.openxmlformats.org/officeDocument/2006/relationships" xmlns:p="http://schemas.openxmlformats.org/presentationml/2006/main">
  <p:tag name="TIMING" val="|14.6"/>
</p:tagLst>
</file>

<file path=ppt/tags/tag7.xml><?xml version="1.0" encoding="utf-8"?>
<p:tagLst xmlns:a="http://schemas.openxmlformats.org/drawingml/2006/main" xmlns:r="http://schemas.openxmlformats.org/officeDocument/2006/relationships" xmlns:p="http://schemas.openxmlformats.org/presentationml/2006/main">
  <p:tag name="TIMING" val="|14.6"/>
</p:tagLst>
</file>

<file path=ppt/tags/tag8.xml><?xml version="1.0" encoding="utf-8"?>
<p:tagLst xmlns:a="http://schemas.openxmlformats.org/drawingml/2006/main" xmlns:r="http://schemas.openxmlformats.org/officeDocument/2006/relationships" xmlns:p="http://schemas.openxmlformats.org/presentationml/2006/main">
  <p:tag name="TIMING" val="|14.6"/>
</p:tagLst>
</file>

<file path=ppt/tags/tag9.xml><?xml version="1.0" encoding="utf-8"?>
<p:tagLst xmlns:a="http://schemas.openxmlformats.org/drawingml/2006/main" xmlns:r="http://schemas.openxmlformats.org/officeDocument/2006/relationships" xmlns:p="http://schemas.openxmlformats.org/presentationml/2006/main">
  <p:tag name="TIMING" val="|14.6"/>
</p:tagLst>
</file>

<file path=ppt/tags/tag10.xml><?xml version="1.0" encoding="utf-8"?>
<p:tagLst xmlns:a="http://schemas.openxmlformats.org/drawingml/2006/main" xmlns:r="http://schemas.openxmlformats.org/officeDocument/2006/relationships" xmlns:p="http://schemas.openxmlformats.org/presentationml/2006/main">
  <p:tag name="TIMING" val="|14.6"/>
</p:tagLst>
</file>

<file path=ppt/tags/tag11.xml><?xml version="1.0" encoding="utf-8"?>
<p:tagLst xmlns:a="http://schemas.openxmlformats.org/drawingml/2006/main" xmlns:r="http://schemas.openxmlformats.org/officeDocument/2006/relationships" xmlns:p="http://schemas.openxmlformats.org/presentationml/2006/main">
  <p:tag name="TIMING" val="|14.6"/>
</p:tagLst>
</file>

<file path=ppt/tags/tag12.xml><?xml version="1.0" encoding="utf-8"?>
<p:tagLst xmlns:a="http://schemas.openxmlformats.org/drawingml/2006/main" xmlns:r="http://schemas.openxmlformats.org/officeDocument/2006/relationships" xmlns:p="http://schemas.openxmlformats.org/presentationml/2006/main">
  <p:tag name="TIMING" val="|0.7"/>
</p:tagLst>
</file>

<file path=ppt/tags/tag13.xml><?xml version="1.0" encoding="utf-8"?>
<p:tagLst xmlns:a="http://schemas.openxmlformats.org/drawingml/2006/main" xmlns:r="http://schemas.openxmlformats.org/officeDocument/2006/relationships" xmlns:p="http://schemas.openxmlformats.org/presentationml/2006/main">
  <p:tag name="TIMING" val="|0.9"/>
</p:tagLst>
</file>

<file path=ppt/tags/tag14.xml><?xml version="1.0" encoding="utf-8"?>
<p:tagLst xmlns:a="http://schemas.openxmlformats.org/drawingml/2006/main" xmlns:r="http://schemas.openxmlformats.org/officeDocument/2006/relationships" xmlns:p="http://schemas.openxmlformats.org/presentationml/2006/main">
  <p:tag name="TIMING" val="|6.4"/>
</p:tagLst>
</file>

<file path=ppt/tags/tag15.xml><?xml version="1.0" encoding="utf-8"?>
<p:tagLst xmlns:a="http://schemas.openxmlformats.org/drawingml/2006/main" xmlns:r="http://schemas.openxmlformats.org/officeDocument/2006/relationships" xmlns:p="http://schemas.openxmlformats.org/presentationml/2006/main">
  <p:tag name="TIMING" val="|14.6"/>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C5A0AB4-5E19-4D83-8409-59CEDDE018F8}">
  <ds:schemaRefs>
    <ds:schemaRef ds:uri="http://schemas.microsoft.com/office/2006/metadata/properties"/>
    <ds:schemaRef ds:uri="http://purl.org/dc/dcmitype/"/>
    <ds:schemaRef ds:uri="http://www.w3.org/XML/1998/namespace"/>
    <ds:schemaRef ds:uri="http://purl.org/dc/terms/"/>
    <ds:schemaRef ds:uri="d13aca44-ef33-4cf4-9980-7f0b00e6eeb9"/>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49100919-8a76-4266-be0c-7dc583902cb4"/>
  </ds:schemaRefs>
</ds:datastoreItem>
</file>

<file path=customXml/itemProps2.xml><?xml version="1.0" encoding="utf-8"?>
<ds:datastoreItem xmlns:ds="http://schemas.openxmlformats.org/officeDocument/2006/customXml" ds:itemID="{34E9535E-8DA1-450E-8417-D73B1D93924E}"/>
</file>

<file path=customXml/itemProps3.xml><?xml version="1.0" encoding="utf-8"?>
<ds:datastoreItem xmlns:ds="http://schemas.openxmlformats.org/officeDocument/2006/customXml" ds:itemID="{850ABA5A-DC78-4AF7-8E1B-743888095B7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32381</TotalTime>
  <Words>2988</Words>
  <Application>Microsoft Office PowerPoint</Application>
  <PresentationFormat>Widescreen</PresentationFormat>
  <Paragraphs>339</Paragraphs>
  <Slides>46</Slides>
  <Notes>13</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46</vt:i4>
      </vt:variant>
    </vt:vector>
  </HeadingPairs>
  <TitlesOfParts>
    <vt:vector size="58" baseType="lpstr">
      <vt:lpstr>Arial</vt:lpstr>
      <vt:lpstr>Roboto Light</vt:lpstr>
      <vt:lpstr>Calibri</vt:lpstr>
      <vt:lpstr>Alexandria</vt:lpstr>
      <vt:lpstr>Wingdings</vt:lpstr>
      <vt:lpstr>Times New Roman</vt:lpstr>
      <vt:lpstr>Calibri Light</vt:lpstr>
      <vt:lpstr>Century Gothic</vt:lpstr>
      <vt:lpstr>Tw Cen MT</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فلسفة مؤسسات التعليم العالي المرجوّة: تهدف مؤسسات التعليم العالي، في ضوء فلسفتها المعاصرة، إلى إحداث تغيير إيجابي ومستدام في الفرد والمجتمع، من خلال أبعاد متكاملة.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DR&gt; WARDA KLOUB</dc:creator>
  <cp:lastModifiedBy>Dr</cp:lastModifiedBy>
  <cp:revision>289</cp:revision>
  <dcterms:created xsi:type="dcterms:W3CDTF">2023-04-29T09:08:23Z</dcterms:created>
  <dcterms:modified xsi:type="dcterms:W3CDTF">2026-02-06T09:51:42Z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