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1" r:id="rId2"/>
    <p:sldId id="316" r:id="rId3"/>
    <p:sldId id="282" r:id="rId4"/>
    <p:sldId id="259" r:id="rId5"/>
    <p:sldId id="257" r:id="rId6"/>
    <p:sldId id="317" r:id="rId7"/>
    <p:sldId id="305" r:id="rId8"/>
    <p:sldId id="306" r:id="rId9"/>
    <p:sldId id="307" r:id="rId10"/>
    <p:sldId id="308" r:id="rId11"/>
    <p:sldId id="309" r:id="rId12"/>
    <p:sldId id="310" r:id="rId13"/>
    <p:sldId id="311" r:id="rId14"/>
    <p:sldId id="312" r:id="rId15"/>
    <p:sldId id="313" r:id="rId16"/>
    <p:sldId id="314" r:id="rId17"/>
    <p:sldId id="315" r:id="rId18"/>
    <p:sldId id="300" r:id="rId19"/>
    <p:sldId id="301" r:id="rId20"/>
    <p:sldId id="299" r:id="rId21"/>
    <p:sldId id="304" r:id="rId22"/>
    <p:sldId id="280"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03-Jun-23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5996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03-Jun-23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966340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2DE9D8-8847-45DC-A728-DF0BB9802D7F}" type="datetimeFigureOut">
              <a:rPr lang="en-US" smtClean="0"/>
              <a:t>03-Jun-23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766181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2DE9D8-8847-45DC-A728-DF0BB9802D7F}" type="datetimeFigureOut">
              <a:rPr lang="en-US" smtClean="0"/>
              <a:t>03-Jun-23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49516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2DE9D8-8847-45DC-A728-DF0BB9802D7F}" type="datetimeFigureOut">
              <a:rPr lang="en-US" smtClean="0"/>
              <a:t>03-Jun-23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625522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2DE9D8-8847-45DC-A728-DF0BB9802D7F}" type="datetimeFigureOut">
              <a:rPr lang="en-US" smtClean="0"/>
              <a:t>03-Jun-23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763362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2DE9D8-8847-45DC-A728-DF0BB9802D7F}" type="datetimeFigureOut">
              <a:rPr lang="en-US" smtClean="0"/>
              <a:t>03-Jun-23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028998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03-Jun-23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49660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03-Jun-23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346397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03-Jun-23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928838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03-Jun-23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71989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03-Jun-23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7063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03-Jun-23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543505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03-Jun-23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86434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03-Jun-23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50051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03-Jun-23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197437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03-Jun-23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47331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52000">
              <a:schemeClr val="tx1">
                <a:lumMod val="85000"/>
              </a:schemeClr>
            </a:gs>
            <a:gs pos="75000">
              <a:schemeClr val="accent6">
                <a:lumMod val="20000"/>
                <a:lumOff val="80000"/>
              </a:schemeClr>
            </a:gs>
            <a:gs pos="91000">
              <a:schemeClr val="accent3">
                <a:lumMod val="7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D2DE9D8-8847-45DC-A728-DF0BB9802D7F}" type="datetimeFigureOut">
              <a:rPr lang="en-US" smtClean="0"/>
              <a:t>03-Jun-23</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0F7B577-F9C0-410B-98E3-DC75E98946A7}" type="slidenum">
              <a:rPr lang="en-US" smtClean="0"/>
              <a:t>‹#›</a:t>
            </a:fld>
            <a:endParaRPr lang="en-US"/>
          </a:p>
        </p:txBody>
      </p:sp>
    </p:spTree>
    <p:extLst>
      <p:ext uri="{BB962C8B-B14F-4D97-AF65-F5344CB8AC3E}">
        <p14:creationId xmlns:p14="http://schemas.microsoft.com/office/powerpoint/2010/main" val="376871112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3.gif"/></Relationships>
</file>

<file path=ppt/slides/_rels/slide20.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9238" y="-196147"/>
            <a:ext cx="8572500" cy="3762375"/>
          </a:xfrm>
          <a:prstGeom prst="rect">
            <a:avLst/>
          </a:prstGeom>
        </p:spPr>
      </p:pic>
    </p:spTree>
    <p:extLst>
      <p:ext uri="{BB962C8B-B14F-4D97-AF65-F5344CB8AC3E}">
        <p14:creationId xmlns:p14="http://schemas.microsoft.com/office/powerpoint/2010/main" val="1177205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Signal _ Technology Opener (After Effects Template) ★ AE Templates">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22987637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07144" y="-84841"/>
            <a:ext cx="7237302" cy="882678"/>
          </a:xfrm>
          <a:prstGeom prst="rect">
            <a:avLst/>
          </a:prstGeom>
          <a:solidFill>
            <a:schemeClr val="bg1"/>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Management of technology</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76374"/>
            <a:ext cx="8667750" cy="5381625"/>
          </a:xfrm>
          <a:prstGeom prst="rect">
            <a:avLst/>
          </a:prstGeom>
        </p:spPr>
      </p:pic>
    </p:spTree>
    <p:extLst>
      <p:ext uri="{BB962C8B-B14F-4D97-AF65-F5344CB8AC3E}">
        <p14:creationId xmlns:p14="http://schemas.microsoft.com/office/powerpoint/2010/main" val="397899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22549" y="-75415"/>
            <a:ext cx="7060677" cy="6858000"/>
          </a:xfrm>
          <a:prstGeom prst="rect">
            <a:avLst/>
          </a:prstGeom>
        </p:spPr>
      </p:pic>
    </p:spTree>
    <p:extLst>
      <p:ext uri="{BB962C8B-B14F-4D97-AF65-F5344CB8AC3E}">
        <p14:creationId xmlns:p14="http://schemas.microsoft.com/office/powerpoint/2010/main" val="39220781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04348" y="0"/>
            <a:ext cx="3125920" cy="407035"/>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Management of technology</a:t>
            </a:r>
          </a:p>
        </p:txBody>
      </p:sp>
      <p:sp>
        <p:nvSpPr>
          <p:cNvPr id="3" name="Rectangle 2"/>
          <p:cNvSpPr/>
          <p:nvPr/>
        </p:nvSpPr>
        <p:spPr>
          <a:xfrm>
            <a:off x="0" y="509048"/>
            <a:ext cx="12192000" cy="523220"/>
          </a:xfrm>
          <a:prstGeom prst="rect">
            <a:avLst/>
          </a:prstGeom>
          <a:solidFill>
            <a:schemeClr val="tx1"/>
          </a:solidFill>
          <a:ln>
            <a:solidFill>
              <a:schemeClr val="bg2"/>
            </a:solidFill>
          </a:ln>
        </p:spPr>
        <p:txBody>
          <a:bodyPr wrap="square">
            <a:spAutoFit/>
          </a:bodyPr>
          <a:lstStyle/>
          <a:p>
            <a:pPr algn="ctr"/>
            <a:r>
              <a:rPr lang="en-US" sz="2800" b="1" dirty="0">
                <a:solidFill>
                  <a:schemeClr val="bg1"/>
                </a:solidFill>
              </a:rPr>
              <a:t>WHAT IS THIS SUBJECT ABOUT?</a:t>
            </a:r>
          </a:p>
        </p:txBody>
      </p:sp>
      <p:sp>
        <p:nvSpPr>
          <p:cNvPr id="4" name="Rectangle 3"/>
          <p:cNvSpPr/>
          <p:nvPr/>
        </p:nvSpPr>
        <p:spPr>
          <a:xfrm>
            <a:off x="84841" y="1761282"/>
            <a:ext cx="6260026" cy="3416320"/>
          </a:xfrm>
          <a:prstGeom prst="rect">
            <a:avLst/>
          </a:prstGeom>
          <a:noFill/>
          <a:ln>
            <a:solidFill>
              <a:schemeClr val="bg1"/>
            </a:solidFill>
          </a:ln>
        </p:spPr>
        <p:txBody>
          <a:bodyPr wrap="square">
            <a:spAutoFit/>
          </a:bodyPr>
          <a:lstStyle/>
          <a:p>
            <a:r>
              <a:rPr lang="en-US" sz="2400" dirty="0">
                <a:solidFill>
                  <a:schemeClr val="bg1"/>
                </a:solidFill>
              </a:rPr>
              <a:t>It is about learning how to use a variety of project management tools and data collection tools including check sheets, histograms, performance charts, and process definition tools such as work breakdown structure (WBS) and flowcharts. After you master these tools, you will be able to increase your project management effectiveness by leaps and bounds.</a:t>
            </a:r>
          </a:p>
        </p:txBody>
      </p:sp>
    </p:spTree>
    <p:extLst>
      <p:ext uri="{BB962C8B-B14F-4D97-AF65-F5344CB8AC3E}">
        <p14:creationId xmlns:p14="http://schemas.microsoft.com/office/powerpoint/2010/main" val="1045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What is sustainable development-">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1"/>
            <a:ext cx="12192000" cy="7494309"/>
          </a:xfrm>
          <a:prstGeom prst="rect">
            <a:avLst/>
          </a:prstGeom>
        </p:spPr>
      </p:pic>
    </p:spTree>
    <p:extLst>
      <p:ext uri="{BB962C8B-B14F-4D97-AF65-F5344CB8AC3E}">
        <p14:creationId xmlns:p14="http://schemas.microsoft.com/office/powerpoint/2010/main" val="60678970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04348" y="0"/>
            <a:ext cx="3125920" cy="407035"/>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Management of technology</a:t>
            </a:r>
          </a:p>
        </p:txBody>
      </p:sp>
      <p:sp>
        <p:nvSpPr>
          <p:cNvPr id="3" name="Rectangle 2"/>
          <p:cNvSpPr/>
          <p:nvPr/>
        </p:nvSpPr>
        <p:spPr>
          <a:xfrm>
            <a:off x="0" y="480768"/>
            <a:ext cx="12192000" cy="584775"/>
          </a:xfrm>
          <a:prstGeom prst="rect">
            <a:avLst/>
          </a:prstGeom>
          <a:solidFill>
            <a:schemeClr val="tx1"/>
          </a:solidFill>
          <a:ln>
            <a:solidFill>
              <a:schemeClr val="bg2"/>
            </a:solidFill>
          </a:ln>
        </p:spPr>
        <p:txBody>
          <a:bodyPr wrap="square">
            <a:spAutoFit/>
          </a:bodyPr>
          <a:lstStyle/>
          <a:p>
            <a:pPr algn="ctr"/>
            <a:r>
              <a:rPr lang="en-US" sz="3200" b="1" dirty="0">
                <a:solidFill>
                  <a:schemeClr val="bg1"/>
                </a:solidFill>
              </a:rPr>
              <a:t>WHY DO WE STUDY THIS SUBJECT?</a:t>
            </a:r>
          </a:p>
        </p:txBody>
      </p:sp>
      <p:sp>
        <p:nvSpPr>
          <p:cNvPr id="4" name="Rectangle 3"/>
          <p:cNvSpPr/>
          <p:nvPr/>
        </p:nvSpPr>
        <p:spPr>
          <a:xfrm>
            <a:off x="84840" y="1761282"/>
            <a:ext cx="7211505" cy="4893647"/>
          </a:xfrm>
          <a:prstGeom prst="rect">
            <a:avLst/>
          </a:prstGeom>
          <a:noFill/>
          <a:ln>
            <a:solidFill>
              <a:schemeClr val="bg1"/>
            </a:solidFill>
          </a:ln>
        </p:spPr>
        <p:txBody>
          <a:bodyPr wrap="square">
            <a:spAutoFit/>
          </a:bodyPr>
          <a:lstStyle/>
          <a:p>
            <a:r>
              <a:rPr lang="en-US" sz="2400" dirty="0">
                <a:solidFill>
                  <a:schemeClr val="bg1"/>
                </a:solidFill>
              </a:rPr>
              <a:t>The concept of sustainable growth has been gaining momentum globally due to the need to manage limited resources like energy, food and air while at the same time sustaining the growth of economies for the wellbeing of the people. Technological innovations are the key to optimizing the use of resources in societies pursuing sustainable growth. The interest in managing technological innovations for sustainable growth is emerging from different groups of stakeholders who bring their own approaches, frameworks or biases to study the problem. </a:t>
            </a:r>
          </a:p>
        </p:txBody>
      </p:sp>
    </p:spTree>
    <p:extLst>
      <p:ext uri="{BB962C8B-B14F-4D97-AF65-F5344CB8AC3E}">
        <p14:creationId xmlns:p14="http://schemas.microsoft.com/office/powerpoint/2010/main" val="2640079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04348" y="0"/>
            <a:ext cx="3125920" cy="407035"/>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Management of technology</a:t>
            </a:r>
          </a:p>
        </p:txBody>
      </p:sp>
      <p:sp>
        <p:nvSpPr>
          <p:cNvPr id="3" name="Rectangle 2"/>
          <p:cNvSpPr/>
          <p:nvPr/>
        </p:nvSpPr>
        <p:spPr>
          <a:xfrm>
            <a:off x="0" y="480768"/>
            <a:ext cx="12192000" cy="584775"/>
          </a:xfrm>
          <a:prstGeom prst="rect">
            <a:avLst/>
          </a:prstGeom>
          <a:solidFill>
            <a:schemeClr val="tx1"/>
          </a:solidFill>
          <a:ln>
            <a:solidFill>
              <a:schemeClr val="bg2"/>
            </a:solidFill>
          </a:ln>
        </p:spPr>
        <p:txBody>
          <a:bodyPr wrap="square">
            <a:spAutoFit/>
          </a:bodyPr>
          <a:lstStyle/>
          <a:p>
            <a:pPr algn="ctr"/>
            <a:r>
              <a:rPr lang="en-US" sz="3200" b="1" dirty="0">
                <a:solidFill>
                  <a:schemeClr val="bg1"/>
                </a:solidFill>
              </a:rPr>
              <a:t>WHY DO WE STUDY THIS SUBJECT?</a:t>
            </a:r>
          </a:p>
        </p:txBody>
      </p:sp>
      <p:sp>
        <p:nvSpPr>
          <p:cNvPr id="4" name="Rectangle 3"/>
          <p:cNvSpPr/>
          <p:nvPr/>
        </p:nvSpPr>
        <p:spPr>
          <a:xfrm>
            <a:off x="84840" y="1761282"/>
            <a:ext cx="7211505" cy="4524315"/>
          </a:xfrm>
          <a:prstGeom prst="rect">
            <a:avLst/>
          </a:prstGeom>
          <a:noFill/>
          <a:ln>
            <a:solidFill>
              <a:schemeClr val="bg1"/>
            </a:solidFill>
          </a:ln>
        </p:spPr>
        <p:txBody>
          <a:bodyPr wrap="square">
            <a:spAutoFit/>
          </a:bodyPr>
          <a:lstStyle/>
          <a:p>
            <a:r>
              <a:rPr lang="en-US" sz="2400" dirty="0">
                <a:solidFill>
                  <a:schemeClr val="bg1"/>
                </a:solidFill>
              </a:rPr>
              <a:t>The challenges of sustainable growth under these partial perspectives and particular lenses generate narrowly focused knowledge in the respective stakeholders’ domains. But such knowledge may not be necessarily compatible </a:t>
            </a:r>
            <a:r>
              <a:rPr lang="en-US" sz="2400" dirty="0" err="1">
                <a:solidFill>
                  <a:schemeClr val="bg1"/>
                </a:solidFill>
              </a:rPr>
              <a:t>acrossdomains</a:t>
            </a:r>
            <a:r>
              <a:rPr lang="en-US" sz="2400" dirty="0">
                <a:solidFill>
                  <a:schemeClr val="bg1"/>
                </a:solidFill>
              </a:rPr>
              <a:t>, when seen from a more comprehensive perspective. For example, technological innovations to use green energy in manufacturing for sustainable economic growth may adversely affect the local farmers’ agricultural practices and hence their social and cultural growth.</a:t>
            </a:r>
          </a:p>
        </p:txBody>
      </p:sp>
    </p:spTree>
    <p:extLst>
      <p:ext uri="{BB962C8B-B14F-4D97-AF65-F5344CB8AC3E}">
        <p14:creationId xmlns:p14="http://schemas.microsoft.com/office/powerpoint/2010/main" val="2645631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04348" y="0"/>
            <a:ext cx="3125920" cy="407035"/>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Management of technology</a:t>
            </a:r>
          </a:p>
        </p:txBody>
      </p:sp>
      <p:sp>
        <p:nvSpPr>
          <p:cNvPr id="3" name="Rectangle 2"/>
          <p:cNvSpPr/>
          <p:nvPr/>
        </p:nvSpPr>
        <p:spPr>
          <a:xfrm>
            <a:off x="0" y="509048"/>
            <a:ext cx="12192000" cy="584775"/>
          </a:xfrm>
          <a:prstGeom prst="rect">
            <a:avLst/>
          </a:prstGeom>
          <a:solidFill>
            <a:schemeClr val="tx1"/>
          </a:solidFill>
          <a:ln>
            <a:solidFill>
              <a:schemeClr val="bg2"/>
            </a:solidFill>
          </a:ln>
        </p:spPr>
        <p:txBody>
          <a:bodyPr wrap="square">
            <a:spAutoFit/>
          </a:bodyPr>
          <a:lstStyle/>
          <a:p>
            <a:pPr algn="ctr"/>
            <a:r>
              <a:rPr lang="en-US" sz="3200" b="1" dirty="0">
                <a:solidFill>
                  <a:schemeClr val="bg1"/>
                </a:solidFill>
              </a:rPr>
              <a:t>WHY DO WE STUDY THIS SUBJECT?</a:t>
            </a:r>
          </a:p>
        </p:txBody>
      </p:sp>
      <p:sp>
        <p:nvSpPr>
          <p:cNvPr id="4" name="Rectangle 3"/>
          <p:cNvSpPr/>
          <p:nvPr/>
        </p:nvSpPr>
        <p:spPr>
          <a:xfrm>
            <a:off x="84840" y="1761282"/>
            <a:ext cx="7211505" cy="3416320"/>
          </a:xfrm>
          <a:prstGeom prst="rect">
            <a:avLst/>
          </a:prstGeom>
          <a:noFill/>
          <a:ln>
            <a:solidFill>
              <a:schemeClr val="bg1"/>
            </a:solidFill>
          </a:ln>
        </p:spPr>
        <p:txBody>
          <a:bodyPr wrap="square">
            <a:spAutoFit/>
          </a:bodyPr>
          <a:lstStyle/>
          <a:p>
            <a:r>
              <a:rPr lang="en-US" sz="2400" dirty="0">
                <a:solidFill>
                  <a:schemeClr val="bg1"/>
                </a:solidFill>
              </a:rPr>
              <a:t>A systematic and systemic approach is needed to inclusively understand, assess, plan, manage and monitor the effectiveness of strategies, policies, and practices of sustainable growth. Such a complex ecosystem is not amenable to simple, fragmented analysis. Also, the results of the analyses have to be comprehensively   synthesized to orchestrate the efforts and measure the consequences of decisions. </a:t>
            </a:r>
            <a:endParaRPr lang="en-US" sz="3200" dirty="0">
              <a:solidFill>
                <a:schemeClr val="bg1"/>
              </a:solidFill>
            </a:endParaRPr>
          </a:p>
        </p:txBody>
      </p:sp>
    </p:spTree>
    <p:extLst>
      <p:ext uri="{BB962C8B-B14F-4D97-AF65-F5344CB8AC3E}">
        <p14:creationId xmlns:p14="http://schemas.microsoft.com/office/powerpoint/2010/main" val="2846238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04348" y="0"/>
            <a:ext cx="3125920" cy="407035"/>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Management of technology</a:t>
            </a:r>
          </a:p>
        </p:txBody>
      </p:sp>
      <p:sp>
        <p:nvSpPr>
          <p:cNvPr id="3" name="Rectangle 2"/>
          <p:cNvSpPr/>
          <p:nvPr/>
        </p:nvSpPr>
        <p:spPr>
          <a:xfrm>
            <a:off x="0" y="509048"/>
            <a:ext cx="12192000" cy="584775"/>
          </a:xfrm>
          <a:prstGeom prst="rect">
            <a:avLst/>
          </a:prstGeom>
          <a:solidFill>
            <a:schemeClr val="tx1"/>
          </a:solidFill>
          <a:ln>
            <a:solidFill>
              <a:schemeClr val="bg2"/>
            </a:solidFill>
          </a:ln>
        </p:spPr>
        <p:txBody>
          <a:bodyPr wrap="square">
            <a:spAutoFit/>
          </a:bodyPr>
          <a:lstStyle/>
          <a:p>
            <a:pPr algn="ctr"/>
            <a:r>
              <a:rPr lang="en-US" sz="3200" b="1" dirty="0">
                <a:solidFill>
                  <a:schemeClr val="bg1"/>
                </a:solidFill>
              </a:rPr>
              <a:t>WHY DO WE STUDY THIS SUBJECT?</a:t>
            </a:r>
          </a:p>
        </p:txBody>
      </p:sp>
      <p:sp>
        <p:nvSpPr>
          <p:cNvPr id="4" name="Rectangle 3"/>
          <p:cNvSpPr/>
          <p:nvPr/>
        </p:nvSpPr>
        <p:spPr>
          <a:xfrm>
            <a:off x="2318992" y="1364512"/>
            <a:ext cx="7211505" cy="523220"/>
          </a:xfrm>
          <a:prstGeom prst="rect">
            <a:avLst/>
          </a:prstGeom>
          <a:noFill/>
          <a:ln>
            <a:solidFill>
              <a:schemeClr val="bg1"/>
            </a:solidFill>
          </a:ln>
          <a:effectLst>
            <a:glow rad="63500">
              <a:schemeClr val="accent3">
                <a:satMod val="175000"/>
                <a:alpha val="40000"/>
              </a:schemeClr>
            </a:glow>
          </a:effectLst>
        </p:spPr>
        <p:txBody>
          <a:bodyPr wrap="square">
            <a:spAutoFit/>
          </a:bodyPr>
          <a:lstStyle/>
          <a:p>
            <a:pPr algn="ctr"/>
            <a:r>
              <a:rPr lang="en-US" sz="2800" dirty="0">
                <a:solidFill>
                  <a:schemeClr val="bg1"/>
                </a:solidFill>
              </a:rPr>
              <a:t>Thus, our central questions are: </a:t>
            </a:r>
            <a:endParaRPr lang="en-US" sz="4400" dirty="0">
              <a:solidFill>
                <a:schemeClr val="bg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94309" y="-971649"/>
            <a:ext cx="4273485" cy="4337017"/>
          </a:xfrm>
          <a:prstGeom prst="rect">
            <a:avLst/>
          </a:prstGeom>
        </p:spPr>
      </p:pic>
      <p:sp>
        <p:nvSpPr>
          <p:cNvPr id="6" name="Rectangle 5"/>
          <p:cNvSpPr/>
          <p:nvPr/>
        </p:nvSpPr>
        <p:spPr>
          <a:xfrm>
            <a:off x="427348" y="2283708"/>
            <a:ext cx="6096000" cy="3854068"/>
          </a:xfrm>
          <a:prstGeom prst="rect">
            <a:avLst/>
          </a:prstGeom>
          <a:ln>
            <a:solidFill>
              <a:schemeClr val="bg1"/>
            </a:solidFill>
          </a:ln>
        </p:spPr>
        <p:txBody>
          <a:bodyPr>
            <a:spAutoFit/>
          </a:bodyPr>
          <a:lstStyle/>
          <a:p>
            <a:pPr>
              <a:lnSpc>
                <a:spcPct val="107000"/>
              </a:lnSpc>
              <a:spcAft>
                <a:spcPts val="800"/>
              </a:spcAft>
            </a:pP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How to represent in an integrative framework the knowledge generated to manage technological innovation for sustainable growth</a:t>
            </a:r>
            <a:r>
              <a:rPr lang="en-US" sz="24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a:t>
            </a:r>
          </a:p>
          <a:p>
            <a:pPr>
              <a:lnSpc>
                <a:spcPct val="107000"/>
              </a:lnSpc>
              <a:spcAft>
                <a:spcPts val="800"/>
              </a:spcAft>
            </a:pPr>
            <a:endPar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endParaRPr>
          </a:p>
          <a:p>
            <a:pPr>
              <a:lnSpc>
                <a:spcPct val="107000"/>
              </a:lnSpc>
              <a:spcAft>
                <a:spcPts val="800"/>
              </a:spcAft>
            </a:pPr>
            <a:r>
              <a:rPr lang="en-US" sz="24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Are there emphases or gaps in the knowledge generated and transferred among communities of science and practice for technological innovation for sustainable growth?</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99794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04348" y="0"/>
            <a:ext cx="3125920" cy="407035"/>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Management of technology</a:t>
            </a:r>
          </a:p>
        </p:txBody>
      </p:sp>
      <p:sp>
        <p:nvSpPr>
          <p:cNvPr id="3" name="Rectangle 2"/>
          <p:cNvSpPr/>
          <p:nvPr/>
        </p:nvSpPr>
        <p:spPr>
          <a:xfrm>
            <a:off x="0" y="509048"/>
            <a:ext cx="12192000" cy="584775"/>
          </a:xfrm>
          <a:prstGeom prst="rect">
            <a:avLst/>
          </a:prstGeom>
          <a:solidFill>
            <a:schemeClr val="tx1"/>
          </a:solidFill>
          <a:ln>
            <a:solidFill>
              <a:schemeClr val="bg2"/>
            </a:solidFill>
          </a:ln>
        </p:spPr>
        <p:txBody>
          <a:bodyPr wrap="square">
            <a:spAutoFit/>
          </a:bodyPr>
          <a:lstStyle/>
          <a:p>
            <a:pPr algn="ctr"/>
            <a:r>
              <a:rPr lang="en-US" sz="3200" b="1" dirty="0">
                <a:solidFill>
                  <a:schemeClr val="bg1"/>
                </a:solidFill>
              </a:rPr>
              <a:t>WHY DO WE STUDY THIS SUBJECT?</a:t>
            </a:r>
          </a:p>
        </p:txBody>
      </p:sp>
      <p:sp>
        <p:nvSpPr>
          <p:cNvPr id="4" name="Rectangle 3"/>
          <p:cNvSpPr/>
          <p:nvPr/>
        </p:nvSpPr>
        <p:spPr>
          <a:xfrm>
            <a:off x="1461156" y="1364512"/>
            <a:ext cx="8069342" cy="400110"/>
          </a:xfrm>
          <a:prstGeom prst="rect">
            <a:avLst/>
          </a:prstGeom>
          <a:noFill/>
          <a:ln>
            <a:solidFill>
              <a:schemeClr val="bg1"/>
            </a:solidFill>
          </a:ln>
          <a:effectLst>
            <a:glow rad="63500">
              <a:schemeClr val="accent3">
                <a:satMod val="175000"/>
                <a:alpha val="40000"/>
              </a:schemeClr>
            </a:glow>
          </a:effectLst>
        </p:spPr>
        <p:txBody>
          <a:bodyPr wrap="square">
            <a:spAutoFit/>
          </a:bodyPr>
          <a:lstStyle/>
          <a:p>
            <a:pPr algn="ctr"/>
            <a:r>
              <a:rPr lang="en-US" sz="2000" dirty="0">
                <a:solidFill>
                  <a:schemeClr val="bg1"/>
                </a:solidFill>
              </a:rPr>
              <a:t>HOW CAN WE ANSWER THE MAIN QUESTION OF THIS SUBJECT?</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94309" y="-971649"/>
            <a:ext cx="4273485" cy="4337017"/>
          </a:xfrm>
          <a:prstGeom prst="rect">
            <a:avLst/>
          </a:prstGeom>
        </p:spPr>
      </p:pic>
      <p:sp>
        <p:nvSpPr>
          <p:cNvPr id="6" name="Rectangle 5"/>
          <p:cNvSpPr/>
          <p:nvPr/>
        </p:nvSpPr>
        <p:spPr>
          <a:xfrm>
            <a:off x="0" y="1904080"/>
            <a:ext cx="6096000" cy="734688"/>
          </a:xfrm>
          <a:prstGeom prst="rect">
            <a:avLst/>
          </a:prstGeom>
          <a:ln>
            <a:solidFill>
              <a:schemeClr val="bg1"/>
            </a:solidFill>
          </a:ln>
          <a:effectLst>
            <a:glow rad="63500">
              <a:schemeClr val="accent3">
                <a:satMod val="175000"/>
                <a:alpha val="40000"/>
              </a:schemeClr>
            </a:glow>
          </a:effectLst>
        </p:spPr>
        <p:txBody>
          <a:bodyPr>
            <a:spAutoFit/>
          </a:bodyPr>
          <a:lstStyle/>
          <a:p>
            <a:pPr>
              <a:lnSpc>
                <a:spcPct val="107000"/>
              </a:lnSpc>
              <a:spcAft>
                <a:spcPts val="800"/>
              </a:spcAft>
            </a:pPr>
            <a:r>
              <a:rPr lang="en-US" sz="2000" dirty="0">
                <a:solidFill>
                  <a:schemeClr val="bg1"/>
                </a:solidFill>
              </a:rPr>
              <a:t>The answer of this question was influenced by several factors. </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cxnSp>
        <p:nvCxnSpPr>
          <p:cNvPr id="8" name="Straight Arrow Connector 7"/>
          <p:cNvCxnSpPr/>
          <p:nvPr/>
        </p:nvCxnSpPr>
        <p:spPr>
          <a:xfrm flipH="1">
            <a:off x="2554664" y="2667550"/>
            <a:ext cx="9426" cy="564606"/>
          </a:xfrm>
          <a:prstGeom prst="straightConnector1">
            <a:avLst/>
          </a:prstGeom>
          <a:ln>
            <a:tailEnd type="triangle"/>
          </a:ln>
          <a:effectLst>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9" name="Rectangle 8"/>
          <p:cNvSpPr/>
          <p:nvPr/>
        </p:nvSpPr>
        <p:spPr>
          <a:xfrm>
            <a:off x="103694" y="3431318"/>
            <a:ext cx="7494309" cy="2829493"/>
          </a:xfrm>
          <a:prstGeom prst="rect">
            <a:avLst/>
          </a:prstGeom>
          <a:solidFill>
            <a:schemeClr val="bg2">
              <a:lumMod val="20000"/>
              <a:lumOff val="80000"/>
            </a:schemeClr>
          </a:solidFill>
          <a:ln>
            <a:solidFill>
              <a:schemeClr val="bg1"/>
            </a:solidFill>
          </a:ln>
        </p:spPr>
        <p:txBody>
          <a:bodyPr wrap="square">
            <a:spAutoFit/>
          </a:bodyPr>
          <a:lstStyle/>
          <a:p>
            <a:pPr>
              <a:lnSpc>
                <a:spcPct val="107000"/>
              </a:lnSpc>
              <a:spcAft>
                <a:spcPts val="800"/>
              </a:spcAft>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First, many academic laboratories directed their attention toward a better understanding of new product development processes and proposed new methodologies to improve time to market, launching success, technical quality and profitability.</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Management approaches, data treatment methods and decision making methodologies are being widely studied. Complexity, integration of qualitative and quantitative variables and uncertainty are among others key concepts of these investigations.</a:t>
            </a:r>
            <a:endParaRPr lang="en-US" sz="16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24160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04348" y="0"/>
            <a:ext cx="3125920" cy="407035"/>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Management of technology</a:t>
            </a:r>
          </a:p>
        </p:txBody>
      </p:sp>
      <p:sp>
        <p:nvSpPr>
          <p:cNvPr id="3" name="Rectangle 2"/>
          <p:cNvSpPr/>
          <p:nvPr/>
        </p:nvSpPr>
        <p:spPr>
          <a:xfrm>
            <a:off x="0" y="509048"/>
            <a:ext cx="12192000" cy="584775"/>
          </a:xfrm>
          <a:prstGeom prst="rect">
            <a:avLst/>
          </a:prstGeom>
          <a:solidFill>
            <a:schemeClr val="tx1"/>
          </a:solidFill>
          <a:ln>
            <a:solidFill>
              <a:schemeClr val="bg2"/>
            </a:solidFill>
          </a:ln>
        </p:spPr>
        <p:txBody>
          <a:bodyPr wrap="square">
            <a:spAutoFit/>
          </a:bodyPr>
          <a:lstStyle/>
          <a:p>
            <a:pPr algn="ctr"/>
            <a:r>
              <a:rPr lang="en-US" sz="3200" b="1" dirty="0">
                <a:solidFill>
                  <a:schemeClr val="bg1"/>
                </a:solidFill>
              </a:rPr>
              <a:t>WHY DO WE STUDY THIS SUBJECT?</a:t>
            </a:r>
          </a:p>
        </p:txBody>
      </p:sp>
      <p:sp>
        <p:nvSpPr>
          <p:cNvPr id="4" name="Rectangle 3"/>
          <p:cNvSpPr/>
          <p:nvPr/>
        </p:nvSpPr>
        <p:spPr>
          <a:xfrm>
            <a:off x="1461156" y="1364512"/>
            <a:ext cx="8069342" cy="400110"/>
          </a:xfrm>
          <a:prstGeom prst="rect">
            <a:avLst/>
          </a:prstGeom>
          <a:noFill/>
          <a:ln>
            <a:solidFill>
              <a:schemeClr val="bg1"/>
            </a:solidFill>
          </a:ln>
          <a:effectLst>
            <a:glow rad="63500">
              <a:schemeClr val="accent3">
                <a:satMod val="175000"/>
                <a:alpha val="40000"/>
              </a:schemeClr>
            </a:glow>
          </a:effectLst>
        </p:spPr>
        <p:txBody>
          <a:bodyPr wrap="square">
            <a:spAutoFit/>
          </a:bodyPr>
          <a:lstStyle/>
          <a:p>
            <a:pPr algn="ctr"/>
            <a:r>
              <a:rPr lang="en-US" sz="2000" dirty="0">
                <a:solidFill>
                  <a:schemeClr val="bg1"/>
                </a:solidFill>
              </a:rPr>
              <a:t>HOW CAN WE ANSWER THE MAIN QUESTION OF THIS SUBJECT?</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94309" y="-971649"/>
            <a:ext cx="4273485" cy="4337017"/>
          </a:xfrm>
          <a:prstGeom prst="rect">
            <a:avLst/>
          </a:prstGeom>
        </p:spPr>
      </p:pic>
      <p:sp>
        <p:nvSpPr>
          <p:cNvPr id="6" name="Rectangle 5"/>
          <p:cNvSpPr/>
          <p:nvPr/>
        </p:nvSpPr>
        <p:spPr>
          <a:xfrm>
            <a:off x="0" y="1904080"/>
            <a:ext cx="6096000" cy="734688"/>
          </a:xfrm>
          <a:prstGeom prst="rect">
            <a:avLst/>
          </a:prstGeom>
          <a:ln>
            <a:solidFill>
              <a:schemeClr val="bg1"/>
            </a:solidFill>
          </a:ln>
          <a:effectLst>
            <a:glow rad="63500">
              <a:schemeClr val="accent3">
                <a:satMod val="175000"/>
                <a:alpha val="40000"/>
              </a:schemeClr>
            </a:glow>
          </a:effectLst>
        </p:spPr>
        <p:txBody>
          <a:bodyPr>
            <a:spAutoFit/>
          </a:bodyPr>
          <a:lstStyle/>
          <a:p>
            <a:pPr>
              <a:lnSpc>
                <a:spcPct val="107000"/>
              </a:lnSpc>
              <a:spcAft>
                <a:spcPts val="800"/>
              </a:spcAft>
            </a:pPr>
            <a:r>
              <a:rPr lang="en-US" sz="2000" dirty="0">
                <a:solidFill>
                  <a:schemeClr val="bg1"/>
                </a:solidFill>
              </a:rPr>
              <a:t>The answer of this question was influenced by several factors. </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cxnSp>
        <p:nvCxnSpPr>
          <p:cNvPr id="8" name="Straight Arrow Connector 7"/>
          <p:cNvCxnSpPr/>
          <p:nvPr/>
        </p:nvCxnSpPr>
        <p:spPr>
          <a:xfrm flipH="1">
            <a:off x="2554664" y="2667550"/>
            <a:ext cx="9426" cy="564606"/>
          </a:xfrm>
          <a:prstGeom prst="straightConnector1">
            <a:avLst/>
          </a:prstGeom>
          <a:ln>
            <a:tailEnd type="triangle"/>
          </a:ln>
          <a:effectLst>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9" name="Rectangle 8"/>
          <p:cNvSpPr/>
          <p:nvPr/>
        </p:nvSpPr>
        <p:spPr>
          <a:xfrm>
            <a:off x="103694" y="3431318"/>
            <a:ext cx="7494309" cy="2862322"/>
          </a:xfrm>
          <a:prstGeom prst="rect">
            <a:avLst/>
          </a:prstGeom>
          <a:solidFill>
            <a:schemeClr val="bg2">
              <a:lumMod val="20000"/>
              <a:lumOff val="80000"/>
            </a:schemeClr>
          </a:solidFill>
          <a:ln>
            <a:solidFill>
              <a:schemeClr val="bg1"/>
            </a:solidFill>
          </a:ln>
        </p:spPr>
        <p:txBody>
          <a:bodyPr wrap="square">
            <a:spAutoFit/>
          </a:bodyPr>
          <a:lstStyle/>
          <a:p>
            <a:r>
              <a:rPr lang="en-US" sz="2000" dirty="0">
                <a:solidFill>
                  <a:schemeClr val="bg1"/>
                </a:solidFill>
              </a:rPr>
              <a:t>Second, the technology management literature is mostly concerned with the multivariable impacts of technology on our industrial world. Research themes include: economic policy facilitating innovation, interaction between employment and new technology, international competition, technology emergence and industrial sectors </a:t>
            </a:r>
            <a:r>
              <a:rPr lang="en-US" sz="2000" dirty="0" err="1">
                <a:solidFill>
                  <a:schemeClr val="bg1"/>
                </a:solidFill>
              </a:rPr>
              <a:t>reorganisations</a:t>
            </a:r>
            <a:r>
              <a:rPr lang="en-US" sz="2000" dirty="0">
                <a:solidFill>
                  <a:schemeClr val="bg1"/>
                </a:solidFill>
              </a:rPr>
              <a:t>. Hence, via this involvement it is possible to gain access to a wealth of concepts required to </a:t>
            </a:r>
            <a:r>
              <a:rPr lang="en-US" sz="2000" dirty="0" err="1">
                <a:solidFill>
                  <a:schemeClr val="bg1"/>
                </a:solidFill>
              </a:rPr>
              <a:t>analyse</a:t>
            </a:r>
            <a:r>
              <a:rPr lang="en-US" sz="2000" dirty="0">
                <a:solidFill>
                  <a:schemeClr val="bg1"/>
                </a:solidFill>
              </a:rPr>
              <a:t> long term, cultural and ethical impact of technology on each level of our world.</a:t>
            </a:r>
          </a:p>
        </p:txBody>
      </p:sp>
    </p:spTree>
    <p:extLst>
      <p:ext uri="{BB962C8B-B14F-4D97-AF65-F5344CB8AC3E}">
        <p14:creationId xmlns:p14="http://schemas.microsoft.com/office/powerpoint/2010/main" val="643752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04348" y="0"/>
            <a:ext cx="3125920" cy="407035"/>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Management of technology</a:t>
            </a:r>
          </a:p>
        </p:txBody>
      </p:sp>
      <p:sp>
        <p:nvSpPr>
          <p:cNvPr id="3" name="Rectangle 2"/>
          <p:cNvSpPr/>
          <p:nvPr/>
        </p:nvSpPr>
        <p:spPr>
          <a:xfrm>
            <a:off x="0" y="509048"/>
            <a:ext cx="12192000" cy="584775"/>
          </a:xfrm>
          <a:prstGeom prst="rect">
            <a:avLst/>
          </a:prstGeom>
          <a:solidFill>
            <a:schemeClr val="tx1"/>
          </a:solidFill>
          <a:ln>
            <a:solidFill>
              <a:schemeClr val="bg2"/>
            </a:solidFill>
          </a:ln>
        </p:spPr>
        <p:txBody>
          <a:bodyPr wrap="square">
            <a:spAutoFit/>
          </a:bodyPr>
          <a:lstStyle/>
          <a:p>
            <a:pPr algn="ctr"/>
            <a:r>
              <a:rPr lang="en-US" sz="3200" b="1" dirty="0">
                <a:solidFill>
                  <a:schemeClr val="bg1"/>
                </a:solidFill>
              </a:rPr>
              <a:t>WHY DO WE STUDY THIS SUBJECT?</a:t>
            </a:r>
          </a:p>
        </p:txBody>
      </p:sp>
      <p:sp>
        <p:nvSpPr>
          <p:cNvPr id="4" name="Rectangle 3"/>
          <p:cNvSpPr/>
          <p:nvPr/>
        </p:nvSpPr>
        <p:spPr>
          <a:xfrm>
            <a:off x="1461156" y="1364512"/>
            <a:ext cx="8069342" cy="400110"/>
          </a:xfrm>
          <a:prstGeom prst="rect">
            <a:avLst/>
          </a:prstGeom>
          <a:noFill/>
          <a:ln>
            <a:solidFill>
              <a:schemeClr val="bg1"/>
            </a:solidFill>
          </a:ln>
          <a:effectLst>
            <a:glow rad="63500">
              <a:schemeClr val="accent3">
                <a:satMod val="175000"/>
                <a:alpha val="40000"/>
              </a:schemeClr>
            </a:glow>
          </a:effectLst>
        </p:spPr>
        <p:txBody>
          <a:bodyPr wrap="square">
            <a:spAutoFit/>
          </a:bodyPr>
          <a:lstStyle/>
          <a:p>
            <a:pPr algn="ctr"/>
            <a:r>
              <a:rPr lang="en-US" sz="2000" dirty="0">
                <a:solidFill>
                  <a:schemeClr val="bg1"/>
                </a:solidFill>
              </a:rPr>
              <a:t>HOW CAN WE ANSWER THE MAIN QUESTION OF THIS SUBJECT?</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94309" y="-971649"/>
            <a:ext cx="4273485" cy="4337017"/>
          </a:xfrm>
          <a:prstGeom prst="rect">
            <a:avLst/>
          </a:prstGeom>
        </p:spPr>
      </p:pic>
      <p:sp>
        <p:nvSpPr>
          <p:cNvPr id="6" name="Rectangle 5"/>
          <p:cNvSpPr/>
          <p:nvPr/>
        </p:nvSpPr>
        <p:spPr>
          <a:xfrm>
            <a:off x="0" y="1904080"/>
            <a:ext cx="6096000" cy="734688"/>
          </a:xfrm>
          <a:prstGeom prst="rect">
            <a:avLst/>
          </a:prstGeom>
          <a:ln>
            <a:solidFill>
              <a:schemeClr val="bg1"/>
            </a:solidFill>
          </a:ln>
          <a:effectLst>
            <a:glow rad="63500">
              <a:schemeClr val="accent3">
                <a:satMod val="175000"/>
                <a:alpha val="40000"/>
              </a:schemeClr>
            </a:glow>
          </a:effectLst>
        </p:spPr>
        <p:txBody>
          <a:bodyPr>
            <a:spAutoFit/>
          </a:bodyPr>
          <a:lstStyle/>
          <a:p>
            <a:pPr>
              <a:lnSpc>
                <a:spcPct val="107000"/>
              </a:lnSpc>
              <a:spcAft>
                <a:spcPts val="800"/>
              </a:spcAft>
            </a:pPr>
            <a:r>
              <a:rPr lang="en-US" sz="2000" dirty="0">
                <a:solidFill>
                  <a:schemeClr val="bg1"/>
                </a:solidFill>
              </a:rPr>
              <a:t>The answer of this question was influenced by several factors. </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cxnSp>
        <p:nvCxnSpPr>
          <p:cNvPr id="8" name="Straight Arrow Connector 7"/>
          <p:cNvCxnSpPr/>
          <p:nvPr/>
        </p:nvCxnSpPr>
        <p:spPr>
          <a:xfrm flipH="1">
            <a:off x="2554664" y="2667550"/>
            <a:ext cx="9426" cy="564606"/>
          </a:xfrm>
          <a:prstGeom prst="straightConnector1">
            <a:avLst/>
          </a:prstGeom>
          <a:ln>
            <a:tailEnd type="triangle"/>
          </a:ln>
          <a:effectLst>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9" name="Rectangle 8"/>
          <p:cNvSpPr/>
          <p:nvPr/>
        </p:nvSpPr>
        <p:spPr>
          <a:xfrm>
            <a:off x="103694" y="3431318"/>
            <a:ext cx="7494309" cy="1938992"/>
          </a:xfrm>
          <a:prstGeom prst="rect">
            <a:avLst/>
          </a:prstGeom>
          <a:solidFill>
            <a:schemeClr val="bg2">
              <a:lumMod val="20000"/>
              <a:lumOff val="80000"/>
            </a:schemeClr>
          </a:solidFill>
          <a:ln>
            <a:solidFill>
              <a:schemeClr val="bg1"/>
            </a:solidFill>
          </a:ln>
        </p:spPr>
        <p:txBody>
          <a:bodyPr wrap="square">
            <a:spAutoFit/>
          </a:bodyPr>
          <a:lstStyle/>
          <a:p>
            <a:r>
              <a:rPr lang="en-US" sz="2000" dirty="0">
                <a:solidFill>
                  <a:schemeClr val="bg1"/>
                </a:solidFill>
              </a:rPr>
              <a:t>Third, many academic laboratories focus on strategy. This includes subjects as: technological forecasting, comparison of industrial strategies in the field of technological development and decision making to </a:t>
            </a:r>
            <a:r>
              <a:rPr lang="en-US" sz="2000" dirty="0" err="1">
                <a:solidFill>
                  <a:schemeClr val="bg1"/>
                </a:solidFill>
              </a:rPr>
              <a:t>optimise</a:t>
            </a:r>
            <a:r>
              <a:rPr lang="en-US" sz="2000" dirty="0">
                <a:solidFill>
                  <a:schemeClr val="bg1"/>
                </a:solidFill>
              </a:rPr>
              <a:t> technological resources.</a:t>
            </a:r>
          </a:p>
          <a:p>
            <a:r>
              <a:rPr lang="en-US" sz="2000" dirty="0">
                <a:solidFill>
                  <a:schemeClr val="bg1"/>
                </a:solidFill>
              </a:rPr>
              <a:t>Sustainable development implies an evolution in the criteria integrated in strategic objectives of nations or companies.</a:t>
            </a:r>
          </a:p>
        </p:txBody>
      </p:sp>
    </p:spTree>
    <p:extLst>
      <p:ext uri="{BB962C8B-B14F-4D97-AF65-F5344CB8AC3E}">
        <p14:creationId xmlns:p14="http://schemas.microsoft.com/office/powerpoint/2010/main" val="1118292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04348" y="0"/>
            <a:ext cx="3125920" cy="407035"/>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Management of technology</a:t>
            </a:r>
          </a:p>
        </p:txBody>
      </p:sp>
      <p:sp>
        <p:nvSpPr>
          <p:cNvPr id="3" name="Rectangle 2"/>
          <p:cNvSpPr/>
          <p:nvPr/>
        </p:nvSpPr>
        <p:spPr>
          <a:xfrm>
            <a:off x="-1" y="491876"/>
            <a:ext cx="12107159" cy="523220"/>
          </a:xfrm>
          <a:prstGeom prst="rect">
            <a:avLst/>
          </a:prstGeom>
          <a:solidFill>
            <a:schemeClr val="tx1"/>
          </a:solidFill>
          <a:ln>
            <a:solidFill>
              <a:schemeClr val="bg2"/>
            </a:solidFill>
          </a:ln>
        </p:spPr>
        <p:txBody>
          <a:bodyPr wrap="square">
            <a:spAutoFit/>
          </a:bodyPr>
          <a:lstStyle/>
          <a:p>
            <a:pPr algn="ctr"/>
            <a:r>
              <a:rPr lang="en-US" sz="2800" b="1" dirty="0">
                <a:solidFill>
                  <a:schemeClr val="bg1"/>
                </a:solidFill>
              </a:rPr>
              <a:t>ARE WE HAVING AN OUTLINE OF THIS SUBJECT?</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9546" y="-186932"/>
            <a:ext cx="2535810" cy="3731410"/>
          </a:xfrm>
          <a:prstGeom prst="rect">
            <a:avLst/>
          </a:prstGeom>
        </p:spPr>
      </p:pic>
      <p:sp>
        <p:nvSpPr>
          <p:cNvPr id="6" name="Rectangle 5"/>
          <p:cNvSpPr/>
          <p:nvPr/>
        </p:nvSpPr>
        <p:spPr>
          <a:xfrm>
            <a:off x="0" y="1210696"/>
            <a:ext cx="2133982" cy="468077"/>
          </a:xfrm>
          <a:prstGeom prst="rect">
            <a:avLst/>
          </a:prstGeom>
          <a:solidFill>
            <a:schemeClr val="tx2">
              <a:lumMod val="50000"/>
            </a:schemeClr>
          </a:solidFill>
          <a:ln>
            <a:solidFill>
              <a:schemeClr val="tx1">
                <a:lumMod val="95000"/>
              </a:schemeClr>
            </a:solidFill>
          </a:ln>
          <a:effectLst>
            <a:glow rad="635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MAIN TOPICS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8" name="Straight Arrow Connector 7"/>
          <p:cNvCxnSpPr>
            <a:endCxn id="15" idx="1"/>
          </p:cNvCxnSpPr>
          <p:nvPr/>
        </p:nvCxnSpPr>
        <p:spPr>
          <a:xfrm>
            <a:off x="2133982" y="1678773"/>
            <a:ext cx="2271478" cy="106542"/>
          </a:xfrm>
          <a:prstGeom prst="straightConnector1">
            <a:avLst/>
          </a:prstGeom>
          <a:ln>
            <a:tailEnd type="triangle"/>
          </a:ln>
          <a:effectLst>
            <a:outerShdw blurRad="50800" dist="38100" algn="l" rotWithShape="0">
              <a:prstClr val="black">
                <a:alpha val="40000"/>
              </a:prstClr>
            </a:outerShdw>
          </a:effectLst>
        </p:spPr>
        <p:style>
          <a:lnRef idx="1">
            <a:schemeClr val="accent3"/>
          </a:lnRef>
          <a:fillRef idx="0">
            <a:schemeClr val="accent3"/>
          </a:fillRef>
          <a:effectRef idx="0">
            <a:schemeClr val="accent3"/>
          </a:effectRef>
          <a:fontRef idx="minor">
            <a:schemeClr val="tx1"/>
          </a:fontRef>
        </p:style>
      </p:cxnSp>
      <p:cxnSp>
        <p:nvCxnSpPr>
          <p:cNvPr id="9" name="Straight Arrow Connector 8"/>
          <p:cNvCxnSpPr/>
          <p:nvPr/>
        </p:nvCxnSpPr>
        <p:spPr>
          <a:xfrm>
            <a:off x="2133982" y="1693904"/>
            <a:ext cx="1970366" cy="1026982"/>
          </a:xfrm>
          <a:prstGeom prst="straightConnector1">
            <a:avLst/>
          </a:prstGeom>
          <a:ln>
            <a:tailEnd type="triangle"/>
          </a:ln>
          <a:effectLst>
            <a:outerShdw blurRad="50800" dist="38100" algn="l" rotWithShape="0">
              <a:prstClr val="black">
                <a:alpha val="40000"/>
              </a:prstClr>
            </a:outerShdw>
          </a:effectLst>
        </p:spPr>
        <p:style>
          <a:lnRef idx="1">
            <a:schemeClr val="accent3"/>
          </a:lnRef>
          <a:fillRef idx="0">
            <a:schemeClr val="accent3"/>
          </a:fillRef>
          <a:effectRef idx="0">
            <a:schemeClr val="accent3"/>
          </a:effectRef>
          <a:fontRef idx="minor">
            <a:schemeClr val="tx1"/>
          </a:fontRef>
        </p:style>
      </p:cxnSp>
      <p:cxnSp>
        <p:nvCxnSpPr>
          <p:cNvPr id="11" name="Straight Arrow Connector 10"/>
          <p:cNvCxnSpPr/>
          <p:nvPr/>
        </p:nvCxnSpPr>
        <p:spPr>
          <a:xfrm>
            <a:off x="2133982" y="1693904"/>
            <a:ext cx="1751432" cy="2053965"/>
          </a:xfrm>
          <a:prstGeom prst="straightConnector1">
            <a:avLst/>
          </a:prstGeom>
          <a:ln>
            <a:tailEnd type="triangle"/>
          </a:ln>
          <a:effectLst>
            <a:outerShdw blurRad="50800" dist="38100" algn="l" rotWithShape="0">
              <a:prstClr val="black">
                <a:alpha val="40000"/>
              </a:prstClr>
            </a:outerShdw>
          </a:effectLst>
        </p:spPr>
        <p:style>
          <a:lnRef idx="1">
            <a:schemeClr val="accent3"/>
          </a:lnRef>
          <a:fillRef idx="0">
            <a:schemeClr val="accent3"/>
          </a:fillRef>
          <a:effectRef idx="0">
            <a:schemeClr val="accent3"/>
          </a:effectRef>
          <a:fontRef idx="minor">
            <a:schemeClr val="tx1"/>
          </a:fontRef>
        </p:style>
      </p:cxnSp>
      <p:cxnSp>
        <p:nvCxnSpPr>
          <p:cNvPr id="13" name="Straight Arrow Connector 12"/>
          <p:cNvCxnSpPr/>
          <p:nvPr/>
        </p:nvCxnSpPr>
        <p:spPr>
          <a:xfrm>
            <a:off x="2133982" y="1696277"/>
            <a:ext cx="81317" cy="2545785"/>
          </a:xfrm>
          <a:prstGeom prst="straightConnector1">
            <a:avLst/>
          </a:prstGeom>
          <a:ln>
            <a:tailEnd type="triangle"/>
          </a:ln>
          <a:effectLst>
            <a:outerShdw blurRad="50800" dist="38100" algn="l" rotWithShape="0">
              <a:prstClr val="black">
                <a:alpha val="40000"/>
              </a:prstClr>
            </a:outerShdw>
          </a:effectLst>
        </p:spPr>
        <p:style>
          <a:lnRef idx="1">
            <a:schemeClr val="accent3"/>
          </a:lnRef>
          <a:fillRef idx="0">
            <a:schemeClr val="accent3"/>
          </a:fillRef>
          <a:effectRef idx="0">
            <a:schemeClr val="accent3"/>
          </a:effectRef>
          <a:fontRef idx="minor">
            <a:schemeClr val="tx1"/>
          </a:fontRef>
        </p:style>
      </p:cxnSp>
      <p:sp>
        <p:nvSpPr>
          <p:cNvPr id="15" name="Rectangle 14"/>
          <p:cNvSpPr/>
          <p:nvPr/>
        </p:nvSpPr>
        <p:spPr>
          <a:xfrm>
            <a:off x="4405460" y="1539254"/>
            <a:ext cx="4257769" cy="492122"/>
          </a:xfrm>
          <a:prstGeom prst="rect">
            <a:avLst/>
          </a:prstGeom>
          <a:ln>
            <a:solidFill>
              <a:schemeClr val="tx2">
                <a:lumMod val="75000"/>
              </a:schemeClr>
            </a:solidFill>
          </a:ln>
        </p:spPr>
        <p:txBody>
          <a:bodyPr wrap="none">
            <a:spAutoFit/>
          </a:bodyPr>
          <a:lstStyle/>
          <a:p>
            <a:pPr lvl="0" algn="just">
              <a:lnSpc>
                <a:spcPct val="115000"/>
              </a:lnSpc>
              <a:spcBef>
                <a:spcPts val="110"/>
              </a:spcBef>
              <a:tabLst>
                <a:tab pos="1206500" algn="l"/>
              </a:tabLst>
            </a:pPr>
            <a:r>
              <a:rPr lang="en-US" sz="2400" dirty="0">
                <a:solidFill>
                  <a:schemeClr val="tx2">
                    <a:lumMod val="25000"/>
                  </a:schemeClr>
                </a:solidFill>
                <a:latin typeface="Calibri" panose="020F0502020204030204" pitchFamily="34" charset="0"/>
                <a:ea typeface="Calibri" panose="020F0502020204030204" pitchFamily="34" charset="0"/>
              </a:rPr>
              <a:t>Project </a:t>
            </a:r>
            <a:r>
              <a:rPr lang="en-US" sz="2400" dirty="0" smtClean="0">
                <a:solidFill>
                  <a:schemeClr val="tx2">
                    <a:lumMod val="25000"/>
                  </a:schemeClr>
                </a:solidFill>
                <a:latin typeface="Calibri" panose="020F0502020204030204" pitchFamily="34" charset="0"/>
                <a:ea typeface="Calibri" panose="020F0502020204030204" pitchFamily="34" charset="0"/>
              </a:rPr>
              <a:t>Management </a:t>
            </a:r>
            <a:r>
              <a:rPr lang="en-US" sz="2400" dirty="0">
                <a:solidFill>
                  <a:schemeClr val="tx2">
                    <a:lumMod val="25000"/>
                  </a:schemeClr>
                </a:solidFill>
                <a:latin typeface="Calibri" panose="020F0502020204030204" pitchFamily="34" charset="0"/>
                <a:ea typeface="Calibri" panose="020F0502020204030204" pitchFamily="34" charset="0"/>
              </a:rPr>
              <a:t>Integration</a:t>
            </a:r>
            <a:endParaRPr lang="en-US" dirty="0">
              <a:solidFill>
                <a:schemeClr val="tx2">
                  <a:lumMod val="25000"/>
                </a:schemeClr>
              </a:solidFill>
              <a:effectLst/>
              <a:latin typeface="Calibri" panose="020F0502020204030204" pitchFamily="34" charset="0"/>
              <a:ea typeface="Calibri" panose="020F0502020204030204" pitchFamily="34" charset="0"/>
            </a:endParaRPr>
          </a:p>
        </p:txBody>
      </p:sp>
      <p:sp>
        <p:nvSpPr>
          <p:cNvPr id="16" name="Rectangle 15"/>
          <p:cNvSpPr/>
          <p:nvPr/>
        </p:nvSpPr>
        <p:spPr>
          <a:xfrm>
            <a:off x="4236020" y="2571214"/>
            <a:ext cx="3677032" cy="400110"/>
          </a:xfrm>
          <a:prstGeom prst="rect">
            <a:avLst/>
          </a:prstGeom>
          <a:ln>
            <a:solidFill>
              <a:schemeClr val="tx2">
                <a:lumMod val="75000"/>
              </a:schemeClr>
            </a:solidFill>
          </a:ln>
        </p:spPr>
        <p:txBody>
          <a:bodyPr wrap="none">
            <a:spAutoFit/>
          </a:bodyPr>
          <a:lstStyle/>
          <a:p>
            <a:r>
              <a:rPr lang="en-US" sz="2000" dirty="0">
                <a:solidFill>
                  <a:schemeClr val="tx2">
                    <a:lumMod val="25000"/>
                  </a:schemeClr>
                </a:solidFill>
              </a:rPr>
              <a:t>Common IT tools for business</a:t>
            </a:r>
          </a:p>
        </p:txBody>
      </p:sp>
      <p:sp>
        <p:nvSpPr>
          <p:cNvPr id="17" name="Rectangle 16"/>
          <p:cNvSpPr/>
          <p:nvPr/>
        </p:nvSpPr>
        <p:spPr>
          <a:xfrm>
            <a:off x="3917079" y="3747869"/>
            <a:ext cx="4189973" cy="1015663"/>
          </a:xfrm>
          <a:prstGeom prst="rect">
            <a:avLst/>
          </a:prstGeom>
          <a:ln>
            <a:solidFill>
              <a:schemeClr val="tx2">
                <a:lumMod val="75000"/>
              </a:schemeClr>
            </a:solidFill>
          </a:ln>
        </p:spPr>
        <p:txBody>
          <a:bodyPr wrap="square">
            <a:spAutoFit/>
          </a:bodyPr>
          <a:lstStyle/>
          <a:p>
            <a:r>
              <a:rPr lang="en-US" sz="2000" dirty="0">
                <a:solidFill>
                  <a:schemeClr val="tx2">
                    <a:lumMod val="25000"/>
                  </a:schemeClr>
                </a:solidFill>
              </a:rPr>
              <a:t>Management tools to manage documentation, resource pools, and project costs and schedules</a:t>
            </a:r>
          </a:p>
        </p:txBody>
      </p:sp>
      <p:sp>
        <p:nvSpPr>
          <p:cNvPr id="18" name="Rectangle 17"/>
          <p:cNvSpPr/>
          <p:nvPr/>
        </p:nvSpPr>
        <p:spPr>
          <a:xfrm>
            <a:off x="601079" y="4389509"/>
            <a:ext cx="3188496" cy="1015663"/>
          </a:xfrm>
          <a:prstGeom prst="rect">
            <a:avLst/>
          </a:prstGeom>
          <a:ln>
            <a:solidFill>
              <a:schemeClr val="tx2">
                <a:lumMod val="75000"/>
              </a:schemeClr>
            </a:solidFill>
          </a:ln>
        </p:spPr>
        <p:txBody>
          <a:bodyPr wrap="square">
            <a:spAutoFit/>
          </a:bodyPr>
          <a:lstStyle/>
          <a:p>
            <a:r>
              <a:rPr lang="en-US" sz="2000" dirty="0">
                <a:solidFill>
                  <a:schemeClr val="tx2">
                    <a:lumMod val="25000"/>
                  </a:schemeClr>
                </a:solidFill>
              </a:rPr>
              <a:t>Software for supporting stakeholder and teams communications</a:t>
            </a:r>
          </a:p>
        </p:txBody>
      </p:sp>
    </p:spTree>
    <p:extLst>
      <p:ext uri="{BB962C8B-B14F-4D97-AF65-F5344CB8AC3E}">
        <p14:creationId xmlns:p14="http://schemas.microsoft.com/office/powerpoint/2010/main" val="4199630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arn(inVertical)">
                                      <p:cBhvr>
                                        <p:cTn id="30" dur="5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barn(inVertical)">
                                      <p:cBhvr>
                                        <p:cTn id="35" dur="500"/>
                                        <p:tgtEl>
                                          <p:spTgt spid="11"/>
                                        </p:tgtEl>
                                      </p:cBhvr>
                                    </p:animEffect>
                                  </p:childTnLst>
                                </p:cTn>
                              </p:par>
                              <p:par>
                                <p:cTn id="36" presetID="16" presetClass="entr" presetSubtype="21"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barn(inVertical)">
                                      <p:cBhvr>
                                        <p:cTn id="38" dur="500"/>
                                        <p:tgtEl>
                                          <p:spTgt spid="17"/>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barn(inVertical)">
                                      <p:cBhvr>
                                        <p:cTn id="4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15" grpId="0" animBg="1"/>
      <p:bldP spid="16" grpId="0" animBg="1"/>
      <p:bldP spid="17" grpId="0" animBg="1"/>
      <p:bldP spid="1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04348" y="0"/>
            <a:ext cx="3125920" cy="407035"/>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Management of technology</a:t>
            </a:r>
          </a:p>
        </p:txBody>
      </p:sp>
      <p:sp>
        <p:nvSpPr>
          <p:cNvPr id="3" name="Rectangle 2"/>
          <p:cNvSpPr/>
          <p:nvPr/>
        </p:nvSpPr>
        <p:spPr>
          <a:xfrm>
            <a:off x="-1" y="491876"/>
            <a:ext cx="12107159" cy="523220"/>
          </a:xfrm>
          <a:prstGeom prst="rect">
            <a:avLst/>
          </a:prstGeom>
          <a:solidFill>
            <a:schemeClr val="tx1"/>
          </a:solidFill>
          <a:ln>
            <a:solidFill>
              <a:schemeClr val="bg2"/>
            </a:solidFill>
          </a:ln>
        </p:spPr>
        <p:txBody>
          <a:bodyPr wrap="square">
            <a:spAutoFit/>
          </a:bodyPr>
          <a:lstStyle/>
          <a:p>
            <a:pPr algn="ctr"/>
            <a:r>
              <a:rPr lang="en-US" sz="2800" b="1" dirty="0">
                <a:solidFill>
                  <a:schemeClr val="bg1"/>
                </a:solidFill>
              </a:rPr>
              <a:t>ARE WE HAVING AN OUTLINE OF THIS SUBJECT?</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9546" y="-186932"/>
            <a:ext cx="2535810" cy="3731410"/>
          </a:xfrm>
          <a:prstGeom prst="rect">
            <a:avLst/>
          </a:prstGeom>
        </p:spPr>
      </p:pic>
      <p:sp>
        <p:nvSpPr>
          <p:cNvPr id="6" name="Rectangle 5"/>
          <p:cNvSpPr/>
          <p:nvPr/>
        </p:nvSpPr>
        <p:spPr>
          <a:xfrm>
            <a:off x="0" y="1210696"/>
            <a:ext cx="2808269" cy="487506"/>
          </a:xfrm>
          <a:prstGeom prst="rect">
            <a:avLst/>
          </a:prstGeom>
          <a:solidFill>
            <a:schemeClr val="tx2">
              <a:lumMod val="50000"/>
            </a:schemeClr>
          </a:solidFill>
          <a:ln>
            <a:solidFill>
              <a:schemeClr val="tx1">
                <a:lumMod val="95000"/>
              </a:schemeClr>
            </a:solidFill>
          </a:ln>
          <a:effectLst>
            <a:glow rad="635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spcAft>
                <a:spcPts val="800"/>
              </a:spcAft>
            </a:pPr>
            <a:r>
              <a:rPr lang="en-US" sz="2400" dirty="0" smtClean="0">
                <a:latin typeface="Times New Roman" panose="02020603050405020304" pitchFamily="18" charset="0"/>
                <a:ea typeface="Calibri" panose="020F0502020204030204" pitchFamily="34" charset="0"/>
                <a:cs typeface="Arial" panose="020B0604020202020204" pitchFamily="34" charset="0"/>
              </a:rPr>
              <a:t>DETAILED </a:t>
            </a:r>
            <a:r>
              <a:rPr lang="en-US" sz="2400" dirty="0">
                <a:latin typeface="Times New Roman" panose="02020603050405020304" pitchFamily="18" charset="0"/>
                <a:ea typeface="Calibri" panose="020F0502020204030204" pitchFamily="34" charset="0"/>
                <a:cs typeface="Arial" panose="020B0604020202020204" pitchFamily="34" charset="0"/>
              </a:rPr>
              <a:t>TOPICS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530941" y="2011202"/>
            <a:ext cx="6843253" cy="4154984"/>
          </a:xfrm>
          <a:prstGeom prst="rect">
            <a:avLst/>
          </a:prstGeom>
          <a:ln>
            <a:solidFill>
              <a:schemeClr val="tx2">
                <a:lumMod val="75000"/>
              </a:schemeClr>
            </a:solidFill>
          </a:ln>
        </p:spPr>
        <p:txBody>
          <a:bodyPr wrap="square">
            <a:spAutoFit/>
          </a:bodyPr>
          <a:lstStyle/>
          <a:p>
            <a:pPr marL="285750" lvl="0" indent="-285750">
              <a:buFont typeface="Arial" panose="020B0604020202020204" pitchFamily="34" charset="0"/>
              <a:buChar char="•"/>
            </a:pPr>
            <a:r>
              <a:rPr lang="en-US" sz="2400" dirty="0">
                <a:solidFill>
                  <a:schemeClr val="tx2">
                    <a:lumMod val="25000"/>
                  </a:schemeClr>
                </a:solidFill>
              </a:rPr>
              <a:t>Overview on knowledge and information management</a:t>
            </a:r>
          </a:p>
          <a:p>
            <a:pPr marL="285750" lvl="0" indent="-285750">
              <a:buFont typeface="Arial" panose="020B0604020202020204" pitchFamily="34" charset="0"/>
              <a:buChar char="•"/>
            </a:pPr>
            <a:r>
              <a:rPr lang="en-US" sz="2400" dirty="0">
                <a:solidFill>
                  <a:schemeClr val="tx2">
                    <a:lumMod val="25000"/>
                  </a:schemeClr>
                </a:solidFill>
              </a:rPr>
              <a:t>Technologies and knowledge structures, best practices, interfaces and models</a:t>
            </a:r>
          </a:p>
          <a:p>
            <a:pPr marL="285750" lvl="0" indent="-285750">
              <a:buFont typeface="Arial" panose="020B0604020202020204" pitchFamily="34" charset="0"/>
              <a:buChar char="•"/>
            </a:pPr>
            <a:r>
              <a:rPr lang="en-US" sz="2400" dirty="0">
                <a:solidFill>
                  <a:schemeClr val="tx2">
                    <a:lumMod val="25000"/>
                  </a:schemeClr>
                </a:solidFill>
              </a:rPr>
              <a:t>Sustainable development, Quality and Communication issues and solutions</a:t>
            </a:r>
          </a:p>
          <a:p>
            <a:pPr marL="285750" lvl="0" indent="-285750">
              <a:buFont typeface="Arial" panose="020B0604020202020204" pitchFamily="34" charset="0"/>
              <a:buChar char="•"/>
            </a:pPr>
            <a:r>
              <a:rPr lang="en-US" sz="2400" dirty="0">
                <a:solidFill>
                  <a:schemeClr val="tx2">
                    <a:lumMod val="25000"/>
                  </a:schemeClr>
                </a:solidFill>
              </a:rPr>
              <a:t>Approaches to manage new products, design and innovation outcomes</a:t>
            </a:r>
          </a:p>
          <a:p>
            <a:pPr marL="285750" lvl="0" indent="-285750">
              <a:buFont typeface="Arial" panose="020B0604020202020204" pitchFamily="34" charset="0"/>
              <a:buChar char="•"/>
            </a:pPr>
            <a:r>
              <a:rPr lang="en-US" sz="2400" dirty="0">
                <a:solidFill>
                  <a:schemeClr val="tx2">
                    <a:lumMod val="25000"/>
                  </a:schemeClr>
                </a:solidFill>
              </a:rPr>
              <a:t>Information Technology and Organizational Factors in Customer Service Management</a:t>
            </a:r>
          </a:p>
          <a:p>
            <a:pPr marL="285750" lvl="0" indent="-285750">
              <a:buFont typeface="Arial" panose="020B0604020202020204" pitchFamily="34" charset="0"/>
              <a:buChar char="•"/>
            </a:pPr>
            <a:r>
              <a:rPr lang="en-US" sz="2400" dirty="0">
                <a:solidFill>
                  <a:schemeClr val="tx2">
                    <a:lumMod val="25000"/>
                  </a:schemeClr>
                </a:solidFill>
              </a:rPr>
              <a:t>Exploring ERP-Systems and CRM</a:t>
            </a:r>
          </a:p>
        </p:txBody>
      </p:sp>
    </p:spTree>
    <p:extLst>
      <p:ext uri="{BB962C8B-B14F-4D97-AF65-F5344CB8AC3E}">
        <p14:creationId xmlns:p14="http://schemas.microsoft.com/office/powerpoint/2010/main" val="2323128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par>
                                <p:cTn id="15" presetID="16" presetClass="entr" presetSubtype="21"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1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04348" y="0"/>
            <a:ext cx="3125920" cy="407035"/>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Management of technology</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6582" y="753486"/>
            <a:ext cx="3710689" cy="2118419"/>
          </a:xfrm>
          <a:prstGeom prst="rect">
            <a:avLst/>
          </a:prstGeom>
        </p:spPr>
      </p:pic>
      <p:sp>
        <p:nvSpPr>
          <p:cNvPr id="8" name="Rectangle 7"/>
          <p:cNvSpPr/>
          <p:nvPr/>
        </p:nvSpPr>
        <p:spPr>
          <a:xfrm>
            <a:off x="0" y="3822863"/>
            <a:ext cx="8082116" cy="1357207"/>
          </a:xfrm>
          <a:prstGeom prst="rect">
            <a:avLst/>
          </a:prstGeom>
          <a:ln>
            <a:solidFill>
              <a:schemeClr val="bg1"/>
            </a:solidFill>
          </a:ln>
        </p:spPr>
        <p:txBody>
          <a:bodyPr wrap="square">
            <a:spAutoFit/>
          </a:bodyPr>
          <a:lstStyle/>
          <a:p>
            <a:pPr marL="285750" lvl="0" indent="-285750">
              <a:buFont typeface="Arial" panose="020B0604020202020204" pitchFamily="34" charset="0"/>
              <a:buChar char="•"/>
            </a:pPr>
            <a:r>
              <a:rPr lang="en-US" sz="2000" dirty="0">
                <a:solidFill>
                  <a:schemeClr val="bg1"/>
                </a:solidFill>
              </a:rPr>
              <a:t>Appraise the features, advantages, and disadvantages of typical information systems, from simple spreadsheets to enterprise systems, and demonstrate which project contexts may be best suited for certain types of PMIS and why.</a:t>
            </a:r>
          </a:p>
        </p:txBody>
      </p:sp>
      <p:sp>
        <p:nvSpPr>
          <p:cNvPr id="9" name="Rectangle 8"/>
          <p:cNvSpPr/>
          <p:nvPr/>
        </p:nvSpPr>
        <p:spPr>
          <a:xfrm>
            <a:off x="0" y="5475080"/>
            <a:ext cx="8082116" cy="1357207"/>
          </a:xfrm>
          <a:prstGeom prst="rect">
            <a:avLst/>
          </a:prstGeom>
          <a:ln>
            <a:solidFill>
              <a:schemeClr val="bg1"/>
            </a:solidFill>
          </a:ln>
        </p:spPr>
        <p:txBody>
          <a:bodyPr wrap="square">
            <a:spAutoFit/>
          </a:bodyPr>
          <a:lstStyle/>
          <a:p>
            <a:pPr marL="285750" lvl="0" indent="-285750">
              <a:buFont typeface="Arial" panose="020B0604020202020204" pitchFamily="34" charset="0"/>
              <a:buChar char="•"/>
            </a:pPr>
            <a:r>
              <a:rPr lang="en-US" sz="2000" dirty="0" smtClean="0">
                <a:solidFill>
                  <a:schemeClr val="bg1"/>
                </a:solidFill>
              </a:rPr>
              <a:t>Given a complex project context and its plan, use one or more information systems to recommend a suite of tools, and demonstrate how the information systems will be used to monitor and control project deliverables.</a:t>
            </a:r>
            <a:endParaRPr lang="en-US" sz="2000" dirty="0">
              <a:solidFill>
                <a:schemeClr val="bg1"/>
              </a:solidFill>
            </a:endParaRPr>
          </a:p>
        </p:txBody>
      </p:sp>
      <p:sp>
        <p:nvSpPr>
          <p:cNvPr id="11" name="Rectangle 10"/>
          <p:cNvSpPr/>
          <p:nvPr/>
        </p:nvSpPr>
        <p:spPr>
          <a:xfrm>
            <a:off x="0" y="3210485"/>
            <a:ext cx="8082116" cy="410319"/>
          </a:xfrm>
          <a:prstGeom prst="rect">
            <a:avLst/>
          </a:prstGeom>
          <a:ln>
            <a:solidFill>
              <a:schemeClr val="bg1"/>
            </a:solidFill>
          </a:ln>
        </p:spPr>
        <p:txBody>
          <a:bodyPr wrap="square">
            <a:spAutoFit/>
          </a:bodyPr>
          <a:lstStyle/>
          <a:p>
            <a:pPr marL="285750" lvl="0" indent="-285750">
              <a:buFont typeface="Arial" panose="020B0604020202020204" pitchFamily="34" charset="0"/>
              <a:buChar char="•"/>
            </a:pPr>
            <a:r>
              <a:rPr lang="en-US" sz="2000" dirty="0">
                <a:solidFill>
                  <a:schemeClr val="bg1"/>
                </a:solidFill>
              </a:rPr>
              <a:t>Understand different common tools for management</a:t>
            </a:r>
            <a:r>
              <a:rPr lang="en-US" sz="2000" dirty="0" smtClean="0">
                <a:solidFill>
                  <a:schemeClr val="bg1"/>
                </a:solidFill>
              </a:rPr>
              <a:t>.</a:t>
            </a:r>
            <a:endParaRPr lang="en-US" sz="2000" dirty="0">
              <a:solidFill>
                <a:schemeClr val="bg1"/>
              </a:solidFill>
            </a:endParaRPr>
          </a:p>
        </p:txBody>
      </p:sp>
      <p:sp>
        <p:nvSpPr>
          <p:cNvPr id="12" name="Rectangle 11"/>
          <p:cNvSpPr/>
          <p:nvPr/>
        </p:nvSpPr>
        <p:spPr>
          <a:xfrm>
            <a:off x="0" y="416960"/>
            <a:ext cx="12107159" cy="523220"/>
          </a:xfrm>
          <a:prstGeom prst="rect">
            <a:avLst/>
          </a:prstGeom>
          <a:solidFill>
            <a:schemeClr val="tx1"/>
          </a:solidFill>
          <a:ln>
            <a:solidFill>
              <a:schemeClr val="bg2"/>
            </a:solidFill>
          </a:ln>
        </p:spPr>
        <p:txBody>
          <a:bodyPr wrap="square">
            <a:spAutoFit/>
          </a:bodyPr>
          <a:lstStyle/>
          <a:p>
            <a:pPr algn="ctr"/>
            <a:r>
              <a:rPr lang="en-US" sz="2800" b="1" dirty="0">
                <a:solidFill>
                  <a:schemeClr val="bg1"/>
                </a:solidFill>
              </a:rPr>
              <a:t>WHAT WILL YOU LEARN AFTER FINISHING THIS COURSE?</a:t>
            </a:r>
          </a:p>
        </p:txBody>
      </p:sp>
    </p:spTree>
    <p:extLst>
      <p:ext uri="{BB962C8B-B14F-4D97-AF65-F5344CB8AC3E}">
        <p14:creationId xmlns:p14="http://schemas.microsoft.com/office/powerpoint/2010/main" val="2848942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ppt_x"/>
                                          </p:val>
                                        </p:tav>
                                        <p:tav tm="100000">
                                          <p:val>
                                            <p:strVal val="#ppt_x"/>
                                          </p:val>
                                        </p:tav>
                                      </p:tavLst>
                                    </p:anim>
                                    <p:anim calcmode="lin" valueType="num">
                                      <p:cBhvr additive="base">
                                        <p:cTn id="1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04348" y="0"/>
            <a:ext cx="3125920" cy="407035"/>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Management of technology</a:t>
            </a:r>
          </a:p>
        </p:txBody>
      </p:sp>
      <p:sp>
        <p:nvSpPr>
          <p:cNvPr id="3" name="Rectangle 2"/>
          <p:cNvSpPr/>
          <p:nvPr/>
        </p:nvSpPr>
        <p:spPr>
          <a:xfrm>
            <a:off x="-1" y="463596"/>
            <a:ext cx="12107159" cy="523220"/>
          </a:xfrm>
          <a:prstGeom prst="rect">
            <a:avLst/>
          </a:prstGeom>
          <a:solidFill>
            <a:schemeClr val="tx1"/>
          </a:solidFill>
          <a:ln>
            <a:solidFill>
              <a:schemeClr val="bg2"/>
            </a:solidFill>
          </a:ln>
        </p:spPr>
        <p:txBody>
          <a:bodyPr wrap="square">
            <a:spAutoFit/>
          </a:bodyPr>
          <a:lstStyle/>
          <a:p>
            <a:pPr algn="ctr"/>
            <a:r>
              <a:rPr lang="en-US" sz="2800" b="1" dirty="0">
                <a:solidFill>
                  <a:schemeClr val="bg1"/>
                </a:solidFill>
              </a:rPr>
              <a:t>WHAT WILL YOU LEARN AFTER FINISHING THIS COURSE?</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6582" y="753486"/>
            <a:ext cx="3710689" cy="2118419"/>
          </a:xfrm>
          <a:prstGeom prst="rect">
            <a:avLst/>
          </a:prstGeom>
        </p:spPr>
      </p:pic>
      <p:sp>
        <p:nvSpPr>
          <p:cNvPr id="8" name="Rectangle 7"/>
          <p:cNvSpPr/>
          <p:nvPr/>
        </p:nvSpPr>
        <p:spPr>
          <a:xfrm>
            <a:off x="1" y="4053161"/>
            <a:ext cx="8257880" cy="707886"/>
          </a:xfrm>
          <a:prstGeom prst="rect">
            <a:avLst/>
          </a:prstGeom>
          <a:ln>
            <a:solidFill>
              <a:schemeClr val="bg1"/>
            </a:solidFill>
          </a:ln>
        </p:spPr>
        <p:txBody>
          <a:bodyPr wrap="square">
            <a:spAutoFit/>
          </a:bodyPr>
          <a:lstStyle/>
          <a:p>
            <a:pPr marL="285750" lvl="0" indent="-285750">
              <a:buFont typeface="Arial" panose="020B0604020202020204" pitchFamily="34" charset="0"/>
              <a:buChar char="•"/>
            </a:pPr>
            <a:r>
              <a:rPr lang="en-US" sz="2000" dirty="0">
                <a:solidFill>
                  <a:schemeClr val="bg1"/>
                </a:solidFill>
              </a:rPr>
              <a:t>Use a step-by-step process to manage projects faster while using fewer resources.</a:t>
            </a:r>
          </a:p>
        </p:txBody>
      </p:sp>
      <p:sp>
        <p:nvSpPr>
          <p:cNvPr id="9" name="Rectangle 8"/>
          <p:cNvSpPr/>
          <p:nvPr/>
        </p:nvSpPr>
        <p:spPr>
          <a:xfrm>
            <a:off x="0" y="5110526"/>
            <a:ext cx="8257880" cy="400110"/>
          </a:xfrm>
          <a:prstGeom prst="rect">
            <a:avLst/>
          </a:prstGeom>
          <a:ln>
            <a:solidFill>
              <a:schemeClr val="bg1"/>
            </a:solidFill>
          </a:ln>
        </p:spPr>
        <p:txBody>
          <a:bodyPr wrap="square">
            <a:spAutoFit/>
          </a:bodyPr>
          <a:lstStyle/>
          <a:p>
            <a:pPr marL="285750" lvl="0" indent="-285750">
              <a:buFont typeface="Arial" panose="020B0604020202020204" pitchFamily="34" charset="0"/>
              <a:buChar char="•"/>
            </a:pPr>
            <a:r>
              <a:rPr lang="en-US" sz="2000" dirty="0">
                <a:solidFill>
                  <a:schemeClr val="bg1"/>
                </a:solidFill>
              </a:rPr>
              <a:t>Avoid common pitfalls and mistakes in managing projects.</a:t>
            </a:r>
          </a:p>
        </p:txBody>
      </p:sp>
      <p:sp>
        <p:nvSpPr>
          <p:cNvPr id="11" name="Rectangle 10"/>
          <p:cNvSpPr/>
          <p:nvPr/>
        </p:nvSpPr>
        <p:spPr>
          <a:xfrm>
            <a:off x="1" y="2796517"/>
            <a:ext cx="8257880" cy="1015663"/>
          </a:xfrm>
          <a:prstGeom prst="rect">
            <a:avLst/>
          </a:prstGeom>
          <a:ln>
            <a:solidFill>
              <a:schemeClr val="bg1"/>
            </a:solidFill>
          </a:ln>
        </p:spPr>
        <p:txBody>
          <a:bodyPr wrap="square">
            <a:spAutoFit/>
          </a:bodyPr>
          <a:lstStyle/>
          <a:p>
            <a:pPr marL="285750" lvl="0" indent="-285750">
              <a:buFont typeface="Arial" panose="020B0604020202020204" pitchFamily="34" charset="0"/>
              <a:buChar char="•"/>
            </a:pPr>
            <a:r>
              <a:rPr lang="en-US" sz="2000" dirty="0">
                <a:solidFill>
                  <a:schemeClr val="bg1"/>
                </a:solidFill>
              </a:rPr>
              <a:t>Demonstrate how collaboration and communication tools that are provided in a PMIS can be used in various types of projects and defend the best practices in the use of these tools.</a:t>
            </a:r>
          </a:p>
        </p:txBody>
      </p:sp>
      <p:sp>
        <p:nvSpPr>
          <p:cNvPr id="12" name="Rectangle 11"/>
          <p:cNvSpPr/>
          <p:nvPr/>
        </p:nvSpPr>
        <p:spPr>
          <a:xfrm>
            <a:off x="1" y="6010178"/>
            <a:ext cx="8257880" cy="707886"/>
          </a:xfrm>
          <a:prstGeom prst="rect">
            <a:avLst/>
          </a:prstGeom>
          <a:ln>
            <a:solidFill>
              <a:schemeClr val="bg1"/>
            </a:solidFill>
          </a:ln>
        </p:spPr>
        <p:txBody>
          <a:bodyPr wrap="square">
            <a:spAutoFit/>
          </a:bodyPr>
          <a:lstStyle/>
          <a:p>
            <a:pPr marL="285750" lvl="0" indent="-285750">
              <a:buFont typeface="Arial" panose="020B0604020202020204" pitchFamily="34" charset="0"/>
              <a:buChar char="•"/>
            </a:pPr>
            <a:r>
              <a:rPr lang="en-US" sz="2000" dirty="0">
                <a:solidFill>
                  <a:schemeClr val="bg1"/>
                </a:solidFill>
              </a:rPr>
              <a:t>Explore different online tools that can be incorporated in the project management tasks.</a:t>
            </a:r>
          </a:p>
        </p:txBody>
      </p:sp>
    </p:spTree>
    <p:extLst>
      <p:ext uri="{BB962C8B-B14F-4D97-AF65-F5344CB8AC3E}">
        <p14:creationId xmlns:p14="http://schemas.microsoft.com/office/powerpoint/2010/main" val="3170875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602" y="207390"/>
            <a:ext cx="6858000" cy="6858000"/>
          </a:xfrm>
          <a:prstGeom prst="rect">
            <a:avLst/>
          </a:prstGeom>
        </p:spPr>
      </p:pic>
    </p:spTree>
    <p:extLst>
      <p:ext uri="{BB962C8B-B14F-4D97-AF65-F5344CB8AC3E}">
        <p14:creationId xmlns:p14="http://schemas.microsoft.com/office/powerpoint/2010/main" val="631035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0378" y="2941164"/>
            <a:ext cx="3048196" cy="3611724"/>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394" y="-384507"/>
            <a:ext cx="7558728" cy="4635995"/>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3281" y="3429000"/>
            <a:ext cx="4873659" cy="3429000"/>
          </a:xfrm>
          <a:prstGeom prst="rect">
            <a:avLst/>
          </a:prstGeom>
        </p:spPr>
      </p:pic>
    </p:spTree>
    <p:extLst>
      <p:ext uri="{BB962C8B-B14F-4D97-AF65-F5344CB8AC3E}">
        <p14:creationId xmlns:p14="http://schemas.microsoft.com/office/powerpoint/2010/main" val="4169746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76949"/>
            <a:ext cx="6897376" cy="6759019"/>
          </a:xfrm>
          <a:prstGeom prst="rect">
            <a:avLst/>
          </a:prstGeom>
        </p:spPr>
      </p:pic>
    </p:spTree>
    <p:extLst>
      <p:ext uri="{BB962C8B-B14F-4D97-AF65-F5344CB8AC3E}">
        <p14:creationId xmlns:p14="http://schemas.microsoft.com/office/powerpoint/2010/main" val="595111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694" y="1062480"/>
            <a:ext cx="6108570" cy="5102650"/>
          </a:xfrm>
          <a:prstGeom prst="rect">
            <a:avLst/>
          </a:prstGeom>
        </p:spPr>
      </p:pic>
      <p:sp>
        <p:nvSpPr>
          <p:cNvPr id="4" name="Rectangle 3"/>
          <p:cNvSpPr/>
          <p:nvPr/>
        </p:nvSpPr>
        <p:spPr>
          <a:xfrm>
            <a:off x="1422663" y="2678471"/>
            <a:ext cx="3251211" cy="595932"/>
          </a:xfrm>
          <a:prstGeom prst="rect">
            <a:avLst/>
          </a:prstGeom>
          <a:solidFill>
            <a:schemeClr val="tx1"/>
          </a:solidFill>
        </p:spPr>
        <p:txBody>
          <a:bodyPr wrap="none">
            <a:spAutoFit/>
          </a:bodyPr>
          <a:lstStyle/>
          <a:p>
            <a:pPr>
              <a:lnSpc>
                <a:spcPct val="107000"/>
              </a:lnSpc>
              <a:spcAft>
                <a:spcPts val="800"/>
              </a:spcAft>
            </a:pPr>
            <a:r>
              <a:rPr lang="en-US" sz="32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merna@esu.ac.ae</a:t>
            </a:r>
          </a:p>
        </p:txBody>
      </p:sp>
    </p:spTree>
    <p:extLst>
      <p:ext uri="{BB962C8B-B14F-4D97-AF65-F5344CB8AC3E}">
        <p14:creationId xmlns:p14="http://schemas.microsoft.com/office/powerpoint/2010/main" val="340504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36975245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520</TotalTime>
  <Words>995</Words>
  <Application>Microsoft Office PowerPoint</Application>
  <PresentationFormat>Widescreen</PresentationFormat>
  <Paragraphs>68</Paragraphs>
  <Slides>22</Slides>
  <Notes>0</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Bookman Old Style</vt:lpstr>
      <vt:lpstr>Calibri</vt:lpstr>
      <vt:lpstr>Rockwell</vt:lpstr>
      <vt:lpstr>Times New Roman</vt:lpstr>
      <vt:lpstr>Damask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 Emad</dc:creator>
  <cp:lastModifiedBy>Merna Emad</cp:lastModifiedBy>
  <cp:revision>33</cp:revision>
  <dcterms:created xsi:type="dcterms:W3CDTF">2022-09-25T19:21:25Z</dcterms:created>
  <dcterms:modified xsi:type="dcterms:W3CDTF">2023-06-03T06:38:01Z</dcterms:modified>
</cp:coreProperties>
</file>