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497" r:id="rId8"/>
    <p:sldId id="505" r:id="rId9"/>
    <p:sldId id="550" r:id="rId10"/>
    <p:sldId id="551" r:id="rId11"/>
    <p:sldId id="563" r:id="rId12"/>
    <p:sldId id="565" r:id="rId13"/>
    <p:sldId id="566" r:id="rId14"/>
    <p:sldId id="567" r:id="rId15"/>
    <p:sldId id="568" r:id="rId16"/>
    <p:sldId id="569" r:id="rId17"/>
    <p:sldId id="561" r:id="rId18"/>
    <p:sldId id="562" r:id="rId19"/>
    <p:sldId id="552" r:id="rId20"/>
    <p:sldId id="554" r:id="rId21"/>
    <p:sldId id="555" r:id="rId22"/>
    <p:sldId id="557" r:id="rId23"/>
    <p:sldId id="558" r:id="rId24"/>
    <p:sldId id="559" r:id="rId25"/>
    <p:sldId id="560" r:id="rId26"/>
    <p:sldId id="556" r:id="rId27"/>
    <p:sldId id="570" r:id="rId28"/>
    <p:sldId id="571" r:id="rId29"/>
    <p:sldId id="572" r:id="rId30"/>
    <p:sldId id="573" r:id="rId31"/>
    <p:sldId id="574" r:id="rId32"/>
    <p:sldId id="575" r:id="rId33"/>
    <p:sldId id="576" r:id="rId34"/>
    <p:sldId id="577" r:id="rId35"/>
    <p:sldId id="578" r:id="rId36"/>
    <p:sldId id="579" r:id="rId37"/>
    <p:sldId id="581" r:id="rId38"/>
    <p:sldId id="582" r:id="rId39"/>
    <p:sldId id="583" r:id="rId40"/>
    <p:sldId id="584" r:id="rId41"/>
    <p:sldId id="549" r:id="rId42"/>
    <p:sldId id="543" r:id="rId43"/>
    <p:sldId id="58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ldId id="480"/>
            <p14:sldId id="303"/>
            <p14:sldId id="313"/>
            <p14:sldId id="497"/>
            <p14:sldId id="505"/>
            <p14:sldId id="550"/>
            <p14:sldId id="551"/>
            <p14:sldId id="563"/>
            <p14:sldId id="565"/>
            <p14:sldId id="566"/>
            <p14:sldId id="567"/>
            <p14:sldId id="568"/>
            <p14:sldId id="569"/>
            <p14:sldId id="561"/>
            <p14:sldId id="562"/>
            <p14:sldId id="552"/>
            <p14:sldId id="554"/>
            <p14:sldId id="555"/>
            <p14:sldId id="557"/>
            <p14:sldId id="558"/>
            <p14:sldId id="559"/>
            <p14:sldId id="560"/>
            <p14:sldId id="556"/>
            <p14:sldId id="570"/>
            <p14:sldId id="571"/>
            <p14:sldId id="572"/>
            <p14:sldId id="573"/>
            <p14:sldId id="574"/>
            <p14:sldId id="575"/>
            <p14:sldId id="576"/>
            <p14:sldId id="577"/>
            <p14:sldId id="578"/>
            <p14:sldId id="579"/>
            <p14:sldId id="581"/>
            <p14:sldId id="582"/>
            <p14:sldId id="583"/>
            <p14:sldId id="584"/>
            <p14:sldId id="549"/>
            <p14:sldId id="543"/>
            <p14:sldId id="58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131" autoAdjust="0"/>
    <p:restoredTop sz="95020" autoAdjust="0"/>
  </p:normalViewPr>
  <p:slideViewPr>
    <p:cSldViewPr snapToGrid="0">
      <p:cViewPr varScale="1">
        <p:scale>
          <a:sx n="78" d="100"/>
          <a:sy n="78" d="100"/>
        </p:scale>
        <p:origin x="413"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182375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lego.co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8.jp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hyperlink" Target="https://www.qualtrics.com/" TargetMode="External"/><Relationship Id="rId4" Type="http://schemas.openxmlformats.org/officeDocument/2006/relationships/hyperlink" Target="https://www.medallia.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starbucks.sa/"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jnj.com/"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hyperlink" Target="https://www.nokia.com/"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5.xml"/><Relationship Id="rId5" Type="http://schemas.openxmlformats.org/officeDocument/2006/relationships/image" Target="../media/image4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Ten</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مقرر 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091201" y="2606857"/>
            <a:ext cx="4577976" cy="1446550"/>
          </a:xfrm>
          <a:prstGeom prst="rect">
            <a:avLst/>
          </a:prstGeom>
          <a:noFill/>
        </p:spPr>
        <p:txBody>
          <a:bodyPr wrap="square" rtlCol="0">
            <a:spAutoFit/>
          </a:bodyPr>
          <a:lstStyle/>
          <a:p>
            <a:pPr algn="ctr" rtl="1"/>
            <a:r>
              <a:rPr lang="ar-SA" sz="4400" b="1" dirty="0" smtClean="0">
                <a:solidFill>
                  <a:srgbClr val="00AEEF"/>
                </a:solidFill>
                <a:latin typeface="Alexandria"/>
              </a:rPr>
              <a:t>قياس وتقييم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Lecture Ten</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ar-SA" sz="4800" b="1" dirty="0" smtClean="0">
                <a:solidFill>
                  <a:srgbClr val="00B0F0"/>
                </a:solidFill>
                <a:latin typeface="Alexandria" charset="0"/>
                <a:cs typeface="Alexandria" charset="0"/>
              </a:rPr>
              <a:t>المحتويات</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Ten</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804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6000"/>
              </a:lnSpc>
            </a:pPr>
            <a:r>
              <a:rPr lang="ar-SA" sz="3200" b="1" dirty="0" smtClean="0">
                <a:latin typeface="Alexandria"/>
              </a:rPr>
              <a:t>1- المكونات الجوهرية للسمعة المؤسسية.</a:t>
            </a:r>
          </a:p>
          <a:p>
            <a:pPr algn="r" rtl="1">
              <a:lnSpc>
                <a:spcPts val="6000"/>
              </a:lnSpc>
            </a:pPr>
            <a:r>
              <a:rPr lang="ar-SA" sz="3200" b="1" dirty="0" smtClean="0">
                <a:latin typeface="Alexandria"/>
              </a:rPr>
              <a:t>2- أبعاد السمعة وفق مؤشر </a:t>
            </a:r>
            <a:r>
              <a:rPr lang="en-US" sz="3200" b="1" dirty="0" smtClean="0">
                <a:latin typeface="Alexandria"/>
              </a:rPr>
              <a:t>Rep </a:t>
            </a:r>
            <a:r>
              <a:rPr lang="en-US" sz="3200" b="1" dirty="0" err="1" smtClean="0">
                <a:latin typeface="Alexandria"/>
              </a:rPr>
              <a:t>Trak</a:t>
            </a:r>
            <a:r>
              <a:rPr lang="ar-SA" sz="3200" b="1" dirty="0" smtClean="0">
                <a:latin typeface="Alexandria"/>
              </a:rPr>
              <a:t> كمؤشر قياس.</a:t>
            </a:r>
          </a:p>
          <a:p>
            <a:pPr algn="r" rtl="1">
              <a:lnSpc>
                <a:spcPts val="6000"/>
              </a:lnSpc>
            </a:pPr>
            <a:r>
              <a:rPr lang="ar-SA" sz="3200" b="1" dirty="0" smtClean="0">
                <a:latin typeface="Alexandria"/>
              </a:rPr>
              <a:t>3-أدوات القياس والتقييم التقني.</a:t>
            </a:r>
          </a:p>
          <a:p>
            <a:pPr algn="r" rtl="1">
              <a:lnSpc>
                <a:spcPts val="6000"/>
              </a:lnSpc>
            </a:pPr>
            <a:r>
              <a:rPr lang="ar-SA" sz="3200" b="1" dirty="0" smtClean="0">
                <a:latin typeface="Alexandria"/>
              </a:rPr>
              <a:t>4- الاستجابة وتحويل التقييم إلى فرص عمل.</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randombar(horizont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إدراك المكونات الجوهرية للسمعة المؤسسية.</a:t>
            </a:r>
            <a:endParaRPr lang="ar-SA"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شرح كيف يتم قياس السمعة وفق مؤشر </a:t>
            </a:r>
            <a:r>
              <a:rPr lang="en-US" sz="2800" dirty="0" smtClean="0">
                <a:solidFill>
                  <a:schemeClr val="tx1"/>
                </a:solidFill>
                <a:latin typeface="Alexandria"/>
              </a:rPr>
              <a:t>Rep </a:t>
            </a:r>
            <a:r>
              <a:rPr lang="en-US" sz="2800" dirty="0" err="1" smtClean="0">
                <a:solidFill>
                  <a:schemeClr val="tx1"/>
                </a:solidFill>
                <a:latin typeface="Alexandria"/>
              </a:rPr>
              <a:t>Trak</a:t>
            </a:r>
            <a:r>
              <a:rPr lang="ar-SA" sz="2800" dirty="0" smtClean="0">
                <a:solidFill>
                  <a:schemeClr val="tx1"/>
                </a:solidFill>
                <a:latin typeface="Alexandria"/>
              </a:rPr>
              <a:t>.</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smtClean="0">
                <a:solidFill>
                  <a:schemeClr val="tx1"/>
                </a:solidFill>
                <a:latin typeface="Alexandria"/>
              </a:rPr>
              <a:t>الاستفادة من أدوات القياس والتقييم التقني لقياس السمعة.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كيفية الاستجابة لأزمات السمعة </a:t>
            </a:r>
            <a:r>
              <a:rPr lang="ar-SA" sz="2800" smtClean="0">
                <a:solidFill>
                  <a:schemeClr val="tx1"/>
                </a:solidFill>
                <a:latin typeface="Alexandria"/>
              </a:rPr>
              <a:t>وتحويل التقييم إلى فرص عمل.</a:t>
            </a:r>
            <a:endParaRPr lang="ar-SA" sz="2800" dirty="0" smtClean="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2792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23116" y="1391209"/>
            <a:ext cx="8781415" cy="4646465"/>
          </a:xfrm>
          <a:prstGeom prst="rect">
            <a:avLst/>
          </a:prstGeom>
        </p:spPr>
        <p:txBody>
          <a:bodyPr wrap="square">
            <a:spAutoFit/>
          </a:bodyPr>
          <a:lstStyle/>
          <a:p>
            <a:pPr algn="justLow" rtl="1">
              <a:lnSpc>
                <a:spcPts val="4500"/>
              </a:lnSpc>
              <a:spcAft>
                <a:spcPts val="0"/>
              </a:spcAft>
            </a:pPr>
            <a:r>
              <a:rPr lang="ar-SA" sz="2800" dirty="0" smtClean="0">
                <a:latin typeface="Alexandria"/>
                <a:ea typeface="Calibri" panose="020F0502020204030204" pitchFamily="34" charset="0"/>
              </a:rPr>
              <a:t>في الماضي كان ينظر للسمعة على أنها شيء ناعم يصعب قياسه، مثل الكاريزما لدى البشر. لكننا اليوم في عصر البيانات الضخمة، أصبحت السمعة قابلة للتفكيك، التحليل، والقياس بالمسطرة والقلم. السؤال الذي يطرحه أي مجلس إدارة هو: كيف نعرف أننا محبوبون؟ وكيف نعرف أن هذا الحب يتحول إلى ثقة وأرباح؟ بدون القياس، نحن نقود طائرة في وسط ضباب كثيف دون رادار. وبدون التقييم، نحن نملك الأرقام لكننا لا نفهم معناها. القياس يخبرنا "ماذا حدث"، بينما التقييم يخبرنا "لماذا حدث وكيف نتصرف" لذلك سنتناول في هذه المحاضرة قياس وتقييم السمعة المؤسسية.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1040" y="1666650"/>
            <a:ext cx="2682240" cy="4305300"/>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079200"/>
            <a:ext cx="10817974" cy="54401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قياس وتقييم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68136" y="1155301"/>
            <a:ext cx="6708989"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المكونات الجوهرية للسمعة المؤسسية (الأبعاد والركائز)</a:t>
            </a:r>
            <a:endParaRPr lang="en-US" sz="2800" dirty="0">
              <a:effectLst/>
              <a:latin typeface="Alexandria"/>
              <a:ea typeface="Calibri" panose="020F0502020204030204" pitchFamily="34" charset="0"/>
            </a:endParaRPr>
          </a:p>
        </p:txBody>
      </p:sp>
      <p:sp>
        <p:nvSpPr>
          <p:cNvPr id="9" name="مستطيل 8"/>
          <p:cNvSpPr/>
          <p:nvPr/>
        </p:nvSpPr>
        <p:spPr>
          <a:xfrm>
            <a:off x="768135" y="1532003"/>
            <a:ext cx="6708989"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يقوم هذا المحور على تفكيك مفهوم السمعة من مجرد كلمة عائمة إلى </a:t>
            </a:r>
            <a:r>
              <a:rPr lang="en-US" sz="2800" dirty="0" smtClean="0">
                <a:effectLst/>
                <a:latin typeface="Alexandria"/>
                <a:ea typeface="Calibri" panose="020F0502020204030204" pitchFamily="34" charset="0"/>
              </a:rPr>
              <a:t>7</a:t>
            </a:r>
            <a:r>
              <a:rPr lang="ar-SA" sz="2800" dirty="0" smtClean="0">
                <a:effectLst/>
                <a:latin typeface="Alexandria"/>
                <a:ea typeface="Calibri" panose="020F0502020204030204" pitchFamily="34" charset="0"/>
              </a:rPr>
              <a:t> أبعاد استراتيجية (وفقاً لمنهجية </a:t>
            </a:r>
            <a:r>
              <a:rPr lang="en-US" sz="2800" dirty="0" smtClean="0">
                <a:effectLst/>
                <a:latin typeface="Alexandria"/>
                <a:ea typeface="Calibri" panose="020F0502020204030204" pitchFamily="34" charset="0"/>
              </a:rPr>
              <a:t>Rep </a:t>
            </a:r>
            <a:r>
              <a:rPr lang="en-US" sz="2800" dirty="0" err="1" smtClean="0">
                <a:effectLst/>
                <a:latin typeface="Alexandria"/>
                <a:ea typeface="Calibri" panose="020F0502020204030204" pitchFamily="34" charset="0"/>
              </a:rPr>
              <a:t>Trak</a:t>
            </a:r>
            <a:r>
              <a:rPr lang="ar-SA" sz="2800" dirty="0" smtClean="0">
                <a:effectLst/>
                <a:latin typeface="Alexandria"/>
                <a:ea typeface="Calibri" panose="020F0502020204030204" pitchFamily="34" charset="0"/>
              </a:rPr>
              <a:t>) العالمية مع شرح كيف يسهم كل بُعد في تشكيل الصورة الذهنية للمؤسسة.</a:t>
            </a:r>
            <a:endParaRPr lang="en-US" sz="2800" dirty="0">
              <a:effectLst/>
              <a:latin typeface="Alexandria"/>
              <a:ea typeface="Calibri" panose="020F0502020204030204" pitchFamily="34" charset="0"/>
            </a:endParaRPr>
          </a:p>
        </p:txBody>
      </p:sp>
      <p:sp>
        <p:nvSpPr>
          <p:cNvPr id="14" name="مستطيل 13"/>
          <p:cNvSpPr/>
          <p:nvPr/>
        </p:nvSpPr>
        <p:spPr>
          <a:xfrm>
            <a:off x="1805080" y="3231729"/>
            <a:ext cx="5672044"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جودة المنتجات والخدمات</a:t>
            </a:r>
            <a:endParaRPr lang="en-US" sz="2800" dirty="0">
              <a:effectLst/>
              <a:latin typeface="Alexandria"/>
              <a:ea typeface="Calibri" panose="020F0502020204030204" pitchFamily="34" charset="0"/>
            </a:endParaRPr>
          </a:p>
        </p:txBody>
      </p:sp>
      <p:sp>
        <p:nvSpPr>
          <p:cNvPr id="11" name="مستطيل 10"/>
          <p:cNvSpPr/>
          <p:nvPr/>
        </p:nvSpPr>
        <p:spPr>
          <a:xfrm>
            <a:off x="768135" y="3688216"/>
            <a:ext cx="678519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هذا هو حجر الزاوية. السمعة تبدأ من القيمة التي يحصل عليها العميل مقابل ماله.</a:t>
            </a:r>
            <a:endParaRPr lang="en-US" sz="2800" dirty="0">
              <a:effectLst/>
              <a:latin typeface="Alexandria"/>
              <a:ea typeface="Calibri" panose="020F0502020204030204" pitchFamily="34" charset="0"/>
            </a:endParaRPr>
          </a:p>
        </p:txBody>
      </p:sp>
      <p:sp>
        <p:nvSpPr>
          <p:cNvPr id="12" name="مستطيل 11"/>
          <p:cNvSpPr/>
          <p:nvPr/>
        </p:nvSpPr>
        <p:spPr>
          <a:xfrm>
            <a:off x="790662" y="4624002"/>
            <a:ext cx="668646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a:t>
            </a:r>
            <a:r>
              <a:rPr lang="ar-SA" sz="2800" dirty="0" smtClean="0">
                <a:effectLst/>
                <a:latin typeface="Alexandria"/>
                <a:ea typeface="Calibri" panose="020F0502020204030204" pitchFamily="34" charset="0"/>
              </a:rPr>
              <a:t>: الجودة، الموثوقية، خدمة ما بعد البيع، والابتكار في تلبية احتياجات العميل.</a:t>
            </a:r>
            <a:endParaRPr lang="en-US" sz="2800" dirty="0">
              <a:effectLst/>
              <a:latin typeface="Alexandria"/>
              <a:ea typeface="Calibri" panose="020F0502020204030204" pitchFamily="34" charset="0"/>
            </a:endParaRPr>
          </a:p>
        </p:txBody>
      </p:sp>
      <p:sp>
        <p:nvSpPr>
          <p:cNvPr id="15" name="مستطيل 14"/>
          <p:cNvSpPr/>
          <p:nvPr/>
        </p:nvSpPr>
        <p:spPr>
          <a:xfrm>
            <a:off x="768135" y="5559787"/>
            <a:ext cx="6670891"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a:t>
            </a:r>
            <a:r>
              <a:rPr lang="ar-SA" sz="2800" dirty="0" smtClean="0">
                <a:effectLst/>
                <a:latin typeface="Alexandria"/>
                <a:ea typeface="Calibri" panose="020F0502020204030204" pitchFamily="34" charset="0"/>
              </a:rPr>
              <a:t>: المؤسسة التي تقدم منتجاً رديئاً لا يمكن لآلة العلاقات العامة أن تنقذ سمعتها على المدى الطويل.</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99650" y="1383135"/>
            <a:ext cx="4692349" cy="4908944"/>
          </a:xfrm>
          <a:prstGeom prst="rect">
            <a:avLst/>
          </a:prstGeom>
        </p:spPr>
      </p:pic>
    </p:spTree>
    <p:extLst>
      <p:ext uri="{BB962C8B-B14F-4D97-AF65-F5344CB8AC3E}">
        <p14:creationId xmlns:p14="http://schemas.microsoft.com/office/powerpoint/2010/main" val="7355985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4" grpId="0"/>
      <p:bldP spid="11" grpId="0"/>
      <p:bldP spid="12"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7" y="591201"/>
            <a:ext cx="7306553" cy="479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420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الأبعاد والركائز</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378677"/>
            <a:ext cx="5991838"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a:t>
            </a:r>
            <a:r>
              <a:rPr lang="ar-SA" sz="2800" b="1" dirty="0" err="1" smtClean="0">
                <a:effectLst/>
                <a:latin typeface="Alexandria"/>
                <a:ea typeface="Calibri" panose="020F0502020204030204" pitchFamily="34" charset="0"/>
              </a:rPr>
              <a:t>الحوكمة</a:t>
            </a:r>
            <a:r>
              <a:rPr lang="ar-SA" sz="2800" b="1" dirty="0" smtClean="0">
                <a:effectLst/>
                <a:latin typeface="Alexandria"/>
                <a:ea typeface="Calibri" panose="020F0502020204030204" pitchFamily="34" charset="0"/>
              </a:rPr>
              <a:t> والنزاهة: </a:t>
            </a:r>
            <a:r>
              <a:rPr lang="ar-SA" sz="2800" dirty="0">
                <a:latin typeface="Alexandria"/>
                <a:ea typeface="Calibri" panose="020F0502020204030204" pitchFamily="34" charset="0"/>
              </a:rPr>
              <a:t>يتعلق هذا البعد بكيفية إدارة المؤسسة لنفسها داخلياً ومع الجهات الرقابية</a:t>
            </a:r>
            <a:endParaRPr lang="en-US" sz="2800" dirty="0">
              <a:effectLst/>
              <a:latin typeface="Alexandria"/>
              <a:ea typeface="Calibri" panose="020F0502020204030204" pitchFamily="34" charset="0"/>
            </a:endParaRPr>
          </a:p>
        </p:txBody>
      </p:sp>
      <p:sp>
        <p:nvSpPr>
          <p:cNvPr id="13" name="مستطيل 12"/>
          <p:cNvSpPr/>
          <p:nvPr/>
        </p:nvSpPr>
        <p:spPr>
          <a:xfrm>
            <a:off x="777973" y="2264613"/>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الشفافية المالية، الالتزام بالقوانين، العدالة في اتخاذ القرارات.</a:t>
            </a:r>
            <a:endParaRPr lang="en-US" sz="2800" dirty="0">
              <a:effectLst/>
              <a:latin typeface="Alexandria"/>
              <a:ea typeface="Calibri" panose="020F0502020204030204" pitchFamily="34" charset="0"/>
            </a:endParaRPr>
          </a:p>
        </p:txBody>
      </p:sp>
      <p:sp>
        <p:nvSpPr>
          <p:cNvPr id="14" name="مستطيل 13"/>
          <p:cNvSpPr/>
          <p:nvPr/>
        </p:nvSpPr>
        <p:spPr>
          <a:xfrm>
            <a:off x="730037" y="3234959"/>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القوية هي درع الحماية وقت الأزمات فالجمهور يسامح المؤسسة الصادقة أسرع.</a:t>
            </a:r>
            <a:endParaRPr lang="en-US" sz="2800" dirty="0">
              <a:effectLst/>
              <a:latin typeface="Alexandria"/>
              <a:ea typeface="Calibri" panose="020F0502020204030204" pitchFamily="34" charset="0"/>
            </a:endParaRPr>
          </a:p>
        </p:txBody>
      </p:sp>
      <p:sp>
        <p:nvSpPr>
          <p:cNvPr id="11" name="مستطيل 10"/>
          <p:cNvSpPr/>
          <p:nvPr/>
        </p:nvSpPr>
        <p:spPr>
          <a:xfrm>
            <a:off x="730037" y="4151352"/>
            <a:ext cx="6087711"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المسؤولية الاجتماعية والبيئية: </a:t>
            </a:r>
            <a:r>
              <a:rPr lang="ar-SA" sz="2800" dirty="0" smtClean="0">
                <a:effectLst/>
                <a:latin typeface="Alexandria"/>
                <a:ea typeface="Calibri" panose="020F0502020204030204" pitchFamily="34" charset="0"/>
              </a:rPr>
              <a:t>هنا ننتقل من ماذا تبيع المؤسسة؟ إلى ماذا تقدم للمجتمع؟</a:t>
            </a:r>
            <a:endParaRPr lang="en-US" sz="2800" dirty="0">
              <a:effectLst/>
              <a:latin typeface="Alexandria"/>
              <a:ea typeface="Calibri" panose="020F0502020204030204" pitchFamily="34" charset="0"/>
            </a:endParaRPr>
          </a:p>
        </p:txBody>
      </p:sp>
      <p:sp>
        <p:nvSpPr>
          <p:cNvPr id="12" name="مستطيل 11"/>
          <p:cNvSpPr/>
          <p:nvPr/>
        </p:nvSpPr>
        <p:spPr>
          <a:xfrm>
            <a:off x="923363" y="4992483"/>
            <a:ext cx="579851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دعم المبادرات الخيرية، الحفاظ على البيئة، والمساهمة في القضايا الإنسانية.</a:t>
            </a:r>
            <a:endParaRPr lang="en-US" sz="2800" dirty="0">
              <a:effectLst/>
              <a:latin typeface="Alexandria"/>
              <a:ea typeface="Calibri" panose="020F0502020204030204" pitchFamily="34" charset="0"/>
            </a:endParaRPr>
          </a:p>
        </p:txBody>
      </p:sp>
      <p:sp>
        <p:nvSpPr>
          <p:cNvPr id="15" name="مستطيل 14"/>
          <p:cNvSpPr/>
          <p:nvPr/>
        </p:nvSpPr>
        <p:spPr>
          <a:xfrm>
            <a:off x="730037" y="5846922"/>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smtClean="0">
                <a:effectLst/>
                <a:latin typeface="Alexandria"/>
                <a:ea typeface="Calibri" panose="020F0502020204030204" pitchFamily="34" charset="0"/>
              </a:rPr>
              <a:t>بناء الرصيد العاطفي لدى الجمهور وتحويلهم من مجرد مستهلكين إلى مدافعين عن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3803" r="46823" b="11399"/>
          <a:stretch/>
        </p:blipFill>
        <p:spPr>
          <a:xfrm>
            <a:off x="6721875" y="1520743"/>
            <a:ext cx="5499119" cy="5057038"/>
          </a:xfrm>
          <a:prstGeom prst="rect">
            <a:avLst/>
          </a:prstGeom>
        </p:spPr>
      </p:pic>
    </p:spTree>
    <p:extLst>
      <p:ext uri="{BB962C8B-B14F-4D97-AF65-F5344CB8AC3E}">
        <p14:creationId xmlns:p14="http://schemas.microsoft.com/office/powerpoint/2010/main" val="7153636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4" grpId="0"/>
      <p:bldP spid="11" grpId="0"/>
      <p:bldP spid="12"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7" y="591201"/>
            <a:ext cx="7306553" cy="479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4208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الأبعاد والركائز</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378677"/>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بيئة العمل والثقافة الداخلية: </a:t>
            </a:r>
            <a:r>
              <a:rPr lang="ar-SA" sz="2800" dirty="0" smtClean="0">
                <a:effectLst/>
                <a:latin typeface="Alexandria"/>
                <a:ea typeface="Calibri" panose="020F0502020204030204" pitchFamily="34" charset="0"/>
              </a:rPr>
              <a:t>السمعة الخارجية هي انعكاس للثقافة الداخلية الموظف هو أول سفير</a:t>
            </a:r>
            <a:endParaRPr lang="en-US" sz="2800" dirty="0">
              <a:effectLst/>
              <a:latin typeface="Alexandria"/>
              <a:ea typeface="Calibri" panose="020F0502020204030204" pitchFamily="34" charset="0"/>
            </a:endParaRPr>
          </a:p>
        </p:txBody>
      </p:sp>
      <p:sp>
        <p:nvSpPr>
          <p:cNvPr id="13" name="مستطيل 12"/>
          <p:cNvSpPr/>
          <p:nvPr/>
        </p:nvSpPr>
        <p:spPr>
          <a:xfrm>
            <a:off x="777973" y="2264613"/>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عدالة الأجور، فرص التطور المهني، التنوع والشمول، رفاهية الموظفين.</a:t>
            </a:r>
            <a:endParaRPr lang="en-US" sz="2800" dirty="0">
              <a:effectLst/>
              <a:latin typeface="Alexandria"/>
              <a:ea typeface="Calibri" panose="020F0502020204030204" pitchFamily="34" charset="0"/>
            </a:endParaRPr>
          </a:p>
        </p:txBody>
      </p:sp>
      <p:sp>
        <p:nvSpPr>
          <p:cNvPr id="14" name="مستطيل 13"/>
          <p:cNvSpPr/>
          <p:nvPr/>
        </p:nvSpPr>
        <p:spPr>
          <a:xfrm>
            <a:off x="730037" y="3234959"/>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smtClean="0">
                <a:effectLst/>
                <a:latin typeface="Alexandria"/>
                <a:ea typeface="Calibri" panose="020F0502020204030204" pitchFamily="34" charset="0"/>
              </a:rPr>
              <a:t>المؤسسات التي يعاني موظفوها من احتراق وظيفي ستتسرب هذه الطاقة السلبية للعملاء.</a:t>
            </a:r>
            <a:endParaRPr lang="en-US" sz="2800" dirty="0">
              <a:effectLst/>
              <a:latin typeface="Alexandria"/>
              <a:ea typeface="Calibri" panose="020F0502020204030204" pitchFamily="34" charset="0"/>
            </a:endParaRPr>
          </a:p>
        </p:txBody>
      </p:sp>
      <p:sp>
        <p:nvSpPr>
          <p:cNvPr id="11" name="مستطيل 10"/>
          <p:cNvSpPr/>
          <p:nvPr/>
        </p:nvSpPr>
        <p:spPr>
          <a:xfrm>
            <a:off x="730037" y="4151352"/>
            <a:ext cx="6087711" cy="990015"/>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5) </a:t>
            </a:r>
            <a:r>
              <a:rPr lang="ar-SA" sz="2800" b="1" dirty="0" smtClean="0">
                <a:effectLst/>
                <a:latin typeface="Alexandria"/>
                <a:ea typeface="Calibri" panose="020F0502020204030204" pitchFamily="34" charset="0"/>
              </a:rPr>
              <a:t>القيادة والرؤية: </a:t>
            </a:r>
            <a:r>
              <a:rPr lang="ar-SA" sz="2800" dirty="0" smtClean="0">
                <a:effectLst/>
                <a:latin typeface="Alexandria"/>
                <a:ea typeface="Calibri" panose="020F0502020204030204" pitchFamily="34" charset="0"/>
              </a:rPr>
              <a:t>غالباً ما ترتبط سمعة المؤسسة بسمعة قادتها ومديريها التنفيذيين.</a:t>
            </a:r>
            <a:endParaRPr lang="en-US" sz="2800" dirty="0">
              <a:effectLst/>
              <a:latin typeface="Alexandria"/>
              <a:ea typeface="Calibri" panose="020F0502020204030204" pitchFamily="34" charset="0"/>
            </a:endParaRPr>
          </a:p>
        </p:txBody>
      </p:sp>
      <p:sp>
        <p:nvSpPr>
          <p:cNvPr id="12" name="مستطيل 11"/>
          <p:cNvSpPr/>
          <p:nvPr/>
        </p:nvSpPr>
        <p:spPr>
          <a:xfrm>
            <a:off x="923363" y="4992483"/>
            <a:ext cx="579851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كفاءة الإدارة العليا، وضوح الرؤية المستقبلية، القدرة على مواجهة التحديات.</a:t>
            </a:r>
            <a:endParaRPr lang="en-US" sz="2800" dirty="0">
              <a:effectLst/>
              <a:latin typeface="Alexandria"/>
              <a:ea typeface="Calibri" panose="020F0502020204030204" pitchFamily="34" charset="0"/>
            </a:endParaRPr>
          </a:p>
        </p:txBody>
      </p:sp>
      <p:sp>
        <p:nvSpPr>
          <p:cNvPr id="15" name="مستطيل 14"/>
          <p:cNvSpPr/>
          <p:nvPr/>
        </p:nvSpPr>
        <p:spPr>
          <a:xfrm>
            <a:off x="730037" y="5846922"/>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smtClean="0">
                <a:effectLst/>
                <a:latin typeface="Alexandria"/>
                <a:ea typeface="Calibri" panose="020F0502020204030204" pitchFamily="34" charset="0"/>
              </a:rPr>
              <a:t>القائد القوي والملهم يمنح الثقة للمساهمين والمستثمرين في استقرار المؤسسة.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69811" y="1520742"/>
            <a:ext cx="5422189" cy="5116031"/>
          </a:xfrm>
          <a:prstGeom prst="rect">
            <a:avLst/>
          </a:prstGeom>
        </p:spPr>
      </p:pic>
    </p:spTree>
    <p:extLst>
      <p:ext uri="{BB962C8B-B14F-4D97-AF65-F5344CB8AC3E}">
        <p14:creationId xmlns:p14="http://schemas.microsoft.com/office/powerpoint/2010/main" val="14222052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4" grpId="0"/>
      <p:bldP spid="11" grpId="0"/>
      <p:bldP spid="12"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7" y="591201"/>
            <a:ext cx="7306553" cy="4798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7"/>
            <a:ext cx="10817974" cy="53218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الأبعاد والركائز</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378677"/>
            <a:ext cx="5991838"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6) الابتكار: </a:t>
            </a:r>
            <a:r>
              <a:rPr lang="ar-SA" sz="2800" dirty="0" smtClean="0">
                <a:effectLst/>
                <a:latin typeface="Alexandria"/>
                <a:ea typeface="Calibri" panose="020F0502020204030204" pitchFamily="34" charset="0"/>
              </a:rPr>
              <a:t>هل المؤسسة تابعة أو قائدة في مجالها؟</a:t>
            </a:r>
            <a:endParaRPr lang="en-US" sz="2800" dirty="0">
              <a:effectLst/>
              <a:latin typeface="Alexandria"/>
              <a:ea typeface="Calibri" panose="020F0502020204030204" pitchFamily="34" charset="0"/>
            </a:endParaRPr>
          </a:p>
        </p:txBody>
      </p:sp>
      <p:sp>
        <p:nvSpPr>
          <p:cNvPr id="13" name="مستطيل 12"/>
          <p:cNvSpPr/>
          <p:nvPr/>
        </p:nvSpPr>
        <p:spPr>
          <a:xfrm>
            <a:off x="777973" y="1950685"/>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الاستثمار في البحث والتطوير وسرعة التكيف مع التغيرات التكنولوجية.</a:t>
            </a:r>
            <a:endParaRPr lang="en-US" sz="2800" dirty="0">
              <a:effectLst/>
              <a:latin typeface="Alexandria"/>
              <a:ea typeface="Calibri" panose="020F0502020204030204" pitchFamily="34" charset="0"/>
            </a:endParaRPr>
          </a:p>
        </p:txBody>
      </p:sp>
      <p:sp>
        <p:nvSpPr>
          <p:cNvPr id="14" name="مستطيل 13"/>
          <p:cNvSpPr/>
          <p:nvPr/>
        </p:nvSpPr>
        <p:spPr>
          <a:xfrm>
            <a:off x="730037" y="2900585"/>
            <a:ext cx="599183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smtClean="0">
                <a:effectLst/>
                <a:latin typeface="Alexandria"/>
                <a:ea typeface="Calibri" panose="020F0502020204030204" pitchFamily="34" charset="0"/>
              </a:rPr>
              <a:t>الابتكار يمنح المؤسسة سمعة "الحداثة" ويحميها من الاندثار أمام المنافسين.</a:t>
            </a:r>
            <a:endParaRPr lang="en-US" sz="2800" dirty="0">
              <a:effectLst/>
              <a:latin typeface="Alexandria"/>
              <a:ea typeface="Calibri" panose="020F0502020204030204" pitchFamily="34" charset="0"/>
            </a:endParaRPr>
          </a:p>
        </p:txBody>
      </p:sp>
      <p:sp>
        <p:nvSpPr>
          <p:cNvPr id="11" name="مستطيل 10"/>
          <p:cNvSpPr/>
          <p:nvPr/>
        </p:nvSpPr>
        <p:spPr>
          <a:xfrm>
            <a:off x="730037" y="3795139"/>
            <a:ext cx="6087711" cy="959558"/>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7) الأداء المالي: </a:t>
            </a:r>
            <a:r>
              <a:rPr lang="ar-SA" sz="2800" dirty="0" smtClean="0">
                <a:latin typeface="Alexandria"/>
                <a:ea typeface="Calibri" panose="020F0502020204030204" pitchFamily="34" charset="0"/>
              </a:rPr>
              <a:t>رغم أنها قيمة مادية، إلا أنها ركيزة أساسية للسمعة الاستثمارية.</a:t>
            </a:r>
            <a:endParaRPr lang="en-US" sz="2800" dirty="0">
              <a:effectLst/>
              <a:latin typeface="Alexandria"/>
              <a:ea typeface="Calibri" panose="020F0502020204030204" pitchFamily="34" charset="0"/>
            </a:endParaRPr>
          </a:p>
        </p:txBody>
      </p:sp>
      <p:sp>
        <p:nvSpPr>
          <p:cNvPr id="12" name="مستطيل 11"/>
          <p:cNvSpPr/>
          <p:nvPr/>
        </p:nvSpPr>
        <p:spPr>
          <a:xfrm>
            <a:off x="777973" y="4740979"/>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عناصر القياس: </a:t>
            </a:r>
            <a:r>
              <a:rPr lang="ar-SA" sz="2800" dirty="0" smtClean="0">
                <a:effectLst/>
                <a:latin typeface="Alexandria"/>
                <a:ea typeface="Calibri" panose="020F0502020204030204" pitchFamily="34" charset="0"/>
              </a:rPr>
              <a:t>الربحية، النمو المستدام، والقدرة على سداد الديون.</a:t>
            </a:r>
            <a:endParaRPr lang="en-US" sz="2800" dirty="0">
              <a:effectLst/>
              <a:latin typeface="Alexandria"/>
              <a:ea typeface="Calibri" panose="020F0502020204030204" pitchFamily="34" charset="0"/>
            </a:endParaRPr>
          </a:p>
        </p:txBody>
      </p:sp>
      <p:sp>
        <p:nvSpPr>
          <p:cNvPr id="15" name="مستطيل 14"/>
          <p:cNvSpPr/>
          <p:nvPr/>
        </p:nvSpPr>
        <p:spPr>
          <a:xfrm>
            <a:off x="730037" y="5649251"/>
            <a:ext cx="6039774"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الأثر: </a:t>
            </a:r>
            <a:r>
              <a:rPr lang="ar-SA" sz="2800" dirty="0" smtClean="0">
                <a:effectLst/>
                <a:latin typeface="Alexandria"/>
                <a:ea typeface="Calibri" panose="020F0502020204030204" pitchFamily="34" charset="0"/>
              </a:rPr>
              <a:t>الأداء المالي المستقر يعطي انطباعاً بالأمان والموثوقية لدى الشركاء والموردين.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17746" y="1502186"/>
            <a:ext cx="5374253" cy="4827639"/>
          </a:xfrm>
          <a:prstGeom prst="rect">
            <a:avLst/>
          </a:prstGeom>
        </p:spPr>
      </p:pic>
    </p:spTree>
    <p:extLst>
      <p:ext uri="{BB962C8B-B14F-4D97-AF65-F5344CB8AC3E}">
        <p14:creationId xmlns:p14="http://schemas.microsoft.com/office/powerpoint/2010/main" val="16763590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randombar(horizontal)">
                                      <p:cBhvr>
                                        <p:cTn id="4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4" grpId="0"/>
      <p:bldP spid="11" grpId="0"/>
      <p:bldP spid="12"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7" y="639182"/>
            <a:ext cx="7916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079199"/>
            <a:ext cx="10817974" cy="574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087852"/>
            <a:ext cx="5991838"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ليغو</a:t>
            </a:r>
            <a:endParaRPr lang="en-US" sz="2800" dirty="0">
              <a:solidFill>
                <a:srgbClr val="FF0000"/>
              </a:solidFill>
              <a:effectLst/>
              <a:latin typeface="Alexandria"/>
              <a:ea typeface="Calibri" panose="020F0502020204030204" pitchFamily="34" charset="0"/>
            </a:endParaRPr>
          </a:p>
        </p:txBody>
      </p:sp>
      <p:sp>
        <p:nvSpPr>
          <p:cNvPr id="13" name="مستطيل 12"/>
          <p:cNvSpPr/>
          <p:nvPr/>
        </p:nvSpPr>
        <p:spPr>
          <a:xfrm>
            <a:off x="880408" y="1475980"/>
            <a:ext cx="5991838" cy="1857240"/>
          </a:xfrm>
          <a:prstGeom prst="rect">
            <a:avLst/>
          </a:prstGeom>
        </p:spPr>
        <p:txBody>
          <a:bodyPr wrap="square">
            <a:spAutoFit/>
          </a:bodyPr>
          <a:lstStyle/>
          <a:p>
            <a:pPr algn="justLow" rtl="1">
              <a:lnSpc>
                <a:spcPts val="3500"/>
              </a:lnSpc>
            </a:pPr>
            <a:r>
              <a:rPr lang="ar-SA" sz="2800" b="1" dirty="0" smtClean="0">
                <a:effectLst/>
                <a:latin typeface="Alexandria"/>
                <a:ea typeface="Calibri" panose="020F0502020204030204" pitchFamily="34" charset="0"/>
              </a:rPr>
              <a:t>1) </a:t>
            </a:r>
            <a:r>
              <a:rPr lang="ar-SA" sz="2800" b="1" dirty="0">
                <a:latin typeface="Alexandria"/>
                <a:ea typeface="Calibri" panose="020F0502020204030204" pitchFamily="34" charset="0"/>
              </a:rPr>
              <a:t>جودة المنتجات:  </a:t>
            </a:r>
            <a:r>
              <a:rPr lang="ar-SA" sz="2800" dirty="0">
                <a:latin typeface="Alexandria"/>
                <a:ea typeface="Calibri" panose="020F0502020204030204" pitchFamily="34" charset="0"/>
              </a:rPr>
              <a:t>ترفع </a:t>
            </a:r>
            <a:r>
              <a:rPr lang="ar-SA" sz="2800" dirty="0" err="1">
                <a:latin typeface="Alexandria"/>
                <a:ea typeface="Calibri" panose="020F0502020204030204" pitchFamily="34" charset="0"/>
              </a:rPr>
              <a:t>ليغو</a:t>
            </a:r>
            <a:r>
              <a:rPr lang="ar-SA" sz="2800" dirty="0">
                <a:latin typeface="Alexandria"/>
                <a:ea typeface="Calibri" panose="020F0502020204030204" pitchFamily="34" charset="0"/>
              </a:rPr>
              <a:t> شعار الأفضل فقط هو الجيد بما يكفي. تتميز قطع </a:t>
            </a:r>
            <a:r>
              <a:rPr lang="ar-SA" sz="2800" dirty="0" err="1">
                <a:latin typeface="Alexandria"/>
                <a:ea typeface="Calibri" panose="020F0502020204030204" pitchFamily="34" charset="0"/>
              </a:rPr>
              <a:t>الليغو</a:t>
            </a:r>
            <a:r>
              <a:rPr lang="ar-SA" sz="2800" dirty="0">
                <a:latin typeface="Alexandria"/>
                <a:ea typeface="Calibri" panose="020F0502020204030204" pitchFamily="34" charset="0"/>
              </a:rPr>
              <a:t> بدقة تصنيع مذهلة، لدرجة أن قطعة صنعت في عام </a:t>
            </a:r>
            <a:r>
              <a:rPr lang="en-US" sz="2800" dirty="0">
                <a:latin typeface="Alexandria"/>
                <a:ea typeface="Calibri" panose="020F0502020204030204" pitchFamily="34" charset="0"/>
              </a:rPr>
              <a:t>1958</a:t>
            </a:r>
            <a:r>
              <a:rPr lang="ar-SA" sz="2800" dirty="0">
                <a:latin typeface="Alexandria"/>
                <a:ea typeface="Calibri" panose="020F0502020204030204" pitchFamily="34" charset="0"/>
              </a:rPr>
              <a:t> لا تزال قادرة على التركيب مع قطعة صنعت اليوم</a:t>
            </a:r>
            <a:r>
              <a:rPr lang="ar-SA" sz="2800" dirty="0" smtClean="0">
                <a:latin typeface="Alexandria"/>
                <a:ea typeface="Calibri" panose="020F0502020204030204" pitchFamily="34" charset="0"/>
              </a:rPr>
              <a:t>.</a:t>
            </a:r>
            <a:endParaRPr lang="en-US" sz="2800" dirty="0">
              <a:latin typeface="Alexandria"/>
              <a:ea typeface="Calibri" panose="020F0502020204030204" pitchFamily="34" charset="0"/>
            </a:endParaRPr>
          </a:p>
        </p:txBody>
      </p:sp>
      <p:sp>
        <p:nvSpPr>
          <p:cNvPr id="12" name="مستطيل 11"/>
          <p:cNvSpPr/>
          <p:nvPr/>
        </p:nvSpPr>
        <p:spPr>
          <a:xfrm>
            <a:off x="904376" y="3234993"/>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خلق ثقة مطلقة لدى الآباء في أمان وجودة اللعبة مما جعلها منتجاً عابراً للأجيال.</a:t>
            </a:r>
            <a:endParaRPr lang="en-US" sz="2800" dirty="0">
              <a:effectLst/>
              <a:latin typeface="Alexandria"/>
              <a:ea typeface="Calibri" panose="020F0502020204030204" pitchFamily="34" charset="0"/>
            </a:endParaRPr>
          </a:p>
        </p:txBody>
      </p:sp>
      <p:sp>
        <p:nvSpPr>
          <p:cNvPr id="15" name="مستطيل 14"/>
          <p:cNvSpPr/>
          <p:nvPr/>
        </p:nvSpPr>
        <p:spPr>
          <a:xfrm>
            <a:off x="845484" y="4096325"/>
            <a:ext cx="6039774"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المسؤولية الاجتماعية والبيئية: </a:t>
            </a:r>
            <a:r>
              <a:rPr lang="ar-SA" sz="2800" dirty="0" smtClean="0">
                <a:effectLst/>
                <a:latin typeface="Alexandria"/>
                <a:ea typeface="Calibri" panose="020F0502020204030204" pitchFamily="34" charset="0"/>
              </a:rPr>
              <a:t>أطلقت الشركة مبادرة طموحة لاستبدال البلاستيك التقليدي ببلاستيك مستدام مصنوع من قصب السكر. كما أنها تستثمر بقوة في الطاقة المتجددة الرياح بنسبة </a:t>
            </a:r>
            <a:r>
              <a:rPr lang="en-US" sz="2800" dirty="0" smtClean="0">
                <a:effectLst/>
                <a:latin typeface="Alexandria"/>
                <a:ea typeface="Calibri" panose="020F0502020204030204" pitchFamily="34" charset="0"/>
              </a:rPr>
              <a:t>100</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7" name="مستطيل 16"/>
          <p:cNvSpPr/>
          <p:nvPr/>
        </p:nvSpPr>
        <p:spPr>
          <a:xfrm>
            <a:off x="941356" y="5830734"/>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تحولت من مجرد شركة ألعاب إلى مؤسسة أخلاقية تهتم بمستقبل كوكب الأرض.</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8118" y="1244557"/>
            <a:ext cx="5223882" cy="5500372"/>
          </a:xfrm>
          <a:prstGeom prst="rect">
            <a:avLst/>
          </a:prstGeom>
        </p:spPr>
      </p:pic>
    </p:spTree>
    <p:extLst>
      <p:ext uri="{BB962C8B-B14F-4D97-AF65-F5344CB8AC3E}">
        <p14:creationId xmlns:p14="http://schemas.microsoft.com/office/powerpoint/2010/main" val="8520256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P spid="15"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7" y="639182"/>
            <a:ext cx="7916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079199"/>
            <a:ext cx="10817974" cy="574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087852"/>
            <a:ext cx="5991838"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ليغو</a:t>
            </a:r>
            <a:endParaRPr lang="en-US" sz="2800" dirty="0">
              <a:solidFill>
                <a:srgbClr val="FF0000"/>
              </a:solidFill>
              <a:effectLst/>
              <a:latin typeface="Alexandria"/>
              <a:ea typeface="Calibri" panose="020F0502020204030204" pitchFamily="34" charset="0"/>
            </a:endParaRPr>
          </a:p>
        </p:txBody>
      </p:sp>
      <p:sp>
        <p:nvSpPr>
          <p:cNvPr id="13" name="مستطيل 12"/>
          <p:cNvSpPr/>
          <p:nvPr/>
        </p:nvSpPr>
        <p:spPr>
          <a:xfrm>
            <a:off x="880408" y="1475980"/>
            <a:ext cx="5991838" cy="1887696"/>
          </a:xfrm>
          <a:prstGeom prst="rect">
            <a:avLst/>
          </a:prstGeom>
        </p:spPr>
        <p:txBody>
          <a:bodyPr wrap="square">
            <a:spAutoFit/>
          </a:bodyPr>
          <a:lstStyle/>
          <a:p>
            <a:pPr algn="justLow" rtl="1">
              <a:lnSpc>
                <a:spcPts val="3500"/>
              </a:lnSpc>
            </a:pPr>
            <a:r>
              <a:rPr lang="ar-SA" sz="2800" b="1" dirty="0" smtClean="0">
                <a:effectLst/>
                <a:latin typeface="Alexandria"/>
                <a:ea typeface="Calibri" panose="020F0502020204030204" pitchFamily="34" charset="0"/>
              </a:rPr>
              <a:t>3) </a:t>
            </a:r>
            <a:r>
              <a:rPr lang="ar-SA" sz="2800" b="1" dirty="0" err="1" smtClean="0">
                <a:effectLst/>
                <a:latin typeface="Alexandria"/>
                <a:ea typeface="Calibri" panose="020F0502020204030204" pitchFamily="34" charset="0"/>
              </a:rPr>
              <a:t>الحوكمة</a:t>
            </a:r>
            <a:r>
              <a:rPr lang="ar-SA" sz="2800" b="1" dirty="0" smtClean="0">
                <a:effectLst/>
                <a:latin typeface="Alexandria"/>
                <a:ea typeface="Calibri" panose="020F0502020204030204" pitchFamily="34" charset="0"/>
              </a:rPr>
              <a:t> والنزاهة: </a:t>
            </a:r>
            <a:r>
              <a:rPr lang="ar-SA" sz="2800" dirty="0" smtClean="0">
                <a:effectLst/>
                <a:latin typeface="Alexandria"/>
                <a:ea typeface="Calibri" panose="020F0502020204030204" pitchFamily="34" charset="0"/>
              </a:rPr>
              <a:t>الشركة مملوكة لعائلة "كيرك </a:t>
            </a:r>
            <a:r>
              <a:rPr lang="ar-SA" sz="2800" dirty="0" err="1" smtClean="0">
                <a:effectLst/>
                <a:latin typeface="Alexandria"/>
                <a:ea typeface="Calibri" panose="020F0502020204030204" pitchFamily="34" charset="0"/>
              </a:rPr>
              <a:t>كريستيانس</a:t>
            </a:r>
            <a:r>
              <a:rPr lang="ar-SA" sz="2800" dirty="0" smtClean="0">
                <a:effectLst/>
                <a:latin typeface="Alexandria"/>
                <a:ea typeface="Calibri" panose="020F0502020204030204" pitchFamily="34" charset="0"/>
              </a:rPr>
              <a:t>" وتدار بشفافية عالية جداً، مع التزام صارم بمعايير العمل الأخلاقية في كل سلاسل التوريد الخاصة بها حول العالم.</a:t>
            </a:r>
            <a:endParaRPr lang="en-US" sz="2800" dirty="0">
              <a:latin typeface="Alexandria"/>
              <a:ea typeface="Calibri" panose="020F0502020204030204" pitchFamily="34" charset="0"/>
            </a:endParaRPr>
          </a:p>
        </p:txBody>
      </p:sp>
      <p:sp>
        <p:nvSpPr>
          <p:cNvPr id="12" name="مستطيل 11"/>
          <p:cNvSpPr/>
          <p:nvPr/>
        </p:nvSpPr>
        <p:spPr>
          <a:xfrm>
            <a:off x="904376" y="3234993"/>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حماية الشركة من الفضائح الإدارية والقانونية التي تعصف بالشركات الأخرى.</a:t>
            </a:r>
            <a:endParaRPr lang="en-US" sz="2800" dirty="0">
              <a:effectLst/>
              <a:latin typeface="Alexandria"/>
              <a:ea typeface="Calibri" panose="020F0502020204030204" pitchFamily="34" charset="0"/>
            </a:endParaRPr>
          </a:p>
        </p:txBody>
      </p:sp>
      <p:sp>
        <p:nvSpPr>
          <p:cNvPr id="15" name="مستطيل 14"/>
          <p:cNvSpPr/>
          <p:nvPr/>
        </p:nvSpPr>
        <p:spPr>
          <a:xfrm>
            <a:off x="845484" y="4096325"/>
            <a:ext cx="6039774"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الابتكار: </a:t>
            </a:r>
            <a:r>
              <a:rPr lang="ar-SA" sz="2800" dirty="0" smtClean="0">
                <a:effectLst/>
                <a:latin typeface="Alexandria"/>
                <a:ea typeface="Calibri" panose="020F0502020204030204" pitchFamily="34" charset="0"/>
              </a:rPr>
              <a:t>لم تكتف بقطع البلاستك، بل ابتكرت منصات رقمية حيث يمكن للمعجبين تصميم مجموعاتهم الخاصة والتصويت عليها لتتحول لمنتجات، كما دخلت عالم السينما والألعاب الرقمية.</a:t>
            </a:r>
            <a:endParaRPr lang="en-US" sz="2800" dirty="0">
              <a:effectLst/>
              <a:latin typeface="Alexandria"/>
              <a:ea typeface="Calibri" panose="020F0502020204030204" pitchFamily="34" charset="0"/>
            </a:endParaRPr>
          </a:p>
        </p:txBody>
      </p:sp>
      <p:sp>
        <p:nvSpPr>
          <p:cNvPr id="17" name="مستطيل 16"/>
          <p:cNvSpPr/>
          <p:nvPr/>
        </p:nvSpPr>
        <p:spPr>
          <a:xfrm>
            <a:off x="941356" y="5830734"/>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الحفاظ على سمعة الشركة بأنها شابة ومتجددة دائماً رغم قدم عمرها التأسيسي.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1137" y="1244557"/>
            <a:ext cx="5314003" cy="5441378"/>
          </a:xfrm>
          <a:prstGeom prst="rect">
            <a:avLst/>
          </a:prstGeom>
        </p:spPr>
      </p:pic>
    </p:spTree>
    <p:extLst>
      <p:ext uri="{BB962C8B-B14F-4D97-AF65-F5344CB8AC3E}">
        <p14:creationId xmlns:p14="http://schemas.microsoft.com/office/powerpoint/2010/main" val="10937396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P spid="15" grpId="0"/>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7" y="639182"/>
            <a:ext cx="7916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079199"/>
            <a:ext cx="10817974" cy="57415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30037" y="1087852"/>
            <a:ext cx="5991838"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ليغو</a:t>
            </a:r>
            <a:endParaRPr lang="en-US" sz="2800" dirty="0">
              <a:solidFill>
                <a:srgbClr val="FF0000"/>
              </a:solidFill>
              <a:effectLst/>
              <a:latin typeface="Alexandria"/>
              <a:ea typeface="Calibri" panose="020F0502020204030204" pitchFamily="34" charset="0"/>
            </a:endParaRPr>
          </a:p>
        </p:txBody>
      </p:sp>
      <p:sp>
        <p:nvSpPr>
          <p:cNvPr id="13" name="مستطيل 12"/>
          <p:cNvSpPr/>
          <p:nvPr/>
        </p:nvSpPr>
        <p:spPr>
          <a:xfrm>
            <a:off x="845484" y="1475980"/>
            <a:ext cx="6026762" cy="1887696"/>
          </a:xfrm>
          <a:prstGeom prst="rect">
            <a:avLst/>
          </a:prstGeom>
        </p:spPr>
        <p:txBody>
          <a:bodyPr wrap="square">
            <a:spAutoFit/>
          </a:bodyPr>
          <a:lstStyle/>
          <a:p>
            <a:pPr algn="justLow" rtl="1">
              <a:lnSpc>
                <a:spcPts val="3500"/>
              </a:lnSpc>
            </a:pPr>
            <a:r>
              <a:rPr lang="ar-SA" sz="2800" b="1" dirty="0" smtClean="0">
                <a:effectLst/>
                <a:latin typeface="Alexandria"/>
                <a:ea typeface="Calibri" panose="020F0502020204030204" pitchFamily="34" charset="0"/>
              </a:rPr>
              <a:t>5) بيئة العمل: </a:t>
            </a:r>
            <a:r>
              <a:rPr lang="ar-SA" sz="2800" dirty="0" smtClean="0">
                <a:effectLst/>
                <a:latin typeface="Alexandria"/>
                <a:ea typeface="Calibri" panose="020F0502020204030204" pitchFamily="34" charset="0"/>
              </a:rPr>
              <a:t>تُعرف </a:t>
            </a:r>
            <a:r>
              <a:rPr lang="ar-SA" sz="2800" dirty="0" err="1" smtClean="0">
                <a:effectLst/>
                <a:latin typeface="Alexandria"/>
                <a:ea typeface="Calibri" panose="020F0502020204030204" pitchFamily="34" charset="0"/>
              </a:rPr>
              <a:t>ليغو</a:t>
            </a:r>
            <a:r>
              <a:rPr lang="ar-SA" sz="2800" dirty="0" smtClean="0">
                <a:effectLst/>
                <a:latin typeface="Alexandria"/>
                <a:ea typeface="Calibri" panose="020F0502020204030204" pitchFamily="34" charset="0"/>
              </a:rPr>
              <a:t> ببيئة عمل تشجع على اللعب والإبداع، وتوفر امتيازات استثنائية للموظفين وعائلاتهم، وتعتبر من أفضل جهات التوظيف في أوروبا.</a:t>
            </a:r>
            <a:endParaRPr lang="en-US" sz="2800" dirty="0">
              <a:latin typeface="Alexandria"/>
              <a:ea typeface="Calibri" panose="020F0502020204030204" pitchFamily="34" charset="0"/>
            </a:endParaRPr>
          </a:p>
        </p:txBody>
      </p:sp>
      <p:sp>
        <p:nvSpPr>
          <p:cNvPr id="12" name="مستطيل 11"/>
          <p:cNvSpPr/>
          <p:nvPr/>
        </p:nvSpPr>
        <p:spPr>
          <a:xfrm>
            <a:off x="904376" y="3234993"/>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جذب أفضل المواهب العالمية، وتقليل معدل دوران الموظفين.</a:t>
            </a:r>
            <a:endParaRPr lang="en-US" sz="2800" dirty="0">
              <a:effectLst/>
              <a:latin typeface="Alexandria"/>
              <a:ea typeface="Calibri" panose="020F0502020204030204" pitchFamily="34" charset="0"/>
            </a:endParaRPr>
          </a:p>
        </p:txBody>
      </p:sp>
      <p:sp>
        <p:nvSpPr>
          <p:cNvPr id="15" name="مستطيل 14"/>
          <p:cNvSpPr/>
          <p:nvPr/>
        </p:nvSpPr>
        <p:spPr>
          <a:xfrm>
            <a:off x="730037" y="4096325"/>
            <a:ext cx="6155221"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6) القيادة: </a:t>
            </a:r>
            <a:r>
              <a:rPr lang="ar-SA" sz="2800" dirty="0" smtClean="0">
                <a:effectLst/>
                <a:latin typeface="Alexandria"/>
                <a:ea typeface="Calibri" panose="020F0502020204030204" pitchFamily="34" charset="0"/>
              </a:rPr>
              <a:t>مرت الشركة بأزمة مالية حادة في بداية الألفية كادت أن تودي بها إلى الإفلاس، لكن القيادة الحكيمة (تحت إدارة </a:t>
            </a:r>
            <a:r>
              <a:rPr lang="ar-SA" sz="2800" dirty="0" err="1" smtClean="0">
                <a:effectLst/>
                <a:latin typeface="Alexandria"/>
                <a:ea typeface="Calibri" panose="020F0502020204030204" pitchFamily="34" charset="0"/>
              </a:rPr>
              <a:t>نيلس</a:t>
            </a:r>
            <a:r>
              <a:rPr lang="ar-SA" sz="2800" dirty="0" smtClean="0">
                <a:effectLst/>
                <a:latin typeface="Alexandria"/>
                <a:ea typeface="Calibri" panose="020F0502020204030204" pitchFamily="34" charset="0"/>
              </a:rPr>
              <a:t> </a:t>
            </a:r>
            <a:r>
              <a:rPr lang="ar-SA" sz="2800" dirty="0" err="1" smtClean="0">
                <a:effectLst/>
                <a:latin typeface="Alexandria"/>
                <a:ea typeface="Calibri" panose="020F0502020204030204" pitchFamily="34" charset="0"/>
              </a:rPr>
              <a:t>كريستيانس</a:t>
            </a:r>
            <a:r>
              <a:rPr lang="ar-SA" sz="2800" dirty="0" smtClean="0">
                <a:effectLst/>
                <a:latin typeface="Alexandria"/>
                <a:ea typeface="Calibri" panose="020F0502020204030204" pitchFamily="34" charset="0"/>
              </a:rPr>
              <a:t>) أعادت التركيز على القيم الجوهرية بدلاً من التوسع العشوائي</a:t>
            </a:r>
            <a:endParaRPr lang="en-US" sz="2800" dirty="0">
              <a:effectLst/>
              <a:latin typeface="Alexandria"/>
              <a:ea typeface="Calibri" panose="020F0502020204030204" pitchFamily="34" charset="0"/>
            </a:endParaRPr>
          </a:p>
        </p:txBody>
      </p:sp>
      <p:sp>
        <p:nvSpPr>
          <p:cNvPr id="17" name="مستطيل 16"/>
          <p:cNvSpPr/>
          <p:nvPr/>
        </p:nvSpPr>
        <p:spPr>
          <a:xfrm>
            <a:off x="941356" y="5830734"/>
            <a:ext cx="5943902"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الثقة في قدرة الإدارة على إدارة الأزمات وتحويلها لنجاحات.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31138" y="1239086"/>
            <a:ext cx="5308030" cy="5427185"/>
          </a:xfrm>
          <a:prstGeom prst="rect">
            <a:avLst/>
          </a:prstGeom>
        </p:spPr>
      </p:pic>
    </p:spTree>
    <p:extLst>
      <p:ext uri="{BB962C8B-B14F-4D97-AF65-F5344CB8AC3E}">
        <p14:creationId xmlns:p14="http://schemas.microsoft.com/office/powerpoint/2010/main" val="2335761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2" grpId="0"/>
      <p:bldP spid="15"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7" y="639182"/>
            <a:ext cx="7916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44557"/>
            <a:ext cx="10817974" cy="50365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383486" y="244884"/>
            <a:ext cx="273968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008695" y="1471039"/>
            <a:ext cx="4265799" cy="541174"/>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effectLst/>
                <a:latin typeface="Alexandria"/>
                <a:ea typeface="Calibri" panose="020F0502020204030204" pitchFamily="34" charset="0"/>
              </a:rPr>
              <a:t>شركة </a:t>
            </a:r>
            <a:r>
              <a:rPr lang="ar-SA" sz="2800" b="1" dirty="0" err="1" smtClean="0">
                <a:solidFill>
                  <a:srgbClr val="FF0000"/>
                </a:solidFill>
                <a:effectLst/>
                <a:latin typeface="Alexandria"/>
                <a:ea typeface="Calibri" panose="020F0502020204030204" pitchFamily="34" charset="0"/>
              </a:rPr>
              <a:t>ليغو</a:t>
            </a:r>
            <a:endParaRPr lang="en-US" sz="2800" dirty="0">
              <a:solidFill>
                <a:srgbClr val="FF0000"/>
              </a:solidFill>
              <a:effectLst/>
              <a:latin typeface="Alexandria"/>
              <a:ea typeface="Calibri" panose="020F0502020204030204" pitchFamily="34" charset="0"/>
            </a:endParaRPr>
          </a:p>
        </p:txBody>
      </p:sp>
      <p:sp>
        <p:nvSpPr>
          <p:cNvPr id="13" name="مستطيل 12"/>
          <p:cNvSpPr/>
          <p:nvPr/>
        </p:nvSpPr>
        <p:spPr>
          <a:xfrm>
            <a:off x="1592093" y="2012213"/>
            <a:ext cx="4751511" cy="541174"/>
          </a:xfrm>
          <a:prstGeom prst="rect">
            <a:avLst/>
          </a:prstGeom>
        </p:spPr>
        <p:txBody>
          <a:bodyPr wrap="square">
            <a:spAutoFit/>
          </a:bodyPr>
          <a:lstStyle/>
          <a:p>
            <a:pPr algn="justLow" rtl="1">
              <a:lnSpc>
                <a:spcPts val="3500"/>
              </a:lnSpc>
            </a:pPr>
            <a:r>
              <a:rPr lang="ar-SA" sz="2800" b="1" dirty="0" smtClean="0">
                <a:latin typeface="Alexandria"/>
                <a:ea typeface="Calibri" panose="020F0502020204030204" pitchFamily="34" charset="0"/>
              </a:rPr>
              <a:t>7) الأداء المالي:</a:t>
            </a:r>
            <a:endParaRPr lang="en-US" sz="2800" dirty="0">
              <a:latin typeface="Alexandria"/>
              <a:ea typeface="Calibri" panose="020F0502020204030204" pitchFamily="34" charset="0"/>
            </a:endParaRPr>
          </a:p>
        </p:txBody>
      </p:sp>
      <p:sp>
        <p:nvSpPr>
          <p:cNvPr id="15" name="مستطيل 14"/>
          <p:cNvSpPr/>
          <p:nvPr/>
        </p:nvSpPr>
        <p:spPr>
          <a:xfrm>
            <a:off x="770441" y="2520228"/>
            <a:ext cx="5453366"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التطبيق: </a:t>
            </a:r>
            <a:r>
              <a:rPr lang="ar-SA" sz="2800" dirty="0" smtClean="0">
                <a:effectLst/>
                <a:latin typeface="Alexandria"/>
                <a:ea typeface="Calibri" panose="020F0502020204030204" pitchFamily="34" charset="0"/>
              </a:rPr>
              <a:t>تحقق </a:t>
            </a:r>
            <a:r>
              <a:rPr lang="ar-SA" sz="2800" dirty="0" err="1" smtClean="0">
                <a:effectLst/>
                <a:latin typeface="Alexandria"/>
                <a:ea typeface="Calibri" panose="020F0502020204030204" pitchFamily="34" charset="0"/>
              </a:rPr>
              <a:t>ليغو</a:t>
            </a:r>
            <a:r>
              <a:rPr lang="ar-SA" sz="2800" dirty="0" smtClean="0">
                <a:effectLst/>
                <a:latin typeface="Alexandria"/>
                <a:ea typeface="Calibri" panose="020F0502020204030204" pitchFamily="34" charset="0"/>
              </a:rPr>
              <a:t> نمواً مستداماً في الأرباح حتى في فترات الركود الاقتصادي، وتتفوق مالياً على منافسين كبار مثل </a:t>
            </a:r>
            <a:r>
              <a:rPr lang="en-US" sz="2800" dirty="0" smtClean="0">
                <a:effectLst/>
                <a:latin typeface="Alexandria"/>
                <a:ea typeface="Calibri" panose="020F0502020204030204" pitchFamily="34" charset="0"/>
              </a:rPr>
              <a:t>Mattel</a:t>
            </a:r>
            <a:r>
              <a:rPr lang="ar-SA" sz="2800" dirty="0" smtClean="0">
                <a:effectLst/>
                <a:latin typeface="Alexandria"/>
                <a:ea typeface="Calibri" panose="020F0502020204030204" pitchFamily="34" charset="0"/>
              </a:rPr>
              <a:t>، و </a:t>
            </a:r>
            <a:r>
              <a:rPr lang="en-US" sz="2800" dirty="0" smtClean="0">
                <a:effectLst/>
                <a:latin typeface="Alexandria"/>
                <a:ea typeface="Calibri" panose="020F0502020204030204" pitchFamily="34" charset="0"/>
              </a:rPr>
              <a:t>Hasbro</a:t>
            </a:r>
            <a:endParaRPr lang="en-US" sz="2800" dirty="0">
              <a:effectLst/>
              <a:latin typeface="Alexandria"/>
              <a:ea typeface="Calibri" panose="020F0502020204030204" pitchFamily="34" charset="0"/>
            </a:endParaRPr>
          </a:p>
        </p:txBody>
      </p:sp>
      <p:sp>
        <p:nvSpPr>
          <p:cNvPr id="17" name="مستطيل 16"/>
          <p:cNvSpPr/>
          <p:nvPr/>
        </p:nvSpPr>
        <p:spPr>
          <a:xfrm>
            <a:off x="770442" y="4407924"/>
            <a:ext cx="5453366"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أثر السمعة: </a:t>
            </a:r>
            <a:r>
              <a:rPr lang="ar-SA" sz="2800" dirty="0" smtClean="0">
                <a:effectLst/>
                <a:latin typeface="Alexandria"/>
                <a:ea typeface="Calibri" panose="020F0502020204030204" pitchFamily="34" charset="0"/>
              </a:rPr>
              <a:t>طمأنة الشركاء والمستثمرين والموردين بأن الشركة كيان قوي ومستقر ومستمر</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6463401" y="1507618"/>
            <a:ext cx="5728599" cy="4496672"/>
          </a:xfrm>
          <a:prstGeom prst="rect">
            <a:avLst/>
          </a:prstGeom>
        </p:spPr>
      </p:pic>
      <p:sp>
        <p:nvSpPr>
          <p:cNvPr id="11" name="مستطيل 10"/>
          <p:cNvSpPr/>
          <p:nvPr/>
        </p:nvSpPr>
        <p:spPr>
          <a:xfrm>
            <a:off x="1200150" y="5602200"/>
            <a:ext cx="3914729" cy="510717"/>
          </a:xfrm>
          <a:prstGeom prst="rect">
            <a:avLst/>
          </a:prstGeom>
        </p:spPr>
        <p:txBody>
          <a:bodyPr wrap="square">
            <a:spAutoFit/>
          </a:bodyPr>
          <a:lstStyle/>
          <a:p>
            <a:pPr algn="justLow" rtl="1">
              <a:lnSpc>
                <a:spcPts val="3500"/>
              </a:lnSpc>
            </a:pPr>
            <a:r>
              <a:rPr lang="en-US" sz="2800" dirty="0">
                <a:latin typeface="Alexandria"/>
                <a:ea typeface="Calibri" panose="020F0502020204030204" pitchFamily="34" charset="0"/>
                <a:hlinkClick r:id="rId4"/>
              </a:rPr>
              <a:t>https://www.lego.com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latin typeface="Alexandria"/>
              <a:ea typeface="Calibri" panose="020F0502020204030204" pitchFamily="34" charset="0"/>
            </a:endParaRPr>
          </a:p>
        </p:txBody>
      </p:sp>
    </p:spTree>
    <p:extLst>
      <p:ext uri="{BB962C8B-B14F-4D97-AF65-F5344CB8AC3E}">
        <p14:creationId xmlns:p14="http://schemas.microsoft.com/office/powerpoint/2010/main" val="164016080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randombar(horizontal)">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3" grpId="0"/>
      <p:bldP spid="15" grpId="0"/>
      <p:bldP spid="17"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0539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قياس وتقييم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95177" y="2070999"/>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1) نماذج القياس المنهجية</a:t>
            </a:r>
            <a:endParaRPr lang="en-US" sz="2800" dirty="0">
              <a:effectLst/>
              <a:latin typeface="Alexandria"/>
              <a:ea typeface="Calibri" panose="020F0502020204030204" pitchFamily="34" charset="0"/>
            </a:endParaRPr>
          </a:p>
        </p:txBody>
      </p:sp>
      <p:sp>
        <p:nvSpPr>
          <p:cNvPr id="9" name="مستطيل 8"/>
          <p:cNvSpPr/>
          <p:nvPr/>
        </p:nvSpPr>
        <p:spPr>
          <a:xfrm>
            <a:off x="730036" y="2783965"/>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قبل استخدام الأدوات البرمجية، يجب الاعتماد على نماذج علمية تحدد ماذا نقيس وأشهرها:</a:t>
            </a:r>
            <a:endParaRPr lang="en-US" sz="2800" dirty="0">
              <a:effectLst/>
              <a:latin typeface="Alexandria"/>
              <a:ea typeface="Calibri" panose="020F0502020204030204" pitchFamily="34" charset="0"/>
            </a:endParaRPr>
          </a:p>
        </p:txBody>
      </p:sp>
      <p:sp>
        <p:nvSpPr>
          <p:cNvPr id="13" name="مستطيل 12"/>
          <p:cNvSpPr/>
          <p:nvPr/>
        </p:nvSpPr>
        <p:spPr>
          <a:xfrm>
            <a:off x="730036" y="3998320"/>
            <a:ext cx="614220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نموذج </a:t>
            </a:r>
            <a:r>
              <a:rPr lang="en-US" sz="2800" b="1" dirty="0" smtClean="0">
                <a:effectLst/>
                <a:latin typeface="Alexandria"/>
                <a:ea typeface="Calibri" panose="020F0502020204030204" pitchFamily="34" charset="0"/>
              </a:rPr>
              <a:t>Rep </a:t>
            </a:r>
            <a:r>
              <a:rPr lang="en-US" sz="2800" b="1" dirty="0" err="1" smtClean="0">
                <a:effectLst/>
                <a:latin typeface="Alexandria"/>
                <a:ea typeface="Calibri" panose="020F0502020204030204" pitchFamily="34" charset="0"/>
              </a:rPr>
              <a:t>Trak</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الذي تحدثنا عن أبرز بنوده أعلاه.</a:t>
            </a:r>
            <a:endParaRPr lang="en-US" sz="2800" dirty="0">
              <a:effectLst/>
              <a:latin typeface="Alexandria"/>
              <a:ea typeface="Calibri" panose="020F0502020204030204" pitchFamily="34" charset="0"/>
            </a:endParaRPr>
          </a:p>
        </p:txBody>
      </p:sp>
      <p:sp>
        <p:nvSpPr>
          <p:cNvPr id="14" name="مستطيل 13"/>
          <p:cNvSpPr/>
          <p:nvPr/>
        </p:nvSpPr>
        <p:spPr>
          <a:xfrm>
            <a:off x="825909" y="5149852"/>
            <a:ext cx="604633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مؤشر الثقة: </a:t>
            </a:r>
            <a:r>
              <a:rPr lang="ar-SA" sz="2800" dirty="0" smtClean="0">
                <a:effectLst/>
                <a:latin typeface="Alexandria"/>
                <a:ea typeface="Calibri" panose="020F0502020204030204" pitchFamily="34" charset="0"/>
              </a:rPr>
              <a:t>يركز على قياس مدى ثقة الجماهير في المؤسسة ككيان أخلاقي وكفء</a:t>
            </a:r>
            <a:endParaRPr lang="en-US" sz="2800" dirty="0">
              <a:effectLst/>
              <a:latin typeface="Alexandria"/>
              <a:ea typeface="Calibri" panose="020F0502020204030204" pitchFamily="34" charset="0"/>
            </a:endParaRPr>
          </a:p>
        </p:txBody>
      </p:sp>
      <p:sp>
        <p:nvSpPr>
          <p:cNvPr id="11" name="مستطيل 10"/>
          <p:cNvSpPr/>
          <p:nvPr/>
        </p:nvSpPr>
        <p:spPr>
          <a:xfrm>
            <a:off x="1002890" y="1475353"/>
            <a:ext cx="5869355"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أدوات القياس والتقييم التقني والذكاء الاصطناعي</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4">
            <a:extLst>
              <a:ext uri="{28A0092B-C50C-407E-A947-70E740481C1C}">
                <a14:useLocalDpi xmlns:a14="http://schemas.microsoft.com/office/drawing/2010/main" val="0"/>
              </a:ext>
            </a:extLst>
          </a:blip>
          <a:srcRect l="15738" r="8700"/>
          <a:stretch/>
        </p:blipFill>
        <p:spPr>
          <a:xfrm>
            <a:off x="6872244" y="1486828"/>
            <a:ext cx="5324671" cy="4653039"/>
          </a:xfrm>
          <a:prstGeom prst="rect">
            <a:avLst/>
          </a:prstGeom>
        </p:spPr>
      </p:pic>
    </p:spTree>
    <p:extLst>
      <p:ext uri="{BB962C8B-B14F-4D97-AF65-F5344CB8AC3E}">
        <p14:creationId xmlns:p14="http://schemas.microsoft.com/office/powerpoint/2010/main" val="9159803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والتقييم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471947" y="1378677"/>
            <a:ext cx="6558117"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2) أدوات الاستماع الرقمي باستخدام الذكاء الاصطناعي</a:t>
            </a:r>
            <a:endParaRPr lang="en-US" sz="2800" dirty="0">
              <a:effectLst/>
              <a:latin typeface="Alexandria"/>
              <a:ea typeface="Calibri" panose="020F0502020204030204" pitchFamily="34" charset="0"/>
            </a:endParaRPr>
          </a:p>
        </p:txBody>
      </p:sp>
      <p:sp>
        <p:nvSpPr>
          <p:cNvPr id="9" name="مستطيل 8"/>
          <p:cNvSpPr/>
          <p:nvPr/>
        </p:nvSpPr>
        <p:spPr>
          <a:xfrm>
            <a:off x="730036" y="1859553"/>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هذه الأدوات هي رادارات المؤسسة التي تلتقط كل ما يقال عنها في الفضاء الرقمي لحظة بلحظة:</a:t>
            </a:r>
            <a:endParaRPr lang="en-US" sz="2800" dirty="0">
              <a:effectLst/>
              <a:latin typeface="Alexandria"/>
              <a:ea typeface="Calibri" panose="020F0502020204030204" pitchFamily="34" charset="0"/>
            </a:endParaRPr>
          </a:p>
        </p:txBody>
      </p:sp>
      <p:sp>
        <p:nvSpPr>
          <p:cNvPr id="13" name="مستطيل 12"/>
          <p:cNvSpPr/>
          <p:nvPr/>
        </p:nvSpPr>
        <p:spPr>
          <a:xfrm>
            <a:off x="730037" y="2801862"/>
            <a:ext cx="6142208"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تحليل المشاعر: </a:t>
            </a:r>
            <a:r>
              <a:rPr lang="ar-SA" sz="2800" dirty="0" smtClean="0">
                <a:effectLst/>
                <a:latin typeface="Alexandria"/>
                <a:ea typeface="Calibri" panose="020F0502020204030204" pitchFamily="34" charset="0"/>
              </a:rPr>
              <a:t>تستخدم هذه الأدوات تقنيات معالجة اللغات الطبيعية لتصنيف المنشورات إلى (إيجابي، سلبي، محايد).</a:t>
            </a:r>
            <a:endParaRPr lang="en-US" sz="2800" dirty="0">
              <a:effectLst/>
              <a:latin typeface="Alexandria"/>
              <a:ea typeface="Calibri" panose="020F0502020204030204" pitchFamily="34" charset="0"/>
            </a:endParaRPr>
          </a:p>
        </p:txBody>
      </p:sp>
      <p:sp>
        <p:nvSpPr>
          <p:cNvPr id="14" name="مستطيل 13"/>
          <p:cNvSpPr/>
          <p:nvPr/>
        </p:nvSpPr>
        <p:spPr>
          <a:xfrm>
            <a:off x="730036" y="4153774"/>
            <a:ext cx="6142209"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قياس حصة الصوت: </a:t>
            </a:r>
            <a:r>
              <a:rPr lang="ar-SA" sz="2800" dirty="0" smtClean="0">
                <a:effectLst/>
                <a:latin typeface="Alexandria"/>
                <a:ea typeface="Calibri" panose="020F0502020204030204" pitchFamily="34" charset="0"/>
              </a:rPr>
              <a:t>تقنية تقارن بين حجم التفاعل والذكر الخاص بمؤسستك مقارنة بالمنافسين في نفس القطاع.</a:t>
            </a:r>
            <a:endParaRPr lang="en-US" sz="2800" dirty="0">
              <a:effectLst/>
              <a:latin typeface="Alexandria"/>
              <a:ea typeface="Calibri" panose="020F0502020204030204" pitchFamily="34" charset="0"/>
            </a:endParaRPr>
          </a:p>
        </p:txBody>
      </p:sp>
      <p:sp>
        <p:nvSpPr>
          <p:cNvPr id="11" name="مستطيل 10"/>
          <p:cNvSpPr/>
          <p:nvPr/>
        </p:nvSpPr>
        <p:spPr>
          <a:xfrm>
            <a:off x="730035" y="5436520"/>
            <a:ext cx="6142209" cy="959558"/>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تتبع الكلمات المفتاحية والوسوم: </a:t>
            </a:r>
            <a:r>
              <a:rPr lang="ar-SA" sz="2800" dirty="0" smtClean="0">
                <a:effectLst/>
                <a:latin typeface="Alexandria"/>
                <a:ea typeface="Calibri" panose="020F0502020204030204" pitchFamily="34" charset="0"/>
              </a:rPr>
              <a:t>لمعرفة مدى انتشار حملة معينة أو رصد بداية أزمة قبل أن تتفاقم.</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030064" y="1519341"/>
            <a:ext cx="5165158" cy="4783135"/>
          </a:xfrm>
          <a:prstGeom prst="rect">
            <a:avLst/>
          </a:prstGeom>
        </p:spPr>
      </p:pic>
    </p:spTree>
    <p:extLst>
      <p:ext uri="{BB962C8B-B14F-4D97-AF65-F5344CB8AC3E}">
        <p14:creationId xmlns:p14="http://schemas.microsoft.com/office/powerpoint/2010/main" val="158640207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42260"/>
            <a:ext cx="10817974" cy="51077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والتقييم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995177" y="1481883"/>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3) أدوات قياس الأثر الرقمي والسلطة</a:t>
            </a:r>
            <a:endParaRPr lang="en-US" sz="2800" dirty="0">
              <a:effectLst/>
              <a:latin typeface="Alexandria"/>
              <a:ea typeface="Calibri" panose="020F0502020204030204" pitchFamily="34" charset="0"/>
            </a:endParaRPr>
          </a:p>
        </p:txBody>
      </p:sp>
      <p:sp>
        <p:nvSpPr>
          <p:cNvPr id="9" name="مستطيل 8"/>
          <p:cNvSpPr/>
          <p:nvPr/>
        </p:nvSpPr>
        <p:spPr>
          <a:xfrm>
            <a:off x="730037" y="2028238"/>
            <a:ext cx="6142209"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تقيس هذه الأدوات مدى قوة وتأثير المؤسسة في العالم الرقمي، وهي مؤشرات غير مباشرة على السمعة:</a:t>
            </a:r>
            <a:endParaRPr lang="en-US" sz="2800" dirty="0">
              <a:effectLst/>
              <a:latin typeface="Alexandria"/>
              <a:ea typeface="Calibri" panose="020F0502020204030204" pitchFamily="34" charset="0"/>
            </a:endParaRPr>
          </a:p>
        </p:txBody>
      </p:sp>
      <p:sp>
        <p:nvSpPr>
          <p:cNvPr id="13" name="مستطيل 12"/>
          <p:cNvSpPr/>
          <p:nvPr/>
        </p:nvSpPr>
        <p:spPr>
          <a:xfrm>
            <a:off x="730037" y="3018253"/>
            <a:ext cx="6142208"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صلاحية الموقع (</a:t>
            </a:r>
            <a:r>
              <a:rPr lang="en-US" sz="2800" b="1" dirty="0" smtClean="0">
                <a:latin typeface="Alexandria"/>
                <a:ea typeface="Calibri" panose="020F0502020204030204" pitchFamily="34" charset="0"/>
              </a:rPr>
              <a:t>DA: Domain Authority</a:t>
            </a:r>
            <a:r>
              <a:rPr lang="ar-SA" sz="2800" b="1" dirty="0" smtClean="0">
                <a:latin typeface="Alexandria"/>
                <a:ea typeface="Calibri" panose="020F0502020204030204" pitchFamily="34" charset="0"/>
              </a:rPr>
              <a:t>) </a:t>
            </a:r>
            <a:r>
              <a:rPr lang="ar-SA" sz="2800" dirty="0" smtClean="0">
                <a:latin typeface="Alexandria"/>
                <a:ea typeface="Calibri" panose="020F0502020204030204" pitchFamily="34" charset="0"/>
              </a:rPr>
              <a:t>يقيس مدى موثوقية موقعك الإلكتروني كمصدر للمعلومات.</a:t>
            </a:r>
            <a:endParaRPr lang="en-US" sz="2800" dirty="0">
              <a:effectLst/>
              <a:latin typeface="Alexandria"/>
              <a:ea typeface="Calibri" panose="020F0502020204030204" pitchFamily="34" charset="0"/>
            </a:endParaRPr>
          </a:p>
        </p:txBody>
      </p:sp>
      <p:sp>
        <p:nvSpPr>
          <p:cNvPr id="14" name="مستطيل 13"/>
          <p:cNvSpPr/>
          <p:nvPr/>
        </p:nvSpPr>
        <p:spPr>
          <a:xfrm>
            <a:off x="825910" y="4339055"/>
            <a:ext cx="604633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حساب القيمة المالية (</a:t>
            </a:r>
            <a:r>
              <a:rPr lang="en-US" sz="2800" b="1" dirty="0" smtClean="0">
                <a:effectLst/>
                <a:latin typeface="Alexandria"/>
                <a:ea typeface="Calibri" panose="020F0502020204030204" pitchFamily="34" charset="0"/>
              </a:rPr>
              <a:t>EMV: Earned Media Value</a:t>
            </a:r>
            <a:r>
              <a:rPr lang="ar-SA" sz="2800" b="1" dirty="0" smtClean="0">
                <a:effectLst/>
                <a:latin typeface="Alexandria"/>
                <a:ea typeface="Calibri" panose="020F0502020204030204" pitchFamily="34" charset="0"/>
              </a:rPr>
              <a:t>): </a:t>
            </a:r>
            <a:r>
              <a:rPr lang="ar-SA" sz="2800" dirty="0" smtClean="0">
                <a:effectLst/>
                <a:latin typeface="Alexandria"/>
                <a:ea typeface="Calibri" panose="020F0502020204030204" pitchFamily="34" charset="0"/>
              </a:rPr>
              <a:t>للتغطية الإعلامية التي حصلت عليها المؤسسة مجاناً نتيجة لسمعتها الطيبة، أو مبادراتها، مقارنةً بما كنت ستدفعه كإعلانات.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2616" y="1507617"/>
            <a:ext cx="5169384" cy="4719133"/>
          </a:xfrm>
          <a:prstGeom prst="rect">
            <a:avLst/>
          </a:prstGeom>
        </p:spPr>
      </p:pic>
    </p:spTree>
    <p:extLst>
      <p:ext uri="{BB962C8B-B14F-4D97-AF65-F5344CB8AC3E}">
        <p14:creationId xmlns:p14="http://schemas.microsoft.com/office/powerpoint/2010/main" val="372017513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35468" y="548645"/>
            <a:ext cx="591401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6081" y="1046043"/>
            <a:ext cx="11124702" cy="5681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endParaRPr lang="ar-SA" sz="2800" b="1" u="sng"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8249478" y="92486"/>
            <a:ext cx="385665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rPr>
              <a:t>أدوات القياس والتقويم</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2" name="مستطيل 1"/>
          <p:cNvSpPr/>
          <p:nvPr/>
        </p:nvSpPr>
        <p:spPr>
          <a:xfrm rot="10800000" flipH="1" flipV="1">
            <a:off x="3616597" y="2194488"/>
            <a:ext cx="3434456" cy="5626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4000"/>
              </a:lnSpc>
            </a:pPr>
            <a:r>
              <a:rPr lang="ar-SA" sz="2800" b="1" dirty="0" smtClean="0">
                <a:solidFill>
                  <a:schemeClr val="tx1"/>
                </a:solidFill>
                <a:latin typeface="Alexandria"/>
              </a:rPr>
              <a:t>مؤشر صافي نقاط الترويج</a:t>
            </a:r>
            <a:endParaRPr lang="en-US" sz="2800" b="1" dirty="0">
              <a:solidFill>
                <a:schemeClr val="tx1"/>
              </a:solidFill>
              <a:latin typeface="Alexandria"/>
            </a:endParaRPr>
          </a:p>
        </p:txBody>
      </p:sp>
      <p:sp>
        <p:nvSpPr>
          <p:cNvPr id="11" name="مستطيل 10"/>
          <p:cNvSpPr/>
          <p:nvPr/>
        </p:nvSpPr>
        <p:spPr>
          <a:xfrm rot="10800000" flipH="1" flipV="1">
            <a:off x="653245" y="2621868"/>
            <a:ext cx="6361368" cy="139753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dirty="0" smtClean="0">
                <a:solidFill>
                  <a:schemeClr val="tx1"/>
                </a:solidFill>
                <a:latin typeface="Alexandria"/>
              </a:rPr>
              <a:t>هو المعيار الذهبي عالمياً لقياس الولاء، حيث يسأل الحاضر سؤالاً واحداً على مقياس من </a:t>
            </a:r>
            <a:r>
              <a:rPr lang="en-US" sz="2800" dirty="0" smtClean="0">
                <a:solidFill>
                  <a:schemeClr val="tx1"/>
                </a:solidFill>
                <a:latin typeface="Alexandria"/>
              </a:rPr>
              <a:t>0</a:t>
            </a:r>
            <a:r>
              <a:rPr lang="ar-SA" sz="2800" dirty="0" smtClean="0">
                <a:solidFill>
                  <a:schemeClr val="tx1"/>
                </a:solidFill>
                <a:latin typeface="Alexandria"/>
              </a:rPr>
              <a:t> إلى </a:t>
            </a:r>
            <a:r>
              <a:rPr lang="en-US" sz="2800" dirty="0" smtClean="0">
                <a:solidFill>
                  <a:schemeClr val="tx1"/>
                </a:solidFill>
                <a:latin typeface="Alexandria"/>
              </a:rPr>
              <a:t>10</a:t>
            </a:r>
            <a:r>
              <a:rPr lang="ar-SA" sz="2800" dirty="0" smtClean="0">
                <a:solidFill>
                  <a:schemeClr val="tx1"/>
                </a:solidFill>
                <a:latin typeface="Alexandria"/>
              </a:rPr>
              <a:t>، ما مدى احتمالية توصيتك بهذه المؤسسة لصديق أو زميل؟</a:t>
            </a:r>
            <a:endParaRPr lang="en-US" sz="2800" dirty="0">
              <a:solidFill>
                <a:schemeClr val="tx1"/>
              </a:solidFill>
              <a:latin typeface="Alexandria"/>
            </a:endParaRPr>
          </a:p>
        </p:txBody>
      </p:sp>
      <p:sp>
        <p:nvSpPr>
          <p:cNvPr id="10" name="مستطيل 9"/>
          <p:cNvSpPr/>
          <p:nvPr/>
        </p:nvSpPr>
        <p:spPr>
          <a:xfrm rot="10800000" flipH="1" flipV="1">
            <a:off x="616805" y="4019403"/>
            <a:ext cx="6397808" cy="85580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المروجون</a:t>
            </a:r>
            <a:r>
              <a:rPr lang="ar-SA" sz="2800" dirty="0" smtClean="0">
                <a:solidFill>
                  <a:schemeClr val="tx1"/>
                </a:solidFill>
                <a:latin typeface="Alexandria"/>
              </a:rPr>
              <a:t>: علامتهم من (</a:t>
            </a:r>
            <a:r>
              <a:rPr lang="en-US" sz="2800" dirty="0" smtClean="0">
                <a:solidFill>
                  <a:schemeClr val="tx1"/>
                </a:solidFill>
                <a:latin typeface="Alexandria"/>
              </a:rPr>
              <a:t>10-9</a:t>
            </a:r>
            <a:r>
              <a:rPr lang="ar-SA" sz="2800" dirty="0" smtClean="0">
                <a:solidFill>
                  <a:schemeClr val="tx1"/>
                </a:solidFill>
                <a:latin typeface="Alexandria"/>
              </a:rPr>
              <a:t>) عشاق العلامة التجارية</a:t>
            </a:r>
            <a:endParaRPr lang="en-US" sz="2800" dirty="0">
              <a:solidFill>
                <a:schemeClr val="tx1"/>
              </a:solidFill>
              <a:latin typeface="Alexandria"/>
            </a:endParaRPr>
          </a:p>
        </p:txBody>
      </p:sp>
      <p:sp>
        <p:nvSpPr>
          <p:cNvPr id="12" name="مستطيل 11"/>
          <p:cNvSpPr/>
          <p:nvPr/>
        </p:nvSpPr>
        <p:spPr>
          <a:xfrm rot="10800000" flipH="1" flipV="1">
            <a:off x="900628" y="4792359"/>
            <a:ext cx="6113985" cy="987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المحايدون: </a:t>
            </a:r>
            <a:r>
              <a:rPr lang="ar-SA" sz="2800" dirty="0" smtClean="0">
                <a:solidFill>
                  <a:schemeClr val="tx1"/>
                </a:solidFill>
                <a:latin typeface="Alexandria"/>
              </a:rPr>
              <a:t>علامتهم من (</a:t>
            </a:r>
            <a:r>
              <a:rPr lang="en-US" sz="2800" dirty="0" smtClean="0">
                <a:solidFill>
                  <a:schemeClr val="tx1"/>
                </a:solidFill>
                <a:latin typeface="Alexandria"/>
              </a:rPr>
              <a:t>8-7</a:t>
            </a:r>
            <a:r>
              <a:rPr lang="ar-SA" sz="2800" dirty="0" smtClean="0">
                <a:solidFill>
                  <a:schemeClr val="tx1"/>
                </a:solidFill>
                <a:latin typeface="Alexandria"/>
              </a:rPr>
              <a:t>) هم راضون بالمجمل لكن يمكن جذبهم من قبل المنافسين</a:t>
            </a:r>
            <a:endParaRPr lang="en-US" sz="2800" dirty="0">
              <a:solidFill>
                <a:schemeClr val="tx1"/>
              </a:solidFill>
              <a:latin typeface="Alexandria"/>
            </a:endParaRPr>
          </a:p>
        </p:txBody>
      </p:sp>
      <p:sp>
        <p:nvSpPr>
          <p:cNvPr id="14" name="مستطيل 13"/>
          <p:cNvSpPr/>
          <p:nvPr/>
        </p:nvSpPr>
        <p:spPr>
          <a:xfrm rot="10800000" flipH="1" flipV="1">
            <a:off x="971996" y="5762111"/>
            <a:ext cx="6113985" cy="9046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ts val="3500"/>
              </a:lnSpc>
            </a:pPr>
            <a:r>
              <a:rPr lang="ar-SA" sz="2800" b="1" dirty="0" smtClean="0">
                <a:solidFill>
                  <a:schemeClr val="tx1"/>
                </a:solidFill>
                <a:latin typeface="Alexandria"/>
              </a:rPr>
              <a:t>المنتقدون: </a:t>
            </a:r>
            <a:r>
              <a:rPr lang="ar-SA" sz="2800" dirty="0" smtClean="0">
                <a:solidFill>
                  <a:schemeClr val="tx1"/>
                </a:solidFill>
                <a:latin typeface="Alexandria"/>
              </a:rPr>
              <a:t>علامتهم من (</a:t>
            </a:r>
            <a:r>
              <a:rPr lang="en-US" sz="2800" dirty="0" smtClean="0">
                <a:solidFill>
                  <a:schemeClr val="tx1"/>
                </a:solidFill>
                <a:latin typeface="Alexandria"/>
              </a:rPr>
              <a:t>6-0</a:t>
            </a:r>
            <a:r>
              <a:rPr lang="ar-SA" sz="2800" dirty="0" smtClean="0">
                <a:solidFill>
                  <a:schemeClr val="tx1"/>
                </a:solidFill>
                <a:latin typeface="Alexandria"/>
              </a:rPr>
              <a:t>) هؤلاء غير راضين وقد يضرون بسمعة المؤسسة</a:t>
            </a:r>
            <a:endParaRPr lang="en-US" sz="2800" dirty="0">
              <a:solidFill>
                <a:schemeClr val="tx1"/>
              </a:solidFill>
              <a:latin typeface="Alexandria"/>
            </a:endParaRPr>
          </a:p>
        </p:txBody>
      </p:sp>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t="19851" r="2470" b="6193"/>
          <a:stretch/>
        </p:blipFill>
        <p:spPr>
          <a:xfrm>
            <a:off x="7031434" y="1259827"/>
            <a:ext cx="5160565" cy="4882555"/>
          </a:xfrm>
          <a:prstGeom prst="rect">
            <a:avLst/>
          </a:prstGeom>
        </p:spPr>
      </p:pic>
      <p:sp>
        <p:nvSpPr>
          <p:cNvPr id="13" name="مستطيل 12"/>
          <p:cNvSpPr/>
          <p:nvPr/>
        </p:nvSpPr>
        <p:spPr>
          <a:xfrm>
            <a:off x="2173985" y="983439"/>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4) منصات إدارة تجربة العميل</a:t>
            </a:r>
            <a:endParaRPr lang="en-US" sz="2800" dirty="0">
              <a:effectLst/>
              <a:latin typeface="Alexandria"/>
              <a:ea typeface="Calibri" panose="020F0502020204030204" pitchFamily="34" charset="0"/>
            </a:endParaRPr>
          </a:p>
        </p:txBody>
      </p:sp>
      <p:sp>
        <p:nvSpPr>
          <p:cNvPr id="15" name="مستطيل 14"/>
          <p:cNvSpPr/>
          <p:nvPr/>
        </p:nvSpPr>
        <p:spPr>
          <a:xfrm>
            <a:off x="545492" y="1345242"/>
            <a:ext cx="646912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تبدأ من الداخل، وهذه الأدوات تقيس رضا أصحاب المصلحة: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4504088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randombar(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2" grpId="0"/>
      <p:bldP spid="11" grpId="0"/>
      <p:bldP spid="10" grpId="0"/>
      <p:bldP spid="12" grpId="0"/>
      <p:bldP spid="14" grpId="0"/>
      <p:bldP spid="13"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58304"/>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373626" y="1378677"/>
            <a:ext cx="6931742"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منصات (</a:t>
            </a:r>
            <a:r>
              <a:rPr lang="en-US" sz="2800" b="1" dirty="0" err="1" smtClean="0">
                <a:solidFill>
                  <a:srgbClr val="FF0000"/>
                </a:solidFill>
                <a:effectLst/>
                <a:latin typeface="Alexandria"/>
                <a:ea typeface="Calibri" panose="020F0502020204030204" pitchFamily="34" charset="0"/>
              </a:rPr>
              <a:t>Qualtrics</a:t>
            </a:r>
            <a:r>
              <a:rPr lang="en-US" sz="2800" b="1" dirty="0" smtClean="0">
                <a:solidFill>
                  <a:srgbClr val="FF0000"/>
                </a:solidFill>
                <a:effectLst/>
                <a:latin typeface="Alexandria"/>
                <a:ea typeface="Calibri" panose="020F0502020204030204" pitchFamily="34" charset="0"/>
              </a:rPr>
              <a:t> &amp; </a:t>
            </a:r>
            <a:r>
              <a:rPr lang="en-US" sz="2800" b="1" dirty="0" err="1" smtClean="0">
                <a:solidFill>
                  <a:srgbClr val="FF0000"/>
                </a:solidFill>
                <a:effectLst/>
                <a:latin typeface="Alexandria"/>
                <a:ea typeface="Calibri" panose="020F0502020204030204" pitchFamily="34" charset="0"/>
              </a:rPr>
              <a:t>Medallia</a:t>
            </a:r>
            <a:r>
              <a:rPr lang="ar-SA" sz="2800" b="1" dirty="0" smtClean="0">
                <a:solidFill>
                  <a:srgbClr val="FF0000"/>
                </a:solidFill>
                <a:effectLst/>
                <a:latin typeface="Alexandria"/>
                <a:ea typeface="Calibri" panose="020F0502020204030204" pitchFamily="34" charset="0"/>
              </a:rPr>
              <a:t>) للذكاء الاصطناعي </a:t>
            </a:r>
            <a:endParaRPr lang="en-US" sz="2800" dirty="0">
              <a:effectLst/>
              <a:latin typeface="Alexandria"/>
              <a:ea typeface="Calibri" panose="020F0502020204030204" pitchFamily="34" charset="0"/>
            </a:endParaRPr>
          </a:p>
        </p:txBody>
      </p:sp>
      <p:sp>
        <p:nvSpPr>
          <p:cNvPr id="9" name="مستطيل 8"/>
          <p:cNvSpPr/>
          <p:nvPr/>
        </p:nvSpPr>
        <p:spPr>
          <a:xfrm>
            <a:off x="768392" y="1983971"/>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وهي من أضخم المنصات العالمية الرائدة في مجال إدارة خبرة أصحاب المصلحة</a:t>
            </a:r>
            <a:endParaRPr lang="en-US" sz="2800" dirty="0">
              <a:effectLst/>
              <a:latin typeface="Alexandria"/>
              <a:ea typeface="Calibri" panose="020F0502020204030204" pitchFamily="34" charset="0"/>
            </a:endParaRPr>
          </a:p>
        </p:txBody>
      </p:sp>
      <p:sp>
        <p:nvSpPr>
          <p:cNvPr id="11" name="مستطيل 10"/>
          <p:cNvSpPr/>
          <p:nvPr/>
        </p:nvSpPr>
        <p:spPr>
          <a:xfrm>
            <a:off x="579666" y="2878408"/>
            <a:ext cx="6477637" cy="1887696"/>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a:t>
            </a:r>
            <a:r>
              <a:rPr lang="en-US" sz="2800" dirty="0" smtClean="0">
                <a:effectLst/>
                <a:latin typeface="Alexandria"/>
                <a:ea typeface="Calibri" panose="020F0502020204030204" pitchFamily="34" charset="0"/>
              </a:rPr>
              <a:t>Experience Management - XM</a:t>
            </a:r>
            <a:r>
              <a:rPr lang="ar-SA" sz="2800" dirty="0" smtClean="0">
                <a:effectLst/>
                <a:latin typeface="Alexandria"/>
                <a:ea typeface="Calibri" panose="020F0502020204030204" pitchFamily="34" charset="0"/>
              </a:rPr>
              <a:t>): ليستا مجرد أدوات لعمل استبيانات، بل هما أنظمة ذكاء مؤسسي متكاملة تهدف إلى تحويل المشاعر والانطباعات إلى بيانات رقمية قابلة للتحليل واتخاذ القرار</a:t>
            </a:r>
            <a:endParaRPr lang="en-US" sz="2800" dirty="0">
              <a:effectLst/>
              <a:latin typeface="Alexandria"/>
              <a:ea typeface="Calibri" panose="020F0502020204030204" pitchFamily="34" charset="0"/>
            </a:endParaRPr>
          </a:p>
        </p:txBody>
      </p:sp>
      <p:sp>
        <p:nvSpPr>
          <p:cNvPr id="12" name="مستطيل 11"/>
          <p:cNvSpPr/>
          <p:nvPr/>
        </p:nvSpPr>
        <p:spPr>
          <a:xfrm>
            <a:off x="936450" y="4658262"/>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سنشرح بالتفصيل دور كل منهما ودورهما في قياس السمعة المؤسسية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326724" y="1466211"/>
            <a:ext cx="4865276" cy="4669118"/>
          </a:xfrm>
          <a:prstGeom prst="rect">
            <a:avLst/>
          </a:prstGeom>
        </p:spPr>
      </p:pic>
      <p:sp>
        <p:nvSpPr>
          <p:cNvPr id="13" name="مستطيل 12"/>
          <p:cNvSpPr/>
          <p:nvPr/>
        </p:nvSpPr>
        <p:spPr>
          <a:xfrm>
            <a:off x="1819823" y="5449668"/>
            <a:ext cx="4375462"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https://www.medallia.com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
        <p:nvSpPr>
          <p:cNvPr id="14" name="مستطيل 13"/>
          <p:cNvSpPr/>
          <p:nvPr/>
        </p:nvSpPr>
        <p:spPr>
          <a:xfrm>
            <a:off x="1819823" y="5913689"/>
            <a:ext cx="4375462" cy="510717"/>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5"/>
              </a:rPr>
              <a:t>https://www.qualtrics.com</a:t>
            </a:r>
            <a:r>
              <a:rPr lang="en-US" sz="2800" dirty="0" smtClean="0">
                <a:latin typeface="Alexandria"/>
                <a:ea typeface="Calibri" panose="020F0502020204030204" pitchFamily="34" charset="0"/>
                <a:hlinkClick r:id="rId5"/>
              </a:rPr>
              <a:t>/</a:t>
            </a:r>
            <a:r>
              <a:rPr lang="ar-SA" sz="280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6233845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58304"/>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6" y="1378677"/>
            <a:ext cx="5212497"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الوظيفة الجوهرية لهذه المنصات</a:t>
            </a:r>
            <a:endParaRPr lang="en-US" sz="2800" dirty="0">
              <a:effectLst/>
              <a:latin typeface="Alexandria"/>
              <a:ea typeface="Calibri" panose="020F0502020204030204" pitchFamily="34" charset="0"/>
            </a:endParaRPr>
          </a:p>
        </p:txBody>
      </p:sp>
      <p:sp>
        <p:nvSpPr>
          <p:cNvPr id="9" name="مستطيل 8"/>
          <p:cNvSpPr/>
          <p:nvPr/>
        </p:nvSpPr>
        <p:spPr>
          <a:xfrm>
            <a:off x="762693" y="2090190"/>
            <a:ext cx="6294611"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تعمل هذه المنصات كحلقة وصل تقنية تجمع البيانات من أربعة مجالات رئيسية تسمى (ركائز </a:t>
            </a:r>
            <a:r>
              <a:rPr lang="en-US" sz="2800" dirty="0" smtClean="0">
                <a:effectLst/>
                <a:latin typeface="Alexandria"/>
                <a:ea typeface="Calibri" panose="020F0502020204030204" pitchFamily="34" charset="0"/>
              </a:rPr>
              <a:t>XM</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1" name="مستطيل 10"/>
          <p:cNvSpPr/>
          <p:nvPr/>
        </p:nvSpPr>
        <p:spPr>
          <a:xfrm>
            <a:off x="762694" y="3111595"/>
            <a:ext cx="6294610"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تجربة العميل (</a:t>
            </a:r>
            <a:r>
              <a:rPr lang="en-US" sz="2800" dirty="0" smtClean="0">
                <a:effectLst/>
                <a:latin typeface="Alexandria"/>
                <a:ea typeface="Calibri" panose="020F0502020204030204" pitchFamily="34" charset="0"/>
              </a:rPr>
              <a:t>CX</a:t>
            </a:r>
            <a:r>
              <a:rPr lang="ar-SA" sz="2800" dirty="0" smtClean="0">
                <a:effectLst/>
                <a:latin typeface="Alexandria"/>
                <a:ea typeface="Calibri" panose="020F0502020204030204" pitchFamily="34" charset="0"/>
              </a:rPr>
              <a:t>): ماذا يقول العملاء عن منتجاتك؟</a:t>
            </a:r>
            <a:endParaRPr lang="en-US" sz="2800" dirty="0">
              <a:effectLst/>
              <a:latin typeface="Alexandria"/>
              <a:ea typeface="Calibri" panose="020F0502020204030204" pitchFamily="34" charset="0"/>
            </a:endParaRPr>
          </a:p>
        </p:txBody>
      </p:sp>
      <p:sp>
        <p:nvSpPr>
          <p:cNvPr id="12" name="مستطيل 11"/>
          <p:cNvSpPr/>
          <p:nvPr/>
        </p:nvSpPr>
        <p:spPr>
          <a:xfrm>
            <a:off x="762694" y="5337332"/>
            <a:ext cx="6294610"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تجربة العلامة التجارية (</a:t>
            </a:r>
            <a:r>
              <a:rPr lang="en-US" sz="2800" dirty="0" smtClean="0">
                <a:effectLst/>
                <a:latin typeface="Alexandria"/>
                <a:ea typeface="Calibri" panose="020F0502020204030204" pitchFamily="34" charset="0"/>
              </a:rPr>
              <a:t>BX</a:t>
            </a:r>
            <a:r>
              <a:rPr lang="ar-SA" sz="2800" dirty="0" smtClean="0">
                <a:effectLst/>
                <a:latin typeface="Alexandria"/>
                <a:ea typeface="Calibri" panose="020F0502020204030204" pitchFamily="34" charset="0"/>
              </a:rPr>
              <a:t>): كيف تُدرك السمعة والصورة الذهنية في السوق مقارنة بالمنافسين.</a:t>
            </a:r>
            <a:endParaRPr lang="en-US" sz="2800" dirty="0">
              <a:effectLst/>
              <a:latin typeface="Alexandria"/>
              <a:ea typeface="Calibri" panose="020F0502020204030204" pitchFamily="34" charset="0"/>
            </a:endParaRPr>
          </a:p>
        </p:txBody>
      </p:sp>
      <p:sp>
        <p:nvSpPr>
          <p:cNvPr id="13" name="مستطيل 12"/>
          <p:cNvSpPr/>
          <p:nvPr/>
        </p:nvSpPr>
        <p:spPr>
          <a:xfrm>
            <a:off x="579666" y="3744296"/>
            <a:ext cx="6543644"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تجربة الموظف (</a:t>
            </a:r>
            <a:r>
              <a:rPr lang="en-US" sz="2800" dirty="0" smtClean="0">
                <a:effectLst/>
                <a:latin typeface="Alexandria"/>
                <a:ea typeface="Calibri" panose="020F0502020204030204" pitchFamily="34" charset="0"/>
              </a:rPr>
              <a:t>EX</a:t>
            </a:r>
            <a:r>
              <a:rPr lang="ar-SA" sz="2800" dirty="0" smtClean="0">
                <a:effectLst/>
                <a:latin typeface="Alexandria"/>
                <a:ea typeface="Calibri" panose="020F0502020204030204" pitchFamily="34" charset="0"/>
              </a:rPr>
              <a:t>): كيف يرى الموظفون بيئة العمل.</a:t>
            </a:r>
            <a:endParaRPr lang="en-US" sz="2800" dirty="0">
              <a:effectLst/>
              <a:latin typeface="Alexandria"/>
              <a:ea typeface="Calibri" panose="020F0502020204030204" pitchFamily="34" charset="0"/>
            </a:endParaRPr>
          </a:p>
        </p:txBody>
      </p:sp>
      <p:sp>
        <p:nvSpPr>
          <p:cNvPr id="14" name="مستطيل 13"/>
          <p:cNvSpPr/>
          <p:nvPr/>
        </p:nvSpPr>
        <p:spPr>
          <a:xfrm>
            <a:off x="915094" y="4581498"/>
            <a:ext cx="6208216"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تجربة المنتج (</a:t>
            </a:r>
            <a:r>
              <a:rPr lang="en-US" sz="2800" dirty="0" smtClean="0">
                <a:effectLst/>
                <a:latin typeface="Alexandria"/>
                <a:ea typeface="Calibri" panose="020F0502020204030204" pitchFamily="34" charset="0"/>
              </a:rPr>
              <a:t>PX</a:t>
            </a:r>
            <a:r>
              <a:rPr lang="ar-SA" sz="2800" dirty="0" smtClean="0">
                <a:effectLst/>
                <a:latin typeface="Alexandria"/>
                <a:ea typeface="Calibri" panose="020F0502020204030204" pitchFamily="34" charset="0"/>
              </a:rPr>
              <a:t>): مدى جودة وابتكار ما تقدمة.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23310" y="1470409"/>
            <a:ext cx="5068690" cy="4819730"/>
          </a:xfrm>
          <a:prstGeom prst="rect">
            <a:avLst/>
          </a:prstGeom>
        </p:spPr>
      </p:pic>
    </p:spTree>
    <p:extLst>
      <p:ext uri="{BB962C8B-B14F-4D97-AF65-F5344CB8AC3E}">
        <p14:creationId xmlns:p14="http://schemas.microsoft.com/office/powerpoint/2010/main" val="15504099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randombar(horizontal)">
                                      <p:cBhvr>
                                        <p:cTn id="42" dur="500"/>
                                        <p:tgtEl>
                                          <p:spTgt spid="14"/>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77638" y="1244557"/>
            <a:ext cx="10817974" cy="5368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219798"/>
            <a:ext cx="52124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كيف تعمل تقنياً؟</a:t>
            </a:r>
            <a:endParaRPr lang="en-US" sz="2800" dirty="0">
              <a:effectLst/>
              <a:latin typeface="Alexandria"/>
              <a:ea typeface="Calibri" panose="020F0502020204030204" pitchFamily="34" charset="0"/>
            </a:endParaRPr>
          </a:p>
        </p:txBody>
      </p:sp>
      <p:sp>
        <p:nvSpPr>
          <p:cNvPr id="9" name="مستطيل 8"/>
          <p:cNvSpPr/>
          <p:nvPr/>
        </p:nvSpPr>
        <p:spPr>
          <a:xfrm>
            <a:off x="807739" y="1669884"/>
            <a:ext cx="6294611" cy="510717"/>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تعتمد المنصتان على تكنولوجيا متقدمة تشمل:</a:t>
            </a:r>
            <a:endParaRPr lang="en-US" sz="2800" dirty="0">
              <a:effectLst/>
              <a:latin typeface="Alexandria"/>
              <a:ea typeface="Calibri" panose="020F0502020204030204" pitchFamily="34" charset="0"/>
            </a:endParaRPr>
          </a:p>
        </p:txBody>
      </p:sp>
      <p:sp>
        <p:nvSpPr>
          <p:cNvPr id="11" name="مستطيل 10"/>
          <p:cNvSpPr/>
          <p:nvPr/>
        </p:nvSpPr>
        <p:spPr>
          <a:xfrm>
            <a:off x="807739" y="2145095"/>
            <a:ext cx="629461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الجمع التلقائي للبيانات</a:t>
            </a:r>
            <a:r>
              <a:rPr lang="ar-SA" sz="2800" dirty="0" smtClean="0">
                <a:effectLst/>
                <a:latin typeface="Alexandria"/>
                <a:ea typeface="Calibri" panose="020F0502020204030204" pitchFamily="34" charset="0"/>
              </a:rPr>
              <a:t>: إرسال استبيانات ذكية عبر البريد، الرسائل النصية، تطبيقات الجوال، أو حتى رموز </a:t>
            </a:r>
            <a:r>
              <a:rPr lang="en-US" sz="2800" dirty="0" smtClean="0">
                <a:effectLst/>
                <a:latin typeface="Alexandria"/>
                <a:ea typeface="Calibri" panose="020F0502020204030204" pitchFamily="34" charset="0"/>
              </a:rPr>
              <a:t>QR</a:t>
            </a:r>
            <a:r>
              <a:rPr lang="ar-SA" sz="2800" dirty="0" smtClean="0">
                <a:effectLst/>
                <a:latin typeface="Alexandria"/>
                <a:ea typeface="Calibri" panose="020F0502020204030204" pitchFamily="34" charset="0"/>
              </a:rPr>
              <a:t> بمجرد حدوث تفاعل مع المؤسسة.</a:t>
            </a:r>
            <a:endParaRPr lang="en-US" sz="2800" dirty="0">
              <a:effectLst/>
              <a:latin typeface="Alexandria"/>
              <a:ea typeface="Calibri" panose="020F0502020204030204" pitchFamily="34" charset="0"/>
            </a:endParaRPr>
          </a:p>
        </p:txBody>
      </p:sp>
      <p:sp>
        <p:nvSpPr>
          <p:cNvPr id="12" name="مستطيل 11"/>
          <p:cNvSpPr/>
          <p:nvPr/>
        </p:nvSpPr>
        <p:spPr>
          <a:xfrm>
            <a:off x="892795" y="5174506"/>
            <a:ext cx="629461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التنبؤ بالمخاطر</a:t>
            </a:r>
            <a:r>
              <a:rPr lang="ar-SA" sz="2800" dirty="0" smtClean="0">
                <a:effectLst/>
                <a:latin typeface="Alexandria"/>
                <a:ea typeface="Calibri" panose="020F0502020204030204" pitchFamily="34" charset="0"/>
              </a:rPr>
              <a:t>: التنبؤ بالعملاء أو الموظفين الذين قد يغادرون المؤسسة أو يكتبون مراجعات سلبية تؤثر على السمعة قبل أن يفعلوا ذلك.</a:t>
            </a:r>
            <a:endParaRPr lang="en-US" sz="2800" dirty="0">
              <a:effectLst/>
              <a:latin typeface="Alexandria"/>
              <a:ea typeface="Calibri" panose="020F0502020204030204" pitchFamily="34" charset="0"/>
            </a:endParaRPr>
          </a:p>
        </p:txBody>
      </p:sp>
      <p:sp>
        <p:nvSpPr>
          <p:cNvPr id="14" name="مستطيل 13"/>
          <p:cNvSpPr/>
          <p:nvPr/>
        </p:nvSpPr>
        <p:spPr>
          <a:xfrm>
            <a:off x="979189" y="3435380"/>
            <a:ext cx="6208216"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محركات تحليل النصوص: </a:t>
            </a:r>
            <a:r>
              <a:rPr lang="ar-SA" sz="2800" dirty="0" smtClean="0">
                <a:effectLst/>
                <a:latin typeface="Alexandria"/>
                <a:ea typeface="Calibri" panose="020F0502020204030204" pitchFamily="34" charset="0"/>
              </a:rPr>
              <a:t>استخدام الذكاء الاصطناعي لقراءة تعليقات الناس المكتوبة (وليس فقط اختيار الأرقام)، وفهم نبرة الصوت (خيبة أمل، غضب، </a:t>
            </a:r>
            <a:r>
              <a:rPr lang="ar-SA" sz="2800" dirty="0" smtClean="0">
                <a:effectLst/>
                <a:latin typeface="Alexandria"/>
                <a:ea typeface="Calibri" panose="020F0502020204030204" pitchFamily="34" charset="0"/>
              </a:rPr>
              <a:t>سعادة)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2449" y="1422966"/>
            <a:ext cx="4992617" cy="4948337"/>
          </a:xfrm>
          <a:prstGeom prst="rect">
            <a:avLst/>
          </a:prstGeom>
        </p:spPr>
      </p:pic>
    </p:spTree>
    <p:extLst>
      <p:ext uri="{BB962C8B-B14F-4D97-AF65-F5344CB8AC3E}">
        <p14:creationId xmlns:p14="http://schemas.microsoft.com/office/powerpoint/2010/main" val="2968014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77638" y="1244557"/>
            <a:ext cx="10817974" cy="5368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316418" y="1247520"/>
            <a:ext cx="6551941"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الفرق بين </a:t>
            </a:r>
            <a:r>
              <a:rPr lang="en-US" sz="2800" b="1" dirty="0" err="1">
                <a:solidFill>
                  <a:srgbClr val="FF0000"/>
                </a:solidFill>
                <a:latin typeface="Alexandria"/>
                <a:ea typeface="Calibri" panose="020F0502020204030204" pitchFamily="34" charset="0"/>
              </a:rPr>
              <a:t>Qualtrics</a:t>
            </a:r>
            <a:r>
              <a:rPr lang="en-US" sz="2800" b="1" dirty="0">
                <a:solidFill>
                  <a:srgbClr val="FF0000"/>
                </a:solidFill>
                <a:latin typeface="Alexandria"/>
                <a:ea typeface="Calibri" panose="020F0502020204030204" pitchFamily="34" charset="0"/>
              </a:rPr>
              <a:t> &amp; </a:t>
            </a:r>
            <a:r>
              <a:rPr lang="en-US" sz="2800" b="1" dirty="0" err="1" smtClean="0">
                <a:solidFill>
                  <a:srgbClr val="FF0000"/>
                </a:solidFill>
                <a:latin typeface="Alexandria"/>
                <a:ea typeface="Calibri" panose="020F0502020204030204" pitchFamily="34" charset="0"/>
              </a:rPr>
              <a:t>Medallia</a:t>
            </a:r>
            <a:r>
              <a:rPr lang="ar-SA" sz="2800" b="1" dirty="0" smtClean="0">
                <a:solidFill>
                  <a:srgbClr val="FF0000"/>
                </a:solidFill>
                <a:latin typeface="Alexandria"/>
                <a:ea typeface="Calibri" panose="020F0502020204030204" pitchFamily="34" charset="0"/>
              </a:rPr>
              <a:t> بشكل بسيط </a:t>
            </a:r>
            <a:endParaRPr lang="en-US" sz="2800" dirty="0">
              <a:effectLst/>
              <a:latin typeface="Alexandria"/>
              <a:ea typeface="Calibri" panose="020F0502020204030204" pitchFamily="34" charset="0"/>
            </a:endParaRPr>
          </a:p>
        </p:txBody>
      </p:sp>
      <p:graphicFrame>
        <p:nvGraphicFramePr>
          <p:cNvPr id="2" name="جدول 1"/>
          <p:cNvGraphicFramePr>
            <a:graphicFrameLocks noGrp="1"/>
          </p:cNvGraphicFramePr>
          <p:nvPr>
            <p:extLst>
              <p:ext uri="{D42A27DB-BD31-4B8C-83A1-F6EECF244321}">
                <p14:modId xmlns:p14="http://schemas.microsoft.com/office/powerpoint/2010/main" val="3947788411"/>
              </p:ext>
            </p:extLst>
          </p:nvPr>
        </p:nvGraphicFramePr>
        <p:xfrm>
          <a:off x="944634" y="1852814"/>
          <a:ext cx="10283982" cy="4632960"/>
        </p:xfrm>
        <a:graphic>
          <a:graphicData uri="http://schemas.openxmlformats.org/drawingml/2006/table">
            <a:tbl>
              <a:tblPr rtl="1" firstRow="1" bandRow="1">
                <a:tableStyleId>{5C22544A-7EE6-4342-B048-85BDC9FD1C3A}</a:tableStyleId>
              </a:tblPr>
              <a:tblGrid>
                <a:gridCol w="2122713">
                  <a:extLst>
                    <a:ext uri="{9D8B030D-6E8A-4147-A177-3AD203B41FA5}">
                      <a16:colId xmlns:a16="http://schemas.microsoft.com/office/drawing/2014/main" val="47148313"/>
                    </a:ext>
                  </a:extLst>
                </a:gridCol>
                <a:gridCol w="3603172">
                  <a:extLst>
                    <a:ext uri="{9D8B030D-6E8A-4147-A177-3AD203B41FA5}">
                      <a16:colId xmlns:a16="http://schemas.microsoft.com/office/drawing/2014/main" val="4073149197"/>
                    </a:ext>
                  </a:extLst>
                </a:gridCol>
                <a:gridCol w="4558097">
                  <a:extLst>
                    <a:ext uri="{9D8B030D-6E8A-4147-A177-3AD203B41FA5}">
                      <a16:colId xmlns:a16="http://schemas.microsoft.com/office/drawing/2014/main" val="1301664562"/>
                    </a:ext>
                  </a:extLst>
                </a:gridCol>
              </a:tblGrid>
              <a:tr h="370840">
                <a:tc>
                  <a:txBody>
                    <a:bodyPr/>
                    <a:lstStyle/>
                    <a:p>
                      <a:pPr algn="ctr" rtl="1"/>
                      <a:r>
                        <a:rPr lang="ar-SA" sz="2800" dirty="0" smtClean="0"/>
                        <a:t>وجه المقارنة</a:t>
                      </a:r>
                      <a:endParaRPr lang="ar-SA" sz="2800" dirty="0"/>
                    </a:p>
                  </a:txBody>
                  <a:tcPr anchor="ctr"/>
                </a:tc>
                <a:tc>
                  <a:txBody>
                    <a:bodyPr/>
                    <a:lstStyle/>
                    <a:p>
                      <a:pPr algn="ctr" rtl="1"/>
                      <a:r>
                        <a:rPr lang="en-US" sz="2800" b="1" kern="1200" dirty="0" err="1" smtClean="0">
                          <a:solidFill>
                            <a:schemeClr val="lt1"/>
                          </a:solidFill>
                          <a:latin typeface="+mn-lt"/>
                          <a:ea typeface="+mn-ea"/>
                          <a:cs typeface="+mn-cs"/>
                        </a:rPr>
                        <a:t>Qualtrics</a:t>
                      </a:r>
                      <a:endParaRPr lang="ar-SA" sz="2800" b="1" kern="1200" dirty="0">
                        <a:solidFill>
                          <a:schemeClr val="lt1"/>
                        </a:solidFill>
                        <a:latin typeface="+mn-lt"/>
                        <a:ea typeface="+mn-ea"/>
                        <a:cs typeface="+mn-cs"/>
                      </a:endParaRPr>
                    </a:p>
                  </a:txBody>
                  <a:tcPr anchor="ctr"/>
                </a:tc>
                <a:tc>
                  <a:txBody>
                    <a:bodyPr/>
                    <a:lstStyle/>
                    <a:p>
                      <a:pPr algn="ctr" rtl="1"/>
                      <a:r>
                        <a:rPr lang="en-US" sz="2800" b="1" kern="1200" dirty="0" err="1" smtClean="0">
                          <a:solidFill>
                            <a:schemeClr val="lt1"/>
                          </a:solidFill>
                          <a:latin typeface="+mn-lt"/>
                          <a:ea typeface="+mn-ea"/>
                          <a:cs typeface="+mn-cs"/>
                        </a:rPr>
                        <a:t>Medallia</a:t>
                      </a:r>
                      <a:endParaRPr lang="ar-SA" sz="2800" b="1" kern="1200" dirty="0">
                        <a:solidFill>
                          <a:schemeClr val="lt1"/>
                        </a:solidFill>
                        <a:latin typeface="+mn-lt"/>
                        <a:ea typeface="+mn-ea"/>
                        <a:cs typeface="+mn-cs"/>
                      </a:endParaRPr>
                    </a:p>
                  </a:txBody>
                  <a:tcPr anchor="ctr"/>
                </a:tc>
                <a:extLst>
                  <a:ext uri="{0D108BD9-81ED-4DB2-BD59-A6C34878D82A}">
                    <a16:rowId xmlns:a16="http://schemas.microsoft.com/office/drawing/2014/main" val="603852279"/>
                  </a:ext>
                </a:extLst>
              </a:tr>
              <a:tr h="370840">
                <a:tc>
                  <a:txBody>
                    <a:bodyPr/>
                    <a:lstStyle/>
                    <a:p>
                      <a:pPr algn="ctr" rtl="1"/>
                      <a:r>
                        <a:rPr lang="ar-SA" sz="2800" dirty="0" smtClean="0"/>
                        <a:t>التوجه الأساسي</a:t>
                      </a:r>
                      <a:endParaRPr lang="ar-SA" sz="2800" dirty="0"/>
                    </a:p>
                  </a:txBody>
                  <a:tcPr anchor="ctr"/>
                </a:tc>
                <a:tc>
                  <a:txBody>
                    <a:bodyPr/>
                    <a:lstStyle/>
                    <a:p>
                      <a:pPr algn="ctr" rtl="1"/>
                      <a:r>
                        <a:rPr lang="ar-SA" sz="2800" kern="1200" baseline="0" dirty="0" smtClean="0">
                          <a:solidFill>
                            <a:schemeClr val="dk1"/>
                          </a:solidFill>
                          <a:latin typeface="+mn-lt"/>
                          <a:ea typeface="+mn-ea"/>
                          <a:cs typeface="+mn-cs"/>
                        </a:rPr>
                        <a:t>تمتاز بمرونة هائلة وقوة </a:t>
                      </a:r>
                      <a:r>
                        <a:rPr lang="ar-SA" sz="2800" kern="1200" baseline="0" smtClean="0">
                          <a:solidFill>
                            <a:schemeClr val="dk1"/>
                          </a:solidFill>
                          <a:latin typeface="+mn-lt"/>
                          <a:ea typeface="+mn-ea"/>
                          <a:cs typeface="+mn-cs"/>
                        </a:rPr>
                        <a:t>في </a:t>
                      </a:r>
                      <a:r>
                        <a:rPr lang="ar-SA" sz="2800" kern="1200" baseline="0" smtClean="0">
                          <a:solidFill>
                            <a:schemeClr val="dk1"/>
                          </a:solidFill>
                          <a:latin typeface="+mn-lt"/>
                          <a:ea typeface="+mn-ea"/>
                          <a:cs typeface="+mn-cs"/>
                        </a:rPr>
                        <a:t>الجانب </a:t>
                      </a:r>
                      <a:r>
                        <a:rPr lang="ar-SA" sz="2800" kern="1200" baseline="0" dirty="0" smtClean="0">
                          <a:solidFill>
                            <a:schemeClr val="dk1"/>
                          </a:solidFill>
                          <a:latin typeface="+mn-lt"/>
                          <a:ea typeface="+mn-ea"/>
                          <a:cs typeface="+mn-cs"/>
                        </a:rPr>
                        <a:t>البحثي والأكاديمي والتحليل الاحصائي العميق</a:t>
                      </a:r>
                      <a:endParaRPr lang="ar-SA" sz="2800" kern="1200" baseline="0" dirty="0">
                        <a:solidFill>
                          <a:schemeClr val="dk1"/>
                        </a:solidFill>
                        <a:latin typeface="+mn-lt"/>
                        <a:ea typeface="+mn-ea"/>
                        <a:cs typeface="+mn-cs"/>
                      </a:endParaRPr>
                    </a:p>
                  </a:txBody>
                  <a:tcPr anchor="ctr"/>
                </a:tc>
                <a:tc>
                  <a:txBody>
                    <a:bodyPr/>
                    <a:lstStyle/>
                    <a:p>
                      <a:pPr algn="ctr" rtl="1"/>
                      <a:r>
                        <a:rPr lang="ar-SA" sz="2800" kern="1200" baseline="0" dirty="0" smtClean="0">
                          <a:solidFill>
                            <a:schemeClr val="dk1"/>
                          </a:solidFill>
                          <a:latin typeface="+mn-lt"/>
                          <a:ea typeface="+mn-ea"/>
                          <a:cs typeface="+mn-cs"/>
                        </a:rPr>
                        <a:t>تركز بقوة على العمليات التشغيلية في الشركات الكبرى (مثل الفنادق والبنوك) والاستجابة اللحظية.</a:t>
                      </a:r>
                      <a:endParaRPr lang="ar-SA" sz="2800" kern="1200" baseline="0" dirty="0">
                        <a:solidFill>
                          <a:schemeClr val="dk1"/>
                        </a:solidFill>
                        <a:latin typeface="+mn-lt"/>
                        <a:ea typeface="+mn-ea"/>
                        <a:cs typeface="+mn-cs"/>
                      </a:endParaRPr>
                    </a:p>
                  </a:txBody>
                  <a:tcPr anchor="ctr"/>
                </a:tc>
                <a:extLst>
                  <a:ext uri="{0D108BD9-81ED-4DB2-BD59-A6C34878D82A}">
                    <a16:rowId xmlns:a16="http://schemas.microsoft.com/office/drawing/2014/main" val="1404559839"/>
                  </a:ext>
                </a:extLst>
              </a:tr>
              <a:tr h="370840">
                <a:tc>
                  <a:txBody>
                    <a:bodyPr/>
                    <a:lstStyle/>
                    <a:p>
                      <a:pPr algn="ctr" rtl="1"/>
                      <a:r>
                        <a:rPr lang="ar-SA" sz="2800" dirty="0" smtClean="0"/>
                        <a:t>سهولة الاستخدام</a:t>
                      </a:r>
                      <a:endParaRPr lang="ar-SA" sz="2800" dirty="0"/>
                    </a:p>
                  </a:txBody>
                  <a:tcPr anchor="ctr"/>
                </a:tc>
                <a:tc>
                  <a:txBody>
                    <a:bodyPr/>
                    <a:lstStyle/>
                    <a:p>
                      <a:pPr algn="ctr" rtl="1"/>
                      <a:r>
                        <a:rPr lang="ar-SA" sz="2800" dirty="0" smtClean="0"/>
                        <a:t>واجهتها تشبه الأدوات الحديثة، سهلة</a:t>
                      </a:r>
                      <a:r>
                        <a:rPr lang="ar-SA" sz="2800" baseline="0" dirty="0" smtClean="0"/>
                        <a:t> الإعداد للمستخدمين المحترفين والمتوسطين</a:t>
                      </a:r>
                      <a:endParaRPr lang="ar-SA" sz="2800" dirty="0"/>
                    </a:p>
                  </a:txBody>
                  <a:tcPr anchor="ctr"/>
                </a:tc>
                <a:tc>
                  <a:txBody>
                    <a:bodyPr/>
                    <a:lstStyle/>
                    <a:p>
                      <a:pPr algn="ctr" rtl="1"/>
                      <a:r>
                        <a:rPr lang="ar-SA" sz="2800" dirty="0" smtClean="0"/>
                        <a:t>مصممة للمؤسسات الضخمة جداً، وتتطلب إعداداً فنياً دقيقاً لتناسب هيكل الشركة.</a:t>
                      </a:r>
                      <a:endParaRPr lang="ar-SA" sz="2800" dirty="0"/>
                    </a:p>
                  </a:txBody>
                  <a:tcPr anchor="ctr"/>
                </a:tc>
                <a:extLst>
                  <a:ext uri="{0D108BD9-81ED-4DB2-BD59-A6C34878D82A}">
                    <a16:rowId xmlns:a16="http://schemas.microsoft.com/office/drawing/2014/main" val="4212659896"/>
                  </a:ext>
                </a:extLst>
              </a:tr>
              <a:tr h="370840">
                <a:tc>
                  <a:txBody>
                    <a:bodyPr/>
                    <a:lstStyle/>
                    <a:p>
                      <a:pPr algn="ctr" rtl="1"/>
                      <a:r>
                        <a:rPr lang="ar-SA" sz="2800" dirty="0" smtClean="0"/>
                        <a:t>نقاط القوة</a:t>
                      </a:r>
                      <a:endParaRPr lang="ar-SA" sz="2800" dirty="0"/>
                    </a:p>
                  </a:txBody>
                  <a:tcPr anchor="ctr"/>
                </a:tc>
                <a:tc>
                  <a:txBody>
                    <a:bodyPr/>
                    <a:lstStyle/>
                    <a:p>
                      <a:pPr algn="ctr" rtl="1"/>
                      <a:r>
                        <a:rPr lang="ar-SA" sz="2800" dirty="0" smtClean="0"/>
                        <a:t>قدرات مذهلة</a:t>
                      </a:r>
                      <a:r>
                        <a:rPr lang="ar-SA" sz="2800" baseline="0" dirty="0" smtClean="0"/>
                        <a:t> في ربط بيانات السمعة ببيانات السوق والبحوث العلمية</a:t>
                      </a:r>
                      <a:endParaRPr lang="ar-SA" sz="2800" dirty="0"/>
                    </a:p>
                  </a:txBody>
                  <a:tcPr anchor="ctr"/>
                </a:tc>
                <a:tc>
                  <a:txBody>
                    <a:bodyPr/>
                    <a:lstStyle/>
                    <a:p>
                      <a:pPr algn="ctr" rtl="1"/>
                      <a:r>
                        <a:rPr lang="ar-SA" sz="2800" dirty="0" smtClean="0"/>
                        <a:t>قوية جداً في إغلاق</a:t>
                      </a:r>
                      <a:r>
                        <a:rPr lang="ar-SA" sz="2800" baseline="0" dirty="0" smtClean="0"/>
                        <a:t> الدائرة أي إجبار الموظف المسؤول على حل مشكلة العميل فوراً</a:t>
                      </a:r>
                      <a:endParaRPr lang="ar-SA" sz="2800" dirty="0"/>
                    </a:p>
                  </a:txBody>
                  <a:tcPr anchor="ctr"/>
                </a:tc>
                <a:extLst>
                  <a:ext uri="{0D108BD9-81ED-4DB2-BD59-A6C34878D82A}">
                    <a16:rowId xmlns:a16="http://schemas.microsoft.com/office/drawing/2014/main" val="2384556933"/>
                  </a:ext>
                </a:extLst>
              </a:tr>
            </a:tbl>
          </a:graphicData>
        </a:graphic>
      </p:graphicFrame>
    </p:spTree>
    <p:extLst>
      <p:ext uri="{BB962C8B-B14F-4D97-AF65-F5344CB8AC3E}">
        <p14:creationId xmlns:p14="http://schemas.microsoft.com/office/powerpoint/2010/main" val="22143111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77638" y="1244557"/>
            <a:ext cx="10817974" cy="51132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219798"/>
            <a:ext cx="5212497"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لماذا نستخدمها في قياس السمعة؟</a:t>
            </a:r>
            <a:endParaRPr lang="en-US" sz="2800" dirty="0">
              <a:effectLst/>
              <a:latin typeface="Alexandria"/>
              <a:ea typeface="Calibri" panose="020F0502020204030204" pitchFamily="34" charset="0"/>
            </a:endParaRPr>
          </a:p>
        </p:txBody>
      </p:sp>
      <p:sp>
        <p:nvSpPr>
          <p:cNvPr id="9" name="مستطيل 8"/>
          <p:cNvSpPr/>
          <p:nvPr/>
        </p:nvSpPr>
        <p:spPr>
          <a:xfrm>
            <a:off x="762000" y="1719827"/>
            <a:ext cx="6425405"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استخدام هذه الأدوات ينقل المؤسسة من القياس الساكن (استبيان مرة كل سنة)، إلى القياس الديناميكي من خلال:</a:t>
            </a:r>
            <a:endParaRPr lang="en-US" sz="2800" dirty="0">
              <a:effectLst/>
              <a:latin typeface="Alexandria"/>
              <a:ea typeface="Calibri" panose="020F0502020204030204" pitchFamily="34" charset="0"/>
            </a:endParaRPr>
          </a:p>
        </p:txBody>
      </p:sp>
      <p:sp>
        <p:nvSpPr>
          <p:cNvPr id="12" name="مستطيل 11"/>
          <p:cNvSpPr/>
          <p:nvPr/>
        </p:nvSpPr>
        <p:spPr>
          <a:xfrm>
            <a:off x="935992" y="4918974"/>
            <a:ext cx="629461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الاستباقية: </a:t>
            </a:r>
            <a:r>
              <a:rPr lang="ar-SA" sz="2800" dirty="0" smtClean="0">
                <a:effectLst/>
                <a:latin typeface="Alexandria"/>
                <a:ea typeface="Calibri" panose="020F0502020204030204" pitchFamily="34" charset="0"/>
              </a:rPr>
              <a:t>بدلاً من انتظار حدوث أزمة سمعة، تقوم هذه المنصات بتنبيه الإدارة بوجود انخفاض في مؤشر الثقة في منطقة جغرافية معينة أو قطاع معين.</a:t>
            </a:r>
            <a:endParaRPr lang="en-US" sz="2800" dirty="0">
              <a:effectLst/>
              <a:latin typeface="Alexandria"/>
              <a:ea typeface="Calibri" panose="020F0502020204030204" pitchFamily="34" charset="0"/>
            </a:endParaRPr>
          </a:p>
        </p:txBody>
      </p:sp>
      <p:sp>
        <p:nvSpPr>
          <p:cNvPr id="14" name="مستطيل 13"/>
          <p:cNvSpPr/>
          <p:nvPr/>
        </p:nvSpPr>
        <p:spPr>
          <a:xfrm>
            <a:off x="979189" y="2938944"/>
            <a:ext cx="6208216"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لوحات تحكم</a:t>
            </a:r>
            <a:r>
              <a:rPr lang="ar-SA" sz="2800" dirty="0" smtClean="0">
                <a:effectLst/>
                <a:latin typeface="Alexandria"/>
                <a:ea typeface="Calibri" panose="020F0502020204030204" pitchFamily="34" charset="0"/>
              </a:rPr>
              <a:t>: تظهر للمديرين التنفيذيين مؤشر السمعة لحظة بلحظة.</a:t>
            </a:r>
            <a:endParaRPr lang="en-US" sz="2800" dirty="0">
              <a:effectLst/>
              <a:latin typeface="Alexandria"/>
              <a:ea typeface="Calibri" panose="020F0502020204030204" pitchFamily="34" charset="0"/>
            </a:endParaRPr>
          </a:p>
        </p:txBody>
      </p:sp>
      <p:sp>
        <p:nvSpPr>
          <p:cNvPr id="13" name="مستطيل 12"/>
          <p:cNvSpPr/>
          <p:nvPr/>
        </p:nvSpPr>
        <p:spPr>
          <a:xfrm>
            <a:off x="979189" y="3928959"/>
            <a:ext cx="6208216"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a:t>
            </a:r>
            <a:r>
              <a:rPr lang="ar-SA" sz="2800" dirty="0" smtClean="0">
                <a:effectLst/>
                <a:latin typeface="Alexandria"/>
                <a:ea typeface="Calibri" panose="020F0502020204030204" pitchFamily="34" charset="0"/>
              </a:rPr>
              <a:t>: تتيح رؤية كيف تؤثر جودة الخدمة مباشرة على سمعة العلامة التجارية.</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stretch>
            <a:fillRect/>
          </a:stretch>
        </p:blipFill>
        <p:spPr>
          <a:xfrm>
            <a:off x="7271767" y="1386268"/>
            <a:ext cx="4920233" cy="4829849"/>
          </a:xfrm>
          <a:prstGeom prst="rect">
            <a:avLst/>
          </a:prstGeom>
        </p:spPr>
      </p:pic>
    </p:spTree>
    <p:extLst>
      <p:ext uri="{BB962C8B-B14F-4D97-AF65-F5344CB8AC3E}">
        <p14:creationId xmlns:p14="http://schemas.microsoft.com/office/powerpoint/2010/main" val="343323288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2" grpId="0"/>
      <p:bldP spid="14"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أدوات القياس والتقويم</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378677"/>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5) لوحات التحكم الذكية</a:t>
            </a:r>
            <a:endParaRPr lang="en-US" sz="2800" dirty="0">
              <a:effectLst/>
              <a:latin typeface="Alexandria"/>
              <a:ea typeface="Calibri" panose="020F0502020204030204" pitchFamily="34" charset="0"/>
            </a:endParaRPr>
          </a:p>
        </p:txBody>
      </p:sp>
      <p:sp>
        <p:nvSpPr>
          <p:cNvPr id="9" name="مستطيل 8"/>
          <p:cNvSpPr/>
          <p:nvPr/>
        </p:nvSpPr>
        <p:spPr>
          <a:xfrm>
            <a:off x="730036" y="1859553"/>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الهدف النهائي تقنياً هو دمج كل ما سبق في شاشة واحدة:</a:t>
            </a:r>
            <a:endParaRPr lang="en-US" sz="2800" dirty="0">
              <a:effectLst/>
              <a:latin typeface="Alexandria"/>
              <a:ea typeface="Calibri" panose="020F0502020204030204" pitchFamily="34" charset="0"/>
            </a:endParaRPr>
          </a:p>
        </p:txBody>
      </p:sp>
      <p:sp>
        <p:nvSpPr>
          <p:cNvPr id="13" name="مستطيل 12"/>
          <p:cNvSpPr/>
          <p:nvPr/>
        </p:nvSpPr>
        <p:spPr>
          <a:xfrm>
            <a:off x="730037" y="2819111"/>
            <a:ext cx="614220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الربط: </a:t>
            </a:r>
            <a:r>
              <a:rPr lang="ar-SA" sz="2800" dirty="0" smtClean="0">
                <a:effectLst/>
                <a:latin typeface="Alexandria"/>
                <a:ea typeface="Calibri" panose="020F0502020204030204" pitchFamily="34" charset="0"/>
              </a:rPr>
              <a:t>ربط بيانات المبيعات ببيانات وسائل التواصل الاجتماعي ببيانات استطلاعات الموظفين.</a:t>
            </a:r>
            <a:endParaRPr lang="en-US" sz="2800" dirty="0">
              <a:effectLst/>
              <a:latin typeface="Alexandria"/>
              <a:ea typeface="Calibri" panose="020F0502020204030204" pitchFamily="34" charset="0"/>
            </a:endParaRPr>
          </a:p>
        </p:txBody>
      </p:sp>
      <p:sp>
        <p:nvSpPr>
          <p:cNvPr id="14" name="مستطيل 13"/>
          <p:cNvSpPr/>
          <p:nvPr/>
        </p:nvSpPr>
        <p:spPr>
          <a:xfrm>
            <a:off x="825910" y="3726762"/>
            <a:ext cx="604633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التنبؤ: </a:t>
            </a:r>
            <a:r>
              <a:rPr lang="ar-SA" sz="2800" dirty="0" smtClean="0">
                <a:effectLst/>
                <a:latin typeface="Alexandria"/>
                <a:ea typeface="Calibri" panose="020F0502020204030204" pitchFamily="34" charset="0"/>
              </a:rPr>
              <a:t>استخدام الذكاء الاصطناعي للتنبؤ بمخاطر السمعة المستقبلية بناءً على أنماط البيانات الحالية.</a:t>
            </a:r>
            <a:endParaRPr lang="en-US" sz="2800" dirty="0">
              <a:effectLst/>
              <a:latin typeface="Alexandria"/>
              <a:ea typeface="Calibri" panose="020F0502020204030204" pitchFamily="34" charset="0"/>
            </a:endParaRPr>
          </a:p>
        </p:txBody>
      </p:sp>
      <p:sp>
        <p:nvSpPr>
          <p:cNvPr id="11" name="مستطيل 10"/>
          <p:cNvSpPr/>
          <p:nvPr/>
        </p:nvSpPr>
        <p:spPr>
          <a:xfrm>
            <a:off x="825910" y="4702214"/>
            <a:ext cx="604633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خلاصة تقنية: </a:t>
            </a:r>
            <a:r>
              <a:rPr lang="ar-SA" sz="2800" dirty="0" smtClean="0">
                <a:effectLst/>
                <a:latin typeface="Alexandria"/>
                <a:ea typeface="Calibri" panose="020F0502020204030204" pitchFamily="34" charset="0"/>
              </a:rPr>
              <a:t>القياس ليس "رقماً" ثابتاً، بل هو تردد فالمؤسسات الرائدة اليوم لا تسأل كيف كانت سمعتنا الشهر الماضي؟ بل تراقب كيف تتشكل سمعتنا في هذه اللحظة.</a:t>
            </a:r>
            <a:endParaRPr lang="en-US" sz="2800" dirty="0">
              <a:effectLst/>
              <a:latin typeface="Alexandria"/>
              <a:ea typeface="Calibri" panose="020F0502020204030204" pitchFamily="34" charset="0"/>
            </a:endParaRPr>
          </a:p>
        </p:txBody>
      </p:sp>
      <p:pic>
        <p:nvPicPr>
          <p:cNvPr id="12" name="صورة 11"/>
          <p:cNvPicPr>
            <a:picLocks noChangeAspect="1"/>
          </p:cNvPicPr>
          <p:nvPr/>
        </p:nvPicPr>
        <p:blipFill>
          <a:blip r:embed="rId3"/>
          <a:stretch>
            <a:fillRect/>
          </a:stretch>
        </p:blipFill>
        <p:spPr>
          <a:xfrm>
            <a:off x="7118488" y="1403365"/>
            <a:ext cx="5073511" cy="5026931"/>
          </a:xfrm>
          <a:prstGeom prst="rect">
            <a:avLst/>
          </a:prstGeom>
        </p:spPr>
      </p:pic>
    </p:spTree>
    <p:extLst>
      <p:ext uri="{BB962C8B-B14F-4D97-AF65-F5344CB8AC3E}">
        <p14:creationId xmlns:p14="http://schemas.microsoft.com/office/powerpoint/2010/main" val="68834479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7731096" cy="683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27771" y="250168"/>
            <a:ext cx="2053888"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378677"/>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شركة ستاربكس</a:t>
            </a:r>
            <a:endParaRPr lang="en-US" sz="2800" dirty="0">
              <a:effectLst/>
              <a:latin typeface="Alexandria"/>
              <a:ea typeface="Calibri" panose="020F0502020204030204" pitchFamily="34" charset="0"/>
            </a:endParaRPr>
          </a:p>
        </p:txBody>
      </p:sp>
      <p:sp>
        <p:nvSpPr>
          <p:cNvPr id="9" name="مستطيل 8"/>
          <p:cNvSpPr/>
          <p:nvPr/>
        </p:nvSpPr>
        <p:spPr>
          <a:xfrm>
            <a:off x="579666" y="1859553"/>
            <a:ext cx="7700734"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منصة </a:t>
            </a:r>
            <a:r>
              <a:rPr lang="en-US" sz="2800" b="1" dirty="0" smtClean="0">
                <a:effectLst/>
                <a:latin typeface="Alexandria"/>
                <a:ea typeface="Calibri" panose="020F0502020204030204" pitchFamily="34" charset="0"/>
              </a:rPr>
              <a:t>My Starbucks Idea</a:t>
            </a:r>
            <a:r>
              <a:rPr lang="ar-SA" sz="2800" b="1" dirty="0" smtClean="0">
                <a:effectLst/>
                <a:latin typeface="Alexandria"/>
                <a:ea typeface="Calibri" panose="020F0502020204030204" pitchFamily="34" charset="0"/>
              </a:rPr>
              <a:t> (القياس النوعي التشاركي)</a:t>
            </a:r>
            <a:endParaRPr lang="en-US" sz="2800" b="1" dirty="0">
              <a:effectLst/>
              <a:latin typeface="Alexandria"/>
              <a:ea typeface="Calibri" panose="020F0502020204030204" pitchFamily="34" charset="0"/>
            </a:endParaRPr>
          </a:p>
        </p:txBody>
      </p:sp>
      <p:sp>
        <p:nvSpPr>
          <p:cNvPr id="13" name="مستطيل 12"/>
          <p:cNvSpPr/>
          <p:nvPr/>
        </p:nvSpPr>
        <p:spPr>
          <a:xfrm>
            <a:off x="730037" y="2515615"/>
            <a:ext cx="7164284"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بدلاً من الاعتماد فقط على الاستبيانات التقليدية أنشأت الشركة منصة رقمية متكاملة تسمح للعملاء بتقديم مقترحاتهم والتصويت عليها.</a:t>
            </a:r>
            <a:endParaRPr lang="en-US" sz="2800" dirty="0">
              <a:effectLst/>
              <a:latin typeface="Alexandria"/>
              <a:ea typeface="Calibri" panose="020F0502020204030204" pitchFamily="34" charset="0"/>
            </a:endParaRPr>
          </a:p>
        </p:txBody>
      </p:sp>
      <p:sp>
        <p:nvSpPr>
          <p:cNvPr id="11" name="مستطيل 10"/>
          <p:cNvSpPr/>
          <p:nvPr/>
        </p:nvSpPr>
        <p:spPr>
          <a:xfrm>
            <a:off x="855188" y="3913702"/>
            <a:ext cx="7149690"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التطبيق: </a:t>
            </a:r>
            <a:r>
              <a:rPr lang="ar-SA" sz="2800" dirty="0" smtClean="0">
                <a:effectLst/>
                <a:latin typeface="Alexandria"/>
                <a:ea typeface="Calibri" panose="020F0502020204030204" pitchFamily="34" charset="0"/>
              </a:rPr>
              <a:t>المنصة كانت بمثابة مجموعة تركيز عالمية ومفتوحة تعمل على مدار الساعة. </a:t>
            </a:r>
            <a:endParaRPr lang="en-US" sz="2800" dirty="0">
              <a:effectLst/>
              <a:latin typeface="Alexandria"/>
              <a:ea typeface="Calibri" panose="020F0502020204030204" pitchFamily="34" charset="0"/>
            </a:endParaRPr>
          </a:p>
        </p:txBody>
      </p:sp>
      <p:sp>
        <p:nvSpPr>
          <p:cNvPr id="12" name="مستطيل 11"/>
          <p:cNvSpPr/>
          <p:nvPr/>
        </p:nvSpPr>
        <p:spPr>
          <a:xfrm>
            <a:off x="944656" y="4977837"/>
            <a:ext cx="714969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effectLst/>
                <a:latin typeface="Alexandria"/>
                <a:ea typeface="Calibri" panose="020F0502020204030204" pitchFamily="34" charset="0"/>
              </a:rPr>
              <a:t>تم تنفيذ أكثر من </a:t>
            </a:r>
            <a:r>
              <a:rPr lang="en-US" sz="2800" dirty="0" smtClean="0">
                <a:effectLst/>
                <a:latin typeface="Alexandria"/>
                <a:ea typeface="Calibri" panose="020F0502020204030204" pitchFamily="34" charset="0"/>
              </a:rPr>
              <a:t>300</a:t>
            </a:r>
            <a:r>
              <a:rPr lang="ar-SA" sz="2800" dirty="0" smtClean="0">
                <a:effectLst/>
                <a:latin typeface="Alexandria"/>
                <a:ea typeface="Calibri" panose="020F0502020204030204" pitchFamily="34" charset="0"/>
              </a:rPr>
              <a:t> فكرة من اقتراحات العملاء مثل (</a:t>
            </a:r>
            <a:r>
              <a:rPr lang="ar-SA" sz="2800" dirty="0" err="1" smtClean="0">
                <a:effectLst/>
                <a:latin typeface="Alexandria"/>
                <a:ea typeface="Calibri" panose="020F0502020204030204" pitchFamily="34" charset="0"/>
              </a:rPr>
              <a:t>الواي</a:t>
            </a:r>
            <a:r>
              <a:rPr lang="ar-SA" sz="2800" dirty="0" smtClean="0">
                <a:effectLst/>
                <a:latin typeface="Alexandria"/>
                <a:ea typeface="Calibri" panose="020F0502020204030204" pitchFamily="34" charset="0"/>
              </a:rPr>
              <a:t> </a:t>
            </a:r>
            <a:r>
              <a:rPr lang="ar-SA" sz="2800" dirty="0" err="1" smtClean="0">
                <a:effectLst/>
                <a:latin typeface="Alexandria"/>
                <a:ea typeface="Calibri" panose="020F0502020204030204" pitchFamily="34" charset="0"/>
              </a:rPr>
              <a:t>فاي</a:t>
            </a:r>
            <a:r>
              <a:rPr lang="ar-SA" sz="2800" dirty="0" smtClean="0">
                <a:effectLst/>
                <a:latin typeface="Alexandria"/>
                <a:ea typeface="Calibri" panose="020F0502020204030204" pitchFamily="34" charset="0"/>
              </a:rPr>
              <a:t> المجاني، وخدمة الدفع عبر الجوال). مما عزز سمعة الشركة كعلامة تجارية تستمع لعملائها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9843" y="1501769"/>
            <a:ext cx="4007060" cy="4823866"/>
          </a:xfrm>
          <a:prstGeom prst="rect">
            <a:avLst/>
          </a:prstGeom>
        </p:spPr>
      </p:pic>
    </p:spTree>
    <p:extLst>
      <p:ext uri="{BB962C8B-B14F-4D97-AF65-F5344CB8AC3E}">
        <p14:creationId xmlns:p14="http://schemas.microsoft.com/office/powerpoint/2010/main" val="5599020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7731096" cy="683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27771" y="250168"/>
            <a:ext cx="2053888"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378677"/>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شركة ستاربكس</a:t>
            </a:r>
            <a:endParaRPr lang="en-US" sz="2800" dirty="0">
              <a:effectLst/>
              <a:latin typeface="Alexandria"/>
              <a:ea typeface="Calibri" panose="020F0502020204030204" pitchFamily="34" charset="0"/>
            </a:endParaRPr>
          </a:p>
        </p:txBody>
      </p:sp>
      <p:sp>
        <p:nvSpPr>
          <p:cNvPr id="9" name="مستطيل 8"/>
          <p:cNvSpPr/>
          <p:nvPr/>
        </p:nvSpPr>
        <p:spPr>
          <a:xfrm>
            <a:off x="579666" y="1859553"/>
            <a:ext cx="7700734"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استخدام تحليلات </a:t>
            </a:r>
            <a:r>
              <a:rPr lang="en-US" sz="2800" b="1" dirty="0" err="1" smtClean="0">
                <a:effectLst/>
                <a:latin typeface="Alexandria"/>
                <a:ea typeface="Calibri" panose="020F0502020204030204" pitchFamily="34" charset="0"/>
              </a:rPr>
              <a:t>Medallia</a:t>
            </a:r>
            <a:r>
              <a:rPr lang="ar-SA" sz="2800" b="1" dirty="0" smtClean="0">
                <a:effectLst/>
                <a:latin typeface="Alexandria"/>
                <a:ea typeface="Calibri" panose="020F0502020204030204" pitchFamily="34" charset="0"/>
              </a:rPr>
              <a:t> (إدارة الخبرة اللحظية)</a:t>
            </a:r>
            <a:endParaRPr lang="en-US" sz="2800" b="1" dirty="0">
              <a:effectLst/>
              <a:latin typeface="Alexandria"/>
              <a:ea typeface="Calibri" panose="020F0502020204030204" pitchFamily="34" charset="0"/>
            </a:endParaRPr>
          </a:p>
        </p:txBody>
      </p:sp>
      <p:sp>
        <p:nvSpPr>
          <p:cNvPr id="13" name="مستطيل 12"/>
          <p:cNvSpPr/>
          <p:nvPr/>
        </p:nvSpPr>
        <p:spPr>
          <a:xfrm>
            <a:off x="730037" y="2515615"/>
            <a:ext cx="7164284"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تستخدم ستاربكس هذه المنصة لربط تجربة العميل داخل الفروع بالتقييم العام للمؤسسة</a:t>
            </a:r>
            <a:endParaRPr lang="en-US" sz="2800" dirty="0">
              <a:effectLst/>
              <a:latin typeface="Alexandria"/>
              <a:ea typeface="Calibri" panose="020F0502020204030204" pitchFamily="34" charset="0"/>
            </a:endParaRPr>
          </a:p>
        </p:txBody>
      </p:sp>
      <p:sp>
        <p:nvSpPr>
          <p:cNvPr id="11" name="مستطيل 10"/>
          <p:cNvSpPr/>
          <p:nvPr/>
        </p:nvSpPr>
        <p:spPr>
          <a:xfrm>
            <a:off x="855188" y="3458223"/>
            <a:ext cx="714969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التطبيق: </a:t>
            </a:r>
            <a:r>
              <a:rPr lang="ar-SA" sz="2800" dirty="0" smtClean="0">
                <a:effectLst/>
                <a:latin typeface="Alexandria"/>
                <a:ea typeface="Calibri" panose="020F0502020204030204" pitchFamily="34" charset="0"/>
              </a:rPr>
              <a:t>بمجرد قيام العميل بتجربة شراء عبر التطبيق، قد يصله استبيان سريع جداً يقيس مؤشر صافي الترويج. إذا كان التقييم سلبياً. يتم إخطار مدير الفرع إلكترونياُ بشكل فوري.</a:t>
            </a:r>
            <a:endParaRPr lang="en-US" sz="2800" dirty="0">
              <a:effectLst/>
              <a:latin typeface="Alexandria"/>
              <a:ea typeface="Calibri" panose="020F0502020204030204" pitchFamily="34" charset="0"/>
            </a:endParaRPr>
          </a:p>
        </p:txBody>
      </p:sp>
      <p:sp>
        <p:nvSpPr>
          <p:cNvPr id="12" name="مستطيل 11"/>
          <p:cNvSpPr/>
          <p:nvPr/>
        </p:nvSpPr>
        <p:spPr>
          <a:xfrm>
            <a:off x="944656" y="4977837"/>
            <a:ext cx="7149690"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effectLst/>
                <a:latin typeface="Alexandria"/>
                <a:ea typeface="Calibri" panose="020F0502020204030204" pitchFamily="34" charset="0"/>
              </a:rPr>
              <a:t>القدرة على إغلاق الدائرة وحل المشكلات قبل أن تتحول إلى شكاوى عامة على وسائل التواصل الاجتماعي، مما يحافظ على استقرار مؤشر السمعة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9842" y="1462525"/>
            <a:ext cx="4022157" cy="4843025"/>
          </a:xfrm>
          <a:prstGeom prst="rect">
            <a:avLst/>
          </a:prstGeom>
        </p:spPr>
      </p:pic>
    </p:spTree>
    <p:extLst>
      <p:ext uri="{BB962C8B-B14F-4D97-AF65-F5344CB8AC3E}">
        <p14:creationId xmlns:p14="http://schemas.microsoft.com/office/powerpoint/2010/main" val="295084382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7731096" cy="683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11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27771" y="250168"/>
            <a:ext cx="2053888"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378677"/>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شركة ستاربكس</a:t>
            </a:r>
            <a:endParaRPr lang="en-US" sz="2800" dirty="0">
              <a:effectLst/>
              <a:latin typeface="Alexandria"/>
              <a:ea typeface="Calibri" panose="020F0502020204030204" pitchFamily="34" charset="0"/>
            </a:endParaRPr>
          </a:p>
        </p:txBody>
      </p:sp>
      <p:sp>
        <p:nvSpPr>
          <p:cNvPr id="9" name="مستطيل 8"/>
          <p:cNvSpPr/>
          <p:nvPr/>
        </p:nvSpPr>
        <p:spPr>
          <a:xfrm>
            <a:off x="1212237" y="1974441"/>
            <a:ext cx="6435593"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تحليل المشاعر عبر وسائل التواصل</a:t>
            </a:r>
            <a:endParaRPr lang="en-US" sz="2800" b="1" dirty="0">
              <a:effectLst/>
              <a:latin typeface="Alexandria"/>
              <a:ea typeface="Calibri" panose="020F0502020204030204" pitchFamily="34" charset="0"/>
            </a:endParaRPr>
          </a:p>
        </p:txBody>
      </p:sp>
      <p:sp>
        <p:nvSpPr>
          <p:cNvPr id="13" name="مستطيل 12"/>
          <p:cNvSpPr/>
          <p:nvPr/>
        </p:nvSpPr>
        <p:spPr>
          <a:xfrm>
            <a:off x="730037" y="2515615"/>
            <a:ext cx="6917793"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تمتلك ستاربكس مراكز قيادة رقمية تراقب ما يُقال عن العلامة التجارية بـ </a:t>
            </a:r>
            <a:r>
              <a:rPr lang="en-US" sz="2800" dirty="0" smtClean="0">
                <a:effectLst/>
                <a:latin typeface="Alexandria"/>
                <a:ea typeface="Calibri" panose="020F0502020204030204" pitchFamily="34" charset="0"/>
              </a:rPr>
              <a:t>28</a:t>
            </a:r>
            <a:r>
              <a:rPr lang="ar-SA" sz="2800" dirty="0" smtClean="0">
                <a:latin typeface="Alexandria"/>
                <a:ea typeface="Calibri" panose="020F0502020204030204" pitchFamily="34" charset="0"/>
              </a:rPr>
              <a:t> لغة مختلفة.</a:t>
            </a:r>
            <a:endParaRPr lang="en-US" sz="2800" dirty="0">
              <a:effectLst/>
              <a:latin typeface="Alexandria"/>
              <a:ea typeface="Calibri" panose="020F0502020204030204" pitchFamily="34" charset="0"/>
            </a:endParaRPr>
          </a:p>
        </p:txBody>
      </p:sp>
      <p:sp>
        <p:nvSpPr>
          <p:cNvPr id="11" name="مستطيل 10"/>
          <p:cNvSpPr/>
          <p:nvPr/>
        </p:nvSpPr>
        <p:spPr>
          <a:xfrm>
            <a:off x="855188" y="3458223"/>
            <a:ext cx="679264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التطبيق: </a:t>
            </a:r>
            <a:r>
              <a:rPr lang="ar-SA" sz="2800" dirty="0" smtClean="0">
                <a:effectLst/>
                <a:latin typeface="Alexandria"/>
                <a:ea typeface="Calibri" panose="020F0502020204030204" pitchFamily="34" charset="0"/>
              </a:rPr>
              <a:t>استخدام أدوات تقنية متقدمة لتحليل نبرة الصوت وتصنيف المشاعر تجاه الحملات الموسمية (مثل أكواب القهوة الخاصة بفصل الشتاء).</a:t>
            </a:r>
            <a:endParaRPr lang="en-US" sz="2800" dirty="0">
              <a:effectLst/>
              <a:latin typeface="Alexandria"/>
              <a:ea typeface="Calibri" panose="020F0502020204030204" pitchFamily="34" charset="0"/>
            </a:endParaRPr>
          </a:p>
        </p:txBody>
      </p:sp>
      <p:sp>
        <p:nvSpPr>
          <p:cNvPr id="12" name="مستطيل 11"/>
          <p:cNvSpPr/>
          <p:nvPr/>
        </p:nvSpPr>
        <p:spPr>
          <a:xfrm>
            <a:off x="944656" y="4977837"/>
            <a:ext cx="6703174"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latin typeface="Alexandria"/>
                <a:ea typeface="Calibri" panose="020F0502020204030204" pitchFamily="34" charset="0"/>
              </a:rPr>
              <a:t>اكتشاف أي أزمة سمعة ناشئة في أي دولة فور حدوثها والتعامل معها قبل أن تتفاقم عالمياً.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647830" y="1395872"/>
            <a:ext cx="4529072" cy="4909678"/>
          </a:xfrm>
          <a:prstGeom prst="rect">
            <a:avLst/>
          </a:prstGeom>
        </p:spPr>
      </p:pic>
    </p:spTree>
    <p:extLst>
      <p:ext uri="{BB962C8B-B14F-4D97-AF65-F5344CB8AC3E}">
        <p14:creationId xmlns:p14="http://schemas.microsoft.com/office/powerpoint/2010/main" val="166065637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7731096" cy="683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49976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9927771" y="250168"/>
            <a:ext cx="2053888" cy="750975"/>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844807" y="1378677"/>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latin typeface="Alexandria"/>
                <a:ea typeface="Calibri" panose="020F0502020204030204" pitchFamily="34" charset="0"/>
              </a:rPr>
              <a:t>شركة ستاربكس</a:t>
            </a:r>
            <a:endParaRPr lang="en-US" sz="2800" dirty="0">
              <a:effectLst/>
              <a:latin typeface="Alexandria"/>
              <a:ea typeface="Calibri" panose="020F0502020204030204" pitchFamily="34" charset="0"/>
            </a:endParaRPr>
          </a:p>
        </p:txBody>
      </p:sp>
      <p:sp>
        <p:nvSpPr>
          <p:cNvPr id="9" name="مستطيل 8"/>
          <p:cNvSpPr/>
          <p:nvPr/>
        </p:nvSpPr>
        <p:spPr>
          <a:xfrm>
            <a:off x="1529954" y="1929858"/>
            <a:ext cx="5448980"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4) ربط السمعة ببيانات الموقع الجغرافي</a:t>
            </a:r>
            <a:endParaRPr lang="en-US" sz="2800" b="1" dirty="0">
              <a:effectLst/>
              <a:latin typeface="Alexandria"/>
              <a:ea typeface="Calibri" panose="020F0502020204030204" pitchFamily="34" charset="0"/>
            </a:endParaRPr>
          </a:p>
        </p:txBody>
      </p:sp>
      <p:sp>
        <p:nvSpPr>
          <p:cNvPr id="13" name="مستطيل 12"/>
          <p:cNvSpPr/>
          <p:nvPr/>
        </p:nvSpPr>
        <p:spPr>
          <a:xfrm>
            <a:off x="730037" y="2446106"/>
            <a:ext cx="6204163"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تستخدم الشركة الذكاء الاصطناعي (أطلس) لربط بيانات الرضا والسمعة بمواقع الفروع</a:t>
            </a:r>
            <a:endParaRPr lang="en-US" sz="2800" dirty="0">
              <a:effectLst/>
              <a:latin typeface="Alexandria"/>
              <a:ea typeface="Calibri" panose="020F0502020204030204" pitchFamily="34" charset="0"/>
            </a:endParaRPr>
          </a:p>
        </p:txBody>
      </p:sp>
      <p:sp>
        <p:nvSpPr>
          <p:cNvPr id="11" name="مستطيل 10"/>
          <p:cNvSpPr/>
          <p:nvPr/>
        </p:nvSpPr>
        <p:spPr>
          <a:xfrm>
            <a:off x="930374" y="3436121"/>
            <a:ext cx="607901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التطبيق: </a:t>
            </a:r>
            <a:r>
              <a:rPr lang="ar-SA" sz="2800" dirty="0" smtClean="0">
                <a:effectLst/>
                <a:latin typeface="Alexandria"/>
                <a:ea typeface="Calibri" panose="020F0502020204030204" pitchFamily="34" charset="0"/>
              </a:rPr>
              <a:t>تقييم كيف تؤثر الزحمة أو سرعة الخدمة في فرع معين على سمعة العلامة التجارية في تلك المنطقة الجغرافية</a:t>
            </a:r>
            <a:endParaRPr lang="en-US" sz="2800" dirty="0">
              <a:effectLst/>
              <a:latin typeface="Alexandria"/>
              <a:ea typeface="Calibri" panose="020F0502020204030204" pitchFamily="34" charset="0"/>
            </a:endParaRPr>
          </a:p>
        </p:txBody>
      </p:sp>
      <p:sp>
        <p:nvSpPr>
          <p:cNvPr id="12" name="مستطيل 11"/>
          <p:cNvSpPr/>
          <p:nvPr/>
        </p:nvSpPr>
        <p:spPr>
          <a:xfrm>
            <a:off x="989390" y="4850050"/>
            <a:ext cx="5989544"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النتيجة: </a:t>
            </a:r>
            <a:r>
              <a:rPr lang="ar-SA" sz="2800" dirty="0" smtClean="0">
                <a:latin typeface="Alexandria"/>
                <a:ea typeface="Calibri" panose="020F0502020204030204" pitchFamily="34" charset="0"/>
              </a:rPr>
              <a:t>تحسين العمليات التشغيلية بناءً على توقعات السمعة وليس فقط بناءً على المبيعات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84571" y="1475736"/>
            <a:ext cx="5107429" cy="4727600"/>
          </a:xfrm>
          <a:prstGeom prst="rect">
            <a:avLst/>
          </a:prstGeom>
        </p:spPr>
      </p:pic>
      <p:sp>
        <p:nvSpPr>
          <p:cNvPr id="14" name="مستطيل 13"/>
          <p:cNvSpPr/>
          <p:nvPr/>
        </p:nvSpPr>
        <p:spPr>
          <a:xfrm>
            <a:off x="1333001" y="5740819"/>
            <a:ext cx="4817248"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https://www.starbucks.sa</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294480073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randombar(horizont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16418" y="639182"/>
            <a:ext cx="608033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قياس وتقييم 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2128838" y="2699923"/>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1) الاستجابة الوقائية:</a:t>
            </a:r>
            <a:endParaRPr lang="en-US" sz="2800" dirty="0">
              <a:effectLst/>
              <a:latin typeface="Alexandria"/>
              <a:ea typeface="Calibri" panose="020F0502020204030204" pitchFamily="34" charset="0"/>
            </a:endParaRPr>
          </a:p>
        </p:txBody>
      </p:sp>
      <p:sp>
        <p:nvSpPr>
          <p:cNvPr id="9" name="مستطيل 8"/>
          <p:cNvSpPr/>
          <p:nvPr/>
        </p:nvSpPr>
        <p:spPr>
          <a:xfrm>
            <a:off x="777972" y="3204336"/>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تستخدم عندما تظهر نتائج التقييم أن السمعة مستقرة لكن هناك فجوات طفيفة قد تتحول لأزمات:</a:t>
            </a:r>
            <a:endParaRPr lang="en-US" sz="2800" dirty="0">
              <a:effectLst/>
              <a:latin typeface="Alexandria"/>
              <a:ea typeface="Calibri" panose="020F0502020204030204" pitchFamily="34" charset="0"/>
            </a:endParaRPr>
          </a:p>
        </p:txBody>
      </p:sp>
      <p:sp>
        <p:nvSpPr>
          <p:cNvPr id="13" name="مستطيل 12"/>
          <p:cNvSpPr/>
          <p:nvPr/>
        </p:nvSpPr>
        <p:spPr>
          <a:xfrm>
            <a:off x="777973" y="4163894"/>
            <a:ext cx="6142208"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سد الفجوات: </a:t>
            </a:r>
            <a:r>
              <a:rPr lang="ar-SA" sz="2800" dirty="0" smtClean="0">
                <a:effectLst/>
                <a:latin typeface="Alexandria"/>
                <a:ea typeface="Calibri" panose="020F0502020204030204" pitchFamily="34" charset="0"/>
              </a:rPr>
              <a:t>أذا أظهرت البيانات أن الجمهور يثق في جودة منتجك لكنه يشكك في نزاهتك البيئية، يجب تحويل ميزانيات التسويق لتعزيز مبادرات الاستدامة.</a:t>
            </a:r>
            <a:endParaRPr lang="en-US" sz="2800" dirty="0">
              <a:effectLst/>
              <a:latin typeface="Alexandria"/>
              <a:ea typeface="Calibri" panose="020F0502020204030204" pitchFamily="34" charset="0"/>
            </a:endParaRPr>
          </a:p>
        </p:txBody>
      </p:sp>
      <p:sp>
        <p:nvSpPr>
          <p:cNvPr id="14" name="مستطيل 13"/>
          <p:cNvSpPr/>
          <p:nvPr/>
        </p:nvSpPr>
        <p:spPr>
          <a:xfrm>
            <a:off x="873846" y="5515807"/>
            <a:ext cx="604633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إدارة التوقعات: </a:t>
            </a:r>
            <a:r>
              <a:rPr lang="ar-SA" sz="2800" dirty="0" smtClean="0">
                <a:effectLst/>
                <a:latin typeface="Alexandria"/>
                <a:ea typeface="Calibri" panose="020F0502020204030204" pitchFamily="34" charset="0"/>
              </a:rPr>
              <a:t>استخدم البيانات للتنبؤ بما يتوقعه الجمهور مستقبلاً وتوفيره قبل أن يوفره المنافسون.</a:t>
            </a:r>
            <a:endParaRPr lang="en-US" sz="2800" dirty="0">
              <a:effectLst/>
              <a:latin typeface="Alexandria"/>
              <a:ea typeface="Calibri" panose="020F0502020204030204" pitchFamily="34" charset="0"/>
            </a:endParaRPr>
          </a:p>
        </p:txBody>
      </p:sp>
      <p:sp>
        <p:nvSpPr>
          <p:cNvPr id="11" name="مستطيل 10"/>
          <p:cNvSpPr/>
          <p:nvPr/>
        </p:nvSpPr>
        <p:spPr>
          <a:xfrm>
            <a:off x="1995177" y="1382202"/>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الاستجابة وتحويل التقييم إلى فرص عمل</a:t>
            </a:r>
            <a:endParaRPr lang="en-US" sz="2800" dirty="0">
              <a:effectLst/>
              <a:latin typeface="Alexandria"/>
              <a:ea typeface="Calibri" panose="020F0502020204030204" pitchFamily="34" charset="0"/>
            </a:endParaRPr>
          </a:p>
        </p:txBody>
      </p:sp>
      <p:sp>
        <p:nvSpPr>
          <p:cNvPr id="15" name="مستطيل 14"/>
          <p:cNvSpPr/>
          <p:nvPr/>
        </p:nvSpPr>
        <p:spPr>
          <a:xfrm>
            <a:off x="579666" y="1857857"/>
            <a:ext cx="6340516"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بعد انتهاء عملية القياس نجد أنفسنا أمام خريطة طريق واضحة. الاستجابة الاستراتيجية تنقسم لثلاث مستويات</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6053" y="1408941"/>
            <a:ext cx="5212971" cy="4953759"/>
          </a:xfrm>
          <a:prstGeom prst="rect">
            <a:avLst/>
          </a:prstGeom>
        </p:spPr>
      </p:pic>
    </p:spTree>
    <p:extLst>
      <p:ext uri="{BB962C8B-B14F-4D97-AF65-F5344CB8AC3E}">
        <p14:creationId xmlns:p14="http://schemas.microsoft.com/office/powerpoint/2010/main" val="155535663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randombar(horizontal)">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randombar(horizont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3" grpId="0"/>
      <p:bldP spid="14" grpId="0"/>
      <p:bldP spid="11" grpId="0"/>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3"/>
            <a:ext cx="81039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الاستجابة </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77974" y="2001290"/>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تستخدم عندما تكتشف الأدوات التقنية انخفاضاً حاداً في مؤشر السمعة، أو أزمة قائمة.</a:t>
            </a:r>
            <a:endParaRPr lang="en-US" sz="2800" dirty="0">
              <a:effectLst/>
              <a:latin typeface="Alexandria"/>
              <a:ea typeface="Calibri" panose="020F0502020204030204" pitchFamily="34" charset="0"/>
            </a:endParaRPr>
          </a:p>
        </p:txBody>
      </p:sp>
      <p:sp>
        <p:nvSpPr>
          <p:cNvPr id="13" name="مستطيل 12"/>
          <p:cNvSpPr/>
          <p:nvPr/>
        </p:nvSpPr>
        <p:spPr>
          <a:xfrm>
            <a:off x="825910" y="3021610"/>
            <a:ext cx="6142208"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تفعيل خلية الأزمة: </a:t>
            </a:r>
            <a:r>
              <a:rPr lang="ar-SA" sz="2800" dirty="0" smtClean="0">
                <a:effectLst/>
                <a:latin typeface="Alexandria"/>
                <a:ea typeface="Calibri" panose="020F0502020204030204" pitchFamily="34" charset="0"/>
              </a:rPr>
              <a:t>بناءً على البيانات، نحدد بدقة المصدر المتضرر (هل هو سوء خدمة العملاء، أم خلل في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4" name="مستطيل 13"/>
          <p:cNvSpPr/>
          <p:nvPr/>
        </p:nvSpPr>
        <p:spPr>
          <a:xfrm>
            <a:off x="777974" y="4500400"/>
            <a:ext cx="6190144"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تغيير السياسات لا الشعارات: </a:t>
            </a:r>
            <a:r>
              <a:rPr lang="ar-SA" sz="2800" dirty="0" smtClean="0">
                <a:effectLst/>
                <a:latin typeface="Alexandria"/>
                <a:ea typeface="Calibri" panose="020F0502020204030204" pitchFamily="34" charset="0"/>
              </a:rPr>
              <a:t>التقييم التقني يخبرنا أن الجمهور غاضب والحل ليس في إعلان جميل، بل في تغيير السياسة التي سببت الغضب (مثلاً: تغيير شروط الاسترجاع، أو الاعتذار العلني عن خطأ تقني).</a:t>
            </a:r>
            <a:endParaRPr lang="en-US" sz="2800" dirty="0">
              <a:effectLst/>
              <a:latin typeface="Alexandria"/>
              <a:ea typeface="Calibri" panose="020F0502020204030204" pitchFamily="34" charset="0"/>
            </a:endParaRPr>
          </a:p>
        </p:txBody>
      </p:sp>
      <p:sp>
        <p:nvSpPr>
          <p:cNvPr id="11" name="مستطيل 10"/>
          <p:cNvSpPr/>
          <p:nvPr/>
        </p:nvSpPr>
        <p:spPr>
          <a:xfrm>
            <a:off x="1995177" y="1382202"/>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2) الاستجابة التصحيحية العلاجية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38974" y="1461899"/>
            <a:ext cx="5153025" cy="4710301"/>
          </a:xfrm>
          <a:prstGeom prst="rect">
            <a:avLst/>
          </a:prstGeom>
        </p:spPr>
      </p:pic>
    </p:spTree>
    <p:extLst>
      <p:ext uri="{BB962C8B-B14F-4D97-AF65-F5344CB8AC3E}">
        <p14:creationId xmlns:p14="http://schemas.microsoft.com/office/powerpoint/2010/main" val="37330217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4"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3"/>
            <a:ext cx="81039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7"/>
            <a:ext cx="10817974" cy="50643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64184"/>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الاستجابة</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77974" y="2001290"/>
            <a:ext cx="6142209"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السمعة الطيبة ليست للتباهي فقط بل هي عملة يجب استثمارها:</a:t>
            </a:r>
            <a:endParaRPr lang="en-US" sz="2800" dirty="0">
              <a:effectLst/>
              <a:latin typeface="Alexandria"/>
              <a:ea typeface="Calibri" panose="020F0502020204030204" pitchFamily="34" charset="0"/>
            </a:endParaRPr>
          </a:p>
        </p:txBody>
      </p:sp>
      <p:sp>
        <p:nvSpPr>
          <p:cNvPr id="13" name="مستطيل 12"/>
          <p:cNvSpPr/>
          <p:nvPr/>
        </p:nvSpPr>
        <p:spPr>
          <a:xfrm>
            <a:off x="825910" y="3021610"/>
            <a:ext cx="6142208"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جذب المواهب: </a:t>
            </a:r>
            <a:r>
              <a:rPr lang="ar-SA" sz="2800" dirty="0" smtClean="0">
                <a:effectLst/>
                <a:latin typeface="Alexandria"/>
                <a:ea typeface="Calibri" panose="020F0502020204030204" pitchFamily="34" charset="0"/>
              </a:rPr>
              <a:t>استخدام مؤشرات بيئة العمل العالية لاستقطاب الكفاءات.</a:t>
            </a:r>
            <a:endParaRPr lang="en-US" sz="2800" dirty="0">
              <a:effectLst/>
              <a:latin typeface="Alexandria"/>
              <a:ea typeface="Calibri" panose="020F0502020204030204" pitchFamily="34" charset="0"/>
            </a:endParaRPr>
          </a:p>
        </p:txBody>
      </p:sp>
      <p:sp>
        <p:nvSpPr>
          <p:cNvPr id="14" name="مستطيل 13"/>
          <p:cNvSpPr/>
          <p:nvPr/>
        </p:nvSpPr>
        <p:spPr>
          <a:xfrm>
            <a:off x="777974" y="4500400"/>
            <a:ext cx="6190144"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التوسع في الأسواق: </a:t>
            </a:r>
            <a:r>
              <a:rPr lang="ar-SA" sz="2800" dirty="0" smtClean="0">
                <a:effectLst/>
                <a:latin typeface="Alexandria"/>
                <a:ea typeface="Calibri" panose="020F0502020204030204" pitchFamily="34" charset="0"/>
              </a:rPr>
              <a:t>السمعة القوية في بلد ما هي جواز سفر للدخول إلى أسواق جديدة بالاستثمار بهذه السمعة وبتكلفة تسويقية أقل.</a:t>
            </a:r>
            <a:endParaRPr lang="en-US" sz="2800" dirty="0">
              <a:effectLst/>
              <a:latin typeface="Alexandria"/>
              <a:ea typeface="Calibri" panose="020F0502020204030204" pitchFamily="34" charset="0"/>
            </a:endParaRPr>
          </a:p>
        </p:txBody>
      </p:sp>
      <p:sp>
        <p:nvSpPr>
          <p:cNvPr id="11" name="مستطيل 10"/>
          <p:cNvSpPr/>
          <p:nvPr/>
        </p:nvSpPr>
        <p:spPr>
          <a:xfrm>
            <a:off x="1995177" y="1382202"/>
            <a:ext cx="4877068" cy="558807"/>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3) تعظيم العائد على السمعة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8118" y="1523005"/>
            <a:ext cx="5223882" cy="4416250"/>
          </a:xfrm>
          <a:prstGeom prst="rect">
            <a:avLst/>
          </a:prstGeom>
        </p:spPr>
      </p:pic>
    </p:spTree>
    <p:extLst>
      <p:ext uri="{BB962C8B-B14F-4D97-AF65-F5344CB8AC3E}">
        <p14:creationId xmlns:p14="http://schemas.microsoft.com/office/powerpoint/2010/main" val="17066542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4"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317386"/>
            <a:ext cx="10817974" cy="52112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77974" y="2001290"/>
            <a:ext cx="6142209"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الموقف (البيانات المرعبة</a:t>
            </a:r>
            <a:r>
              <a:rPr lang="en-US"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3" name="مستطيل 12"/>
          <p:cNvSpPr/>
          <p:nvPr/>
        </p:nvSpPr>
        <p:spPr>
          <a:xfrm>
            <a:off x="674914" y="2562355"/>
            <a:ext cx="6293204" cy="143885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في عام </a:t>
            </a:r>
            <a:r>
              <a:rPr lang="en-US" sz="2800" dirty="0" smtClean="0">
                <a:effectLst/>
                <a:latin typeface="Alexandria"/>
                <a:ea typeface="Calibri" panose="020F0502020204030204" pitchFamily="34" charset="0"/>
              </a:rPr>
              <a:t>1982</a:t>
            </a:r>
            <a:r>
              <a:rPr lang="ar-SA" sz="2800" dirty="0" smtClean="0">
                <a:effectLst/>
                <a:latin typeface="Alexandria"/>
                <a:ea typeface="Calibri" panose="020F0502020204030204" pitchFamily="34" charset="0"/>
              </a:rPr>
              <a:t> توفي </a:t>
            </a:r>
            <a:r>
              <a:rPr lang="en-US" sz="2800" dirty="0" smtClean="0">
                <a:effectLst/>
                <a:latin typeface="Alexandria"/>
                <a:ea typeface="Calibri" panose="020F0502020204030204" pitchFamily="34" charset="0"/>
              </a:rPr>
              <a:t>7</a:t>
            </a:r>
            <a:r>
              <a:rPr lang="ar-SA" sz="2800" dirty="0" smtClean="0">
                <a:effectLst/>
                <a:latin typeface="Alexandria"/>
                <a:ea typeface="Calibri" panose="020F0502020204030204" pitchFamily="34" charset="0"/>
              </a:rPr>
              <a:t> أشخاص في شيكاغو بعد تناول كبسولات </a:t>
            </a:r>
            <a:r>
              <a:rPr lang="ar-SA" sz="2800" dirty="0" err="1" smtClean="0">
                <a:effectLst/>
                <a:latin typeface="Alexandria"/>
                <a:ea typeface="Calibri" panose="020F0502020204030204" pitchFamily="34" charset="0"/>
              </a:rPr>
              <a:t>تايلينول</a:t>
            </a:r>
            <a:r>
              <a:rPr lang="ar-SA" sz="2800" dirty="0" smtClean="0">
                <a:effectLst/>
                <a:latin typeface="Alexandria"/>
                <a:ea typeface="Calibri" panose="020F0502020204030204" pitchFamily="34" charset="0"/>
              </a:rPr>
              <a:t> تبين أنها ملوثة بمادة السيانيد. </a:t>
            </a:r>
            <a:r>
              <a:rPr lang="ar-SA" sz="2800" dirty="0" smtClean="0">
                <a:latin typeface="Alexandria"/>
                <a:ea typeface="Calibri" panose="020F0502020204030204" pitchFamily="34" charset="0"/>
              </a:rPr>
              <a:t>في تلك اللحظة، سجلت أدوات القياس والتقييم ما يلي:</a:t>
            </a:r>
            <a:endParaRPr lang="en-US" sz="2800" dirty="0">
              <a:effectLst/>
              <a:latin typeface="Alexandria"/>
              <a:ea typeface="Calibri" panose="020F0502020204030204" pitchFamily="34" charset="0"/>
            </a:endParaRPr>
          </a:p>
        </p:txBody>
      </p:sp>
      <p:sp>
        <p:nvSpPr>
          <p:cNvPr id="14" name="مستطيل 13"/>
          <p:cNvSpPr/>
          <p:nvPr/>
        </p:nvSpPr>
        <p:spPr>
          <a:xfrm>
            <a:off x="777974" y="4001210"/>
            <a:ext cx="6190144" cy="959558"/>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انخفاض حصة الشركة في السوق من </a:t>
            </a:r>
            <a:r>
              <a:rPr lang="en-US" sz="2800" dirty="0" smtClean="0">
                <a:effectLst/>
                <a:latin typeface="Alexandria"/>
                <a:ea typeface="Calibri" panose="020F0502020204030204" pitchFamily="34" charset="0"/>
              </a:rPr>
              <a:t>35</a:t>
            </a:r>
            <a:r>
              <a:rPr lang="ar-SA" sz="2800" dirty="0" smtClean="0">
                <a:effectLst/>
                <a:latin typeface="Alexandria"/>
                <a:ea typeface="Calibri" panose="020F0502020204030204" pitchFamily="34" charset="0"/>
              </a:rPr>
              <a:t>% إلى </a:t>
            </a:r>
            <a:r>
              <a:rPr lang="en-US" sz="2800" dirty="0" smtClean="0">
                <a:effectLst/>
                <a:latin typeface="Alexandria"/>
                <a:ea typeface="Calibri" panose="020F0502020204030204" pitchFamily="34" charset="0"/>
              </a:rPr>
              <a:t>7</a:t>
            </a:r>
            <a:r>
              <a:rPr lang="ar-SA" sz="2800" dirty="0" smtClean="0">
                <a:effectLst/>
                <a:latin typeface="Alexandria"/>
                <a:ea typeface="Calibri" panose="020F0502020204030204" pitchFamily="34" charset="0"/>
              </a:rPr>
              <a:t>% فوراً.</a:t>
            </a:r>
            <a:endParaRPr lang="en-US" sz="2800" dirty="0">
              <a:effectLst/>
              <a:latin typeface="Alexandria"/>
              <a:ea typeface="Calibri" panose="020F0502020204030204" pitchFamily="34" charset="0"/>
            </a:endParaRPr>
          </a:p>
        </p:txBody>
      </p:sp>
      <p:sp>
        <p:nvSpPr>
          <p:cNvPr id="11" name="مستطيل 10"/>
          <p:cNvSpPr/>
          <p:nvPr/>
        </p:nvSpPr>
        <p:spPr>
          <a:xfrm>
            <a:off x="1295400" y="1382202"/>
            <a:ext cx="5576845" cy="605294"/>
          </a:xfrm>
          <a:prstGeom prst="rect">
            <a:avLst/>
          </a:prstGeom>
        </p:spPr>
        <p:txBody>
          <a:bodyPr wrap="square">
            <a:spAutoFit/>
          </a:bodyPr>
          <a:lstStyle/>
          <a:p>
            <a:pPr algn="justLow" rtl="1">
              <a:lnSpc>
                <a:spcPts val="4000"/>
              </a:lnSpc>
              <a:spcAft>
                <a:spcPts val="0"/>
              </a:spcAft>
            </a:pPr>
            <a:r>
              <a:rPr lang="ar-SA" sz="2800" b="1" dirty="0" smtClean="0">
                <a:solidFill>
                  <a:srgbClr val="FF0000"/>
                </a:solidFill>
                <a:effectLst/>
                <a:latin typeface="Alexandria"/>
                <a:ea typeface="Calibri" panose="020F0502020204030204" pitchFamily="34" charset="0"/>
              </a:rPr>
              <a:t>شركة جونسون </a:t>
            </a:r>
            <a:r>
              <a:rPr lang="ar-SA" sz="2800" b="1" dirty="0" err="1" smtClean="0">
                <a:solidFill>
                  <a:srgbClr val="FF0000"/>
                </a:solidFill>
                <a:effectLst/>
                <a:latin typeface="Alexandria"/>
                <a:ea typeface="Calibri" panose="020F0502020204030204" pitchFamily="34" charset="0"/>
              </a:rPr>
              <a:t>آند</a:t>
            </a:r>
            <a:r>
              <a:rPr lang="ar-SA" sz="2800" b="1" dirty="0" smtClean="0">
                <a:solidFill>
                  <a:srgbClr val="FF0000"/>
                </a:solidFill>
                <a:effectLst/>
                <a:latin typeface="Alexandria"/>
                <a:ea typeface="Calibri" panose="020F0502020204030204" pitchFamily="34" charset="0"/>
              </a:rPr>
              <a:t> جونسون وأزمة </a:t>
            </a:r>
            <a:r>
              <a:rPr lang="ar-SA" sz="2800" b="1" dirty="0" err="1" smtClean="0">
                <a:solidFill>
                  <a:srgbClr val="FF0000"/>
                </a:solidFill>
                <a:effectLst/>
                <a:latin typeface="Alexandria"/>
                <a:ea typeface="Calibri" panose="020F0502020204030204" pitchFamily="34" charset="0"/>
              </a:rPr>
              <a:t>تايلينول</a:t>
            </a:r>
            <a:endParaRPr lang="en-US" sz="2800" dirty="0">
              <a:effectLst/>
              <a:latin typeface="Alexandria"/>
              <a:ea typeface="Calibri" panose="020F0502020204030204" pitchFamily="34" charset="0"/>
            </a:endParaRPr>
          </a:p>
        </p:txBody>
      </p:sp>
      <p:sp>
        <p:nvSpPr>
          <p:cNvPr id="10" name="مستطيل 9"/>
          <p:cNvSpPr/>
          <p:nvPr/>
        </p:nvSpPr>
        <p:spPr>
          <a:xfrm>
            <a:off x="1024217" y="4988836"/>
            <a:ext cx="5943901" cy="541174"/>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انهيار كامل في مؤشر الثقة لدى الجمهور.</a:t>
            </a:r>
            <a:endParaRPr lang="en-US" sz="2800" dirty="0">
              <a:effectLst/>
              <a:latin typeface="Alexandria"/>
              <a:ea typeface="Calibri" panose="020F0502020204030204" pitchFamily="34" charset="0"/>
            </a:endParaRPr>
          </a:p>
        </p:txBody>
      </p:sp>
      <p:sp>
        <p:nvSpPr>
          <p:cNvPr id="12" name="مستطيل 11"/>
          <p:cNvSpPr/>
          <p:nvPr/>
        </p:nvSpPr>
        <p:spPr>
          <a:xfrm>
            <a:off x="988750" y="5478602"/>
            <a:ext cx="5979368"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ذعر عام وتوصيات بعدم شراء أي منتج يحمل شعار الشركة.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3366" y="1516663"/>
            <a:ext cx="5128633" cy="4815282"/>
          </a:xfrm>
          <a:prstGeom prst="rect">
            <a:avLst/>
          </a:prstGeom>
        </p:spPr>
      </p:pic>
    </p:spTree>
    <p:extLst>
      <p:ext uri="{BB962C8B-B14F-4D97-AF65-F5344CB8AC3E}">
        <p14:creationId xmlns:p14="http://schemas.microsoft.com/office/powerpoint/2010/main" val="27511689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randombar(horizontal)">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randombar(horizontal)">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4" grpId="0"/>
      <p:bldP spid="11" grpId="0"/>
      <p:bldP spid="10"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153118"/>
            <a:ext cx="10817974" cy="5579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866648" y="1323689"/>
            <a:ext cx="6142209" cy="510717"/>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2) الاستجابة الاستراتيجية:</a:t>
            </a:r>
            <a:endParaRPr lang="en-US" sz="2800" b="1" dirty="0">
              <a:effectLst/>
              <a:latin typeface="Alexandria"/>
              <a:ea typeface="Calibri" panose="020F0502020204030204" pitchFamily="34" charset="0"/>
            </a:endParaRPr>
          </a:p>
        </p:txBody>
      </p:sp>
      <p:sp>
        <p:nvSpPr>
          <p:cNvPr id="13" name="مستطيل 12"/>
          <p:cNvSpPr/>
          <p:nvPr/>
        </p:nvSpPr>
        <p:spPr>
          <a:xfrm>
            <a:off x="715653" y="1733579"/>
            <a:ext cx="6293204" cy="1408399"/>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بدلاً من اتباع نصائح المحامين بالصمت أو الدفاع القانوني، اتخذت الإدارة قراراً بناءً على قيم السمعة (أبعاد </a:t>
            </a:r>
            <a:r>
              <a:rPr lang="ar-SA" sz="2800" dirty="0" err="1" smtClean="0">
                <a:effectLst/>
                <a:latin typeface="Alexandria"/>
                <a:ea typeface="Calibri" panose="020F0502020204030204" pitchFamily="34" charset="0"/>
              </a:rPr>
              <a:t>الحوكمة</a:t>
            </a:r>
            <a:r>
              <a:rPr lang="ar-SA" sz="2800" dirty="0" smtClean="0">
                <a:effectLst/>
                <a:latin typeface="Alexandria"/>
                <a:ea typeface="Calibri" panose="020F0502020204030204" pitchFamily="34" charset="0"/>
              </a:rPr>
              <a:t> والمسؤولية)</a:t>
            </a:r>
            <a:r>
              <a:rPr lang="ar-SA" sz="2800" dirty="0" smtClean="0">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4" name="مستطيل 13"/>
          <p:cNvSpPr/>
          <p:nvPr/>
        </p:nvSpPr>
        <p:spPr>
          <a:xfrm>
            <a:off x="709081" y="3000260"/>
            <a:ext cx="6422619"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السحب الشامل</a:t>
            </a:r>
            <a:r>
              <a:rPr lang="ar-SA" sz="2800" dirty="0" smtClean="0">
                <a:effectLst/>
                <a:latin typeface="Alexandria"/>
                <a:ea typeface="Calibri" panose="020F0502020204030204" pitchFamily="34" charset="0"/>
              </a:rPr>
              <a:t>: قامت الشركة بسحب </a:t>
            </a:r>
            <a:r>
              <a:rPr lang="en-US" sz="2800" dirty="0" smtClean="0">
                <a:effectLst/>
                <a:latin typeface="Alexandria"/>
                <a:ea typeface="Calibri" panose="020F0502020204030204" pitchFamily="34" charset="0"/>
              </a:rPr>
              <a:t>31</a:t>
            </a:r>
            <a:r>
              <a:rPr lang="ar-SA" sz="2800" dirty="0" smtClean="0">
                <a:effectLst/>
                <a:latin typeface="Alexandria"/>
                <a:ea typeface="Calibri" panose="020F0502020204030204" pitchFamily="34" charset="0"/>
              </a:rPr>
              <a:t> مليون عبوة من الأسواق بتكلفة قدرت بـ </a:t>
            </a:r>
            <a:r>
              <a:rPr lang="en-US" sz="2800" dirty="0" smtClean="0">
                <a:effectLst/>
                <a:latin typeface="Alexandria"/>
                <a:ea typeface="Calibri" panose="020F0502020204030204" pitchFamily="34" charset="0"/>
              </a:rPr>
              <a:t>100</a:t>
            </a:r>
            <a:r>
              <a:rPr lang="ar-SA" sz="2800" dirty="0" smtClean="0">
                <a:effectLst/>
                <a:latin typeface="Alexandria"/>
                <a:ea typeface="Calibri" panose="020F0502020204030204" pitchFamily="34" charset="0"/>
              </a:rPr>
              <a:t>مليون دولار حينها، رغم أن التلوث كان محصوراً في منطقة واحدة شيكاغو.</a:t>
            </a:r>
            <a:endParaRPr lang="en-US" sz="2800" dirty="0">
              <a:effectLst/>
              <a:latin typeface="Alexandria"/>
              <a:ea typeface="Calibri" panose="020F0502020204030204" pitchFamily="34" charset="0"/>
            </a:endParaRPr>
          </a:p>
        </p:txBody>
      </p:sp>
      <p:sp>
        <p:nvSpPr>
          <p:cNvPr id="10" name="مستطيل 9"/>
          <p:cNvSpPr/>
          <p:nvPr/>
        </p:nvSpPr>
        <p:spPr>
          <a:xfrm>
            <a:off x="691717" y="4408659"/>
            <a:ext cx="645734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الشفافية المطلقة</a:t>
            </a:r>
            <a:r>
              <a:rPr lang="ar-SA" sz="2800" dirty="0" smtClean="0">
                <a:effectLst/>
                <a:latin typeface="Alexandria"/>
                <a:ea typeface="Calibri" panose="020F0502020204030204" pitchFamily="34" charset="0"/>
              </a:rPr>
              <a:t>: أوقفت الشركة جميع الإعلانات التجارية واستبدلتها برسائل تحذيرية وتوعوية للجمهور.</a:t>
            </a:r>
            <a:endParaRPr lang="en-US" sz="2800" dirty="0">
              <a:effectLst/>
              <a:latin typeface="Alexandria"/>
              <a:ea typeface="Calibri" panose="020F0502020204030204" pitchFamily="34" charset="0"/>
            </a:endParaRPr>
          </a:p>
        </p:txBody>
      </p:sp>
      <p:sp>
        <p:nvSpPr>
          <p:cNvPr id="15" name="مستطيل 14"/>
          <p:cNvSpPr/>
          <p:nvPr/>
        </p:nvSpPr>
        <p:spPr>
          <a:xfrm>
            <a:off x="803768" y="5293491"/>
            <a:ext cx="6457345"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الابتكار من أجل السمعة</a:t>
            </a:r>
            <a:r>
              <a:rPr lang="ar-SA" sz="2800" dirty="0" smtClean="0">
                <a:effectLst/>
                <a:latin typeface="Alexandria"/>
                <a:ea typeface="Calibri" panose="020F0502020204030204" pitchFamily="34" charset="0"/>
              </a:rPr>
              <a:t>: لم تكتف الشركة بالاعتذار بل أعادت تصميم المنتج تقنياً ليكون مقاوماً للعبث، وهو الابتكار الذي أصبح معياراً عالمياً لكل الأدوية لاحقاً.</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267686" y="1411368"/>
            <a:ext cx="4924313" cy="5062728"/>
          </a:xfrm>
          <a:prstGeom prst="rect">
            <a:avLst/>
          </a:prstGeom>
        </p:spPr>
      </p:pic>
    </p:spTree>
    <p:extLst>
      <p:ext uri="{BB962C8B-B14F-4D97-AF65-F5344CB8AC3E}">
        <p14:creationId xmlns:p14="http://schemas.microsoft.com/office/powerpoint/2010/main" val="386808038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randombar(horizontal)">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4" grpId="0"/>
      <p:bldP spid="10"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96540"/>
            <a:ext cx="10817974" cy="54358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2485572" y="1669805"/>
            <a:ext cx="4143828" cy="541174"/>
          </a:xfrm>
          <a:prstGeom prst="rect">
            <a:avLst/>
          </a:prstGeom>
        </p:spPr>
        <p:txBody>
          <a:bodyPr wrap="square">
            <a:spAutoFit/>
          </a:bodyPr>
          <a:lstStyle/>
          <a:p>
            <a:pPr algn="justLow" rtl="1">
              <a:lnSpc>
                <a:spcPts val="3500"/>
              </a:lnSpc>
              <a:spcAft>
                <a:spcPts val="0"/>
              </a:spcAft>
            </a:pPr>
            <a:r>
              <a:rPr lang="ar-SA" sz="2800" b="1" dirty="0" smtClean="0">
                <a:latin typeface="Alexandria"/>
                <a:ea typeface="Calibri" panose="020F0502020204030204" pitchFamily="34" charset="0"/>
              </a:rPr>
              <a:t>3) النتيجة (العائد على السمعة)</a:t>
            </a:r>
            <a:endParaRPr lang="en-US" sz="2800" b="1" dirty="0">
              <a:effectLst/>
              <a:latin typeface="Alexandria"/>
              <a:ea typeface="Calibri" panose="020F0502020204030204" pitchFamily="34" charset="0"/>
            </a:endParaRPr>
          </a:p>
        </p:txBody>
      </p:sp>
      <p:sp>
        <p:nvSpPr>
          <p:cNvPr id="13" name="مستطيل 12"/>
          <p:cNvSpPr/>
          <p:nvPr/>
        </p:nvSpPr>
        <p:spPr>
          <a:xfrm>
            <a:off x="715653" y="2483572"/>
            <a:ext cx="591374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استعادت الشركة حصتها السوقية كاملة خلال أقل من عام.</a:t>
            </a:r>
            <a:endParaRPr lang="en-US" sz="2800" dirty="0">
              <a:effectLst/>
              <a:latin typeface="Alexandria"/>
              <a:ea typeface="Calibri" panose="020F0502020204030204" pitchFamily="34" charset="0"/>
            </a:endParaRPr>
          </a:p>
        </p:txBody>
      </p:sp>
      <p:sp>
        <p:nvSpPr>
          <p:cNvPr id="10" name="مستطيل 9"/>
          <p:cNvSpPr/>
          <p:nvPr/>
        </p:nvSpPr>
        <p:spPr>
          <a:xfrm>
            <a:off x="1055409" y="3543923"/>
            <a:ext cx="570180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تحولت جونسون </a:t>
            </a:r>
            <a:r>
              <a:rPr lang="ar-SA" sz="2800" dirty="0" err="1" smtClean="0">
                <a:effectLst/>
                <a:latin typeface="Alexandria"/>
                <a:ea typeface="Calibri" panose="020F0502020204030204" pitchFamily="34" charset="0"/>
              </a:rPr>
              <a:t>آند</a:t>
            </a:r>
            <a:r>
              <a:rPr lang="ar-SA" sz="2800" dirty="0" smtClean="0">
                <a:effectLst/>
                <a:latin typeface="Alexandria"/>
                <a:ea typeface="Calibri" panose="020F0502020204030204" pitchFamily="34" charset="0"/>
              </a:rPr>
              <a:t> جونسون في نظر الجمهور من شركة متهمة إلى البطل الذي يحمي المستهلك.</a:t>
            </a:r>
            <a:endParaRPr lang="en-US" sz="2800" dirty="0">
              <a:effectLst/>
              <a:latin typeface="Alexandria"/>
              <a:ea typeface="Calibri" panose="020F0502020204030204" pitchFamily="34" charset="0"/>
            </a:endParaRPr>
          </a:p>
        </p:txBody>
      </p:sp>
      <p:sp>
        <p:nvSpPr>
          <p:cNvPr id="15" name="مستطيل 14"/>
          <p:cNvSpPr/>
          <p:nvPr/>
        </p:nvSpPr>
        <p:spPr>
          <a:xfrm>
            <a:off x="1055409" y="4741844"/>
            <a:ext cx="5701807"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ارتفع مؤشر السمعة لمستويات أعلى مما كان عليه قبل الأزمة.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rotWithShape="1">
          <a:blip r:embed="rId3">
            <a:extLst>
              <a:ext uri="{28A0092B-C50C-407E-A947-70E740481C1C}">
                <a14:useLocalDpi xmlns:a14="http://schemas.microsoft.com/office/drawing/2010/main" val="0"/>
              </a:ext>
            </a:extLst>
          </a:blip>
          <a:srcRect t="17556"/>
          <a:stretch/>
        </p:blipFill>
        <p:spPr>
          <a:xfrm>
            <a:off x="7232959" y="1461899"/>
            <a:ext cx="4959041" cy="5091302"/>
          </a:xfrm>
          <a:prstGeom prst="rect">
            <a:avLst/>
          </a:prstGeom>
        </p:spPr>
      </p:pic>
      <p:sp>
        <p:nvSpPr>
          <p:cNvPr id="11" name="مستطيل 10"/>
          <p:cNvSpPr/>
          <p:nvPr/>
        </p:nvSpPr>
        <p:spPr>
          <a:xfrm>
            <a:off x="1698855" y="5802195"/>
            <a:ext cx="3947341"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https://www.jnj.com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353914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randombar(horizontal)">
                                      <p:cBhvr>
                                        <p:cTn id="4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0" grpId="0"/>
      <p:bldP spid="15"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96540"/>
            <a:ext cx="10817974" cy="4961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715653" y="1669805"/>
            <a:ext cx="6523347" cy="510717"/>
          </a:xfrm>
          <a:prstGeom prst="rect">
            <a:avLst/>
          </a:prstGeom>
        </p:spPr>
        <p:txBody>
          <a:bodyPr wrap="square">
            <a:spAutoFit/>
          </a:bodyPr>
          <a:lstStyle/>
          <a:p>
            <a:pPr algn="justLow" rtl="1">
              <a:lnSpc>
                <a:spcPts val="3500"/>
              </a:lnSpc>
              <a:spcAft>
                <a:spcPts val="0"/>
              </a:spcAft>
            </a:pPr>
            <a:r>
              <a:rPr lang="ar-SA" sz="2800" b="1" dirty="0" smtClean="0">
                <a:solidFill>
                  <a:srgbClr val="FF0000"/>
                </a:solidFill>
                <a:latin typeface="Alexandria"/>
                <a:ea typeface="Calibri" panose="020F0502020204030204" pitchFamily="34" charset="0"/>
              </a:rPr>
              <a:t>دراسة حالة شركة نوكيا (العملاق الذي لم يقرأ البيانات)</a:t>
            </a:r>
            <a:endParaRPr lang="en-US" sz="2800" b="1" dirty="0">
              <a:solidFill>
                <a:srgbClr val="FF0000"/>
              </a:solidFill>
              <a:effectLst/>
              <a:latin typeface="Alexandria"/>
              <a:ea typeface="Calibri" panose="020F0502020204030204" pitchFamily="34" charset="0"/>
            </a:endParaRPr>
          </a:p>
        </p:txBody>
      </p:sp>
      <p:sp>
        <p:nvSpPr>
          <p:cNvPr id="13" name="مستطيل 12"/>
          <p:cNvSpPr/>
          <p:nvPr/>
        </p:nvSpPr>
        <p:spPr>
          <a:xfrm>
            <a:off x="1857375" y="2451347"/>
            <a:ext cx="5381625"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الفشل في المحور الأول (الابتكار والرؤية)</a:t>
            </a:r>
            <a:endParaRPr lang="en-US" sz="2800" b="1" dirty="0">
              <a:effectLst/>
              <a:latin typeface="Alexandria"/>
              <a:ea typeface="Calibri" panose="020F0502020204030204" pitchFamily="34" charset="0"/>
            </a:endParaRPr>
          </a:p>
        </p:txBody>
      </p:sp>
      <p:sp>
        <p:nvSpPr>
          <p:cNvPr id="10" name="مستطيل 9"/>
          <p:cNvSpPr/>
          <p:nvPr/>
        </p:nvSpPr>
        <p:spPr>
          <a:xfrm>
            <a:off x="803768" y="3170775"/>
            <a:ext cx="6339982"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بينما كانت أبعاد السمعة لدى نوكيا قوية جداً في الأداء المالي، والجودة، فشلت تماماً في بعد الابتكار</a:t>
            </a:r>
            <a:endParaRPr lang="en-US" sz="2800" dirty="0">
              <a:effectLst/>
              <a:latin typeface="Alexandria"/>
              <a:ea typeface="Calibri" panose="020F0502020204030204" pitchFamily="34" charset="0"/>
            </a:endParaRPr>
          </a:p>
        </p:txBody>
      </p:sp>
      <p:sp>
        <p:nvSpPr>
          <p:cNvPr id="15" name="مستطيل 14"/>
          <p:cNvSpPr/>
          <p:nvPr/>
        </p:nvSpPr>
        <p:spPr>
          <a:xfrm>
            <a:off x="803768" y="4431615"/>
            <a:ext cx="6435232"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الخلل</a:t>
            </a:r>
            <a:r>
              <a:rPr lang="ar-SA" sz="2800" dirty="0" smtClean="0">
                <a:effectLst/>
                <a:latin typeface="Alexandria"/>
                <a:ea typeface="Calibri" panose="020F0502020204030204" pitchFamily="34" charset="0"/>
              </a:rPr>
              <a:t>: اعتمدت نوكيا على سمعتها التاريخية، ولم تدرك أن توقعات الجمهور انتقلت من "الهاتف الذي لا ينكسر"، إلى "الهاتف الذكي الذي يربطك بالعالم"</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9000" y="1533525"/>
            <a:ext cx="4952999" cy="4486275"/>
          </a:xfrm>
          <a:prstGeom prst="rect">
            <a:avLst/>
          </a:prstGeom>
        </p:spPr>
      </p:pic>
    </p:spTree>
    <p:extLst>
      <p:ext uri="{BB962C8B-B14F-4D97-AF65-F5344CB8AC3E}">
        <p14:creationId xmlns:p14="http://schemas.microsoft.com/office/powerpoint/2010/main" val="16512370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P spid="13" grpId="0"/>
      <p:bldP spid="10" grpId="0"/>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96540"/>
            <a:ext cx="10817974" cy="4961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a:off x="685800" y="1483761"/>
            <a:ext cx="7134225" cy="541174"/>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الفشل في المحور الثاني (أدوات القياس والتقييم)</a:t>
            </a:r>
            <a:endParaRPr lang="en-US" sz="2800" b="1" dirty="0">
              <a:effectLst/>
              <a:latin typeface="Alexandria"/>
              <a:ea typeface="Calibri" panose="020F0502020204030204" pitchFamily="34" charset="0"/>
            </a:endParaRPr>
          </a:p>
        </p:txBody>
      </p:sp>
      <p:sp>
        <p:nvSpPr>
          <p:cNvPr id="10" name="مستطيل 9"/>
          <p:cNvSpPr/>
          <p:nvPr/>
        </p:nvSpPr>
        <p:spPr>
          <a:xfrm>
            <a:off x="685800" y="2037177"/>
            <a:ext cx="713422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هذا هو الجزء الأهم نوكيا لم تكن بالحقيقة تفتقر للبيانات، بل كانت تفتقر إلى التقييم الصحيح لتلك البيانات.</a:t>
            </a:r>
            <a:endParaRPr lang="en-US" sz="2800" dirty="0">
              <a:effectLst/>
              <a:latin typeface="Alexandria"/>
              <a:ea typeface="Calibri" panose="020F0502020204030204" pitchFamily="34" charset="0"/>
            </a:endParaRPr>
          </a:p>
        </p:txBody>
      </p:sp>
      <p:sp>
        <p:nvSpPr>
          <p:cNvPr id="15" name="مستطيل 14"/>
          <p:cNvSpPr/>
          <p:nvPr/>
        </p:nvSpPr>
        <p:spPr>
          <a:xfrm>
            <a:off x="685800" y="2965123"/>
            <a:ext cx="7134225" cy="143885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تجاهل البيانات النوعية</a:t>
            </a:r>
            <a:r>
              <a:rPr lang="ar-SA" sz="2800" dirty="0" smtClean="0">
                <a:effectLst/>
                <a:latin typeface="Alexandria"/>
                <a:ea typeface="Calibri" panose="020F0502020204030204" pitchFamily="34" charset="0"/>
              </a:rPr>
              <a:t>: كانت تقارير نوكيا تركز على الأرقام الكمية (كم بعنا اليوم؟)، وتتجاهل البيانات النوعية (لماذا ينجذب الناس لسامسونج أو </a:t>
            </a:r>
            <a:r>
              <a:rPr lang="ar-SA" sz="2800" dirty="0" err="1" smtClean="0">
                <a:effectLst/>
                <a:latin typeface="Alexandria"/>
                <a:ea typeface="Calibri" panose="020F0502020204030204" pitchFamily="34" charset="0"/>
              </a:rPr>
              <a:t>آيفون</a:t>
            </a:r>
            <a:r>
              <a:rPr lang="ar-SA" sz="2800" dirty="0" smtClean="0">
                <a:effectLst/>
                <a:latin typeface="Alexandria"/>
                <a:ea typeface="Calibri" panose="020F0502020204030204" pitchFamily="34" charset="0"/>
              </a:rPr>
              <a:t>).</a:t>
            </a:r>
            <a:endParaRPr lang="en-US" sz="2800" dirty="0">
              <a:effectLst/>
              <a:latin typeface="Alexandria"/>
              <a:ea typeface="Calibri" panose="020F0502020204030204" pitchFamily="34" charset="0"/>
            </a:endParaRPr>
          </a:p>
        </p:txBody>
      </p:sp>
      <p:sp>
        <p:nvSpPr>
          <p:cNvPr id="11" name="مستطيل 10"/>
          <p:cNvSpPr/>
          <p:nvPr/>
        </p:nvSpPr>
        <p:spPr>
          <a:xfrm>
            <a:off x="685800" y="4403978"/>
            <a:ext cx="713422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الفجوة بين القياس والواقع: </a:t>
            </a:r>
            <a:r>
              <a:rPr lang="ar-SA" sz="2800" dirty="0" smtClean="0">
                <a:effectLst/>
                <a:latin typeface="Alexandria"/>
                <a:ea typeface="Calibri" panose="020F0502020204030204" pitchFamily="34" charset="0"/>
              </a:rPr>
              <a:t>كانت أدوات القياس الداخلية في نوكيا تظهر أن نظام </a:t>
            </a:r>
            <a:r>
              <a:rPr lang="ar-SA" sz="2800" dirty="0" err="1" smtClean="0">
                <a:effectLst/>
                <a:latin typeface="Alexandria"/>
                <a:ea typeface="Calibri" panose="020F0502020204030204" pitchFamily="34" charset="0"/>
              </a:rPr>
              <a:t>سيمبيان</a:t>
            </a:r>
            <a:r>
              <a:rPr lang="ar-SA" sz="2800" dirty="0" smtClean="0">
                <a:effectLst/>
                <a:latin typeface="Alexandria"/>
                <a:ea typeface="Calibri" panose="020F0502020204030204" pitchFamily="34" charset="0"/>
              </a:rPr>
              <a:t> لا يزال المفضل، لأن الاستبيانات كانت موجهة لجمهورها الحالي فقط، وفشلت في قياس نبض الجمهور المستقبلي، أو الاستماع الرقمي للمنافسين.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926158" y="1405176"/>
            <a:ext cx="4265841" cy="4744112"/>
          </a:xfrm>
          <a:prstGeom prst="rect">
            <a:avLst/>
          </a:prstGeom>
        </p:spPr>
      </p:pic>
    </p:spTree>
    <p:extLst>
      <p:ext uri="{BB962C8B-B14F-4D97-AF65-F5344CB8AC3E}">
        <p14:creationId xmlns:p14="http://schemas.microsoft.com/office/powerpoint/2010/main" val="267475035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0" grpId="0"/>
      <p:bldP spid="15"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96540"/>
            <a:ext cx="10817974" cy="4961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a:off x="685800" y="1483761"/>
            <a:ext cx="7134225"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الفشل في المحور الثالث (الاستجابة)</a:t>
            </a:r>
            <a:endParaRPr lang="en-US" sz="2800" b="1" dirty="0">
              <a:effectLst/>
              <a:latin typeface="Alexandria"/>
              <a:ea typeface="Calibri" panose="020F0502020204030204" pitchFamily="34" charset="0"/>
            </a:endParaRPr>
          </a:p>
        </p:txBody>
      </p:sp>
      <p:sp>
        <p:nvSpPr>
          <p:cNvPr id="10" name="مستطيل 9"/>
          <p:cNvSpPr/>
          <p:nvPr/>
        </p:nvSpPr>
        <p:spPr>
          <a:xfrm>
            <a:off x="685800" y="2037177"/>
            <a:ext cx="7229475" cy="990015"/>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عندما أظهرت تقارير السمعة أخيراً أن الشركة في خطر، كانت الاستجابة بطيئة ومتخبطة.</a:t>
            </a:r>
            <a:endParaRPr lang="en-US" sz="2800" dirty="0">
              <a:effectLst/>
              <a:latin typeface="Alexandria"/>
              <a:ea typeface="Calibri" panose="020F0502020204030204" pitchFamily="34" charset="0"/>
            </a:endParaRPr>
          </a:p>
        </p:txBody>
      </p:sp>
      <p:sp>
        <p:nvSpPr>
          <p:cNvPr id="15" name="مستطيل 14"/>
          <p:cNvSpPr/>
          <p:nvPr/>
        </p:nvSpPr>
        <p:spPr>
          <a:xfrm>
            <a:off x="781050" y="3173030"/>
            <a:ext cx="713422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الإنكار الاستراتيجي: </a:t>
            </a:r>
            <a:r>
              <a:rPr lang="ar-SA" sz="2800" dirty="0" smtClean="0">
                <a:effectLst/>
                <a:latin typeface="Alexandria"/>
                <a:ea typeface="Calibri" panose="020F0502020204030204" pitchFamily="34" charset="0"/>
              </a:rPr>
              <a:t>بدلاً من تغيير المسار الجذري، أصرت القيادة على أن الجمهور سيعود إليهم.</a:t>
            </a:r>
            <a:endParaRPr lang="en-US" sz="2800" dirty="0">
              <a:effectLst/>
              <a:latin typeface="Alexandria"/>
              <a:ea typeface="Calibri" panose="020F0502020204030204" pitchFamily="34" charset="0"/>
            </a:endParaRPr>
          </a:p>
        </p:txBody>
      </p:sp>
      <p:sp>
        <p:nvSpPr>
          <p:cNvPr id="11" name="مستطيل 10"/>
          <p:cNvSpPr/>
          <p:nvPr/>
        </p:nvSpPr>
        <p:spPr>
          <a:xfrm>
            <a:off x="781050" y="4303716"/>
            <a:ext cx="7134225" cy="1887696"/>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الفشل التقني: </a:t>
            </a:r>
            <a:r>
              <a:rPr lang="ar-SA" sz="2800" dirty="0" smtClean="0">
                <a:effectLst/>
                <a:latin typeface="Alexandria"/>
                <a:ea typeface="Calibri" panose="020F0502020204030204" pitchFamily="34" charset="0"/>
              </a:rPr>
              <a:t>عندما </a:t>
            </a:r>
            <a:r>
              <a:rPr lang="ar-SA" sz="2800" dirty="0" err="1" smtClean="0">
                <a:effectLst/>
                <a:latin typeface="Alexandria"/>
                <a:ea typeface="Calibri" panose="020F0502020204030204" pitchFamily="34" charset="0"/>
              </a:rPr>
              <a:t>استجابو</a:t>
            </a:r>
            <a:r>
              <a:rPr lang="ar-SA" sz="2800" dirty="0" smtClean="0">
                <a:effectLst/>
                <a:latin typeface="Alexandria"/>
                <a:ea typeface="Calibri" panose="020F0502020204030204" pitchFamily="34" charset="0"/>
              </a:rPr>
              <a:t> أخيراً عبر نظام (</a:t>
            </a:r>
            <a:r>
              <a:rPr lang="en-US" sz="2800" dirty="0" smtClean="0">
                <a:effectLst/>
                <a:latin typeface="Alexandria"/>
                <a:ea typeface="Calibri" panose="020F0502020204030204" pitchFamily="34" charset="0"/>
              </a:rPr>
              <a:t>Windows Phone</a:t>
            </a:r>
            <a:r>
              <a:rPr lang="ar-SA" sz="2800" dirty="0" smtClean="0">
                <a:effectLst/>
                <a:latin typeface="Alexandria"/>
                <a:ea typeface="Calibri" panose="020F0502020204030204" pitchFamily="34" charset="0"/>
              </a:rPr>
              <a:t>)، كان التقييم التقني للسوق يشير إلى أن نظام (</a:t>
            </a:r>
            <a:r>
              <a:rPr lang="en-US" sz="2800" dirty="0" smtClean="0">
                <a:latin typeface="Alexandria"/>
                <a:ea typeface="Calibri" panose="020F0502020204030204" pitchFamily="34" charset="0"/>
              </a:rPr>
              <a:t>Android</a:t>
            </a:r>
            <a:r>
              <a:rPr lang="ar-SA" sz="2800" dirty="0" smtClean="0">
                <a:latin typeface="Alexandria"/>
                <a:ea typeface="Calibri" panose="020F0502020204030204" pitchFamily="34" charset="0"/>
              </a:rPr>
              <a:t>)، قد اكتسح الساحة، مما جعل استجابتهم تأتي بعد فوات الأوان.</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stretch>
            <a:fillRect/>
          </a:stretch>
        </p:blipFill>
        <p:spPr>
          <a:xfrm>
            <a:off x="7926159" y="1461898"/>
            <a:ext cx="4265841" cy="4591553"/>
          </a:xfrm>
          <a:prstGeom prst="rect">
            <a:avLst/>
          </a:prstGeom>
        </p:spPr>
      </p:pic>
    </p:spTree>
    <p:extLst>
      <p:ext uri="{BB962C8B-B14F-4D97-AF65-F5344CB8AC3E}">
        <p14:creationId xmlns:p14="http://schemas.microsoft.com/office/powerpoint/2010/main" val="6427072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0" grpId="0"/>
      <p:bldP spid="15"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6418" y="593462"/>
            <a:ext cx="783723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9666" y="1296540"/>
            <a:ext cx="10817974" cy="49613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7439026" y="244884"/>
            <a:ext cx="4684148" cy="703078"/>
          </a:xfrm>
          <a:prstGeom prst="rect">
            <a:avLst/>
          </a:prstGeom>
        </p:spPr>
        <p:txBody>
          <a:bodyPr wrap="square">
            <a:spAutoFit/>
          </a:bodyPr>
          <a:lstStyle/>
          <a:p>
            <a:pPr algn="r" rtl="1">
              <a:lnSpc>
                <a:spcPct val="107000"/>
              </a:lnSpc>
              <a:spcAft>
                <a:spcPts val="800"/>
              </a:spcAft>
            </a:pPr>
            <a:r>
              <a:rPr lang="ar-SA" sz="4000" b="1" dirty="0" smtClean="0">
                <a:solidFill>
                  <a:srgbClr val="FF0000"/>
                </a:solidFill>
                <a:latin typeface="Alexandria"/>
                <a:ea typeface="Calibri" panose="020F0502020204030204" pitchFamily="34" charset="0"/>
              </a:rPr>
              <a:t>مثال عملي</a:t>
            </a:r>
            <a:endParaRPr lang="en-US" sz="4000" b="1" dirty="0">
              <a:solidFill>
                <a:srgbClr val="FF0000"/>
              </a:solidFill>
              <a:latin typeface="Alexandria"/>
              <a:ea typeface="Calibri" panose="020F0502020204030204" pitchFamily="34" charset="0"/>
              <a:cs typeface="Arial" panose="020B0604020202020204" pitchFamily="34" charset="0"/>
            </a:endParaRPr>
          </a:p>
        </p:txBody>
      </p:sp>
      <p:sp>
        <p:nvSpPr>
          <p:cNvPr id="13" name="مستطيل 12"/>
          <p:cNvSpPr/>
          <p:nvPr/>
        </p:nvSpPr>
        <p:spPr>
          <a:xfrm>
            <a:off x="685800" y="1483761"/>
            <a:ext cx="7134225" cy="510717"/>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أسباب فشل نوكيا</a:t>
            </a:r>
            <a:endParaRPr lang="en-US" sz="2800" b="1" dirty="0">
              <a:effectLst/>
              <a:latin typeface="Alexandria"/>
              <a:ea typeface="Calibri" panose="020F0502020204030204" pitchFamily="34" charset="0"/>
            </a:endParaRPr>
          </a:p>
        </p:txBody>
      </p:sp>
      <p:sp>
        <p:nvSpPr>
          <p:cNvPr id="10" name="مستطيل 9"/>
          <p:cNvSpPr/>
          <p:nvPr/>
        </p:nvSpPr>
        <p:spPr>
          <a:xfrm>
            <a:off x="685800" y="2037177"/>
            <a:ext cx="7229475" cy="510717"/>
          </a:xfrm>
          <a:prstGeom prst="rect">
            <a:avLst/>
          </a:prstGeom>
        </p:spPr>
        <p:txBody>
          <a:bodyPr wrap="square">
            <a:spAutoFit/>
          </a:bodyPr>
          <a:lstStyle/>
          <a:p>
            <a:pPr algn="justLow" rtl="1">
              <a:lnSpc>
                <a:spcPts val="3500"/>
              </a:lnSpc>
              <a:spcAft>
                <a:spcPts val="0"/>
              </a:spcAft>
            </a:pPr>
            <a:r>
              <a:rPr lang="ar-SA" sz="2800" dirty="0" smtClean="0">
                <a:effectLst/>
                <a:latin typeface="Alexandria"/>
                <a:ea typeface="Calibri" panose="020F0502020204030204" pitchFamily="34" charset="0"/>
              </a:rPr>
              <a:t>يمكن تلخيص أسباب فشل نوكيا في إدارة سمعتها في ثلاث نقاط</a:t>
            </a:r>
            <a:endParaRPr lang="en-US" sz="2800" dirty="0">
              <a:effectLst/>
              <a:latin typeface="Alexandria"/>
              <a:ea typeface="Calibri" panose="020F0502020204030204" pitchFamily="34" charset="0"/>
            </a:endParaRPr>
          </a:p>
        </p:txBody>
      </p:sp>
      <p:sp>
        <p:nvSpPr>
          <p:cNvPr id="15" name="مستطيل 14"/>
          <p:cNvSpPr/>
          <p:nvPr/>
        </p:nvSpPr>
        <p:spPr>
          <a:xfrm>
            <a:off x="834116" y="2547894"/>
            <a:ext cx="713422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1) عمى البيانات: </a:t>
            </a:r>
            <a:r>
              <a:rPr lang="ar-SA" sz="2800" dirty="0" smtClean="0">
                <a:effectLst/>
                <a:latin typeface="Alexandria"/>
                <a:ea typeface="Calibri" panose="020F0502020204030204" pitchFamily="34" charset="0"/>
              </a:rPr>
              <a:t>القياس لا يعني جمع الأرقام التي تحبها، بل مواجهة الحقائق التي تكرهها.</a:t>
            </a:r>
            <a:endParaRPr lang="en-US" sz="2800" dirty="0">
              <a:effectLst/>
              <a:latin typeface="Alexandria"/>
              <a:ea typeface="Calibri" panose="020F0502020204030204" pitchFamily="34" charset="0"/>
            </a:endParaRPr>
          </a:p>
        </p:txBody>
      </p:sp>
      <p:sp>
        <p:nvSpPr>
          <p:cNvPr id="11" name="مستطيل 10"/>
          <p:cNvSpPr/>
          <p:nvPr/>
        </p:nvSpPr>
        <p:spPr>
          <a:xfrm>
            <a:off x="786491" y="3553618"/>
            <a:ext cx="7134225"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2) تجاهل أصحاب المصلحة: </a:t>
            </a:r>
            <a:r>
              <a:rPr lang="ar-SA" sz="2800" dirty="0" smtClean="0">
                <a:effectLst/>
                <a:latin typeface="Alexandria"/>
                <a:ea typeface="Calibri" panose="020F0502020204030204" pitchFamily="34" charset="0"/>
              </a:rPr>
              <a:t>نوكيا ركزت على المساهمين (الأرباح الفورية)، وأهملت العملاء (تغير الأذواق).</a:t>
            </a:r>
            <a:endParaRPr lang="en-US" sz="2800" dirty="0">
              <a:effectLst/>
              <a:latin typeface="Alexandria"/>
              <a:ea typeface="Calibri" panose="020F0502020204030204" pitchFamily="34" charset="0"/>
            </a:endParaRPr>
          </a:p>
        </p:txBody>
      </p:sp>
      <p:sp>
        <p:nvSpPr>
          <p:cNvPr id="12" name="مستطيل 11"/>
          <p:cNvSpPr/>
          <p:nvPr/>
        </p:nvSpPr>
        <p:spPr>
          <a:xfrm>
            <a:off x="834116" y="4559342"/>
            <a:ext cx="7048499" cy="990015"/>
          </a:xfrm>
          <a:prstGeom prst="rect">
            <a:avLst/>
          </a:prstGeom>
        </p:spPr>
        <p:txBody>
          <a:bodyPr wrap="square">
            <a:spAutoFit/>
          </a:bodyPr>
          <a:lstStyle/>
          <a:p>
            <a:pPr algn="justLow" rtl="1">
              <a:lnSpc>
                <a:spcPts val="3500"/>
              </a:lnSpc>
              <a:spcAft>
                <a:spcPts val="0"/>
              </a:spcAft>
            </a:pPr>
            <a:r>
              <a:rPr lang="ar-SA" sz="2800" b="1" dirty="0" smtClean="0">
                <a:effectLst/>
                <a:latin typeface="Alexandria"/>
                <a:ea typeface="Calibri" panose="020F0502020204030204" pitchFamily="34" charset="0"/>
              </a:rPr>
              <a:t>3) الغزو المؤسسي: </a:t>
            </a:r>
            <a:r>
              <a:rPr lang="ar-SA" sz="2800" dirty="0" smtClean="0">
                <a:effectLst/>
                <a:latin typeface="Alexandria"/>
                <a:ea typeface="Calibri" panose="020F0502020204030204" pitchFamily="34" charset="0"/>
              </a:rPr>
              <a:t>السمعة القوية في الماضي قد تصبح فخاً يمنعك من تقييم الحاضر بموضوعية.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1408" y="1559626"/>
            <a:ext cx="4170592" cy="4488749"/>
          </a:xfrm>
          <a:prstGeom prst="rect">
            <a:avLst/>
          </a:prstGeom>
        </p:spPr>
      </p:pic>
      <p:sp>
        <p:nvSpPr>
          <p:cNvPr id="14" name="مستطيل 13"/>
          <p:cNvSpPr/>
          <p:nvPr/>
        </p:nvSpPr>
        <p:spPr>
          <a:xfrm>
            <a:off x="2320016" y="5608973"/>
            <a:ext cx="4162424" cy="541174"/>
          </a:xfrm>
          <a:prstGeom prst="rect">
            <a:avLst/>
          </a:prstGeom>
        </p:spPr>
        <p:txBody>
          <a:bodyPr wrap="square">
            <a:spAutoFit/>
          </a:bodyPr>
          <a:lstStyle/>
          <a:p>
            <a:pPr algn="justLow" rtl="1">
              <a:lnSpc>
                <a:spcPts val="3500"/>
              </a:lnSpc>
              <a:spcAft>
                <a:spcPts val="0"/>
              </a:spcAft>
            </a:pPr>
            <a:r>
              <a:rPr lang="en-US" sz="2800" dirty="0">
                <a:latin typeface="Alexandria"/>
                <a:ea typeface="Calibri" panose="020F0502020204030204" pitchFamily="34" charset="0"/>
                <a:hlinkClick r:id="rId4"/>
              </a:rPr>
              <a:t>https://www.nokia.com</a:t>
            </a:r>
            <a:r>
              <a:rPr lang="en-US" sz="2800" dirty="0" smtClean="0">
                <a:latin typeface="Alexandria"/>
                <a:ea typeface="Calibri" panose="020F0502020204030204" pitchFamily="34" charset="0"/>
                <a:hlinkClick r:id="rId4"/>
              </a:rPr>
              <a:t>/</a:t>
            </a:r>
            <a:r>
              <a:rPr lang="ar-SA" sz="2800" dirty="0" smtClean="0">
                <a:latin typeface="Alexandria"/>
                <a:ea typeface="Calibri" panose="020F0502020204030204" pitchFamily="34" charset="0"/>
              </a:rPr>
              <a:t> </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81454710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randombar(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randombar(horizontal)">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3" grpId="0"/>
      <p:bldP spid="10" grpId="0"/>
      <p:bldP spid="15" grpId="0"/>
      <p:bldP spid="11" grpId="0"/>
      <p:bldP spid="12" grpId="0"/>
      <p:bldP spid="1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9832" y="5787410"/>
            <a:ext cx="2679539"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Ten</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9" y="1053865"/>
            <a:ext cx="10726993" cy="547842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في نهاية رحلتنا اليوم، تذكروا دائماً السمعة المؤسسية ليست شيئاً نملكه، بل هي شيء نستحقه كل يوم. في عصر الشفافية الرقمية، لم يعد هناك مكان للاختباء. المؤسسة الناجحة هي التي تتطابق أفعالها مع أقوالها، وهي التي تدرك أن البيانات هي عقل السمعة، لكن القيم الأخلاقية هي قلبها النابض. وكما قال وارن </a:t>
            </a:r>
            <a:r>
              <a:rPr lang="ar-SA" sz="2800" dirty="0" err="1" smtClean="0">
                <a:latin typeface="Alexandria"/>
                <a:ea typeface="Calibri" panose="020F0502020204030204" pitchFamily="34" charset="0"/>
              </a:rPr>
              <a:t>بافيت</a:t>
            </a:r>
            <a:r>
              <a:rPr lang="ar-SA" sz="2800" dirty="0" smtClean="0">
                <a:latin typeface="Alexandria"/>
                <a:ea typeface="Calibri" panose="020F0502020204030204" pitchFamily="34" charset="0"/>
              </a:rPr>
              <a:t> ذات مرة: "يستغرق بناء السمعة عشرين عاماً، ويستغرق تدميرها خمس دقائق فقط". إذا فكرت في ذلك، فستفعل الأشياء بشكل مختلف. ونحن اليوم بالأدوات التقنية والمنهجيات التي ناقشناها، نملك القدرة على حماية تلك السنوات العشرين في كل دقيقة تمر علينا.</a:t>
            </a:r>
          </a:p>
        </p:txBody>
      </p:sp>
    </p:spTree>
    <p:extLst>
      <p:ext uri="{BB962C8B-B14F-4D97-AF65-F5344CB8AC3E}">
        <p14:creationId xmlns:p14="http://schemas.microsoft.com/office/powerpoint/2010/main" val="243345940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703078"/>
          </a:xfrm>
          <a:prstGeom prst="rect">
            <a:avLst/>
          </a:prstGeom>
        </p:spPr>
        <p:txBody>
          <a:bodyPr wrap="square">
            <a:spAutoFit/>
          </a:bodyPr>
          <a:lstStyle/>
          <a:p>
            <a:pPr algn="r" rtl="1">
              <a:lnSpc>
                <a:spcPct val="107000"/>
              </a:lnSpc>
              <a:spcAft>
                <a:spcPts val="800"/>
              </a:spcAft>
            </a:pPr>
            <a:r>
              <a:rPr lang="ar-SA" sz="4000" b="1" dirty="0" smtClean="0">
                <a:solidFill>
                  <a:srgbClr val="00AEEF"/>
                </a:solidFill>
                <a:latin typeface="Alexandria"/>
                <a:ea typeface="Calibri" panose="020F0502020204030204" pitchFamily="34" charset="0"/>
                <a:cs typeface="Arial" panose="020B0604020202020204" pitchFamily="34" charset="0"/>
              </a:rPr>
              <a:t>تذكير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5052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SA" sz="2800" b="1" u="sng" dirty="0" smtClean="0">
                <a:solidFill>
                  <a:schemeClr val="tx1"/>
                </a:solidFill>
                <a:latin typeface="Alexandria"/>
              </a:rPr>
              <a:t>ستتمحور المحاضرة القادمة حول الأمور الآتية:</a:t>
            </a:r>
          </a:p>
          <a:p>
            <a:pPr algn="justLow" rtl="1"/>
            <a:endParaRPr lang="en-US" sz="2800" u="sng" dirty="0">
              <a:solidFill>
                <a:schemeClr val="tx1"/>
              </a:solidFill>
              <a:latin typeface="Alexandria"/>
            </a:endParaRPr>
          </a:p>
          <a:p>
            <a:pPr marL="457200" indent="-457200" algn="justLow" rtl="1">
              <a:buFont typeface="Arial" panose="020B0604020202020204" pitchFamily="34" charset="0"/>
              <a:buChar char="•"/>
            </a:pPr>
            <a:r>
              <a:rPr lang="ar-SA" sz="2800" dirty="0" smtClean="0">
                <a:solidFill>
                  <a:schemeClr val="tx1"/>
                </a:solidFill>
                <a:latin typeface="Alexandria"/>
              </a:rPr>
              <a:t>مراجعة لجميع مكونات المقرر</a:t>
            </a:r>
          </a:p>
          <a:p>
            <a:pPr algn="justLow" rtl="1"/>
            <a:r>
              <a:rPr lang="ar-SA" sz="2800" dirty="0" smtClean="0">
                <a:solidFill>
                  <a:schemeClr val="tx1"/>
                </a:solidFill>
                <a:latin typeface="Alexandria"/>
              </a:rPr>
              <a:t> </a:t>
            </a:r>
            <a:endParaRPr lang="en-US" sz="2800" dirty="0">
              <a:solidFill>
                <a:schemeClr val="tx1"/>
              </a:solidFill>
              <a:latin typeface="Alexandria"/>
            </a:endParaRPr>
          </a:p>
          <a:p>
            <a:pPr marL="457200" indent="-457200" algn="justLow" rtl="1">
              <a:lnSpc>
                <a:spcPts val="5000"/>
              </a:lnSpc>
              <a:buFont typeface="Wingdings" panose="05000000000000000000" pitchFamily="2" charset="2"/>
              <a:buChar char="ü"/>
            </a:pPr>
            <a:r>
              <a:rPr lang="ar-SA" sz="2800" dirty="0" smtClean="0">
                <a:solidFill>
                  <a:schemeClr val="tx1"/>
                </a:solidFill>
                <a:latin typeface="Alexandria"/>
              </a:rPr>
              <a:t>مراجعة شاملة لكامل المحاضرات</a:t>
            </a: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16208" y="611697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Lecture Ten</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1700589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infopath/2007/PartnerControls"/>
    <ds:schemaRef ds:uri="http://purl.org/dc/dcmitype/"/>
    <ds:schemaRef ds:uri="http://schemas.microsoft.com/office/2006/metadata/properties"/>
    <ds:schemaRef ds:uri="http://purl.org/dc/elements/1.1/"/>
    <ds:schemaRef ds:uri="688354b5-287c-4cda-825e-1d7935aea40e"/>
    <ds:schemaRef ds:uri="aca13214-df29-4e3c-a050-857c0bf7bd8e"/>
    <ds:schemaRef ds:uri="http://www.w3.org/XML/1998/namespace"/>
    <ds:schemaRef ds:uri="http://purl.org/dc/term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8FEE677-B043-4FEA-A4BA-CDC78DC03C5A}"/>
</file>

<file path=docProps/app.xml><?xml version="1.0" encoding="utf-8"?>
<Properties xmlns="http://schemas.openxmlformats.org/officeDocument/2006/extended-properties" xmlns:vt="http://schemas.openxmlformats.org/officeDocument/2006/docPropsVTypes">
  <TotalTime>8603</TotalTime>
  <Words>2959</Words>
  <Application>Microsoft Office PowerPoint</Application>
  <PresentationFormat>شاشة عريضة</PresentationFormat>
  <Paragraphs>248</Paragraphs>
  <Slides>41</Slides>
  <Notes>4</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41</vt:i4>
      </vt:variant>
    </vt:vector>
  </HeadingPairs>
  <TitlesOfParts>
    <vt:vector size="47" baseType="lpstr">
      <vt:lpstr>Alexandria</vt:lpstr>
      <vt:lpstr>Arial</vt:lpstr>
      <vt:lpstr>Calibri</vt:lpstr>
      <vt:lpstr>Calibri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607</cp:revision>
  <dcterms:created xsi:type="dcterms:W3CDTF">2023-04-29T09:08:00Z</dcterms:created>
  <dcterms:modified xsi:type="dcterms:W3CDTF">2026-03-17T08:35:42Z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