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 id="2147483705" r:id="rId5"/>
  </p:sldMasterIdLst>
  <p:notesMasterIdLst>
    <p:notesMasterId r:id="rId57"/>
  </p:notesMasterIdLst>
  <p:sldIdLst>
    <p:sldId id="482" r:id="rId6"/>
    <p:sldId id="483" r:id="rId7"/>
    <p:sldId id="529" r:id="rId8"/>
    <p:sldId id="530" r:id="rId9"/>
    <p:sldId id="531" r:id="rId10"/>
    <p:sldId id="532" r:id="rId11"/>
    <p:sldId id="533" r:id="rId12"/>
    <p:sldId id="534" r:id="rId13"/>
    <p:sldId id="535" r:id="rId14"/>
    <p:sldId id="536" r:id="rId15"/>
    <p:sldId id="537" r:id="rId16"/>
    <p:sldId id="538" r:id="rId17"/>
    <p:sldId id="539" r:id="rId18"/>
    <p:sldId id="540" r:id="rId19"/>
    <p:sldId id="541" r:id="rId20"/>
    <p:sldId id="542" r:id="rId21"/>
    <p:sldId id="543" r:id="rId22"/>
    <p:sldId id="544" r:id="rId23"/>
    <p:sldId id="545" r:id="rId24"/>
    <p:sldId id="546" r:id="rId25"/>
    <p:sldId id="547" r:id="rId26"/>
    <p:sldId id="548" r:id="rId27"/>
    <p:sldId id="549" r:id="rId28"/>
    <p:sldId id="550" r:id="rId29"/>
    <p:sldId id="551" r:id="rId30"/>
    <p:sldId id="552" r:id="rId31"/>
    <p:sldId id="553" r:id="rId32"/>
    <p:sldId id="554" r:id="rId33"/>
    <p:sldId id="555" r:id="rId34"/>
    <p:sldId id="556" r:id="rId35"/>
    <p:sldId id="557" r:id="rId36"/>
    <p:sldId id="558" r:id="rId37"/>
    <p:sldId id="559" r:id="rId38"/>
    <p:sldId id="560" r:id="rId39"/>
    <p:sldId id="561" r:id="rId40"/>
    <p:sldId id="562" r:id="rId41"/>
    <p:sldId id="563" r:id="rId42"/>
    <p:sldId id="564" r:id="rId43"/>
    <p:sldId id="565" r:id="rId44"/>
    <p:sldId id="566" r:id="rId45"/>
    <p:sldId id="567" r:id="rId46"/>
    <p:sldId id="568" r:id="rId47"/>
    <p:sldId id="569" r:id="rId48"/>
    <p:sldId id="570" r:id="rId49"/>
    <p:sldId id="571" r:id="rId50"/>
    <p:sldId id="572" r:id="rId51"/>
    <p:sldId id="573" r:id="rId52"/>
    <p:sldId id="574" r:id="rId53"/>
    <p:sldId id="575" r:id="rId54"/>
    <p:sldId id="576" r:id="rId55"/>
    <p:sldId id="484"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2" autoAdjust="0"/>
    <p:restoredTop sz="94660"/>
  </p:normalViewPr>
  <p:slideViewPr>
    <p:cSldViewPr snapToGrid="0">
      <p:cViewPr varScale="1">
        <p:scale>
          <a:sx n="70" d="100"/>
          <a:sy n="70" d="100"/>
        </p:scale>
        <p:origin x="57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7/3/2026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7417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880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9194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51638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58339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29628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69432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39593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63888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51276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02889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11527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49814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63666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1018634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778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6885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215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399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49708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80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0390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58235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48928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1757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1"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5435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90324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00613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89399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94923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1"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323127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93148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84240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154810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5000" t="-6000" b="-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5085306"/>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8.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30.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19793886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73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99370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6409" y="4150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4" y="4663129"/>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5691196" y="2852799"/>
            <a:ext cx="6560797" cy="1200329"/>
          </a:xfrm>
          <a:prstGeom prst="rect">
            <a:avLst/>
          </a:prstGeom>
          <a:noFill/>
        </p:spPr>
        <p:txBody>
          <a:bodyPr wrap="square" rtlCol="0">
            <a:spAutoFit/>
          </a:bodyPr>
          <a:lstStyle/>
          <a:p>
            <a:pPr lvl="0" algn="ctr"/>
            <a:r>
              <a:rPr lang="en-US" sz="2400" b="1" dirty="0">
                <a:solidFill>
                  <a:prstClr val="black"/>
                </a:solidFill>
                <a:latin typeface="Times New Roman" panose="02020603050405020304" pitchFamily="18" charset="0"/>
                <a:cs typeface="Times New Roman" panose="02020603050405020304" pitchFamily="18" charset="0"/>
              </a:rPr>
              <a:t>Global Project Management in the Digital Era: Innovations, Challenges, and Practical Applications</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8505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975974"/>
            <a:ext cx="10211204" cy="86030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Introduction</a:t>
            </a:r>
            <a:endParaRPr lang="en-US" sz="3200" b="1" dirty="0"/>
          </a:p>
        </p:txBody>
      </p:sp>
      <p:sp>
        <p:nvSpPr>
          <p:cNvPr id="13" name="Content Placeholder 2"/>
          <p:cNvSpPr txBox="1">
            <a:spLocks/>
          </p:cNvSpPr>
          <p:nvPr/>
        </p:nvSpPr>
        <p:spPr>
          <a:xfrm>
            <a:off x="838200" y="2176470"/>
            <a:ext cx="10333383" cy="40004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In today’s increasingly interconnected world, project management has evolved from a local operational practice into a complex global discipline shaped by rapid technological advancements, multicultural collaboration, and dynamic international markets. Modern organizations now execute projects across continents—engaging teams, suppliers, and stakeholders from diverse cultural, legal, and economic environments. This transformation has introduced new challenges and opportunities that require project managers to adopt advanced methodologies, digital tools, and data-driven strategies. </a:t>
            </a:r>
            <a:endParaRPr lang="en-US" dirty="0"/>
          </a:p>
        </p:txBody>
      </p:sp>
    </p:spTree>
    <p:extLst>
      <p:ext uri="{BB962C8B-B14F-4D97-AF65-F5344CB8AC3E}">
        <p14:creationId xmlns:p14="http://schemas.microsoft.com/office/powerpoint/2010/main" val="353916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975974"/>
            <a:ext cx="10211204" cy="86030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Introduction</a:t>
            </a:r>
            <a:endParaRPr lang="en-US" sz="3200" b="1" dirty="0"/>
          </a:p>
        </p:txBody>
      </p:sp>
      <p:sp>
        <p:nvSpPr>
          <p:cNvPr id="11" name="Content Placeholder 2"/>
          <p:cNvSpPr txBox="1">
            <a:spLocks/>
          </p:cNvSpPr>
          <p:nvPr/>
        </p:nvSpPr>
        <p:spPr>
          <a:xfrm>
            <a:off x="838200" y="2255954"/>
            <a:ext cx="10333383" cy="39210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As artificial intelligence, cloud platforms, and predictive analytics redefine how projects are planned and executed, understanding these innovations becomes essential for both students and professionals. This discussion explores the latest developments in global project management, illustrating how technology, cross-cultural coordination, and new strategic approaches are reshaping the specialization, while also presenting practical examples and tools that can be applied directly within a classroom setting.</a:t>
            </a:r>
            <a:endParaRPr lang="en-US" dirty="0"/>
          </a:p>
        </p:txBody>
      </p:sp>
    </p:spTree>
    <p:extLst>
      <p:ext uri="{BB962C8B-B14F-4D97-AF65-F5344CB8AC3E}">
        <p14:creationId xmlns:p14="http://schemas.microsoft.com/office/powerpoint/2010/main" val="3324828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180407" y="682388"/>
            <a:ext cx="7692285" cy="1003107"/>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t>The Evolution of Project Management into a Global Discipline </a:t>
            </a:r>
            <a:endParaRPr lang="en-US" sz="3200" b="1" dirty="0"/>
          </a:p>
        </p:txBody>
      </p:sp>
      <p:sp>
        <p:nvSpPr>
          <p:cNvPr id="13" name="Content Placeholder 2"/>
          <p:cNvSpPr txBox="1">
            <a:spLocks/>
          </p:cNvSpPr>
          <p:nvPr/>
        </p:nvSpPr>
        <p:spPr>
          <a:xfrm>
            <a:off x="769960" y="2095405"/>
            <a:ext cx="10399643" cy="384954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Over the past two decades, project management has expanded far beyond local operations to become a truly global discipline. This shift has been driven by globalization, the expansion of multinational corporations, outsourcing practices, and the growing need to coordinate work across different continents. Modern projects no longer take place within a single country; instead, they involve teams, suppliers, regulators, and clients located in multiple regions, each with their own cultural norms, legal systems, time zones, and business practices.</a:t>
            </a:r>
            <a:endParaRPr lang="en-US" dirty="0" smtClean="0"/>
          </a:p>
        </p:txBody>
      </p:sp>
    </p:spTree>
    <p:extLst>
      <p:ext uri="{BB962C8B-B14F-4D97-AF65-F5344CB8AC3E}">
        <p14:creationId xmlns:p14="http://schemas.microsoft.com/office/powerpoint/2010/main" val="881204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166665" y="740653"/>
            <a:ext cx="7692285" cy="1139585"/>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t>The Evolution of Project Management into a Global Discipline </a:t>
            </a:r>
            <a:endParaRPr lang="en-US" sz="3200" b="1" dirty="0"/>
          </a:p>
        </p:txBody>
      </p:sp>
      <p:sp>
        <p:nvSpPr>
          <p:cNvPr id="9" name="Content Placeholder 2"/>
          <p:cNvSpPr txBox="1">
            <a:spLocks/>
          </p:cNvSpPr>
          <p:nvPr/>
        </p:nvSpPr>
        <p:spPr>
          <a:xfrm>
            <a:off x="769960" y="2141974"/>
            <a:ext cx="10399643" cy="38029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This transformation has fundamentally changed the nature of the field. Today, global project management requires the ability to navigate international complexity, anticipate geopolitical and economic changes, and harmonize the work of diverse teams. A project manager must act as a global leader—capable of coordinating multicultural teams, solving problems shaped by global dynamics, and leveraging advanced technologies to ensure smooth collaboration across borders.</a:t>
            </a:r>
            <a:endParaRPr lang="en-US" dirty="0"/>
          </a:p>
        </p:txBody>
      </p:sp>
    </p:spTree>
    <p:extLst>
      <p:ext uri="{BB962C8B-B14F-4D97-AF65-F5344CB8AC3E}">
        <p14:creationId xmlns:p14="http://schemas.microsoft.com/office/powerpoint/2010/main" val="1259319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05200" y="712267"/>
            <a:ext cx="7597830" cy="126607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smtClean="0"/>
              <a:t>Digital Transformation and Emerging Technologies in Global Project Management</a:t>
            </a:r>
            <a:endParaRPr lang="en-US" sz="3200" b="1" dirty="0"/>
          </a:p>
        </p:txBody>
      </p:sp>
      <p:sp>
        <p:nvSpPr>
          <p:cNvPr id="13" name="Content Placeholder 2"/>
          <p:cNvSpPr txBox="1">
            <a:spLocks/>
          </p:cNvSpPr>
          <p:nvPr/>
        </p:nvSpPr>
        <p:spPr>
          <a:xfrm>
            <a:off x="858078" y="2190358"/>
            <a:ext cx="10571922" cy="35118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smtClean="0"/>
              <a:t>Cloud-Based Platforms Connecting International Teams</a:t>
            </a:r>
          </a:p>
          <a:p>
            <a:pPr marL="0" indent="0" algn="just">
              <a:buFont typeface="Arial" panose="020B0604020202020204" pitchFamily="34" charset="0"/>
              <a:buNone/>
            </a:pPr>
            <a:r>
              <a:rPr lang="en-US" smtClean="0"/>
              <a:t>Digital transformation has been the most powerful driver shaping modern global project management. Cloud-based platforms such as </a:t>
            </a:r>
            <a:r>
              <a:rPr lang="en-US" b="1" smtClean="0"/>
              <a:t>Microsoft Project Online, Jira, Smartsheet, Monday.com, and Asana</a:t>
            </a:r>
            <a:r>
              <a:rPr lang="en-US" smtClean="0"/>
              <a:t> allow distributed teams to work together in real time. Whether team members are in Dubai, India, Germany, or the United States, these platforms provide shared access to schedules, budgets, documents, and task boards.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551160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05200" y="712267"/>
            <a:ext cx="7597830" cy="126607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smtClean="0"/>
              <a:t>Digital Transformation and Emerging Technologies in Global Project Management</a:t>
            </a:r>
            <a:endParaRPr lang="en-US" sz="3200" b="1" dirty="0"/>
          </a:p>
        </p:txBody>
      </p:sp>
      <p:sp>
        <p:nvSpPr>
          <p:cNvPr id="9" name="Content Placeholder 2"/>
          <p:cNvSpPr txBox="1">
            <a:spLocks/>
          </p:cNvSpPr>
          <p:nvPr/>
        </p:nvSpPr>
        <p:spPr>
          <a:xfrm>
            <a:off x="758687" y="2255953"/>
            <a:ext cx="10571922" cy="31906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Using such tools demonstrates how real multinational teams function without needing to be physically present in the same location. The platforms ensure transparency, improve communication, and enable instant updates—capabilities that are essential for managing international workflows.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027587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05200" y="712267"/>
            <a:ext cx="7597830" cy="126607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smtClean="0"/>
              <a:t>Digital Transformation and Emerging Technologies in Global Project Management</a:t>
            </a:r>
            <a:endParaRPr lang="en-US" sz="3200" b="1" dirty="0"/>
          </a:p>
        </p:txBody>
      </p:sp>
      <p:sp>
        <p:nvSpPr>
          <p:cNvPr id="12" name="Content Placeholder 2"/>
          <p:cNvSpPr txBox="1">
            <a:spLocks/>
          </p:cNvSpPr>
          <p:nvPr/>
        </p:nvSpPr>
        <p:spPr>
          <a:xfrm>
            <a:off x="758687" y="2201473"/>
            <a:ext cx="10571922" cy="373530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000" b="1" smtClean="0"/>
              <a:t>Artificial Intelligence and Predictive Analytics Across Borders</a:t>
            </a:r>
          </a:p>
          <a:p>
            <a:pPr marL="0" indent="0" algn="just">
              <a:buFont typeface="Arial" panose="020B0604020202020204" pitchFamily="34" charset="0"/>
              <a:buNone/>
            </a:pPr>
            <a:r>
              <a:rPr lang="en-US" smtClean="0"/>
              <a:t>AI is reshaping global project management by providing predictive insights that once seemed impossible. Algorithms analyze global data trends—ranging from supply chain performance to political risk—and alert project managers to potential threats. For instance, AI tools can predict delays caused by international shipping issues, forecast cost overruns due to currency fluctuations, or recommend reallocating resources between two countries based on productivity trends.</a:t>
            </a:r>
            <a:endParaRPr lang="en-US" dirty="0" smtClean="0"/>
          </a:p>
        </p:txBody>
      </p:sp>
    </p:spTree>
    <p:extLst>
      <p:ext uri="{BB962C8B-B14F-4D97-AF65-F5344CB8AC3E}">
        <p14:creationId xmlns:p14="http://schemas.microsoft.com/office/powerpoint/2010/main" val="1677919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05200" y="712267"/>
            <a:ext cx="7597830" cy="126607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sz="3200" b="1" dirty="0" smtClean="0"/>
              <a:t>Digital Transformation and Emerging Technologies in Global Project Management</a:t>
            </a:r>
            <a:endParaRPr lang="en-US" sz="3200" b="1" dirty="0"/>
          </a:p>
        </p:txBody>
      </p:sp>
      <p:sp>
        <p:nvSpPr>
          <p:cNvPr id="9" name="Content Placeholder 2"/>
          <p:cNvSpPr txBox="1">
            <a:spLocks/>
          </p:cNvSpPr>
          <p:nvPr/>
        </p:nvSpPr>
        <p:spPr>
          <a:xfrm>
            <a:off x="758687" y="2255953"/>
            <a:ext cx="10571922" cy="31906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smtClean="0"/>
              <a:t>This new capability moves project management from reactive problem-solving to proactive global decision-making, which is one of the most significant advances in the field.</a:t>
            </a:r>
            <a:endParaRPr lang="en-US" sz="3200" dirty="0"/>
          </a:p>
        </p:txBody>
      </p:sp>
    </p:spTree>
    <p:extLst>
      <p:ext uri="{BB962C8B-B14F-4D97-AF65-F5344CB8AC3E}">
        <p14:creationId xmlns:p14="http://schemas.microsoft.com/office/powerpoint/2010/main" val="3676834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46765" y="1105469"/>
            <a:ext cx="9355106" cy="71795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Managing Multicultural and Distributed Teams</a:t>
            </a:r>
            <a:endParaRPr lang="en-US" sz="3200" b="1" dirty="0"/>
          </a:p>
        </p:txBody>
      </p:sp>
      <p:sp>
        <p:nvSpPr>
          <p:cNvPr id="13" name="Content Placeholder 2"/>
          <p:cNvSpPr txBox="1">
            <a:spLocks/>
          </p:cNvSpPr>
          <p:nvPr/>
        </p:nvSpPr>
        <p:spPr>
          <a:xfrm>
            <a:off x="838200" y="2163610"/>
            <a:ext cx="10426148" cy="3677632"/>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smtClean="0"/>
              <a:t>Cross-Cultural Communication</a:t>
            </a:r>
          </a:p>
          <a:p>
            <a:pPr marL="0" indent="0" algn="just">
              <a:buFont typeface="Arial" panose="020B0604020202020204" pitchFamily="34" charset="0"/>
              <a:buNone/>
            </a:pPr>
            <a:r>
              <a:rPr lang="en-US" smtClean="0"/>
              <a:t>One of the most challenging aspects of global project management is working with teams from different cultural backgrounds. Cultural differences affect:</a:t>
            </a:r>
          </a:p>
          <a:p>
            <a:pPr algn="just">
              <a:buFont typeface="Wingdings" panose="05000000000000000000" pitchFamily="2" charset="2"/>
              <a:buChar char="q"/>
            </a:pPr>
            <a:r>
              <a:rPr lang="en-US" smtClean="0"/>
              <a:t>communication styles</a:t>
            </a:r>
          </a:p>
          <a:p>
            <a:pPr algn="just">
              <a:buFont typeface="Wingdings" panose="05000000000000000000" pitchFamily="2" charset="2"/>
              <a:buChar char="q"/>
            </a:pPr>
            <a:r>
              <a:rPr lang="en-US" smtClean="0"/>
              <a:t>decision-making approaches</a:t>
            </a:r>
          </a:p>
          <a:p>
            <a:pPr algn="just">
              <a:buFont typeface="Wingdings" panose="05000000000000000000" pitchFamily="2" charset="2"/>
              <a:buChar char="q"/>
            </a:pPr>
            <a:r>
              <a:rPr lang="en-US" smtClean="0"/>
              <a:t>expectations regarding deadlines</a:t>
            </a:r>
          </a:p>
          <a:p>
            <a:pPr algn="just">
              <a:buFont typeface="Wingdings" panose="05000000000000000000" pitchFamily="2" charset="2"/>
              <a:buChar char="q"/>
            </a:pPr>
            <a:r>
              <a:rPr lang="en-US" smtClean="0"/>
              <a:t>conflict resolution</a:t>
            </a:r>
          </a:p>
          <a:p>
            <a:pPr algn="just">
              <a:buFont typeface="Wingdings" panose="05000000000000000000" pitchFamily="2" charset="2"/>
              <a:buChar char="q"/>
            </a:pPr>
            <a:r>
              <a:rPr lang="en-US" smtClean="0"/>
              <a:t>leadership preferences</a:t>
            </a:r>
            <a:endParaRPr lang="en-US" dirty="0"/>
          </a:p>
        </p:txBody>
      </p:sp>
    </p:spTree>
    <p:extLst>
      <p:ext uri="{BB962C8B-B14F-4D97-AF65-F5344CB8AC3E}">
        <p14:creationId xmlns:p14="http://schemas.microsoft.com/office/powerpoint/2010/main" val="131647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46765" y="1105469"/>
            <a:ext cx="9355106" cy="71795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Managing Multicultural and Distributed Teams</a:t>
            </a:r>
            <a:endParaRPr lang="en-US" sz="3200" b="1" dirty="0"/>
          </a:p>
        </p:txBody>
      </p:sp>
      <p:sp>
        <p:nvSpPr>
          <p:cNvPr id="9" name="Content Placeholder 2"/>
          <p:cNvSpPr txBox="1">
            <a:spLocks/>
          </p:cNvSpPr>
          <p:nvPr/>
        </p:nvSpPr>
        <p:spPr>
          <a:xfrm>
            <a:off x="838200" y="2255954"/>
            <a:ext cx="10426148" cy="39210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For example, a project involving German engineers, Japanese designers, and Middle Eastern stakeholders may face misalignment simply because each group’s communication norms differ significantly. Global project managers must develop cultural intelligence, empathy, and adaptive leadership to bridge these gaps and foster effective collaboration.</a:t>
            </a:r>
            <a:endParaRPr lang="en-US" dirty="0"/>
          </a:p>
        </p:txBody>
      </p:sp>
    </p:spTree>
    <p:extLst>
      <p:ext uri="{BB962C8B-B14F-4D97-AF65-F5344CB8AC3E}">
        <p14:creationId xmlns:p14="http://schemas.microsoft.com/office/powerpoint/2010/main" val="3215778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46765" y="1105469"/>
            <a:ext cx="9355106" cy="71795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Managing Multicultural and Distributed Teams</a:t>
            </a:r>
            <a:endParaRPr lang="en-US" sz="3200" b="1" dirty="0"/>
          </a:p>
        </p:txBody>
      </p:sp>
      <p:sp>
        <p:nvSpPr>
          <p:cNvPr id="11" name="Content Placeholder 2"/>
          <p:cNvSpPr txBox="1">
            <a:spLocks/>
          </p:cNvSpPr>
          <p:nvPr/>
        </p:nvSpPr>
        <p:spPr>
          <a:xfrm>
            <a:off x="838200" y="2255954"/>
            <a:ext cx="10426148" cy="39210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smtClean="0"/>
              <a:t>Time Zone Management and Coordination</a:t>
            </a:r>
          </a:p>
          <a:p>
            <a:pPr marL="0" indent="0" algn="just">
              <a:buFont typeface="Arial" panose="020B0604020202020204" pitchFamily="34" charset="0"/>
              <a:buNone/>
            </a:pPr>
            <a:r>
              <a:rPr lang="en-US" smtClean="0"/>
              <a:t>Global projects are also shaped by the challenge of time zones. A team in Singapore may begin its workday just as another team in Canada is ending theirs. Coordinating across time zones requires careful planning, asynchronous communication tools, and systems that allow progress to continue around the clock.</a:t>
            </a:r>
          </a:p>
          <a:p>
            <a:pPr marL="0" indent="0" algn="just">
              <a:buFont typeface="Arial" panose="020B0604020202020204" pitchFamily="34" charset="0"/>
              <a:buNone/>
            </a:pPr>
            <a:r>
              <a:rPr lang="en-US" smtClean="0"/>
              <a:t>This complexity highlights why digital tools and structured processes are essential in modern project management.</a:t>
            </a:r>
            <a:endParaRPr lang="en-US" dirty="0"/>
          </a:p>
        </p:txBody>
      </p:sp>
    </p:spTree>
    <p:extLst>
      <p:ext uri="{BB962C8B-B14F-4D97-AF65-F5344CB8AC3E}">
        <p14:creationId xmlns:p14="http://schemas.microsoft.com/office/powerpoint/2010/main" val="85605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699608"/>
            <a:ext cx="7534214" cy="98588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t>Global Risks and the Rise of New Management Strategies</a:t>
            </a:r>
            <a:endParaRPr lang="en-US" sz="3200" b="1" dirty="0"/>
          </a:p>
        </p:txBody>
      </p:sp>
      <p:sp>
        <p:nvSpPr>
          <p:cNvPr id="13" name="Content Placeholder 2"/>
          <p:cNvSpPr txBox="1">
            <a:spLocks/>
          </p:cNvSpPr>
          <p:nvPr/>
        </p:nvSpPr>
        <p:spPr>
          <a:xfrm>
            <a:off x="838200" y="2141974"/>
            <a:ext cx="10426148" cy="40349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smtClean="0"/>
              <a:t>International Supply Chain Disruptions</a:t>
            </a:r>
          </a:p>
          <a:p>
            <a:pPr marL="0" indent="0" algn="just">
              <a:buFont typeface="Arial" panose="020B0604020202020204" pitchFamily="34" charset="0"/>
              <a:buNone/>
            </a:pPr>
            <a:r>
              <a:rPr lang="en-US" smtClean="0"/>
              <a:t>Global projects are highly vulnerable to disruptions such as transportation delays, political instability, trade restrictions, or environmental disasters. A project relying on components from China, Europe, and Mexico must maintain constant awareness of global events. This has pushed project managers to adopt more advanced risk management systems, including predictive analytics and scenario-based planning.</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99999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699608"/>
            <a:ext cx="7534214" cy="98588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t>Global Risks and the Rise of New Management Strategies</a:t>
            </a:r>
            <a:endParaRPr lang="en-US" sz="3200" b="1" dirty="0"/>
          </a:p>
        </p:txBody>
      </p:sp>
      <p:sp>
        <p:nvSpPr>
          <p:cNvPr id="11" name="Content Placeholder 2"/>
          <p:cNvSpPr txBox="1">
            <a:spLocks/>
          </p:cNvSpPr>
          <p:nvPr/>
        </p:nvSpPr>
        <p:spPr>
          <a:xfrm>
            <a:off x="838200" y="2255954"/>
            <a:ext cx="10426148" cy="39210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smtClean="0"/>
              <a:t>Hybrid Methodologies for Uncertain Global Environments</a:t>
            </a:r>
          </a:p>
          <a:p>
            <a:pPr marL="0" indent="0" algn="just">
              <a:buFont typeface="Arial" panose="020B0604020202020204" pitchFamily="34" charset="0"/>
              <a:buNone/>
            </a:pPr>
            <a:r>
              <a:rPr lang="en-US" smtClean="0"/>
              <a:t>Because global environments change rapidly, hybrid methodologies—combining </a:t>
            </a:r>
            <a:r>
              <a:rPr lang="en-US" b="1" smtClean="0"/>
              <a:t>Agile, Waterfall, and Lean approaches</a:t>
            </a:r>
            <a:r>
              <a:rPr lang="en-US" smtClean="0"/>
              <a:t>—have become standard. They provide the flexible structure needed to adjust plans quickly while maintaining long-term direction. These methodologies are especially useful for international construction, software development, and energy projects where conditions vary across countries.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519898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283002" y="690402"/>
            <a:ext cx="7615451" cy="9404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t>Innovation and Sustainability as New Global Priorities</a:t>
            </a:r>
            <a:endParaRPr lang="en-US" sz="3200" b="1" dirty="0"/>
          </a:p>
        </p:txBody>
      </p:sp>
      <p:sp>
        <p:nvSpPr>
          <p:cNvPr id="13" name="Content Placeholder 2"/>
          <p:cNvSpPr txBox="1">
            <a:spLocks/>
          </p:cNvSpPr>
          <p:nvPr/>
        </p:nvSpPr>
        <p:spPr>
          <a:xfrm>
            <a:off x="838200" y="2156014"/>
            <a:ext cx="10426148" cy="233410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smtClean="0"/>
              <a:t>Value Creation Across Multiple Countries</a:t>
            </a:r>
          </a:p>
          <a:p>
            <a:pPr marL="0" indent="0">
              <a:buFont typeface="Arial" panose="020B0604020202020204" pitchFamily="34" charset="0"/>
              <a:buNone/>
            </a:pPr>
            <a:endParaRPr lang="en-US" b="1" smtClean="0"/>
          </a:p>
          <a:p>
            <a:pPr marL="0" indent="0" algn="just">
              <a:buFont typeface="Arial" panose="020B0604020202020204" pitchFamily="34" charset="0"/>
              <a:buNone/>
            </a:pPr>
            <a:r>
              <a:rPr lang="en-US" smtClean="0"/>
              <a:t>Instead of focusing solely on deadlines and budgets, global project management now emphasizes value creation for multiple stakeholders across different nations. This includes financial value, social impact, environmental sustainability, and long-term organizational benefits.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6185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283002" y="690402"/>
            <a:ext cx="7615451" cy="9404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t>Innovation and Sustainability as New Global Priorities</a:t>
            </a:r>
            <a:endParaRPr lang="en-US" sz="3200" b="1" dirty="0"/>
          </a:p>
        </p:txBody>
      </p:sp>
      <p:sp>
        <p:nvSpPr>
          <p:cNvPr id="9" name="Content Placeholder 2"/>
          <p:cNvSpPr txBox="1">
            <a:spLocks/>
          </p:cNvSpPr>
          <p:nvPr/>
        </p:nvSpPr>
        <p:spPr>
          <a:xfrm>
            <a:off x="838200" y="2156014"/>
            <a:ext cx="10426148" cy="286636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smtClean="0"/>
              <a:t>Sustainability and ESG Standards</a:t>
            </a:r>
          </a:p>
          <a:p>
            <a:pPr marL="0" indent="0">
              <a:buFont typeface="Arial" panose="020B0604020202020204" pitchFamily="34" charset="0"/>
              <a:buNone/>
            </a:pPr>
            <a:endParaRPr lang="en-US" b="1" smtClean="0"/>
          </a:p>
          <a:p>
            <a:pPr marL="0" indent="0" algn="just">
              <a:buFont typeface="Arial" panose="020B0604020202020204" pitchFamily="34" charset="0"/>
              <a:buNone/>
            </a:pPr>
            <a:r>
              <a:rPr lang="en-US" smtClean="0"/>
              <a:t>Global companies increasingly expect project managers to incorporate </a:t>
            </a:r>
            <a:r>
              <a:rPr lang="en-US" b="1" smtClean="0"/>
              <a:t>ESG (Environmental, Social, and Governance)</a:t>
            </a:r>
            <a:r>
              <a:rPr lang="en-US" smtClean="0"/>
              <a:t> principles. Projects must now consider carbon emissions, labor standards, ethical sourcing, and community welfare—expectations that align with international sustainability goals.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611626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49360" y="1058200"/>
            <a:ext cx="7816242" cy="62729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Tools</a:t>
            </a:r>
            <a:endParaRPr lang="en-US" sz="3200" b="1" dirty="0"/>
          </a:p>
        </p:txBody>
      </p:sp>
      <p:sp>
        <p:nvSpPr>
          <p:cNvPr id="13" name="Content Placeholder 2"/>
          <p:cNvSpPr txBox="1">
            <a:spLocks/>
          </p:cNvSpPr>
          <p:nvPr/>
        </p:nvSpPr>
        <p:spPr>
          <a:xfrm>
            <a:off x="838200" y="2255954"/>
            <a:ext cx="10465904" cy="325774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Kanban Boards</a:t>
            </a:r>
          </a:p>
          <a:p>
            <a:pPr marL="0" indent="0" algn="just">
              <a:buFont typeface="Arial" panose="020B0604020202020204" pitchFamily="34" charset="0"/>
              <a:buNone/>
            </a:pPr>
            <a:r>
              <a:rPr lang="en-US" smtClean="0"/>
              <a:t>Kanban boards are widely used in global project environments because they provide a visual and intuitive way to track work progress across distributed teams. By displaying tasks in columns such as “To Do,” “In Progress,” and “Done,” Kanban creates instant clarity and alignment among team members working from different countries and time zones. For global teams with asynchronous schedules, Kanban ensures that progress updates remain transparent and accessible at all times, helping reduce delays and improving coordination across borders.</a:t>
            </a:r>
            <a:endParaRPr lang="en-US" dirty="0" smtClean="0"/>
          </a:p>
        </p:txBody>
      </p:sp>
    </p:spTree>
    <p:extLst>
      <p:ext uri="{BB962C8B-B14F-4D97-AF65-F5344CB8AC3E}">
        <p14:creationId xmlns:p14="http://schemas.microsoft.com/office/powerpoint/2010/main" val="1590574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49360" y="1058200"/>
            <a:ext cx="7816242" cy="62729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Tools</a:t>
            </a:r>
            <a:endParaRPr lang="en-US" sz="3200" b="1" dirty="0"/>
          </a:p>
        </p:txBody>
      </p:sp>
      <p:sp>
        <p:nvSpPr>
          <p:cNvPr id="9" name="Content Placeholder 2"/>
          <p:cNvSpPr txBox="1">
            <a:spLocks/>
          </p:cNvSpPr>
          <p:nvPr/>
        </p:nvSpPr>
        <p:spPr>
          <a:xfrm>
            <a:off x="838200" y="2141974"/>
            <a:ext cx="10465904" cy="3371722"/>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Real-World Example</a:t>
            </a:r>
          </a:p>
          <a:p>
            <a:pPr marL="0" indent="0" algn="just">
              <a:buFont typeface="Arial" panose="020B0604020202020204" pitchFamily="34" charset="0"/>
              <a:buNone/>
            </a:pPr>
            <a:r>
              <a:rPr lang="en-US" smtClean="0"/>
              <a:t>Toyota &amp; Global Manufacturing:</a:t>
            </a:r>
          </a:p>
          <a:p>
            <a:pPr marL="0" indent="0" algn="just">
              <a:buFont typeface="Arial" panose="020B0604020202020204" pitchFamily="34" charset="0"/>
              <a:buNone/>
            </a:pPr>
            <a:r>
              <a:rPr lang="en-US" smtClean="0"/>
              <a:t>Toyota, the originator of the Kanban system, uses digital Kanban boards to manage global production lines across Japan, the U.S., and Europe. Digital Kanban helps teams track parts, manufacturing stages, and supply chain movements in real time. This visual coordination ensures that factories on opposite sides of the world maintain uninterrupted workflow and synchronize production schedules despite time zone differences.</a:t>
            </a:r>
            <a:endParaRPr lang="en-US" dirty="0" smtClean="0"/>
          </a:p>
        </p:txBody>
      </p:sp>
    </p:spTree>
    <p:extLst>
      <p:ext uri="{BB962C8B-B14F-4D97-AF65-F5344CB8AC3E}">
        <p14:creationId xmlns:p14="http://schemas.microsoft.com/office/powerpoint/2010/main" val="2713958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49360" y="1058200"/>
            <a:ext cx="7816242" cy="62729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Tools</a:t>
            </a:r>
            <a:endParaRPr lang="en-US" sz="3200" b="1" dirty="0"/>
          </a:p>
        </p:txBody>
      </p:sp>
      <p:sp>
        <p:nvSpPr>
          <p:cNvPr id="12" name="Content Placeholder 2"/>
          <p:cNvSpPr txBox="1">
            <a:spLocks/>
          </p:cNvSpPr>
          <p:nvPr/>
        </p:nvSpPr>
        <p:spPr>
          <a:xfrm>
            <a:off x="838200" y="2141974"/>
            <a:ext cx="10465904" cy="337172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Global Agile Methodologies</a:t>
            </a:r>
          </a:p>
          <a:p>
            <a:pPr marL="0" indent="0" algn="just">
              <a:buFont typeface="Arial" panose="020B0604020202020204" pitchFamily="34" charset="0"/>
              <a:buNone/>
            </a:pPr>
            <a:r>
              <a:rPr lang="en-US" smtClean="0"/>
              <a:t>Agile has become a dominant methodology in global projects due to its flexibility and continuous communication structure. By breaking work into short cycles called sprints, Agile allows international teams to adapt quickly to changing market conditions, supply chain disruptions, and evolving stakeholder expectations across different regions. This iterative approach helps align diverse teams around shared goals through regular reviews, sprint planning, and daily communication, making it particularly effective for multinational technology and innovation projects.</a:t>
            </a:r>
            <a:endParaRPr lang="en-US" dirty="0"/>
          </a:p>
        </p:txBody>
      </p:sp>
    </p:spTree>
    <p:extLst>
      <p:ext uri="{BB962C8B-B14F-4D97-AF65-F5344CB8AC3E}">
        <p14:creationId xmlns:p14="http://schemas.microsoft.com/office/powerpoint/2010/main" val="1519152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49360" y="1058200"/>
            <a:ext cx="7816242" cy="62729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Tools</a:t>
            </a:r>
            <a:endParaRPr lang="en-US" sz="3200" b="1" dirty="0"/>
          </a:p>
        </p:txBody>
      </p:sp>
      <p:sp>
        <p:nvSpPr>
          <p:cNvPr id="9" name="Content Placeholder 2"/>
          <p:cNvSpPr txBox="1">
            <a:spLocks/>
          </p:cNvSpPr>
          <p:nvPr/>
        </p:nvSpPr>
        <p:spPr>
          <a:xfrm>
            <a:off x="838200" y="2255954"/>
            <a:ext cx="10465904" cy="325774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Real-World Example</a:t>
            </a:r>
          </a:p>
          <a:p>
            <a:pPr marL="0" indent="0" algn="just">
              <a:buFont typeface="Arial" panose="020B0604020202020204" pitchFamily="34" charset="0"/>
              <a:buNone/>
            </a:pPr>
            <a:r>
              <a:rPr lang="en-US" smtClean="0"/>
              <a:t>Spotify’s International Development Squads:</a:t>
            </a:r>
          </a:p>
          <a:p>
            <a:pPr marL="0" indent="0" algn="just">
              <a:buFont typeface="Arial" panose="020B0604020202020204" pitchFamily="34" charset="0"/>
              <a:buNone/>
            </a:pPr>
            <a:r>
              <a:rPr lang="en-US" smtClean="0"/>
              <a:t>Spotify uses Agile globally by organizing its employees into “squads” distributed across Sweden, the U.S., and UK. Each squad works on a specific feature and conducts global sprint planning and daily stand-ups. Agile enables Spotify to release updates continuously and adapt to user needs across different markets, regardless of where the team is located.</a:t>
            </a:r>
            <a:endParaRPr lang="en-US" dirty="0" smtClean="0"/>
          </a:p>
        </p:txBody>
      </p:sp>
    </p:spTree>
    <p:extLst>
      <p:ext uri="{BB962C8B-B14F-4D97-AF65-F5344CB8AC3E}">
        <p14:creationId xmlns:p14="http://schemas.microsoft.com/office/powerpoint/2010/main" val="4242787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49360" y="1058200"/>
            <a:ext cx="7816242" cy="62729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Tools</a:t>
            </a:r>
            <a:endParaRPr lang="en-US" sz="3200" b="1" dirty="0"/>
          </a:p>
        </p:txBody>
      </p:sp>
      <p:sp>
        <p:nvSpPr>
          <p:cNvPr id="12" name="Content Placeholder 2"/>
          <p:cNvSpPr txBox="1">
            <a:spLocks/>
          </p:cNvSpPr>
          <p:nvPr/>
        </p:nvSpPr>
        <p:spPr>
          <a:xfrm>
            <a:off x="838200" y="2141974"/>
            <a:ext cx="10465904" cy="337172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solidFill>
                  <a:srgbClr val="FF0000"/>
                </a:solidFill>
              </a:rPr>
              <a:t>International Stakeholder Mapping</a:t>
            </a:r>
          </a:p>
          <a:p>
            <a:pPr marL="0" indent="0" algn="just">
              <a:buFont typeface="Arial" panose="020B0604020202020204" pitchFamily="34" charset="0"/>
              <a:buNone/>
            </a:pPr>
            <a:r>
              <a:rPr lang="en-US" smtClean="0"/>
              <a:t>International stakeholder mapping is essential for identifying and analyzing the interests, influence, and expectations of stakeholders located in various countries. In global projects, these stakeholders often operate under different legal, cultural, and economic environments, which can create conflicting priorities if not properly managed. A stakeholder map provides a clear overview of all parties involved, enabling project managers to design targeted communication plans and ensure alignment across regions, ultimately supporting smoother project execution.</a:t>
            </a:r>
            <a:endParaRPr lang="en-US" dirty="0"/>
          </a:p>
        </p:txBody>
      </p:sp>
    </p:spTree>
    <p:extLst>
      <p:ext uri="{BB962C8B-B14F-4D97-AF65-F5344CB8AC3E}">
        <p14:creationId xmlns:p14="http://schemas.microsoft.com/office/powerpoint/2010/main" val="887045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49360" y="1058200"/>
            <a:ext cx="7816242" cy="62729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Tools</a:t>
            </a:r>
            <a:endParaRPr lang="en-US" sz="3200" b="1" dirty="0"/>
          </a:p>
        </p:txBody>
      </p:sp>
      <p:sp>
        <p:nvSpPr>
          <p:cNvPr id="9" name="Content Placeholder 2"/>
          <p:cNvSpPr txBox="1">
            <a:spLocks/>
          </p:cNvSpPr>
          <p:nvPr/>
        </p:nvSpPr>
        <p:spPr>
          <a:xfrm>
            <a:off x="838200" y="2255954"/>
            <a:ext cx="10465904" cy="3257742"/>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Real-World Example</a:t>
            </a:r>
          </a:p>
          <a:p>
            <a:pPr marL="0" indent="0" algn="just">
              <a:buFont typeface="Arial" panose="020B0604020202020204" pitchFamily="34" charset="0"/>
              <a:buNone/>
            </a:pPr>
            <a:r>
              <a:rPr lang="en-US" smtClean="0"/>
              <a:t>World Bank Infrastructure Projects:</a:t>
            </a:r>
          </a:p>
          <a:p>
            <a:pPr marL="0" indent="0" algn="just">
              <a:buFont typeface="Arial" panose="020B0604020202020204" pitchFamily="34" charset="0"/>
              <a:buNone/>
            </a:pPr>
            <a:r>
              <a:rPr lang="en-US" smtClean="0"/>
              <a:t>In World Bank–funded infrastructure projects (such as highways or water systems), stakeholder mapping is essential because projects involve governments, local communities, international contractors, environmental groups, and financial institutions. The World Bank uses detailed stakeholder maps to ensure that cross-border interests are aligned and that the project complies with local and international regulations.</a:t>
            </a:r>
            <a:endParaRPr lang="en-US" dirty="0" smtClean="0"/>
          </a:p>
        </p:txBody>
      </p:sp>
    </p:spTree>
    <p:extLst>
      <p:ext uri="{BB962C8B-B14F-4D97-AF65-F5344CB8AC3E}">
        <p14:creationId xmlns:p14="http://schemas.microsoft.com/office/powerpoint/2010/main" val="3632925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49360" y="1058200"/>
            <a:ext cx="7816242" cy="62729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Tools</a:t>
            </a:r>
            <a:endParaRPr lang="en-US" sz="3200" b="1" dirty="0"/>
          </a:p>
        </p:txBody>
      </p:sp>
      <p:sp>
        <p:nvSpPr>
          <p:cNvPr id="12" name="Content Placeholder 2"/>
          <p:cNvSpPr txBox="1">
            <a:spLocks/>
          </p:cNvSpPr>
          <p:nvPr/>
        </p:nvSpPr>
        <p:spPr>
          <a:xfrm>
            <a:off x="838200" y="2141974"/>
            <a:ext cx="10465904" cy="337172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solidFill>
                  <a:srgbClr val="FF0000"/>
                </a:solidFill>
              </a:rPr>
              <a:t>Global Risk Analysis</a:t>
            </a:r>
          </a:p>
          <a:p>
            <a:pPr marL="0" indent="0" algn="just">
              <a:buFont typeface="Arial" panose="020B0604020202020204" pitchFamily="34" charset="0"/>
              <a:buNone/>
            </a:pPr>
            <a:r>
              <a:rPr lang="en-US" smtClean="0"/>
              <a:t>Global risk analysis helps project managers identify, evaluate, and plan responses to risks that originate from international factors such as political instability, regulatory differences, currency fluctuations, shipping delays, or natural disasters. Tools like Monte Carlo Simulation or probability–impact matrices allow managers to predict the likelihood and severity of potential disruptions. This approach is critical for maintaining project stability in volatile global environments, where external risks can impact timelines, costs, and resource availability.</a:t>
            </a:r>
            <a:endParaRPr lang="en-US" dirty="0"/>
          </a:p>
        </p:txBody>
      </p:sp>
    </p:spTree>
    <p:extLst>
      <p:ext uri="{BB962C8B-B14F-4D97-AF65-F5344CB8AC3E}">
        <p14:creationId xmlns:p14="http://schemas.microsoft.com/office/powerpoint/2010/main" val="1523815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49360" y="1058200"/>
            <a:ext cx="7816242" cy="62729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Tools</a:t>
            </a:r>
            <a:endParaRPr lang="en-US" sz="3200" b="1" dirty="0"/>
          </a:p>
        </p:txBody>
      </p:sp>
      <p:sp>
        <p:nvSpPr>
          <p:cNvPr id="9" name="Content Placeholder 2"/>
          <p:cNvSpPr txBox="1">
            <a:spLocks/>
          </p:cNvSpPr>
          <p:nvPr/>
        </p:nvSpPr>
        <p:spPr>
          <a:xfrm>
            <a:off x="838200" y="2255954"/>
            <a:ext cx="10465904" cy="325774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Real-World Example</a:t>
            </a:r>
          </a:p>
          <a:p>
            <a:pPr marL="0" indent="0" algn="just">
              <a:buFont typeface="Arial" panose="020B0604020202020204" pitchFamily="34" charset="0"/>
              <a:buNone/>
            </a:pPr>
            <a:r>
              <a:rPr lang="en-US" smtClean="0"/>
              <a:t>Apple’s Worldwide Supply Chain:</a:t>
            </a:r>
          </a:p>
          <a:p>
            <a:pPr marL="0" indent="0" algn="just">
              <a:buFont typeface="Arial" panose="020B0604020202020204" pitchFamily="34" charset="0"/>
              <a:buNone/>
            </a:pPr>
            <a:r>
              <a:rPr lang="en-US" smtClean="0"/>
              <a:t>Apple relies heavily on global risk analysis to manage its complex supply chain spanning China, Vietnam, India, Japan, and the U.S. The company uses predictive risk models to anticipate disruptions such as natural disasters, political unrest, or shipping delays. During the COVID-19 pandemic, Apple’s global risk system helped them quickly shift production and avoid major supply chain breakdowns.</a:t>
            </a:r>
            <a:endParaRPr lang="en-US" dirty="0" smtClean="0"/>
          </a:p>
        </p:txBody>
      </p:sp>
    </p:spTree>
    <p:extLst>
      <p:ext uri="{BB962C8B-B14F-4D97-AF65-F5344CB8AC3E}">
        <p14:creationId xmlns:p14="http://schemas.microsoft.com/office/powerpoint/2010/main" val="254350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13" name="Content Placeholder 2"/>
          <p:cNvSpPr txBox="1">
            <a:spLocks/>
          </p:cNvSpPr>
          <p:nvPr/>
        </p:nvSpPr>
        <p:spPr>
          <a:xfrm>
            <a:off x="838200" y="2255954"/>
            <a:ext cx="10465904" cy="3257742"/>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solidFill>
                  <a:srgbClr val="FF0000"/>
                </a:solidFill>
              </a:rPr>
              <a:t>Microsoft Project Online</a:t>
            </a:r>
          </a:p>
          <a:p>
            <a:pPr marL="0" indent="0" algn="just">
              <a:buFont typeface="Arial" panose="020B0604020202020204" pitchFamily="34" charset="0"/>
              <a:buNone/>
            </a:pPr>
            <a:r>
              <a:rPr lang="en-US" smtClean="0"/>
              <a:t>Microsoft Project Online is a widely used platform for managing large-scale global projects because it integrates scheduling, resource management, and performance tracking across multiple international locations. The platform centralizes all project data, making it easy for project managers to monitor progress, track costs, and update plans in real time. Its seamless integration with Office 365 supports collaboration between international teams, ensuring consistent communication and documentation across regions.</a:t>
            </a:r>
            <a:endParaRPr lang="en-US" dirty="0"/>
          </a:p>
        </p:txBody>
      </p:sp>
    </p:spTree>
    <p:extLst>
      <p:ext uri="{BB962C8B-B14F-4D97-AF65-F5344CB8AC3E}">
        <p14:creationId xmlns:p14="http://schemas.microsoft.com/office/powerpoint/2010/main" val="84719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9" name="Content Placeholder 2"/>
          <p:cNvSpPr txBox="1">
            <a:spLocks/>
          </p:cNvSpPr>
          <p:nvPr/>
        </p:nvSpPr>
        <p:spPr>
          <a:xfrm>
            <a:off x="838200" y="2255954"/>
            <a:ext cx="10465904" cy="325774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Real-World Example</a:t>
            </a:r>
          </a:p>
          <a:p>
            <a:pPr marL="0" indent="0" algn="just">
              <a:buFont typeface="Arial" panose="020B0604020202020204" pitchFamily="34" charset="0"/>
              <a:buNone/>
            </a:pPr>
            <a:r>
              <a:rPr lang="en-US" smtClean="0"/>
              <a:t>International Construction Firms:</a:t>
            </a:r>
          </a:p>
          <a:p>
            <a:pPr marL="0" indent="0" algn="just">
              <a:buFont typeface="Arial" panose="020B0604020202020204" pitchFamily="34" charset="0"/>
              <a:buNone/>
            </a:pPr>
            <a:r>
              <a:rPr lang="en-US" smtClean="0"/>
              <a:t>Global construction companies like Bechtel and Fluor use Microsoft Project Online to coordinate major international infrastructure projects. For example, when building pipelines or rail networks across multiple countries, Project Online centralizes all schedules, resources, and budgets, enabling teams in Europe, the Middle East, and Africa to work from one unified platform.</a:t>
            </a:r>
            <a:endParaRPr lang="en-US" dirty="0" smtClean="0"/>
          </a:p>
        </p:txBody>
      </p:sp>
    </p:spTree>
    <p:extLst>
      <p:ext uri="{BB962C8B-B14F-4D97-AF65-F5344CB8AC3E}">
        <p14:creationId xmlns:p14="http://schemas.microsoft.com/office/powerpoint/2010/main" val="2245565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11" name="Content Placeholder 2"/>
          <p:cNvSpPr txBox="1">
            <a:spLocks/>
          </p:cNvSpPr>
          <p:nvPr/>
        </p:nvSpPr>
        <p:spPr>
          <a:xfrm>
            <a:off x="838200" y="2255954"/>
            <a:ext cx="10465904" cy="3257742"/>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solidFill>
                  <a:srgbClr val="FF0000"/>
                </a:solidFill>
              </a:rPr>
              <a:t>Jira</a:t>
            </a:r>
          </a:p>
          <a:p>
            <a:pPr marL="0" indent="0" algn="just">
              <a:buFont typeface="Arial" panose="020B0604020202020204" pitchFamily="34" charset="0"/>
              <a:buNone/>
            </a:pPr>
            <a:r>
              <a:rPr lang="en-US" smtClean="0"/>
              <a:t>Jira is one of the most popular tools for global software development teams, especially those using Agile methodologies. It allows teams across different countries to manage sprints, track issues, and collaborate on product development in a shared digital workspace. Jira generates detailed reports on team performance and sprint progress, enabling data-driven decision-making. Its customizable workflows make it highly suitable for multinational companies managing complex software projects across time zones.</a:t>
            </a:r>
            <a:endParaRPr lang="en-US" dirty="0"/>
          </a:p>
        </p:txBody>
      </p:sp>
    </p:spTree>
    <p:extLst>
      <p:ext uri="{BB962C8B-B14F-4D97-AF65-F5344CB8AC3E}">
        <p14:creationId xmlns:p14="http://schemas.microsoft.com/office/powerpoint/2010/main" val="1580800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9" name="Content Placeholder 2"/>
          <p:cNvSpPr txBox="1">
            <a:spLocks/>
          </p:cNvSpPr>
          <p:nvPr/>
        </p:nvSpPr>
        <p:spPr>
          <a:xfrm>
            <a:off x="838200" y="2255954"/>
            <a:ext cx="10465904" cy="325774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Real-World Example</a:t>
            </a:r>
          </a:p>
          <a:p>
            <a:pPr marL="0" indent="0" algn="just">
              <a:buFont typeface="Arial" panose="020B0604020202020204" pitchFamily="34" charset="0"/>
              <a:buNone/>
            </a:pPr>
            <a:r>
              <a:rPr lang="en-US" smtClean="0"/>
              <a:t>Global Software Development at Airbnb:</a:t>
            </a:r>
          </a:p>
          <a:p>
            <a:pPr marL="0" indent="0" algn="just">
              <a:buFont typeface="Arial" panose="020B0604020202020204" pitchFamily="34" charset="0"/>
              <a:buNone/>
            </a:pPr>
            <a:r>
              <a:rPr lang="en-US" smtClean="0"/>
              <a:t>Airbnb uses Jira to coordinate software development across its teams in the U.S., Ireland, China, and India. Jira helps track bugs, feature requests, and sprint progress, ensuring that product updates are synchronized across markets. Different global teams work on the same product backlog, making Jira the backbone of their global Agile workflow.</a:t>
            </a:r>
            <a:endParaRPr lang="en-US" dirty="0" smtClean="0"/>
          </a:p>
        </p:txBody>
      </p:sp>
    </p:spTree>
    <p:extLst>
      <p:ext uri="{BB962C8B-B14F-4D97-AF65-F5344CB8AC3E}">
        <p14:creationId xmlns:p14="http://schemas.microsoft.com/office/powerpoint/2010/main" val="3722588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11" name="Content Placeholder 2"/>
          <p:cNvSpPr txBox="1">
            <a:spLocks/>
          </p:cNvSpPr>
          <p:nvPr/>
        </p:nvSpPr>
        <p:spPr>
          <a:xfrm>
            <a:off x="838200" y="2152389"/>
            <a:ext cx="10465904" cy="3361307"/>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solidFill>
                  <a:srgbClr val="FF0000"/>
                </a:solidFill>
              </a:rPr>
              <a:t>Asana</a:t>
            </a:r>
          </a:p>
          <a:p>
            <a:pPr marL="0" indent="0" algn="just">
              <a:buFont typeface="Arial" panose="020B0604020202020204" pitchFamily="34" charset="0"/>
              <a:buNone/>
            </a:pPr>
            <a:r>
              <a:rPr lang="en-US" smtClean="0"/>
              <a:t>Asana is a flexible project management platform that supports global teamwork through visual project timelines, task tracking, and collaborative workspaces. Its simplicity makes it ideal for international teams that need clear task responsibilities and transparent communication. Asana helps bridge cultural and communication gaps by providing a structured environment where all team members—regardless of location—can follow priorities, share updates, and stay aligned with the project’s goals.</a:t>
            </a:r>
            <a:endParaRPr lang="en-US" dirty="0"/>
          </a:p>
        </p:txBody>
      </p:sp>
    </p:spTree>
    <p:extLst>
      <p:ext uri="{BB962C8B-B14F-4D97-AF65-F5344CB8AC3E}">
        <p14:creationId xmlns:p14="http://schemas.microsoft.com/office/powerpoint/2010/main" val="183249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9" name="Content Placeholder 2"/>
          <p:cNvSpPr txBox="1">
            <a:spLocks/>
          </p:cNvSpPr>
          <p:nvPr/>
        </p:nvSpPr>
        <p:spPr>
          <a:xfrm>
            <a:off x="838200" y="2152389"/>
            <a:ext cx="10465904" cy="3361307"/>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Real-World Example</a:t>
            </a:r>
          </a:p>
          <a:p>
            <a:pPr marL="0" indent="0" algn="just">
              <a:buFont typeface="Arial" panose="020B0604020202020204" pitchFamily="34" charset="0"/>
              <a:buNone/>
            </a:pPr>
            <a:r>
              <a:rPr lang="en-US" smtClean="0"/>
              <a:t>Marketing Projects at Sony Music Global:</a:t>
            </a:r>
          </a:p>
          <a:p>
            <a:pPr marL="0" indent="0" algn="just">
              <a:buFont typeface="Arial" panose="020B0604020202020204" pitchFamily="34" charset="0"/>
              <a:buNone/>
            </a:pPr>
            <a:r>
              <a:rPr lang="en-US" smtClean="0"/>
              <a:t>Sony Music uses Asana to manage global marketing campaigns for major artists. When launching an album, teams in Los Angeles, London, and Tokyo coordinate timelines, releases, and promotional activities using Asana’s task boards and calendars. This ensures every region executes marketing efforts simultaneously despite cultural and time differences.</a:t>
            </a:r>
            <a:endParaRPr lang="en-US" dirty="0" smtClean="0"/>
          </a:p>
        </p:txBody>
      </p:sp>
    </p:spTree>
    <p:extLst>
      <p:ext uri="{BB962C8B-B14F-4D97-AF65-F5344CB8AC3E}">
        <p14:creationId xmlns:p14="http://schemas.microsoft.com/office/powerpoint/2010/main" val="1344871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11" name="Content Placeholder 2"/>
          <p:cNvSpPr txBox="1">
            <a:spLocks/>
          </p:cNvSpPr>
          <p:nvPr/>
        </p:nvSpPr>
        <p:spPr>
          <a:xfrm>
            <a:off x="838200" y="2255954"/>
            <a:ext cx="10465904" cy="325774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solidFill>
                  <a:srgbClr val="FF0000"/>
                </a:solidFill>
              </a:rPr>
              <a:t>Smartsheet</a:t>
            </a:r>
          </a:p>
          <a:p>
            <a:pPr marL="0" indent="0" algn="just">
              <a:buFont typeface="Arial" panose="020B0604020202020204" pitchFamily="34" charset="0"/>
              <a:buNone/>
            </a:pPr>
            <a:r>
              <a:rPr lang="en-US" smtClean="0"/>
              <a:t>Smartsheet combines the familiarity of spreadsheet-based working with advanced project management capabilities tailored for global projects. It supports resource management, reporting, automated workflows, and real-time collaboration across geographically dispersed teams. Smartsheet is commonly used in global construction, healthcare, logistics, and technology projects because it centralizes data from multiple countries and enables fast decision-making through its dynamic dashboards and cross-border communication features.</a:t>
            </a:r>
            <a:endParaRPr lang="en-US" dirty="0"/>
          </a:p>
        </p:txBody>
      </p:sp>
    </p:spTree>
    <p:extLst>
      <p:ext uri="{BB962C8B-B14F-4D97-AF65-F5344CB8AC3E}">
        <p14:creationId xmlns:p14="http://schemas.microsoft.com/office/powerpoint/2010/main" val="136820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9" name="Content Placeholder 2"/>
          <p:cNvSpPr txBox="1">
            <a:spLocks/>
          </p:cNvSpPr>
          <p:nvPr/>
        </p:nvSpPr>
        <p:spPr>
          <a:xfrm>
            <a:off x="838200" y="2255954"/>
            <a:ext cx="10465904" cy="325774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Real-World Example</a:t>
            </a:r>
          </a:p>
          <a:p>
            <a:pPr marL="0" indent="0" algn="just">
              <a:buFont typeface="Arial" panose="020B0604020202020204" pitchFamily="34" charset="0"/>
              <a:buNone/>
            </a:pPr>
            <a:r>
              <a:rPr lang="en-US" smtClean="0"/>
              <a:t>Global Supply Chain Management at Cisco:</a:t>
            </a:r>
          </a:p>
          <a:p>
            <a:pPr marL="0" indent="0" algn="just">
              <a:buFont typeface="Arial" panose="020B0604020202020204" pitchFamily="34" charset="0"/>
              <a:buNone/>
            </a:pPr>
            <a:r>
              <a:rPr lang="en-US" smtClean="0"/>
              <a:t>Cisco uses Smartsheet to manage operations across its global supply chain, which spans more than 90 countries. Smartsheet enables Cisco’s teams to track shipments, manage suppliers, and oversee manufacturing processes in real time. With automated workflows and dashboards, the company can identify delays and adjust production plans instantly.</a:t>
            </a:r>
            <a:endParaRPr lang="en-US" dirty="0" smtClean="0"/>
          </a:p>
        </p:txBody>
      </p:sp>
    </p:spTree>
    <p:extLst>
      <p:ext uri="{BB962C8B-B14F-4D97-AF65-F5344CB8AC3E}">
        <p14:creationId xmlns:p14="http://schemas.microsoft.com/office/powerpoint/2010/main" val="494752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11" name="Content Placeholder 2"/>
          <p:cNvSpPr txBox="1">
            <a:spLocks/>
          </p:cNvSpPr>
          <p:nvPr/>
        </p:nvSpPr>
        <p:spPr>
          <a:xfrm>
            <a:off x="838200" y="2152389"/>
            <a:ext cx="10465904" cy="3361307"/>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solidFill>
                  <a:srgbClr val="FF0000"/>
                </a:solidFill>
              </a:rPr>
              <a:t>Power BI</a:t>
            </a:r>
          </a:p>
          <a:p>
            <a:pPr marL="0" indent="0" algn="just">
              <a:buFont typeface="Arial" panose="020B0604020202020204" pitchFamily="34" charset="0"/>
              <a:buNone/>
            </a:pPr>
            <a:r>
              <a:rPr lang="en-US" smtClean="0"/>
              <a:t>Power BI serves as a powerful data analytics tool for global project management, enabling teams to analyze and visualize performance data from various international sources. By creating interactive dashboards, project managers can track budgets, timelines, risks, and key performance indicators across multiple countries. Power BI is especially valuable for multinational organizations that rely on data-driven insights to make strategic decisions and ensure that global operations stay aligned and well-coordinated.</a:t>
            </a:r>
            <a:endParaRPr lang="en-US" dirty="0"/>
          </a:p>
        </p:txBody>
      </p:sp>
    </p:spTree>
    <p:extLst>
      <p:ext uri="{BB962C8B-B14F-4D97-AF65-F5344CB8AC3E}">
        <p14:creationId xmlns:p14="http://schemas.microsoft.com/office/powerpoint/2010/main" val="2484718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9" name="Content Placeholder 2"/>
          <p:cNvSpPr txBox="1">
            <a:spLocks/>
          </p:cNvSpPr>
          <p:nvPr/>
        </p:nvSpPr>
        <p:spPr>
          <a:xfrm>
            <a:off x="838200" y="2141974"/>
            <a:ext cx="10465904" cy="337172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Real-World Example</a:t>
            </a:r>
          </a:p>
          <a:p>
            <a:pPr marL="0" indent="0" algn="just">
              <a:buFont typeface="Arial" panose="020B0604020202020204" pitchFamily="34" charset="0"/>
              <a:buNone/>
            </a:pPr>
            <a:r>
              <a:rPr lang="en-US" smtClean="0"/>
              <a:t>Shell’s Global Energy Projects:</a:t>
            </a:r>
          </a:p>
          <a:p>
            <a:pPr marL="0" indent="0" algn="just">
              <a:buFont typeface="Arial" panose="020B0604020202020204" pitchFamily="34" charset="0"/>
              <a:buNone/>
            </a:pPr>
            <a:r>
              <a:rPr lang="en-US" smtClean="0"/>
              <a:t>Shell uses Power BI to monitor data from oil and gas projects around the world. Power BI dashboards consolidate data from drilling sites in the Middle East, Africa, and South America to track safety indicators, production levels, and cost performance. Managers can make quick decisions based on real-time global insights.</a:t>
            </a:r>
            <a:endParaRPr lang="en-US" dirty="0" smtClean="0"/>
          </a:p>
        </p:txBody>
      </p:sp>
    </p:spTree>
    <p:extLst>
      <p:ext uri="{BB962C8B-B14F-4D97-AF65-F5344CB8AC3E}">
        <p14:creationId xmlns:p14="http://schemas.microsoft.com/office/powerpoint/2010/main" val="2448051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11" name="Content Placeholder 2"/>
          <p:cNvSpPr txBox="1">
            <a:spLocks/>
          </p:cNvSpPr>
          <p:nvPr/>
        </p:nvSpPr>
        <p:spPr>
          <a:xfrm>
            <a:off x="838200" y="2152389"/>
            <a:ext cx="10465904" cy="3361307"/>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mtClean="0">
                <a:solidFill>
                  <a:srgbClr val="FF0000"/>
                </a:solidFill>
              </a:rPr>
              <a:t>Miro</a:t>
            </a:r>
          </a:p>
          <a:p>
            <a:pPr marL="0" indent="0" algn="just">
              <a:buFont typeface="Arial" panose="020B0604020202020204" pitchFamily="34" charset="0"/>
              <a:buNone/>
            </a:pPr>
            <a:r>
              <a:rPr lang="en-US" smtClean="0"/>
              <a:t>Miro is a collaborative digital whiteboard platform ideal for global teams that need to brainstorm, plan, or design processes together. It allows team members from different countries to work simultaneously on the same virtual board, supporting activities such as stakeholder mapping, workflow design, Agile retrospectives, and mind mapping. Miro enhances real-time collaboration and creativity across diverse cultural and geographic boundaries, making it a key tool for global project planning and problem-solving.</a:t>
            </a:r>
            <a:endParaRPr lang="en-US" dirty="0"/>
          </a:p>
        </p:txBody>
      </p:sp>
    </p:spTree>
    <p:extLst>
      <p:ext uri="{BB962C8B-B14F-4D97-AF65-F5344CB8AC3E}">
        <p14:creationId xmlns:p14="http://schemas.microsoft.com/office/powerpoint/2010/main" val="1464426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05200" y="986390"/>
            <a:ext cx="8689699" cy="6481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Modern Global Project Management Software</a:t>
            </a:r>
            <a:endParaRPr lang="en-US" sz="3200" b="1" dirty="0"/>
          </a:p>
        </p:txBody>
      </p:sp>
      <p:sp>
        <p:nvSpPr>
          <p:cNvPr id="9" name="Content Placeholder 2"/>
          <p:cNvSpPr txBox="1">
            <a:spLocks/>
          </p:cNvSpPr>
          <p:nvPr/>
        </p:nvSpPr>
        <p:spPr>
          <a:xfrm>
            <a:off x="838200" y="2255954"/>
            <a:ext cx="10465904" cy="325774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Real-World Example</a:t>
            </a:r>
          </a:p>
          <a:p>
            <a:pPr marL="0" indent="0" algn="just">
              <a:buFont typeface="Arial" panose="020B0604020202020204" pitchFamily="34" charset="0"/>
              <a:buNone/>
            </a:pPr>
            <a:r>
              <a:rPr lang="en-US" smtClean="0"/>
              <a:t>Global Collaboration at Deloitte:</a:t>
            </a:r>
          </a:p>
          <a:p>
            <a:pPr marL="0" indent="0" algn="just">
              <a:buFont typeface="Arial" panose="020B0604020202020204" pitchFamily="34" charset="0"/>
              <a:buNone/>
            </a:pPr>
            <a:r>
              <a:rPr lang="en-US" smtClean="0"/>
              <a:t>Deloitte consultants use Miro to conduct workshops and planning sessions with clients across Europe, Asia, and North America. Miro allows all participants to brainstorm on the same virtual board, regardless of geographic distance. It is especially useful for global digital transformation projects, where multiple stakeholders must collaborate on process maps and strategy models.</a:t>
            </a:r>
            <a:endParaRPr lang="en-US" dirty="0" smtClean="0"/>
          </a:p>
        </p:txBody>
      </p:sp>
    </p:spTree>
    <p:extLst>
      <p:ext uri="{BB962C8B-B14F-4D97-AF65-F5344CB8AC3E}">
        <p14:creationId xmlns:p14="http://schemas.microsoft.com/office/powerpoint/2010/main" val="1664112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13" name="Content Placeholder 2"/>
          <p:cNvSpPr txBox="1">
            <a:spLocks/>
          </p:cNvSpPr>
          <p:nvPr/>
        </p:nvSpPr>
        <p:spPr>
          <a:xfrm>
            <a:off x="838200" y="2255954"/>
            <a:ext cx="10465904" cy="35716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key focus areas and practical advice</a:t>
            </a:r>
          </a:p>
          <a:p>
            <a:pPr marL="514350" indent="-514350" algn="just">
              <a:buFont typeface="Arial" panose="020B0604020202020204" pitchFamily="34" charset="0"/>
              <a:buAutoNum type="arabicPeriod"/>
            </a:pPr>
            <a:r>
              <a:rPr lang="en-US" smtClean="0">
                <a:solidFill>
                  <a:srgbClr val="FF0000"/>
                </a:solidFill>
              </a:rPr>
              <a:t>Conduct International Feasibility and Market Analysis</a:t>
            </a:r>
          </a:p>
          <a:p>
            <a:pPr marL="0" indent="0" algn="just">
              <a:buFont typeface="Arial" panose="020B0604020202020204" pitchFamily="34" charset="0"/>
              <a:buNone/>
            </a:pPr>
            <a:r>
              <a:rPr lang="en-US" smtClean="0"/>
              <a:t>Before launching any global project, it’s essential to conduct a comprehensive feasibility study that considers the target international markets.</a:t>
            </a:r>
          </a:p>
          <a:p>
            <a:pPr algn="just"/>
            <a:r>
              <a:rPr lang="en-US" b="1" smtClean="0"/>
              <a:t>Market Analysis: </a:t>
            </a:r>
            <a:r>
              <a:rPr lang="en-US" smtClean="0"/>
              <a:t>Understand demand, local and international competitors, and consumer behavior in each region.</a:t>
            </a:r>
            <a:endParaRPr lang="en-US" dirty="0" smtClean="0"/>
          </a:p>
        </p:txBody>
      </p:sp>
    </p:spTree>
    <p:extLst>
      <p:ext uri="{BB962C8B-B14F-4D97-AF65-F5344CB8AC3E}">
        <p14:creationId xmlns:p14="http://schemas.microsoft.com/office/powerpoint/2010/main" val="2520792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9" name="Content Placeholder 2"/>
          <p:cNvSpPr txBox="1">
            <a:spLocks/>
          </p:cNvSpPr>
          <p:nvPr/>
        </p:nvSpPr>
        <p:spPr>
          <a:xfrm>
            <a:off x="838200" y="2340328"/>
            <a:ext cx="10465904" cy="348726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smtClean="0"/>
              <a:t>Legal and Regulatory Compliance: </a:t>
            </a:r>
            <a:r>
              <a:rPr lang="en-US" smtClean="0"/>
              <a:t>Review local and international laws, licensing requirements, intellectual property protections, and tax implications.</a:t>
            </a:r>
          </a:p>
          <a:p>
            <a:pPr algn="just"/>
            <a:r>
              <a:rPr lang="en-US" b="1" smtClean="0"/>
              <a:t>Financial Planning: </a:t>
            </a:r>
            <a:r>
              <a:rPr lang="en-US" smtClean="0"/>
              <a:t>Estimate operational costs, logistics expenses, and potential currency fluctuations.</a:t>
            </a:r>
          </a:p>
          <a:p>
            <a:pPr algn="just"/>
            <a:r>
              <a:rPr lang="en-US" smtClean="0"/>
              <a:t>Tip: Use tools like SWOT Analysis and PESTEL to assess global market conditions and risks before making decisions.</a:t>
            </a:r>
            <a:endParaRPr lang="en-US" dirty="0" smtClean="0"/>
          </a:p>
        </p:txBody>
      </p:sp>
    </p:spTree>
    <p:extLst>
      <p:ext uri="{BB962C8B-B14F-4D97-AF65-F5344CB8AC3E}">
        <p14:creationId xmlns:p14="http://schemas.microsoft.com/office/powerpoint/2010/main" val="3862963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12" name="Content Placeholder 2"/>
          <p:cNvSpPr txBox="1">
            <a:spLocks/>
          </p:cNvSpPr>
          <p:nvPr/>
        </p:nvSpPr>
        <p:spPr>
          <a:xfrm>
            <a:off x="838200" y="2255954"/>
            <a:ext cx="10465904" cy="35716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2. Build the Right International Team:</a:t>
            </a:r>
          </a:p>
          <a:p>
            <a:pPr marL="0" indent="0" algn="just">
              <a:buFont typeface="Arial" panose="020B0604020202020204" pitchFamily="34" charset="0"/>
              <a:buNone/>
            </a:pPr>
            <a:r>
              <a:rPr lang="en-US" smtClean="0"/>
              <a:t>The success of a global project largely depends on the team:</a:t>
            </a:r>
          </a:p>
          <a:p>
            <a:pPr algn="just"/>
            <a:r>
              <a:rPr lang="en-US" b="1" smtClean="0"/>
              <a:t>Cultural Diversity: </a:t>
            </a:r>
            <a:r>
              <a:rPr lang="en-US" smtClean="0"/>
              <a:t>Recruit members from different backgrounds to improve innovation and local market understanding.</a:t>
            </a:r>
          </a:p>
          <a:p>
            <a:pPr algn="just"/>
            <a:r>
              <a:rPr lang="en-US" b="1" smtClean="0"/>
              <a:t>Digital Skills: </a:t>
            </a:r>
            <a:r>
              <a:rPr lang="en-US" smtClean="0"/>
              <a:t>Ensure team members are proficient in global collaboration tools such as Jira, Asana, Microsoft Project, Miro.</a:t>
            </a:r>
            <a:endParaRPr lang="en-US" dirty="0" smtClean="0"/>
          </a:p>
        </p:txBody>
      </p:sp>
    </p:spTree>
    <p:extLst>
      <p:ext uri="{BB962C8B-B14F-4D97-AF65-F5344CB8AC3E}">
        <p14:creationId xmlns:p14="http://schemas.microsoft.com/office/powerpoint/2010/main" val="2395237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9" name="Content Placeholder 2"/>
          <p:cNvSpPr txBox="1">
            <a:spLocks/>
          </p:cNvSpPr>
          <p:nvPr/>
        </p:nvSpPr>
        <p:spPr>
          <a:xfrm>
            <a:off x="838200" y="2255954"/>
            <a:ext cx="10465904" cy="35716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smtClean="0"/>
              <a:t>Leadership and Communication: </a:t>
            </a:r>
            <a:r>
              <a:rPr lang="en-US" smtClean="0"/>
              <a:t>Train the team in virtual communication, managing across time zones, and cross-cultural conflict resolution.</a:t>
            </a:r>
          </a:p>
          <a:p>
            <a:pPr marL="0" indent="0" algn="just">
              <a:buFont typeface="Arial" panose="020B0604020202020204" pitchFamily="34" charset="0"/>
              <a:buNone/>
            </a:pPr>
            <a:r>
              <a:rPr lang="en-US" smtClean="0"/>
              <a:t>Tip: Clearly define roles and responsibilities based on expertise and location to streamline coordination.</a:t>
            </a:r>
            <a:endParaRPr lang="en-US" dirty="0" smtClean="0"/>
          </a:p>
        </p:txBody>
      </p:sp>
    </p:spTree>
    <p:extLst>
      <p:ext uri="{BB962C8B-B14F-4D97-AF65-F5344CB8AC3E}">
        <p14:creationId xmlns:p14="http://schemas.microsoft.com/office/powerpoint/2010/main" val="4021428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12" name="Content Placeholder 2"/>
          <p:cNvSpPr txBox="1">
            <a:spLocks/>
          </p:cNvSpPr>
          <p:nvPr/>
        </p:nvSpPr>
        <p:spPr>
          <a:xfrm>
            <a:off x="838200" y="2149639"/>
            <a:ext cx="10465904" cy="367795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3. Choose the Right Technology and Project Management Tools</a:t>
            </a:r>
          </a:p>
          <a:p>
            <a:pPr algn="just"/>
            <a:r>
              <a:rPr lang="en-US" b="1" smtClean="0"/>
              <a:t>Planning and Tracking: </a:t>
            </a:r>
            <a:r>
              <a:rPr lang="en-US" smtClean="0"/>
              <a:t>Use Microsoft Project Online to manage timelines and global resources.</a:t>
            </a:r>
          </a:p>
          <a:p>
            <a:pPr algn="just"/>
            <a:r>
              <a:rPr lang="en-US" b="1" smtClean="0"/>
              <a:t>Collaboration: </a:t>
            </a:r>
            <a:r>
              <a:rPr lang="en-US" smtClean="0"/>
              <a:t>Tools like Miro and Asana facilitate real-time virtual teamwork across countries.</a:t>
            </a:r>
            <a:endParaRPr lang="en-US" dirty="0" smtClean="0"/>
          </a:p>
        </p:txBody>
      </p:sp>
    </p:spTree>
    <p:extLst>
      <p:ext uri="{BB962C8B-B14F-4D97-AF65-F5344CB8AC3E}">
        <p14:creationId xmlns:p14="http://schemas.microsoft.com/office/powerpoint/2010/main" val="859672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9" name="Content Placeholder 2"/>
          <p:cNvSpPr txBox="1">
            <a:spLocks/>
          </p:cNvSpPr>
          <p:nvPr/>
        </p:nvSpPr>
        <p:spPr>
          <a:xfrm>
            <a:off x="838200" y="2141974"/>
            <a:ext cx="10465904" cy="368562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smtClean="0"/>
              <a:t>Performance and Risk Analytics: </a:t>
            </a:r>
            <a:r>
              <a:rPr lang="en-US" smtClean="0"/>
              <a:t>Power BI allows for monitoring global KPIs and risk indicators in one centralized dashboard.</a:t>
            </a:r>
          </a:p>
          <a:p>
            <a:pPr marL="0" indent="0" algn="just">
              <a:buFont typeface="Arial" panose="020B0604020202020204" pitchFamily="34" charset="0"/>
              <a:buNone/>
            </a:pPr>
            <a:r>
              <a:rPr lang="en-US" smtClean="0"/>
              <a:t>Tip: Adopt an integrated platform to avoid scattered information and improve communication efficiency.</a:t>
            </a:r>
            <a:endParaRPr lang="en-US" dirty="0" smtClean="0"/>
          </a:p>
        </p:txBody>
      </p:sp>
    </p:spTree>
    <p:extLst>
      <p:ext uri="{BB962C8B-B14F-4D97-AF65-F5344CB8AC3E}">
        <p14:creationId xmlns:p14="http://schemas.microsoft.com/office/powerpoint/2010/main" val="2725511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12" name="Content Placeholder 2"/>
          <p:cNvSpPr txBox="1">
            <a:spLocks/>
          </p:cNvSpPr>
          <p:nvPr/>
        </p:nvSpPr>
        <p:spPr>
          <a:xfrm>
            <a:off x="838200" y="2141974"/>
            <a:ext cx="10465904" cy="368562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4. Manage Global Risks Proactively</a:t>
            </a:r>
          </a:p>
          <a:p>
            <a:pPr marL="0" indent="0" algn="just">
              <a:buFont typeface="Arial" panose="020B0604020202020204" pitchFamily="34" charset="0"/>
              <a:buNone/>
            </a:pPr>
            <a:r>
              <a:rPr lang="en-US" smtClean="0"/>
              <a:t>Global projects face unique risks compared to local projects:</a:t>
            </a:r>
          </a:p>
          <a:p>
            <a:pPr algn="just"/>
            <a:r>
              <a:rPr lang="en-US" smtClean="0"/>
              <a:t>Political and Legal: Changes in regulations or government policies.</a:t>
            </a:r>
          </a:p>
          <a:p>
            <a:pPr algn="just"/>
            <a:r>
              <a:rPr lang="en-US" smtClean="0"/>
              <a:t>Economic: Currency fluctuations, production cost differences, inflation.</a:t>
            </a:r>
          </a:p>
          <a:p>
            <a:pPr algn="just"/>
            <a:r>
              <a:rPr lang="en-US" smtClean="0"/>
              <a:t>Logistical: Delays in shipping, supplier issues, natural disasters.</a:t>
            </a:r>
          </a:p>
          <a:p>
            <a:pPr marL="0" indent="0" algn="just">
              <a:buFont typeface="Arial" panose="020B0604020202020204" pitchFamily="34" charset="0"/>
              <a:buNone/>
            </a:pPr>
            <a:r>
              <a:rPr lang="en-US" smtClean="0"/>
              <a:t>Tip: Use a Global Risk Matrix to categorize risks by probability and impact, and develop contingency plans for each.</a:t>
            </a:r>
            <a:endParaRPr lang="en-US" dirty="0" smtClean="0"/>
          </a:p>
        </p:txBody>
      </p:sp>
    </p:spTree>
    <p:extLst>
      <p:ext uri="{BB962C8B-B14F-4D97-AF65-F5344CB8AC3E}">
        <p14:creationId xmlns:p14="http://schemas.microsoft.com/office/powerpoint/2010/main" val="3604887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9" name="Content Placeholder 2"/>
          <p:cNvSpPr txBox="1">
            <a:spLocks/>
          </p:cNvSpPr>
          <p:nvPr/>
        </p:nvSpPr>
        <p:spPr>
          <a:xfrm>
            <a:off x="838200" y="2255954"/>
            <a:ext cx="10465904" cy="35716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solidFill>
                  <a:srgbClr val="FF0000"/>
                </a:solidFill>
              </a:rPr>
              <a:t>5. Strategic Planning and Flexibility</a:t>
            </a:r>
          </a:p>
          <a:p>
            <a:pPr algn="just"/>
            <a:r>
              <a:rPr lang="en-US" smtClean="0"/>
              <a:t>Set Measurable Global Goals: Define clear objectives for each target market or region.</a:t>
            </a:r>
          </a:p>
          <a:p>
            <a:pPr algn="just"/>
            <a:r>
              <a:rPr lang="en-US" smtClean="0"/>
              <a:t>Maintain Flexibility: Implement Agile or Hybrid methodologies to quickly adapt to market changes and operational challenges.</a:t>
            </a:r>
          </a:p>
          <a:p>
            <a:pPr algn="just"/>
            <a:r>
              <a:rPr lang="en-US" smtClean="0"/>
              <a:t>Gradual Expansion: Start with one or two markets before scaling globally to reduce financial and operational risk.</a:t>
            </a:r>
            <a:endParaRPr lang="en-US" dirty="0"/>
          </a:p>
        </p:txBody>
      </p:sp>
    </p:spTree>
    <p:extLst>
      <p:ext uri="{BB962C8B-B14F-4D97-AF65-F5344CB8AC3E}">
        <p14:creationId xmlns:p14="http://schemas.microsoft.com/office/powerpoint/2010/main" val="3583789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12" name="Content Placeholder 2"/>
          <p:cNvSpPr txBox="1">
            <a:spLocks/>
          </p:cNvSpPr>
          <p:nvPr/>
        </p:nvSpPr>
        <p:spPr>
          <a:xfrm>
            <a:off x="838200" y="2149639"/>
            <a:ext cx="10465904" cy="367795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solidFill>
                  <a:srgbClr val="FF0000"/>
                </a:solidFill>
              </a:rPr>
              <a:t>6. Engage Local and Global Stakeholders</a:t>
            </a:r>
          </a:p>
          <a:p>
            <a:pPr algn="just"/>
            <a:r>
              <a:rPr lang="en-US" smtClean="0"/>
              <a:t>Identify and understand the interests of investors, partners, customers, and employees in each country.</a:t>
            </a:r>
          </a:p>
          <a:p>
            <a:pPr algn="just"/>
            <a:r>
              <a:rPr lang="en-US" smtClean="0"/>
              <a:t>Maintain consistent communication through regular updates, dashboards, and virtual meetings.</a:t>
            </a:r>
          </a:p>
          <a:p>
            <a:pPr algn="just"/>
            <a:r>
              <a:rPr lang="en-US" smtClean="0"/>
              <a:t>Respect cultural differences during negotiations and decision-making to ensure buy-in and collaboration.</a:t>
            </a:r>
            <a:endParaRPr lang="en-US" dirty="0"/>
          </a:p>
        </p:txBody>
      </p:sp>
    </p:spTree>
    <p:extLst>
      <p:ext uri="{BB962C8B-B14F-4D97-AF65-F5344CB8AC3E}">
        <p14:creationId xmlns:p14="http://schemas.microsoft.com/office/powerpoint/2010/main" val="2862202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9" name="Content Placeholder 2"/>
          <p:cNvSpPr txBox="1">
            <a:spLocks/>
          </p:cNvSpPr>
          <p:nvPr/>
        </p:nvSpPr>
        <p:spPr>
          <a:xfrm>
            <a:off x="838200" y="2149639"/>
            <a:ext cx="10465904" cy="367795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solidFill>
                  <a:srgbClr val="FF0000"/>
                </a:solidFill>
              </a:rPr>
              <a:t>7. Focus on Innovation and Sustainability</a:t>
            </a:r>
          </a:p>
          <a:p>
            <a:pPr algn="just"/>
            <a:r>
              <a:rPr lang="en-US" smtClean="0"/>
              <a:t>Incorporate innovation in your product or service to meet diverse cultural needs.</a:t>
            </a:r>
          </a:p>
          <a:p>
            <a:pPr algn="just"/>
            <a:r>
              <a:rPr lang="en-US" smtClean="0"/>
              <a:t>Ensure the project aligns with ESG principles (Environmental, Social, and Governance) across all regions.</a:t>
            </a:r>
          </a:p>
          <a:p>
            <a:pPr algn="just"/>
            <a:r>
              <a:rPr lang="en-US" smtClean="0"/>
              <a:t>Use technology such as AI and predictive analytics to reduce costs, optimize performance, and improve decision-making.</a:t>
            </a:r>
            <a:endParaRPr lang="en-US" dirty="0"/>
          </a:p>
        </p:txBody>
      </p:sp>
    </p:spTree>
    <p:extLst>
      <p:ext uri="{BB962C8B-B14F-4D97-AF65-F5344CB8AC3E}">
        <p14:creationId xmlns:p14="http://schemas.microsoft.com/office/powerpoint/2010/main" val="194534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346765" y="983639"/>
            <a:ext cx="7816242" cy="7233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How to develop a private global project</a:t>
            </a:r>
            <a:endParaRPr lang="en-US" sz="3600" b="1" dirty="0"/>
          </a:p>
        </p:txBody>
      </p:sp>
      <p:sp>
        <p:nvSpPr>
          <p:cNvPr id="12" name="Content Placeholder 2"/>
          <p:cNvSpPr txBox="1">
            <a:spLocks/>
          </p:cNvSpPr>
          <p:nvPr/>
        </p:nvSpPr>
        <p:spPr>
          <a:xfrm>
            <a:off x="838200" y="2149639"/>
            <a:ext cx="10465904" cy="367795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600" smtClean="0">
                <a:solidFill>
                  <a:srgbClr val="FF0000"/>
                </a:solidFill>
              </a:rPr>
              <a:t>Final Tip: Start small, learn from each market, and expand gradually. The most successful global projects balance strategic planning, technology adoption, and strong cross-cultural team leadership.</a:t>
            </a:r>
            <a:endParaRPr lang="en-US" sz="3600" dirty="0"/>
          </a:p>
        </p:txBody>
      </p:sp>
    </p:spTree>
    <p:extLst>
      <p:ext uri="{BB962C8B-B14F-4D97-AF65-F5344CB8AC3E}">
        <p14:creationId xmlns:p14="http://schemas.microsoft.com/office/powerpoint/2010/main" val="146892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40858" y="805218"/>
            <a:ext cx="10515600" cy="74786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Conclusion</a:t>
            </a:r>
            <a:endParaRPr lang="en-US" sz="3200" b="1" dirty="0"/>
          </a:p>
        </p:txBody>
      </p:sp>
      <p:sp>
        <p:nvSpPr>
          <p:cNvPr id="13" name="Content Placeholder 2"/>
          <p:cNvSpPr txBox="1">
            <a:spLocks/>
          </p:cNvSpPr>
          <p:nvPr/>
        </p:nvSpPr>
        <p:spPr>
          <a:xfrm>
            <a:off x="838200" y="2089338"/>
            <a:ext cx="10373139" cy="403850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Modern project management has evolved into </a:t>
            </a:r>
            <a:r>
              <a:rPr lang="en-US" b="1" smtClean="0"/>
              <a:t>a global, technology-driven, data-informed discipline</a:t>
            </a:r>
            <a:r>
              <a:rPr lang="en-US" smtClean="0"/>
              <a:t>. It now requires advanced tools, cross-cultural leadership, real-time digital collaboration, global risk awareness, sustainability, and innovative problem-solving. The newest developments revolve around AI-driven forecasting, cloud-based coordination, hybrid methodologies, and the ability to lead diverse international teams.</a:t>
            </a:r>
          </a:p>
          <a:p>
            <a:pPr marL="0" indent="0" algn="just">
              <a:buFont typeface="Arial" panose="020B0604020202020204" pitchFamily="34" charset="0"/>
              <a:buNone/>
            </a:pPr>
            <a:r>
              <a:rPr lang="en-US" smtClean="0"/>
              <a:t>These changes have transformed project management from a traditional administrative role into a strategic global leadership function—one that prepares students for a dynamic and interconnected world.</a:t>
            </a:r>
            <a:endParaRPr lang="en-US" dirty="0" smtClean="0"/>
          </a:p>
        </p:txBody>
      </p:sp>
    </p:spTree>
    <p:extLst>
      <p:ext uri="{BB962C8B-B14F-4D97-AF65-F5344CB8AC3E}">
        <p14:creationId xmlns:p14="http://schemas.microsoft.com/office/powerpoint/2010/main" val="181570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838200" y="2141973"/>
            <a:ext cx="10515600" cy="40349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t>References:</a:t>
            </a:r>
          </a:p>
          <a:p>
            <a:pPr algn="just"/>
            <a:r>
              <a:rPr lang="en-US" sz="2400" smtClean="0"/>
              <a:t>AlSaied, M., &amp; McLaughlin, P. (2024). Ambidextrous innovation in project management: A systematic literature review. Administrative Sciences, 14(7), 151.</a:t>
            </a:r>
          </a:p>
          <a:p>
            <a:pPr algn="just"/>
            <a:r>
              <a:rPr lang="en-US" sz="2400" smtClean="0"/>
              <a:t>Huemann, M., &amp; Turner, R. (Eds.). (2024). The handbook of project management (6th ed.). Routledge. </a:t>
            </a:r>
          </a:p>
          <a:p>
            <a:pPr algn="just"/>
            <a:r>
              <a:rPr lang="en-US" sz="2400" smtClean="0"/>
              <a:t>Kloppenborg, T. J., Anantatmula, V. S., &amp; Wells, K. N. (2023). Contemporary project management: Plan-driven and agile approaches (5th ed.). Cengage. </a:t>
            </a:r>
          </a:p>
          <a:p>
            <a:pPr algn="just"/>
            <a:r>
              <a:rPr lang="en-US" sz="2400" smtClean="0"/>
              <a:t>Leech, B., &amp; Hanslo, R. (2025). The evolution of agile and hybrid project management methodologies: A systematic literature review.</a:t>
            </a:r>
            <a:endParaRPr lang="en-US" sz="2400" dirty="0"/>
          </a:p>
        </p:txBody>
      </p:sp>
    </p:spTree>
    <p:extLst>
      <p:ext uri="{BB962C8B-B14F-4D97-AF65-F5344CB8AC3E}">
        <p14:creationId xmlns:p14="http://schemas.microsoft.com/office/powerpoint/2010/main" val="2910013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385312825"/>
      </p:ext>
    </p:extLst>
  </p:cSld>
  <p:clrMapOvr>
    <a:masterClrMapping/>
  </p:clrMapOvr>
  <p:timing>
    <p:tnLst>
      <p:par>
        <p:cTn id="1" dur="indefinite" restart="never" nodeType="tmRoot"/>
      </p:par>
    </p:tnLst>
  </p:timing>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CB18D7-F096-4047-AA37-D167DCD7B3B0}">
  <ds:schemaRefs>
    <ds:schemaRef ds:uri="http://schemas.microsoft.com/sharepoint/v3/contenttype/forms"/>
  </ds:schemaRefs>
</ds:datastoreItem>
</file>

<file path=customXml/itemProps2.xml><?xml version="1.0" encoding="utf-8"?>
<ds:datastoreItem xmlns:ds="http://schemas.openxmlformats.org/officeDocument/2006/customXml" ds:itemID="{99C4795F-0B7A-4048-ABAD-59D603A6306C}">
  <ds:schemaRefs>
    <ds:schemaRef ds:uri="http://schemas.microsoft.com/office/2006/documentManagement/types"/>
    <ds:schemaRef ds:uri="http://www.w3.org/XML/1998/namespace"/>
    <ds:schemaRef ds:uri="http://purl.org/dc/dcmitype/"/>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 ds:uri="http://purl.org/dc/terms/"/>
    <ds:schemaRef ds:uri="http://purl.org/dc/elements/1.1/"/>
  </ds:schemaRefs>
</ds:datastoreItem>
</file>

<file path=customXml/itemProps3.xml><?xml version="1.0" encoding="utf-8"?>
<ds:datastoreItem xmlns:ds="http://schemas.openxmlformats.org/officeDocument/2006/customXml" ds:itemID="{54C38B5A-553E-49C6-9640-85840450FCC5}"/>
</file>

<file path=docProps/app.xml><?xml version="1.0" encoding="utf-8"?>
<Properties xmlns="http://schemas.openxmlformats.org/officeDocument/2006/extended-properties" xmlns:vt="http://schemas.openxmlformats.org/officeDocument/2006/docPropsVTypes">
  <Template/>
  <TotalTime>852</TotalTime>
  <Words>3588</Words>
  <Application>Microsoft Office PowerPoint</Application>
  <PresentationFormat>Widescreen</PresentationFormat>
  <Paragraphs>282</Paragraphs>
  <Slides>51</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51</vt:i4>
      </vt:variant>
    </vt:vector>
  </HeadingPairs>
  <TitlesOfParts>
    <vt:vector size="60" baseType="lpstr">
      <vt:lpstr>Alexandria</vt:lpstr>
      <vt:lpstr>Arial</vt:lpstr>
      <vt:lpstr>Calibri</vt:lpstr>
      <vt:lpstr>Calibri Light</vt:lpstr>
      <vt:lpstr>Roboto Light</vt:lpstr>
      <vt:lpstr>Times New Roman</vt:lpstr>
      <vt:lpstr>Wingdings</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asma hiasat</cp:lastModifiedBy>
  <cp:revision>46</cp:revision>
  <dcterms:created xsi:type="dcterms:W3CDTF">2021-08-03T13:03:26Z</dcterms:created>
  <dcterms:modified xsi:type="dcterms:W3CDTF">2026-07-03T20:24:23Z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