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3"/>
  </p:sldMasterIdLst>
  <p:notesMasterIdLst>
    <p:notesMasterId r:id="rId44"/>
  </p:notesMasterIdLst>
  <p:sldIdLst>
    <p:sldId id="29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84"/>
    <p:restoredTop sz="94626"/>
  </p:normalViewPr>
  <p:slideViewPr>
    <p:cSldViewPr snapToGrid="0">
      <p:cViewPr varScale="1">
        <p:scale>
          <a:sx n="106" d="100"/>
          <a:sy n="106" d="100"/>
        </p:scale>
        <p:origin x="660" y="102"/>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7" name="Shape 147"/>
          <p:cNvSpPr>
            <a:spLocks noGrp="1" noRot="1" noChangeAspect="1"/>
          </p:cNvSpPr>
          <p:nvPr>
            <p:ph type="sldImg"/>
          </p:nvPr>
        </p:nvSpPr>
        <p:spPr>
          <a:xfrm>
            <a:off x="1143000" y="685800"/>
            <a:ext cx="4572000" cy="3429000"/>
          </a:xfrm>
          <a:prstGeom prst="rect">
            <a:avLst/>
          </a:prstGeom>
        </p:spPr>
        <p:txBody>
          <a:bodyPr/>
          <a:lstStyle/>
          <a:p>
            <a:endParaRPr/>
          </a:p>
        </p:txBody>
      </p:sp>
      <p:sp>
        <p:nvSpPr>
          <p:cNvPr id="148" name="Shape 14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rtl="0" latinLnBrk="0"/>
            <a:endParaRPr lang="en-IQ" dirty="0"/>
          </a:p>
        </p:txBody>
      </p:sp>
    </p:spTree>
    <p:extLst>
      <p:ext uri="{BB962C8B-B14F-4D97-AF65-F5344CB8AC3E}">
        <p14:creationId xmlns:p14="http://schemas.microsoft.com/office/powerpoint/2010/main" val="1675578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8_Title Slide">
    <p:spTree>
      <p:nvGrpSpPr>
        <p:cNvPr id="1" name=""/>
        <p:cNvGrpSpPr/>
        <p:nvPr/>
      </p:nvGrpSpPr>
      <p:grpSpPr>
        <a:xfrm>
          <a:off x="0" y="0"/>
          <a:ext cx="0" cy="0"/>
          <a:chOff x="0" y="0"/>
          <a:chExt cx="0" cy="0"/>
        </a:xfrm>
      </p:grpSpPr>
      <p:sp>
        <p:nvSpPr>
          <p:cNvPr id="92" name="Picture Placeholder 10"/>
          <p:cNvSpPr>
            <a:spLocks noGrp="1"/>
          </p:cNvSpPr>
          <p:nvPr>
            <p:ph type="pic" idx="21"/>
          </p:nvPr>
        </p:nvSpPr>
        <p:spPr>
          <a:xfrm>
            <a:off x="-1" y="-1"/>
            <a:ext cx="12192001" cy="6858001"/>
          </a:xfrm>
          <a:prstGeom prst="rect">
            <a:avLst/>
          </a:prstGeom>
        </p:spPr>
        <p:txBody>
          <a:bodyPr lIns="91439" rIns="91439">
            <a:noAutofit/>
          </a:bodyPr>
          <a:lstStyle/>
          <a:p>
            <a:endParaRPr/>
          </a:p>
        </p:txBody>
      </p:sp>
      <p:sp>
        <p:nvSpPr>
          <p:cNvPr id="93"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23_Title Slide">
    <p:spTree>
      <p:nvGrpSpPr>
        <p:cNvPr id="1" name=""/>
        <p:cNvGrpSpPr/>
        <p:nvPr/>
      </p:nvGrpSpPr>
      <p:grpSpPr>
        <a:xfrm>
          <a:off x="0" y="0"/>
          <a:ext cx="0" cy="0"/>
          <a:chOff x="0" y="0"/>
          <a:chExt cx="0" cy="0"/>
        </a:xfrm>
      </p:grpSpPr>
      <p:sp>
        <p:nvSpPr>
          <p:cNvPr id="100" name="Picture Placeholder 13"/>
          <p:cNvSpPr>
            <a:spLocks noGrp="1"/>
          </p:cNvSpPr>
          <p:nvPr>
            <p:ph type="pic" idx="21"/>
          </p:nvPr>
        </p:nvSpPr>
        <p:spPr>
          <a:xfrm>
            <a:off x="1" y="0"/>
            <a:ext cx="9740897" cy="5962650"/>
          </a:xfrm>
          <a:prstGeom prst="rect">
            <a:avLst/>
          </a:prstGeom>
        </p:spPr>
        <p:txBody>
          <a:bodyPr lIns="91439" rIns="91439">
            <a:noAutofit/>
          </a:bodyPr>
          <a:lstStyle/>
          <a:p>
            <a:endParaRPr/>
          </a:p>
        </p:txBody>
      </p:sp>
      <p:sp>
        <p:nvSpPr>
          <p:cNvPr id="10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29_Title Slide">
    <p:spTree>
      <p:nvGrpSpPr>
        <p:cNvPr id="1" name=""/>
        <p:cNvGrpSpPr/>
        <p:nvPr/>
      </p:nvGrpSpPr>
      <p:grpSpPr>
        <a:xfrm>
          <a:off x="0" y="0"/>
          <a:ext cx="0" cy="0"/>
          <a:chOff x="0" y="0"/>
          <a:chExt cx="0" cy="0"/>
        </a:xfrm>
      </p:grpSpPr>
      <p:sp>
        <p:nvSpPr>
          <p:cNvPr id="108" name="Picture Placeholder 6"/>
          <p:cNvSpPr>
            <a:spLocks noGrp="1"/>
          </p:cNvSpPr>
          <p:nvPr>
            <p:ph type="pic" idx="21"/>
          </p:nvPr>
        </p:nvSpPr>
        <p:spPr>
          <a:xfrm>
            <a:off x="1127759" y="1123950"/>
            <a:ext cx="9936482" cy="4610100"/>
          </a:xfrm>
          <a:prstGeom prst="rect">
            <a:avLst/>
          </a:prstGeom>
        </p:spPr>
        <p:txBody>
          <a:bodyPr lIns="91439" rIns="91439">
            <a:noAutofit/>
          </a:bodyPr>
          <a:lstStyle/>
          <a:p>
            <a:endParaRPr/>
          </a:p>
        </p:txBody>
      </p:sp>
      <p:sp>
        <p:nvSpPr>
          <p:cNvPr id="109"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33_Title Slide">
    <p:spTree>
      <p:nvGrpSpPr>
        <p:cNvPr id="1" name=""/>
        <p:cNvGrpSpPr/>
        <p:nvPr/>
      </p:nvGrpSpPr>
      <p:grpSpPr>
        <a:xfrm>
          <a:off x="0" y="0"/>
          <a:ext cx="0" cy="0"/>
          <a:chOff x="0" y="0"/>
          <a:chExt cx="0" cy="0"/>
        </a:xfrm>
      </p:grpSpPr>
      <p:sp>
        <p:nvSpPr>
          <p:cNvPr id="116" name="Picture Placeholder 3"/>
          <p:cNvSpPr>
            <a:spLocks noGrp="1"/>
          </p:cNvSpPr>
          <p:nvPr>
            <p:ph type="pic" idx="21"/>
          </p:nvPr>
        </p:nvSpPr>
        <p:spPr>
          <a:xfrm>
            <a:off x="-1" y="0"/>
            <a:ext cx="6826173" cy="6857999"/>
          </a:xfrm>
          <a:prstGeom prst="rect">
            <a:avLst/>
          </a:prstGeom>
        </p:spPr>
        <p:txBody>
          <a:bodyPr lIns="91439" rIns="91439">
            <a:noAutofit/>
          </a:bodyPr>
          <a:lstStyle/>
          <a:p>
            <a:endParaRPr/>
          </a:p>
        </p:txBody>
      </p:sp>
      <p:sp>
        <p:nvSpPr>
          <p:cNvPr id="117"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3_Title Slide">
    <p:bg>
      <p:bgPr>
        <a:gradFill flip="none" rotWithShape="1">
          <a:gsLst>
            <a:gs pos="1000">
              <a:srgbClr val="FFFFFF"/>
            </a:gs>
            <a:gs pos="100000">
              <a:srgbClr val="F5F5F5"/>
            </a:gs>
          </a:gsLst>
          <a:lin ang="5400000" scaled="0"/>
        </a:gradFill>
        <a:effectLst/>
      </p:bgPr>
    </p:bg>
    <p:spTree>
      <p:nvGrpSpPr>
        <p:cNvPr id="1" name=""/>
        <p:cNvGrpSpPr/>
        <p:nvPr/>
      </p:nvGrpSpPr>
      <p:grpSpPr>
        <a:xfrm>
          <a:off x="0" y="0"/>
          <a:ext cx="0" cy="0"/>
          <a:chOff x="0" y="0"/>
          <a:chExt cx="0" cy="0"/>
        </a:xfrm>
      </p:grpSpPr>
      <p:sp>
        <p:nvSpPr>
          <p:cNvPr id="124" name="Picture Placeholder 3"/>
          <p:cNvSpPr>
            <a:spLocks noGrp="1"/>
          </p:cNvSpPr>
          <p:nvPr>
            <p:ph type="pic" sz="half" idx="21"/>
          </p:nvPr>
        </p:nvSpPr>
        <p:spPr>
          <a:xfrm>
            <a:off x="7088923" y="508820"/>
            <a:ext cx="3701848" cy="5184057"/>
          </a:xfrm>
          <a:prstGeom prst="rect">
            <a:avLst/>
          </a:prstGeom>
          <a:ln w="127000">
            <a:solidFill>
              <a:srgbClr val="FAFAFA"/>
            </a:solidFill>
            <a:miter lim="800000"/>
          </a:ln>
        </p:spPr>
        <p:txBody>
          <a:bodyPr lIns="91439" rIns="91439">
            <a:noAutofit/>
          </a:bodyPr>
          <a:lstStyle/>
          <a:p>
            <a:endParaRPr/>
          </a:p>
        </p:txBody>
      </p:sp>
      <p:sp>
        <p:nvSpPr>
          <p:cNvPr id="125"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48_Title Slide">
    <p:spTree>
      <p:nvGrpSpPr>
        <p:cNvPr id="1" name=""/>
        <p:cNvGrpSpPr/>
        <p:nvPr/>
      </p:nvGrpSpPr>
      <p:grpSpPr>
        <a:xfrm>
          <a:off x="0" y="0"/>
          <a:ext cx="0" cy="0"/>
          <a:chOff x="0" y="0"/>
          <a:chExt cx="0" cy="0"/>
        </a:xfrm>
      </p:grpSpPr>
      <p:sp>
        <p:nvSpPr>
          <p:cNvPr id="132" name="Picture Placeholder 3"/>
          <p:cNvSpPr>
            <a:spLocks noGrp="1"/>
          </p:cNvSpPr>
          <p:nvPr>
            <p:ph type="pic" idx="21"/>
          </p:nvPr>
        </p:nvSpPr>
        <p:spPr>
          <a:xfrm>
            <a:off x="3452648" y="-3"/>
            <a:ext cx="8739352" cy="6858001"/>
          </a:xfrm>
          <a:prstGeom prst="rect">
            <a:avLst/>
          </a:prstGeom>
        </p:spPr>
        <p:txBody>
          <a:bodyPr lIns="91439" rIns="91439">
            <a:noAutofit/>
          </a:bodyPr>
          <a:lstStyle/>
          <a:p>
            <a:endParaRPr/>
          </a:p>
        </p:txBody>
      </p:sp>
      <p:sp>
        <p:nvSpPr>
          <p:cNvPr id="133"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25_Title Slide">
    <p:spTree>
      <p:nvGrpSpPr>
        <p:cNvPr id="1" name=""/>
        <p:cNvGrpSpPr/>
        <p:nvPr/>
      </p:nvGrpSpPr>
      <p:grpSpPr>
        <a:xfrm>
          <a:off x="0" y="0"/>
          <a:ext cx="0" cy="0"/>
          <a:chOff x="0" y="0"/>
          <a:chExt cx="0" cy="0"/>
        </a:xfrm>
      </p:grpSpPr>
      <p:sp>
        <p:nvSpPr>
          <p:cNvPr id="140" name="Picture Placeholder 2"/>
          <p:cNvSpPr>
            <a:spLocks noGrp="1"/>
          </p:cNvSpPr>
          <p:nvPr>
            <p:ph type="pic" sz="quarter" idx="21"/>
          </p:nvPr>
        </p:nvSpPr>
        <p:spPr>
          <a:xfrm>
            <a:off x="6096000" y="933450"/>
            <a:ext cx="4962146" cy="2495550"/>
          </a:xfrm>
          <a:prstGeom prst="rect">
            <a:avLst/>
          </a:prstGeom>
        </p:spPr>
        <p:txBody>
          <a:bodyPr lIns="91439" rIns="91439">
            <a:noAutofit/>
          </a:bodyPr>
          <a:lstStyle/>
          <a:p>
            <a:endParaRPr/>
          </a:p>
        </p:txBody>
      </p:sp>
      <p:sp>
        <p:nvSpPr>
          <p:cNvPr id="14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8"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0.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8.jpe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5.xml"/><Relationship Id="rId5" Type="http://schemas.openxmlformats.org/officeDocument/2006/relationships/image" Target="../media/image16.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Picture Placeholder 1">
            <a:extLst>
              <a:ext uri="{FF2B5EF4-FFF2-40B4-BE49-F238E27FC236}">
                <a16:creationId xmlns:a16="http://schemas.microsoft.com/office/drawing/2014/main" id="{90AEED78-78C8-2EF2-6CDA-CD64A408DBD1}"/>
              </a:ext>
            </a:extLst>
          </p:cNvPr>
          <p:cNvSpPr>
            <a:spLocks noGrp="1"/>
          </p:cNvSpPr>
          <p:nvPr>
            <p:ph type="pic" idx="21"/>
          </p:nvPr>
        </p:nvSpPr>
        <p:spPr>
          <a:xfrm>
            <a:off x="-1" y="-1"/>
            <a:ext cx="12192001" cy="6858001"/>
          </a:xfrm>
        </p:spPr>
        <p:txBody>
          <a:bodyPr/>
          <a:lstStyle/>
          <a:p>
            <a:endParaRPr lang="en-IQ"/>
          </a:p>
        </p:txBody>
      </p:sp>
      <p:pic>
        <p:nvPicPr>
          <p:cNvPr id="15" name="Picture 14">
            <a:extLst>
              <a:ext uri="{FF2B5EF4-FFF2-40B4-BE49-F238E27FC236}">
                <a16:creationId xmlns:a16="http://schemas.microsoft.com/office/drawing/2014/main" id="{AA6C95F3-13BE-DD0D-EE7B-9CEE7759EFF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9992" y="-58058"/>
            <a:ext cx="12663752" cy="7053944"/>
          </a:xfrm>
          <a:prstGeom prst="rect">
            <a:avLst/>
          </a:prstGeom>
        </p:spPr>
      </p:pic>
      <p:sp>
        <p:nvSpPr>
          <p:cNvPr id="16" name="Rectangle: Single Corner Rounded 1">
            <a:extLst>
              <a:ext uri="{FF2B5EF4-FFF2-40B4-BE49-F238E27FC236}">
                <a16:creationId xmlns:a16="http://schemas.microsoft.com/office/drawing/2014/main" id="{D7A80C08-80C0-D847-F2D4-7B2163C8C09D}"/>
              </a:ext>
            </a:extLst>
          </p:cNvPr>
          <p:cNvSpPr/>
          <p:nvPr/>
        </p:nvSpPr>
        <p:spPr>
          <a:xfrm flipV="1">
            <a:off x="-1" y="1451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17" name="Picture Placeholder 4">
            <a:extLst>
              <a:ext uri="{FF2B5EF4-FFF2-40B4-BE49-F238E27FC236}">
                <a16:creationId xmlns:a16="http://schemas.microsoft.com/office/drawing/2014/main" id="{1919112B-2677-AF86-2C91-ACFAD3E4D66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43542"/>
            <a:ext cx="8659664" cy="5300798"/>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p:spPr>
      </p:pic>
      <p:sp>
        <p:nvSpPr>
          <p:cNvPr id="18" name="TextBox 17">
            <a:extLst>
              <a:ext uri="{FF2B5EF4-FFF2-40B4-BE49-F238E27FC236}">
                <a16:creationId xmlns:a16="http://schemas.microsoft.com/office/drawing/2014/main" id="{3DFD0AC5-3CDE-7E39-E218-77A21A0ED52C}"/>
              </a:ext>
            </a:extLst>
          </p:cNvPr>
          <p:cNvSpPr txBox="1"/>
          <p:nvPr/>
        </p:nvSpPr>
        <p:spPr>
          <a:xfrm>
            <a:off x="5807263" y="3417558"/>
            <a:ext cx="6280877" cy="769441"/>
          </a:xfrm>
          <a:prstGeom prst="rect">
            <a:avLst/>
          </a:prstGeom>
          <a:noFill/>
        </p:spPr>
        <p:txBody>
          <a:bodyPr wrap="square" rtlCol="0">
            <a:spAutoFit/>
          </a:bodyPr>
          <a:lstStyle/>
          <a:p>
            <a:r>
              <a:rPr lang="en-US" sz="4400" b="1" dirty="0">
                <a:solidFill>
                  <a:srgbClr val="00B0F0"/>
                </a:solidFill>
                <a:latin typeface="Alexandria" charset="0"/>
                <a:cs typeface="Alexandria" charset="0"/>
              </a:rPr>
              <a:t>Date Protection</a:t>
            </a:r>
          </a:p>
        </p:txBody>
      </p:sp>
      <p:sp>
        <p:nvSpPr>
          <p:cNvPr id="19" name="Rectangle: Rounded Corners 9">
            <a:extLst>
              <a:ext uri="{FF2B5EF4-FFF2-40B4-BE49-F238E27FC236}">
                <a16:creationId xmlns:a16="http://schemas.microsoft.com/office/drawing/2014/main" id="{0D2C66DD-7966-DB11-1D1A-2EBCB444CA6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04</a:t>
            </a:r>
          </a:p>
        </p:txBody>
      </p:sp>
      <p:sp>
        <p:nvSpPr>
          <p:cNvPr id="20" name="TextBox 19">
            <a:extLst>
              <a:ext uri="{FF2B5EF4-FFF2-40B4-BE49-F238E27FC236}">
                <a16:creationId xmlns:a16="http://schemas.microsoft.com/office/drawing/2014/main" id="{A4217129-6A47-0428-4EA8-CD759B53264A}"/>
              </a:ext>
            </a:extLst>
          </p:cNvPr>
          <p:cNvSpPr txBox="1"/>
          <p:nvPr/>
        </p:nvSpPr>
        <p:spPr>
          <a:xfrm>
            <a:off x="6370224" y="4802552"/>
            <a:ext cx="4358886" cy="707886"/>
          </a:xfrm>
          <a:prstGeom prst="rect">
            <a:avLst/>
          </a:prstGeom>
          <a:noFill/>
        </p:spPr>
        <p:txBody>
          <a:bodyPr wrap="none" rtlCol="0">
            <a:spAutoFit/>
          </a:bodyPr>
          <a:lstStyle/>
          <a:p>
            <a:r>
              <a:rPr lang="en-US" sz="2000" dirty="0">
                <a:latin typeface="Alexandria" charset="0"/>
                <a:cs typeface="Alexandria" charset="0"/>
              </a:rPr>
              <a:t>LAW 614</a:t>
            </a:r>
          </a:p>
          <a:p>
            <a:r>
              <a:rPr lang="en-US" sz="2000" dirty="0">
                <a:latin typeface="Alexandria" charset="0"/>
                <a:cs typeface="Alexandria" charset="0"/>
              </a:rPr>
              <a:t>English Language for Digital Law</a:t>
            </a:r>
          </a:p>
        </p:txBody>
      </p:sp>
      <p:sp>
        <p:nvSpPr>
          <p:cNvPr id="21" name="TextBox 20">
            <a:extLst>
              <a:ext uri="{FF2B5EF4-FFF2-40B4-BE49-F238E27FC236}">
                <a16:creationId xmlns:a16="http://schemas.microsoft.com/office/drawing/2014/main" id="{D671E5D0-6F66-79E4-C8F6-4FEC1FC53574}"/>
              </a:ext>
            </a:extLst>
          </p:cNvPr>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Samara Jasim</a:t>
            </a:r>
          </a:p>
        </p:txBody>
      </p:sp>
      <p:sp>
        <p:nvSpPr>
          <p:cNvPr id="22" name="TextBox 21">
            <a:extLst>
              <a:ext uri="{FF2B5EF4-FFF2-40B4-BE49-F238E27FC236}">
                <a16:creationId xmlns:a16="http://schemas.microsoft.com/office/drawing/2014/main" id="{21DBD35D-5C4D-4F62-30BC-7C3C8FA3C776}"/>
              </a:ext>
            </a:extLst>
          </p:cNvPr>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23" name="TextBox 22">
            <a:extLst>
              <a:ext uri="{FF2B5EF4-FFF2-40B4-BE49-F238E27FC236}">
                <a16:creationId xmlns:a16="http://schemas.microsoft.com/office/drawing/2014/main" id="{7F1A9CCC-5A88-C8B0-DC1B-023C3C90FDA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24" name="Graphic 21">
            <a:extLst>
              <a:ext uri="{FF2B5EF4-FFF2-40B4-BE49-F238E27FC236}">
                <a16:creationId xmlns:a16="http://schemas.microsoft.com/office/drawing/2014/main" id="{F134B48D-029C-6853-D569-938CF3E0935E}"/>
              </a:ext>
            </a:extLst>
          </p:cNvPr>
          <p:cNvPicPr>
            <a:picLocks noChangeAspect="1"/>
          </p:cNvPicPr>
          <p:nvPr/>
        </p:nvPicPr>
        <p:blipFill rotWithShape="1">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sp>
        <p:nvSpPr>
          <p:cNvPr id="25" name="Slide Number Placeholder 12">
            <a:extLst>
              <a:ext uri="{FF2B5EF4-FFF2-40B4-BE49-F238E27FC236}">
                <a16:creationId xmlns:a16="http://schemas.microsoft.com/office/drawing/2014/main" id="{EC71EE46-6586-A9FE-A9B1-898511C1CD02}"/>
              </a:ext>
            </a:extLst>
          </p:cNvPr>
          <p:cNvSpPr>
            <a:spLocks noGrp="1"/>
          </p:cNvSpPr>
          <p:nvPr>
            <p:ph type="sldNum" sz="quarter" idx="2"/>
          </p:nvPr>
        </p:nvSpPr>
        <p:spPr>
          <a:xfrm>
            <a:off x="5892800" y="6172200"/>
            <a:ext cx="2844800" cy="368301"/>
          </a:xfrm>
        </p:spPr>
        <p:txBody>
          <a:bodyPr/>
          <a:lstStyle/>
          <a:p>
            <a:fld id="{86CB4B4D-7CA3-9044-876B-883B54F8677D}" type="slidenum">
              <a:rPr lang="en-IQ" smtClean="0"/>
              <a:t>1</a:t>
            </a:fld>
            <a:endParaRPr lang="en-IQ"/>
          </a:p>
        </p:txBody>
      </p:sp>
    </p:spTree>
    <p:extLst>
      <p:ext uri="{BB962C8B-B14F-4D97-AF65-F5344CB8AC3E}">
        <p14:creationId xmlns:p14="http://schemas.microsoft.com/office/powerpoint/2010/main" val="4186360381"/>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38A80B01-AFE4-29ED-3D74-22C7882AD15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06DF05BA-20D0-BBC2-0771-0E69A94D3020}"/>
              </a:ext>
            </a:extLst>
          </p:cNvPr>
          <p:cNvSpPr txBox="1"/>
          <p:nvPr/>
        </p:nvSpPr>
        <p:spPr>
          <a:xfrm>
            <a:off x="4355866" y="269547"/>
            <a:ext cx="5970757" cy="1137876"/>
          </a:xfrm>
          <a:prstGeom prst="rect">
            <a:avLst/>
          </a:prstGeom>
          <a:noFill/>
        </p:spPr>
        <p:txBody>
          <a:bodyPr wrap="square" rtlCol="0">
            <a:spAutoFit/>
          </a:bodyPr>
          <a:lstStyle/>
          <a:p>
            <a:pPr>
              <a:lnSpc>
                <a:spcPct val="150000"/>
              </a:lnSpc>
            </a:pPr>
            <a:r>
              <a:rPr lang="en-US" sz="2400" b="1" dirty="0">
                <a:latin typeface="Alexandria" charset="0"/>
                <a:cs typeface="Alexandria" charset="0"/>
              </a:rPr>
              <a:t>INTRODUCTION TO DATA PROTECTION</a:t>
            </a:r>
          </a:p>
        </p:txBody>
      </p:sp>
      <p:sp>
        <p:nvSpPr>
          <p:cNvPr id="4" name="Rectangle 3">
            <a:extLst>
              <a:ext uri="{FF2B5EF4-FFF2-40B4-BE49-F238E27FC236}">
                <a16:creationId xmlns:a16="http://schemas.microsoft.com/office/drawing/2014/main" id="{6C2FE6E8-1616-B2F1-4EE6-AA087789E170}"/>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D46D7D9-4E43-97F9-A720-6E50BA391B39}"/>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06C15BAC-F8BB-9E03-4235-257AB40FF506}"/>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D0AD2244-4F54-D974-687C-B2803302A53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AF63FB38-F898-79AF-2EA8-6426C843528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B321856A-8FA9-648C-6AFB-858F8E4E1F7C}"/>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16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72262" y="17288"/>
            <a:ext cx="3577942" cy="6858000"/>
          </a:xfrm>
          <a:prstGeom prst="rect">
            <a:avLst/>
          </a:prstGeom>
          <a:ln w="12700">
            <a:miter lim="400000"/>
          </a:ln>
        </p:spPr>
      </p:pic>
      <p:sp>
        <p:nvSpPr>
          <p:cNvPr id="17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17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173" name="TextBox 30"/>
          <p:cNvSpPr txBox="1"/>
          <p:nvPr/>
        </p:nvSpPr>
        <p:spPr>
          <a:xfrm>
            <a:off x="3480695" y="2125799"/>
            <a:ext cx="8325881" cy="26409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6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Data protection is a law that aims to keep your personal information safe. In today's world, it's important for us to have control over our data and be protected from misuse. To achieve this, data protection laws exist to regulate the actions of companies and governments.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254D43F0-2DE5-F8A1-0E36-D1D386E910C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4BD008A6-BC39-CE10-AD83-DA95DE454E9F}"/>
              </a:ext>
            </a:extLst>
          </p:cNvPr>
          <p:cNvSpPr txBox="1"/>
          <p:nvPr/>
        </p:nvSpPr>
        <p:spPr>
          <a:xfrm>
            <a:off x="4355866" y="269547"/>
            <a:ext cx="5970757" cy="1137876"/>
          </a:xfrm>
          <a:prstGeom prst="rect">
            <a:avLst/>
          </a:prstGeom>
          <a:noFill/>
        </p:spPr>
        <p:txBody>
          <a:bodyPr wrap="square" rtlCol="0">
            <a:spAutoFit/>
          </a:bodyPr>
          <a:lstStyle/>
          <a:p>
            <a:pPr>
              <a:lnSpc>
                <a:spcPct val="150000"/>
              </a:lnSpc>
            </a:pPr>
            <a:r>
              <a:rPr lang="en-US" sz="2400" b="1" dirty="0">
                <a:latin typeface="Alexandria" charset="0"/>
                <a:cs typeface="Alexandria" charset="0"/>
              </a:rPr>
              <a:t>INTRODUCTION TO DATA PROTECTION</a:t>
            </a:r>
          </a:p>
        </p:txBody>
      </p:sp>
      <p:sp>
        <p:nvSpPr>
          <p:cNvPr id="4" name="Rectangle 3">
            <a:extLst>
              <a:ext uri="{FF2B5EF4-FFF2-40B4-BE49-F238E27FC236}">
                <a16:creationId xmlns:a16="http://schemas.microsoft.com/office/drawing/2014/main" id="{BA28DC77-EDD7-0FC4-AEE1-E213B875AC7C}"/>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B937F6D-0DC6-94A9-A62D-342DEED81819}"/>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FB505C91-A3A7-50DA-04C3-130ECAE2351D}"/>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4B37C6D5-2242-37E5-1158-667D16F34C09}"/>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90BFDBE9-39F7-2BA0-769E-B1FBF94DF91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061529AC-B1F3-CCDB-2D60-C618D4A401B8}"/>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18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62569" y="0"/>
            <a:ext cx="3577942" cy="6858000"/>
          </a:xfrm>
          <a:prstGeom prst="rect">
            <a:avLst/>
          </a:prstGeom>
          <a:ln w="12700">
            <a:miter lim="400000"/>
          </a:ln>
        </p:spPr>
      </p:pic>
      <p:sp>
        <p:nvSpPr>
          <p:cNvPr id="18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18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187" name="TextBox 30"/>
          <p:cNvSpPr txBox="1"/>
          <p:nvPr/>
        </p:nvSpPr>
        <p:spPr>
          <a:xfrm>
            <a:off x="3480695" y="2240099"/>
            <a:ext cx="8325881" cy="21177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6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Without these rules, these institutions tend to gather, analyze, store, and share our data without informing us. Therefore, data protection laws are necessary to prevent such actions and ensure our privacy.</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4839801C-DD40-0E37-EE45-9EA999355F7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15AFB899-DB7E-A678-1AD1-D62A791E803E}"/>
              </a:ext>
            </a:extLst>
          </p:cNvPr>
          <p:cNvSpPr txBox="1"/>
          <p:nvPr/>
        </p:nvSpPr>
        <p:spPr>
          <a:xfrm>
            <a:off x="4355867" y="269547"/>
            <a:ext cx="5678150" cy="1143070"/>
          </a:xfrm>
          <a:prstGeom prst="rect">
            <a:avLst/>
          </a:prstGeom>
          <a:noFill/>
        </p:spPr>
        <p:txBody>
          <a:bodyPr wrap="square" rtlCol="0">
            <a:spAutoFit/>
          </a:bodyPr>
          <a:lstStyle/>
          <a:p>
            <a:pPr>
              <a:lnSpc>
                <a:spcPct val="150000"/>
              </a:lnSpc>
            </a:pPr>
            <a:r>
              <a:rPr lang="en-US" sz="2400" b="1" dirty="0">
                <a:latin typeface="Alexandria" charset="0"/>
                <a:cs typeface="Alexandria" charset="0"/>
              </a:rPr>
              <a:t>IMPORTANCE OF DATA PROTECTION IN THE DIGITAL AGE </a:t>
            </a:r>
          </a:p>
        </p:txBody>
      </p:sp>
      <p:sp>
        <p:nvSpPr>
          <p:cNvPr id="4" name="Rectangle 3">
            <a:extLst>
              <a:ext uri="{FF2B5EF4-FFF2-40B4-BE49-F238E27FC236}">
                <a16:creationId xmlns:a16="http://schemas.microsoft.com/office/drawing/2014/main" id="{EAAF05C0-DFDC-F813-3DBA-2E09536727F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FC35A9F-EF48-CE72-5196-F41F95B9C039}"/>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F564C334-5FA9-4929-D44F-E364ED348A0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5A649D8F-FED4-473D-AD70-5A8E0DA8686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FBCED9D5-55E5-4086-147A-A6F30D200FE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B1C9D1FF-5200-8B4E-19E4-7A4C22D863F7}"/>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195" name="NOV15_LORINC_ROBOTS_POST01.jpeg" descr="NOV15_LORINC_ROBOTS_POST0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294345" y="-1"/>
            <a:ext cx="3577829" cy="6858001"/>
          </a:xfrm>
          <a:custGeom>
            <a:avLst/>
            <a:gdLst/>
            <a:ahLst/>
            <a:cxnLst>
              <a:cxn ang="0">
                <a:pos x="wd2" y="hd2"/>
              </a:cxn>
              <a:cxn ang="5400000">
                <a:pos x="wd2" y="hd2"/>
              </a:cxn>
              <a:cxn ang="10800000">
                <a:pos x="wd2" y="hd2"/>
              </a:cxn>
              <a:cxn ang="16200000">
                <a:pos x="wd2" y="hd2"/>
              </a:cxn>
            </a:cxnLst>
            <a:rect l="0" t="0" r="r" b="b"/>
            <a:pathLst>
              <a:path w="21600" h="21600" extrusionOk="0">
                <a:moveTo>
                  <a:pt x="13849" y="0"/>
                </a:moveTo>
                <a:lnTo>
                  <a:pt x="13918" y="514"/>
                </a:lnTo>
                <a:cubicBezTo>
                  <a:pt x="13956" y="797"/>
                  <a:pt x="14050" y="1294"/>
                  <a:pt x="14129" y="1619"/>
                </a:cubicBezTo>
                <a:cubicBezTo>
                  <a:pt x="14208" y="1943"/>
                  <a:pt x="14374" y="2712"/>
                  <a:pt x="14498" y="3328"/>
                </a:cubicBezTo>
                <a:cubicBezTo>
                  <a:pt x="14622" y="3943"/>
                  <a:pt x="14786" y="4550"/>
                  <a:pt x="14862" y="4678"/>
                </a:cubicBezTo>
                <a:cubicBezTo>
                  <a:pt x="15015" y="4933"/>
                  <a:pt x="14931" y="5241"/>
                  <a:pt x="14517" y="5945"/>
                </a:cubicBezTo>
                <a:cubicBezTo>
                  <a:pt x="14328" y="6267"/>
                  <a:pt x="14207" y="6666"/>
                  <a:pt x="13988" y="7691"/>
                </a:cubicBezTo>
                <a:cubicBezTo>
                  <a:pt x="13946" y="7886"/>
                  <a:pt x="13931" y="8064"/>
                  <a:pt x="13954" y="8086"/>
                </a:cubicBezTo>
                <a:cubicBezTo>
                  <a:pt x="14012" y="8143"/>
                  <a:pt x="14137" y="8137"/>
                  <a:pt x="14441" y="8065"/>
                </a:cubicBezTo>
                <a:cubicBezTo>
                  <a:pt x="14703" y="8003"/>
                  <a:pt x="15040" y="7672"/>
                  <a:pt x="15092" y="7424"/>
                </a:cubicBezTo>
                <a:cubicBezTo>
                  <a:pt x="15108" y="7352"/>
                  <a:pt x="15155" y="7253"/>
                  <a:pt x="15195" y="7205"/>
                </a:cubicBezTo>
                <a:cubicBezTo>
                  <a:pt x="15217" y="7180"/>
                  <a:pt x="15228" y="7163"/>
                  <a:pt x="15246" y="7139"/>
                </a:cubicBezTo>
                <a:cubicBezTo>
                  <a:pt x="15285" y="7057"/>
                  <a:pt x="15347" y="6959"/>
                  <a:pt x="15421" y="6859"/>
                </a:cubicBezTo>
                <a:cubicBezTo>
                  <a:pt x="15608" y="6416"/>
                  <a:pt x="16060" y="5891"/>
                  <a:pt x="16269" y="5891"/>
                </a:cubicBezTo>
                <a:cubicBezTo>
                  <a:pt x="16315" y="5891"/>
                  <a:pt x="16467" y="5969"/>
                  <a:pt x="16623" y="6066"/>
                </a:cubicBezTo>
                <a:cubicBezTo>
                  <a:pt x="16650" y="6082"/>
                  <a:pt x="16672" y="6094"/>
                  <a:pt x="16698" y="6111"/>
                </a:cubicBezTo>
                <a:cubicBezTo>
                  <a:pt x="16861" y="6219"/>
                  <a:pt x="17118" y="6333"/>
                  <a:pt x="17323" y="6405"/>
                </a:cubicBezTo>
                <a:cubicBezTo>
                  <a:pt x="17425" y="6430"/>
                  <a:pt x="17530" y="6455"/>
                  <a:pt x="17615" y="6471"/>
                </a:cubicBezTo>
                <a:cubicBezTo>
                  <a:pt x="17625" y="6468"/>
                  <a:pt x="17635" y="6467"/>
                  <a:pt x="17635" y="6459"/>
                </a:cubicBezTo>
                <a:cubicBezTo>
                  <a:pt x="17635" y="6439"/>
                  <a:pt x="17695" y="6446"/>
                  <a:pt x="17766" y="6474"/>
                </a:cubicBezTo>
                <a:cubicBezTo>
                  <a:pt x="17838" y="6502"/>
                  <a:pt x="18031" y="6531"/>
                  <a:pt x="18198" y="6536"/>
                </a:cubicBezTo>
                <a:cubicBezTo>
                  <a:pt x="18364" y="6542"/>
                  <a:pt x="18564" y="6573"/>
                  <a:pt x="18641" y="6606"/>
                </a:cubicBezTo>
                <a:cubicBezTo>
                  <a:pt x="18698" y="6631"/>
                  <a:pt x="18777" y="6640"/>
                  <a:pt x="18847" y="6640"/>
                </a:cubicBezTo>
                <a:cubicBezTo>
                  <a:pt x="18863" y="6638"/>
                  <a:pt x="18895" y="6636"/>
                  <a:pt x="18902" y="6634"/>
                </a:cubicBezTo>
                <a:cubicBezTo>
                  <a:pt x="18923" y="6627"/>
                  <a:pt x="18998" y="6629"/>
                  <a:pt x="19094" y="6634"/>
                </a:cubicBezTo>
                <a:cubicBezTo>
                  <a:pt x="19214" y="6634"/>
                  <a:pt x="19362" y="6640"/>
                  <a:pt x="19520" y="6655"/>
                </a:cubicBezTo>
                <a:cubicBezTo>
                  <a:pt x="19628" y="6665"/>
                  <a:pt x="19736" y="6668"/>
                  <a:pt x="19837" y="6670"/>
                </a:cubicBezTo>
                <a:cubicBezTo>
                  <a:pt x="19930" y="6667"/>
                  <a:pt x="20023" y="6665"/>
                  <a:pt x="20124" y="6654"/>
                </a:cubicBezTo>
                <a:cubicBezTo>
                  <a:pt x="20138" y="6652"/>
                  <a:pt x="20162" y="6652"/>
                  <a:pt x="20177" y="6650"/>
                </a:cubicBezTo>
                <a:cubicBezTo>
                  <a:pt x="20285" y="6627"/>
                  <a:pt x="20552" y="6601"/>
                  <a:pt x="20819" y="6591"/>
                </a:cubicBezTo>
                <a:cubicBezTo>
                  <a:pt x="20895" y="6588"/>
                  <a:pt x="20943" y="6584"/>
                  <a:pt x="20999" y="6581"/>
                </a:cubicBezTo>
                <a:cubicBezTo>
                  <a:pt x="21089" y="6575"/>
                  <a:pt x="21146" y="6567"/>
                  <a:pt x="21202" y="6560"/>
                </a:cubicBezTo>
                <a:cubicBezTo>
                  <a:pt x="21318" y="6539"/>
                  <a:pt x="21355" y="6505"/>
                  <a:pt x="21372" y="6426"/>
                </a:cubicBezTo>
                <a:cubicBezTo>
                  <a:pt x="21420" y="6211"/>
                  <a:pt x="21001" y="6085"/>
                  <a:pt x="20261" y="6094"/>
                </a:cubicBezTo>
                <a:cubicBezTo>
                  <a:pt x="19940" y="6098"/>
                  <a:pt x="19645" y="6091"/>
                  <a:pt x="19604" y="6078"/>
                </a:cubicBezTo>
                <a:cubicBezTo>
                  <a:pt x="19564" y="6064"/>
                  <a:pt x="19603" y="5979"/>
                  <a:pt x="19690" y="5888"/>
                </a:cubicBezTo>
                <a:cubicBezTo>
                  <a:pt x="19778" y="5796"/>
                  <a:pt x="19823" y="5671"/>
                  <a:pt x="19793" y="5611"/>
                </a:cubicBezTo>
                <a:cubicBezTo>
                  <a:pt x="19752" y="5529"/>
                  <a:pt x="19809" y="5490"/>
                  <a:pt x="20019" y="5451"/>
                </a:cubicBezTo>
                <a:cubicBezTo>
                  <a:pt x="20172" y="5423"/>
                  <a:pt x="20414" y="5366"/>
                  <a:pt x="20558" y="5325"/>
                </a:cubicBezTo>
                <a:cubicBezTo>
                  <a:pt x="20701" y="5284"/>
                  <a:pt x="20994" y="5221"/>
                  <a:pt x="21209" y="5185"/>
                </a:cubicBezTo>
                <a:cubicBezTo>
                  <a:pt x="21517" y="5133"/>
                  <a:pt x="21600" y="5091"/>
                  <a:pt x="21600" y="4989"/>
                </a:cubicBezTo>
                <a:cubicBezTo>
                  <a:pt x="21600" y="4834"/>
                  <a:pt x="21267" y="4724"/>
                  <a:pt x="20908" y="4760"/>
                </a:cubicBezTo>
                <a:cubicBezTo>
                  <a:pt x="20807" y="4770"/>
                  <a:pt x="20735" y="4763"/>
                  <a:pt x="20675" y="4749"/>
                </a:cubicBezTo>
                <a:cubicBezTo>
                  <a:pt x="20674" y="4752"/>
                  <a:pt x="20673" y="4755"/>
                  <a:pt x="20668" y="4758"/>
                </a:cubicBezTo>
                <a:cubicBezTo>
                  <a:pt x="20644" y="4770"/>
                  <a:pt x="20444" y="4809"/>
                  <a:pt x="20222" y="4844"/>
                </a:cubicBezTo>
                <a:cubicBezTo>
                  <a:pt x="20001" y="4878"/>
                  <a:pt x="19785" y="4915"/>
                  <a:pt x="19741" y="4925"/>
                </a:cubicBezTo>
                <a:cubicBezTo>
                  <a:pt x="19693" y="4936"/>
                  <a:pt x="19634" y="4925"/>
                  <a:pt x="19592" y="4899"/>
                </a:cubicBezTo>
                <a:cubicBezTo>
                  <a:pt x="19444" y="4805"/>
                  <a:pt x="19512" y="4738"/>
                  <a:pt x="19774" y="4720"/>
                </a:cubicBezTo>
                <a:cubicBezTo>
                  <a:pt x="19855" y="4715"/>
                  <a:pt x="19956" y="4704"/>
                  <a:pt x="19997" y="4696"/>
                </a:cubicBezTo>
                <a:cubicBezTo>
                  <a:pt x="20039" y="4688"/>
                  <a:pt x="20152" y="4675"/>
                  <a:pt x="20249" y="4669"/>
                </a:cubicBezTo>
                <a:cubicBezTo>
                  <a:pt x="20354" y="4662"/>
                  <a:pt x="20488" y="4678"/>
                  <a:pt x="20579" y="4700"/>
                </a:cubicBezTo>
                <a:cubicBezTo>
                  <a:pt x="20542" y="4663"/>
                  <a:pt x="20524" y="4614"/>
                  <a:pt x="20541" y="4544"/>
                </a:cubicBezTo>
                <a:cubicBezTo>
                  <a:pt x="20544" y="4531"/>
                  <a:pt x="20542" y="4520"/>
                  <a:pt x="20541" y="4509"/>
                </a:cubicBezTo>
                <a:cubicBezTo>
                  <a:pt x="20532" y="4486"/>
                  <a:pt x="20525" y="4466"/>
                  <a:pt x="20515" y="4449"/>
                </a:cubicBezTo>
                <a:cubicBezTo>
                  <a:pt x="20428" y="4358"/>
                  <a:pt x="20142" y="4314"/>
                  <a:pt x="19575" y="4302"/>
                </a:cubicBezTo>
                <a:cubicBezTo>
                  <a:pt x="18895" y="4288"/>
                  <a:pt x="18812" y="4236"/>
                  <a:pt x="18732" y="3768"/>
                </a:cubicBezTo>
                <a:cubicBezTo>
                  <a:pt x="18709" y="3631"/>
                  <a:pt x="18681" y="3506"/>
                  <a:pt x="18672" y="3491"/>
                </a:cubicBezTo>
                <a:cubicBezTo>
                  <a:pt x="18663" y="3476"/>
                  <a:pt x="18645" y="3440"/>
                  <a:pt x="18634" y="3410"/>
                </a:cubicBezTo>
                <a:cubicBezTo>
                  <a:pt x="18623" y="3380"/>
                  <a:pt x="18584" y="3317"/>
                  <a:pt x="18547" y="3272"/>
                </a:cubicBezTo>
                <a:cubicBezTo>
                  <a:pt x="18511" y="3228"/>
                  <a:pt x="18430" y="3055"/>
                  <a:pt x="18368" y="2889"/>
                </a:cubicBezTo>
                <a:cubicBezTo>
                  <a:pt x="18305" y="2723"/>
                  <a:pt x="18093" y="2417"/>
                  <a:pt x="17893" y="2210"/>
                </a:cubicBezTo>
                <a:cubicBezTo>
                  <a:pt x="17828" y="2142"/>
                  <a:pt x="17774" y="2074"/>
                  <a:pt x="17723" y="2008"/>
                </a:cubicBezTo>
                <a:cubicBezTo>
                  <a:pt x="17695" y="2007"/>
                  <a:pt x="17668" y="2002"/>
                  <a:pt x="17651" y="1989"/>
                </a:cubicBezTo>
                <a:cubicBezTo>
                  <a:pt x="17632" y="1973"/>
                  <a:pt x="17640" y="1954"/>
                  <a:pt x="17661" y="1940"/>
                </a:cubicBezTo>
                <a:cubicBezTo>
                  <a:pt x="17621" y="1903"/>
                  <a:pt x="17588" y="1856"/>
                  <a:pt x="17579" y="1815"/>
                </a:cubicBezTo>
                <a:cubicBezTo>
                  <a:pt x="17575" y="1793"/>
                  <a:pt x="17562" y="1768"/>
                  <a:pt x="17551" y="1745"/>
                </a:cubicBezTo>
                <a:cubicBezTo>
                  <a:pt x="17550" y="1747"/>
                  <a:pt x="17551" y="1749"/>
                  <a:pt x="17548" y="1750"/>
                </a:cubicBezTo>
                <a:cubicBezTo>
                  <a:pt x="17497" y="1777"/>
                  <a:pt x="17452" y="1774"/>
                  <a:pt x="17414" y="1742"/>
                </a:cubicBezTo>
                <a:cubicBezTo>
                  <a:pt x="17383" y="1716"/>
                  <a:pt x="17393" y="1677"/>
                  <a:pt x="17436" y="1655"/>
                </a:cubicBezTo>
                <a:cubicBezTo>
                  <a:pt x="17454" y="1645"/>
                  <a:pt x="17472" y="1640"/>
                  <a:pt x="17488" y="1639"/>
                </a:cubicBezTo>
                <a:cubicBezTo>
                  <a:pt x="17472" y="1604"/>
                  <a:pt x="17467" y="1556"/>
                  <a:pt x="17486" y="1509"/>
                </a:cubicBezTo>
                <a:cubicBezTo>
                  <a:pt x="17494" y="1490"/>
                  <a:pt x="17488" y="1465"/>
                  <a:pt x="17486" y="1442"/>
                </a:cubicBezTo>
                <a:cubicBezTo>
                  <a:pt x="17477" y="1427"/>
                  <a:pt x="17470" y="1404"/>
                  <a:pt x="17460" y="1399"/>
                </a:cubicBezTo>
                <a:cubicBezTo>
                  <a:pt x="17373" y="1353"/>
                  <a:pt x="17357" y="1323"/>
                  <a:pt x="17211" y="900"/>
                </a:cubicBezTo>
                <a:cubicBezTo>
                  <a:pt x="17148" y="720"/>
                  <a:pt x="17115" y="444"/>
                  <a:pt x="17139" y="286"/>
                </a:cubicBezTo>
                <a:lnTo>
                  <a:pt x="17184" y="0"/>
                </a:lnTo>
                <a:lnTo>
                  <a:pt x="13849" y="0"/>
                </a:lnTo>
                <a:close/>
                <a:moveTo>
                  <a:pt x="18131" y="5691"/>
                </a:moveTo>
                <a:cubicBezTo>
                  <a:pt x="18152" y="5694"/>
                  <a:pt x="18173" y="5699"/>
                  <a:pt x="18186" y="5710"/>
                </a:cubicBezTo>
                <a:cubicBezTo>
                  <a:pt x="18211" y="5731"/>
                  <a:pt x="18197" y="5759"/>
                  <a:pt x="18157" y="5772"/>
                </a:cubicBezTo>
                <a:cubicBezTo>
                  <a:pt x="18117" y="5786"/>
                  <a:pt x="18062" y="5779"/>
                  <a:pt x="18037" y="5758"/>
                </a:cubicBezTo>
                <a:cubicBezTo>
                  <a:pt x="18012" y="5736"/>
                  <a:pt x="18025" y="5708"/>
                  <a:pt x="18066" y="5695"/>
                </a:cubicBezTo>
                <a:cubicBezTo>
                  <a:pt x="18086" y="5688"/>
                  <a:pt x="18109" y="5689"/>
                  <a:pt x="18131" y="5691"/>
                </a:cubicBezTo>
                <a:close/>
                <a:moveTo>
                  <a:pt x="13473" y="8864"/>
                </a:moveTo>
                <a:cubicBezTo>
                  <a:pt x="13336" y="8864"/>
                  <a:pt x="13187" y="8901"/>
                  <a:pt x="13142" y="8946"/>
                </a:cubicBezTo>
                <a:cubicBezTo>
                  <a:pt x="12996" y="9093"/>
                  <a:pt x="12809" y="9256"/>
                  <a:pt x="12617" y="9412"/>
                </a:cubicBezTo>
                <a:cubicBezTo>
                  <a:pt x="12613" y="9423"/>
                  <a:pt x="12605" y="9432"/>
                  <a:pt x="12584" y="9439"/>
                </a:cubicBezTo>
                <a:cubicBezTo>
                  <a:pt x="12438" y="9557"/>
                  <a:pt x="12289" y="9674"/>
                  <a:pt x="12157" y="9764"/>
                </a:cubicBezTo>
                <a:cubicBezTo>
                  <a:pt x="11243" y="10386"/>
                  <a:pt x="10497" y="11032"/>
                  <a:pt x="10619" y="11096"/>
                </a:cubicBezTo>
                <a:cubicBezTo>
                  <a:pt x="10654" y="11114"/>
                  <a:pt x="10517" y="11208"/>
                  <a:pt x="10317" y="11305"/>
                </a:cubicBezTo>
                <a:cubicBezTo>
                  <a:pt x="10117" y="11402"/>
                  <a:pt x="9662" y="11759"/>
                  <a:pt x="9304" y="12096"/>
                </a:cubicBezTo>
                <a:cubicBezTo>
                  <a:pt x="8874" y="12501"/>
                  <a:pt x="8592" y="12710"/>
                  <a:pt x="8475" y="12711"/>
                </a:cubicBezTo>
                <a:cubicBezTo>
                  <a:pt x="8405" y="12712"/>
                  <a:pt x="8258" y="12755"/>
                  <a:pt x="8108" y="12810"/>
                </a:cubicBezTo>
                <a:cubicBezTo>
                  <a:pt x="8110" y="12823"/>
                  <a:pt x="8104" y="12835"/>
                  <a:pt x="8082" y="12842"/>
                </a:cubicBezTo>
                <a:cubicBezTo>
                  <a:pt x="8062" y="12849"/>
                  <a:pt x="8041" y="12847"/>
                  <a:pt x="8022" y="12842"/>
                </a:cubicBezTo>
                <a:cubicBezTo>
                  <a:pt x="7991" y="12855"/>
                  <a:pt x="7960" y="12864"/>
                  <a:pt x="7931" y="12878"/>
                </a:cubicBezTo>
                <a:cubicBezTo>
                  <a:pt x="7737" y="12965"/>
                  <a:pt x="7667" y="13005"/>
                  <a:pt x="7696" y="13014"/>
                </a:cubicBezTo>
                <a:cubicBezTo>
                  <a:pt x="7700" y="13015"/>
                  <a:pt x="7701" y="13016"/>
                  <a:pt x="7706" y="13018"/>
                </a:cubicBezTo>
                <a:cubicBezTo>
                  <a:pt x="7723" y="13018"/>
                  <a:pt x="7751" y="13016"/>
                  <a:pt x="7792" y="13010"/>
                </a:cubicBezTo>
                <a:cubicBezTo>
                  <a:pt x="8190" y="12952"/>
                  <a:pt x="8178" y="13094"/>
                  <a:pt x="7765" y="13315"/>
                </a:cubicBezTo>
                <a:cubicBezTo>
                  <a:pt x="7546" y="13432"/>
                  <a:pt x="7309" y="13528"/>
                  <a:pt x="7238" y="13528"/>
                </a:cubicBezTo>
                <a:cubicBezTo>
                  <a:pt x="7199" y="13528"/>
                  <a:pt x="7148" y="13543"/>
                  <a:pt x="7092" y="13566"/>
                </a:cubicBezTo>
                <a:cubicBezTo>
                  <a:pt x="7086" y="13584"/>
                  <a:pt x="7055" y="13602"/>
                  <a:pt x="6989" y="13632"/>
                </a:cubicBezTo>
                <a:cubicBezTo>
                  <a:pt x="6968" y="13643"/>
                  <a:pt x="6953" y="13645"/>
                  <a:pt x="6934" y="13651"/>
                </a:cubicBezTo>
                <a:cubicBezTo>
                  <a:pt x="6799" y="13735"/>
                  <a:pt x="6678" y="13840"/>
                  <a:pt x="6678" y="13901"/>
                </a:cubicBezTo>
                <a:cubicBezTo>
                  <a:pt x="6678" y="14004"/>
                  <a:pt x="5334" y="14727"/>
                  <a:pt x="5142" y="14728"/>
                </a:cubicBezTo>
                <a:cubicBezTo>
                  <a:pt x="5069" y="14728"/>
                  <a:pt x="5008" y="14747"/>
                  <a:pt x="5008" y="14770"/>
                </a:cubicBezTo>
                <a:cubicBezTo>
                  <a:pt x="5008" y="14793"/>
                  <a:pt x="4768" y="14983"/>
                  <a:pt x="4473" y="15192"/>
                </a:cubicBezTo>
                <a:cubicBezTo>
                  <a:pt x="3865" y="15625"/>
                  <a:pt x="3359" y="16150"/>
                  <a:pt x="3268" y="16442"/>
                </a:cubicBezTo>
                <a:cubicBezTo>
                  <a:pt x="3220" y="16598"/>
                  <a:pt x="3248" y="16657"/>
                  <a:pt x="3402" y="16716"/>
                </a:cubicBezTo>
                <a:cubicBezTo>
                  <a:pt x="3591" y="16789"/>
                  <a:pt x="3589" y="16794"/>
                  <a:pt x="3328" y="16846"/>
                </a:cubicBezTo>
                <a:cubicBezTo>
                  <a:pt x="3178" y="16876"/>
                  <a:pt x="3028" y="16937"/>
                  <a:pt x="2995" y="16981"/>
                </a:cubicBezTo>
                <a:cubicBezTo>
                  <a:pt x="2953" y="17039"/>
                  <a:pt x="2804" y="17059"/>
                  <a:pt x="2485" y="17050"/>
                </a:cubicBezTo>
                <a:cubicBezTo>
                  <a:pt x="2092" y="17039"/>
                  <a:pt x="2005" y="17059"/>
                  <a:pt x="1802" y="17201"/>
                </a:cubicBezTo>
                <a:cubicBezTo>
                  <a:pt x="1640" y="17314"/>
                  <a:pt x="1601" y="17383"/>
                  <a:pt x="1672" y="17429"/>
                </a:cubicBezTo>
                <a:cubicBezTo>
                  <a:pt x="1744" y="17474"/>
                  <a:pt x="1722" y="17517"/>
                  <a:pt x="1603" y="17569"/>
                </a:cubicBezTo>
                <a:cubicBezTo>
                  <a:pt x="1508" y="17610"/>
                  <a:pt x="1346" y="17748"/>
                  <a:pt x="1241" y="17876"/>
                </a:cubicBezTo>
                <a:cubicBezTo>
                  <a:pt x="1207" y="17917"/>
                  <a:pt x="1167" y="17946"/>
                  <a:pt x="1129" y="17979"/>
                </a:cubicBezTo>
                <a:cubicBezTo>
                  <a:pt x="1129" y="17979"/>
                  <a:pt x="1128" y="17980"/>
                  <a:pt x="1129" y="17980"/>
                </a:cubicBezTo>
                <a:cubicBezTo>
                  <a:pt x="1145" y="17997"/>
                  <a:pt x="1150" y="18013"/>
                  <a:pt x="1136" y="18025"/>
                </a:cubicBezTo>
                <a:cubicBezTo>
                  <a:pt x="1120" y="18038"/>
                  <a:pt x="1072" y="18053"/>
                  <a:pt x="1014" y="18066"/>
                </a:cubicBezTo>
                <a:cubicBezTo>
                  <a:pt x="966" y="18091"/>
                  <a:pt x="921" y="18109"/>
                  <a:pt x="884" y="18109"/>
                </a:cubicBezTo>
                <a:cubicBezTo>
                  <a:pt x="793" y="18109"/>
                  <a:pt x="656" y="18189"/>
                  <a:pt x="577" y="18288"/>
                </a:cubicBezTo>
                <a:cubicBezTo>
                  <a:pt x="499" y="18386"/>
                  <a:pt x="338" y="18512"/>
                  <a:pt x="218" y="18569"/>
                </a:cubicBezTo>
                <a:cubicBezTo>
                  <a:pt x="9" y="18668"/>
                  <a:pt x="0" y="18725"/>
                  <a:pt x="0" y="20124"/>
                </a:cubicBezTo>
                <a:cubicBezTo>
                  <a:pt x="0" y="20129"/>
                  <a:pt x="0" y="20131"/>
                  <a:pt x="0" y="20136"/>
                </a:cubicBezTo>
                <a:lnTo>
                  <a:pt x="0" y="21600"/>
                </a:lnTo>
                <a:lnTo>
                  <a:pt x="1382" y="21599"/>
                </a:lnTo>
                <a:lnTo>
                  <a:pt x="2765" y="21596"/>
                </a:lnTo>
                <a:lnTo>
                  <a:pt x="2988" y="21366"/>
                </a:lnTo>
                <a:cubicBezTo>
                  <a:pt x="3683" y="20646"/>
                  <a:pt x="4090" y="20245"/>
                  <a:pt x="4274" y="20100"/>
                </a:cubicBezTo>
                <a:cubicBezTo>
                  <a:pt x="4331" y="20055"/>
                  <a:pt x="4379" y="20013"/>
                  <a:pt x="4425" y="19971"/>
                </a:cubicBezTo>
                <a:cubicBezTo>
                  <a:pt x="4451" y="19940"/>
                  <a:pt x="4475" y="19910"/>
                  <a:pt x="4528" y="19866"/>
                </a:cubicBezTo>
                <a:cubicBezTo>
                  <a:pt x="4552" y="19847"/>
                  <a:pt x="4569" y="19826"/>
                  <a:pt x="4591" y="19805"/>
                </a:cubicBezTo>
                <a:cubicBezTo>
                  <a:pt x="4659" y="19722"/>
                  <a:pt x="4696" y="19649"/>
                  <a:pt x="4696" y="19595"/>
                </a:cubicBezTo>
                <a:cubicBezTo>
                  <a:pt x="4696" y="19547"/>
                  <a:pt x="4850" y="19430"/>
                  <a:pt x="5036" y="19335"/>
                </a:cubicBezTo>
                <a:cubicBezTo>
                  <a:pt x="5223" y="19240"/>
                  <a:pt x="5457" y="19099"/>
                  <a:pt x="5559" y="19020"/>
                </a:cubicBezTo>
                <a:cubicBezTo>
                  <a:pt x="5660" y="18941"/>
                  <a:pt x="5805" y="18889"/>
                  <a:pt x="5880" y="18904"/>
                </a:cubicBezTo>
                <a:cubicBezTo>
                  <a:pt x="5954" y="18919"/>
                  <a:pt x="6097" y="18882"/>
                  <a:pt x="6201" y="18822"/>
                </a:cubicBezTo>
                <a:cubicBezTo>
                  <a:pt x="6318" y="18755"/>
                  <a:pt x="6352" y="18701"/>
                  <a:pt x="6321" y="18592"/>
                </a:cubicBezTo>
                <a:cubicBezTo>
                  <a:pt x="6170" y="18488"/>
                  <a:pt x="6109" y="18319"/>
                  <a:pt x="6225" y="18302"/>
                </a:cubicBezTo>
                <a:cubicBezTo>
                  <a:pt x="6392" y="18279"/>
                  <a:pt x="6489" y="18271"/>
                  <a:pt x="6603" y="18259"/>
                </a:cubicBezTo>
                <a:cubicBezTo>
                  <a:pt x="6621" y="18254"/>
                  <a:pt x="6633" y="18250"/>
                  <a:pt x="6651" y="18245"/>
                </a:cubicBezTo>
                <a:cubicBezTo>
                  <a:pt x="6828" y="18201"/>
                  <a:pt x="7038" y="18116"/>
                  <a:pt x="7190" y="18032"/>
                </a:cubicBezTo>
                <a:cubicBezTo>
                  <a:pt x="7203" y="18024"/>
                  <a:pt x="7223" y="18013"/>
                  <a:pt x="7238" y="18004"/>
                </a:cubicBezTo>
                <a:cubicBezTo>
                  <a:pt x="7270" y="17984"/>
                  <a:pt x="7304" y="17964"/>
                  <a:pt x="7327" y="17946"/>
                </a:cubicBezTo>
                <a:cubicBezTo>
                  <a:pt x="7341" y="17936"/>
                  <a:pt x="7372" y="17920"/>
                  <a:pt x="7389" y="17909"/>
                </a:cubicBezTo>
                <a:cubicBezTo>
                  <a:pt x="7506" y="17836"/>
                  <a:pt x="7600" y="17771"/>
                  <a:pt x="7600" y="17755"/>
                </a:cubicBezTo>
                <a:cubicBezTo>
                  <a:pt x="7600" y="17736"/>
                  <a:pt x="7732" y="17686"/>
                  <a:pt x="7892" y="17644"/>
                </a:cubicBezTo>
                <a:cubicBezTo>
                  <a:pt x="8235" y="17488"/>
                  <a:pt x="8608" y="17345"/>
                  <a:pt x="8733" y="17345"/>
                </a:cubicBezTo>
                <a:cubicBezTo>
                  <a:pt x="8801" y="17345"/>
                  <a:pt x="8989" y="17317"/>
                  <a:pt x="9150" y="17282"/>
                </a:cubicBezTo>
                <a:cubicBezTo>
                  <a:pt x="9308" y="17249"/>
                  <a:pt x="9491" y="17217"/>
                  <a:pt x="9570" y="17208"/>
                </a:cubicBezTo>
                <a:cubicBezTo>
                  <a:pt x="9572" y="17207"/>
                  <a:pt x="9577" y="17205"/>
                  <a:pt x="9579" y="17205"/>
                </a:cubicBezTo>
                <a:cubicBezTo>
                  <a:pt x="9757" y="17186"/>
                  <a:pt x="10435" y="16915"/>
                  <a:pt x="10435" y="16862"/>
                </a:cubicBezTo>
                <a:cubicBezTo>
                  <a:pt x="10435" y="16840"/>
                  <a:pt x="10658" y="16737"/>
                  <a:pt x="10931" y="16631"/>
                </a:cubicBezTo>
                <a:cubicBezTo>
                  <a:pt x="11203" y="16526"/>
                  <a:pt x="11804" y="16294"/>
                  <a:pt x="12263" y="16116"/>
                </a:cubicBezTo>
                <a:cubicBezTo>
                  <a:pt x="12722" y="15938"/>
                  <a:pt x="13133" y="15799"/>
                  <a:pt x="13180" y="15806"/>
                </a:cubicBezTo>
                <a:cubicBezTo>
                  <a:pt x="13227" y="15814"/>
                  <a:pt x="13873" y="15658"/>
                  <a:pt x="14613" y="15459"/>
                </a:cubicBezTo>
                <a:cubicBezTo>
                  <a:pt x="15113" y="15324"/>
                  <a:pt x="15454" y="15239"/>
                  <a:pt x="15701" y="15188"/>
                </a:cubicBezTo>
                <a:cubicBezTo>
                  <a:pt x="15695" y="15176"/>
                  <a:pt x="15698" y="15164"/>
                  <a:pt x="15711" y="15154"/>
                </a:cubicBezTo>
                <a:cubicBezTo>
                  <a:pt x="15730" y="15137"/>
                  <a:pt x="15855" y="15135"/>
                  <a:pt x="16001" y="15138"/>
                </a:cubicBezTo>
                <a:cubicBezTo>
                  <a:pt x="16093" y="15127"/>
                  <a:pt x="16170" y="15124"/>
                  <a:pt x="16226" y="15131"/>
                </a:cubicBezTo>
                <a:cubicBezTo>
                  <a:pt x="16938" y="15225"/>
                  <a:pt x="17161" y="14852"/>
                  <a:pt x="16532" y="14619"/>
                </a:cubicBezTo>
                <a:cubicBezTo>
                  <a:pt x="16330" y="14544"/>
                  <a:pt x="15942" y="14389"/>
                  <a:pt x="15672" y="14276"/>
                </a:cubicBezTo>
                <a:cubicBezTo>
                  <a:pt x="15081" y="14028"/>
                  <a:pt x="14681" y="13964"/>
                  <a:pt x="13720" y="13964"/>
                </a:cubicBezTo>
                <a:cubicBezTo>
                  <a:pt x="13646" y="13964"/>
                  <a:pt x="13571" y="13959"/>
                  <a:pt x="13494" y="13958"/>
                </a:cubicBezTo>
                <a:cubicBezTo>
                  <a:pt x="13163" y="13958"/>
                  <a:pt x="12802" y="13941"/>
                  <a:pt x="12589" y="13901"/>
                </a:cubicBezTo>
                <a:cubicBezTo>
                  <a:pt x="12390" y="13871"/>
                  <a:pt x="12122" y="13841"/>
                  <a:pt x="11973" y="13834"/>
                </a:cubicBezTo>
                <a:cubicBezTo>
                  <a:pt x="11806" y="13826"/>
                  <a:pt x="11698" y="13812"/>
                  <a:pt x="11633" y="13791"/>
                </a:cubicBezTo>
                <a:cubicBezTo>
                  <a:pt x="11619" y="13788"/>
                  <a:pt x="11607" y="13784"/>
                  <a:pt x="11597" y="13780"/>
                </a:cubicBezTo>
                <a:cubicBezTo>
                  <a:pt x="11596" y="13779"/>
                  <a:pt x="11595" y="13779"/>
                  <a:pt x="11594" y="13779"/>
                </a:cubicBezTo>
                <a:cubicBezTo>
                  <a:pt x="11548" y="13761"/>
                  <a:pt x="11542" y="13740"/>
                  <a:pt x="11580" y="13715"/>
                </a:cubicBezTo>
                <a:cubicBezTo>
                  <a:pt x="11585" y="13712"/>
                  <a:pt x="11590" y="13708"/>
                  <a:pt x="11597" y="13705"/>
                </a:cubicBezTo>
                <a:cubicBezTo>
                  <a:pt x="11646" y="13671"/>
                  <a:pt x="11752" y="13632"/>
                  <a:pt x="11923" y="13589"/>
                </a:cubicBezTo>
                <a:cubicBezTo>
                  <a:pt x="12175" y="13525"/>
                  <a:pt x="12462" y="13472"/>
                  <a:pt x="12562" y="13472"/>
                </a:cubicBezTo>
                <a:cubicBezTo>
                  <a:pt x="12663" y="13472"/>
                  <a:pt x="12835" y="13447"/>
                  <a:pt x="12946" y="13416"/>
                </a:cubicBezTo>
                <a:cubicBezTo>
                  <a:pt x="13094" y="13375"/>
                  <a:pt x="13230" y="13383"/>
                  <a:pt x="13468" y="13448"/>
                </a:cubicBezTo>
                <a:cubicBezTo>
                  <a:pt x="13595" y="13482"/>
                  <a:pt x="13700" y="13501"/>
                  <a:pt x="13818" y="13506"/>
                </a:cubicBezTo>
                <a:cubicBezTo>
                  <a:pt x="13873" y="13503"/>
                  <a:pt x="13924" y="13496"/>
                  <a:pt x="13978" y="13496"/>
                </a:cubicBezTo>
                <a:cubicBezTo>
                  <a:pt x="14016" y="13496"/>
                  <a:pt x="14028" y="13499"/>
                  <a:pt x="14060" y="13500"/>
                </a:cubicBezTo>
                <a:cubicBezTo>
                  <a:pt x="14125" y="13495"/>
                  <a:pt x="14192" y="13489"/>
                  <a:pt x="14275" y="13480"/>
                </a:cubicBezTo>
                <a:cubicBezTo>
                  <a:pt x="14543" y="13450"/>
                  <a:pt x="14809" y="13446"/>
                  <a:pt x="14867" y="13470"/>
                </a:cubicBezTo>
                <a:cubicBezTo>
                  <a:pt x="14926" y="13494"/>
                  <a:pt x="15138" y="13527"/>
                  <a:pt x="15339" y="13542"/>
                </a:cubicBezTo>
                <a:cubicBezTo>
                  <a:pt x="15372" y="13545"/>
                  <a:pt x="15466" y="13555"/>
                  <a:pt x="15512" y="13559"/>
                </a:cubicBezTo>
                <a:cubicBezTo>
                  <a:pt x="15602" y="13553"/>
                  <a:pt x="15682" y="13554"/>
                  <a:pt x="15701" y="13570"/>
                </a:cubicBezTo>
                <a:cubicBezTo>
                  <a:pt x="15704" y="13573"/>
                  <a:pt x="15721" y="13576"/>
                  <a:pt x="15730" y="13579"/>
                </a:cubicBezTo>
                <a:cubicBezTo>
                  <a:pt x="15949" y="13599"/>
                  <a:pt x="16148" y="13616"/>
                  <a:pt x="16381" y="13640"/>
                </a:cubicBezTo>
                <a:cubicBezTo>
                  <a:pt x="17431" y="13746"/>
                  <a:pt x="18066" y="13642"/>
                  <a:pt x="17884" y="13394"/>
                </a:cubicBezTo>
                <a:cubicBezTo>
                  <a:pt x="17852" y="13350"/>
                  <a:pt x="17583" y="13277"/>
                  <a:pt x="17287" y="13231"/>
                </a:cubicBezTo>
                <a:cubicBezTo>
                  <a:pt x="16991" y="13186"/>
                  <a:pt x="16563" y="13100"/>
                  <a:pt x="16336" y="13039"/>
                </a:cubicBezTo>
                <a:cubicBezTo>
                  <a:pt x="16109" y="12978"/>
                  <a:pt x="15848" y="12928"/>
                  <a:pt x="15759" y="12928"/>
                </a:cubicBezTo>
                <a:cubicBezTo>
                  <a:pt x="15669" y="12928"/>
                  <a:pt x="15499" y="12893"/>
                  <a:pt x="15382" y="12850"/>
                </a:cubicBezTo>
                <a:cubicBezTo>
                  <a:pt x="15266" y="12807"/>
                  <a:pt x="15010" y="12765"/>
                  <a:pt x="14812" y="12755"/>
                </a:cubicBezTo>
                <a:cubicBezTo>
                  <a:pt x="14371" y="12733"/>
                  <a:pt x="14367" y="12659"/>
                  <a:pt x="14803" y="12526"/>
                </a:cubicBezTo>
                <a:cubicBezTo>
                  <a:pt x="15045" y="12452"/>
                  <a:pt x="15408" y="12423"/>
                  <a:pt x="15850" y="12430"/>
                </a:cubicBezTo>
                <a:cubicBezTo>
                  <a:pt x="15872" y="12384"/>
                  <a:pt x="15962" y="12379"/>
                  <a:pt x="16116" y="12431"/>
                </a:cubicBezTo>
                <a:cubicBezTo>
                  <a:pt x="16118" y="12432"/>
                  <a:pt x="16122" y="12433"/>
                  <a:pt x="16125" y="12434"/>
                </a:cubicBezTo>
                <a:cubicBezTo>
                  <a:pt x="16320" y="12443"/>
                  <a:pt x="16527" y="12460"/>
                  <a:pt x="16748" y="12482"/>
                </a:cubicBezTo>
                <a:cubicBezTo>
                  <a:pt x="16825" y="12490"/>
                  <a:pt x="16902" y="12495"/>
                  <a:pt x="16978" y="12500"/>
                </a:cubicBezTo>
                <a:cubicBezTo>
                  <a:pt x="17128" y="12503"/>
                  <a:pt x="17209" y="12509"/>
                  <a:pt x="17429" y="12510"/>
                </a:cubicBezTo>
                <a:cubicBezTo>
                  <a:pt x="17512" y="12511"/>
                  <a:pt x="17570" y="12512"/>
                  <a:pt x="17649" y="12512"/>
                </a:cubicBezTo>
                <a:cubicBezTo>
                  <a:pt x="18244" y="12491"/>
                  <a:pt x="18679" y="12383"/>
                  <a:pt x="18679" y="12216"/>
                </a:cubicBezTo>
                <a:cubicBezTo>
                  <a:pt x="18679" y="12106"/>
                  <a:pt x="18381" y="12016"/>
                  <a:pt x="17845" y="11965"/>
                </a:cubicBezTo>
                <a:cubicBezTo>
                  <a:pt x="17702" y="11951"/>
                  <a:pt x="17294" y="11889"/>
                  <a:pt x="16940" y="11828"/>
                </a:cubicBezTo>
                <a:cubicBezTo>
                  <a:pt x="16407" y="11734"/>
                  <a:pt x="16127" y="11720"/>
                  <a:pt x="15322" y="11744"/>
                </a:cubicBezTo>
                <a:cubicBezTo>
                  <a:pt x="14331" y="11772"/>
                  <a:pt x="14089" y="11798"/>
                  <a:pt x="13001" y="11996"/>
                </a:cubicBezTo>
                <a:cubicBezTo>
                  <a:pt x="12662" y="12058"/>
                  <a:pt x="12293" y="12109"/>
                  <a:pt x="12179" y="12109"/>
                </a:cubicBezTo>
                <a:cubicBezTo>
                  <a:pt x="12065" y="12109"/>
                  <a:pt x="11748" y="12181"/>
                  <a:pt x="11474" y="12269"/>
                </a:cubicBezTo>
                <a:cubicBezTo>
                  <a:pt x="11201" y="12357"/>
                  <a:pt x="10950" y="12415"/>
                  <a:pt x="10916" y="12398"/>
                </a:cubicBezTo>
                <a:cubicBezTo>
                  <a:pt x="10819" y="12347"/>
                  <a:pt x="10904" y="12141"/>
                  <a:pt x="11050" y="11960"/>
                </a:cubicBezTo>
                <a:cubicBezTo>
                  <a:pt x="11040" y="11953"/>
                  <a:pt x="11029" y="11946"/>
                  <a:pt x="11026" y="11938"/>
                </a:cubicBezTo>
                <a:cubicBezTo>
                  <a:pt x="11004" y="11876"/>
                  <a:pt x="11128" y="11800"/>
                  <a:pt x="11268" y="11754"/>
                </a:cubicBezTo>
                <a:cubicBezTo>
                  <a:pt x="11274" y="11750"/>
                  <a:pt x="11279" y="11744"/>
                  <a:pt x="11285" y="11740"/>
                </a:cubicBezTo>
                <a:cubicBezTo>
                  <a:pt x="11449" y="11641"/>
                  <a:pt x="11582" y="11526"/>
                  <a:pt x="11582" y="11484"/>
                </a:cubicBezTo>
                <a:cubicBezTo>
                  <a:pt x="11582" y="11441"/>
                  <a:pt x="11723" y="11364"/>
                  <a:pt x="11894" y="11311"/>
                </a:cubicBezTo>
                <a:cubicBezTo>
                  <a:pt x="12233" y="11207"/>
                  <a:pt x="12524" y="10894"/>
                  <a:pt x="12524" y="10634"/>
                </a:cubicBezTo>
                <a:cubicBezTo>
                  <a:pt x="12524" y="10538"/>
                  <a:pt x="12588" y="10456"/>
                  <a:pt x="12680" y="10438"/>
                </a:cubicBezTo>
                <a:cubicBezTo>
                  <a:pt x="12766" y="10420"/>
                  <a:pt x="12835" y="10348"/>
                  <a:pt x="12835" y="10278"/>
                </a:cubicBezTo>
                <a:cubicBezTo>
                  <a:pt x="12835" y="10205"/>
                  <a:pt x="12926" y="10124"/>
                  <a:pt x="13044" y="10091"/>
                </a:cubicBezTo>
                <a:cubicBezTo>
                  <a:pt x="13413" y="9988"/>
                  <a:pt x="13703" y="9609"/>
                  <a:pt x="13712" y="9219"/>
                </a:cubicBezTo>
                <a:cubicBezTo>
                  <a:pt x="13721" y="8880"/>
                  <a:pt x="13711" y="8864"/>
                  <a:pt x="13473" y="8864"/>
                </a:cubicBezTo>
                <a:close/>
              </a:path>
            </a:pathLst>
          </a:custGeom>
          <a:ln w="12700">
            <a:miter lim="400000"/>
          </a:ln>
        </p:spPr>
      </p:pic>
      <p:sp>
        <p:nvSpPr>
          <p:cNvPr id="19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19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00" name="TextBox 30"/>
          <p:cNvSpPr txBox="1"/>
          <p:nvPr/>
        </p:nvSpPr>
        <p:spPr>
          <a:xfrm>
            <a:off x="3616582" y="1902442"/>
            <a:ext cx="8325881" cy="38951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8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Whenever you use a service, make an online purchase, sign up for emails, visit your doctor, pay your taxes, or enter any kind of agreement or request, you are required to provide some personal information. It's important to note that even without your awareness, companies and agencies are generating and collecting data about you, often from interactions you haven't intentionally made.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4244A9A9-7097-928A-4C02-EE5EA251D8D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766245BA-BFEC-4807-835B-B99A12226299}"/>
              </a:ext>
            </a:extLst>
          </p:cNvPr>
          <p:cNvSpPr txBox="1"/>
          <p:nvPr/>
        </p:nvSpPr>
        <p:spPr>
          <a:xfrm>
            <a:off x="4355867" y="269547"/>
            <a:ext cx="5678150" cy="1143070"/>
          </a:xfrm>
          <a:prstGeom prst="rect">
            <a:avLst/>
          </a:prstGeom>
          <a:noFill/>
        </p:spPr>
        <p:txBody>
          <a:bodyPr wrap="square" rtlCol="0">
            <a:spAutoFit/>
          </a:bodyPr>
          <a:lstStyle/>
          <a:p>
            <a:pPr>
              <a:lnSpc>
                <a:spcPct val="150000"/>
              </a:lnSpc>
            </a:pPr>
            <a:r>
              <a:rPr lang="en-US" sz="2400" b="1" dirty="0">
                <a:latin typeface="Alexandria" charset="0"/>
                <a:cs typeface="Alexandria" charset="0"/>
              </a:rPr>
              <a:t>IMPORTANCE OF DATA PROTECTION IN THE DIGITAL AGE </a:t>
            </a:r>
          </a:p>
        </p:txBody>
      </p:sp>
      <p:sp>
        <p:nvSpPr>
          <p:cNvPr id="4" name="Rectangle 3">
            <a:extLst>
              <a:ext uri="{FF2B5EF4-FFF2-40B4-BE49-F238E27FC236}">
                <a16:creationId xmlns:a16="http://schemas.microsoft.com/office/drawing/2014/main" id="{09A67DF4-2AB7-EB92-8386-0DAB31BD8BC2}"/>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076A7C7-D2C4-81D4-769F-15D8D9D3E7E2}"/>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FC67C8F0-A878-F171-9C36-E10E4CDB2377}"/>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8298C50D-E601-39EF-4DAE-9BC90C148D7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664AD455-4CA2-743D-2E73-FD13E8D98C7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2F3A1428-B01A-52AD-0795-7CACE8FCDA48}"/>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09" name="NOV15_LORINC_ROBOTS_POST01.jpeg" descr="NOV15_LORINC_ROBOTS_POST0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294345" y="-1"/>
            <a:ext cx="3577829" cy="6858001"/>
          </a:xfrm>
          <a:custGeom>
            <a:avLst/>
            <a:gdLst/>
            <a:ahLst/>
            <a:cxnLst>
              <a:cxn ang="0">
                <a:pos x="wd2" y="hd2"/>
              </a:cxn>
              <a:cxn ang="5400000">
                <a:pos x="wd2" y="hd2"/>
              </a:cxn>
              <a:cxn ang="10800000">
                <a:pos x="wd2" y="hd2"/>
              </a:cxn>
              <a:cxn ang="16200000">
                <a:pos x="wd2" y="hd2"/>
              </a:cxn>
            </a:cxnLst>
            <a:rect l="0" t="0" r="r" b="b"/>
            <a:pathLst>
              <a:path w="21600" h="21600" extrusionOk="0">
                <a:moveTo>
                  <a:pt x="13849" y="0"/>
                </a:moveTo>
                <a:lnTo>
                  <a:pt x="13918" y="514"/>
                </a:lnTo>
                <a:cubicBezTo>
                  <a:pt x="13956" y="797"/>
                  <a:pt x="14050" y="1294"/>
                  <a:pt x="14129" y="1619"/>
                </a:cubicBezTo>
                <a:cubicBezTo>
                  <a:pt x="14208" y="1943"/>
                  <a:pt x="14374" y="2712"/>
                  <a:pt x="14498" y="3328"/>
                </a:cubicBezTo>
                <a:cubicBezTo>
                  <a:pt x="14622" y="3943"/>
                  <a:pt x="14786" y="4550"/>
                  <a:pt x="14862" y="4678"/>
                </a:cubicBezTo>
                <a:cubicBezTo>
                  <a:pt x="15015" y="4933"/>
                  <a:pt x="14931" y="5241"/>
                  <a:pt x="14517" y="5945"/>
                </a:cubicBezTo>
                <a:cubicBezTo>
                  <a:pt x="14328" y="6267"/>
                  <a:pt x="14207" y="6666"/>
                  <a:pt x="13988" y="7691"/>
                </a:cubicBezTo>
                <a:cubicBezTo>
                  <a:pt x="13946" y="7886"/>
                  <a:pt x="13931" y="8064"/>
                  <a:pt x="13954" y="8086"/>
                </a:cubicBezTo>
                <a:cubicBezTo>
                  <a:pt x="14012" y="8143"/>
                  <a:pt x="14137" y="8137"/>
                  <a:pt x="14441" y="8065"/>
                </a:cubicBezTo>
                <a:cubicBezTo>
                  <a:pt x="14703" y="8003"/>
                  <a:pt x="15040" y="7672"/>
                  <a:pt x="15092" y="7424"/>
                </a:cubicBezTo>
                <a:cubicBezTo>
                  <a:pt x="15108" y="7352"/>
                  <a:pt x="15155" y="7253"/>
                  <a:pt x="15195" y="7205"/>
                </a:cubicBezTo>
                <a:cubicBezTo>
                  <a:pt x="15217" y="7180"/>
                  <a:pt x="15228" y="7163"/>
                  <a:pt x="15246" y="7139"/>
                </a:cubicBezTo>
                <a:cubicBezTo>
                  <a:pt x="15285" y="7057"/>
                  <a:pt x="15347" y="6959"/>
                  <a:pt x="15421" y="6859"/>
                </a:cubicBezTo>
                <a:cubicBezTo>
                  <a:pt x="15608" y="6416"/>
                  <a:pt x="16060" y="5891"/>
                  <a:pt x="16269" y="5891"/>
                </a:cubicBezTo>
                <a:cubicBezTo>
                  <a:pt x="16315" y="5891"/>
                  <a:pt x="16467" y="5969"/>
                  <a:pt x="16623" y="6066"/>
                </a:cubicBezTo>
                <a:cubicBezTo>
                  <a:pt x="16650" y="6082"/>
                  <a:pt x="16672" y="6094"/>
                  <a:pt x="16698" y="6111"/>
                </a:cubicBezTo>
                <a:cubicBezTo>
                  <a:pt x="16861" y="6219"/>
                  <a:pt x="17118" y="6333"/>
                  <a:pt x="17323" y="6405"/>
                </a:cubicBezTo>
                <a:cubicBezTo>
                  <a:pt x="17425" y="6430"/>
                  <a:pt x="17530" y="6455"/>
                  <a:pt x="17615" y="6471"/>
                </a:cubicBezTo>
                <a:cubicBezTo>
                  <a:pt x="17625" y="6468"/>
                  <a:pt x="17635" y="6467"/>
                  <a:pt x="17635" y="6459"/>
                </a:cubicBezTo>
                <a:cubicBezTo>
                  <a:pt x="17635" y="6439"/>
                  <a:pt x="17695" y="6446"/>
                  <a:pt x="17766" y="6474"/>
                </a:cubicBezTo>
                <a:cubicBezTo>
                  <a:pt x="17838" y="6502"/>
                  <a:pt x="18031" y="6531"/>
                  <a:pt x="18198" y="6536"/>
                </a:cubicBezTo>
                <a:cubicBezTo>
                  <a:pt x="18364" y="6542"/>
                  <a:pt x="18564" y="6573"/>
                  <a:pt x="18641" y="6606"/>
                </a:cubicBezTo>
                <a:cubicBezTo>
                  <a:pt x="18698" y="6631"/>
                  <a:pt x="18777" y="6640"/>
                  <a:pt x="18847" y="6640"/>
                </a:cubicBezTo>
                <a:cubicBezTo>
                  <a:pt x="18863" y="6638"/>
                  <a:pt x="18895" y="6636"/>
                  <a:pt x="18902" y="6634"/>
                </a:cubicBezTo>
                <a:cubicBezTo>
                  <a:pt x="18923" y="6627"/>
                  <a:pt x="18998" y="6629"/>
                  <a:pt x="19094" y="6634"/>
                </a:cubicBezTo>
                <a:cubicBezTo>
                  <a:pt x="19214" y="6634"/>
                  <a:pt x="19362" y="6640"/>
                  <a:pt x="19520" y="6655"/>
                </a:cubicBezTo>
                <a:cubicBezTo>
                  <a:pt x="19628" y="6665"/>
                  <a:pt x="19736" y="6668"/>
                  <a:pt x="19837" y="6670"/>
                </a:cubicBezTo>
                <a:cubicBezTo>
                  <a:pt x="19930" y="6667"/>
                  <a:pt x="20023" y="6665"/>
                  <a:pt x="20124" y="6654"/>
                </a:cubicBezTo>
                <a:cubicBezTo>
                  <a:pt x="20138" y="6652"/>
                  <a:pt x="20162" y="6652"/>
                  <a:pt x="20177" y="6650"/>
                </a:cubicBezTo>
                <a:cubicBezTo>
                  <a:pt x="20285" y="6627"/>
                  <a:pt x="20552" y="6601"/>
                  <a:pt x="20819" y="6591"/>
                </a:cubicBezTo>
                <a:cubicBezTo>
                  <a:pt x="20895" y="6588"/>
                  <a:pt x="20943" y="6584"/>
                  <a:pt x="20999" y="6581"/>
                </a:cubicBezTo>
                <a:cubicBezTo>
                  <a:pt x="21089" y="6575"/>
                  <a:pt x="21146" y="6567"/>
                  <a:pt x="21202" y="6560"/>
                </a:cubicBezTo>
                <a:cubicBezTo>
                  <a:pt x="21318" y="6539"/>
                  <a:pt x="21355" y="6505"/>
                  <a:pt x="21372" y="6426"/>
                </a:cubicBezTo>
                <a:cubicBezTo>
                  <a:pt x="21420" y="6211"/>
                  <a:pt x="21001" y="6085"/>
                  <a:pt x="20261" y="6094"/>
                </a:cubicBezTo>
                <a:cubicBezTo>
                  <a:pt x="19940" y="6098"/>
                  <a:pt x="19645" y="6091"/>
                  <a:pt x="19604" y="6078"/>
                </a:cubicBezTo>
                <a:cubicBezTo>
                  <a:pt x="19564" y="6064"/>
                  <a:pt x="19603" y="5979"/>
                  <a:pt x="19690" y="5888"/>
                </a:cubicBezTo>
                <a:cubicBezTo>
                  <a:pt x="19778" y="5796"/>
                  <a:pt x="19823" y="5671"/>
                  <a:pt x="19793" y="5611"/>
                </a:cubicBezTo>
                <a:cubicBezTo>
                  <a:pt x="19752" y="5529"/>
                  <a:pt x="19809" y="5490"/>
                  <a:pt x="20019" y="5451"/>
                </a:cubicBezTo>
                <a:cubicBezTo>
                  <a:pt x="20172" y="5423"/>
                  <a:pt x="20414" y="5366"/>
                  <a:pt x="20558" y="5325"/>
                </a:cubicBezTo>
                <a:cubicBezTo>
                  <a:pt x="20701" y="5284"/>
                  <a:pt x="20994" y="5221"/>
                  <a:pt x="21209" y="5185"/>
                </a:cubicBezTo>
                <a:cubicBezTo>
                  <a:pt x="21517" y="5133"/>
                  <a:pt x="21600" y="5091"/>
                  <a:pt x="21600" y="4989"/>
                </a:cubicBezTo>
                <a:cubicBezTo>
                  <a:pt x="21600" y="4834"/>
                  <a:pt x="21267" y="4724"/>
                  <a:pt x="20908" y="4760"/>
                </a:cubicBezTo>
                <a:cubicBezTo>
                  <a:pt x="20807" y="4770"/>
                  <a:pt x="20735" y="4763"/>
                  <a:pt x="20675" y="4749"/>
                </a:cubicBezTo>
                <a:cubicBezTo>
                  <a:pt x="20674" y="4752"/>
                  <a:pt x="20673" y="4755"/>
                  <a:pt x="20668" y="4758"/>
                </a:cubicBezTo>
                <a:cubicBezTo>
                  <a:pt x="20644" y="4770"/>
                  <a:pt x="20444" y="4809"/>
                  <a:pt x="20222" y="4844"/>
                </a:cubicBezTo>
                <a:cubicBezTo>
                  <a:pt x="20001" y="4878"/>
                  <a:pt x="19785" y="4915"/>
                  <a:pt x="19741" y="4925"/>
                </a:cubicBezTo>
                <a:cubicBezTo>
                  <a:pt x="19693" y="4936"/>
                  <a:pt x="19634" y="4925"/>
                  <a:pt x="19592" y="4899"/>
                </a:cubicBezTo>
                <a:cubicBezTo>
                  <a:pt x="19444" y="4805"/>
                  <a:pt x="19512" y="4738"/>
                  <a:pt x="19774" y="4720"/>
                </a:cubicBezTo>
                <a:cubicBezTo>
                  <a:pt x="19855" y="4715"/>
                  <a:pt x="19956" y="4704"/>
                  <a:pt x="19997" y="4696"/>
                </a:cubicBezTo>
                <a:cubicBezTo>
                  <a:pt x="20039" y="4688"/>
                  <a:pt x="20152" y="4675"/>
                  <a:pt x="20249" y="4669"/>
                </a:cubicBezTo>
                <a:cubicBezTo>
                  <a:pt x="20354" y="4662"/>
                  <a:pt x="20488" y="4678"/>
                  <a:pt x="20579" y="4700"/>
                </a:cubicBezTo>
                <a:cubicBezTo>
                  <a:pt x="20542" y="4663"/>
                  <a:pt x="20524" y="4614"/>
                  <a:pt x="20541" y="4544"/>
                </a:cubicBezTo>
                <a:cubicBezTo>
                  <a:pt x="20544" y="4531"/>
                  <a:pt x="20542" y="4520"/>
                  <a:pt x="20541" y="4509"/>
                </a:cubicBezTo>
                <a:cubicBezTo>
                  <a:pt x="20532" y="4486"/>
                  <a:pt x="20525" y="4466"/>
                  <a:pt x="20515" y="4449"/>
                </a:cubicBezTo>
                <a:cubicBezTo>
                  <a:pt x="20428" y="4358"/>
                  <a:pt x="20142" y="4314"/>
                  <a:pt x="19575" y="4302"/>
                </a:cubicBezTo>
                <a:cubicBezTo>
                  <a:pt x="18895" y="4288"/>
                  <a:pt x="18812" y="4236"/>
                  <a:pt x="18732" y="3768"/>
                </a:cubicBezTo>
                <a:cubicBezTo>
                  <a:pt x="18709" y="3631"/>
                  <a:pt x="18681" y="3506"/>
                  <a:pt x="18672" y="3491"/>
                </a:cubicBezTo>
                <a:cubicBezTo>
                  <a:pt x="18663" y="3476"/>
                  <a:pt x="18645" y="3440"/>
                  <a:pt x="18634" y="3410"/>
                </a:cubicBezTo>
                <a:cubicBezTo>
                  <a:pt x="18623" y="3380"/>
                  <a:pt x="18584" y="3317"/>
                  <a:pt x="18547" y="3272"/>
                </a:cubicBezTo>
                <a:cubicBezTo>
                  <a:pt x="18511" y="3228"/>
                  <a:pt x="18430" y="3055"/>
                  <a:pt x="18368" y="2889"/>
                </a:cubicBezTo>
                <a:cubicBezTo>
                  <a:pt x="18305" y="2723"/>
                  <a:pt x="18093" y="2417"/>
                  <a:pt x="17893" y="2210"/>
                </a:cubicBezTo>
                <a:cubicBezTo>
                  <a:pt x="17828" y="2142"/>
                  <a:pt x="17774" y="2074"/>
                  <a:pt x="17723" y="2008"/>
                </a:cubicBezTo>
                <a:cubicBezTo>
                  <a:pt x="17695" y="2007"/>
                  <a:pt x="17668" y="2002"/>
                  <a:pt x="17651" y="1989"/>
                </a:cubicBezTo>
                <a:cubicBezTo>
                  <a:pt x="17632" y="1973"/>
                  <a:pt x="17640" y="1954"/>
                  <a:pt x="17661" y="1940"/>
                </a:cubicBezTo>
                <a:cubicBezTo>
                  <a:pt x="17621" y="1903"/>
                  <a:pt x="17588" y="1856"/>
                  <a:pt x="17579" y="1815"/>
                </a:cubicBezTo>
                <a:cubicBezTo>
                  <a:pt x="17575" y="1793"/>
                  <a:pt x="17562" y="1768"/>
                  <a:pt x="17551" y="1745"/>
                </a:cubicBezTo>
                <a:cubicBezTo>
                  <a:pt x="17550" y="1747"/>
                  <a:pt x="17551" y="1749"/>
                  <a:pt x="17548" y="1750"/>
                </a:cubicBezTo>
                <a:cubicBezTo>
                  <a:pt x="17497" y="1777"/>
                  <a:pt x="17452" y="1774"/>
                  <a:pt x="17414" y="1742"/>
                </a:cubicBezTo>
                <a:cubicBezTo>
                  <a:pt x="17383" y="1716"/>
                  <a:pt x="17393" y="1677"/>
                  <a:pt x="17436" y="1655"/>
                </a:cubicBezTo>
                <a:cubicBezTo>
                  <a:pt x="17454" y="1645"/>
                  <a:pt x="17472" y="1640"/>
                  <a:pt x="17488" y="1639"/>
                </a:cubicBezTo>
                <a:cubicBezTo>
                  <a:pt x="17472" y="1604"/>
                  <a:pt x="17467" y="1556"/>
                  <a:pt x="17486" y="1509"/>
                </a:cubicBezTo>
                <a:cubicBezTo>
                  <a:pt x="17494" y="1490"/>
                  <a:pt x="17488" y="1465"/>
                  <a:pt x="17486" y="1442"/>
                </a:cubicBezTo>
                <a:cubicBezTo>
                  <a:pt x="17477" y="1427"/>
                  <a:pt x="17470" y="1404"/>
                  <a:pt x="17460" y="1399"/>
                </a:cubicBezTo>
                <a:cubicBezTo>
                  <a:pt x="17373" y="1353"/>
                  <a:pt x="17357" y="1323"/>
                  <a:pt x="17211" y="900"/>
                </a:cubicBezTo>
                <a:cubicBezTo>
                  <a:pt x="17148" y="720"/>
                  <a:pt x="17115" y="444"/>
                  <a:pt x="17139" y="286"/>
                </a:cubicBezTo>
                <a:lnTo>
                  <a:pt x="17184" y="0"/>
                </a:lnTo>
                <a:lnTo>
                  <a:pt x="13849" y="0"/>
                </a:lnTo>
                <a:close/>
                <a:moveTo>
                  <a:pt x="18131" y="5691"/>
                </a:moveTo>
                <a:cubicBezTo>
                  <a:pt x="18152" y="5694"/>
                  <a:pt x="18173" y="5699"/>
                  <a:pt x="18186" y="5710"/>
                </a:cubicBezTo>
                <a:cubicBezTo>
                  <a:pt x="18211" y="5731"/>
                  <a:pt x="18197" y="5759"/>
                  <a:pt x="18157" y="5772"/>
                </a:cubicBezTo>
                <a:cubicBezTo>
                  <a:pt x="18117" y="5786"/>
                  <a:pt x="18062" y="5779"/>
                  <a:pt x="18037" y="5758"/>
                </a:cubicBezTo>
                <a:cubicBezTo>
                  <a:pt x="18012" y="5736"/>
                  <a:pt x="18025" y="5708"/>
                  <a:pt x="18066" y="5695"/>
                </a:cubicBezTo>
                <a:cubicBezTo>
                  <a:pt x="18086" y="5688"/>
                  <a:pt x="18109" y="5689"/>
                  <a:pt x="18131" y="5691"/>
                </a:cubicBezTo>
                <a:close/>
                <a:moveTo>
                  <a:pt x="13473" y="8864"/>
                </a:moveTo>
                <a:cubicBezTo>
                  <a:pt x="13336" y="8864"/>
                  <a:pt x="13187" y="8901"/>
                  <a:pt x="13142" y="8946"/>
                </a:cubicBezTo>
                <a:cubicBezTo>
                  <a:pt x="12996" y="9093"/>
                  <a:pt x="12809" y="9256"/>
                  <a:pt x="12617" y="9412"/>
                </a:cubicBezTo>
                <a:cubicBezTo>
                  <a:pt x="12613" y="9423"/>
                  <a:pt x="12605" y="9432"/>
                  <a:pt x="12584" y="9439"/>
                </a:cubicBezTo>
                <a:cubicBezTo>
                  <a:pt x="12438" y="9557"/>
                  <a:pt x="12289" y="9674"/>
                  <a:pt x="12157" y="9764"/>
                </a:cubicBezTo>
                <a:cubicBezTo>
                  <a:pt x="11243" y="10386"/>
                  <a:pt x="10497" y="11032"/>
                  <a:pt x="10619" y="11096"/>
                </a:cubicBezTo>
                <a:cubicBezTo>
                  <a:pt x="10654" y="11114"/>
                  <a:pt x="10517" y="11208"/>
                  <a:pt x="10317" y="11305"/>
                </a:cubicBezTo>
                <a:cubicBezTo>
                  <a:pt x="10117" y="11402"/>
                  <a:pt x="9662" y="11759"/>
                  <a:pt x="9304" y="12096"/>
                </a:cubicBezTo>
                <a:cubicBezTo>
                  <a:pt x="8874" y="12501"/>
                  <a:pt x="8592" y="12710"/>
                  <a:pt x="8475" y="12711"/>
                </a:cubicBezTo>
                <a:cubicBezTo>
                  <a:pt x="8405" y="12712"/>
                  <a:pt x="8258" y="12755"/>
                  <a:pt x="8108" y="12810"/>
                </a:cubicBezTo>
                <a:cubicBezTo>
                  <a:pt x="8110" y="12823"/>
                  <a:pt x="8104" y="12835"/>
                  <a:pt x="8082" y="12842"/>
                </a:cubicBezTo>
                <a:cubicBezTo>
                  <a:pt x="8062" y="12849"/>
                  <a:pt x="8041" y="12847"/>
                  <a:pt x="8022" y="12842"/>
                </a:cubicBezTo>
                <a:cubicBezTo>
                  <a:pt x="7991" y="12855"/>
                  <a:pt x="7960" y="12864"/>
                  <a:pt x="7931" y="12878"/>
                </a:cubicBezTo>
                <a:cubicBezTo>
                  <a:pt x="7737" y="12965"/>
                  <a:pt x="7667" y="13005"/>
                  <a:pt x="7696" y="13014"/>
                </a:cubicBezTo>
                <a:cubicBezTo>
                  <a:pt x="7700" y="13015"/>
                  <a:pt x="7701" y="13016"/>
                  <a:pt x="7706" y="13018"/>
                </a:cubicBezTo>
                <a:cubicBezTo>
                  <a:pt x="7723" y="13018"/>
                  <a:pt x="7751" y="13016"/>
                  <a:pt x="7792" y="13010"/>
                </a:cubicBezTo>
                <a:cubicBezTo>
                  <a:pt x="8190" y="12952"/>
                  <a:pt x="8178" y="13094"/>
                  <a:pt x="7765" y="13315"/>
                </a:cubicBezTo>
                <a:cubicBezTo>
                  <a:pt x="7546" y="13432"/>
                  <a:pt x="7309" y="13528"/>
                  <a:pt x="7238" y="13528"/>
                </a:cubicBezTo>
                <a:cubicBezTo>
                  <a:pt x="7199" y="13528"/>
                  <a:pt x="7148" y="13543"/>
                  <a:pt x="7092" y="13566"/>
                </a:cubicBezTo>
                <a:cubicBezTo>
                  <a:pt x="7086" y="13584"/>
                  <a:pt x="7055" y="13602"/>
                  <a:pt x="6989" y="13632"/>
                </a:cubicBezTo>
                <a:cubicBezTo>
                  <a:pt x="6968" y="13643"/>
                  <a:pt x="6953" y="13645"/>
                  <a:pt x="6934" y="13651"/>
                </a:cubicBezTo>
                <a:cubicBezTo>
                  <a:pt x="6799" y="13735"/>
                  <a:pt x="6678" y="13840"/>
                  <a:pt x="6678" y="13901"/>
                </a:cubicBezTo>
                <a:cubicBezTo>
                  <a:pt x="6678" y="14004"/>
                  <a:pt x="5334" y="14727"/>
                  <a:pt x="5142" y="14728"/>
                </a:cubicBezTo>
                <a:cubicBezTo>
                  <a:pt x="5069" y="14728"/>
                  <a:pt x="5008" y="14747"/>
                  <a:pt x="5008" y="14770"/>
                </a:cubicBezTo>
                <a:cubicBezTo>
                  <a:pt x="5008" y="14793"/>
                  <a:pt x="4768" y="14983"/>
                  <a:pt x="4473" y="15192"/>
                </a:cubicBezTo>
                <a:cubicBezTo>
                  <a:pt x="3865" y="15625"/>
                  <a:pt x="3359" y="16150"/>
                  <a:pt x="3268" y="16442"/>
                </a:cubicBezTo>
                <a:cubicBezTo>
                  <a:pt x="3220" y="16598"/>
                  <a:pt x="3248" y="16657"/>
                  <a:pt x="3402" y="16716"/>
                </a:cubicBezTo>
                <a:cubicBezTo>
                  <a:pt x="3591" y="16789"/>
                  <a:pt x="3589" y="16794"/>
                  <a:pt x="3328" y="16846"/>
                </a:cubicBezTo>
                <a:cubicBezTo>
                  <a:pt x="3178" y="16876"/>
                  <a:pt x="3028" y="16937"/>
                  <a:pt x="2995" y="16981"/>
                </a:cubicBezTo>
                <a:cubicBezTo>
                  <a:pt x="2953" y="17039"/>
                  <a:pt x="2804" y="17059"/>
                  <a:pt x="2485" y="17050"/>
                </a:cubicBezTo>
                <a:cubicBezTo>
                  <a:pt x="2092" y="17039"/>
                  <a:pt x="2005" y="17059"/>
                  <a:pt x="1802" y="17201"/>
                </a:cubicBezTo>
                <a:cubicBezTo>
                  <a:pt x="1640" y="17314"/>
                  <a:pt x="1601" y="17383"/>
                  <a:pt x="1672" y="17429"/>
                </a:cubicBezTo>
                <a:cubicBezTo>
                  <a:pt x="1744" y="17474"/>
                  <a:pt x="1722" y="17517"/>
                  <a:pt x="1603" y="17569"/>
                </a:cubicBezTo>
                <a:cubicBezTo>
                  <a:pt x="1508" y="17610"/>
                  <a:pt x="1346" y="17748"/>
                  <a:pt x="1241" y="17876"/>
                </a:cubicBezTo>
                <a:cubicBezTo>
                  <a:pt x="1207" y="17917"/>
                  <a:pt x="1167" y="17946"/>
                  <a:pt x="1129" y="17979"/>
                </a:cubicBezTo>
                <a:cubicBezTo>
                  <a:pt x="1129" y="17979"/>
                  <a:pt x="1128" y="17980"/>
                  <a:pt x="1129" y="17980"/>
                </a:cubicBezTo>
                <a:cubicBezTo>
                  <a:pt x="1145" y="17997"/>
                  <a:pt x="1150" y="18013"/>
                  <a:pt x="1136" y="18025"/>
                </a:cubicBezTo>
                <a:cubicBezTo>
                  <a:pt x="1120" y="18038"/>
                  <a:pt x="1072" y="18053"/>
                  <a:pt x="1014" y="18066"/>
                </a:cubicBezTo>
                <a:cubicBezTo>
                  <a:pt x="966" y="18091"/>
                  <a:pt x="921" y="18109"/>
                  <a:pt x="884" y="18109"/>
                </a:cubicBezTo>
                <a:cubicBezTo>
                  <a:pt x="793" y="18109"/>
                  <a:pt x="656" y="18189"/>
                  <a:pt x="577" y="18288"/>
                </a:cubicBezTo>
                <a:cubicBezTo>
                  <a:pt x="499" y="18386"/>
                  <a:pt x="338" y="18512"/>
                  <a:pt x="218" y="18569"/>
                </a:cubicBezTo>
                <a:cubicBezTo>
                  <a:pt x="9" y="18668"/>
                  <a:pt x="0" y="18725"/>
                  <a:pt x="0" y="20124"/>
                </a:cubicBezTo>
                <a:cubicBezTo>
                  <a:pt x="0" y="20129"/>
                  <a:pt x="0" y="20131"/>
                  <a:pt x="0" y="20136"/>
                </a:cubicBezTo>
                <a:lnTo>
                  <a:pt x="0" y="21600"/>
                </a:lnTo>
                <a:lnTo>
                  <a:pt x="1382" y="21599"/>
                </a:lnTo>
                <a:lnTo>
                  <a:pt x="2765" y="21596"/>
                </a:lnTo>
                <a:lnTo>
                  <a:pt x="2988" y="21366"/>
                </a:lnTo>
                <a:cubicBezTo>
                  <a:pt x="3683" y="20646"/>
                  <a:pt x="4090" y="20245"/>
                  <a:pt x="4274" y="20100"/>
                </a:cubicBezTo>
                <a:cubicBezTo>
                  <a:pt x="4331" y="20055"/>
                  <a:pt x="4379" y="20013"/>
                  <a:pt x="4425" y="19971"/>
                </a:cubicBezTo>
                <a:cubicBezTo>
                  <a:pt x="4451" y="19940"/>
                  <a:pt x="4475" y="19910"/>
                  <a:pt x="4528" y="19866"/>
                </a:cubicBezTo>
                <a:cubicBezTo>
                  <a:pt x="4552" y="19847"/>
                  <a:pt x="4569" y="19826"/>
                  <a:pt x="4591" y="19805"/>
                </a:cubicBezTo>
                <a:cubicBezTo>
                  <a:pt x="4659" y="19722"/>
                  <a:pt x="4696" y="19649"/>
                  <a:pt x="4696" y="19595"/>
                </a:cubicBezTo>
                <a:cubicBezTo>
                  <a:pt x="4696" y="19547"/>
                  <a:pt x="4850" y="19430"/>
                  <a:pt x="5036" y="19335"/>
                </a:cubicBezTo>
                <a:cubicBezTo>
                  <a:pt x="5223" y="19240"/>
                  <a:pt x="5457" y="19099"/>
                  <a:pt x="5559" y="19020"/>
                </a:cubicBezTo>
                <a:cubicBezTo>
                  <a:pt x="5660" y="18941"/>
                  <a:pt x="5805" y="18889"/>
                  <a:pt x="5880" y="18904"/>
                </a:cubicBezTo>
                <a:cubicBezTo>
                  <a:pt x="5954" y="18919"/>
                  <a:pt x="6097" y="18882"/>
                  <a:pt x="6201" y="18822"/>
                </a:cubicBezTo>
                <a:cubicBezTo>
                  <a:pt x="6318" y="18755"/>
                  <a:pt x="6352" y="18701"/>
                  <a:pt x="6321" y="18592"/>
                </a:cubicBezTo>
                <a:cubicBezTo>
                  <a:pt x="6170" y="18488"/>
                  <a:pt x="6109" y="18319"/>
                  <a:pt x="6225" y="18302"/>
                </a:cubicBezTo>
                <a:cubicBezTo>
                  <a:pt x="6392" y="18279"/>
                  <a:pt x="6489" y="18271"/>
                  <a:pt x="6603" y="18259"/>
                </a:cubicBezTo>
                <a:cubicBezTo>
                  <a:pt x="6621" y="18254"/>
                  <a:pt x="6633" y="18250"/>
                  <a:pt x="6651" y="18245"/>
                </a:cubicBezTo>
                <a:cubicBezTo>
                  <a:pt x="6828" y="18201"/>
                  <a:pt x="7038" y="18116"/>
                  <a:pt x="7190" y="18032"/>
                </a:cubicBezTo>
                <a:cubicBezTo>
                  <a:pt x="7203" y="18024"/>
                  <a:pt x="7223" y="18013"/>
                  <a:pt x="7238" y="18004"/>
                </a:cubicBezTo>
                <a:cubicBezTo>
                  <a:pt x="7270" y="17984"/>
                  <a:pt x="7304" y="17964"/>
                  <a:pt x="7327" y="17946"/>
                </a:cubicBezTo>
                <a:cubicBezTo>
                  <a:pt x="7341" y="17936"/>
                  <a:pt x="7372" y="17920"/>
                  <a:pt x="7389" y="17909"/>
                </a:cubicBezTo>
                <a:cubicBezTo>
                  <a:pt x="7506" y="17836"/>
                  <a:pt x="7600" y="17771"/>
                  <a:pt x="7600" y="17755"/>
                </a:cubicBezTo>
                <a:cubicBezTo>
                  <a:pt x="7600" y="17736"/>
                  <a:pt x="7732" y="17686"/>
                  <a:pt x="7892" y="17644"/>
                </a:cubicBezTo>
                <a:cubicBezTo>
                  <a:pt x="8235" y="17488"/>
                  <a:pt x="8608" y="17345"/>
                  <a:pt x="8733" y="17345"/>
                </a:cubicBezTo>
                <a:cubicBezTo>
                  <a:pt x="8801" y="17345"/>
                  <a:pt x="8989" y="17317"/>
                  <a:pt x="9150" y="17282"/>
                </a:cubicBezTo>
                <a:cubicBezTo>
                  <a:pt x="9308" y="17249"/>
                  <a:pt x="9491" y="17217"/>
                  <a:pt x="9570" y="17208"/>
                </a:cubicBezTo>
                <a:cubicBezTo>
                  <a:pt x="9572" y="17207"/>
                  <a:pt x="9577" y="17205"/>
                  <a:pt x="9579" y="17205"/>
                </a:cubicBezTo>
                <a:cubicBezTo>
                  <a:pt x="9757" y="17186"/>
                  <a:pt x="10435" y="16915"/>
                  <a:pt x="10435" y="16862"/>
                </a:cubicBezTo>
                <a:cubicBezTo>
                  <a:pt x="10435" y="16840"/>
                  <a:pt x="10658" y="16737"/>
                  <a:pt x="10931" y="16631"/>
                </a:cubicBezTo>
                <a:cubicBezTo>
                  <a:pt x="11203" y="16526"/>
                  <a:pt x="11804" y="16294"/>
                  <a:pt x="12263" y="16116"/>
                </a:cubicBezTo>
                <a:cubicBezTo>
                  <a:pt x="12722" y="15938"/>
                  <a:pt x="13133" y="15799"/>
                  <a:pt x="13180" y="15806"/>
                </a:cubicBezTo>
                <a:cubicBezTo>
                  <a:pt x="13227" y="15814"/>
                  <a:pt x="13873" y="15658"/>
                  <a:pt x="14613" y="15459"/>
                </a:cubicBezTo>
                <a:cubicBezTo>
                  <a:pt x="15113" y="15324"/>
                  <a:pt x="15454" y="15239"/>
                  <a:pt x="15701" y="15188"/>
                </a:cubicBezTo>
                <a:cubicBezTo>
                  <a:pt x="15695" y="15176"/>
                  <a:pt x="15698" y="15164"/>
                  <a:pt x="15711" y="15154"/>
                </a:cubicBezTo>
                <a:cubicBezTo>
                  <a:pt x="15730" y="15137"/>
                  <a:pt x="15855" y="15135"/>
                  <a:pt x="16001" y="15138"/>
                </a:cubicBezTo>
                <a:cubicBezTo>
                  <a:pt x="16093" y="15127"/>
                  <a:pt x="16170" y="15124"/>
                  <a:pt x="16226" y="15131"/>
                </a:cubicBezTo>
                <a:cubicBezTo>
                  <a:pt x="16938" y="15225"/>
                  <a:pt x="17161" y="14852"/>
                  <a:pt x="16532" y="14619"/>
                </a:cubicBezTo>
                <a:cubicBezTo>
                  <a:pt x="16330" y="14544"/>
                  <a:pt x="15942" y="14389"/>
                  <a:pt x="15672" y="14276"/>
                </a:cubicBezTo>
                <a:cubicBezTo>
                  <a:pt x="15081" y="14028"/>
                  <a:pt x="14681" y="13964"/>
                  <a:pt x="13720" y="13964"/>
                </a:cubicBezTo>
                <a:cubicBezTo>
                  <a:pt x="13646" y="13964"/>
                  <a:pt x="13571" y="13959"/>
                  <a:pt x="13494" y="13958"/>
                </a:cubicBezTo>
                <a:cubicBezTo>
                  <a:pt x="13163" y="13958"/>
                  <a:pt x="12802" y="13941"/>
                  <a:pt x="12589" y="13901"/>
                </a:cubicBezTo>
                <a:cubicBezTo>
                  <a:pt x="12390" y="13871"/>
                  <a:pt x="12122" y="13841"/>
                  <a:pt x="11973" y="13834"/>
                </a:cubicBezTo>
                <a:cubicBezTo>
                  <a:pt x="11806" y="13826"/>
                  <a:pt x="11698" y="13812"/>
                  <a:pt x="11633" y="13791"/>
                </a:cubicBezTo>
                <a:cubicBezTo>
                  <a:pt x="11619" y="13788"/>
                  <a:pt x="11607" y="13784"/>
                  <a:pt x="11597" y="13780"/>
                </a:cubicBezTo>
                <a:cubicBezTo>
                  <a:pt x="11596" y="13779"/>
                  <a:pt x="11595" y="13779"/>
                  <a:pt x="11594" y="13779"/>
                </a:cubicBezTo>
                <a:cubicBezTo>
                  <a:pt x="11548" y="13761"/>
                  <a:pt x="11542" y="13740"/>
                  <a:pt x="11580" y="13715"/>
                </a:cubicBezTo>
                <a:cubicBezTo>
                  <a:pt x="11585" y="13712"/>
                  <a:pt x="11590" y="13708"/>
                  <a:pt x="11597" y="13705"/>
                </a:cubicBezTo>
                <a:cubicBezTo>
                  <a:pt x="11646" y="13671"/>
                  <a:pt x="11752" y="13632"/>
                  <a:pt x="11923" y="13589"/>
                </a:cubicBezTo>
                <a:cubicBezTo>
                  <a:pt x="12175" y="13525"/>
                  <a:pt x="12462" y="13472"/>
                  <a:pt x="12562" y="13472"/>
                </a:cubicBezTo>
                <a:cubicBezTo>
                  <a:pt x="12663" y="13472"/>
                  <a:pt x="12835" y="13447"/>
                  <a:pt x="12946" y="13416"/>
                </a:cubicBezTo>
                <a:cubicBezTo>
                  <a:pt x="13094" y="13375"/>
                  <a:pt x="13230" y="13383"/>
                  <a:pt x="13468" y="13448"/>
                </a:cubicBezTo>
                <a:cubicBezTo>
                  <a:pt x="13595" y="13482"/>
                  <a:pt x="13700" y="13501"/>
                  <a:pt x="13818" y="13506"/>
                </a:cubicBezTo>
                <a:cubicBezTo>
                  <a:pt x="13873" y="13503"/>
                  <a:pt x="13924" y="13496"/>
                  <a:pt x="13978" y="13496"/>
                </a:cubicBezTo>
                <a:cubicBezTo>
                  <a:pt x="14016" y="13496"/>
                  <a:pt x="14028" y="13499"/>
                  <a:pt x="14060" y="13500"/>
                </a:cubicBezTo>
                <a:cubicBezTo>
                  <a:pt x="14125" y="13495"/>
                  <a:pt x="14192" y="13489"/>
                  <a:pt x="14275" y="13480"/>
                </a:cubicBezTo>
                <a:cubicBezTo>
                  <a:pt x="14543" y="13450"/>
                  <a:pt x="14809" y="13446"/>
                  <a:pt x="14867" y="13470"/>
                </a:cubicBezTo>
                <a:cubicBezTo>
                  <a:pt x="14926" y="13494"/>
                  <a:pt x="15138" y="13527"/>
                  <a:pt x="15339" y="13542"/>
                </a:cubicBezTo>
                <a:cubicBezTo>
                  <a:pt x="15372" y="13545"/>
                  <a:pt x="15466" y="13555"/>
                  <a:pt x="15512" y="13559"/>
                </a:cubicBezTo>
                <a:cubicBezTo>
                  <a:pt x="15602" y="13553"/>
                  <a:pt x="15682" y="13554"/>
                  <a:pt x="15701" y="13570"/>
                </a:cubicBezTo>
                <a:cubicBezTo>
                  <a:pt x="15704" y="13573"/>
                  <a:pt x="15721" y="13576"/>
                  <a:pt x="15730" y="13579"/>
                </a:cubicBezTo>
                <a:cubicBezTo>
                  <a:pt x="15949" y="13599"/>
                  <a:pt x="16148" y="13616"/>
                  <a:pt x="16381" y="13640"/>
                </a:cubicBezTo>
                <a:cubicBezTo>
                  <a:pt x="17431" y="13746"/>
                  <a:pt x="18066" y="13642"/>
                  <a:pt x="17884" y="13394"/>
                </a:cubicBezTo>
                <a:cubicBezTo>
                  <a:pt x="17852" y="13350"/>
                  <a:pt x="17583" y="13277"/>
                  <a:pt x="17287" y="13231"/>
                </a:cubicBezTo>
                <a:cubicBezTo>
                  <a:pt x="16991" y="13186"/>
                  <a:pt x="16563" y="13100"/>
                  <a:pt x="16336" y="13039"/>
                </a:cubicBezTo>
                <a:cubicBezTo>
                  <a:pt x="16109" y="12978"/>
                  <a:pt x="15848" y="12928"/>
                  <a:pt x="15759" y="12928"/>
                </a:cubicBezTo>
                <a:cubicBezTo>
                  <a:pt x="15669" y="12928"/>
                  <a:pt x="15499" y="12893"/>
                  <a:pt x="15382" y="12850"/>
                </a:cubicBezTo>
                <a:cubicBezTo>
                  <a:pt x="15266" y="12807"/>
                  <a:pt x="15010" y="12765"/>
                  <a:pt x="14812" y="12755"/>
                </a:cubicBezTo>
                <a:cubicBezTo>
                  <a:pt x="14371" y="12733"/>
                  <a:pt x="14367" y="12659"/>
                  <a:pt x="14803" y="12526"/>
                </a:cubicBezTo>
                <a:cubicBezTo>
                  <a:pt x="15045" y="12452"/>
                  <a:pt x="15408" y="12423"/>
                  <a:pt x="15850" y="12430"/>
                </a:cubicBezTo>
                <a:cubicBezTo>
                  <a:pt x="15872" y="12384"/>
                  <a:pt x="15962" y="12379"/>
                  <a:pt x="16116" y="12431"/>
                </a:cubicBezTo>
                <a:cubicBezTo>
                  <a:pt x="16118" y="12432"/>
                  <a:pt x="16122" y="12433"/>
                  <a:pt x="16125" y="12434"/>
                </a:cubicBezTo>
                <a:cubicBezTo>
                  <a:pt x="16320" y="12443"/>
                  <a:pt x="16527" y="12460"/>
                  <a:pt x="16748" y="12482"/>
                </a:cubicBezTo>
                <a:cubicBezTo>
                  <a:pt x="16825" y="12490"/>
                  <a:pt x="16902" y="12495"/>
                  <a:pt x="16978" y="12500"/>
                </a:cubicBezTo>
                <a:cubicBezTo>
                  <a:pt x="17128" y="12503"/>
                  <a:pt x="17209" y="12509"/>
                  <a:pt x="17429" y="12510"/>
                </a:cubicBezTo>
                <a:cubicBezTo>
                  <a:pt x="17512" y="12511"/>
                  <a:pt x="17570" y="12512"/>
                  <a:pt x="17649" y="12512"/>
                </a:cubicBezTo>
                <a:cubicBezTo>
                  <a:pt x="18244" y="12491"/>
                  <a:pt x="18679" y="12383"/>
                  <a:pt x="18679" y="12216"/>
                </a:cubicBezTo>
                <a:cubicBezTo>
                  <a:pt x="18679" y="12106"/>
                  <a:pt x="18381" y="12016"/>
                  <a:pt x="17845" y="11965"/>
                </a:cubicBezTo>
                <a:cubicBezTo>
                  <a:pt x="17702" y="11951"/>
                  <a:pt x="17294" y="11889"/>
                  <a:pt x="16940" y="11828"/>
                </a:cubicBezTo>
                <a:cubicBezTo>
                  <a:pt x="16407" y="11734"/>
                  <a:pt x="16127" y="11720"/>
                  <a:pt x="15322" y="11744"/>
                </a:cubicBezTo>
                <a:cubicBezTo>
                  <a:pt x="14331" y="11772"/>
                  <a:pt x="14089" y="11798"/>
                  <a:pt x="13001" y="11996"/>
                </a:cubicBezTo>
                <a:cubicBezTo>
                  <a:pt x="12662" y="12058"/>
                  <a:pt x="12293" y="12109"/>
                  <a:pt x="12179" y="12109"/>
                </a:cubicBezTo>
                <a:cubicBezTo>
                  <a:pt x="12065" y="12109"/>
                  <a:pt x="11748" y="12181"/>
                  <a:pt x="11474" y="12269"/>
                </a:cubicBezTo>
                <a:cubicBezTo>
                  <a:pt x="11201" y="12357"/>
                  <a:pt x="10950" y="12415"/>
                  <a:pt x="10916" y="12398"/>
                </a:cubicBezTo>
                <a:cubicBezTo>
                  <a:pt x="10819" y="12347"/>
                  <a:pt x="10904" y="12141"/>
                  <a:pt x="11050" y="11960"/>
                </a:cubicBezTo>
                <a:cubicBezTo>
                  <a:pt x="11040" y="11953"/>
                  <a:pt x="11029" y="11946"/>
                  <a:pt x="11026" y="11938"/>
                </a:cubicBezTo>
                <a:cubicBezTo>
                  <a:pt x="11004" y="11876"/>
                  <a:pt x="11128" y="11800"/>
                  <a:pt x="11268" y="11754"/>
                </a:cubicBezTo>
                <a:cubicBezTo>
                  <a:pt x="11274" y="11750"/>
                  <a:pt x="11279" y="11744"/>
                  <a:pt x="11285" y="11740"/>
                </a:cubicBezTo>
                <a:cubicBezTo>
                  <a:pt x="11449" y="11641"/>
                  <a:pt x="11582" y="11526"/>
                  <a:pt x="11582" y="11484"/>
                </a:cubicBezTo>
                <a:cubicBezTo>
                  <a:pt x="11582" y="11441"/>
                  <a:pt x="11723" y="11364"/>
                  <a:pt x="11894" y="11311"/>
                </a:cubicBezTo>
                <a:cubicBezTo>
                  <a:pt x="12233" y="11207"/>
                  <a:pt x="12524" y="10894"/>
                  <a:pt x="12524" y="10634"/>
                </a:cubicBezTo>
                <a:cubicBezTo>
                  <a:pt x="12524" y="10538"/>
                  <a:pt x="12588" y="10456"/>
                  <a:pt x="12680" y="10438"/>
                </a:cubicBezTo>
                <a:cubicBezTo>
                  <a:pt x="12766" y="10420"/>
                  <a:pt x="12835" y="10348"/>
                  <a:pt x="12835" y="10278"/>
                </a:cubicBezTo>
                <a:cubicBezTo>
                  <a:pt x="12835" y="10205"/>
                  <a:pt x="12926" y="10124"/>
                  <a:pt x="13044" y="10091"/>
                </a:cubicBezTo>
                <a:cubicBezTo>
                  <a:pt x="13413" y="9988"/>
                  <a:pt x="13703" y="9609"/>
                  <a:pt x="13712" y="9219"/>
                </a:cubicBezTo>
                <a:cubicBezTo>
                  <a:pt x="13721" y="8880"/>
                  <a:pt x="13711" y="8864"/>
                  <a:pt x="13473" y="8864"/>
                </a:cubicBezTo>
                <a:close/>
              </a:path>
            </a:pathLst>
          </a:custGeom>
          <a:ln w="12700">
            <a:miter lim="400000"/>
          </a:ln>
        </p:spPr>
      </p:pic>
      <p:sp>
        <p:nvSpPr>
          <p:cNvPr id="21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1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14" name="TextBox 30"/>
          <p:cNvSpPr txBox="1"/>
          <p:nvPr/>
        </p:nvSpPr>
        <p:spPr>
          <a:xfrm>
            <a:off x="3639157" y="2430278"/>
            <a:ext cx="8325881" cy="21177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6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To establish trust in both the government and businesses, it is crucial to have robust data protection practices and effective laws in place. These measures help to limit surveillance and prevent the misuse of data by both state and corporate entities.</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58FFF114-844A-D19E-4FDC-CDEBFB236FA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B74B5814-1FD8-0735-7797-61E7CB59992B}"/>
              </a:ext>
            </a:extLst>
          </p:cNvPr>
          <p:cNvSpPr txBox="1"/>
          <p:nvPr/>
        </p:nvSpPr>
        <p:spPr>
          <a:xfrm>
            <a:off x="4355867" y="269547"/>
            <a:ext cx="5678150" cy="1143070"/>
          </a:xfrm>
          <a:prstGeom prst="rect">
            <a:avLst/>
          </a:prstGeom>
          <a:noFill/>
        </p:spPr>
        <p:txBody>
          <a:bodyPr wrap="square" rtlCol="0">
            <a:spAutoFit/>
          </a:bodyPr>
          <a:lstStyle/>
          <a:p>
            <a:pPr>
              <a:lnSpc>
                <a:spcPct val="150000"/>
              </a:lnSpc>
            </a:pPr>
            <a:r>
              <a:rPr lang="en-US" sz="2400" b="1" dirty="0">
                <a:latin typeface="Alexandria" charset="0"/>
                <a:cs typeface="Alexandria" charset="0"/>
              </a:rPr>
              <a:t>IMPORTANCE OF DATA PROTECTION IN THE DIGITAL AGE </a:t>
            </a:r>
          </a:p>
        </p:txBody>
      </p:sp>
      <p:sp>
        <p:nvSpPr>
          <p:cNvPr id="4" name="Rectangle 3">
            <a:extLst>
              <a:ext uri="{FF2B5EF4-FFF2-40B4-BE49-F238E27FC236}">
                <a16:creationId xmlns:a16="http://schemas.microsoft.com/office/drawing/2014/main" id="{F7033849-1D67-6EF6-9BB2-118D4C7B9683}"/>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AF39AC3-D413-8070-0800-AC26F16102F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E47E37F9-1E91-F67E-995E-217A427C3DB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4B4143C2-CF89-3D21-8048-FC6FE351F45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1144EE7C-E334-52EB-1DFC-272D70C586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12D1E6FF-8E83-7EE4-8D50-AB425591E430}"/>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23" name="NOV15_LORINC_ROBOTS_POST01.jpeg" descr="NOV15_LORINC_ROBOTS_POST0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294345" y="-1"/>
            <a:ext cx="3577829" cy="6858001"/>
          </a:xfrm>
          <a:custGeom>
            <a:avLst/>
            <a:gdLst/>
            <a:ahLst/>
            <a:cxnLst>
              <a:cxn ang="0">
                <a:pos x="wd2" y="hd2"/>
              </a:cxn>
              <a:cxn ang="5400000">
                <a:pos x="wd2" y="hd2"/>
              </a:cxn>
              <a:cxn ang="10800000">
                <a:pos x="wd2" y="hd2"/>
              </a:cxn>
              <a:cxn ang="16200000">
                <a:pos x="wd2" y="hd2"/>
              </a:cxn>
            </a:cxnLst>
            <a:rect l="0" t="0" r="r" b="b"/>
            <a:pathLst>
              <a:path w="21600" h="21600" extrusionOk="0">
                <a:moveTo>
                  <a:pt x="13849" y="0"/>
                </a:moveTo>
                <a:lnTo>
                  <a:pt x="13918" y="514"/>
                </a:lnTo>
                <a:cubicBezTo>
                  <a:pt x="13956" y="797"/>
                  <a:pt x="14050" y="1294"/>
                  <a:pt x="14129" y="1619"/>
                </a:cubicBezTo>
                <a:cubicBezTo>
                  <a:pt x="14208" y="1943"/>
                  <a:pt x="14374" y="2712"/>
                  <a:pt x="14498" y="3328"/>
                </a:cubicBezTo>
                <a:cubicBezTo>
                  <a:pt x="14622" y="3943"/>
                  <a:pt x="14786" y="4550"/>
                  <a:pt x="14862" y="4678"/>
                </a:cubicBezTo>
                <a:cubicBezTo>
                  <a:pt x="15015" y="4933"/>
                  <a:pt x="14931" y="5241"/>
                  <a:pt x="14517" y="5945"/>
                </a:cubicBezTo>
                <a:cubicBezTo>
                  <a:pt x="14328" y="6267"/>
                  <a:pt x="14207" y="6666"/>
                  <a:pt x="13988" y="7691"/>
                </a:cubicBezTo>
                <a:cubicBezTo>
                  <a:pt x="13946" y="7886"/>
                  <a:pt x="13931" y="8064"/>
                  <a:pt x="13954" y="8086"/>
                </a:cubicBezTo>
                <a:cubicBezTo>
                  <a:pt x="14012" y="8143"/>
                  <a:pt x="14137" y="8137"/>
                  <a:pt x="14441" y="8065"/>
                </a:cubicBezTo>
                <a:cubicBezTo>
                  <a:pt x="14703" y="8003"/>
                  <a:pt x="15040" y="7672"/>
                  <a:pt x="15092" y="7424"/>
                </a:cubicBezTo>
                <a:cubicBezTo>
                  <a:pt x="15108" y="7352"/>
                  <a:pt x="15155" y="7253"/>
                  <a:pt x="15195" y="7205"/>
                </a:cubicBezTo>
                <a:cubicBezTo>
                  <a:pt x="15217" y="7180"/>
                  <a:pt x="15228" y="7163"/>
                  <a:pt x="15246" y="7139"/>
                </a:cubicBezTo>
                <a:cubicBezTo>
                  <a:pt x="15285" y="7057"/>
                  <a:pt x="15347" y="6959"/>
                  <a:pt x="15421" y="6859"/>
                </a:cubicBezTo>
                <a:cubicBezTo>
                  <a:pt x="15608" y="6416"/>
                  <a:pt x="16060" y="5891"/>
                  <a:pt x="16269" y="5891"/>
                </a:cubicBezTo>
                <a:cubicBezTo>
                  <a:pt x="16315" y="5891"/>
                  <a:pt x="16467" y="5969"/>
                  <a:pt x="16623" y="6066"/>
                </a:cubicBezTo>
                <a:cubicBezTo>
                  <a:pt x="16650" y="6082"/>
                  <a:pt x="16672" y="6094"/>
                  <a:pt x="16698" y="6111"/>
                </a:cubicBezTo>
                <a:cubicBezTo>
                  <a:pt x="16861" y="6219"/>
                  <a:pt x="17118" y="6333"/>
                  <a:pt x="17323" y="6405"/>
                </a:cubicBezTo>
                <a:cubicBezTo>
                  <a:pt x="17425" y="6430"/>
                  <a:pt x="17530" y="6455"/>
                  <a:pt x="17615" y="6471"/>
                </a:cubicBezTo>
                <a:cubicBezTo>
                  <a:pt x="17625" y="6468"/>
                  <a:pt x="17635" y="6467"/>
                  <a:pt x="17635" y="6459"/>
                </a:cubicBezTo>
                <a:cubicBezTo>
                  <a:pt x="17635" y="6439"/>
                  <a:pt x="17695" y="6446"/>
                  <a:pt x="17766" y="6474"/>
                </a:cubicBezTo>
                <a:cubicBezTo>
                  <a:pt x="17838" y="6502"/>
                  <a:pt x="18031" y="6531"/>
                  <a:pt x="18198" y="6536"/>
                </a:cubicBezTo>
                <a:cubicBezTo>
                  <a:pt x="18364" y="6542"/>
                  <a:pt x="18564" y="6573"/>
                  <a:pt x="18641" y="6606"/>
                </a:cubicBezTo>
                <a:cubicBezTo>
                  <a:pt x="18698" y="6631"/>
                  <a:pt x="18777" y="6640"/>
                  <a:pt x="18847" y="6640"/>
                </a:cubicBezTo>
                <a:cubicBezTo>
                  <a:pt x="18863" y="6638"/>
                  <a:pt x="18895" y="6636"/>
                  <a:pt x="18902" y="6634"/>
                </a:cubicBezTo>
                <a:cubicBezTo>
                  <a:pt x="18923" y="6627"/>
                  <a:pt x="18998" y="6629"/>
                  <a:pt x="19094" y="6634"/>
                </a:cubicBezTo>
                <a:cubicBezTo>
                  <a:pt x="19214" y="6634"/>
                  <a:pt x="19362" y="6640"/>
                  <a:pt x="19520" y="6655"/>
                </a:cubicBezTo>
                <a:cubicBezTo>
                  <a:pt x="19628" y="6665"/>
                  <a:pt x="19736" y="6668"/>
                  <a:pt x="19837" y="6670"/>
                </a:cubicBezTo>
                <a:cubicBezTo>
                  <a:pt x="19930" y="6667"/>
                  <a:pt x="20023" y="6665"/>
                  <a:pt x="20124" y="6654"/>
                </a:cubicBezTo>
                <a:cubicBezTo>
                  <a:pt x="20138" y="6652"/>
                  <a:pt x="20162" y="6652"/>
                  <a:pt x="20177" y="6650"/>
                </a:cubicBezTo>
                <a:cubicBezTo>
                  <a:pt x="20285" y="6627"/>
                  <a:pt x="20552" y="6601"/>
                  <a:pt x="20819" y="6591"/>
                </a:cubicBezTo>
                <a:cubicBezTo>
                  <a:pt x="20895" y="6588"/>
                  <a:pt x="20943" y="6584"/>
                  <a:pt x="20999" y="6581"/>
                </a:cubicBezTo>
                <a:cubicBezTo>
                  <a:pt x="21089" y="6575"/>
                  <a:pt x="21146" y="6567"/>
                  <a:pt x="21202" y="6560"/>
                </a:cubicBezTo>
                <a:cubicBezTo>
                  <a:pt x="21318" y="6539"/>
                  <a:pt x="21355" y="6505"/>
                  <a:pt x="21372" y="6426"/>
                </a:cubicBezTo>
                <a:cubicBezTo>
                  <a:pt x="21420" y="6211"/>
                  <a:pt x="21001" y="6085"/>
                  <a:pt x="20261" y="6094"/>
                </a:cubicBezTo>
                <a:cubicBezTo>
                  <a:pt x="19940" y="6098"/>
                  <a:pt x="19645" y="6091"/>
                  <a:pt x="19604" y="6078"/>
                </a:cubicBezTo>
                <a:cubicBezTo>
                  <a:pt x="19564" y="6064"/>
                  <a:pt x="19603" y="5979"/>
                  <a:pt x="19690" y="5888"/>
                </a:cubicBezTo>
                <a:cubicBezTo>
                  <a:pt x="19778" y="5796"/>
                  <a:pt x="19823" y="5671"/>
                  <a:pt x="19793" y="5611"/>
                </a:cubicBezTo>
                <a:cubicBezTo>
                  <a:pt x="19752" y="5529"/>
                  <a:pt x="19809" y="5490"/>
                  <a:pt x="20019" y="5451"/>
                </a:cubicBezTo>
                <a:cubicBezTo>
                  <a:pt x="20172" y="5423"/>
                  <a:pt x="20414" y="5366"/>
                  <a:pt x="20558" y="5325"/>
                </a:cubicBezTo>
                <a:cubicBezTo>
                  <a:pt x="20701" y="5284"/>
                  <a:pt x="20994" y="5221"/>
                  <a:pt x="21209" y="5185"/>
                </a:cubicBezTo>
                <a:cubicBezTo>
                  <a:pt x="21517" y="5133"/>
                  <a:pt x="21600" y="5091"/>
                  <a:pt x="21600" y="4989"/>
                </a:cubicBezTo>
                <a:cubicBezTo>
                  <a:pt x="21600" y="4834"/>
                  <a:pt x="21267" y="4724"/>
                  <a:pt x="20908" y="4760"/>
                </a:cubicBezTo>
                <a:cubicBezTo>
                  <a:pt x="20807" y="4770"/>
                  <a:pt x="20735" y="4763"/>
                  <a:pt x="20675" y="4749"/>
                </a:cubicBezTo>
                <a:cubicBezTo>
                  <a:pt x="20674" y="4752"/>
                  <a:pt x="20673" y="4755"/>
                  <a:pt x="20668" y="4758"/>
                </a:cubicBezTo>
                <a:cubicBezTo>
                  <a:pt x="20644" y="4770"/>
                  <a:pt x="20444" y="4809"/>
                  <a:pt x="20222" y="4844"/>
                </a:cubicBezTo>
                <a:cubicBezTo>
                  <a:pt x="20001" y="4878"/>
                  <a:pt x="19785" y="4915"/>
                  <a:pt x="19741" y="4925"/>
                </a:cubicBezTo>
                <a:cubicBezTo>
                  <a:pt x="19693" y="4936"/>
                  <a:pt x="19634" y="4925"/>
                  <a:pt x="19592" y="4899"/>
                </a:cubicBezTo>
                <a:cubicBezTo>
                  <a:pt x="19444" y="4805"/>
                  <a:pt x="19512" y="4738"/>
                  <a:pt x="19774" y="4720"/>
                </a:cubicBezTo>
                <a:cubicBezTo>
                  <a:pt x="19855" y="4715"/>
                  <a:pt x="19956" y="4704"/>
                  <a:pt x="19997" y="4696"/>
                </a:cubicBezTo>
                <a:cubicBezTo>
                  <a:pt x="20039" y="4688"/>
                  <a:pt x="20152" y="4675"/>
                  <a:pt x="20249" y="4669"/>
                </a:cubicBezTo>
                <a:cubicBezTo>
                  <a:pt x="20354" y="4662"/>
                  <a:pt x="20488" y="4678"/>
                  <a:pt x="20579" y="4700"/>
                </a:cubicBezTo>
                <a:cubicBezTo>
                  <a:pt x="20542" y="4663"/>
                  <a:pt x="20524" y="4614"/>
                  <a:pt x="20541" y="4544"/>
                </a:cubicBezTo>
                <a:cubicBezTo>
                  <a:pt x="20544" y="4531"/>
                  <a:pt x="20542" y="4520"/>
                  <a:pt x="20541" y="4509"/>
                </a:cubicBezTo>
                <a:cubicBezTo>
                  <a:pt x="20532" y="4486"/>
                  <a:pt x="20525" y="4466"/>
                  <a:pt x="20515" y="4449"/>
                </a:cubicBezTo>
                <a:cubicBezTo>
                  <a:pt x="20428" y="4358"/>
                  <a:pt x="20142" y="4314"/>
                  <a:pt x="19575" y="4302"/>
                </a:cubicBezTo>
                <a:cubicBezTo>
                  <a:pt x="18895" y="4288"/>
                  <a:pt x="18812" y="4236"/>
                  <a:pt x="18732" y="3768"/>
                </a:cubicBezTo>
                <a:cubicBezTo>
                  <a:pt x="18709" y="3631"/>
                  <a:pt x="18681" y="3506"/>
                  <a:pt x="18672" y="3491"/>
                </a:cubicBezTo>
                <a:cubicBezTo>
                  <a:pt x="18663" y="3476"/>
                  <a:pt x="18645" y="3440"/>
                  <a:pt x="18634" y="3410"/>
                </a:cubicBezTo>
                <a:cubicBezTo>
                  <a:pt x="18623" y="3380"/>
                  <a:pt x="18584" y="3317"/>
                  <a:pt x="18547" y="3272"/>
                </a:cubicBezTo>
                <a:cubicBezTo>
                  <a:pt x="18511" y="3228"/>
                  <a:pt x="18430" y="3055"/>
                  <a:pt x="18368" y="2889"/>
                </a:cubicBezTo>
                <a:cubicBezTo>
                  <a:pt x="18305" y="2723"/>
                  <a:pt x="18093" y="2417"/>
                  <a:pt x="17893" y="2210"/>
                </a:cubicBezTo>
                <a:cubicBezTo>
                  <a:pt x="17828" y="2142"/>
                  <a:pt x="17774" y="2074"/>
                  <a:pt x="17723" y="2008"/>
                </a:cubicBezTo>
                <a:cubicBezTo>
                  <a:pt x="17695" y="2007"/>
                  <a:pt x="17668" y="2002"/>
                  <a:pt x="17651" y="1989"/>
                </a:cubicBezTo>
                <a:cubicBezTo>
                  <a:pt x="17632" y="1973"/>
                  <a:pt x="17640" y="1954"/>
                  <a:pt x="17661" y="1940"/>
                </a:cubicBezTo>
                <a:cubicBezTo>
                  <a:pt x="17621" y="1903"/>
                  <a:pt x="17588" y="1856"/>
                  <a:pt x="17579" y="1815"/>
                </a:cubicBezTo>
                <a:cubicBezTo>
                  <a:pt x="17575" y="1793"/>
                  <a:pt x="17562" y="1768"/>
                  <a:pt x="17551" y="1745"/>
                </a:cubicBezTo>
                <a:cubicBezTo>
                  <a:pt x="17550" y="1747"/>
                  <a:pt x="17551" y="1749"/>
                  <a:pt x="17548" y="1750"/>
                </a:cubicBezTo>
                <a:cubicBezTo>
                  <a:pt x="17497" y="1777"/>
                  <a:pt x="17452" y="1774"/>
                  <a:pt x="17414" y="1742"/>
                </a:cubicBezTo>
                <a:cubicBezTo>
                  <a:pt x="17383" y="1716"/>
                  <a:pt x="17393" y="1677"/>
                  <a:pt x="17436" y="1655"/>
                </a:cubicBezTo>
                <a:cubicBezTo>
                  <a:pt x="17454" y="1645"/>
                  <a:pt x="17472" y="1640"/>
                  <a:pt x="17488" y="1639"/>
                </a:cubicBezTo>
                <a:cubicBezTo>
                  <a:pt x="17472" y="1604"/>
                  <a:pt x="17467" y="1556"/>
                  <a:pt x="17486" y="1509"/>
                </a:cubicBezTo>
                <a:cubicBezTo>
                  <a:pt x="17494" y="1490"/>
                  <a:pt x="17488" y="1465"/>
                  <a:pt x="17486" y="1442"/>
                </a:cubicBezTo>
                <a:cubicBezTo>
                  <a:pt x="17477" y="1427"/>
                  <a:pt x="17470" y="1404"/>
                  <a:pt x="17460" y="1399"/>
                </a:cubicBezTo>
                <a:cubicBezTo>
                  <a:pt x="17373" y="1353"/>
                  <a:pt x="17357" y="1323"/>
                  <a:pt x="17211" y="900"/>
                </a:cubicBezTo>
                <a:cubicBezTo>
                  <a:pt x="17148" y="720"/>
                  <a:pt x="17115" y="444"/>
                  <a:pt x="17139" y="286"/>
                </a:cubicBezTo>
                <a:lnTo>
                  <a:pt x="17184" y="0"/>
                </a:lnTo>
                <a:lnTo>
                  <a:pt x="13849" y="0"/>
                </a:lnTo>
                <a:close/>
                <a:moveTo>
                  <a:pt x="18131" y="5691"/>
                </a:moveTo>
                <a:cubicBezTo>
                  <a:pt x="18152" y="5694"/>
                  <a:pt x="18173" y="5699"/>
                  <a:pt x="18186" y="5710"/>
                </a:cubicBezTo>
                <a:cubicBezTo>
                  <a:pt x="18211" y="5731"/>
                  <a:pt x="18197" y="5759"/>
                  <a:pt x="18157" y="5772"/>
                </a:cubicBezTo>
                <a:cubicBezTo>
                  <a:pt x="18117" y="5786"/>
                  <a:pt x="18062" y="5779"/>
                  <a:pt x="18037" y="5758"/>
                </a:cubicBezTo>
                <a:cubicBezTo>
                  <a:pt x="18012" y="5736"/>
                  <a:pt x="18025" y="5708"/>
                  <a:pt x="18066" y="5695"/>
                </a:cubicBezTo>
                <a:cubicBezTo>
                  <a:pt x="18086" y="5688"/>
                  <a:pt x="18109" y="5689"/>
                  <a:pt x="18131" y="5691"/>
                </a:cubicBezTo>
                <a:close/>
                <a:moveTo>
                  <a:pt x="13473" y="8864"/>
                </a:moveTo>
                <a:cubicBezTo>
                  <a:pt x="13336" y="8864"/>
                  <a:pt x="13187" y="8901"/>
                  <a:pt x="13142" y="8946"/>
                </a:cubicBezTo>
                <a:cubicBezTo>
                  <a:pt x="12996" y="9093"/>
                  <a:pt x="12809" y="9256"/>
                  <a:pt x="12617" y="9412"/>
                </a:cubicBezTo>
                <a:cubicBezTo>
                  <a:pt x="12613" y="9423"/>
                  <a:pt x="12605" y="9432"/>
                  <a:pt x="12584" y="9439"/>
                </a:cubicBezTo>
                <a:cubicBezTo>
                  <a:pt x="12438" y="9557"/>
                  <a:pt x="12289" y="9674"/>
                  <a:pt x="12157" y="9764"/>
                </a:cubicBezTo>
                <a:cubicBezTo>
                  <a:pt x="11243" y="10386"/>
                  <a:pt x="10497" y="11032"/>
                  <a:pt x="10619" y="11096"/>
                </a:cubicBezTo>
                <a:cubicBezTo>
                  <a:pt x="10654" y="11114"/>
                  <a:pt x="10517" y="11208"/>
                  <a:pt x="10317" y="11305"/>
                </a:cubicBezTo>
                <a:cubicBezTo>
                  <a:pt x="10117" y="11402"/>
                  <a:pt x="9662" y="11759"/>
                  <a:pt x="9304" y="12096"/>
                </a:cubicBezTo>
                <a:cubicBezTo>
                  <a:pt x="8874" y="12501"/>
                  <a:pt x="8592" y="12710"/>
                  <a:pt x="8475" y="12711"/>
                </a:cubicBezTo>
                <a:cubicBezTo>
                  <a:pt x="8405" y="12712"/>
                  <a:pt x="8258" y="12755"/>
                  <a:pt x="8108" y="12810"/>
                </a:cubicBezTo>
                <a:cubicBezTo>
                  <a:pt x="8110" y="12823"/>
                  <a:pt x="8104" y="12835"/>
                  <a:pt x="8082" y="12842"/>
                </a:cubicBezTo>
                <a:cubicBezTo>
                  <a:pt x="8062" y="12849"/>
                  <a:pt x="8041" y="12847"/>
                  <a:pt x="8022" y="12842"/>
                </a:cubicBezTo>
                <a:cubicBezTo>
                  <a:pt x="7991" y="12855"/>
                  <a:pt x="7960" y="12864"/>
                  <a:pt x="7931" y="12878"/>
                </a:cubicBezTo>
                <a:cubicBezTo>
                  <a:pt x="7737" y="12965"/>
                  <a:pt x="7667" y="13005"/>
                  <a:pt x="7696" y="13014"/>
                </a:cubicBezTo>
                <a:cubicBezTo>
                  <a:pt x="7700" y="13015"/>
                  <a:pt x="7701" y="13016"/>
                  <a:pt x="7706" y="13018"/>
                </a:cubicBezTo>
                <a:cubicBezTo>
                  <a:pt x="7723" y="13018"/>
                  <a:pt x="7751" y="13016"/>
                  <a:pt x="7792" y="13010"/>
                </a:cubicBezTo>
                <a:cubicBezTo>
                  <a:pt x="8190" y="12952"/>
                  <a:pt x="8178" y="13094"/>
                  <a:pt x="7765" y="13315"/>
                </a:cubicBezTo>
                <a:cubicBezTo>
                  <a:pt x="7546" y="13432"/>
                  <a:pt x="7309" y="13528"/>
                  <a:pt x="7238" y="13528"/>
                </a:cubicBezTo>
                <a:cubicBezTo>
                  <a:pt x="7199" y="13528"/>
                  <a:pt x="7148" y="13543"/>
                  <a:pt x="7092" y="13566"/>
                </a:cubicBezTo>
                <a:cubicBezTo>
                  <a:pt x="7086" y="13584"/>
                  <a:pt x="7055" y="13602"/>
                  <a:pt x="6989" y="13632"/>
                </a:cubicBezTo>
                <a:cubicBezTo>
                  <a:pt x="6968" y="13643"/>
                  <a:pt x="6953" y="13645"/>
                  <a:pt x="6934" y="13651"/>
                </a:cubicBezTo>
                <a:cubicBezTo>
                  <a:pt x="6799" y="13735"/>
                  <a:pt x="6678" y="13840"/>
                  <a:pt x="6678" y="13901"/>
                </a:cubicBezTo>
                <a:cubicBezTo>
                  <a:pt x="6678" y="14004"/>
                  <a:pt x="5334" y="14727"/>
                  <a:pt x="5142" y="14728"/>
                </a:cubicBezTo>
                <a:cubicBezTo>
                  <a:pt x="5069" y="14728"/>
                  <a:pt x="5008" y="14747"/>
                  <a:pt x="5008" y="14770"/>
                </a:cubicBezTo>
                <a:cubicBezTo>
                  <a:pt x="5008" y="14793"/>
                  <a:pt x="4768" y="14983"/>
                  <a:pt x="4473" y="15192"/>
                </a:cubicBezTo>
                <a:cubicBezTo>
                  <a:pt x="3865" y="15625"/>
                  <a:pt x="3359" y="16150"/>
                  <a:pt x="3268" y="16442"/>
                </a:cubicBezTo>
                <a:cubicBezTo>
                  <a:pt x="3220" y="16598"/>
                  <a:pt x="3248" y="16657"/>
                  <a:pt x="3402" y="16716"/>
                </a:cubicBezTo>
                <a:cubicBezTo>
                  <a:pt x="3591" y="16789"/>
                  <a:pt x="3589" y="16794"/>
                  <a:pt x="3328" y="16846"/>
                </a:cubicBezTo>
                <a:cubicBezTo>
                  <a:pt x="3178" y="16876"/>
                  <a:pt x="3028" y="16937"/>
                  <a:pt x="2995" y="16981"/>
                </a:cubicBezTo>
                <a:cubicBezTo>
                  <a:pt x="2953" y="17039"/>
                  <a:pt x="2804" y="17059"/>
                  <a:pt x="2485" y="17050"/>
                </a:cubicBezTo>
                <a:cubicBezTo>
                  <a:pt x="2092" y="17039"/>
                  <a:pt x="2005" y="17059"/>
                  <a:pt x="1802" y="17201"/>
                </a:cubicBezTo>
                <a:cubicBezTo>
                  <a:pt x="1640" y="17314"/>
                  <a:pt x="1601" y="17383"/>
                  <a:pt x="1672" y="17429"/>
                </a:cubicBezTo>
                <a:cubicBezTo>
                  <a:pt x="1744" y="17474"/>
                  <a:pt x="1722" y="17517"/>
                  <a:pt x="1603" y="17569"/>
                </a:cubicBezTo>
                <a:cubicBezTo>
                  <a:pt x="1508" y="17610"/>
                  <a:pt x="1346" y="17748"/>
                  <a:pt x="1241" y="17876"/>
                </a:cubicBezTo>
                <a:cubicBezTo>
                  <a:pt x="1207" y="17917"/>
                  <a:pt x="1167" y="17946"/>
                  <a:pt x="1129" y="17979"/>
                </a:cubicBezTo>
                <a:cubicBezTo>
                  <a:pt x="1129" y="17979"/>
                  <a:pt x="1128" y="17980"/>
                  <a:pt x="1129" y="17980"/>
                </a:cubicBezTo>
                <a:cubicBezTo>
                  <a:pt x="1145" y="17997"/>
                  <a:pt x="1150" y="18013"/>
                  <a:pt x="1136" y="18025"/>
                </a:cubicBezTo>
                <a:cubicBezTo>
                  <a:pt x="1120" y="18038"/>
                  <a:pt x="1072" y="18053"/>
                  <a:pt x="1014" y="18066"/>
                </a:cubicBezTo>
                <a:cubicBezTo>
                  <a:pt x="966" y="18091"/>
                  <a:pt x="921" y="18109"/>
                  <a:pt x="884" y="18109"/>
                </a:cubicBezTo>
                <a:cubicBezTo>
                  <a:pt x="793" y="18109"/>
                  <a:pt x="656" y="18189"/>
                  <a:pt x="577" y="18288"/>
                </a:cubicBezTo>
                <a:cubicBezTo>
                  <a:pt x="499" y="18386"/>
                  <a:pt x="338" y="18512"/>
                  <a:pt x="218" y="18569"/>
                </a:cubicBezTo>
                <a:cubicBezTo>
                  <a:pt x="9" y="18668"/>
                  <a:pt x="0" y="18725"/>
                  <a:pt x="0" y="20124"/>
                </a:cubicBezTo>
                <a:cubicBezTo>
                  <a:pt x="0" y="20129"/>
                  <a:pt x="0" y="20131"/>
                  <a:pt x="0" y="20136"/>
                </a:cubicBezTo>
                <a:lnTo>
                  <a:pt x="0" y="21600"/>
                </a:lnTo>
                <a:lnTo>
                  <a:pt x="1382" y="21599"/>
                </a:lnTo>
                <a:lnTo>
                  <a:pt x="2765" y="21596"/>
                </a:lnTo>
                <a:lnTo>
                  <a:pt x="2988" y="21366"/>
                </a:lnTo>
                <a:cubicBezTo>
                  <a:pt x="3683" y="20646"/>
                  <a:pt x="4090" y="20245"/>
                  <a:pt x="4274" y="20100"/>
                </a:cubicBezTo>
                <a:cubicBezTo>
                  <a:pt x="4331" y="20055"/>
                  <a:pt x="4379" y="20013"/>
                  <a:pt x="4425" y="19971"/>
                </a:cubicBezTo>
                <a:cubicBezTo>
                  <a:pt x="4451" y="19940"/>
                  <a:pt x="4475" y="19910"/>
                  <a:pt x="4528" y="19866"/>
                </a:cubicBezTo>
                <a:cubicBezTo>
                  <a:pt x="4552" y="19847"/>
                  <a:pt x="4569" y="19826"/>
                  <a:pt x="4591" y="19805"/>
                </a:cubicBezTo>
                <a:cubicBezTo>
                  <a:pt x="4659" y="19722"/>
                  <a:pt x="4696" y="19649"/>
                  <a:pt x="4696" y="19595"/>
                </a:cubicBezTo>
                <a:cubicBezTo>
                  <a:pt x="4696" y="19547"/>
                  <a:pt x="4850" y="19430"/>
                  <a:pt x="5036" y="19335"/>
                </a:cubicBezTo>
                <a:cubicBezTo>
                  <a:pt x="5223" y="19240"/>
                  <a:pt x="5457" y="19099"/>
                  <a:pt x="5559" y="19020"/>
                </a:cubicBezTo>
                <a:cubicBezTo>
                  <a:pt x="5660" y="18941"/>
                  <a:pt x="5805" y="18889"/>
                  <a:pt x="5880" y="18904"/>
                </a:cubicBezTo>
                <a:cubicBezTo>
                  <a:pt x="5954" y="18919"/>
                  <a:pt x="6097" y="18882"/>
                  <a:pt x="6201" y="18822"/>
                </a:cubicBezTo>
                <a:cubicBezTo>
                  <a:pt x="6318" y="18755"/>
                  <a:pt x="6352" y="18701"/>
                  <a:pt x="6321" y="18592"/>
                </a:cubicBezTo>
                <a:cubicBezTo>
                  <a:pt x="6170" y="18488"/>
                  <a:pt x="6109" y="18319"/>
                  <a:pt x="6225" y="18302"/>
                </a:cubicBezTo>
                <a:cubicBezTo>
                  <a:pt x="6392" y="18279"/>
                  <a:pt x="6489" y="18271"/>
                  <a:pt x="6603" y="18259"/>
                </a:cubicBezTo>
                <a:cubicBezTo>
                  <a:pt x="6621" y="18254"/>
                  <a:pt x="6633" y="18250"/>
                  <a:pt x="6651" y="18245"/>
                </a:cubicBezTo>
                <a:cubicBezTo>
                  <a:pt x="6828" y="18201"/>
                  <a:pt x="7038" y="18116"/>
                  <a:pt x="7190" y="18032"/>
                </a:cubicBezTo>
                <a:cubicBezTo>
                  <a:pt x="7203" y="18024"/>
                  <a:pt x="7223" y="18013"/>
                  <a:pt x="7238" y="18004"/>
                </a:cubicBezTo>
                <a:cubicBezTo>
                  <a:pt x="7270" y="17984"/>
                  <a:pt x="7304" y="17964"/>
                  <a:pt x="7327" y="17946"/>
                </a:cubicBezTo>
                <a:cubicBezTo>
                  <a:pt x="7341" y="17936"/>
                  <a:pt x="7372" y="17920"/>
                  <a:pt x="7389" y="17909"/>
                </a:cubicBezTo>
                <a:cubicBezTo>
                  <a:pt x="7506" y="17836"/>
                  <a:pt x="7600" y="17771"/>
                  <a:pt x="7600" y="17755"/>
                </a:cubicBezTo>
                <a:cubicBezTo>
                  <a:pt x="7600" y="17736"/>
                  <a:pt x="7732" y="17686"/>
                  <a:pt x="7892" y="17644"/>
                </a:cubicBezTo>
                <a:cubicBezTo>
                  <a:pt x="8235" y="17488"/>
                  <a:pt x="8608" y="17345"/>
                  <a:pt x="8733" y="17345"/>
                </a:cubicBezTo>
                <a:cubicBezTo>
                  <a:pt x="8801" y="17345"/>
                  <a:pt x="8989" y="17317"/>
                  <a:pt x="9150" y="17282"/>
                </a:cubicBezTo>
                <a:cubicBezTo>
                  <a:pt x="9308" y="17249"/>
                  <a:pt x="9491" y="17217"/>
                  <a:pt x="9570" y="17208"/>
                </a:cubicBezTo>
                <a:cubicBezTo>
                  <a:pt x="9572" y="17207"/>
                  <a:pt x="9577" y="17205"/>
                  <a:pt x="9579" y="17205"/>
                </a:cubicBezTo>
                <a:cubicBezTo>
                  <a:pt x="9757" y="17186"/>
                  <a:pt x="10435" y="16915"/>
                  <a:pt x="10435" y="16862"/>
                </a:cubicBezTo>
                <a:cubicBezTo>
                  <a:pt x="10435" y="16840"/>
                  <a:pt x="10658" y="16737"/>
                  <a:pt x="10931" y="16631"/>
                </a:cubicBezTo>
                <a:cubicBezTo>
                  <a:pt x="11203" y="16526"/>
                  <a:pt x="11804" y="16294"/>
                  <a:pt x="12263" y="16116"/>
                </a:cubicBezTo>
                <a:cubicBezTo>
                  <a:pt x="12722" y="15938"/>
                  <a:pt x="13133" y="15799"/>
                  <a:pt x="13180" y="15806"/>
                </a:cubicBezTo>
                <a:cubicBezTo>
                  <a:pt x="13227" y="15814"/>
                  <a:pt x="13873" y="15658"/>
                  <a:pt x="14613" y="15459"/>
                </a:cubicBezTo>
                <a:cubicBezTo>
                  <a:pt x="15113" y="15324"/>
                  <a:pt x="15454" y="15239"/>
                  <a:pt x="15701" y="15188"/>
                </a:cubicBezTo>
                <a:cubicBezTo>
                  <a:pt x="15695" y="15176"/>
                  <a:pt x="15698" y="15164"/>
                  <a:pt x="15711" y="15154"/>
                </a:cubicBezTo>
                <a:cubicBezTo>
                  <a:pt x="15730" y="15137"/>
                  <a:pt x="15855" y="15135"/>
                  <a:pt x="16001" y="15138"/>
                </a:cubicBezTo>
                <a:cubicBezTo>
                  <a:pt x="16093" y="15127"/>
                  <a:pt x="16170" y="15124"/>
                  <a:pt x="16226" y="15131"/>
                </a:cubicBezTo>
                <a:cubicBezTo>
                  <a:pt x="16938" y="15225"/>
                  <a:pt x="17161" y="14852"/>
                  <a:pt x="16532" y="14619"/>
                </a:cubicBezTo>
                <a:cubicBezTo>
                  <a:pt x="16330" y="14544"/>
                  <a:pt x="15942" y="14389"/>
                  <a:pt x="15672" y="14276"/>
                </a:cubicBezTo>
                <a:cubicBezTo>
                  <a:pt x="15081" y="14028"/>
                  <a:pt x="14681" y="13964"/>
                  <a:pt x="13720" y="13964"/>
                </a:cubicBezTo>
                <a:cubicBezTo>
                  <a:pt x="13646" y="13964"/>
                  <a:pt x="13571" y="13959"/>
                  <a:pt x="13494" y="13958"/>
                </a:cubicBezTo>
                <a:cubicBezTo>
                  <a:pt x="13163" y="13958"/>
                  <a:pt x="12802" y="13941"/>
                  <a:pt x="12589" y="13901"/>
                </a:cubicBezTo>
                <a:cubicBezTo>
                  <a:pt x="12390" y="13871"/>
                  <a:pt x="12122" y="13841"/>
                  <a:pt x="11973" y="13834"/>
                </a:cubicBezTo>
                <a:cubicBezTo>
                  <a:pt x="11806" y="13826"/>
                  <a:pt x="11698" y="13812"/>
                  <a:pt x="11633" y="13791"/>
                </a:cubicBezTo>
                <a:cubicBezTo>
                  <a:pt x="11619" y="13788"/>
                  <a:pt x="11607" y="13784"/>
                  <a:pt x="11597" y="13780"/>
                </a:cubicBezTo>
                <a:cubicBezTo>
                  <a:pt x="11596" y="13779"/>
                  <a:pt x="11595" y="13779"/>
                  <a:pt x="11594" y="13779"/>
                </a:cubicBezTo>
                <a:cubicBezTo>
                  <a:pt x="11548" y="13761"/>
                  <a:pt x="11542" y="13740"/>
                  <a:pt x="11580" y="13715"/>
                </a:cubicBezTo>
                <a:cubicBezTo>
                  <a:pt x="11585" y="13712"/>
                  <a:pt x="11590" y="13708"/>
                  <a:pt x="11597" y="13705"/>
                </a:cubicBezTo>
                <a:cubicBezTo>
                  <a:pt x="11646" y="13671"/>
                  <a:pt x="11752" y="13632"/>
                  <a:pt x="11923" y="13589"/>
                </a:cubicBezTo>
                <a:cubicBezTo>
                  <a:pt x="12175" y="13525"/>
                  <a:pt x="12462" y="13472"/>
                  <a:pt x="12562" y="13472"/>
                </a:cubicBezTo>
                <a:cubicBezTo>
                  <a:pt x="12663" y="13472"/>
                  <a:pt x="12835" y="13447"/>
                  <a:pt x="12946" y="13416"/>
                </a:cubicBezTo>
                <a:cubicBezTo>
                  <a:pt x="13094" y="13375"/>
                  <a:pt x="13230" y="13383"/>
                  <a:pt x="13468" y="13448"/>
                </a:cubicBezTo>
                <a:cubicBezTo>
                  <a:pt x="13595" y="13482"/>
                  <a:pt x="13700" y="13501"/>
                  <a:pt x="13818" y="13506"/>
                </a:cubicBezTo>
                <a:cubicBezTo>
                  <a:pt x="13873" y="13503"/>
                  <a:pt x="13924" y="13496"/>
                  <a:pt x="13978" y="13496"/>
                </a:cubicBezTo>
                <a:cubicBezTo>
                  <a:pt x="14016" y="13496"/>
                  <a:pt x="14028" y="13499"/>
                  <a:pt x="14060" y="13500"/>
                </a:cubicBezTo>
                <a:cubicBezTo>
                  <a:pt x="14125" y="13495"/>
                  <a:pt x="14192" y="13489"/>
                  <a:pt x="14275" y="13480"/>
                </a:cubicBezTo>
                <a:cubicBezTo>
                  <a:pt x="14543" y="13450"/>
                  <a:pt x="14809" y="13446"/>
                  <a:pt x="14867" y="13470"/>
                </a:cubicBezTo>
                <a:cubicBezTo>
                  <a:pt x="14926" y="13494"/>
                  <a:pt x="15138" y="13527"/>
                  <a:pt x="15339" y="13542"/>
                </a:cubicBezTo>
                <a:cubicBezTo>
                  <a:pt x="15372" y="13545"/>
                  <a:pt x="15466" y="13555"/>
                  <a:pt x="15512" y="13559"/>
                </a:cubicBezTo>
                <a:cubicBezTo>
                  <a:pt x="15602" y="13553"/>
                  <a:pt x="15682" y="13554"/>
                  <a:pt x="15701" y="13570"/>
                </a:cubicBezTo>
                <a:cubicBezTo>
                  <a:pt x="15704" y="13573"/>
                  <a:pt x="15721" y="13576"/>
                  <a:pt x="15730" y="13579"/>
                </a:cubicBezTo>
                <a:cubicBezTo>
                  <a:pt x="15949" y="13599"/>
                  <a:pt x="16148" y="13616"/>
                  <a:pt x="16381" y="13640"/>
                </a:cubicBezTo>
                <a:cubicBezTo>
                  <a:pt x="17431" y="13746"/>
                  <a:pt x="18066" y="13642"/>
                  <a:pt x="17884" y="13394"/>
                </a:cubicBezTo>
                <a:cubicBezTo>
                  <a:pt x="17852" y="13350"/>
                  <a:pt x="17583" y="13277"/>
                  <a:pt x="17287" y="13231"/>
                </a:cubicBezTo>
                <a:cubicBezTo>
                  <a:pt x="16991" y="13186"/>
                  <a:pt x="16563" y="13100"/>
                  <a:pt x="16336" y="13039"/>
                </a:cubicBezTo>
                <a:cubicBezTo>
                  <a:pt x="16109" y="12978"/>
                  <a:pt x="15848" y="12928"/>
                  <a:pt x="15759" y="12928"/>
                </a:cubicBezTo>
                <a:cubicBezTo>
                  <a:pt x="15669" y="12928"/>
                  <a:pt x="15499" y="12893"/>
                  <a:pt x="15382" y="12850"/>
                </a:cubicBezTo>
                <a:cubicBezTo>
                  <a:pt x="15266" y="12807"/>
                  <a:pt x="15010" y="12765"/>
                  <a:pt x="14812" y="12755"/>
                </a:cubicBezTo>
                <a:cubicBezTo>
                  <a:pt x="14371" y="12733"/>
                  <a:pt x="14367" y="12659"/>
                  <a:pt x="14803" y="12526"/>
                </a:cubicBezTo>
                <a:cubicBezTo>
                  <a:pt x="15045" y="12452"/>
                  <a:pt x="15408" y="12423"/>
                  <a:pt x="15850" y="12430"/>
                </a:cubicBezTo>
                <a:cubicBezTo>
                  <a:pt x="15872" y="12384"/>
                  <a:pt x="15962" y="12379"/>
                  <a:pt x="16116" y="12431"/>
                </a:cubicBezTo>
                <a:cubicBezTo>
                  <a:pt x="16118" y="12432"/>
                  <a:pt x="16122" y="12433"/>
                  <a:pt x="16125" y="12434"/>
                </a:cubicBezTo>
                <a:cubicBezTo>
                  <a:pt x="16320" y="12443"/>
                  <a:pt x="16527" y="12460"/>
                  <a:pt x="16748" y="12482"/>
                </a:cubicBezTo>
                <a:cubicBezTo>
                  <a:pt x="16825" y="12490"/>
                  <a:pt x="16902" y="12495"/>
                  <a:pt x="16978" y="12500"/>
                </a:cubicBezTo>
                <a:cubicBezTo>
                  <a:pt x="17128" y="12503"/>
                  <a:pt x="17209" y="12509"/>
                  <a:pt x="17429" y="12510"/>
                </a:cubicBezTo>
                <a:cubicBezTo>
                  <a:pt x="17512" y="12511"/>
                  <a:pt x="17570" y="12512"/>
                  <a:pt x="17649" y="12512"/>
                </a:cubicBezTo>
                <a:cubicBezTo>
                  <a:pt x="18244" y="12491"/>
                  <a:pt x="18679" y="12383"/>
                  <a:pt x="18679" y="12216"/>
                </a:cubicBezTo>
                <a:cubicBezTo>
                  <a:pt x="18679" y="12106"/>
                  <a:pt x="18381" y="12016"/>
                  <a:pt x="17845" y="11965"/>
                </a:cubicBezTo>
                <a:cubicBezTo>
                  <a:pt x="17702" y="11951"/>
                  <a:pt x="17294" y="11889"/>
                  <a:pt x="16940" y="11828"/>
                </a:cubicBezTo>
                <a:cubicBezTo>
                  <a:pt x="16407" y="11734"/>
                  <a:pt x="16127" y="11720"/>
                  <a:pt x="15322" y="11744"/>
                </a:cubicBezTo>
                <a:cubicBezTo>
                  <a:pt x="14331" y="11772"/>
                  <a:pt x="14089" y="11798"/>
                  <a:pt x="13001" y="11996"/>
                </a:cubicBezTo>
                <a:cubicBezTo>
                  <a:pt x="12662" y="12058"/>
                  <a:pt x="12293" y="12109"/>
                  <a:pt x="12179" y="12109"/>
                </a:cubicBezTo>
                <a:cubicBezTo>
                  <a:pt x="12065" y="12109"/>
                  <a:pt x="11748" y="12181"/>
                  <a:pt x="11474" y="12269"/>
                </a:cubicBezTo>
                <a:cubicBezTo>
                  <a:pt x="11201" y="12357"/>
                  <a:pt x="10950" y="12415"/>
                  <a:pt x="10916" y="12398"/>
                </a:cubicBezTo>
                <a:cubicBezTo>
                  <a:pt x="10819" y="12347"/>
                  <a:pt x="10904" y="12141"/>
                  <a:pt x="11050" y="11960"/>
                </a:cubicBezTo>
                <a:cubicBezTo>
                  <a:pt x="11040" y="11953"/>
                  <a:pt x="11029" y="11946"/>
                  <a:pt x="11026" y="11938"/>
                </a:cubicBezTo>
                <a:cubicBezTo>
                  <a:pt x="11004" y="11876"/>
                  <a:pt x="11128" y="11800"/>
                  <a:pt x="11268" y="11754"/>
                </a:cubicBezTo>
                <a:cubicBezTo>
                  <a:pt x="11274" y="11750"/>
                  <a:pt x="11279" y="11744"/>
                  <a:pt x="11285" y="11740"/>
                </a:cubicBezTo>
                <a:cubicBezTo>
                  <a:pt x="11449" y="11641"/>
                  <a:pt x="11582" y="11526"/>
                  <a:pt x="11582" y="11484"/>
                </a:cubicBezTo>
                <a:cubicBezTo>
                  <a:pt x="11582" y="11441"/>
                  <a:pt x="11723" y="11364"/>
                  <a:pt x="11894" y="11311"/>
                </a:cubicBezTo>
                <a:cubicBezTo>
                  <a:pt x="12233" y="11207"/>
                  <a:pt x="12524" y="10894"/>
                  <a:pt x="12524" y="10634"/>
                </a:cubicBezTo>
                <a:cubicBezTo>
                  <a:pt x="12524" y="10538"/>
                  <a:pt x="12588" y="10456"/>
                  <a:pt x="12680" y="10438"/>
                </a:cubicBezTo>
                <a:cubicBezTo>
                  <a:pt x="12766" y="10420"/>
                  <a:pt x="12835" y="10348"/>
                  <a:pt x="12835" y="10278"/>
                </a:cubicBezTo>
                <a:cubicBezTo>
                  <a:pt x="12835" y="10205"/>
                  <a:pt x="12926" y="10124"/>
                  <a:pt x="13044" y="10091"/>
                </a:cubicBezTo>
                <a:cubicBezTo>
                  <a:pt x="13413" y="9988"/>
                  <a:pt x="13703" y="9609"/>
                  <a:pt x="13712" y="9219"/>
                </a:cubicBezTo>
                <a:cubicBezTo>
                  <a:pt x="13721" y="8880"/>
                  <a:pt x="13711" y="8864"/>
                  <a:pt x="13473" y="8864"/>
                </a:cubicBezTo>
                <a:close/>
              </a:path>
            </a:pathLst>
          </a:custGeom>
          <a:ln w="12700">
            <a:miter lim="400000"/>
          </a:ln>
        </p:spPr>
      </p:pic>
      <p:sp>
        <p:nvSpPr>
          <p:cNvPr id="22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2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28" name="TextBox 30"/>
          <p:cNvSpPr txBox="1"/>
          <p:nvPr/>
        </p:nvSpPr>
        <p:spPr>
          <a:xfrm>
            <a:off x="3630861" y="2393892"/>
            <a:ext cx="8325881" cy="26409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6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Since the 1960s, with the advancement of information technology, personal data has been stored in databases by businesses and government entities. These databases can be searched, edited, cross-referenced, and shared with other organizations around the world.</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6910CB30-D7DB-6B8C-B1DF-7B4864BBAFF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5725DDE5-565E-2325-7C93-51ED86522D12}"/>
              </a:ext>
            </a:extLst>
          </p:cNvPr>
          <p:cNvSpPr txBox="1"/>
          <p:nvPr/>
        </p:nvSpPr>
        <p:spPr>
          <a:xfrm>
            <a:off x="4355867" y="269547"/>
            <a:ext cx="5678150" cy="1143070"/>
          </a:xfrm>
          <a:prstGeom prst="rect">
            <a:avLst/>
          </a:prstGeom>
          <a:noFill/>
        </p:spPr>
        <p:txBody>
          <a:bodyPr wrap="square" rtlCol="0">
            <a:spAutoFit/>
          </a:bodyPr>
          <a:lstStyle/>
          <a:p>
            <a:pPr>
              <a:lnSpc>
                <a:spcPct val="150000"/>
              </a:lnSpc>
            </a:pPr>
            <a:r>
              <a:rPr lang="en-US" sz="2400" b="1" dirty="0">
                <a:latin typeface="Alexandria" charset="0"/>
                <a:cs typeface="Alexandria" charset="0"/>
              </a:rPr>
              <a:t>IMPORTANCE OF DATA PROTECTION IN THE DIGITAL AGE </a:t>
            </a:r>
          </a:p>
        </p:txBody>
      </p:sp>
      <p:sp>
        <p:nvSpPr>
          <p:cNvPr id="4" name="Rectangle 3">
            <a:extLst>
              <a:ext uri="{FF2B5EF4-FFF2-40B4-BE49-F238E27FC236}">
                <a16:creationId xmlns:a16="http://schemas.microsoft.com/office/drawing/2014/main" id="{665BC3FC-555F-E7F2-9388-7899C2AE099B}"/>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E01EFE8-44F7-4BDE-81FF-B4A49E4D3CA3}"/>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A68215F1-F65F-06E9-9D94-26DCCDCBB7C9}"/>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29272C31-CD16-4EAD-3A23-3CCB8280FD39}"/>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B491E9CF-A3BB-FA7B-42F9-7CA3875657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78C3BB4D-D49B-3006-3E6C-ECA4557E5FBA}"/>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37" name="NOV15_LORINC_ROBOTS_POST01.jpeg" descr="NOV15_LORINC_ROBOTS_POST0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294345" y="-1"/>
            <a:ext cx="3577829" cy="6858001"/>
          </a:xfrm>
          <a:custGeom>
            <a:avLst/>
            <a:gdLst/>
            <a:ahLst/>
            <a:cxnLst>
              <a:cxn ang="0">
                <a:pos x="wd2" y="hd2"/>
              </a:cxn>
              <a:cxn ang="5400000">
                <a:pos x="wd2" y="hd2"/>
              </a:cxn>
              <a:cxn ang="10800000">
                <a:pos x="wd2" y="hd2"/>
              </a:cxn>
              <a:cxn ang="16200000">
                <a:pos x="wd2" y="hd2"/>
              </a:cxn>
            </a:cxnLst>
            <a:rect l="0" t="0" r="r" b="b"/>
            <a:pathLst>
              <a:path w="21600" h="21600" extrusionOk="0">
                <a:moveTo>
                  <a:pt x="13849" y="0"/>
                </a:moveTo>
                <a:lnTo>
                  <a:pt x="13918" y="514"/>
                </a:lnTo>
                <a:cubicBezTo>
                  <a:pt x="13956" y="797"/>
                  <a:pt x="14050" y="1294"/>
                  <a:pt x="14129" y="1619"/>
                </a:cubicBezTo>
                <a:cubicBezTo>
                  <a:pt x="14208" y="1943"/>
                  <a:pt x="14374" y="2712"/>
                  <a:pt x="14498" y="3328"/>
                </a:cubicBezTo>
                <a:cubicBezTo>
                  <a:pt x="14622" y="3943"/>
                  <a:pt x="14786" y="4550"/>
                  <a:pt x="14862" y="4678"/>
                </a:cubicBezTo>
                <a:cubicBezTo>
                  <a:pt x="15015" y="4933"/>
                  <a:pt x="14931" y="5241"/>
                  <a:pt x="14517" y="5945"/>
                </a:cubicBezTo>
                <a:cubicBezTo>
                  <a:pt x="14328" y="6267"/>
                  <a:pt x="14207" y="6666"/>
                  <a:pt x="13988" y="7691"/>
                </a:cubicBezTo>
                <a:cubicBezTo>
                  <a:pt x="13946" y="7886"/>
                  <a:pt x="13931" y="8064"/>
                  <a:pt x="13954" y="8086"/>
                </a:cubicBezTo>
                <a:cubicBezTo>
                  <a:pt x="14012" y="8143"/>
                  <a:pt x="14137" y="8137"/>
                  <a:pt x="14441" y="8065"/>
                </a:cubicBezTo>
                <a:cubicBezTo>
                  <a:pt x="14703" y="8003"/>
                  <a:pt x="15040" y="7672"/>
                  <a:pt x="15092" y="7424"/>
                </a:cubicBezTo>
                <a:cubicBezTo>
                  <a:pt x="15108" y="7352"/>
                  <a:pt x="15155" y="7253"/>
                  <a:pt x="15195" y="7205"/>
                </a:cubicBezTo>
                <a:cubicBezTo>
                  <a:pt x="15217" y="7180"/>
                  <a:pt x="15228" y="7163"/>
                  <a:pt x="15246" y="7139"/>
                </a:cubicBezTo>
                <a:cubicBezTo>
                  <a:pt x="15285" y="7057"/>
                  <a:pt x="15347" y="6959"/>
                  <a:pt x="15421" y="6859"/>
                </a:cubicBezTo>
                <a:cubicBezTo>
                  <a:pt x="15608" y="6416"/>
                  <a:pt x="16060" y="5891"/>
                  <a:pt x="16269" y="5891"/>
                </a:cubicBezTo>
                <a:cubicBezTo>
                  <a:pt x="16315" y="5891"/>
                  <a:pt x="16467" y="5969"/>
                  <a:pt x="16623" y="6066"/>
                </a:cubicBezTo>
                <a:cubicBezTo>
                  <a:pt x="16650" y="6082"/>
                  <a:pt x="16672" y="6094"/>
                  <a:pt x="16698" y="6111"/>
                </a:cubicBezTo>
                <a:cubicBezTo>
                  <a:pt x="16861" y="6219"/>
                  <a:pt x="17118" y="6333"/>
                  <a:pt x="17323" y="6405"/>
                </a:cubicBezTo>
                <a:cubicBezTo>
                  <a:pt x="17425" y="6430"/>
                  <a:pt x="17530" y="6455"/>
                  <a:pt x="17615" y="6471"/>
                </a:cubicBezTo>
                <a:cubicBezTo>
                  <a:pt x="17625" y="6468"/>
                  <a:pt x="17635" y="6467"/>
                  <a:pt x="17635" y="6459"/>
                </a:cubicBezTo>
                <a:cubicBezTo>
                  <a:pt x="17635" y="6439"/>
                  <a:pt x="17695" y="6446"/>
                  <a:pt x="17766" y="6474"/>
                </a:cubicBezTo>
                <a:cubicBezTo>
                  <a:pt x="17838" y="6502"/>
                  <a:pt x="18031" y="6531"/>
                  <a:pt x="18198" y="6536"/>
                </a:cubicBezTo>
                <a:cubicBezTo>
                  <a:pt x="18364" y="6542"/>
                  <a:pt x="18564" y="6573"/>
                  <a:pt x="18641" y="6606"/>
                </a:cubicBezTo>
                <a:cubicBezTo>
                  <a:pt x="18698" y="6631"/>
                  <a:pt x="18777" y="6640"/>
                  <a:pt x="18847" y="6640"/>
                </a:cubicBezTo>
                <a:cubicBezTo>
                  <a:pt x="18863" y="6638"/>
                  <a:pt x="18895" y="6636"/>
                  <a:pt x="18902" y="6634"/>
                </a:cubicBezTo>
                <a:cubicBezTo>
                  <a:pt x="18923" y="6627"/>
                  <a:pt x="18998" y="6629"/>
                  <a:pt x="19094" y="6634"/>
                </a:cubicBezTo>
                <a:cubicBezTo>
                  <a:pt x="19214" y="6634"/>
                  <a:pt x="19362" y="6640"/>
                  <a:pt x="19520" y="6655"/>
                </a:cubicBezTo>
                <a:cubicBezTo>
                  <a:pt x="19628" y="6665"/>
                  <a:pt x="19736" y="6668"/>
                  <a:pt x="19837" y="6670"/>
                </a:cubicBezTo>
                <a:cubicBezTo>
                  <a:pt x="19930" y="6667"/>
                  <a:pt x="20023" y="6665"/>
                  <a:pt x="20124" y="6654"/>
                </a:cubicBezTo>
                <a:cubicBezTo>
                  <a:pt x="20138" y="6652"/>
                  <a:pt x="20162" y="6652"/>
                  <a:pt x="20177" y="6650"/>
                </a:cubicBezTo>
                <a:cubicBezTo>
                  <a:pt x="20285" y="6627"/>
                  <a:pt x="20552" y="6601"/>
                  <a:pt x="20819" y="6591"/>
                </a:cubicBezTo>
                <a:cubicBezTo>
                  <a:pt x="20895" y="6588"/>
                  <a:pt x="20943" y="6584"/>
                  <a:pt x="20999" y="6581"/>
                </a:cubicBezTo>
                <a:cubicBezTo>
                  <a:pt x="21089" y="6575"/>
                  <a:pt x="21146" y="6567"/>
                  <a:pt x="21202" y="6560"/>
                </a:cubicBezTo>
                <a:cubicBezTo>
                  <a:pt x="21318" y="6539"/>
                  <a:pt x="21355" y="6505"/>
                  <a:pt x="21372" y="6426"/>
                </a:cubicBezTo>
                <a:cubicBezTo>
                  <a:pt x="21420" y="6211"/>
                  <a:pt x="21001" y="6085"/>
                  <a:pt x="20261" y="6094"/>
                </a:cubicBezTo>
                <a:cubicBezTo>
                  <a:pt x="19940" y="6098"/>
                  <a:pt x="19645" y="6091"/>
                  <a:pt x="19604" y="6078"/>
                </a:cubicBezTo>
                <a:cubicBezTo>
                  <a:pt x="19564" y="6064"/>
                  <a:pt x="19603" y="5979"/>
                  <a:pt x="19690" y="5888"/>
                </a:cubicBezTo>
                <a:cubicBezTo>
                  <a:pt x="19778" y="5796"/>
                  <a:pt x="19823" y="5671"/>
                  <a:pt x="19793" y="5611"/>
                </a:cubicBezTo>
                <a:cubicBezTo>
                  <a:pt x="19752" y="5529"/>
                  <a:pt x="19809" y="5490"/>
                  <a:pt x="20019" y="5451"/>
                </a:cubicBezTo>
                <a:cubicBezTo>
                  <a:pt x="20172" y="5423"/>
                  <a:pt x="20414" y="5366"/>
                  <a:pt x="20558" y="5325"/>
                </a:cubicBezTo>
                <a:cubicBezTo>
                  <a:pt x="20701" y="5284"/>
                  <a:pt x="20994" y="5221"/>
                  <a:pt x="21209" y="5185"/>
                </a:cubicBezTo>
                <a:cubicBezTo>
                  <a:pt x="21517" y="5133"/>
                  <a:pt x="21600" y="5091"/>
                  <a:pt x="21600" y="4989"/>
                </a:cubicBezTo>
                <a:cubicBezTo>
                  <a:pt x="21600" y="4834"/>
                  <a:pt x="21267" y="4724"/>
                  <a:pt x="20908" y="4760"/>
                </a:cubicBezTo>
                <a:cubicBezTo>
                  <a:pt x="20807" y="4770"/>
                  <a:pt x="20735" y="4763"/>
                  <a:pt x="20675" y="4749"/>
                </a:cubicBezTo>
                <a:cubicBezTo>
                  <a:pt x="20674" y="4752"/>
                  <a:pt x="20673" y="4755"/>
                  <a:pt x="20668" y="4758"/>
                </a:cubicBezTo>
                <a:cubicBezTo>
                  <a:pt x="20644" y="4770"/>
                  <a:pt x="20444" y="4809"/>
                  <a:pt x="20222" y="4844"/>
                </a:cubicBezTo>
                <a:cubicBezTo>
                  <a:pt x="20001" y="4878"/>
                  <a:pt x="19785" y="4915"/>
                  <a:pt x="19741" y="4925"/>
                </a:cubicBezTo>
                <a:cubicBezTo>
                  <a:pt x="19693" y="4936"/>
                  <a:pt x="19634" y="4925"/>
                  <a:pt x="19592" y="4899"/>
                </a:cubicBezTo>
                <a:cubicBezTo>
                  <a:pt x="19444" y="4805"/>
                  <a:pt x="19512" y="4738"/>
                  <a:pt x="19774" y="4720"/>
                </a:cubicBezTo>
                <a:cubicBezTo>
                  <a:pt x="19855" y="4715"/>
                  <a:pt x="19956" y="4704"/>
                  <a:pt x="19997" y="4696"/>
                </a:cubicBezTo>
                <a:cubicBezTo>
                  <a:pt x="20039" y="4688"/>
                  <a:pt x="20152" y="4675"/>
                  <a:pt x="20249" y="4669"/>
                </a:cubicBezTo>
                <a:cubicBezTo>
                  <a:pt x="20354" y="4662"/>
                  <a:pt x="20488" y="4678"/>
                  <a:pt x="20579" y="4700"/>
                </a:cubicBezTo>
                <a:cubicBezTo>
                  <a:pt x="20542" y="4663"/>
                  <a:pt x="20524" y="4614"/>
                  <a:pt x="20541" y="4544"/>
                </a:cubicBezTo>
                <a:cubicBezTo>
                  <a:pt x="20544" y="4531"/>
                  <a:pt x="20542" y="4520"/>
                  <a:pt x="20541" y="4509"/>
                </a:cubicBezTo>
                <a:cubicBezTo>
                  <a:pt x="20532" y="4486"/>
                  <a:pt x="20525" y="4466"/>
                  <a:pt x="20515" y="4449"/>
                </a:cubicBezTo>
                <a:cubicBezTo>
                  <a:pt x="20428" y="4358"/>
                  <a:pt x="20142" y="4314"/>
                  <a:pt x="19575" y="4302"/>
                </a:cubicBezTo>
                <a:cubicBezTo>
                  <a:pt x="18895" y="4288"/>
                  <a:pt x="18812" y="4236"/>
                  <a:pt x="18732" y="3768"/>
                </a:cubicBezTo>
                <a:cubicBezTo>
                  <a:pt x="18709" y="3631"/>
                  <a:pt x="18681" y="3506"/>
                  <a:pt x="18672" y="3491"/>
                </a:cubicBezTo>
                <a:cubicBezTo>
                  <a:pt x="18663" y="3476"/>
                  <a:pt x="18645" y="3440"/>
                  <a:pt x="18634" y="3410"/>
                </a:cubicBezTo>
                <a:cubicBezTo>
                  <a:pt x="18623" y="3380"/>
                  <a:pt x="18584" y="3317"/>
                  <a:pt x="18547" y="3272"/>
                </a:cubicBezTo>
                <a:cubicBezTo>
                  <a:pt x="18511" y="3228"/>
                  <a:pt x="18430" y="3055"/>
                  <a:pt x="18368" y="2889"/>
                </a:cubicBezTo>
                <a:cubicBezTo>
                  <a:pt x="18305" y="2723"/>
                  <a:pt x="18093" y="2417"/>
                  <a:pt x="17893" y="2210"/>
                </a:cubicBezTo>
                <a:cubicBezTo>
                  <a:pt x="17828" y="2142"/>
                  <a:pt x="17774" y="2074"/>
                  <a:pt x="17723" y="2008"/>
                </a:cubicBezTo>
                <a:cubicBezTo>
                  <a:pt x="17695" y="2007"/>
                  <a:pt x="17668" y="2002"/>
                  <a:pt x="17651" y="1989"/>
                </a:cubicBezTo>
                <a:cubicBezTo>
                  <a:pt x="17632" y="1973"/>
                  <a:pt x="17640" y="1954"/>
                  <a:pt x="17661" y="1940"/>
                </a:cubicBezTo>
                <a:cubicBezTo>
                  <a:pt x="17621" y="1903"/>
                  <a:pt x="17588" y="1856"/>
                  <a:pt x="17579" y="1815"/>
                </a:cubicBezTo>
                <a:cubicBezTo>
                  <a:pt x="17575" y="1793"/>
                  <a:pt x="17562" y="1768"/>
                  <a:pt x="17551" y="1745"/>
                </a:cubicBezTo>
                <a:cubicBezTo>
                  <a:pt x="17550" y="1747"/>
                  <a:pt x="17551" y="1749"/>
                  <a:pt x="17548" y="1750"/>
                </a:cubicBezTo>
                <a:cubicBezTo>
                  <a:pt x="17497" y="1777"/>
                  <a:pt x="17452" y="1774"/>
                  <a:pt x="17414" y="1742"/>
                </a:cubicBezTo>
                <a:cubicBezTo>
                  <a:pt x="17383" y="1716"/>
                  <a:pt x="17393" y="1677"/>
                  <a:pt x="17436" y="1655"/>
                </a:cubicBezTo>
                <a:cubicBezTo>
                  <a:pt x="17454" y="1645"/>
                  <a:pt x="17472" y="1640"/>
                  <a:pt x="17488" y="1639"/>
                </a:cubicBezTo>
                <a:cubicBezTo>
                  <a:pt x="17472" y="1604"/>
                  <a:pt x="17467" y="1556"/>
                  <a:pt x="17486" y="1509"/>
                </a:cubicBezTo>
                <a:cubicBezTo>
                  <a:pt x="17494" y="1490"/>
                  <a:pt x="17488" y="1465"/>
                  <a:pt x="17486" y="1442"/>
                </a:cubicBezTo>
                <a:cubicBezTo>
                  <a:pt x="17477" y="1427"/>
                  <a:pt x="17470" y="1404"/>
                  <a:pt x="17460" y="1399"/>
                </a:cubicBezTo>
                <a:cubicBezTo>
                  <a:pt x="17373" y="1353"/>
                  <a:pt x="17357" y="1323"/>
                  <a:pt x="17211" y="900"/>
                </a:cubicBezTo>
                <a:cubicBezTo>
                  <a:pt x="17148" y="720"/>
                  <a:pt x="17115" y="444"/>
                  <a:pt x="17139" y="286"/>
                </a:cubicBezTo>
                <a:lnTo>
                  <a:pt x="17184" y="0"/>
                </a:lnTo>
                <a:lnTo>
                  <a:pt x="13849" y="0"/>
                </a:lnTo>
                <a:close/>
                <a:moveTo>
                  <a:pt x="18131" y="5691"/>
                </a:moveTo>
                <a:cubicBezTo>
                  <a:pt x="18152" y="5694"/>
                  <a:pt x="18173" y="5699"/>
                  <a:pt x="18186" y="5710"/>
                </a:cubicBezTo>
                <a:cubicBezTo>
                  <a:pt x="18211" y="5731"/>
                  <a:pt x="18197" y="5759"/>
                  <a:pt x="18157" y="5772"/>
                </a:cubicBezTo>
                <a:cubicBezTo>
                  <a:pt x="18117" y="5786"/>
                  <a:pt x="18062" y="5779"/>
                  <a:pt x="18037" y="5758"/>
                </a:cubicBezTo>
                <a:cubicBezTo>
                  <a:pt x="18012" y="5736"/>
                  <a:pt x="18025" y="5708"/>
                  <a:pt x="18066" y="5695"/>
                </a:cubicBezTo>
                <a:cubicBezTo>
                  <a:pt x="18086" y="5688"/>
                  <a:pt x="18109" y="5689"/>
                  <a:pt x="18131" y="5691"/>
                </a:cubicBezTo>
                <a:close/>
                <a:moveTo>
                  <a:pt x="13473" y="8864"/>
                </a:moveTo>
                <a:cubicBezTo>
                  <a:pt x="13336" y="8864"/>
                  <a:pt x="13187" y="8901"/>
                  <a:pt x="13142" y="8946"/>
                </a:cubicBezTo>
                <a:cubicBezTo>
                  <a:pt x="12996" y="9093"/>
                  <a:pt x="12809" y="9256"/>
                  <a:pt x="12617" y="9412"/>
                </a:cubicBezTo>
                <a:cubicBezTo>
                  <a:pt x="12613" y="9423"/>
                  <a:pt x="12605" y="9432"/>
                  <a:pt x="12584" y="9439"/>
                </a:cubicBezTo>
                <a:cubicBezTo>
                  <a:pt x="12438" y="9557"/>
                  <a:pt x="12289" y="9674"/>
                  <a:pt x="12157" y="9764"/>
                </a:cubicBezTo>
                <a:cubicBezTo>
                  <a:pt x="11243" y="10386"/>
                  <a:pt x="10497" y="11032"/>
                  <a:pt x="10619" y="11096"/>
                </a:cubicBezTo>
                <a:cubicBezTo>
                  <a:pt x="10654" y="11114"/>
                  <a:pt x="10517" y="11208"/>
                  <a:pt x="10317" y="11305"/>
                </a:cubicBezTo>
                <a:cubicBezTo>
                  <a:pt x="10117" y="11402"/>
                  <a:pt x="9662" y="11759"/>
                  <a:pt x="9304" y="12096"/>
                </a:cubicBezTo>
                <a:cubicBezTo>
                  <a:pt x="8874" y="12501"/>
                  <a:pt x="8592" y="12710"/>
                  <a:pt x="8475" y="12711"/>
                </a:cubicBezTo>
                <a:cubicBezTo>
                  <a:pt x="8405" y="12712"/>
                  <a:pt x="8258" y="12755"/>
                  <a:pt x="8108" y="12810"/>
                </a:cubicBezTo>
                <a:cubicBezTo>
                  <a:pt x="8110" y="12823"/>
                  <a:pt x="8104" y="12835"/>
                  <a:pt x="8082" y="12842"/>
                </a:cubicBezTo>
                <a:cubicBezTo>
                  <a:pt x="8062" y="12849"/>
                  <a:pt x="8041" y="12847"/>
                  <a:pt x="8022" y="12842"/>
                </a:cubicBezTo>
                <a:cubicBezTo>
                  <a:pt x="7991" y="12855"/>
                  <a:pt x="7960" y="12864"/>
                  <a:pt x="7931" y="12878"/>
                </a:cubicBezTo>
                <a:cubicBezTo>
                  <a:pt x="7737" y="12965"/>
                  <a:pt x="7667" y="13005"/>
                  <a:pt x="7696" y="13014"/>
                </a:cubicBezTo>
                <a:cubicBezTo>
                  <a:pt x="7700" y="13015"/>
                  <a:pt x="7701" y="13016"/>
                  <a:pt x="7706" y="13018"/>
                </a:cubicBezTo>
                <a:cubicBezTo>
                  <a:pt x="7723" y="13018"/>
                  <a:pt x="7751" y="13016"/>
                  <a:pt x="7792" y="13010"/>
                </a:cubicBezTo>
                <a:cubicBezTo>
                  <a:pt x="8190" y="12952"/>
                  <a:pt x="8178" y="13094"/>
                  <a:pt x="7765" y="13315"/>
                </a:cubicBezTo>
                <a:cubicBezTo>
                  <a:pt x="7546" y="13432"/>
                  <a:pt x="7309" y="13528"/>
                  <a:pt x="7238" y="13528"/>
                </a:cubicBezTo>
                <a:cubicBezTo>
                  <a:pt x="7199" y="13528"/>
                  <a:pt x="7148" y="13543"/>
                  <a:pt x="7092" y="13566"/>
                </a:cubicBezTo>
                <a:cubicBezTo>
                  <a:pt x="7086" y="13584"/>
                  <a:pt x="7055" y="13602"/>
                  <a:pt x="6989" y="13632"/>
                </a:cubicBezTo>
                <a:cubicBezTo>
                  <a:pt x="6968" y="13643"/>
                  <a:pt x="6953" y="13645"/>
                  <a:pt x="6934" y="13651"/>
                </a:cubicBezTo>
                <a:cubicBezTo>
                  <a:pt x="6799" y="13735"/>
                  <a:pt x="6678" y="13840"/>
                  <a:pt x="6678" y="13901"/>
                </a:cubicBezTo>
                <a:cubicBezTo>
                  <a:pt x="6678" y="14004"/>
                  <a:pt x="5334" y="14727"/>
                  <a:pt x="5142" y="14728"/>
                </a:cubicBezTo>
                <a:cubicBezTo>
                  <a:pt x="5069" y="14728"/>
                  <a:pt x="5008" y="14747"/>
                  <a:pt x="5008" y="14770"/>
                </a:cubicBezTo>
                <a:cubicBezTo>
                  <a:pt x="5008" y="14793"/>
                  <a:pt x="4768" y="14983"/>
                  <a:pt x="4473" y="15192"/>
                </a:cubicBezTo>
                <a:cubicBezTo>
                  <a:pt x="3865" y="15625"/>
                  <a:pt x="3359" y="16150"/>
                  <a:pt x="3268" y="16442"/>
                </a:cubicBezTo>
                <a:cubicBezTo>
                  <a:pt x="3220" y="16598"/>
                  <a:pt x="3248" y="16657"/>
                  <a:pt x="3402" y="16716"/>
                </a:cubicBezTo>
                <a:cubicBezTo>
                  <a:pt x="3591" y="16789"/>
                  <a:pt x="3589" y="16794"/>
                  <a:pt x="3328" y="16846"/>
                </a:cubicBezTo>
                <a:cubicBezTo>
                  <a:pt x="3178" y="16876"/>
                  <a:pt x="3028" y="16937"/>
                  <a:pt x="2995" y="16981"/>
                </a:cubicBezTo>
                <a:cubicBezTo>
                  <a:pt x="2953" y="17039"/>
                  <a:pt x="2804" y="17059"/>
                  <a:pt x="2485" y="17050"/>
                </a:cubicBezTo>
                <a:cubicBezTo>
                  <a:pt x="2092" y="17039"/>
                  <a:pt x="2005" y="17059"/>
                  <a:pt x="1802" y="17201"/>
                </a:cubicBezTo>
                <a:cubicBezTo>
                  <a:pt x="1640" y="17314"/>
                  <a:pt x="1601" y="17383"/>
                  <a:pt x="1672" y="17429"/>
                </a:cubicBezTo>
                <a:cubicBezTo>
                  <a:pt x="1744" y="17474"/>
                  <a:pt x="1722" y="17517"/>
                  <a:pt x="1603" y="17569"/>
                </a:cubicBezTo>
                <a:cubicBezTo>
                  <a:pt x="1508" y="17610"/>
                  <a:pt x="1346" y="17748"/>
                  <a:pt x="1241" y="17876"/>
                </a:cubicBezTo>
                <a:cubicBezTo>
                  <a:pt x="1207" y="17917"/>
                  <a:pt x="1167" y="17946"/>
                  <a:pt x="1129" y="17979"/>
                </a:cubicBezTo>
                <a:cubicBezTo>
                  <a:pt x="1129" y="17979"/>
                  <a:pt x="1128" y="17980"/>
                  <a:pt x="1129" y="17980"/>
                </a:cubicBezTo>
                <a:cubicBezTo>
                  <a:pt x="1145" y="17997"/>
                  <a:pt x="1150" y="18013"/>
                  <a:pt x="1136" y="18025"/>
                </a:cubicBezTo>
                <a:cubicBezTo>
                  <a:pt x="1120" y="18038"/>
                  <a:pt x="1072" y="18053"/>
                  <a:pt x="1014" y="18066"/>
                </a:cubicBezTo>
                <a:cubicBezTo>
                  <a:pt x="966" y="18091"/>
                  <a:pt x="921" y="18109"/>
                  <a:pt x="884" y="18109"/>
                </a:cubicBezTo>
                <a:cubicBezTo>
                  <a:pt x="793" y="18109"/>
                  <a:pt x="656" y="18189"/>
                  <a:pt x="577" y="18288"/>
                </a:cubicBezTo>
                <a:cubicBezTo>
                  <a:pt x="499" y="18386"/>
                  <a:pt x="338" y="18512"/>
                  <a:pt x="218" y="18569"/>
                </a:cubicBezTo>
                <a:cubicBezTo>
                  <a:pt x="9" y="18668"/>
                  <a:pt x="0" y="18725"/>
                  <a:pt x="0" y="20124"/>
                </a:cubicBezTo>
                <a:cubicBezTo>
                  <a:pt x="0" y="20129"/>
                  <a:pt x="0" y="20131"/>
                  <a:pt x="0" y="20136"/>
                </a:cubicBezTo>
                <a:lnTo>
                  <a:pt x="0" y="21600"/>
                </a:lnTo>
                <a:lnTo>
                  <a:pt x="1382" y="21599"/>
                </a:lnTo>
                <a:lnTo>
                  <a:pt x="2765" y="21596"/>
                </a:lnTo>
                <a:lnTo>
                  <a:pt x="2988" y="21366"/>
                </a:lnTo>
                <a:cubicBezTo>
                  <a:pt x="3683" y="20646"/>
                  <a:pt x="4090" y="20245"/>
                  <a:pt x="4274" y="20100"/>
                </a:cubicBezTo>
                <a:cubicBezTo>
                  <a:pt x="4331" y="20055"/>
                  <a:pt x="4379" y="20013"/>
                  <a:pt x="4425" y="19971"/>
                </a:cubicBezTo>
                <a:cubicBezTo>
                  <a:pt x="4451" y="19940"/>
                  <a:pt x="4475" y="19910"/>
                  <a:pt x="4528" y="19866"/>
                </a:cubicBezTo>
                <a:cubicBezTo>
                  <a:pt x="4552" y="19847"/>
                  <a:pt x="4569" y="19826"/>
                  <a:pt x="4591" y="19805"/>
                </a:cubicBezTo>
                <a:cubicBezTo>
                  <a:pt x="4659" y="19722"/>
                  <a:pt x="4696" y="19649"/>
                  <a:pt x="4696" y="19595"/>
                </a:cubicBezTo>
                <a:cubicBezTo>
                  <a:pt x="4696" y="19547"/>
                  <a:pt x="4850" y="19430"/>
                  <a:pt x="5036" y="19335"/>
                </a:cubicBezTo>
                <a:cubicBezTo>
                  <a:pt x="5223" y="19240"/>
                  <a:pt x="5457" y="19099"/>
                  <a:pt x="5559" y="19020"/>
                </a:cubicBezTo>
                <a:cubicBezTo>
                  <a:pt x="5660" y="18941"/>
                  <a:pt x="5805" y="18889"/>
                  <a:pt x="5880" y="18904"/>
                </a:cubicBezTo>
                <a:cubicBezTo>
                  <a:pt x="5954" y="18919"/>
                  <a:pt x="6097" y="18882"/>
                  <a:pt x="6201" y="18822"/>
                </a:cubicBezTo>
                <a:cubicBezTo>
                  <a:pt x="6318" y="18755"/>
                  <a:pt x="6352" y="18701"/>
                  <a:pt x="6321" y="18592"/>
                </a:cubicBezTo>
                <a:cubicBezTo>
                  <a:pt x="6170" y="18488"/>
                  <a:pt x="6109" y="18319"/>
                  <a:pt x="6225" y="18302"/>
                </a:cubicBezTo>
                <a:cubicBezTo>
                  <a:pt x="6392" y="18279"/>
                  <a:pt x="6489" y="18271"/>
                  <a:pt x="6603" y="18259"/>
                </a:cubicBezTo>
                <a:cubicBezTo>
                  <a:pt x="6621" y="18254"/>
                  <a:pt x="6633" y="18250"/>
                  <a:pt x="6651" y="18245"/>
                </a:cubicBezTo>
                <a:cubicBezTo>
                  <a:pt x="6828" y="18201"/>
                  <a:pt x="7038" y="18116"/>
                  <a:pt x="7190" y="18032"/>
                </a:cubicBezTo>
                <a:cubicBezTo>
                  <a:pt x="7203" y="18024"/>
                  <a:pt x="7223" y="18013"/>
                  <a:pt x="7238" y="18004"/>
                </a:cubicBezTo>
                <a:cubicBezTo>
                  <a:pt x="7270" y="17984"/>
                  <a:pt x="7304" y="17964"/>
                  <a:pt x="7327" y="17946"/>
                </a:cubicBezTo>
                <a:cubicBezTo>
                  <a:pt x="7341" y="17936"/>
                  <a:pt x="7372" y="17920"/>
                  <a:pt x="7389" y="17909"/>
                </a:cubicBezTo>
                <a:cubicBezTo>
                  <a:pt x="7506" y="17836"/>
                  <a:pt x="7600" y="17771"/>
                  <a:pt x="7600" y="17755"/>
                </a:cubicBezTo>
                <a:cubicBezTo>
                  <a:pt x="7600" y="17736"/>
                  <a:pt x="7732" y="17686"/>
                  <a:pt x="7892" y="17644"/>
                </a:cubicBezTo>
                <a:cubicBezTo>
                  <a:pt x="8235" y="17488"/>
                  <a:pt x="8608" y="17345"/>
                  <a:pt x="8733" y="17345"/>
                </a:cubicBezTo>
                <a:cubicBezTo>
                  <a:pt x="8801" y="17345"/>
                  <a:pt x="8989" y="17317"/>
                  <a:pt x="9150" y="17282"/>
                </a:cubicBezTo>
                <a:cubicBezTo>
                  <a:pt x="9308" y="17249"/>
                  <a:pt x="9491" y="17217"/>
                  <a:pt x="9570" y="17208"/>
                </a:cubicBezTo>
                <a:cubicBezTo>
                  <a:pt x="9572" y="17207"/>
                  <a:pt x="9577" y="17205"/>
                  <a:pt x="9579" y="17205"/>
                </a:cubicBezTo>
                <a:cubicBezTo>
                  <a:pt x="9757" y="17186"/>
                  <a:pt x="10435" y="16915"/>
                  <a:pt x="10435" y="16862"/>
                </a:cubicBezTo>
                <a:cubicBezTo>
                  <a:pt x="10435" y="16840"/>
                  <a:pt x="10658" y="16737"/>
                  <a:pt x="10931" y="16631"/>
                </a:cubicBezTo>
                <a:cubicBezTo>
                  <a:pt x="11203" y="16526"/>
                  <a:pt x="11804" y="16294"/>
                  <a:pt x="12263" y="16116"/>
                </a:cubicBezTo>
                <a:cubicBezTo>
                  <a:pt x="12722" y="15938"/>
                  <a:pt x="13133" y="15799"/>
                  <a:pt x="13180" y="15806"/>
                </a:cubicBezTo>
                <a:cubicBezTo>
                  <a:pt x="13227" y="15814"/>
                  <a:pt x="13873" y="15658"/>
                  <a:pt x="14613" y="15459"/>
                </a:cubicBezTo>
                <a:cubicBezTo>
                  <a:pt x="15113" y="15324"/>
                  <a:pt x="15454" y="15239"/>
                  <a:pt x="15701" y="15188"/>
                </a:cubicBezTo>
                <a:cubicBezTo>
                  <a:pt x="15695" y="15176"/>
                  <a:pt x="15698" y="15164"/>
                  <a:pt x="15711" y="15154"/>
                </a:cubicBezTo>
                <a:cubicBezTo>
                  <a:pt x="15730" y="15137"/>
                  <a:pt x="15855" y="15135"/>
                  <a:pt x="16001" y="15138"/>
                </a:cubicBezTo>
                <a:cubicBezTo>
                  <a:pt x="16093" y="15127"/>
                  <a:pt x="16170" y="15124"/>
                  <a:pt x="16226" y="15131"/>
                </a:cubicBezTo>
                <a:cubicBezTo>
                  <a:pt x="16938" y="15225"/>
                  <a:pt x="17161" y="14852"/>
                  <a:pt x="16532" y="14619"/>
                </a:cubicBezTo>
                <a:cubicBezTo>
                  <a:pt x="16330" y="14544"/>
                  <a:pt x="15942" y="14389"/>
                  <a:pt x="15672" y="14276"/>
                </a:cubicBezTo>
                <a:cubicBezTo>
                  <a:pt x="15081" y="14028"/>
                  <a:pt x="14681" y="13964"/>
                  <a:pt x="13720" y="13964"/>
                </a:cubicBezTo>
                <a:cubicBezTo>
                  <a:pt x="13646" y="13964"/>
                  <a:pt x="13571" y="13959"/>
                  <a:pt x="13494" y="13958"/>
                </a:cubicBezTo>
                <a:cubicBezTo>
                  <a:pt x="13163" y="13958"/>
                  <a:pt x="12802" y="13941"/>
                  <a:pt x="12589" y="13901"/>
                </a:cubicBezTo>
                <a:cubicBezTo>
                  <a:pt x="12390" y="13871"/>
                  <a:pt x="12122" y="13841"/>
                  <a:pt x="11973" y="13834"/>
                </a:cubicBezTo>
                <a:cubicBezTo>
                  <a:pt x="11806" y="13826"/>
                  <a:pt x="11698" y="13812"/>
                  <a:pt x="11633" y="13791"/>
                </a:cubicBezTo>
                <a:cubicBezTo>
                  <a:pt x="11619" y="13788"/>
                  <a:pt x="11607" y="13784"/>
                  <a:pt x="11597" y="13780"/>
                </a:cubicBezTo>
                <a:cubicBezTo>
                  <a:pt x="11596" y="13779"/>
                  <a:pt x="11595" y="13779"/>
                  <a:pt x="11594" y="13779"/>
                </a:cubicBezTo>
                <a:cubicBezTo>
                  <a:pt x="11548" y="13761"/>
                  <a:pt x="11542" y="13740"/>
                  <a:pt x="11580" y="13715"/>
                </a:cubicBezTo>
                <a:cubicBezTo>
                  <a:pt x="11585" y="13712"/>
                  <a:pt x="11590" y="13708"/>
                  <a:pt x="11597" y="13705"/>
                </a:cubicBezTo>
                <a:cubicBezTo>
                  <a:pt x="11646" y="13671"/>
                  <a:pt x="11752" y="13632"/>
                  <a:pt x="11923" y="13589"/>
                </a:cubicBezTo>
                <a:cubicBezTo>
                  <a:pt x="12175" y="13525"/>
                  <a:pt x="12462" y="13472"/>
                  <a:pt x="12562" y="13472"/>
                </a:cubicBezTo>
                <a:cubicBezTo>
                  <a:pt x="12663" y="13472"/>
                  <a:pt x="12835" y="13447"/>
                  <a:pt x="12946" y="13416"/>
                </a:cubicBezTo>
                <a:cubicBezTo>
                  <a:pt x="13094" y="13375"/>
                  <a:pt x="13230" y="13383"/>
                  <a:pt x="13468" y="13448"/>
                </a:cubicBezTo>
                <a:cubicBezTo>
                  <a:pt x="13595" y="13482"/>
                  <a:pt x="13700" y="13501"/>
                  <a:pt x="13818" y="13506"/>
                </a:cubicBezTo>
                <a:cubicBezTo>
                  <a:pt x="13873" y="13503"/>
                  <a:pt x="13924" y="13496"/>
                  <a:pt x="13978" y="13496"/>
                </a:cubicBezTo>
                <a:cubicBezTo>
                  <a:pt x="14016" y="13496"/>
                  <a:pt x="14028" y="13499"/>
                  <a:pt x="14060" y="13500"/>
                </a:cubicBezTo>
                <a:cubicBezTo>
                  <a:pt x="14125" y="13495"/>
                  <a:pt x="14192" y="13489"/>
                  <a:pt x="14275" y="13480"/>
                </a:cubicBezTo>
                <a:cubicBezTo>
                  <a:pt x="14543" y="13450"/>
                  <a:pt x="14809" y="13446"/>
                  <a:pt x="14867" y="13470"/>
                </a:cubicBezTo>
                <a:cubicBezTo>
                  <a:pt x="14926" y="13494"/>
                  <a:pt x="15138" y="13527"/>
                  <a:pt x="15339" y="13542"/>
                </a:cubicBezTo>
                <a:cubicBezTo>
                  <a:pt x="15372" y="13545"/>
                  <a:pt x="15466" y="13555"/>
                  <a:pt x="15512" y="13559"/>
                </a:cubicBezTo>
                <a:cubicBezTo>
                  <a:pt x="15602" y="13553"/>
                  <a:pt x="15682" y="13554"/>
                  <a:pt x="15701" y="13570"/>
                </a:cubicBezTo>
                <a:cubicBezTo>
                  <a:pt x="15704" y="13573"/>
                  <a:pt x="15721" y="13576"/>
                  <a:pt x="15730" y="13579"/>
                </a:cubicBezTo>
                <a:cubicBezTo>
                  <a:pt x="15949" y="13599"/>
                  <a:pt x="16148" y="13616"/>
                  <a:pt x="16381" y="13640"/>
                </a:cubicBezTo>
                <a:cubicBezTo>
                  <a:pt x="17431" y="13746"/>
                  <a:pt x="18066" y="13642"/>
                  <a:pt x="17884" y="13394"/>
                </a:cubicBezTo>
                <a:cubicBezTo>
                  <a:pt x="17852" y="13350"/>
                  <a:pt x="17583" y="13277"/>
                  <a:pt x="17287" y="13231"/>
                </a:cubicBezTo>
                <a:cubicBezTo>
                  <a:pt x="16991" y="13186"/>
                  <a:pt x="16563" y="13100"/>
                  <a:pt x="16336" y="13039"/>
                </a:cubicBezTo>
                <a:cubicBezTo>
                  <a:pt x="16109" y="12978"/>
                  <a:pt x="15848" y="12928"/>
                  <a:pt x="15759" y="12928"/>
                </a:cubicBezTo>
                <a:cubicBezTo>
                  <a:pt x="15669" y="12928"/>
                  <a:pt x="15499" y="12893"/>
                  <a:pt x="15382" y="12850"/>
                </a:cubicBezTo>
                <a:cubicBezTo>
                  <a:pt x="15266" y="12807"/>
                  <a:pt x="15010" y="12765"/>
                  <a:pt x="14812" y="12755"/>
                </a:cubicBezTo>
                <a:cubicBezTo>
                  <a:pt x="14371" y="12733"/>
                  <a:pt x="14367" y="12659"/>
                  <a:pt x="14803" y="12526"/>
                </a:cubicBezTo>
                <a:cubicBezTo>
                  <a:pt x="15045" y="12452"/>
                  <a:pt x="15408" y="12423"/>
                  <a:pt x="15850" y="12430"/>
                </a:cubicBezTo>
                <a:cubicBezTo>
                  <a:pt x="15872" y="12384"/>
                  <a:pt x="15962" y="12379"/>
                  <a:pt x="16116" y="12431"/>
                </a:cubicBezTo>
                <a:cubicBezTo>
                  <a:pt x="16118" y="12432"/>
                  <a:pt x="16122" y="12433"/>
                  <a:pt x="16125" y="12434"/>
                </a:cubicBezTo>
                <a:cubicBezTo>
                  <a:pt x="16320" y="12443"/>
                  <a:pt x="16527" y="12460"/>
                  <a:pt x="16748" y="12482"/>
                </a:cubicBezTo>
                <a:cubicBezTo>
                  <a:pt x="16825" y="12490"/>
                  <a:pt x="16902" y="12495"/>
                  <a:pt x="16978" y="12500"/>
                </a:cubicBezTo>
                <a:cubicBezTo>
                  <a:pt x="17128" y="12503"/>
                  <a:pt x="17209" y="12509"/>
                  <a:pt x="17429" y="12510"/>
                </a:cubicBezTo>
                <a:cubicBezTo>
                  <a:pt x="17512" y="12511"/>
                  <a:pt x="17570" y="12512"/>
                  <a:pt x="17649" y="12512"/>
                </a:cubicBezTo>
                <a:cubicBezTo>
                  <a:pt x="18244" y="12491"/>
                  <a:pt x="18679" y="12383"/>
                  <a:pt x="18679" y="12216"/>
                </a:cubicBezTo>
                <a:cubicBezTo>
                  <a:pt x="18679" y="12106"/>
                  <a:pt x="18381" y="12016"/>
                  <a:pt x="17845" y="11965"/>
                </a:cubicBezTo>
                <a:cubicBezTo>
                  <a:pt x="17702" y="11951"/>
                  <a:pt x="17294" y="11889"/>
                  <a:pt x="16940" y="11828"/>
                </a:cubicBezTo>
                <a:cubicBezTo>
                  <a:pt x="16407" y="11734"/>
                  <a:pt x="16127" y="11720"/>
                  <a:pt x="15322" y="11744"/>
                </a:cubicBezTo>
                <a:cubicBezTo>
                  <a:pt x="14331" y="11772"/>
                  <a:pt x="14089" y="11798"/>
                  <a:pt x="13001" y="11996"/>
                </a:cubicBezTo>
                <a:cubicBezTo>
                  <a:pt x="12662" y="12058"/>
                  <a:pt x="12293" y="12109"/>
                  <a:pt x="12179" y="12109"/>
                </a:cubicBezTo>
                <a:cubicBezTo>
                  <a:pt x="12065" y="12109"/>
                  <a:pt x="11748" y="12181"/>
                  <a:pt x="11474" y="12269"/>
                </a:cubicBezTo>
                <a:cubicBezTo>
                  <a:pt x="11201" y="12357"/>
                  <a:pt x="10950" y="12415"/>
                  <a:pt x="10916" y="12398"/>
                </a:cubicBezTo>
                <a:cubicBezTo>
                  <a:pt x="10819" y="12347"/>
                  <a:pt x="10904" y="12141"/>
                  <a:pt x="11050" y="11960"/>
                </a:cubicBezTo>
                <a:cubicBezTo>
                  <a:pt x="11040" y="11953"/>
                  <a:pt x="11029" y="11946"/>
                  <a:pt x="11026" y="11938"/>
                </a:cubicBezTo>
                <a:cubicBezTo>
                  <a:pt x="11004" y="11876"/>
                  <a:pt x="11128" y="11800"/>
                  <a:pt x="11268" y="11754"/>
                </a:cubicBezTo>
                <a:cubicBezTo>
                  <a:pt x="11274" y="11750"/>
                  <a:pt x="11279" y="11744"/>
                  <a:pt x="11285" y="11740"/>
                </a:cubicBezTo>
                <a:cubicBezTo>
                  <a:pt x="11449" y="11641"/>
                  <a:pt x="11582" y="11526"/>
                  <a:pt x="11582" y="11484"/>
                </a:cubicBezTo>
                <a:cubicBezTo>
                  <a:pt x="11582" y="11441"/>
                  <a:pt x="11723" y="11364"/>
                  <a:pt x="11894" y="11311"/>
                </a:cubicBezTo>
                <a:cubicBezTo>
                  <a:pt x="12233" y="11207"/>
                  <a:pt x="12524" y="10894"/>
                  <a:pt x="12524" y="10634"/>
                </a:cubicBezTo>
                <a:cubicBezTo>
                  <a:pt x="12524" y="10538"/>
                  <a:pt x="12588" y="10456"/>
                  <a:pt x="12680" y="10438"/>
                </a:cubicBezTo>
                <a:cubicBezTo>
                  <a:pt x="12766" y="10420"/>
                  <a:pt x="12835" y="10348"/>
                  <a:pt x="12835" y="10278"/>
                </a:cubicBezTo>
                <a:cubicBezTo>
                  <a:pt x="12835" y="10205"/>
                  <a:pt x="12926" y="10124"/>
                  <a:pt x="13044" y="10091"/>
                </a:cubicBezTo>
                <a:cubicBezTo>
                  <a:pt x="13413" y="9988"/>
                  <a:pt x="13703" y="9609"/>
                  <a:pt x="13712" y="9219"/>
                </a:cubicBezTo>
                <a:cubicBezTo>
                  <a:pt x="13721" y="8880"/>
                  <a:pt x="13711" y="8864"/>
                  <a:pt x="13473" y="8864"/>
                </a:cubicBezTo>
                <a:close/>
              </a:path>
            </a:pathLst>
          </a:custGeom>
          <a:ln w="12700">
            <a:miter lim="400000"/>
          </a:ln>
        </p:spPr>
      </p:pic>
      <p:sp>
        <p:nvSpPr>
          <p:cNvPr id="23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3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42" name="TextBox 30"/>
          <p:cNvSpPr txBox="1"/>
          <p:nvPr/>
        </p:nvSpPr>
        <p:spPr>
          <a:xfrm>
            <a:off x="3574413" y="1873924"/>
            <a:ext cx="8325882" cy="3164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As the collection and processing of data became more widespread, people began to question what happened to their data once they shared it. They wanted to know who had access to their data, whether it was stored accurately, if it was being collected and shared without their knowledge, and if it could be used to discriminate or violate their fundamental rights.</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and grey background&#10;&#10;Description automatically generated">
            <a:extLst>
              <a:ext uri="{FF2B5EF4-FFF2-40B4-BE49-F238E27FC236}">
                <a16:creationId xmlns:a16="http://schemas.microsoft.com/office/drawing/2014/main" id="{B514C1C0-076F-A4EE-DF18-F579D03073D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7" name="TextBox 6">
            <a:extLst>
              <a:ext uri="{FF2B5EF4-FFF2-40B4-BE49-F238E27FC236}">
                <a16:creationId xmlns:a16="http://schemas.microsoft.com/office/drawing/2014/main" id="{4E3B0985-C12A-02AA-ECA1-64BC14A59D51}"/>
              </a:ext>
            </a:extLst>
          </p:cNvPr>
          <p:cNvSpPr txBox="1"/>
          <p:nvPr/>
        </p:nvSpPr>
        <p:spPr>
          <a:xfrm>
            <a:off x="4355867" y="342699"/>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OVERVIEW OF DIGITAL LAW AND ITS RELEVANCE IN SAFEGUARDING DATA</a:t>
            </a:r>
          </a:p>
        </p:txBody>
      </p:sp>
      <p:sp>
        <p:nvSpPr>
          <p:cNvPr id="8" name="Rectangle 7">
            <a:extLst>
              <a:ext uri="{FF2B5EF4-FFF2-40B4-BE49-F238E27FC236}">
                <a16:creationId xmlns:a16="http://schemas.microsoft.com/office/drawing/2014/main" id="{2A433B19-CA5D-654A-52E0-90CC9B999D20}"/>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99FBAFE-8E66-DFCC-EFD6-C96E409413A7}"/>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9">
            <a:extLst>
              <a:ext uri="{FF2B5EF4-FFF2-40B4-BE49-F238E27FC236}">
                <a16:creationId xmlns:a16="http://schemas.microsoft.com/office/drawing/2014/main" id="{802DE6AF-DD16-31D4-EA3C-79A504F937B8}"/>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1" name="TextBox 10">
            <a:extLst>
              <a:ext uri="{FF2B5EF4-FFF2-40B4-BE49-F238E27FC236}">
                <a16:creationId xmlns:a16="http://schemas.microsoft.com/office/drawing/2014/main" id="{6B833E53-CC34-C9F2-E53A-D83A88F10555}"/>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12" name="TextBox 11">
            <a:extLst>
              <a:ext uri="{FF2B5EF4-FFF2-40B4-BE49-F238E27FC236}">
                <a16:creationId xmlns:a16="http://schemas.microsoft.com/office/drawing/2014/main" id="{16A8A342-43AF-721C-22DB-71AFF6C4031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567E3082-904B-D9F3-E665-6399451E7F8B}"/>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53" name="UM-Today-Rise-of-the-machine-age-II-review-opt-1.jpeg" descr="UM-Today-Rise-of-the-machine-age-II-review-opt-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25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5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57" name="TextBox 30"/>
          <p:cNvSpPr txBox="1"/>
          <p:nvPr/>
        </p:nvSpPr>
        <p:spPr>
          <a:xfrm>
            <a:off x="3589322" y="1873092"/>
            <a:ext cx="8325881" cy="337194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22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National laws addressing data protection began to emerge in countries such as Sweden, Germany, and France. By January 2018, more than 100 countries had implemented data protection laws, with an additional 40 countries considering or working on legislation.</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A6372C9C-537E-03EE-6B72-7F2E8DA8B76E}"/>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41A48B88-E10C-5B36-B175-A5C4394E30CB}"/>
              </a:ext>
            </a:extLst>
          </p:cNvPr>
          <p:cNvSpPr txBox="1"/>
          <p:nvPr/>
        </p:nvSpPr>
        <p:spPr>
          <a:xfrm>
            <a:off x="4355867" y="342699"/>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OVERVIEW OF DIGITAL LAW AND ITS RELEVANCE IN SAFEGUARDING DATA</a:t>
            </a:r>
          </a:p>
        </p:txBody>
      </p:sp>
      <p:sp>
        <p:nvSpPr>
          <p:cNvPr id="4" name="Rectangle 3">
            <a:extLst>
              <a:ext uri="{FF2B5EF4-FFF2-40B4-BE49-F238E27FC236}">
                <a16:creationId xmlns:a16="http://schemas.microsoft.com/office/drawing/2014/main" id="{2440AEEB-1071-185D-0169-E569BFD6D36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526CE9C-8E5D-CCD6-2620-A369099B3BC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57546199-3410-85C7-9251-3D6D96677DE1}"/>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F3DC0D79-2767-16F7-9790-79E169873ED8}"/>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9B5A2249-8324-8CB6-12E4-3BE5503684E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39C386C1-0D1B-5903-A7C8-CE80CEE49CEE}"/>
              </a:ext>
            </a:extLst>
          </p:cNvPr>
          <p:cNvPicPr>
            <a:picLocks noChangeAspect="1"/>
          </p:cNvPicPr>
          <p:nvPr/>
        </p:nvPicPr>
        <p:blipFill rotWithShape="1">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67" name="UM-Today-Rise-of-the-machine-age-II-review-opt-1.jpeg" descr="UM-Today-Rise-of-the-machine-age-II-review-opt-1.jpeg"/>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26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6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71" name="TextBox 30"/>
          <p:cNvSpPr txBox="1"/>
          <p:nvPr/>
        </p:nvSpPr>
        <p:spPr>
          <a:xfrm>
            <a:off x="3616639" y="2154042"/>
            <a:ext cx="8325881" cy="34796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Regional legal frameworks were also established over time. In 1980, the </a:t>
            </a:r>
            <a:r>
              <a:rPr sz="2000" dirty="0" err="1">
                <a:solidFill>
                  <a:schemeClr val="tx1"/>
                </a:solidFill>
                <a:latin typeface="Alexandria" pitchFamily="2" charset="-78"/>
                <a:cs typeface="Alexandria" pitchFamily="2" charset="-78"/>
              </a:rPr>
              <a:t>Organisation</a:t>
            </a:r>
            <a:r>
              <a:rPr sz="2000" dirty="0">
                <a:solidFill>
                  <a:schemeClr val="tx1"/>
                </a:solidFill>
                <a:latin typeface="Alexandria" pitchFamily="2" charset="-78"/>
                <a:cs typeface="Alexandria" pitchFamily="2" charset="-78"/>
              </a:rPr>
              <a:t> for Economic Cooperation and Development (OECD) developed guidelines that included privacy principles. Shortly after, the Council of Europe introduced the Convention for the Protection of Individuals with regard to Automatic Processing of Personal Data, which was updated in 2018.</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D7B35311-66F6-5B4F-CD01-6B875876934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2B257C03-5C89-31C8-2871-76F35FBEE8B5}"/>
              </a:ext>
            </a:extLst>
          </p:cNvPr>
          <p:cNvSpPr txBox="1"/>
          <p:nvPr/>
        </p:nvSpPr>
        <p:spPr>
          <a:xfrm>
            <a:off x="4355867" y="342699"/>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OVERVIEW OF DIGITAL LAW AND ITS RELEVANCE IN SAFEGUARDING DATA</a:t>
            </a:r>
          </a:p>
        </p:txBody>
      </p:sp>
      <p:sp>
        <p:nvSpPr>
          <p:cNvPr id="4" name="Rectangle 3">
            <a:extLst>
              <a:ext uri="{FF2B5EF4-FFF2-40B4-BE49-F238E27FC236}">
                <a16:creationId xmlns:a16="http://schemas.microsoft.com/office/drawing/2014/main" id="{6D74D102-BF43-BA49-5816-D092C7A1F5D6}"/>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B260F62-FDBA-771E-2E5A-767CB1995C8C}"/>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88FBBF43-4B9C-3FFF-5B9D-7D88D5107D2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B5DCC315-9BCE-0629-38D1-094823B07C3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7FF0DD0A-12EE-72D9-1306-27C44D2CCA9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C16C6DF7-8424-EFD3-A4FF-E53A6EBD288A}"/>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81" name="UM-Today-Rise-of-the-machine-age-II-review-opt-1.jpeg" descr="UM-Today-Rise-of-the-machine-age-II-review-opt-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28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8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85" name="TextBox 30"/>
          <p:cNvSpPr txBox="1"/>
          <p:nvPr/>
        </p:nvSpPr>
        <p:spPr>
          <a:xfrm>
            <a:off x="3556895" y="1653081"/>
            <a:ext cx="8325881"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Due to the vast amount of data being generated and the rapid advancement of technology, including profiling, tracking, and artificial intelligence, some existing data protection laws have become outdated and inadequate in addressing current data processing practices. These frameworks fail to account for the new possibilities and challenges presented by evolving technologies integrated into governance systems and business models.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49D52AE0-948C-AC65-3EED-0474ABE80A7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635398CC-8B0E-E786-7E71-EA52C46F3CE6}"/>
              </a:ext>
            </a:extLst>
          </p:cNvPr>
          <p:cNvSpPr txBox="1"/>
          <p:nvPr/>
        </p:nvSpPr>
        <p:spPr>
          <a:xfrm>
            <a:off x="4355867" y="342699"/>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OVERVIEW OF DIGITAL LAW AND ITS RELEVANCE IN SAFEGUARDING DATA</a:t>
            </a:r>
          </a:p>
        </p:txBody>
      </p:sp>
      <p:sp>
        <p:nvSpPr>
          <p:cNvPr id="4" name="Rectangle 3">
            <a:extLst>
              <a:ext uri="{FF2B5EF4-FFF2-40B4-BE49-F238E27FC236}">
                <a16:creationId xmlns:a16="http://schemas.microsoft.com/office/drawing/2014/main" id="{EE3EE565-52C9-0ABC-770B-849E53BE9B8F}"/>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E1E55E3-4FC1-88D1-EF19-6F4A7888839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A6462891-0484-8FE7-EF28-158F92BAB5D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214B2155-3DF1-24AA-DE67-2B2C03E47636}"/>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C346815C-31C8-EE14-CEA1-0FEB78802EF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9AD8BE4C-B818-4B0E-7FF3-B166DA01E2FB}"/>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95" name="UM-Today-Rise-of-the-machine-age-II-review-opt-1.jpeg" descr="UM-Today-Rise-of-the-machine-age-II-review-opt-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67303" y="-1"/>
            <a:ext cx="3577942" cy="6858001"/>
          </a:xfrm>
          <a:prstGeom prst="rect">
            <a:avLst/>
          </a:prstGeom>
          <a:ln w="12700">
            <a:miter lim="400000"/>
          </a:ln>
        </p:spPr>
      </p:pic>
      <p:sp>
        <p:nvSpPr>
          <p:cNvPr id="29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9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99" name="TextBox 30"/>
          <p:cNvSpPr txBox="1"/>
          <p:nvPr/>
        </p:nvSpPr>
        <p:spPr>
          <a:xfrm>
            <a:off x="3631436" y="1868931"/>
            <a:ext cx="8325882" cy="35181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9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It has been reported that 90% of the world's data has been created in the past two years alone, and every two days we generate as much data as we did from the beginning of time until 2013. Many data protection laws were drafted before the existence and widespread use of platforms like Google, Facebook, and smartphones.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98CD0C5C-092B-7B92-07D1-4EF18116CB9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784F6CAA-2584-A3CF-68E9-B517A36AD77C}"/>
              </a:ext>
            </a:extLst>
          </p:cNvPr>
          <p:cNvSpPr txBox="1"/>
          <p:nvPr/>
        </p:nvSpPr>
        <p:spPr>
          <a:xfrm>
            <a:off x="4355867" y="342699"/>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OVERVIEW OF DIGITAL LAW AND ITS RELEVANCE IN SAFEGUARDING DATA</a:t>
            </a:r>
          </a:p>
        </p:txBody>
      </p:sp>
      <p:sp>
        <p:nvSpPr>
          <p:cNvPr id="4" name="Rectangle 3">
            <a:extLst>
              <a:ext uri="{FF2B5EF4-FFF2-40B4-BE49-F238E27FC236}">
                <a16:creationId xmlns:a16="http://schemas.microsoft.com/office/drawing/2014/main" id="{03BD9473-7C44-CA7B-F520-DCB995B1320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A2B4E0C-E698-93C3-FBBA-1EC1A0A484C2}"/>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CA3D6E01-E6D6-708F-8FA7-25A322D0929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9B354E90-ED42-DA74-7D18-A2DDFE00E7A8}"/>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BFE04154-79C8-F4CF-2FE4-E6E27277AB2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9549436D-D7F3-FD2D-EC8B-D548C0A8F452}"/>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09" name="UM-Today-Rise-of-the-machine-age-II-review-opt-1.jpeg" descr="UM-Today-Rise-of-the-machine-age-II-review-opt-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67303" y="-1"/>
            <a:ext cx="3577942" cy="6858001"/>
          </a:xfrm>
          <a:prstGeom prst="rect">
            <a:avLst/>
          </a:prstGeom>
          <a:ln w="12700">
            <a:miter lim="400000"/>
          </a:ln>
        </p:spPr>
      </p:pic>
      <p:sp>
        <p:nvSpPr>
          <p:cNvPr id="31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1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13" name="TextBox 30"/>
          <p:cNvSpPr txBox="1"/>
          <p:nvPr/>
        </p:nvSpPr>
        <p:spPr>
          <a:xfrm>
            <a:off x="3631436" y="1868931"/>
            <a:ext cx="8325882" cy="34796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While a data protection framework may have its limitations, we are actively identifying and addressing them by exploring additional regulations to ensure necessary safeguards. Nevertheless, having a strong data protection framework is crucial as it serves as a fundamental starting point to implement robust regulatory and legal measures for protecting personal data.</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92470EDE-A98F-193D-ADBA-6099FDE8453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B4246448-5451-0703-ECF6-A6DF14B49342}"/>
              </a:ext>
            </a:extLst>
          </p:cNvPr>
          <p:cNvSpPr txBox="1"/>
          <p:nvPr/>
        </p:nvSpPr>
        <p:spPr>
          <a:xfrm>
            <a:off x="4355867" y="342699"/>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OVERVIEW OF DIGITAL LAW AND ITS RELEVANCE IN SAFEGUARDING DATA</a:t>
            </a:r>
          </a:p>
        </p:txBody>
      </p:sp>
      <p:sp>
        <p:nvSpPr>
          <p:cNvPr id="4" name="Rectangle 3">
            <a:extLst>
              <a:ext uri="{FF2B5EF4-FFF2-40B4-BE49-F238E27FC236}">
                <a16:creationId xmlns:a16="http://schemas.microsoft.com/office/drawing/2014/main" id="{88A4CAA7-77B2-2221-6587-8B97EF2E3584}"/>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010E5DA-9DEF-012C-7BA0-DFE47E4745D8}"/>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6277BF79-D134-BB63-15D5-26D7A5CA5ACF}"/>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DB96DAF1-3AEA-2E57-0CF9-FAEF35109310}"/>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BA1521F8-493D-954E-A340-04719156BD4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433B106B-042D-3EBA-8A46-5C87DC37B6F1}"/>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23" name="UM-Today-Rise-of-the-machine-age-II-review-opt-1.jpeg" descr="UM-Today-Rise-of-the-machine-age-II-review-opt-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32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2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27" name="TextBox 30"/>
          <p:cNvSpPr txBox="1"/>
          <p:nvPr/>
        </p:nvSpPr>
        <p:spPr>
          <a:xfrm>
            <a:off x="3631436" y="1589531"/>
            <a:ext cx="8325882"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A robust data protection framework empowers individuals, curbs harmful data practices, and restricts data exploitation. It is essential to establish comprehensive governance frameworks at both national and global levels, ensuring individuals have strong rights over their data, imposing strict obligations on those handling personal data in public and private sectors, and enabling enforcement powers against those who violate these obligations and protections.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F62A10B9-560C-71E2-B0CE-E9C7CC19C74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C8216D62-26BA-93CA-8F3C-61EA11C6887C}"/>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0BF55DA4-E813-862B-77BB-F5D3B99319D3}"/>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E334215-1299-1E06-C4CE-A38FA1414CCB}"/>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114AE071-6B02-1E5C-3869-362A38925F72}"/>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2BCDD032-93EC-82EF-AD33-830C9AD5ACC8}"/>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9A2E0249-77AD-0DE2-0C1F-49B7D801B71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21455596-278B-68C6-0D1D-DECCC1180F20}"/>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37"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49" y="-1"/>
            <a:ext cx="3577942" cy="6858001"/>
          </a:xfrm>
          <a:prstGeom prst="rect">
            <a:avLst/>
          </a:prstGeom>
          <a:ln w="12700">
            <a:miter lim="400000"/>
          </a:ln>
        </p:spPr>
      </p:pic>
      <p:sp>
        <p:nvSpPr>
          <p:cNvPr id="33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3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41" name="TextBox 30"/>
          <p:cNvSpPr txBox="1"/>
          <p:nvPr/>
        </p:nvSpPr>
        <p:spPr>
          <a:xfrm>
            <a:off x="3604840" y="1550067"/>
            <a:ext cx="8325881"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6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Privacy is an internationally recognized human right. Article 12 of the Universal Declaration of Human Rights (UDHR) proclaims that:</a:t>
            </a:r>
          </a:p>
          <a:p>
            <a:pPr algn="just">
              <a:lnSpc>
                <a:spcPct val="16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 </a:t>
            </a:r>
          </a:p>
          <a:p>
            <a:pPr algn="just">
              <a:lnSpc>
                <a:spcPct val="160000"/>
              </a:lnSpc>
              <a:defRPr sz="2400" i="1">
                <a:solidFill>
                  <a:srgbClr val="835969"/>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[n]o one shall be subjected to arbitrary interference with his privacy, family, home or correspondence .... Everyone has the right to the protection of the law against such interference or attacks.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FF7C185A-784C-E286-B331-EB6FBDB67AF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08168BCB-DC22-1403-D07E-2236282E679D}"/>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5C02F749-E8F3-F21D-0DC5-626A7A92FA0C}"/>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D89A95B-A3FF-BEB2-8F00-20862B293DA6}"/>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151DCF66-E9D8-B58F-7B0F-ACC773CD1802}"/>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EFE73300-033C-922E-D4B7-DCD458FB3B2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E6331FD2-77F4-B543-387A-D2F89B4B8ED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961466D1-5A3A-2A0C-2D20-00F1E9D30B34}"/>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5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35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5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55" name="TextBox 30"/>
          <p:cNvSpPr txBox="1"/>
          <p:nvPr/>
        </p:nvSpPr>
        <p:spPr>
          <a:xfrm>
            <a:off x="3616639" y="2062472"/>
            <a:ext cx="8325881" cy="39259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The UDHR has formed the basis for the major international human rights treaties, which similarly enshrine the right to privacy, including the International Covenant on Civil and Political Rights (ICCPR) in Article 17.</a:t>
            </a:r>
          </a:p>
          <a:p>
            <a:pPr algn="just">
              <a:lnSpc>
                <a:spcPct val="14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As early as 1988, the UN Human Rights Committee, the treaty body charged with monitoring implementation of the ICCPR, </a:t>
            </a:r>
            <a:r>
              <a:rPr sz="2000" dirty="0" err="1">
                <a:solidFill>
                  <a:schemeClr val="tx1"/>
                </a:solidFill>
                <a:latin typeface="Alexandria" pitchFamily="2" charset="-78"/>
                <a:cs typeface="Alexandria" pitchFamily="2" charset="-78"/>
              </a:rPr>
              <a:t>recognised</a:t>
            </a:r>
            <a:r>
              <a:rPr sz="2000" dirty="0">
                <a:solidFill>
                  <a:schemeClr val="tx1"/>
                </a:solidFill>
                <a:latin typeface="Alexandria" pitchFamily="2" charset="-78"/>
                <a:cs typeface="Alexandria" pitchFamily="2" charset="-78"/>
              </a:rPr>
              <a:t> the need for data protection laws to safeguard the fundamental right to privacy </a:t>
            </a:r>
            <a:r>
              <a:rPr sz="2000" dirty="0" err="1">
                <a:solidFill>
                  <a:schemeClr val="tx1"/>
                </a:solidFill>
                <a:latin typeface="Alexandria" pitchFamily="2" charset="-78"/>
                <a:cs typeface="Alexandria" pitchFamily="2" charset="-78"/>
              </a:rPr>
              <a:t>recognised</a:t>
            </a:r>
            <a:r>
              <a:rPr sz="2000" dirty="0">
                <a:solidFill>
                  <a:schemeClr val="tx1"/>
                </a:solidFill>
                <a:latin typeface="Alexandria" pitchFamily="2" charset="-78"/>
                <a:cs typeface="Alexandria" pitchFamily="2" charset="-78"/>
              </a:rPr>
              <a:t> by Article 17 of the ICCPR:</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79EFAB9F-BCB7-9DB4-F6D5-7D4E5CE89EA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86BD26F6-2007-2BE9-86AF-6D662403EE6E}"/>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68AD8F3B-F59A-A9E5-52DD-0C79EC56CB80}"/>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60C122-B079-9EEA-5047-B276EC3F469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B894CFB7-D6F9-F9B7-76E0-40620197AD5E}"/>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F4A19887-F17E-9A12-ACE0-775AF220453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C258B95C-5216-40FD-EEBA-9AA2376266A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013835D5-94D4-1879-EE91-3637D48EADAF}"/>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65"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36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6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69" name="TextBox 30"/>
          <p:cNvSpPr txBox="1"/>
          <p:nvPr/>
        </p:nvSpPr>
        <p:spPr>
          <a:xfrm>
            <a:off x="3667578" y="2173843"/>
            <a:ext cx="8325881" cy="3164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600" i="1">
                <a:solidFill>
                  <a:srgbClr val="835969"/>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The gathering and holding of personal information on computers, data banks, and other devices, whether by public authorities or private individuals or bodies, must be regulated by law. ... [E]very individual should have the right to ascertain in an intelligible form, whether, and if so, what personal data is stored in automatic data files, and for what purposes.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903023E2-636B-6D96-BA6B-637735DA8030}"/>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590E9D96-7857-D82C-6560-3CC244FFD2CD}"/>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7433026D-8D7A-C038-DBD2-4CB031A96550}"/>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EF3EE94-29D9-2329-F998-FED83CF2814C}"/>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9ADE2994-D9EF-A9AB-0ACE-FBC6E5873C16}"/>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8DE482A2-8426-AE28-D3E9-DDA83EF7224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5D1EB66C-FF06-8712-474F-FBC9692912B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EDE60C73-5B17-694A-469A-135E9897B25E}"/>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7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38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8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83" name="TextBox 30"/>
          <p:cNvSpPr txBox="1"/>
          <p:nvPr/>
        </p:nvSpPr>
        <p:spPr>
          <a:xfrm>
            <a:off x="3604840" y="2032667"/>
            <a:ext cx="8325881" cy="26409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600" i="1">
                <a:solidFill>
                  <a:srgbClr val="835969"/>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Every individual should also be able to ascertain which public authorities or private individuals or bodies control or may control their files. If such files ... have been collected or processed contrary to the provisions of the law, every individual should have the right to request rectification or elimination.</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6C0E3C8C-38C3-8AAD-5A6A-D601C1A46EC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ED07E7AE-5D66-0F27-4936-ED8CCCB2EB0B}"/>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A086C965-2851-C40D-BF15-1143AFF0A123}"/>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16C4535-4B28-9A8E-B7E0-2395A58C2148}"/>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CF1D529F-872B-BDBD-7586-ECCD8E94D92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BFFEAC91-CF82-BF53-A23B-AEBC79E9516F}"/>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88CB66B2-D6EF-67CF-C111-A06B0AC048A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0B7503A5-E7FE-AA4E-40FE-73BF36DD19DA}"/>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9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39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9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97" name="TextBox 30"/>
          <p:cNvSpPr txBox="1"/>
          <p:nvPr/>
        </p:nvSpPr>
        <p:spPr>
          <a:xfrm>
            <a:off x="3667578" y="2129450"/>
            <a:ext cx="8325881" cy="323780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In December 2016, the UN General Assembly passed a resolution (by consensus) on the Right to Privacy in the Digital Age, GA Res. 71/199, which reaffirmed previous General Assembly resolutions on the subject, emphasizing that:</a:t>
            </a:r>
          </a:p>
          <a:p>
            <a:pPr algn="just">
              <a:lnSpc>
                <a:spcPct val="160000"/>
              </a:lnSpc>
              <a:defRPr sz="2400" i="1">
                <a:solidFill>
                  <a:srgbClr val="835969"/>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States must respect international human rights obligations regarding the right to privacy [...] when they require disclosure of personal data from third parties, including private companies.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32A008C5-36F4-B8E5-4446-62C65F138AA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E9211DD3-D142-F579-5E8A-7E8DE2B99E92}"/>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E563384C-FFD7-F015-963A-5D13A65DABE4}"/>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9C7130A-464E-189A-DA79-026083079FF7}"/>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77201D36-E954-4A49-456D-1C7FA325177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207D7DF4-D220-4A4E-DBC5-4571D5286EC3}"/>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C5494DDE-45BF-8D62-8DCA-BD0EB240C20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32D36CCE-08AD-AA49-40FE-1F9474D45FA7}"/>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07"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40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0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11" name="TextBox 30"/>
          <p:cNvSpPr txBox="1"/>
          <p:nvPr/>
        </p:nvSpPr>
        <p:spPr>
          <a:xfrm>
            <a:off x="3616639" y="2191952"/>
            <a:ext cx="8325881" cy="34950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4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Privacy and data protection go hand in hand. As individuals, whether we are citizens, customers, or consumers, we should have the ability to protect our privacy and our data from misuse. It is crucial that those who handle data understand their responsibilities clearly, taking steps to safeguard personal information, minimize intrusions on privacy, and be held accountable if they fail to fulfill their obligations. This is especially important when it comes to our own personal data.</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1373BD49-60AA-FCA3-33C2-FC81C779E97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F73BDD38-9CB3-E270-26F3-C0D4356BC268}"/>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BE3B7A2F-4B67-0838-E9F5-D8BBA36B2A84}"/>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91A9652-BBF5-7717-2CCD-4B1F8CA414CE}"/>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CE70F0DE-9A67-76E3-FA27-672A3A15D05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2A297E83-6F6E-68D2-8478-601BF1D1AF1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FE1B8E65-E8B7-7924-269D-4D04FD45F72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B1372013-91A0-EEBF-EAC1-8926845F1D9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2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42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2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25" name="TextBox 30"/>
          <p:cNvSpPr txBox="1"/>
          <p:nvPr/>
        </p:nvSpPr>
        <p:spPr>
          <a:xfrm>
            <a:off x="3604840" y="1842167"/>
            <a:ext cx="8325881" cy="30641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4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Personal data refers to information that is processed through automated means or stored in an organized filing system and is related to an individual. Data protection is all about preserving our fundamental right to privacy by regulating how personal data is handled. It grants individuals certain rights over their own data and establishes a framework of accountability and clear obligations for those who control or process the data.</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C00ED388-D69E-E859-6800-F8485D829AF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8D6DE2CE-C7D6-9E81-F1D2-109EA6BF9DAE}"/>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7DFDFBB9-A279-A247-A839-7994903A9474}"/>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4444D64-8AB3-0DF6-32C7-361E348BFA1B}"/>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3F6E97E8-E2CE-6173-6114-8B254D596607}"/>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79601013-E179-01EE-DCBB-A50CAF26EEC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5ADB88FB-B5C0-3408-6B09-31EC28947C8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78DB0C08-F514-676B-E3CA-96E3F2AA3BFA}"/>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35"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94598" y="-1"/>
            <a:ext cx="3577942" cy="6858001"/>
          </a:xfrm>
          <a:prstGeom prst="rect">
            <a:avLst/>
          </a:prstGeom>
          <a:ln w="12700">
            <a:miter lim="400000"/>
          </a:ln>
        </p:spPr>
      </p:pic>
      <p:sp>
        <p:nvSpPr>
          <p:cNvPr id="43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3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39" name="TextBox 30"/>
          <p:cNvSpPr txBox="1"/>
          <p:nvPr/>
        </p:nvSpPr>
        <p:spPr>
          <a:xfrm>
            <a:off x="3565700" y="1838764"/>
            <a:ext cx="8325881" cy="37335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5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Data protection should ensure the following: </a:t>
            </a:r>
          </a:p>
          <a:p>
            <a:pPr marL="240631" indent="-240631" algn="just">
              <a:lnSpc>
                <a:spcPct val="15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The purposes for which the data and information is to be used should be specified (at the latest) at the time of collection, and should only be used for those agreed purposes. Personal data can only be disclosed, used, or retained for the original purposes (i.e. the purpose at the time of collection), except with the consent of the individual or under law: accordingly, it must be deleted when no longer necessary for that purpose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00C2AB98-59CA-DF75-8B27-3036AD19895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C96C4310-249B-21AD-BB37-B5E9C711AE04}"/>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D01D38CC-1EF6-2A43-9BAA-0624498D3DC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5A2989C-F158-D1B9-5613-1788489F192F}"/>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68CED656-58B5-8DBD-F668-1F6156FEFC71}"/>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B9E72852-74A1-41FC-1A47-30C6C615422D}"/>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710D283A-D523-5ABE-574B-ECFB5A24F14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E233F560-B72A-B28F-C034-93F1E6F0EEF4}"/>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4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45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5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53" name="TextBox 30"/>
          <p:cNvSpPr txBox="1"/>
          <p:nvPr/>
        </p:nvSpPr>
        <p:spPr>
          <a:xfrm>
            <a:off x="3630861" y="1843381"/>
            <a:ext cx="8325881" cy="42106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 Personal data, as generated and processed, should be adequate, relevant, and limited to necessity of the purposes for which it is to be used. </a:t>
            </a:r>
          </a:p>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 The data should be accurate and complete, and measures should be taken to ensure it is up to date. </a:t>
            </a:r>
          </a:p>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Reasonable security safeguards should be used to protect personal data from loss, unauthorized access, destruction, use, modification, or disclosure.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F46076C5-8048-442A-51FA-6B5DD408B6E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42EAEB25-8CAA-E691-BF91-C28A64D4F69B}"/>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8193FF72-DD4F-1C72-717B-9F3C833871C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024A809-1BDC-9F8D-5871-2392DEB56E55}"/>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5048133F-18B0-E06A-7DF3-499A380A7457}"/>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870449C6-F009-DCD7-54E6-05FA2D6F8EC5}"/>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3FBE4112-1068-2ED1-E5DD-6D3984958EC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4C03BD3C-CB2A-225E-5EBA-011D5B49E78F}"/>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6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94598" y="-1"/>
            <a:ext cx="3577942" cy="6858001"/>
          </a:xfrm>
          <a:prstGeom prst="rect">
            <a:avLst/>
          </a:prstGeom>
          <a:ln w="12700">
            <a:miter lim="400000"/>
          </a:ln>
        </p:spPr>
      </p:pic>
      <p:sp>
        <p:nvSpPr>
          <p:cNvPr id="46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6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67" name="TextBox 30"/>
          <p:cNvSpPr txBox="1"/>
          <p:nvPr/>
        </p:nvSpPr>
        <p:spPr>
          <a:xfrm>
            <a:off x="3630861" y="2130101"/>
            <a:ext cx="8325881" cy="31685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There should be no secret processors of data, sources, or processing. Individuals must be made aware of the collection and processing of their data, as well as the purpose of its use, who is controlling it, and who is processing it. </a:t>
            </a:r>
          </a:p>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Individuals have a range of rights which enables them to control their personal data and any processing.</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43C60CFE-C6B8-47B4-F522-6D053EA4955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7089F5D7-8F19-1B78-EB99-04F423D72E98}"/>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EECB9024-5855-0B55-35A6-E5E8D36E4F1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11E25B4-0288-2817-7408-E8B5911B1F36}"/>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A443E5D0-E9B4-3A59-1A41-B65E9706420F}"/>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A05FD7BC-1CE0-2E25-1A8F-CCEDD46205E9}"/>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D9A0F988-9757-2F24-7BAA-1AAB8CEE743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5D320D06-3BEB-E7A0-8BCF-19F6B21E9577}"/>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77"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49" y="-1"/>
            <a:ext cx="3577942" cy="6858001"/>
          </a:xfrm>
          <a:prstGeom prst="rect">
            <a:avLst/>
          </a:prstGeom>
          <a:ln w="12700">
            <a:miter lim="400000"/>
          </a:ln>
        </p:spPr>
      </p:pic>
      <p:sp>
        <p:nvSpPr>
          <p:cNvPr id="47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7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81" name="TextBox 30"/>
          <p:cNvSpPr txBox="1"/>
          <p:nvPr/>
        </p:nvSpPr>
        <p:spPr>
          <a:xfrm>
            <a:off x="3667578" y="1991060"/>
            <a:ext cx="8325881" cy="36874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Those that use personal data must be accountable for and demonstrate compliance with the above principles, and facilitate and fulfil the exercise of these rights, abiding by applicable laws that enshrine those principles.</a:t>
            </a:r>
          </a:p>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There should be limits on the collection of personal data, and it should be obtained by lawful and fair means, as well as being done in a transparent manner.</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4FDE7B5B-3491-F349-1875-2FE55BEACF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62C299A2-AA29-D060-6AB1-A39CC40DC0D3}"/>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59087FF6-46F6-50D8-DA16-FC25F6AB4A8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9D75F7F-B43F-3036-27E6-5BDE51587FCF}"/>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55E67B0E-4647-70F5-4DED-6F00CF9C801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40BBD4D9-43EE-F5B2-E0AB-56BE9D5995B0}"/>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99D49AE1-D077-BF48-373D-2C7A199864B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F8A0AF5B-06B0-B21D-813F-458B2E690C49}"/>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9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49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9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95" name="TextBox 30"/>
          <p:cNvSpPr txBox="1"/>
          <p:nvPr/>
        </p:nvSpPr>
        <p:spPr>
          <a:xfrm>
            <a:off x="3575024" y="1961859"/>
            <a:ext cx="8404731" cy="33455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80000"/>
              </a:lnSpc>
              <a:defRPr sz="2400" i="1">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The Organization for Economic Co-operation and Development (OECD) Guidelines on the Protection of Privacy and Transborder Flows of Personal Data, updated in 2013 </a:t>
            </a:r>
          </a:p>
          <a:p>
            <a:pPr algn="just">
              <a:lnSpc>
                <a:spcPct val="18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1. Collection Limitation Principle </a:t>
            </a:r>
          </a:p>
          <a:p>
            <a:pPr>
              <a:lnSpc>
                <a:spcPct val="18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2. Data Quality Principle</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3. Purpose Specification Principle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74B2D216-DC00-4591-FEB2-98E7B3B6D21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740405CF-992E-C6B4-D4F4-C2FFAA063C11}"/>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EA92020A-4266-973F-3760-3EE577FEF96F}"/>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188723C-D1CA-1C28-7385-51C6CC74319D}"/>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9311749F-749C-6BE8-2200-A180E4BBBCC5}"/>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9E54706C-29DA-E524-4F82-99C38410D1A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7645DFF0-876E-8AE5-992A-7A7E5986C95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95AD6D16-C49F-DC50-753D-25B6024C2E7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05"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49" y="-1"/>
            <a:ext cx="3577942" cy="6858001"/>
          </a:xfrm>
          <a:prstGeom prst="rect">
            <a:avLst/>
          </a:prstGeom>
          <a:ln w="12700">
            <a:miter lim="400000"/>
          </a:ln>
        </p:spPr>
      </p:pic>
      <p:sp>
        <p:nvSpPr>
          <p:cNvPr id="50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0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09" name="TextBox 30"/>
          <p:cNvSpPr txBox="1"/>
          <p:nvPr/>
        </p:nvSpPr>
        <p:spPr>
          <a:xfrm>
            <a:off x="3575024" y="1541780"/>
            <a:ext cx="8404731" cy="36184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90000"/>
              </a:lnSpc>
              <a:defRPr sz="2400">
                <a:solidFill>
                  <a:srgbClr val="0A1F61"/>
                </a:solidFill>
                <a:latin typeface="Tajawal ExtraBold"/>
                <a:ea typeface="Tajawal ExtraBold"/>
                <a:cs typeface="Tajawal ExtraBold"/>
                <a:sym typeface="Tajawal ExtraBold"/>
              </a:defRPr>
            </a:pPr>
            <a:endParaRPr sz="2000" dirty="0">
              <a:solidFill>
                <a:schemeClr val="tx1"/>
              </a:solidFill>
              <a:latin typeface="Alexandria" pitchFamily="2" charset="-78"/>
              <a:cs typeface="Alexandria" pitchFamily="2" charset="-78"/>
            </a:endParaRPr>
          </a:p>
          <a:p>
            <a:pPr algn="just">
              <a:lnSpc>
                <a:spcPct val="19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4. Use Limitation Principle </a:t>
            </a:r>
          </a:p>
          <a:p>
            <a:pPr algn="just">
              <a:lnSpc>
                <a:spcPct val="19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5. Security Safeguards Principle </a:t>
            </a:r>
          </a:p>
          <a:p>
            <a:pPr>
              <a:lnSpc>
                <a:spcPct val="19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6. Openness Principle</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7. Individual Participation Principle </a:t>
            </a:r>
          </a:p>
          <a:p>
            <a:pPr algn="just">
              <a:lnSpc>
                <a:spcPct val="19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8. Accountability Principle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700F0780-67D7-D25D-3C72-D9FCAE8FF65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D820C88C-A92F-0A04-0667-626E2195557B}"/>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EB7B2181-3D00-C650-5328-E5A04471A5D4}"/>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87A93A5-54AD-9F90-C8D2-62ADE1836323}"/>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D8786161-C6BB-9730-454C-B9F994EDBFC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F7B1B6C9-BEAD-E5E4-80A3-BC8FB821169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F09ADF85-600A-C2F0-261D-620C99162A5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5A34A459-2AB7-2D36-9191-D36040F85C22}"/>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1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0" y="-1"/>
            <a:ext cx="3577942" cy="6858001"/>
          </a:xfrm>
          <a:prstGeom prst="rect">
            <a:avLst/>
          </a:prstGeom>
          <a:ln w="12700">
            <a:miter lim="400000"/>
          </a:ln>
        </p:spPr>
      </p:pic>
      <p:sp>
        <p:nvSpPr>
          <p:cNvPr id="52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2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23" name="TextBox 30"/>
          <p:cNvSpPr txBox="1"/>
          <p:nvPr/>
        </p:nvSpPr>
        <p:spPr>
          <a:xfrm>
            <a:off x="3577214" y="1764379"/>
            <a:ext cx="8404731" cy="435683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i="1">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Convention for the Protection of Individuals with regard to Automatic Processing of Personal Data, No. 108, as amended by 2018 </a:t>
            </a:r>
          </a:p>
          <a:p>
            <a:pPr algn="just">
              <a:lnSpc>
                <a:spcPct val="14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Article 5 (4): Personal data undergoing processing shall be:</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a. processed fairly and in a transparent manner</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b. collected for explicit, specified and legitimate purposes and not processed in a way incompatible with those purposes; further processing for archiving purposes in the public interest, scientific or historical research purposes or statistical purposes is, subject to appropriate safeguards, compatible with those purposes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3D0471EB-F221-0E52-C5BD-93590CFE489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C22CB8D5-1838-F531-AA32-161335EFF150}"/>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32E958E2-C752-2245-BF83-E0CF5588037A}"/>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D3ABF92-64D2-02F2-75A8-70B2AA53B342}"/>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6D5CEDA1-338F-6214-31C1-E41862930D7C}"/>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E394D454-13D0-EA03-9604-9E69C93CF636}"/>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926F8C64-7EC2-66DE-F23E-5A61DF69773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B0178810-E213-F32B-CBE1-909562989CF8}"/>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3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53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3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37" name="TextBox 30"/>
          <p:cNvSpPr txBox="1"/>
          <p:nvPr/>
        </p:nvSpPr>
        <p:spPr>
          <a:xfrm>
            <a:off x="3619748" y="1888199"/>
            <a:ext cx="8404732" cy="3164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7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c. adequate, relevant and not excessive in relation to the purposes for which they are processed</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d. accurate and, where necessary, kept up to date</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e. preserved in a form which permits identification of data subjects for no longer than is necessary for the purposes for which those data are processed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3B8D4BBB-024C-8EA2-98F3-3CFEEECE650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23573234-2694-B6F4-C1EE-1EF72B1C855E}"/>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LEGAL FRAMEWORK FOR DATA PROTECTION</a:t>
            </a:r>
          </a:p>
        </p:txBody>
      </p:sp>
      <p:sp>
        <p:nvSpPr>
          <p:cNvPr id="4" name="Rectangle 3">
            <a:extLst>
              <a:ext uri="{FF2B5EF4-FFF2-40B4-BE49-F238E27FC236}">
                <a16:creationId xmlns:a16="http://schemas.microsoft.com/office/drawing/2014/main" id="{BAECD46F-21F3-8B14-D5A1-335CF8BBF3BC}"/>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02F80B8-42DD-6DE3-CA58-FD14E3AF4EC4}"/>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362B58AC-5000-2D66-FD90-9BA1147E2A7F}"/>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8F1FE03C-7F0B-CDC9-D92D-62511250A714}"/>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DD4D6739-C367-555A-092B-2F5B5348B3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470B1C8A-2412-DEE4-4EAF-0F0F4633BEF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47"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54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4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51" name="TextBox 30"/>
          <p:cNvSpPr txBox="1"/>
          <p:nvPr/>
        </p:nvSpPr>
        <p:spPr>
          <a:xfrm>
            <a:off x="3589932" y="1336594"/>
            <a:ext cx="8404731" cy="51185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50000"/>
              </a:lnSpc>
              <a:defRPr sz="2400">
                <a:solidFill>
                  <a:srgbClr val="0A1F61"/>
                </a:solidFill>
                <a:latin typeface="Tajawal ExtraBold"/>
                <a:ea typeface="Tajawal ExtraBold"/>
                <a:cs typeface="Tajawal ExtraBold"/>
                <a:sym typeface="Tajawal ExtraBold"/>
              </a:defRPr>
            </a:pPr>
            <a:r>
              <a:rPr sz="2000" i="1" dirty="0">
                <a:solidFill>
                  <a:schemeClr val="tx1"/>
                </a:solidFill>
                <a:latin typeface="Alexandria" pitchFamily="2" charset="-78"/>
                <a:cs typeface="Alexandria" pitchFamily="2" charset="-78"/>
              </a:rPr>
              <a:t>General Directive Personal Data, Regulation (EU) 2016/679 of the European Parliament and of the Council of 27 April 2016.</a:t>
            </a:r>
            <a:r>
              <a:rPr sz="2000" dirty="0">
                <a:solidFill>
                  <a:schemeClr val="tx1"/>
                </a:solidFill>
                <a:latin typeface="Alexandria" pitchFamily="2" charset="-78"/>
                <a:cs typeface="Alexandria" pitchFamily="2" charset="-78"/>
              </a:rPr>
              <a:t> Principles presented in Article 5:</a:t>
            </a:r>
            <a:endParaRPr lang="en-GB" sz="2000" dirty="0">
              <a:solidFill>
                <a:schemeClr val="tx1"/>
              </a:solidFill>
              <a:latin typeface="Alexandria" pitchFamily="2" charset="-78"/>
              <a:cs typeface="Alexandria" pitchFamily="2" charset="-78"/>
            </a:endParaRPr>
          </a:p>
          <a:p>
            <a:pPr>
              <a:lnSpc>
                <a:spcPct val="150000"/>
              </a:lnSpc>
              <a:defRPr sz="2400">
                <a:solidFill>
                  <a:srgbClr val="0A1F61"/>
                </a:solidFill>
                <a:latin typeface="Tajawal ExtraBold"/>
                <a:ea typeface="Tajawal ExtraBold"/>
                <a:cs typeface="Tajawal ExtraBold"/>
                <a:sym typeface="Tajawal ExtraBold"/>
              </a:defRPr>
            </a:pPr>
            <a:br>
              <a:rPr lang="en-GB" sz="2000" dirty="0">
                <a:solidFill>
                  <a:schemeClr val="tx1"/>
                </a:solidFill>
                <a:latin typeface="Alexandria" pitchFamily="2" charset="-78"/>
                <a:cs typeface="Alexandria" pitchFamily="2" charset="-78"/>
              </a:rPr>
            </a:br>
            <a:r>
              <a:rPr lang="en-GB" sz="2000" dirty="0">
                <a:solidFill>
                  <a:schemeClr val="tx1"/>
                </a:solidFill>
                <a:latin typeface="Alexandria" pitchFamily="2" charset="-78"/>
                <a:cs typeface="Alexandria" pitchFamily="2" charset="-78"/>
              </a:rPr>
              <a:t>1. Lawfulness, fairness and Transparency </a:t>
            </a:r>
          </a:p>
          <a:p>
            <a:pPr>
              <a:lnSpc>
                <a:spcPct val="15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2. Purpose limitation</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3. Data </a:t>
            </a:r>
            <a:r>
              <a:rPr sz="2000" dirty="0" err="1">
                <a:solidFill>
                  <a:schemeClr val="tx1"/>
                </a:solidFill>
                <a:latin typeface="Alexandria" pitchFamily="2" charset="-78"/>
                <a:cs typeface="Alexandria" pitchFamily="2" charset="-78"/>
              </a:rPr>
              <a:t>minimisation</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4. Accuracy</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5. Storage limitation</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6. Integrity and confidentiality</a:t>
            </a:r>
            <a:br>
              <a:rPr sz="2000" dirty="0">
                <a:solidFill>
                  <a:schemeClr val="tx1"/>
                </a:solidFill>
                <a:latin typeface="Alexandria" pitchFamily="2" charset="-78"/>
                <a:cs typeface="Alexandria" pitchFamily="2" charset="-78"/>
              </a:rPr>
            </a:br>
            <a:r>
              <a:rPr sz="2000" dirty="0">
                <a:solidFill>
                  <a:schemeClr val="tx1"/>
                </a:solidFill>
                <a:latin typeface="Alexandria" pitchFamily="2" charset="-78"/>
                <a:cs typeface="Alexandria" pitchFamily="2" charset="-78"/>
              </a:rPr>
              <a:t>7. Accountability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81C7C5A6-5164-1F26-9A94-C7D34FE8222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DB37395D-EA6C-900B-223B-2928131F9333}"/>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DATA PROTECTION CHALLENGES IN THE DIGITAL ERA</a:t>
            </a:r>
          </a:p>
        </p:txBody>
      </p:sp>
      <p:sp>
        <p:nvSpPr>
          <p:cNvPr id="4" name="Rectangle 3">
            <a:extLst>
              <a:ext uri="{FF2B5EF4-FFF2-40B4-BE49-F238E27FC236}">
                <a16:creationId xmlns:a16="http://schemas.microsoft.com/office/drawing/2014/main" id="{44C0098D-4F13-A218-2C1B-4BE0F7A9DF0B}"/>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1E0BF6F-2AD0-606E-27DF-377E67284F4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26C3CBB7-361E-9E5E-353C-646C959B0F5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56FEA45A-A3F7-3AF7-662C-07B0B39DF909}"/>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B83CCB58-E3FC-F62B-EE24-67D4A2C54FA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49EDC919-7F81-0AE2-946C-A4D31B5AA350}"/>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6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56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6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65" name="TextBox 30"/>
          <p:cNvSpPr txBox="1"/>
          <p:nvPr/>
        </p:nvSpPr>
        <p:spPr>
          <a:xfrm>
            <a:off x="3480695" y="1872681"/>
            <a:ext cx="8606808" cy="34796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6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Any activity that collects, stores, or processes personal data raises certain risks, including, but not limited to: </a:t>
            </a:r>
          </a:p>
          <a:p>
            <a:pPr marL="240631" indent="-240631" algn="just">
              <a:lnSpc>
                <a:spcPct val="16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Security breaches</a:t>
            </a:r>
            <a:r>
              <a:rPr sz="2000" dirty="0">
                <a:solidFill>
                  <a:schemeClr val="tx1"/>
                </a:solidFill>
                <a:latin typeface="Alexandria" pitchFamily="2" charset="-78"/>
                <a:cs typeface="Alexandria" pitchFamily="2" charset="-78"/>
              </a:rPr>
              <a:t>: Physical or cyberattacks on data in transit or at rest. </a:t>
            </a:r>
          </a:p>
          <a:p>
            <a:pPr marL="240631" indent="-240631" algn="just">
              <a:lnSpc>
                <a:spcPct val="16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Unauthorized disclosure</a:t>
            </a:r>
            <a:r>
              <a:rPr sz="2000" dirty="0">
                <a:solidFill>
                  <a:schemeClr val="tx1"/>
                </a:solidFill>
                <a:latin typeface="Alexandria" pitchFamily="2" charset="-78"/>
                <a:cs typeface="Alexandria" pitchFamily="2" charset="-78"/>
              </a:rPr>
              <a:t>: Inappropriate transfer of data between government agencies, foreign governments, private companies, or other third parties.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36911637-DEF7-FA3D-B935-B3D9657B80D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A65CC859-26AD-CB60-41D8-F4F639A343A3}"/>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DATA PROTECTION CHALLENGES IN THE DIGITAL ERA</a:t>
            </a:r>
          </a:p>
        </p:txBody>
      </p:sp>
      <p:sp>
        <p:nvSpPr>
          <p:cNvPr id="4" name="Rectangle 3">
            <a:extLst>
              <a:ext uri="{FF2B5EF4-FFF2-40B4-BE49-F238E27FC236}">
                <a16:creationId xmlns:a16="http://schemas.microsoft.com/office/drawing/2014/main" id="{CD88AA27-321A-1F6F-3AC1-7496D88932D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B23A63D-AD82-C83B-70EC-9F12EA73EFD2}"/>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D02C9BEC-9751-4D58-C559-55A3EB088865}"/>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B53BC425-DE9D-82B3-7651-11B891995AB6}"/>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F6D12E46-95D1-BD47-F042-093C00E28F6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99A2C8FF-4005-C11F-EA29-7A382FABE1AF}"/>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75"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57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7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79" name="TextBox 30"/>
          <p:cNvSpPr txBox="1"/>
          <p:nvPr/>
        </p:nvSpPr>
        <p:spPr>
          <a:xfrm>
            <a:off x="3465787" y="1543672"/>
            <a:ext cx="8606808" cy="42106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Function creep</a:t>
            </a:r>
            <a:r>
              <a:rPr sz="2000" dirty="0">
                <a:solidFill>
                  <a:schemeClr val="tx1"/>
                </a:solidFill>
                <a:latin typeface="Alexandria" pitchFamily="2" charset="-78"/>
                <a:cs typeface="Alexandria" pitchFamily="2" charset="-78"/>
              </a:rPr>
              <a:t>: The use (and even sharing) of data for purposes beyond those for which consent was given. </a:t>
            </a:r>
          </a:p>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Identity theft</a:t>
            </a:r>
            <a:r>
              <a:rPr sz="2000" dirty="0">
                <a:solidFill>
                  <a:schemeClr val="tx1"/>
                </a:solidFill>
                <a:latin typeface="Alexandria" pitchFamily="2" charset="-78"/>
                <a:cs typeface="Alexandria" pitchFamily="2" charset="-78"/>
              </a:rPr>
              <a:t>: Identity theft in the digital world can lead to consequences that are at least as serious as those in the “real”, physical world, and, given the global, decentralized nature of the internet, damages that are often more difficult to repair. In a digitized world, impersonation can be undertaken by just about anyone.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CB9282D0-0C24-447C-BA51-2F2346B2490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4B84F5E1-8D3A-FF84-EC29-C916830185E3}"/>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DATA PROTECTION CHALLENGES IN THE DIGITAL ERA</a:t>
            </a:r>
          </a:p>
        </p:txBody>
      </p:sp>
      <p:sp>
        <p:nvSpPr>
          <p:cNvPr id="4" name="Rectangle 3">
            <a:extLst>
              <a:ext uri="{FF2B5EF4-FFF2-40B4-BE49-F238E27FC236}">
                <a16:creationId xmlns:a16="http://schemas.microsoft.com/office/drawing/2014/main" id="{08BAA508-F6A7-E2D8-0470-569F59F11251}"/>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C53F63E-2832-4A68-52E2-3C2E9668E1E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3EA325AF-7297-261B-DD9F-BB480F55F452}"/>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BE2F6F7F-7F6F-D234-A1C4-71D7DD0F5B3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613D2D44-94A5-8A8F-D20F-0ADFCF10353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0AD27129-E666-D002-B2E3-4E858E9366D5}"/>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8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2" y="-1"/>
            <a:ext cx="3577942" cy="6858001"/>
          </a:xfrm>
          <a:prstGeom prst="rect">
            <a:avLst/>
          </a:prstGeom>
          <a:ln w="12700">
            <a:miter lim="400000"/>
          </a:ln>
        </p:spPr>
      </p:pic>
      <p:sp>
        <p:nvSpPr>
          <p:cNvPr id="59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9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93" name="TextBox 30"/>
          <p:cNvSpPr txBox="1"/>
          <p:nvPr/>
        </p:nvSpPr>
        <p:spPr>
          <a:xfrm>
            <a:off x="3391795" y="1357061"/>
            <a:ext cx="8606808"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240631" indent="-240631" algn="just">
              <a:lnSpc>
                <a:spcPct val="16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Surveillance risks</a:t>
            </a:r>
            <a:r>
              <a:rPr sz="2000" dirty="0">
                <a:solidFill>
                  <a:schemeClr val="tx1"/>
                </a:solidFill>
                <a:latin typeface="Alexandria" pitchFamily="2" charset="-78"/>
                <a:cs typeface="Alexandria" pitchFamily="2" charset="-78"/>
              </a:rPr>
              <a:t>: The ability to correlate identifying information across databases (e.g., via facial recognition) increases surveillance risks, particularly where biometrics are involved.</a:t>
            </a:r>
          </a:p>
          <a:p>
            <a:pPr marL="240631" indent="-240631" algn="just">
              <a:lnSpc>
                <a:spcPct val="16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Discrimination or persecution</a:t>
            </a:r>
            <a:r>
              <a:rPr sz="2000" dirty="0">
                <a:solidFill>
                  <a:schemeClr val="tx1"/>
                </a:solidFill>
                <a:latin typeface="Alexandria" pitchFamily="2" charset="-78"/>
                <a:cs typeface="Alexandria" pitchFamily="2" charset="-78"/>
              </a:rPr>
              <a:t>: Identity attributes might be used to discriminate or persecute particular people or groups. Relatedly, reputational attacks (professional and personal) can be launched with significantly greater ease—and to significantly greater effect.</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E9DAEDE7-8604-0ADF-E777-C317180403A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83B5018B-32F8-AE27-403F-48AE90518C14}"/>
              </a:ext>
            </a:extLst>
          </p:cNvPr>
          <p:cNvSpPr txBox="1"/>
          <p:nvPr/>
        </p:nvSpPr>
        <p:spPr>
          <a:xfrm>
            <a:off x="4355867" y="356347"/>
            <a:ext cx="5678150" cy="963597"/>
          </a:xfrm>
          <a:prstGeom prst="rect">
            <a:avLst/>
          </a:prstGeom>
          <a:noFill/>
        </p:spPr>
        <p:txBody>
          <a:bodyPr wrap="square" rtlCol="0">
            <a:spAutoFit/>
          </a:bodyPr>
          <a:lstStyle/>
          <a:p>
            <a:pPr>
              <a:lnSpc>
                <a:spcPct val="150000"/>
              </a:lnSpc>
            </a:pPr>
            <a:r>
              <a:rPr lang="en-US" sz="2000" b="1" dirty="0">
                <a:latin typeface="Alexandria" charset="0"/>
                <a:cs typeface="Alexandria" charset="0"/>
              </a:rPr>
              <a:t>DATA PROTECTION CHALLENGES IN THE DIGITAL ERA</a:t>
            </a:r>
          </a:p>
        </p:txBody>
      </p:sp>
      <p:sp>
        <p:nvSpPr>
          <p:cNvPr id="4" name="Rectangle 3">
            <a:extLst>
              <a:ext uri="{FF2B5EF4-FFF2-40B4-BE49-F238E27FC236}">
                <a16:creationId xmlns:a16="http://schemas.microsoft.com/office/drawing/2014/main" id="{1498FA41-C468-BF7B-6C2B-0B228EA69C9A}"/>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802EEA3-D1BE-DD06-29C1-3DD9D157729F}"/>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ADAC31AF-701A-FD1F-3180-B4FFCB8113D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7D048AE4-9E17-3117-1058-D76F7588FA28}"/>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01EAC5D4-C67F-4E49-3A9E-6028DA9ED2D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13B7A290-A026-5B80-06BF-F1D6FEAD9F19}"/>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0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3" y="-1"/>
            <a:ext cx="3577942" cy="6858001"/>
          </a:xfrm>
          <a:prstGeom prst="rect">
            <a:avLst/>
          </a:prstGeom>
          <a:ln w="12700">
            <a:miter lim="400000"/>
          </a:ln>
        </p:spPr>
      </p:pic>
      <p:sp>
        <p:nvSpPr>
          <p:cNvPr id="60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0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07" name="TextBox 30"/>
          <p:cNvSpPr txBox="1"/>
          <p:nvPr/>
        </p:nvSpPr>
        <p:spPr>
          <a:xfrm>
            <a:off x="3436520" y="1922779"/>
            <a:ext cx="8606808" cy="26453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Exposure of sensitive personal information</a:t>
            </a:r>
            <a:r>
              <a:rPr sz="2000" dirty="0">
                <a:solidFill>
                  <a:schemeClr val="tx1"/>
                </a:solidFill>
                <a:latin typeface="Alexandria" pitchFamily="2" charset="-78"/>
                <a:cs typeface="Alexandria" pitchFamily="2" charset="-78"/>
              </a:rPr>
              <a:t>: Disclosing sensitive personal information (e.g., biometrics, religion, ethnicity, gender, medical histories) for unauthorized purposes.</a:t>
            </a:r>
          </a:p>
          <a:p>
            <a:pPr marL="240631" indent="-240631" algn="just">
              <a:lnSpc>
                <a:spcPct val="170000"/>
              </a:lnSpc>
              <a:buSzPct val="100000"/>
              <a:buChar char="•"/>
              <a:defRPr sz="2400">
                <a:solidFill>
                  <a:srgbClr val="0A1F61"/>
                </a:solidFill>
                <a:latin typeface="Tajawal ExtraBold"/>
                <a:ea typeface="Tajawal ExtraBold"/>
                <a:cs typeface="Tajawal ExtraBold"/>
                <a:sym typeface="Tajawal ExtraBold"/>
              </a:defRPr>
            </a:pPr>
            <a:r>
              <a:rPr sz="2000" u="sng" dirty="0">
                <a:solidFill>
                  <a:schemeClr val="tx1"/>
                </a:solidFill>
                <a:latin typeface="Alexandria" pitchFamily="2" charset="-78"/>
                <a:cs typeface="Alexandria" pitchFamily="2" charset="-78"/>
              </a:rPr>
              <a:t>Unjust treatment</a:t>
            </a:r>
            <a:r>
              <a:rPr sz="2000" dirty="0">
                <a:solidFill>
                  <a:schemeClr val="tx1"/>
                </a:solidFill>
                <a:latin typeface="Alexandria" pitchFamily="2" charset="-78"/>
                <a:cs typeface="Alexandria" pitchFamily="2" charset="-78"/>
              </a:rPr>
              <a:t>: Incomplete or inaccurate data can lead to mistakes or unjust treatment.</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CB0F7D4E-A2A2-DB23-1FEF-C12CC2FCE41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9A55017D-6232-9A54-23A9-FBDAA638B02B}"/>
              </a:ext>
            </a:extLst>
          </p:cNvPr>
          <p:cNvSpPr txBox="1"/>
          <p:nvPr/>
        </p:nvSpPr>
        <p:spPr>
          <a:xfrm>
            <a:off x="4355867" y="356347"/>
            <a:ext cx="5678150" cy="967957"/>
          </a:xfrm>
          <a:prstGeom prst="rect">
            <a:avLst/>
          </a:prstGeom>
          <a:noFill/>
        </p:spPr>
        <p:txBody>
          <a:bodyPr wrap="square" rtlCol="0">
            <a:spAutoFit/>
          </a:bodyPr>
          <a:lstStyle/>
          <a:p>
            <a:pPr>
              <a:lnSpc>
                <a:spcPct val="150000"/>
              </a:lnSpc>
            </a:pPr>
            <a:r>
              <a:rPr lang="en-US" sz="2000" b="1" dirty="0">
                <a:latin typeface="Alexandria" charset="0"/>
                <a:cs typeface="Alexandria" charset="0"/>
              </a:rPr>
              <a:t>FUTURE TRENDS AND DEVELOPMENT OF DATA PROTECTION</a:t>
            </a:r>
          </a:p>
        </p:txBody>
      </p:sp>
      <p:sp>
        <p:nvSpPr>
          <p:cNvPr id="4" name="Rectangle 3">
            <a:extLst>
              <a:ext uri="{FF2B5EF4-FFF2-40B4-BE49-F238E27FC236}">
                <a16:creationId xmlns:a16="http://schemas.microsoft.com/office/drawing/2014/main" id="{9025FEE6-60AB-EBE0-0C27-01199F9F167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077F5A8-8D45-F856-DCA9-6CD67EC0708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1BC14A2E-96E8-1338-7D6D-D18ACAAD1B3F}"/>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7BA2F925-0B5F-DCEE-5F81-FE37E9029133}"/>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35F6A32A-E991-14F6-8D37-D774DFD333E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C71926BD-4DB3-0B91-D670-F111F78675F8}"/>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17"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61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1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21" name="TextBox 30"/>
          <p:cNvSpPr txBox="1"/>
          <p:nvPr/>
        </p:nvSpPr>
        <p:spPr>
          <a:xfrm>
            <a:off x="3817445" y="2591627"/>
            <a:ext cx="8026146" cy="17715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40000"/>
              </a:lnSpc>
              <a:defRPr sz="30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The future evolution of digital technologies and how they are used, particularly for automation and artificial intelligence, will place even greater importance on personal data. How do we prepare for such developments?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0B54E788-5ADE-EC31-2008-3FD52549934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C0811EAE-DA10-DCF1-044E-A1A064363A52}"/>
              </a:ext>
            </a:extLst>
          </p:cNvPr>
          <p:cNvSpPr txBox="1"/>
          <p:nvPr/>
        </p:nvSpPr>
        <p:spPr>
          <a:xfrm>
            <a:off x="4355867" y="356347"/>
            <a:ext cx="5678150" cy="967957"/>
          </a:xfrm>
          <a:prstGeom prst="rect">
            <a:avLst/>
          </a:prstGeom>
          <a:noFill/>
        </p:spPr>
        <p:txBody>
          <a:bodyPr wrap="square" rtlCol="0">
            <a:spAutoFit/>
          </a:bodyPr>
          <a:lstStyle/>
          <a:p>
            <a:pPr>
              <a:lnSpc>
                <a:spcPct val="150000"/>
              </a:lnSpc>
            </a:pPr>
            <a:r>
              <a:rPr lang="en-US" sz="2000" b="1" dirty="0">
                <a:latin typeface="Alexandria" charset="0"/>
                <a:cs typeface="Alexandria" charset="0"/>
              </a:rPr>
              <a:t>FUTURE TRENDS AND DEVELOPMENT OF DATA PROTECTION</a:t>
            </a:r>
          </a:p>
        </p:txBody>
      </p:sp>
      <p:sp>
        <p:nvSpPr>
          <p:cNvPr id="4" name="Rectangle 3">
            <a:extLst>
              <a:ext uri="{FF2B5EF4-FFF2-40B4-BE49-F238E27FC236}">
                <a16:creationId xmlns:a16="http://schemas.microsoft.com/office/drawing/2014/main" id="{CE1B3BD0-7F3E-AA81-6008-D7A50CAE9D5B}"/>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EF70132-B832-F026-1856-FC826F20980E}"/>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D865FD8D-6D7E-D47B-0BE6-5C6788FF62D5}"/>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61B7C470-4729-7FF5-C2BC-185099A47E56}"/>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CF0DFD06-9EE4-0915-D848-97937465D82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F63595AD-BF92-AEAA-D295-699E0ACAAE88}"/>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3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94599" y="-1"/>
            <a:ext cx="3577942" cy="6858001"/>
          </a:xfrm>
          <a:prstGeom prst="rect">
            <a:avLst/>
          </a:prstGeom>
          <a:ln w="12700">
            <a:miter lim="400000"/>
          </a:ln>
        </p:spPr>
      </p:pic>
      <p:sp>
        <p:nvSpPr>
          <p:cNvPr id="63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3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35" name="TextBox 30"/>
          <p:cNvSpPr txBox="1"/>
          <p:nvPr/>
        </p:nvSpPr>
        <p:spPr>
          <a:xfrm>
            <a:off x="3599961" y="1678438"/>
            <a:ext cx="8325881" cy="39259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a:solidFill>
                  <a:srgbClr val="0A1F61"/>
                </a:solidFill>
                <a:latin typeface="Tajawal ExtraBold"/>
                <a:ea typeface="Tajawal ExtraBold"/>
                <a:cs typeface="Tajawal ExtraBold"/>
                <a:sym typeface="Tajawal ExtraBold"/>
              </a:defRPr>
            </a:pPr>
            <a:r>
              <a:rPr sz="2000" b="1" u="sng" dirty="0">
                <a:solidFill>
                  <a:schemeClr val="tx1"/>
                </a:solidFill>
                <a:latin typeface="Alexandria" pitchFamily="2" charset="-78"/>
                <a:cs typeface="Alexandria" pitchFamily="2" charset="-78"/>
              </a:rPr>
              <a:t>In Indonesia</a:t>
            </a:r>
            <a:r>
              <a:rPr sz="2000" dirty="0">
                <a:solidFill>
                  <a:schemeClr val="tx1"/>
                </a:solidFill>
                <a:latin typeface="Alexandria" pitchFamily="2" charset="-78"/>
                <a:cs typeface="Alexandria" pitchFamily="2" charset="-78"/>
              </a:rPr>
              <a:t>, the government has recently enacted a much-anticipated data protection law called Law No. 27 of 2022 on Personal Data Protection (PDP Law). This law applies to personal data protection in all sectors and brings significant changes compared to the previous regulations. The PDP Law largely incorporates principles and provisions from the European Union's GDPR, which means that businesses in Indonesia will need to make substantial adjustments to their current practices of processing personal data.</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8F0A8A20-B6BF-0986-3171-E9FC475F3EE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759F3D08-C18F-DFF6-552E-248FBB8CDEDF}"/>
              </a:ext>
            </a:extLst>
          </p:cNvPr>
          <p:cNvSpPr txBox="1"/>
          <p:nvPr/>
        </p:nvSpPr>
        <p:spPr>
          <a:xfrm>
            <a:off x="4355867" y="356347"/>
            <a:ext cx="5678150" cy="967957"/>
          </a:xfrm>
          <a:prstGeom prst="rect">
            <a:avLst/>
          </a:prstGeom>
          <a:noFill/>
        </p:spPr>
        <p:txBody>
          <a:bodyPr wrap="square" rtlCol="0">
            <a:spAutoFit/>
          </a:bodyPr>
          <a:lstStyle/>
          <a:p>
            <a:pPr>
              <a:lnSpc>
                <a:spcPct val="150000"/>
              </a:lnSpc>
            </a:pPr>
            <a:r>
              <a:rPr lang="en-US" sz="2000" b="1" dirty="0">
                <a:latin typeface="Alexandria" charset="0"/>
                <a:cs typeface="Alexandria" charset="0"/>
              </a:rPr>
              <a:t>FUTURE TRENDS AND DEVELOPMENT OF DATA PROTECTION</a:t>
            </a:r>
          </a:p>
        </p:txBody>
      </p:sp>
      <p:sp>
        <p:nvSpPr>
          <p:cNvPr id="4" name="Rectangle 3">
            <a:extLst>
              <a:ext uri="{FF2B5EF4-FFF2-40B4-BE49-F238E27FC236}">
                <a16:creationId xmlns:a16="http://schemas.microsoft.com/office/drawing/2014/main" id="{1BE1EDDD-FDC0-ABB7-D9E5-670610B8401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E0F8EC2-82D1-7930-F550-31270B46039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5E8F2708-384C-7321-3B2D-779A45736F8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87926179-E978-0FBE-82D1-F9178B4F2620}"/>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FA6D64DF-EA57-3054-67B9-DF6FFA2B7D0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1D157E90-A12F-2CBC-0E6D-27667D71C9C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45"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64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4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49" name="TextBox 30"/>
          <p:cNvSpPr txBox="1"/>
          <p:nvPr/>
        </p:nvSpPr>
        <p:spPr>
          <a:xfrm>
            <a:off x="3599961" y="1818138"/>
            <a:ext cx="8325881" cy="30641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a:solidFill>
                  <a:srgbClr val="0A1F61"/>
                </a:solidFill>
                <a:latin typeface="Tajawal ExtraBold"/>
                <a:ea typeface="Tajawal ExtraBold"/>
                <a:cs typeface="Tajawal ExtraBold"/>
                <a:sym typeface="Tajawal ExtraBold"/>
              </a:defRPr>
            </a:pPr>
            <a:r>
              <a:rPr sz="2000" b="1" u="sng" dirty="0">
                <a:solidFill>
                  <a:schemeClr val="tx1"/>
                </a:solidFill>
                <a:latin typeface="Alexandria" pitchFamily="2" charset="-78"/>
                <a:cs typeface="Alexandria" pitchFamily="2" charset="-78"/>
              </a:rPr>
              <a:t>In New Zealand</a:t>
            </a:r>
            <a:r>
              <a:rPr sz="2000" dirty="0">
                <a:solidFill>
                  <a:schemeClr val="tx1"/>
                </a:solidFill>
                <a:latin typeface="Alexandria" pitchFamily="2" charset="-78"/>
                <a:cs typeface="Alexandria" pitchFamily="2" charset="-78"/>
              </a:rPr>
              <a:t>, the government is reviewing the notification rules regarding the collection of personal information under the Privacy Act 2020. The proposed changes aim to ensure that individuals are notified when an agency collects their personal information indirectly through a third party. Currently, the Privacy Act only mandates notification when the agency collects personal information directly from the individual themselves.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FE658853-CC9E-0DDB-1224-59E31E76063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622D6514-41BB-2DA6-7879-7D4C1DF896D7}"/>
              </a:ext>
            </a:extLst>
          </p:cNvPr>
          <p:cNvSpPr txBox="1"/>
          <p:nvPr/>
        </p:nvSpPr>
        <p:spPr>
          <a:xfrm>
            <a:off x="4355867" y="356347"/>
            <a:ext cx="5678150" cy="967957"/>
          </a:xfrm>
          <a:prstGeom prst="rect">
            <a:avLst/>
          </a:prstGeom>
          <a:noFill/>
        </p:spPr>
        <p:txBody>
          <a:bodyPr wrap="square" rtlCol="0">
            <a:spAutoFit/>
          </a:bodyPr>
          <a:lstStyle/>
          <a:p>
            <a:pPr>
              <a:lnSpc>
                <a:spcPct val="150000"/>
              </a:lnSpc>
            </a:pPr>
            <a:r>
              <a:rPr lang="en-US" sz="2000" b="1" dirty="0">
                <a:latin typeface="Alexandria" charset="0"/>
                <a:cs typeface="Alexandria" charset="0"/>
              </a:rPr>
              <a:t>FUTURE TRENDS AND DEVELOPMENT OF DATA PROTECTION</a:t>
            </a:r>
          </a:p>
        </p:txBody>
      </p:sp>
      <p:sp>
        <p:nvSpPr>
          <p:cNvPr id="4" name="Rectangle 3">
            <a:extLst>
              <a:ext uri="{FF2B5EF4-FFF2-40B4-BE49-F238E27FC236}">
                <a16:creationId xmlns:a16="http://schemas.microsoft.com/office/drawing/2014/main" id="{C056D92B-40E6-4D3A-2301-C27DB845264A}"/>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8A57B2B-52FC-4A06-A731-78B2F8020B7F}"/>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206800D8-24F4-685D-7B20-148232B11C91}"/>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A7961FD8-1EC4-7DCD-D5D0-CAF5BDC4E713}"/>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EF109A29-7B08-EB97-4B7B-1581648E0A1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DDEA2BD4-D902-9A08-9053-1D61493695C7}"/>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5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1" y="-1"/>
            <a:ext cx="3577942" cy="6858001"/>
          </a:xfrm>
          <a:prstGeom prst="rect">
            <a:avLst/>
          </a:prstGeom>
          <a:ln w="12700">
            <a:miter lim="400000"/>
          </a:ln>
        </p:spPr>
      </p:pic>
      <p:sp>
        <p:nvSpPr>
          <p:cNvPr id="66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6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63" name="TextBox 30"/>
          <p:cNvSpPr txBox="1"/>
          <p:nvPr/>
        </p:nvSpPr>
        <p:spPr>
          <a:xfrm>
            <a:off x="3599961" y="1703838"/>
            <a:ext cx="8325881" cy="39259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a:solidFill>
                  <a:srgbClr val="0A1F61"/>
                </a:solidFill>
                <a:latin typeface="Tajawal ExtraBold"/>
                <a:ea typeface="Tajawal ExtraBold"/>
                <a:cs typeface="Tajawal ExtraBold"/>
                <a:sym typeface="Tajawal ExtraBold"/>
              </a:defRPr>
            </a:pPr>
            <a:r>
              <a:rPr sz="2000" b="1" u="sng" dirty="0">
                <a:solidFill>
                  <a:schemeClr val="tx1"/>
                </a:solidFill>
                <a:latin typeface="Alexandria" pitchFamily="2" charset="-78"/>
                <a:cs typeface="Alexandria" pitchFamily="2" charset="-78"/>
              </a:rPr>
              <a:t>In Greece</a:t>
            </a:r>
            <a:r>
              <a:rPr sz="2000" dirty="0">
                <a:solidFill>
                  <a:schemeClr val="tx1"/>
                </a:solidFill>
                <a:latin typeface="Alexandria" pitchFamily="2" charset="-78"/>
                <a:cs typeface="Alexandria" pitchFamily="2" charset="-78"/>
              </a:rPr>
              <a:t>, digital transformation and the regulation of new technologies have been key priorities on the regulatory agenda. Starting from the second half of 2022, new rules have been introduced, and their enforcement is set to begin in 2023. In the coming months, additional supplementary legislation is expected to provide further clarification on certain areas that may currently lack clarity. These measures aim to assist organizations in navigating the ever-changing legal landscape as technology continues to evolve.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A9C09821-660E-7E3A-A678-8B134FDD565A}"/>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1E27AAE5-4C7B-179A-84D7-05C7CEE92487}"/>
              </a:ext>
            </a:extLst>
          </p:cNvPr>
          <p:cNvSpPr txBox="1"/>
          <p:nvPr/>
        </p:nvSpPr>
        <p:spPr>
          <a:xfrm>
            <a:off x="4355867" y="356347"/>
            <a:ext cx="5678150" cy="967957"/>
          </a:xfrm>
          <a:prstGeom prst="rect">
            <a:avLst/>
          </a:prstGeom>
          <a:noFill/>
        </p:spPr>
        <p:txBody>
          <a:bodyPr wrap="square" rtlCol="0">
            <a:spAutoFit/>
          </a:bodyPr>
          <a:lstStyle/>
          <a:p>
            <a:pPr>
              <a:lnSpc>
                <a:spcPct val="150000"/>
              </a:lnSpc>
            </a:pPr>
            <a:r>
              <a:rPr lang="en-US" sz="2000" b="1" dirty="0">
                <a:latin typeface="Alexandria" charset="0"/>
                <a:cs typeface="Alexandria" charset="0"/>
              </a:rPr>
              <a:t>FUTURE TRENDS AND DEVELOPMENT OF DATA PROTECTION</a:t>
            </a:r>
          </a:p>
        </p:txBody>
      </p:sp>
      <p:sp>
        <p:nvSpPr>
          <p:cNvPr id="4" name="Rectangle 3">
            <a:extLst>
              <a:ext uri="{FF2B5EF4-FFF2-40B4-BE49-F238E27FC236}">
                <a16:creationId xmlns:a16="http://schemas.microsoft.com/office/drawing/2014/main" id="{6F4836E5-7836-FDAF-9A4F-F0AAADFEBE7C}"/>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9041D14-3B98-1EB7-50E2-9A355ABD3AF3}"/>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24D9ADCC-D2B6-73F6-3FBC-48FE1CD6663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49643697-B682-0E2F-977E-6754A28F20FB}"/>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AE77649B-4337-EA3A-9FED-E78987AB632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11DB1C0A-7288-3489-41E4-C0B59AC181EF}"/>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7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294345" y="-1"/>
            <a:ext cx="3577942" cy="6858001"/>
          </a:xfrm>
          <a:prstGeom prst="rect">
            <a:avLst/>
          </a:prstGeom>
          <a:ln w="12700">
            <a:miter lim="400000"/>
          </a:ln>
        </p:spPr>
      </p:pic>
      <p:sp>
        <p:nvSpPr>
          <p:cNvPr id="67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7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77" name="TextBox 30"/>
          <p:cNvSpPr txBox="1"/>
          <p:nvPr/>
        </p:nvSpPr>
        <p:spPr>
          <a:xfrm>
            <a:off x="3667578" y="2024653"/>
            <a:ext cx="8325881" cy="30641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a:solidFill>
                  <a:srgbClr val="0A1F61"/>
                </a:solidFill>
                <a:latin typeface="Tajawal ExtraBold"/>
                <a:ea typeface="Tajawal ExtraBold"/>
                <a:cs typeface="Tajawal ExtraBold"/>
                <a:sym typeface="Tajawal ExtraBold"/>
              </a:defRPr>
            </a:pPr>
            <a:r>
              <a:rPr sz="2000" dirty="0">
                <a:solidFill>
                  <a:schemeClr val="tx1"/>
                </a:solidFill>
                <a:latin typeface="Alexandria" pitchFamily="2" charset="-78"/>
                <a:cs typeface="Alexandria" pitchFamily="2" charset="-78"/>
              </a:rPr>
              <a:t>In the last quarter of 2021, the </a:t>
            </a:r>
            <a:r>
              <a:rPr sz="2000" b="1" u="sng" dirty="0">
                <a:solidFill>
                  <a:schemeClr val="tx1"/>
                </a:solidFill>
                <a:latin typeface="Alexandria" pitchFamily="2" charset="-78"/>
                <a:cs typeface="Alexandria" pitchFamily="2" charset="-78"/>
              </a:rPr>
              <a:t>UAE</a:t>
            </a:r>
            <a:r>
              <a:rPr sz="2000" dirty="0">
                <a:solidFill>
                  <a:schemeClr val="tx1"/>
                </a:solidFill>
                <a:latin typeface="Alexandria" pitchFamily="2" charset="-78"/>
                <a:cs typeface="Alexandria" pitchFamily="2" charset="-78"/>
              </a:rPr>
              <a:t> implemented Federal Decree Law 45 of 2021, which focuses on the protection of personal data. This law establishes a comprehensive framework to safeguard the confidentiality of information and protect individuals' privacy within the UAE. Furthermore, the law highlights the forthcoming issuance of an 'implementing regulation,' which will provide additional details on how the law will be applied and enforced.</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grey background&#10;&#10;Description automatically generated">
            <a:extLst>
              <a:ext uri="{FF2B5EF4-FFF2-40B4-BE49-F238E27FC236}">
                <a16:creationId xmlns:a16="http://schemas.microsoft.com/office/drawing/2014/main" id="{FE0583C8-ADE3-56E9-6192-D0F9590BE6B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3" name="TextBox 2">
            <a:extLst>
              <a:ext uri="{FF2B5EF4-FFF2-40B4-BE49-F238E27FC236}">
                <a16:creationId xmlns:a16="http://schemas.microsoft.com/office/drawing/2014/main" id="{0403CC5E-94E9-2209-D164-E6C2F3E07B63}"/>
              </a:ext>
            </a:extLst>
          </p:cNvPr>
          <p:cNvSpPr txBox="1"/>
          <p:nvPr/>
        </p:nvSpPr>
        <p:spPr>
          <a:xfrm>
            <a:off x="4355867" y="356347"/>
            <a:ext cx="5678150" cy="501932"/>
          </a:xfrm>
          <a:prstGeom prst="rect">
            <a:avLst/>
          </a:prstGeom>
          <a:noFill/>
        </p:spPr>
        <p:txBody>
          <a:bodyPr wrap="square" rtlCol="0">
            <a:spAutoFit/>
          </a:bodyPr>
          <a:lstStyle/>
          <a:p>
            <a:pPr>
              <a:lnSpc>
                <a:spcPct val="150000"/>
              </a:lnSpc>
            </a:pPr>
            <a:r>
              <a:rPr lang="en-US" sz="2000" b="1" dirty="0">
                <a:latin typeface="Alexandria" charset="0"/>
                <a:cs typeface="Alexandria" charset="0"/>
              </a:rPr>
              <a:t>Conclusion</a:t>
            </a:r>
          </a:p>
        </p:txBody>
      </p:sp>
      <p:sp>
        <p:nvSpPr>
          <p:cNvPr id="4" name="Rectangle 3">
            <a:extLst>
              <a:ext uri="{FF2B5EF4-FFF2-40B4-BE49-F238E27FC236}">
                <a16:creationId xmlns:a16="http://schemas.microsoft.com/office/drawing/2014/main" id="{13CC7549-C6B7-26BE-FB42-99577561B13F}"/>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75FC6AF-3ABC-D85F-BBD1-4235A7E44994}"/>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B51D0C23-5666-7080-8B1F-797B7B61363E}"/>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7" name="TextBox 6">
            <a:extLst>
              <a:ext uri="{FF2B5EF4-FFF2-40B4-BE49-F238E27FC236}">
                <a16:creationId xmlns:a16="http://schemas.microsoft.com/office/drawing/2014/main" id="{B6D71167-6FB7-A84D-060A-68294487E2F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sp>
        <p:nvSpPr>
          <p:cNvPr id="8" name="TextBox 7">
            <a:extLst>
              <a:ext uri="{FF2B5EF4-FFF2-40B4-BE49-F238E27FC236}">
                <a16:creationId xmlns:a16="http://schemas.microsoft.com/office/drawing/2014/main" id="{5E7FA8F4-ABC3-27A4-73EF-8FBCE471B6C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E079D137-7E34-64D1-8689-B71BDC09A09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87"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80950" y="-1"/>
            <a:ext cx="3577942" cy="6858001"/>
          </a:xfrm>
          <a:prstGeom prst="rect">
            <a:avLst/>
          </a:prstGeom>
          <a:ln w="12700">
            <a:miter lim="400000"/>
          </a:ln>
        </p:spPr>
      </p:pic>
      <p:sp>
        <p:nvSpPr>
          <p:cNvPr id="68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8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91" name="TextBox 30"/>
          <p:cNvSpPr txBox="1"/>
          <p:nvPr/>
        </p:nvSpPr>
        <p:spPr>
          <a:xfrm>
            <a:off x="3480695" y="1564459"/>
            <a:ext cx="8325881" cy="3164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6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In conclusion, data protection and digital law play vital roles in safeguarding individuals' privacy and personal information in our modern digital age. Across different countries, we have witnessed the development of data protection laws and regulations aimed at empowering individuals and holding organizations accountable for responsible data handling.</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BECCD0-100D-1620-39DC-A11B124DD9DE}"/>
              </a:ext>
            </a:extLst>
          </p:cNvPr>
          <p:cNvPicPr>
            <a:picLocks noChangeAspect="1"/>
          </p:cNvPicPr>
          <p:nvPr/>
        </p:nvPicPr>
        <p:blipFill>
          <a:blip r:embed="rId2" cstate="screen">
            <a:grayscl/>
            <a:extLst>
              <a:ext uri="{28A0092B-C50C-407E-A947-70E740481C1C}">
                <a14:useLocalDpi xmlns:a14="http://schemas.microsoft.com/office/drawing/2010/main"/>
              </a:ext>
            </a:extLst>
          </a:blip>
          <a:stretch>
            <a:fillRect/>
          </a:stretch>
        </p:blipFill>
        <p:spPr>
          <a:xfrm>
            <a:off x="0" y="7112"/>
            <a:ext cx="12192000" cy="6843776"/>
          </a:xfrm>
          <a:prstGeom prst="rect">
            <a:avLst/>
          </a:prstGeom>
        </p:spPr>
      </p:pic>
      <p:sp>
        <p:nvSpPr>
          <p:cNvPr id="3" name="Right Triangle 2">
            <a:extLst>
              <a:ext uri="{FF2B5EF4-FFF2-40B4-BE49-F238E27FC236}">
                <a16:creationId xmlns:a16="http://schemas.microsoft.com/office/drawing/2014/main" id="{2345839E-B36F-A6C6-D130-572E6A030372}"/>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TextBox 3">
            <a:extLst>
              <a:ext uri="{FF2B5EF4-FFF2-40B4-BE49-F238E27FC236}">
                <a16:creationId xmlns:a16="http://schemas.microsoft.com/office/drawing/2014/main" id="{25EC643B-1F04-39D7-559D-A55B43DE9D97}"/>
              </a:ext>
            </a:extLst>
          </p:cNvPr>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5" name="Graphic 4">
            <a:extLst>
              <a:ext uri="{FF2B5EF4-FFF2-40B4-BE49-F238E27FC236}">
                <a16:creationId xmlns:a16="http://schemas.microsoft.com/office/drawing/2014/main" id="{CB47FAF4-15EF-8E55-C991-4EBD44876D4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6" name="Parallelogram 13">
            <a:extLst>
              <a:ext uri="{FF2B5EF4-FFF2-40B4-BE49-F238E27FC236}">
                <a16:creationId xmlns:a16="http://schemas.microsoft.com/office/drawing/2014/main" id="{520193AD-F486-8714-B34D-4E87B5EC29B9}"/>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7" name="Graphic 21">
            <a:extLst>
              <a:ext uri="{FF2B5EF4-FFF2-40B4-BE49-F238E27FC236}">
                <a16:creationId xmlns:a16="http://schemas.microsoft.com/office/drawing/2014/main" id="{3A1F3AAF-A6E6-39FA-FD70-A4BA86116C89}"/>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5810" y="203200"/>
            <a:ext cx="2580006" cy="1204686"/>
          </a:xfrm>
          <a:prstGeom prst="rect">
            <a:avLst/>
          </a:prstGeom>
        </p:spPr>
      </p:pic>
      <p:sp>
        <p:nvSpPr>
          <p:cNvPr id="8" name="Slide Number Placeholder 7">
            <a:extLst>
              <a:ext uri="{FF2B5EF4-FFF2-40B4-BE49-F238E27FC236}">
                <a16:creationId xmlns:a16="http://schemas.microsoft.com/office/drawing/2014/main" id="{2633710C-19EA-D435-6DB6-B018BB065F0B}"/>
              </a:ext>
            </a:extLst>
          </p:cNvPr>
          <p:cNvSpPr>
            <a:spLocks noGrp="1"/>
          </p:cNvSpPr>
          <p:nvPr>
            <p:ph type="sldNum" sz="quarter" idx="2"/>
          </p:nvPr>
        </p:nvSpPr>
        <p:spPr>
          <a:xfrm>
            <a:off x="5892800" y="6172200"/>
            <a:ext cx="2844800" cy="368301"/>
          </a:xfrm>
        </p:spPr>
        <p:txBody>
          <a:bodyPr/>
          <a:lstStyle/>
          <a:p>
            <a:fld id="{86CB4B4D-7CA3-9044-876B-883B54F8677D}" type="slidenum">
              <a:rPr lang="en-IQ" smtClean="0"/>
              <a:t>40</a:t>
            </a:fld>
            <a:endParaRPr lang="en-IQ"/>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F9AB92-3B16-419F-A5DF-8806B9D2CBFE}">
  <ds:schemaRefs>
    <ds:schemaRef ds:uri="http://schemas.microsoft.com/sharepoint/v3/contenttype/forms"/>
  </ds:schemaRefs>
</ds:datastoreItem>
</file>

<file path=customXml/itemProps2.xml><?xml version="1.0" encoding="utf-8"?>
<ds:datastoreItem xmlns:ds="http://schemas.openxmlformats.org/officeDocument/2006/customXml" ds:itemID="{19B11DF0-50C3-44F0-9C04-5EEB845660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296</TotalTime>
  <Words>2950</Words>
  <Application>Microsoft Office PowerPoint</Application>
  <PresentationFormat>Widescreen</PresentationFormat>
  <Paragraphs>223</Paragraphs>
  <Slides>40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Ramy Elbadry</cp:lastModifiedBy>
  <cp:revision>3</cp:revision>
  <dcterms:modified xsi:type="dcterms:W3CDTF">2024-07-05T12:41:48Z</dcterms:modified>
</cp:coreProperties>
</file>