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480" r:id="rId2"/>
    <p:sldId id="482" r:id="rId3"/>
    <p:sldId id="518" r:id="rId4"/>
    <p:sldId id="503" r:id="rId5"/>
    <p:sldId id="504" r:id="rId6"/>
    <p:sldId id="506" r:id="rId7"/>
    <p:sldId id="507" r:id="rId8"/>
    <p:sldId id="508" r:id="rId9"/>
    <p:sldId id="509" r:id="rId10"/>
    <p:sldId id="517" r:id="rId11"/>
    <p:sldId id="519" r:id="rId12"/>
    <p:sldId id="520" r:id="rId13"/>
    <p:sldId id="522" r:id="rId14"/>
    <p:sldId id="524" r:id="rId15"/>
    <p:sldId id="548" r:id="rId16"/>
    <p:sldId id="549" r:id="rId17"/>
    <p:sldId id="525" r:id="rId18"/>
    <p:sldId id="523" r:id="rId19"/>
    <p:sldId id="521" r:id="rId20"/>
    <p:sldId id="526" r:id="rId21"/>
    <p:sldId id="527" r:id="rId22"/>
    <p:sldId id="528" r:id="rId23"/>
    <p:sldId id="529" r:id="rId24"/>
    <p:sldId id="530" r:id="rId25"/>
    <p:sldId id="531" r:id="rId26"/>
    <p:sldId id="532" r:id="rId27"/>
    <p:sldId id="533" r:id="rId28"/>
    <p:sldId id="534" r:id="rId29"/>
    <p:sldId id="535" r:id="rId30"/>
    <p:sldId id="536" r:id="rId31"/>
    <p:sldId id="537" r:id="rId32"/>
    <p:sldId id="538" r:id="rId33"/>
    <p:sldId id="539" r:id="rId34"/>
    <p:sldId id="540" r:id="rId35"/>
    <p:sldId id="541" r:id="rId36"/>
    <p:sldId id="542" r:id="rId37"/>
    <p:sldId id="543" r:id="rId38"/>
    <p:sldId id="544" r:id="rId39"/>
    <p:sldId id="545" r:id="rId40"/>
    <p:sldId id="546" r:id="rId41"/>
    <p:sldId id="547" r:id="rId42"/>
    <p:sldId id="550" r:id="rId43"/>
    <p:sldId id="551" r:id="rId44"/>
    <p:sldId id="552" r:id="rId45"/>
    <p:sldId id="553" r:id="rId46"/>
    <p:sldId id="554" r:id="rId47"/>
    <p:sldId id="556" r:id="rId48"/>
    <p:sldId id="557" r:id="rId49"/>
    <p:sldId id="558" r:id="rId50"/>
    <p:sldId id="559" r:id="rId51"/>
    <p:sldId id="555" r:id="rId52"/>
    <p:sldId id="560"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518"/>
            <p14:sldId id="503"/>
            <p14:sldId id="504"/>
            <p14:sldId id="506"/>
            <p14:sldId id="507"/>
            <p14:sldId id="508"/>
            <p14:sldId id="509"/>
            <p14:sldId id="517"/>
            <p14:sldId id="519"/>
            <p14:sldId id="520"/>
            <p14:sldId id="522"/>
            <p14:sldId id="524"/>
            <p14:sldId id="548"/>
            <p14:sldId id="549"/>
            <p14:sldId id="525"/>
            <p14:sldId id="523"/>
            <p14:sldId id="521"/>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50"/>
            <p14:sldId id="551"/>
            <p14:sldId id="552"/>
            <p14:sldId id="553"/>
            <p14:sldId id="554"/>
            <p14:sldId id="556"/>
            <p14:sldId id="557"/>
            <p14:sldId id="558"/>
            <p14:sldId id="559"/>
            <p14:sldId id="555"/>
            <p14:sldId id="56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2804" autoAdjust="0"/>
  </p:normalViewPr>
  <p:slideViewPr>
    <p:cSldViewPr snapToGrid="0">
      <p:cViewPr varScale="1">
        <p:scale>
          <a:sx n="81" d="100"/>
          <a:sy n="81" d="100"/>
        </p:scale>
        <p:origin x="132" y="2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2-06T16:59:39.141"/>
    </inkml:context>
    <inkml:brush xml:id="br0">
      <inkml:brushProperty name="width" value="0.05" units="cm"/>
      <inkml:brushProperty name="height" value="0.05" units="cm"/>
    </inkml:brush>
  </inkml:definitions>
  <inkml:trace contextRef="#ctx0" brushRef="#br0">357 451 4681 0 0,'-1'2'185'0'0,"0"1"-1"0"0,-1-1 1 0 0,1 0-1 0 0,-1 0 1 0 0,1-1 0 0 0,-1 1-1 0 0,0 0 1 0 0,0 0-1 0 0,0-1 1 0 0,0 1 0 0 0,0-1-1 0 0,0 0 1 0 0,-1 0 0 0 0,1 0-1 0 0,0 0 1 0 0,-1 0-1 0 0,1 0 1 0 0,-1 0 0 0 0,-2 0-1 0 0,0 0 75 0 0,1 0 0 0 0,0 1 0 0 0,0-1-1 0 0,0 1 1 0 0,0 0 0 0 0,1 0 0 0 0,-7 5 0 0 0,-1 2 136 0 0,-29 30 332 0 0,33-35-627 0 0,6-4-97 0 0,1 0 0 0 0,-1 0 0 0 0,1-1 0 0 0,-1 1 0 0 0,0 0 0 0 0,1-1 0 0 0,-1 1 0 0 0,1 0 0 0 0,0-1 1 0 0,-1 1-1 0 0,1 0 0 0 0,-1-1 0 0 0,1 1 0 0 0,0-1 0 0 0,-1 1 0 0 0,1-1 0 0 0,0 1 0 0 0,-1-1 0 0 0,1 0 0 0 0,-11-30-8 0 0,8 19 16 0 0,2 10-8 0 0,0 1-1 0 0,0-1 1 0 0,1 0-1 0 0,-1 1 1 0 0,0-1 0 0 0,0 1-1 0 0,0-1 1 0 0,0 1-1 0 0,-1 0 1 0 0,1-1 0 0 0,0 1-1 0 0,-1 0 1 0 0,1 0-1 0 0,-1 0 1 0 0,1 0-1 0 0,-1 0 1 0 0,1 0 0 0 0,-1 0-1 0 0,0 1 1 0 0,1-1-1 0 0,-1 0 1 0 0,0 1 0 0 0,1-1-1 0 0,-1 1 1 0 0,0 0-1 0 0,0 0 1 0 0,0 0-1 0 0,1 0 1 0 0,-1 0 0 0 0,-3 0-1 0 0,13 2 454 0 0,-7-2-442 0 0,-1 0 0 0 0,0 0 0 0 0,1 0 1 0 0,-1 0-1 0 0,0 0 0 0 0,1 0 0 0 0,-1 0 0 0 0,0 0 0 0 0,1 0 0 0 0,-1 0 1 0 0,1 0-1 0 0,-1 0 0 0 0,0 0 0 0 0,1 0 0 0 0,-1 0 0 0 0,0-1 1 0 0,1 1-1 0 0,-1 0 0 0 0,0 0 0 0 0,1 0 0 0 0,-1 0 0 0 0,0-1 1 0 0,0 1-1 0 0,1 0 0 0 0,-1 0 0 0 0,0-1 0 0 0,0 1 0 0 0,1 0 0 0 0,-1-1 1 0 0,0 1-1 0 0,0 0 0 0 0,1-1 0 0 0,-1 1-9 0 0,-1 1 1 0 0,1-1-1 0 0,0 0 1 0 0,0 0-1 0 0,-1 1 0 0 0,1-1 1 0 0,0 0-1 0 0,0 0 0 0 0,-1 1 1 0 0,1-1-1 0 0,0 0 1 0 0,0 0-1 0 0,-1 0 0 0 0,1 0 1 0 0,0 0-1 0 0,-1 1 0 0 0,1-1 1 0 0,0 0-1 0 0,-1 0 1 0 0,1 0-1 0 0,0 0 0 0 0,-1 0 1 0 0,1 0-1 0 0,0 0 1 0 0,-1 0-1 0 0,1 0 0 0 0,0 0 1 0 0,-1 0-1 0 0,1 0 0 0 0,0 0 1 0 0,-1 0-1 0 0,1-1 1 0 0,0 1-1 0 0,0 0 0 0 0,-1 0 1 0 0,1 0-1 0 0,0 0 0 0 0,-1-1 1 0 0,1 1-1 0 0,0 0 1 0 0,0 0-1 0 0,-1 0 0 0 0,1-1 1 0 0,0 1-1 0 0,0 0 0 0 0,0-1 1 0 0,-1 1-1 0 0,1 0 1 0 0,0 0-1 0 0,0-1 0 0 0,0 1 1 0 0,0 0-1 0 0,0-1 1 0 0,0 1-1 0 0,-1 0 0 0 0,1-1 1 0 0,0 1-1 0 0,0 0 0 0 0,0-1 1 0 0,0-11-20 0 0,0 0 1 0 0,1 1-1 0 0,0-1 1 0 0,4-16 0 0 0,1-17-71 0 0,-5 35 50 0 0,-1 5 29 0 0,0 1-1 0 0,0 0 1 0 0,0-1 0 0 0,1 1 0 0 0,0 0 0 0 0,0-1 0 0 0,0 1 0 0 0,0 0 0 0 0,0 0 0 0 0,1 0-1 0 0,0 0 1 0 0,0 0 0 0 0,0 0 0 0 0,0 0 0 0 0,1 1 0 0 0,2-4 0 0 0,1 3 5 0 0,5-8 0 0 0,-35 47 48 0 0,-22 47 34 0 0,31-52-31 0 0,-26 38 1 0 0,21-41 57 0 0,11-16-80 0 0,0 0 0 0 0,1 0 0 0 0,1 1 0 0 0,0 0 0 0 0,0 0 0 0 0,-6 20 0 0 0,12-31-26 0 0,1 0 0 0 0,0 0 0 0 0,0 0 0 0 0,0 0 0 0 0,0 0 0 0 0,0 0 0 0 0,0 0 0 0 0,0 0 0 0 0,0 0 0 0 0,0 0 0 0 0,0 0 0 0 0,0 0 0 0 0,1 0 0 0 0,-1 0 0 0 0,0 0 0 0 0,1 1 0 0 0,1-1 1 0 0,-1 1 0 0 0,0-1 0 0 0,0 1 1 0 0,0-1-1 0 0,1 0 0 0 0,-1 1 0 0 0,1-1 0 0 0,-1 0 1 0 0,1 0-1 0 0,0 0 0 0 0,-1 0 0 0 0,1 0 0 0 0,0 0 0 0 0,2 0 1 0 0,3 2 0 0 0,0-1 1 0 0,0 2-1 0 0,-1-1 1 0 0,0 1-1 0 0,1 0 1 0 0,-1 0-1 0 0,-1 1 1 0 0,11 9-1 0 0,-3 1-43 0 0,-1 0 0 0 0,11 20-1 0 0,-14-22-6 0 0,-7-10 14 0 0,0 0 1 0 0,0 0-1 0 0,0 0 0 0 0,1-1 1 0 0,-1 1-1 0 0,1-1 1 0 0,0 1-1 0 0,-1-1 1 0 0,7 4-1 0 0,-8-6 16 0 0,1 1 1 0 0,-1-1-1 0 0,1 1 1 0 0,-1-1-1 0 0,1 0 1 0 0,-1 1-1 0 0,1-1 1 0 0,-1 0-1 0 0,1 0 0 0 0,-1 0 1 0 0,1 0-1 0 0,-1-1 1 0 0,1 1-1 0 0,-1 0 1 0 0,1-1-1 0 0,-1 1 1 0 0,1 0-1 0 0,-1-1 1 0 0,0 0-1 0 0,1 1 0 0 0,-1-1 1 0 0,0 0-1 0 0,1 0 1 0 0,-1 0-1 0 0,2-1 1 0 0,-2 1 12 0 0,1 0 0 0 0,-1-1 1 0 0,1 1-1 0 0,-1 0 1 0 0,0 0-1 0 0,0-1 0 0 0,0 1 1 0 0,0 0-1 0 0,0-1 1 0 0,0 0-1 0 0,0 1 0 0 0,0-1 1 0 0,-1 1-1 0 0,1-1 0 0 0,0 0 1 0 0,-1 1-1 0 0,0-1 1 0 0,1 0-1 0 0,-1 0 0 0 0,0 1 1 0 0,0-1-1 0 0,0 0 1 0 0,0-2-1 0 0,0-1-9 0 0,2-22 9 0 0,4-82-51 0 0,-6 74 44 0 0,8-78 13 0 0,-1 44 52 0 0,-6 23 47 0 0,0 40-52 0 0,-1 0-1 0 0,0 0 1 0 0,0 0-1 0 0,-1 0 0 0 0,0 0 1 0 0,0 0-1 0 0,-1 0 1 0 0,1 0-1 0 0,-1 0 1 0 0,0 1-1 0 0,-1-1 1 0 0,1 1-1 0 0,-8-11 1 0 0,3 1 93 0 0,4 8 60 0 0,2 11-68 0 0,1 5-124 0 0,-1-7 0 0 0,1 1 0 0 0,0-1 0 0 0,0 1 0 0 0,0 0 0 0 0,1-1-1 0 0,-1 1 1 0 0,1-1 0 0 0,-1 1 0 0 0,1-1 0 0 0,0 1 0 0 0,0-1 0 0 0,0 0 0 0 0,2 4 0 0 0,7 11 37 0 0,-1 1 1 0 0,-1 0 0 0 0,0 0 0 0 0,-1 0 0 0 0,7 33-1 0 0,-7-15-26 0 0,-1 0-1 0 0,1 40 0 0 0,-7-66-2 0 0,0 1 1 0 0,-1-1-1 0 0,0 0 0 0 0,-1 1 0 0 0,0-1 1 0 0,0 0-1 0 0,-1 0 0 0 0,0 0 0 0 0,-1 0 0 0 0,0-1 1 0 0,-1 0-1 0 0,1 1 0 0 0,-2-2 0 0 0,0 1 1 0 0,0-1-1 0 0,-10 12 0 0 0,10-12 3 0 0,0 1 1 0 0,1-1-1 0 0,1 1 0 0 0,-1 0 1 0 0,1 0-1 0 0,1 0 0 0 0,0 1 1 0 0,0-1-1 0 0,-1 14 0 0 0,-3 1 7 0 0,-5 29-12 0 0,3-1 1 0 0,1 1-1 0 0,0 70 0 0 0,9-100 5 0 0,-1-23-22 0 0,0 0 0 0 0,0-1 0 0 0,0 1-1 0 0,0 0 1 0 0,0 0 0 0 0,0 0 0 0 0,0 0-1 0 0,0 0 1 0 0,0 0 0 0 0,0 0 0 0 0,0 0-1 0 0,0-1 1 0 0,0 1 0 0 0,0 0 0 0 0,0 0-1 0 0,0 0 1 0 0,0 0 0 0 0,0 0 0 0 0,0 0-1 0 0,0 0 1 0 0,0 0 0 0 0,0-1 0 0 0,0 1 0 0 0,0 0-1 0 0,0 0 1 0 0,0 0 0 0 0,0 0 0 0 0,0 0-1 0 0,0 0 1 0 0,0 0 0 0 0,1 0 0 0 0,-1 0-1 0 0,0 0 1 0 0,0 0 0 0 0,0 0 0 0 0,0 0-1 0 0,0-1 1 0 0,0 1 0 0 0,0 0 0 0 0,0 0-1 0 0,0 0 1 0 0,1 0 0 0 0,-1 0 0 0 0,0 0-1 0 0,0 0 1 0 0,0 0 0 0 0,0 0 0 0 0,0 0-1 0 0,0 0 1 0 0,0 0 0 0 0,1 0 0 0 0,-1 0 0 0 0,0 0-1 0 0,0 1 1 0 0,0-1 0 0 0,0 0 0 0 0,0 0-1 0 0,0 0 1 0 0,0 0 0 0 0,0 0 0 0 0,0 0-1 0 0,1 0 1 0 0,-1 0 0 0 0,0 0 0 0 0,0 0-1 0 0,0 0 1 0 0,0 0 0 0 0,11-37 82 0 0,21-106-59 0 0,-1 2-175 0 0,-4 41-320 0 0,49-128-300 0 0,-55 162 505 0 0,43-154 0 0 0,-61 204 255 0 0,0 0-1 0 0,-2 0 0 0 0,0 0 1 0 0,0 0-1 0 0,-2 0 0 0 0,-4-30 1 0 0,5 42 10 0 0,-1-1 0 0 0,0 1 0 0 0,-1 0 1 0 0,1 0-1 0 0,-1 0 0 0 0,0 0 0 0 0,0 1 0 0 0,0-1 1 0 0,0 0-1 0 0,-1 1 0 0 0,0-1 0 0 0,1 1 0 0 0,-1 0 1 0 0,0 0-1 0 0,-1 0 0 0 0,1 0 0 0 0,0 1 0 0 0,-5-3 1 0 0,5 3-1 0 0,0 1 1 0 0,1 0-1 0 0,-1 0 1 0 0,0 0 0 0 0,1 1-1 0 0,-1-1 1 0 0,0 1-1 0 0,0-1 1 0 0,0 1 0 0 0,0 0-1 0 0,0 0 1 0 0,1 1-1 0 0,-1-1 1 0 0,0 0 0 0 0,0 1-1 0 0,0 0 1 0 0,1-1-1 0 0,-1 1 1 0 0,0 0 0 0 0,1 0-1 0 0,-1 1 1 0 0,1-1 0 0 0,-1 1-1 0 0,1-1 1 0 0,-1 1-1 0 0,1 0 1 0 0,0 0 0 0 0,-2 2-1 0 0,-9 8 8 0 0,0 1 1 0 0,0 1-1 0 0,2 0 0 0 0,0 1 0 0 0,0 0 1 0 0,2 1-1 0 0,-1 0 0 0 0,2 0 0 0 0,1 1 0 0 0,0 0 1 0 0,-8 30-1 0 0,3 4 184 0 0,2 1 1 0 0,2 1-1 0 0,3-1 1 0 0,1 66-1 0 0,5 185 367 0 0,-2-187-578 0 0,3-275-399 0 0,16-27 116 0 0,70-190 264 0 0,-49 232 45 0 0,-29 115 10 0 0,-7 24 2 0 0,-1 0-1 0 0,0-1 0 0 0,0 1 1 0 0,-1-1-1 0 0,2-10 0 0 0,-3 15-11 0 0,1 0-1 0 0,-1 0 1 0 0,0 0 0 0 0,1 0-1 0 0,-1 0 1 0 0,1 0 0 0 0,-1 0 0 0 0,1 0-1 0 0,-1 1 1 0 0,1-1 0 0 0,0 0-1 0 0,-1 0 1 0 0,1 1 0 0 0,1-2-1 0 0,3-1 19 0 0,-4 5-20 0 0,-4 4 4 0 0,2 1-1 0 0,-1 0 0 0 0,1-1 0 0 0,0 1 0 0 0,1 0 1 0 0,-1 0-1 0 0,1-1 0 0 0,1 1 0 0 0,0 7 1 0 0,0 19 14 0 0,-7 90 179 0 0,-29 162 1 0 0,25-236-164 0 0,-15 65 21 0 0,6-42-40 0 0,-42 112 4 0 0,43-139-21 0 0,-3 3 6 0 0,21-48-8 0 0,0 0 0 0 0,-1 0-1 0 0,1 0 1 0 0,0 1 0 0 0,0-1-1 0 0,0 0 1 0 0,0 0 0 0 0,0 0 0 0 0,0 0-1 0 0,0 0 1 0 0,-1 1 0 0 0,1-1-1 0 0,0 0 1 0 0,0 0 0 0 0,0 0 0 0 0,0 0-1 0 0,0 0 1 0 0,-1 0 0 0 0,1 0-1 0 0,0 0 1 0 0,0 0 0 0 0,0 0 0 0 0,-1 0-1 0 0,1 0 1 0 0,0 0 0 0 0,0 0-1 0 0,0 0 1 0 0,0 0 0 0 0,-1 0 0 0 0,1 0-1 0 0,0 0 1 0 0,0 0 0 0 0,0 0-1 0 0,0 0 1 0 0,-1 0 0 0 0,1 0 0 0 0,0 0-1 0 0,0 0 1 0 0,0 0 0 0 0,0 0-1 0 0,-1 0 1 0 0,1 0 0 0 0,0 0 0 0 0,0-1-1 0 0,0 1 1 0 0,0 0 0 0 0,0 0-1 0 0,0 0 1 0 0,-1 0 0 0 0,1 0 0 0 0,0-1-1 0 0,0 1 1 0 0,0 0 0 0 0,0 0-1 0 0,0 0 1 0 0,0 0 0 0 0,0-1-1 0 0,0 1 1 0 0,0 0 0 0 0,0 0 0 0 0,0 0-1 0 0,0 0 1 0 0,0-1 0 0 0,0 1-1 0 0,0 0 1 0 0,-3-14-21 0 0,6-11-31 0 0,2 0 1 0 0,1 1-1 0 0,1 0 0 0 0,1 0 0 0 0,13-27 1 0 0,5-14-91 0 0,148-473-196 0 0,-150 458 183 0 0,-15 49 92 0 0,-5 17-24 0 0,0 0-1 0 0,0 0 1 0 0,2 1-1 0 0,-1-1 1 0 0,2 1-1 0 0,11-18 1 0 0,-18 31 87 0 0,0-1 0 0 0,0 1 0 0 0,1-1-1 0 0,-1 1 1 0 0,0 0 0 0 0,0-1 0 0 0,1 1 0 0 0,-1 0 0 0 0,0 0 0 0 0,0-1 0 0 0,1 1 0 0 0,-1 0 0 0 0,0 0-1 0 0,1-1 1 0 0,-1 1 0 0 0,0 0 0 0 0,1 0 0 0 0,-1 0 0 0 0,0-1 0 0 0,1 1 0 0 0,-1 0 0 0 0,1 0 0 0 0,-1 0-1 0 0,0 0 1 0 0,1 0 0 0 0,-1 0 0 0 0,1 0 0 0 0,-1 0 0 0 0,1 0 0 0 0,5 10 4 0 0,-3 22 23 0 0,-3-30-20 0 0,1 16 4 0 0,-2-1 1 0 0,0 1 0 0 0,0-1 0 0 0,-2 0-1 0 0,0 0 1 0 0,-1 0 0 0 0,-1 0 0 0 0,0 0-1 0 0,-2-1 1 0 0,-12 25 0 0 0,10-23-8 0 0,-8 13 6 0 0,-30 44 1 0 0,23-41 93 0 0,3 1 0 0 0,0 0-1 0 0,3 2 1 0 0,-22 58 0 0 0,24-47 132 0 0,20-67-117 0 0,7-29-35 0 0,-6 24-75 0 0,76-303 8 0 0,-80 320-16 0 0,0 0 0 0 0,1 0-1 0 0,1 0 1 0 0,-1 0-1 0 0,1 1 1 0 0,0-1 0 0 0,0 1-1 0 0,5-7 1 0 0,-7 13-1 0 0,-1-1 1 0 0,1 1-1 0 0,-1 0 0 0 0,1 0 1 0 0,-1-1-1 0 0,1 1 1 0 0,-1 0-1 0 0,1 0 0 0 0,0 0 1 0 0,-1 0-1 0 0,1 0 1 0 0,-1 0-1 0 0,1 0 0 0 0,-1 0 1 0 0,1 0-1 0 0,-1 0 1 0 0,1 0-1 0 0,0 0 0 0 0,-1 0 1 0 0,1 0-1 0 0,-1 1 1 0 0,1-1-1 0 0,-1 0 0 0 0,1 0 1 0 0,-1 0-1 0 0,1 1 1 0 0,-1-1-1 0 0,1 0 0 0 0,-1 1 1 0 0,0-1-1 0 0,1 1 1 0 0,-1-1-1 0 0,1 0 0 0 0,-1 1 1 0 0,0-1-1 0 0,1 1 1 0 0,-1-1-1 0 0,0 1 0 0 0,0-1 1 0 0,1 1-1 0 0,-1-1 1 0 0,0 2-1 0 0,11 19 36 0 0,-9-8-15 0 0,-1-1 0 0 0,0 1 0 0 0,-1 0 0 0 0,0 0 0 0 0,-3 22 1 0 0,1-14-17 0 0,-2 10-13 0 0,-13 57 0 0 0,-39 83-596 0 0,30-99-527 0 0,10-17-1543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2-06T16:59:54.642"/>
    </inkml:context>
    <inkml:brush xml:id="br0">
      <inkml:brushProperty name="width" value="0.05" units="cm"/>
      <inkml:brushProperty name="height" value="0.05" units="cm"/>
    </inkml:brush>
  </inkml:definitions>
  <inkml:trace contextRef="#ctx0" brushRef="#br0">31 83 1952 0 0,'-30'-21'5407'0'0,"29"21"-5199"0"0,1 3 449 0 0,0-5-357 0 0,0 0-82 0 0,0-4 510 0 0,0 4-601 0 0,1 0-1 0 0,-1 0 1 0 0,0 0 0 0 0,1 0-1 0 0,-1 0 1 0 0,1 0 0 0 0,0 0-1 0 0,0 0 1 0 0,0 0 0 0 0,1-3-1 0 0,8-9-14 0 0,-3 5-1 0 0,-7 8-105 0 0,0 1-1 0 0,0 0 0 0 0,0-1 0 0 0,0 1 1 0 0,1 0-1 0 0,-1-1 0 0 0,0 1 0 0 0,0 0 1 0 0,1-1-1 0 0,-1 1 0 0 0,0 0 0 0 0,0 0 1 0 0,1-1-1 0 0,-1 1 0 0 0,0 0 0 0 0,1 0 0 0 0,-1-1 1 0 0,0 1-1 0 0,1 0 0 0 0,-1 0 0 0 0,0 0 1 0 0,1 0-1 0 0,-1 0 0 0 0,1 0 0 0 0,-1 0 1 0 0,0 0-1 0 0,1 0 0 0 0,-1 0 0 0 0,1 0 1 0 0,-1 0-1 0 0,0 0 0 0 0,1 0 0 0 0,-1 0 1 0 0,0 0-1 0 0,1 0 0 0 0,-1 0 0 0 0,1 0 1 0 0,-1 0-1 0 0,1 1 0 0 0,10 15 208 0 0,2 22-20 0 0,-7 2-85 0 0,-1 1-1 0 0,-2-1 0 0 0,-1 1 0 0 0,-6 52 0 0 0,2-36 51 0 0,-19 252 284 0 0,14-231-331 0 0,4-42-59 0 0,-7 40-32 0 0,0-5 13 0 0,8-24-3 0 0,8 42 118 0 0,-1-20-132 0 0,-4-25-165 0 0,-4-31-173 0 0,3-13 309 0 0,0 0 0 0 0,-1 1 0 0 0,1-1 0 0 0,0 0 0 0 0,0 0 0 0 0,0 0 0 0 0,-1 0 1 0 0,1 0-1 0 0,0 0 0 0 0,0 0 0 0 0,0 0 0 0 0,-1 0 0 0 0,1 0 0 0 0,0 0 0 0 0,0 0 0 0 0,-1 0 1 0 0,1 0-1 0 0,0 0 0 0 0,0 0 0 0 0,0-1 0 0 0,-1 1 0 0 0,1 0 0 0 0,0 0 0 0 0,0 0 0 0 0,0 0 1 0 0,-1 0-1 0 0,1 0 0 0 0,0-1 0 0 0,0 1 0 0 0,0 0 0 0 0,0 0 0 0 0,-1-1 0 0 0,-8-12-474 0 0,6 2 267 0 0,-1-13-470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2-06T16:59:55.165"/>
    </inkml:context>
    <inkml:brush xml:id="br0">
      <inkml:brushProperty name="width" value="0.05" units="cm"/>
      <inkml:brushProperty name="height" value="0.05" units="cm"/>
    </inkml:brush>
  </inkml:definitions>
  <inkml:trace contextRef="#ctx0" brushRef="#br0">3 1 3833 0 0,'2'8'-392'0'0,"-2"-7"-656"0"0,-2-1 1048 0 0,1 0-145 0 0,1-3 1 0 0,-2-3-192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2-06T16:59:55.940"/>
    </inkml:context>
    <inkml:brush xml:id="br0">
      <inkml:brushProperty name="width" value="0.05" units="cm"/>
      <inkml:brushProperty name="height" value="0.05" units="cm"/>
    </inkml:brush>
  </inkml:definitions>
  <inkml:trace contextRef="#ctx0" brushRef="#br0">9 94 4265 0 0,'0'0'3717'0'0,"9"-7"-1772"0"0,28-79-1144 0 0,-36 100-1188 0 0,-5 5 607 0 0,-15 35 0 0 0,4-10 301 0 0,10-29-156 0 0,1 0 0 0 0,1 1 0 0 0,-1 19 0 0 0,3-29-355 0 0,1 0 0 0 0,0 0 0 0 0,0 0 0 0 0,0 0 0 0 0,1 0 0 0 0,0 0 0 0 0,0 0 1 0 0,1 0-1 0 0,0-1 0 0 0,0 1 0 0 0,5 10 0 0 0,-5-12-3 0 0,1 0 0 0 0,1 0 0 0 0,-1 0 0 0 0,0 0 0 0 0,1 0 0 0 0,0-1 0 0 0,0 0 0 0 0,0 0 0 0 0,0 0 0 0 0,6 3 0 0 0,5 2 11 0 0,30 9 0 0 0,-30-12-13 0 0,-1 0-1 0 0,22 12 0 0 0,-32-14-3 0 0,16 8-1 0 0,-1 1 0 0 0,0 0 0 0 0,0 2 0 0 0,-2 0 1 0 0,20 20-1 0 0,-17-11-8 0 0,0 2 1 0 0,-1 0-1 0 0,-2 1 0 0 0,0 0 1 0 0,-2 2-1 0 0,20 49 0 0 0,-20-41-14 0 0,14 14-34 0 0,-21-38 10 0 0,-1 1 0 0 0,0 0-1 0 0,0 0 1 0 0,-1 1 0 0 0,-1 0 0 0 0,7 25 0 0 0,-11-31-36 0 0,4 29-320 0 0,-5-35 350 0 0,1-1 0 0 0,-1 1 0 0 0,0 0 0 0 0,0-1 0 0 0,0 1 0 0 0,-1-1 0 0 0,1 1 0 0 0,0 0 0 0 0,0-1 0 0 0,-1 1 0 0 0,1-1 0 0 0,-1 1 0 0 0,0-1 0 0 0,1 1 0 0 0,-1-1 0 0 0,0 0 0 0 0,-1 3 0 0 0,-3-3-1128 0 0,-4-7 103 0 0,-5-9 484 0 0,12 13 561 0 0,-8-13-758 0 0,-1-11-313 0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2-06T16:59:57.448"/>
    </inkml:context>
    <inkml:brush xml:id="br0">
      <inkml:brushProperty name="width" value="0.05" units="cm"/>
      <inkml:brushProperty name="height" value="0.05" units="cm"/>
    </inkml:brush>
  </inkml:definitions>
  <inkml:trace contextRef="#ctx0" brushRef="#br0">91 867 2361 0 0,'-1'1'219'0'0,"-1"1"1"0"0,1 0 0 0 0,0-1 0 0 0,-1 1 0 0 0,1-1 0 0 0,0 1 0 0 0,-1-1-1 0 0,0 0 1 0 0,1 0 0 0 0,-3 2 0 0 0,-10 1 525 0 0,7-7-229 0 0,4-1-510 0 0,0 0 1 0 0,1 0-1 0 0,0 0 1 0 0,-1 0-1 0 0,1 0 0 0 0,1 0 1 0 0,-1-1-1 0 0,0 1 1 0 0,0-7-1 0 0,-9-19 26 0 0,3 12 335 0 0,0-11 128 0 0,5 10-157 0 0,4 7-91 0 0,7-20 113 0 0,-1 0-261 0 0,-4 14-75 0 0,10-92 721 0 0,-4 20 42 0 0,-8 76-640 0 0,1 0 0 0 0,0 0 0 0 0,1-1-1 0 0,1 2 1 0 0,5-16 0 0 0,32-64 192 0 0,-14 37-152 0 0,-19 36-152 0 0,-1 0-1 0 0,8-32 1 0 0,17-55-312 0 0,-38 138 316 0 0,-7 23 346 0 0,9-43-338 0 0,0 0 0 0 0,-1 1 0 0 0,0-2 0 0 0,-1 1 0 0 0,-1-1 0 0 0,-10 15 0 0 0,6-13-33 0 0,-13 19 29 0 0,22-28 21 0 0,3-5-27 0 0,7-10-13 0 0,2-5-8 0 0,13-19-17 0 0,3-6-2 0 0,-6 17-1 0 0,-14 18 3 0 0,0 0 0 0 0,1 0 1 0 0,8-6-1 0 0,13-4 0 0 0,-26 16 1 0 0,-1 0 0 0 0,0 1 0 0 0,1-1 0 0 0,-1 1 0 0 0,1 0 0 0 0,-1-1 0 0 0,1 1 0 0 0,0 0 0 0 0,-1 0 0 0 0,4 0 0 0 0,-3 0 0 0 0,1 1 0 0 0,-1 0 1 0 0,0-1-1 0 0,1 1 0 0 0,-1 0 0 0 0,0 0 1 0 0,0 0-1 0 0,1 0 0 0 0,-1 0 0 0 0,3 3 1 0 0,-2-1-1 0 0,0-1 1 0 0,0 1 0 0 0,0 0 0 0 0,-1 0-1 0 0,5 6 1 0 0,1 7 4 0 0,1 10 29 0 0,6 14 66 0 0,-2-4 49 0 0,-5-13-14 0 0,2 5-54 0 0,-5-13-9 0 0,0 1 0 0 0,3 18 1 0 0,5 60-3 0 0,-4 1 0 0 0,-4 105 0 0 0,-5-182-50 0 0,1 0-1 0 0,0 0 0 0 0,1-1 1 0 0,1 1-1 0 0,1 0 0 0 0,1-1 1 0 0,0 0-1 0 0,1 0 0 0 0,9 17 1 0 0,6 5-24 0 0,-10-19 4 0 0,14 35 0 0 0,-18-37 0 0 0,0 2 7 0 0,10 40 0 0 0,-15-51-13 0 0,-1 0 0 0 0,0 0 0 0 0,-1 0 0 0 0,0 11 0 0 0,-2 24-1223 0 0,2-43 813 0 0,0-4 69 0 0,0-9 81 0 0,-4-11-749 0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2-06T17:00:57.327"/>
    </inkml:context>
    <inkml:brush xml:id="br0">
      <inkml:brushProperty name="width" value="0.05" units="cm"/>
      <inkml:brushProperty name="height" value="0.05" units="cm"/>
    </inkml:brush>
  </inkml:definitions>
  <inkml:trace contextRef="#ctx0" brushRef="#br0">821 87 2393 0 0,'1'0'310'0'0,"0"0"0"0"0,-1 0 0 0 0,1 0 1 0 0,0-1-1 0 0,-1 1 0 0 0,1 0 1 0 0,0 0-1 0 0,-1 0 0 0 0,1-1 0 0 0,0 1 1 0 0,-1 0-1 0 0,1-1 0 0 0,-1 1 1 0 0,1 0-1 0 0,0-1 0 0 0,-1 1 0 0 0,1-1 1 0 0,0 0-1 0 0,0-1-171 0 0,0 0 1 0 0,0 0-1 0 0,0 1 0 0 0,0-1 0 0 0,0 0 1 0 0,-1 0-1 0 0,1 0 0 0 0,0 0 0 0 0,0-3 1 0 0,1-6-204 0 0,1-8 708 0 0,-5 14-78 0 0,-1 2-81 0 0,-4-6 7 0 0,-3-2 116 0 0,9 11-605 0 0,1 0 0 0 0,-1 0-1 0 0,0 0 1 0 0,1 0 0 0 0,-1 0 0 0 0,0 0-1 0 0,1 0 1 0 0,-1 0 0 0 0,0 0 0 0 0,1 0-1 0 0,-1 1 1 0 0,0-1 0 0 0,1 0 0 0 0,-1 0 0 0 0,0 0-1 0 0,1 1 1 0 0,-1-1 0 0 0,1 0 0 0 0,-1 1-1 0 0,1-1 1 0 0,-1 1 0 0 0,1-1 0 0 0,-1 1-1 0 0,1-1 1 0 0,-1 1 0 0 0,0 0 0 0 0,-15 20 99 0 0,9-12 44 0 0,-54 80 283 0 0,47-72-322 0 0,0 0-1 0 0,-1-2 1 0 0,-1 0 0 0 0,-34 25-1 0 0,-19 18 20 0 0,10 1-115 0 0,-20 30 7 0 0,34-37-7 0 0,-6 9 19 0 0,-130 198 83 0 0,125-181-84 0 0,31-48-30 0 0,9-10 9 0 0,-1-8-3 0 0,6-9 4 0 0,7-6 2 0 0,2-14 5 0 0,7-11-6 0 0,13-20-17 0 0,-11 31 3 0 0,20-59-2 0 0,25-56-3 0 0,-40 108 9 0 0,-2 0 0 0 0,-1 0 0 0 0,6-26 0 0 0,-5-1 0 0 0,-8 17-1 0 0,-1-98-7 0 0,-1 145 33 0 0,-1 0 0 0 0,-1 0 0 0 0,0-1 0 0 0,-1 1 0 0 0,0 0 1 0 0,-8 18-1 0 0,3-6 1 0 0,0 19 24 0 0,-1 1-29 0 0,-4 12 55 0 0,0 29 287 0 0,4-30-96 0 0,2-19-134 0 0,3-17-8 0 0,-2 6 216 0 0,-2 30 0 0 0,8-55-317 0 0,0 0 1 0 0,0 1 0 0 0,0-1 0 0 0,0 0-1 0 0,1 1 1 0 0,-1-1 0 0 0,0 0 0 0 0,0 0-1 0 0,1 1 1 0 0,-1-1 0 0 0,1 0 0 0 0,-1 0-1 0 0,1 0 1 0 0,0 0 0 0 0,-1 0 0 0 0,1 1-1 0 0,0-1 1 0 0,0 0 0 0 0,-1-1-1 0 0,1 1 1 0 0,0 0 0 0 0,0 0 0 0 0,0 0-1 0 0,0 0 1 0 0,2 0 0 0 0,2 1 93 0 0,-1 0-1 0 0,1 0 1 0 0,0 0 0 0 0,0-1-1 0 0,5 1 1 0 0,6 2 49 0 0,-6-2-35 0 0,8 0-1 0 0,26-4 81 0 0,-39 1-210 0 0,0 0 0 0 0,0 0-1 0 0,0-1 1 0 0,-1 0 0 0 0,1 0 0 0 0,0 0 0 0 0,-1 0 0 0 0,0-1 0 0 0,7-4 0 0 0,-8 4-1 0 0,131-75-316 0 0,-23 13-913 0 0,-67 38 660 0 0,0 2 0 0 0,61-24 1 0 0,-67 32-436 0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2-06T17:01:03.380"/>
    </inkml:context>
    <inkml:brush xml:id="br0">
      <inkml:brushProperty name="width" value="0.05" units="cm"/>
      <inkml:brushProperty name="height" value="0.05" units="cm"/>
    </inkml:brush>
  </inkml:definitions>
  <inkml:trace contextRef="#ctx0" brushRef="#br0">622 1183 2721 0 0,'1'-6'5918'0'0,"1"-7"-5067"0"0,-2 13-838 0 0,0 0 1 0 0,0-1-1 0 0,0 1 1 0 0,0 0-1 0 0,0 0 1 0 0,0-1-1 0 0,0 1 0 0 0,-1 0 1 0 0,1 0-1 0 0,0 0 1 0 0,0-1-1 0 0,0 1 0 0 0,0 0 1 0 0,0 0-1 0 0,0 0 1 0 0,-1-1-1 0 0,1 1 1 0 0,0 0-1 0 0,0 0 0 0 0,0 0 1 0 0,0 0-1 0 0,-1-1 1 0 0,1 1-1 0 0,0 0 0 0 0,0 0 1 0 0,0 0-1 0 0,-1 0 1 0 0,1 0-1 0 0,0 0 1 0 0,0 0-1 0 0,-1 0 0 0 0,1 0 1 0 0,0 0-1 0 0,0 0 1 0 0,-1 0-1 0 0,1 0 0 0 0,0 0 1 0 0,-1 0-1 0 0,-11 5 730 0 0,11-5-669 0 0,0 1 1 0 0,0 0-1 0 0,0 0 0 0 0,0-1 1 0 0,-1 1-1 0 0,1-1 1 0 0,0 1-1 0 0,0-1 1 0 0,-1 0-1 0 0,1 1 1 0 0,0-1-1 0 0,-1 0 0 0 0,1 0 1 0 0,0 0-1 0 0,-1 0 1 0 0,1 0-1 0 0,0 0 1 0 0,-1 0-1 0 0,1 0 0 0 0,0-1 1 0 0,-3 0-1 0 0,0-2-3 0 0,0-1 0 0 0,0 1 0 0 0,0-1-1 0 0,0 0 1 0 0,0-1 0 0 0,1 1 0 0 0,0 0-1 0 0,-4-8 1 0 0,-20-44 52 0 0,3 4-31 0 0,1 15 216 0 0,-27-34-1 0 0,-6 7 11 0 0,41 47-218 0 0,0-1-1 0 0,1 0 1 0 0,1-1 0 0 0,1-1 0 0 0,0 0 0 0 0,2 0 0 0 0,0-1 0 0 0,1-1 0 0 0,-9-36 0 0 0,4 14 245 0 0,-2 0 1 0 0,-1 2 0 0 0,-31-55 0 0 0,46 94-330 0 0,0 0 1 0 0,0-1 0 0 0,-1 1 0 0 0,1 0 0 0 0,-1 1 0 0 0,1-1 0 0 0,-1 0 0 0 0,0 1 0 0 0,0 0 0 0 0,-5-4 0 0 0,7 6-5 0 0,0-1 1 0 0,0 1 0 0 0,0-1 0 0 0,0 1 0 0 0,0-1 0 0 0,0 1 0 0 0,0 0 0 0 0,-1 0 0 0 0,1 0 0 0 0,0-1-1 0 0,0 1 1 0 0,0 0 0 0 0,0 0 0 0 0,0 1 0 0 0,0-1 0 0 0,-1 0 0 0 0,1 0 0 0 0,0 0 0 0 0,0 1 0 0 0,0-1-1 0 0,0 1 1 0 0,0-1 0 0 0,0 1 0 0 0,0-1 0 0 0,0 1 0 0 0,0 0 0 0 0,0-1 0 0 0,0 1 0 0 0,1 0 0 0 0,-1 0-1 0 0,0-1 1 0 0,0 1 0 0 0,1 0 0 0 0,-1 0 0 0 0,0 0 0 0 0,1 0 0 0 0,-1 2 0 0 0,-7 12-3 0 0,-9 14-5 0 0,16-28-10 0 0,0 1 0 0 0,0-1 1 0 0,0 0-1 0 0,0 0 0 0 0,0 0 0 0 0,0 0 0 0 0,-1-1 0 0 0,1 1 0 0 0,0 0 0 0 0,-1 0 0 0 0,1-1 0 0 0,0 1 0 0 0,-1-1 0 0 0,1 1 1 0 0,-1-1-1 0 0,1 0 0 0 0,-1 1 0 0 0,1-1 0 0 0,-2 0 0 0 0,2 0 4 0 0,0 1 1 0 0,1-1-1 0 0,-1 0 0 0 0,0 0 0 0 0,1 1 1 0 0,-1-1-1 0 0,0 0 0 0 0,1 1 1 0 0,-1-1-1 0 0,1 1 0 0 0,-1-1 1 0 0,0 1-1 0 0,1-1 0 0 0,-1 1 0 0 0,1 0 1 0 0,0-1-1 0 0,-1 1 0 0 0,1-1 1 0 0,0 1-1 0 0,-1 0 0 0 0,1-1 0 0 0,0 1 1 0 0,-1 0-1 0 0,1 0 0 0 0,0-1 1 0 0,0 1-1 0 0,0 0 0 0 0,0 0 1 0 0,0-1-1 0 0,0 1 0 0 0,0 0 0 0 0,0-1 1 0 0,0 1-1 0 0,0 0 0 0 0,0 0 1 0 0,0-1-1 0 0,1 2 0 0 0,6 31 45 0 0,-3-21-11 0 0,1 1 0 0 0,1-1 0 0 0,0 0 0 0 0,0 0 0 0 0,12 15 0 0 0,-15-21-30 0 0,6 26 31 0 0,-8-27-42 0 0,3 29-2 0 0,-2 17 9 0 0,-9-3 15 0 0,-3-19 4 0 0,10-31-14 0 0,-2 2 7 0 0,2-1-8 0 0,-1-15-31 0 0,0 1 0 0 0,-1 0 0 0 0,-7-22 0 0 0,5 18 12 0 0,-4-29 0 0 0,7 19 1 0 0,1 0 0 0 0,1 0 0 0 0,2 0 0 0 0,12-54 0 0 0,-4 38 0 0 0,3 2 1 0 0,25-59-1 0 0,-35 91 18 0 0,2 0-1 0 0,-1 1 1 0 0,2 0 0 0 0,-1 0-1 0 0,1 0 1 0 0,14-15-1 0 0,-17 21 11 0 0,0 1-1 0 0,1-1 0 0 0,-1 1 0 0 0,1 0 0 0 0,0 0 0 0 0,0 0 0 0 0,0 1 0 0 0,0 0 0 0 0,0 0 0 0 0,0 0 1 0 0,1 0-1 0 0,-1 1 0 0 0,0 0 0 0 0,1 0 0 0 0,-1 0 0 0 0,8 1 0 0 0,84 6 412 0 0,15 0 483 0 0,-77-8-968 0 0,-1-2 0 0 0,1-1 0 0 0,-1-2-1 0 0,-1-1 1 0 0,1-2 0 0 0,34-15 0 0 0,-43 16-428 0 0,24-10-321 0 0,-20 6 294 0 0,-18 4-88 0 0,-6 3-682 0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2-06T17:01:29.256"/>
    </inkml:context>
    <inkml:brush xml:id="br0">
      <inkml:brushProperty name="width" value="0.05" units="cm"/>
      <inkml:brushProperty name="height" value="0.05" units="cm"/>
    </inkml:brush>
  </inkml:definitions>
  <inkml:trace contextRef="#ctx0" brushRef="#br0">61 53 3057 0 0,'-1'0'51'0'0,"1"0"0"0"0,-1 0 1 0 0,1 0-1 0 0,0 0 0 0 0,-1-1 0 0 0,1 1 1 0 0,-1 0-1 0 0,1 0 0 0 0,0 0 1 0 0,-1 0-1 0 0,1-1 0 0 0,-1 1 0 0 0,1 0 1 0 0,0 0-1 0 0,-1-1 0 0 0,1 1 1 0 0,0 0-1 0 0,0-1 0 0 0,-1 1 1 0 0,1 0-1 0 0,0-1 0 0 0,-1 0 0 0 0,-1 0 663 0 0,0 9-384 0 0,-1-2 659 0 0,1-11-334 0 0,2-2-417 0 0,2-3-34 0 0,7-12-142 0 0,-3 6 1 0 0,-5 18 370 0 0,0 7 91 0 0,-1-6-411 0 0,0-1 0 0 0,0 1 1 0 0,0-1-1 0 0,0 1 0 0 0,0-1 0 0 0,-1 1 1 0 0,1-1-1 0 0,-2 4 0 0 0,0-3-19 0 0,4 2 69 0 0,0 0-20 0 0,-2-4-99 0 0,0 1 0 0 0,0-1 0 0 0,0 1-1 0 0,0 0 1 0 0,0-1 0 0 0,-1 1 0 0 0,1-1-1 0 0,-1 1 1 0 0,1-1 0 0 0,-1 1 0 0 0,1-1-1 0 0,-2 2 1 0 0,1-1-23 0 0,1-1-1 0 0,-1 0 1 0 0,0 0-1 0 0,1 1 1 0 0,-1-1-1 0 0,1 0 1 0 0,0 1-1 0 0,-1-1 1 0 0,1 1-1 0 0,0-1 1 0 0,0 0-1 0 0,0 1 1 0 0,0-1-1 0 0,0 2 1 0 0,1-3 102 0 0,-1 0-122 0 0,0 0 1 0 0,0 0 0 0 0,0 0-1 0 0,0 0 1 0 0,0 0 0 0 0,0 1-1 0 0,0-1 1 0 0,0 0 0 0 0,0 0-1 0 0,0 0 1 0 0,0 0-1 0 0,0 0 1 0 0,0 0 0 0 0,0 0-1 0 0,1 0 1 0 0,-1 0 0 0 0,0 0-1 0 0,0 0 1 0 0,0 0-1 0 0,0 0 1 0 0,0 0 0 0 0,0 0-1 0 0,0 0 1 0 0,0 0 0 0 0,0 0-1 0 0,0 0 1 0 0,0 0 0 0 0,0 0-1 0 0,0 0 1 0 0,0 0-1 0 0,0 0 1 0 0,0 0 0 0 0,1 0-1 0 0,-1 0 1 0 0,0 0 0 0 0,0 0-1 0 0,0 0 1 0 0,0 0-1 0 0,0 0 1 0 0,0 0 0 0 0,0 0-1 0 0,0-1 1 0 0,1 2 4 0 0,8 6 2 0 0,-5-3-5 0 0,2 20 22 0 0,-5-11 36 0 0,-1-1 0 0 0,-1 1 0 0 0,0 0 1 0 0,0-1-1 0 0,-5 21 0 0 0,-2 11 96 0 0,6-15-114 0 0,1 0 62 0 0,-5 34 0 0 0,-3-18 49 0 0,5-30 1 0 0,1 0 0 0 0,1 0 0 0 0,-1 17 1 0 0,3-32-156 0 0,0 0 1 0 0,0 0 0 0 0,0 0-1 0 0,0 0 1 0 0,0 0 0 0 0,0 0-1 0 0,0 0 1 0 0,0 1 0 0 0,0-1-1 0 0,0 0 1 0 0,0 0 0 0 0,0 0 0 0 0,0 0-1 0 0,0 0 1 0 0,0 0 0 0 0,0 0-1 0 0,0 0 1 0 0,0 1 0 0 0,0-1-1 0 0,0 0 1 0 0,0 0 0 0 0,0 0-1 0 0,0 0 1 0 0,0 0 0 0 0,0 0-1 0 0,0 0 1 0 0,0 1 0 0 0,0-1-1 0 0,0 0 1 0 0,0 0 0 0 0,0 0-1 0 0,0 0 1 0 0,0 0 0 0 0,1 0 0 0 0,-1 0-1 0 0,0 0 1 0 0,0 0 0 0 0,0 0-1 0 0,0 0 1 0 0,0 0 0 0 0,0 0-1 0 0,0 1 1 0 0,0-1 0 0 0,0 0-1 0 0,1 0 1 0 0,-1 0 0 0 0,0 0-1 0 0,0 0 1 0 0,0 0 0 0 0,0 0-1 0 0,0 0 1 0 0,0 0 0 0 0,0 0-1 0 0,1 0 1 0 0,-1 0 0 0 0,0 0-1 0 0,0 0 1 0 0,0 0 0 0 0,0 0 0 0 0,0-1-1 0 0,6-4 2 0 0,-5 4 1 0 0,-1 1-9 0 0,0 0-1 0 0,3 6 46 0 0,-4-4-33 0 0,-4 0-10 0 0,1-5-11 0 0,-1-15-32 0 0,2-8-56 0 0,4 14 3 0 0,11-54-213 0 0,-7 44 168 0 0,3-34 0 0 0,-7 49 105 0 0,-1 0-1 0 0,0 0 0 0 0,-1 0 0 0 0,0 0 1 0 0,-1-8-1 0 0,0 10 35 0 0,-1-1 0 0 0,1 0-1 0 0,-1 0 1 0 0,0 1 0 0 0,-4-6-1 0 0,4 6 30 0 0,0-1-1 0 0,-1 0 0 0 0,2 0 0 0 0,-1 0 0 0 0,-1-6 0 0 0,2 6-15 0 0,1 3-1 0 0,0 1 0 0 0,1-1 1 0 0,-1 1-1 0 0,1-1 0 0 0,-1 0 0 0 0,1 1 1 0 0,0-1-1 0 0,0 0 0 0 0,0 1 0 0 0,0-1 1 0 0,1 0-1 0 0,-1 1 0 0 0,2-5 0 0 0,0-15-342 0 0,-2 21 298 0 0,-1-1 0 0 0,1 1 0 0 0,0-1-1 0 0,0 1 1 0 0,0-1 0 0 0,0 1 0 0 0,0-1 0 0 0,1 1 0 0 0,-1-1 0 0 0,0 1 0 0 0,1-1 0 0 0,-1 1 0 0 0,1 0 0 0 0,-1-1 0 0 0,1 1 0 0 0,0 0-1 0 0,0-1 1 0 0,1 0 0 0 0,4-5-1082 0 0,-2 1-3229 0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2-06T17:01:33.881"/>
    </inkml:context>
    <inkml:brush xml:id="br0">
      <inkml:brushProperty name="width" value="0.05" units="cm"/>
      <inkml:brushProperty name="height" value="0.05" units="cm"/>
    </inkml:brush>
  </inkml:definitions>
  <inkml:trace contextRef="#ctx0" brushRef="#br0">61 23 3017 0 0,'-5'5'729'0'0,"-1"1"0"0"0,1 0 0 0 0,-8 10 0 0 0,13-15-727 0 0,-1 0-2 0 0,1-1 1 0 0,0 1 0 0 0,0-1-1 0 0,-1 1 1 0 0,1 0 0 0 0,-1-1-1 0 0,1 1 1 0 0,0-1-1 0 0,-1 1 1 0 0,1-1 0 0 0,-1 1-1 0 0,1-1 1 0 0,-1 0 0 0 0,0 1-1 0 0,1-1 1 0 0,-1 0-1 0 0,1 1 1 0 0,-1-1 0 0 0,0 0-1 0 0,1 0 1 0 0,-1 1 0 0 0,1-1-1 0 0,-1 0 1 0 0,0 0-1 0 0,1 0 1 0 0,-1 0 0 0 0,0 0-1 0 0,0 0 1 0 0,1 0 0 0 0,-1 0-1 0 0,0 0 1 0 0,1 0-1 0 0,-1 0 1 0 0,1 0 0 0 0,-1-1-1 0 0,0 1 1 0 0,0-1 0 0 0,1 1 15 0 0,0 0 0 0 0,0 1 0 0 0,0-1 0 0 0,1 0 1 0 0,-1 0-1 0 0,0 0 0 0 0,0 0 0 0 0,1 0 0 0 0,-1 0 1 0 0,0 0-1 0 0,0 0 0 0 0,1 0 0 0 0,-1 0 0 0 0,0 0 1 0 0,0 0-1 0 0,0 0 0 0 0,1 0 0 0 0,-1 0 0 0 0,0-1 1 0 0,0 1-1 0 0,1 0 0 0 0,-1 0 0 0 0,0 0 0 0 0,0 0 1 0 0,0 0-1 0 0,1 0 0 0 0,-1-1 0 0 0,0 1 0 0 0,0 0 1 0 0,0 0-1 0 0,0 0 0 0 0,1 0 0 0 0,-1-1 0 0 0,0 1 1 0 0,0 0-1 0 0,0 0 0 0 0,0 0 0 0 0,0-1 0 0 0,0 1 1 0 0,0 0-1 0 0,0 0 0 0 0,0-1 0 0 0,0 1 0 0 0,0 0 1 0 0,0-1-1 0 0,1 1 110 0 0,-1-1-1 0 0,0 0 1 0 0,0 1 0 0 0,0-1 0 0 0,0 0 0 0 0,0 1 0 0 0,0-1 0 0 0,0 1 0 0 0,0-1-1 0 0,-1 0 1 0 0,1 1 0 0 0,0-1 0 0 0,0 0 0 0 0,0 1 0 0 0,-1-1 0 0 0,1 1 0 0 0,0-1-1 0 0,-1 0 1 0 0,0 0-108 0 0,1 1-1 0 0,0 0 0 0 0,-1-1 0 0 0,1 1 1 0 0,0 0-1 0 0,0-1 0 0 0,-1 1 0 0 0,1-1 1 0 0,0 1-1 0 0,0-1 0 0 0,0 1 0 0 0,0 0 1 0 0,0-1-1 0 0,-1 1 0 0 0,1-1 0 0 0,0 1 1 0 0,0-1-1 0 0,0 1 0 0 0,0-1 0 0 0,0 1 1 0 0,0-1-1 0 0,1 1 0 0 0,-1-1 1 0 0,0 1-1 0 0,0 0 0 0 0,0-1 0 0 0,0 1 1 0 0,0-1-1 0 0,1 1 0 0 0,-1-1 0 0 0,3 2 348 0 0,-5 10-108 0 0,-4 13 85 0 0,4-14-197 0 0,0 0 0 0 0,1 0 0 0 0,0 1-1 0 0,1-1 1 0 0,0 0 0 0 0,2 16 0 0 0,17 64 268 0 0,-12-62-124 0 0,5 47 1 0 0,-10 35 370 0 0,-11-95-668 0 0,9-15 8 0 0,0 1 0 0 0,0-1 1 0 0,0 0-1 0 0,0 1 0 0 0,-1-1 1 0 0,1 0-1 0 0,0 1 0 0 0,0-1 1 0 0,0 0-1 0 0,-1 0 0 0 0,1 1 0 0 0,0-1 1 0 0,0 0-1 0 0,-1 0 0 0 0,1 1 1 0 0,0-1-1 0 0,-1 0 0 0 0,1 0 1 0 0,0 0-1 0 0,-1 0 0 0 0,1 1 1 0 0,0-1-1 0 0,-1 0 0 0 0,1 0 1 0 0,0 0-1 0 0,-1 0 0 0 0,1 0 1 0 0,0 0-1 0 0,-1 0 0 0 0,1 0 1 0 0,0 0-1 0 0,-1 0 0 0 0,1 0 1 0 0,0 0-1 0 0,-1 0 0 0 0,1 0 1 0 0,0 0-1 0 0,-1-1 0 0 0,-5-12 1 0 0,1-11-5 0 0,2-2-2 0 0,0-15-5 0 0,-1-16 2 0 0,2 37-23 0 0,2 0 0 0 0,0 0 1 0 0,0 0-1 0 0,2 0 0 0 0,1 0 0 0 0,0 1 1 0 0,2-1-1 0 0,0 1 0 0 0,13-32 0 0 0,-11 38-43 0 0,-1 0 60 0 0,-4 3 116 0 0,-1 3-37 0 0,3 0-27 0 0,14-1-51 0 0,-14 7 11 0 0,8-4-11 0 0,-15 5 29 0 0,2 1-13 0 0,1-1 0 0 0,0 0 0 0 0,-1 0 0 0 0,1 0 0 0 0,0 0 0 0 0,-1 1 0 0 0,1-1 0 0 0,0 0 0 0 0,-1 0 0 0 0,1 1 0 0 0,0-1 0 0 0,-1 0 0 0 0,1 0 0 0 0,0 1 0 0 0,0-1 0 0 0,0 0 0 0 0,-1 1 0 0 0,1-1 0 0 0,0 0 0 0 0,0 1 0 0 0,0-1 0 0 0,0 1 0 0 0,0-1 0 0 0,0 0 0 0 0,-1 1 0 0 0,1-1 0 0 0,0 0 0 0 0,0 1 0 0 0,0-1 0 0 0,0 1 0 0 0,0-1 0 0 0,1 0 0 0 0,-1 1 0 0 0,0-1 0 0 0,0 0 0 0 0,0 1 0 0 0,0-1 0 0 0,0 0 0 0 0,0 1 0 0 0,1-1 0 0 0,-1 0 0 0 0,0 1 0 0 0,0-1 0 0 0,0 0 0 0 0,1 1 0 0 0,-1-1 0 0 0,0 0 0 0 0,0 1 0 0 0,1-1 0 0 0,0 0 0 0 0,-1 1 0 0 0,1 0 1 0 0,0 0 0 0 0,0-1-1 0 0,0 1 1 0 0,0-1-1 0 0,0 1 1 0 0,0 0 0 0 0,0-1-1 0 0,0 0 1 0 0,1 1-1 0 0,-1-1 1 0 0,0 0 0 0 0,0 1-1 0 0,0-1 1 0 0,0 0-1 0 0,1 0 1 0 0,-1 0 0 0 0,0 0-1 0 0,2-1 1 0 0,25-7 21 0 0,-26 7-25 0 0,1 0 0 0 0,-1 0-1 0 0,1 0 1 0 0,-1 0 0 0 0,1 0 0 0 0,-1 1-1 0 0,1-1 1 0 0,-1 1 0 0 0,1 0-1 0 0,0 0 1 0 0,-1 0 0 0 0,1 0 0 0 0,0 0-1 0 0,4 1 1 0 0,-6 0 1 0 0,0-1 1 0 0,0 1-1 0 0,0-1 0 0 0,0 1 0 0 0,0 0 1 0 0,0 0-1 0 0,0 0 0 0 0,0 0 0 0 0,0 0 1 0 0,0 0-1 0 0,0 0 0 0 0,0 0 0 0 0,-1 0 1 0 0,1 0-1 0 0,0 0 0 0 0,-1 0 0 0 0,1 1 1 0 0,-1-1-1 0 0,1 2 0 0 0,2 27 31 0 0,-1 0 14 0 0,6-12-9 0 0,-6-15-30 0 0,2 1 13 0 0,-1 0-1 0 0,1 0 1 0 0,-1 0 0 0 0,0 1 0 0 0,0-1-1 0 0,-1 1 1 0 0,1-1 0 0 0,-1 1 0 0 0,0 0-1 0 0,-1 0 1 0 0,1 0 0 0 0,-1 0 0 0 0,0 1-1 0 0,0-1 1 0 0,0 0 0 0 0,-1 0-1 0 0,0 1 1 0 0,0 5 0 0 0,-8 157 214 0 0,8-168-232 0 0,0 0 0 0 0,0 1-1 0 0,0-1 1 0 0,0 0-1 0 0,0 0 1 0 0,0 0 0 0 0,0 0-1 0 0,0 0 1 0 0,0 0-1 0 0,0 0 1 0 0,-1 0 0 0 0,1 0-1 0 0,0 0 1 0 0,0 0 0 0 0,0 1-1 0 0,0-1 1 0 0,0 0-1 0 0,0 0 1 0 0,0 0 0 0 0,1 0-1 0 0,-1 0 1 0 0,0 0 0 0 0,0 0-1 0 0,0 0 1 0 0,0 0-1 0 0,0 0 1 0 0,0 0 0 0 0,0 0-1 0 0,0 1 1 0 0,0-1-1 0 0,0 0 1 0 0,0 0 0 0 0,0 0-1 0 0,0 0 1 0 0,0 0 0 0 0,0 0-1 0 0,0 0 1 0 0,0 0-1 0 0,0 0 1 0 0,0 0 0 0 0,1 0-1 0 0,-1 0 1 0 0,0 0 0 0 0,0 0-1 0 0,0 0 1 0 0,0 0-1 0 0,0 0 1 0 0,0 0 0 0 0,0 0-1 0 0,0 0 1 0 0,0 0-1 0 0,0 0 1 0 0,0 0 0 0 0,1 0-1 0 0,-1 0 1 0 0,0 0 0 0 0,0 0-1 0 0,0 0 1 0 0,0 0-1 0 0,0 0 1 0 0,0 0 0 0 0,0 0-1 0 0,0 0 1 0 0,0 0 0 0 0,0 0-1 0 0,0 0 1 0 0,6-7 51 0 0,3-9-4 0 0,-4-1-72 0 0,-1 1 0 0 0,0-1 0 0 0,-2 0 0 0 0,0 0 0 0 0,0 0 0 0 0,-2-21 0 0 0,1 28-34 0 0,0 0 0 0 0,1 0 0 0 0,0 0 0 0 0,1 0 0 0 0,5-12 0 0 0,5-22 15 0 0,-5 20 44 0 0,-6 19 4 0 0,0 0-1 0 0,-1 0 0 0 0,1 0 0 0 0,-1 0 0 0 0,0-1 0 0 0,0 1 0 0 0,-1-6 1 0 0,13 5-28 0 0,3-3 3 0 0,1-2 15 0 0,-3 2 1 0 0,-8 2 4 0 0,-8 3 1 0 0,1 3-1 0 0,4 1 0 0 0,-3 0 0 0 0,4-1 14 0 0,3 1 39 0 0,9-4 131 0 0,-10 1-143 0 0,-6 2 3 0 0,-1 11 7 0 0,1 12-50 0 0,1 1 49 0 0,-2-21-32 0 0,1 0 1 0 0,0 0 0 0 0,0 1-1 0 0,0-1 1 0 0,0 0 0 0 0,1 0-1 0 0,-1 1 1 0 0,2 3 0 0 0,-2-5-10 0 0,1 0 1 0 0,0-1 0 0 0,-1 1 0 0 0,1 0 0 0 0,0 0 0 0 0,0-1 0 0 0,-1 1 0 0 0,1 0 0 0 0,0-1 0 0 0,0 1 0 0 0,0-1 0 0 0,0 1 0 0 0,0-1 0 0 0,0 1 0 0 0,0-1 0 0 0,0 0 0 0 0,0 0 0 0 0,0 1-1 0 0,0-1 1 0 0,0 0 0 0 0,0 0 0 0 0,0 0 0 0 0,0 0 0 0 0,0 0 0 0 0,1 0 0 0 0,1 0 12 0 0,-1 0 1 0 0,0 0-1 0 0,1 0 0 0 0,-1 1 0 0 0,1-1 1 0 0,-1 1-1 0 0,0-1 0 0 0,4 3 0 0 0,-4-3-13 0 0,-1 1 1 0 0,1 0-1 0 0,-1 0 0 0 0,1 1 0 0 0,-1-1 0 0 0,0 0 0 0 0,1 0 0 0 0,-1 1 0 0 0,0-1 0 0 0,0 1 0 0 0,0-1 1 0 0,0 1-1 0 0,0-1 0 0 0,0 1 0 0 0,0 1 0 0 0,1 4-3 0 0,0 1 0 0 0,0-1 1 0 0,-1 1-1 0 0,0-1 0 0 0,-1 14 0 0 0,0-17-5 0 0,-1 49 0 0 0,-14 94-1 0 0,6-72-1 0 0,8-62-352 0 0,4-14-566 0 0,6-24-1766 0 0,-4 11 1204 0 0,0 1-2843 0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2-06T17:02:31.514"/>
    </inkml:context>
    <inkml:brush xml:id="br0">
      <inkml:brushProperty name="width" value="0.05" units="cm"/>
      <inkml:brushProperty name="height" value="0.05" units="cm"/>
    </inkml:brush>
  </inkml:definitions>
  <inkml:trace contextRef="#ctx0" brushRef="#br0">22 488 7338 0 0,'-1'-6'310'0'0,"-5"-3"-138"0"0,-1-6-336 0 0,3 2-461 0 0,3 13 607 0 0,1-1 0 0 0,0 1 1 0 0,-1-1-1 0 0,1 1 0 0 0,0-1 0 0 0,0 1 1 0 0,0-1-1 0 0,-1 1 0 0 0,1-1 1 0 0,0 0-1 0 0,0 1 0 0 0,0-1 0 0 0,0 1 1 0 0,0-1-1 0 0,0 1 0 0 0,0-1 1 0 0,0 1-1 0 0,0-1 0 0 0,0 0 1 0 0,0 1-1 0 0,0-1 0 0 0,0 1 0 0 0,0-1 1 0 0,1 1-1 0 0,-1-1 0 0 0,0 1 1 0 0,0-1-1 0 0,1 1 0 0 0,-1-1 1 0 0,0 1-1 0 0,1-1 0 0 0,-1 1 0 0 0,0-1 1 0 0,1 1-1 0 0,-1 0 0 0 0,1-1 1 0 0,-1 1-1 0 0,1 0 0 0 0,-1-1 0 0 0,0 1 1 0 0,1 0-1 0 0,0 0 0 0 0,-1-1 1 0 0,1 1-1 0 0,-1 0 0 0 0,1 0 1 0 0,-1 0-1 0 0,1 0 0 0 0,-1 0 0 0 0,1 0 1 0 0,-1 0-1 0 0,1 0 0 0 0,0 0 1 0 0,15-10 574 0 0,-15 9-468 0 0,1-1 0 0 0,0 1-1 0 0,0 0 1 0 0,-1 0 0 0 0,1 0-1 0 0,0 0 1 0 0,0 0 0 0 0,0 0-1 0 0,3 0 1 0 0,10-3 657 0 0,7-1 20 0 0,29-2 1 0 0,2 5-486 0 0,24 2 75 0 0,-7 1-134 0 0,34 2-131 0 0,-58 0-64 0 0,0-2 1 0 0,0-2 0 0 0,77-11-1 0 0,-73 2-18 0 0,-22 5-7 0 0,0-1 1 0 0,43-17-1 0 0,43-25 9 0 0,50-43 40 0 0,-93 51-37 0 0,40-20 6 0 0,-108 58-19 0 0,0 0 0 0 0,1 1-1 0 0,-1-1 1 0 0,0 1 0 0 0,1 0-1 0 0,-1 0 1 0 0,1 0 0 0 0,0 0-1 0 0,-1 0 1 0 0,1 1 0 0 0,5 0-1 0 0,-8 0-1 0 0,-1 0 0 0 0,1 0 0 0 0,-1 0 0 0 0,1 0 0 0 0,-1 0 0 0 0,0 0 0 0 0,1 0 0 0 0,-1 0-1 0 0,1 1 1 0 0,-1-1 0 0 0,1 0 0 0 0,-1 0 0 0 0,1 0 0 0 0,-1 1 0 0 0,0-1 0 0 0,1 0 0 0 0,-1 1-1 0 0,0-1 1 0 0,1 0 0 0 0,-1 1 0 0 0,0-1 0 0 0,1 0 0 0 0,-1 1 0 0 0,0-1 0 0 0,0 1 0 0 0,1-1 0 0 0,-1 1-1 0 0,0-1 1 0 0,0 1 0 0 0,1 0 0 0 0,-6 15-30 0 0,-16 11-14 0 0,20-26 43 0 0,0 0 1 0 0,0-1 0 0 0,0 1 0 0 0,-1 0 0 0 0,1-1 0 0 0,0 1-1 0 0,-1-1 1 0 0,1 0 0 0 0,0 1 0 0 0,-1-1 0 0 0,1 0 0 0 0,-1 0-1 0 0,1 0 1 0 0,0 1 0 0 0,-1-2 0 0 0,1 1 0 0 0,-1 0 0 0 0,1 0-1 0 0,0 0 1 0 0,-1-1 0 0 0,1 1 0 0 0,0-1 0 0 0,-1 1 0 0 0,1-1-1 0 0,0 1 1 0 0,0-1 0 0 0,-1 0 0 0 0,1 0 0 0 0,0 1 0 0 0,0-1-1 0 0,0 0 1 0 0,-1-2 0 0 0,-4 0-4 0 0,-19-16-18 0 0,19 15 18 0 0,1-1 1 0 0,-1 1-1 0 0,-1 0 0 0 0,1 0 1 0 0,-8-3-1 0 0,10 6 15 0 0,-1-1 0 0 0,1 1 0 0 0,-1 0 0 0 0,1 0 1 0 0,-1 0-1 0 0,1 1 0 0 0,-1 0 0 0 0,1 0 0 0 0,-1 0 0 0 0,0 0 0 0 0,1 1 0 0 0,-1-1 0 0 0,1 1 0 0 0,-1 0 1 0 0,1 1-1 0 0,-1-1 0 0 0,1 1 0 0 0,-5 2 0 0 0,9-4 9 0 0,-1 1 0 0 0,1-1 0 0 0,-1 0 0 0 0,0 1 0 0 0,1-1 0 0 0,-1 0 0 0 0,0 0 0 0 0,1 0 0 0 0,-1 0 0 0 0,0 1 0 0 0,1-1 0 0 0,-1 0 0 0 0,0 0 0 0 0,1 0 0 0 0,-1 0 0 0 0,0-1 0 0 0,1 1 0 0 0,-1 0 0 0 0,0 0 0 0 0,1 0 0 0 0,-1 0 0 0 0,0-1 0 0 0,1 1 0 0 0,-1 0 0 0 0,1-1 0 0 0,-1 1 0 0 0,0 0 0 0 0,1-1 0 0 0,-1 1 0 0 0,1-1 0 0 0,-1 1 0 0 0,1-1 0 0 0,-1 1 0 0 0,1-1 0 0 0,0 1 0 0 0,-1-2 0 0 0,-13-28 34 0 0,4 9-2 0 0,1 10-46 0 0,7 10-2 0 0,0-1-1 0 0,0 1 0 0 0,0 0 1 0 0,-1 0-1 0 0,1-1 0 0 0,0 1 1 0 0,0 1-1 0 0,-1-1 1 0 0,1 0-1 0 0,0 1 0 0 0,-1-1 1 0 0,-4 0-1 0 0,-3 0 13 0 0,-9-1 23 0 0,13 2 62 0 0,1-1 0 0 0,-1 1 0 0 0,1 0 0 0 0,-12 1 0 0 0,15-1-61 0 0,0 1 1 0 0,0-1-1 0 0,1 0 0 0 0,-1 1 0 0 0,0-1 1 0 0,0 1-1 0 0,0 0 0 0 0,1 0 0 0 0,-1 0 0 0 0,0 0 1 0 0,1 0-1 0 0,-1 0 0 0 0,1 0 0 0 0,-1 0 1 0 0,1 0-1 0 0,-2 3 0 0 0,3-1 144 0 0,5 5 27 0 0,13 17 181 0 0,-16-23-315 0 0,24 21 150 0 0,-20-18-91 0 0,1-1 0 0 0,0 0 0 0 0,0-1-1 0 0,0 0 1 0 0,10 4 0 0 0,20-1 288 0 0,-14-7-367 0 0,24-9 95 0 0,62-23-1 0 0,-77 25-168 0 0,59-10-1 0 0,-55 12 4 0 0,39-11-1 0 0,-75 17 17 0 0,0 0-1 0 0,1 0 1 0 0,-1 0-1 0 0,0 0 1 0 0,1 0-1 0 0,-1-1 0 0 0,1 1 1 0 0,-1 0-1 0 0,0 0 1 0 0,1 0-1 0 0,-1 0 1 0 0,0 0-1 0 0,1 1 1 0 0,-1-1-1 0 0,1 0 1 0 0,-1 0-1 0 0,0 0 0 0 0,1 0 1 0 0,-1 0-1 0 0,0 0 1 0 0,1 1-1 0 0,-1-1 1 0 0,0 0-1 0 0,1 0 1 0 0,-1 0-1 0 0,0 1 0 0 0,1-1 1 0 0,-1 0-1 0 0,0 1 1 0 0,0-1-1 0 0,1 0 1 0 0,-1 1-1 0 0,3 16 35 0 0,-9 20 37 0 0,-6 6 169 0 0,-3 1 0 0 0,-30 63 0 0 0,-6 14 71 0 0,48-110-457 0 0,1 1 0 0 0,0 0 1 0 0,0 0-1 0 0,1 0 0 0 0,1 19 1 0 0,0-30 87 0 0,0 2-115 0 0,0 4-98 0 0,0-6 240 0 0,0-1 0 0 0,0 1 0 0 0,0 0 0 0 0,0-1 0 0 0,0 1 1 0 0,0-1-1 0 0,0 1 0 0 0,0 0 0 0 0,1-1 0 0 0,-1 1 0 0 0,0-1 1 0 0,0 1-1 0 0,0-1 0 0 0,1 1 0 0 0,-1-1 0 0 0,0 1 0 0 0,1-1 1 0 0,-1 1-1 0 0,0-1 0 0 0,1 1 0 0 0,-1-1 0 0 0,1 1 0 0 0,-1-1 1 0 0,1 0-1 0 0,-1 1 0 0 0,1-1 0 0 0,-1 0 0 0 0,1 1 1 0 0,-1-1-1 0 0,1 0 0 0 0,-1 0 0 0 0,1 0 0 0 0,-1 1 0 0 0,1-1 1 0 0,0 0-1 0 0,-1 0 0 0 0,1 0 0 0 0,6 1-730 0 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2-06T17:02:37.315"/>
    </inkml:context>
    <inkml:brush xml:id="br0">
      <inkml:brushProperty name="width" value="0.05" units="cm"/>
      <inkml:brushProperty name="height" value="0.05" units="cm"/>
    </inkml:brush>
  </inkml:definitions>
  <inkml:trace contextRef="#ctx0" brushRef="#br0">30 88 2593 0 0,'-13'-28'3920'0'0,"0"0"-3305"0"0,10 6-265 0 0,3 22-340 0 0,0-1 0 0 0,0 1 0 0 0,0 0 0 0 0,0-1 0 0 0,0 1 0 0 0,0 0 1 0 0,0-1-1 0 0,0 1 0 0 0,0 0 0 0 0,0-1 0 0 0,0 1 0 0 0,0 0 0 0 0,0-1 1 0 0,0 1-1 0 0,0 0 0 0 0,0 0 0 0 0,1-1 0 0 0,-1 1 0 0 0,0 0 0 0 0,0-1 0 0 0,0 1 1 0 0,1 0-1 0 0,-1 0 0 0 0,0 0 0 0 0,0-1 0 0 0,1 1 0 0 0,-1 0 0 0 0,0 0 1 0 0,0 0-1 0 0,1-1 0 0 0,-1 1 0 0 0,0 0 0 0 0,1 0 0 0 0,-1 0 0 0 0,0 0 0 0 0,0 0 1 0 0,1 0-1 0 0,-1 0 0 0 0,0 0 0 0 0,1 0 0 0 0,0 0 0 0 0,2 3 1420 0 0,1 2-1260 0 0,0 0 0 0 0,0 0 1 0 0,0-1-1 0 0,0 1 0 0 0,1-1 0 0 0,0 0 1 0 0,0-1-1 0 0,0 1 0 0 0,0-1 1 0 0,0 0-1 0 0,1 0 0 0 0,0-1 0 0 0,-1 1 1 0 0,13 2-1 0 0,3-1-142 0 0,1 0 0 0 0,42 1 0 0 0,-9-1 268 0 0,-39-3-246 0 0,-5 1-11 0 0,1 0 0 0 0,-1 0 0 0 0,15 6 0 0 0,113 34 497 0 0,-97-30-482 0 0,-16-6-14 0 0,0-1-1 0 0,0-1 1 0 0,0-1 0 0 0,0-2 0 0 0,1 0-1 0 0,46-6 1 0 0,-24-2-757 0 0,-1-2 0 0 0,81-26 0 0 0,-113 29-265 0 0,0-1-1 0 0,-1-1 0 0 0,20-12 0 0 0,-13 6-2419 0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2-06T17:02:38.246"/>
    </inkml:context>
    <inkml:brush xml:id="br0">
      <inkml:brushProperty name="width" value="0.05" units="cm"/>
      <inkml:brushProperty name="height" value="0.05" units="cm"/>
    </inkml:brush>
  </inkml:definitions>
  <inkml:trace contextRef="#ctx0" brushRef="#br0">4 328 9586 0 0,'-2'-7'3760'0'0,"2"6"-3742"0"0,-1 1 0 0 0,1-1 0 0 0,0 1 1 0 0,0-1-1 0 0,0 1 0 0 0,0-1 0 0 0,-1 1 0 0 0,1-1 0 0 0,0 1 1 0 0,0-1-1 0 0,0 1 0 0 0,0-1 0 0 0,0 1 0 0 0,0-1 0 0 0,0 1 0 0 0,1-1 1 0 0,-1 1-1 0 0,0-1 0 0 0,0 1 0 0 0,0-1 0 0 0,0 1 0 0 0,1-1 0 0 0,-1 1 1 0 0,0-1-1 0 0,0 1 0 0 0,1-1 0 0 0,-1 1 0 0 0,1-1 0 0 0,3 0-15 0 0,3 6-3 0 0,4 11-3 0 0,-4-7 5 0 0,7 9-1 0 0,-5-5-1 0 0,-2-5 3 0 0,21 12 0 0 0,-20-14-2 0 0,0-1 0 0 0,1 0 0 0 0,0-1-1 0 0,0 0 1 0 0,0 0 0 0 0,1-1 0 0 0,-1-1 0 0 0,1 1-1 0 0,0-1 1 0 0,0-1 0 0 0,11 1 0 0 0,-3-2-2 0 0,1-2-1 0 0,-1 0 1 0 0,1 0 0 0 0,-1-2-1 0 0,28-9 1 0 0,33-6-5 0 0,-68 18 5 0 0,0 0 1 0 0,21 0-1 0 0,-31 1-1 0 0,-1 0-1 0 0,1 0 1 0 0,0 1 0 0 0,0-1 0 0 0,0 0-1 0 0,0 0 1 0 0,-1 0 0 0 0,1 1-1 0 0,0-1 1 0 0,0 0 0 0 0,0 1 0 0 0,-1-1-1 0 0,1 1 1 0 0,0-1 0 0 0,-1 1 0 0 0,1-1-1 0 0,0 1 1 0 0,-1 0 0 0 0,1-1-1 0 0,-1 1 1 0 0,1 0 0 0 0,-1-1 0 0 0,1 1-1 0 0,-1 0 1 0 0,1 0 0 0 0,-1-1-1 0 0,0 1 1 0 0,0 0 0 0 0,1 0 0 0 0,-1 0-1 0 0,0-1 1 0 0,0 1 0 0 0,0 0-1 0 0,0 0 1 0 0,0 0 0 0 0,0 0 0 0 0,0 0-1 0 0,0-1 1 0 0,0 1 0 0 0,0 0 0 0 0,0 0-1 0 0,-1 1 1 0 0,0 1-11 0 0,1 0 0 0 0,-1 0-1 0 0,0 0 1 0 0,0 0 0 0 0,-1 0 0 0 0,1-1 0 0 0,-1 1 0 0 0,1 0-1 0 0,-1-1 1 0 0,0 1 0 0 0,-3 3 0 0 0,3-4-14 0 0,0 0 0 0 0,0 0 1 0 0,0-1-1 0 0,-1 1 0 0 0,1 0 1 0 0,-1-1-1 0 0,1 0 0 0 0,-1 1 1 0 0,1-1-1 0 0,-1 0 0 0 0,0 0 0 0 0,0 0 1 0 0,-4 0-1 0 0,4-1-11 0 0,-1 0 1 0 0,1-1-1 0 0,0 1 1 0 0,0-1-1 0 0,0 0 0 0 0,0 1 1 0 0,0-2-1 0 0,0 1 1 0 0,0 0-1 0 0,0-1 0 0 0,0 1 1 0 0,0-1-1 0 0,-2-2 1 0 0,-5-3-110 0 0,1-1 0 0 0,-16-17 0 0 0,17 17 65 0 0,0-1 1 0 0,-1 1-1 0 0,-15-11 1 0 0,-7-7-141 0 0,25 20 194 0 0,-1 1 0 0 0,0-1-1 0 0,-11-7 1 0 0,-1 0 5 0 0,17 11 30 0 0,0 0-1 0 0,0 1 1 0 0,0-1 0 0 0,0 1 0 0 0,0-1-1 0 0,0 1 1 0 0,0 0 0 0 0,0 0-1 0 0,-1 0 1 0 0,1 0 0 0 0,0 0-1 0 0,-1 1 1 0 0,1-1 0 0 0,-1 1-1 0 0,-4-1 1 0 0,-8 2 66 0 0,-7-1 1 0 0,13 0-5 0 0,6-1-27 0 0,0-4 7 0 0,2-12 32 0 0,1 13-65 0 0,1-7 8 0 0,0-1 0 0 0,1 1 0 0 0,0 0 0 0 0,1 0 0 0 0,0 0 0 0 0,9-20 0 0 0,-1 6 221 0 0,28-42 0 0 0,-14 38-73 0 0,-25 29-157 0 0,1-1 0 0 0,-1 0 0 0 0,1 1 0 0 0,0-1 0 0 0,-1 0 0 0 0,1 1 0 0 0,0-1 0 0 0,-1 1 0 0 0,1-1 0 0 0,0 1 0 0 0,0-1 0 0 0,0 1 0 0 0,-1 0 0 0 0,1-1 0 0 0,0 1 0 0 0,0 0 0 0 0,0-1 0 0 0,0 1 0 0 0,0 0 0 0 0,0 0 0 0 0,0 0 0 0 0,0 0 0 0 0,-1 0 0 0 0,1 0 0 0 0,0 0 0 0 0,0 1 0 0 0,0-1 0 0 0,0 0 0 0 0,0 0 0 0 0,0 1-1 0 0,0-1 1 0 0,-1 0 0 0 0,1 1 0 0 0,0-1 0 0 0,0 1 0 0 0,-1-1 0 0 0,1 1 0 0 0,0-1 0 0 0,0 1 0 0 0,-1 0 0 0 0,2 0 0 0 0,1 3 34 0 0,1 0 0 0 0,0 0 0 0 0,0 0 0 0 0,0-1 0 0 0,0 1 0 0 0,0-1 0 0 0,1 0 0 0 0,0-1 0 0 0,-1 1 0 0 0,8 2 0 0 0,3 1 80 0 0,0-1 0 0 0,20 4 0 0 0,-9-3 1 0 0,4 0 20 0 0,43 2 1 0 0,-53-7-146 0 0,0-1 0 0 0,0-1 1 0 0,35-6-1 0 0,-41 4-210 0 0,1-1 0 0 0,0-1 0 0 0,14-6 0 0 0,-18 5 120 0 0,2-6-21 0 0,-10 7 18 0 0,0 0-1 0 0,0-1 1 0 0,0 1 0 0 0,-1-1-1 0 0,3-7 1 0 0,-5 13 73 0 0,10-31-648 0 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2-06T17:03:04.079"/>
    </inkml:context>
    <inkml:brush xml:id="br0">
      <inkml:brushProperty name="width" value="0.05" units="cm"/>
      <inkml:brushProperty name="height" value="0.05" units="cm"/>
    </inkml:brush>
  </inkml:definitions>
  <inkml:trace contextRef="#ctx0" brushRef="#br0">71 30 3625 0 0,'13'-3'1689'0'0,"3"-7"-1366"0"0,-3 2-675 0 0,-4 5 479 0 0,-3 1-164 0 0,-1 0 5 0 0,3 1 39 0 0,-2 3 40 0 0,-1 1 103 0 0,9 6 2001 0 0,-9-4-1569 0 0,-3-1-592 0 0,0 9 1514 0 0,-3-7 3 0 0,-2-4-1461 0 0,0-1-1 0 0,0 0 1 0 0,0 1 0 0 0,1 0-1 0 0,-1-1 1 0 0,0 1 0 0 0,1 0-1 0 0,-5 5 1 0 0,2-3 79 0 0,-3 1 55 0 0,1-4-18 0 0,5-5-69 0 0,-9 10 303 0 0,11-6-385 0 0,-1 0-1 0 0,1 0 1 0 0,0 1-1 0 0,0-1 1 0 0,-1 0-1 0 0,1 0 1 0 0,0 0-1 0 0,0 0 1 0 0,0 0-1 0 0,-1 1 1 0 0,1-1-1 0 0,0 0 0 0 0,0 0 1 0 0,0 0-1 0 0,-1 1 1 0 0,1-1-1 0 0,0 0 1 0 0,0 0-1 0 0,0 0 1 0 0,0 1-1 0 0,0-1 1 0 0,0 0-1 0 0,0 0 1 0 0,-1 1-1 0 0,1-1 1 0 0,0 0-1 0 0,0 1 1 0 0,0-1-1 0 0,0 0 1 0 0,0 0-1 0 0,0 1 0 0 0,0-1 1 0 0,0 0-1 0 0,0 0 1 0 0,0 1-1 0 0,1-1 1 0 0,-1 0-1 0 0,0 0 1 0 0,0 1-1 0 0,0-1 1 0 0,0 0-1 0 0,0 0 1 0 0,0 1-1 0 0,0-1 1 0 0,1 0-1 0 0,-1 0 1 0 0,0 0-1 0 0,0 1 1 0 0,0-1-1 0 0,1 0 0 0 0,-1 0 1 0 0,0 0-1 0 0,0 0 1 0 0,0 1-1 0 0,1-1 1 0 0,-9 33 168 0 0,8-32-176 0 0,-3 9 91 0 0,1 0 0 0 0,0 0 0 0 0,0 0 0 0 0,1 0 0 0 0,0 0 0 0 0,1 0 0 0 0,0 0 0 0 0,3 19 0 0 0,1-15 65 0 0,-2 0 0 0 0,1 17 0 0 0,-2-19-135 0 0,0 14 80 0 0,0 0-1 0 0,-2 0 0 0 0,-1 0 0 0 0,-2 0 0 0 0,-11 47 0 0 0,13-63-39 0 0,2-10-42 0 0,0 1 1 0 0,0 0 0 0 0,-1 0 0 0 0,1-1-1 0 0,0 1 1 0 0,0 0 0 0 0,0-1-1 0 0,-1 1 1 0 0,1-1 0 0 0,0 1 0 0 0,0 0-1 0 0,-1-1 1 0 0,1 1 0 0 0,-1-1 0 0 0,1 1-1 0 0,0-1 1 0 0,-1 1 0 0 0,0 0-1 0 0,-1-1-10 0 0,1 0 0 0 0,-1 1-1 0 0,1-1 1 0 0,-1-1 0 0 0,1 1-1 0 0,-1 0 1 0 0,1 0 0 0 0,-1 0-1 0 0,1-1 1 0 0,-1 1-1 0 0,-2-2 1 0 0,1 1-14 0 0,0 0-1 0 0,0-1 1 0 0,-1 0-1 0 0,1 1 1 0 0,0-1 0 0 0,0 0-1 0 0,1 0 1 0 0,-1-1-1 0 0,0 1 1 0 0,1-1 0 0 0,-1 1-1 0 0,1-1 1 0 0,0 0-1 0 0,-3-4 1 0 0,3 2-1 0 0,0-1-1 0 0,0 0 0 0 0,1 1 1 0 0,-1-1-1 0 0,1 0 1 0 0,0 0-1 0 0,1 0 1 0 0,0 0-1 0 0,0 0 1 0 0,0 0-1 0 0,0 0 1 0 0,1 0-1 0 0,0 1 1 0 0,1-1-1 0 0,-1 0 1 0 0,3-5-1 0 0,26-47 5 0 0,-8 18-30 0 0,-10 11-134 0 0,-11 27 118 0 0,0 0 0 0 0,-1 0 0 0 0,1 0 0 0 0,-1-1 0 0 0,1 1 0 0 0,-1 0-1 0 0,0 0 1 0 0,0-1 0 0 0,0 1 0 0 0,0 0 0 0 0,-1-1 0 0 0,1 1 0 0 0,0 0-1 0 0,-1 0 1 0 0,0-1 0 0 0,1 1 0 0 0,-3-3 0 0 0,0 0-282 0 0,-1 0-1 0 0,1 0 1 0 0,-1 0-1 0 0,-10-9 1 0 0,5 4-627 0 0,-12-12-4717 0 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2-06T17:03:21.933"/>
    </inkml:context>
    <inkml:brush xml:id="br0">
      <inkml:brushProperty name="width" value="0.05" units="cm"/>
      <inkml:brushProperty name="height" value="0.05" units="cm"/>
    </inkml:brush>
  </inkml:definitions>
  <inkml:trace contextRef="#ctx0" brushRef="#br0">172 158 3825 0 0,'-8'11'3759'0'0,"-8"5"-2367"0"0,-2 0-650 0 0,-4 4 365 0 0,21-20-1078 0 0,0 1 0 0 0,1 0-1 0 0,-1-1 1 0 0,0 1-1 0 0,0 0 1 0 0,0-1 0 0 0,1 1-1 0 0,-1-1 1 0 0,0 1-1 0 0,0-1 1 0 0,0 0 0 0 0,0 1-1 0 0,0-1 1 0 0,0 0-1 0 0,0 0 1 0 0,0 1 0 0 0,0-1-1 0 0,0 0 1 0 0,0 0-1 0 0,0 0 1 0 0,0 0 0 0 0,0-1-1 0 0,-2 1 1 0 0,6 2 76 0 0,-2-1-78 0 0,-1 0-1 0 0,1-1 1 0 0,0 1-1 0 0,0 0 0 0 0,0 0 1 0 0,-1 0-1 0 0,1 0 0 0 0,0 0 1 0 0,-1 1-1 0 0,1-1 1 0 0,-1 0-1 0 0,1 0 0 0 0,-1 0 1 0 0,0 0-1 0 0,0 1 1 0 0,1-1-1 0 0,-1 0 0 0 0,0 0 1 0 0,0 0-1 0 0,0 1 1 0 0,0-1-1 0 0,0 0 0 0 0,0 0 1 0 0,-1 0-1 0 0,1 1 0 0 0,0-1 1 0 0,-1 0-1 0 0,0 1 1 0 0,-17 122 357 0 0,-9 33-59 0 0,24-147-301 0 0,0 0 0 0 0,-1 0 0 0 0,-5 10 0 0 0,7-17-7 0 0,0 4-10 0 0,-3 17-8 0 0,0 10-5 0 0,7-39 12 0 0,-1-3-1 0 0,-9-4 15 0 0,2 1-7 0 0,4-9 24 0 0,1 15-35 0 0,0-1 0 0 0,1 1 1 0 0,0 0-1 0 0,0 0 1 0 0,1-7-1 0 0,27-92-19 0 0,-20 82 12 0 0,9-42 9 0 0,0 4-7 0 0,-12 44 2 0 0,1-1 1 0 0,1 2-1 0 0,10-21 0 0 0,-8 20 11 0 0,-6 10-10 0 0,0 0 0 0 0,0 1-1 0 0,1 0 1 0 0,-1 0 0 0 0,1 0 0 0 0,0 0-1 0 0,5-4 1 0 0,-8 8 0 0 0,0 1 0 0 0,-1-1 0 0 0,1 1 0 0 0,-1 0 0 0 0,1-1 0 0 0,0 1 0 0 0,-1 0 0 0 0,1 0-1 0 0,0-1 1 0 0,-1 1 0 0 0,1 0 0 0 0,0 0 0 0 0,0 0 0 0 0,-1 0 0 0 0,1 0 0 0 0,1 0 0 0 0,-2 0 0 0 0,1 0 0 0 0,-1 0 0 0 0,1 0 0 0 0,-1 0 0 0 0,1 0 0 0 0,-1 0-1 0 0,1 0 1 0 0,-1 0 0 0 0,1-1 0 0 0,-1 1 0 0 0,1 0 0 0 0,-1 0 0 0 0,0 0 0 0 0,1 0 0 0 0,-1-1 0 0 0,1 1 0 0 0,-1 0 0 0 0,0 0 0 0 0,1-1 0 0 0,-1 1 0 0 0,1 0 0 0 0,-1-1 0 0 0,0 1 0 0 0,0-1 0 0 0,1 1 0 0 0,-1 0 0 0 0,1-1 0 0 0,28-34-10 0 0,-23 22 15 0 0,-6 12-6 0 0,0 0 1 0 0,0 1 0 0 0,0-1 0 0 0,1 0-1 0 0,-1 1 1 0 0,0-1 0 0 0,0 0 0 0 0,1 0-1 0 0,-1 1 1 0 0,1-1 0 0 0,-1 1 0 0 0,1-1-1 0 0,-1 0 1 0 0,1 1 0 0 0,-1-1 0 0 0,1 1-1 0 0,-1-1 1 0 0,1 1 0 0 0,-1-1 0 0 0,1 1-1 0 0,0 0 1 0 0,0-1 0 0 0,1 3 53 0 0,-2 11 29 0 0,-3 13 41 0 0,-2-13-44 0 0,1-2 34 0 0,1-4-34 0 0,-1-5-17 0 0,5-4-35 0 0,-3-6-14 0 0,1 4 7 0 0,2 2-11 0 0,0 2-8 0 0,-1 0-1 0 0,0 0 1 0 0,0-1-1 0 0,0 1 1 0 0,0 0-1 0 0,1 0 0 0 0,-1-1 1 0 0,0 1-1 0 0,0 0 1 0 0,0 0-1 0 0,1-1 1 0 0,-1 1-1 0 0,0 0 1 0 0,0 0-1 0 0,1 0 1 0 0,-1-1-1 0 0,0 1 0 0 0,1 0 1 0 0,-1 0-1 0 0,0 0 1 0 0,0 0-1 0 0,1 0 1 0 0,-1 0-1 0 0,0 0 1 0 0,1 0-1 0 0,-1 0 0 0 0,0 0 1 0 0,1 0-1 0 0,-1 0 1 0 0,0 0-1 0 0,1 0 1 0 0,1 2 0 0 0,0 0 1 0 0,0 0 0 0 0,0 0 0 0 0,0 0-1 0 0,0 1 1 0 0,-1-1 0 0 0,1 0 0 0 0,-1 1-1 0 0,1 0 1 0 0,-1-1 0 0 0,0 1 0 0 0,0 0-1 0 0,1 5 1 0 0,-1 2 2 0 0,0 0 1 0 0,0 19-1 0 0,-1 0-7 0 0,1 2 2 0 0,3 15 3 0 0,10 70 5 0 0,-5-67-16 0 0,-4-20 3 0 0,-2-10 4 0 0,-1 1 29 0 0,-1-7 11 0 0,-1-15-29 0 0,0 0-1 0 0,0-1 1 0 0,0 1-1 0 0,0 0 0 0 0,0-1 1 0 0,1 1-1 0 0,-1 0 1 0 0,1 0-1 0 0,0 0 0 0 0,-1-1 1 0 0,3-2-1 0 0,-2 1 14 0 0,10-28-17 0 0,-3 6-17 0 0,6-13-41 0 0,5-21-101 0 0,-16 47 133 0 0,-1-1 0 0 0,-1 1 0 0 0,0 0 0 0 0,0 0 0 0 0,-2-14 0 0 0,0 8 13 0 0,3-35 0 0 0,7 6-1 0 0,-7 43 9 0 0,0 1 1 0 0,0-1-1 0 0,1 1 1 0 0,-1 0 0 0 0,1 0-1 0 0,0 0 1 0 0,5-5-1 0 0,9-13-3 0 0,-16 21 3 0 0,-1 0-1 0 0,1-1 1 0 0,0 1-1 0 0,0 0 1 0 0,0 0-1 0 0,0-1 1 0 0,0 1-1 0 0,0 0 1 0 0,0 0-1 0 0,0 0 1 0 0,1 0 0 0 0,-1 0-1 0 0,0 1 1 0 0,0-1-1 0 0,1 0 1 0 0,-1 1-1 0 0,1-1 1 0 0,-1 0-1 0 0,0 1 1 0 0,1 0 0 0 0,-1-1-1 0 0,1 1 1 0 0,2 0-1 0 0,6-4 0 0 0,4-12-13 0 0,2-12 8 0 0,-14 22 3 0 0,0 1 0 0 0,0-1 1 0 0,1 1-1 0 0,0 0 0 0 0,0 0 1 0 0,0 0-1 0 0,1 0 0 0 0,4-4 0 0 0,2 0 20 0 0,-8 11 24 0 0,-1 10-21 0 0,-2 2-15 0 0,0-9 6 0 0,-4 13-2 0 0,3-13-3 0 0,0 1 0 0 0,1 0 0 0 0,-1-1 0 0 0,1 1 0 0 0,0 0 0 0 0,1 0 0 0 0,-1-1 0 0 0,1 1 0 0 0,0 0 0 0 0,2 8 0 0 0,6 17 86 0 0,-5 19 9 0 0,-14 39 35 0 0,5-51-58 0 0,-11 153 167 0 0,13 61 407 0 0,2-205-622 0 0,-6 79 143 0 0,2-75-133 0 0,0-18-41 0 0,2-21 7 0 0,1-18-122 0 0,1-10-137 0 0,1 8 42 0 0,3-22-280 0 0,8-48 0 0 0,-1 19 65 0 0,-4 8-218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2947273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b="0" i="0" dirty="0">
                <a:solidFill>
                  <a:srgbClr val="374151"/>
                </a:solidFill>
                <a:effectLst/>
                <a:latin typeface="Söhne"/>
              </a:rPr>
              <a:t>مستويات التجريد في قواعد البيانات تتضمن عدة طبقات:</a:t>
            </a:r>
          </a:p>
          <a:p>
            <a:pPr algn="r" rtl="1">
              <a:buFont typeface="Arial" panose="020B0604020202020204" pitchFamily="34" charset="0"/>
              <a:buChar char="•"/>
            </a:pPr>
            <a:r>
              <a:rPr lang="ar-SA" b="1" i="0" dirty="0">
                <a:solidFill>
                  <a:srgbClr val="374151"/>
                </a:solidFill>
                <a:effectLst/>
                <a:latin typeface="Söhne"/>
              </a:rPr>
              <a:t>المستوى المفاهيمي:</a:t>
            </a:r>
            <a:r>
              <a:rPr lang="ar-SA" b="0" i="0" dirty="0">
                <a:solidFill>
                  <a:srgbClr val="374151"/>
                </a:solidFill>
                <a:effectLst/>
                <a:latin typeface="Söhne"/>
              </a:rPr>
              <a:t> يحدد البنية المنطقية لقاعدة البيانات بأكملها. يُظهر النظام بأكمله كوحدة واحدة دون الخوض في التفاصيل الفنية.</a:t>
            </a:r>
          </a:p>
          <a:p>
            <a:pPr algn="r" rtl="1">
              <a:buFont typeface="Arial" panose="020B0604020202020204" pitchFamily="34" charset="0"/>
              <a:buChar char="•"/>
            </a:pPr>
            <a:r>
              <a:rPr lang="ar-SA" b="1" i="0" dirty="0">
                <a:solidFill>
                  <a:srgbClr val="374151"/>
                </a:solidFill>
                <a:effectLst/>
                <a:latin typeface="Söhne"/>
              </a:rPr>
              <a:t>المستوى المنطقي (مخطط منطقي):</a:t>
            </a:r>
            <a:r>
              <a:rPr lang="ar-SA" b="0" i="0" dirty="0">
                <a:solidFill>
                  <a:srgbClr val="374151"/>
                </a:solidFill>
                <a:effectLst/>
                <a:latin typeface="Söhne"/>
              </a:rPr>
              <a:t> يصف كيف يرى المستخدمون البيانات. يحدد أنواع البيانات والعلاقات بينها.</a:t>
            </a:r>
          </a:p>
          <a:p>
            <a:pPr algn="r" rtl="1">
              <a:buFont typeface="Arial" panose="020B0604020202020204" pitchFamily="34" charset="0"/>
              <a:buChar char="•"/>
            </a:pPr>
            <a:r>
              <a:rPr lang="ar-SA" b="1" i="0" dirty="0">
                <a:solidFill>
                  <a:srgbClr val="374151"/>
                </a:solidFill>
                <a:effectLst/>
                <a:latin typeface="Söhne"/>
              </a:rPr>
              <a:t>المستوى الفيزيائي (مخطط فيزيائي):</a:t>
            </a:r>
            <a:r>
              <a:rPr lang="ar-SA" b="0" i="0" dirty="0">
                <a:solidFill>
                  <a:srgbClr val="374151"/>
                </a:solidFill>
                <a:effectLst/>
                <a:latin typeface="Söhne"/>
              </a:rPr>
              <a:t> يصف البيانات في مستوى أكثر تفصيلاً مثل الملفات والفهارس المستخدمة في تخزين البيانات.</a:t>
            </a:r>
          </a:p>
          <a:p>
            <a:pPr algn="r" rtl="1"/>
            <a:r>
              <a:rPr lang="ar-SA" b="0" i="0" dirty="0">
                <a:solidFill>
                  <a:srgbClr val="374151"/>
                </a:solidFill>
                <a:effectLst/>
                <a:latin typeface="Söhne"/>
              </a:rPr>
              <a:t>لغات قواعد البيانات تشمل:</a:t>
            </a:r>
          </a:p>
          <a:p>
            <a:pPr algn="r" rtl="1">
              <a:buFont typeface="Arial" panose="020B0604020202020204" pitchFamily="34" charset="0"/>
              <a:buChar char="•"/>
            </a:pPr>
            <a:r>
              <a:rPr lang="en-CA" b="1" i="0" dirty="0">
                <a:solidFill>
                  <a:srgbClr val="374151"/>
                </a:solidFill>
                <a:effectLst/>
                <a:latin typeface="Söhne"/>
              </a:rPr>
              <a:t>DDL (</a:t>
            </a:r>
            <a:r>
              <a:rPr lang="ar-SA" b="1" i="0" dirty="0">
                <a:solidFill>
                  <a:srgbClr val="374151"/>
                </a:solidFill>
                <a:effectLst/>
                <a:latin typeface="Söhne"/>
              </a:rPr>
              <a:t>لغة تعريف البيانات):</a:t>
            </a:r>
            <a:r>
              <a:rPr lang="ar-SA" b="0" i="0" dirty="0">
                <a:solidFill>
                  <a:srgbClr val="374151"/>
                </a:solidFill>
                <a:effectLst/>
                <a:latin typeface="Söhne"/>
              </a:rPr>
              <a:t> تستخدم لتعريف وتعديل البنية الأساسية لقاعدة البيانات.</a:t>
            </a:r>
          </a:p>
          <a:p>
            <a:pPr algn="r" rtl="1">
              <a:buFont typeface="Arial" panose="020B0604020202020204" pitchFamily="34" charset="0"/>
              <a:buChar char="•"/>
            </a:pPr>
            <a:r>
              <a:rPr lang="en-CA" b="1" i="0" dirty="0">
                <a:solidFill>
                  <a:srgbClr val="374151"/>
                </a:solidFill>
                <a:effectLst/>
                <a:latin typeface="Söhne"/>
              </a:rPr>
              <a:t>DML (</a:t>
            </a:r>
            <a:r>
              <a:rPr lang="ar-SA" b="1" i="0" dirty="0">
                <a:solidFill>
                  <a:srgbClr val="374151"/>
                </a:solidFill>
                <a:effectLst/>
                <a:latin typeface="Söhne"/>
              </a:rPr>
              <a:t>لغة معالجة البيانات):</a:t>
            </a:r>
            <a:r>
              <a:rPr lang="ar-SA" b="0" i="0" dirty="0">
                <a:solidFill>
                  <a:srgbClr val="374151"/>
                </a:solidFill>
                <a:effectLst/>
                <a:latin typeface="Söhne"/>
              </a:rPr>
              <a:t> تستخدم للاستعلام وتعديل البيانات ضمن قاعدة البيانات.</a:t>
            </a:r>
          </a:p>
          <a:p>
            <a:pPr algn="r" rtl="1"/>
            <a:r>
              <a:rPr lang="ar-SA" b="0" i="0" dirty="0">
                <a:solidFill>
                  <a:srgbClr val="374151"/>
                </a:solidFill>
                <a:effectLst/>
                <a:latin typeface="Söhne"/>
              </a:rPr>
              <a:t>هذه المستويات تسمح بفهم وتصميم قاعدة البيانات بطريقة منظمة وفعالة.</a:t>
            </a:r>
          </a:p>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9704035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التصميم النظري</a:t>
            </a:r>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5383632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الكيان: كائن في العالم الحقيقي يمكن تمييزه عن الكائنات الأخرى. يتم وصف الكيان (في قاعدة البيانات) باستخدام مجموعة من السمات.</a:t>
            </a:r>
          </a:p>
          <a:p>
            <a:r>
              <a:rPr lang="ar-SA" dirty="0"/>
              <a:t>مجموعة الكيانات: مجموعة من الكيانات المتشابهة. على سبيل المثال، جميع الموظفين.</a:t>
            </a:r>
          </a:p>
          <a:p>
            <a:r>
              <a:rPr lang="ar-SA" dirty="0"/>
              <a:t>جميع الكيانات في مجموعة الكيانات لها نفس مجموعة السمات. (حتى نأخذ بعين الاعتبار التسلسل الهرمي لـ </a:t>
            </a:r>
            <a:r>
              <a:rPr lang="en-CA" dirty="0"/>
              <a:t>ISA، </a:t>
            </a:r>
            <a:r>
              <a:rPr lang="ar-SA" dirty="0"/>
              <a:t>على أي حال!)</a:t>
            </a:r>
          </a:p>
          <a:p>
            <a:r>
              <a:rPr lang="ar-SA" dirty="0"/>
              <a:t>كل مجموعة كيان لديها مفتاح.</a:t>
            </a:r>
          </a:p>
          <a:p>
            <a:r>
              <a:rPr lang="ar-SA" dirty="0"/>
              <a:t>كل سمة لها مجال.</a:t>
            </a:r>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1949285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8" Type="http://schemas.openxmlformats.org/officeDocument/2006/relationships/customXml" Target="../ink/ink3.xml"/><Relationship Id="rId13" Type="http://schemas.openxmlformats.org/officeDocument/2006/relationships/image" Target="../media/image53.png"/><Relationship Id="rId3" Type="http://schemas.openxmlformats.org/officeDocument/2006/relationships/image" Target="../media/image48.png"/><Relationship Id="rId7" Type="http://schemas.openxmlformats.org/officeDocument/2006/relationships/image" Target="../media/image50.png"/><Relationship Id="rId12" Type="http://schemas.openxmlformats.org/officeDocument/2006/relationships/customXml" Target="../ink/ink5.xml"/><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customXml" Target="../ink/ink2.xml"/><Relationship Id="rId11" Type="http://schemas.openxmlformats.org/officeDocument/2006/relationships/image" Target="../media/image52.png"/><Relationship Id="rId5" Type="http://schemas.openxmlformats.org/officeDocument/2006/relationships/image" Target="../media/image49.png"/><Relationship Id="rId10" Type="http://schemas.openxmlformats.org/officeDocument/2006/relationships/customXml" Target="../ink/ink4.xml"/><Relationship Id="rId4" Type="http://schemas.openxmlformats.org/officeDocument/2006/relationships/customXml" Target="../ink/ink1.xml"/><Relationship Id="rId9" Type="http://schemas.openxmlformats.org/officeDocument/2006/relationships/image" Target="../media/image51.png"/></Relationships>
</file>

<file path=ppt/slides/_rels/slide49.xml.rels><?xml version="1.0" encoding="UTF-8" standalone="yes"?>
<Relationships xmlns="http://schemas.openxmlformats.org/package/2006/relationships"><Relationship Id="rId8" Type="http://schemas.openxmlformats.org/officeDocument/2006/relationships/customXml" Target="../ink/ink8.xml"/><Relationship Id="rId3" Type="http://schemas.openxmlformats.org/officeDocument/2006/relationships/image" Target="../media/image46.png"/><Relationship Id="rId7" Type="http://schemas.openxmlformats.org/officeDocument/2006/relationships/image" Target="../media/image55.png"/><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customXml" Target="../ink/ink7.xml"/><Relationship Id="rId11" Type="http://schemas.openxmlformats.org/officeDocument/2006/relationships/image" Target="../media/image57.png"/><Relationship Id="rId5" Type="http://schemas.openxmlformats.org/officeDocument/2006/relationships/image" Target="../media/image54.png"/><Relationship Id="rId10" Type="http://schemas.openxmlformats.org/officeDocument/2006/relationships/customXml" Target="../ink/ink9.xml"/><Relationship Id="rId4" Type="http://schemas.openxmlformats.org/officeDocument/2006/relationships/customXml" Target="../ink/ink6.xml"/><Relationship Id="rId9" Type="http://schemas.openxmlformats.org/officeDocument/2006/relationships/image" Target="../media/image56.png"/></Relationships>
</file>

<file path=ppt/slides/_rels/slide50.xml.rels><?xml version="1.0" encoding="UTF-8" standalone="yes"?>
<Relationships xmlns="http://schemas.openxmlformats.org/package/2006/relationships"><Relationship Id="rId8" Type="http://schemas.openxmlformats.org/officeDocument/2006/relationships/customXml" Target="../ink/ink12.xml"/><Relationship Id="rId13" Type="http://schemas.openxmlformats.org/officeDocument/2006/relationships/image" Target="../media/image62.png"/><Relationship Id="rId3" Type="http://schemas.openxmlformats.org/officeDocument/2006/relationships/image" Target="../media/image47.png"/><Relationship Id="rId7" Type="http://schemas.openxmlformats.org/officeDocument/2006/relationships/image" Target="../media/image59.png"/><Relationship Id="rId12" Type="http://schemas.openxmlformats.org/officeDocument/2006/relationships/customXml" Target="../ink/ink14.xml"/><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customXml" Target="../ink/ink11.xml"/><Relationship Id="rId11" Type="http://schemas.openxmlformats.org/officeDocument/2006/relationships/image" Target="../media/image61.png"/><Relationship Id="rId5" Type="http://schemas.openxmlformats.org/officeDocument/2006/relationships/image" Target="../media/image58.png"/><Relationship Id="rId10" Type="http://schemas.openxmlformats.org/officeDocument/2006/relationships/customXml" Target="../ink/ink13.xml"/><Relationship Id="rId4" Type="http://schemas.openxmlformats.org/officeDocument/2006/relationships/customXml" Target="../ink/ink10.xml"/><Relationship Id="rId9" Type="http://schemas.openxmlformats.org/officeDocument/2006/relationships/image" Target="../media/image60.png"/></Relationships>
</file>

<file path=ppt/slides/_rels/slide51.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media/image65.png"/><Relationship Id="rId7" Type="http://schemas.openxmlformats.org/officeDocument/2006/relationships/image" Target="../media/image68.svg"/><Relationship Id="rId2" Type="http://schemas.openxmlformats.org/officeDocument/2006/relationships/image" Target="../media/image64.jpeg"/><Relationship Id="rId1" Type="http://schemas.openxmlformats.org/officeDocument/2006/relationships/slideLayout" Target="../slideLayouts/slideLayout14.xml"/><Relationship Id="rId6" Type="http://schemas.openxmlformats.org/officeDocument/2006/relationships/image" Target="../media/image67.png"/><Relationship Id="rId5" Type="http://schemas.openxmlformats.org/officeDocument/2006/relationships/image" Target="../media/image3.png"/><Relationship Id="rId4" Type="http://schemas.openxmlformats.org/officeDocument/2006/relationships/image" Target="../media/image6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56288" y="5267180"/>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Khaled Eskaf</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6288"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2</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8244FE6-FC01-0216-3738-DCE9E727D625}"/>
              </a:ext>
            </a:extLst>
          </p:cNvPr>
          <p:cNvSpPr txBox="1"/>
          <p:nvPr/>
        </p:nvSpPr>
        <p:spPr>
          <a:xfrm>
            <a:off x="329269" y="1590820"/>
            <a:ext cx="4278590" cy="2123658"/>
          </a:xfrm>
          <a:prstGeom prst="rect">
            <a:avLst/>
          </a:prstGeom>
          <a:noFill/>
        </p:spPr>
        <p:txBody>
          <a:bodyPr wrap="square">
            <a:spAutoFit/>
          </a:bodyPr>
          <a:lstStyle/>
          <a:p>
            <a:pPr algn="ctr"/>
            <a:r>
              <a:rPr lang="en-CA" sz="4400" b="1" dirty="0">
                <a:solidFill>
                  <a:srgbClr val="00B0F0"/>
                </a:solidFill>
                <a:latin typeface="Times New Roman" panose="02020603050405020304" pitchFamily="18" charset="0"/>
                <a:cs typeface="Times New Roman" panose="02020603050405020304" pitchFamily="18" charset="0"/>
              </a:rPr>
              <a:t>Database Management System</a:t>
            </a:r>
          </a:p>
        </p:txBody>
      </p:sp>
      <p:sp>
        <p:nvSpPr>
          <p:cNvPr id="5" name="TextBox 4">
            <a:extLst>
              <a:ext uri="{FF2B5EF4-FFF2-40B4-BE49-F238E27FC236}">
                <a16:creationId xmlns:a16="http://schemas.microsoft.com/office/drawing/2014/main" id="{F48D256A-314E-DBAD-C55C-DF150CD289A8}"/>
              </a:ext>
            </a:extLst>
          </p:cNvPr>
          <p:cNvSpPr txBox="1"/>
          <p:nvPr/>
        </p:nvSpPr>
        <p:spPr>
          <a:xfrm>
            <a:off x="2033092" y="3786543"/>
            <a:ext cx="870944"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IT 261</a:t>
            </a:r>
          </a:p>
        </p:txBody>
      </p:sp>
      <p:sp>
        <p:nvSpPr>
          <p:cNvPr id="6" name="TextBox 5">
            <a:extLst>
              <a:ext uri="{FF2B5EF4-FFF2-40B4-BE49-F238E27FC236}">
                <a16:creationId xmlns:a16="http://schemas.microsoft.com/office/drawing/2014/main" id="{3A927C15-13B9-096C-5BBB-E767E5B1A668}"/>
              </a:ext>
            </a:extLst>
          </p:cNvPr>
          <p:cNvSpPr txBox="1"/>
          <p:nvPr/>
        </p:nvSpPr>
        <p:spPr>
          <a:xfrm>
            <a:off x="840996" y="4291844"/>
            <a:ext cx="3647114" cy="369332"/>
          </a:xfrm>
          <a:prstGeom prst="rect">
            <a:avLst/>
          </a:prstGeom>
          <a:noFill/>
        </p:spPr>
        <p:txBody>
          <a:bodyPr wrap="square">
            <a:spAutoFit/>
          </a:bodyPr>
          <a:lstStyle/>
          <a:p>
            <a:r>
              <a:rPr lang="en-CA" b="1" i="0" dirty="0">
                <a:effectLst/>
                <a:latin typeface="Tajawal"/>
              </a:rPr>
              <a:t>Bachelor of Information Technology</a:t>
            </a:r>
            <a:endParaRPr lang="en-CA" b="1" dirty="0"/>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U LMS">
            <a:extLst>
              <a:ext uri="{FF2B5EF4-FFF2-40B4-BE49-F238E27FC236}">
                <a16:creationId xmlns:a16="http://schemas.microsoft.com/office/drawing/2014/main" id="{321C3FD0-8C2D-DD48-9D0D-6862DE8333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1914"/>
            <a:ext cx="1480347" cy="15213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aphicFrame>
        <p:nvGraphicFramePr>
          <p:cNvPr id="2" name="Table 1">
            <a:extLst>
              <a:ext uri="{FF2B5EF4-FFF2-40B4-BE49-F238E27FC236}">
                <a16:creationId xmlns:a16="http://schemas.microsoft.com/office/drawing/2014/main" id="{4C5773CD-BDD7-0F70-6672-93132EE2CB2C}"/>
              </a:ext>
            </a:extLst>
          </p:cNvPr>
          <p:cNvGraphicFramePr>
            <a:graphicFrameLocks noGrp="1"/>
          </p:cNvGraphicFramePr>
          <p:nvPr>
            <p:extLst>
              <p:ext uri="{D42A27DB-BD31-4B8C-83A1-F6EECF244321}">
                <p14:modId xmlns:p14="http://schemas.microsoft.com/office/powerpoint/2010/main" val="2653252921"/>
              </p:ext>
            </p:extLst>
          </p:nvPr>
        </p:nvGraphicFramePr>
        <p:xfrm>
          <a:off x="2493053" y="0"/>
          <a:ext cx="7421912" cy="6644378"/>
        </p:xfrm>
        <a:graphic>
          <a:graphicData uri="http://schemas.openxmlformats.org/drawingml/2006/table">
            <a:tbl>
              <a:tblPr firstRow="1" firstCol="1" bandRow="1">
                <a:tableStyleId>{5C22544A-7EE6-4342-B048-85BDC9FD1C3A}</a:tableStyleId>
              </a:tblPr>
              <a:tblGrid>
                <a:gridCol w="1056434">
                  <a:extLst>
                    <a:ext uri="{9D8B030D-6E8A-4147-A177-3AD203B41FA5}">
                      <a16:colId xmlns:a16="http://schemas.microsoft.com/office/drawing/2014/main" val="1444761599"/>
                    </a:ext>
                  </a:extLst>
                </a:gridCol>
                <a:gridCol w="1056434">
                  <a:extLst>
                    <a:ext uri="{9D8B030D-6E8A-4147-A177-3AD203B41FA5}">
                      <a16:colId xmlns:a16="http://schemas.microsoft.com/office/drawing/2014/main" val="4097160655"/>
                    </a:ext>
                  </a:extLst>
                </a:gridCol>
                <a:gridCol w="2638871">
                  <a:extLst>
                    <a:ext uri="{9D8B030D-6E8A-4147-A177-3AD203B41FA5}">
                      <a16:colId xmlns:a16="http://schemas.microsoft.com/office/drawing/2014/main" val="2079597620"/>
                    </a:ext>
                  </a:extLst>
                </a:gridCol>
                <a:gridCol w="2670173">
                  <a:extLst>
                    <a:ext uri="{9D8B030D-6E8A-4147-A177-3AD203B41FA5}">
                      <a16:colId xmlns:a16="http://schemas.microsoft.com/office/drawing/2014/main" val="265991888"/>
                    </a:ext>
                  </a:extLst>
                </a:gridCol>
              </a:tblGrid>
              <a:tr h="166796">
                <a:tc>
                  <a:txBody>
                    <a:bodyPr/>
                    <a:lstStyle/>
                    <a:p>
                      <a:pPr algn="ct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Week</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gn="ctr">
                        <a:lnSpc>
                          <a:spcPct val="107000"/>
                        </a:lnSpc>
                        <a:spcAft>
                          <a:spcPts val="800"/>
                        </a:spcAft>
                      </a:pPr>
                      <a:r>
                        <a:rPr lang="en-CA" sz="1400" kern="0">
                          <a:effectLst/>
                          <a:latin typeface="Times New Roman" panose="02020603050405020304" pitchFamily="18" charset="0"/>
                          <a:cs typeface="Times New Roman" panose="02020603050405020304" pitchFamily="18" charset="0"/>
                        </a:rPr>
                        <a:t>Topic</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gn="ctr">
                        <a:lnSpc>
                          <a:spcPct val="107000"/>
                        </a:lnSpc>
                        <a:spcAft>
                          <a:spcPts val="800"/>
                        </a:spcAft>
                      </a:pPr>
                      <a:r>
                        <a:rPr lang="en-CA" sz="1400" kern="0">
                          <a:effectLst/>
                          <a:latin typeface="Times New Roman" panose="02020603050405020304" pitchFamily="18" charset="0"/>
                          <a:cs typeface="Times New Roman" panose="02020603050405020304" pitchFamily="18" charset="0"/>
                        </a:rPr>
                        <a:t>Objective</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gn="ctr">
                        <a:lnSpc>
                          <a:spcPct val="107000"/>
                        </a:lnSpc>
                        <a:spcAft>
                          <a:spcPts val="800"/>
                        </a:spcAft>
                      </a:pPr>
                      <a:r>
                        <a:rPr lang="en-CA" sz="1400" kern="0">
                          <a:effectLst/>
                          <a:latin typeface="Times New Roman" panose="02020603050405020304" pitchFamily="18" charset="0"/>
                          <a:cs typeface="Times New Roman" panose="02020603050405020304" pitchFamily="18" charset="0"/>
                        </a:rPr>
                        <a:t>MySQL Practical Activities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3264712684"/>
                  </a:ext>
                </a:extLst>
              </a:tr>
              <a:tr h="481369">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1</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Introduction to Database Concepts</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Understand basic database concepts.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Install MySQL, explore the interface, create a basic database.</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1356776805"/>
                  </a:ext>
                </a:extLst>
              </a:tr>
              <a:tr h="324082">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2</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Relational Data Model</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Learn about the relational data model.</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Create relational tables in MySQL.</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3990604819"/>
                  </a:ext>
                </a:extLst>
              </a:tr>
              <a:tr h="324082">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3</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Relational Integrity Rules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Understand relational integrity constraints.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Implement primary and foreign key constraints in MySQL.</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2142504486"/>
                  </a:ext>
                </a:extLst>
              </a:tr>
              <a:tr h="481369">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4</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Relational Algebra and Basic SQL</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Explore relational algebra and basic SQL commands.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Use basic SQL queries in MySQL.</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1076972195"/>
                  </a:ext>
                </a:extLst>
              </a:tr>
              <a:tr h="324082">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5</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Advanced SQL Queries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Delve into complex SQL operations.</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Execute advanced SQL commands in MySQL.</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3567073064"/>
                  </a:ext>
                </a:extLst>
              </a:tr>
              <a:tr h="481369">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6</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Introduction to Database Normalization</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Begin learning database normalization principles.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Apply the first normal form (1NF) in MySQL.</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830945600"/>
                  </a:ext>
                </a:extLst>
              </a:tr>
              <a:tr h="481369">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7</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Advanced Database Normalization</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Explore advanced normalization techniques.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Normalize a database in MySQL to 2NF and 3NF.</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3983575540"/>
                  </a:ext>
                </a:extLst>
              </a:tr>
              <a:tr h="481369">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8</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Data Modeling and ER Diagrams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Understand data modeling and ER diagrams.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Create an ER diagram and implement it in MySQL.</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248632678"/>
                  </a:ext>
                </a:extLst>
              </a:tr>
              <a:tr h="481369">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9</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Database Design for Real-World Apps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Apply database design to real-world scenarios.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Develop a database schema based on a real-world example.</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3947105474"/>
                  </a:ext>
                </a:extLst>
              </a:tr>
              <a:tr h="324082">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10</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Project and Review</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Apply all learned concepts in a comprehensive project.</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Complete a project in MySQL incorporating all learned skills.</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2901752131"/>
                  </a:ext>
                </a:extLst>
              </a:tr>
            </a:tbl>
          </a:graphicData>
        </a:graphic>
      </p:graphicFrame>
      <p:sp>
        <p:nvSpPr>
          <p:cNvPr id="3" name="TextBox 2">
            <a:extLst>
              <a:ext uri="{FF2B5EF4-FFF2-40B4-BE49-F238E27FC236}">
                <a16:creationId xmlns:a16="http://schemas.microsoft.com/office/drawing/2014/main" id="{624062F8-84F9-38B5-6C06-0111424EFDB2}"/>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4E0A37D6-F524-35A9-92FA-CFAE8011E80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Rectangle 4">
            <a:extLst>
              <a:ext uri="{FF2B5EF4-FFF2-40B4-BE49-F238E27FC236}">
                <a16:creationId xmlns:a16="http://schemas.microsoft.com/office/drawing/2014/main" id="{679CC61B-DEA1-465C-3F3E-C68175FAF0C2}"/>
              </a:ext>
            </a:extLst>
          </p:cNvPr>
          <p:cNvSpPr/>
          <p:nvPr/>
        </p:nvSpPr>
        <p:spPr>
          <a:xfrm>
            <a:off x="1965434" y="756750"/>
            <a:ext cx="8345214" cy="830434"/>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17860065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3" name="Freeform: Shape 1032">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5" name="Rectangle 1034">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Rectangle 1036">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9" name="Freeform: Shape 1038">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41" name="Isosceles Triangle 1040">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Revision: Reference list &lt;br/&gt;&lt;br/&gt; — PEER UK">
            <a:extLst>
              <a:ext uri="{FF2B5EF4-FFF2-40B4-BE49-F238E27FC236}">
                <a16:creationId xmlns:a16="http://schemas.microsoft.com/office/drawing/2014/main" id="{328E9F72-155E-6E47-CAB8-749FB088A28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875422" y="0"/>
            <a:ext cx="7317274" cy="4536710"/>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1043" name="Isosceles Triangle 1042">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85169F9-F291-4C30-62E8-367B23576A09}"/>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41A29C1E-F64E-0E97-F451-06A53FE24C3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017" y="1"/>
            <a:ext cx="1742983" cy="658862"/>
          </a:xfrm>
          <a:prstGeom prst="rect">
            <a:avLst/>
          </a:prstGeom>
        </p:spPr>
      </p:pic>
    </p:spTree>
    <p:extLst>
      <p:ext uri="{BB962C8B-B14F-4D97-AF65-F5344CB8AC3E}">
        <p14:creationId xmlns:p14="http://schemas.microsoft.com/office/powerpoint/2010/main" val="4401809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5">
            <a:extLst>
              <a:ext uri="{FF2B5EF4-FFF2-40B4-BE49-F238E27FC236}">
                <a16:creationId xmlns:a16="http://schemas.microsoft.com/office/drawing/2014/main" id="{4B689FDA-AF9A-2783-301A-0942C5912A8C}"/>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6960" tIns="584016" rIns="393576" bIns="177744" numCol="1" anchor="ctr" anchorCtr="0" compatLnSpc="1">
            <a:prstTxWarp prst="textNoShape">
              <a:avLst/>
            </a:prstTxWarp>
            <a:spAutoFit/>
          </a:bodyPr>
          <a:lstStyle/>
          <a:p>
            <a:endParaRPr lang="en-CA"/>
          </a:p>
        </p:txBody>
      </p:sp>
      <p:sp>
        <p:nvSpPr>
          <p:cNvPr id="7" name="Rectangle 16">
            <a:extLst>
              <a:ext uri="{FF2B5EF4-FFF2-40B4-BE49-F238E27FC236}">
                <a16:creationId xmlns:a16="http://schemas.microsoft.com/office/drawing/2014/main" id="{D7F1EEB0-557E-1F9E-A167-A76E6902E70D}"/>
              </a:ext>
            </a:extLst>
          </p:cNvPr>
          <p:cNvSpPr>
            <a:spLocks noChangeArrowheads="1"/>
          </p:cNvSpPr>
          <p:nvPr/>
        </p:nvSpPr>
        <p:spPr bwMode="auto">
          <a:xfrm>
            <a:off x="0" y="923329"/>
            <a:ext cx="8815234"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858838" algn="l"/>
              </a:tabLst>
              <a:defRPr>
                <a:solidFill>
                  <a:schemeClr val="tx1"/>
                </a:solidFill>
                <a:latin typeface="Arial" panose="020B0604020202020204" pitchFamily="34" charset="0"/>
              </a:defRPr>
            </a:lvl1pPr>
            <a:lvl2pPr eaLnBrk="0" fontAlgn="base" hangingPunct="0">
              <a:spcBef>
                <a:spcPct val="0"/>
              </a:spcBef>
              <a:spcAft>
                <a:spcPct val="0"/>
              </a:spcAft>
              <a:tabLst>
                <a:tab pos="858838" algn="l"/>
              </a:tabLst>
              <a:defRPr>
                <a:solidFill>
                  <a:schemeClr val="tx1"/>
                </a:solidFill>
                <a:latin typeface="Arial" panose="020B0604020202020204" pitchFamily="34" charset="0"/>
              </a:defRPr>
            </a:lvl2pPr>
            <a:lvl3pPr eaLnBrk="0" fontAlgn="base" hangingPunct="0">
              <a:spcBef>
                <a:spcPct val="0"/>
              </a:spcBef>
              <a:spcAft>
                <a:spcPct val="0"/>
              </a:spcAft>
              <a:tabLst>
                <a:tab pos="858838" algn="l"/>
              </a:tabLst>
              <a:defRPr>
                <a:solidFill>
                  <a:schemeClr val="tx1"/>
                </a:solidFill>
                <a:latin typeface="Arial" panose="020B0604020202020204" pitchFamily="34" charset="0"/>
              </a:defRPr>
            </a:lvl3pPr>
            <a:lvl4pPr eaLnBrk="0" fontAlgn="base" hangingPunct="0">
              <a:spcBef>
                <a:spcPct val="0"/>
              </a:spcBef>
              <a:spcAft>
                <a:spcPct val="0"/>
              </a:spcAft>
              <a:tabLst>
                <a:tab pos="858838" algn="l"/>
              </a:tabLst>
              <a:defRPr>
                <a:solidFill>
                  <a:schemeClr val="tx1"/>
                </a:solidFill>
                <a:latin typeface="Arial" panose="020B0604020202020204" pitchFamily="34" charset="0"/>
              </a:defRPr>
            </a:lvl4pPr>
            <a:lvl5pPr eaLnBrk="0" fontAlgn="base" hangingPunct="0">
              <a:spcBef>
                <a:spcPct val="0"/>
              </a:spcBef>
              <a:spcAft>
                <a:spcPct val="0"/>
              </a:spcAft>
              <a:tabLst>
                <a:tab pos="858838" algn="l"/>
              </a:tabLst>
              <a:defRPr>
                <a:solidFill>
                  <a:schemeClr val="tx1"/>
                </a:solidFill>
                <a:latin typeface="Arial" panose="020B0604020202020204" pitchFamily="34" charset="0"/>
              </a:defRPr>
            </a:lvl5pPr>
            <a:lvl6pPr eaLnBrk="0" fontAlgn="base" hangingPunct="0">
              <a:spcBef>
                <a:spcPct val="0"/>
              </a:spcBef>
              <a:spcAft>
                <a:spcPct val="0"/>
              </a:spcAft>
              <a:tabLst>
                <a:tab pos="858838" algn="l"/>
              </a:tabLst>
              <a:defRPr>
                <a:solidFill>
                  <a:schemeClr val="tx1"/>
                </a:solidFill>
                <a:latin typeface="Arial" panose="020B0604020202020204" pitchFamily="34" charset="0"/>
              </a:defRPr>
            </a:lvl6pPr>
            <a:lvl7pPr eaLnBrk="0" fontAlgn="base" hangingPunct="0">
              <a:spcBef>
                <a:spcPct val="0"/>
              </a:spcBef>
              <a:spcAft>
                <a:spcPct val="0"/>
              </a:spcAft>
              <a:tabLst>
                <a:tab pos="858838" algn="l"/>
              </a:tabLst>
              <a:defRPr>
                <a:solidFill>
                  <a:schemeClr val="tx1"/>
                </a:solidFill>
                <a:latin typeface="Arial" panose="020B0604020202020204" pitchFamily="34" charset="0"/>
              </a:defRPr>
            </a:lvl7pPr>
            <a:lvl8pPr eaLnBrk="0" fontAlgn="base" hangingPunct="0">
              <a:spcBef>
                <a:spcPct val="0"/>
              </a:spcBef>
              <a:spcAft>
                <a:spcPct val="0"/>
              </a:spcAft>
              <a:tabLst>
                <a:tab pos="858838" algn="l"/>
              </a:tabLst>
              <a:defRPr>
                <a:solidFill>
                  <a:schemeClr val="tx1"/>
                </a:solidFill>
                <a:latin typeface="Arial" panose="020B0604020202020204" pitchFamily="34" charset="0"/>
              </a:defRPr>
            </a:lvl8pPr>
            <a:lvl9pPr eaLnBrk="0" fontAlgn="base" hangingPunct="0">
              <a:spcBef>
                <a:spcPct val="0"/>
              </a:spcBef>
              <a:spcAft>
                <a:spcPct val="0"/>
              </a:spcAft>
              <a:tabLst>
                <a:tab pos="858838"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858838" algn="l"/>
              </a:tabLst>
            </a:pPr>
            <a:r>
              <a:rPr kumimoji="0" lang="en-CA" altLang="en-US" sz="2800" b="1" i="0" u="none" strike="noStrike" cap="none" normalizeH="0" baseline="0" dirty="0">
                <a:ln>
                  <a:noFill/>
                </a:ln>
                <a:solidFill>
                  <a:srgbClr val="04607A"/>
                </a:solidFill>
                <a:effectLst/>
                <a:latin typeface="Times New Roman" panose="02020603050405020304" pitchFamily="18" charset="0"/>
                <a:cs typeface="Times New Roman" panose="02020603050405020304" pitchFamily="18" charset="0"/>
              </a:rPr>
              <a:t>Definitions</a:t>
            </a:r>
            <a:endParaRPr kumimoji="0" lang="en-CA" altLang="en-US"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858838" algn="l"/>
              </a:tabLst>
            </a:pPr>
            <a:r>
              <a:rPr kumimoji="0" lang="en-CA" altLang="en-US" sz="2800" b="0" i="0" u="sng"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Database:</a:t>
            </a:r>
            <a:endParaRPr kumimoji="0" lang="en-CA"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858838" algn="l"/>
              </a:tabLst>
            </a:pPr>
            <a:r>
              <a:rPr kumimoji="0" lang="en-CA" altLang="en-US" sz="28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very large, integrated collection of data.</a:t>
            </a:r>
            <a:endParaRPr kumimoji="0" lang="en-CA"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858838" algn="l"/>
              </a:tabLst>
            </a:pPr>
            <a:r>
              <a:rPr kumimoji="0" lang="en-CA" altLang="en-US" sz="28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Models real-world:</a:t>
            </a:r>
            <a:endParaRPr kumimoji="0" lang="en-CA" altLang="en-US" sz="1200" b="0"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tabLst>
                <a:tab pos="858838" algn="l"/>
              </a:tabLst>
            </a:pPr>
            <a:r>
              <a:rPr lang="en-CA" altLang="en-US" sz="1200" i="0" u="none"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kumimoji="0" lang="en-CA" altLang="en-US" sz="28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Entities (e.g., students, courses)</a:t>
            </a:r>
            <a:r>
              <a:rPr lang="en-CA" altLang="en-US" sz="2800" dirty="0">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tabLst>
                <a:tab pos="858838" algn="l"/>
              </a:tabLst>
            </a:pPr>
            <a:r>
              <a:rPr kumimoji="0" lang="en-CA" altLang="en-US" sz="28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Relationships (Ex., Eva is taking Biology)</a:t>
            </a:r>
            <a:endParaRPr kumimoji="0" lang="en-CA"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858838" algn="l"/>
              </a:tabLst>
            </a:pPr>
            <a:r>
              <a:rPr kumimoji="0" lang="en-CA" altLang="en-US" sz="2800" b="0" i="1" u="sng"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Database Management System (DBMS</a:t>
            </a:r>
            <a:r>
              <a:rPr kumimoji="0" lang="en-CA" altLang="en-US" sz="1200" b="0"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ar-SA" altLang="en-US" sz="2800" b="0" i="1" u="sng"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CA" altLang="en-US" sz="2800" b="0" i="1" u="sng"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858838" algn="l"/>
              </a:tabLst>
            </a:pPr>
            <a:r>
              <a:rPr kumimoji="0" lang="en-CA" altLang="en-US" sz="28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software package designed to store and manage databases.</a:t>
            </a:r>
            <a:endParaRPr kumimoji="0" lang="en-CA"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858838" algn="l"/>
              </a:tabLst>
            </a:pPr>
            <a:r>
              <a:rPr kumimoji="0" lang="en-CA" altLang="en-US" sz="28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 of Database Applications</a:t>
            </a:r>
            <a:r>
              <a:rPr lang="en-CA" alt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kumimoji="0" lang="en-CA" altLang="en-US" sz="28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Banking)</a:t>
            </a:r>
            <a:endParaRPr kumimoji="0" lang="en-CA" altLang="en-US" sz="1800" b="0" i="0" u="none" strike="noStrike" cap="none" normalizeH="0" baseline="0" dirty="0">
              <a:ln>
                <a:noFill/>
              </a:ln>
              <a:solidFill>
                <a:schemeClr val="tx1"/>
              </a:solidFill>
              <a:effectLst/>
              <a:latin typeface="Arial" panose="020B0604020202020204" pitchFamily="34" charset="0"/>
            </a:endParaRPr>
          </a:p>
        </p:txBody>
      </p:sp>
      <p:pic>
        <p:nvPicPr>
          <p:cNvPr id="2066" name="Picture 18" descr="Difference Between Entity and Attribute in Database - Binary Terms">
            <a:extLst>
              <a:ext uri="{FF2B5EF4-FFF2-40B4-BE49-F238E27FC236}">
                <a16:creationId xmlns:a16="http://schemas.microsoft.com/office/drawing/2014/main" id="{1D9426F7-3910-F5F0-B028-6E5ECA2031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99896" y="695125"/>
            <a:ext cx="3674263" cy="18083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68" name="Picture 20" descr="Understanding Database Management Systems">
            <a:extLst>
              <a:ext uri="{FF2B5EF4-FFF2-40B4-BE49-F238E27FC236}">
                <a16:creationId xmlns:a16="http://schemas.microsoft.com/office/drawing/2014/main" id="{2A9C3F57-0403-C30F-8CD4-ED9C22C38B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58108" y="3524512"/>
            <a:ext cx="3216051" cy="242900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85E74F06-9A0B-DD25-37D9-47F0E91C4BB7}"/>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3" name="Graphic 21">
            <a:extLst>
              <a:ext uri="{FF2B5EF4-FFF2-40B4-BE49-F238E27FC236}">
                <a16:creationId xmlns:a16="http://schemas.microsoft.com/office/drawing/2014/main" id="{0468867A-66E6-5B19-53F0-88169F8BF95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017" y="1"/>
            <a:ext cx="1742983" cy="658862"/>
          </a:xfrm>
          <a:prstGeom prst="rect">
            <a:avLst/>
          </a:prstGeom>
        </p:spPr>
      </p:pic>
    </p:spTree>
    <p:extLst>
      <p:ext uri="{BB962C8B-B14F-4D97-AF65-F5344CB8AC3E}">
        <p14:creationId xmlns:p14="http://schemas.microsoft.com/office/powerpoint/2010/main" val="1009115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898DA22-E1C9-0A4B-C9A2-80C8659EF71A}"/>
              </a:ext>
            </a:extLst>
          </p:cNvPr>
          <p:cNvSpPr txBox="1"/>
          <p:nvPr/>
        </p:nvSpPr>
        <p:spPr>
          <a:xfrm>
            <a:off x="0" y="0"/>
            <a:ext cx="12192000" cy="5889113"/>
          </a:xfrm>
          <a:prstGeom prst="rect">
            <a:avLst/>
          </a:prstGeom>
          <a:noFill/>
        </p:spPr>
        <p:txBody>
          <a:bodyPr wrap="square">
            <a:spAutoFit/>
          </a:bodyPr>
          <a:lstStyle/>
          <a:p>
            <a:pPr>
              <a:lnSpc>
                <a:spcPct val="200000"/>
              </a:lnSpc>
            </a:pPr>
            <a:r>
              <a:rPr lang="en-CA" sz="2400" b="1" dirty="0">
                <a:solidFill>
                  <a:schemeClr val="accent1">
                    <a:lumMod val="75000"/>
                  </a:schemeClr>
                </a:solidFill>
                <a:latin typeface="Times New Roman" panose="02020603050405020304" pitchFamily="18" charset="0"/>
                <a:cs typeface="Times New Roman" panose="02020603050405020304" pitchFamily="18" charset="0"/>
              </a:rPr>
              <a:t>Purpose of Database Systems</a:t>
            </a:r>
          </a:p>
          <a:p>
            <a:pPr marL="342900" indent="-342900">
              <a:lnSpc>
                <a:spcPct val="200000"/>
              </a:lnSpc>
              <a:buFont typeface="Wingdings" panose="05000000000000000000" pitchFamily="2" charset="2"/>
              <a:buChar char="q"/>
            </a:pPr>
            <a:r>
              <a:rPr lang="en-CA" sz="2400" dirty="0">
                <a:latin typeface="Times New Roman" panose="02020603050405020304" pitchFamily="18" charset="0"/>
                <a:cs typeface="Times New Roman" panose="02020603050405020304" pitchFamily="18" charset="0"/>
              </a:rPr>
              <a:t>In the early days, </a:t>
            </a:r>
            <a:r>
              <a:rPr lang="en-CA" sz="2400" b="1" u="sng" dirty="0">
                <a:latin typeface="Times New Roman" panose="02020603050405020304" pitchFamily="18" charset="0"/>
                <a:cs typeface="Times New Roman" panose="02020603050405020304" pitchFamily="18" charset="0"/>
              </a:rPr>
              <a:t>database</a:t>
            </a:r>
            <a:r>
              <a:rPr lang="en-CA" sz="2400" dirty="0">
                <a:latin typeface="Times New Roman" panose="02020603050405020304" pitchFamily="18" charset="0"/>
                <a:cs typeface="Times New Roman" panose="02020603050405020304" pitchFamily="18" charset="0"/>
              </a:rPr>
              <a:t> applications were built directly on top of </a:t>
            </a:r>
            <a:r>
              <a:rPr lang="en-CA" sz="2400" b="1" u="sng" dirty="0">
                <a:latin typeface="Times New Roman" panose="02020603050405020304" pitchFamily="18" charset="0"/>
                <a:cs typeface="Times New Roman" panose="02020603050405020304" pitchFamily="18" charset="0"/>
              </a:rPr>
              <a:t>file systems</a:t>
            </a:r>
          </a:p>
          <a:p>
            <a:pPr marL="342900" indent="-342900">
              <a:lnSpc>
                <a:spcPct val="200000"/>
              </a:lnSpc>
              <a:buFont typeface="Wingdings" panose="05000000000000000000" pitchFamily="2" charset="2"/>
              <a:buChar char="q"/>
            </a:pPr>
            <a:r>
              <a:rPr lang="en-CA" sz="2400" dirty="0">
                <a:latin typeface="Times New Roman" panose="02020603050405020304" pitchFamily="18" charset="0"/>
                <a:cs typeface="Times New Roman" panose="02020603050405020304" pitchFamily="18" charset="0"/>
              </a:rPr>
              <a:t>Drawbacks of using file systems to store data:</a:t>
            </a:r>
          </a:p>
          <a:p>
            <a:pPr marL="800100" lvl="1" indent="-342900">
              <a:lnSpc>
                <a:spcPct val="200000"/>
              </a:lnSpc>
              <a:buFont typeface="Wingdings" panose="05000000000000000000" pitchFamily="2" charset="2"/>
              <a:buChar char="§"/>
            </a:pPr>
            <a:r>
              <a:rPr lang="en-CA" sz="2400" dirty="0">
                <a:latin typeface="Times New Roman" panose="02020603050405020304" pitchFamily="18" charset="0"/>
                <a:cs typeface="Times New Roman" panose="02020603050405020304" pitchFamily="18" charset="0"/>
              </a:rPr>
              <a:t>Data </a:t>
            </a:r>
            <a:r>
              <a:rPr lang="en-CA" sz="2400" u="sng" dirty="0">
                <a:latin typeface="Times New Roman" panose="02020603050405020304" pitchFamily="18" charset="0"/>
                <a:cs typeface="Times New Roman" panose="02020603050405020304" pitchFamily="18" charset="0"/>
              </a:rPr>
              <a:t>redundancy</a:t>
            </a:r>
            <a:r>
              <a:rPr lang="en-CA" sz="2400" dirty="0">
                <a:latin typeface="Times New Roman" panose="02020603050405020304" pitchFamily="18" charset="0"/>
                <a:cs typeface="Times New Roman" panose="02020603050405020304" pitchFamily="18" charset="0"/>
              </a:rPr>
              <a:t> and inconsistency</a:t>
            </a:r>
          </a:p>
          <a:p>
            <a:pPr marL="800100" lvl="1" indent="-342900">
              <a:lnSpc>
                <a:spcPct val="200000"/>
              </a:lnSpc>
              <a:buFont typeface="Wingdings" panose="05000000000000000000" pitchFamily="2" charset="2"/>
              <a:buChar char="§"/>
            </a:pPr>
            <a:r>
              <a:rPr lang="en-CA" sz="2400" dirty="0">
                <a:latin typeface="Times New Roman" panose="02020603050405020304" pitchFamily="18" charset="0"/>
                <a:cs typeface="Times New Roman" panose="02020603050405020304" pitchFamily="18" charset="0"/>
              </a:rPr>
              <a:t>Multiple file formats, </a:t>
            </a:r>
            <a:r>
              <a:rPr lang="en-CA" sz="2400" u="sng" dirty="0">
                <a:latin typeface="Times New Roman" panose="02020603050405020304" pitchFamily="18" charset="0"/>
                <a:cs typeface="Times New Roman" panose="02020603050405020304" pitchFamily="18" charset="0"/>
              </a:rPr>
              <a:t>duplication</a:t>
            </a:r>
            <a:r>
              <a:rPr lang="en-CA" sz="2400" dirty="0">
                <a:latin typeface="Times New Roman" panose="02020603050405020304" pitchFamily="18" charset="0"/>
                <a:cs typeface="Times New Roman" panose="02020603050405020304" pitchFamily="18" charset="0"/>
              </a:rPr>
              <a:t> of information in </a:t>
            </a:r>
            <a:r>
              <a:rPr lang="en-CA" sz="2400" u="sng" dirty="0">
                <a:latin typeface="Times New Roman" panose="02020603050405020304" pitchFamily="18" charset="0"/>
                <a:cs typeface="Times New Roman" panose="02020603050405020304" pitchFamily="18" charset="0"/>
              </a:rPr>
              <a:t>different files</a:t>
            </a:r>
            <a:endParaRPr lang="en-CA" sz="1100" u="sng" dirty="0">
              <a:solidFill>
                <a:srgbClr val="FF0000"/>
              </a:solidFill>
              <a:latin typeface="Times New Roman" panose="02020603050405020304" pitchFamily="18" charset="0"/>
              <a:cs typeface="Times New Roman" panose="02020603050405020304" pitchFamily="18" charset="0"/>
            </a:endParaRPr>
          </a:p>
          <a:p>
            <a:pPr marL="800100" lvl="1" indent="-342900">
              <a:lnSpc>
                <a:spcPct val="200000"/>
              </a:lnSpc>
              <a:buFont typeface="Wingdings" panose="05000000000000000000" pitchFamily="2" charset="2"/>
              <a:buChar char="§"/>
            </a:pPr>
            <a:r>
              <a:rPr lang="en-CA" sz="2400" u="sng" dirty="0">
                <a:latin typeface="Times New Roman" panose="02020603050405020304" pitchFamily="18" charset="0"/>
                <a:cs typeface="Times New Roman" panose="02020603050405020304" pitchFamily="18" charset="0"/>
              </a:rPr>
              <a:t>Difficulty</a:t>
            </a:r>
            <a:r>
              <a:rPr lang="en-CA" sz="2400" dirty="0">
                <a:latin typeface="Times New Roman" panose="02020603050405020304" pitchFamily="18" charset="0"/>
                <a:cs typeface="Times New Roman" panose="02020603050405020304" pitchFamily="18" charset="0"/>
              </a:rPr>
              <a:t> in accessing data</a:t>
            </a:r>
          </a:p>
          <a:p>
            <a:pPr marL="800100" lvl="1" indent="-342900">
              <a:lnSpc>
                <a:spcPct val="200000"/>
              </a:lnSpc>
              <a:buFont typeface="Wingdings" panose="05000000000000000000" pitchFamily="2" charset="2"/>
              <a:buChar char="§"/>
            </a:pPr>
            <a:r>
              <a:rPr lang="en-CA" sz="2400" dirty="0">
                <a:latin typeface="Times New Roman" panose="02020603050405020304" pitchFamily="18" charset="0"/>
                <a:cs typeface="Times New Roman" panose="02020603050405020304" pitchFamily="18" charset="0"/>
              </a:rPr>
              <a:t>Need to </a:t>
            </a:r>
            <a:r>
              <a:rPr lang="en-CA" sz="2400" u="sng" dirty="0">
                <a:latin typeface="Times New Roman" panose="02020603050405020304" pitchFamily="18" charset="0"/>
                <a:cs typeface="Times New Roman" panose="02020603050405020304" pitchFamily="18" charset="0"/>
              </a:rPr>
              <a:t>write a new program </a:t>
            </a:r>
            <a:r>
              <a:rPr lang="en-CA" sz="2400" dirty="0">
                <a:latin typeface="Times New Roman" panose="02020603050405020304" pitchFamily="18" charset="0"/>
                <a:cs typeface="Times New Roman" panose="02020603050405020304" pitchFamily="18" charset="0"/>
              </a:rPr>
              <a:t>to carry out each new task.</a:t>
            </a:r>
            <a:endParaRPr lang="en-CA" sz="2400" dirty="0">
              <a:solidFill>
                <a:srgbClr val="FF0000"/>
              </a:solidFill>
              <a:latin typeface="Times New Roman" panose="02020603050405020304" pitchFamily="18" charset="0"/>
              <a:cs typeface="Times New Roman" panose="02020603050405020304" pitchFamily="18" charset="0"/>
            </a:endParaRPr>
          </a:p>
          <a:p>
            <a:pPr marL="800100" lvl="1" indent="-342900">
              <a:lnSpc>
                <a:spcPct val="200000"/>
              </a:lnSpc>
              <a:buFont typeface="Wingdings" panose="05000000000000000000" pitchFamily="2" charset="2"/>
              <a:buChar char="§"/>
            </a:pPr>
            <a:r>
              <a:rPr lang="en-CA" sz="2400" dirty="0">
                <a:latin typeface="Times New Roman" panose="02020603050405020304" pitchFamily="18" charset="0"/>
                <a:cs typeface="Times New Roman" panose="02020603050405020304" pitchFamily="18" charset="0"/>
              </a:rPr>
              <a:t>Data isolation — multiple files and formats</a:t>
            </a:r>
            <a:endParaRPr lang="en-CA" sz="2400" dirty="0">
              <a:solidFill>
                <a:srgbClr val="FF0000"/>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2B2FA761-9350-B939-B8D1-5C311D849DCE}"/>
              </a:ext>
            </a:extLst>
          </p:cNvPr>
          <p:cNvPicPr>
            <a:picLocks noChangeAspect="1"/>
          </p:cNvPicPr>
          <p:nvPr/>
        </p:nvPicPr>
        <p:blipFill>
          <a:blip r:embed="rId3"/>
          <a:stretch>
            <a:fillRect/>
          </a:stretch>
        </p:blipFill>
        <p:spPr>
          <a:xfrm>
            <a:off x="10220842" y="1591081"/>
            <a:ext cx="1766429" cy="163980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TextBox 1">
            <a:extLst>
              <a:ext uri="{FF2B5EF4-FFF2-40B4-BE49-F238E27FC236}">
                <a16:creationId xmlns:a16="http://schemas.microsoft.com/office/drawing/2014/main" id="{F2B78F8A-4D39-5CA1-D339-FF3A8D84C225}"/>
              </a:ext>
            </a:extLst>
          </p:cNvPr>
          <p:cNvSpPr txBox="1"/>
          <p:nvPr/>
        </p:nvSpPr>
        <p:spPr>
          <a:xfrm>
            <a:off x="9857400" y="6457890"/>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3" name="Graphic 21">
            <a:extLst>
              <a:ext uri="{FF2B5EF4-FFF2-40B4-BE49-F238E27FC236}">
                <a16:creationId xmlns:a16="http://schemas.microsoft.com/office/drawing/2014/main" id="{2B9BAC4A-2994-D267-C342-F94EB502EEA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46053" y="-71038"/>
            <a:ext cx="2196867" cy="830434"/>
          </a:xfrm>
          <a:prstGeom prst="rect">
            <a:avLst/>
          </a:prstGeom>
        </p:spPr>
      </p:pic>
    </p:spTree>
    <p:extLst>
      <p:ext uri="{BB962C8B-B14F-4D97-AF65-F5344CB8AC3E}">
        <p14:creationId xmlns:p14="http://schemas.microsoft.com/office/powerpoint/2010/main" val="6405162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735A116-B076-547F-F5FF-1714691544EC}"/>
              </a:ext>
            </a:extLst>
          </p:cNvPr>
          <p:cNvPicPr>
            <a:picLocks noChangeAspect="1"/>
          </p:cNvPicPr>
          <p:nvPr/>
        </p:nvPicPr>
        <p:blipFill>
          <a:blip r:embed="rId2"/>
          <a:stretch>
            <a:fillRect/>
          </a:stretch>
        </p:blipFill>
        <p:spPr>
          <a:xfrm>
            <a:off x="912122" y="1353378"/>
            <a:ext cx="7525164" cy="2598958"/>
          </a:xfrm>
          <a:prstGeom prst="rect">
            <a:avLst/>
          </a:prstGeom>
          <a:ln>
            <a:noFill/>
          </a:ln>
          <a:effectLst>
            <a:softEdge rad="112500"/>
          </a:effectLst>
        </p:spPr>
      </p:pic>
      <p:pic>
        <p:nvPicPr>
          <p:cNvPr id="11" name="Picture 10">
            <a:extLst>
              <a:ext uri="{FF2B5EF4-FFF2-40B4-BE49-F238E27FC236}">
                <a16:creationId xmlns:a16="http://schemas.microsoft.com/office/drawing/2014/main" id="{1D4DB093-040D-56CC-58F8-39668DB9D777}"/>
              </a:ext>
            </a:extLst>
          </p:cNvPr>
          <p:cNvPicPr>
            <a:picLocks noChangeAspect="1"/>
          </p:cNvPicPr>
          <p:nvPr/>
        </p:nvPicPr>
        <p:blipFill>
          <a:blip r:embed="rId3"/>
          <a:stretch>
            <a:fillRect/>
          </a:stretch>
        </p:blipFill>
        <p:spPr>
          <a:xfrm>
            <a:off x="0" y="0"/>
            <a:ext cx="3312009" cy="1428281"/>
          </a:xfrm>
          <a:prstGeom prst="rect">
            <a:avLst/>
          </a:prstGeom>
          <a:ln>
            <a:noFill/>
          </a:ln>
          <a:effectLst>
            <a:softEdge rad="112500"/>
          </a:effectLst>
        </p:spPr>
      </p:pic>
      <p:sp>
        <p:nvSpPr>
          <p:cNvPr id="2" name="TextBox 1">
            <a:extLst>
              <a:ext uri="{FF2B5EF4-FFF2-40B4-BE49-F238E27FC236}">
                <a16:creationId xmlns:a16="http://schemas.microsoft.com/office/drawing/2014/main" id="{C059407B-634D-FCA3-AC75-549A688B48F3}"/>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3" name="Graphic 21">
            <a:extLst>
              <a:ext uri="{FF2B5EF4-FFF2-40B4-BE49-F238E27FC236}">
                <a16:creationId xmlns:a16="http://schemas.microsoft.com/office/drawing/2014/main" id="{2DFE100F-B80C-1EDC-F104-358399DD961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Tree>
    <p:extLst>
      <p:ext uri="{BB962C8B-B14F-4D97-AF65-F5344CB8AC3E}">
        <p14:creationId xmlns:p14="http://schemas.microsoft.com/office/powerpoint/2010/main" val="39065517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5985981-97AE-81C5-D161-6EC3FA7DC052}"/>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3" name="Graphic 21">
            <a:extLst>
              <a:ext uri="{FF2B5EF4-FFF2-40B4-BE49-F238E27FC236}">
                <a16:creationId xmlns:a16="http://schemas.microsoft.com/office/drawing/2014/main" id="{D1052BF5-201D-2808-FE1C-A15FC5D83F8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DE00AA9D-A329-97BF-3B60-51AF54DED9DE}"/>
              </a:ext>
            </a:extLst>
          </p:cNvPr>
          <p:cNvSpPr txBox="1"/>
          <p:nvPr/>
        </p:nvSpPr>
        <p:spPr>
          <a:xfrm>
            <a:off x="298173" y="215163"/>
            <a:ext cx="3230217" cy="400110"/>
          </a:xfrm>
          <a:prstGeom prst="rect">
            <a:avLst/>
          </a:prstGeom>
          <a:noFill/>
        </p:spPr>
        <p:txBody>
          <a:bodyPr wrap="square">
            <a:spAutoFit/>
          </a:bodyPr>
          <a:lstStyle/>
          <a:p>
            <a:r>
              <a:rPr lang="en-CA" sz="2000" b="1" i="0" dirty="0">
                <a:effectLst/>
                <a:latin typeface="Times New Roman" panose="02020603050405020304" pitchFamily="18" charset="0"/>
                <a:cs typeface="Times New Roman" panose="02020603050405020304" pitchFamily="18" charset="0"/>
              </a:rPr>
              <a:t>Why Use a DBMS?</a:t>
            </a:r>
            <a:r>
              <a:rPr lang="en-CA" sz="2000" b="1" dirty="0">
                <a:latin typeface="Times New Roman" panose="02020603050405020304" pitchFamily="18" charset="0"/>
                <a:cs typeface="Times New Roman" panose="02020603050405020304" pitchFamily="18" charset="0"/>
              </a:rPr>
              <a:t> </a:t>
            </a:r>
          </a:p>
        </p:txBody>
      </p:sp>
      <p:graphicFrame>
        <p:nvGraphicFramePr>
          <p:cNvPr id="6" name="Table 5">
            <a:extLst>
              <a:ext uri="{FF2B5EF4-FFF2-40B4-BE49-F238E27FC236}">
                <a16:creationId xmlns:a16="http://schemas.microsoft.com/office/drawing/2014/main" id="{E628CD7F-9E3F-FA59-5C6A-DB4FD5477D24}"/>
              </a:ext>
            </a:extLst>
          </p:cNvPr>
          <p:cNvGraphicFramePr>
            <a:graphicFrameLocks noGrp="1"/>
          </p:cNvGraphicFramePr>
          <p:nvPr>
            <p:extLst>
              <p:ext uri="{D42A27DB-BD31-4B8C-83A1-F6EECF244321}">
                <p14:modId xmlns:p14="http://schemas.microsoft.com/office/powerpoint/2010/main" val="4283856535"/>
              </p:ext>
            </p:extLst>
          </p:nvPr>
        </p:nvGraphicFramePr>
        <p:xfrm>
          <a:off x="113746" y="1118669"/>
          <a:ext cx="7847839" cy="3319323"/>
        </p:xfrm>
        <a:graphic>
          <a:graphicData uri="http://schemas.openxmlformats.org/drawingml/2006/table">
            <a:tbl>
              <a:tblPr firstRow="1" bandRow="1">
                <a:tableStyleId>{5C22544A-7EE6-4342-B048-85BDC9FD1C3A}</a:tableStyleId>
              </a:tblPr>
              <a:tblGrid>
                <a:gridCol w="7847839">
                  <a:extLst>
                    <a:ext uri="{9D8B030D-6E8A-4147-A177-3AD203B41FA5}">
                      <a16:colId xmlns:a16="http://schemas.microsoft.com/office/drawing/2014/main" val="2955552391"/>
                    </a:ext>
                  </a:extLst>
                </a:gridCol>
              </a:tblGrid>
              <a:tr h="463309">
                <a:tc>
                  <a:txBody>
                    <a:bodyPr/>
                    <a:lstStyle/>
                    <a:p>
                      <a:endParaRPr lang="en-CA"/>
                    </a:p>
                  </a:txBody>
                  <a:tcPr/>
                </a:tc>
                <a:extLst>
                  <a:ext uri="{0D108BD9-81ED-4DB2-BD59-A6C34878D82A}">
                    <a16:rowId xmlns:a16="http://schemas.microsoft.com/office/drawing/2014/main" val="741136455"/>
                  </a:ext>
                </a:extLst>
              </a:tr>
              <a:tr h="2856014">
                <a:tc>
                  <a:txBody>
                    <a:bodyPr/>
                    <a:lstStyle/>
                    <a:p>
                      <a:pPr marL="285750" indent="-285750">
                        <a:buFont typeface="Wingdings" panose="05000000000000000000" pitchFamily="2" charset="2"/>
                        <a:buChar char="§"/>
                      </a:pPr>
                      <a:r>
                        <a:rPr lang="en-US" dirty="0"/>
                        <a:t>Separation of the </a:t>
                      </a:r>
                      <a:r>
                        <a:rPr lang="en-US" u="sng" dirty="0"/>
                        <a:t>Data</a:t>
                      </a:r>
                      <a:r>
                        <a:rPr lang="en-US" dirty="0"/>
                        <a:t> definition and the </a:t>
                      </a:r>
                      <a:r>
                        <a:rPr lang="en-US" u="sng" dirty="0"/>
                        <a:t>Program</a:t>
                      </a:r>
                    </a:p>
                    <a:p>
                      <a:pPr marL="285750" indent="-285750">
                        <a:buFont typeface="Wingdings" panose="05000000000000000000" pitchFamily="2" charset="2"/>
                        <a:buChar char="§"/>
                      </a:pPr>
                      <a:r>
                        <a:rPr lang="en-US" dirty="0"/>
                        <a:t>Abstraction into a simple model</a:t>
                      </a:r>
                    </a:p>
                    <a:p>
                      <a:pPr marL="285750" indent="-285750">
                        <a:buFont typeface="Wingdings" panose="05000000000000000000" pitchFamily="2" charset="2"/>
                        <a:buChar char="§"/>
                      </a:pPr>
                      <a:r>
                        <a:rPr lang="en-US" u="sng" dirty="0"/>
                        <a:t>Data independence </a:t>
                      </a:r>
                      <a:r>
                        <a:rPr lang="en-US" dirty="0"/>
                        <a:t>and efficient access.</a:t>
                      </a:r>
                    </a:p>
                    <a:p>
                      <a:pPr marL="285750" indent="-285750">
                        <a:buFont typeface="Wingdings" panose="05000000000000000000" pitchFamily="2" charset="2"/>
                        <a:buChar char="§"/>
                      </a:pPr>
                      <a:r>
                        <a:rPr lang="en-US" dirty="0"/>
                        <a:t>Reduced application development time – ad-hoc queries</a:t>
                      </a:r>
                    </a:p>
                    <a:p>
                      <a:pPr marL="285750" indent="-285750">
                        <a:buFont typeface="Wingdings" panose="05000000000000000000" pitchFamily="2" charset="2"/>
                        <a:buChar char="§"/>
                      </a:pPr>
                      <a:r>
                        <a:rPr lang="en-US" u="sng" dirty="0"/>
                        <a:t>Data integrity and security</a:t>
                      </a:r>
                      <a:r>
                        <a:rPr lang="en-US" dirty="0"/>
                        <a:t>.</a:t>
                      </a:r>
                    </a:p>
                    <a:p>
                      <a:pPr marL="285750" indent="-285750">
                        <a:buFont typeface="Wingdings" panose="05000000000000000000" pitchFamily="2" charset="2"/>
                        <a:buChar char="§"/>
                      </a:pPr>
                      <a:r>
                        <a:rPr lang="en-US" dirty="0"/>
                        <a:t>Uniform data administration.</a:t>
                      </a:r>
                    </a:p>
                    <a:p>
                      <a:pPr marL="285750" indent="-285750">
                        <a:buFont typeface="Wingdings" panose="05000000000000000000" pitchFamily="2" charset="2"/>
                        <a:buChar char="§"/>
                      </a:pPr>
                      <a:r>
                        <a:rPr lang="en-US" dirty="0"/>
                        <a:t>Concurrent access, recovery from crashes.</a:t>
                      </a:r>
                    </a:p>
                    <a:p>
                      <a:pPr marL="285750" indent="-285750">
                        <a:buFont typeface="Wingdings" panose="05000000000000000000" pitchFamily="2" charset="2"/>
                        <a:buChar char="§"/>
                      </a:pPr>
                      <a:r>
                        <a:rPr lang="en-US" dirty="0"/>
                        <a:t>Support for multiple different views</a:t>
                      </a:r>
                      <a:endParaRPr lang="en-CA" dirty="0"/>
                    </a:p>
                  </a:txBody>
                  <a:tcPr/>
                </a:tc>
                <a:extLst>
                  <a:ext uri="{0D108BD9-81ED-4DB2-BD59-A6C34878D82A}">
                    <a16:rowId xmlns:a16="http://schemas.microsoft.com/office/drawing/2014/main" val="2228380344"/>
                  </a:ext>
                </a:extLst>
              </a:tr>
            </a:tbl>
          </a:graphicData>
        </a:graphic>
      </p:graphicFrame>
      <p:pic>
        <p:nvPicPr>
          <p:cNvPr id="1026" name="Picture 2" descr="Why Use a Car Import Broker ? - Prestige Motorsport">
            <a:extLst>
              <a:ext uri="{FF2B5EF4-FFF2-40B4-BE49-F238E27FC236}">
                <a16:creationId xmlns:a16="http://schemas.microsoft.com/office/drawing/2014/main" id="{0AB57391-64D0-1093-03FB-BAAE3F9343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23113" y="45479"/>
            <a:ext cx="717883" cy="105091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93012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E0B613-9356-A015-DDB3-B2286D1017AB}"/>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3" name="Graphic 21">
            <a:extLst>
              <a:ext uri="{FF2B5EF4-FFF2-40B4-BE49-F238E27FC236}">
                <a16:creationId xmlns:a16="http://schemas.microsoft.com/office/drawing/2014/main" id="{92F7D023-6658-DC9C-D76E-1B8512EA3D6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9D99388E-24C0-FED1-28A1-5389ACECE0A9}"/>
              </a:ext>
            </a:extLst>
          </p:cNvPr>
          <p:cNvSpPr txBox="1"/>
          <p:nvPr/>
        </p:nvSpPr>
        <p:spPr>
          <a:xfrm>
            <a:off x="0" y="45886"/>
            <a:ext cx="2690648" cy="400110"/>
          </a:xfrm>
          <a:prstGeom prst="rect">
            <a:avLst/>
          </a:prstGeom>
          <a:noFill/>
        </p:spPr>
        <p:txBody>
          <a:bodyPr wrap="square">
            <a:spAutoFit/>
          </a:bodyPr>
          <a:lstStyle/>
          <a:p>
            <a:r>
              <a:rPr lang="en-CA" sz="2000" b="1" dirty="0"/>
              <a:t>Why Study Databases?</a:t>
            </a:r>
          </a:p>
        </p:txBody>
      </p:sp>
      <p:graphicFrame>
        <p:nvGraphicFramePr>
          <p:cNvPr id="6" name="Table 5">
            <a:extLst>
              <a:ext uri="{FF2B5EF4-FFF2-40B4-BE49-F238E27FC236}">
                <a16:creationId xmlns:a16="http://schemas.microsoft.com/office/drawing/2014/main" id="{871FC85D-8F52-A977-F046-273B695FD7AD}"/>
              </a:ext>
            </a:extLst>
          </p:cNvPr>
          <p:cNvGraphicFramePr>
            <a:graphicFrameLocks noGrp="1"/>
          </p:cNvGraphicFramePr>
          <p:nvPr>
            <p:extLst>
              <p:ext uri="{D42A27DB-BD31-4B8C-83A1-F6EECF244321}">
                <p14:modId xmlns:p14="http://schemas.microsoft.com/office/powerpoint/2010/main" val="3351363980"/>
              </p:ext>
            </p:extLst>
          </p:nvPr>
        </p:nvGraphicFramePr>
        <p:xfrm>
          <a:off x="225958" y="1120147"/>
          <a:ext cx="9406773" cy="4043059"/>
        </p:xfrm>
        <a:graphic>
          <a:graphicData uri="http://schemas.openxmlformats.org/drawingml/2006/table">
            <a:tbl>
              <a:tblPr firstRow="1" bandRow="1">
                <a:tableStyleId>{5C22544A-7EE6-4342-B048-85BDC9FD1C3A}</a:tableStyleId>
              </a:tblPr>
              <a:tblGrid>
                <a:gridCol w="9406773">
                  <a:extLst>
                    <a:ext uri="{9D8B030D-6E8A-4147-A177-3AD203B41FA5}">
                      <a16:colId xmlns:a16="http://schemas.microsoft.com/office/drawing/2014/main" val="1896465122"/>
                    </a:ext>
                  </a:extLst>
                </a:gridCol>
              </a:tblGrid>
              <a:tr h="430866">
                <a:tc>
                  <a:txBody>
                    <a:bodyPr/>
                    <a:lstStyle/>
                    <a:p>
                      <a:endParaRPr lang="en-CA"/>
                    </a:p>
                  </a:txBody>
                  <a:tcPr/>
                </a:tc>
                <a:extLst>
                  <a:ext uri="{0D108BD9-81ED-4DB2-BD59-A6C34878D82A}">
                    <a16:rowId xmlns:a16="http://schemas.microsoft.com/office/drawing/2014/main" val="1548814333"/>
                  </a:ext>
                </a:extLst>
              </a:tr>
              <a:tr h="3612193">
                <a:tc>
                  <a:txBody>
                    <a:bodyPr/>
                    <a:lstStyle/>
                    <a:p>
                      <a:pPr marL="342900" indent="-342900">
                        <a:buFont typeface="Wingdings" panose="05000000000000000000" pitchFamily="2" charset="2"/>
                        <a:buChar char="q"/>
                      </a:pPr>
                      <a:r>
                        <a:rPr lang="en-CA" b="1" dirty="0"/>
                        <a:t>Shift from computation to information:</a:t>
                      </a:r>
                    </a:p>
                    <a:p>
                      <a:pPr marL="0" indent="0">
                        <a:buFont typeface="Arial" panose="020B0604020202020204" pitchFamily="34" charset="0"/>
                        <a:buNone/>
                      </a:pPr>
                      <a:r>
                        <a:rPr lang="en-CA" dirty="0"/>
                        <a:t>         -at the “low end”: scramble to webspace (a mess!)</a:t>
                      </a:r>
                    </a:p>
                    <a:p>
                      <a:pPr marL="0" indent="0">
                        <a:buFont typeface="Arial" panose="020B0604020202020204" pitchFamily="34" charset="0"/>
                        <a:buNone/>
                      </a:pPr>
                      <a:r>
                        <a:rPr lang="en-CA" dirty="0"/>
                        <a:t>         -at the “high end”: scientific applications</a:t>
                      </a:r>
                    </a:p>
                    <a:p>
                      <a:pPr marL="0" indent="0">
                        <a:buFont typeface="Arial" panose="020B0604020202020204" pitchFamily="34" charset="0"/>
                        <a:buNone/>
                      </a:pPr>
                      <a:endParaRPr lang="en-CA" dirty="0"/>
                    </a:p>
                    <a:p>
                      <a:pPr marL="285750" indent="-285750">
                        <a:buFont typeface="Wingdings" panose="05000000000000000000" pitchFamily="2" charset="2"/>
                        <a:buChar char="q"/>
                      </a:pPr>
                      <a:r>
                        <a:rPr lang="en-CA" dirty="0"/>
                        <a:t>Datasets increasing in diversity and volume.</a:t>
                      </a:r>
                    </a:p>
                    <a:p>
                      <a:pPr marL="0" indent="0">
                        <a:buFont typeface="Arial" panose="020B0604020202020204" pitchFamily="34" charset="0"/>
                        <a:buNone/>
                      </a:pPr>
                      <a:r>
                        <a:rPr lang="en-CA" dirty="0"/>
                        <a:t>         -Digital libraries, interactive video, Human Genome project, EOS project.</a:t>
                      </a:r>
                    </a:p>
                    <a:p>
                      <a:pPr marL="0" indent="0">
                        <a:buFont typeface="Arial" panose="020B0604020202020204" pitchFamily="34" charset="0"/>
                        <a:buNone/>
                      </a:pPr>
                      <a:r>
                        <a:rPr lang="en-CA" dirty="0"/>
                        <a:t>        -... need for DBMS exploding</a:t>
                      </a:r>
                    </a:p>
                    <a:p>
                      <a:pPr marL="0" indent="0">
                        <a:buFont typeface="Arial" panose="020B0604020202020204" pitchFamily="34" charset="0"/>
                        <a:buNone/>
                      </a:pPr>
                      <a:endParaRPr lang="en-CA" dirty="0"/>
                    </a:p>
                    <a:p>
                      <a:pPr marL="285750" indent="-285750">
                        <a:buFont typeface="Wingdings" panose="05000000000000000000" pitchFamily="2" charset="2"/>
                        <a:buChar char="q"/>
                      </a:pPr>
                      <a:r>
                        <a:rPr lang="en-CA" dirty="0"/>
                        <a:t>DBMS encompasses most of CS</a:t>
                      </a:r>
                    </a:p>
                    <a:p>
                      <a:pPr marL="0" indent="0">
                        <a:buFont typeface="Arial" panose="020B0604020202020204" pitchFamily="34" charset="0"/>
                        <a:buNone/>
                      </a:pPr>
                      <a:r>
                        <a:rPr lang="en-CA" dirty="0"/>
                        <a:t>      -OS, languages, theory, “AI”, multimedia, logic</a:t>
                      </a:r>
                    </a:p>
                  </a:txBody>
                  <a:tcPr/>
                </a:tc>
                <a:extLst>
                  <a:ext uri="{0D108BD9-81ED-4DB2-BD59-A6C34878D82A}">
                    <a16:rowId xmlns:a16="http://schemas.microsoft.com/office/drawing/2014/main" val="3229330032"/>
                  </a:ext>
                </a:extLst>
              </a:tr>
            </a:tbl>
          </a:graphicData>
        </a:graphic>
      </p:graphicFrame>
      <p:pic>
        <p:nvPicPr>
          <p:cNvPr id="2050" name="Picture 2" descr="Why open an account with Strawberry Invest? | Reliable Investing">
            <a:extLst>
              <a:ext uri="{FF2B5EF4-FFF2-40B4-BE49-F238E27FC236}">
                <a16:creationId xmlns:a16="http://schemas.microsoft.com/office/drawing/2014/main" id="{CF0A4D70-3855-BC7B-00AE-25555B1FCE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890" y="0"/>
            <a:ext cx="914503" cy="91450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9584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2D3628C-955D-06CA-FD1D-46BE1B18A4F7}"/>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3" name="Graphic 21">
            <a:extLst>
              <a:ext uri="{FF2B5EF4-FFF2-40B4-BE49-F238E27FC236}">
                <a16:creationId xmlns:a16="http://schemas.microsoft.com/office/drawing/2014/main" id="{E6E3F7D6-4D97-6879-3342-84BE47D2B31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9" name="TextBox 8">
            <a:extLst>
              <a:ext uri="{FF2B5EF4-FFF2-40B4-BE49-F238E27FC236}">
                <a16:creationId xmlns:a16="http://schemas.microsoft.com/office/drawing/2014/main" id="{81956BE5-66E3-A400-C797-3057A61CEA7F}"/>
              </a:ext>
            </a:extLst>
          </p:cNvPr>
          <p:cNvSpPr txBox="1"/>
          <p:nvPr/>
        </p:nvSpPr>
        <p:spPr>
          <a:xfrm>
            <a:off x="-1" y="0"/>
            <a:ext cx="3005959" cy="400110"/>
          </a:xfrm>
          <a:prstGeom prst="rect">
            <a:avLst/>
          </a:prstGeom>
          <a:noFill/>
        </p:spPr>
        <p:txBody>
          <a:bodyPr wrap="square">
            <a:spAutoFit/>
          </a:bodyPr>
          <a:lstStyle/>
          <a:p>
            <a:r>
              <a:rPr lang="en-CA" sz="2000" b="1" i="0" dirty="0">
                <a:effectLst/>
                <a:latin typeface="Times New Roman" panose="02020603050405020304" pitchFamily="18" charset="0"/>
                <a:cs typeface="Times New Roman" panose="02020603050405020304" pitchFamily="18" charset="0"/>
              </a:rPr>
              <a:t>Levels of Abstraction</a:t>
            </a:r>
            <a:r>
              <a:rPr lang="en-CA" sz="2000" b="1" dirty="0">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273CCFE6-9B54-4C7B-722E-0FC3A082E9BC}"/>
              </a:ext>
            </a:extLst>
          </p:cNvPr>
          <p:cNvSpPr txBox="1"/>
          <p:nvPr/>
        </p:nvSpPr>
        <p:spPr>
          <a:xfrm>
            <a:off x="-1" y="612564"/>
            <a:ext cx="11897711" cy="1492716"/>
          </a:xfrm>
          <a:prstGeom prst="rect">
            <a:avLst/>
          </a:prstGeom>
          <a:noFill/>
        </p:spPr>
        <p:txBody>
          <a:bodyPr wrap="square">
            <a:spAutoFit/>
          </a:bodyPr>
          <a:lstStyle/>
          <a:p>
            <a:r>
              <a:rPr lang="en-US" sz="1800" b="0" i="0" dirty="0">
                <a:solidFill>
                  <a:srgbClr val="000000"/>
                </a:solidFill>
                <a:effectLst/>
                <a:latin typeface="Tahoma" panose="020B0604030504040204" pitchFamily="34" charset="0"/>
              </a:rPr>
              <a:t>Many </a:t>
            </a:r>
            <a:r>
              <a:rPr lang="en-US" sz="1900" b="0" i="0" dirty="0">
                <a:solidFill>
                  <a:srgbClr val="009DD9"/>
                </a:solidFill>
                <a:effectLst/>
                <a:latin typeface="Tahoma" panose="020B0604030504040204" pitchFamily="34" charset="0"/>
              </a:rPr>
              <a:t>views</a:t>
            </a:r>
            <a:r>
              <a:rPr lang="en-US" sz="1800" b="0" i="0" dirty="0">
                <a:solidFill>
                  <a:srgbClr val="000000"/>
                </a:solidFill>
                <a:effectLst/>
                <a:latin typeface="Tahoma" panose="020B0604030504040204" pitchFamily="34" charset="0"/>
              </a:rPr>
              <a:t>, single </a:t>
            </a:r>
            <a:r>
              <a:rPr lang="en-US" sz="1900" b="0" i="0" dirty="0">
                <a:solidFill>
                  <a:srgbClr val="009DD9"/>
                </a:solidFill>
                <a:effectLst/>
                <a:latin typeface="Tahoma" panose="020B0604030504040204" pitchFamily="34" charset="0"/>
              </a:rPr>
              <a:t>conceptual (logical) schema </a:t>
            </a:r>
            <a:r>
              <a:rPr lang="en-US" sz="1800" b="0" i="0" dirty="0">
                <a:solidFill>
                  <a:srgbClr val="000000"/>
                </a:solidFill>
                <a:effectLst/>
                <a:latin typeface="Tahoma" panose="020B0604030504040204" pitchFamily="34" charset="0"/>
              </a:rPr>
              <a:t>and </a:t>
            </a:r>
            <a:r>
              <a:rPr lang="en-US" sz="1900" b="0" i="0" dirty="0">
                <a:solidFill>
                  <a:srgbClr val="009DD9"/>
                </a:solidFill>
                <a:effectLst/>
                <a:latin typeface="Tahoma" panose="020B0604030504040204" pitchFamily="34" charset="0"/>
              </a:rPr>
              <a:t>physical</a:t>
            </a:r>
            <a:r>
              <a:rPr lang="en-US" sz="1900" dirty="0">
                <a:solidFill>
                  <a:srgbClr val="009DD9"/>
                </a:solidFill>
                <a:latin typeface="Tahoma" panose="020B0604030504040204" pitchFamily="34" charset="0"/>
              </a:rPr>
              <a:t> </a:t>
            </a:r>
            <a:r>
              <a:rPr lang="en-US" sz="1900" b="0" i="0" dirty="0">
                <a:solidFill>
                  <a:srgbClr val="009DD9"/>
                </a:solidFill>
                <a:effectLst/>
                <a:latin typeface="Tahoma" panose="020B0604030504040204" pitchFamily="34" charset="0"/>
              </a:rPr>
              <a:t>schema</a:t>
            </a:r>
            <a:r>
              <a:rPr lang="en-US" sz="1800" b="0" i="0" dirty="0">
                <a:solidFill>
                  <a:srgbClr val="000000"/>
                </a:solidFill>
                <a:effectLst/>
                <a:latin typeface="Tahoma" panose="020B0604030504040204" pitchFamily="34" charset="0"/>
              </a:rPr>
              <a:t>.</a:t>
            </a:r>
          </a:p>
          <a:p>
            <a:r>
              <a:rPr lang="en-US" sz="1400" b="0" i="0" dirty="0">
                <a:solidFill>
                  <a:srgbClr val="0F6FC6"/>
                </a:solidFill>
                <a:effectLst/>
                <a:latin typeface="Wingdings 2" panose="05020102010507070707" pitchFamily="18" charset="2"/>
              </a:rPr>
              <a:t> </a:t>
            </a:r>
            <a:r>
              <a:rPr lang="en-US" sz="1800" b="0" i="0" dirty="0">
                <a:solidFill>
                  <a:srgbClr val="000000"/>
                </a:solidFill>
                <a:effectLst/>
                <a:latin typeface="Tahoma" panose="020B0604030504040204" pitchFamily="34" charset="0"/>
              </a:rPr>
              <a:t>Views describe how users see the data.</a:t>
            </a:r>
          </a:p>
          <a:p>
            <a:r>
              <a:rPr lang="en-US" sz="1400" b="0" i="0" dirty="0">
                <a:solidFill>
                  <a:srgbClr val="0F6FC6"/>
                </a:solidFill>
                <a:effectLst/>
                <a:latin typeface="Wingdings 2" panose="05020102010507070707" pitchFamily="18" charset="2"/>
              </a:rPr>
              <a:t> </a:t>
            </a:r>
            <a:r>
              <a:rPr lang="en-US" sz="1800" b="0" i="0" dirty="0">
                <a:solidFill>
                  <a:srgbClr val="000000"/>
                </a:solidFill>
                <a:effectLst/>
                <a:latin typeface="Tahoma" panose="020B0604030504040204" pitchFamily="34" charset="0"/>
              </a:rPr>
              <a:t>Conceptual schema defines logical structure. Sometime we separate between conceptual level and logical level</a:t>
            </a:r>
          </a:p>
          <a:p>
            <a:r>
              <a:rPr lang="en-US" sz="1400" b="0" i="0" dirty="0">
                <a:solidFill>
                  <a:srgbClr val="0F6FC6"/>
                </a:solidFill>
                <a:effectLst/>
                <a:latin typeface="Wingdings 2" panose="05020102010507070707" pitchFamily="18" charset="2"/>
              </a:rPr>
              <a:t> </a:t>
            </a:r>
            <a:r>
              <a:rPr lang="en-US" sz="1800" b="0" i="0" dirty="0">
                <a:solidFill>
                  <a:srgbClr val="000000"/>
                </a:solidFill>
                <a:effectLst/>
                <a:latin typeface="Tahoma" panose="020B0604030504040204" pitchFamily="34" charset="0"/>
              </a:rPr>
              <a:t>Physical schema describes the files and indexes used</a:t>
            </a:r>
            <a:r>
              <a:rPr lang="en-US" dirty="0"/>
              <a:t> </a:t>
            </a:r>
            <a:br>
              <a:rPr lang="en-US" dirty="0"/>
            </a:br>
            <a:endParaRPr lang="en-CA" dirty="0"/>
          </a:p>
        </p:txBody>
      </p:sp>
      <p:pic>
        <p:nvPicPr>
          <p:cNvPr id="13" name="Picture 12">
            <a:extLst>
              <a:ext uri="{FF2B5EF4-FFF2-40B4-BE49-F238E27FC236}">
                <a16:creationId xmlns:a16="http://schemas.microsoft.com/office/drawing/2014/main" id="{58FA5788-F33A-900B-DD52-731E0CA474D6}"/>
              </a:ext>
            </a:extLst>
          </p:cNvPr>
          <p:cNvPicPr>
            <a:picLocks noChangeAspect="1"/>
          </p:cNvPicPr>
          <p:nvPr/>
        </p:nvPicPr>
        <p:blipFill>
          <a:blip r:embed="rId4"/>
          <a:stretch>
            <a:fillRect/>
          </a:stretch>
        </p:blipFill>
        <p:spPr>
          <a:xfrm>
            <a:off x="4341100" y="2895697"/>
            <a:ext cx="3722961" cy="3261055"/>
          </a:xfrm>
          <a:prstGeom prst="rect">
            <a:avLst/>
          </a:prstGeom>
          <a:ln>
            <a:noFill/>
          </a:ln>
          <a:effectLst>
            <a:softEdge rad="112500"/>
          </a:effectLst>
        </p:spPr>
      </p:pic>
      <p:sp>
        <p:nvSpPr>
          <p:cNvPr id="15" name="TextBox 14">
            <a:extLst>
              <a:ext uri="{FF2B5EF4-FFF2-40B4-BE49-F238E27FC236}">
                <a16:creationId xmlns:a16="http://schemas.microsoft.com/office/drawing/2014/main" id="{CCE328CD-31C6-E91F-8521-F066F82E4179}"/>
              </a:ext>
            </a:extLst>
          </p:cNvPr>
          <p:cNvSpPr txBox="1"/>
          <p:nvPr/>
        </p:nvSpPr>
        <p:spPr>
          <a:xfrm>
            <a:off x="0" y="1915578"/>
            <a:ext cx="8828690" cy="646331"/>
          </a:xfrm>
          <a:prstGeom prst="rect">
            <a:avLst/>
          </a:prstGeom>
          <a:noFill/>
        </p:spPr>
        <p:txBody>
          <a:bodyPr wrap="square">
            <a:spAutoFit/>
          </a:bodyPr>
          <a:lstStyle/>
          <a:p>
            <a:pPr marL="285750" indent="-285750">
              <a:buFont typeface="Arial" panose="020B0604020202020204" pitchFamily="34" charset="0"/>
              <a:buChar char="•"/>
            </a:pPr>
            <a:r>
              <a:rPr lang="en-US" sz="1800" b="0" i="1" dirty="0">
                <a:solidFill>
                  <a:srgbClr val="000000"/>
                </a:solidFill>
                <a:effectLst/>
                <a:latin typeface="Book Antiqua" panose="02040602050305030304" pitchFamily="18" charset="0"/>
              </a:rPr>
              <a:t>Schemas are defined using DDL (Data Definition Language) </a:t>
            </a:r>
          </a:p>
          <a:p>
            <a:pPr marL="285750" indent="-285750">
              <a:buFont typeface="Arial" panose="020B0604020202020204" pitchFamily="34" charset="0"/>
              <a:buChar char="•"/>
            </a:pPr>
            <a:r>
              <a:rPr lang="en-US" sz="1800" b="0" i="1" dirty="0">
                <a:solidFill>
                  <a:srgbClr val="000000"/>
                </a:solidFill>
                <a:effectLst/>
                <a:latin typeface="Book Antiqua" panose="02040602050305030304" pitchFamily="18" charset="0"/>
              </a:rPr>
              <a:t>data is modified/queried using DML (Data Manipulation Language)</a:t>
            </a:r>
            <a:r>
              <a:rPr lang="en-US" dirty="0"/>
              <a:t> </a:t>
            </a:r>
            <a:endParaRPr lang="en-CA" dirty="0"/>
          </a:p>
        </p:txBody>
      </p:sp>
    </p:spTree>
    <p:extLst>
      <p:ext uri="{BB962C8B-B14F-4D97-AF65-F5344CB8AC3E}">
        <p14:creationId xmlns:p14="http://schemas.microsoft.com/office/powerpoint/2010/main" val="30284407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E7A11A3-861F-C3C8-5BD0-375FE75C6F2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3" name="Graphic 21">
            <a:extLst>
              <a:ext uri="{FF2B5EF4-FFF2-40B4-BE49-F238E27FC236}">
                <a16:creationId xmlns:a16="http://schemas.microsoft.com/office/drawing/2014/main" id="{DDDE856C-8D78-F077-7079-06EC328DD50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pic>
        <p:nvPicPr>
          <p:cNvPr id="6146" name="Picture 2" descr="Hosted MySQL - Amazon RDS for MySQL - AWS">
            <a:extLst>
              <a:ext uri="{FF2B5EF4-FFF2-40B4-BE49-F238E27FC236}">
                <a16:creationId xmlns:a16="http://schemas.microsoft.com/office/drawing/2014/main" id="{6DA476BF-C54E-E1C7-40AD-78635789E9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6271" y="415218"/>
            <a:ext cx="1937394" cy="100275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A803DADB-67DA-D7EC-ADC9-D6B59EAF5759}"/>
              </a:ext>
            </a:extLst>
          </p:cNvPr>
          <p:cNvPicPr>
            <a:picLocks noChangeAspect="1"/>
          </p:cNvPicPr>
          <p:nvPr/>
        </p:nvPicPr>
        <p:blipFill>
          <a:blip r:embed="rId4"/>
          <a:stretch>
            <a:fillRect/>
          </a:stretch>
        </p:blipFill>
        <p:spPr>
          <a:xfrm>
            <a:off x="122433" y="0"/>
            <a:ext cx="4207830" cy="1972271"/>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03F6487A-8938-3522-D483-667006E865A2}"/>
              </a:ext>
            </a:extLst>
          </p:cNvPr>
          <p:cNvPicPr>
            <a:picLocks noChangeAspect="1"/>
          </p:cNvPicPr>
          <p:nvPr/>
        </p:nvPicPr>
        <p:blipFill>
          <a:blip r:embed="rId5"/>
          <a:stretch>
            <a:fillRect/>
          </a:stretch>
        </p:blipFill>
        <p:spPr>
          <a:xfrm>
            <a:off x="494315" y="2787869"/>
            <a:ext cx="2038350" cy="1828800"/>
          </a:xfrm>
          <a:prstGeom prst="ellipse">
            <a:avLst/>
          </a:prstGeom>
          <a:ln>
            <a:noFill/>
          </a:ln>
          <a:effectLst>
            <a:softEdge rad="112500"/>
          </a:effectLst>
        </p:spPr>
      </p:pic>
      <p:pic>
        <p:nvPicPr>
          <p:cNvPr id="9" name="Picture 8">
            <a:extLst>
              <a:ext uri="{FF2B5EF4-FFF2-40B4-BE49-F238E27FC236}">
                <a16:creationId xmlns:a16="http://schemas.microsoft.com/office/drawing/2014/main" id="{A9F354AF-6416-F37C-B130-D94B97F44E86}"/>
              </a:ext>
            </a:extLst>
          </p:cNvPr>
          <p:cNvPicPr>
            <a:picLocks noChangeAspect="1"/>
          </p:cNvPicPr>
          <p:nvPr/>
        </p:nvPicPr>
        <p:blipFill>
          <a:blip r:embed="rId6"/>
          <a:stretch>
            <a:fillRect/>
          </a:stretch>
        </p:blipFill>
        <p:spPr>
          <a:xfrm>
            <a:off x="3086941" y="2758966"/>
            <a:ext cx="1953407" cy="1803145"/>
          </a:xfrm>
          <a:prstGeom prst="ellipse">
            <a:avLst/>
          </a:prstGeom>
          <a:ln>
            <a:noFill/>
          </a:ln>
          <a:effectLst>
            <a:softEdge rad="112500"/>
          </a:effectLst>
        </p:spPr>
      </p:pic>
    </p:spTree>
    <p:extLst>
      <p:ext uri="{BB962C8B-B14F-4D97-AF65-F5344CB8AC3E}">
        <p14:creationId xmlns:p14="http://schemas.microsoft.com/office/powerpoint/2010/main" val="24157423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pic>
        <p:nvPicPr>
          <p:cNvPr id="6" name="Picture 5">
            <a:extLst>
              <a:ext uri="{FF2B5EF4-FFF2-40B4-BE49-F238E27FC236}">
                <a16:creationId xmlns:a16="http://schemas.microsoft.com/office/drawing/2014/main" id="{62089668-9C9A-DCD5-5F85-6E1222D11A2C}"/>
              </a:ext>
            </a:extLst>
          </p:cNvPr>
          <p:cNvPicPr>
            <a:picLocks noChangeAspect="1"/>
          </p:cNvPicPr>
          <p:nvPr/>
        </p:nvPicPr>
        <p:blipFill>
          <a:blip r:embed="rId3"/>
          <a:stretch>
            <a:fillRect/>
          </a:stretch>
        </p:blipFill>
        <p:spPr>
          <a:xfrm>
            <a:off x="670035" y="2753828"/>
            <a:ext cx="9448800" cy="1548984"/>
          </a:xfrm>
          <a:prstGeom prst="rect">
            <a:avLst/>
          </a:prstGeom>
        </p:spPr>
      </p:pic>
      <p:pic>
        <p:nvPicPr>
          <p:cNvPr id="8" name="Picture 7">
            <a:extLst>
              <a:ext uri="{FF2B5EF4-FFF2-40B4-BE49-F238E27FC236}">
                <a16:creationId xmlns:a16="http://schemas.microsoft.com/office/drawing/2014/main" id="{547CB90F-A557-215E-B94D-983E081E501E}"/>
              </a:ext>
            </a:extLst>
          </p:cNvPr>
          <p:cNvPicPr>
            <a:picLocks noChangeAspect="1"/>
          </p:cNvPicPr>
          <p:nvPr/>
        </p:nvPicPr>
        <p:blipFill>
          <a:blip r:embed="rId4"/>
          <a:stretch>
            <a:fillRect/>
          </a:stretch>
        </p:blipFill>
        <p:spPr>
          <a:xfrm>
            <a:off x="2509345" y="1539380"/>
            <a:ext cx="5420710" cy="912486"/>
          </a:xfrm>
          <a:prstGeom prst="rect">
            <a:avLst/>
          </a:prstGeom>
          <a:ln>
            <a:noFill/>
          </a:ln>
          <a:effectLst>
            <a:softEdge rad="112500"/>
          </a:effectLst>
        </p:spPr>
      </p:pic>
      <p:sp>
        <p:nvSpPr>
          <p:cNvPr id="10" name="TextBox 9">
            <a:extLst>
              <a:ext uri="{FF2B5EF4-FFF2-40B4-BE49-F238E27FC236}">
                <a16:creationId xmlns:a16="http://schemas.microsoft.com/office/drawing/2014/main" id="{95EF1007-C54C-0AC6-E07F-14A0C9F4BD03}"/>
              </a:ext>
            </a:extLst>
          </p:cNvPr>
          <p:cNvSpPr txBox="1"/>
          <p:nvPr/>
        </p:nvSpPr>
        <p:spPr>
          <a:xfrm>
            <a:off x="4087210" y="4856955"/>
            <a:ext cx="4205452" cy="461665"/>
          </a:xfrm>
          <a:prstGeom prst="rect">
            <a:avLst/>
          </a:prstGeom>
          <a:noFill/>
        </p:spPr>
        <p:txBody>
          <a:bodyPr wrap="square">
            <a:spAutoFit/>
          </a:bodyPr>
          <a:lstStyle/>
          <a:p>
            <a:r>
              <a:rPr lang="en-US" altLang="en-US" sz="2400" b="1" dirty="0"/>
              <a:t>The Entity-Relationship Model</a:t>
            </a:r>
            <a:endParaRPr lang="en-CA" sz="2400" b="1" dirty="0"/>
          </a:p>
        </p:txBody>
      </p:sp>
    </p:spTree>
    <p:extLst>
      <p:ext uri="{BB962C8B-B14F-4D97-AF65-F5344CB8AC3E}">
        <p14:creationId xmlns:p14="http://schemas.microsoft.com/office/powerpoint/2010/main" val="35702168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2" name="Rectangle 4">
            <a:extLst>
              <a:ext uri="{FF2B5EF4-FFF2-40B4-BE49-F238E27FC236}">
                <a16:creationId xmlns:a16="http://schemas.microsoft.com/office/drawing/2014/main" id="{A2359F5C-838F-5D35-7AD3-3B5283E2EAB3}"/>
              </a:ext>
            </a:extLst>
          </p:cNvPr>
          <p:cNvSpPr txBox="1">
            <a:spLocks noChangeArrowheads="1"/>
          </p:cNvSpPr>
          <p:nvPr/>
        </p:nvSpPr>
        <p:spPr>
          <a:xfrm>
            <a:off x="762000" y="342900"/>
            <a:ext cx="7772400" cy="1104900"/>
          </a:xfrm>
          <a:prstGeom prst="rect">
            <a:avLst/>
          </a:prstGeom>
          <a:noFill/>
          <a:ln/>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Overview of Database Design</a:t>
            </a:r>
          </a:p>
        </p:txBody>
      </p:sp>
      <p:sp>
        <p:nvSpPr>
          <p:cNvPr id="5" name="Rectangle 5">
            <a:extLst>
              <a:ext uri="{FF2B5EF4-FFF2-40B4-BE49-F238E27FC236}">
                <a16:creationId xmlns:a16="http://schemas.microsoft.com/office/drawing/2014/main" id="{4DFD4957-711F-E3B0-BCF6-49346E60ADC0}"/>
              </a:ext>
            </a:extLst>
          </p:cNvPr>
          <p:cNvSpPr txBox="1">
            <a:spLocks noChangeArrowheads="1"/>
          </p:cNvSpPr>
          <p:nvPr/>
        </p:nvSpPr>
        <p:spPr>
          <a:xfrm>
            <a:off x="620111" y="1319049"/>
            <a:ext cx="11416862" cy="4419600"/>
          </a:xfrm>
          <a:prstGeom prst="rect">
            <a:avLst/>
          </a:prstGeom>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i="1" u="sng" dirty="0">
                <a:solidFill>
                  <a:schemeClr val="accent2"/>
                </a:solidFill>
              </a:rPr>
              <a:t>Conceptual design</a:t>
            </a:r>
            <a:r>
              <a:rPr lang="en-US" altLang="en-US" dirty="0"/>
              <a:t>:  </a:t>
            </a:r>
            <a:r>
              <a:rPr lang="en-US" altLang="en-US" i="1" dirty="0"/>
              <a:t>(</a:t>
            </a:r>
            <a:r>
              <a:rPr lang="en-US" altLang="en-US" i="1" dirty="0">
                <a:solidFill>
                  <a:schemeClr val="accent2"/>
                </a:solidFill>
              </a:rPr>
              <a:t>ER Model </a:t>
            </a:r>
            <a:r>
              <a:rPr lang="en-US" altLang="en-US" i="1" dirty="0"/>
              <a:t>is used at this stage.) </a:t>
            </a:r>
            <a:endParaRPr lang="en-US" altLang="en-US" dirty="0"/>
          </a:p>
          <a:p>
            <a:pPr lvl="1">
              <a:buSzPct val="75000"/>
            </a:pPr>
            <a:r>
              <a:rPr lang="en-US" altLang="en-US" dirty="0"/>
              <a:t>What are the </a:t>
            </a:r>
            <a:r>
              <a:rPr lang="en-US" altLang="en-US" i="1" dirty="0">
                <a:solidFill>
                  <a:schemeClr val="accent2"/>
                </a:solidFill>
              </a:rPr>
              <a:t>entities</a:t>
            </a:r>
            <a:r>
              <a:rPr lang="en-US" altLang="en-US" dirty="0"/>
              <a:t> and </a:t>
            </a:r>
            <a:r>
              <a:rPr lang="en-US" altLang="en-US" i="1" dirty="0">
                <a:solidFill>
                  <a:schemeClr val="accent2"/>
                </a:solidFill>
              </a:rPr>
              <a:t>relationships</a:t>
            </a:r>
            <a:r>
              <a:rPr lang="en-US" altLang="en-US" dirty="0"/>
              <a:t> in the enterprise?</a:t>
            </a:r>
          </a:p>
          <a:p>
            <a:pPr lvl="1">
              <a:buSzPct val="75000"/>
            </a:pPr>
            <a:r>
              <a:rPr lang="en-US" altLang="en-US" dirty="0"/>
              <a:t>What information about these entities and relationships should we store in the database?</a:t>
            </a:r>
          </a:p>
          <a:p>
            <a:pPr lvl="1">
              <a:buSzPct val="75000"/>
            </a:pPr>
            <a:r>
              <a:rPr lang="en-US" altLang="en-US" dirty="0"/>
              <a:t>What are the </a:t>
            </a:r>
            <a:r>
              <a:rPr lang="en-US" altLang="en-US" i="1" dirty="0"/>
              <a:t>integrity constraints </a:t>
            </a:r>
            <a:r>
              <a:rPr lang="en-US" altLang="en-US" dirty="0"/>
              <a:t>or </a:t>
            </a:r>
            <a:r>
              <a:rPr lang="en-US" altLang="en-US" i="1" dirty="0"/>
              <a:t>business rules </a:t>
            </a:r>
            <a:r>
              <a:rPr lang="en-US" altLang="en-US" dirty="0"/>
              <a:t>that hold? </a:t>
            </a:r>
          </a:p>
          <a:p>
            <a:pPr lvl="1">
              <a:buSzPct val="75000"/>
            </a:pPr>
            <a:r>
              <a:rPr lang="en-US" altLang="en-US" dirty="0"/>
              <a:t>A database `schema’ in the ER Model can be represented pictorially (</a:t>
            </a:r>
            <a:r>
              <a:rPr lang="en-US" altLang="en-US" i="1" dirty="0"/>
              <a:t>ER diagrams</a:t>
            </a:r>
            <a:r>
              <a:rPr lang="en-US" altLang="en-US" dirty="0"/>
              <a:t>).</a:t>
            </a:r>
          </a:p>
          <a:p>
            <a:pPr lvl="1">
              <a:buSzPct val="75000"/>
            </a:pPr>
            <a:r>
              <a:rPr lang="en-US" altLang="en-US" dirty="0"/>
              <a:t>Can map an ER diagram into a relational schema.</a:t>
            </a:r>
          </a:p>
        </p:txBody>
      </p:sp>
      <p:pic>
        <p:nvPicPr>
          <p:cNvPr id="7" name="Picture 6">
            <a:extLst>
              <a:ext uri="{FF2B5EF4-FFF2-40B4-BE49-F238E27FC236}">
                <a16:creationId xmlns:a16="http://schemas.microsoft.com/office/drawing/2014/main" id="{C12FC6E9-985C-8151-1433-613D524C7EF4}"/>
              </a:ext>
            </a:extLst>
          </p:cNvPr>
          <p:cNvPicPr>
            <a:picLocks noChangeAspect="1"/>
          </p:cNvPicPr>
          <p:nvPr/>
        </p:nvPicPr>
        <p:blipFill>
          <a:blip r:embed="rId4"/>
          <a:stretch>
            <a:fillRect/>
          </a:stretch>
        </p:blipFill>
        <p:spPr>
          <a:xfrm>
            <a:off x="3638385" y="4124181"/>
            <a:ext cx="4236491" cy="2590617"/>
          </a:xfrm>
          <a:prstGeom prst="rect">
            <a:avLst/>
          </a:prstGeom>
          <a:ln>
            <a:noFill/>
          </a:ln>
          <a:effectLst>
            <a:softEdge rad="112500"/>
          </a:effectLst>
        </p:spPr>
      </p:pic>
    </p:spTree>
    <p:extLst>
      <p:ext uri="{BB962C8B-B14F-4D97-AF65-F5344CB8AC3E}">
        <p14:creationId xmlns:p14="http://schemas.microsoft.com/office/powerpoint/2010/main" val="1955941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499"/>
                                          </p:stCondLst>
                                        </p:cTn>
                                        <p:tgtEl>
                                          <p:spTgt spid="5">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499"/>
                                          </p:stCondLst>
                                        </p:cTn>
                                        <p:tgtEl>
                                          <p:spTgt spid="5">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499"/>
                                          </p:stCondLst>
                                        </p:cTn>
                                        <p:tgtEl>
                                          <p:spTgt spid="5">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499"/>
                                          </p:stCondLst>
                                        </p:cTn>
                                        <p:tgtEl>
                                          <p:spTgt spid="5">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499"/>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2" name="Rectangle 4">
            <a:extLst>
              <a:ext uri="{FF2B5EF4-FFF2-40B4-BE49-F238E27FC236}">
                <a16:creationId xmlns:a16="http://schemas.microsoft.com/office/drawing/2014/main" id="{29FA3BB1-3339-5D56-655B-6E436CA009EF}"/>
              </a:ext>
            </a:extLst>
          </p:cNvPr>
          <p:cNvSpPr txBox="1">
            <a:spLocks noChangeArrowheads="1"/>
          </p:cNvSpPr>
          <p:nvPr/>
        </p:nvSpPr>
        <p:spPr>
          <a:xfrm>
            <a:off x="838200" y="419100"/>
            <a:ext cx="7772400" cy="1104900"/>
          </a:xfrm>
          <a:prstGeom prst="rect">
            <a:avLst/>
          </a:prstGeom>
          <a:noFill/>
          <a:ln/>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b="1" dirty="0"/>
              <a:t>ER Model Basics</a:t>
            </a:r>
          </a:p>
        </p:txBody>
      </p:sp>
      <p:sp>
        <p:nvSpPr>
          <p:cNvPr id="5" name="Rectangle 5">
            <a:extLst>
              <a:ext uri="{FF2B5EF4-FFF2-40B4-BE49-F238E27FC236}">
                <a16:creationId xmlns:a16="http://schemas.microsoft.com/office/drawing/2014/main" id="{FCF8B2CA-6010-2222-7ADB-E2DDF7719177}"/>
              </a:ext>
            </a:extLst>
          </p:cNvPr>
          <p:cNvSpPr txBox="1">
            <a:spLocks noChangeArrowheads="1"/>
          </p:cNvSpPr>
          <p:nvPr/>
        </p:nvSpPr>
        <p:spPr>
          <a:xfrm>
            <a:off x="838200" y="1981200"/>
            <a:ext cx="7772400" cy="4076700"/>
          </a:xfrm>
          <a:prstGeom prst="rect">
            <a:avLst/>
          </a:prstGeom>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i="1" u="sng" dirty="0">
                <a:solidFill>
                  <a:schemeClr val="accent2"/>
                </a:solidFill>
              </a:rPr>
              <a:t>Entity</a:t>
            </a:r>
            <a:r>
              <a:rPr lang="en-US" altLang="en-US" i="1" dirty="0">
                <a:solidFill>
                  <a:schemeClr val="accent2"/>
                </a:solidFill>
              </a:rPr>
              <a:t>:  </a:t>
            </a:r>
            <a:r>
              <a:rPr lang="en-US" altLang="en-US" dirty="0"/>
              <a:t>Real-world object distinguishable from other objects. </a:t>
            </a:r>
            <a:r>
              <a:rPr lang="en-US" altLang="en-US" sz="3200" dirty="0"/>
              <a:t>An entity is described (in DB) using a set of </a:t>
            </a:r>
            <a:r>
              <a:rPr lang="en-US" altLang="en-US" sz="3200" i="1" u="sng" dirty="0">
                <a:solidFill>
                  <a:schemeClr val="accent2"/>
                </a:solidFill>
              </a:rPr>
              <a:t>attributes</a:t>
            </a:r>
            <a:r>
              <a:rPr lang="en-US" altLang="en-US" sz="3200" dirty="0">
                <a:solidFill>
                  <a:schemeClr val="accent2"/>
                </a:solidFill>
              </a:rPr>
              <a:t>. </a:t>
            </a:r>
            <a:endParaRPr lang="en-US" altLang="en-US" dirty="0"/>
          </a:p>
          <a:p>
            <a:r>
              <a:rPr lang="en-US" altLang="en-US" i="1" u="sng" dirty="0">
                <a:solidFill>
                  <a:schemeClr val="accent2"/>
                </a:solidFill>
              </a:rPr>
              <a:t>Entity Set</a:t>
            </a:r>
            <a:r>
              <a:rPr lang="en-US" altLang="en-US" dirty="0">
                <a:solidFill>
                  <a:schemeClr val="accent2"/>
                </a:solidFill>
              </a:rPr>
              <a:t>:  </a:t>
            </a:r>
            <a:r>
              <a:rPr lang="en-US" altLang="en-US" dirty="0"/>
              <a:t>A collection of similar entities.  E.g., all employees.  </a:t>
            </a:r>
          </a:p>
          <a:p>
            <a:pPr lvl="1">
              <a:buSzPct val="75000"/>
            </a:pPr>
            <a:r>
              <a:rPr lang="en-US" altLang="en-US" dirty="0"/>
              <a:t>All entities in an entity set have the same set of attributes.  (Until we consider ISA hierarchies, anyway!)</a:t>
            </a:r>
          </a:p>
          <a:p>
            <a:pPr lvl="1">
              <a:buSzPct val="75000"/>
            </a:pPr>
            <a:r>
              <a:rPr lang="en-US" altLang="en-US" dirty="0"/>
              <a:t>Each entity set has a </a:t>
            </a:r>
            <a:r>
              <a:rPr lang="en-US" altLang="en-US" i="1" dirty="0">
                <a:solidFill>
                  <a:schemeClr val="accent2"/>
                </a:solidFill>
              </a:rPr>
              <a:t>key</a:t>
            </a:r>
            <a:r>
              <a:rPr lang="en-US" altLang="en-US" dirty="0"/>
              <a:t>.</a:t>
            </a:r>
          </a:p>
          <a:p>
            <a:pPr lvl="1">
              <a:buSzPct val="75000"/>
            </a:pPr>
            <a:r>
              <a:rPr lang="en-US" altLang="en-US" dirty="0"/>
              <a:t>Each attribute has a </a:t>
            </a:r>
            <a:r>
              <a:rPr lang="en-US" altLang="en-US" i="1" dirty="0">
                <a:solidFill>
                  <a:schemeClr val="accent2"/>
                </a:solidFill>
              </a:rPr>
              <a:t>domain</a:t>
            </a:r>
            <a:r>
              <a:rPr lang="en-US" altLang="en-US" dirty="0">
                <a:solidFill>
                  <a:schemeClr val="accent2"/>
                </a:solidFill>
              </a:rPr>
              <a:t>.</a:t>
            </a:r>
          </a:p>
        </p:txBody>
      </p:sp>
      <p:grpSp>
        <p:nvGrpSpPr>
          <p:cNvPr id="6" name="Group 6">
            <a:extLst>
              <a:ext uri="{FF2B5EF4-FFF2-40B4-BE49-F238E27FC236}">
                <a16:creationId xmlns:a16="http://schemas.microsoft.com/office/drawing/2014/main" id="{B1123EAE-9E68-08D3-DC00-9E9648B88957}"/>
              </a:ext>
            </a:extLst>
          </p:cNvPr>
          <p:cNvGrpSpPr>
            <a:grpSpLocks/>
          </p:cNvGrpSpPr>
          <p:nvPr/>
        </p:nvGrpSpPr>
        <p:grpSpPr bwMode="auto">
          <a:xfrm>
            <a:off x="7560661" y="920750"/>
            <a:ext cx="4406900" cy="1663700"/>
            <a:chOff x="2836" y="196"/>
            <a:chExt cx="2776" cy="1048"/>
          </a:xfrm>
        </p:grpSpPr>
        <p:grpSp>
          <p:nvGrpSpPr>
            <p:cNvPr id="7" name="Group 7">
              <a:extLst>
                <a:ext uri="{FF2B5EF4-FFF2-40B4-BE49-F238E27FC236}">
                  <a16:creationId xmlns:a16="http://schemas.microsoft.com/office/drawing/2014/main" id="{C984FB1E-E3DF-0927-DD91-FC3EFC7BC2A7}"/>
                </a:ext>
              </a:extLst>
            </p:cNvPr>
            <p:cNvGrpSpPr>
              <a:grpSpLocks/>
            </p:cNvGrpSpPr>
            <p:nvPr/>
          </p:nvGrpSpPr>
          <p:grpSpPr bwMode="auto">
            <a:xfrm>
              <a:off x="3700" y="916"/>
              <a:ext cx="1144" cy="328"/>
              <a:chOff x="3700" y="916"/>
              <a:chExt cx="1144" cy="328"/>
            </a:xfrm>
          </p:grpSpPr>
          <p:sp>
            <p:nvSpPr>
              <p:cNvPr id="17" name="Rectangle 8">
                <a:extLst>
                  <a:ext uri="{FF2B5EF4-FFF2-40B4-BE49-F238E27FC236}">
                    <a16:creationId xmlns:a16="http://schemas.microsoft.com/office/drawing/2014/main" id="{075C3A1F-FE20-48CA-B653-24B8F72EACA7}"/>
                  </a:ext>
                </a:extLst>
              </p:cNvPr>
              <p:cNvSpPr>
                <a:spLocks noChangeArrowheads="1"/>
              </p:cNvSpPr>
              <p:nvPr/>
            </p:nvSpPr>
            <p:spPr bwMode="auto">
              <a:xfrm>
                <a:off x="3700" y="916"/>
                <a:ext cx="1144" cy="328"/>
              </a:xfrm>
              <a:prstGeom prst="rect">
                <a:avLst/>
              </a:prstGeom>
              <a:noFill/>
              <a:ln w="12700">
                <a:solidFill>
                  <a:schemeClr val="tx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18" name="Rectangle 9">
                <a:extLst>
                  <a:ext uri="{FF2B5EF4-FFF2-40B4-BE49-F238E27FC236}">
                    <a16:creationId xmlns:a16="http://schemas.microsoft.com/office/drawing/2014/main" id="{F59A83D6-D193-EAC7-5A7E-DE44B5FD7DB4}"/>
                  </a:ext>
                </a:extLst>
              </p:cNvPr>
              <p:cNvSpPr>
                <a:spLocks noChangeArrowheads="1"/>
              </p:cNvSpPr>
              <p:nvPr/>
            </p:nvSpPr>
            <p:spPr bwMode="auto">
              <a:xfrm>
                <a:off x="3779" y="929"/>
                <a:ext cx="959" cy="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r>
                  <a:rPr lang="en-US" altLang="en-US" sz="2000">
                    <a:solidFill>
                      <a:schemeClr val="tx2"/>
                    </a:solidFill>
                    <a:latin typeface="Arial" panose="020B0604020202020204" pitchFamily="34" charset="0"/>
                  </a:rPr>
                  <a:t>Employees</a:t>
                </a:r>
              </a:p>
            </p:txBody>
          </p:sp>
        </p:grpSp>
        <p:sp>
          <p:nvSpPr>
            <p:cNvPr id="8" name="Oval 10">
              <a:extLst>
                <a:ext uri="{FF2B5EF4-FFF2-40B4-BE49-F238E27FC236}">
                  <a16:creationId xmlns:a16="http://schemas.microsoft.com/office/drawing/2014/main" id="{587C1B8E-C8E8-A6DD-6496-76847B6226C3}"/>
                </a:ext>
              </a:extLst>
            </p:cNvPr>
            <p:cNvSpPr>
              <a:spLocks noChangeArrowheads="1"/>
            </p:cNvSpPr>
            <p:nvPr/>
          </p:nvSpPr>
          <p:spPr bwMode="auto">
            <a:xfrm>
              <a:off x="2836" y="340"/>
              <a:ext cx="712" cy="328"/>
            </a:xfrm>
            <a:prstGeom prst="ellipse">
              <a:avLst/>
            </a:prstGeom>
            <a:noFill/>
            <a:ln w="12700">
              <a:solidFill>
                <a:schemeClr val="tx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9" name="Rectangle 11">
              <a:extLst>
                <a:ext uri="{FF2B5EF4-FFF2-40B4-BE49-F238E27FC236}">
                  <a16:creationId xmlns:a16="http://schemas.microsoft.com/office/drawing/2014/main" id="{5E36B46C-72D7-63EE-6800-F156D6CDFB42}"/>
                </a:ext>
              </a:extLst>
            </p:cNvPr>
            <p:cNvSpPr>
              <a:spLocks noChangeArrowheads="1"/>
            </p:cNvSpPr>
            <p:nvPr/>
          </p:nvSpPr>
          <p:spPr bwMode="auto">
            <a:xfrm>
              <a:off x="3010" y="400"/>
              <a:ext cx="390" cy="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r>
                <a:rPr lang="en-US" altLang="en-US" sz="2000" u="sng">
                  <a:solidFill>
                    <a:schemeClr val="tx2"/>
                  </a:solidFill>
                  <a:latin typeface="Arial" panose="020B0604020202020204" pitchFamily="34" charset="0"/>
                </a:rPr>
                <a:t>ssn</a:t>
              </a:r>
            </a:p>
          </p:txBody>
        </p:sp>
        <p:sp>
          <p:nvSpPr>
            <p:cNvPr id="10" name="Oval 12">
              <a:extLst>
                <a:ext uri="{FF2B5EF4-FFF2-40B4-BE49-F238E27FC236}">
                  <a16:creationId xmlns:a16="http://schemas.microsoft.com/office/drawing/2014/main" id="{D4120169-34BD-11F7-2451-8CB65D70C926}"/>
                </a:ext>
              </a:extLst>
            </p:cNvPr>
            <p:cNvSpPr>
              <a:spLocks noChangeArrowheads="1"/>
            </p:cNvSpPr>
            <p:nvPr/>
          </p:nvSpPr>
          <p:spPr bwMode="auto">
            <a:xfrm>
              <a:off x="3892" y="196"/>
              <a:ext cx="712" cy="328"/>
            </a:xfrm>
            <a:prstGeom prst="ellipse">
              <a:avLst/>
            </a:prstGeom>
            <a:noFill/>
            <a:ln w="12700">
              <a:solidFill>
                <a:schemeClr val="tx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11" name="Oval 13">
              <a:extLst>
                <a:ext uri="{FF2B5EF4-FFF2-40B4-BE49-F238E27FC236}">
                  <a16:creationId xmlns:a16="http://schemas.microsoft.com/office/drawing/2014/main" id="{B8BE3428-DE86-31B6-ABE9-455A36FC2930}"/>
                </a:ext>
              </a:extLst>
            </p:cNvPr>
            <p:cNvSpPr>
              <a:spLocks noChangeArrowheads="1"/>
            </p:cNvSpPr>
            <p:nvPr/>
          </p:nvSpPr>
          <p:spPr bwMode="auto">
            <a:xfrm>
              <a:off x="4900" y="340"/>
              <a:ext cx="712" cy="328"/>
            </a:xfrm>
            <a:prstGeom prst="ellipse">
              <a:avLst/>
            </a:prstGeom>
            <a:noFill/>
            <a:ln w="12700">
              <a:solidFill>
                <a:schemeClr val="tx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12" name="Rectangle 14">
              <a:extLst>
                <a:ext uri="{FF2B5EF4-FFF2-40B4-BE49-F238E27FC236}">
                  <a16:creationId xmlns:a16="http://schemas.microsoft.com/office/drawing/2014/main" id="{2598998E-F865-2F87-BB5B-2DF310017A1F}"/>
                </a:ext>
              </a:extLst>
            </p:cNvPr>
            <p:cNvSpPr>
              <a:spLocks noChangeArrowheads="1"/>
            </p:cNvSpPr>
            <p:nvPr/>
          </p:nvSpPr>
          <p:spPr bwMode="auto">
            <a:xfrm>
              <a:off x="3923" y="257"/>
              <a:ext cx="532" cy="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r>
                <a:rPr lang="en-US" altLang="en-US" sz="2000">
                  <a:solidFill>
                    <a:schemeClr val="tx2"/>
                  </a:solidFill>
                  <a:latin typeface="Arial" panose="020B0604020202020204" pitchFamily="34" charset="0"/>
                </a:rPr>
                <a:t>name</a:t>
              </a:r>
            </a:p>
          </p:txBody>
        </p:sp>
        <p:sp>
          <p:nvSpPr>
            <p:cNvPr id="13" name="Rectangle 15">
              <a:extLst>
                <a:ext uri="{FF2B5EF4-FFF2-40B4-BE49-F238E27FC236}">
                  <a16:creationId xmlns:a16="http://schemas.microsoft.com/office/drawing/2014/main" id="{EC28BC27-708C-0B60-3AE4-9A5CA402BF02}"/>
                </a:ext>
              </a:extLst>
            </p:cNvPr>
            <p:cNvSpPr>
              <a:spLocks noChangeArrowheads="1"/>
            </p:cNvSpPr>
            <p:nvPr/>
          </p:nvSpPr>
          <p:spPr bwMode="auto">
            <a:xfrm>
              <a:off x="5075" y="402"/>
              <a:ext cx="309" cy="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r>
                <a:rPr lang="en-US" altLang="en-US" sz="2000">
                  <a:solidFill>
                    <a:schemeClr val="tx2"/>
                  </a:solidFill>
                  <a:latin typeface="Arial" panose="020B0604020202020204" pitchFamily="34" charset="0"/>
                </a:rPr>
                <a:t>lot</a:t>
              </a:r>
            </a:p>
          </p:txBody>
        </p:sp>
        <p:sp>
          <p:nvSpPr>
            <p:cNvPr id="14" name="Line 16">
              <a:extLst>
                <a:ext uri="{FF2B5EF4-FFF2-40B4-BE49-F238E27FC236}">
                  <a16:creationId xmlns:a16="http://schemas.microsoft.com/office/drawing/2014/main" id="{693AA38C-148D-0D5B-C578-ACFD004C431D}"/>
                </a:ext>
              </a:extLst>
            </p:cNvPr>
            <p:cNvSpPr>
              <a:spLocks noChangeShapeType="1"/>
            </p:cNvSpPr>
            <p:nvPr/>
          </p:nvSpPr>
          <p:spPr bwMode="auto">
            <a:xfrm>
              <a:off x="3220" y="676"/>
              <a:ext cx="472" cy="232"/>
            </a:xfrm>
            <a:prstGeom prst="line">
              <a:avLst/>
            </a:prstGeom>
            <a:noFill/>
            <a:ln w="127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5" name="Line 17">
              <a:extLst>
                <a:ext uri="{FF2B5EF4-FFF2-40B4-BE49-F238E27FC236}">
                  <a16:creationId xmlns:a16="http://schemas.microsoft.com/office/drawing/2014/main" id="{745ACFEE-5005-C8D5-56E1-79E528358F47}"/>
                </a:ext>
              </a:extLst>
            </p:cNvPr>
            <p:cNvSpPr>
              <a:spLocks noChangeShapeType="1"/>
            </p:cNvSpPr>
            <p:nvPr/>
          </p:nvSpPr>
          <p:spPr bwMode="auto">
            <a:xfrm>
              <a:off x="4272" y="532"/>
              <a:ext cx="0" cy="376"/>
            </a:xfrm>
            <a:prstGeom prst="line">
              <a:avLst/>
            </a:prstGeom>
            <a:noFill/>
            <a:ln w="127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
          <p:nvSpPr>
            <p:cNvPr id="16" name="Line 18">
              <a:extLst>
                <a:ext uri="{FF2B5EF4-FFF2-40B4-BE49-F238E27FC236}">
                  <a16:creationId xmlns:a16="http://schemas.microsoft.com/office/drawing/2014/main" id="{C4790D70-F62E-117D-7C60-E19F9B6C4630}"/>
                </a:ext>
              </a:extLst>
            </p:cNvPr>
            <p:cNvSpPr>
              <a:spLocks noChangeShapeType="1"/>
            </p:cNvSpPr>
            <p:nvPr/>
          </p:nvSpPr>
          <p:spPr bwMode="auto">
            <a:xfrm flipV="1">
              <a:off x="4852" y="668"/>
              <a:ext cx="376" cy="248"/>
            </a:xfrm>
            <a:prstGeom prst="line">
              <a:avLst/>
            </a:prstGeom>
            <a:noFill/>
            <a:ln w="12700">
              <a:solidFill>
                <a:schemeClr val="tx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grpSp>
    </p:spTree>
    <p:extLst>
      <p:ext uri="{BB962C8B-B14F-4D97-AF65-F5344CB8AC3E}">
        <p14:creationId xmlns:p14="http://schemas.microsoft.com/office/powerpoint/2010/main" val="22234096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7" name="TextBox 6">
            <a:extLst>
              <a:ext uri="{FF2B5EF4-FFF2-40B4-BE49-F238E27FC236}">
                <a16:creationId xmlns:a16="http://schemas.microsoft.com/office/drawing/2014/main" id="{09CCB10A-76F0-6108-4D5F-930C876FAB43}"/>
              </a:ext>
            </a:extLst>
          </p:cNvPr>
          <p:cNvSpPr txBox="1"/>
          <p:nvPr/>
        </p:nvSpPr>
        <p:spPr>
          <a:xfrm>
            <a:off x="111319" y="415218"/>
            <a:ext cx="12080681" cy="4524315"/>
          </a:xfrm>
          <a:prstGeom prst="rect">
            <a:avLst/>
          </a:prstGeom>
          <a:noFill/>
        </p:spPr>
        <p:txBody>
          <a:bodyPr wrap="square">
            <a:spAutoFit/>
          </a:bodyPr>
          <a:lstStyle/>
          <a:p>
            <a:pPr algn="l"/>
            <a:r>
              <a:rPr lang="en-US" sz="2400" b="1" i="0" dirty="0">
                <a:solidFill>
                  <a:srgbClr val="272C37"/>
                </a:solidFill>
                <a:effectLst/>
                <a:latin typeface="Roboto" panose="02000000000000000000" pitchFamily="2" charset="0"/>
              </a:rPr>
              <a:t>What is an ER Diagram?</a:t>
            </a:r>
          </a:p>
          <a:p>
            <a:pPr algn="l">
              <a:buFont typeface="Arial" panose="020B0604020202020204" pitchFamily="34" charset="0"/>
              <a:buChar char="•"/>
            </a:pPr>
            <a:r>
              <a:rPr lang="en-US" sz="2400" b="1" i="0" dirty="0">
                <a:solidFill>
                  <a:srgbClr val="374151"/>
                </a:solidFill>
                <a:effectLst/>
                <a:latin typeface="Söhne"/>
              </a:rPr>
              <a:t>Definition</a:t>
            </a:r>
            <a:r>
              <a:rPr lang="en-US" sz="2400" b="0" i="0" dirty="0">
                <a:solidFill>
                  <a:srgbClr val="374151"/>
                </a:solidFill>
                <a:effectLst/>
                <a:latin typeface="Söhne"/>
              </a:rPr>
              <a:t>: An ER Diagram (Entity-Relationship Diagram) is a </a:t>
            </a:r>
            <a:r>
              <a:rPr lang="en-US" sz="2400" b="1" i="0" dirty="0">
                <a:solidFill>
                  <a:srgbClr val="374151"/>
                </a:solidFill>
                <a:effectLst/>
                <a:latin typeface="Söhne"/>
              </a:rPr>
              <a:t>graphical representation of an ER model</a:t>
            </a:r>
            <a:r>
              <a:rPr lang="en-US" sz="2400" b="0" i="0" dirty="0">
                <a:solidFill>
                  <a:srgbClr val="374151"/>
                </a:solidFill>
                <a:effectLst/>
                <a:latin typeface="Söhne"/>
              </a:rPr>
              <a:t>. It uses symbols and notation to visualize the entities, attributes, and relationships defined in the model. ER diagrams are tools that help to detail and communicate the design based on the ER model.</a:t>
            </a:r>
          </a:p>
          <a:p>
            <a:pPr algn="l">
              <a:buFont typeface="Arial" panose="020B0604020202020204" pitchFamily="34" charset="0"/>
              <a:buChar char="•"/>
            </a:pPr>
            <a:r>
              <a:rPr lang="en-US" sz="2400" b="1" i="0" dirty="0">
                <a:solidFill>
                  <a:srgbClr val="374151"/>
                </a:solidFill>
                <a:effectLst/>
                <a:latin typeface="Söhne"/>
              </a:rPr>
              <a:t>Components</a:t>
            </a:r>
            <a:r>
              <a:rPr lang="en-US" sz="2400" b="0" i="0" dirty="0">
                <a:solidFill>
                  <a:srgbClr val="374151"/>
                </a:solidFill>
                <a:effectLst/>
                <a:latin typeface="Söhne"/>
              </a:rPr>
              <a:t>: ER diagrams consist of </a:t>
            </a:r>
            <a:r>
              <a:rPr lang="en-US" sz="2400" i="0" u="sng" dirty="0">
                <a:solidFill>
                  <a:srgbClr val="374151"/>
                </a:solidFill>
                <a:effectLst/>
                <a:latin typeface="Söhne"/>
              </a:rPr>
              <a:t>rectangles</a:t>
            </a:r>
            <a:r>
              <a:rPr lang="en-US" sz="2400" b="0" i="0" dirty="0">
                <a:solidFill>
                  <a:srgbClr val="374151"/>
                </a:solidFill>
                <a:effectLst/>
                <a:latin typeface="Söhne"/>
              </a:rPr>
              <a:t> (representing entities), </a:t>
            </a:r>
            <a:r>
              <a:rPr lang="en-US" sz="2400" b="0" i="0" u="sng" dirty="0">
                <a:solidFill>
                  <a:srgbClr val="374151"/>
                </a:solidFill>
                <a:effectLst/>
                <a:latin typeface="Söhne"/>
              </a:rPr>
              <a:t>ovals </a:t>
            </a:r>
            <a:r>
              <a:rPr lang="en-US" sz="2400" b="0" i="0" dirty="0">
                <a:solidFill>
                  <a:srgbClr val="374151"/>
                </a:solidFill>
                <a:effectLst/>
                <a:latin typeface="Söhne"/>
              </a:rPr>
              <a:t>(representing attributes), </a:t>
            </a:r>
            <a:r>
              <a:rPr lang="en-US" sz="2400" b="0" i="0" u="sng" dirty="0">
                <a:solidFill>
                  <a:srgbClr val="374151"/>
                </a:solidFill>
                <a:effectLst/>
                <a:latin typeface="Söhne"/>
              </a:rPr>
              <a:t>diamonds</a:t>
            </a:r>
            <a:r>
              <a:rPr lang="en-US" sz="2400" b="0" i="0" dirty="0">
                <a:solidFill>
                  <a:srgbClr val="374151"/>
                </a:solidFill>
                <a:effectLst/>
                <a:latin typeface="Söhne"/>
              </a:rPr>
              <a:t> (representing relationships), and </a:t>
            </a:r>
            <a:r>
              <a:rPr lang="en-US" sz="2400" b="0" i="0" u="sng" dirty="0">
                <a:solidFill>
                  <a:srgbClr val="374151"/>
                </a:solidFill>
                <a:effectLst/>
                <a:latin typeface="Söhne"/>
              </a:rPr>
              <a:t>lines connecting </a:t>
            </a:r>
            <a:r>
              <a:rPr lang="en-US" sz="2400" b="0" i="0" dirty="0">
                <a:solidFill>
                  <a:srgbClr val="374151"/>
                </a:solidFill>
                <a:effectLst/>
                <a:latin typeface="Söhne"/>
              </a:rPr>
              <a:t>these shapes (indicating the nature of the relationship between entities).</a:t>
            </a:r>
          </a:p>
          <a:p>
            <a:pPr algn="l">
              <a:buFont typeface="Arial" panose="020B0604020202020204" pitchFamily="34" charset="0"/>
              <a:buChar char="•"/>
            </a:pPr>
            <a:r>
              <a:rPr lang="en-US" sz="2400" b="1" i="0" dirty="0">
                <a:solidFill>
                  <a:srgbClr val="374151"/>
                </a:solidFill>
                <a:effectLst/>
                <a:latin typeface="Söhne"/>
              </a:rPr>
              <a:t>Purpose</a:t>
            </a:r>
            <a:r>
              <a:rPr lang="en-US" sz="2400" b="0" i="0" dirty="0">
                <a:solidFill>
                  <a:srgbClr val="374151"/>
                </a:solidFill>
                <a:effectLst/>
                <a:latin typeface="Söhne"/>
              </a:rPr>
              <a:t>: The main goal of an ER diagram is to provide a visual tool for examining and communicating the database's logical structure, making it easier for stakeholders to understand the design and for developers to implement the database schema.</a:t>
            </a:r>
          </a:p>
          <a:p>
            <a:pPr algn="l"/>
            <a:endParaRPr lang="en-US" sz="2400" b="1" i="0" dirty="0">
              <a:solidFill>
                <a:srgbClr val="272C37"/>
              </a:solidFill>
              <a:effectLst/>
              <a:latin typeface="Roboto" panose="02000000000000000000" pitchFamily="2" charset="0"/>
            </a:endParaRPr>
          </a:p>
        </p:txBody>
      </p:sp>
      <p:pic>
        <p:nvPicPr>
          <p:cNvPr id="8" name="Picture 7">
            <a:extLst>
              <a:ext uri="{FF2B5EF4-FFF2-40B4-BE49-F238E27FC236}">
                <a16:creationId xmlns:a16="http://schemas.microsoft.com/office/drawing/2014/main" id="{A02BB19A-1471-B02C-EB1C-D8F5387264AB}"/>
              </a:ext>
            </a:extLst>
          </p:cNvPr>
          <p:cNvPicPr>
            <a:picLocks noChangeAspect="1"/>
          </p:cNvPicPr>
          <p:nvPr/>
        </p:nvPicPr>
        <p:blipFill>
          <a:blip r:embed="rId3"/>
          <a:stretch>
            <a:fillRect/>
          </a:stretch>
        </p:blipFill>
        <p:spPr>
          <a:xfrm>
            <a:off x="4158648" y="4627179"/>
            <a:ext cx="2474317" cy="2049317"/>
          </a:xfrm>
          <a:prstGeom prst="rect">
            <a:avLst/>
          </a:prstGeom>
          <a:ln>
            <a:noFill/>
          </a:ln>
          <a:effectLst>
            <a:softEdge rad="112500"/>
          </a:effectLst>
        </p:spPr>
      </p:pic>
    </p:spTree>
    <p:extLst>
      <p:ext uri="{BB962C8B-B14F-4D97-AF65-F5344CB8AC3E}">
        <p14:creationId xmlns:p14="http://schemas.microsoft.com/office/powerpoint/2010/main" val="34782996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CF08E17-9A29-8E23-E702-5A1A7EC07E2A}"/>
              </a:ext>
            </a:extLst>
          </p:cNvPr>
          <p:cNvSpPr txBox="1"/>
          <p:nvPr/>
        </p:nvSpPr>
        <p:spPr>
          <a:xfrm>
            <a:off x="55179" y="173421"/>
            <a:ext cx="12081641" cy="461665"/>
          </a:xfrm>
          <a:prstGeom prst="rect">
            <a:avLst/>
          </a:prstGeom>
          <a:noFill/>
        </p:spPr>
        <p:txBody>
          <a:bodyPr wrap="square">
            <a:spAutoFit/>
          </a:bodyPr>
          <a:lstStyle/>
          <a:p>
            <a:pPr algn="l"/>
            <a:r>
              <a:rPr lang="en-US" sz="2400" b="1" i="0" dirty="0">
                <a:solidFill>
                  <a:srgbClr val="272C37"/>
                </a:solidFill>
                <a:effectLst/>
                <a:latin typeface="Roboto" panose="02000000000000000000" pitchFamily="2" charset="0"/>
              </a:rPr>
              <a:t>What is an ER Model?</a:t>
            </a:r>
          </a:p>
        </p:txBody>
      </p:sp>
      <p:sp>
        <p:nvSpPr>
          <p:cNvPr id="5" name="TextBox 4">
            <a:extLst>
              <a:ext uri="{FF2B5EF4-FFF2-40B4-BE49-F238E27FC236}">
                <a16:creationId xmlns:a16="http://schemas.microsoft.com/office/drawing/2014/main" id="{7DE7AA92-DA34-7F2B-E790-0C9A156DBDC7}"/>
              </a:ext>
            </a:extLst>
          </p:cNvPr>
          <p:cNvSpPr txBox="1"/>
          <p:nvPr/>
        </p:nvSpPr>
        <p:spPr>
          <a:xfrm>
            <a:off x="-70946" y="729900"/>
            <a:ext cx="12073759" cy="3892732"/>
          </a:xfrm>
          <a:prstGeom prst="rect">
            <a:avLst/>
          </a:prstGeom>
          <a:noFill/>
        </p:spPr>
        <p:txBody>
          <a:bodyPr wrap="square">
            <a:spAutoFit/>
          </a:bodyPr>
          <a:lstStyle/>
          <a:p>
            <a:pPr algn="l">
              <a:lnSpc>
                <a:spcPct val="200000"/>
              </a:lnSpc>
              <a:buFont typeface="Arial" panose="020B0604020202020204" pitchFamily="34" charset="0"/>
              <a:buChar char="•"/>
            </a:pPr>
            <a:r>
              <a:rPr lang="en-US" b="1" i="0" dirty="0">
                <a:solidFill>
                  <a:srgbClr val="374151"/>
                </a:solidFill>
                <a:effectLst/>
                <a:latin typeface="Söhne"/>
              </a:rPr>
              <a:t>Definition</a:t>
            </a:r>
            <a:r>
              <a:rPr lang="en-US" b="0" i="0" dirty="0">
                <a:solidFill>
                  <a:srgbClr val="374151"/>
                </a:solidFill>
                <a:effectLst/>
                <a:latin typeface="Söhne"/>
              </a:rPr>
              <a:t>: The Entity-Relationship (ER) Model is a conceptual tool for modeling data in a structured way. It is </a:t>
            </a:r>
            <a:r>
              <a:rPr lang="en-US" b="1" i="0" dirty="0">
                <a:solidFill>
                  <a:srgbClr val="374151"/>
                </a:solidFill>
                <a:effectLst/>
                <a:latin typeface="Söhne"/>
              </a:rPr>
              <a:t>used to represent the data architecture and its components at a high level</a:t>
            </a:r>
            <a:r>
              <a:rPr lang="en-US" b="0" i="0" dirty="0">
                <a:solidFill>
                  <a:srgbClr val="374151"/>
                </a:solidFill>
                <a:effectLst/>
                <a:latin typeface="Söhne"/>
              </a:rPr>
              <a:t>, without getting into the details of physical storage. The ER model provides a way to </a:t>
            </a:r>
            <a:r>
              <a:rPr lang="en-US" b="0" i="0" u="sng" dirty="0">
                <a:solidFill>
                  <a:srgbClr val="374151"/>
                </a:solidFill>
                <a:effectLst/>
                <a:latin typeface="Söhne"/>
              </a:rPr>
              <a:t>describe the data types</a:t>
            </a:r>
            <a:r>
              <a:rPr lang="en-US" b="0" i="0" dirty="0">
                <a:solidFill>
                  <a:srgbClr val="374151"/>
                </a:solidFill>
                <a:effectLst/>
                <a:latin typeface="Söhne"/>
              </a:rPr>
              <a:t>, </a:t>
            </a:r>
            <a:r>
              <a:rPr lang="en-US" b="0" i="0" u="sng" dirty="0">
                <a:solidFill>
                  <a:srgbClr val="374151"/>
                </a:solidFill>
                <a:effectLst/>
                <a:latin typeface="Söhne"/>
              </a:rPr>
              <a:t>relationships</a:t>
            </a:r>
            <a:r>
              <a:rPr lang="en-US" b="0" i="0" dirty="0">
                <a:solidFill>
                  <a:srgbClr val="374151"/>
                </a:solidFill>
                <a:effectLst/>
                <a:latin typeface="Söhne"/>
              </a:rPr>
              <a:t>, and </a:t>
            </a:r>
            <a:r>
              <a:rPr lang="en-US" b="0" i="0" u="sng" dirty="0">
                <a:solidFill>
                  <a:srgbClr val="374151"/>
                </a:solidFill>
                <a:effectLst/>
                <a:latin typeface="Söhne"/>
              </a:rPr>
              <a:t>constraints that should be applied to the data</a:t>
            </a:r>
            <a:r>
              <a:rPr lang="en-US" b="0" i="0" dirty="0">
                <a:solidFill>
                  <a:srgbClr val="374151"/>
                </a:solidFill>
                <a:effectLst/>
                <a:latin typeface="Söhne"/>
              </a:rPr>
              <a:t>.</a:t>
            </a:r>
          </a:p>
          <a:p>
            <a:pPr algn="l">
              <a:lnSpc>
                <a:spcPct val="200000"/>
              </a:lnSpc>
              <a:buFont typeface="Arial" panose="020B0604020202020204" pitchFamily="34" charset="0"/>
              <a:buChar char="•"/>
            </a:pPr>
            <a:r>
              <a:rPr lang="en-US" b="1" i="0" dirty="0">
                <a:solidFill>
                  <a:srgbClr val="374151"/>
                </a:solidFill>
                <a:effectLst/>
                <a:latin typeface="Söhne"/>
              </a:rPr>
              <a:t>Components</a:t>
            </a:r>
            <a:r>
              <a:rPr lang="en-US" b="0" i="0" dirty="0">
                <a:solidFill>
                  <a:srgbClr val="374151"/>
                </a:solidFill>
                <a:effectLst/>
                <a:latin typeface="Söhne"/>
              </a:rPr>
              <a:t>: The ER model includes </a:t>
            </a:r>
            <a:r>
              <a:rPr lang="en-US" b="0" i="0" u="sng" dirty="0">
                <a:solidFill>
                  <a:srgbClr val="374151"/>
                </a:solidFill>
                <a:effectLst/>
                <a:latin typeface="Söhne"/>
              </a:rPr>
              <a:t>entities </a:t>
            </a:r>
            <a:r>
              <a:rPr lang="en-US" b="0" i="0" dirty="0">
                <a:solidFill>
                  <a:srgbClr val="374151"/>
                </a:solidFill>
                <a:effectLst/>
                <a:latin typeface="Söhne"/>
              </a:rPr>
              <a:t>(which represent real-world objects or concepts), </a:t>
            </a:r>
            <a:r>
              <a:rPr lang="en-US" b="0" i="0" u="sng" dirty="0">
                <a:solidFill>
                  <a:srgbClr val="374151"/>
                </a:solidFill>
                <a:effectLst/>
                <a:latin typeface="Söhne"/>
              </a:rPr>
              <a:t>attributes</a:t>
            </a:r>
            <a:r>
              <a:rPr lang="en-US" b="0" i="0" dirty="0">
                <a:solidFill>
                  <a:srgbClr val="374151"/>
                </a:solidFill>
                <a:effectLst/>
                <a:latin typeface="Söhne"/>
              </a:rPr>
              <a:t> (which describe properties of entities), and </a:t>
            </a:r>
            <a:r>
              <a:rPr lang="en-US" b="0" i="0" u="sng" dirty="0">
                <a:solidFill>
                  <a:srgbClr val="374151"/>
                </a:solidFill>
                <a:effectLst/>
                <a:latin typeface="Söhne"/>
              </a:rPr>
              <a:t>relationships</a:t>
            </a:r>
            <a:r>
              <a:rPr lang="en-US" b="0" i="0" dirty="0">
                <a:solidFill>
                  <a:srgbClr val="374151"/>
                </a:solidFill>
                <a:effectLst/>
                <a:latin typeface="Söhne"/>
              </a:rPr>
              <a:t> (which define how entities are connected to each other).</a:t>
            </a:r>
          </a:p>
          <a:p>
            <a:pPr algn="l">
              <a:lnSpc>
                <a:spcPct val="200000"/>
              </a:lnSpc>
              <a:buFont typeface="Arial" panose="020B0604020202020204" pitchFamily="34" charset="0"/>
              <a:buChar char="•"/>
            </a:pPr>
            <a:r>
              <a:rPr lang="en-US" b="1" i="0" dirty="0">
                <a:solidFill>
                  <a:srgbClr val="374151"/>
                </a:solidFill>
                <a:effectLst/>
                <a:latin typeface="Söhne"/>
              </a:rPr>
              <a:t>Purpose</a:t>
            </a:r>
            <a:r>
              <a:rPr lang="en-US" b="0" i="0" dirty="0">
                <a:solidFill>
                  <a:srgbClr val="374151"/>
                </a:solidFill>
                <a:effectLst/>
                <a:latin typeface="Söhne"/>
              </a:rPr>
              <a:t>: Its primary purpose is to establish a clear and comprehensive blueprint for the logical structure of the database. It helps in understanding the data requirements of an organization and how different data elements interact with one another.</a:t>
            </a:r>
          </a:p>
        </p:txBody>
      </p:sp>
      <p:sp>
        <p:nvSpPr>
          <p:cNvPr id="6" name="TextBox 5">
            <a:extLst>
              <a:ext uri="{FF2B5EF4-FFF2-40B4-BE49-F238E27FC236}">
                <a16:creationId xmlns:a16="http://schemas.microsoft.com/office/drawing/2014/main" id="{951D05DE-29F5-28E0-E2CD-567BB273F858}"/>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7" name="Graphic 21">
            <a:extLst>
              <a:ext uri="{FF2B5EF4-FFF2-40B4-BE49-F238E27FC236}">
                <a16:creationId xmlns:a16="http://schemas.microsoft.com/office/drawing/2014/main" id="{0695C9A0-585C-CACE-9F32-CEA4D2AD723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Tree>
    <p:extLst>
      <p:ext uri="{BB962C8B-B14F-4D97-AF65-F5344CB8AC3E}">
        <p14:creationId xmlns:p14="http://schemas.microsoft.com/office/powerpoint/2010/main" val="37626478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12723F77-498B-6EF0-EC3E-D48506D0D586}"/>
              </a:ext>
            </a:extLst>
          </p:cNvPr>
          <p:cNvGraphicFramePr>
            <a:graphicFrameLocks noGrp="1"/>
          </p:cNvGraphicFramePr>
          <p:nvPr>
            <p:extLst>
              <p:ext uri="{D42A27DB-BD31-4B8C-83A1-F6EECF244321}">
                <p14:modId xmlns:p14="http://schemas.microsoft.com/office/powerpoint/2010/main" val="1639910160"/>
              </p:ext>
            </p:extLst>
          </p:nvPr>
        </p:nvGraphicFramePr>
        <p:xfrm>
          <a:off x="367747" y="761451"/>
          <a:ext cx="11566750" cy="4095192"/>
        </p:xfrm>
        <a:graphic>
          <a:graphicData uri="http://schemas.openxmlformats.org/drawingml/2006/table">
            <a:tbl>
              <a:tblPr/>
              <a:tblGrid>
                <a:gridCol w="1366460">
                  <a:extLst>
                    <a:ext uri="{9D8B030D-6E8A-4147-A177-3AD203B41FA5}">
                      <a16:colId xmlns:a16="http://schemas.microsoft.com/office/drawing/2014/main" val="2602230769"/>
                    </a:ext>
                  </a:extLst>
                </a:gridCol>
                <a:gridCol w="5573110">
                  <a:extLst>
                    <a:ext uri="{9D8B030D-6E8A-4147-A177-3AD203B41FA5}">
                      <a16:colId xmlns:a16="http://schemas.microsoft.com/office/drawing/2014/main" val="17293600"/>
                    </a:ext>
                  </a:extLst>
                </a:gridCol>
                <a:gridCol w="4627180">
                  <a:extLst>
                    <a:ext uri="{9D8B030D-6E8A-4147-A177-3AD203B41FA5}">
                      <a16:colId xmlns:a16="http://schemas.microsoft.com/office/drawing/2014/main" val="360058715"/>
                    </a:ext>
                  </a:extLst>
                </a:gridCol>
              </a:tblGrid>
              <a:tr h="381726">
                <a:tc>
                  <a:txBody>
                    <a:bodyPr/>
                    <a:lstStyle/>
                    <a:p>
                      <a:pPr fontAlgn="b"/>
                      <a:r>
                        <a:rPr lang="en-CA" sz="2000" b="1" dirty="0">
                          <a:effectLst/>
                          <a:latin typeface="Times New Roman" panose="02020603050405020304" pitchFamily="18" charset="0"/>
                          <a:cs typeface="Times New Roman" panose="02020603050405020304" pitchFamily="18" charset="0"/>
                        </a:rPr>
                        <a:t>Feature</a:t>
                      </a:r>
                    </a:p>
                  </a:txBody>
                  <a:tcPr marL="32473" marR="32473" marT="16236" marB="16236" anchor="b">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635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noFill/>
                  </a:tcPr>
                </a:tc>
                <a:tc>
                  <a:txBody>
                    <a:bodyPr/>
                    <a:lstStyle/>
                    <a:p>
                      <a:pPr fontAlgn="b"/>
                      <a:r>
                        <a:rPr lang="en-CA" sz="2000" b="1">
                          <a:effectLst/>
                          <a:latin typeface="Times New Roman" panose="02020603050405020304" pitchFamily="18" charset="0"/>
                          <a:cs typeface="Times New Roman" panose="02020603050405020304" pitchFamily="18" charset="0"/>
                        </a:rPr>
                        <a:t>ER Model</a:t>
                      </a:r>
                    </a:p>
                  </a:txBody>
                  <a:tcPr marL="32473" marR="32473" marT="16236" marB="16236" anchor="b">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635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noFill/>
                  </a:tcPr>
                </a:tc>
                <a:tc>
                  <a:txBody>
                    <a:bodyPr/>
                    <a:lstStyle/>
                    <a:p>
                      <a:pPr fontAlgn="b"/>
                      <a:r>
                        <a:rPr lang="en-CA" sz="2000" b="1">
                          <a:effectLst/>
                          <a:latin typeface="Times New Roman" panose="02020603050405020304" pitchFamily="18" charset="0"/>
                          <a:cs typeface="Times New Roman" panose="02020603050405020304" pitchFamily="18" charset="0"/>
                        </a:rPr>
                        <a:t>ER Diagram</a:t>
                      </a:r>
                    </a:p>
                  </a:txBody>
                  <a:tcPr marL="32473" marR="32473" marT="16236" marB="16236" anchor="b">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635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noFill/>
                  </a:tcPr>
                </a:tc>
                <a:extLst>
                  <a:ext uri="{0D108BD9-81ED-4DB2-BD59-A6C34878D82A}">
                    <a16:rowId xmlns:a16="http://schemas.microsoft.com/office/drawing/2014/main" val="2265830447"/>
                  </a:ext>
                </a:extLst>
              </a:tr>
              <a:tr h="381726">
                <a:tc>
                  <a:txBody>
                    <a:bodyPr/>
                    <a:lstStyle/>
                    <a:p>
                      <a:pPr fontAlgn="base"/>
                      <a:r>
                        <a:rPr lang="en-CA" sz="2000" b="1" dirty="0">
                          <a:effectLst/>
                          <a:latin typeface="Times New Roman" panose="02020603050405020304" pitchFamily="18" charset="0"/>
                          <a:cs typeface="Times New Roman" panose="02020603050405020304" pitchFamily="18" charset="0"/>
                        </a:rPr>
                        <a:t>What is it?</a:t>
                      </a:r>
                      <a:endParaRPr lang="en-CA" sz="2000" dirty="0">
                        <a:effectLst/>
                        <a:latin typeface="Times New Roman" panose="02020603050405020304" pitchFamily="18" charset="0"/>
                        <a:cs typeface="Times New Roman" panose="02020603050405020304" pitchFamily="18" charset="0"/>
                      </a:endParaRPr>
                    </a:p>
                  </a:txBody>
                  <a:tcPr marL="32473" marR="32473" marT="16236" marB="16236"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noFill/>
                  </a:tcPr>
                </a:tc>
                <a:tc>
                  <a:txBody>
                    <a:bodyPr/>
                    <a:lstStyle/>
                    <a:p>
                      <a:pPr fontAlgn="base"/>
                      <a:r>
                        <a:rPr lang="en-US" sz="2000" dirty="0">
                          <a:effectLst/>
                          <a:latin typeface="Times New Roman" panose="02020603050405020304" pitchFamily="18" charset="0"/>
                          <a:cs typeface="Times New Roman" panose="02020603050405020304" pitchFamily="18" charset="0"/>
                        </a:rPr>
                        <a:t>A plan for how to organize data.</a:t>
                      </a:r>
                    </a:p>
                  </a:txBody>
                  <a:tcPr marL="32473" marR="32473" marT="16236" marB="16236"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noFill/>
                  </a:tcPr>
                </a:tc>
                <a:tc>
                  <a:txBody>
                    <a:bodyPr/>
                    <a:lstStyle/>
                    <a:p>
                      <a:pPr fontAlgn="base"/>
                      <a:r>
                        <a:rPr lang="en-US" sz="2000">
                          <a:effectLst/>
                          <a:latin typeface="Times New Roman" panose="02020603050405020304" pitchFamily="18" charset="0"/>
                          <a:cs typeface="Times New Roman" panose="02020603050405020304" pitchFamily="18" charset="0"/>
                        </a:rPr>
                        <a:t>A picture showing the plan.</a:t>
                      </a:r>
                    </a:p>
                  </a:txBody>
                  <a:tcPr marL="32473" marR="32473" marT="16236" marB="16236"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noFill/>
                  </a:tcPr>
                </a:tc>
                <a:extLst>
                  <a:ext uri="{0D108BD9-81ED-4DB2-BD59-A6C34878D82A}">
                    <a16:rowId xmlns:a16="http://schemas.microsoft.com/office/drawing/2014/main" val="3012492230"/>
                  </a:ext>
                </a:extLst>
              </a:tr>
              <a:tr h="381726">
                <a:tc>
                  <a:txBody>
                    <a:bodyPr/>
                    <a:lstStyle/>
                    <a:p>
                      <a:pPr fontAlgn="base"/>
                      <a:r>
                        <a:rPr lang="en-CA" sz="2000" b="1">
                          <a:effectLst/>
                          <a:latin typeface="Times New Roman" panose="02020603050405020304" pitchFamily="18" charset="0"/>
                          <a:cs typeface="Times New Roman" panose="02020603050405020304" pitchFamily="18" charset="0"/>
                        </a:rPr>
                        <a:t>Purpose</a:t>
                      </a:r>
                      <a:endParaRPr lang="en-CA" sz="2000">
                        <a:effectLst/>
                        <a:latin typeface="Times New Roman" panose="02020603050405020304" pitchFamily="18" charset="0"/>
                        <a:cs typeface="Times New Roman" panose="02020603050405020304" pitchFamily="18" charset="0"/>
                      </a:endParaRPr>
                    </a:p>
                  </a:txBody>
                  <a:tcPr marL="32473" marR="32473" marT="16236" marB="16236"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noFill/>
                  </a:tcPr>
                </a:tc>
                <a:tc>
                  <a:txBody>
                    <a:bodyPr/>
                    <a:lstStyle/>
                    <a:p>
                      <a:pPr fontAlgn="base"/>
                      <a:r>
                        <a:rPr lang="en-US" sz="2000" dirty="0">
                          <a:effectLst/>
                          <a:latin typeface="Times New Roman" panose="02020603050405020304" pitchFamily="18" charset="0"/>
                          <a:cs typeface="Times New Roman" panose="02020603050405020304" pitchFamily="18" charset="0"/>
                        </a:rPr>
                        <a:t>To think about what data you need and how it fits together.</a:t>
                      </a:r>
                    </a:p>
                  </a:txBody>
                  <a:tcPr marL="32473" marR="32473" marT="16236" marB="16236"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noFill/>
                  </a:tcPr>
                </a:tc>
                <a:tc>
                  <a:txBody>
                    <a:bodyPr/>
                    <a:lstStyle/>
                    <a:p>
                      <a:pPr fontAlgn="base"/>
                      <a:r>
                        <a:rPr lang="en-US" sz="2000">
                          <a:effectLst/>
                          <a:latin typeface="Times New Roman" panose="02020603050405020304" pitchFamily="18" charset="0"/>
                          <a:cs typeface="Times New Roman" panose="02020603050405020304" pitchFamily="18" charset="0"/>
                        </a:rPr>
                        <a:t>To show others your data plan in an easy-to-understand way.</a:t>
                      </a:r>
                    </a:p>
                  </a:txBody>
                  <a:tcPr marL="32473" marR="32473" marT="16236" marB="16236"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noFill/>
                  </a:tcPr>
                </a:tc>
                <a:extLst>
                  <a:ext uri="{0D108BD9-81ED-4DB2-BD59-A6C34878D82A}">
                    <a16:rowId xmlns:a16="http://schemas.microsoft.com/office/drawing/2014/main" val="2909318939"/>
                  </a:ext>
                </a:extLst>
              </a:tr>
              <a:tr h="381726">
                <a:tc>
                  <a:txBody>
                    <a:bodyPr/>
                    <a:lstStyle/>
                    <a:p>
                      <a:pPr fontAlgn="base"/>
                      <a:r>
                        <a:rPr lang="en-CA" sz="2000" b="1">
                          <a:effectLst/>
                          <a:latin typeface="Times New Roman" panose="02020603050405020304" pitchFamily="18" charset="0"/>
                          <a:cs typeface="Times New Roman" panose="02020603050405020304" pitchFamily="18" charset="0"/>
                        </a:rPr>
                        <a:t>Contains</a:t>
                      </a:r>
                      <a:endParaRPr lang="en-CA" sz="2000">
                        <a:effectLst/>
                        <a:latin typeface="Times New Roman" panose="02020603050405020304" pitchFamily="18" charset="0"/>
                        <a:cs typeface="Times New Roman" panose="02020603050405020304" pitchFamily="18" charset="0"/>
                      </a:endParaRPr>
                    </a:p>
                  </a:txBody>
                  <a:tcPr marL="32473" marR="32473" marT="16236" marB="16236"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noFill/>
                  </a:tcPr>
                </a:tc>
                <a:tc>
                  <a:txBody>
                    <a:bodyPr/>
                    <a:lstStyle/>
                    <a:p>
                      <a:pPr fontAlgn="base"/>
                      <a:r>
                        <a:rPr lang="en-US" sz="2000" dirty="0">
                          <a:effectLst/>
                          <a:latin typeface="Times New Roman" panose="02020603050405020304" pitchFamily="18" charset="0"/>
                          <a:cs typeface="Times New Roman" panose="02020603050405020304" pitchFamily="18" charset="0"/>
                        </a:rPr>
                        <a:t>Ideas about data, like what information you're keeping track of and how it's linked.</a:t>
                      </a:r>
                    </a:p>
                  </a:txBody>
                  <a:tcPr marL="32473" marR="32473" marT="16236" marB="16236"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noFill/>
                  </a:tcPr>
                </a:tc>
                <a:tc>
                  <a:txBody>
                    <a:bodyPr/>
                    <a:lstStyle/>
                    <a:p>
                      <a:pPr fontAlgn="base"/>
                      <a:r>
                        <a:rPr lang="en-US" sz="2000">
                          <a:effectLst/>
                          <a:latin typeface="Times New Roman" panose="02020603050405020304" pitchFamily="18" charset="0"/>
                          <a:cs typeface="Times New Roman" panose="02020603050405020304" pitchFamily="18" charset="0"/>
                        </a:rPr>
                        <a:t>Shapes and lines that represent your data ideas.</a:t>
                      </a:r>
                    </a:p>
                  </a:txBody>
                  <a:tcPr marL="32473" marR="32473" marT="16236" marB="16236"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noFill/>
                  </a:tcPr>
                </a:tc>
                <a:extLst>
                  <a:ext uri="{0D108BD9-81ED-4DB2-BD59-A6C34878D82A}">
                    <a16:rowId xmlns:a16="http://schemas.microsoft.com/office/drawing/2014/main" val="1078699855"/>
                  </a:ext>
                </a:extLst>
              </a:tr>
              <a:tr h="381726">
                <a:tc>
                  <a:txBody>
                    <a:bodyPr/>
                    <a:lstStyle/>
                    <a:p>
                      <a:pPr fontAlgn="base"/>
                      <a:r>
                        <a:rPr lang="en-CA" sz="2000" b="1">
                          <a:effectLst/>
                          <a:latin typeface="Times New Roman" panose="02020603050405020304" pitchFamily="18" charset="0"/>
                          <a:cs typeface="Times New Roman" panose="02020603050405020304" pitchFamily="18" charset="0"/>
                        </a:rPr>
                        <a:t>Use</a:t>
                      </a:r>
                      <a:endParaRPr lang="en-CA" sz="2000">
                        <a:effectLst/>
                        <a:latin typeface="Times New Roman" panose="02020603050405020304" pitchFamily="18" charset="0"/>
                        <a:cs typeface="Times New Roman" panose="02020603050405020304" pitchFamily="18" charset="0"/>
                      </a:endParaRPr>
                    </a:p>
                  </a:txBody>
                  <a:tcPr marL="32473" marR="32473" marT="16236" marB="16236"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noFill/>
                  </a:tcPr>
                </a:tc>
                <a:tc>
                  <a:txBody>
                    <a:bodyPr/>
                    <a:lstStyle/>
                    <a:p>
                      <a:pPr fontAlgn="base"/>
                      <a:r>
                        <a:rPr lang="en-US" sz="2000">
                          <a:effectLst/>
                          <a:latin typeface="Times New Roman" panose="02020603050405020304" pitchFamily="18" charset="0"/>
                          <a:cs typeface="Times New Roman" panose="02020603050405020304" pitchFamily="18" charset="0"/>
                        </a:rPr>
                        <a:t>To make a clear plan for your database's structure.</a:t>
                      </a:r>
                    </a:p>
                  </a:txBody>
                  <a:tcPr marL="32473" marR="32473" marT="16236" marB="16236"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noFill/>
                  </a:tcPr>
                </a:tc>
                <a:tc>
                  <a:txBody>
                    <a:bodyPr/>
                    <a:lstStyle/>
                    <a:p>
                      <a:pPr fontAlgn="base"/>
                      <a:r>
                        <a:rPr lang="en-US" sz="2000" dirty="0">
                          <a:effectLst/>
                          <a:latin typeface="Times New Roman" panose="02020603050405020304" pitchFamily="18" charset="0"/>
                          <a:cs typeface="Times New Roman" panose="02020603050405020304" pitchFamily="18" charset="0"/>
                        </a:rPr>
                        <a:t>To help people see and understand your data plan.</a:t>
                      </a:r>
                    </a:p>
                  </a:txBody>
                  <a:tcPr marL="32473" marR="32473" marT="16236" marB="16236"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noFill/>
                  </a:tcPr>
                </a:tc>
                <a:extLst>
                  <a:ext uri="{0D108BD9-81ED-4DB2-BD59-A6C34878D82A}">
                    <a16:rowId xmlns:a16="http://schemas.microsoft.com/office/drawing/2014/main" val="2935594841"/>
                  </a:ext>
                </a:extLst>
              </a:tr>
              <a:tr h="381726">
                <a:tc>
                  <a:txBody>
                    <a:bodyPr/>
                    <a:lstStyle/>
                    <a:p>
                      <a:pPr fontAlgn="base"/>
                      <a:r>
                        <a:rPr lang="en-CA" sz="2000" b="1">
                          <a:effectLst/>
                          <a:latin typeface="Times New Roman" panose="02020603050405020304" pitchFamily="18" charset="0"/>
                          <a:cs typeface="Times New Roman" panose="02020603050405020304" pitchFamily="18" charset="0"/>
                        </a:rPr>
                        <a:t>Level</a:t>
                      </a:r>
                      <a:endParaRPr lang="en-CA" sz="2000">
                        <a:effectLst/>
                        <a:latin typeface="Times New Roman" panose="02020603050405020304" pitchFamily="18" charset="0"/>
                        <a:cs typeface="Times New Roman" panose="02020603050405020304" pitchFamily="18" charset="0"/>
                      </a:endParaRPr>
                    </a:p>
                  </a:txBody>
                  <a:tcPr marL="32473" marR="32473" marT="16236" marB="16236"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noFill/>
                  </a:tcPr>
                </a:tc>
                <a:tc>
                  <a:txBody>
                    <a:bodyPr/>
                    <a:lstStyle/>
                    <a:p>
                      <a:pPr fontAlgn="base"/>
                      <a:r>
                        <a:rPr lang="en-US" sz="2000">
                          <a:effectLst/>
                          <a:latin typeface="Times New Roman" panose="02020603050405020304" pitchFamily="18" charset="0"/>
                          <a:cs typeface="Times New Roman" panose="02020603050405020304" pitchFamily="18" charset="0"/>
                        </a:rPr>
                        <a:t>Thinking about what data is needed.</a:t>
                      </a:r>
                    </a:p>
                  </a:txBody>
                  <a:tcPr marL="32473" marR="32473" marT="16236" marB="16236"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noFill/>
                  </a:tcPr>
                </a:tc>
                <a:tc>
                  <a:txBody>
                    <a:bodyPr/>
                    <a:lstStyle/>
                    <a:p>
                      <a:pPr fontAlgn="base"/>
                      <a:r>
                        <a:rPr lang="en-US" sz="2000" dirty="0">
                          <a:effectLst/>
                          <a:latin typeface="Times New Roman" panose="02020603050405020304" pitchFamily="18" charset="0"/>
                          <a:cs typeface="Times New Roman" panose="02020603050405020304" pitchFamily="18" charset="0"/>
                        </a:rPr>
                        <a:t>Showing the plan with pictures.</a:t>
                      </a:r>
                    </a:p>
                  </a:txBody>
                  <a:tcPr marL="32473" marR="32473" marT="16236" marB="16236"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noFill/>
                  </a:tcPr>
                </a:tc>
                <a:extLst>
                  <a:ext uri="{0D108BD9-81ED-4DB2-BD59-A6C34878D82A}">
                    <a16:rowId xmlns:a16="http://schemas.microsoft.com/office/drawing/2014/main" val="3477091891"/>
                  </a:ext>
                </a:extLst>
              </a:tr>
              <a:tr h="381726">
                <a:tc>
                  <a:txBody>
                    <a:bodyPr/>
                    <a:lstStyle/>
                    <a:p>
                      <a:pPr fontAlgn="base"/>
                      <a:r>
                        <a:rPr lang="en-CA" sz="2000" b="1">
                          <a:effectLst/>
                          <a:latin typeface="Times New Roman" panose="02020603050405020304" pitchFamily="18" charset="0"/>
                          <a:cs typeface="Times New Roman" panose="02020603050405020304" pitchFamily="18" charset="0"/>
                        </a:rPr>
                        <a:t>For Who?</a:t>
                      </a:r>
                      <a:endParaRPr lang="en-CA" sz="2000">
                        <a:effectLst/>
                        <a:latin typeface="Times New Roman" panose="02020603050405020304" pitchFamily="18" charset="0"/>
                        <a:cs typeface="Times New Roman" panose="02020603050405020304" pitchFamily="18" charset="0"/>
                      </a:endParaRPr>
                    </a:p>
                  </a:txBody>
                  <a:tcPr marL="32473" marR="32473" marT="16236" marB="16236"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noFill/>
                  </a:tcPr>
                </a:tc>
                <a:tc>
                  <a:txBody>
                    <a:bodyPr/>
                    <a:lstStyle/>
                    <a:p>
                      <a:pPr fontAlgn="base"/>
                      <a:r>
                        <a:rPr lang="en-US" sz="2000">
                          <a:effectLst/>
                          <a:latin typeface="Times New Roman" panose="02020603050405020304" pitchFamily="18" charset="0"/>
                          <a:cs typeface="Times New Roman" panose="02020603050405020304" pitchFamily="18" charset="0"/>
                        </a:rPr>
                        <a:t>People making the database plan.</a:t>
                      </a:r>
                    </a:p>
                  </a:txBody>
                  <a:tcPr marL="32473" marR="32473" marT="16236" marB="16236"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noFill/>
                  </a:tcPr>
                </a:tc>
                <a:tc>
                  <a:txBody>
                    <a:bodyPr/>
                    <a:lstStyle/>
                    <a:p>
                      <a:pPr fontAlgn="base"/>
                      <a:r>
                        <a:rPr lang="en-US" sz="2000" dirty="0">
                          <a:effectLst/>
                          <a:latin typeface="Times New Roman" panose="02020603050405020304" pitchFamily="18" charset="0"/>
                          <a:cs typeface="Times New Roman" panose="02020603050405020304" pitchFamily="18" charset="0"/>
                        </a:rPr>
                        <a:t>People making the database and others who need to understand the plan.</a:t>
                      </a:r>
                    </a:p>
                  </a:txBody>
                  <a:tcPr marL="32473" marR="32473" marT="16236" marB="16236"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noFill/>
                  </a:tcPr>
                </a:tc>
                <a:extLst>
                  <a:ext uri="{0D108BD9-81ED-4DB2-BD59-A6C34878D82A}">
                    <a16:rowId xmlns:a16="http://schemas.microsoft.com/office/drawing/2014/main" val="3705907533"/>
                  </a:ext>
                </a:extLst>
              </a:tr>
              <a:tr h="381726">
                <a:tc>
                  <a:txBody>
                    <a:bodyPr/>
                    <a:lstStyle/>
                    <a:p>
                      <a:pPr fontAlgn="base"/>
                      <a:r>
                        <a:rPr lang="en-CA" sz="2000" b="1">
                          <a:effectLst/>
                          <a:latin typeface="Times New Roman" panose="02020603050405020304" pitchFamily="18" charset="0"/>
                          <a:cs typeface="Times New Roman" panose="02020603050405020304" pitchFamily="18" charset="0"/>
                        </a:rPr>
                        <a:t>Result</a:t>
                      </a:r>
                      <a:endParaRPr lang="en-CA" sz="2000">
                        <a:effectLst/>
                        <a:latin typeface="Times New Roman" panose="02020603050405020304" pitchFamily="18" charset="0"/>
                        <a:cs typeface="Times New Roman" panose="02020603050405020304" pitchFamily="18" charset="0"/>
                      </a:endParaRPr>
                    </a:p>
                  </a:txBody>
                  <a:tcPr marL="32473" marR="32473" marT="16236" marB="16236"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6350" cap="flat" cmpd="sng" algn="ctr">
                      <a:solidFill>
                        <a:srgbClr val="D9D9E3"/>
                      </a:solidFill>
                      <a:prstDash val="solid"/>
                      <a:round/>
                      <a:headEnd type="none" w="med" len="med"/>
                      <a:tailEnd type="none" w="med" len="med"/>
                    </a:lnB>
                    <a:noFill/>
                  </a:tcPr>
                </a:tc>
                <a:tc>
                  <a:txBody>
                    <a:bodyPr/>
                    <a:lstStyle/>
                    <a:p>
                      <a:pPr fontAlgn="base"/>
                      <a:r>
                        <a:rPr lang="en-US" sz="2000">
                          <a:effectLst/>
                          <a:latin typeface="Times New Roman" panose="02020603050405020304" pitchFamily="18" charset="0"/>
                          <a:cs typeface="Times New Roman" panose="02020603050405020304" pitchFamily="18" charset="0"/>
                        </a:rPr>
                        <a:t>A detailed plan for your data.</a:t>
                      </a:r>
                    </a:p>
                  </a:txBody>
                  <a:tcPr marL="32473" marR="32473" marT="16236" marB="16236"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6350" cap="flat" cmpd="sng" algn="ctr">
                      <a:solidFill>
                        <a:srgbClr val="D9D9E3"/>
                      </a:solidFill>
                      <a:prstDash val="solid"/>
                      <a:round/>
                      <a:headEnd type="none" w="med" len="med"/>
                      <a:tailEnd type="none" w="med" len="med"/>
                    </a:lnB>
                    <a:noFill/>
                  </a:tcPr>
                </a:tc>
                <a:tc>
                  <a:txBody>
                    <a:bodyPr/>
                    <a:lstStyle/>
                    <a:p>
                      <a:pPr fontAlgn="base"/>
                      <a:r>
                        <a:rPr lang="en-US" sz="2000" dirty="0">
                          <a:effectLst/>
                          <a:latin typeface="Times New Roman" panose="02020603050405020304" pitchFamily="18" charset="0"/>
                          <a:cs typeface="Times New Roman" panose="02020603050405020304" pitchFamily="18" charset="0"/>
                        </a:rPr>
                        <a:t>A drawing that shows your data plan.</a:t>
                      </a:r>
                    </a:p>
                  </a:txBody>
                  <a:tcPr marL="32473" marR="32473" marT="16236" marB="16236"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6350" cap="flat" cmpd="sng" algn="ctr">
                      <a:solidFill>
                        <a:srgbClr val="D9D9E3"/>
                      </a:solidFill>
                      <a:prstDash val="solid"/>
                      <a:round/>
                      <a:headEnd type="none" w="med" len="med"/>
                      <a:tailEnd type="none" w="med" len="med"/>
                    </a:lnB>
                    <a:noFill/>
                  </a:tcPr>
                </a:tc>
                <a:extLst>
                  <a:ext uri="{0D108BD9-81ED-4DB2-BD59-A6C34878D82A}">
                    <a16:rowId xmlns:a16="http://schemas.microsoft.com/office/drawing/2014/main" val="869093051"/>
                  </a:ext>
                </a:extLst>
              </a:tr>
            </a:tbl>
          </a:graphicData>
        </a:graphic>
      </p:graphicFrame>
    </p:spTree>
    <p:extLst>
      <p:ext uri="{BB962C8B-B14F-4D97-AF65-F5344CB8AC3E}">
        <p14:creationId xmlns:p14="http://schemas.microsoft.com/office/powerpoint/2010/main" val="34494326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2094C4B5-1312-1D17-CE18-4894B0188ECD}"/>
              </a:ext>
            </a:extLst>
          </p:cNvPr>
          <p:cNvSpPr txBox="1"/>
          <p:nvPr/>
        </p:nvSpPr>
        <p:spPr>
          <a:xfrm>
            <a:off x="0" y="1278221"/>
            <a:ext cx="12192000" cy="2784032"/>
          </a:xfrm>
          <a:prstGeom prst="rect">
            <a:avLst/>
          </a:prstGeom>
          <a:noFill/>
        </p:spPr>
        <p:txBody>
          <a:bodyPr wrap="square">
            <a:spAutoFit/>
          </a:bodyPr>
          <a:lstStyle/>
          <a:p>
            <a:pPr>
              <a:lnSpc>
                <a:spcPct val="200000"/>
              </a:lnSpc>
            </a:pPr>
            <a:r>
              <a:rPr lang="en-US" b="0" i="0" dirty="0">
                <a:solidFill>
                  <a:srgbClr val="51565E"/>
                </a:solidFill>
                <a:effectLst/>
                <a:latin typeface="Roboto" panose="02000000000000000000" pitchFamily="2" charset="0"/>
              </a:rPr>
              <a:t>The following diagram showcases two entities - Student and Course, and their relationship. </a:t>
            </a:r>
          </a:p>
          <a:p>
            <a:pPr>
              <a:lnSpc>
                <a:spcPct val="200000"/>
              </a:lnSpc>
            </a:pPr>
            <a:r>
              <a:rPr lang="en-US" b="0" i="0" dirty="0">
                <a:solidFill>
                  <a:srgbClr val="51565E"/>
                </a:solidFill>
                <a:effectLst/>
                <a:latin typeface="Roboto" panose="02000000000000000000" pitchFamily="2" charset="0"/>
              </a:rPr>
              <a:t>The relationship described between student and course is many-to-many, as a course can be opted by several students, and a student can opt for more than one course. </a:t>
            </a:r>
          </a:p>
          <a:p>
            <a:pPr>
              <a:lnSpc>
                <a:spcPct val="200000"/>
              </a:lnSpc>
            </a:pPr>
            <a:r>
              <a:rPr lang="en-US" b="0" i="0" dirty="0">
                <a:solidFill>
                  <a:srgbClr val="51565E"/>
                </a:solidFill>
                <a:effectLst/>
                <a:latin typeface="Roboto" panose="02000000000000000000" pitchFamily="2" charset="0"/>
              </a:rPr>
              <a:t>Student entity possesses attributes - </a:t>
            </a:r>
            <a:r>
              <a:rPr lang="en-US" b="0" i="0" dirty="0" err="1">
                <a:solidFill>
                  <a:srgbClr val="51565E"/>
                </a:solidFill>
                <a:effectLst/>
                <a:latin typeface="Roboto" panose="02000000000000000000" pitchFamily="2" charset="0"/>
              </a:rPr>
              <a:t>Stu_Id</a:t>
            </a:r>
            <a:r>
              <a:rPr lang="en-US" b="0" i="0" dirty="0">
                <a:solidFill>
                  <a:srgbClr val="51565E"/>
                </a:solidFill>
                <a:effectLst/>
                <a:latin typeface="Roboto" panose="02000000000000000000" pitchFamily="2" charset="0"/>
              </a:rPr>
              <a:t>, </a:t>
            </a:r>
            <a:r>
              <a:rPr lang="en-US" b="0" i="0" dirty="0" err="1">
                <a:solidFill>
                  <a:srgbClr val="51565E"/>
                </a:solidFill>
                <a:effectLst/>
                <a:latin typeface="Roboto" panose="02000000000000000000" pitchFamily="2" charset="0"/>
              </a:rPr>
              <a:t>Stu_Name</a:t>
            </a:r>
            <a:r>
              <a:rPr lang="en-US" b="0" i="0" dirty="0">
                <a:solidFill>
                  <a:srgbClr val="51565E"/>
                </a:solidFill>
                <a:effectLst/>
                <a:latin typeface="Roboto" panose="02000000000000000000" pitchFamily="2" charset="0"/>
              </a:rPr>
              <a:t> &amp; </a:t>
            </a:r>
            <a:r>
              <a:rPr lang="en-US" b="0" i="0" dirty="0" err="1">
                <a:solidFill>
                  <a:srgbClr val="51565E"/>
                </a:solidFill>
                <a:effectLst/>
                <a:latin typeface="Roboto" panose="02000000000000000000" pitchFamily="2" charset="0"/>
              </a:rPr>
              <a:t>Stu_Age</a:t>
            </a:r>
            <a:r>
              <a:rPr lang="en-US" b="0" i="0" dirty="0">
                <a:solidFill>
                  <a:srgbClr val="51565E"/>
                </a:solidFill>
                <a:effectLst/>
                <a:latin typeface="Roboto" panose="02000000000000000000" pitchFamily="2" charset="0"/>
              </a:rPr>
              <a:t>. </a:t>
            </a:r>
          </a:p>
          <a:p>
            <a:pPr>
              <a:lnSpc>
                <a:spcPct val="200000"/>
              </a:lnSpc>
            </a:pPr>
            <a:r>
              <a:rPr lang="en-US" b="0" i="0" dirty="0">
                <a:solidFill>
                  <a:srgbClr val="51565E"/>
                </a:solidFill>
                <a:effectLst/>
                <a:latin typeface="Roboto" panose="02000000000000000000" pitchFamily="2" charset="0"/>
              </a:rPr>
              <a:t>The course entity has attributes such as </a:t>
            </a:r>
            <a:r>
              <a:rPr lang="en-US" b="0" i="0" dirty="0" err="1">
                <a:solidFill>
                  <a:srgbClr val="51565E"/>
                </a:solidFill>
                <a:effectLst/>
                <a:latin typeface="Roboto" panose="02000000000000000000" pitchFamily="2" charset="0"/>
              </a:rPr>
              <a:t>Cou_ID</a:t>
            </a:r>
            <a:r>
              <a:rPr lang="en-US" b="0" i="0" dirty="0">
                <a:solidFill>
                  <a:srgbClr val="51565E"/>
                </a:solidFill>
                <a:effectLst/>
                <a:latin typeface="Roboto" panose="02000000000000000000" pitchFamily="2" charset="0"/>
              </a:rPr>
              <a:t> &amp; </a:t>
            </a:r>
            <a:r>
              <a:rPr lang="en-US" b="0" i="0" dirty="0" err="1">
                <a:solidFill>
                  <a:srgbClr val="51565E"/>
                </a:solidFill>
                <a:effectLst/>
                <a:latin typeface="Roboto" panose="02000000000000000000" pitchFamily="2" charset="0"/>
              </a:rPr>
              <a:t>Cou_Name</a:t>
            </a:r>
            <a:r>
              <a:rPr lang="en-US" b="0" i="0" dirty="0">
                <a:solidFill>
                  <a:srgbClr val="51565E"/>
                </a:solidFill>
                <a:effectLst/>
                <a:latin typeface="Roboto" panose="02000000000000000000" pitchFamily="2" charset="0"/>
              </a:rPr>
              <a:t>.</a:t>
            </a:r>
            <a:endParaRPr lang="en-CA" dirty="0"/>
          </a:p>
        </p:txBody>
      </p:sp>
      <p:pic>
        <p:nvPicPr>
          <p:cNvPr id="7" name="Picture 6">
            <a:extLst>
              <a:ext uri="{FF2B5EF4-FFF2-40B4-BE49-F238E27FC236}">
                <a16:creationId xmlns:a16="http://schemas.microsoft.com/office/drawing/2014/main" id="{F7CC8FF8-5600-D00C-F668-4A0DEDAF2030}"/>
              </a:ext>
            </a:extLst>
          </p:cNvPr>
          <p:cNvPicPr>
            <a:picLocks noChangeAspect="1"/>
          </p:cNvPicPr>
          <p:nvPr/>
        </p:nvPicPr>
        <p:blipFill>
          <a:blip r:embed="rId3"/>
          <a:stretch>
            <a:fillRect/>
          </a:stretch>
        </p:blipFill>
        <p:spPr>
          <a:xfrm>
            <a:off x="378537" y="130403"/>
            <a:ext cx="2609030" cy="1102727"/>
          </a:xfrm>
          <a:prstGeom prst="rect">
            <a:avLst/>
          </a:prstGeom>
        </p:spPr>
      </p:pic>
    </p:spTree>
    <p:extLst>
      <p:ext uri="{BB962C8B-B14F-4D97-AF65-F5344CB8AC3E}">
        <p14:creationId xmlns:p14="http://schemas.microsoft.com/office/powerpoint/2010/main" val="18574211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pic>
        <p:nvPicPr>
          <p:cNvPr id="6146" name="Picture 2" descr="ERDiagramsInDBMS_1">
            <a:extLst>
              <a:ext uri="{FF2B5EF4-FFF2-40B4-BE49-F238E27FC236}">
                <a16:creationId xmlns:a16="http://schemas.microsoft.com/office/drawing/2014/main" id="{B5064FB3-1D77-F6B3-593D-1CA3AE92ED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1574" y="1109827"/>
            <a:ext cx="7429500" cy="4133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22265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pic>
        <p:nvPicPr>
          <p:cNvPr id="2" name="Picture 2" descr="ER Diagrams in DBMS: Entity Relationship Diagram Model | Simplilearn">
            <a:extLst>
              <a:ext uri="{FF2B5EF4-FFF2-40B4-BE49-F238E27FC236}">
                <a16:creationId xmlns:a16="http://schemas.microsoft.com/office/drawing/2014/main" id="{CB6E9C54-97C6-F2C2-53AB-B673084975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6141" y="971843"/>
            <a:ext cx="6135578" cy="209185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122" name="Picture 2" descr="ER Diagrams in DBMS: Entity Relationship Diagram Model | Simplilearn">
            <a:extLst>
              <a:ext uri="{FF2B5EF4-FFF2-40B4-BE49-F238E27FC236}">
                <a16:creationId xmlns:a16="http://schemas.microsoft.com/office/drawing/2014/main" id="{3E398C3A-A225-CC9A-7039-DAC09DB21C6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23079" y="3794307"/>
            <a:ext cx="5815989" cy="189909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61386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FE33E849-5545-EE41-21B4-6BF991459FCE}"/>
              </a:ext>
            </a:extLst>
          </p:cNvPr>
          <p:cNvSpPr txBox="1"/>
          <p:nvPr/>
        </p:nvSpPr>
        <p:spPr>
          <a:xfrm>
            <a:off x="0" y="0"/>
            <a:ext cx="10074166" cy="4074192"/>
          </a:xfrm>
          <a:prstGeom prst="rect">
            <a:avLst/>
          </a:prstGeom>
          <a:noFill/>
        </p:spPr>
        <p:txBody>
          <a:bodyPr wrap="square">
            <a:spAutoFit/>
          </a:bodyPr>
          <a:lstStyle/>
          <a:p>
            <a:pPr algn="l">
              <a:lnSpc>
                <a:spcPct val="200000"/>
              </a:lnSpc>
            </a:pPr>
            <a:r>
              <a:rPr lang="en-US" sz="2400" b="1" i="0" dirty="0">
                <a:solidFill>
                  <a:srgbClr val="272C37"/>
                </a:solidFill>
                <a:effectLst/>
                <a:latin typeface="Roboto" panose="02000000000000000000" pitchFamily="2" charset="0"/>
              </a:rPr>
              <a:t>Symbols Used in ER Diagrams</a:t>
            </a:r>
          </a:p>
          <a:p>
            <a:pPr algn="l">
              <a:lnSpc>
                <a:spcPct val="200000"/>
              </a:lnSpc>
              <a:buFont typeface="Arial" panose="020B0604020202020204" pitchFamily="34" charset="0"/>
              <a:buChar char="•"/>
            </a:pPr>
            <a:r>
              <a:rPr lang="en-US" b="0" i="0" dirty="0">
                <a:solidFill>
                  <a:srgbClr val="51565E"/>
                </a:solidFill>
                <a:effectLst/>
                <a:latin typeface="Roboto" panose="02000000000000000000" pitchFamily="2" charset="0"/>
              </a:rPr>
              <a:t>Rectangles: This Entity Relationship Diagram symbol represents entity types</a:t>
            </a:r>
          </a:p>
          <a:p>
            <a:pPr algn="l">
              <a:lnSpc>
                <a:spcPct val="200000"/>
              </a:lnSpc>
              <a:buFont typeface="Arial" panose="020B0604020202020204" pitchFamily="34" charset="0"/>
              <a:buChar char="•"/>
            </a:pPr>
            <a:r>
              <a:rPr lang="en-US" b="0" i="0" dirty="0">
                <a:solidFill>
                  <a:srgbClr val="51565E"/>
                </a:solidFill>
                <a:effectLst/>
                <a:latin typeface="Roboto" panose="02000000000000000000" pitchFamily="2" charset="0"/>
              </a:rPr>
              <a:t>Ellipses: This symbol represents attributes</a:t>
            </a:r>
          </a:p>
          <a:p>
            <a:pPr algn="l">
              <a:lnSpc>
                <a:spcPct val="200000"/>
              </a:lnSpc>
              <a:buFont typeface="Arial" panose="020B0604020202020204" pitchFamily="34" charset="0"/>
              <a:buChar char="•"/>
            </a:pPr>
            <a:r>
              <a:rPr lang="en-US" b="0" i="0" dirty="0">
                <a:solidFill>
                  <a:srgbClr val="51565E"/>
                </a:solidFill>
                <a:effectLst/>
                <a:latin typeface="Roboto" panose="02000000000000000000" pitchFamily="2" charset="0"/>
              </a:rPr>
              <a:t>Diamonds: This symbol represents relationship types</a:t>
            </a:r>
          </a:p>
          <a:p>
            <a:pPr algn="l">
              <a:lnSpc>
                <a:spcPct val="200000"/>
              </a:lnSpc>
              <a:buFont typeface="Arial" panose="020B0604020202020204" pitchFamily="34" charset="0"/>
              <a:buChar char="•"/>
            </a:pPr>
            <a:r>
              <a:rPr lang="en-US" b="0" i="0" dirty="0">
                <a:solidFill>
                  <a:srgbClr val="51565E"/>
                </a:solidFill>
                <a:effectLst/>
                <a:latin typeface="Roboto" panose="02000000000000000000" pitchFamily="2" charset="0"/>
              </a:rPr>
              <a:t>Lines: It links attributes to entity types and entity types with other relationship types</a:t>
            </a:r>
          </a:p>
          <a:p>
            <a:pPr algn="l">
              <a:lnSpc>
                <a:spcPct val="200000"/>
              </a:lnSpc>
              <a:buFont typeface="Arial" panose="020B0604020202020204" pitchFamily="34" charset="0"/>
              <a:buChar char="•"/>
            </a:pPr>
            <a:r>
              <a:rPr lang="en-US" b="0" i="0" dirty="0">
                <a:solidFill>
                  <a:srgbClr val="51565E"/>
                </a:solidFill>
                <a:effectLst/>
                <a:latin typeface="Roboto" panose="02000000000000000000" pitchFamily="2" charset="0"/>
              </a:rPr>
              <a:t>Primary key: Here, it underlines the attributes </a:t>
            </a:r>
          </a:p>
          <a:p>
            <a:pPr algn="l">
              <a:lnSpc>
                <a:spcPct val="200000"/>
              </a:lnSpc>
              <a:buFont typeface="Arial" panose="020B0604020202020204" pitchFamily="34" charset="0"/>
              <a:buChar char="•"/>
            </a:pPr>
            <a:r>
              <a:rPr lang="en-US" b="0" i="0" dirty="0">
                <a:solidFill>
                  <a:srgbClr val="51565E"/>
                </a:solidFill>
                <a:effectLst/>
                <a:latin typeface="Roboto" panose="02000000000000000000" pitchFamily="2" charset="0"/>
              </a:rPr>
              <a:t>Double Ellipses: Represents multi-valued attributes</a:t>
            </a:r>
          </a:p>
        </p:txBody>
      </p:sp>
      <p:pic>
        <p:nvPicPr>
          <p:cNvPr id="7170" name="Picture 2" descr="ERDiagramsInDBMS_2">
            <a:extLst>
              <a:ext uri="{FF2B5EF4-FFF2-40B4-BE49-F238E27FC236}">
                <a16:creationId xmlns:a16="http://schemas.microsoft.com/office/drawing/2014/main" id="{F6ADD65C-967A-4E0F-B3F2-0631286C6A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2560" y="3154344"/>
            <a:ext cx="6491123" cy="28464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51541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4E3D7423-1B5D-5B6D-05DF-21FC862BAE48}"/>
              </a:ext>
            </a:extLst>
          </p:cNvPr>
          <p:cNvSpPr txBox="1"/>
          <p:nvPr/>
        </p:nvSpPr>
        <p:spPr>
          <a:xfrm>
            <a:off x="153713" y="130644"/>
            <a:ext cx="5396773" cy="461665"/>
          </a:xfrm>
          <a:prstGeom prst="rect">
            <a:avLst/>
          </a:prstGeom>
          <a:noFill/>
        </p:spPr>
        <p:txBody>
          <a:bodyPr wrap="square">
            <a:spAutoFit/>
          </a:bodyPr>
          <a:lstStyle/>
          <a:p>
            <a:pPr algn="l"/>
            <a:r>
              <a:rPr lang="en-CA" sz="2400" b="1" i="0" dirty="0">
                <a:solidFill>
                  <a:srgbClr val="272C37"/>
                </a:solidFill>
                <a:effectLst/>
                <a:latin typeface="Roboto" panose="02000000000000000000" pitchFamily="2" charset="0"/>
              </a:rPr>
              <a:t>Components of ER Diagram</a:t>
            </a:r>
          </a:p>
        </p:txBody>
      </p:sp>
      <p:pic>
        <p:nvPicPr>
          <p:cNvPr id="8194" name="Picture 2" descr="Entity-Relationship Model: E-R Diagrams - Dextutor">
            <a:extLst>
              <a:ext uri="{FF2B5EF4-FFF2-40B4-BE49-F238E27FC236}">
                <a16:creationId xmlns:a16="http://schemas.microsoft.com/office/drawing/2014/main" id="{6637BCC0-27C5-4C4A-3194-3B3A2DAB56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20759" y="922165"/>
            <a:ext cx="4997012" cy="501366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ACF3DD52-B15B-73AA-F352-F7EEB190DF77}"/>
              </a:ext>
            </a:extLst>
          </p:cNvPr>
          <p:cNvSpPr txBox="1"/>
          <p:nvPr/>
        </p:nvSpPr>
        <p:spPr>
          <a:xfrm>
            <a:off x="153713" y="830435"/>
            <a:ext cx="6172200" cy="5032147"/>
          </a:xfrm>
          <a:prstGeom prst="rect">
            <a:avLst/>
          </a:prstGeom>
          <a:noFill/>
        </p:spPr>
        <p:txBody>
          <a:bodyPr wrap="square">
            <a:spAutoFit/>
          </a:bodyPr>
          <a:lstStyle/>
          <a:p>
            <a:pPr algn="l">
              <a:lnSpc>
                <a:spcPct val="150000"/>
              </a:lnSpc>
            </a:pPr>
            <a:r>
              <a:rPr lang="en-US" b="0" i="0" dirty="0">
                <a:solidFill>
                  <a:srgbClr val="51565E"/>
                </a:solidFill>
                <a:effectLst/>
                <a:latin typeface="Roboto" panose="02000000000000000000" pitchFamily="2" charset="0"/>
              </a:rPr>
              <a:t>You base an ER Diagram on three basic concepts:</a:t>
            </a:r>
          </a:p>
          <a:p>
            <a:pPr algn="l">
              <a:lnSpc>
                <a:spcPct val="150000"/>
              </a:lnSpc>
              <a:buFont typeface="Arial" panose="020B0604020202020204" pitchFamily="34" charset="0"/>
              <a:buChar char="•"/>
            </a:pPr>
            <a:r>
              <a:rPr lang="en-US" b="0" i="0" dirty="0">
                <a:solidFill>
                  <a:srgbClr val="51565E"/>
                </a:solidFill>
                <a:effectLst/>
                <a:latin typeface="Roboto" panose="02000000000000000000" pitchFamily="2" charset="0"/>
              </a:rPr>
              <a:t>Entities</a:t>
            </a:r>
          </a:p>
          <a:p>
            <a:pPr algn="l">
              <a:lnSpc>
                <a:spcPct val="150000"/>
              </a:lnSpc>
              <a:buFont typeface="Arial" panose="020B0604020202020204" pitchFamily="34" charset="0"/>
              <a:buChar char="•"/>
            </a:pPr>
            <a:r>
              <a:rPr lang="en-US" b="0" i="0" dirty="0">
                <a:solidFill>
                  <a:srgbClr val="51565E"/>
                </a:solidFill>
                <a:effectLst/>
                <a:latin typeface="Roboto" panose="02000000000000000000" pitchFamily="2" charset="0"/>
              </a:rPr>
              <a:t>Attributes</a:t>
            </a:r>
          </a:p>
          <a:p>
            <a:pPr marL="742950" lvl="1" indent="-285750" algn="l">
              <a:lnSpc>
                <a:spcPct val="150000"/>
              </a:lnSpc>
              <a:buFont typeface="Arial" panose="020B0604020202020204" pitchFamily="34" charset="0"/>
              <a:buChar char="•"/>
            </a:pPr>
            <a:r>
              <a:rPr lang="en-US" b="0" i="0" dirty="0">
                <a:solidFill>
                  <a:srgbClr val="51565E"/>
                </a:solidFill>
                <a:effectLst/>
                <a:latin typeface="Roboto" panose="02000000000000000000" pitchFamily="2" charset="0"/>
              </a:rPr>
              <a:t>Key Attribute</a:t>
            </a:r>
          </a:p>
          <a:p>
            <a:pPr marL="742950" lvl="1" indent="-285750" algn="l">
              <a:lnSpc>
                <a:spcPct val="150000"/>
              </a:lnSpc>
              <a:buFont typeface="Arial" panose="020B0604020202020204" pitchFamily="34" charset="0"/>
              <a:buChar char="•"/>
            </a:pPr>
            <a:r>
              <a:rPr lang="en-US" b="0" i="0" dirty="0">
                <a:solidFill>
                  <a:srgbClr val="51565E"/>
                </a:solidFill>
                <a:effectLst/>
                <a:latin typeface="Roboto" panose="02000000000000000000" pitchFamily="2" charset="0"/>
              </a:rPr>
              <a:t>Composite Attribute</a:t>
            </a:r>
          </a:p>
          <a:p>
            <a:pPr marL="742950" lvl="1" indent="-285750" algn="l">
              <a:lnSpc>
                <a:spcPct val="150000"/>
              </a:lnSpc>
              <a:buFont typeface="Arial" panose="020B0604020202020204" pitchFamily="34" charset="0"/>
              <a:buChar char="•"/>
            </a:pPr>
            <a:r>
              <a:rPr lang="en-US" b="0" i="0" dirty="0">
                <a:solidFill>
                  <a:srgbClr val="51565E"/>
                </a:solidFill>
                <a:effectLst/>
                <a:latin typeface="Roboto" panose="02000000000000000000" pitchFamily="2" charset="0"/>
              </a:rPr>
              <a:t>Multivalued Attribute</a:t>
            </a:r>
          </a:p>
          <a:p>
            <a:pPr marL="742950" lvl="1" indent="-285750" algn="l">
              <a:lnSpc>
                <a:spcPct val="150000"/>
              </a:lnSpc>
              <a:buFont typeface="Arial" panose="020B0604020202020204" pitchFamily="34" charset="0"/>
              <a:buChar char="•"/>
            </a:pPr>
            <a:r>
              <a:rPr lang="en-US" b="0" i="0" dirty="0">
                <a:solidFill>
                  <a:srgbClr val="51565E"/>
                </a:solidFill>
                <a:effectLst/>
                <a:latin typeface="Roboto" panose="02000000000000000000" pitchFamily="2" charset="0"/>
              </a:rPr>
              <a:t>Derived Attribute</a:t>
            </a:r>
          </a:p>
          <a:p>
            <a:pPr algn="l">
              <a:lnSpc>
                <a:spcPct val="150000"/>
              </a:lnSpc>
              <a:buFont typeface="Arial" panose="020B0604020202020204" pitchFamily="34" charset="0"/>
              <a:buChar char="•"/>
            </a:pPr>
            <a:r>
              <a:rPr lang="en-US" b="0" i="0" dirty="0">
                <a:solidFill>
                  <a:srgbClr val="51565E"/>
                </a:solidFill>
                <a:effectLst/>
                <a:latin typeface="Roboto" panose="02000000000000000000" pitchFamily="2" charset="0"/>
              </a:rPr>
              <a:t>Relationships</a:t>
            </a:r>
          </a:p>
          <a:p>
            <a:pPr marL="742950" lvl="1" indent="-285750" algn="l">
              <a:lnSpc>
                <a:spcPct val="150000"/>
              </a:lnSpc>
              <a:buFont typeface="Arial" panose="020B0604020202020204" pitchFamily="34" charset="0"/>
              <a:buChar char="•"/>
            </a:pPr>
            <a:r>
              <a:rPr lang="en-US" b="0" i="0" dirty="0">
                <a:solidFill>
                  <a:srgbClr val="51565E"/>
                </a:solidFill>
                <a:effectLst/>
                <a:latin typeface="Roboto" panose="02000000000000000000" pitchFamily="2" charset="0"/>
              </a:rPr>
              <a:t>One-to-One Relationships</a:t>
            </a:r>
          </a:p>
          <a:p>
            <a:pPr marL="742950" lvl="1" indent="-285750" algn="l">
              <a:lnSpc>
                <a:spcPct val="150000"/>
              </a:lnSpc>
              <a:buFont typeface="Arial" panose="020B0604020202020204" pitchFamily="34" charset="0"/>
              <a:buChar char="•"/>
            </a:pPr>
            <a:r>
              <a:rPr lang="en-US" b="0" i="0" dirty="0">
                <a:solidFill>
                  <a:srgbClr val="51565E"/>
                </a:solidFill>
                <a:effectLst/>
                <a:latin typeface="Roboto" panose="02000000000000000000" pitchFamily="2" charset="0"/>
              </a:rPr>
              <a:t>One-to-Many Relationships</a:t>
            </a:r>
          </a:p>
          <a:p>
            <a:pPr marL="742950" lvl="1" indent="-285750" algn="l">
              <a:lnSpc>
                <a:spcPct val="150000"/>
              </a:lnSpc>
              <a:buFont typeface="Arial" panose="020B0604020202020204" pitchFamily="34" charset="0"/>
              <a:buChar char="•"/>
            </a:pPr>
            <a:r>
              <a:rPr lang="en-US" b="0" i="0" dirty="0">
                <a:solidFill>
                  <a:srgbClr val="51565E"/>
                </a:solidFill>
                <a:effectLst/>
                <a:latin typeface="Roboto" panose="02000000000000000000" pitchFamily="2" charset="0"/>
              </a:rPr>
              <a:t>Many-to-One Relationships</a:t>
            </a:r>
          </a:p>
          <a:p>
            <a:pPr marL="742950" lvl="1" indent="-285750" algn="l">
              <a:lnSpc>
                <a:spcPct val="150000"/>
              </a:lnSpc>
              <a:buFont typeface="Arial" panose="020B0604020202020204" pitchFamily="34" charset="0"/>
              <a:buChar char="•"/>
            </a:pPr>
            <a:r>
              <a:rPr lang="en-US" b="0" i="0" dirty="0">
                <a:solidFill>
                  <a:srgbClr val="51565E"/>
                </a:solidFill>
                <a:effectLst/>
                <a:latin typeface="Roboto" panose="02000000000000000000" pitchFamily="2" charset="0"/>
              </a:rPr>
              <a:t>Many-to-Many Relationships</a:t>
            </a:r>
          </a:p>
        </p:txBody>
      </p:sp>
    </p:spTree>
    <p:extLst>
      <p:ext uri="{BB962C8B-B14F-4D97-AF65-F5344CB8AC3E}">
        <p14:creationId xmlns:p14="http://schemas.microsoft.com/office/powerpoint/2010/main" val="42934610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6" name="TextBox 5">
            <a:extLst>
              <a:ext uri="{FF2B5EF4-FFF2-40B4-BE49-F238E27FC236}">
                <a16:creationId xmlns:a16="http://schemas.microsoft.com/office/drawing/2014/main" id="{7BD5656D-8449-C4AF-CC1D-20BC35D5A833}"/>
              </a:ext>
            </a:extLst>
          </p:cNvPr>
          <p:cNvSpPr txBox="1"/>
          <p:nvPr/>
        </p:nvSpPr>
        <p:spPr>
          <a:xfrm>
            <a:off x="0" y="91771"/>
            <a:ext cx="10160876" cy="2412199"/>
          </a:xfrm>
          <a:prstGeom prst="rect">
            <a:avLst/>
          </a:prstGeom>
          <a:noFill/>
        </p:spPr>
        <p:txBody>
          <a:bodyPr wrap="square">
            <a:spAutoFit/>
          </a:bodyPr>
          <a:lstStyle/>
          <a:p>
            <a:pPr algn="l">
              <a:lnSpc>
                <a:spcPct val="200000"/>
              </a:lnSpc>
            </a:pPr>
            <a:r>
              <a:rPr lang="en-US" sz="2400" b="1" i="0" dirty="0">
                <a:solidFill>
                  <a:srgbClr val="272C37"/>
                </a:solidFill>
                <a:effectLst/>
                <a:latin typeface="Roboto" panose="02000000000000000000" pitchFamily="2" charset="0"/>
              </a:rPr>
              <a:t>Entities</a:t>
            </a:r>
          </a:p>
          <a:p>
            <a:pPr algn="l">
              <a:lnSpc>
                <a:spcPct val="200000"/>
              </a:lnSpc>
            </a:pPr>
            <a:r>
              <a:rPr lang="en-US" b="0" i="0" dirty="0">
                <a:solidFill>
                  <a:srgbClr val="51565E"/>
                </a:solidFill>
                <a:effectLst/>
                <a:latin typeface="Roboto" panose="02000000000000000000" pitchFamily="2" charset="0"/>
              </a:rPr>
              <a:t>An entity can be either a living or non-living component.</a:t>
            </a:r>
          </a:p>
          <a:p>
            <a:pPr algn="l">
              <a:lnSpc>
                <a:spcPct val="200000"/>
              </a:lnSpc>
            </a:pPr>
            <a:r>
              <a:rPr lang="en-US" b="0" i="0" dirty="0">
                <a:solidFill>
                  <a:srgbClr val="51565E"/>
                </a:solidFill>
                <a:effectLst/>
                <a:latin typeface="Roboto" panose="02000000000000000000" pitchFamily="2" charset="0"/>
              </a:rPr>
              <a:t>It showcases an entity as a rectangle in an ER diagram.</a:t>
            </a:r>
          </a:p>
          <a:p>
            <a:pPr algn="l">
              <a:lnSpc>
                <a:spcPct val="200000"/>
              </a:lnSpc>
            </a:pPr>
            <a:r>
              <a:rPr lang="en-US" b="0" i="0" dirty="0">
                <a:solidFill>
                  <a:srgbClr val="51565E"/>
                </a:solidFill>
                <a:effectLst/>
                <a:latin typeface="Roboto" panose="02000000000000000000" pitchFamily="2" charset="0"/>
              </a:rPr>
              <a:t>For example, in a student study course, both the student and the course are entities.</a:t>
            </a:r>
          </a:p>
        </p:txBody>
      </p:sp>
      <p:pic>
        <p:nvPicPr>
          <p:cNvPr id="9220" name="Picture 4" descr="ERDiagramsInDBMS_3.">
            <a:extLst>
              <a:ext uri="{FF2B5EF4-FFF2-40B4-BE49-F238E27FC236}">
                <a16:creationId xmlns:a16="http://schemas.microsoft.com/office/drawing/2014/main" id="{24B2E39E-93F1-ECD9-5984-C2445FCD3D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0552" y="3010885"/>
            <a:ext cx="6029325" cy="1924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80504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AF77E89E-5663-9A2A-D6AF-88F88758B6FD}"/>
              </a:ext>
            </a:extLst>
          </p:cNvPr>
          <p:cNvSpPr txBox="1"/>
          <p:nvPr/>
        </p:nvSpPr>
        <p:spPr>
          <a:xfrm>
            <a:off x="90650" y="69870"/>
            <a:ext cx="9763563" cy="1858201"/>
          </a:xfrm>
          <a:prstGeom prst="rect">
            <a:avLst/>
          </a:prstGeom>
          <a:noFill/>
        </p:spPr>
        <p:txBody>
          <a:bodyPr wrap="square">
            <a:spAutoFit/>
          </a:bodyPr>
          <a:lstStyle/>
          <a:p>
            <a:pPr algn="l">
              <a:lnSpc>
                <a:spcPct val="200000"/>
              </a:lnSpc>
            </a:pPr>
            <a:r>
              <a:rPr lang="en-US" sz="2400" b="1" i="0" dirty="0">
                <a:solidFill>
                  <a:srgbClr val="272C37"/>
                </a:solidFill>
                <a:effectLst/>
                <a:latin typeface="Roboto" panose="02000000000000000000" pitchFamily="2" charset="0"/>
              </a:rPr>
              <a:t>Attribute</a:t>
            </a:r>
          </a:p>
          <a:p>
            <a:pPr algn="l">
              <a:lnSpc>
                <a:spcPct val="200000"/>
              </a:lnSpc>
            </a:pPr>
            <a:r>
              <a:rPr lang="en-US" b="0" i="0" dirty="0">
                <a:solidFill>
                  <a:srgbClr val="51565E"/>
                </a:solidFill>
                <a:effectLst/>
                <a:latin typeface="Roboto" panose="02000000000000000000" pitchFamily="2" charset="0"/>
              </a:rPr>
              <a:t>An attribute exhibits the properties of an entity. </a:t>
            </a:r>
          </a:p>
          <a:p>
            <a:pPr algn="l">
              <a:lnSpc>
                <a:spcPct val="200000"/>
              </a:lnSpc>
            </a:pPr>
            <a:r>
              <a:rPr lang="en-US" b="0" i="0" dirty="0">
                <a:solidFill>
                  <a:srgbClr val="51565E"/>
                </a:solidFill>
                <a:effectLst/>
                <a:latin typeface="Roboto" panose="02000000000000000000" pitchFamily="2" charset="0"/>
              </a:rPr>
              <a:t>You can illustrate an attribute with an oval shape in an ER diagram.</a:t>
            </a:r>
          </a:p>
        </p:txBody>
      </p:sp>
      <p:pic>
        <p:nvPicPr>
          <p:cNvPr id="10242" name="Picture 2" descr="ERDiagramsInDBMS_5">
            <a:extLst>
              <a:ext uri="{FF2B5EF4-FFF2-40B4-BE49-F238E27FC236}">
                <a16:creationId xmlns:a16="http://schemas.microsoft.com/office/drawing/2014/main" id="{7D44413E-C7A3-F50B-5FC8-2E62F53210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7616" y="2323114"/>
            <a:ext cx="7362825" cy="2952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38758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8B846C7D-D50F-DC57-3A34-E61715ABEAD8}"/>
              </a:ext>
            </a:extLst>
          </p:cNvPr>
          <p:cNvSpPr txBox="1"/>
          <p:nvPr/>
        </p:nvSpPr>
        <p:spPr>
          <a:xfrm>
            <a:off x="0" y="0"/>
            <a:ext cx="10137228" cy="1846659"/>
          </a:xfrm>
          <a:prstGeom prst="rect">
            <a:avLst/>
          </a:prstGeom>
          <a:noFill/>
        </p:spPr>
        <p:txBody>
          <a:bodyPr wrap="square">
            <a:spAutoFit/>
          </a:bodyPr>
          <a:lstStyle/>
          <a:p>
            <a:pPr algn="l"/>
            <a:r>
              <a:rPr lang="en-US" sz="2400" b="1" i="0" dirty="0">
                <a:solidFill>
                  <a:srgbClr val="272C37"/>
                </a:solidFill>
                <a:effectLst/>
                <a:latin typeface="Roboto" panose="02000000000000000000" pitchFamily="2" charset="0"/>
              </a:rPr>
              <a:t>Key Attribute</a:t>
            </a:r>
          </a:p>
          <a:p>
            <a:pPr algn="l"/>
            <a:endParaRPr lang="en-US" b="0" i="0" dirty="0">
              <a:solidFill>
                <a:srgbClr val="51565E"/>
              </a:solidFill>
              <a:effectLst/>
              <a:latin typeface="Roboto" panose="02000000000000000000" pitchFamily="2" charset="0"/>
            </a:endParaRPr>
          </a:p>
          <a:p>
            <a:pPr algn="l"/>
            <a:r>
              <a:rPr lang="en-US" b="0" i="0" dirty="0">
                <a:solidFill>
                  <a:srgbClr val="51565E"/>
                </a:solidFill>
                <a:effectLst/>
                <a:latin typeface="Roboto" panose="02000000000000000000" pitchFamily="2" charset="0"/>
              </a:rPr>
              <a:t>Key attribute uniquely identifies an entity from an entity set.</a:t>
            </a:r>
          </a:p>
          <a:p>
            <a:pPr algn="l"/>
            <a:r>
              <a:rPr lang="en-US" b="0" i="0" dirty="0">
                <a:solidFill>
                  <a:srgbClr val="51565E"/>
                </a:solidFill>
                <a:effectLst/>
                <a:latin typeface="Roboto" panose="02000000000000000000" pitchFamily="2" charset="0"/>
              </a:rPr>
              <a:t>It underlines the text of a key attribute.</a:t>
            </a:r>
          </a:p>
          <a:p>
            <a:pPr algn="l"/>
            <a:r>
              <a:rPr lang="en-US" b="0" i="0" dirty="0">
                <a:solidFill>
                  <a:srgbClr val="51565E"/>
                </a:solidFill>
                <a:effectLst/>
                <a:latin typeface="Roboto" panose="02000000000000000000" pitchFamily="2" charset="0"/>
              </a:rPr>
              <a:t>For example: For a student entity, the roll number can uniquely identify a student from a set of students.</a:t>
            </a:r>
          </a:p>
        </p:txBody>
      </p:sp>
      <p:pic>
        <p:nvPicPr>
          <p:cNvPr id="11266" name="Picture 2" descr="ERDiagramsInDBMS_6">
            <a:extLst>
              <a:ext uri="{FF2B5EF4-FFF2-40B4-BE49-F238E27FC236}">
                <a16:creationId xmlns:a16="http://schemas.microsoft.com/office/drawing/2014/main" id="{45BCB155-0D00-C43C-61B4-DB0DCAC1AE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38413" y="2228850"/>
            <a:ext cx="7115175" cy="2400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10966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AA1865BE-D938-2D6B-7728-A05156B9D847}"/>
              </a:ext>
            </a:extLst>
          </p:cNvPr>
          <p:cNvSpPr txBox="1"/>
          <p:nvPr/>
        </p:nvSpPr>
        <p:spPr>
          <a:xfrm>
            <a:off x="59119" y="0"/>
            <a:ext cx="9715501" cy="1661993"/>
          </a:xfrm>
          <a:prstGeom prst="rect">
            <a:avLst/>
          </a:prstGeom>
          <a:noFill/>
        </p:spPr>
        <p:txBody>
          <a:bodyPr wrap="square">
            <a:spAutoFit/>
          </a:bodyPr>
          <a:lstStyle/>
          <a:p>
            <a:pPr algn="l"/>
            <a:r>
              <a:rPr lang="en-US" sz="2400" b="1" i="0" dirty="0">
                <a:solidFill>
                  <a:srgbClr val="272C37"/>
                </a:solidFill>
                <a:effectLst/>
                <a:latin typeface="Roboto" panose="02000000000000000000" pitchFamily="2" charset="0"/>
              </a:rPr>
              <a:t>Composite Attribute</a:t>
            </a:r>
          </a:p>
          <a:p>
            <a:pPr algn="l"/>
            <a:endParaRPr lang="en-US" sz="2400" b="1" i="0" dirty="0">
              <a:solidFill>
                <a:srgbClr val="272C37"/>
              </a:solidFill>
              <a:effectLst/>
              <a:latin typeface="Roboto" panose="02000000000000000000" pitchFamily="2" charset="0"/>
            </a:endParaRPr>
          </a:p>
          <a:p>
            <a:pPr algn="l"/>
            <a:r>
              <a:rPr lang="en-US" b="0" i="0" dirty="0">
                <a:solidFill>
                  <a:srgbClr val="51565E"/>
                </a:solidFill>
                <a:effectLst/>
                <a:latin typeface="Roboto" panose="02000000000000000000" pitchFamily="2" charset="0"/>
              </a:rPr>
              <a:t>An attribute that is composed of several other attributes is known as a composite attribute.</a:t>
            </a:r>
          </a:p>
          <a:p>
            <a:pPr algn="l"/>
            <a:r>
              <a:rPr lang="en-US" b="0" i="0" dirty="0">
                <a:solidFill>
                  <a:srgbClr val="51565E"/>
                </a:solidFill>
                <a:effectLst/>
                <a:latin typeface="Roboto" panose="02000000000000000000" pitchFamily="2" charset="0"/>
              </a:rPr>
              <a:t>An oval showcases the composite attribute, and the composite attribute oval is further connected with other ovals.</a:t>
            </a:r>
          </a:p>
        </p:txBody>
      </p:sp>
      <p:pic>
        <p:nvPicPr>
          <p:cNvPr id="12290" name="Picture 2" descr="ERDiagramsInDBMS_7">
            <a:extLst>
              <a:ext uri="{FF2B5EF4-FFF2-40B4-BE49-F238E27FC236}">
                <a16:creationId xmlns:a16="http://schemas.microsoft.com/office/drawing/2014/main" id="{EA48B25D-9977-EFEF-43DF-71532D1F6E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5075" y="2252663"/>
            <a:ext cx="7181850" cy="2352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4460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28AC70A6-E7E8-238F-10D7-CB127F61459A}"/>
              </a:ext>
            </a:extLst>
          </p:cNvPr>
          <p:cNvSpPr txBox="1"/>
          <p:nvPr/>
        </p:nvSpPr>
        <p:spPr>
          <a:xfrm>
            <a:off x="-1" y="91771"/>
            <a:ext cx="9995133" cy="1384995"/>
          </a:xfrm>
          <a:prstGeom prst="rect">
            <a:avLst/>
          </a:prstGeom>
          <a:noFill/>
        </p:spPr>
        <p:txBody>
          <a:bodyPr wrap="square">
            <a:spAutoFit/>
          </a:bodyPr>
          <a:lstStyle/>
          <a:p>
            <a:pPr algn="l"/>
            <a:r>
              <a:rPr lang="en-US" sz="2400" b="1" i="0" dirty="0">
                <a:solidFill>
                  <a:srgbClr val="272C37"/>
                </a:solidFill>
                <a:effectLst/>
                <a:latin typeface="Roboto" panose="02000000000000000000" pitchFamily="2" charset="0"/>
              </a:rPr>
              <a:t>Multivalued Attribute</a:t>
            </a:r>
          </a:p>
          <a:p>
            <a:pPr algn="l"/>
            <a:endParaRPr lang="en-US" sz="2400" b="1" i="0" dirty="0">
              <a:solidFill>
                <a:srgbClr val="272C37"/>
              </a:solidFill>
              <a:effectLst/>
              <a:latin typeface="Roboto" panose="02000000000000000000" pitchFamily="2" charset="0"/>
            </a:endParaRPr>
          </a:p>
          <a:p>
            <a:pPr algn="l"/>
            <a:r>
              <a:rPr lang="en-US" b="0" i="0" dirty="0">
                <a:solidFill>
                  <a:srgbClr val="51565E"/>
                </a:solidFill>
                <a:effectLst/>
                <a:latin typeface="Roboto" panose="02000000000000000000" pitchFamily="2" charset="0"/>
              </a:rPr>
              <a:t>Some attributes can possess over one value, those attributes are called multivalued attributes.</a:t>
            </a:r>
          </a:p>
          <a:p>
            <a:pPr algn="l"/>
            <a:r>
              <a:rPr lang="en-US" b="0" i="0" dirty="0">
                <a:solidFill>
                  <a:srgbClr val="51565E"/>
                </a:solidFill>
                <a:effectLst/>
                <a:latin typeface="Roboto" panose="02000000000000000000" pitchFamily="2" charset="0"/>
              </a:rPr>
              <a:t>The double oval shape is used to represent a multivalued attribute.</a:t>
            </a:r>
          </a:p>
        </p:txBody>
      </p:sp>
      <p:pic>
        <p:nvPicPr>
          <p:cNvPr id="13314" name="Picture 2" descr="ERDiagramsInDBMS_8">
            <a:extLst>
              <a:ext uri="{FF2B5EF4-FFF2-40B4-BE49-F238E27FC236}">
                <a16:creationId xmlns:a16="http://schemas.microsoft.com/office/drawing/2014/main" id="{AF1F56F4-06CE-A36D-6455-CFA412B4C6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0300" y="2128838"/>
            <a:ext cx="7391400" cy="2600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16028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62557BF9-B2D0-BA28-C04C-55CD0C934484}"/>
              </a:ext>
            </a:extLst>
          </p:cNvPr>
          <p:cNvSpPr txBox="1"/>
          <p:nvPr/>
        </p:nvSpPr>
        <p:spPr>
          <a:xfrm>
            <a:off x="-1" y="0"/>
            <a:ext cx="10231821" cy="1384995"/>
          </a:xfrm>
          <a:prstGeom prst="rect">
            <a:avLst/>
          </a:prstGeom>
          <a:noFill/>
        </p:spPr>
        <p:txBody>
          <a:bodyPr wrap="square">
            <a:spAutoFit/>
          </a:bodyPr>
          <a:lstStyle/>
          <a:p>
            <a:pPr algn="l"/>
            <a:r>
              <a:rPr lang="en-US" sz="2400" b="1" i="0" dirty="0">
                <a:solidFill>
                  <a:srgbClr val="272C37"/>
                </a:solidFill>
                <a:effectLst/>
                <a:latin typeface="Roboto" panose="02000000000000000000" pitchFamily="2" charset="0"/>
              </a:rPr>
              <a:t>Derived Attribute</a:t>
            </a:r>
          </a:p>
          <a:p>
            <a:pPr algn="l"/>
            <a:endParaRPr lang="en-US" sz="2400" b="1" i="0" dirty="0">
              <a:solidFill>
                <a:srgbClr val="272C37"/>
              </a:solidFill>
              <a:effectLst/>
              <a:latin typeface="Roboto" panose="02000000000000000000" pitchFamily="2" charset="0"/>
            </a:endParaRPr>
          </a:p>
          <a:p>
            <a:pPr algn="l"/>
            <a:r>
              <a:rPr lang="en-US" b="0" i="0" dirty="0">
                <a:solidFill>
                  <a:srgbClr val="51565E"/>
                </a:solidFill>
                <a:effectLst/>
                <a:latin typeface="Roboto" panose="02000000000000000000" pitchFamily="2" charset="0"/>
              </a:rPr>
              <a:t>An attribute that can be derived from other attributes of the entity is known as a derived attribute.</a:t>
            </a:r>
          </a:p>
          <a:p>
            <a:pPr algn="l"/>
            <a:r>
              <a:rPr lang="en-US" b="0" i="0" dirty="0">
                <a:solidFill>
                  <a:srgbClr val="51565E"/>
                </a:solidFill>
                <a:effectLst/>
                <a:latin typeface="Roboto" panose="02000000000000000000" pitchFamily="2" charset="0"/>
              </a:rPr>
              <a:t>In the ER diagram, the dashed oval represents the derived attribute.</a:t>
            </a:r>
          </a:p>
        </p:txBody>
      </p:sp>
      <p:pic>
        <p:nvPicPr>
          <p:cNvPr id="14338" name="Picture 2" descr="ERDiagramsInDBMS_9.">
            <a:extLst>
              <a:ext uri="{FF2B5EF4-FFF2-40B4-BE49-F238E27FC236}">
                <a16:creationId xmlns:a16="http://schemas.microsoft.com/office/drawing/2014/main" id="{B8DF4F3D-8C16-C396-7A76-7F25DE399B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8388" y="2147888"/>
            <a:ext cx="7515225" cy="2562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21170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E7879DB8-7E57-2C07-8486-95D2CD382D89}"/>
              </a:ext>
            </a:extLst>
          </p:cNvPr>
          <p:cNvSpPr txBox="1"/>
          <p:nvPr/>
        </p:nvSpPr>
        <p:spPr>
          <a:xfrm>
            <a:off x="0" y="0"/>
            <a:ext cx="12192000" cy="1661993"/>
          </a:xfrm>
          <a:prstGeom prst="rect">
            <a:avLst/>
          </a:prstGeom>
          <a:noFill/>
        </p:spPr>
        <p:txBody>
          <a:bodyPr wrap="square">
            <a:spAutoFit/>
          </a:bodyPr>
          <a:lstStyle/>
          <a:p>
            <a:pPr algn="l"/>
            <a:r>
              <a:rPr lang="en-US" sz="2400" b="1" i="0" dirty="0">
                <a:solidFill>
                  <a:srgbClr val="272C37"/>
                </a:solidFill>
                <a:effectLst/>
                <a:latin typeface="Roboto" panose="02000000000000000000" pitchFamily="2" charset="0"/>
              </a:rPr>
              <a:t>Relationship</a:t>
            </a:r>
          </a:p>
          <a:p>
            <a:pPr algn="l"/>
            <a:endParaRPr lang="en-US" sz="2400" b="1" i="0" dirty="0">
              <a:solidFill>
                <a:srgbClr val="272C37"/>
              </a:solidFill>
              <a:effectLst/>
              <a:latin typeface="Roboto" panose="02000000000000000000" pitchFamily="2" charset="0"/>
            </a:endParaRPr>
          </a:p>
          <a:p>
            <a:pPr algn="l"/>
            <a:r>
              <a:rPr lang="en-US" b="0" i="0" dirty="0">
                <a:solidFill>
                  <a:srgbClr val="51565E"/>
                </a:solidFill>
                <a:effectLst/>
                <a:latin typeface="Roboto" panose="02000000000000000000" pitchFamily="2" charset="0"/>
              </a:rPr>
              <a:t>The diamond shape showcases a relationship in the ER diagram.</a:t>
            </a:r>
          </a:p>
          <a:p>
            <a:pPr algn="l"/>
            <a:r>
              <a:rPr lang="en-US" b="0" i="0" dirty="0">
                <a:solidFill>
                  <a:srgbClr val="51565E"/>
                </a:solidFill>
                <a:effectLst/>
                <a:latin typeface="Roboto" panose="02000000000000000000" pitchFamily="2" charset="0"/>
              </a:rPr>
              <a:t>It depicts the relationship between two entities.</a:t>
            </a:r>
          </a:p>
          <a:p>
            <a:pPr algn="l"/>
            <a:r>
              <a:rPr lang="en-US" b="0" i="0" dirty="0">
                <a:solidFill>
                  <a:srgbClr val="51565E"/>
                </a:solidFill>
                <a:effectLst/>
                <a:latin typeface="Roboto" panose="02000000000000000000" pitchFamily="2" charset="0"/>
              </a:rPr>
              <a:t>In the example below, both the student and the course are entities, and study is the relationship between them. </a:t>
            </a:r>
          </a:p>
        </p:txBody>
      </p:sp>
      <p:pic>
        <p:nvPicPr>
          <p:cNvPr id="15362" name="Picture 2" descr="ERDiagramsInDBMS_10.">
            <a:extLst>
              <a:ext uri="{FF2B5EF4-FFF2-40B4-BE49-F238E27FC236}">
                <a16:creationId xmlns:a16="http://schemas.microsoft.com/office/drawing/2014/main" id="{5CE4FC34-EC32-39F3-8997-1F462C1BBA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5563" y="2286000"/>
            <a:ext cx="7000875"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76510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83BC7344-8871-5DE0-0A64-82521FF138E1}"/>
              </a:ext>
            </a:extLst>
          </p:cNvPr>
          <p:cNvSpPr txBox="1"/>
          <p:nvPr/>
        </p:nvSpPr>
        <p:spPr>
          <a:xfrm>
            <a:off x="74886" y="0"/>
            <a:ext cx="12206451" cy="2585323"/>
          </a:xfrm>
          <a:prstGeom prst="rect">
            <a:avLst/>
          </a:prstGeom>
          <a:noFill/>
        </p:spPr>
        <p:txBody>
          <a:bodyPr wrap="square">
            <a:spAutoFit/>
          </a:bodyPr>
          <a:lstStyle/>
          <a:p>
            <a:pPr algn="l"/>
            <a:r>
              <a:rPr lang="en-US" sz="2400" b="1" i="0" dirty="0">
                <a:solidFill>
                  <a:srgbClr val="272C37"/>
                </a:solidFill>
                <a:effectLst/>
                <a:latin typeface="Roboto" panose="02000000000000000000" pitchFamily="2" charset="0"/>
              </a:rPr>
              <a:t>One-to-One Relationship</a:t>
            </a:r>
          </a:p>
          <a:p>
            <a:pPr algn="l"/>
            <a:endParaRPr lang="en-US" sz="2400" b="1" dirty="0">
              <a:solidFill>
                <a:srgbClr val="272C37"/>
              </a:solidFill>
              <a:latin typeface="Roboto" panose="02000000000000000000" pitchFamily="2" charset="0"/>
            </a:endParaRPr>
          </a:p>
          <a:p>
            <a:pPr algn="l"/>
            <a:endParaRPr lang="en-US" sz="2400" b="1" i="0" dirty="0">
              <a:solidFill>
                <a:srgbClr val="272C37"/>
              </a:solidFill>
              <a:effectLst/>
              <a:latin typeface="Roboto" panose="02000000000000000000" pitchFamily="2" charset="0"/>
            </a:endParaRPr>
          </a:p>
          <a:p>
            <a:pPr algn="l"/>
            <a:r>
              <a:rPr lang="en-US" b="0" i="0" dirty="0">
                <a:solidFill>
                  <a:srgbClr val="51565E"/>
                </a:solidFill>
                <a:effectLst/>
                <a:latin typeface="Roboto" panose="02000000000000000000" pitchFamily="2" charset="0"/>
              </a:rPr>
              <a:t>When a single element of an entity is associated with a single element of another entity, it is called a one-to-one relationship.</a:t>
            </a:r>
          </a:p>
          <a:p>
            <a:pPr algn="l"/>
            <a:r>
              <a:rPr lang="en-US" b="0" i="0" dirty="0">
                <a:solidFill>
                  <a:srgbClr val="51565E"/>
                </a:solidFill>
                <a:effectLst/>
                <a:latin typeface="Roboto" panose="02000000000000000000" pitchFamily="2" charset="0"/>
              </a:rPr>
              <a:t>For example, a student has only one identification card and an identification card is given to one person.</a:t>
            </a:r>
          </a:p>
          <a:p>
            <a:br>
              <a:rPr lang="en-US" dirty="0"/>
            </a:br>
            <a:endParaRPr lang="en-CA" dirty="0"/>
          </a:p>
        </p:txBody>
      </p:sp>
      <p:pic>
        <p:nvPicPr>
          <p:cNvPr id="16386" name="Picture 2" descr="ERDiagramsInDBMS_11">
            <a:extLst>
              <a:ext uri="{FF2B5EF4-FFF2-40B4-BE49-F238E27FC236}">
                <a16:creationId xmlns:a16="http://schemas.microsoft.com/office/drawing/2014/main" id="{5237E5C4-C1BE-0D6A-4BF2-0D6D7E2896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54744" y="2281943"/>
            <a:ext cx="7334250" cy="1343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20849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6BFC5D5B-21D5-3867-1711-D9048310B67A}"/>
              </a:ext>
            </a:extLst>
          </p:cNvPr>
          <p:cNvSpPr txBox="1"/>
          <p:nvPr/>
        </p:nvSpPr>
        <p:spPr>
          <a:xfrm>
            <a:off x="0" y="0"/>
            <a:ext cx="12192000" cy="3892732"/>
          </a:xfrm>
          <a:prstGeom prst="rect">
            <a:avLst/>
          </a:prstGeom>
          <a:noFill/>
        </p:spPr>
        <p:txBody>
          <a:bodyPr wrap="square">
            <a:spAutoFit/>
          </a:bodyPr>
          <a:lstStyle/>
          <a:p>
            <a:pPr algn="l"/>
            <a:r>
              <a:rPr lang="en-US" sz="2400" b="1" i="0" dirty="0">
                <a:solidFill>
                  <a:srgbClr val="272C37"/>
                </a:solidFill>
                <a:effectLst/>
                <a:latin typeface="Roboto" panose="02000000000000000000" pitchFamily="2" charset="0"/>
              </a:rPr>
              <a:t>One-to-Many Relationship</a:t>
            </a:r>
          </a:p>
          <a:p>
            <a:pPr algn="l">
              <a:lnSpc>
                <a:spcPct val="200000"/>
              </a:lnSpc>
            </a:pPr>
            <a:endParaRPr lang="en-US" sz="2400" b="1" i="0" dirty="0">
              <a:solidFill>
                <a:srgbClr val="272C37"/>
              </a:solidFill>
              <a:effectLst/>
              <a:latin typeface="Roboto" panose="02000000000000000000" pitchFamily="2" charset="0"/>
            </a:endParaRPr>
          </a:p>
          <a:p>
            <a:pPr algn="l">
              <a:lnSpc>
                <a:spcPct val="200000"/>
              </a:lnSpc>
            </a:pPr>
            <a:r>
              <a:rPr lang="en-US" b="0" i="0" dirty="0">
                <a:solidFill>
                  <a:srgbClr val="51565E"/>
                </a:solidFill>
                <a:effectLst/>
                <a:latin typeface="Roboto" panose="02000000000000000000" pitchFamily="2" charset="0"/>
              </a:rPr>
              <a:t>When a single element of an entity is associated with more than one element of another entity, it is called a one-to-many relationship</a:t>
            </a:r>
          </a:p>
          <a:p>
            <a:pPr algn="l">
              <a:lnSpc>
                <a:spcPct val="200000"/>
              </a:lnSpc>
            </a:pPr>
            <a:r>
              <a:rPr lang="en-US" b="0" i="0" dirty="0">
                <a:solidFill>
                  <a:srgbClr val="51565E"/>
                </a:solidFill>
                <a:effectLst/>
                <a:latin typeface="Roboto" panose="02000000000000000000" pitchFamily="2" charset="0"/>
              </a:rPr>
              <a:t>For example, a customer can place many orders, but an order cannot be placed by many customers.</a:t>
            </a:r>
          </a:p>
          <a:p>
            <a:pPr>
              <a:lnSpc>
                <a:spcPct val="200000"/>
              </a:lnSpc>
            </a:pPr>
            <a:br>
              <a:rPr lang="en-US" dirty="0"/>
            </a:br>
            <a:endParaRPr lang="en-CA" dirty="0"/>
          </a:p>
        </p:txBody>
      </p:sp>
      <p:pic>
        <p:nvPicPr>
          <p:cNvPr id="17410" name="Picture 2" descr="ERDiagramsInDBMS_12">
            <a:extLst>
              <a:ext uri="{FF2B5EF4-FFF2-40B4-BE49-F238E27FC236}">
                <a16:creationId xmlns:a16="http://schemas.microsoft.com/office/drawing/2014/main" id="{AA362235-DCA7-A2BD-A78E-BCD886C0B2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4580" y="3867150"/>
            <a:ext cx="7143750" cy="1409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06057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44217BED-C11A-2E17-2CB8-6E6F2D126013}"/>
              </a:ext>
            </a:extLst>
          </p:cNvPr>
          <p:cNvSpPr txBox="1"/>
          <p:nvPr/>
        </p:nvSpPr>
        <p:spPr>
          <a:xfrm>
            <a:off x="-1" y="0"/>
            <a:ext cx="12249807" cy="2412199"/>
          </a:xfrm>
          <a:prstGeom prst="rect">
            <a:avLst/>
          </a:prstGeom>
          <a:noFill/>
        </p:spPr>
        <p:txBody>
          <a:bodyPr wrap="square">
            <a:spAutoFit/>
          </a:bodyPr>
          <a:lstStyle/>
          <a:p>
            <a:pPr algn="l"/>
            <a:r>
              <a:rPr lang="en-US" sz="2400" b="1" i="0" dirty="0">
                <a:solidFill>
                  <a:srgbClr val="272C37"/>
                </a:solidFill>
                <a:effectLst/>
                <a:latin typeface="Roboto" panose="02000000000000000000" pitchFamily="2" charset="0"/>
              </a:rPr>
              <a:t>Many-to-One Relationship</a:t>
            </a:r>
          </a:p>
          <a:p>
            <a:pPr algn="l"/>
            <a:endParaRPr lang="en-US" sz="2400" b="1" i="0" dirty="0">
              <a:solidFill>
                <a:srgbClr val="272C37"/>
              </a:solidFill>
              <a:effectLst/>
              <a:latin typeface="Roboto" panose="02000000000000000000" pitchFamily="2" charset="0"/>
            </a:endParaRPr>
          </a:p>
          <a:p>
            <a:pPr algn="l">
              <a:lnSpc>
                <a:spcPct val="200000"/>
              </a:lnSpc>
            </a:pPr>
            <a:r>
              <a:rPr lang="en-US" b="0" i="0" dirty="0">
                <a:solidFill>
                  <a:srgbClr val="51565E"/>
                </a:solidFill>
                <a:effectLst/>
                <a:latin typeface="Roboto" panose="02000000000000000000" pitchFamily="2" charset="0"/>
              </a:rPr>
              <a:t>When more than one element of an entity is related to a single element of another entity, then it is called a many-to-one relationship.</a:t>
            </a:r>
          </a:p>
          <a:p>
            <a:pPr algn="l">
              <a:lnSpc>
                <a:spcPct val="200000"/>
              </a:lnSpc>
            </a:pPr>
            <a:r>
              <a:rPr lang="en-US" b="0" i="0" dirty="0">
                <a:solidFill>
                  <a:srgbClr val="51565E"/>
                </a:solidFill>
                <a:effectLst/>
                <a:latin typeface="Roboto" panose="02000000000000000000" pitchFamily="2" charset="0"/>
              </a:rPr>
              <a:t>For example, students have to opt for a single course, but a course can have many students.</a:t>
            </a:r>
          </a:p>
        </p:txBody>
      </p:sp>
      <p:pic>
        <p:nvPicPr>
          <p:cNvPr id="18434" name="Picture 2" descr="ERDiagramsInDBMS_13">
            <a:extLst>
              <a:ext uri="{FF2B5EF4-FFF2-40B4-BE49-F238E27FC236}">
                <a16:creationId xmlns:a16="http://schemas.microsoft.com/office/drawing/2014/main" id="{963BF782-3E62-5EB9-DEF1-BF4E6B75DF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0813" y="2757488"/>
            <a:ext cx="6810375" cy="1343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34264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94BB81A7-172A-7A2A-3ED9-B37159FD3EC6}"/>
              </a:ext>
            </a:extLst>
          </p:cNvPr>
          <p:cNvSpPr txBox="1"/>
          <p:nvPr/>
        </p:nvSpPr>
        <p:spPr>
          <a:xfrm>
            <a:off x="0" y="0"/>
            <a:ext cx="12192000" cy="3523400"/>
          </a:xfrm>
          <a:prstGeom prst="rect">
            <a:avLst/>
          </a:prstGeom>
          <a:noFill/>
        </p:spPr>
        <p:txBody>
          <a:bodyPr wrap="square">
            <a:spAutoFit/>
          </a:bodyPr>
          <a:lstStyle/>
          <a:p>
            <a:pPr algn="l"/>
            <a:r>
              <a:rPr lang="en-US" sz="2400" b="1" i="0" dirty="0">
                <a:solidFill>
                  <a:srgbClr val="272C37"/>
                </a:solidFill>
                <a:effectLst/>
                <a:latin typeface="Roboto" panose="02000000000000000000" pitchFamily="2" charset="0"/>
              </a:rPr>
              <a:t>Many-to-Many Relationship</a:t>
            </a:r>
          </a:p>
          <a:p>
            <a:pPr algn="l"/>
            <a:endParaRPr lang="en-US" sz="2400" b="1" i="0" dirty="0">
              <a:solidFill>
                <a:srgbClr val="272C37"/>
              </a:solidFill>
              <a:effectLst/>
              <a:latin typeface="Roboto" panose="02000000000000000000" pitchFamily="2" charset="0"/>
            </a:endParaRPr>
          </a:p>
          <a:p>
            <a:pPr algn="l">
              <a:lnSpc>
                <a:spcPct val="200000"/>
              </a:lnSpc>
            </a:pPr>
            <a:r>
              <a:rPr lang="en-US" b="0" i="0" dirty="0">
                <a:solidFill>
                  <a:srgbClr val="51565E"/>
                </a:solidFill>
                <a:effectLst/>
                <a:latin typeface="Roboto" panose="02000000000000000000" pitchFamily="2" charset="0"/>
              </a:rPr>
              <a:t>When more than one element of an entity is associated with more than one element of another entity, this is called a many-to-many relationship.</a:t>
            </a:r>
          </a:p>
          <a:p>
            <a:pPr algn="l">
              <a:lnSpc>
                <a:spcPct val="200000"/>
              </a:lnSpc>
            </a:pPr>
            <a:r>
              <a:rPr lang="en-US" b="0" i="0" dirty="0">
                <a:solidFill>
                  <a:srgbClr val="51565E"/>
                </a:solidFill>
                <a:effectLst/>
                <a:latin typeface="Roboto" panose="02000000000000000000" pitchFamily="2" charset="0"/>
              </a:rPr>
              <a:t>For example, you can assign an employee to many projects and a project can have many employees.</a:t>
            </a:r>
          </a:p>
          <a:p>
            <a:pPr>
              <a:lnSpc>
                <a:spcPct val="200000"/>
              </a:lnSpc>
            </a:pPr>
            <a:br>
              <a:rPr lang="en-US" dirty="0"/>
            </a:br>
            <a:endParaRPr lang="en-CA" dirty="0"/>
          </a:p>
        </p:txBody>
      </p:sp>
      <p:pic>
        <p:nvPicPr>
          <p:cNvPr id="19458" name="Picture 2" descr="ERDiagramsInDBMS_14">
            <a:extLst>
              <a:ext uri="{FF2B5EF4-FFF2-40B4-BE49-F238E27FC236}">
                <a16:creationId xmlns:a16="http://schemas.microsoft.com/office/drawing/2014/main" id="{1BA77F99-3ED5-59DD-9175-A4E6A2D371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0699" y="3673202"/>
            <a:ext cx="7105650" cy="1419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22487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6" name="TextBox 5">
            <a:extLst>
              <a:ext uri="{FF2B5EF4-FFF2-40B4-BE49-F238E27FC236}">
                <a16:creationId xmlns:a16="http://schemas.microsoft.com/office/drawing/2014/main" id="{0F9F98D3-3BF8-4716-BA52-820AE316A203}"/>
              </a:ext>
            </a:extLst>
          </p:cNvPr>
          <p:cNvSpPr txBox="1"/>
          <p:nvPr/>
        </p:nvSpPr>
        <p:spPr>
          <a:xfrm>
            <a:off x="155529" y="59789"/>
            <a:ext cx="12192000" cy="6212278"/>
          </a:xfrm>
          <a:prstGeom prst="rect">
            <a:avLst/>
          </a:prstGeom>
          <a:noFill/>
        </p:spPr>
        <p:txBody>
          <a:bodyPr wrap="square">
            <a:spAutoFit/>
          </a:bodyPr>
          <a:lstStyle/>
          <a:p>
            <a:pPr algn="l">
              <a:lnSpc>
                <a:spcPct val="150000"/>
              </a:lnSpc>
            </a:pPr>
            <a:r>
              <a:rPr lang="en-US" sz="2800" b="1" i="0" dirty="0">
                <a:solidFill>
                  <a:srgbClr val="000000"/>
                </a:solidFill>
                <a:effectLst/>
                <a:latin typeface="Times New Roman" panose="02020603050405020304" pitchFamily="18" charset="0"/>
                <a:cs typeface="Times New Roman" panose="02020603050405020304" pitchFamily="18" charset="0"/>
              </a:rPr>
              <a:t>How to Create an ER Diagram</a:t>
            </a:r>
          </a:p>
          <a:p>
            <a:pPr algn="l">
              <a:lnSpc>
                <a:spcPct val="150000"/>
              </a:lnSpc>
            </a:pPr>
            <a:r>
              <a:rPr lang="en-US" sz="2400" b="0" i="0" dirty="0">
                <a:solidFill>
                  <a:srgbClr val="000000"/>
                </a:solidFill>
                <a:effectLst/>
                <a:latin typeface="Times New Roman" panose="02020603050405020304" pitchFamily="18" charset="0"/>
                <a:cs typeface="Times New Roman" panose="02020603050405020304" pitchFamily="18" charset="0"/>
              </a:rPr>
              <a:t>Before you design a relational database, it makes sense to create an ER diagram. You may have software that is equipped to handle this process. If not, Put pen (or pencil) to paper, or find a software program that can handle the charting requirements.</a:t>
            </a:r>
          </a:p>
          <a:p>
            <a:pPr algn="l">
              <a:lnSpc>
                <a:spcPct val="150000"/>
              </a:lnSpc>
            </a:pPr>
            <a:endParaRPr lang="en-US" sz="2400" b="0" i="0" dirty="0">
              <a:solidFill>
                <a:srgbClr val="000000"/>
              </a:solidFill>
              <a:effectLst/>
              <a:latin typeface="Times New Roman" panose="02020603050405020304" pitchFamily="18" charset="0"/>
              <a:cs typeface="Times New Roman" panose="02020603050405020304" pitchFamily="18" charset="0"/>
            </a:endParaRPr>
          </a:p>
          <a:p>
            <a:pPr algn="l">
              <a:lnSpc>
                <a:spcPct val="150000"/>
              </a:lnSpc>
            </a:pPr>
            <a:r>
              <a:rPr lang="en-US" sz="2400" b="0" i="0" dirty="0">
                <a:solidFill>
                  <a:srgbClr val="000000"/>
                </a:solidFill>
                <a:effectLst/>
                <a:latin typeface="Times New Roman" panose="02020603050405020304" pitchFamily="18" charset="0"/>
                <a:cs typeface="Times New Roman" panose="02020603050405020304" pitchFamily="18" charset="0"/>
              </a:rPr>
              <a:t>To create an ER diagram by hand:</a:t>
            </a:r>
          </a:p>
          <a:p>
            <a:pPr algn="l">
              <a:lnSpc>
                <a:spcPct val="150000"/>
              </a:lnSpc>
              <a:buFont typeface="+mj-lt"/>
              <a:buAutoNum type="arabicPeriod"/>
            </a:pPr>
            <a:r>
              <a:rPr lang="en-US" sz="2400" b="0" i="0" dirty="0">
                <a:solidFill>
                  <a:srgbClr val="000000"/>
                </a:solidFill>
                <a:effectLst/>
                <a:latin typeface="Times New Roman" panose="02020603050405020304" pitchFamily="18" charset="0"/>
                <a:cs typeface="Times New Roman" panose="02020603050405020304" pitchFamily="18" charset="0"/>
              </a:rPr>
              <a:t>Create a rectangular box for each </a:t>
            </a:r>
            <a:r>
              <a:rPr lang="en-US" sz="2400" b="1" i="0" dirty="0">
                <a:solidFill>
                  <a:srgbClr val="000000"/>
                </a:solidFill>
                <a:effectLst/>
                <a:latin typeface="Times New Roman" panose="02020603050405020304" pitchFamily="18" charset="0"/>
                <a:cs typeface="Times New Roman" panose="02020603050405020304" pitchFamily="18" charset="0"/>
              </a:rPr>
              <a:t>entity</a:t>
            </a:r>
            <a:r>
              <a:rPr lang="en-US" sz="2400" b="0" i="0" dirty="0">
                <a:solidFill>
                  <a:srgbClr val="000000"/>
                </a:solidFill>
                <a:effectLst/>
                <a:latin typeface="Times New Roman" panose="02020603050405020304" pitchFamily="18" charset="0"/>
                <a:cs typeface="Times New Roman" panose="02020603050405020304" pitchFamily="18" charset="0"/>
              </a:rPr>
              <a:t> or concept relevant to your model.</a:t>
            </a:r>
          </a:p>
          <a:p>
            <a:pPr algn="l">
              <a:lnSpc>
                <a:spcPct val="150000"/>
              </a:lnSpc>
              <a:buFont typeface="+mj-lt"/>
              <a:buAutoNum type="arabicPeriod"/>
            </a:pPr>
            <a:r>
              <a:rPr lang="en-US" sz="2400" b="0" i="0" dirty="0">
                <a:solidFill>
                  <a:srgbClr val="000000"/>
                </a:solidFill>
                <a:effectLst/>
                <a:latin typeface="Times New Roman" panose="02020603050405020304" pitchFamily="18" charset="0"/>
                <a:cs typeface="Times New Roman" panose="02020603050405020304" pitchFamily="18" charset="0"/>
              </a:rPr>
              <a:t>Draw lines to connect related entities to model the </a:t>
            </a:r>
            <a:r>
              <a:rPr lang="en-US" sz="2400" b="1" i="0" dirty="0">
                <a:solidFill>
                  <a:srgbClr val="000000"/>
                </a:solidFill>
                <a:effectLst/>
                <a:latin typeface="Times New Roman" panose="02020603050405020304" pitchFamily="18" charset="0"/>
                <a:cs typeface="Times New Roman" panose="02020603050405020304" pitchFamily="18" charset="0"/>
              </a:rPr>
              <a:t>relationships</a:t>
            </a:r>
            <a:r>
              <a:rPr lang="en-US" sz="2400" b="0" i="0" dirty="0">
                <a:solidFill>
                  <a:srgbClr val="000000"/>
                </a:solidFill>
                <a:effectLst/>
                <a:latin typeface="Times New Roman" panose="02020603050405020304" pitchFamily="18" charset="0"/>
                <a:cs typeface="Times New Roman" panose="02020603050405020304" pitchFamily="18" charset="0"/>
              </a:rPr>
              <a:t>. Label the relationships using verbs inside diamond shapes.</a:t>
            </a:r>
          </a:p>
          <a:p>
            <a:pPr algn="l">
              <a:lnSpc>
                <a:spcPct val="150000"/>
              </a:lnSpc>
              <a:buFont typeface="+mj-lt"/>
              <a:buAutoNum type="arabicPeriod"/>
            </a:pPr>
            <a:r>
              <a:rPr lang="en-US" sz="2400" b="0" i="0" dirty="0">
                <a:solidFill>
                  <a:srgbClr val="000000"/>
                </a:solidFill>
                <a:effectLst/>
                <a:latin typeface="Times New Roman" panose="02020603050405020304" pitchFamily="18" charset="0"/>
                <a:cs typeface="Times New Roman" panose="02020603050405020304" pitchFamily="18" charset="0"/>
              </a:rPr>
              <a:t>Identify the relevant </a:t>
            </a:r>
            <a:r>
              <a:rPr lang="en-US" sz="2400" b="1" i="0" dirty="0">
                <a:solidFill>
                  <a:srgbClr val="000000"/>
                </a:solidFill>
                <a:effectLst/>
                <a:latin typeface="Times New Roman" panose="02020603050405020304" pitchFamily="18" charset="0"/>
                <a:cs typeface="Times New Roman" panose="02020603050405020304" pitchFamily="18" charset="0"/>
              </a:rPr>
              <a:t>attributes</a:t>
            </a:r>
            <a:r>
              <a:rPr lang="en-US" sz="2400" b="0" i="0" dirty="0">
                <a:solidFill>
                  <a:srgbClr val="000000"/>
                </a:solidFill>
                <a:effectLst/>
                <a:latin typeface="Times New Roman" panose="02020603050405020304" pitchFamily="18" charset="0"/>
                <a:cs typeface="Times New Roman" panose="02020603050405020304" pitchFamily="18" charset="0"/>
              </a:rPr>
              <a:t> for each entity, beginning with the most important attributes, and enter them in ovals in the diagram. Later, you can make the attribute lists more detailed.</a:t>
            </a:r>
          </a:p>
        </p:txBody>
      </p:sp>
    </p:spTree>
    <p:extLst>
      <p:ext uri="{BB962C8B-B14F-4D97-AF65-F5344CB8AC3E}">
        <p14:creationId xmlns:p14="http://schemas.microsoft.com/office/powerpoint/2010/main" val="2319174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EBB613BF-30F6-8609-EB9B-3E55F87BC4F0}"/>
              </a:ext>
            </a:extLst>
          </p:cNvPr>
          <p:cNvSpPr txBox="1"/>
          <p:nvPr/>
        </p:nvSpPr>
        <p:spPr>
          <a:xfrm>
            <a:off x="91308" y="792128"/>
            <a:ext cx="12009383" cy="830997"/>
          </a:xfrm>
          <a:prstGeom prst="rect">
            <a:avLst/>
          </a:prstGeom>
          <a:noFill/>
        </p:spPr>
        <p:txBody>
          <a:bodyPr wrap="square">
            <a:spAutoFit/>
          </a:bodyPr>
          <a:lstStyle/>
          <a:p>
            <a:r>
              <a:rPr lang="en-US" sz="2400" b="0" i="0" dirty="0">
                <a:solidFill>
                  <a:srgbClr val="374151"/>
                </a:solidFill>
                <a:effectLst/>
                <a:latin typeface="Times New Roman" panose="02020603050405020304" pitchFamily="18" charset="0"/>
                <a:cs typeface="Times New Roman" panose="02020603050405020304" pitchFamily="18" charset="0"/>
              </a:rPr>
              <a:t>Creating an Entity-Relationship (ER) Diagram for a simple bank system involving customers and their bank accounts can be a great way to understand how ER diagrams work.</a:t>
            </a:r>
            <a:endParaRPr lang="en-CA" sz="24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989FA115-F4D4-D537-F610-299CBA39B67B}"/>
              </a:ext>
            </a:extLst>
          </p:cNvPr>
          <p:cNvPicPr>
            <a:picLocks noChangeAspect="1"/>
          </p:cNvPicPr>
          <p:nvPr/>
        </p:nvPicPr>
        <p:blipFill>
          <a:blip r:embed="rId3"/>
          <a:stretch>
            <a:fillRect/>
          </a:stretch>
        </p:blipFill>
        <p:spPr>
          <a:xfrm>
            <a:off x="1862466" y="2012286"/>
            <a:ext cx="8061928" cy="4008623"/>
          </a:xfrm>
          <a:prstGeom prst="rect">
            <a:avLst/>
          </a:prstGeom>
          <a:ln>
            <a:noFill/>
          </a:ln>
          <a:effectLst>
            <a:softEdge rad="112500"/>
          </a:effectLst>
        </p:spPr>
      </p:pic>
    </p:spTree>
    <p:extLst>
      <p:ext uri="{BB962C8B-B14F-4D97-AF65-F5344CB8AC3E}">
        <p14:creationId xmlns:p14="http://schemas.microsoft.com/office/powerpoint/2010/main" val="22966684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0063A405-C511-52ED-1D31-1462C968E33F}"/>
              </a:ext>
            </a:extLst>
          </p:cNvPr>
          <p:cNvSpPr txBox="1"/>
          <p:nvPr/>
        </p:nvSpPr>
        <p:spPr>
          <a:xfrm>
            <a:off x="0" y="1301022"/>
            <a:ext cx="4508938" cy="461665"/>
          </a:xfrm>
          <a:prstGeom prst="rect">
            <a:avLst/>
          </a:prstGeom>
          <a:noFill/>
        </p:spPr>
        <p:txBody>
          <a:bodyPr wrap="square">
            <a:spAutoFit/>
          </a:bodyPr>
          <a:lstStyle/>
          <a:p>
            <a:pPr algn="l"/>
            <a:r>
              <a:rPr lang="en-CA" sz="2400" b="1" i="0" dirty="0">
                <a:solidFill>
                  <a:srgbClr val="0E101A"/>
                </a:solidFill>
                <a:effectLst/>
                <a:latin typeface="Times New Roman" panose="02020603050405020304" pitchFamily="18" charset="0"/>
                <a:cs typeface="Times New Roman" panose="02020603050405020304" pitchFamily="18" charset="0"/>
              </a:rPr>
              <a:t>ER Diagram for Bank Database:</a:t>
            </a:r>
            <a:endParaRPr lang="en-CA" sz="2400" b="1" i="0" dirty="0">
              <a:solidFill>
                <a:srgbClr val="343434"/>
              </a:solidFill>
              <a:effectLst/>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635D623-D4A0-B728-6D78-7955D40D801F}"/>
              </a:ext>
            </a:extLst>
          </p:cNvPr>
          <p:cNvSpPr txBox="1"/>
          <p:nvPr/>
        </p:nvSpPr>
        <p:spPr>
          <a:xfrm>
            <a:off x="0" y="1971771"/>
            <a:ext cx="12192000" cy="3892732"/>
          </a:xfrm>
          <a:prstGeom prst="rect">
            <a:avLst/>
          </a:prstGeom>
          <a:noFill/>
        </p:spPr>
        <p:txBody>
          <a:bodyPr wrap="square">
            <a:spAutoFit/>
          </a:bodyPr>
          <a:lstStyle/>
          <a:p>
            <a:pPr algn="l">
              <a:lnSpc>
                <a:spcPct val="200000"/>
              </a:lnSpc>
            </a:pPr>
            <a:r>
              <a:rPr lang="en-US" b="0" i="0" dirty="0">
                <a:solidFill>
                  <a:srgbClr val="0E101A"/>
                </a:solidFill>
                <a:effectLst/>
                <a:latin typeface="Muli"/>
              </a:rPr>
              <a:t>In an ER diagram for a Banking System, we will have to keep in my mind the following points while making the diagram:</a:t>
            </a:r>
            <a:endParaRPr lang="en-US" b="0" i="0" dirty="0">
              <a:solidFill>
                <a:srgbClr val="7F7F7F"/>
              </a:solidFill>
              <a:effectLst/>
              <a:latin typeface="Muli"/>
            </a:endParaRPr>
          </a:p>
          <a:p>
            <a:pPr algn="l">
              <a:lnSpc>
                <a:spcPct val="200000"/>
              </a:lnSpc>
              <a:buFont typeface="Arial" panose="020B0604020202020204" pitchFamily="34" charset="0"/>
              <a:buChar char="•"/>
            </a:pPr>
            <a:r>
              <a:rPr lang="en-US" b="0" i="0" dirty="0">
                <a:solidFill>
                  <a:srgbClr val="0E101A"/>
                </a:solidFill>
                <a:effectLst/>
                <a:latin typeface="Muli"/>
              </a:rPr>
              <a:t>There are going to be a number of entities, namely customers, banks, bank accounts, and transactions.</a:t>
            </a:r>
            <a:br>
              <a:rPr lang="en-US" b="0" i="0" dirty="0">
                <a:solidFill>
                  <a:srgbClr val="7F7F7F"/>
                </a:solidFill>
                <a:effectLst/>
                <a:latin typeface="Muli"/>
              </a:rPr>
            </a:br>
            <a:r>
              <a:rPr lang="en-US" b="0" i="0" dirty="0">
                <a:solidFill>
                  <a:srgbClr val="7F7F7F"/>
                </a:solidFill>
                <a:effectLst/>
                <a:latin typeface="Muli"/>
              </a:rPr>
              <a:t> </a:t>
            </a:r>
          </a:p>
          <a:p>
            <a:pPr algn="l">
              <a:lnSpc>
                <a:spcPct val="200000"/>
              </a:lnSpc>
              <a:buFont typeface="Arial" panose="020B0604020202020204" pitchFamily="34" charset="0"/>
              <a:buChar char="•"/>
            </a:pPr>
            <a:r>
              <a:rPr lang="en-US" b="0" i="0" dirty="0">
                <a:solidFill>
                  <a:srgbClr val="0E101A"/>
                </a:solidFill>
                <a:effectLst/>
                <a:latin typeface="Muli"/>
              </a:rPr>
              <a:t>The various entities in our diagram will have many different attributes like the Customer has </a:t>
            </a:r>
            <a:r>
              <a:rPr lang="en-US" b="1" i="0" dirty="0">
                <a:solidFill>
                  <a:srgbClr val="0E101A"/>
                </a:solidFill>
                <a:effectLst/>
                <a:latin typeface="Muli"/>
              </a:rPr>
              <a:t>First Name</a:t>
            </a:r>
            <a:r>
              <a:rPr lang="en-US" b="0" i="0" dirty="0">
                <a:solidFill>
                  <a:srgbClr val="0E101A"/>
                </a:solidFill>
                <a:effectLst/>
                <a:latin typeface="Muli"/>
              </a:rPr>
              <a:t> and </a:t>
            </a:r>
            <a:r>
              <a:rPr lang="en-US" b="1" i="0" dirty="0">
                <a:solidFill>
                  <a:srgbClr val="0E101A"/>
                </a:solidFill>
                <a:effectLst/>
                <a:latin typeface="Muli"/>
              </a:rPr>
              <a:t>Last Name</a:t>
            </a:r>
            <a:r>
              <a:rPr lang="en-US" b="0" i="0" dirty="0">
                <a:solidFill>
                  <a:srgbClr val="0E101A"/>
                </a:solidFill>
                <a:effectLst/>
                <a:latin typeface="Muli"/>
              </a:rPr>
              <a:t>.</a:t>
            </a:r>
            <a:br>
              <a:rPr lang="en-US" b="0" i="0" dirty="0">
                <a:solidFill>
                  <a:srgbClr val="7F7F7F"/>
                </a:solidFill>
                <a:effectLst/>
                <a:latin typeface="Muli"/>
              </a:rPr>
            </a:br>
            <a:r>
              <a:rPr lang="en-US" b="0" i="0" dirty="0">
                <a:solidFill>
                  <a:srgbClr val="7F7F7F"/>
                </a:solidFill>
                <a:effectLst/>
                <a:latin typeface="Muli"/>
              </a:rPr>
              <a:t> </a:t>
            </a:r>
          </a:p>
          <a:p>
            <a:pPr algn="l">
              <a:lnSpc>
                <a:spcPct val="200000"/>
              </a:lnSpc>
              <a:buFont typeface="Arial" panose="020B0604020202020204" pitchFamily="34" charset="0"/>
              <a:buChar char="•"/>
            </a:pPr>
            <a:r>
              <a:rPr lang="en-US" b="0" i="0" dirty="0">
                <a:solidFill>
                  <a:srgbClr val="0E101A"/>
                </a:solidFill>
                <a:effectLst/>
                <a:latin typeface="Muli"/>
              </a:rPr>
              <a:t>There are going to be varying relationships between the various entities like the Bank account, and the Customer will have a relationship called owned by, where we show that the account is being held by the Customer.</a:t>
            </a:r>
            <a:endParaRPr lang="en-US" b="0" i="0" dirty="0">
              <a:solidFill>
                <a:srgbClr val="7F7F7F"/>
              </a:solidFill>
              <a:effectLst/>
              <a:latin typeface="Muli"/>
            </a:endParaRPr>
          </a:p>
        </p:txBody>
      </p:sp>
      <p:pic>
        <p:nvPicPr>
          <p:cNvPr id="5122" name="Picture 2" descr="Example Images – Browse 347,508 Stock Photos, Vectors, and Video | Adobe  Stock">
            <a:extLst>
              <a:ext uri="{FF2B5EF4-FFF2-40B4-BE49-F238E27FC236}">
                <a16:creationId xmlns:a16="http://schemas.microsoft.com/office/drawing/2014/main" id="{04E6D9C2-9849-8815-AD7F-57D66E27EC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898759" cy="10919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71912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734082C4-7354-9DFF-14BB-CCA403895D08}"/>
              </a:ext>
            </a:extLst>
          </p:cNvPr>
          <p:cNvSpPr txBox="1"/>
          <p:nvPr/>
        </p:nvSpPr>
        <p:spPr>
          <a:xfrm>
            <a:off x="113305" y="830435"/>
            <a:ext cx="11829073" cy="3903954"/>
          </a:xfrm>
          <a:prstGeom prst="rect">
            <a:avLst/>
          </a:prstGeom>
          <a:noFill/>
        </p:spPr>
        <p:txBody>
          <a:bodyPr wrap="square">
            <a:spAutoFit/>
          </a:bodyPr>
          <a:lstStyle/>
          <a:p>
            <a:pPr algn="l">
              <a:lnSpc>
                <a:spcPct val="150000"/>
              </a:lnSpc>
            </a:pPr>
            <a:r>
              <a:rPr lang="en-US" sz="2400" b="0" i="0" dirty="0">
                <a:solidFill>
                  <a:srgbClr val="0E101A"/>
                </a:solidFill>
                <a:effectLst/>
                <a:latin typeface="Times New Roman" panose="02020603050405020304" pitchFamily="18" charset="0"/>
                <a:cs typeface="Times New Roman" panose="02020603050405020304" pitchFamily="18" charset="0"/>
              </a:rPr>
              <a:t>Let's start with making our ER diagram:</a:t>
            </a:r>
            <a:endParaRPr lang="en-US" sz="2400" b="0" i="0" dirty="0">
              <a:solidFill>
                <a:srgbClr val="7F7F7F"/>
              </a:solidFill>
              <a:effectLst/>
              <a:latin typeface="Times New Roman" panose="02020603050405020304" pitchFamily="18" charset="0"/>
              <a:cs typeface="Times New Roman" panose="02020603050405020304" pitchFamily="18" charset="0"/>
            </a:endParaRPr>
          </a:p>
          <a:p>
            <a:pPr algn="l">
              <a:lnSpc>
                <a:spcPct val="150000"/>
              </a:lnSpc>
            </a:pPr>
            <a:r>
              <a:rPr lang="en-US" sz="2400" b="1" i="0" dirty="0">
                <a:solidFill>
                  <a:srgbClr val="0E101A"/>
                </a:solidFill>
                <a:effectLst/>
                <a:latin typeface="Times New Roman" panose="02020603050405020304" pitchFamily="18" charset="0"/>
                <a:cs typeface="Times New Roman" panose="02020603050405020304" pitchFamily="18" charset="0"/>
              </a:rPr>
              <a:t>Deciding Entities </a:t>
            </a:r>
            <a:endParaRPr lang="en-US" sz="2400" b="0" i="0" dirty="0">
              <a:solidFill>
                <a:srgbClr val="7F7F7F"/>
              </a:solidFill>
              <a:effectLst/>
              <a:latin typeface="Times New Roman" panose="02020603050405020304" pitchFamily="18" charset="0"/>
              <a:cs typeface="Times New Roman" panose="02020603050405020304" pitchFamily="18" charset="0"/>
            </a:endParaRPr>
          </a:p>
          <a:p>
            <a:pPr algn="l">
              <a:lnSpc>
                <a:spcPct val="150000"/>
              </a:lnSpc>
            </a:pPr>
            <a:r>
              <a:rPr lang="en-US" sz="2400" b="0" i="0" dirty="0">
                <a:solidFill>
                  <a:srgbClr val="0E101A"/>
                </a:solidFill>
                <a:effectLst/>
                <a:latin typeface="Times New Roman" panose="02020603050405020304" pitchFamily="18" charset="0"/>
                <a:cs typeface="Times New Roman" panose="02020603050405020304" pitchFamily="18" charset="0"/>
              </a:rPr>
              <a:t>We first decide the entities that we are going to have in our diagram :</a:t>
            </a:r>
            <a:endParaRPr lang="en-US" sz="2400" b="0" i="0" dirty="0">
              <a:solidFill>
                <a:srgbClr val="7F7F7F"/>
              </a:solidFill>
              <a:effectLst/>
              <a:latin typeface="Times New Roman" panose="02020603050405020304" pitchFamily="18" charset="0"/>
              <a:cs typeface="Times New Roman" panose="02020603050405020304" pitchFamily="18" charset="0"/>
            </a:endParaRPr>
          </a:p>
          <a:p>
            <a:pPr algn="l">
              <a:lnSpc>
                <a:spcPct val="150000"/>
              </a:lnSpc>
              <a:buFont typeface="Arial" panose="020B0604020202020204" pitchFamily="34" charset="0"/>
              <a:buChar char="•"/>
            </a:pPr>
            <a:r>
              <a:rPr lang="en-US" sz="2400" b="1" i="0" dirty="0">
                <a:solidFill>
                  <a:srgbClr val="0E101A"/>
                </a:solidFill>
                <a:effectLst/>
                <a:latin typeface="Times New Roman" panose="02020603050405020304" pitchFamily="18" charset="0"/>
                <a:cs typeface="Times New Roman" panose="02020603050405020304" pitchFamily="18" charset="0"/>
              </a:rPr>
              <a:t>Bank</a:t>
            </a:r>
            <a:endParaRPr lang="en-US" sz="2400" b="0" i="0" dirty="0">
              <a:solidFill>
                <a:srgbClr val="7F7F7F"/>
              </a:solidFill>
              <a:effectLst/>
              <a:latin typeface="Times New Roman" panose="02020603050405020304" pitchFamily="18" charset="0"/>
              <a:cs typeface="Times New Roman" panose="02020603050405020304" pitchFamily="18" charset="0"/>
            </a:endParaRPr>
          </a:p>
          <a:p>
            <a:pPr algn="l">
              <a:lnSpc>
                <a:spcPct val="150000"/>
              </a:lnSpc>
              <a:buFont typeface="Arial" panose="020B0604020202020204" pitchFamily="34" charset="0"/>
              <a:buChar char="•"/>
            </a:pPr>
            <a:r>
              <a:rPr lang="en-US" sz="2400" b="1" i="0" dirty="0">
                <a:solidFill>
                  <a:srgbClr val="0E101A"/>
                </a:solidFill>
                <a:effectLst/>
                <a:latin typeface="Times New Roman" panose="02020603050405020304" pitchFamily="18" charset="0"/>
                <a:cs typeface="Times New Roman" panose="02020603050405020304" pitchFamily="18" charset="0"/>
              </a:rPr>
              <a:t>Bank Account </a:t>
            </a:r>
            <a:endParaRPr lang="en-US" sz="2400" b="0" i="0" dirty="0">
              <a:solidFill>
                <a:srgbClr val="7F7F7F"/>
              </a:solidFill>
              <a:effectLst/>
              <a:latin typeface="Times New Roman" panose="02020603050405020304" pitchFamily="18" charset="0"/>
              <a:cs typeface="Times New Roman" panose="02020603050405020304" pitchFamily="18" charset="0"/>
            </a:endParaRPr>
          </a:p>
          <a:p>
            <a:pPr algn="l">
              <a:lnSpc>
                <a:spcPct val="150000"/>
              </a:lnSpc>
              <a:buFont typeface="Arial" panose="020B0604020202020204" pitchFamily="34" charset="0"/>
              <a:buChar char="•"/>
            </a:pPr>
            <a:r>
              <a:rPr lang="en-US" sz="2400" b="1" i="0" dirty="0">
                <a:solidFill>
                  <a:srgbClr val="0E101A"/>
                </a:solidFill>
                <a:effectLst/>
                <a:latin typeface="Times New Roman" panose="02020603050405020304" pitchFamily="18" charset="0"/>
                <a:cs typeface="Times New Roman" panose="02020603050405020304" pitchFamily="18" charset="0"/>
              </a:rPr>
              <a:t>Transaction</a:t>
            </a:r>
            <a:endParaRPr lang="en-US" sz="2400" b="0" i="0" dirty="0">
              <a:solidFill>
                <a:srgbClr val="7F7F7F"/>
              </a:solidFill>
              <a:effectLst/>
              <a:latin typeface="Times New Roman" panose="02020603050405020304" pitchFamily="18" charset="0"/>
              <a:cs typeface="Times New Roman" panose="02020603050405020304" pitchFamily="18" charset="0"/>
            </a:endParaRPr>
          </a:p>
          <a:p>
            <a:pPr algn="l">
              <a:lnSpc>
                <a:spcPct val="150000"/>
              </a:lnSpc>
              <a:buFont typeface="Arial" panose="020B0604020202020204" pitchFamily="34" charset="0"/>
              <a:buChar char="•"/>
            </a:pPr>
            <a:r>
              <a:rPr lang="en-US" sz="2400" b="1" i="0" dirty="0">
                <a:solidFill>
                  <a:srgbClr val="0E101A"/>
                </a:solidFill>
                <a:effectLst/>
                <a:latin typeface="Times New Roman" panose="02020603050405020304" pitchFamily="18" charset="0"/>
                <a:cs typeface="Times New Roman" panose="02020603050405020304" pitchFamily="18" charset="0"/>
              </a:rPr>
              <a:t>Customer</a:t>
            </a:r>
            <a:endParaRPr lang="en-US" sz="2400" b="0" i="0" dirty="0">
              <a:solidFill>
                <a:srgbClr val="7F7F7F"/>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2495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pic>
        <p:nvPicPr>
          <p:cNvPr id="6" name="Picture 5">
            <a:extLst>
              <a:ext uri="{FF2B5EF4-FFF2-40B4-BE49-F238E27FC236}">
                <a16:creationId xmlns:a16="http://schemas.microsoft.com/office/drawing/2014/main" id="{99B5D875-E934-C3DE-C0A6-A60D84FA2116}"/>
              </a:ext>
            </a:extLst>
          </p:cNvPr>
          <p:cNvPicPr>
            <a:picLocks noChangeAspect="1"/>
          </p:cNvPicPr>
          <p:nvPr/>
        </p:nvPicPr>
        <p:blipFill>
          <a:blip r:embed="rId3"/>
          <a:stretch>
            <a:fillRect/>
          </a:stretch>
        </p:blipFill>
        <p:spPr>
          <a:xfrm>
            <a:off x="3337779" y="1207134"/>
            <a:ext cx="6752152" cy="4826203"/>
          </a:xfrm>
          <a:prstGeom prst="rect">
            <a:avLst/>
          </a:prstGeom>
          <a:ln>
            <a:noFill/>
          </a:ln>
          <a:effectLst>
            <a:outerShdw blurRad="292100" dist="139700" dir="2700000" algn="tl" rotWithShape="0">
              <a:srgbClr val="333333">
                <a:alpha val="65000"/>
              </a:srgbClr>
            </a:outerShdw>
          </a:effectLst>
        </p:spPr>
      </p:pic>
      <p:sp>
        <p:nvSpPr>
          <p:cNvPr id="8" name="TextBox 7">
            <a:extLst>
              <a:ext uri="{FF2B5EF4-FFF2-40B4-BE49-F238E27FC236}">
                <a16:creationId xmlns:a16="http://schemas.microsoft.com/office/drawing/2014/main" id="{C5A6CE21-2CEC-C8CE-1E2E-5F65B854F030}"/>
              </a:ext>
            </a:extLst>
          </p:cNvPr>
          <p:cNvSpPr txBox="1"/>
          <p:nvPr/>
        </p:nvSpPr>
        <p:spPr>
          <a:xfrm>
            <a:off x="539969" y="2271040"/>
            <a:ext cx="2124403" cy="1704569"/>
          </a:xfrm>
          <a:prstGeom prst="rect">
            <a:avLst/>
          </a:prstGeom>
          <a:noFill/>
        </p:spPr>
        <p:txBody>
          <a:bodyPr wrap="square">
            <a:spAutoFit/>
          </a:bodyPr>
          <a:lstStyle/>
          <a:p>
            <a:pPr algn="l">
              <a:lnSpc>
                <a:spcPct val="150000"/>
              </a:lnSpc>
              <a:buFont typeface="Arial" panose="020B0604020202020204" pitchFamily="34" charset="0"/>
              <a:buChar char="•"/>
            </a:pPr>
            <a:r>
              <a:rPr lang="en-US" sz="1800" b="1" i="0" dirty="0">
                <a:solidFill>
                  <a:srgbClr val="0E101A"/>
                </a:solidFill>
                <a:effectLst/>
                <a:latin typeface="Times New Roman" panose="02020603050405020304" pitchFamily="18" charset="0"/>
                <a:cs typeface="Times New Roman" panose="02020603050405020304" pitchFamily="18" charset="0"/>
              </a:rPr>
              <a:t>Bank</a:t>
            </a:r>
            <a:endParaRPr lang="en-US" sz="1800" b="0" i="0" dirty="0">
              <a:solidFill>
                <a:srgbClr val="7F7F7F"/>
              </a:solidFill>
              <a:effectLst/>
              <a:latin typeface="Times New Roman" panose="02020603050405020304" pitchFamily="18" charset="0"/>
              <a:cs typeface="Times New Roman" panose="02020603050405020304" pitchFamily="18" charset="0"/>
            </a:endParaRPr>
          </a:p>
          <a:p>
            <a:pPr algn="l">
              <a:lnSpc>
                <a:spcPct val="150000"/>
              </a:lnSpc>
              <a:buFont typeface="Arial" panose="020B0604020202020204" pitchFamily="34" charset="0"/>
              <a:buChar char="•"/>
            </a:pPr>
            <a:r>
              <a:rPr lang="en-US" sz="1800" b="1" i="0" dirty="0">
                <a:solidFill>
                  <a:srgbClr val="0E101A"/>
                </a:solidFill>
                <a:effectLst/>
                <a:latin typeface="Times New Roman" panose="02020603050405020304" pitchFamily="18" charset="0"/>
                <a:cs typeface="Times New Roman" panose="02020603050405020304" pitchFamily="18" charset="0"/>
              </a:rPr>
              <a:t>Bank Account </a:t>
            </a:r>
            <a:endParaRPr lang="en-US" sz="1800" b="0" i="0" dirty="0">
              <a:solidFill>
                <a:srgbClr val="7F7F7F"/>
              </a:solidFill>
              <a:effectLst/>
              <a:latin typeface="Times New Roman" panose="02020603050405020304" pitchFamily="18" charset="0"/>
              <a:cs typeface="Times New Roman" panose="02020603050405020304" pitchFamily="18" charset="0"/>
            </a:endParaRPr>
          </a:p>
          <a:p>
            <a:pPr algn="l">
              <a:lnSpc>
                <a:spcPct val="150000"/>
              </a:lnSpc>
              <a:buFont typeface="Arial" panose="020B0604020202020204" pitchFamily="34" charset="0"/>
              <a:buChar char="•"/>
            </a:pPr>
            <a:r>
              <a:rPr lang="en-US" sz="1800" b="1" i="0" dirty="0">
                <a:solidFill>
                  <a:srgbClr val="0E101A"/>
                </a:solidFill>
                <a:effectLst/>
                <a:latin typeface="Times New Roman" panose="02020603050405020304" pitchFamily="18" charset="0"/>
                <a:cs typeface="Times New Roman" panose="02020603050405020304" pitchFamily="18" charset="0"/>
              </a:rPr>
              <a:t>Transaction</a:t>
            </a:r>
            <a:endParaRPr lang="en-US" sz="1800" b="0" i="0" dirty="0">
              <a:solidFill>
                <a:srgbClr val="7F7F7F"/>
              </a:solidFill>
              <a:effectLst/>
              <a:latin typeface="Times New Roman" panose="02020603050405020304" pitchFamily="18" charset="0"/>
              <a:cs typeface="Times New Roman" panose="02020603050405020304" pitchFamily="18" charset="0"/>
            </a:endParaRPr>
          </a:p>
          <a:p>
            <a:pPr algn="l">
              <a:lnSpc>
                <a:spcPct val="150000"/>
              </a:lnSpc>
              <a:buFont typeface="Arial" panose="020B0604020202020204" pitchFamily="34" charset="0"/>
              <a:buChar char="•"/>
            </a:pPr>
            <a:r>
              <a:rPr lang="en-US" sz="1800" b="1" i="0" dirty="0">
                <a:solidFill>
                  <a:srgbClr val="0E101A"/>
                </a:solidFill>
                <a:effectLst/>
                <a:latin typeface="Times New Roman" panose="02020603050405020304" pitchFamily="18" charset="0"/>
                <a:cs typeface="Times New Roman" panose="02020603050405020304" pitchFamily="18" charset="0"/>
              </a:rPr>
              <a:t>Customer</a:t>
            </a:r>
            <a:endParaRPr lang="en-US" sz="1800" b="0" i="0" dirty="0">
              <a:solidFill>
                <a:srgbClr val="7F7F7F"/>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91704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50DC5BF3-8149-02A8-2296-BE2FB7F2C42D}"/>
              </a:ext>
            </a:extLst>
          </p:cNvPr>
          <p:cNvSpPr txBox="1"/>
          <p:nvPr/>
        </p:nvSpPr>
        <p:spPr>
          <a:xfrm>
            <a:off x="-1" y="905526"/>
            <a:ext cx="11997559" cy="4154984"/>
          </a:xfrm>
          <a:prstGeom prst="rect">
            <a:avLst/>
          </a:prstGeom>
          <a:noFill/>
        </p:spPr>
        <p:txBody>
          <a:bodyPr wrap="square">
            <a:spAutoFit/>
          </a:bodyPr>
          <a:lstStyle/>
          <a:p>
            <a:pPr algn="l"/>
            <a:r>
              <a:rPr lang="en-US" sz="2400" b="1" i="0" dirty="0">
                <a:solidFill>
                  <a:srgbClr val="0E101A"/>
                </a:solidFill>
                <a:effectLst/>
                <a:latin typeface="Times New Roman" panose="02020603050405020304" pitchFamily="18" charset="0"/>
                <a:cs typeface="Times New Roman" panose="02020603050405020304" pitchFamily="18" charset="0"/>
              </a:rPr>
              <a:t>Deciding Attributes :</a:t>
            </a:r>
          </a:p>
          <a:p>
            <a:pPr algn="l"/>
            <a:endParaRPr lang="en-US" sz="2400" b="0" i="0" dirty="0">
              <a:solidFill>
                <a:srgbClr val="7F7F7F"/>
              </a:solidFill>
              <a:effectLst/>
              <a:latin typeface="Times New Roman" panose="02020603050405020304" pitchFamily="18" charset="0"/>
              <a:cs typeface="Times New Roman" panose="02020603050405020304" pitchFamily="18" charset="0"/>
            </a:endParaRPr>
          </a:p>
          <a:p>
            <a:pPr algn="l"/>
            <a:r>
              <a:rPr lang="en-US" sz="2400" b="0" i="0" dirty="0">
                <a:solidFill>
                  <a:srgbClr val="0E101A"/>
                </a:solidFill>
                <a:effectLst/>
                <a:latin typeface="Times New Roman" panose="02020603050405020304" pitchFamily="18" charset="0"/>
                <a:cs typeface="Times New Roman" panose="02020603050405020304" pitchFamily="18" charset="0"/>
              </a:rPr>
              <a:t>We then decide what attributes are associated with these entities:</a:t>
            </a:r>
          </a:p>
          <a:p>
            <a:pPr algn="l"/>
            <a:endParaRPr lang="en-US" sz="2400" b="0" i="0" dirty="0">
              <a:solidFill>
                <a:srgbClr val="7F7F7F"/>
              </a:solidFill>
              <a:effectLst/>
              <a:latin typeface="Times New Roman" panose="02020603050405020304" pitchFamily="18" charset="0"/>
              <a:cs typeface="Times New Roman" panose="02020603050405020304" pitchFamily="18" charset="0"/>
            </a:endParaRPr>
          </a:p>
          <a:p>
            <a:pPr algn="l">
              <a:buFont typeface="Arial" panose="020B0604020202020204" pitchFamily="34" charset="0"/>
              <a:buChar char="•"/>
            </a:pPr>
            <a:r>
              <a:rPr lang="en-US" sz="2400" b="0" i="0" dirty="0">
                <a:solidFill>
                  <a:srgbClr val="0E101A"/>
                </a:solidFill>
                <a:effectLst/>
                <a:latin typeface="Times New Roman" panose="02020603050405020304" pitchFamily="18" charset="0"/>
                <a:cs typeface="Times New Roman" panose="02020603050405020304" pitchFamily="18" charset="0"/>
              </a:rPr>
              <a:t>Bank:</a:t>
            </a:r>
            <a:r>
              <a:rPr lang="en-US" sz="2400" b="1" i="0" dirty="0">
                <a:solidFill>
                  <a:srgbClr val="0E101A"/>
                </a:solidFill>
                <a:effectLst/>
                <a:latin typeface="Times New Roman" panose="02020603050405020304" pitchFamily="18" charset="0"/>
                <a:cs typeface="Times New Roman" panose="02020603050405020304" pitchFamily="18" charset="0"/>
              </a:rPr>
              <a:t> Name, City</a:t>
            </a:r>
            <a:br>
              <a:rPr lang="en-US" sz="2400" b="0" i="0" dirty="0">
                <a:solidFill>
                  <a:srgbClr val="7F7F7F"/>
                </a:solidFill>
                <a:effectLst/>
                <a:latin typeface="Times New Roman" panose="02020603050405020304" pitchFamily="18" charset="0"/>
                <a:cs typeface="Times New Roman" panose="02020603050405020304" pitchFamily="18" charset="0"/>
              </a:rPr>
            </a:br>
            <a:r>
              <a:rPr lang="en-US" sz="2400" b="0" i="0" dirty="0">
                <a:solidFill>
                  <a:srgbClr val="7F7F7F"/>
                </a:solidFill>
                <a:effectLst/>
                <a:latin typeface="Times New Roman" panose="02020603050405020304" pitchFamily="18" charset="0"/>
                <a:cs typeface="Times New Roman" panose="02020603050405020304" pitchFamily="18" charset="0"/>
              </a:rPr>
              <a:t> </a:t>
            </a:r>
          </a:p>
          <a:p>
            <a:pPr algn="l">
              <a:buFont typeface="Arial" panose="020B0604020202020204" pitchFamily="34" charset="0"/>
              <a:buChar char="•"/>
            </a:pPr>
            <a:r>
              <a:rPr lang="en-US" sz="2400" b="0" i="0" dirty="0">
                <a:solidFill>
                  <a:srgbClr val="0E101A"/>
                </a:solidFill>
                <a:effectLst/>
                <a:latin typeface="Times New Roman" panose="02020603050405020304" pitchFamily="18" charset="0"/>
                <a:cs typeface="Times New Roman" panose="02020603050405020304" pitchFamily="18" charset="0"/>
              </a:rPr>
              <a:t>Bank Account: </a:t>
            </a:r>
            <a:r>
              <a:rPr lang="en-US" sz="2400" b="1" i="0" dirty="0">
                <a:solidFill>
                  <a:srgbClr val="0E101A"/>
                </a:solidFill>
                <a:effectLst/>
                <a:latin typeface="Times New Roman" panose="02020603050405020304" pitchFamily="18" charset="0"/>
                <a:cs typeface="Times New Roman" panose="02020603050405020304" pitchFamily="18" charset="0"/>
              </a:rPr>
              <a:t>Balance, Account holder, Bank</a:t>
            </a:r>
            <a:br>
              <a:rPr lang="en-US" sz="2400" b="0" i="0" dirty="0">
                <a:solidFill>
                  <a:srgbClr val="7F7F7F"/>
                </a:solidFill>
                <a:effectLst/>
                <a:latin typeface="Times New Roman" panose="02020603050405020304" pitchFamily="18" charset="0"/>
                <a:cs typeface="Times New Roman" panose="02020603050405020304" pitchFamily="18" charset="0"/>
              </a:rPr>
            </a:br>
            <a:r>
              <a:rPr lang="en-US" sz="2400" b="0" i="0" dirty="0">
                <a:solidFill>
                  <a:srgbClr val="7F7F7F"/>
                </a:solidFill>
                <a:effectLst/>
                <a:latin typeface="Times New Roman" panose="02020603050405020304" pitchFamily="18" charset="0"/>
                <a:cs typeface="Times New Roman" panose="02020603050405020304" pitchFamily="18" charset="0"/>
              </a:rPr>
              <a:t> </a:t>
            </a:r>
          </a:p>
          <a:p>
            <a:pPr algn="l">
              <a:buFont typeface="Arial" panose="020B0604020202020204" pitchFamily="34" charset="0"/>
              <a:buChar char="•"/>
            </a:pPr>
            <a:r>
              <a:rPr lang="en-US" sz="2400" b="0" i="0" dirty="0">
                <a:solidFill>
                  <a:srgbClr val="0E101A"/>
                </a:solidFill>
                <a:effectLst/>
                <a:latin typeface="Times New Roman" panose="02020603050405020304" pitchFamily="18" charset="0"/>
                <a:cs typeface="Times New Roman" panose="02020603050405020304" pitchFamily="18" charset="0"/>
              </a:rPr>
              <a:t>Customer: </a:t>
            </a:r>
            <a:r>
              <a:rPr lang="en-US" sz="2400" b="1" i="0" dirty="0">
                <a:solidFill>
                  <a:srgbClr val="0E101A"/>
                </a:solidFill>
                <a:effectLst/>
                <a:latin typeface="Times New Roman" panose="02020603050405020304" pitchFamily="18" charset="0"/>
                <a:cs typeface="Times New Roman" panose="02020603050405020304" pitchFamily="18" charset="0"/>
              </a:rPr>
              <a:t>First Name, Last Name, Phone Number</a:t>
            </a:r>
            <a:br>
              <a:rPr lang="en-US" sz="2400" b="0" i="0" dirty="0">
                <a:solidFill>
                  <a:srgbClr val="7F7F7F"/>
                </a:solidFill>
                <a:effectLst/>
                <a:latin typeface="Times New Roman" panose="02020603050405020304" pitchFamily="18" charset="0"/>
                <a:cs typeface="Times New Roman" panose="02020603050405020304" pitchFamily="18" charset="0"/>
              </a:rPr>
            </a:br>
            <a:r>
              <a:rPr lang="en-US" sz="2400" b="0" i="0" dirty="0">
                <a:solidFill>
                  <a:srgbClr val="7F7F7F"/>
                </a:solidFill>
                <a:effectLst/>
                <a:latin typeface="Times New Roman" panose="02020603050405020304" pitchFamily="18" charset="0"/>
                <a:cs typeface="Times New Roman" panose="02020603050405020304" pitchFamily="18" charset="0"/>
              </a:rPr>
              <a:t> </a:t>
            </a:r>
          </a:p>
          <a:p>
            <a:pPr algn="l">
              <a:buFont typeface="Arial" panose="020B0604020202020204" pitchFamily="34" charset="0"/>
              <a:buChar char="•"/>
            </a:pPr>
            <a:r>
              <a:rPr lang="en-US" sz="2400" b="0" i="0" dirty="0">
                <a:solidFill>
                  <a:srgbClr val="0E101A"/>
                </a:solidFill>
                <a:effectLst/>
                <a:latin typeface="Times New Roman" panose="02020603050405020304" pitchFamily="18" charset="0"/>
                <a:cs typeface="Times New Roman" panose="02020603050405020304" pitchFamily="18" charset="0"/>
              </a:rPr>
              <a:t>Transaction: </a:t>
            </a:r>
            <a:r>
              <a:rPr lang="en-US" sz="2400" b="1" i="0" dirty="0">
                <a:solidFill>
                  <a:srgbClr val="0E101A"/>
                </a:solidFill>
                <a:effectLst/>
                <a:latin typeface="Times New Roman" panose="02020603050405020304" pitchFamily="18" charset="0"/>
                <a:cs typeface="Times New Roman" panose="02020603050405020304" pitchFamily="18" charset="0"/>
              </a:rPr>
              <a:t>Deposit Account, Withdrawal Account, Timestamp, Currency, Amount</a:t>
            </a:r>
            <a:endParaRPr lang="en-US" sz="2400" b="0" i="0" dirty="0">
              <a:solidFill>
                <a:srgbClr val="7F7F7F"/>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7078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pic>
        <p:nvPicPr>
          <p:cNvPr id="5" name="Picture 4">
            <a:extLst>
              <a:ext uri="{FF2B5EF4-FFF2-40B4-BE49-F238E27FC236}">
                <a16:creationId xmlns:a16="http://schemas.microsoft.com/office/drawing/2014/main" id="{C89BDB15-3699-BB40-2890-EC302F2E723A}"/>
              </a:ext>
            </a:extLst>
          </p:cNvPr>
          <p:cNvPicPr>
            <a:picLocks noChangeAspect="1"/>
          </p:cNvPicPr>
          <p:nvPr/>
        </p:nvPicPr>
        <p:blipFill>
          <a:blip r:embed="rId3"/>
          <a:stretch>
            <a:fillRect/>
          </a:stretch>
        </p:blipFill>
        <p:spPr>
          <a:xfrm>
            <a:off x="3692579" y="1434498"/>
            <a:ext cx="5285883" cy="3959388"/>
          </a:xfrm>
          <a:prstGeom prst="rect">
            <a:avLst/>
          </a:prstGeom>
          <a:ln>
            <a:noFill/>
          </a:ln>
          <a:effectLst>
            <a:outerShdw blurRad="292100" dist="139700" dir="2700000" algn="tl" rotWithShape="0">
              <a:srgbClr val="333333">
                <a:alpha val="65000"/>
              </a:srgbClr>
            </a:outerShdw>
          </a:effectLst>
        </p:spPr>
      </p:pic>
      <p:sp>
        <p:nvSpPr>
          <p:cNvPr id="7" name="TextBox 6">
            <a:extLst>
              <a:ext uri="{FF2B5EF4-FFF2-40B4-BE49-F238E27FC236}">
                <a16:creationId xmlns:a16="http://schemas.microsoft.com/office/drawing/2014/main" id="{B273F829-8A5F-CC91-3CA0-440C1F273961}"/>
              </a:ext>
            </a:extLst>
          </p:cNvPr>
          <p:cNvSpPr txBox="1"/>
          <p:nvPr/>
        </p:nvSpPr>
        <p:spPr>
          <a:xfrm>
            <a:off x="587265" y="2243224"/>
            <a:ext cx="1911569" cy="369332"/>
          </a:xfrm>
          <a:prstGeom prst="rect">
            <a:avLst/>
          </a:prstGeom>
          <a:noFill/>
        </p:spPr>
        <p:txBody>
          <a:bodyPr wrap="square">
            <a:spAutoFit/>
          </a:bodyPr>
          <a:lstStyle/>
          <a:p>
            <a:r>
              <a:rPr lang="en-US" sz="1800" b="0" i="0" dirty="0">
                <a:solidFill>
                  <a:srgbClr val="0E101A"/>
                </a:solidFill>
                <a:effectLst/>
                <a:latin typeface="Times New Roman" panose="02020603050405020304" pitchFamily="18" charset="0"/>
                <a:cs typeface="Times New Roman" panose="02020603050405020304" pitchFamily="18" charset="0"/>
              </a:rPr>
              <a:t>Bank:</a:t>
            </a:r>
            <a:r>
              <a:rPr lang="en-US" sz="1800" b="1" i="0" dirty="0">
                <a:solidFill>
                  <a:srgbClr val="0E101A"/>
                </a:solidFill>
                <a:effectLst/>
                <a:latin typeface="Times New Roman" panose="02020603050405020304" pitchFamily="18" charset="0"/>
                <a:cs typeface="Times New Roman" panose="02020603050405020304" pitchFamily="18" charset="0"/>
              </a:rPr>
              <a:t> Name, City</a:t>
            </a:r>
            <a:endParaRPr lang="en-CA" dirty="0"/>
          </a:p>
        </p:txBody>
      </p:sp>
    </p:spTree>
    <p:extLst>
      <p:ext uri="{BB962C8B-B14F-4D97-AF65-F5344CB8AC3E}">
        <p14:creationId xmlns:p14="http://schemas.microsoft.com/office/powerpoint/2010/main" val="17843418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pic>
        <p:nvPicPr>
          <p:cNvPr id="5" name="Picture 4">
            <a:extLst>
              <a:ext uri="{FF2B5EF4-FFF2-40B4-BE49-F238E27FC236}">
                <a16:creationId xmlns:a16="http://schemas.microsoft.com/office/drawing/2014/main" id="{5C86F853-33DC-0EF8-4669-C6DA32F41D0B}"/>
              </a:ext>
            </a:extLst>
          </p:cNvPr>
          <p:cNvPicPr>
            <a:picLocks noChangeAspect="1"/>
          </p:cNvPicPr>
          <p:nvPr/>
        </p:nvPicPr>
        <p:blipFill>
          <a:blip r:embed="rId3"/>
          <a:stretch>
            <a:fillRect/>
          </a:stretch>
        </p:blipFill>
        <p:spPr>
          <a:xfrm>
            <a:off x="2964902" y="2192884"/>
            <a:ext cx="5818069" cy="3356578"/>
          </a:xfrm>
          <a:prstGeom prst="rect">
            <a:avLst/>
          </a:prstGeom>
          <a:ln>
            <a:noFill/>
          </a:ln>
          <a:effectLst>
            <a:outerShdw blurRad="292100" dist="139700" dir="2700000" algn="tl" rotWithShape="0">
              <a:srgbClr val="333333">
                <a:alpha val="65000"/>
              </a:srgbClr>
            </a:outerShdw>
          </a:effectLst>
        </p:spPr>
      </p:pic>
      <p:sp>
        <p:nvSpPr>
          <p:cNvPr id="7" name="TextBox 6">
            <a:extLst>
              <a:ext uri="{FF2B5EF4-FFF2-40B4-BE49-F238E27FC236}">
                <a16:creationId xmlns:a16="http://schemas.microsoft.com/office/drawing/2014/main" id="{CB9D94C9-7937-87D2-718E-C9E28ED93D38}"/>
              </a:ext>
            </a:extLst>
          </p:cNvPr>
          <p:cNvSpPr txBox="1"/>
          <p:nvPr/>
        </p:nvSpPr>
        <p:spPr>
          <a:xfrm>
            <a:off x="3496004" y="1155402"/>
            <a:ext cx="4859721" cy="369332"/>
          </a:xfrm>
          <a:prstGeom prst="rect">
            <a:avLst/>
          </a:prstGeom>
          <a:noFill/>
        </p:spPr>
        <p:txBody>
          <a:bodyPr wrap="square">
            <a:spAutoFit/>
          </a:bodyPr>
          <a:lstStyle/>
          <a:p>
            <a:r>
              <a:rPr lang="en-US" sz="1800" b="0" i="0" dirty="0">
                <a:solidFill>
                  <a:srgbClr val="0E101A"/>
                </a:solidFill>
                <a:effectLst/>
                <a:latin typeface="Times New Roman" panose="02020603050405020304" pitchFamily="18" charset="0"/>
                <a:cs typeface="Times New Roman" panose="02020603050405020304" pitchFamily="18" charset="0"/>
              </a:rPr>
              <a:t>Bank Account: </a:t>
            </a:r>
            <a:r>
              <a:rPr lang="en-US" sz="1800" b="1" i="0" dirty="0">
                <a:solidFill>
                  <a:srgbClr val="0E101A"/>
                </a:solidFill>
                <a:effectLst/>
                <a:latin typeface="Times New Roman" panose="02020603050405020304" pitchFamily="18" charset="0"/>
                <a:cs typeface="Times New Roman" panose="02020603050405020304" pitchFamily="18" charset="0"/>
              </a:rPr>
              <a:t>Balance, Account holder, Bank</a:t>
            </a:r>
            <a:endParaRPr lang="en-CA" dirty="0"/>
          </a:p>
        </p:txBody>
      </p:sp>
    </p:spTree>
    <p:extLst>
      <p:ext uri="{BB962C8B-B14F-4D97-AF65-F5344CB8AC3E}">
        <p14:creationId xmlns:p14="http://schemas.microsoft.com/office/powerpoint/2010/main" val="49291883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66E594-B379-39E5-648D-8E3E23C74C7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BC388-D075-1C18-915A-2486C1C576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pic>
        <p:nvPicPr>
          <p:cNvPr id="5" name="Picture 4">
            <a:extLst>
              <a:ext uri="{FF2B5EF4-FFF2-40B4-BE49-F238E27FC236}">
                <a16:creationId xmlns:a16="http://schemas.microsoft.com/office/drawing/2014/main" id="{48DD85C9-0658-13A3-CD88-4C0BCCB6F67F}"/>
              </a:ext>
            </a:extLst>
          </p:cNvPr>
          <p:cNvPicPr>
            <a:picLocks noChangeAspect="1"/>
          </p:cNvPicPr>
          <p:nvPr/>
        </p:nvPicPr>
        <p:blipFill>
          <a:blip r:embed="rId3"/>
          <a:stretch>
            <a:fillRect/>
          </a:stretch>
        </p:blipFill>
        <p:spPr>
          <a:xfrm>
            <a:off x="3082815" y="2081211"/>
            <a:ext cx="5552747" cy="3461212"/>
          </a:xfrm>
          <a:prstGeom prst="rect">
            <a:avLst/>
          </a:prstGeom>
          <a:ln>
            <a:noFill/>
          </a:ln>
          <a:effectLst>
            <a:outerShdw blurRad="292100" dist="139700" dir="2700000" algn="tl" rotWithShape="0">
              <a:srgbClr val="333333">
                <a:alpha val="65000"/>
              </a:srgbClr>
            </a:outerShdw>
          </a:effectLst>
        </p:spPr>
      </p:pic>
      <p:sp>
        <p:nvSpPr>
          <p:cNvPr id="7" name="TextBox 6">
            <a:extLst>
              <a:ext uri="{FF2B5EF4-FFF2-40B4-BE49-F238E27FC236}">
                <a16:creationId xmlns:a16="http://schemas.microsoft.com/office/drawing/2014/main" id="{4263148E-AF40-B206-699A-6035388249AF}"/>
              </a:ext>
            </a:extLst>
          </p:cNvPr>
          <p:cNvSpPr txBox="1"/>
          <p:nvPr/>
        </p:nvSpPr>
        <p:spPr>
          <a:xfrm>
            <a:off x="3196459" y="1439182"/>
            <a:ext cx="6172200" cy="369332"/>
          </a:xfrm>
          <a:prstGeom prst="rect">
            <a:avLst/>
          </a:prstGeom>
          <a:noFill/>
        </p:spPr>
        <p:txBody>
          <a:bodyPr wrap="square">
            <a:spAutoFit/>
          </a:bodyPr>
          <a:lstStyle/>
          <a:p>
            <a:r>
              <a:rPr lang="en-US" sz="1800" b="0" i="0" dirty="0">
                <a:solidFill>
                  <a:srgbClr val="0E101A"/>
                </a:solidFill>
                <a:effectLst/>
                <a:latin typeface="Times New Roman" panose="02020603050405020304" pitchFamily="18" charset="0"/>
                <a:cs typeface="Times New Roman" panose="02020603050405020304" pitchFamily="18" charset="0"/>
              </a:rPr>
              <a:t>Customer: </a:t>
            </a:r>
            <a:r>
              <a:rPr lang="en-US" sz="1800" b="1" i="0" dirty="0">
                <a:solidFill>
                  <a:srgbClr val="0E101A"/>
                </a:solidFill>
                <a:effectLst/>
                <a:latin typeface="Times New Roman" panose="02020603050405020304" pitchFamily="18" charset="0"/>
                <a:cs typeface="Times New Roman" panose="02020603050405020304" pitchFamily="18" charset="0"/>
              </a:rPr>
              <a:t>First Name, Last Name, Phone Number</a:t>
            </a:r>
            <a:endParaRPr lang="en-CA" dirty="0"/>
          </a:p>
        </p:txBody>
      </p:sp>
    </p:spTree>
    <p:extLst>
      <p:ext uri="{BB962C8B-B14F-4D97-AF65-F5344CB8AC3E}">
        <p14:creationId xmlns:p14="http://schemas.microsoft.com/office/powerpoint/2010/main" val="42521544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8D5A64-432F-797E-EBC5-609AC32F5A1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6593E912-F716-8E4B-BC4D-C2194E502540}"/>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08C9C152-57A2-1E02-DD0D-41B78B3A37D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pic>
        <p:nvPicPr>
          <p:cNvPr id="5" name="Picture 4">
            <a:extLst>
              <a:ext uri="{FF2B5EF4-FFF2-40B4-BE49-F238E27FC236}">
                <a16:creationId xmlns:a16="http://schemas.microsoft.com/office/drawing/2014/main" id="{D6AF1FC6-87A0-74A2-F782-E174D8150911}"/>
              </a:ext>
            </a:extLst>
          </p:cNvPr>
          <p:cNvPicPr>
            <a:picLocks noChangeAspect="1"/>
          </p:cNvPicPr>
          <p:nvPr/>
        </p:nvPicPr>
        <p:blipFill>
          <a:blip r:embed="rId3"/>
          <a:stretch>
            <a:fillRect/>
          </a:stretch>
        </p:blipFill>
        <p:spPr>
          <a:xfrm>
            <a:off x="3315356" y="1781815"/>
            <a:ext cx="5749815" cy="4559665"/>
          </a:xfrm>
          <a:prstGeom prst="rect">
            <a:avLst/>
          </a:prstGeom>
          <a:ln>
            <a:noFill/>
          </a:ln>
          <a:effectLst>
            <a:outerShdw blurRad="292100" dist="139700" dir="2700000" algn="tl" rotWithShape="0">
              <a:srgbClr val="333333">
                <a:alpha val="65000"/>
              </a:srgbClr>
            </a:outerShdw>
          </a:effectLst>
        </p:spPr>
      </p:pic>
      <p:sp>
        <p:nvSpPr>
          <p:cNvPr id="7" name="TextBox 6">
            <a:extLst>
              <a:ext uri="{FF2B5EF4-FFF2-40B4-BE49-F238E27FC236}">
                <a16:creationId xmlns:a16="http://schemas.microsoft.com/office/drawing/2014/main" id="{8932EC26-FE02-0B0C-BA9E-3A48230F6D18}"/>
              </a:ext>
            </a:extLst>
          </p:cNvPr>
          <p:cNvSpPr txBox="1"/>
          <p:nvPr/>
        </p:nvSpPr>
        <p:spPr>
          <a:xfrm>
            <a:off x="1990396" y="1355862"/>
            <a:ext cx="8643446" cy="369332"/>
          </a:xfrm>
          <a:prstGeom prst="rect">
            <a:avLst/>
          </a:prstGeom>
          <a:noFill/>
        </p:spPr>
        <p:txBody>
          <a:bodyPr wrap="square">
            <a:spAutoFit/>
          </a:bodyPr>
          <a:lstStyle/>
          <a:p>
            <a:pPr algn="l">
              <a:buFont typeface="Arial" panose="020B0604020202020204" pitchFamily="34" charset="0"/>
              <a:buChar char="•"/>
            </a:pPr>
            <a:r>
              <a:rPr lang="en-US" sz="1800" b="0" i="0" dirty="0">
                <a:solidFill>
                  <a:srgbClr val="0E101A"/>
                </a:solidFill>
                <a:effectLst/>
                <a:latin typeface="Times New Roman" panose="02020603050405020304" pitchFamily="18" charset="0"/>
                <a:cs typeface="Times New Roman" panose="02020603050405020304" pitchFamily="18" charset="0"/>
              </a:rPr>
              <a:t>Transaction: </a:t>
            </a:r>
            <a:r>
              <a:rPr lang="en-US" sz="1800" b="1" i="0" dirty="0">
                <a:solidFill>
                  <a:srgbClr val="0E101A"/>
                </a:solidFill>
                <a:effectLst/>
                <a:latin typeface="Times New Roman" panose="02020603050405020304" pitchFamily="18" charset="0"/>
                <a:cs typeface="Times New Roman" panose="02020603050405020304" pitchFamily="18" charset="0"/>
              </a:rPr>
              <a:t>Deposit Account, Withdrawal Account, Timestamp, Currency, Amount</a:t>
            </a:r>
            <a:endParaRPr lang="en-US" sz="1800" b="0" i="0" dirty="0">
              <a:solidFill>
                <a:srgbClr val="7F7F7F"/>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749181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F94564-A96B-AABB-C5DD-7F6D55DC6B4C}"/>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CE7EB54-5F74-76FF-B52A-0ABDF2912D5C}"/>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E1DBB206-2B4E-259E-6DEB-6030A0B8257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pic>
        <p:nvPicPr>
          <p:cNvPr id="5" name="Picture 4">
            <a:extLst>
              <a:ext uri="{FF2B5EF4-FFF2-40B4-BE49-F238E27FC236}">
                <a16:creationId xmlns:a16="http://schemas.microsoft.com/office/drawing/2014/main" id="{0F57CB05-6B1E-743A-F07E-5AF9D9C6AEF1}"/>
              </a:ext>
            </a:extLst>
          </p:cNvPr>
          <p:cNvPicPr>
            <a:picLocks noChangeAspect="1"/>
          </p:cNvPicPr>
          <p:nvPr/>
        </p:nvPicPr>
        <p:blipFill>
          <a:blip r:embed="rId3"/>
          <a:stretch>
            <a:fillRect/>
          </a:stretch>
        </p:blipFill>
        <p:spPr>
          <a:xfrm>
            <a:off x="4547671" y="1066330"/>
            <a:ext cx="6856558" cy="5331771"/>
          </a:xfrm>
          <a:prstGeom prst="rect">
            <a:avLst/>
          </a:prstGeom>
          <a:ln>
            <a:noFill/>
          </a:ln>
          <a:effectLst>
            <a:outerShdw blurRad="292100" dist="139700" dir="2700000" algn="tl" rotWithShape="0">
              <a:srgbClr val="333333">
                <a:alpha val="65000"/>
              </a:srgbClr>
            </a:outerShdw>
          </a:effectLst>
        </p:spPr>
      </p:pic>
      <p:sp>
        <p:nvSpPr>
          <p:cNvPr id="7" name="TextBox 6">
            <a:extLst>
              <a:ext uri="{FF2B5EF4-FFF2-40B4-BE49-F238E27FC236}">
                <a16:creationId xmlns:a16="http://schemas.microsoft.com/office/drawing/2014/main" id="{97C6D36B-A858-A5BF-4A32-0191DDC10D55}"/>
              </a:ext>
            </a:extLst>
          </p:cNvPr>
          <p:cNvSpPr txBox="1"/>
          <p:nvPr/>
        </p:nvSpPr>
        <p:spPr>
          <a:xfrm>
            <a:off x="0" y="1439265"/>
            <a:ext cx="4288221" cy="3139321"/>
          </a:xfrm>
          <a:prstGeom prst="rect">
            <a:avLst/>
          </a:prstGeom>
          <a:noFill/>
        </p:spPr>
        <p:txBody>
          <a:bodyPr wrap="square">
            <a:spAutoFit/>
          </a:bodyPr>
          <a:lstStyle/>
          <a:p>
            <a:pPr algn="l">
              <a:buFont typeface="Arial" panose="020B0604020202020204" pitchFamily="34" charset="0"/>
              <a:buChar char="•"/>
            </a:pPr>
            <a:r>
              <a:rPr lang="en-US" sz="1800" b="0" i="0" dirty="0">
                <a:solidFill>
                  <a:srgbClr val="0E101A"/>
                </a:solidFill>
                <a:effectLst/>
                <a:latin typeface="Times New Roman" panose="02020603050405020304" pitchFamily="18" charset="0"/>
                <a:cs typeface="Times New Roman" panose="02020603050405020304" pitchFamily="18" charset="0"/>
              </a:rPr>
              <a:t>Bank:</a:t>
            </a:r>
            <a:r>
              <a:rPr lang="en-US" sz="1800" b="1" i="0" dirty="0">
                <a:solidFill>
                  <a:srgbClr val="0E101A"/>
                </a:solidFill>
                <a:effectLst/>
                <a:latin typeface="Times New Roman" panose="02020603050405020304" pitchFamily="18" charset="0"/>
                <a:cs typeface="Times New Roman" panose="02020603050405020304" pitchFamily="18" charset="0"/>
              </a:rPr>
              <a:t> Name, City</a:t>
            </a:r>
            <a:br>
              <a:rPr lang="en-US" sz="1800" b="0" i="0" dirty="0">
                <a:solidFill>
                  <a:srgbClr val="7F7F7F"/>
                </a:solidFill>
                <a:effectLst/>
                <a:latin typeface="Times New Roman" panose="02020603050405020304" pitchFamily="18" charset="0"/>
                <a:cs typeface="Times New Roman" panose="02020603050405020304" pitchFamily="18" charset="0"/>
              </a:rPr>
            </a:br>
            <a:r>
              <a:rPr lang="en-US" sz="1800" b="0" i="0" dirty="0">
                <a:solidFill>
                  <a:srgbClr val="7F7F7F"/>
                </a:solidFill>
                <a:effectLst/>
                <a:latin typeface="Times New Roman" panose="02020603050405020304" pitchFamily="18" charset="0"/>
                <a:cs typeface="Times New Roman" panose="02020603050405020304" pitchFamily="18" charset="0"/>
              </a:rPr>
              <a:t> </a:t>
            </a:r>
          </a:p>
          <a:p>
            <a:pPr algn="l">
              <a:buFont typeface="Arial" panose="020B0604020202020204" pitchFamily="34" charset="0"/>
              <a:buChar char="•"/>
            </a:pPr>
            <a:r>
              <a:rPr lang="en-US" sz="1800" b="0" i="0" dirty="0">
                <a:solidFill>
                  <a:srgbClr val="0E101A"/>
                </a:solidFill>
                <a:effectLst/>
                <a:latin typeface="Times New Roman" panose="02020603050405020304" pitchFamily="18" charset="0"/>
                <a:cs typeface="Times New Roman" panose="02020603050405020304" pitchFamily="18" charset="0"/>
              </a:rPr>
              <a:t>Bank Account: </a:t>
            </a:r>
            <a:r>
              <a:rPr lang="en-US" sz="1800" b="1" i="0" dirty="0">
                <a:solidFill>
                  <a:srgbClr val="0E101A"/>
                </a:solidFill>
                <a:effectLst/>
                <a:latin typeface="Times New Roman" panose="02020603050405020304" pitchFamily="18" charset="0"/>
                <a:cs typeface="Times New Roman" panose="02020603050405020304" pitchFamily="18" charset="0"/>
              </a:rPr>
              <a:t>Balance, Account holder, Bank</a:t>
            </a:r>
            <a:br>
              <a:rPr lang="en-US" sz="1800" b="0" i="0" dirty="0">
                <a:solidFill>
                  <a:srgbClr val="7F7F7F"/>
                </a:solidFill>
                <a:effectLst/>
                <a:latin typeface="Times New Roman" panose="02020603050405020304" pitchFamily="18" charset="0"/>
                <a:cs typeface="Times New Roman" panose="02020603050405020304" pitchFamily="18" charset="0"/>
              </a:rPr>
            </a:br>
            <a:r>
              <a:rPr lang="en-US" sz="1800" b="0" i="0" dirty="0">
                <a:solidFill>
                  <a:srgbClr val="7F7F7F"/>
                </a:solidFill>
                <a:effectLst/>
                <a:latin typeface="Times New Roman" panose="02020603050405020304" pitchFamily="18" charset="0"/>
                <a:cs typeface="Times New Roman" panose="02020603050405020304" pitchFamily="18" charset="0"/>
              </a:rPr>
              <a:t> </a:t>
            </a:r>
          </a:p>
          <a:p>
            <a:pPr algn="l">
              <a:buFont typeface="Arial" panose="020B0604020202020204" pitchFamily="34" charset="0"/>
              <a:buChar char="•"/>
            </a:pPr>
            <a:r>
              <a:rPr lang="en-US" sz="1800" b="0" i="0" dirty="0">
                <a:solidFill>
                  <a:srgbClr val="0E101A"/>
                </a:solidFill>
                <a:effectLst/>
                <a:latin typeface="Times New Roman" panose="02020603050405020304" pitchFamily="18" charset="0"/>
                <a:cs typeface="Times New Roman" panose="02020603050405020304" pitchFamily="18" charset="0"/>
              </a:rPr>
              <a:t>Customer: </a:t>
            </a:r>
            <a:r>
              <a:rPr lang="en-US" sz="1800" b="1" i="0" dirty="0">
                <a:solidFill>
                  <a:srgbClr val="0E101A"/>
                </a:solidFill>
                <a:effectLst/>
                <a:latin typeface="Times New Roman" panose="02020603050405020304" pitchFamily="18" charset="0"/>
                <a:cs typeface="Times New Roman" panose="02020603050405020304" pitchFamily="18" charset="0"/>
              </a:rPr>
              <a:t>First Name, Last Name, Phone Number</a:t>
            </a:r>
            <a:br>
              <a:rPr lang="en-US" sz="1800" b="0" i="0" dirty="0">
                <a:solidFill>
                  <a:srgbClr val="7F7F7F"/>
                </a:solidFill>
                <a:effectLst/>
                <a:latin typeface="Times New Roman" panose="02020603050405020304" pitchFamily="18" charset="0"/>
                <a:cs typeface="Times New Roman" panose="02020603050405020304" pitchFamily="18" charset="0"/>
              </a:rPr>
            </a:br>
            <a:r>
              <a:rPr lang="en-US" sz="1800" b="0" i="0" dirty="0">
                <a:solidFill>
                  <a:srgbClr val="7F7F7F"/>
                </a:solidFill>
                <a:effectLst/>
                <a:latin typeface="Times New Roman" panose="02020603050405020304" pitchFamily="18" charset="0"/>
                <a:cs typeface="Times New Roman" panose="02020603050405020304" pitchFamily="18" charset="0"/>
              </a:rPr>
              <a:t> </a:t>
            </a:r>
          </a:p>
          <a:p>
            <a:pPr algn="l">
              <a:buFont typeface="Arial" panose="020B0604020202020204" pitchFamily="34" charset="0"/>
              <a:buChar char="•"/>
            </a:pPr>
            <a:r>
              <a:rPr lang="en-US" sz="1800" b="0" i="0" dirty="0">
                <a:solidFill>
                  <a:srgbClr val="0E101A"/>
                </a:solidFill>
                <a:effectLst/>
                <a:latin typeface="Times New Roman" panose="02020603050405020304" pitchFamily="18" charset="0"/>
                <a:cs typeface="Times New Roman" panose="02020603050405020304" pitchFamily="18" charset="0"/>
              </a:rPr>
              <a:t>Transaction: </a:t>
            </a:r>
            <a:r>
              <a:rPr lang="en-US" sz="1800" b="1" i="0" dirty="0">
                <a:solidFill>
                  <a:srgbClr val="0E101A"/>
                </a:solidFill>
                <a:effectLst/>
                <a:latin typeface="Times New Roman" panose="02020603050405020304" pitchFamily="18" charset="0"/>
                <a:cs typeface="Times New Roman" panose="02020603050405020304" pitchFamily="18" charset="0"/>
              </a:rPr>
              <a:t>Deposit Account, Withdrawal Account, Timestamp, Currency, Amount</a:t>
            </a:r>
            <a:endParaRPr lang="en-US" sz="1800" b="0" i="0" dirty="0">
              <a:solidFill>
                <a:srgbClr val="7F7F7F"/>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303875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243F82-1848-1A0C-9D77-2DB7C1F7734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6133A37A-CB15-C101-426B-1292F1E99C73}"/>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42164A54-E475-499F-B933-48732735E79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400E1D23-914B-3CE6-F365-C5311EEFE129}"/>
              </a:ext>
            </a:extLst>
          </p:cNvPr>
          <p:cNvSpPr txBox="1"/>
          <p:nvPr/>
        </p:nvSpPr>
        <p:spPr>
          <a:xfrm>
            <a:off x="114300" y="117693"/>
            <a:ext cx="12077700" cy="6740307"/>
          </a:xfrm>
          <a:prstGeom prst="rect">
            <a:avLst/>
          </a:prstGeom>
          <a:noFill/>
        </p:spPr>
        <p:txBody>
          <a:bodyPr wrap="square">
            <a:spAutoFit/>
          </a:bodyPr>
          <a:lstStyle/>
          <a:p>
            <a:pPr algn="l"/>
            <a:r>
              <a:rPr lang="en-US" sz="2400" b="1" i="0" dirty="0">
                <a:solidFill>
                  <a:srgbClr val="0E101A"/>
                </a:solidFill>
                <a:effectLst/>
                <a:latin typeface="Times New Roman" panose="02020603050405020304" pitchFamily="18" charset="0"/>
                <a:cs typeface="Times New Roman" panose="02020603050405020304" pitchFamily="18" charset="0"/>
              </a:rPr>
              <a:t>Deciding Relationships :</a:t>
            </a:r>
          </a:p>
          <a:p>
            <a:pPr algn="l"/>
            <a:r>
              <a:rPr lang="en-US" sz="2400" b="1" i="0" dirty="0">
                <a:solidFill>
                  <a:srgbClr val="0E101A"/>
                </a:solidFill>
                <a:effectLst/>
                <a:latin typeface="Times New Roman" panose="02020603050405020304" pitchFamily="18" charset="0"/>
                <a:cs typeface="Times New Roman" panose="02020603050405020304" pitchFamily="18" charset="0"/>
              </a:rPr>
              <a:t> </a:t>
            </a:r>
            <a:endParaRPr lang="en-US" sz="2400" b="0" i="0" dirty="0">
              <a:solidFill>
                <a:srgbClr val="7F7F7F"/>
              </a:solidFill>
              <a:effectLst/>
              <a:latin typeface="Times New Roman" panose="02020603050405020304" pitchFamily="18" charset="0"/>
              <a:cs typeface="Times New Roman" panose="02020603050405020304" pitchFamily="18" charset="0"/>
            </a:endParaRPr>
          </a:p>
          <a:p>
            <a:pPr algn="l"/>
            <a:r>
              <a:rPr lang="en-US" sz="2400" b="0" i="0" dirty="0">
                <a:solidFill>
                  <a:srgbClr val="0E101A"/>
                </a:solidFill>
                <a:effectLst/>
                <a:latin typeface="Times New Roman" panose="02020603050405020304" pitchFamily="18" charset="0"/>
                <a:cs typeface="Times New Roman" panose="02020603050405020304" pitchFamily="18" charset="0"/>
              </a:rPr>
              <a:t>We then decide the relationships between the various entities:</a:t>
            </a:r>
          </a:p>
          <a:p>
            <a:pPr algn="l"/>
            <a:endParaRPr lang="en-US" sz="2400" b="0" i="0" dirty="0">
              <a:solidFill>
                <a:srgbClr val="7F7F7F"/>
              </a:solidFill>
              <a:effectLst/>
              <a:latin typeface="Times New Roman" panose="02020603050405020304" pitchFamily="18" charset="0"/>
              <a:cs typeface="Times New Roman" panose="02020603050405020304" pitchFamily="18" charset="0"/>
            </a:endParaRPr>
          </a:p>
          <a:p>
            <a:pPr algn="l">
              <a:buFont typeface="Arial" panose="020B0604020202020204" pitchFamily="34" charset="0"/>
              <a:buChar char="•"/>
            </a:pPr>
            <a:r>
              <a:rPr lang="en-US" sz="2400" b="0" i="0" dirty="0">
                <a:solidFill>
                  <a:srgbClr val="0E101A"/>
                </a:solidFill>
                <a:effectLst/>
                <a:latin typeface="Times New Roman" panose="02020603050405020304" pitchFamily="18" charset="0"/>
                <a:cs typeface="Times New Roman" panose="02020603050405020304" pitchFamily="18" charset="0"/>
              </a:rPr>
              <a:t>A Bank Account is owned by a Customer.</a:t>
            </a:r>
            <a:br>
              <a:rPr lang="en-US" sz="2400" b="0" i="0" dirty="0">
                <a:solidFill>
                  <a:srgbClr val="7F7F7F"/>
                </a:solidFill>
                <a:effectLst/>
                <a:latin typeface="Times New Roman" panose="02020603050405020304" pitchFamily="18" charset="0"/>
                <a:cs typeface="Times New Roman" panose="02020603050405020304" pitchFamily="18" charset="0"/>
              </a:rPr>
            </a:br>
            <a:r>
              <a:rPr lang="en-US" sz="2400" b="0" i="0" dirty="0">
                <a:solidFill>
                  <a:srgbClr val="7F7F7F"/>
                </a:solidFill>
                <a:effectLst/>
                <a:latin typeface="Times New Roman" panose="02020603050405020304" pitchFamily="18" charset="0"/>
                <a:cs typeface="Times New Roman" panose="02020603050405020304" pitchFamily="18" charset="0"/>
              </a:rPr>
              <a:t> </a:t>
            </a:r>
          </a:p>
          <a:p>
            <a:pPr algn="l">
              <a:buFont typeface="Arial" panose="020B0604020202020204" pitchFamily="34" charset="0"/>
              <a:buChar char="•"/>
            </a:pPr>
            <a:r>
              <a:rPr lang="en-US" sz="2400" b="0" i="0" dirty="0">
                <a:solidFill>
                  <a:srgbClr val="0E101A"/>
                </a:solidFill>
                <a:effectLst/>
                <a:latin typeface="Times New Roman" panose="02020603050405020304" pitchFamily="18" charset="0"/>
                <a:cs typeface="Times New Roman" panose="02020603050405020304" pitchFamily="18" charset="0"/>
              </a:rPr>
              <a:t>A Bank has a Bank Account.</a:t>
            </a:r>
            <a:br>
              <a:rPr lang="en-US" sz="2400" b="0" i="0" dirty="0">
                <a:solidFill>
                  <a:srgbClr val="7F7F7F"/>
                </a:solidFill>
                <a:effectLst/>
                <a:latin typeface="Times New Roman" panose="02020603050405020304" pitchFamily="18" charset="0"/>
                <a:cs typeface="Times New Roman" panose="02020603050405020304" pitchFamily="18" charset="0"/>
              </a:rPr>
            </a:br>
            <a:r>
              <a:rPr lang="en-US" sz="2400" b="0" i="0" dirty="0">
                <a:solidFill>
                  <a:srgbClr val="7F7F7F"/>
                </a:solidFill>
                <a:effectLst/>
                <a:latin typeface="Times New Roman" panose="02020603050405020304" pitchFamily="18" charset="0"/>
                <a:cs typeface="Times New Roman" panose="02020603050405020304" pitchFamily="18" charset="0"/>
              </a:rPr>
              <a:t> </a:t>
            </a:r>
          </a:p>
          <a:p>
            <a:pPr algn="l">
              <a:buFont typeface="Arial" panose="020B0604020202020204" pitchFamily="34" charset="0"/>
              <a:buChar char="•"/>
            </a:pPr>
            <a:r>
              <a:rPr lang="en-US" sz="2400" b="0" i="0" dirty="0">
                <a:solidFill>
                  <a:srgbClr val="0E101A"/>
                </a:solidFill>
                <a:effectLst/>
                <a:latin typeface="Times New Roman" panose="02020603050405020304" pitchFamily="18" charset="0"/>
                <a:cs typeface="Times New Roman" panose="02020603050405020304" pitchFamily="18" charset="0"/>
              </a:rPr>
              <a:t>A Transaction is linked to the Bank Account.</a:t>
            </a:r>
            <a:br>
              <a:rPr lang="en-US" sz="2400" b="0" i="0" dirty="0">
                <a:solidFill>
                  <a:srgbClr val="7F7F7F"/>
                </a:solidFill>
                <a:effectLst/>
                <a:latin typeface="Times New Roman" panose="02020603050405020304" pitchFamily="18" charset="0"/>
                <a:cs typeface="Times New Roman" panose="02020603050405020304" pitchFamily="18" charset="0"/>
              </a:rPr>
            </a:br>
            <a:r>
              <a:rPr lang="en-US" sz="2400" b="0" i="0" dirty="0">
                <a:solidFill>
                  <a:srgbClr val="7F7F7F"/>
                </a:solidFill>
                <a:effectLst/>
                <a:latin typeface="Times New Roman" panose="02020603050405020304" pitchFamily="18" charset="0"/>
                <a:cs typeface="Times New Roman" panose="02020603050405020304" pitchFamily="18" charset="0"/>
              </a:rPr>
              <a:t> </a:t>
            </a:r>
          </a:p>
          <a:p>
            <a:pPr algn="l">
              <a:buFont typeface="Arial" panose="020B0604020202020204" pitchFamily="34" charset="0"/>
              <a:buChar char="•"/>
            </a:pPr>
            <a:r>
              <a:rPr lang="en-US" sz="2400" b="0" i="0" dirty="0">
                <a:solidFill>
                  <a:srgbClr val="0E101A"/>
                </a:solidFill>
                <a:effectLst/>
                <a:latin typeface="Times New Roman" panose="02020603050405020304" pitchFamily="18" charset="0"/>
                <a:cs typeface="Times New Roman" panose="02020603050405020304" pitchFamily="18" charset="0"/>
              </a:rPr>
              <a:t> The relationship between Bank Account and Customer is many to one because a Customer can have many Bank Accounts.</a:t>
            </a:r>
            <a:br>
              <a:rPr lang="en-US" sz="2400" b="0" i="0" dirty="0">
                <a:solidFill>
                  <a:srgbClr val="7F7F7F"/>
                </a:solidFill>
                <a:effectLst/>
                <a:latin typeface="Times New Roman" panose="02020603050405020304" pitchFamily="18" charset="0"/>
                <a:cs typeface="Times New Roman" panose="02020603050405020304" pitchFamily="18" charset="0"/>
              </a:rPr>
            </a:br>
            <a:r>
              <a:rPr lang="en-US" sz="2400" b="0" i="0" dirty="0">
                <a:solidFill>
                  <a:srgbClr val="7F7F7F"/>
                </a:solidFill>
                <a:effectLst/>
                <a:latin typeface="Times New Roman" panose="02020603050405020304" pitchFamily="18" charset="0"/>
                <a:cs typeface="Times New Roman" panose="02020603050405020304" pitchFamily="18" charset="0"/>
              </a:rPr>
              <a:t> </a:t>
            </a:r>
          </a:p>
          <a:p>
            <a:pPr algn="l">
              <a:buFont typeface="Arial" panose="020B0604020202020204" pitchFamily="34" charset="0"/>
              <a:buChar char="•"/>
            </a:pPr>
            <a:r>
              <a:rPr lang="en-US" sz="2400" b="0" i="0" dirty="0">
                <a:solidFill>
                  <a:srgbClr val="0E101A"/>
                </a:solidFill>
                <a:effectLst/>
                <a:latin typeface="Times New Roman" panose="02020603050405020304" pitchFamily="18" charset="0"/>
                <a:cs typeface="Times New Roman" panose="02020603050405020304" pitchFamily="18" charset="0"/>
              </a:rPr>
              <a:t>The relationship between Bank and Bank Account is one too many as a Bank has many bank accounts.</a:t>
            </a:r>
            <a:br>
              <a:rPr lang="en-US" sz="2400" b="0" i="0" dirty="0">
                <a:solidFill>
                  <a:srgbClr val="7F7F7F"/>
                </a:solidFill>
                <a:effectLst/>
                <a:latin typeface="Times New Roman" panose="02020603050405020304" pitchFamily="18" charset="0"/>
                <a:cs typeface="Times New Roman" panose="02020603050405020304" pitchFamily="18" charset="0"/>
              </a:rPr>
            </a:br>
            <a:r>
              <a:rPr lang="en-US" sz="2400" b="0" i="0" dirty="0">
                <a:solidFill>
                  <a:srgbClr val="7F7F7F"/>
                </a:solidFill>
                <a:effectLst/>
                <a:latin typeface="Times New Roman" panose="02020603050405020304" pitchFamily="18" charset="0"/>
                <a:cs typeface="Times New Roman" panose="02020603050405020304" pitchFamily="18" charset="0"/>
              </a:rPr>
              <a:t> </a:t>
            </a:r>
          </a:p>
          <a:p>
            <a:pPr algn="l">
              <a:buFont typeface="Arial" panose="020B0604020202020204" pitchFamily="34" charset="0"/>
              <a:buChar char="•"/>
            </a:pPr>
            <a:r>
              <a:rPr lang="en-US" sz="2400" b="0" i="0" dirty="0">
                <a:solidFill>
                  <a:srgbClr val="0E101A"/>
                </a:solidFill>
                <a:effectLst/>
                <a:latin typeface="Times New Roman" panose="02020603050405020304" pitchFamily="18" charset="0"/>
                <a:cs typeface="Times New Roman" panose="02020603050405020304" pitchFamily="18" charset="0"/>
              </a:rPr>
              <a:t>The Transaction to bank account relationship is many to one because multiple transitions can be linked to one bank account.</a:t>
            </a:r>
            <a:endParaRPr lang="en-US" sz="2400" b="0" i="0" dirty="0">
              <a:solidFill>
                <a:srgbClr val="7F7F7F"/>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89855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69002B-3AA4-2447-B341-A688742B6CE6}"/>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1F55B04-C6C2-E6C0-FB7B-1792A60F61D0}"/>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941F3C06-BED0-0560-DFD3-B60D05DE9FA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FF2EA460-D575-F757-88DF-630BA23D2B6F}"/>
              </a:ext>
            </a:extLst>
          </p:cNvPr>
          <p:cNvSpPr txBox="1"/>
          <p:nvPr/>
        </p:nvSpPr>
        <p:spPr>
          <a:xfrm>
            <a:off x="405962" y="351361"/>
            <a:ext cx="4102976" cy="369332"/>
          </a:xfrm>
          <a:prstGeom prst="rect">
            <a:avLst/>
          </a:prstGeom>
          <a:noFill/>
        </p:spPr>
        <p:txBody>
          <a:bodyPr wrap="square">
            <a:spAutoFit/>
          </a:bodyPr>
          <a:lstStyle/>
          <a:p>
            <a:r>
              <a:rPr lang="en-US" b="0" i="0" dirty="0">
                <a:solidFill>
                  <a:srgbClr val="7F7F7F"/>
                </a:solidFill>
                <a:effectLst/>
                <a:latin typeface="Muli"/>
              </a:rPr>
              <a:t>A Bank Account is owned by a Customer.</a:t>
            </a:r>
            <a:endParaRPr lang="en-CA" dirty="0"/>
          </a:p>
        </p:txBody>
      </p:sp>
      <p:pic>
        <p:nvPicPr>
          <p:cNvPr id="7" name="Picture 6">
            <a:extLst>
              <a:ext uri="{FF2B5EF4-FFF2-40B4-BE49-F238E27FC236}">
                <a16:creationId xmlns:a16="http://schemas.microsoft.com/office/drawing/2014/main" id="{8AC50FF0-BFC3-1128-86A9-078AC2065E60}"/>
              </a:ext>
            </a:extLst>
          </p:cNvPr>
          <p:cNvPicPr>
            <a:picLocks noChangeAspect="1"/>
          </p:cNvPicPr>
          <p:nvPr/>
        </p:nvPicPr>
        <p:blipFill>
          <a:blip r:embed="rId3"/>
          <a:stretch>
            <a:fillRect/>
          </a:stretch>
        </p:blipFill>
        <p:spPr>
          <a:xfrm>
            <a:off x="1200163" y="1385067"/>
            <a:ext cx="7963913" cy="2177940"/>
          </a:xfrm>
          <a:prstGeom prst="rect">
            <a:avLst/>
          </a:prstGeom>
        </p:spPr>
      </p:pic>
    </p:spTree>
    <p:extLst>
      <p:ext uri="{BB962C8B-B14F-4D97-AF65-F5344CB8AC3E}">
        <p14:creationId xmlns:p14="http://schemas.microsoft.com/office/powerpoint/2010/main" val="276470695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C9175D-9290-3419-D42F-4BD6C8BDB9F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CC76115-6283-AA06-3F46-4474A0B9B669}"/>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E9A011C4-1673-15CE-75D2-76E597CBAB1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3D68683F-C6BE-7CE9-D055-7AE9665FFDFA}"/>
              </a:ext>
            </a:extLst>
          </p:cNvPr>
          <p:cNvSpPr txBox="1"/>
          <p:nvPr/>
        </p:nvSpPr>
        <p:spPr>
          <a:xfrm>
            <a:off x="114300" y="122761"/>
            <a:ext cx="3054569" cy="369332"/>
          </a:xfrm>
          <a:prstGeom prst="rect">
            <a:avLst/>
          </a:prstGeom>
          <a:noFill/>
        </p:spPr>
        <p:txBody>
          <a:bodyPr wrap="square">
            <a:spAutoFit/>
          </a:bodyPr>
          <a:lstStyle/>
          <a:p>
            <a:r>
              <a:rPr lang="en-US" b="0" i="0" dirty="0">
                <a:solidFill>
                  <a:srgbClr val="7F7F7F"/>
                </a:solidFill>
                <a:effectLst/>
                <a:latin typeface="Muli"/>
              </a:rPr>
              <a:t>A Bank has a Bank Account.</a:t>
            </a:r>
            <a:endParaRPr lang="en-CA" dirty="0"/>
          </a:p>
        </p:txBody>
      </p:sp>
      <p:pic>
        <p:nvPicPr>
          <p:cNvPr id="7" name="Picture 6">
            <a:extLst>
              <a:ext uri="{FF2B5EF4-FFF2-40B4-BE49-F238E27FC236}">
                <a16:creationId xmlns:a16="http://schemas.microsoft.com/office/drawing/2014/main" id="{DFE998CB-2F10-A0CF-BECD-B2CFEB1B91D4}"/>
              </a:ext>
            </a:extLst>
          </p:cNvPr>
          <p:cNvPicPr>
            <a:picLocks noChangeAspect="1"/>
          </p:cNvPicPr>
          <p:nvPr/>
        </p:nvPicPr>
        <p:blipFill>
          <a:blip r:embed="rId3"/>
          <a:stretch>
            <a:fillRect/>
          </a:stretch>
        </p:blipFill>
        <p:spPr>
          <a:xfrm>
            <a:off x="3168869" y="415218"/>
            <a:ext cx="4629971" cy="5439323"/>
          </a:xfrm>
          <a:prstGeom prst="rect">
            <a:avLst/>
          </a:prstGeom>
        </p:spPr>
      </p:pic>
    </p:spTree>
    <p:extLst>
      <p:ext uri="{BB962C8B-B14F-4D97-AF65-F5344CB8AC3E}">
        <p14:creationId xmlns:p14="http://schemas.microsoft.com/office/powerpoint/2010/main" val="408966771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0BA904-A2DD-1983-5203-9F3903EE50A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35C9176-A592-721F-DAAA-2BDC25778628}"/>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A8D94165-650D-24D7-B837-1599A0A22BC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CF714456-CAE7-83A4-2B5F-21DA9042C7D2}"/>
              </a:ext>
            </a:extLst>
          </p:cNvPr>
          <p:cNvSpPr txBox="1"/>
          <p:nvPr/>
        </p:nvSpPr>
        <p:spPr>
          <a:xfrm>
            <a:off x="90652" y="230552"/>
            <a:ext cx="6172200" cy="369332"/>
          </a:xfrm>
          <a:prstGeom prst="rect">
            <a:avLst/>
          </a:prstGeom>
          <a:noFill/>
        </p:spPr>
        <p:txBody>
          <a:bodyPr wrap="square">
            <a:spAutoFit/>
          </a:bodyPr>
          <a:lstStyle/>
          <a:p>
            <a:r>
              <a:rPr lang="en-US" b="0" i="0" dirty="0">
                <a:solidFill>
                  <a:srgbClr val="7F7F7F"/>
                </a:solidFill>
                <a:effectLst/>
                <a:latin typeface="Muli"/>
              </a:rPr>
              <a:t>A Transaction is linked to the Bank Account</a:t>
            </a:r>
            <a:endParaRPr lang="en-CA" dirty="0"/>
          </a:p>
        </p:txBody>
      </p:sp>
      <p:pic>
        <p:nvPicPr>
          <p:cNvPr id="7" name="Picture 6">
            <a:extLst>
              <a:ext uri="{FF2B5EF4-FFF2-40B4-BE49-F238E27FC236}">
                <a16:creationId xmlns:a16="http://schemas.microsoft.com/office/drawing/2014/main" id="{49018FC9-6E19-0D95-50B1-17FC8AD5ABEE}"/>
              </a:ext>
            </a:extLst>
          </p:cNvPr>
          <p:cNvPicPr>
            <a:picLocks noChangeAspect="1"/>
          </p:cNvPicPr>
          <p:nvPr/>
        </p:nvPicPr>
        <p:blipFill>
          <a:blip r:embed="rId3"/>
          <a:stretch>
            <a:fillRect/>
          </a:stretch>
        </p:blipFill>
        <p:spPr>
          <a:xfrm>
            <a:off x="2136227" y="599884"/>
            <a:ext cx="7489955" cy="588762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01538746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250D4B-4BB6-13C3-0EAA-101BD8B5D4C6}"/>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8EFBA388-4CE3-EBC6-44A2-92562C2B2338}"/>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ABDB0BF8-D6AD-3D20-8CF4-0DCCFB99621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893D8ECA-D592-5F1B-8B9C-12F2AE8470FF}"/>
              </a:ext>
            </a:extLst>
          </p:cNvPr>
          <p:cNvSpPr txBox="1"/>
          <p:nvPr/>
        </p:nvSpPr>
        <p:spPr>
          <a:xfrm>
            <a:off x="0" y="717359"/>
            <a:ext cx="11800490" cy="369332"/>
          </a:xfrm>
          <a:prstGeom prst="rect">
            <a:avLst/>
          </a:prstGeom>
          <a:noFill/>
        </p:spPr>
        <p:txBody>
          <a:bodyPr wrap="square">
            <a:spAutoFit/>
          </a:bodyPr>
          <a:lstStyle/>
          <a:p>
            <a:r>
              <a:rPr lang="en-US" b="0" i="0" dirty="0">
                <a:solidFill>
                  <a:srgbClr val="7F7F7F"/>
                </a:solidFill>
                <a:effectLst/>
                <a:latin typeface="Muli"/>
              </a:rPr>
              <a:t> The relationship between Bank Account and Customer is many to one because a Customer can have many Bank Accounts.</a:t>
            </a:r>
            <a:endParaRPr lang="en-CA" dirty="0"/>
          </a:p>
        </p:txBody>
      </p:sp>
      <p:pic>
        <p:nvPicPr>
          <p:cNvPr id="7" name="Picture 6">
            <a:extLst>
              <a:ext uri="{FF2B5EF4-FFF2-40B4-BE49-F238E27FC236}">
                <a16:creationId xmlns:a16="http://schemas.microsoft.com/office/drawing/2014/main" id="{C4FCD417-BBA9-3996-4AFA-070049E1B75E}"/>
              </a:ext>
            </a:extLst>
          </p:cNvPr>
          <p:cNvPicPr>
            <a:picLocks noChangeAspect="1"/>
          </p:cNvPicPr>
          <p:nvPr/>
        </p:nvPicPr>
        <p:blipFill>
          <a:blip r:embed="rId3"/>
          <a:stretch>
            <a:fillRect/>
          </a:stretch>
        </p:blipFill>
        <p:spPr>
          <a:xfrm>
            <a:off x="824898" y="1885950"/>
            <a:ext cx="10444982" cy="2441684"/>
          </a:xfrm>
          <a:prstGeom prst="rect">
            <a:avLst/>
          </a:prstGeom>
          <a:ln>
            <a:noFill/>
          </a:ln>
          <a:effectLst>
            <a:outerShdw blurRad="292100" dist="139700" dir="2700000" algn="tl" rotWithShape="0">
              <a:srgbClr val="333333">
                <a:alpha val="65000"/>
              </a:srgbClr>
            </a:outerShdw>
          </a:effectLst>
        </p:spPr>
      </p:pic>
      <mc:AlternateContent xmlns:mc="http://schemas.openxmlformats.org/markup-compatibility/2006">
        <mc:Choice xmlns:p14="http://schemas.microsoft.com/office/powerpoint/2010/main" Requires="p14">
          <p:contentPart p14:bwMode="auto" r:id="rId4">
            <p14:nvContentPartPr>
              <p14:cNvPr id="6" name="Ink 5">
                <a:extLst>
                  <a:ext uri="{FF2B5EF4-FFF2-40B4-BE49-F238E27FC236}">
                    <a16:creationId xmlns:a16="http://schemas.microsoft.com/office/drawing/2014/main" id="{EF4846C9-77DA-D7B6-56BD-8B357BCD5502}"/>
                  </a:ext>
                </a:extLst>
              </p14:cNvPr>
              <p14:cNvContentPartPr/>
              <p14:nvPr/>
            </p14:nvContentPartPr>
            <p14:xfrm>
              <a:off x="8061964" y="3395892"/>
              <a:ext cx="165960" cy="416880"/>
            </p14:xfrm>
          </p:contentPart>
        </mc:Choice>
        <mc:Fallback>
          <p:pic>
            <p:nvPicPr>
              <p:cNvPr id="6" name="Ink 5">
                <a:extLst>
                  <a:ext uri="{FF2B5EF4-FFF2-40B4-BE49-F238E27FC236}">
                    <a16:creationId xmlns:a16="http://schemas.microsoft.com/office/drawing/2014/main" id="{EF4846C9-77DA-D7B6-56BD-8B357BCD5502}"/>
                  </a:ext>
                </a:extLst>
              </p:cNvPr>
              <p:cNvPicPr/>
              <p:nvPr/>
            </p:nvPicPr>
            <p:blipFill>
              <a:blip r:embed="rId5"/>
              <a:stretch>
                <a:fillRect/>
              </a:stretch>
            </p:blipFill>
            <p:spPr>
              <a:xfrm>
                <a:off x="8053324" y="3386892"/>
                <a:ext cx="183600" cy="434520"/>
              </a:xfrm>
              <a:prstGeom prst="rect">
                <a:avLst/>
              </a:prstGeom>
            </p:spPr>
          </p:pic>
        </mc:Fallback>
      </mc:AlternateContent>
      <p:grpSp>
        <p:nvGrpSpPr>
          <p:cNvPr id="15" name="Group 14">
            <a:extLst>
              <a:ext uri="{FF2B5EF4-FFF2-40B4-BE49-F238E27FC236}">
                <a16:creationId xmlns:a16="http://schemas.microsoft.com/office/drawing/2014/main" id="{455A9290-8623-2FC9-3939-27B16B24D987}"/>
              </a:ext>
            </a:extLst>
          </p:cNvPr>
          <p:cNvGrpSpPr/>
          <p:nvPr/>
        </p:nvGrpSpPr>
        <p:grpSpPr>
          <a:xfrm>
            <a:off x="5392564" y="3514332"/>
            <a:ext cx="413640" cy="467640"/>
            <a:chOff x="5392564" y="3514332"/>
            <a:chExt cx="413640" cy="467640"/>
          </a:xfrm>
        </p:grpSpPr>
        <mc:AlternateContent xmlns:mc="http://schemas.openxmlformats.org/markup-compatibility/2006">
          <mc:Choice xmlns:p14="http://schemas.microsoft.com/office/powerpoint/2010/main" Requires="p14">
            <p:contentPart p14:bwMode="auto" r:id="rId6">
              <p14:nvContentPartPr>
                <p14:cNvPr id="11" name="Ink 10">
                  <a:extLst>
                    <a:ext uri="{FF2B5EF4-FFF2-40B4-BE49-F238E27FC236}">
                      <a16:creationId xmlns:a16="http://schemas.microsoft.com/office/drawing/2014/main" id="{758E24B7-A214-B7D9-2275-449E154AEB74}"/>
                    </a:ext>
                  </a:extLst>
                </p14:cNvPr>
                <p14:cNvContentPartPr/>
                <p14:nvPr/>
              </p14:nvContentPartPr>
              <p14:xfrm>
                <a:off x="5392564" y="3549612"/>
                <a:ext cx="28080" cy="432360"/>
              </p14:xfrm>
            </p:contentPart>
          </mc:Choice>
          <mc:Fallback>
            <p:pic>
              <p:nvPicPr>
                <p:cNvPr id="11" name="Ink 10">
                  <a:extLst>
                    <a:ext uri="{FF2B5EF4-FFF2-40B4-BE49-F238E27FC236}">
                      <a16:creationId xmlns:a16="http://schemas.microsoft.com/office/drawing/2014/main" id="{758E24B7-A214-B7D9-2275-449E154AEB74}"/>
                    </a:ext>
                  </a:extLst>
                </p:cNvPr>
                <p:cNvPicPr/>
                <p:nvPr/>
              </p:nvPicPr>
              <p:blipFill>
                <a:blip r:embed="rId7"/>
                <a:stretch>
                  <a:fillRect/>
                </a:stretch>
              </p:blipFill>
              <p:spPr>
                <a:xfrm>
                  <a:off x="5383564" y="3540972"/>
                  <a:ext cx="45720" cy="450000"/>
                </a:xfrm>
                <a:prstGeom prst="rect">
                  <a:avLst/>
                </a:prstGeom>
              </p:spPr>
            </p:pic>
          </mc:Fallback>
        </mc:AlternateContent>
        <mc:AlternateContent xmlns:mc="http://schemas.openxmlformats.org/markup-compatibility/2006">
          <mc:Choice xmlns:p14="http://schemas.microsoft.com/office/powerpoint/2010/main" Requires="p14">
            <p:contentPart p14:bwMode="auto" r:id="rId8">
              <p14:nvContentPartPr>
                <p14:cNvPr id="12" name="Ink 11">
                  <a:extLst>
                    <a:ext uri="{FF2B5EF4-FFF2-40B4-BE49-F238E27FC236}">
                      <a16:creationId xmlns:a16="http://schemas.microsoft.com/office/drawing/2014/main" id="{580BEAC3-11CB-263F-B36A-B5766F411070}"/>
                    </a:ext>
                  </a:extLst>
                </p14:cNvPr>
                <p14:cNvContentPartPr/>
                <p14:nvPr/>
              </p14:nvContentPartPr>
              <p14:xfrm>
                <a:off x="5470324" y="3514332"/>
                <a:ext cx="2160" cy="3960"/>
              </p14:xfrm>
            </p:contentPart>
          </mc:Choice>
          <mc:Fallback>
            <p:pic>
              <p:nvPicPr>
                <p:cNvPr id="12" name="Ink 11">
                  <a:extLst>
                    <a:ext uri="{FF2B5EF4-FFF2-40B4-BE49-F238E27FC236}">
                      <a16:creationId xmlns:a16="http://schemas.microsoft.com/office/drawing/2014/main" id="{580BEAC3-11CB-263F-B36A-B5766F411070}"/>
                    </a:ext>
                  </a:extLst>
                </p:cNvPr>
                <p:cNvPicPr/>
                <p:nvPr/>
              </p:nvPicPr>
              <p:blipFill>
                <a:blip r:embed="rId9"/>
                <a:stretch>
                  <a:fillRect/>
                </a:stretch>
              </p:blipFill>
              <p:spPr>
                <a:xfrm>
                  <a:off x="5461324" y="3505692"/>
                  <a:ext cx="19800" cy="21600"/>
                </a:xfrm>
                <a:prstGeom prst="rect">
                  <a:avLst/>
                </a:prstGeom>
              </p:spPr>
            </p:pic>
          </mc:Fallback>
        </mc:AlternateContent>
        <mc:AlternateContent xmlns:mc="http://schemas.openxmlformats.org/markup-compatibility/2006">
          <mc:Choice xmlns:p14="http://schemas.microsoft.com/office/powerpoint/2010/main" Requires="p14">
            <p:contentPart p14:bwMode="auto" r:id="rId10">
              <p14:nvContentPartPr>
                <p14:cNvPr id="13" name="Ink 12">
                  <a:extLst>
                    <a:ext uri="{FF2B5EF4-FFF2-40B4-BE49-F238E27FC236}">
                      <a16:creationId xmlns:a16="http://schemas.microsoft.com/office/drawing/2014/main" id="{AFDB85D5-AC93-D7FA-6818-CCDE417B82DF}"/>
                    </a:ext>
                  </a:extLst>
                </p14:cNvPr>
                <p14:cNvContentPartPr/>
                <p14:nvPr/>
              </p14:nvContentPartPr>
              <p14:xfrm>
                <a:off x="5399764" y="3561852"/>
                <a:ext cx="204480" cy="359280"/>
              </p14:xfrm>
            </p:contentPart>
          </mc:Choice>
          <mc:Fallback>
            <p:pic>
              <p:nvPicPr>
                <p:cNvPr id="13" name="Ink 12">
                  <a:extLst>
                    <a:ext uri="{FF2B5EF4-FFF2-40B4-BE49-F238E27FC236}">
                      <a16:creationId xmlns:a16="http://schemas.microsoft.com/office/drawing/2014/main" id="{AFDB85D5-AC93-D7FA-6818-CCDE417B82DF}"/>
                    </a:ext>
                  </a:extLst>
                </p:cNvPr>
                <p:cNvPicPr/>
                <p:nvPr/>
              </p:nvPicPr>
              <p:blipFill>
                <a:blip r:embed="rId11"/>
                <a:stretch>
                  <a:fillRect/>
                </a:stretch>
              </p:blipFill>
              <p:spPr>
                <a:xfrm>
                  <a:off x="5391124" y="3553212"/>
                  <a:ext cx="222120" cy="376920"/>
                </a:xfrm>
                <a:prstGeom prst="rect">
                  <a:avLst/>
                </a:prstGeom>
              </p:spPr>
            </p:pic>
          </mc:Fallback>
        </mc:AlternateContent>
        <mc:AlternateContent xmlns:mc="http://schemas.openxmlformats.org/markup-compatibility/2006">
          <mc:Choice xmlns:p14="http://schemas.microsoft.com/office/powerpoint/2010/main" Requires="p14">
            <p:contentPart p14:bwMode="auto" r:id="rId12">
              <p14:nvContentPartPr>
                <p14:cNvPr id="14" name="Ink 13">
                  <a:extLst>
                    <a:ext uri="{FF2B5EF4-FFF2-40B4-BE49-F238E27FC236}">
                      <a16:creationId xmlns:a16="http://schemas.microsoft.com/office/drawing/2014/main" id="{22DD6591-39A8-6889-969C-D541D1B60EC8}"/>
                    </a:ext>
                  </a:extLst>
                </p14:cNvPr>
                <p14:cNvContentPartPr/>
                <p14:nvPr/>
              </p14:nvContentPartPr>
              <p14:xfrm>
                <a:off x="5608204" y="3533052"/>
                <a:ext cx="198000" cy="430560"/>
              </p14:xfrm>
            </p:contentPart>
          </mc:Choice>
          <mc:Fallback>
            <p:pic>
              <p:nvPicPr>
                <p:cNvPr id="14" name="Ink 13">
                  <a:extLst>
                    <a:ext uri="{FF2B5EF4-FFF2-40B4-BE49-F238E27FC236}">
                      <a16:creationId xmlns:a16="http://schemas.microsoft.com/office/drawing/2014/main" id="{22DD6591-39A8-6889-969C-D541D1B60EC8}"/>
                    </a:ext>
                  </a:extLst>
                </p:cNvPr>
                <p:cNvPicPr/>
                <p:nvPr/>
              </p:nvPicPr>
              <p:blipFill>
                <a:blip r:embed="rId13"/>
                <a:stretch>
                  <a:fillRect/>
                </a:stretch>
              </p:blipFill>
              <p:spPr>
                <a:xfrm>
                  <a:off x="5599204" y="3524052"/>
                  <a:ext cx="215640" cy="448200"/>
                </a:xfrm>
                <a:prstGeom prst="rect">
                  <a:avLst/>
                </a:prstGeom>
              </p:spPr>
            </p:pic>
          </mc:Fallback>
        </mc:AlternateContent>
      </p:grpSp>
    </p:spTree>
    <p:extLst>
      <p:ext uri="{BB962C8B-B14F-4D97-AF65-F5344CB8AC3E}">
        <p14:creationId xmlns:p14="http://schemas.microsoft.com/office/powerpoint/2010/main" val="107984662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5B4FB0-C379-1841-D42D-BEF85AAA875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862CAE9-5A61-18F9-A0EC-639B14D97F66}"/>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FBB486BA-720D-E43F-88F8-16C2480CC50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6" name="TextBox 5">
            <a:extLst>
              <a:ext uri="{FF2B5EF4-FFF2-40B4-BE49-F238E27FC236}">
                <a16:creationId xmlns:a16="http://schemas.microsoft.com/office/drawing/2014/main" id="{78109F4C-AA9A-3171-0ACC-33F1CAA6CCB7}"/>
              </a:ext>
            </a:extLst>
          </p:cNvPr>
          <p:cNvSpPr txBox="1"/>
          <p:nvPr/>
        </p:nvSpPr>
        <p:spPr>
          <a:xfrm>
            <a:off x="0" y="830435"/>
            <a:ext cx="10365828" cy="369332"/>
          </a:xfrm>
          <a:prstGeom prst="rect">
            <a:avLst/>
          </a:prstGeom>
          <a:noFill/>
        </p:spPr>
        <p:txBody>
          <a:bodyPr wrap="square">
            <a:spAutoFit/>
          </a:bodyPr>
          <a:lstStyle/>
          <a:p>
            <a:r>
              <a:rPr lang="en-US" b="0" i="0" dirty="0">
                <a:solidFill>
                  <a:srgbClr val="7F7F7F"/>
                </a:solidFill>
                <a:effectLst/>
                <a:latin typeface="Muli"/>
              </a:rPr>
              <a:t>The relationship between Bank and Bank Account is one too many as a Bank has many bank accounts.</a:t>
            </a:r>
            <a:endParaRPr lang="en-CA" dirty="0"/>
          </a:p>
        </p:txBody>
      </p:sp>
      <p:pic>
        <p:nvPicPr>
          <p:cNvPr id="8" name="Picture 7">
            <a:extLst>
              <a:ext uri="{FF2B5EF4-FFF2-40B4-BE49-F238E27FC236}">
                <a16:creationId xmlns:a16="http://schemas.microsoft.com/office/drawing/2014/main" id="{27832F46-B71E-60D5-5672-E68BC91720E0}"/>
              </a:ext>
            </a:extLst>
          </p:cNvPr>
          <p:cNvPicPr>
            <a:picLocks noChangeAspect="1"/>
          </p:cNvPicPr>
          <p:nvPr/>
        </p:nvPicPr>
        <p:blipFill>
          <a:blip r:embed="rId3"/>
          <a:stretch>
            <a:fillRect/>
          </a:stretch>
        </p:blipFill>
        <p:spPr>
          <a:xfrm>
            <a:off x="3444766" y="1266556"/>
            <a:ext cx="4629971" cy="5439323"/>
          </a:xfrm>
          <a:prstGeom prst="rect">
            <a:avLst/>
          </a:prstGeom>
          <a:ln>
            <a:noFill/>
          </a:ln>
          <a:effectLst>
            <a:outerShdw blurRad="292100" dist="139700" dir="2700000" algn="tl" rotWithShape="0">
              <a:srgbClr val="333333">
                <a:alpha val="65000"/>
              </a:srgbClr>
            </a:outerShdw>
          </a:effectLst>
        </p:spPr>
      </p:pic>
      <mc:AlternateContent xmlns:mc="http://schemas.openxmlformats.org/markup-compatibility/2006">
        <mc:Choice xmlns:p14="http://schemas.microsoft.com/office/powerpoint/2010/main" Requires="p14">
          <p:contentPart p14:bwMode="auto" r:id="rId4">
            <p14:nvContentPartPr>
              <p14:cNvPr id="2" name="Ink 1">
                <a:extLst>
                  <a:ext uri="{FF2B5EF4-FFF2-40B4-BE49-F238E27FC236}">
                    <a16:creationId xmlns:a16="http://schemas.microsoft.com/office/drawing/2014/main" id="{B91B8321-32E3-4020-7207-7F16CA0208E1}"/>
                  </a:ext>
                </a:extLst>
              </p14:cNvPr>
              <p14:cNvContentPartPr/>
              <p14:nvPr/>
            </p14:nvContentPartPr>
            <p14:xfrm>
              <a:off x="5359804" y="4505052"/>
              <a:ext cx="305280" cy="342720"/>
            </p14:xfrm>
          </p:contentPart>
        </mc:Choice>
        <mc:Fallback>
          <p:pic>
            <p:nvPicPr>
              <p:cNvPr id="2" name="Ink 1">
                <a:extLst>
                  <a:ext uri="{FF2B5EF4-FFF2-40B4-BE49-F238E27FC236}">
                    <a16:creationId xmlns:a16="http://schemas.microsoft.com/office/drawing/2014/main" id="{B91B8321-32E3-4020-7207-7F16CA0208E1}"/>
                  </a:ext>
                </a:extLst>
              </p:cNvPr>
              <p:cNvPicPr/>
              <p:nvPr/>
            </p:nvPicPr>
            <p:blipFill>
              <a:blip r:embed="rId5"/>
              <a:stretch>
                <a:fillRect/>
              </a:stretch>
            </p:blipFill>
            <p:spPr>
              <a:xfrm>
                <a:off x="5351164" y="4496412"/>
                <a:ext cx="322920" cy="360360"/>
              </a:xfrm>
              <a:prstGeom prst="rect">
                <a:avLst/>
              </a:prstGeom>
            </p:spPr>
          </p:pic>
        </mc:Fallback>
      </mc:AlternateContent>
      <mc:AlternateContent xmlns:mc="http://schemas.openxmlformats.org/markup-compatibility/2006">
        <mc:Choice xmlns:p14="http://schemas.microsoft.com/office/powerpoint/2010/main" Requires="p14">
          <p:contentPart p14:bwMode="auto" r:id="rId6">
            <p14:nvContentPartPr>
              <p14:cNvPr id="5" name="Ink 4">
                <a:extLst>
                  <a:ext uri="{FF2B5EF4-FFF2-40B4-BE49-F238E27FC236}">
                    <a16:creationId xmlns:a16="http://schemas.microsoft.com/office/drawing/2014/main" id="{80EE1F41-AFD0-AE37-CAAA-9B12ABE5A135}"/>
                  </a:ext>
                </a:extLst>
              </p14:cNvPr>
              <p14:cNvContentPartPr/>
              <p14:nvPr/>
            </p14:nvContentPartPr>
            <p14:xfrm>
              <a:off x="6879004" y="3087012"/>
              <a:ext cx="309600" cy="425880"/>
            </p14:xfrm>
          </p:contentPart>
        </mc:Choice>
        <mc:Fallback>
          <p:pic>
            <p:nvPicPr>
              <p:cNvPr id="5" name="Ink 4">
                <a:extLst>
                  <a:ext uri="{FF2B5EF4-FFF2-40B4-BE49-F238E27FC236}">
                    <a16:creationId xmlns:a16="http://schemas.microsoft.com/office/drawing/2014/main" id="{80EE1F41-AFD0-AE37-CAAA-9B12ABE5A135}"/>
                  </a:ext>
                </a:extLst>
              </p:cNvPr>
              <p:cNvPicPr/>
              <p:nvPr/>
            </p:nvPicPr>
            <p:blipFill>
              <a:blip r:embed="rId7"/>
              <a:stretch>
                <a:fillRect/>
              </a:stretch>
            </p:blipFill>
            <p:spPr>
              <a:xfrm>
                <a:off x="6870364" y="3078012"/>
                <a:ext cx="327240" cy="443520"/>
              </a:xfrm>
              <a:prstGeom prst="rect">
                <a:avLst/>
              </a:prstGeom>
            </p:spPr>
          </p:pic>
        </mc:Fallback>
      </mc:AlternateContent>
      <mc:AlternateContent xmlns:mc="http://schemas.openxmlformats.org/markup-compatibility/2006">
        <mc:Choice xmlns:p14="http://schemas.microsoft.com/office/powerpoint/2010/main" Requires="p14">
          <p:contentPart p14:bwMode="auto" r:id="rId8">
            <p14:nvContentPartPr>
              <p14:cNvPr id="7" name="Ink 6">
                <a:extLst>
                  <a:ext uri="{FF2B5EF4-FFF2-40B4-BE49-F238E27FC236}">
                    <a16:creationId xmlns:a16="http://schemas.microsoft.com/office/drawing/2014/main" id="{8BD711F9-C308-616D-F362-90D898332311}"/>
                  </a:ext>
                </a:extLst>
              </p14:cNvPr>
              <p14:cNvContentPartPr/>
              <p14:nvPr/>
            </p14:nvContentPartPr>
            <p14:xfrm>
              <a:off x="4865164" y="4390572"/>
              <a:ext cx="27000" cy="187200"/>
            </p14:xfrm>
          </p:contentPart>
        </mc:Choice>
        <mc:Fallback>
          <p:pic>
            <p:nvPicPr>
              <p:cNvPr id="7" name="Ink 6">
                <a:extLst>
                  <a:ext uri="{FF2B5EF4-FFF2-40B4-BE49-F238E27FC236}">
                    <a16:creationId xmlns:a16="http://schemas.microsoft.com/office/drawing/2014/main" id="{8BD711F9-C308-616D-F362-90D898332311}"/>
                  </a:ext>
                </a:extLst>
              </p:cNvPr>
              <p:cNvPicPr/>
              <p:nvPr/>
            </p:nvPicPr>
            <p:blipFill>
              <a:blip r:embed="rId9"/>
              <a:stretch>
                <a:fillRect/>
              </a:stretch>
            </p:blipFill>
            <p:spPr>
              <a:xfrm>
                <a:off x="4856524" y="4381572"/>
                <a:ext cx="44640" cy="204840"/>
              </a:xfrm>
              <a:prstGeom prst="rect">
                <a:avLst/>
              </a:prstGeom>
            </p:spPr>
          </p:pic>
        </mc:Fallback>
      </mc:AlternateContent>
      <mc:AlternateContent xmlns:mc="http://schemas.openxmlformats.org/markup-compatibility/2006">
        <mc:Choice xmlns:p14="http://schemas.microsoft.com/office/powerpoint/2010/main" Requires="p14">
          <p:contentPart p14:bwMode="auto" r:id="rId10">
            <p14:nvContentPartPr>
              <p14:cNvPr id="9" name="Ink 8">
                <a:extLst>
                  <a:ext uri="{FF2B5EF4-FFF2-40B4-BE49-F238E27FC236}">
                    <a16:creationId xmlns:a16="http://schemas.microsoft.com/office/drawing/2014/main" id="{5196D9F1-1BF1-668E-C878-5884395ED9DD}"/>
                  </a:ext>
                </a:extLst>
              </p14:cNvPr>
              <p14:cNvContentPartPr/>
              <p14:nvPr/>
            </p14:nvContentPartPr>
            <p14:xfrm>
              <a:off x="5476804" y="2878572"/>
              <a:ext cx="181080" cy="173520"/>
            </p14:xfrm>
          </p:contentPart>
        </mc:Choice>
        <mc:Fallback>
          <p:pic>
            <p:nvPicPr>
              <p:cNvPr id="9" name="Ink 8">
                <a:extLst>
                  <a:ext uri="{FF2B5EF4-FFF2-40B4-BE49-F238E27FC236}">
                    <a16:creationId xmlns:a16="http://schemas.microsoft.com/office/drawing/2014/main" id="{5196D9F1-1BF1-668E-C878-5884395ED9DD}"/>
                  </a:ext>
                </a:extLst>
              </p:cNvPr>
              <p:cNvPicPr/>
              <p:nvPr/>
            </p:nvPicPr>
            <p:blipFill>
              <a:blip r:embed="rId11"/>
              <a:stretch>
                <a:fillRect/>
              </a:stretch>
            </p:blipFill>
            <p:spPr>
              <a:xfrm>
                <a:off x="5468164" y="2869572"/>
                <a:ext cx="198720" cy="191160"/>
              </a:xfrm>
              <a:prstGeom prst="rect">
                <a:avLst/>
              </a:prstGeom>
            </p:spPr>
          </p:pic>
        </mc:Fallback>
      </mc:AlternateContent>
    </p:spTree>
    <p:extLst>
      <p:ext uri="{BB962C8B-B14F-4D97-AF65-F5344CB8AC3E}">
        <p14:creationId xmlns:p14="http://schemas.microsoft.com/office/powerpoint/2010/main" val="395990840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F0FDC2-B445-0D29-A3BC-5D5D23D7F56E}"/>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3336603-24EA-1B6C-5942-091CA82B30C5}"/>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3196F001-0714-7046-1AB5-1AD22F19F3A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E57B8B82-96D5-B5C4-E533-BA336C91B98F}"/>
              </a:ext>
            </a:extLst>
          </p:cNvPr>
          <p:cNvSpPr txBox="1"/>
          <p:nvPr/>
        </p:nvSpPr>
        <p:spPr>
          <a:xfrm>
            <a:off x="20472" y="507269"/>
            <a:ext cx="9833742" cy="646331"/>
          </a:xfrm>
          <a:prstGeom prst="rect">
            <a:avLst/>
          </a:prstGeom>
          <a:noFill/>
        </p:spPr>
        <p:txBody>
          <a:bodyPr wrap="square">
            <a:spAutoFit/>
          </a:bodyPr>
          <a:lstStyle/>
          <a:p>
            <a:pPr algn="l"/>
            <a:r>
              <a:rPr lang="en-US" b="0" i="0" dirty="0">
                <a:solidFill>
                  <a:srgbClr val="0E101A"/>
                </a:solidFill>
                <a:effectLst/>
                <a:latin typeface="Muli"/>
              </a:rPr>
              <a:t>The Transaction to bank account relationship is many to one because multiple transitions can be linked to one bank account.</a:t>
            </a:r>
            <a:endParaRPr lang="en-US" b="0" i="0" dirty="0">
              <a:solidFill>
                <a:srgbClr val="7F7F7F"/>
              </a:solidFill>
              <a:effectLst/>
              <a:latin typeface="Muli"/>
            </a:endParaRPr>
          </a:p>
        </p:txBody>
      </p:sp>
      <p:pic>
        <p:nvPicPr>
          <p:cNvPr id="6" name="Picture 5">
            <a:extLst>
              <a:ext uri="{FF2B5EF4-FFF2-40B4-BE49-F238E27FC236}">
                <a16:creationId xmlns:a16="http://schemas.microsoft.com/office/drawing/2014/main" id="{C1D7CB1A-4C84-574A-62D1-1116B5437F79}"/>
              </a:ext>
            </a:extLst>
          </p:cNvPr>
          <p:cNvPicPr>
            <a:picLocks noChangeAspect="1"/>
          </p:cNvPicPr>
          <p:nvPr/>
        </p:nvPicPr>
        <p:blipFill>
          <a:blip r:embed="rId3"/>
          <a:stretch>
            <a:fillRect/>
          </a:stretch>
        </p:blipFill>
        <p:spPr>
          <a:xfrm>
            <a:off x="2337786" y="1096498"/>
            <a:ext cx="6464430" cy="5081492"/>
          </a:xfrm>
          <a:prstGeom prst="rect">
            <a:avLst/>
          </a:prstGeom>
          <a:ln>
            <a:noFill/>
          </a:ln>
          <a:effectLst>
            <a:outerShdw blurRad="292100" dist="139700" dir="2700000" algn="tl" rotWithShape="0">
              <a:srgbClr val="333333">
                <a:alpha val="65000"/>
              </a:srgbClr>
            </a:outerShdw>
          </a:effectLst>
        </p:spPr>
      </p:pic>
      <mc:AlternateContent xmlns:mc="http://schemas.openxmlformats.org/markup-compatibility/2006">
        <mc:Choice xmlns:p14="http://schemas.microsoft.com/office/powerpoint/2010/main" Requires="p14">
          <p:contentPart p14:bwMode="auto" r:id="rId4">
            <p14:nvContentPartPr>
              <p14:cNvPr id="2" name="Ink 1">
                <a:extLst>
                  <a:ext uri="{FF2B5EF4-FFF2-40B4-BE49-F238E27FC236}">
                    <a16:creationId xmlns:a16="http://schemas.microsoft.com/office/drawing/2014/main" id="{5C30E5E0-6369-3710-CBBB-BDED7374598A}"/>
                  </a:ext>
                </a:extLst>
              </p14:cNvPr>
              <p14:cNvContentPartPr/>
              <p14:nvPr/>
            </p14:nvContentPartPr>
            <p14:xfrm>
              <a:off x="2878684" y="2656812"/>
              <a:ext cx="556560" cy="183600"/>
            </p14:xfrm>
          </p:contentPart>
        </mc:Choice>
        <mc:Fallback>
          <p:pic>
            <p:nvPicPr>
              <p:cNvPr id="2" name="Ink 1">
                <a:extLst>
                  <a:ext uri="{FF2B5EF4-FFF2-40B4-BE49-F238E27FC236}">
                    <a16:creationId xmlns:a16="http://schemas.microsoft.com/office/drawing/2014/main" id="{5C30E5E0-6369-3710-CBBB-BDED7374598A}"/>
                  </a:ext>
                </a:extLst>
              </p:cNvPr>
              <p:cNvPicPr/>
              <p:nvPr/>
            </p:nvPicPr>
            <p:blipFill>
              <a:blip r:embed="rId5"/>
              <a:stretch>
                <a:fillRect/>
              </a:stretch>
            </p:blipFill>
            <p:spPr>
              <a:xfrm>
                <a:off x="2870044" y="2648172"/>
                <a:ext cx="574200" cy="201240"/>
              </a:xfrm>
              <a:prstGeom prst="rect">
                <a:avLst/>
              </a:prstGeom>
            </p:spPr>
          </p:pic>
        </mc:Fallback>
      </mc:AlternateContent>
      <p:grpSp>
        <p:nvGrpSpPr>
          <p:cNvPr id="9" name="Group 8">
            <a:extLst>
              <a:ext uri="{FF2B5EF4-FFF2-40B4-BE49-F238E27FC236}">
                <a16:creationId xmlns:a16="http://schemas.microsoft.com/office/drawing/2014/main" id="{3C2C990A-B238-C341-2961-799E8CE3AFCC}"/>
              </a:ext>
            </a:extLst>
          </p:cNvPr>
          <p:cNvGrpSpPr/>
          <p:nvPr/>
        </p:nvGrpSpPr>
        <p:grpSpPr>
          <a:xfrm>
            <a:off x="7852444" y="4437372"/>
            <a:ext cx="439560" cy="170640"/>
            <a:chOff x="7852444" y="4437372"/>
            <a:chExt cx="439560" cy="170640"/>
          </a:xfrm>
        </p:grpSpPr>
        <mc:AlternateContent xmlns:mc="http://schemas.openxmlformats.org/markup-compatibility/2006">
          <mc:Choice xmlns:p14="http://schemas.microsoft.com/office/powerpoint/2010/main" Requires="p14">
            <p:contentPart p14:bwMode="auto" r:id="rId6">
              <p14:nvContentPartPr>
                <p14:cNvPr id="7" name="Ink 6">
                  <a:extLst>
                    <a:ext uri="{FF2B5EF4-FFF2-40B4-BE49-F238E27FC236}">
                      <a16:creationId xmlns:a16="http://schemas.microsoft.com/office/drawing/2014/main" id="{AD345EDD-1813-6341-42A3-AD633EF8E384}"/>
                    </a:ext>
                  </a:extLst>
                </p14:cNvPr>
                <p14:cNvContentPartPr/>
                <p14:nvPr/>
              </p14:nvContentPartPr>
              <p14:xfrm>
                <a:off x="7904284" y="4530252"/>
                <a:ext cx="387720" cy="60480"/>
              </p14:xfrm>
            </p:contentPart>
          </mc:Choice>
          <mc:Fallback>
            <p:pic>
              <p:nvPicPr>
                <p:cNvPr id="7" name="Ink 6">
                  <a:extLst>
                    <a:ext uri="{FF2B5EF4-FFF2-40B4-BE49-F238E27FC236}">
                      <a16:creationId xmlns:a16="http://schemas.microsoft.com/office/drawing/2014/main" id="{AD345EDD-1813-6341-42A3-AD633EF8E384}"/>
                    </a:ext>
                  </a:extLst>
                </p:cNvPr>
                <p:cNvPicPr/>
                <p:nvPr/>
              </p:nvPicPr>
              <p:blipFill>
                <a:blip r:embed="rId7"/>
                <a:stretch>
                  <a:fillRect/>
                </a:stretch>
              </p:blipFill>
              <p:spPr>
                <a:xfrm>
                  <a:off x="7895644" y="4521612"/>
                  <a:ext cx="405360" cy="78120"/>
                </a:xfrm>
                <a:prstGeom prst="rect">
                  <a:avLst/>
                </a:prstGeom>
              </p:spPr>
            </p:pic>
          </mc:Fallback>
        </mc:AlternateContent>
        <mc:AlternateContent xmlns:mc="http://schemas.openxmlformats.org/markup-compatibility/2006">
          <mc:Choice xmlns:p14="http://schemas.microsoft.com/office/powerpoint/2010/main" Requires="p14">
            <p:contentPart p14:bwMode="auto" r:id="rId8">
              <p14:nvContentPartPr>
                <p14:cNvPr id="8" name="Ink 7">
                  <a:extLst>
                    <a:ext uri="{FF2B5EF4-FFF2-40B4-BE49-F238E27FC236}">
                      <a16:creationId xmlns:a16="http://schemas.microsoft.com/office/drawing/2014/main" id="{E8975956-F8E1-539A-E8CC-E8A36B68CAE3}"/>
                    </a:ext>
                  </a:extLst>
                </p14:cNvPr>
                <p14:cNvContentPartPr/>
                <p14:nvPr/>
              </p14:nvContentPartPr>
              <p14:xfrm>
                <a:off x="7852444" y="4437372"/>
                <a:ext cx="268920" cy="170640"/>
              </p14:xfrm>
            </p:contentPart>
          </mc:Choice>
          <mc:Fallback>
            <p:pic>
              <p:nvPicPr>
                <p:cNvPr id="8" name="Ink 7">
                  <a:extLst>
                    <a:ext uri="{FF2B5EF4-FFF2-40B4-BE49-F238E27FC236}">
                      <a16:creationId xmlns:a16="http://schemas.microsoft.com/office/drawing/2014/main" id="{E8975956-F8E1-539A-E8CC-E8A36B68CAE3}"/>
                    </a:ext>
                  </a:extLst>
                </p:cNvPr>
                <p:cNvPicPr/>
                <p:nvPr/>
              </p:nvPicPr>
              <p:blipFill>
                <a:blip r:embed="rId9"/>
                <a:stretch>
                  <a:fillRect/>
                </a:stretch>
              </p:blipFill>
              <p:spPr>
                <a:xfrm>
                  <a:off x="7843444" y="4428732"/>
                  <a:ext cx="286560" cy="188280"/>
                </a:xfrm>
                <a:prstGeom prst="rect">
                  <a:avLst/>
                </a:prstGeom>
              </p:spPr>
            </p:pic>
          </mc:Fallback>
        </mc:AlternateContent>
      </p:grpSp>
      <mc:AlternateContent xmlns:mc="http://schemas.openxmlformats.org/markup-compatibility/2006">
        <mc:Choice xmlns:p14="http://schemas.microsoft.com/office/powerpoint/2010/main" Requires="p14">
          <p:contentPart p14:bwMode="auto" r:id="rId10">
            <p14:nvContentPartPr>
              <p14:cNvPr id="10" name="Ink 9">
                <a:extLst>
                  <a:ext uri="{FF2B5EF4-FFF2-40B4-BE49-F238E27FC236}">
                    <a16:creationId xmlns:a16="http://schemas.microsoft.com/office/drawing/2014/main" id="{4A8DEE43-1842-6239-10D5-C916447F86EC}"/>
                  </a:ext>
                </a:extLst>
              </p14:cNvPr>
              <p14:cNvContentPartPr/>
              <p14:nvPr/>
            </p14:nvContentPartPr>
            <p14:xfrm>
              <a:off x="4060924" y="2870292"/>
              <a:ext cx="63360" cy="189720"/>
            </p14:xfrm>
          </p:contentPart>
        </mc:Choice>
        <mc:Fallback>
          <p:pic>
            <p:nvPicPr>
              <p:cNvPr id="10" name="Ink 9">
                <a:extLst>
                  <a:ext uri="{FF2B5EF4-FFF2-40B4-BE49-F238E27FC236}">
                    <a16:creationId xmlns:a16="http://schemas.microsoft.com/office/drawing/2014/main" id="{4A8DEE43-1842-6239-10D5-C916447F86EC}"/>
                  </a:ext>
                </a:extLst>
              </p:cNvPr>
              <p:cNvPicPr/>
              <p:nvPr/>
            </p:nvPicPr>
            <p:blipFill>
              <a:blip r:embed="rId11"/>
              <a:stretch>
                <a:fillRect/>
              </a:stretch>
            </p:blipFill>
            <p:spPr>
              <a:xfrm>
                <a:off x="4052284" y="2861652"/>
                <a:ext cx="81000" cy="207360"/>
              </a:xfrm>
              <a:prstGeom prst="rect">
                <a:avLst/>
              </a:prstGeom>
            </p:spPr>
          </p:pic>
        </mc:Fallback>
      </mc:AlternateContent>
      <mc:AlternateContent xmlns:mc="http://schemas.openxmlformats.org/markup-compatibility/2006">
        <mc:Choice xmlns:p14="http://schemas.microsoft.com/office/powerpoint/2010/main" Requires="p14">
          <p:contentPart p14:bwMode="auto" r:id="rId12">
            <p14:nvContentPartPr>
              <p14:cNvPr id="12" name="Ink 11">
                <a:extLst>
                  <a:ext uri="{FF2B5EF4-FFF2-40B4-BE49-F238E27FC236}">
                    <a16:creationId xmlns:a16="http://schemas.microsoft.com/office/drawing/2014/main" id="{B3B6D5D6-C530-5250-FF4E-BB31D4712200}"/>
                  </a:ext>
                </a:extLst>
              </p14:cNvPr>
              <p14:cNvContentPartPr/>
              <p14:nvPr/>
            </p14:nvContentPartPr>
            <p14:xfrm>
              <a:off x="6479764" y="4292652"/>
              <a:ext cx="182520" cy="375480"/>
            </p14:xfrm>
          </p:contentPart>
        </mc:Choice>
        <mc:Fallback>
          <p:pic>
            <p:nvPicPr>
              <p:cNvPr id="12" name="Ink 11">
                <a:extLst>
                  <a:ext uri="{FF2B5EF4-FFF2-40B4-BE49-F238E27FC236}">
                    <a16:creationId xmlns:a16="http://schemas.microsoft.com/office/drawing/2014/main" id="{B3B6D5D6-C530-5250-FF4E-BB31D4712200}"/>
                  </a:ext>
                </a:extLst>
              </p:cNvPr>
              <p:cNvPicPr/>
              <p:nvPr/>
            </p:nvPicPr>
            <p:blipFill>
              <a:blip r:embed="rId13"/>
              <a:stretch>
                <a:fillRect/>
              </a:stretch>
            </p:blipFill>
            <p:spPr>
              <a:xfrm>
                <a:off x="6471124" y="4283652"/>
                <a:ext cx="200160" cy="393120"/>
              </a:xfrm>
              <a:prstGeom prst="rect">
                <a:avLst/>
              </a:prstGeom>
            </p:spPr>
          </p:pic>
        </mc:Fallback>
      </mc:AlternateContent>
    </p:spTree>
    <p:extLst>
      <p:ext uri="{BB962C8B-B14F-4D97-AF65-F5344CB8AC3E}">
        <p14:creationId xmlns:p14="http://schemas.microsoft.com/office/powerpoint/2010/main" val="115984097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0003E1-401C-FEBE-2FE5-1C4AEF7D96BC}"/>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B9D56EF3-16BB-E63E-EAA9-EB147F907623}"/>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1E46B476-63C4-A725-BBF1-CE0D888F27F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pic>
        <p:nvPicPr>
          <p:cNvPr id="5" name="Picture 4">
            <a:extLst>
              <a:ext uri="{FF2B5EF4-FFF2-40B4-BE49-F238E27FC236}">
                <a16:creationId xmlns:a16="http://schemas.microsoft.com/office/drawing/2014/main" id="{A640ABC4-4F3F-CE9B-2C65-947844F3950D}"/>
              </a:ext>
            </a:extLst>
          </p:cNvPr>
          <p:cNvPicPr>
            <a:picLocks noChangeAspect="1"/>
          </p:cNvPicPr>
          <p:nvPr/>
        </p:nvPicPr>
        <p:blipFill>
          <a:blip r:embed="rId3"/>
          <a:stretch>
            <a:fillRect/>
          </a:stretch>
        </p:blipFill>
        <p:spPr>
          <a:xfrm>
            <a:off x="1261242" y="496777"/>
            <a:ext cx="8239453" cy="5591057"/>
          </a:xfrm>
          <a:prstGeom prst="rect">
            <a:avLst/>
          </a:prstGeom>
        </p:spPr>
      </p:pic>
    </p:spTree>
    <p:extLst>
      <p:ext uri="{BB962C8B-B14F-4D97-AF65-F5344CB8AC3E}">
        <p14:creationId xmlns:p14="http://schemas.microsoft.com/office/powerpoint/2010/main" val="149235748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083A18-A7C8-C12F-2A8A-F808E777B1DC}"/>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3AEEF1EE-E0DF-5537-5B16-C5D2F28070D8}"/>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0C010BDB-2273-8397-F62D-1A0B1DF442E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06BD08A7-DE7E-9693-83AC-F737F7579FB1}"/>
              </a:ext>
            </a:extLst>
          </p:cNvPr>
          <p:cNvSpPr txBox="1"/>
          <p:nvPr/>
        </p:nvSpPr>
        <p:spPr>
          <a:xfrm>
            <a:off x="338958" y="117693"/>
            <a:ext cx="11390586" cy="5447645"/>
          </a:xfrm>
          <a:prstGeom prst="rect">
            <a:avLst/>
          </a:prstGeom>
          <a:noFill/>
        </p:spPr>
        <p:txBody>
          <a:bodyPr wrap="square">
            <a:spAutoFit/>
          </a:bodyPr>
          <a:lstStyle/>
          <a:p>
            <a:pPr algn="l"/>
            <a:r>
              <a:rPr lang="en-US" sz="2400" b="1" i="0" dirty="0">
                <a:solidFill>
                  <a:srgbClr val="0E101A"/>
                </a:solidFill>
                <a:effectLst/>
                <a:latin typeface="Times New Roman" panose="02020603050405020304" pitchFamily="18" charset="0"/>
                <a:cs typeface="Times New Roman" panose="02020603050405020304" pitchFamily="18" charset="0"/>
              </a:rPr>
              <a:t>Advantages of Banking ER diagrams:</a:t>
            </a:r>
          </a:p>
          <a:p>
            <a:pPr algn="l"/>
            <a:endParaRPr lang="en-US" sz="2400" b="1" i="0" dirty="0">
              <a:solidFill>
                <a:srgbClr val="343434"/>
              </a:solidFill>
              <a:effectLst/>
              <a:latin typeface="Times New Roman" panose="02020603050405020304" pitchFamily="18" charset="0"/>
              <a:cs typeface="Times New Roman" panose="02020603050405020304" pitchFamily="18" charset="0"/>
            </a:endParaRPr>
          </a:p>
          <a:p>
            <a:pPr algn="l"/>
            <a:r>
              <a:rPr lang="en-US" sz="2000" b="0" i="0" dirty="0">
                <a:solidFill>
                  <a:srgbClr val="0E101A"/>
                </a:solidFill>
                <a:effectLst/>
                <a:latin typeface="Times New Roman" panose="02020603050405020304" pitchFamily="18" charset="0"/>
                <a:cs typeface="Times New Roman" panose="02020603050405020304" pitchFamily="18" charset="0"/>
              </a:rPr>
              <a:t>Let's discuss the advantages of using an ER model for designing your banking </a:t>
            </a:r>
            <a:r>
              <a:rPr lang="en-US" sz="2000" b="0" i="0">
                <a:solidFill>
                  <a:srgbClr val="0E101A"/>
                </a:solidFill>
                <a:effectLst/>
                <a:latin typeface="Times New Roman" panose="02020603050405020304" pitchFamily="18" charset="0"/>
                <a:cs typeface="Times New Roman" panose="02020603050405020304" pitchFamily="18" charset="0"/>
              </a:rPr>
              <a:t>database.</a:t>
            </a:r>
          </a:p>
          <a:p>
            <a:pPr algn="l"/>
            <a:endParaRPr lang="en-US" sz="2000" b="0" i="0" dirty="0">
              <a:solidFill>
                <a:srgbClr val="7F7F7F"/>
              </a:solidFill>
              <a:effectLst/>
              <a:latin typeface="Times New Roman" panose="02020603050405020304" pitchFamily="18" charset="0"/>
              <a:cs typeface="Times New Roman" panose="02020603050405020304" pitchFamily="18" charset="0"/>
            </a:endParaRPr>
          </a:p>
          <a:p>
            <a:pPr algn="l">
              <a:buFont typeface="Arial" panose="020B0604020202020204" pitchFamily="34" charset="0"/>
              <a:buChar char="•"/>
            </a:pPr>
            <a:r>
              <a:rPr lang="en-US" sz="2000" b="1" i="0" dirty="0">
                <a:solidFill>
                  <a:srgbClr val="0E101A"/>
                </a:solidFill>
                <a:effectLst/>
                <a:latin typeface="Times New Roman" panose="02020603050405020304" pitchFamily="18" charset="0"/>
                <a:cs typeface="Times New Roman" panose="02020603050405020304" pitchFamily="18" charset="0"/>
              </a:rPr>
              <a:t>Conceptually, it is very simple:</a:t>
            </a:r>
            <a:r>
              <a:rPr lang="en-US" sz="2000" b="0" i="0" dirty="0">
                <a:solidFill>
                  <a:srgbClr val="0E101A"/>
                </a:solidFill>
                <a:effectLst/>
                <a:latin typeface="Times New Roman" panose="02020603050405020304" pitchFamily="18" charset="0"/>
                <a:cs typeface="Times New Roman" panose="02020603050405020304" pitchFamily="18" charset="0"/>
              </a:rPr>
              <a:t> ER models are very simple because if we know the relationship between entities and attributes, then we can easily draw an ER diagram. These help us easily understand the system.</a:t>
            </a:r>
            <a:br>
              <a:rPr lang="en-US" sz="2000" b="0" i="0" dirty="0">
                <a:solidFill>
                  <a:srgbClr val="7F7F7F"/>
                </a:solidFill>
                <a:effectLst/>
                <a:latin typeface="Times New Roman" panose="02020603050405020304" pitchFamily="18" charset="0"/>
                <a:cs typeface="Times New Roman" panose="02020603050405020304" pitchFamily="18" charset="0"/>
              </a:rPr>
            </a:br>
            <a:r>
              <a:rPr lang="en-US" sz="2000" b="0" i="0" dirty="0">
                <a:solidFill>
                  <a:srgbClr val="7F7F7F"/>
                </a:solidFill>
                <a:effectLst/>
                <a:latin typeface="Times New Roman" panose="02020603050405020304" pitchFamily="18" charset="0"/>
                <a:cs typeface="Times New Roman" panose="02020603050405020304" pitchFamily="18" charset="0"/>
              </a:rPr>
              <a:t> </a:t>
            </a:r>
          </a:p>
          <a:p>
            <a:pPr algn="l">
              <a:buFont typeface="Arial" panose="020B0604020202020204" pitchFamily="34" charset="0"/>
              <a:buChar char="•"/>
            </a:pPr>
            <a:r>
              <a:rPr lang="en-US" sz="2000" b="1" i="0" dirty="0">
                <a:solidFill>
                  <a:srgbClr val="0E101A"/>
                </a:solidFill>
                <a:effectLst/>
                <a:latin typeface="Times New Roman" panose="02020603050405020304" pitchFamily="18" charset="0"/>
                <a:cs typeface="Times New Roman" panose="02020603050405020304" pitchFamily="18" charset="0"/>
              </a:rPr>
              <a:t>Effective communication tool: </a:t>
            </a:r>
            <a:r>
              <a:rPr lang="en-US" sz="2000" b="0" i="0" dirty="0">
                <a:solidFill>
                  <a:srgbClr val="0E101A"/>
                </a:solidFill>
                <a:effectLst/>
                <a:latin typeface="Times New Roman" panose="02020603050405020304" pitchFamily="18" charset="0"/>
                <a:cs typeface="Times New Roman" panose="02020603050405020304" pitchFamily="18" charset="0"/>
              </a:rPr>
              <a:t>It is an effective communication tool for database designers</a:t>
            </a:r>
            <a:br>
              <a:rPr lang="en-US" sz="2000" b="0" i="0" dirty="0">
                <a:solidFill>
                  <a:srgbClr val="7F7F7F"/>
                </a:solidFill>
                <a:effectLst/>
                <a:latin typeface="Times New Roman" panose="02020603050405020304" pitchFamily="18" charset="0"/>
                <a:cs typeface="Times New Roman" panose="02020603050405020304" pitchFamily="18" charset="0"/>
              </a:rPr>
            </a:br>
            <a:r>
              <a:rPr lang="en-US" sz="2000" b="0" i="0" dirty="0">
                <a:solidFill>
                  <a:srgbClr val="7F7F7F"/>
                </a:solidFill>
                <a:effectLst/>
                <a:latin typeface="Times New Roman" panose="02020603050405020304" pitchFamily="18" charset="0"/>
                <a:cs typeface="Times New Roman" panose="02020603050405020304" pitchFamily="18" charset="0"/>
              </a:rPr>
              <a:t> </a:t>
            </a:r>
          </a:p>
          <a:p>
            <a:pPr algn="l">
              <a:buFont typeface="Arial" panose="020B0604020202020204" pitchFamily="34" charset="0"/>
              <a:buChar char="•"/>
            </a:pPr>
            <a:r>
              <a:rPr lang="en-US" sz="2000" b="1" i="0" dirty="0">
                <a:solidFill>
                  <a:srgbClr val="0E101A"/>
                </a:solidFill>
                <a:effectLst/>
                <a:latin typeface="Times New Roman" panose="02020603050405020304" pitchFamily="18" charset="0"/>
                <a:cs typeface="Times New Roman" panose="02020603050405020304" pitchFamily="18" charset="0"/>
              </a:rPr>
              <a:t>Increased efficiency</a:t>
            </a:r>
            <a:r>
              <a:rPr lang="en-US" sz="2000" b="0" i="0" dirty="0">
                <a:solidFill>
                  <a:srgbClr val="0E101A"/>
                </a:solidFill>
                <a:effectLst/>
                <a:latin typeface="Times New Roman" panose="02020603050405020304" pitchFamily="18" charset="0"/>
                <a:cs typeface="Times New Roman" panose="02020603050405020304" pitchFamily="18" charset="0"/>
              </a:rPr>
              <a:t>: By using an ER diagram, designers can identify inefficiencies and redundancies in the system, allowing them to streamline processes and reduce costs. This can result in a more efficient system that is easier to maintain and operate.</a:t>
            </a:r>
            <a:br>
              <a:rPr lang="en-US" sz="2000" b="0" i="0" dirty="0">
                <a:solidFill>
                  <a:srgbClr val="7F7F7F"/>
                </a:solidFill>
                <a:effectLst/>
                <a:latin typeface="Times New Roman" panose="02020603050405020304" pitchFamily="18" charset="0"/>
                <a:cs typeface="Times New Roman" panose="02020603050405020304" pitchFamily="18" charset="0"/>
              </a:rPr>
            </a:br>
            <a:r>
              <a:rPr lang="en-US" sz="2000" b="0" i="0" dirty="0">
                <a:solidFill>
                  <a:srgbClr val="7F7F7F"/>
                </a:solidFill>
                <a:effectLst/>
                <a:latin typeface="Times New Roman" panose="02020603050405020304" pitchFamily="18" charset="0"/>
                <a:cs typeface="Times New Roman" panose="02020603050405020304" pitchFamily="18" charset="0"/>
              </a:rPr>
              <a:t> </a:t>
            </a:r>
          </a:p>
          <a:p>
            <a:pPr algn="l">
              <a:buFont typeface="Arial" panose="020B0604020202020204" pitchFamily="34" charset="0"/>
              <a:buChar char="•"/>
            </a:pPr>
            <a:r>
              <a:rPr lang="en-US" sz="2000" b="1" i="0" dirty="0">
                <a:solidFill>
                  <a:srgbClr val="0E101A"/>
                </a:solidFill>
                <a:effectLst/>
                <a:latin typeface="Times New Roman" panose="02020603050405020304" pitchFamily="18" charset="0"/>
                <a:cs typeface="Times New Roman" panose="02020603050405020304" pitchFamily="18" charset="0"/>
              </a:rPr>
              <a:t>Easier maintenance and updates</a:t>
            </a:r>
            <a:r>
              <a:rPr lang="en-US" sz="2000" b="0" i="0" dirty="0">
                <a:solidFill>
                  <a:srgbClr val="0E101A"/>
                </a:solidFill>
                <a:effectLst/>
                <a:latin typeface="Times New Roman" panose="02020603050405020304" pitchFamily="18" charset="0"/>
                <a:cs typeface="Times New Roman" panose="02020603050405020304" pitchFamily="18" charset="0"/>
              </a:rPr>
              <a:t>: By having a clear understanding of the system's components and relationships, designers can more easily make updates and modifications to the system as needed. ER diagrams can help to ensure that updates and modifications are made in a consistent and efficient manner, which can help to minimize errors and downtime.</a:t>
            </a:r>
            <a:endParaRPr lang="en-US" sz="2000" b="0" i="0" dirty="0">
              <a:solidFill>
                <a:srgbClr val="7F7F7F"/>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769227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1782</TotalTime>
  <Words>3049</Words>
  <Application>Microsoft Office PowerPoint</Application>
  <PresentationFormat>Widescreen</PresentationFormat>
  <Paragraphs>350</Paragraphs>
  <Slides>53</Slides>
  <Notes>5</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53</vt:i4>
      </vt:variant>
    </vt:vector>
  </HeadingPairs>
  <TitlesOfParts>
    <vt:vector size="66" baseType="lpstr">
      <vt:lpstr>Arial</vt:lpstr>
      <vt:lpstr>Book Antiqua</vt:lpstr>
      <vt:lpstr>Calibri</vt:lpstr>
      <vt:lpstr>Calibri Light</vt:lpstr>
      <vt:lpstr>Muli</vt:lpstr>
      <vt:lpstr>Roboto</vt:lpstr>
      <vt:lpstr>Söhne</vt:lpstr>
      <vt:lpstr>Tahoma</vt:lpstr>
      <vt:lpstr>Tajawal</vt:lpstr>
      <vt:lpstr>Times New Roman</vt:lpstr>
      <vt:lpstr>Wingdings</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Dr.Khalid Eskaf</cp:lastModifiedBy>
  <cp:revision>94</cp:revision>
  <dcterms:created xsi:type="dcterms:W3CDTF">2023-04-29T09:08:23Z</dcterms:created>
  <dcterms:modified xsi:type="dcterms:W3CDTF">2024-02-06T17:19:00Z</dcterms:modified>
</cp:coreProperties>
</file>