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771" r:id="rId5"/>
    <p:sldId id="720" r:id="rId6"/>
    <p:sldId id="701" r:id="rId7"/>
    <p:sldId id="772" r:id="rId8"/>
    <p:sldId id="773" r:id="rId9"/>
    <p:sldId id="717" r:id="rId10"/>
    <p:sldId id="723" r:id="rId11"/>
    <p:sldId id="815" r:id="rId12"/>
    <p:sldId id="818" r:id="rId13"/>
    <p:sldId id="797" r:id="rId14"/>
    <p:sldId id="806" r:id="rId15"/>
    <p:sldId id="807" r:id="rId16"/>
    <p:sldId id="802" r:id="rId17"/>
    <p:sldId id="803" r:id="rId18"/>
    <p:sldId id="804" r:id="rId19"/>
    <p:sldId id="805" r:id="rId20"/>
    <p:sldId id="718" r:id="rId21"/>
    <p:sldId id="753" r:id="rId22"/>
    <p:sldId id="725" r:id="rId23"/>
    <p:sldId id="774" r:id="rId24"/>
    <p:sldId id="754" r:id="rId25"/>
    <p:sldId id="796" r:id="rId26"/>
    <p:sldId id="775" r:id="rId27"/>
    <p:sldId id="748" r:id="rId28"/>
    <p:sldId id="749" r:id="rId29"/>
    <p:sldId id="820" r:id="rId30"/>
    <p:sldId id="798" r:id="rId31"/>
    <p:sldId id="779" r:id="rId32"/>
    <p:sldId id="799" r:id="rId33"/>
    <p:sldId id="800" r:id="rId34"/>
    <p:sldId id="757" r:id="rId35"/>
    <p:sldId id="781" r:id="rId36"/>
    <p:sldId id="817" r:id="rId37"/>
    <p:sldId id="808" r:id="rId38"/>
    <p:sldId id="809" r:id="rId39"/>
    <p:sldId id="810" r:id="rId40"/>
    <p:sldId id="811" r:id="rId41"/>
    <p:sldId id="812" r:id="rId42"/>
    <p:sldId id="751" r:id="rId43"/>
    <p:sldId id="816" r:id="rId44"/>
    <p:sldId id="762" r:id="rId45"/>
    <p:sldId id="813" r:id="rId46"/>
    <p:sldId id="814" r:id="rId47"/>
    <p:sldId id="819" r:id="rId48"/>
    <p:sldId id="70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1"/>
            <p14:sldId id="720"/>
            <p14:sldId id="701"/>
            <p14:sldId id="772"/>
            <p14:sldId id="773"/>
            <p14:sldId id="717"/>
            <p14:sldId id="723"/>
            <p14:sldId id="815"/>
            <p14:sldId id="818"/>
            <p14:sldId id="797"/>
            <p14:sldId id="806"/>
            <p14:sldId id="807"/>
            <p14:sldId id="802"/>
            <p14:sldId id="803"/>
            <p14:sldId id="804"/>
            <p14:sldId id="805"/>
            <p14:sldId id="718"/>
            <p14:sldId id="753"/>
            <p14:sldId id="725"/>
            <p14:sldId id="774"/>
            <p14:sldId id="754"/>
            <p14:sldId id="796"/>
            <p14:sldId id="775"/>
            <p14:sldId id="748"/>
            <p14:sldId id="749"/>
            <p14:sldId id="820"/>
            <p14:sldId id="798"/>
            <p14:sldId id="779"/>
            <p14:sldId id="799"/>
            <p14:sldId id="800"/>
            <p14:sldId id="757"/>
            <p14:sldId id="781"/>
            <p14:sldId id="817"/>
            <p14:sldId id="808"/>
            <p14:sldId id="809"/>
            <p14:sldId id="810"/>
            <p14:sldId id="811"/>
            <p14:sldId id="812"/>
            <p14:sldId id="751"/>
            <p14:sldId id="816"/>
            <p14:sldId id="762"/>
            <p14:sldId id="813"/>
            <p14:sldId id="814"/>
            <p14:sldId id="819"/>
            <p14:sldId id="7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E6E6E6"/>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3A46E2-96B8-4BB7-B477-56ADE046AD60}" v="52" dt="2025-05-28T15:14:00.099"/>
  </p1510:revLst>
</p1510:revInfo>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68" autoAdjust="0"/>
    <p:restoredTop sz="93772" autoAdjust="0"/>
  </p:normalViewPr>
  <p:slideViewPr>
    <p:cSldViewPr snapToGrid="0">
      <p:cViewPr varScale="1">
        <p:scale>
          <a:sx n="87" d="100"/>
          <a:sy n="87" d="100"/>
        </p:scale>
        <p:origin x="557"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073A46E2-96B8-4BB7-B477-56ADE046AD60}"/>
    <pc:docChg chg="undo custSel addSld delSld modSld modSection">
      <pc:chgData name="ibrahim hroub" userId="76c8abcbe8718a25" providerId="LiveId" clId="{073A46E2-96B8-4BB7-B477-56ADE046AD60}" dt="2025-05-28T15:14:23.503" v="1703" actId="20577"/>
      <pc:docMkLst>
        <pc:docMk/>
      </pc:docMkLst>
      <pc:sldChg chg="modSp mod">
        <pc:chgData name="ibrahim hroub" userId="76c8abcbe8718a25" providerId="LiveId" clId="{073A46E2-96B8-4BB7-B477-56ADE046AD60}" dt="2025-05-28T14:38:00.426" v="979" actId="1076"/>
        <pc:sldMkLst>
          <pc:docMk/>
          <pc:sldMk cId="880337905" sldId="686"/>
        </pc:sldMkLst>
        <pc:spChg chg="mod">
          <ac:chgData name="ibrahim hroub" userId="76c8abcbe8718a25" providerId="LiveId" clId="{073A46E2-96B8-4BB7-B477-56ADE046AD60}" dt="2025-05-28T14:38:00.426" v="979" actId="1076"/>
          <ac:spMkLst>
            <pc:docMk/>
            <pc:sldMk cId="880337905" sldId="686"/>
            <ac:spMk id="15" creationId="{4527402C-3F97-690D-9C20-A459E375AEB7}"/>
          </ac:spMkLst>
        </pc:spChg>
        <pc:spChg chg="mod">
          <ac:chgData name="ibrahim hroub" userId="76c8abcbe8718a25" providerId="LiveId" clId="{073A46E2-96B8-4BB7-B477-56ADE046AD60}" dt="2025-05-28T14:36:31.252" v="952" actId="20577"/>
          <ac:spMkLst>
            <pc:docMk/>
            <pc:sldMk cId="880337905" sldId="686"/>
            <ac:spMk id="16" creationId="{183B5688-FE98-684A-8FDB-4023CCDDD82C}"/>
          </ac:spMkLst>
        </pc:spChg>
        <pc:spChg chg="mod">
          <ac:chgData name="ibrahim hroub" userId="76c8abcbe8718a25" providerId="LiveId" clId="{073A46E2-96B8-4BB7-B477-56ADE046AD60}" dt="2025-05-28T14:37:45.814" v="977" actId="20577"/>
          <ac:spMkLst>
            <pc:docMk/>
            <pc:sldMk cId="880337905" sldId="686"/>
            <ac:spMk id="25" creationId="{904B7CA6-23A4-2E24-5FFC-ECEA38831F6A}"/>
          </ac:spMkLst>
        </pc:spChg>
      </pc:sldChg>
      <pc:sldChg chg="modSp mod">
        <pc:chgData name="ibrahim hroub" userId="76c8abcbe8718a25" providerId="LiveId" clId="{073A46E2-96B8-4BB7-B477-56ADE046AD60}" dt="2025-05-28T14:38:09.592" v="982" actId="1076"/>
        <pc:sldMkLst>
          <pc:docMk/>
          <pc:sldMk cId="610573622" sldId="687"/>
        </pc:sldMkLst>
        <pc:spChg chg="mod">
          <ac:chgData name="ibrahim hroub" userId="76c8abcbe8718a25" providerId="LiveId" clId="{073A46E2-96B8-4BB7-B477-56ADE046AD60}" dt="2025-05-28T14:38:09.592" v="982" actId="1076"/>
          <ac:spMkLst>
            <pc:docMk/>
            <pc:sldMk cId="610573622" sldId="687"/>
            <ac:spMk id="41" creationId="{C7D257D7-D9C6-8F63-F8F8-E2BE53F2E2DB}"/>
          </ac:spMkLst>
        </pc:spChg>
      </pc:sldChg>
      <pc:sldChg chg="del">
        <pc:chgData name="ibrahim hroub" userId="76c8abcbe8718a25" providerId="LiveId" clId="{073A46E2-96B8-4BB7-B477-56ADE046AD60}" dt="2025-05-28T15:01:00.561" v="1533" actId="47"/>
        <pc:sldMkLst>
          <pc:docMk/>
          <pc:sldMk cId="1202101143" sldId="688"/>
        </pc:sldMkLst>
      </pc:sldChg>
      <pc:sldChg chg="modSp mod">
        <pc:chgData name="ibrahim hroub" userId="76c8abcbe8718a25" providerId="LiveId" clId="{073A46E2-96B8-4BB7-B477-56ADE046AD60}" dt="2025-05-28T15:10:05.686" v="1681" actId="14826"/>
        <pc:sldMkLst>
          <pc:docMk/>
          <pc:sldMk cId="3607556257" sldId="701"/>
        </pc:sldMkLst>
        <pc:spChg chg="mod">
          <ac:chgData name="ibrahim hroub" userId="76c8abcbe8718a25" providerId="LiveId" clId="{073A46E2-96B8-4BB7-B477-56ADE046AD60}" dt="2025-05-28T13:25:52.136" v="135" actId="20577"/>
          <ac:spMkLst>
            <pc:docMk/>
            <pc:sldMk cId="3607556257" sldId="701"/>
            <ac:spMk id="15" creationId="{4527402C-3F97-690D-9C20-A459E375AEB7}"/>
          </ac:spMkLst>
        </pc:spChg>
        <pc:spChg chg="mod">
          <ac:chgData name="ibrahim hroub" userId="76c8abcbe8718a25" providerId="LiveId" clId="{073A46E2-96B8-4BB7-B477-56ADE046AD60}" dt="2025-05-28T13:21:56.684" v="2" actId="20577"/>
          <ac:spMkLst>
            <pc:docMk/>
            <pc:sldMk cId="3607556257" sldId="701"/>
            <ac:spMk id="18" creationId="{AB738525-DD8E-2E85-F385-345FF64341EB}"/>
          </ac:spMkLst>
        </pc:spChg>
        <pc:picChg chg="mod">
          <ac:chgData name="ibrahim hroub" userId="76c8abcbe8718a25" providerId="LiveId" clId="{073A46E2-96B8-4BB7-B477-56ADE046AD60}" dt="2025-05-28T15:10:05.686" v="1681" actId="14826"/>
          <ac:picMkLst>
            <pc:docMk/>
            <pc:sldMk cId="3607556257" sldId="701"/>
            <ac:picMk id="17" creationId="{7A23C5C4-4FD9-93DE-9391-0CA92C90FFA6}"/>
          </ac:picMkLst>
        </pc:picChg>
      </pc:sldChg>
      <pc:sldChg chg="modSp mod">
        <pc:chgData name="ibrahim hroub" userId="76c8abcbe8718a25" providerId="LiveId" clId="{073A46E2-96B8-4BB7-B477-56ADE046AD60}" dt="2025-05-28T15:10:48.279" v="1685" actId="14826"/>
        <pc:sldMkLst>
          <pc:docMk/>
          <pc:sldMk cId="3144636572" sldId="702"/>
        </pc:sldMkLst>
        <pc:spChg chg="mod">
          <ac:chgData name="ibrahim hroub" userId="76c8abcbe8718a25" providerId="LiveId" clId="{073A46E2-96B8-4BB7-B477-56ADE046AD60}" dt="2025-05-28T14:05:47.610" v="434"/>
          <ac:spMkLst>
            <pc:docMk/>
            <pc:sldMk cId="3144636572" sldId="702"/>
            <ac:spMk id="41" creationId="{C7D257D7-D9C6-8F63-F8F8-E2BE53F2E2DB}"/>
          </ac:spMkLst>
        </pc:spChg>
        <pc:picChg chg="mod">
          <ac:chgData name="ibrahim hroub" userId="76c8abcbe8718a25" providerId="LiveId" clId="{073A46E2-96B8-4BB7-B477-56ADE046AD60}" dt="2025-05-28T15:10:48.279" v="1685" actId="14826"/>
          <ac:picMkLst>
            <pc:docMk/>
            <pc:sldMk cId="3144636572" sldId="702"/>
            <ac:picMk id="4" creationId="{04AD71DD-ADB0-9694-FD1A-34ACE3FE1D52}"/>
          </ac:picMkLst>
        </pc:picChg>
      </pc:sldChg>
      <pc:sldChg chg="modSp mod">
        <pc:chgData name="ibrahim hroub" userId="76c8abcbe8718a25" providerId="LiveId" clId="{073A46E2-96B8-4BB7-B477-56ADE046AD60}" dt="2025-05-28T14:06:57.591" v="454" actId="113"/>
        <pc:sldMkLst>
          <pc:docMk/>
          <pc:sldMk cId="671898642" sldId="703"/>
        </pc:sldMkLst>
        <pc:spChg chg="mod">
          <ac:chgData name="ibrahim hroub" userId="76c8abcbe8718a25" providerId="LiveId" clId="{073A46E2-96B8-4BB7-B477-56ADE046AD60}" dt="2025-05-28T14:06:57.591" v="454" actId="113"/>
          <ac:spMkLst>
            <pc:docMk/>
            <pc:sldMk cId="671898642" sldId="703"/>
            <ac:spMk id="15" creationId="{4527402C-3F97-690D-9C20-A459E375AEB7}"/>
          </ac:spMkLst>
        </pc:spChg>
        <pc:spChg chg="mod">
          <ac:chgData name="ibrahim hroub" userId="76c8abcbe8718a25" providerId="LiveId" clId="{073A46E2-96B8-4BB7-B477-56ADE046AD60}" dt="2025-05-28T14:05:51.719" v="435" actId="20577"/>
          <ac:spMkLst>
            <pc:docMk/>
            <pc:sldMk cId="671898642" sldId="703"/>
            <ac:spMk id="18" creationId="{AB738525-DD8E-2E85-F385-345FF64341EB}"/>
          </ac:spMkLst>
        </pc:spChg>
        <pc:spChg chg="mod">
          <ac:chgData name="ibrahim hroub" userId="76c8abcbe8718a25" providerId="LiveId" clId="{073A46E2-96B8-4BB7-B477-56ADE046AD60}" dt="2025-05-28T14:05:54.422" v="436"/>
          <ac:spMkLst>
            <pc:docMk/>
            <pc:sldMk cId="671898642" sldId="703"/>
            <ac:spMk id="25" creationId="{904B7CA6-23A4-2E24-5FFC-ECEA38831F6A}"/>
          </ac:spMkLst>
        </pc:spChg>
      </pc:sldChg>
      <pc:sldChg chg="modSp mod">
        <pc:chgData name="ibrahim hroub" userId="76c8abcbe8718a25" providerId="LiveId" clId="{073A46E2-96B8-4BB7-B477-56ADE046AD60}" dt="2025-05-28T15:12:14.325" v="1693" actId="14826"/>
        <pc:sldMkLst>
          <pc:docMk/>
          <pc:sldMk cId="2187216606" sldId="704"/>
        </pc:sldMkLst>
        <pc:spChg chg="mod">
          <ac:chgData name="ibrahim hroub" userId="76c8abcbe8718a25" providerId="LiveId" clId="{073A46E2-96B8-4BB7-B477-56ADE046AD60}" dt="2025-05-28T14:26:55.061" v="688"/>
          <ac:spMkLst>
            <pc:docMk/>
            <pc:sldMk cId="2187216606" sldId="704"/>
            <ac:spMk id="41" creationId="{C7D257D7-D9C6-8F63-F8F8-E2BE53F2E2DB}"/>
          </ac:spMkLst>
        </pc:spChg>
        <pc:picChg chg="mod">
          <ac:chgData name="ibrahim hroub" userId="76c8abcbe8718a25" providerId="LiveId" clId="{073A46E2-96B8-4BB7-B477-56ADE046AD60}" dt="2025-05-28T15:12:14.325" v="1693" actId="14826"/>
          <ac:picMkLst>
            <pc:docMk/>
            <pc:sldMk cId="2187216606" sldId="704"/>
            <ac:picMk id="4" creationId="{04AD71DD-ADB0-9694-FD1A-34ACE3FE1D52}"/>
          </ac:picMkLst>
        </pc:picChg>
      </pc:sldChg>
      <pc:sldChg chg="modSp mod">
        <pc:chgData name="ibrahim hroub" userId="76c8abcbe8718a25" providerId="LiveId" clId="{073A46E2-96B8-4BB7-B477-56ADE046AD60}" dt="2025-05-28T15:12:30.692" v="1694" actId="14826"/>
        <pc:sldMkLst>
          <pc:docMk/>
          <pc:sldMk cId="3676123602" sldId="706"/>
        </pc:sldMkLst>
        <pc:spChg chg="mod">
          <ac:chgData name="ibrahim hroub" userId="76c8abcbe8718a25" providerId="LiveId" clId="{073A46E2-96B8-4BB7-B477-56ADE046AD60}" dt="2025-05-28T14:29:15.346" v="746"/>
          <ac:spMkLst>
            <pc:docMk/>
            <pc:sldMk cId="3676123602" sldId="706"/>
            <ac:spMk id="41" creationId="{C7D257D7-D9C6-8F63-F8F8-E2BE53F2E2DB}"/>
          </ac:spMkLst>
        </pc:spChg>
        <pc:picChg chg="mod">
          <ac:chgData name="ibrahim hroub" userId="76c8abcbe8718a25" providerId="LiveId" clId="{073A46E2-96B8-4BB7-B477-56ADE046AD60}" dt="2025-05-28T15:12:30.692" v="1694" actId="14826"/>
          <ac:picMkLst>
            <pc:docMk/>
            <pc:sldMk cId="3676123602" sldId="706"/>
            <ac:picMk id="4" creationId="{04AD71DD-ADB0-9694-FD1A-34ACE3FE1D52}"/>
          </ac:picMkLst>
        </pc:picChg>
      </pc:sldChg>
      <pc:sldChg chg="modSp mod">
        <pc:chgData name="ibrahim hroub" userId="76c8abcbe8718a25" providerId="LiveId" clId="{073A46E2-96B8-4BB7-B477-56ADE046AD60}" dt="2025-05-28T14:30:01.506" v="759" actId="20577"/>
        <pc:sldMkLst>
          <pc:docMk/>
          <pc:sldMk cId="2180611506" sldId="707"/>
        </pc:sldMkLst>
        <pc:spChg chg="mod">
          <ac:chgData name="ibrahim hroub" userId="76c8abcbe8718a25" providerId="LiveId" clId="{073A46E2-96B8-4BB7-B477-56ADE046AD60}" dt="2025-05-28T14:30:01.506" v="759" actId="20577"/>
          <ac:spMkLst>
            <pc:docMk/>
            <pc:sldMk cId="2180611506" sldId="707"/>
            <ac:spMk id="15" creationId="{4527402C-3F97-690D-9C20-A459E375AEB7}"/>
          </ac:spMkLst>
        </pc:spChg>
        <pc:spChg chg="mod">
          <ac:chgData name="ibrahim hroub" userId="76c8abcbe8718a25" providerId="LiveId" clId="{073A46E2-96B8-4BB7-B477-56ADE046AD60}" dt="2025-05-28T14:29:24.008" v="748" actId="20577"/>
          <ac:spMkLst>
            <pc:docMk/>
            <pc:sldMk cId="2180611506" sldId="707"/>
            <ac:spMk id="18" creationId="{AB738525-DD8E-2E85-F385-345FF64341EB}"/>
          </ac:spMkLst>
        </pc:spChg>
        <pc:spChg chg="mod">
          <ac:chgData name="ibrahim hroub" userId="76c8abcbe8718a25" providerId="LiveId" clId="{073A46E2-96B8-4BB7-B477-56ADE046AD60}" dt="2025-05-28T14:29:20.412" v="747"/>
          <ac:spMkLst>
            <pc:docMk/>
            <pc:sldMk cId="2180611506" sldId="707"/>
            <ac:spMk id="25" creationId="{904B7CA6-23A4-2E24-5FFC-ECEA38831F6A}"/>
          </ac:spMkLst>
        </pc:spChg>
      </pc:sldChg>
      <pc:sldChg chg="modSp mod">
        <pc:chgData name="ibrahim hroub" userId="76c8abcbe8718a25" providerId="LiveId" clId="{073A46E2-96B8-4BB7-B477-56ADE046AD60}" dt="2025-05-28T15:13:50.964" v="1697" actId="14826"/>
        <pc:sldMkLst>
          <pc:docMk/>
          <pc:sldMk cId="366582170" sldId="711"/>
        </pc:sldMkLst>
        <pc:spChg chg="mod">
          <ac:chgData name="ibrahim hroub" userId="76c8abcbe8718a25" providerId="LiveId" clId="{073A46E2-96B8-4BB7-B477-56ADE046AD60}" dt="2025-05-28T15:02:01.994" v="1581"/>
          <ac:spMkLst>
            <pc:docMk/>
            <pc:sldMk cId="366582170" sldId="711"/>
            <ac:spMk id="41" creationId="{C7D257D7-D9C6-8F63-F8F8-E2BE53F2E2DB}"/>
          </ac:spMkLst>
        </pc:spChg>
        <pc:picChg chg="mod">
          <ac:chgData name="ibrahim hroub" userId="76c8abcbe8718a25" providerId="LiveId" clId="{073A46E2-96B8-4BB7-B477-56ADE046AD60}" dt="2025-05-28T15:13:50.964" v="1697" actId="14826"/>
          <ac:picMkLst>
            <pc:docMk/>
            <pc:sldMk cId="366582170" sldId="711"/>
            <ac:picMk id="4" creationId="{04AD71DD-ADB0-9694-FD1A-34ACE3FE1D52}"/>
          </ac:picMkLst>
        </pc:picChg>
      </pc:sldChg>
      <pc:sldChg chg="modSp del mod">
        <pc:chgData name="ibrahim hroub" userId="76c8abcbe8718a25" providerId="LiveId" clId="{073A46E2-96B8-4BB7-B477-56ADE046AD60}" dt="2025-05-28T14:27:09.866" v="692" actId="47"/>
        <pc:sldMkLst>
          <pc:docMk/>
          <pc:sldMk cId="2967486306" sldId="713"/>
        </pc:sldMkLst>
        <pc:spChg chg="mod">
          <ac:chgData name="ibrahim hroub" userId="76c8abcbe8718a25" providerId="LiveId" clId="{073A46E2-96B8-4BB7-B477-56ADE046AD60}" dt="2025-05-28T14:27:06.672" v="691" actId="20577"/>
          <ac:spMkLst>
            <pc:docMk/>
            <pc:sldMk cId="2967486306" sldId="713"/>
            <ac:spMk id="15" creationId="{4527402C-3F97-690D-9C20-A459E375AEB7}"/>
          </ac:spMkLst>
        </pc:spChg>
        <pc:spChg chg="mod">
          <ac:chgData name="ibrahim hroub" userId="76c8abcbe8718a25" providerId="LiveId" clId="{073A46E2-96B8-4BB7-B477-56ADE046AD60}" dt="2025-05-28T14:27:03.563" v="690" actId="20577"/>
          <ac:spMkLst>
            <pc:docMk/>
            <pc:sldMk cId="2967486306" sldId="713"/>
            <ac:spMk id="18" creationId="{AB738525-DD8E-2E85-F385-345FF64341EB}"/>
          </ac:spMkLst>
        </pc:spChg>
        <pc:spChg chg="mod">
          <ac:chgData name="ibrahim hroub" userId="76c8abcbe8718a25" providerId="LiveId" clId="{073A46E2-96B8-4BB7-B477-56ADE046AD60}" dt="2025-05-28T14:27:00.662" v="689"/>
          <ac:spMkLst>
            <pc:docMk/>
            <pc:sldMk cId="2967486306" sldId="713"/>
            <ac:spMk id="25" creationId="{904B7CA6-23A4-2E24-5FFC-ECEA38831F6A}"/>
          </ac:spMkLst>
        </pc:spChg>
      </pc:sldChg>
      <pc:sldChg chg="modSp mod">
        <pc:chgData name="ibrahim hroub" userId="76c8abcbe8718a25" providerId="LiveId" clId="{073A46E2-96B8-4BB7-B477-56ADE046AD60}" dt="2025-05-28T15:10:23.860" v="1683" actId="1076"/>
        <pc:sldMkLst>
          <pc:docMk/>
          <pc:sldMk cId="178429072" sldId="717"/>
        </pc:sldMkLst>
        <pc:spChg chg="mod">
          <ac:chgData name="ibrahim hroub" userId="76c8abcbe8718a25" providerId="LiveId" clId="{073A46E2-96B8-4BB7-B477-56ADE046AD60}" dt="2025-05-28T15:10:23.860" v="1683" actId="1076"/>
          <ac:spMkLst>
            <pc:docMk/>
            <pc:sldMk cId="178429072" sldId="717"/>
            <ac:spMk id="41" creationId="{C7D257D7-D9C6-8F63-F8F8-E2BE53F2E2DB}"/>
          </ac:spMkLst>
        </pc:spChg>
        <pc:picChg chg="mod">
          <ac:chgData name="ibrahim hroub" userId="76c8abcbe8718a25" providerId="LiveId" clId="{073A46E2-96B8-4BB7-B477-56ADE046AD60}" dt="2025-05-28T15:10:13.756" v="1682" actId="14826"/>
          <ac:picMkLst>
            <pc:docMk/>
            <pc:sldMk cId="178429072" sldId="717"/>
            <ac:picMk id="4" creationId="{04AD71DD-ADB0-9694-FD1A-34ACE3FE1D52}"/>
          </ac:picMkLst>
        </pc:picChg>
      </pc:sldChg>
      <pc:sldChg chg="modSp mod">
        <pc:chgData name="ibrahim hroub" userId="76c8abcbe8718a25" providerId="LiveId" clId="{073A46E2-96B8-4BB7-B477-56ADE046AD60}" dt="2025-05-28T13:56:49.781" v="256" actId="20577"/>
        <pc:sldMkLst>
          <pc:docMk/>
          <pc:sldMk cId="2766891927" sldId="718"/>
        </pc:sldMkLst>
        <pc:spChg chg="mod">
          <ac:chgData name="ibrahim hroub" userId="76c8abcbe8718a25" providerId="LiveId" clId="{073A46E2-96B8-4BB7-B477-56ADE046AD60}" dt="2025-05-28T13:51:31.484" v="154" actId="20577"/>
          <ac:spMkLst>
            <pc:docMk/>
            <pc:sldMk cId="2766891927" sldId="718"/>
            <ac:spMk id="14" creationId="{AB738525-DD8E-2E85-F385-345FF64341EB}"/>
          </ac:spMkLst>
        </pc:spChg>
        <pc:spChg chg="mod">
          <ac:chgData name="ibrahim hroub" userId="76c8abcbe8718a25" providerId="LiveId" clId="{073A46E2-96B8-4BB7-B477-56ADE046AD60}" dt="2025-05-28T13:56:49.781" v="256" actId="20577"/>
          <ac:spMkLst>
            <pc:docMk/>
            <pc:sldMk cId="2766891927" sldId="718"/>
            <ac:spMk id="15" creationId="{4527402C-3F97-690D-9C20-A459E375AEB7}"/>
          </ac:spMkLst>
        </pc:spChg>
        <pc:spChg chg="mod">
          <ac:chgData name="ibrahim hroub" userId="76c8abcbe8718a25" providerId="LiveId" clId="{073A46E2-96B8-4BB7-B477-56ADE046AD60}" dt="2025-05-28T13:51:26.329" v="153" actId="14100"/>
          <ac:spMkLst>
            <pc:docMk/>
            <pc:sldMk cId="2766891927" sldId="718"/>
            <ac:spMk id="25" creationId="{904B7CA6-23A4-2E24-5FFC-ECEA38831F6A}"/>
          </ac:spMkLst>
        </pc:spChg>
      </pc:sldChg>
      <pc:sldChg chg="delSp modSp mod delAnim">
        <pc:chgData name="ibrahim hroub" userId="76c8abcbe8718a25" providerId="LiveId" clId="{073A46E2-96B8-4BB7-B477-56ADE046AD60}" dt="2025-05-28T15:09:55.033" v="1680" actId="14826"/>
        <pc:sldMkLst>
          <pc:docMk/>
          <pc:sldMk cId="1269580954" sldId="720"/>
        </pc:sldMkLst>
        <pc:spChg chg="mod">
          <ac:chgData name="ibrahim hroub" userId="76c8abcbe8718a25" providerId="LiveId" clId="{073A46E2-96B8-4BB7-B477-56ADE046AD60}" dt="2025-05-28T13:22:25.969" v="8" actId="20577"/>
          <ac:spMkLst>
            <pc:docMk/>
            <pc:sldMk cId="1269580954" sldId="720"/>
            <ac:spMk id="10" creationId="{00000000-0000-0000-0000-000000000000}"/>
          </ac:spMkLst>
        </pc:spChg>
        <pc:picChg chg="del">
          <ac:chgData name="ibrahim hroub" userId="76c8abcbe8718a25" providerId="LiveId" clId="{073A46E2-96B8-4BB7-B477-56ADE046AD60}" dt="2025-05-28T13:22:18.977" v="7" actId="478"/>
          <ac:picMkLst>
            <pc:docMk/>
            <pc:sldMk cId="1269580954" sldId="720"/>
            <ac:picMk id="3" creationId="{6CB03F9A-E9E4-DCF0-4AE9-3D47F2317577}"/>
          </ac:picMkLst>
        </pc:picChg>
        <pc:picChg chg="mod">
          <ac:chgData name="ibrahim hroub" userId="76c8abcbe8718a25" providerId="LiveId" clId="{073A46E2-96B8-4BB7-B477-56ADE046AD60}" dt="2025-05-28T15:09:55.033" v="1680" actId="14826"/>
          <ac:picMkLst>
            <pc:docMk/>
            <pc:sldMk cId="1269580954" sldId="720"/>
            <ac:picMk id="5" creationId="{00000000-0000-0000-0000-000000000000}"/>
          </ac:picMkLst>
        </pc:picChg>
      </pc:sldChg>
      <pc:sldChg chg="modSp mod">
        <pc:chgData name="ibrahim hroub" userId="76c8abcbe8718a25" providerId="LiveId" clId="{073A46E2-96B8-4BB7-B477-56ADE046AD60}" dt="2025-05-28T14:03:24.077" v="393"/>
        <pc:sldMkLst>
          <pc:docMk/>
          <pc:sldMk cId="1467401607" sldId="723"/>
        </pc:sldMkLst>
        <pc:spChg chg="mod">
          <ac:chgData name="ibrahim hroub" userId="76c8abcbe8718a25" providerId="LiveId" clId="{073A46E2-96B8-4BB7-B477-56ADE046AD60}" dt="2025-05-28T13:53:48.436" v="231" actId="20577"/>
          <ac:spMkLst>
            <pc:docMk/>
            <pc:sldMk cId="1467401607" sldId="723"/>
            <ac:spMk id="14" creationId="{4E10C8B5-ACB1-AD88-3D65-7F70D3E70A5E}"/>
          </ac:spMkLst>
        </pc:spChg>
        <pc:spChg chg="mod">
          <ac:chgData name="ibrahim hroub" userId="76c8abcbe8718a25" providerId="LiveId" clId="{073A46E2-96B8-4BB7-B477-56ADE046AD60}" dt="2025-05-28T14:03:24.077" v="393"/>
          <ac:spMkLst>
            <pc:docMk/>
            <pc:sldMk cId="1467401607" sldId="723"/>
            <ac:spMk id="15" creationId="{49E90923-7632-A9D9-7881-378CD37EFFCC}"/>
          </ac:spMkLst>
        </pc:spChg>
        <pc:spChg chg="mod">
          <ac:chgData name="ibrahim hroub" userId="76c8abcbe8718a25" providerId="LiveId" clId="{073A46E2-96B8-4BB7-B477-56ADE046AD60}" dt="2025-05-28T13:53:43.959" v="230"/>
          <ac:spMkLst>
            <pc:docMk/>
            <pc:sldMk cId="1467401607" sldId="723"/>
            <ac:spMk id="25" creationId="{D801005C-81C0-8978-960E-0D7E31100FDC}"/>
          </ac:spMkLst>
        </pc:spChg>
      </pc:sldChg>
      <pc:sldChg chg="del">
        <pc:chgData name="ibrahim hroub" userId="76c8abcbe8718a25" providerId="LiveId" clId="{073A46E2-96B8-4BB7-B477-56ADE046AD60}" dt="2025-05-28T14:32:51.252" v="902" actId="47"/>
        <pc:sldMkLst>
          <pc:docMk/>
          <pc:sldMk cId="1654911106" sldId="724"/>
        </pc:sldMkLst>
      </pc:sldChg>
      <pc:sldChg chg="modSp mod">
        <pc:chgData name="ibrahim hroub" userId="76c8abcbe8718a25" providerId="LiveId" clId="{073A46E2-96B8-4BB7-B477-56ADE046AD60}" dt="2025-05-28T15:10:41.177" v="1684" actId="14826"/>
        <pc:sldMkLst>
          <pc:docMk/>
          <pc:sldMk cId="4225978577" sldId="725"/>
        </pc:sldMkLst>
        <pc:spChg chg="mod">
          <ac:chgData name="ibrahim hroub" userId="76c8abcbe8718a25" providerId="LiveId" clId="{073A46E2-96B8-4BB7-B477-56ADE046AD60}" dt="2025-05-28T13:57:25.902" v="259" actId="20577"/>
          <ac:spMkLst>
            <pc:docMk/>
            <pc:sldMk cId="4225978577" sldId="725"/>
            <ac:spMk id="14" creationId="{BE847E4B-EA51-5620-43C5-85CF0DE6E843}"/>
          </ac:spMkLst>
        </pc:spChg>
        <pc:spChg chg="mod">
          <ac:chgData name="ibrahim hroub" userId="76c8abcbe8718a25" providerId="LiveId" clId="{073A46E2-96B8-4BB7-B477-56ADE046AD60}" dt="2025-05-28T14:05:29.458" v="433"/>
          <ac:spMkLst>
            <pc:docMk/>
            <pc:sldMk cId="4225978577" sldId="725"/>
            <ac:spMk id="15" creationId="{2906B08F-DDFD-D70D-D7FF-7E053623071F}"/>
          </ac:spMkLst>
        </pc:spChg>
        <pc:spChg chg="mod">
          <ac:chgData name="ibrahim hroub" userId="76c8abcbe8718a25" providerId="LiveId" clId="{073A46E2-96B8-4BB7-B477-56ADE046AD60}" dt="2025-05-28T13:57:21.826" v="258" actId="20577"/>
          <ac:spMkLst>
            <pc:docMk/>
            <pc:sldMk cId="4225978577" sldId="725"/>
            <ac:spMk id="25" creationId="{73059E2B-C21B-6BE2-C43F-39FC15FF2AA5}"/>
          </ac:spMkLst>
        </pc:spChg>
        <pc:picChg chg="mod">
          <ac:chgData name="ibrahim hroub" userId="76c8abcbe8718a25" providerId="LiveId" clId="{073A46E2-96B8-4BB7-B477-56ADE046AD60}" dt="2025-05-28T15:10:41.177" v="1684" actId="14826"/>
          <ac:picMkLst>
            <pc:docMk/>
            <pc:sldMk cId="4225978577" sldId="725"/>
            <ac:picMk id="3" creationId="{B5E1696B-EF12-E464-2892-698DAC12BC17}"/>
          </ac:picMkLst>
        </pc:picChg>
      </pc:sldChg>
      <pc:sldChg chg="modSp mod">
        <pc:chgData name="ibrahim hroub" userId="76c8abcbe8718a25" providerId="LiveId" clId="{073A46E2-96B8-4BB7-B477-56ADE046AD60}" dt="2025-05-28T14:56:26.446" v="1312" actId="20577"/>
        <pc:sldMkLst>
          <pc:docMk/>
          <pc:sldMk cId="2565758463" sldId="726"/>
        </pc:sldMkLst>
        <pc:spChg chg="mod">
          <ac:chgData name="ibrahim hroub" userId="76c8abcbe8718a25" providerId="LiveId" clId="{073A46E2-96B8-4BB7-B477-56ADE046AD60}" dt="2025-05-28T14:56:26.446" v="1312" actId="20577"/>
          <ac:spMkLst>
            <pc:docMk/>
            <pc:sldMk cId="2565758463" sldId="726"/>
            <ac:spMk id="15" creationId="{FE5BA171-F5BD-5CD5-C355-7B27294CB510}"/>
          </ac:spMkLst>
        </pc:spChg>
        <pc:spChg chg="mod">
          <ac:chgData name="ibrahim hroub" userId="76c8abcbe8718a25" providerId="LiveId" clId="{073A46E2-96B8-4BB7-B477-56ADE046AD60}" dt="2025-05-28T14:52:35.599" v="1114" actId="20577"/>
          <ac:spMkLst>
            <pc:docMk/>
            <pc:sldMk cId="2565758463" sldId="726"/>
            <ac:spMk id="16" creationId="{6B342593-D6D4-F499-4E1A-1022D08E7885}"/>
          </ac:spMkLst>
        </pc:spChg>
        <pc:spChg chg="mod">
          <ac:chgData name="ibrahim hroub" userId="76c8abcbe8718a25" providerId="LiveId" clId="{073A46E2-96B8-4BB7-B477-56ADE046AD60}" dt="2025-05-28T14:52:32.875" v="1113"/>
          <ac:spMkLst>
            <pc:docMk/>
            <pc:sldMk cId="2565758463" sldId="726"/>
            <ac:spMk id="25" creationId="{C19EFC6E-5E90-BCA6-01E7-4A1D32A18BAC}"/>
          </ac:spMkLst>
        </pc:spChg>
      </pc:sldChg>
      <pc:sldChg chg="modSp mod">
        <pc:chgData name="ibrahim hroub" userId="76c8abcbe8718a25" providerId="LiveId" clId="{073A46E2-96B8-4BB7-B477-56ADE046AD60}" dt="2025-05-28T15:14:23.503" v="1703" actId="20577"/>
        <pc:sldMkLst>
          <pc:docMk/>
          <pc:sldMk cId="1122803293" sldId="727"/>
        </pc:sldMkLst>
        <pc:spChg chg="mod">
          <ac:chgData name="ibrahim hroub" userId="76c8abcbe8718a25" providerId="LiveId" clId="{073A46E2-96B8-4BB7-B477-56ADE046AD60}" dt="2025-05-28T15:14:23.503" v="1703" actId="20577"/>
          <ac:spMkLst>
            <pc:docMk/>
            <pc:sldMk cId="1122803293" sldId="727"/>
            <ac:spMk id="15" creationId="{32D887B7-595F-47AF-F797-83A7094E1AE0}"/>
          </ac:spMkLst>
        </pc:spChg>
        <pc:spChg chg="mod">
          <ac:chgData name="ibrahim hroub" userId="76c8abcbe8718a25" providerId="LiveId" clId="{073A46E2-96B8-4BB7-B477-56ADE046AD60}" dt="2025-05-28T14:58:02.967" v="1369" actId="20577"/>
          <ac:spMkLst>
            <pc:docMk/>
            <pc:sldMk cId="1122803293" sldId="727"/>
            <ac:spMk id="16" creationId="{B040F6C2-6BCC-E1F9-82D9-86F97B22F62B}"/>
          </ac:spMkLst>
        </pc:spChg>
        <pc:spChg chg="mod">
          <ac:chgData name="ibrahim hroub" userId="76c8abcbe8718a25" providerId="LiveId" clId="{073A46E2-96B8-4BB7-B477-56ADE046AD60}" dt="2025-05-28T14:57:57.702" v="1368"/>
          <ac:spMkLst>
            <pc:docMk/>
            <pc:sldMk cId="1122803293" sldId="727"/>
            <ac:spMk id="25" creationId="{E620C9BD-7C6F-A895-2E28-C777B5E4FC66}"/>
          </ac:spMkLst>
        </pc:spChg>
      </pc:sldChg>
      <pc:sldChg chg="del">
        <pc:chgData name="ibrahim hroub" userId="76c8abcbe8718a25" providerId="LiveId" clId="{073A46E2-96B8-4BB7-B477-56ADE046AD60}" dt="2025-05-28T15:02:17.036" v="1584" actId="47"/>
        <pc:sldMkLst>
          <pc:docMk/>
          <pc:sldMk cId="1553126120" sldId="728"/>
        </pc:sldMkLst>
      </pc:sldChg>
      <pc:sldChg chg="del">
        <pc:chgData name="ibrahim hroub" userId="76c8abcbe8718a25" providerId="LiveId" clId="{073A46E2-96B8-4BB7-B477-56ADE046AD60}" dt="2025-05-28T15:01:05.464" v="1536" actId="47"/>
        <pc:sldMkLst>
          <pc:docMk/>
          <pc:sldMk cId="1628622733" sldId="729"/>
        </pc:sldMkLst>
      </pc:sldChg>
      <pc:sldChg chg="del">
        <pc:chgData name="ibrahim hroub" userId="76c8abcbe8718a25" providerId="LiveId" clId="{073A46E2-96B8-4BB7-B477-56ADE046AD60}" dt="2025-05-28T15:01:02.631" v="1535" actId="47"/>
        <pc:sldMkLst>
          <pc:docMk/>
          <pc:sldMk cId="3109289805" sldId="730"/>
        </pc:sldMkLst>
      </pc:sldChg>
      <pc:sldChg chg="del">
        <pc:chgData name="ibrahim hroub" userId="76c8abcbe8718a25" providerId="LiveId" clId="{073A46E2-96B8-4BB7-B477-56ADE046AD60}" dt="2025-05-28T15:01:01.832" v="1534" actId="47"/>
        <pc:sldMkLst>
          <pc:docMk/>
          <pc:sldMk cId="1781832544" sldId="731"/>
        </pc:sldMkLst>
      </pc:sldChg>
      <pc:sldChg chg="del">
        <pc:chgData name="ibrahim hroub" userId="76c8abcbe8718a25" providerId="LiveId" clId="{073A46E2-96B8-4BB7-B477-56ADE046AD60}" dt="2025-05-28T15:00:59.790" v="1532" actId="47"/>
        <pc:sldMkLst>
          <pc:docMk/>
          <pc:sldMk cId="941690051" sldId="732"/>
        </pc:sldMkLst>
      </pc:sldChg>
      <pc:sldChg chg="del">
        <pc:chgData name="ibrahim hroub" userId="76c8abcbe8718a25" providerId="LiveId" clId="{073A46E2-96B8-4BB7-B477-56ADE046AD60}" dt="2025-05-28T15:00:59.051" v="1531" actId="47"/>
        <pc:sldMkLst>
          <pc:docMk/>
          <pc:sldMk cId="2526805095" sldId="733"/>
        </pc:sldMkLst>
      </pc:sldChg>
      <pc:sldChg chg="del">
        <pc:chgData name="ibrahim hroub" userId="76c8abcbe8718a25" providerId="LiveId" clId="{073A46E2-96B8-4BB7-B477-56ADE046AD60}" dt="2025-05-28T15:00:58.265" v="1530" actId="47"/>
        <pc:sldMkLst>
          <pc:docMk/>
          <pc:sldMk cId="222804162" sldId="734"/>
        </pc:sldMkLst>
      </pc:sldChg>
      <pc:sldChg chg="del">
        <pc:chgData name="ibrahim hroub" userId="76c8abcbe8718a25" providerId="LiveId" clId="{073A46E2-96B8-4BB7-B477-56ADE046AD60}" dt="2025-05-28T15:00:57.242" v="1529" actId="47"/>
        <pc:sldMkLst>
          <pc:docMk/>
          <pc:sldMk cId="557973302" sldId="735"/>
        </pc:sldMkLst>
      </pc:sldChg>
      <pc:sldChg chg="modSp mod">
        <pc:chgData name="ibrahim hroub" userId="76c8abcbe8718a25" providerId="LiveId" clId="{073A46E2-96B8-4BB7-B477-56ADE046AD60}" dt="2025-05-28T15:14:00.099" v="1698" actId="14826"/>
        <pc:sldMkLst>
          <pc:docMk/>
          <pc:sldMk cId="2262300582" sldId="737"/>
        </pc:sldMkLst>
        <pc:spChg chg="mod">
          <ac:chgData name="ibrahim hroub" userId="76c8abcbe8718a25" providerId="LiveId" clId="{073A46E2-96B8-4BB7-B477-56ADE046AD60}" dt="2025-05-28T15:02:11.994" v="1583" actId="20577"/>
          <ac:spMkLst>
            <pc:docMk/>
            <pc:sldMk cId="2262300582" sldId="737"/>
            <ac:spMk id="14" creationId="{E5419C56-FF17-7357-158B-846ED4C5F53E}"/>
          </ac:spMkLst>
        </pc:spChg>
        <pc:spChg chg="mod">
          <ac:chgData name="ibrahim hroub" userId="76c8abcbe8718a25" providerId="LiveId" clId="{073A46E2-96B8-4BB7-B477-56ADE046AD60}" dt="2025-05-28T15:05:17.385" v="1679" actId="20577"/>
          <ac:spMkLst>
            <pc:docMk/>
            <pc:sldMk cId="2262300582" sldId="737"/>
            <ac:spMk id="15" creationId="{7B3DCECF-2A0E-A0BD-7358-25C927915804}"/>
          </ac:spMkLst>
        </pc:spChg>
        <pc:spChg chg="mod">
          <ac:chgData name="ibrahim hroub" userId="76c8abcbe8718a25" providerId="LiveId" clId="{073A46E2-96B8-4BB7-B477-56ADE046AD60}" dt="2025-05-28T15:02:08.525" v="1582"/>
          <ac:spMkLst>
            <pc:docMk/>
            <pc:sldMk cId="2262300582" sldId="737"/>
            <ac:spMk id="25" creationId="{62B8A22A-93BB-81FF-FE30-5A746E8D8353}"/>
          </ac:spMkLst>
        </pc:spChg>
        <pc:picChg chg="mod">
          <ac:chgData name="ibrahim hroub" userId="76c8abcbe8718a25" providerId="LiveId" clId="{073A46E2-96B8-4BB7-B477-56ADE046AD60}" dt="2025-05-28T15:14:00.099" v="1698" actId="14826"/>
          <ac:picMkLst>
            <pc:docMk/>
            <pc:sldMk cId="2262300582" sldId="737"/>
            <ac:picMk id="17" creationId="{3B8337F0-CBEF-75A1-8614-DE6D9E5414CC}"/>
          </ac:picMkLst>
        </pc:picChg>
      </pc:sldChg>
      <pc:sldChg chg="del">
        <pc:chgData name="ibrahim hroub" userId="76c8abcbe8718a25" providerId="LiveId" clId="{073A46E2-96B8-4BB7-B477-56ADE046AD60}" dt="2025-05-28T15:02:34.554" v="1593" actId="47"/>
        <pc:sldMkLst>
          <pc:docMk/>
          <pc:sldMk cId="1558523875" sldId="738"/>
        </pc:sldMkLst>
      </pc:sldChg>
      <pc:sldChg chg="del">
        <pc:chgData name="ibrahim hroub" userId="76c8abcbe8718a25" providerId="LiveId" clId="{073A46E2-96B8-4BB7-B477-56ADE046AD60}" dt="2025-05-28T15:02:29.874" v="1591" actId="47"/>
        <pc:sldMkLst>
          <pc:docMk/>
          <pc:sldMk cId="750189172" sldId="739"/>
        </pc:sldMkLst>
      </pc:sldChg>
      <pc:sldChg chg="del">
        <pc:chgData name="ibrahim hroub" userId="76c8abcbe8718a25" providerId="LiveId" clId="{073A46E2-96B8-4BB7-B477-56ADE046AD60}" dt="2025-05-28T15:02:26.491" v="1589" actId="47"/>
        <pc:sldMkLst>
          <pc:docMk/>
          <pc:sldMk cId="711904004" sldId="740"/>
        </pc:sldMkLst>
      </pc:sldChg>
      <pc:sldChg chg="del">
        <pc:chgData name="ibrahim hroub" userId="76c8abcbe8718a25" providerId="LiveId" clId="{073A46E2-96B8-4BB7-B477-56ADE046AD60}" dt="2025-05-28T15:02:23.108" v="1588" actId="47"/>
        <pc:sldMkLst>
          <pc:docMk/>
          <pc:sldMk cId="2794034274" sldId="741"/>
        </pc:sldMkLst>
      </pc:sldChg>
      <pc:sldChg chg="del">
        <pc:chgData name="ibrahim hroub" userId="76c8abcbe8718a25" providerId="LiveId" clId="{073A46E2-96B8-4BB7-B477-56ADE046AD60}" dt="2025-05-28T15:02:28.820" v="1590" actId="47"/>
        <pc:sldMkLst>
          <pc:docMk/>
          <pc:sldMk cId="2819454441" sldId="742"/>
        </pc:sldMkLst>
      </pc:sldChg>
      <pc:sldChg chg="del">
        <pc:chgData name="ibrahim hroub" userId="76c8abcbe8718a25" providerId="LiveId" clId="{073A46E2-96B8-4BB7-B477-56ADE046AD60}" dt="2025-05-28T15:02:30.953" v="1592" actId="47"/>
        <pc:sldMkLst>
          <pc:docMk/>
          <pc:sldMk cId="3853111731" sldId="743"/>
        </pc:sldMkLst>
      </pc:sldChg>
      <pc:sldChg chg="del">
        <pc:chgData name="ibrahim hroub" userId="76c8abcbe8718a25" providerId="LiveId" clId="{073A46E2-96B8-4BB7-B477-56ADE046AD60}" dt="2025-05-28T15:02:21.133" v="1587" actId="47"/>
        <pc:sldMkLst>
          <pc:docMk/>
          <pc:sldMk cId="3803662446" sldId="745"/>
        </pc:sldMkLst>
      </pc:sldChg>
      <pc:sldChg chg="del">
        <pc:chgData name="ibrahim hroub" userId="76c8abcbe8718a25" providerId="LiveId" clId="{073A46E2-96B8-4BB7-B477-56ADE046AD60}" dt="2025-05-28T15:02:19.666" v="1586" actId="47"/>
        <pc:sldMkLst>
          <pc:docMk/>
          <pc:sldMk cId="1033283915" sldId="746"/>
        </pc:sldMkLst>
      </pc:sldChg>
      <pc:sldChg chg="del">
        <pc:chgData name="ibrahim hroub" userId="76c8abcbe8718a25" providerId="LiveId" clId="{073A46E2-96B8-4BB7-B477-56ADE046AD60}" dt="2025-05-28T15:02:18.570" v="1585" actId="47"/>
        <pc:sldMkLst>
          <pc:docMk/>
          <pc:sldMk cId="2123679183" sldId="747"/>
        </pc:sldMkLst>
      </pc:sldChg>
      <pc:sldChg chg="modSp mod">
        <pc:chgData name="ibrahim hroub" userId="76c8abcbe8718a25" providerId="LiveId" clId="{073A46E2-96B8-4BB7-B477-56ADE046AD60}" dt="2025-05-28T14:11:32.100" v="496" actId="20577"/>
        <pc:sldMkLst>
          <pc:docMk/>
          <pc:sldMk cId="1975236782" sldId="748"/>
        </pc:sldMkLst>
        <pc:spChg chg="mod">
          <ac:chgData name="ibrahim hroub" userId="76c8abcbe8718a25" providerId="LiveId" clId="{073A46E2-96B8-4BB7-B477-56ADE046AD60}" dt="2025-05-28T14:11:32.100" v="496" actId="20577"/>
          <ac:spMkLst>
            <pc:docMk/>
            <pc:sldMk cId="1975236782" sldId="748"/>
            <ac:spMk id="41" creationId="{D2FE6D00-8CD0-786A-432C-383DAB36043E}"/>
          </ac:spMkLst>
        </pc:spChg>
      </pc:sldChg>
      <pc:sldChg chg="modSp mod">
        <pc:chgData name="ibrahim hroub" userId="76c8abcbe8718a25" providerId="LiveId" clId="{073A46E2-96B8-4BB7-B477-56ADE046AD60}" dt="2025-05-28T15:11:10.440" v="1687" actId="14826"/>
        <pc:sldMkLst>
          <pc:docMk/>
          <pc:sldMk cId="3124238620" sldId="749"/>
        </pc:sldMkLst>
        <pc:spChg chg="mod">
          <ac:chgData name="ibrahim hroub" userId="76c8abcbe8718a25" providerId="LiveId" clId="{073A46E2-96B8-4BB7-B477-56ADE046AD60}" dt="2025-05-28T14:12:58.563" v="514" actId="5793"/>
          <ac:spMkLst>
            <pc:docMk/>
            <pc:sldMk cId="3124238620" sldId="749"/>
            <ac:spMk id="15" creationId="{E92F66C3-55F8-8BDF-8676-11CD7F696185}"/>
          </ac:spMkLst>
        </pc:spChg>
        <pc:spChg chg="mod">
          <ac:chgData name="ibrahim hroub" userId="76c8abcbe8718a25" providerId="LiveId" clId="{073A46E2-96B8-4BB7-B477-56ADE046AD60}" dt="2025-05-28T14:11:43.887" v="498" actId="20577"/>
          <ac:spMkLst>
            <pc:docMk/>
            <pc:sldMk cId="3124238620" sldId="749"/>
            <ac:spMk id="18" creationId="{BC7ECFBF-AB61-66FB-142B-AEC244308080}"/>
          </ac:spMkLst>
        </pc:spChg>
        <pc:spChg chg="mod">
          <ac:chgData name="ibrahim hroub" userId="76c8abcbe8718a25" providerId="LiveId" clId="{073A46E2-96B8-4BB7-B477-56ADE046AD60}" dt="2025-05-28T14:11:41.552" v="497"/>
          <ac:spMkLst>
            <pc:docMk/>
            <pc:sldMk cId="3124238620" sldId="749"/>
            <ac:spMk id="25" creationId="{6FC11415-89CC-7CDC-803D-77B916D26A93}"/>
          </ac:spMkLst>
        </pc:spChg>
        <pc:picChg chg="mod">
          <ac:chgData name="ibrahim hroub" userId="76c8abcbe8718a25" providerId="LiveId" clId="{073A46E2-96B8-4BB7-B477-56ADE046AD60}" dt="2025-05-28T15:11:10.440" v="1687" actId="14826"/>
          <ac:picMkLst>
            <pc:docMk/>
            <pc:sldMk cId="3124238620" sldId="749"/>
            <ac:picMk id="17" creationId="{77493F52-B046-7CB7-0BA7-E4F3065C31E1}"/>
          </ac:picMkLst>
        </pc:picChg>
      </pc:sldChg>
      <pc:sldChg chg="addSp delSp modSp mod">
        <pc:chgData name="ibrahim hroub" userId="76c8abcbe8718a25" providerId="LiveId" clId="{073A46E2-96B8-4BB7-B477-56ADE046AD60}" dt="2025-05-28T14:17:13.866" v="570" actId="1076"/>
        <pc:sldMkLst>
          <pc:docMk/>
          <pc:sldMk cId="1730285599" sldId="750"/>
        </pc:sldMkLst>
        <pc:spChg chg="add del mod">
          <ac:chgData name="ibrahim hroub" userId="76c8abcbe8718a25" providerId="LiveId" clId="{073A46E2-96B8-4BB7-B477-56ADE046AD60}" dt="2025-05-28T14:16:26.976" v="529" actId="478"/>
          <ac:spMkLst>
            <pc:docMk/>
            <pc:sldMk cId="1730285599" sldId="750"/>
            <ac:spMk id="5" creationId="{10B31789-B207-9C4B-3930-BEB73F708E52}"/>
          </ac:spMkLst>
        </pc:spChg>
        <pc:spChg chg="del mod">
          <ac:chgData name="ibrahim hroub" userId="76c8abcbe8718a25" providerId="LiveId" clId="{073A46E2-96B8-4BB7-B477-56ADE046AD60}" dt="2025-05-28T14:16:20.956" v="528"/>
          <ac:spMkLst>
            <pc:docMk/>
            <pc:sldMk cId="1730285599" sldId="750"/>
            <ac:spMk id="15" creationId="{105A6990-DD06-7623-3D13-06714F057768}"/>
          </ac:spMkLst>
        </pc:spChg>
        <pc:spChg chg="mod">
          <ac:chgData name="ibrahim hroub" userId="76c8abcbe8718a25" providerId="LiveId" clId="{073A46E2-96B8-4BB7-B477-56ADE046AD60}" dt="2025-05-28T14:15:19.065" v="520" actId="20577"/>
          <ac:spMkLst>
            <pc:docMk/>
            <pc:sldMk cId="1730285599" sldId="750"/>
            <ac:spMk id="18" creationId="{639AA388-978D-C6B1-E4C8-539F740BFFD6}"/>
          </ac:spMkLst>
        </pc:spChg>
        <pc:spChg chg="mod">
          <ac:chgData name="ibrahim hroub" userId="76c8abcbe8718a25" providerId="LiveId" clId="{073A46E2-96B8-4BB7-B477-56ADE046AD60}" dt="2025-05-28T14:15:15.240" v="519"/>
          <ac:spMkLst>
            <pc:docMk/>
            <pc:sldMk cId="1730285599" sldId="750"/>
            <ac:spMk id="25" creationId="{25C51CC1-DE18-E25E-3157-F14BE1D4C42E}"/>
          </ac:spMkLst>
        </pc:spChg>
        <pc:graphicFrameChg chg="add mod modGraphic">
          <ac:chgData name="ibrahim hroub" userId="76c8abcbe8718a25" providerId="LiveId" clId="{073A46E2-96B8-4BB7-B477-56ADE046AD60}" dt="2025-05-28T14:17:13.866" v="570" actId="1076"/>
          <ac:graphicFrameMkLst>
            <pc:docMk/>
            <pc:sldMk cId="1730285599" sldId="750"/>
            <ac:graphicFrameMk id="3" creationId="{397590F0-FCA0-F897-AD08-DF34194703EC}"/>
          </ac:graphicFrameMkLst>
        </pc:graphicFrameChg>
        <pc:picChg chg="del">
          <ac:chgData name="ibrahim hroub" userId="76c8abcbe8718a25" providerId="LiveId" clId="{073A46E2-96B8-4BB7-B477-56ADE046AD60}" dt="2025-05-28T14:16:20.953" v="526" actId="478"/>
          <ac:picMkLst>
            <pc:docMk/>
            <pc:sldMk cId="1730285599" sldId="750"/>
            <ac:picMk id="17" creationId="{0241A230-4C2B-C144-C166-7BDD9A59E21D}"/>
          </ac:picMkLst>
        </pc:picChg>
      </pc:sldChg>
      <pc:sldChg chg="modSp mod">
        <pc:chgData name="ibrahim hroub" userId="76c8abcbe8718a25" providerId="LiveId" clId="{073A46E2-96B8-4BB7-B477-56ADE046AD60}" dt="2025-05-28T15:11:39.687" v="1689" actId="14826"/>
        <pc:sldMkLst>
          <pc:docMk/>
          <pc:sldMk cId="3436156677" sldId="751"/>
        </pc:sldMkLst>
        <pc:spChg chg="mod">
          <ac:chgData name="ibrahim hroub" userId="76c8abcbe8718a25" providerId="LiveId" clId="{073A46E2-96B8-4BB7-B477-56ADE046AD60}" dt="2025-05-28T14:23:07.371" v="648" actId="5793"/>
          <ac:spMkLst>
            <pc:docMk/>
            <pc:sldMk cId="3436156677" sldId="751"/>
            <ac:spMk id="15" creationId="{BAA2CFD0-2797-C304-BA63-D59455C10AD4}"/>
          </ac:spMkLst>
        </pc:spChg>
        <pc:spChg chg="mod">
          <ac:chgData name="ibrahim hroub" userId="76c8abcbe8718a25" providerId="LiveId" clId="{073A46E2-96B8-4BB7-B477-56ADE046AD60}" dt="2025-05-28T14:20:14.521" v="596" actId="20577"/>
          <ac:spMkLst>
            <pc:docMk/>
            <pc:sldMk cId="3436156677" sldId="751"/>
            <ac:spMk id="18" creationId="{1C1CFCDC-7B52-BAAF-7C9D-80695B0EA890}"/>
          </ac:spMkLst>
        </pc:spChg>
        <pc:spChg chg="mod">
          <ac:chgData name="ibrahim hroub" userId="76c8abcbe8718a25" providerId="LiveId" clId="{073A46E2-96B8-4BB7-B477-56ADE046AD60}" dt="2025-05-28T14:20:34.292" v="597"/>
          <ac:spMkLst>
            <pc:docMk/>
            <pc:sldMk cId="3436156677" sldId="751"/>
            <ac:spMk id="25" creationId="{F91CA5E5-9069-401F-D558-6CC405A7A1AB}"/>
          </ac:spMkLst>
        </pc:spChg>
        <pc:picChg chg="mod">
          <ac:chgData name="ibrahim hroub" userId="76c8abcbe8718a25" providerId="LiveId" clId="{073A46E2-96B8-4BB7-B477-56ADE046AD60}" dt="2025-05-28T15:11:39.687" v="1689" actId="14826"/>
          <ac:picMkLst>
            <pc:docMk/>
            <pc:sldMk cId="3436156677" sldId="751"/>
            <ac:picMk id="17" creationId="{21ED23FE-1F63-8F0F-8015-34EDBBA93573}"/>
          </ac:picMkLst>
        </pc:picChg>
      </pc:sldChg>
      <pc:sldChg chg="del">
        <pc:chgData name="ibrahim hroub" userId="76c8abcbe8718a25" providerId="LiveId" clId="{073A46E2-96B8-4BB7-B477-56ADE046AD60}" dt="2025-05-28T14:26:00.630" v="687" actId="47"/>
        <pc:sldMkLst>
          <pc:docMk/>
          <pc:sldMk cId="1001329188" sldId="752"/>
        </pc:sldMkLst>
      </pc:sldChg>
      <pc:sldChg chg="modSp add mod">
        <pc:chgData name="ibrahim hroub" userId="76c8abcbe8718a25" providerId="LiveId" clId="{073A46E2-96B8-4BB7-B477-56ADE046AD60}" dt="2025-05-28T14:02:19.838" v="392" actId="20577"/>
        <pc:sldMkLst>
          <pc:docMk/>
          <pc:sldMk cId="541188076" sldId="753"/>
        </pc:sldMkLst>
        <pc:spChg chg="mod">
          <ac:chgData name="ibrahim hroub" userId="76c8abcbe8718a25" providerId="LiveId" clId="{073A46E2-96B8-4BB7-B477-56ADE046AD60}" dt="2025-05-28T14:02:19.838" v="392" actId="20577"/>
          <ac:spMkLst>
            <pc:docMk/>
            <pc:sldMk cId="541188076" sldId="753"/>
            <ac:spMk id="15" creationId="{411F69AE-AA14-F891-D2B5-B3B83013F94D}"/>
          </ac:spMkLst>
        </pc:spChg>
      </pc:sldChg>
      <pc:sldChg chg="modSp add mod">
        <pc:chgData name="ibrahim hroub" userId="76c8abcbe8718a25" providerId="LiveId" clId="{073A46E2-96B8-4BB7-B477-56ADE046AD60}" dt="2025-05-28T14:07:34.322" v="462" actId="20577"/>
        <pc:sldMkLst>
          <pc:docMk/>
          <pc:sldMk cId="858612574" sldId="754"/>
        </pc:sldMkLst>
        <pc:spChg chg="mod">
          <ac:chgData name="ibrahim hroub" userId="76c8abcbe8718a25" providerId="LiveId" clId="{073A46E2-96B8-4BB7-B477-56ADE046AD60}" dt="2025-05-28T14:07:34.322" v="462" actId="20577"/>
          <ac:spMkLst>
            <pc:docMk/>
            <pc:sldMk cId="858612574" sldId="754"/>
            <ac:spMk id="15" creationId="{A398B5E1-7DD8-9C7F-6E34-4C1049D2E649}"/>
          </ac:spMkLst>
        </pc:spChg>
      </pc:sldChg>
      <pc:sldChg chg="modSp add mod">
        <pc:chgData name="ibrahim hroub" userId="76c8abcbe8718a25" providerId="LiveId" clId="{073A46E2-96B8-4BB7-B477-56ADE046AD60}" dt="2025-05-28T14:09:02.751" v="483" actId="20577"/>
        <pc:sldMkLst>
          <pc:docMk/>
          <pc:sldMk cId="2635108902" sldId="755"/>
        </pc:sldMkLst>
        <pc:spChg chg="mod">
          <ac:chgData name="ibrahim hroub" userId="76c8abcbe8718a25" providerId="LiveId" clId="{073A46E2-96B8-4BB7-B477-56ADE046AD60}" dt="2025-05-28T14:09:02.751" v="483" actId="20577"/>
          <ac:spMkLst>
            <pc:docMk/>
            <pc:sldMk cId="2635108902" sldId="755"/>
            <ac:spMk id="15" creationId="{51F23B20-51F6-C851-4945-49A0E0CDB0DB}"/>
          </ac:spMkLst>
        </pc:spChg>
      </pc:sldChg>
      <pc:sldChg chg="modSp add mod">
        <pc:chgData name="ibrahim hroub" userId="76c8abcbe8718a25" providerId="LiveId" clId="{073A46E2-96B8-4BB7-B477-56ADE046AD60}" dt="2025-05-28T15:11:02.742" v="1686" actId="14826"/>
        <pc:sldMkLst>
          <pc:docMk/>
          <pc:sldMk cId="2182877737" sldId="756"/>
        </pc:sldMkLst>
        <pc:spChg chg="mod">
          <ac:chgData name="ibrahim hroub" userId="76c8abcbe8718a25" providerId="LiveId" clId="{073A46E2-96B8-4BB7-B477-56ADE046AD60}" dt="2025-05-28T14:11:06.973" v="492" actId="113"/>
          <ac:spMkLst>
            <pc:docMk/>
            <pc:sldMk cId="2182877737" sldId="756"/>
            <ac:spMk id="15" creationId="{96C62E95-A5AF-CBB8-9BA0-51DE2F35E2FE}"/>
          </ac:spMkLst>
        </pc:spChg>
        <pc:picChg chg="mod">
          <ac:chgData name="ibrahim hroub" userId="76c8abcbe8718a25" providerId="LiveId" clId="{073A46E2-96B8-4BB7-B477-56ADE046AD60}" dt="2025-05-28T15:11:02.742" v="1686" actId="14826"/>
          <ac:picMkLst>
            <pc:docMk/>
            <pc:sldMk cId="2182877737" sldId="756"/>
            <ac:picMk id="17" creationId="{E53E2993-2122-3F4E-05BE-3DD54CD8847D}"/>
          </ac:picMkLst>
        </pc:picChg>
      </pc:sldChg>
      <pc:sldChg chg="modSp add mod">
        <pc:chgData name="ibrahim hroub" userId="76c8abcbe8718a25" providerId="LiveId" clId="{073A46E2-96B8-4BB7-B477-56ADE046AD60}" dt="2025-05-28T15:11:20.232" v="1688" actId="14826"/>
        <pc:sldMkLst>
          <pc:docMk/>
          <pc:sldMk cId="2725911893" sldId="757"/>
        </pc:sldMkLst>
        <pc:spChg chg="mod">
          <ac:chgData name="ibrahim hroub" userId="76c8abcbe8718a25" providerId="LiveId" clId="{073A46E2-96B8-4BB7-B477-56ADE046AD60}" dt="2025-05-28T14:14:59.212" v="518"/>
          <ac:spMkLst>
            <pc:docMk/>
            <pc:sldMk cId="2725911893" sldId="757"/>
            <ac:spMk id="41" creationId="{2FF1F43A-7E27-1C5C-AEA0-0C67B4A30A18}"/>
          </ac:spMkLst>
        </pc:spChg>
        <pc:picChg chg="mod">
          <ac:chgData name="ibrahim hroub" userId="76c8abcbe8718a25" providerId="LiveId" clId="{073A46E2-96B8-4BB7-B477-56ADE046AD60}" dt="2025-05-28T15:11:20.232" v="1688" actId="14826"/>
          <ac:picMkLst>
            <pc:docMk/>
            <pc:sldMk cId="2725911893" sldId="757"/>
            <ac:picMk id="4" creationId="{F51F1C66-9FA6-B1F8-F29C-47DE0446FBBC}"/>
          </ac:picMkLst>
        </pc:picChg>
      </pc:sldChg>
      <pc:sldChg chg="add del">
        <pc:chgData name="ibrahim hroub" userId="76c8abcbe8718a25" providerId="LiveId" clId="{073A46E2-96B8-4BB7-B477-56ADE046AD60}" dt="2025-05-28T14:13:48.213" v="516" actId="47"/>
        <pc:sldMkLst>
          <pc:docMk/>
          <pc:sldMk cId="3993100695" sldId="757"/>
        </pc:sldMkLst>
      </pc:sldChg>
      <pc:sldChg chg="modSp add mod">
        <pc:chgData name="ibrahim hroub" userId="76c8abcbe8718a25" providerId="LiveId" clId="{073A46E2-96B8-4BB7-B477-56ADE046AD60}" dt="2025-05-28T14:18:46.094" v="586" actId="113"/>
        <pc:sldMkLst>
          <pc:docMk/>
          <pc:sldMk cId="3831473901" sldId="758"/>
        </pc:sldMkLst>
        <pc:spChg chg="mod">
          <ac:chgData name="ibrahim hroub" userId="76c8abcbe8718a25" providerId="LiveId" clId="{073A46E2-96B8-4BB7-B477-56ADE046AD60}" dt="2025-05-28T14:18:46.094" v="586" actId="113"/>
          <ac:spMkLst>
            <pc:docMk/>
            <pc:sldMk cId="3831473901" sldId="758"/>
            <ac:spMk id="15" creationId="{4419ED31-C4C4-D885-40C8-80728DC9D795}"/>
          </ac:spMkLst>
        </pc:spChg>
        <pc:spChg chg="mod">
          <ac:chgData name="ibrahim hroub" userId="76c8abcbe8718a25" providerId="LiveId" clId="{073A46E2-96B8-4BB7-B477-56ADE046AD60}" dt="2025-05-28T14:17:34.057" v="572"/>
          <ac:spMkLst>
            <pc:docMk/>
            <pc:sldMk cId="3831473901" sldId="758"/>
            <ac:spMk id="25" creationId="{1823DC0B-8F75-129F-C409-5CB5362C51BA}"/>
          </ac:spMkLst>
        </pc:spChg>
      </pc:sldChg>
      <pc:sldChg chg="modSp add mod">
        <pc:chgData name="ibrahim hroub" userId="76c8abcbe8718a25" providerId="LiveId" clId="{073A46E2-96B8-4BB7-B477-56ADE046AD60}" dt="2025-05-28T14:20:07.772" v="595"/>
        <pc:sldMkLst>
          <pc:docMk/>
          <pc:sldMk cId="584450649" sldId="759"/>
        </pc:sldMkLst>
        <pc:spChg chg="mod">
          <ac:chgData name="ibrahim hroub" userId="76c8abcbe8718a25" providerId="LiveId" clId="{073A46E2-96B8-4BB7-B477-56ADE046AD60}" dt="2025-05-28T14:20:07.772" v="595"/>
          <ac:spMkLst>
            <pc:docMk/>
            <pc:sldMk cId="584450649" sldId="759"/>
            <ac:spMk id="15" creationId="{21475DD4-1BEE-A5ED-E1B4-1BE243BD4B73}"/>
          </ac:spMkLst>
        </pc:spChg>
      </pc:sldChg>
      <pc:sldChg chg="modSp add mod">
        <pc:chgData name="ibrahim hroub" userId="76c8abcbe8718a25" providerId="LiveId" clId="{073A46E2-96B8-4BB7-B477-56ADE046AD60}" dt="2025-05-28T15:11:46.954" v="1690" actId="14826"/>
        <pc:sldMkLst>
          <pc:docMk/>
          <pc:sldMk cId="1324153855" sldId="760"/>
        </pc:sldMkLst>
        <pc:spChg chg="mod">
          <ac:chgData name="ibrahim hroub" userId="76c8abcbe8718a25" providerId="LiveId" clId="{073A46E2-96B8-4BB7-B477-56ADE046AD60}" dt="2025-05-28T14:24:31.605" v="675" actId="20577"/>
          <ac:spMkLst>
            <pc:docMk/>
            <pc:sldMk cId="1324153855" sldId="760"/>
            <ac:spMk id="15" creationId="{F8953679-1188-C102-F57D-8B7D1C25C3C2}"/>
          </ac:spMkLst>
        </pc:spChg>
        <pc:picChg chg="mod">
          <ac:chgData name="ibrahim hroub" userId="76c8abcbe8718a25" providerId="LiveId" clId="{073A46E2-96B8-4BB7-B477-56ADE046AD60}" dt="2025-05-28T15:11:46.954" v="1690" actId="14826"/>
          <ac:picMkLst>
            <pc:docMk/>
            <pc:sldMk cId="1324153855" sldId="760"/>
            <ac:picMk id="17" creationId="{0FFDF38D-B6BA-B2FF-2473-78C0EB5F9788}"/>
          </ac:picMkLst>
        </pc:picChg>
      </pc:sldChg>
      <pc:sldChg chg="modSp add mod">
        <pc:chgData name="ibrahim hroub" userId="76c8abcbe8718a25" providerId="LiveId" clId="{073A46E2-96B8-4BB7-B477-56ADE046AD60}" dt="2025-05-28T15:11:51.919" v="1691" actId="14826"/>
        <pc:sldMkLst>
          <pc:docMk/>
          <pc:sldMk cId="3484442973" sldId="761"/>
        </pc:sldMkLst>
        <pc:spChg chg="mod">
          <ac:chgData name="ibrahim hroub" userId="76c8abcbe8718a25" providerId="LiveId" clId="{073A46E2-96B8-4BB7-B477-56ADE046AD60}" dt="2025-05-28T14:25:51.316" v="686" actId="113"/>
          <ac:spMkLst>
            <pc:docMk/>
            <pc:sldMk cId="3484442973" sldId="761"/>
            <ac:spMk id="15" creationId="{07801E76-CFE3-AE9E-34B6-5C78390331C4}"/>
          </ac:spMkLst>
        </pc:spChg>
        <pc:picChg chg="mod">
          <ac:chgData name="ibrahim hroub" userId="76c8abcbe8718a25" providerId="LiveId" clId="{073A46E2-96B8-4BB7-B477-56ADE046AD60}" dt="2025-05-28T15:11:51.919" v="1691" actId="14826"/>
          <ac:picMkLst>
            <pc:docMk/>
            <pc:sldMk cId="3484442973" sldId="761"/>
            <ac:picMk id="17" creationId="{7A8C8EC7-C41F-DA49-0BAD-8CBE62D400D3}"/>
          </ac:picMkLst>
        </pc:picChg>
      </pc:sldChg>
      <pc:sldChg chg="modSp add mod">
        <pc:chgData name="ibrahim hroub" userId="76c8abcbe8718a25" providerId="LiveId" clId="{073A46E2-96B8-4BB7-B477-56ADE046AD60}" dt="2025-05-28T14:28:59.303" v="745" actId="20577"/>
        <pc:sldMkLst>
          <pc:docMk/>
          <pc:sldMk cId="1186211918" sldId="762"/>
        </pc:sldMkLst>
        <pc:spChg chg="mod">
          <ac:chgData name="ibrahim hroub" userId="76c8abcbe8718a25" providerId="LiveId" clId="{073A46E2-96B8-4BB7-B477-56ADE046AD60}" dt="2025-05-28T14:28:59.303" v="745" actId="20577"/>
          <ac:spMkLst>
            <pc:docMk/>
            <pc:sldMk cId="1186211918" sldId="762"/>
            <ac:spMk id="15" creationId="{17C61918-7BA3-1881-AE46-8D6E5B38DE81}"/>
          </ac:spMkLst>
        </pc:spChg>
        <pc:spChg chg="mod">
          <ac:chgData name="ibrahim hroub" userId="76c8abcbe8718a25" providerId="LiveId" clId="{073A46E2-96B8-4BB7-B477-56ADE046AD60}" dt="2025-05-28T14:27:27.038" v="694"/>
          <ac:spMkLst>
            <pc:docMk/>
            <pc:sldMk cId="1186211918" sldId="762"/>
            <ac:spMk id="25" creationId="{D2DF7E2B-BE4C-F75D-4519-6FC2F5932CD1}"/>
          </ac:spMkLst>
        </pc:spChg>
      </pc:sldChg>
      <pc:sldChg chg="modSp add mod">
        <pc:chgData name="ibrahim hroub" userId="76c8abcbe8718a25" providerId="LiveId" clId="{073A46E2-96B8-4BB7-B477-56ADE046AD60}" dt="2025-05-28T14:32:45.117" v="901" actId="20577"/>
        <pc:sldMkLst>
          <pc:docMk/>
          <pc:sldMk cId="1604645733" sldId="763"/>
        </pc:sldMkLst>
        <pc:spChg chg="mod">
          <ac:chgData name="ibrahim hroub" userId="76c8abcbe8718a25" providerId="LiveId" clId="{073A46E2-96B8-4BB7-B477-56ADE046AD60}" dt="2025-05-28T14:32:45.117" v="901" actId="20577"/>
          <ac:spMkLst>
            <pc:docMk/>
            <pc:sldMk cId="1604645733" sldId="763"/>
            <ac:spMk id="15" creationId="{7BECF4F5-8D41-1AB4-1E16-30ED3D121B2E}"/>
          </ac:spMkLst>
        </pc:spChg>
      </pc:sldChg>
      <pc:sldChg chg="modSp add mod">
        <pc:chgData name="ibrahim hroub" userId="76c8abcbe8718a25" providerId="LiveId" clId="{073A46E2-96B8-4BB7-B477-56ADE046AD60}" dt="2025-05-28T14:34:58.874" v="935" actId="113"/>
        <pc:sldMkLst>
          <pc:docMk/>
          <pc:sldMk cId="2436359344" sldId="764"/>
        </pc:sldMkLst>
        <pc:spChg chg="mod">
          <ac:chgData name="ibrahim hroub" userId="76c8abcbe8718a25" providerId="LiveId" clId="{073A46E2-96B8-4BB7-B477-56ADE046AD60}" dt="2025-05-28T14:34:58.874" v="935" actId="113"/>
          <ac:spMkLst>
            <pc:docMk/>
            <pc:sldMk cId="2436359344" sldId="764"/>
            <ac:spMk id="15" creationId="{4C07B83B-3150-E701-424A-DE917410D62E}"/>
          </ac:spMkLst>
        </pc:spChg>
        <pc:spChg chg="mod">
          <ac:chgData name="ibrahim hroub" userId="76c8abcbe8718a25" providerId="LiveId" clId="{073A46E2-96B8-4BB7-B477-56ADE046AD60}" dt="2025-05-28T14:33:53.445" v="919" actId="20577"/>
          <ac:spMkLst>
            <pc:docMk/>
            <pc:sldMk cId="2436359344" sldId="764"/>
            <ac:spMk id="25" creationId="{33C7B28D-37E7-6D9B-B98A-C060654ADEA4}"/>
          </ac:spMkLst>
        </pc:spChg>
      </pc:sldChg>
      <pc:sldChg chg="modSp add mod">
        <pc:chgData name="ibrahim hroub" userId="76c8abcbe8718a25" providerId="LiveId" clId="{073A46E2-96B8-4BB7-B477-56ADE046AD60}" dt="2025-05-28T14:35:57.359" v="948" actId="5793"/>
        <pc:sldMkLst>
          <pc:docMk/>
          <pc:sldMk cId="749981100" sldId="765"/>
        </pc:sldMkLst>
        <pc:spChg chg="mod">
          <ac:chgData name="ibrahim hroub" userId="76c8abcbe8718a25" providerId="LiveId" clId="{073A46E2-96B8-4BB7-B477-56ADE046AD60}" dt="2025-05-28T14:35:57.359" v="948" actId="5793"/>
          <ac:spMkLst>
            <pc:docMk/>
            <pc:sldMk cId="749981100" sldId="765"/>
            <ac:spMk id="15" creationId="{55BA4121-C8AA-7BA0-104A-B6DC4AB7349A}"/>
          </ac:spMkLst>
        </pc:spChg>
      </pc:sldChg>
      <pc:sldChg chg="modSp add mod">
        <pc:chgData name="ibrahim hroub" userId="76c8abcbe8718a25" providerId="LiveId" clId="{073A46E2-96B8-4BB7-B477-56ADE046AD60}" dt="2025-05-28T14:50:45.355" v="1090" actId="20577"/>
        <pc:sldMkLst>
          <pc:docMk/>
          <pc:sldMk cId="1064345376" sldId="766"/>
        </pc:sldMkLst>
        <pc:spChg chg="mod">
          <ac:chgData name="ibrahim hroub" userId="76c8abcbe8718a25" providerId="LiveId" clId="{073A46E2-96B8-4BB7-B477-56ADE046AD60}" dt="2025-05-28T14:50:45.355" v="1090" actId="20577"/>
          <ac:spMkLst>
            <pc:docMk/>
            <pc:sldMk cId="1064345376" sldId="766"/>
            <ac:spMk id="15" creationId="{3D44C470-788F-FC77-FCBC-C08AB35C304A}"/>
          </ac:spMkLst>
        </pc:spChg>
      </pc:sldChg>
      <pc:sldChg chg="modSp add mod">
        <pc:chgData name="ibrahim hroub" userId="76c8abcbe8718a25" providerId="LiveId" clId="{073A46E2-96B8-4BB7-B477-56ADE046AD60}" dt="2025-05-28T15:13:03.427" v="1695" actId="14826"/>
        <pc:sldMkLst>
          <pc:docMk/>
          <pc:sldMk cId="3721076836" sldId="767"/>
        </pc:sldMkLst>
        <pc:spChg chg="mod">
          <ac:chgData name="ibrahim hroub" userId="76c8abcbe8718a25" providerId="LiveId" clId="{073A46E2-96B8-4BB7-B477-56ADE046AD60}" dt="2025-05-28T14:52:13.407" v="1112" actId="20577"/>
          <ac:spMkLst>
            <pc:docMk/>
            <pc:sldMk cId="3721076836" sldId="767"/>
            <ac:spMk id="41" creationId="{2880547C-8F10-34ED-0502-B179C3B7A096}"/>
          </ac:spMkLst>
        </pc:spChg>
        <pc:picChg chg="mod">
          <ac:chgData name="ibrahim hroub" userId="76c8abcbe8718a25" providerId="LiveId" clId="{073A46E2-96B8-4BB7-B477-56ADE046AD60}" dt="2025-05-28T15:13:03.427" v="1695" actId="14826"/>
          <ac:picMkLst>
            <pc:docMk/>
            <pc:sldMk cId="3721076836" sldId="767"/>
            <ac:picMk id="4" creationId="{760E777D-AA67-0E37-F0E7-9AB08CD0E5D6}"/>
          </ac:picMkLst>
        </pc:picChg>
      </pc:sldChg>
      <pc:sldChg chg="modSp add mod">
        <pc:chgData name="ibrahim hroub" userId="76c8abcbe8718a25" providerId="LiveId" clId="{073A46E2-96B8-4BB7-B477-56ADE046AD60}" dt="2025-05-28T14:56:40.403" v="1315" actId="20577"/>
        <pc:sldMkLst>
          <pc:docMk/>
          <pc:sldMk cId="3774618489" sldId="768"/>
        </pc:sldMkLst>
        <pc:spChg chg="mod">
          <ac:chgData name="ibrahim hroub" userId="76c8abcbe8718a25" providerId="LiveId" clId="{073A46E2-96B8-4BB7-B477-56ADE046AD60}" dt="2025-05-28T14:56:40.403" v="1315" actId="20577"/>
          <ac:spMkLst>
            <pc:docMk/>
            <pc:sldMk cId="3774618489" sldId="768"/>
            <ac:spMk id="15" creationId="{0BC9D849-9956-F2CC-E24D-C1377662C846}"/>
          </ac:spMkLst>
        </pc:spChg>
      </pc:sldChg>
      <pc:sldChg chg="modSp add mod">
        <pc:chgData name="ibrahim hroub" userId="76c8abcbe8718a25" providerId="LiveId" clId="{073A46E2-96B8-4BB7-B477-56ADE046AD60}" dt="2025-05-28T15:13:17.752" v="1696" actId="14826"/>
        <pc:sldMkLst>
          <pc:docMk/>
          <pc:sldMk cId="3251760689" sldId="769"/>
        </pc:sldMkLst>
        <pc:spChg chg="mod">
          <ac:chgData name="ibrahim hroub" userId="76c8abcbe8718a25" providerId="LiveId" clId="{073A46E2-96B8-4BB7-B477-56ADE046AD60}" dt="2025-05-28T14:57:48.546" v="1367" actId="20577"/>
          <ac:spMkLst>
            <pc:docMk/>
            <pc:sldMk cId="3251760689" sldId="769"/>
            <ac:spMk id="41" creationId="{C047E436-9496-A2B7-9511-03414AD9C981}"/>
          </ac:spMkLst>
        </pc:spChg>
        <pc:picChg chg="mod">
          <ac:chgData name="ibrahim hroub" userId="76c8abcbe8718a25" providerId="LiveId" clId="{073A46E2-96B8-4BB7-B477-56ADE046AD60}" dt="2025-05-28T15:13:17.752" v="1696" actId="14826"/>
          <ac:picMkLst>
            <pc:docMk/>
            <pc:sldMk cId="3251760689" sldId="769"/>
            <ac:picMk id="4" creationId="{0C3962B8-56CB-D0DE-7C77-05E907615CA3}"/>
          </ac:picMkLst>
        </pc:picChg>
      </pc:sldChg>
      <pc:sldChg chg="modSp add mod">
        <pc:chgData name="ibrahim hroub" userId="76c8abcbe8718a25" providerId="LiveId" clId="{073A46E2-96B8-4BB7-B477-56ADE046AD60}" dt="2025-05-28T15:01:36.069" v="1580" actId="20577"/>
        <pc:sldMkLst>
          <pc:docMk/>
          <pc:sldMk cId="3707004445" sldId="770"/>
        </pc:sldMkLst>
        <pc:spChg chg="mod">
          <ac:chgData name="ibrahim hroub" userId="76c8abcbe8718a25" providerId="LiveId" clId="{073A46E2-96B8-4BB7-B477-56ADE046AD60}" dt="2025-05-28T15:01:36.069" v="1580" actId="20577"/>
          <ac:spMkLst>
            <pc:docMk/>
            <pc:sldMk cId="3707004445" sldId="770"/>
            <ac:spMk id="15" creationId="{E6858A0F-7463-EE5B-51B4-ACF1DD29CA1F}"/>
          </ac:spMkLst>
        </pc:spChg>
      </pc:sldChg>
    </pc:docChg>
  </pc:docChgLst>
  <pc:docChgLst>
    <pc:chgData name="ibrahim hroub" userId="76c8abcbe8718a25" providerId="LiveId" clId="{810A6007-507A-44AF-B0B8-8FE9A97F113A}"/>
    <pc:docChg chg="undo redo custSel addSld delSld modSld sldOrd modSection modShowInfo">
      <pc:chgData name="ibrahim hroub" userId="76c8abcbe8718a25" providerId="LiveId" clId="{810A6007-507A-44AF-B0B8-8FE9A97F113A}" dt="2025-05-26T10:46:17.453" v="1362"/>
      <pc:docMkLst>
        <pc:docMk/>
      </pc:docMkLst>
      <pc:sldChg chg="modSp mod">
        <pc:chgData name="ibrahim hroub" userId="76c8abcbe8718a25" providerId="LiveId" clId="{810A6007-507A-44AF-B0B8-8FE9A97F113A}" dt="2025-05-23T22:44:57.417" v="1347" actId="14826"/>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picChg chg="mod">
          <ac:chgData name="ibrahim hroub" userId="76c8abcbe8718a25" providerId="LiveId" clId="{810A6007-507A-44AF-B0B8-8FE9A97F113A}" dt="2025-05-23T22:44:57.417" v="1347" actId="14826"/>
          <ac:picMkLst>
            <pc:docMk/>
            <pc:sldMk cId="880337905" sldId="686"/>
            <ac:picMk id="17" creationId="{7A23C5C4-4FD9-93DE-9391-0CA92C90FFA6}"/>
          </ac:picMkLst>
        </pc:picChg>
      </pc:sldChg>
      <pc:sldChg chg="modSp mod">
        <pc:chgData name="ibrahim hroub" userId="76c8abcbe8718a25" providerId="LiveId" clId="{810A6007-507A-44AF-B0B8-8FE9A97F113A}" dt="2025-05-23T22:44:48.810" v="1346" actId="14826"/>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picChg chg="mod">
          <ac:chgData name="ibrahim hroub" userId="76c8abcbe8718a25" providerId="LiveId" clId="{810A6007-507A-44AF-B0B8-8FE9A97F113A}" dt="2025-05-23T22:44:48.810" v="1346" actId="14826"/>
          <ac:picMkLst>
            <pc:docMk/>
            <pc:sldMk cId="610573622" sldId="687"/>
            <ac:picMk id="4" creationId="{04AD71DD-ADB0-9694-FD1A-34ACE3FE1D52}"/>
          </ac:picMkLst>
        </pc:picChg>
      </pc:sldChg>
      <pc:sldChg chg="delSp modSp mod">
        <pc:chgData name="ibrahim hroub" userId="76c8abcbe8718a25" providerId="LiveId" clId="{810A6007-507A-44AF-B0B8-8FE9A97F113A}" dt="2025-05-23T22:45:39.386" v="1353" actId="14826"/>
        <pc:sldMkLst>
          <pc:docMk/>
          <pc:sldMk cId="1202101143" sldId="688"/>
        </pc:sldMkLst>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22:42:06.035" v="1330" actId="14826"/>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picChg chg="mod">
          <ac:chgData name="ibrahim hroub" userId="76c8abcbe8718a25" providerId="LiveId" clId="{810A6007-507A-44AF-B0B8-8FE9A97F113A}" dt="2025-05-23T22:42:06.035" v="1330" actId="14826"/>
          <ac:picMkLst>
            <pc:docMk/>
            <pc:sldMk cId="3607556257" sldId="701"/>
            <ac:picMk id="17" creationId="{7A23C5C4-4FD9-93DE-9391-0CA92C90FFA6}"/>
          </ac:picMkLst>
        </pc:picChg>
      </pc:sldChg>
      <pc:sldChg chg="modSp mod">
        <pc:chgData name="ibrahim hroub" userId="76c8abcbe8718a25" providerId="LiveId" clId="{810A6007-507A-44AF-B0B8-8FE9A97F113A}" dt="2025-05-23T22:43:20.208" v="1336" actId="14826"/>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picChg chg="mod">
          <ac:chgData name="ibrahim hroub" userId="76c8abcbe8718a25" providerId="LiveId" clId="{810A6007-507A-44AF-B0B8-8FE9A97F113A}" dt="2025-05-23T22:43:20.208" v="1336" actId="14826"/>
          <ac:picMkLst>
            <pc:docMk/>
            <pc:sldMk cId="3144636572" sldId="702"/>
            <ac:picMk id="4" creationId="{04AD71DD-ADB0-9694-FD1A-34ACE3FE1D52}"/>
          </ac:picMkLst>
        </pc:pic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22:44:06.011" v="1341" actId="14826"/>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picChg chg="mod">
          <ac:chgData name="ibrahim hroub" userId="76c8abcbe8718a25" providerId="LiveId" clId="{810A6007-507A-44AF-B0B8-8FE9A97F113A}" dt="2025-05-23T22:44:06.011" v="1341" actId="14826"/>
          <ac:picMkLst>
            <pc:docMk/>
            <pc:sldMk cId="2187216606" sldId="704"/>
            <ac:picMk id="4" creationId="{04AD71DD-ADB0-9694-FD1A-34ACE3FE1D52}"/>
          </ac:picMkLst>
        </pc:picChg>
      </pc:sldChg>
      <pc:sldChg chg="modSp add del mod">
        <pc:chgData name="ibrahim hroub" userId="76c8abcbe8718a25" providerId="LiveId" clId="{810A6007-507A-44AF-B0B8-8FE9A97F113A}" dt="2025-05-23T14:44:07.617" v="172" actId="47"/>
        <pc:sldMkLst>
          <pc:docMk/>
          <pc:sldMk cId="1125220544" sldId="705"/>
        </pc:sldMkLst>
      </pc:sldChg>
      <pc:sldChg chg="modSp mod">
        <pc:chgData name="ibrahim hroub" userId="76c8abcbe8718a25" providerId="LiveId" clId="{810A6007-507A-44AF-B0B8-8FE9A97F113A}" dt="2025-05-23T22:44:24.584" v="1343" actId="14826"/>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picChg chg="mod">
          <ac:chgData name="ibrahim hroub" userId="76c8abcbe8718a25" providerId="LiveId" clId="{810A6007-507A-44AF-B0B8-8FE9A97F113A}" dt="2025-05-23T22:44:24.584" v="1343" actId="14826"/>
          <ac:picMkLst>
            <pc:docMk/>
            <pc:sldMk cId="3676123602" sldId="706"/>
            <ac:picMk id="4" creationId="{04AD71DD-ADB0-9694-FD1A-34ACE3FE1D52}"/>
          </ac:picMkLst>
        </pc:picChg>
      </pc:sldChg>
      <pc:sldChg chg="modSp mod">
        <pc:chgData name="ibrahim hroub" userId="76c8abcbe8718a25" providerId="LiveId" clId="{810A6007-507A-44AF-B0B8-8FE9A97F113A}" dt="2025-05-23T22:44:33.207" v="1344" actId="14826"/>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picChg chg="mod">
          <ac:chgData name="ibrahim hroub" userId="76c8abcbe8718a25" providerId="LiveId" clId="{810A6007-507A-44AF-B0B8-8FE9A97F113A}" dt="2025-05-23T22:44:33.207" v="1344" actId="14826"/>
          <ac:picMkLst>
            <pc:docMk/>
            <pc:sldMk cId="2180611506" sldId="707"/>
            <ac:picMk id="17" creationId="{7A23C5C4-4FD9-93DE-9391-0CA92C90FFA6}"/>
          </ac:picMkLst>
        </pc:pic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22:45:57.436" v="1355" actId="14826"/>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picChg chg="mod">
          <ac:chgData name="ibrahim hroub" userId="76c8abcbe8718a25" providerId="LiveId" clId="{810A6007-507A-44AF-B0B8-8FE9A97F113A}" dt="2025-05-23T22:45:57.436" v="1355" actId="14826"/>
          <ac:picMkLst>
            <pc:docMk/>
            <pc:sldMk cId="366582170" sldId="711"/>
            <ac:picMk id="4" creationId="{04AD71DD-ADB0-9694-FD1A-34ACE3FE1D52}"/>
          </ac:picMkLst>
        </pc:picChg>
      </pc:sldChg>
      <pc:sldChg chg="addSp delSp modSp mod ord">
        <pc:chgData name="ibrahim hroub" userId="76c8abcbe8718a25" providerId="LiveId" clId="{810A6007-507A-44AF-B0B8-8FE9A97F113A}" dt="2025-05-23T14:44:11.691" v="173" actId="14100"/>
        <pc:sldMkLst>
          <pc:docMk/>
          <pc:sldMk cId="2967486306" sldId="713"/>
        </pc:sldMkLst>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22:42:51.650" v="1334" actId="1076"/>
        <pc:sldMkLst>
          <pc:docMk/>
          <pc:sldMk cId="178429072" sldId="717"/>
        </pc:sldMkLst>
        <pc:spChg chg="mod">
          <ac:chgData name="ibrahim hroub" userId="76c8abcbe8718a25" providerId="LiveId" clId="{810A6007-507A-44AF-B0B8-8FE9A97F113A}" dt="2025-05-23T22:42:50.980" v="1333" actId="207"/>
          <ac:spMkLst>
            <pc:docMk/>
            <pc:sldMk cId="178429072" sldId="717"/>
            <ac:spMk id="41" creationId="{C7D257D7-D9C6-8F63-F8F8-E2BE53F2E2DB}"/>
          </ac:spMkLst>
        </pc:spChg>
        <pc:picChg chg="mod">
          <ac:chgData name="ibrahim hroub" userId="76c8abcbe8718a25" providerId="LiveId" clId="{810A6007-507A-44AF-B0B8-8FE9A97F113A}" dt="2025-05-23T22:42:51.650" v="1334" actId="1076"/>
          <ac:picMkLst>
            <pc:docMk/>
            <pc:sldMk cId="178429072" sldId="717"/>
            <ac:picMk id="4" creationId="{04AD71DD-ADB0-9694-FD1A-34ACE3FE1D52}"/>
          </ac:picMkLst>
        </pc:picChg>
      </pc:sldChg>
      <pc:sldChg chg="addSp delSp modSp mod">
        <pc:chgData name="ibrahim hroub" userId="76c8abcbe8718a25" providerId="LiveId" clId="{810A6007-507A-44AF-B0B8-8FE9A97F113A}" dt="2025-05-23T14:31:49.521" v="41" actId="20577"/>
        <pc:sldMkLst>
          <pc:docMk/>
          <pc:sldMk cId="2766891927" sldId="718"/>
        </pc:sldMkLst>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sldChg>
      <pc:sldChg chg="del">
        <pc:chgData name="ibrahim hroub" userId="76c8abcbe8718a25" providerId="LiveId" clId="{810A6007-507A-44AF-B0B8-8FE9A97F113A}" dt="2025-05-23T14:32:05.485" v="42" actId="47"/>
        <pc:sldMkLst>
          <pc:docMk/>
          <pc:sldMk cId="3262922068" sldId="719"/>
        </pc:sldMkLst>
      </pc:sldChg>
      <pc:sldChg chg="addSp modSp modAnim">
        <pc:chgData name="ibrahim hroub" userId="76c8abcbe8718a25" providerId="LiveId" clId="{810A6007-507A-44AF-B0B8-8FE9A97F113A}" dt="2025-05-26T10:46:17.453" v="1362"/>
        <pc:sldMkLst>
          <pc:docMk/>
          <pc:sldMk cId="1269580954" sldId="720"/>
        </pc:sldMkLst>
        <pc:picChg chg="mod">
          <ac:chgData name="ibrahim hroub" userId="76c8abcbe8718a25" providerId="LiveId" clId="{810A6007-507A-44AF-B0B8-8FE9A97F113A}" dt="2025-05-23T22:41:58.191" v="1329" actId="14826"/>
          <ac:picMkLst>
            <pc:docMk/>
            <pc:sldMk cId="1269580954" sldId="720"/>
            <ac:picMk id="5" creationId="{00000000-0000-0000-0000-000000000000}"/>
          </ac:picMkLst>
        </pc:picChg>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22:43:03.674" v="1335" actId="14826"/>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22:43:03.674" v="1335" actId="14826"/>
          <ac:picMkLst>
            <pc:docMk/>
            <pc:sldMk cId="1467401607" sldId="723"/>
            <ac:picMk id="3" creationId="{24BB6B8C-40AE-A0B2-6DBF-1529D1D8FB22}"/>
          </ac:picMkLst>
        </pc:picChg>
      </pc:sldChg>
      <pc:sldChg chg="modSp add mod">
        <pc:chgData name="ibrahim hroub" userId="76c8abcbe8718a25" providerId="LiveId" clId="{810A6007-507A-44AF-B0B8-8FE9A97F113A}" dt="2025-05-23T22:44:39.274" v="1345" actId="14826"/>
        <pc:sldMkLst>
          <pc:docMk/>
          <pc:sldMk cId="1654911106" sldId="724"/>
        </pc:sldMkLst>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22:45:03.769" v="1348" actId="14826"/>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picChg chg="mod">
          <ac:chgData name="ibrahim hroub" userId="76c8abcbe8718a25" providerId="LiveId" clId="{810A6007-507A-44AF-B0B8-8FE9A97F113A}" dt="2025-05-23T22:45:03.769" v="1348" actId="14826"/>
          <ac:picMkLst>
            <pc:docMk/>
            <pc:sldMk cId="2565758463" sldId="726"/>
            <ac:picMk id="17" creationId="{E6F47C36-2285-3F20-0A8B-772018040CBA}"/>
          </ac:picMkLst>
        </pc:picChg>
      </pc:sldChg>
      <pc:sldChg chg="modSp add mod">
        <pc:chgData name="ibrahim hroub" userId="76c8abcbe8718a25" providerId="LiveId" clId="{810A6007-507A-44AF-B0B8-8FE9A97F113A}" dt="2025-05-23T22:45:11.934" v="1349" actId="14826"/>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picChg chg="mod">
          <ac:chgData name="ibrahim hroub" userId="76c8abcbe8718a25" providerId="LiveId" clId="{810A6007-507A-44AF-B0B8-8FE9A97F113A}" dt="2025-05-23T22:45:11.934" v="1349" actId="14826"/>
          <ac:picMkLst>
            <pc:docMk/>
            <pc:sldMk cId="1122803293" sldId="727"/>
            <ac:picMk id="17" creationId="{B1C876C8-42FC-A230-702E-3E6F472EFEB1}"/>
          </ac:picMkLst>
        </pc:picChg>
      </pc:sldChg>
      <pc:sldChg chg="addSp delSp modSp add mod">
        <pc:chgData name="ibrahim hroub" userId="76c8abcbe8718a25" providerId="LiveId" clId="{810A6007-507A-44AF-B0B8-8FE9A97F113A}" dt="2025-05-23T22:46:42.773" v="1360" actId="14826"/>
        <pc:sldMkLst>
          <pc:docMk/>
          <pc:sldMk cId="1553126120" sldId="728"/>
        </pc:sldMkLst>
      </pc:sldChg>
      <pc:sldChg chg="modSp add mod">
        <pc:chgData name="ibrahim hroub" userId="76c8abcbe8718a25" providerId="LiveId" clId="{810A6007-507A-44AF-B0B8-8FE9A97F113A}" dt="2025-05-23T22:45:19.114" v="1350" actId="14826"/>
        <pc:sldMkLst>
          <pc:docMk/>
          <pc:sldMk cId="1628622733" sldId="729"/>
        </pc:sldMkLst>
      </pc:sldChg>
      <pc:sldChg chg="modSp add mod">
        <pc:chgData name="ibrahim hroub" userId="76c8abcbe8718a25" providerId="LiveId" clId="{810A6007-507A-44AF-B0B8-8FE9A97F113A}" dt="2025-05-23T22:45:25.462" v="1351" actId="14826"/>
        <pc:sldMkLst>
          <pc:docMk/>
          <pc:sldMk cId="3109289805" sldId="730"/>
        </pc:sldMkLst>
      </pc:sldChg>
      <pc:sldChg chg="modSp add mod">
        <pc:chgData name="ibrahim hroub" userId="76c8abcbe8718a25" providerId="LiveId" clId="{810A6007-507A-44AF-B0B8-8FE9A97F113A}" dt="2025-05-23T22:45:32.943" v="1352" actId="14826"/>
        <pc:sldMkLst>
          <pc:docMk/>
          <pc:sldMk cId="1781832544" sldId="731"/>
        </pc:sldMkLst>
      </pc:sldChg>
      <pc:sldChg chg="modSp add mod">
        <pc:chgData name="ibrahim hroub" userId="76c8abcbe8718a25" providerId="LiveId" clId="{810A6007-507A-44AF-B0B8-8FE9A97F113A}" dt="2025-05-23T22:45:45.041" v="1354" actId="14826"/>
        <pc:sldMkLst>
          <pc:docMk/>
          <pc:sldMk cId="941690051" sldId="732"/>
        </pc:sldMkLst>
      </pc:sldChg>
      <pc:sldChg chg="modSp add mod">
        <pc:chgData name="ibrahim hroub" userId="76c8abcbe8718a25" providerId="LiveId" clId="{810A6007-507A-44AF-B0B8-8FE9A97F113A}" dt="2025-05-23T15:28:58.906" v="865"/>
        <pc:sldMkLst>
          <pc:docMk/>
          <pc:sldMk cId="2526805095" sldId="733"/>
        </pc:sldMkLst>
      </pc:sldChg>
      <pc:sldChg chg="modSp add mod">
        <pc:chgData name="ibrahim hroub" userId="76c8abcbe8718a25" providerId="LiveId" clId="{810A6007-507A-44AF-B0B8-8FE9A97F113A}" dt="2025-05-23T15:30:53.255" v="896" actId="5793"/>
        <pc:sldMkLst>
          <pc:docMk/>
          <pc:sldMk cId="222804162" sldId="734"/>
        </pc:sldMkLst>
      </pc:sldChg>
      <pc:sldChg chg="delSp modSp add del mod">
        <pc:chgData name="ibrahim hroub" userId="76c8abcbe8718a25" providerId="LiveId" clId="{810A6007-507A-44AF-B0B8-8FE9A97F113A}" dt="2025-05-23T15:32:32.834" v="929" actId="47"/>
        <pc:sldMkLst>
          <pc:docMk/>
          <pc:sldMk cId="557973302" sldId="735"/>
        </pc:sldMkLst>
      </pc:sldChg>
      <pc:sldChg chg="modSp add del mod ord">
        <pc:chgData name="ibrahim hroub" userId="76c8abcbe8718a25" providerId="LiveId" clId="{810A6007-507A-44AF-B0B8-8FE9A97F113A}" dt="2025-05-23T22:21:20.490" v="1190" actId="47"/>
        <pc:sldMkLst>
          <pc:docMk/>
          <pc:sldMk cId="355738812" sldId="736"/>
        </pc:sldMkLst>
      </pc:sldChg>
      <pc:sldChg chg="modSp add mod">
        <pc:chgData name="ibrahim hroub" userId="76c8abcbe8718a25" providerId="LiveId" clId="{810A6007-507A-44AF-B0B8-8FE9A97F113A}" dt="2025-05-23T22:46:06.632" v="1356" actId="14826"/>
        <pc:sldMkLst>
          <pc:docMk/>
          <pc:sldMk cId="2262300582" sldId="737"/>
        </pc:sldMkLst>
        <pc:spChg chg="mod">
          <ac:chgData name="ibrahim hroub" userId="76c8abcbe8718a25" providerId="LiveId" clId="{810A6007-507A-44AF-B0B8-8FE9A97F113A}" dt="2025-05-23T22:21:17.653" v="1189"/>
          <ac:spMkLst>
            <pc:docMk/>
            <pc:sldMk cId="2262300582" sldId="737"/>
            <ac:spMk id="15" creationId="{7B3DCECF-2A0E-A0BD-7358-25C927915804}"/>
          </ac:spMkLst>
        </pc:spChg>
        <pc:spChg chg="mod">
          <ac:chgData name="ibrahim hroub" userId="76c8abcbe8718a25" providerId="LiveId" clId="{810A6007-507A-44AF-B0B8-8FE9A97F113A}" dt="2025-05-23T22:21:50.644" v="1192" actId="20577"/>
          <ac:spMkLst>
            <pc:docMk/>
            <pc:sldMk cId="2262300582" sldId="737"/>
            <ac:spMk id="25" creationId="{62B8A22A-93BB-81FF-FE30-5A746E8D8353}"/>
          </ac:spMkLst>
        </pc:spChg>
        <pc:picChg chg="mod">
          <ac:chgData name="ibrahim hroub" userId="76c8abcbe8718a25" providerId="LiveId" clId="{810A6007-507A-44AF-B0B8-8FE9A97F113A}" dt="2025-05-23T22:46:06.632" v="1356" actId="14826"/>
          <ac:picMkLst>
            <pc:docMk/>
            <pc:sldMk cId="2262300582" sldId="737"/>
            <ac:picMk id="17" creationId="{3B8337F0-CBEF-75A1-8614-DE6D9E5414CC}"/>
          </ac:picMkLst>
        </pc:picChg>
      </pc:sldChg>
      <pc:sldChg chg="modSp add mod">
        <pc:chgData name="ibrahim hroub" userId="76c8abcbe8718a25" providerId="LiveId" clId="{810A6007-507A-44AF-B0B8-8FE9A97F113A}" dt="2025-05-23T22:22:01.740" v="1193" actId="20577"/>
        <pc:sldMkLst>
          <pc:docMk/>
          <pc:sldMk cId="1558523875" sldId="738"/>
        </pc:sldMkLst>
      </pc:sldChg>
      <pc:sldChg chg="modSp add mod">
        <pc:chgData name="ibrahim hroub" userId="76c8abcbe8718a25" providerId="LiveId" clId="{810A6007-507A-44AF-B0B8-8FE9A97F113A}" dt="2025-05-23T22:22:16.951" v="1195"/>
        <pc:sldMkLst>
          <pc:docMk/>
          <pc:sldMk cId="750189172" sldId="739"/>
        </pc:sldMkLst>
      </pc:sldChg>
      <pc:sldChg chg="modSp add mod">
        <pc:chgData name="ibrahim hroub" userId="76c8abcbe8718a25" providerId="LiveId" clId="{810A6007-507A-44AF-B0B8-8FE9A97F113A}" dt="2025-05-23T22:22:26.331" v="1197"/>
        <pc:sldMkLst>
          <pc:docMk/>
          <pc:sldMk cId="711904004" sldId="740"/>
        </pc:sldMkLst>
      </pc:sldChg>
      <pc:sldChg chg="modSp add mod">
        <pc:chgData name="ibrahim hroub" userId="76c8abcbe8718a25" providerId="LiveId" clId="{810A6007-507A-44AF-B0B8-8FE9A97F113A}" dt="2025-05-23T22:46:20.385" v="1358" actId="14826"/>
        <pc:sldMkLst>
          <pc:docMk/>
          <pc:sldMk cId="2794034274" sldId="741"/>
        </pc:sldMkLst>
      </pc:sldChg>
      <pc:sldChg chg="modSp add mod">
        <pc:chgData name="ibrahim hroub" userId="76c8abcbe8718a25" providerId="LiveId" clId="{810A6007-507A-44AF-B0B8-8FE9A97F113A}" dt="2025-05-23T22:22:21.449" v="1196"/>
        <pc:sldMkLst>
          <pc:docMk/>
          <pc:sldMk cId="2819454441" sldId="742"/>
        </pc:sldMkLst>
      </pc:sldChg>
      <pc:sldChg chg="modSp add mod">
        <pc:chgData name="ibrahim hroub" userId="76c8abcbe8718a25" providerId="LiveId" clId="{810A6007-507A-44AF-B0B8-8FE9A97F113A}" dt="2025-05-23T22:46:13.567" v="1357" actId="14826"/>
        <pc:sldMkLst>
          <pc:docMk/>
          <pc:sldMk cId="3853111731" sldId="743"/>
        </pc:sldMkLst>
      </pc:sldChg>
      <pc:sldChg chg="add del">
        <pc:chgData name="ibrahim hroub" userId="76c8abcbe8718a25" providerId="LiveId" clId="{810A6007-507A-44AF-B0B8-8FE9A97F113A}" dt="2025-05-23T22:21:32.340" v="1191" actId="47"/>
        <pc:sldMkLst>
          <pc:docMk/>
          <pc:sldMk cId="1278449799" sldId="744"/>
        </pc:sldMkLst>
      </pc:sldChg>
      <pc:sldChg chg="modSp add mod">
        <pc:chgData name="ibrahim hroub" userId="76c8abcbe8718a25" providerId="LiveId" clId="{810A6007-507A-44AF-B0B8-8FE9A97F113A}" dt="2025-05-23T22:22:40.592" v="1199"/>
        <pc:sldMkLst>
          <pc:docMk/>
          <pc:sldMk cId="3803662446" sldId="745"/>
        </pc:sldMkLst>
      </pc:sldChg>
      <pc:sldChg chg="modSp add mod">
        <pc:chgData name="ibrahim hroub" userId="76c8abcbe8718a25" providerId="LiveId" clId="{810A6007-507A-44AF-B0B8-8FE9A97F113A}" dt="2025-05-23T22:46:26.728" v="1359" actId="14826"/>
        <pc:sldMkLst>
          <pc:docMk/>
          <pc:sldMk cId="1033283915" sldId="746"/>
        </pc:sldMkLst>
      </pc:sldChg>
      <pc:sldChg chg="modSp add mod">
        <pc:chgData name="ibrahim hroub" userId="76c8abcbe8718a25" providerId="LiveId" clId="{810A6007-507A-44AF-B0B8-8FE9A97F113A}" dt="2025-05-23T15:56:42.404" v="1187" actId="20577"/>
        <pc:sldMkLst>
          <pc:docMk/>
          <pc:sldMk cId="2123679183" sldId="747"/>
        </pc:sldMkLst>
      </pc:sldChg>
      <pc:sldChg chg="modSp add mod">
        <pc:chgData name="ibrahim hroub" userId="76c8abcbe8718a25" providerId="LiveId" clId="{810A6007-507A-44AF-B0B8-8FE9A97F113A}" dt="2025-05-23T22:43:35.261" v="1337" actId="14826"/>
        <pc:sldMkLst>
          <pc:docMk/>
          <pc:sldMk cId="1975236782" sldId="748"/>
        </pc:sldMkLst>
        <pc:spChg chg="mod">
          <ac:chgData name="ibrahim hroub" userId="76c8abcbe8718a25" providerId="LiveId" clId="{810A6007-507A-44AF-B0B8-8FE9A97F113A}" dt="2025-05-23T22:29:21.996" v="1219"/>
          <ac:spMkLst>
            <pc:docMk/>
            <pc:sldMk cId="1975236782" sldId="748"/>
            <ac:spMk id="41" creationId="{D2FE6D00-8CD0-786A-432C-383DAB36043E}"/>
          </ac:spMkLst>
        </pc:spChg>
        <pc:picChg chg="mod">
          <ac:chgData name="ibrahim hroub" userId="76c8abcbe8718a25" providerId="LiveId" clId="{810A6007-507A-44AF-B0B8-8FE9A97F113A}" dt="2025-05-23T22:43:35.261" v="1337" actId="14826"/>
          <ac:picMkLst>
            <pc:docMk/>
            <pc:sldMk cId="1975236782" sldId="748"/>
            <ac:picMk id="4" creationId="{D8B8C18E-224D-E569-568C-830E4B79E74F}"/>
          </ac:picMkLst>
        </pc:picChg>
      </pc:sldChg>
      <pc:sldChg chg="modSp add mod">
        <pc:chgData name="ibrahim hroub" userId="76c8abcbe8718a25" providerId="LiveId" clId="{810A6007-507A-44AF-B0B8-8FE9A97F113A}" dt="2025-05-23T22:43:44.861" v="1338" actId="14826"/>
        <pc:sldMkLst>
          <pc:docMk/>
          <pc:sldMk cId="3124238620" sldId="749"/>
        </pc:sldMkLst>
        <pc:spChg chg="mod">
          <ac:chgData name="ibrahim hroub" userId="76c8abcbe8718a25" providerId="LiveId" clId="{810A6007-507A-44AF-B0B8-8FE9A97F113A}" dt="2025-05-23T22:30:39.659" v="1233" actId="20577"/>
          <ac:spMkLst>
            <pc:docMk/>
            <pc:sldMk cId="3124238620" sldId="749"/>
            <ac:spMk id="15" creationId="{E92F66C3-55F8-8BDF-8676-11CD7F696185}"/>
          </ac:spMkLst>
        </pc:spChg>
        <pc:spChg chg="mod">
          <ac:chgData name="ibrahim hroub" userId="76c8abcbe8718a25" providerId="LiveId" clId="{810A6007-507A-44AF-B0B8-8FE9A97F113A}" dt="2025-05-23T22:29:40.654" v="1221"/>
          <ac:spMkLst>
            <pc:docMk/>
            <pc:sldMk cId="3124238620" sldId="749"/>
            <ac:spMk id="25" creationId="{6FC11415-89CC-7CDC-803D-77B916D26A93}"/>
          </ac:spMkLst>
        </pc:spChg>
        <pc:picChg chg="mod">
          <ac:chgData name="ibrahim hroub" userId="76c8abcbe8718a25" providerId="LiveId" clId="{810A6007-507A-44AF-B0B8-8FE9A97F113A}" dt="2025-05-23T22:43:44.861" v="1338" actId="14826"/>
          <ac:picMkLst>
            <pc:docMk/>
            <pc:sldMk cId="3124238620" sldId="749"/>
            <ac:picMk id="17" creationId="{77493F52-B046-7CB7-0BA7-E4F3065C31E1}"/>
          </ac:picMkLst>
        </pc:picChg>
      </pc:sldChg>
      <pc:sldChg chg="modSp add mod">
        <pc:chgData name="ibrahim hroub" userId="76c8abcbe8718a25" providerId="LiveId" clId="{810A6007-507A-44AF-B0B8-8FE9A97F113A}" dt="2025-05-23T22:33:07.280" v="1253" actId="113"/>
        <pc:sldMkLst>
          <pc:docMk/>
          <pc:sldMk cId="1730285599" sldId="750"/>
        </pc:sldMkLst>
      </pc:sldChg>
      <pc:sldChg chg="modSp add mod">
        <pc:chgData name="ibrahim hroub" userId="76c8abcbe8718a25" providerId="LiveId" clId="{810A6007-507A-44AF-B0B8-8FE9A97F113A}" dt="2025-05-23T22:34:38.618" v="1284" actId="20577"/>
        <pc:sldMkLst>
          <pc:docMk/>
          <pc:sldMk cId="3436156677" sldId="751"/>
        </pc:sldMkLst>
        <pc:spChg chg="mod">
          <ac:chgData name="ibrahim hroub" userId="76c8abcbe8718a25" providerId="LiveId" clId="{810A6007-507A-44AF-B0B8-8FE9A97F113A}" dt="2025-05-23T22:34:38.618" v="1284" actId="20577"/>
          <ac:spMkLst>
            <pc:docMk/>
            <pc:sldMk cId="3436156677" sldId="751"/>
            <ac:spMk id="15" creationId="{BAA2CFD0-2797-C304-BA63-D59455C10AD4}"/>
          </ac:spMkLst>
        </pc:spChg>
      </pc:sldChg>
      <pc:sldChg chg="modSp add mod">
        <pc:chgData name="ibrahim hroub" userId="76c8abcbe8718a25" providerId="LiveId" clId="{810A6007-507A-44AF-B0B8-8FE9A97F113A}" dt="2025-05-23T22:43:51.949" v="1339" actId="14826"/>
        <pc:sldMkLst>
          <pc:docMk/>
          <pc:sldMk cId="1001329188" sldId="752"/>
        </pc:sldMkLst>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957519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97121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7533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277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39009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10968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534030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98252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046350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8922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096005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01771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0378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62555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3993238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CE72C-2616-25C6-3AC1-EF7B1497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F1F7B4-7C44-D8F6-5CA5-CDFDE2168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B1E595-879C-4455-53C6-621D56A3C1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168223-66CE-1F39-E99A-55D15127FE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693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526832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418784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10345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217293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33488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57454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88135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89187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42633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28547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494105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808028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17213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14795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36263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1390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61495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17821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90176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753605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2702079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webp"/><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webp"/></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1.webp"/><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9.jp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0.jp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al-ain.com/article/detect-fake-images-videos-artificial-intelligence" TargetMode="External"/><Relationship Id="rId4" Type="http://schemas.openxmlformats.org/officeDocument/2006/relationships/hyperlink" Target="https://www.who.int/ar"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0.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hyperlink" Target="https://al-ain.com/article/detect-fake-images-videos-artificial-intelligence" TargetMode="External"/><Relationship Id="rId5" Type="http://schemas.openxmlformats.org/officeDocument/2006/relationships/hyperlink" Target="https://www.youm7.com/" TargetMode="Externa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hyperlink" Target="https://citizenevidence.org/2014/07/01/youtube-dataviewer/" TargetMode="External"/><Relationship Id="rId5" Type="http://schemas.openxmlformats.org/officeDocument/2006/relationships/hyperlink" Target="https://www.invid-project.eu/" TargetMode="Externa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hyperlink" Target="https://www.whois.com/whois" TargetMode="External"/><Relationship Id="rId5" Type="http://schemas.openxmlformats.org/officeDocument/2006/relationships/hyperlink" Target="https://web.archive.org/" TargetMode="Externa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4.jpg"/><Relationship Id="rId7" Type="http://schemas.openxmlformats.org/officeDocument/2006/relationships/hyperlink" Target="https://toolbox.google.com/factcheck/explorer/search/list:recent;hl=tr" TargetMode="External"/><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hyperlink" Target="https://www.snopes.com/" TargetMode="External"/><Relationship Id="rId5" Type="http://schemas.openxmlformats.org/officeDocument/2006/relationships/hyperlink" Target="https://idir.uta.edu/claimbuster/" TargetMode="Externa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hyperlink" Target="https://hoaxy.osome.iu.edu/" TargetMode="External"/><Relationship Id="rId5" Type="http://schemas.openxmlformats.org/officeDocument/2006/relationships/hyperlink" Target="https://pro.x.com/?mx=2" TargetMode="Externa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8" Type="http://schemas.openxmlformats.org/officeDocument/2006/relationships/hyperlink" Target="https://factcheck.africa/" TargetMode="External"/><Relationship Id="rId3" Type="http://schemas.openxmlformats.org/officeDocument/2006/relationships/image" Target="../media/image36.jpg"/><Relationship Id="rId7" Type="http://schemas.openxmlformats.org/officeDocument/2006/relationships/hyperlink" Target="https://www.politifact.com/videos/how-politifact-selects-facts-check/" TargetMode="External"/><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hyperlink" Target="https://www.snopes.com/" TargetMode="External"/><Relationship Id="rId5" Type="http://schemas.openxmlformats.org/officeDocument/2006/relationships/hyperlink" Target="https://akeed.jo/" TargetMode="External"/><Relationship Id="rId4" Type="http://schemas.openxmlformats.org/officeDocument/2006/relationships/hyperlink" Target="https://fatabyyano.net/" TargetMode="External"/><Relationship Id="rId9"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hyperlink" Target="https://fatabyyano.net/%D9%88%D8%A7%D8%B4%D9%86%D8%B7%D9%86-%D8%AA%D8%B9%D8%AA%D8%B1%D9%81-%D8%A8%D8%AA%D8%B5%D9%86%D9%8A%D8%B9-%D9%81%D9%8A%D8%B1%D9%88%D8%B3-%D9%83%D9%88%D8%B1%D9%88%D9%86%D8%A7-%D8%A7%D9%84%D9%82%D8%A7/" TargetMode="External"/><Relationship Id="rId5" Type="http://schemas.openxmlformats.org/officeDocument/2006/relationships/hyperlink" Target="https://www.facebook.com/share/167a6VkbQa/?mibextid=wwXIfr" TargetMode="External"/><Relationship Id="rId4" Type="http://schemas.openxmlformats.org/officeDocument/2006/relationships/hyperlink" Target="https://fatabyyano.net/"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norumors.net/" TargetMode="External"/><Relationship Id="rId4" Type="http://schemas.openxmlformats.org/officeDocument/2006/relationships/hyperlink" Target="https://matsda2sh.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9.webp"/><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40.webp"/><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40.webp"/><Relationship Id="rId2" Type="http://schemas.openxmlformats.org/officeDocument/2006/relationships/notesSlide" Target="../notesSlides/notesSlide4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g"/><Relationship Id="rId1" Type="http://schemas.openxmlformats.org/officeDocument/2006/relationships/slideLayout" Target="../slideLayouts/slideLayout14.xml"/><Relationship Id="rId6" Type="http://schemas.openxmlformats.org/officeDocument/2006/relationships/image" Target="../media/image44.png"/><Relationship Id="rId5" Type="http://schemas.openxmlformats.org/officeDocument/2006/relationships/image" Target="../media/image43.jpe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59991" y="-43545"/>
            <a:ext cx="12251990"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49567" y="3413265"/>
            <a:ext cx="5320687" cy="646331"/>
          </a:xfrm>
          <a:prstGeom prst="rect">
            <a:avLst/>
          </a:prstGeom>
          <a:noFill/>
        </p:spPr>
        <p:txBody>
          <a:bodyPr wrap="none" rtlCol="0">
            <a:spAutoFit/>
          </a:bodyPr>
          <a:lstStyle/>
          <a:p>
            <a:r>
              <a:rPr lang="ar-SA" sz="3600" b="1" dirty="0">
                <a:solidFill>
                  <a:srgbClr val="00B0F0"/>
                </a:solidFill>
                <a:latin typeface="The Year of Handicrafts Black" pitchFamily="50" charset="-78"/>
                <a:cs typeface="The Year of Handicrafts Black" pitchFamily="50" charset="-78"/>
              </a:rPr>
              <a:t>حالات دراسية في الإعلام الرقمي</a:t>
            </a:r>
            <a:endParaRPr lang="ar-EG" sz="3600" b="1" dirty="0">
              <a:solidFill>
                <a:srgbClr val="00B0F0"/>
              </a:solidFill>
              <a:latin typeface="The Year of Handicrafts Black" pitchFamily="50" charset="-78"/>
              <a:cs typeface="The Year of Handicrafts Black" pitchFamily="50"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المحاضرة السابعة</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367185"/>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p:cNvSpPr txBox="1"/>
          <p:nvPr/>
        </p:nvSpPr>
        <p:spPr>
          <a:xfrm>
            <a:off x="8876633" y="3483157"/>
            <a:ext cx="944489" cy="523220"/>
          </a:xfrm>
          <a:prstGeom prst="rect">
            <a:avLst/>
          </a:prstGeom>
          <a:noFill/>
        </p:spPr>
        <p:txBody>
          <a:bodyPr wrap="none" rtlCol="0">
            <a:spAutoFit/>
          </a:bodyPr>
          <a:lstStyle/>
          <a:p>
            <a:r>
              <a:rPr lang="ar-SA" sz="2800" b="1" dirty="0" smtClean="0">
                <a:solidFill>
                  <a:srgbClr val="00B0F0"/>
                </a:solidFill>
                <a:latin typeface="Alexandria" charset="0"/>
                <a:cs typeface="Alexandria" charset="0"/>
              </a:rPr>
              <a:t>بعنوان</a:t>
            </a:r>
            <a:endParaRPr lang="ar-EG" sz="2800" b="1" dirty="0">
              <a:solidFill>
                <a:srgbClr val="00B0F0"/>
              </a:solidFill>
              <a:latin typeface="Alexandria" charset="0"/>
              <a:cs typeface="Alexandria" charset="0"/>
            </a:endParaRPr>
          </a:p>
        </p:txBody>
      </p:sp>
      <p:sp>
        <p:nvSpPr>
          <p:cNvPr id="10" name="Rectangle: Rounded Corners 9"/>
          <p:cNvSpPr/>
          <p:nvPr/>
        </p:nvSpPr>
        <p:spPr>
          <a:xfrm>
            <a:off x="6941211" y="4088698"/>
            <a:ext cx="431755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000" b="1" dirty="0">
                <a:solidFill>
                  <a:schemeClr val="tx1"/>
                </a:solidFill>
                <a:cs typeface="+mj-cs"/>
              </a:rPr>
              <a:t>تدقيق </a:t>
            </a:r>
            <a:r>
              <a:rPr lang="ar-SA" sz="4000" b="1" dirty="0" smtClean="0">
                <a:solidFill>
                  <a:schemeClr val="tx1"/>
                </a:solidFill>
                <a:cs typeface="+mj-cs"/>
              </a:rPr>
              <a:t>الحقائق</a:t>
            </a:r>
            <a:endParaRPr lang="en-US" sz="4000" b="1" dirty="0">
              <a:solidFill>
                <a:schemeClr val="tx1"/>
              </a:solidFill>
              <a:latin typeface="Alexandria" charset="0"/>
              <a:cs typeface="+mj-cs"/>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6"/>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3136" r="3136"/>
          <a:stretch>
            <a:fillRect/>
          </a:stretch>
        </p:blipFill>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spd="slow" p14:dur="2000" advTm="34100"/>
    </mc:Choice>
    <mc:Fallback xmlns="">
      <p:transition spd="slow" advTm="341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19108"/>
            <a:ext cx="3383225" cy="2185222"/>
          </a:xfrm>
          <a:prstGeom prst="rect">
            <a:avLst/>
          </a:prstGeom>
          <a:ln>
            <a:noFill/>
          </a:ln>
          <a:effectLst>
            <a:outerShdw blurRad="292100" dist="139700" dir="2700000" algn="tl" rotWithShape="0">
              <a:srgbClr val="333333">
                <a:alpha val="65000"/>
              </a:srgbClr>
            </a:outerShdw>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The Year of Handicrafts Black" pitchFamily="50" charset="-78"/>
                <a:cs typeface="The Year of Handicrafts Black" pitchFamily="50"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383225" y="2013117"/>
            <a:ext cx="8417320" cy="4628190"/>
          </a:xfrm>
          <a:prstGeom prst="rect">
            <a:avLst/>
          </a:prstGeom>
          <a:noFill/>
        </p:spPr>
        <p:txBody>
          <a:bodyPr wrap="square" rtlCol="0">
            <a:spAutoFit/>
          </a:bodyPr>
          <a:lstStyle/>
          <a:p>
            <a:pPr marL="457200" indent="-457200" algn="just" rtl="1">
              <a:lnSpc>
                <a:spcPct val="150000"/>
              </a:lnSpc>
              <a:buFont typeface="+mj-lt"/>
              <a:buAutoNum type="arabicPeriod"/>
            </a:pPr>
            <a:r>
              <a:rPr lang="ar-SA" dirty="0">
                <a:latin typeface="The Year of Handicrafts Black" pitchFamily="50" charset="-78"/>
                <a:cs typeface="The Year of Handicrafts Black" pitchFamily="50" charset="-78"/>
              </a:rPr>
              <a:t>المقدمة</a:t>
            </a:r>
          </a:p>
          <a:p>
            <a:pPr marL="457200" indent="-457200" algn="just" rtl="1">
              <a:lnSpc>
                <a:spcPct val="150000"/>
              </a:lnSpc>
              <a:buFont typeface="+mj-lt"/>
              <a:buAutoNum type="arabicPeriod"/>
            </a:pPr>
            <a:r>
              <a:rPr lang="ar-SA" dirty="0">
                <a:latin typeface="The Year of Handicrafts Black" pitchFamily="50" charset="-78"/>
                <a:cs typeface="The Year of Handicrafts Black" pitchFamily="50" charset="-78"/>
              </a:rPr>
              <a:t>تعريف تدقيق </a:t>
            </a:r>
            <a:r>
              <a:rPr lang="ar-SA" dirty="0" smtClean="0">
                <a:latin typeface="The Year of Handicrafts Black" pitchFamily="50" charset="-78"/>
                <a:cs typeface="The Year of Handicrafts Black" pitchFamily="50" charset="-78"/>
              </a:rPr>
              <a:t>الحقائق</a:t>
            </a:r>
          </a:p>
          <a:p>
            <a:pPr marL="457200" indent="-457200" algn="just" rtl="1">
              <a:lnSpc>
                <a:spcPct val="150000"/>
              </a:lnSpc>
              <a:buFont typeface="+mj-lt"/>
              <a:buAutoNum type="arabicPeriod"/>
            </a:pPr>
            <a:r>
              <a:rPr lang="ar-SA" dirty="0">
                <a:latin typeface="The Year of Handicrafts Black" pitchFamily="50" charset="-78"/>
                <a:cs typeface="The Year of Handicrafts Black" pitchFamily="50" charset="-78"/>
              </a:rPr>
              <a:t>نشأة وتطور تدقيق </a:t>
            </a:r>
            <a:r>
              <a:rPr lang="ar-SA" dirty="0" smtClean="0">
                <a:latin typeface="The Year of Handicrafts Black" pitchFamily="50" charset="-78"/>
                <a:cs typeface="The Year of Handicrafts Black" pitchFamily="50" charset="-78"/>
              </a:rPr>
              <a:t>الحقائق</a:t>
            </a:r>
          </a:p>
          <a:p>
            <a:pPr marL="457200" indent="-457200" algn="just" rtl="1">
              <a:lnSpc>
                <a:spcPct val="150000"/>
              </a:lnSpc>
              <a:buFont typeface="+mj-lt"/>
              <a:buAutoNum type="arabicPeriod"/>
            </a:pPr>
            <a:r>
              <a:rPr lang="ar-SA" dirty="0" smtClean="0">
                <a:latin typeface="The Year of Handicrafts Black" pitchFamily="50" charset="-78"/>
                <a:cs typeface="The Year of Handicrafts Black" pitchFamily="50" charset="-78"/>
              </a:rPr>
              <a:t>أ</a:t>
            </a:r>
            <a:r>
              <a:rPr lang="ar-SA" dirty="0" smtClean="0">
                <a:latin typeface="The Year of Handicrafts Black" pitchFamily="50" charset="-78"/>
                <a:cs typeface="The Year of Handicrafts Black" pitchFamily="50" charset="-78"/>
              </a:rPr>
              <a:t>خلاقيات </a:t>
            </a:r>
            <a:r>
              <a:rPr lang="ar-SA" dirty="0" smtClean="0">
                <a:latin typeface="The Year of Handicrafts Black" pitchFamily="50" charset="-78"/>
                <a:cs typeface="The Year of Handicrafts Black" pitchFamily="50" charset="-78"/>
              </a:rPr>
              <a:t>تدقيق الحقائق</a:t>
            </a:r>
            <a:endParaRPr lang="ar-SA" dirty="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dirty="0" smtClean="0">
                <a:latin typeface="The Year of Handicrafts Black" pitchFamily="50" charset="-78"/>
                <a:cs typeface="The Year of Handicrafts Black" pitchFamily="50" charset="-78"/>
              </a:rPr>
              <a:t>أهداف </a:t>
            </a:r>
            <a:r>
              <a:rPr lang="ar-SA" dirty="0">
                <a:latin typeface="The Year of Handicrafts Black" pitchFamily="50" charset="-78"/>
                <a:cs typeface="The Year of Handicrafts Black" pitchFamily="50" charset="-78"/>
              </a:rPr>
              <a:t>تدقيق</a:t>
            </a:r>
            <a:r>
              <a:rPr lang="ar-SA" dirty="0" smtClean="0">
                <a:latin typeface="The Year of Handicrafts Black" pitchFamily="50" charset="-78"/>
                <a:cs typeface="The Year of Handicrafts Black" pitchFamily="50" charset="-78"/>
              </a:rPr>
              <a:t> الحقائق</a:t>
            </a:r>
          </a:p>
          <a:p>
            <a:pPr marL="457200" indent="-457200" algn="just" rtl="1">
              <a:lnSpc>
                <a:spcPct val="150000"/>
              </a:lnSpc>
              <a:buFont typeface="+mj-lt"/>
              <a:buAutoNum type="arabicPeriod"/>
            </a:pPr>
            <a:r>
              <a:rPr lang="ar-SA" dirty="0">
                <a:latin typeface="The Year of Handicrafts Black" pitchFamily="50" charset="-78"/>
                <a:cs typeface="The Year of Handicrafts Black" pitchFamily="50" charset="-78"/>
              </a:rPr>
              <a:t>أهمية تدقيق </a:t>
            </a:r>
            <a:r>
              <a:rPr lang="ar-SA" dirty="0" smtClean="0">
                <a:latin typeface="The Year of Handicrafts Black" pitchFamily="50" charset="-78"/>
                <a:cs typeface="The Year of Handicrafts Black" pitchFamily="50" charset="-78"/>
              </a:rPr>
              <a:t>الحقائق</a:t>
            </a:r>
            <a:r>
              <a:rPr lang="en-US" dirty="0" smtClean="0">
                <a:latin typeface="The Year of Handicrafts Black" pitchFamily="50" charset="-78"/>
                <a:cs typeface="The Year of Handicrafts Black" pitchFamily="50" charset="-78"/>
              </a:rPr>
              <a:t>k</a:t>
            </a:r>
            <a:endParaRPr lang="ar-SA" dirty="0" smtClean="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dirty="0">
                <a:latin typeface="The Year of Handicrafts Black" pitchFamily="50" charset="-78"/>
                <a:cs typeface="The Year of Handicrafts Black" pitchFamily="50" charset="-78"/>
              </a:rPr>
              <a:t>أ</a:t>
            </a:r>
            <a:r>
              <a:rPr lang="ar-SA" dirty="0" smtClean="0">
                <a:latin typeface="The Year of Handicrafts Black" pitchFamily="50" charset="-78"/>
                <a:cs typeface="The Year of Handicrafts Black" pitchFamily="50" charset="-78"/>
              </a:rPr>
              <a:t>نواع </a:t>
            </a:r>
            <a:r>
              <a:rPr lang="ar-SA" dirty="0" smtClean="0">
                <a:latin typeface="The Year of Handicrafts Black" pitchFamily="50" charset="-78"/>
                <a:cs typeface="The Year of Handicrafts Black" pitchFamily="50" charset="-78"/>
              </a:rPr>
              <a:t>تدقيق الحقائق </a:t>
            </a:r>
          </a:p>
          <a:p>
            <a:pPr marL="457200" indent="-457200" algn="just" rtl="1">
              <a:lnSpc>
                <a:spcPct val="150000"/>
              </a:lnSpc>
              <a:buFont typeface="+mj-lt"/>
              <a:buAutoNum type="arabicPeriod"/>
            </a:pPr>
            <a:r>
              <a:rPr lang="ar-SA" dirty="0" smtClean="0">
                <a:latin typeface="The Year of Handicrafts Black" pitchFamily="50" charset="-78"/>
                <a:cs typeface="The Year of Handicrafts Black" pitchFamily="50" charset="-78"/>
              </a:rPr>
              <a:t>لمنهجيات </a:t>
            </a:r>
            <a:r>
              <a:rPr lang="ar-SA" dirty="0">
                <a:latin typeface="The Year of Handicrafts Black" pitchFamily="50" charset="-78"/>
                <a:cs typeface="The Year of Handicrafts Black" pitchFamily="50" charset="-78"/>
              </a:rPr>
              <a:t>الأساسية في تدقيق </a:t>
            </a:r>
            <a:r>
              <a:rPr lang="ar-SA" dirty="0" smtClean="0">
                <a:latin typeface="The Year of Handicrafts Black" pitchFamily="50" charset="-78"/>
                <a:cs typeface="The Year of Handicrafts Black" pitchFamily="50" charset="-78"/>
              </a:rPr>
              <a:t>الحقائق</a:t>
            </a:r>
          </a:p>
          <a:p>
            <a:pPr marL="457200" indent="-457200" algn="just" rtl="1">
              <a:lnSpc>
                <a:spcPct val="150000"/>
              </a:lnSpc>
              <a:buFont typeface="+mj-lt"/>
              <a:buAutoNum type="arabicPeriod"/>
            </a:pPr>
            <a:r>
              <a:rPr lang="ar-SA" dirty="0">
                <a:latin typeface="The Year of Handicrafts Black" pitchFamily="50" charset="-78"/>
                <a:cs typeface="The Year of Handicrafts Black" pitchFamily="50" charset="-78"/>
              </a:rPr>
              <a:t>الأدوات الرقمية المستخدمة في تدقيق الحقائق </a:t>
            </a:r>
          </a:p>
          <a:p>
            <a:pPr marL="457200" indent="-457200" algn="just" rtl="1">
              <a:lnSpc>
                <a:spcPct val="150000"/>
              </a:lnSpc>
              <a:buFont typeface="+mj-lt"/>
              <a:buAutoNum type="arabicPeriod"/>
            </a:pPr>
            <a:r>
              <a:rPr lang="ar-SA" dirty="0" smtClean="0">
                <a:latin typeface="The Year of Handicrafts Black" pitchFamily="50" charset="-78"/>
                <a:cs typeface="The Year of Handicrafts Black" pitchFamily="50" charset="-78"/>
              </a:rPr>
              <a:t>نماذج </a:t>
            </a:r>
            <a:r>
              <a:rPr lang="ar-SA" dirty="0">
                <a:latin typeface="The Year of Handicrafts Black" pitchFamily="50" charset="-78"/>
                <a:cs typeface="The Year of Handicrafts Black" pitchFamily="50" charset="-78"/>
              </a:rPr>
              <a:t>تطبيقية من العالم العربي والعالمي</a:t>
            </a:r>
          </a:p>
          <a:p>
            <a:pPr marL="457200" indent="-457200" algn="just" rtl="1">
              <a:lnSpc>
                <a:spcPct val="150000"/>
              </a:lnSpc>
              <a:buFont typeface="+mj-lt"/>
              <a:buAutoNum type="arabicPeriod"/>
            </a:pPr>
            <a:r>
              <a:rPr lang="ar-SA" dirty="0">
                <a:latin typeface="The Year of Handicrafts Black" pitchFamily="50" charset="-78"/>
                <a:cs typeface="The Year of Handicrafts Black" pitchFamily="50" charset="-78"/>
              </a:rPr>
              <a:t>التحديات التي تواجه تدقيق </a:t>
            </a:r>
            <a:r>
              <a:rPr lang="ar-SA" dirty="0" smtClean="0">
                <a:latin typeface="The Year of Handicrafts Black" pitchFamily="50" charset="-78"/>
                <a:cs typeface="The Year of Handicrafts Black" pitchFamily="50" charset="-78"/>
              </a:rPr>
              <a:t>الحقائق</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905761" y="1622657"/>
            <a:ext cx="7236496" cy="4071735"/>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101840" y="1748961"/>
            <a:ext cx="1785704" cy="523220"/>
          </a:xfrm>
          <a:prstGeom prst="rect">
            <a:avLst/>
          </a:prstGeom>
          <a:noFill/>
        </p:spPr>
        <p:txBody>
          <a:bodyPr wrap="square" rtlCol="0">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المقدمة</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71420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239537"/>
            <a:ext cx="3386537" cy="19033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The Year of Handicrafts Black" pitchFamily="50" charset="-78"/>
                <a:cs typeface="The Year of Handicrafts Black" pitchFamily="50" charset="-78"/>
              </a:rPr>
              <a:t>مقدمة</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2263532"/>
            <a:ext cx="8417320" cy="4197559"/>
          </a:xfrm>
          <a:prstGeom prst="rect">
            <a:avLst/>
          </a:prstGeom>
          <a:noFill/>
        </p:spPr>
        <p:txBody>
          <a:bodyPr wrap="square" rtlCol="0">
            <a:spAutoFit/>
          </a:bodyPr>
          <a:lstStyle/>
          <a:p>
            <a:pPr algn="r" rtl="1">
              <a:lnSpc>
                <a:spcPct val="150000"/>
              </a:lnSpc>
            </a:pPr>
            <a:r>
              <a:rPr lang="ar-SA" dirty="0">
                <a:cs typeface="+mj-cs"/>
              </a:rPr>
              <a:t>في عصر الإعلام الرقمي والانفجار المعلوماتي، أصبح من السهل نشر الأخبار والمعلومات في ثوانٍ معدودة، لكن التحدي الأكبر الذي يواجه المجتمعات اليوم ليس فقط في الوصول إلى المعلومات، بل في التمييز بين الصحيح والمضلل منها. فقد باتت الأخبار الكاذبة والمعلومات الزائفة تنتشر بسرعة تفوق انتشار الحقيقة، خاصة عبر وسائل التواصل الاجتماعي والمنصات الرقمية المفتوحة للجميع.</a:t>
            </a:r>
          </a:p>
          <a:p>
            <a:pPr algn="r" rtl="1">
              <a:lnSpc>
                <a:spcPct val="150000"/>
              </a:lnSpc>
            </a:pPr>
            <a:r>
              <a:rPr lang="ar-SA" dirty="0">
                <a:cs typeface="+mj-cs"/>
              </a:rPr>
              <a:t>من هنا برزت أهمية ما يُعرف بـ "تدقيق الحقائق"، كأحد أهم الأدوات التي تسعى إلى مواجهة التضليل الإعلامي، وحماية الرأي العام، ودعم الصحافة المسؤولة. فعملية تدقيق الحقائق لا تقتصر على الصحفيين أو المتخصصين، بل أصبحت مهارة مجتمعية أساسية ينبغي أن يمتلكها كل فرد في بيئة مشبعة بالمحتوى.</a:t>
            </a:r>
          </a:p>
          <a:p>
            <a:pPr algn="r" rtl="1">
              <a:lnSpc>
                <a:spcPct val="150000"/>
              </a:lnSpc>
            </a:pPr>
            <a:r>
              <a:rPr lang="ar-SA" dirty="0">
                <a:cs typeface="+mj-cs"/>
              </a:rPr>
              <a:t>تسعى هذه المحاضرة إلى تقديم فهم شامل لمفهوم تدقيق الحقائق، وشرح أهميته في العصر الحديث، واستعراض أهدافه، والتعريف بأبرز الأدوات الرقمية والمنهجيات المستخدمة فيه، بالإضافة إلى عرض نماذج تطبيقية عربية وعالمية ناجحة. والغاية من كل ذلك، بناء وعي إعلامي ناقد وقادر على حماية نفسه ومجتمعه من التضليل</a:t>
            </a:r>
            <a:r>
              <a:rPr lang="ar-SA" dirty="0" smtClean="0">
                <a:cs typeface="+mj-cs"/>
              </a:rPr>
              <a:t>.</a:t>
            </a: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9516784"/>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493323" y="1622657"/>
            <a:ext cx="8444915"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762326" y="1708321"/>
            <a:ext cx="2573140" cy="600164"/>
          </a:xfrm>
          <a:prstGeom prst="rect">
            <a:avLst/>
          </a:prstGeom>
          <a:noFill/>
        </p:spPr>
        <p:txBody>
          <a:bodyPr wrap="none" rtlCol="0">
            <a:spAutoFit/>
          </a:bodyPr>
          <a:lstStyle/>
          <a:p>
            <a:pPr algn="just" rtl="1">
              <a:lnSpc>
                <a:spcPct val="150000"/>
              </a:lnSpc>
            </a:pPr>
            <a:r>
              <a:rPr lang="ar-SA" sz="2400" dirty="0">
                <a:solidFill>
                  <a:schemeClr val="accent5"/>
                </a:solidFill>
                <a:latin typeface="The Year of Handicrafts Black" pitchFamily="50" charset="-78"/>
                <a:cs typeface="The Year of Handicrafts Black" pitchFamily="50" charset="-78"/>
              </a:rPr>
              <a:t>تعريف تدقيق الحقائق</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89259" y="1412953"/>
            <a:ext cx="5815190" cy="661207"/>
          </a:xfrm>
          <a:prstGeom prst="rect">
            <a:avLst/>
          </a:prstGeom>
          <a:noFill/>
        </p:spPr>
        <p:txBody>
          <a:bodyPr wrap="square" rtlCol="0">
            <a:spAutoFit/>
          </a:bodyPr>
          <a:lstStyle/>
          <a:p>
            <a:pPr lvl="0" algn="ctr">
              <a:lnSpc>
                <a:spcPct val="150000"/>
              </a:lnSpc>
              <a:spcBef>
                <a:spcPct val="20000"/>
              </a:spcBef>
              <a:defRPr/>
            </a:pPr>
            <a:r>
              <a:rPr lang="ar-SA" sz="2800" b="1" dirty="0">
                <a:solidFill>
                  <a:srgbClr val="00B0F0"/>
                </a:solidFill>
                <a:cs typeface="+mj-cs"/>
              </a:rPr>
              <a:t>تعريف تدقيق الحقائق</a:t>
            </a:r>
            <a:endParaRPr kumimoji="0" lang="ar-EG" sz="2800" b="1" i="0" u="none" strike="noStrike" kern="1200" cap="none" spc="0" normalizeH="0" baseline="0" noProof="0" dirty="0">
              <a:ln>
                <a:noFill/>
              </a:ln>
              <a:solidFill>
                <a:srgbClr val="00B0F0"/>
              </a:solidFill>
              <a:effectLst/>
              <a:uLnTx/>
              <a:uFillTx/>
              <a:latin typeface="Simplified Arabic" pitchFamily="18" charset="-78"/>
              <a:cs typeface="+mj-cs"/>
            </a:endParaRP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07103"/>
            <a:ext cx="3385474" cy="2110060"/>
          </a:xfrm>
          <a:prstGeom prst="rect">
            <a:avLst/>
          </a:prstGeom>
        </p:spPr>
      </p:pic>
      <p:sp>
        <p:nvSpPr>
          <p:cNvPr id="6" name="Rectangle 5"/>
          <p:cNvSpPr/>
          <p:nvPr/>
        </p:nvSpPr>
        <p:spPr>
          <a:xfrm>
            <a:off x="3752165" y="2433813"/>
            <a:ext cx="8120185" cy="3323987"/>
          </a:xfrm>
          <a:prstGeom prst="rect">
            <a:avLst/>
          </a:prstGeom>
        </p:spPr>
        <p:txBody>
          <a:bodyPr wrap="square">
            <a:spAutoFit/>
          </a:bodyPr>
          <a:lstStyle/>
          <a:p>
            <a:pPr algn="r" rtl="1">
              <a:lnSpc>
                <a:spcPct val="150000"/>
              </a:lnSpc>
            </a:pPr>
            <a:r>
              <a:rPr lang="ar-SA" sz="2000" dirty="0" smtClean="0">
                <a:cs typeface="+mj-cs"/>
              </a:rPr>
              <a:t>هو </a:t>
            </a:r>
            <a:r>
              <a:rPr lang="ar-SA" sz="2000" dirty="0">
                <a:cs typeface="+mj-cs"/>
              </a:rPr>
              <a:t>عملية التحقق من صحة المعلومات والادعاءات المنشورة في وسائل الإعلام، باستخدام مصادر موثوقة وأدوات موضوعية</a:t>
            </a:r>
            <a:r>
              <a:rPr lang="ar-SA" sz="2000" dirty="0" smtClean="0">
                <a:cs typeface="+mj-cs"/>
              </a:rPr>
              <a:t>.</a:t>
            </a:r>
          </a:p>
          <a:p>
            <a:pPr algn="r" rtl="1">
              <a:lnSpc>
                <a:spcPct val="150000"/>
              </a:lnSpc>
            </a:pPr>
            <a:r>
              <a:rPr lang="ar-SA" sz="2000" b="1" dirty="0"/>
              <a:t>تدقيق الحقائق</a:t>
            </a:r>
            <a:r>
              <a:rPr lang="ar-SA" sz="2000" dirty="0"/>
              <a:t> هو عملية تحليل وتحقق تهدف إلى التأكد من صحة المعلومات أو الادعاءات التي تُنشر في وسائل الإعلام، أو تُتداول عبر الإنترنت، أو يُصرّح بها من قبل شخصيات عامة. وتتم هذه العملية من خلال الرجوع إلى مصادر موثوقة، ومقارنة الادعاءات مع البيانات المتوفرة، والبحث عن الأدلة الداعمة أو النافية لها</a:t>
            </a:r>
            <a:r>
              <a:rPr lang="ar-SA" sz="2000" dirty="0" smtClean="0"/>
              <a:t>.</a:t>
            </a:r>
          </a:p>
          <a:p>
            <a:pPr algn="r" rtl="1">
              <a:lnSpc>
                <a:spcPct val="150000"/>
              </a:lnSpc>
            </a:pPr>
            <a:endParaRPr lang="ar-SA" sz="2000" dirty="0">
              <a:cs typeface="+mj-cs"/>
            </a:endParaRPr>
          </a:p>
        </p:txBody>
      </p:sp>
    </p:spTree>
    <p:extLst>
      <p:ext uri="{BB962C8B-B14F-4D97-AF65-F5344CB8AC3E}">
        <p14:creationId xmlns:p14="http://schemas.microsoft.com/office/powerpoint/2010/main" val="146740160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0227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5079999" y="1242606"/>
            <a:ext cx="3991889" cy="684803"/>
          </a:xfrm>
          <a:prstGeom prst="rect">
            <a:avLst/>
          </a:prstGeom>
          <a:noFill/>
        </p:spPr>
        <p:txBody>
          <a:bodyPr wrap="square" rtlCol="0">
            <a:spAutoFit/>
          </a:bodyPr>
          <a:lstStyle/>
          <a:p>
            <a:pPr algn="just" rtl="1">
              <a:lnSpc>
                <a:spcPct val="150000"/>
              </a:lnSpc>
            </a:pPr>
            <a:r>
              <a:rPr lang="ar-SA" sz="2800" b="1" dirty="0">
                <a:solidFill>
                  <a:srgbClr val="00B0F0"/>
                </a:solidFill>
                <a:latin typeface="The Year of Handicrafts Black" pitchFamily="50" charset="-78"/>
                <a:cs typeface="+mj-cs"/>
              </a:rPr>
              <a:t>نشأة وتطور تدقيق الحقائق</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16095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22700"/>
            <a:ext cx="3385474" cy="1904329"/>
          </a:xfrm>
          <a:prstGeom prst="rect">
            <a:avLst/>
          </a:prstGeom>
        </p:spPr>
      </p:pic>
      <p:sp>
        <p:nvSpPr>
          <p:cNvPr id="6" name="Rectangle 5"/>
          <p:cNvSpPr/>
          <p:nvPr/>
        </p:nvSpPr>
        <p:spPr>
          <a:xfrm>
            <a:off x="3782645" y="2482283"/>
            <a:ext cx="8120185" cy="4191981"/>
          </a:xfrm>
          <a:prstGeom prst="rect">
            <a:avLst/>
          </a:prstGeom>
        </p:spPr>
        <p:txBody>
          <a:bodyPr wrap="square">
            <a:spAutoFit/>
          </a:bodyPr>
          <a:lstStyle/>
          <a:p>
            <a:pPr algn="r" rtl="1">
              <a:lnSpc>
                <a:spcPct val="150000"/>
              </a:lnSpc>
            </a:pPr>
            <a:r>
              <a:rPr lang="ar-SA" sz="2400" dirty="0" smtClean="0">
                <a:cs typeface="+mj-cs"/>
              </a:rPr>
              <a:t>ظهر مصطلح تدقيق الحقائق اول مرة عام 1930. لوصف دور مهني جديد بالعمل الصحفي يسعى لتحسين الممارسات الأخلاقية الصحفية ، ويتعلق بجملة من الاجراءات للتحقق من صحة المعلومات .</a:t>
            </a:r>
          </a:p>
          <a:p>
            <a:pPr algn="r" rtl="1">
              <a:lnSpc>
                <a:spcPct val="150000"/>
              </a:lnSpc>
            </a:pPr>
            <a:r>
              <a:rPr lang="ar-SA" sz="2400" dirty="0" smtClean="0">
                <a:cs typeface="+mj-cs"/>
              </a:rPr>
              <a:t>وقد تأسس اول موقع لتدقيق الحقائق بأمريكا عام 1955 م بأسم </a:t>
            </a:r>
            <a:r>
              <a:rPr lang="tr-TR" sz="2400" dirty="0" smtClean="0">
                <a:cs typeface="+mj-cs"/>
              </a:rPr>
              <a:t>Snopes .com</a:t>
            </a:r>
            <a:r>
              <a:rPr lang="ar-SA" sz="2400" dirty="0" smtClean="0">
                <a:cs typeface="+mj-cs"/>
              </a:rPr>
              <a:t>، اعقبة موقع </a:t>
            </a:r>
            <a:r>
              <a:rPr lang="tr-TR" sz="2400" dirty="0" smtClean="0">
                <a:cs typeface="+mj-cs"/>
              </a:rPr>
              <a:t>F</a:t>
            </a:r>
            <a:r>
              <a:rPr lang="en-US" sz="2000" dirty="0" smtClean="0">
                <a:cs typeface="+mj-cs"/>
              </a:rPr>
              <a:t>actCheck.org</a:t>
            </a:r>
            <a:r>
              <a:rPr lang="ar-SA" sz="2000" dirty="0" smtClean="0">
                <a:cs typeface="+mj-cs"/>
              </a:rPr>
              <a:t> عام 2003م . ثم موقع</a:t>
            </a:r>
          </a:p>
          <a:p>
            <a:pPr algn="r" rtl="1">
              <a:lnSpc>
                <a:spcPct val="150000"/>
              </a:lnSpc>
            </a:pPr>
            <a:r>
              <a:rPr lang="ar-SA" sz="2000" dirty="0" smtClean="0">
                <a:cs typeface="+mj-cs"/>
              </a:rPr>
              <a:t>(</a:t>
            </a:r>
            <a:r>
              <a:rPr lang="en-US" sz="2000" dirty="0" smtClean="0">
                <a:cs typeface="+mj-cs"/>
              </a:rPr>
              <a:t>  </a:t>
            </a:r>
            <a:r>
              <a:rPr lang="en-US" sz="2000" dirty="0" err="1" smtClean="0">
                <a:cs typeface="+mj-cs"/>
              </a:rPr>
              <a:t>PolitiFact</a:t>
            </a:r>
            <a:r>
              <a:rPr lang="ar-SA" sz="2000" dirty="0" smtClean="0">
                <a:cs typeface="+mj-cs"/>
              </a:rPr>
              <a:t> </a:t>
            </a:r>
            <a:r>
              <a:rPr lang="en-US" sz="2000" dirty="0" smtClean="0">
                <a:cs typeface="+mj-cs"/>
              </a:rPr>
              <a:t>The Washington</a:t>
            </a:r>
            <a:r>
              <a:rPr lang="ar-SA" sz="2000" dirty="0" smtClean="0">
                <a:cs typeface="+mj-cs"/>
              </a:rPr>
              <a:t> </a:t>
            </a:r>
            <a:r>
              <a:rPr lang="en-US" sz="2000" dirty="0" smtClean="0">
                <a:cs typeface="+mj-cs"/>
              </a:rPr>
              <a:t>Post's </a:t>
            </a:r>
            <a:r>
              <a:rPr lang="en-US" sz="2000" dirty="0">
                <a:cs typeface="+mj-cs"/>
              </a:rPr>
              <a:t>Fact-</a:t>
            </a:r>
            <a:r>
              <a:rPr lang="en-US" sz="2000" dirty="0" err="1">
                <a:cs typeface="+mj-cs"/>
              </a:rPr>
              <a:t>Checke</a:t>
            </a:r>
            <a:r>
              <a:rPr lang="en-US" sz="2000" dirty="0">
                <a:cs typeface="+mj-cs"/>
              </a:rPr>
              <a:t> </a:t>
            </a:r>
            <a:r>
              <a:rPr lang="en-US" sz="2000" dirty="0" smtClean="0">
                <a:cs typeface="+mj-cs"/>
              </a:rPr>
              <a:t>and</a:t>
            </a:r>
            <a:r>
              <a:rPr lang="ar-SA" sz="2000" dirty="0" smtClean="0">
                <a:cs typeface="+mj-cs"/>
              </a:rPr>
              <a:t>  عام 2007م . لتنتشر بعدها بباقي دول العالم </a:t>
            </a:r>
            <a:r>
              <a:rPr lang="ar-SA" sz="2000" dirty="0">
                <a:cs typeface="+mj-cs"/>
              </a:rPr>
              <a:t> </a:t>
            </a:r>
            <a:r>
              <a:rPr lang="en-US" sz="2000" dirty="0" smtClean="0">
                <a:cs typeface="+mj-cs"/>
              </a:rPr>
              <a:t>Graves </a:t>
            </a:r>
            <a:r>
              <a:rPr lang="en-US" sz="2000" dirty="0">
                <a:cs typeface="+mj-cs"/>
              </a:rPr>
              <a:t>and </a:t>
            </a:r>
            <a:r>
              <a:rPr lang="en-US" sz="2000" dirty="0" err="1">
                <a:cs typeface="+mj-cs"/>
              </a:rPr>
              <a:t>Amazeen</a:t>
            </a:r>
            <a:r>
              <a:rPr lang="en-US" sz="2000" dirty="0">
                <a:cs typeface="+mj-cs"/>
              </a:rPr>
              <a:t> </a:t>
            </a:r>
            <a:r>
              <a:rPr lang="en-US" sz="2000" dirty="0" smtClean="0">
                <a:cs typeface="+mj-cs"/>
              </a:rPr>
              <a:t>2019</a:t>
            </a:r>
            <a:r>
              <a:rPr lang="ar-SA" sz="2000" dirty="0" smtClean="0">
                <a:cs typeface="+mj-cs"/>
              </a:rPr>
              <a:t> ، التي ذاع صيتها خلال الانتخابات ، لكشفها زيف الخطاب السياسي للمرشحين.</a:t>
            </a:r>
            <a:endParaRPr lang="ar-SA" sz="2400" dirty="0">
              <a:cs typeface="+mj-cs"/>
            </a:endParaRPr>
          </a:p>
        </p:txBody>
      </p:sp>
    </p:spTree>
    <p:extLst>
      <p:ext uri="{BB962C8B-B14F-4D97-AF65-F5344CB8AC3E}">
        <p14:creationId xmlns:p14="http://schemas.microsoft.com/office/powerpoint/2010/main" val="3243840720"/>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218460" y="8108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41384" y="810850"/>
            <a:ext cx="3270576" cy="204411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24867" y="-16516"/>
            <a:ext cx="1799302" cy="183233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1750451"/>
            <a:ext cx="8651971" cy="5124480"/>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smtClean="0">
                <a:cs typeface="+mj-cs"/>
              </a:rPr>
              <a:t>وضعت الشبكة الدولية لتدقيق الحقائق </a:t>
            </a:r>
            <a:r>
              <a:rPr lang="en-US" dirty="0">
                <a:cs typeface="+mj-cs"/>
              </a:rPr>
              <a:t>The International Fact-Checking </a:t>
            </a:r>
            <a:r>
              <a:rPr lang="en-US" dirty="0" smtClean="0">
                <a:cs typeface="+mj-cs"/>
              </a:rPr>
              <a:t>Network</a:t>
            </a:r>
            <a:r>
              <a:rPr lang="ar-SA" dirty="0" smtClean="0">
                <a:cs typeface="+mj-cs"/>
              </a:rPr>
              <a:t> (</a:t>
            </a:r>
            <a:r>
              <a:rPr lang="en-US" dirty="0">
                <a:cs typeface="+mj-cs"/>
              </a:rPr>
              <a:t>IFCN)</a:t>
            </a:r>
            <a:r>
              <a:rPr lang="ar-SA" dirty="0" smtClean="0">
                <a:cs typeface="+mj-cs"/>
              </a:rPr>
              <a:t>) التابعة لمعهد بوينتر</a:t>
            </a:r>
            <a:r>
              <a:rPr lang="en-US" dirty="0">
                <a:cs typeface="+mj-cs"/>
              </a:rPr>
              <a:t>Poynter </a:t>
            </a:r>
            <a:r>
              <a:rPr lang="en-US" dirty="0" smtClean="0">
                <a:cs typeface="+mj-cs"/>
              </a:rPr>
              <a:t>Institute</a:t>
            </a:r>
            <a:r>
              <a:rPr lang="ar-SA" dirty="0" smtClean="0">
                <a:cs typeface="+mj-cs"/>
              </a:rPr>
              <a:t> كوداً اخلاقيا لتدقيق الحقائق </a:t>
            </a:r>
            <a:r>
              <a:rPr lang="en-US" dirty="0" smtClean="0">
                <a:cs typeface="+mj-cs"/>
              </a:rPr>
              <a:t>Principles</a:t>
            </a:r>
            <a:r>
              <a:rPr lang="ar-SA" dirty="0" smtClean="0">
                <a:cs typeface="+mj-cs"/>
              </a:rPr>
              <a:t> </a:t>
            </a:r>
            <a:r>
              <a:rPr lang="en-US" sz="2000" dirty="0">
                <a:cs typeface="+mj-cs"/>
              </a:rPr>
              <a:t>Code of</a:t>
            </a:r>
            <a:endParaRPr lang="ar-SA" sz="2400" dirty="0">
              <a:cs typeface="+mj-cs"/>
            </a:endParaRPr>
          </a:p>
          <a:p>
            <a:pPr algn="r" rtl="1">
              <a:lnSpc>
                <a:spcPct val="150000"/>
              </a:lnSpc>
            </a:pPr>
            <a:r>
              <a:rPr lang="ar-SA" sz="2000" dirty="0" smtClean="0">
                <a:cs typeface="+mj-cs"/>
              </a:rPr>
              <a:t>شملت بنودة : </a:t>
            </a:r>
          </a:p>
          <a:p>
            <a:pPr marL="342900" indent="-342900" algn="r" rtl="1">
              <a:lnSpc>
                <a:spcPct val="150000"/>
              </a:lnSpc>
              <a:buFont typeface="Arial" panose="020B0604020202020204" pitchFamily="34" charset="0"/>
              <a:buChar char="•"/>
            </a:pPr>
            <a:r>
              <a:rPr lang="ar-SA" sz="2000" b="1" dirty="0" smtClean="0">
                <a:cs typeface="+mj-cs"/>
              </a:rPr>
              <a:t>الحيادية </a:t>
            </a:r>
            <a:r>
              <a:rPr lang="ar-SA" sz="2000" b="1" dirty="0" smtClean="0">
                <a:cs typeface="+mj-cs"/>
              </a:rPr>
              <a:t>والإنصاف </a:t>
            </a:r>
            <a:r>
              <a:rPr lang="ar-SA" sz="2000" b="1" dirty="0" smtClean="0">
                <a:cs typeface="+mj-cs"/>
              </a:rPr>
              <a:t>: </a:t>
            </a:r>
            <a:r>
              <a:rPr lang="ar-SA" sz="2000" dirty="0" smtClean="0">
                <a:cs typeface="+mj-cs"/>
              </a:rPr>
              <a:t>بعدم التحيز لطرف ما . او اتخاذ مواقف سياسية بشأن القضايا محل التحقق.</a:t>
            </a:r>
          </a:p>
          <a:p>
            <a:pPr marL="342900" indent="-342900" algn="r" rtl="1">
              <a:lnSpc>
                <a:spcPct val="150000"/>
              </a:lnSpc>
              <a:buFont typeface="Arial" panose="020B0604020202020204" pitchFamily="34" charset="0"/>
              <a:buChar char="•"/>
            </a:pPr>
            <a:r>
              <a:rPr lang="ar-SA" sz="2000" b="1" dirty="0" smtClean="0">
                <a:cs typeface="+mj-cs"/>
              </a:rPr>
              <a:t>الشفاشفية في </a:t>
            </a:r>
            <a:r>
              <a:rPr lang="ar-SA" sz="2000" b="1" dirty="0">
                <a:cs typeface="+mj-cs"/>
              </a:rPr>
              <a:t>إ</a:t>
            </a:r>
            <a:r>
              <a:rPr lang="ar-SA" sz="2000" b="1" dirty="0" smtClean="0">
                <a:cs typeface="+mj-cs"/>
              </a:rPr>
              <a:t>علان </a:t>
            </a:r>
            <a:r>
              <a:rPr lang="ar-SA" sz="2000" b="1" dirty="0" smtClean="0">
                <a:cs typeface="+mj-cs"/>
              </a:rPr>
              <a:t>مصادر التحقق : </a:t>
            </a:r>
            <a:r>
              <a:rPr lang="ar-SA" sz="2000" dirty="0" smtClean="0">
                <a:cs typeface="+mj-cs"/>
              </a:rPr>
              <a:t>ليتحقق القراء من النتائج بأنفسهم.</a:t>
            </a:r>
          </a:p>
          <a:p>
            <a:pPr marL="342900" indent="-342900" algn="r" rtl="1">
              <a:lnSpc>
                <a:spcPct val="150000"/>
              </a:lnSpc>
              <a:buFont typeface="Arial" panose="020B0604020202020204" pitchFamily="34" charset="0"/>
              <a:buChar char="•"/>
            </a:pPr>
            <a:r>
              <a:rPr lang="ar-SA" sz="2000" b="1" dirty="0" smtClean="0">
                <a:cs typeface="+mj-cs"/>
              </a:rPr>
              <a:t>الشفافية في إعلان الهيكل التنظيمي ومصادر التمويل : </a:t>
            </a:r>
            <a:r>
              <a:rPr lang="ar-SA" sz="2000" dirty="0" smtClean="0">
                <a:cs typeface="+mj-cs"/>
              </a:rPr>
              <a:t>وعدم تأثيرها على سياسيات العمل ، وإعلان الخلفية المهنية للعاملين بالمؤسسة والوضع القانوني لها ووسائل التواصل معها .</a:t>
            </a:r>
          </a:p>
          <a:p>
            <a:pPr marL="342900" indent="-342900" algn="r" rtl="1">
              <a:lnSpc>
                <a:spcPct val="150000"/>
              </a:lnSpc>
              <a:buFont typeface="Arial" panose="020B0604020202020204" pitchFamily="34" charset="0"/>
              <a:buChar char="•"/>
            </a:pPr>
            <a:r>
              <a:rPr lang="ar-SA" sz="2000" b="1" dirty="0" smtClean="0">
                <a:cs typeface="+mj-cs"/>
              </a:rPr>
              <a:t>الشفافية في إعلان منهجية العمل : </a:t>
            </a:r>
            <a:r>
              <a:rPr lang="ar-SA" sz="2000" dirty="0" smtClean="0">
                <a:cs typeface="+mj-cs"/>
              </a:rPr>
              <a:t>وتشمل البحث عن الأدلة وكتابة نتائج التحقيق وتحريرها ونشرها وتصحيحها ، مع تشجيع القراء على </a:t>
            </a:r>
            <a:r>
              <a:rPr lang="ar-SA" sz="2000" dirty="0" smtClean="0">
                <a:cs typeface="+mj-cs"/>
              </a:rPr>
              <a:t>أرسال الإدعاءات </a:t>
            </a:r>
            <a:r>
              <a:rPr lang="ar-SA" sz="2000" dirty="0" smtClean="0">
                <a:cs typeface="+mj-cs"/>
              </a:rPr>
              <a:t>والإعلان بشفافية عن أسباب وكيفية التحقق منها.</a:t>
            </a:r>
          </a:p>
          <a:p>
            <a:pPr marL="342900" indent="-342900" algn="r" rtl="1">
              <a:lnSpc>
                <a:spcPct val="150000"/>
              </a:lnSpc>
              <a:buFont typeface="Arial" panose="020B0604020202020204" pitchFamily="34" charset="0"/>
              <a:buChar char="•"/>
            </a:pPr>
            <a:r>
              <a:rPr lang="ar-SA" sz="2000" b="1" dirty="0" smtClean="0">
                <a:cs typeface="+mj-cs"/>
              </a:rPr>
              <a:t>عمل تصحيحات مفتوحة وامينة : </a:t>
            </a:r>
            <a:r>
              <a:rPr lang="ar-SA" sz="2000" dirty="0" smtClean="0">
                <a:cs typeface="+mj-cs"/>
              </a:rPr>
              <a:t>بنشر سياسة التصحيحات الخاصة بالمؤسسة ، والالتزام بتطبيقها عملياً ، مع ضمان رؤية القراء للنسخة المصصحة .</a:t>
            </a:r>
            <a:endParaRPr lang="ar-SA" sz="20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286823" y="921136"/>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836569" y="1073464"/>
            <a:ext cx="3160346" cy="523220"/>
          </a:xfrm>
          <a:prstGeom prst="rect">
            <a:avLst/>
          </a:prstGeom>
        </p:spPr>
        <p:txBody>
          <a:bodyPr wrap="square">
            <a:spAutoFit/>
          </a:bodyPr>
          <a:lstStyle/>
          <a:p>
            <a:pPr algn="r" rtl="1"/>
            <a:r>
              <a:rPr lang="ar-SA" sz="2800" b="1" dirty="0" smtClean="0">
                <a:solidFill>
                  <a:srgbClr val="00B0F0"/>
                </a:solidFill>
              </a:rPr>
              <a:t>أخلاقيات تدقيق الحقائق</a:t>
            </a:r>
            <a:endParaRPr lang="ar-SA" sz="2800" b="1" dirty="0">
              <a:solidFill>
                <a:srgbClr val="00B0F0"/>
              </a:solidFill>
            </a:endParaRPr>
          </a:p>
        </p:txBody>
      </p:sp>
    </p:spTree>
    <p:extLst>
      <p:ext uri="{BB962C8B-B14F-4D97-AF65-F5344CB8AC3E}">
        <p14:creationId xmlns:p14="http://schemas.microsoft.com/office/powerpoint/2010/main" val="403078402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52381" y="101635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514" y="1016356"/>
            <a:ext cx="3395064" cy="190972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412717" y="2026287"/>
            <a:ext cx="8417320"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rgbClr val="C00000"/>
                </a:solidFill>
                <a:cs typeface="+mj-cs"/>
              </a:rPr>
              <a:t>كشف </a:t>
            </a:r>
            <a:r>
              <a:rPr lang="ar-SA" b="1" dirty="0">
                <a:solidFill>
                  <a:srgbClr val="C00000"/>
                </a:solidFill>
                <a:cs typeface="+mj-cs"/>
              </a:rPr>
              <a:t>المعلومات الكاذبة أو المحرفة</a:t>
            </a:r>
            <a:r>
              <a:rPr lang="ar-SA" dirty="0" smtClean="0">
                <a:cs typeface="+mj-cs"/>
              </a:rPr>
              <a:t>. </a:t>
            </a:r>
            <a:r>
              <a:rPr lang="ar-SA" dirty="0">
                <a:cs typeface="+mj-cs"/>
              </a:rPr>
              <a:t>أ</a:t>
            </a:r>
            <a:r>
              <a:rPr lang="ar-SA" dirty="0" smtClean="0">
                <a:cs typeface="+mj-cs"/>
              </a:rPr>
              <a:t>حد </a:t>
            </a:r>
            <a:r>
              <a:rPr lang="ar-SA" dirty="0">
                <a:cs typeface="+mj-cs"/>
              </a:rPr>
              <a:t>أهم أهداف تدقيق الحقائق هو </a:t>
            </a:r>
            <a:r>
              <a:rPr lang="ar-SA" b="1" dirty="0">
                <a:cs typeface="+mj-cs"/>
              </a:rPr>
              <a:t>فضح المعلومات الزائفة</a:t>
            </a:r>
            <a:r>
              <a:rPr lang="ar-SA" dirty="0">
                <a:cs typeface="+mj-cs"/>
              </a:rPr>
              <a:t> التي تنتشر بشكل سريع عبر الإنترنت ووسائل الإعلام</a:t>
            </a:r>
            <a:r>
              <a:rPr lang="ar-SA" dirty="0" smtClean="0">
                <a:cs typeface="+mj-cs"/>
              </a:rPr>
              <a:t>. </a:t>
            </a:r>
            <a:r>
              <a:rPr lang="ar-SA" dirty="0"/>
              <a:t>ويشمل ذلك</a:t>
            </a:r>
            <a:r>
              <a:rPr lang="ar-SA" dirty="0" smtClean="0"/>
              <a:t>:</a:t>
            </a:r>
            <a:r>
              <a:rPr lang="ar-SA" dirty="0">
                <a:cs typeface="+mj-cs"/>
              </a:rPr>
              <a:t/>
            </a:r>
            <a:br>
              <a:rPr lang="ar-SA" dirty="0">
                <a:cs typeface="+mj-cs"/>
              </a:rPr>
            </a:br>
            <a:r>
              <a:rPr lang="ar-SA" dirty="0" smtClean="0">
                <a:cs typeface="+mj-cs"/>
              </a:rPr>
              <a:t>الأخبار </a:t>
            </a:r>
            <a:r>
              <a:rPr lang="ar-SA" dirty="0">
                <a:cs typeface="+mj-cs"/>
              </a:rPr>
              <a:t>المختلقة.</a:t>
            </a:r>
          </a:p>
          <a:p>
            <a:pPr algn="r" rtl="1">
              <a:lnSpc>
                <a:spcPct val="150000"/>
              </a:lnSpc>
            </a:pPr>
            <a:r>
              <a:rPr lang="ar-SA" dirty="0">
                <a:cs typeface="+mj-cs"/>
              </a:rPr>
              <a:t>الصور والفيديوهات المفبركة.</a:t>
            </a:r>
          </a:p>
          <a:p>
            <a:pPr algn="r" rtl="1">
              <a:lnSpc>
                <a:spcPct val="150000"/>
              </a:lnSpc>
            </a:pPr>
            <a:r>
              <a:rPr lang="ar-SA" dirty="0">
                <a:cs typeface="+mj-cs"/>
              </a:rPr>
              <a:t>التصريحات المنسوبة كذبًا إلى شخصيات عامة.</a:t>
            </a:r>
          </a:p>
          <a:p>
            <a:pPr algn="r" rtl="1">
              <a:lnSpc>
                <a:spcPct val="150000"/>
              </a:lnSpc>
            </a:pPr>
            <a:r>
              <a:rPr lang="ar-SA" b="1" dirty="0" smtClean="0">
                <a:solidFill>
                  <a:srgbClr val="C00000"/>
                </a:solidFill>
                <a:cs typeface="+mj-cs"/>
              </a:rPr>
              <a:t>النتيجة :</a:t>
            </a:r>
            <a:r>
              <a:rPr lang="ar-SA" i="1" dirty="0" smtClean="0">
                <a:cs typeface="+mj-cs"/>
              </a:rPr>
              <a:t> </a:t>
            </a:r>
            <a:r>
              <a:rPr lang="ar-SA" dirty="0" smtClean="0">
                <a:cs typeface="+mj-cs"/>
              </a:rPr>
              <a:t> </a:t>
            </a:r>
            <a:r>
              <a:rPr lang="ar-SA" dirty="0">
                <a:cs typeface="+mj-cs"/>
              </a:rPr>
              <a:t>منع الجمهور من الوقوع في فخ التضليل أو بناء مواقف على معلومات خاطئة</a:t>
            </a:r>
            <a:r>
              <a:rPr lang="ar-SA" dirty="0" smtClean="0">
                <a:cs typeface="+mj-cs"/>
              </a:rPr>
              <a:t>.</a:t>
            </a:r>
            <a:endParaRPr lang="ar-SA" dirty="0">
              <a:cs typeface="+mj-cs"/>
            </a:endParaRPr>
          </a:p>
          <a:p>
            <a:pPr algn="r" rtl="1">
              <a:lnSpc>
                <a:spcPct val="150000"/>
              </a:lnSpc>
            </a:pPr>
            <a:r>
              <a:rPr lang="ar-SA" b="1" dirty="0">
                <a:solidFill>
                  <a:srgbClr val="C00000"/>
                </a:solidFill>
                <a:cs typeface="+mj-cs"/>
              </a:rPr>
              <a:t>تصحيح المعلومات المنتشرة</a:t>
            </a:r>
            <a:r>
              <a:rPr lang="ar-SA" b="1" dirty="0" smtClean="0">
                <a:solidFill>
                  <a:srgbClr val="C00000"/>
                </a:solidFill>
                <a:cs typeface="+mj-cs"/>
              </a:rPr>
              <a:t>.</a:t>
            </a:r>
            <a:r>
              <a:rPr lang="ar-SA" dirty="0">
                <a:cs typeface="+mj-cs"/>
              </a:rPr>
              <a:t> بعد كشف الخطأ أو التضليل، يتم </a:t>
            </a:r>
            <a:r>
              <a:rPr lang="ar-SA" b="1" dirty="0">
                <a:cs typeface="+mj-cs"/>
              </a:rPr>
              <a:t>تصحيح المعلومة</a:t>
            </a:r>
            <a:r>
              <a:rPr lang="ar-SA" dirty="0">
                <a:cs typeface="+mj-cs"/>
              </a:rPr>
              <a:t> وتقديم البديل الصحيح.</a:t>
            </a:r>
          </a:p>
          <a:p>
            <a:pPr algn="r" rtl="1">
              <a:lnSpc>
                <a:spcPct val="150000"/>
              </a:lnSpc>
            </a:pPr>
            <a:r>
              <a:rPr lang="ar-SA" dirty="0">
                <a:cs typeface="+mj-cs"/>
              </a:rPr>
              <a:t>قد يتم ذلك بنشر تقرير توضيحي.</a:t>
            </a:r>
          </a:p>
          <a:p>
            <a:pPr algn="r" rtl="1">
              <a:lnSpc>
                <a:spcPct val="150000"/>
              </a:lnSpc>
            </a:pPr>
            <a:r>
              <a:rPr lang="ar-SA" dirty="0">
                <a:cs typeface="+mj-cs"/>
              </a:rPr>
              <a:t>أو بإضافة "مُلصق تحذير" على منشورات التواصل الاجتماعي.</a:t>
            </a:r>
          </a:p>
          <a:p>
            <a:pPr algn="r" rtl="1">
              <a:lnSpc>
                <a:spcPct val="150000"/>
              </a:lnSpc>
            </a:pPr>
            <a:r>
              <a:rPr lang="ar-SA" dirty="0">
                <a:cs typeface="+mj-cs"/>
              </a:rPr>
              <a:t>أو بتحديث المقال الأصلي مع الإشارة إلى التصحيح.</a:t>
            </a:r>
          </a:p>
          <a:p>
            <a:pPr algn="r" rtl="1">
              <a:lnSpc>
                <a:spcPct val="150000"/>
              </a:lnSpc>
            </a:pPr>
            <a:r>
              <a:rPr lang="ar-SA" b="1" dirty="0" smtClean="0">
                <a:solidFill>
                  <a:srgbClr val="C00000"/>
                </a:solidFill>
                <a:cs typeface="+mj-cs"/>
              </a:rPr>
              <a:t>النتيجة : </a:t>
            </a:r>
            <a:r>
              <a:rPr lang="ar-SA" dirty="0" smtClean="0">
                <a:cs typeface="+mj-cs"/>
              </a:rPr>
              <a:t>تصحيح </a:t>
            </a:r>
            <a:r>
              <a:rPr lang="ar-SA" dirty="0">
                <a:cs typeface="+mj-cs"/>
              </a:rPr>
              <a:t>الفهم الخاطئ لدى الجمهور، ومنع استمرار التأثير السلبي للخبر المضلل</a:t>
            </a:r>
            <a:r>
              <a:rPr lang="ar-SA" dirty="0" smtClean="0">
                <a:cs typeface="+mj-cs"/>
              </a:rPr>
              <a:t>.</a:t>
            </a: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12717" y="1183675"/>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143333" y="1300679"/>
            <a:ext cx="3160346" cy="523220"/>
          </a:xfrm>
          <a:prstGeom prst="rect">
            <a:avLst/>
          </a:prstGeom>
        </p:spPr>
        <p:txBody>
          <a:bodyPr wrap="square">
            <a:spAutoFit/>
          </a:bodyPr>
          <a:lstStyle/>
          <a:p>
            <a:pPr algn="r" rtl="1"/>
            <a:r>
              <a:rPr lang="ar-SA" sz="2800" b="1" dirty="0" smtClean="0">
                <a:solidFill>
                  <a:srgbClr val="00B0F0"/>
                </a:solidFill>
              </a:rPr>
              <a:t>أهداف تدقيق الحقائق</a:t>
            </a:r>
            <a:endParaRPr lang="ar-SA" sz="2800" b="1" dirty="0">
              <a:solidFill>
                <a:srgbClr val="00B0F0"/>
              </a:solidFill>
            </a:endParaRPr>
          </a:p>
        </p:txBody>
      </p:sp>
    </p:spTree>
    <p:extLst>
      <p:ext uri="{BB962C8B-B14F-4D97-AF65-F5344CB8AC3E}">
        <p14:creationId xmlns:p14="http://schemas.microsoft.com/office/powerpoint/2010/main" val="17794043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535838"/>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47728" y="2263532"/>
            <a:ext cx="8417320"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rgbClr val="C00000"/>
                </a:solidFill>
                <a:cs typeface="+mj-cs"/>
              </a:rPr>
              <a:t>تعزيز </a:t>
            </a:r>
            <a:r>
              <a:rPr lang="ar-SA" b="1" dirty="0">
                <a:solidFill>
                  <a:srgbClr val="C00000"/>
                </a:solidFill>
                <a:cs typeface="+mj-cs"/>
              </a:rPr>
              <a:t>الوعي الإعلامي لدى الجمهور</a:t>
            </a:r>
            <a:r>
              <a:rPr lang="ar-SA" b="1" dirty="0" smtClean="0">
                <a:solidFill>
                  <a:srgbClr val="C00000"/>
                </a:solidFill>
                <a:cs typeface="+mj-cs"/>
              </a:rPr>
              <a:t>.</a:t>
            </a:r>
            <a:r>
              <a:rPr lang="ar-SA" dirty="0">
                <a:cs typeface="+mj-cs"/>
              </a:rPr>
              <a:t> يساهم تدقيق الحقائق في </a:t>
            </a:r>
            <a:r>
              <a:rPr lang="ar-SA" b="1" dirty="0">
                <a:cs typeface="+mj-cs"/>
              </a:rPr>
              <a:t>تعليم الجمهور كيف يميز بين المعلومة الصحيحة والزائفة</a:t>
            </a:r>
            <a:r>
              <a:rPr lang="ar-SA" dirty="0">
                <a:cs typeface="+mj-cs"/>
              </a:rPr>
              <a:t>.</a:t>
            </a:r>
          </a:p>
          <a:p>
            <a:pPr algn="r" rtl="1">
              <a:lnSpc>
                <a:spcPct val="150000"/>
              </a:lnSpc>
            </a:pPr>
            <a:r>
              <a:rPr lang="ar-SA" dirty="0">
                <a:cs typeface="+mj-cs"/>
              </a:rPr>
              <a:t>كيف يفكر نقديًا؟</a:t>
            </a:r>
          </a:p>
          <a:p>
            <a:pPr algn="r" rtl="1">
              <a:lnSpc>
                <a:spcPct val="150000"/>
              </a:lnSpc>
            </a:pPr>
            <a:r>
              <a:rPr lang="ar-SA" dirty="0">
                <a:cs typeface="+mj-cs"/>
              </a:rPr>
              <a:t>كيف يتحقق بنفسه؟</a:t>
            </a:r>
          </a:p>
          <a:p>
            <a:pPr algn="r" rtl="1">
              <a:lnSpc>
                <a:spcPct val="150000"/>
              </a:lnSpc>
            </a:pPr>
            <a:r>
              <a:rPr lang="ar-SA" dirty="0">
                <a:cs typeface="+mj-cs"/>
              </a:rPr>
              <a:t>ما هي المصادر التي يجب أن يثق بها؟</a:t>
            </a:r>
          </a:p>
          <a:p>
            <a:pPr algn="r" rtl="1">
              <a:lnSpc>
                <a:spcPct val="150000"/>
              </a:lnSpc>
            </a:pPr>
            <a:r>
              <a:rPr lang="ar-SA" b="1" dirty="0" smtClean="0">
                <a:solidFill>
                  <a:srgbClr val="C00000"/>
                </a:solidFill>
                <a:cs typeface="+mj-cs"/>
              </a:rPr>
              <a:t>النتيجة</a:t>
            </a:r>
            <a:r>
              <a:rPr lang="ar-SA" i="1" dirty="0">
                <a:cs typeface="+mj-cs"/>
              </a:rPr>
              <a:t> </a:t>
            </a:r>
            <a:r>
              <a:rPr lang="ar-SA" dirty="0">
                <a:solidFill>
                  <a:srgbClr val="C00000"/>
                </a:solidFill>
                <a:cs typeface="+mj-cs"/>
              </a:rPr>
              <a:t>:</a:t>
            </a:r>
            <a:r>
              <a:rPr lang="ar-SA" dirty="0" smtClean="0">
                <a:cs typeface="+mj-cs"/>
              </a:rPr>
              <a:t> </a:t>
            </a:r>
            <a:r>
              <a:rPr lang="ar-SA" dirty="0">
                <a:cs typeface="+mj-cs"/>
              </a:rPr>
              <a:t>جمهور واعٍ أكثر مقاومة للمعلومات الكاذبة، وأكثر قدرة على محاسبة الإعلام.</a:t>
            </a:r>
          </a:p>
          <a:p>
            <a:pPr marL="285750" indent="-285750" algn="r" rtl="1">
              <a:lnSpc>
                <a:spcPct val="150000"/>
              </a:lnSpc>
              <a:buFont typeface="Wingdings" panose="05000000000000000000" pitchFamily="2" charset="2"/>
              <a:buChar char="q"/>
            </a:pPr>
            <a:r>
              <a:rPr lang="ar-SA" b="1" dirty="0">
                <a:solidFill>
                  <a:srgbClr val="C00000"/>
                </a:solidFill>
                <a:cs typeface="+mj-cs"/>
              </a:rPr>
              <a:t>مكافحة حملات التضليل المقصود</a:t>
            </a:r>
            <a:r>
              <a:rPr lang="ar-SA" b="1" dirty="0" smtClean="0">
                <a:solidFill>
                  <a:srgbClr val="C00000"/>
                </a:solidFill>
                <a:cs typeface="+mj-cs"/>
              </a:rPr>
              <a:t>.</a:t>
            </a:r>
            <a:r>
              <a:rPr lang="ar-SA" dirty="0">
                <a:cs typeface="+mj-cs"/>
              </a:rPr>
              <a:t> </a:t>
            </a:r>
            <a:r>
              <a:rPr lang="ar-SA" dirty="0" smtClean="0">
                <a:cs typeface="+mj-cs"/>
              </a:rPr>
              <a:t>المعلومات </a:t>
            </a:r>
            <a:r>
              <a:rPr lang="ar-SA" dirty="0">
                <a:cs typeface="+mj-cs"/>
              </a:rPr>
              <a:t>المضللة ليست عشوائية، بل تُنشر ضمن </a:t>
            </a:r>
            <a:r>
              <a:rPr lang="ar-SA" b="1" dirty="0">
                <a:cs typeface="+mj-cs"/>
              </a:rPr>
              <a:t>حملات موجهة ومنظمة</a:t>
            </a:r>
            <a:r>
              <a:rPr lang="ar-SA" dirty="0">
                <a:cs typeface="+mj-cs"/>
              </a:rPr>
              <a:t>، لأغراض سياسية أو اقتصادية أو اجتماعية.</a:t>
            </a:r>
          </a:p>
          <a:p>
            <a:pPr algn="r" rtl="1">
              <a:lnSpc>
                <a:spcPct val="150000"/>
              </a:lnSpc>
            </a:pPr>
            <a:r>
              <a:rPr lang="ar-SA" dirty="0">
                <a:cs typeface="+mj-cs"/>
              </a:rPr>
              <a:t>مثل حملات نشر </a:t>
            </a:r>
            <a:r>
              <a:rPr lang="ar-SA" dirty="0" smtClean="0">
                <a:cs typeface="+mj-cs"/>
              </a:rPr>
              <a:t>الكراهية أو </a:t>
            </a:r>
            <a:r>
              <a:rPr lang="ar-SA" dirty="0">
                <a:cs typeface="+mj-cs"/>
              </a:rPr>
              <a:t>تحريف الحقائق أثناء الانتخابات.</a:t>
            </a:r>
          </a:p>
          <a:p>
            <a:pPr algn="r" rtl="1">
              <a:lnSpc>
                <a:spcPct val="150000"/>
              </a:lnSpc>
            </a:pPr>
            <a:r>
              <a:rPr lang="ar-SA" dirty="0">
                <a:cs typeface="+mj-cs"/>
              </a:rPr>
              <a:t>أو التلاعب بالمعلومات في الأزمات الصحية.</a:t>
            </a:r>
          </a:p>
          <a:p>
            <a:pPr algn="r" rtl="1">
              <a:lnSpc>
                <a:spcPct val="150000"/>
              </a:lnSpc>
            </a:pPr>
            <a:r>
              <a:rPr lang="ar-SA" b="1" dirty="0" smtClean="0">
                <a:solidFill>
                  <a:srgbClr val="C00000"/>
                </a:solidFill>
                <a:cs typeface="+mj-cs"/>
              </a:rPr>
              <a:t>النتيجة</a:t>
            </a:r>
            <a:r>
              <a:rPr lang="ar-SA" b="1" dirty="0">
                <a:solidFill>
                  <a:srgbClr val="C00000"/>
                </a:solidFill>
                <a:cs typeface="+mj-cs"/>
              </a:rPr>
              <a:t>: </a:t>
            </a:r>
            <a:r>
              <a:rPr lang="ar-SA" dirty="0">
                <a:cs typeface="+mj-cs"/>
              </a:rPr>
              <a:t>إضعاف قدرة الجهات المضللة على التأثير في الرأي العام</a:t>
            </a:r>
            <a:r>
              <a:rPr lang="ar-SA" dirty="0" smtClean="0">
                <a:cs typeface="+mj-cs"/>
              </a:rPr>
              <a:t>.</a:t>
            </a: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711092" y="1567690"/>
            <a:ext cx="3160346" cy="523220"/>
          </a:xfrm>
          <a:prstGeom prst="rect">
            <a:avLst/>
          </a:prstGeom>
        </p:spPr>
        <p:txBody>
          <a:bodyPr wrap="square">
            <a:spAutoFit/>
          </a:bodyPr>
          <a:lstStyle/>
          <a:p>
            <a:pPr algn="r" rtl="1"/>
            <a:r>
              <a:rPr lang="ar-SA" sz="2800" b="1" dirty="0" smtClean="0">
                <a:solidFill>
                  <a:srgbClr val="00B0F0"/>
                </a:solidFill>
              </a:rPr>
              <a:t>أهداف تدقيق الحقائق</a:t>
            </a:r>
            <a:endParaRPr lang="ar-SA" sz="2800" b="1" dirty="0">
              <a:solidFill>
                <a:srgbClr val="00B0F0"/>
              </a:solidFill>
            </a:endParaRPr>
          </a:p>
        </p:txBody>
      </p:sp>
    </p:spTree>
    <p:extLst>
      <p:ext uri="{BB962C8B-B14F-4D97-AF65-F5344CB8AC3E}">
        <p14:creationId xmlns:p14="http://schemas.microsoft.com/office/powerpoint/2010/main" val="285555889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385474" cy="2255572"/>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47728" y="2263532"/>
            <a:ext cx="8417320" cy="300082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تشجيع الصحافة المسؤولة والمهنية</a:t>
            </a:r>
          </a:p>
          <a:p>
            <a:pPr algn="r" rtl="1">
              <a:lnSpc>
                <a:spcPct val="150000"/>
              </a:lnSpc>
            </a:pPr>
            <a:r>
              <a:rPr lang="ar-SA" dirty="0">
                <a:cs typeface="+mj-cs"/>
              </a:rPr>
              <a:t>تدقيق الحقائق يُشجع المؤسسات الإعلامية على:</a:t>
            </a:r>
          </a:p>
          <a:p>
            <a:pPr algn="r" rtl="1">
              <a:lnSpc>
                <a:spcPct val="150000"/>
              </a:lnSpc>
            </a:pPr>
            <a:r>
              <a:rPr lang="ar-SA" b="1" dirty="0">
                <a:cs typeface="+mj-cs"/>
              </a:rPr>
              <a:t>التحري والدقة قبل النشر.</a:t>
            </a:r>
            <a:endParaRPr lang="ar-SA" dirty="0">
              <a:cs typeface="+mj-cs"/>
            </a:endParaRPr>
          </a:p>
          <a:p>
            <a:pPr algn="r" rtl="1">
              <a:lnSpc>
                <a:spcPct val="150000"/>
              </a:lnSpc>
            </a:pPr>
            <a:r>
              <a:rPr lang="ar-SA" b="1" dirty="0">
                <a:cs typeface="+mj-cs"/>
              </a:rPr>
              <a:t>الاعتراف بالأخطاء وتصحيحها علنًا.</a:t>
            </a:r>
            <a:endParaRPr lang="ar-SA" dirty="0">
              <a:cs typeface="+mj-cs"/>
            </a:endParaRPr>
          </a:p>
          <a:p>
            <a:pPr algn="r" rtl="1">
              <a:lnSpc>
                <a:spcPct val="150000"/>
              </a:lnSpc>
            </a:pPr>
            <a:r>
              <a:rPr lang="ar-SA" b="1" dirty="0">
                <a:cs typeface="+mj-cs"/>
              </a:rPr>
              <a:t>اتباع المعايير الأخلاقية للمهنة.</a:t>
            </a:r>
            <a:endParaRPr lang="ar-SA" dirty="0">
              <a:cs typeface="+mj-cs"/>
            </a:endParaRPr>
          </a:p>
          <a:p>
            <a:pPr algn="r" rtl="1">
              <a:lnSpc>
                <a:spcPct val="150000"/>
              </a:lnSpc>
            </a:pPr>
            <a:r>
              <a:rPr lang="ar-SA" b="1" dirty="0" smtClean="0">
                <a:solidFill>
                  <a:srgbClr val="C00000"/>
                </a:solidFill>
                <a:cs typeface="+mj-cs"/>
              </a:rPr>
              <a:t>النتيجة</a:t>
            </a:r>
            <a:r>
              <a:rPr lang="ar-SA" b="1" dirty="0">
                <a:solidFill>
                  <a:srgbClr val="C00000"/>
                </a:solidFill>
                <a:cs typeface="+mj-cs"/>
              </a:rPr>
              <a:t>: </a:t>
            </a:r>
            <a:r>
              <a:rPr lang="ar-SA" dirty="0">
                <a:cs typeface="+mj-cs"/>
              </a:rPr>
              <a:t>بناء إعلام محترف ومؤسسات تحظى بثقة الناس.</a:t>
            </a:r>
          </a:p>
          <a:p>
            <a:pPr marL="285750" indent="-285750" algn="r" rtl="1">
              <a:lnSpc>
                <a:spcPct val="150000"/>
              </a:lnSpc>
              <a:buFont typeface="Wingdings" panose="05000000000000000000" pitchFamily="2" charset="2"/>
              <a:buChar char="q"/>
            </a:pP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711092" y="1567690"/>
            <a:ext cx="3160346" cy="523220"/>
          </a:xfrm>
          <a:prstGeom prst="rect">
            <a:avLst/>
          </a:prstGeom>
        </p:spPr>
        <p:txBody>
          <a:bodyPr wrap="square">
            <a:spAutoFit/>
          </a:bodyPr>
          <a:lstStyle/>
          <a:p>
            <a:pPr algn="r" rtl="1"/>
            <a:r>
              <a:rPr lang="ar-SA" sz="2800" b="1" dirty="0" smtClean="0">
                <a:solidFill>
                  <a:srgbClr val="00B0F0"/>
                </a:solidFill>
              </a:rPr>
              <a:t>أهداف تدقيق الحقائق</a:t>
            </a:r>
            <a:endParaRPr lang="ar-SA" sz="2800" b="1" dirty="0">
              <a:solidFill>
                <a:srgbClr val="00B0F0"/>
              </a:solidFill>
            </a:endParaRPr>
          </a:p>
        </p:txBody>
      </p:sp>
    </p:spTree>
    <p:extLst>
      <p:ext uri="{BB962C8B-B14F-4D97-AF65-F5344CB8AC3E}">
        <p14:creationId xmlns:p14="http://schemas.microsoft.com/office/powerpoint/2010/main" val="400524219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005" cy="190462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2270668"/>
            <a:ext cx="8417320"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smtClean="0">
                <a:solidFill>
                  <a:srgbClr val="C00000"/>
                </a:solidFill>
                <a:cs typeface="+mj-cs"/>
              </a:rPr>
              <a:t>حماية </a:t>
            </a:r>
            <a:r>
              <a:rPr lang="ar-SA" sz="2000" b="1" dirty="0">
                <a:solidFill>
                  <a:srgbClr val="C00000"/>
                </a:solidFill>
                <a:cs typeface="+mj-cs"/>
              </a:rPr>
              <a:t>المجتمعات من المعلومات المضللة</a:t>
            </a:r>
          </a:p>
          <a:p>
            <a:pPr algn="r" rtl="1">
              <a:lnSpc>
                <a:spcPct val="150000"/>
              </a:lnSpc>
            </a:pPr>
            <a:r>
              <a:rPr lang="ar-SA" sz="2000" dirty="0">
                <a:cs typeface="+mj-cs"/>
              </a:rPr>
              <a:t>في ظل الانتشار السريع للمعلومات على وسائل التواصل الاجتماعي والمنصات الرقمية، أصبحت </a:t>
            </a:r>
            <a:r>
              <a:rPr lang="ar-SA" sz="2000" b="1" dirty="0">
                <a:cs typeface="+mj-cs"/>
              </a:rPr>
              <a:t>الإشاعات والمعلومات الكاذبة</a:t>
            </a:r>
            <a:r>
              <a:rPr lang="ar-SA" sz="2000" dirty="0">
                <a:cs typeface="+mj-cs"/>
              </a:rPr>
              <a:t> تمثل تهديدًا حقيقيًا لاستقرار المجتمعات.</a:t>
            </a:r>
            <a:br>
              <a:rPr lang="ar-SA" sz="2000" dirty="0">
                <a:cs typeface="+mj-cs"/>
              </a:rPr>
            </a:br>
            <a:r>
              <a:rPr lang="ar-SA" sz="2000" dirty="0">
                <a:cs typeface="+mj-cs"/>
              </a:rPr>
              <a:t>تدقيق الحقائق يلعب دورًا أساسيًا في:</a:t>
            </a:r>
          </a:p>
          <a:p>
            <a:pPr algn="r" rtl="1">
              <a:lnSpc>
                <a:spcPct val="150000"/>
              </a:lnSpc>
            </a:pPr>
            <a:r>
              <a:rPr lang="ar-SA" sz="2000" b="1" dirty="0">
                <a:cs typeface="+mj-cs"/>
              </a:rPr>
              <a:t>منع انتشار المعلومات الزائفة</a:t>
            </a:r>
            <a:r>
              <a:rPr lang="ar-SA" sz="2000" dirty="0">
                <a:cs typeface="+mj-cs"/>
              </a:rPr>
              <a:t> التي قد تسبب الذعر أو التحريض.</a:t>
            </a:r>
          </a:p>
          <a:p>
            <a:pPr algn="r" rtl="1">
              <a:lnSpc>
                <a:spcPct val="150000"/>
              </a:lnSpc>
            </a:pPr>
            <a:r>
              <a:rPr lang="ar-SA" sz="2000" b="1" dirty="0">
                <a:cs typeface="+mj-cs"/>
              </a:rPr>
              <a:t>كشف الأخبار الملفقة</a:t>
            </a:r>
            <a:r>
              <a:rPr lang="ar-SA" sz="2000" dirty="0">
                <a:cs typeface="+mj-cs"/>
              </a:rPr>
              <a:t> التي تستهدف تفكيك النسيج الاجتماعي أو نشر الكراهية.</a:t>
            </a:r>
          </a:p>
          <a:p>
            <a:pPr algn="r" rtl="1">
              <a:lnSpc>
                <a:spcPct val="150000"/>
              </a:lnSpc>
            </a:pPr>
            <a:r>
              <a:rPr lang="ar-SA" sz="2000" b="1" dirty="0">
                <a:cs typeface="+mj-cs"/>
              </a:rPr>
              <a:t>تحصين المجتمع</a:t>
            </a:r>
            <a:r>
              <a:rPr lang="ar-SA" sz="2000" dirty="0">
                <a:cs typeface="+mj-cs"/>
              </a:rPr>
              <a:t> من التضليل الممنهج سواء من جهات داخلية أو خارجية.</a:t>
            </a:r>
          </a:p>
          <a:p>
            <a:pPr algn="r" rtl="1">
              <a:lnSpc>
                <a:spcPct val="150000"/>
              </a:lnSpc>
            </a:pPr>
            <a:r>
              <a:rPr lang="ar-SA" sz="2000" dirty="0">
                <a:cs typeface="+mj-cs"/>
              </a:rPr>
              <a:t>مثال</a:t>
            </a:r>
            <a:r>
              <a:rPr lang="ar-SA" sz="2000" i="1" dirty="0">
                <a:cs typeface="+mj-cs"/>
              </a:rPr>
              <a:t>:</a:t>
            </a:r>
            <a:r>
              <a:rPr lang="ar-SA" sz="2000" dirty="0">
                <a:cs typeface="+mj-cs"/>
              </a:rPr>
              <a:t> في أوقات الأزمات (مثل الأوبئة أو الكوارث الطبيعية)، قد تنتشر معلومات طبية أو إنسانية خاطئة، مما يؤدي إلى سلوكيات خطيرة، ويأتي دور تدقيق الحقائق لتصحيح تلك المعلومات فورًا.</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939692" y="1572516"/>
            <a:ext cx="3160346" cy="523220"/>
          </a:xfrm>
          <a:prstGeom prst="rect">
            <a:avLst/>
          </a:prstGeom>
        </p:spPr>
        <p:txBody>
          <a:bodyPr wrap="square">
            <a:spAutoFit/>
          </a:bodyPr>
          <a:lstStyle/>
          <a:p>
            <a:pPr algn="r" rtl="1"/>
            <a:r>
              <a:rPr lang="ar-SA" sz="2800" b="1" dirty="0" smtClean="0">
                <a:solidFill>
                  <a:srgbClr val="00B0F0"/>
                </a:solidFill>
              </a:rPr>
              <a:t>أهمية تدقيق الحقائق</a:t>
            </a:r>
            <a:endParaRPr lang="ar-SA" sz="2800" b="1" dirty="0">
              <a:solidFill>
                <a:srgbClr val="00B0F0"/>
              </a:solidFill>
            </a:endParaRPr>
          </a:p>
        </p:txBody>
      </p:sp>
    </p:spTree>
    <p:extLst>
      <p:ext uri="{BB962C8B-B14F-4D97-AF65-F5344CB8AC3E}">
        <p14:creationId xmlns:p14="http://schemas.microsoft.com/office/powerpoint/2010/main" val="183329926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164" y="1334286"/>
            <a:ext cx="3387169" cy="190675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2270668"/>
            <a:ext cx="8417320"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a:solidFill>
                  <a:srgbClr val="C00000"/>
                </a:solidFill>
                <a:cs typeface="+mj-cs"/>
              </a:rPr>
              <a:t>تعزيز ثقة الجمهور في وسائل الإعلام</a:t>
            </a:r>
          </a:p>
          <a:p>
            <a:pPr algn="r" rtl="1">
              <a:lnSpc>
                <a:spcPct val="150000"/>
              </a:lnSpc>
            </a:pPr>
            <a:r>
              <a:rPr lang="ar-SA" sz="2000" dirty="0">
                <a:cs typeface="+mj-cs"/>
              </a:rPr>
              <a:t>ثقة الجمهور هي </a:t>
            </a:r>
            <a:r>
              <a:rPr lang="ar-SA" sz="2000" b="1" dirty="0">
                <a:cs typeface="+mj-cs"/>
              </a:rPr>
              <a:t>رأس مال المؤسسات الإعلامية</a:t>
            </a:r>
            <a:r>
              <a:rPr lang="ar-SA" sz="2000" dirty="0">
                <a:cs typeface="+mj-cs"/>
              </a:rPr>
              <a:t>. وعندما تنخرط هذه المؤسسات في نشر أخبار غير دقيقة أو مشكوك فيها، تفقد هذه الثقة بسرعة.</a:t>
            </a:r>
          </a:p>
          <a:p>
            <a:pPr algn="r" rtl="1">
              <a:lnSpc>
                <a:spcPct val="150000"/>
              </a:lnSpc>
            </a:pPr>
            <a:r>
              <a:rPr lang="ar-SA" sz="2000" dirty="0">
                <a:cs typeface="+mj-cs"/>
              </a:rPr>
              <a:t>تدقيق الحقائق يساعد على:</a:t>
            </a:r>
          </a:p>
          <a:p>
            <a:pPr algn="r" rtl="1">
              <a:lnSpc>
                <a:spcPct val="150000"/>
              </a:lnSpc>
            </a:pPr>
            <a:r>
              <a:rPr lang="ar-SA" sz="2000" b="1" dirty="0">
                <a:cs typeface="+mj-cs"/>
              </a:rPr>
              <a:t>إثبات التزام المؤسسات الإعلامية بالدقة والنزاهة.</a:t>
            </a:r>
            <a:endParaRPr lang="ar-SA" sz="2000" dirty="0">
              <a:cs typeface="+mj-cs"/>
            </a:endParaRPr>
          </a:p>
          <a:p>
            <a:pPr algn="r" rtl="1">
              <a:lnSpc>
                <a:spcPct val="150000"/>
              </a:lnSpc>
            </a:pPr>
            <a:r>
              <a:rPr lang="ar-SA" sz="2000" b="1" dirty="0">
                <a:cs typeface="+mj-cs"/>
              </a:rPr>
              <a:t>بناء علاقة شفافة مع الجمهور،</a:t>
            </a:r>
            <a:r>
              <a:rPr lang="ar-SA" sz="2000" dirty="0">
                <a:cs typeface="+mj-cs"/>
              </a:rPr>
              <a:t> حيث يتم الاعتراف بالأخطاء وتصحيحها.</a:t>
            </a:r>
          </a:p>
          <a:p>
            <a:pPr algn="r" rtl="1">
              <a:lnSpc>
                <a:spcPct val="150000"/>
              </a:lnSpc>
            </a:pPr>
            <a:r>
              <a:rPr lang="ar-SA" sz="2000" b="1" dirty="0">
                <a:cs typeface="+mj-cs"/>
              </a:rPr>
              <a:t>تمييز الوسائل الجادة عن وسائل التضليل والتهويل</a:t>
            </a:r>
            <a:r>
              <a:rPr lang="ar-SA" sz="2000" b="1" dirty="0" smtClean="0">
                <a:cs typeface="+mj-cs"/>
              </a:rPr>
              <a:t>.</a:t>
            </a:r>
            <a:endParaRPr lang="ar-SA" sz="2000" dirty="0" smtClean="0">
              <a:cs typeface="+mj-cs"/>
            </a:endParaRPr>
          </a:p>
          <a:p>
            <a:pPr algn="r" rtl="1">
              <a:lnSpc>
                <a:spcPct val="150000"/>
              </a:lnSpc>
            </a:pPr>
            <a:r>
              <a:rPr lang="ar-SA" sz="2000" dirty="0" smtClean="0">
                <a:cs typeface="+mj-cs"/>
              </a:rPr>
              <a:t>مثال</a:t>
            </a:r>
            <a:r>
              <a:rPr lang="ar-SA" sz="2000" i="1" dirty="0" smtClean="0">
                <a:cs typeface="+mj-cs"/>
              </a:rPr>
              <a:t>:</a:t>
            </a:r>
            <a:r>
              <a:rPr lang="ar-SA" sz="2000" dirty="0" smtClean="0">
                <a:cs typeface="+mj-cs"/>
              </a:rPr>
              <a:t> عندما تنشر صحيفة اعتذارًا وتوضيحًا بعد تحقق من معلومة غير دقيقة سبق نشرها، فإن هذا السلوك يعزز احترام الجمهور لها.</a:t>
            </a:r>
            <a:endParaRPr lang="ar-SA" sz="20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939692" y="1572516"/>
            <a:ext cx="3160346" cy="523220"/>
          </a:xfrm>
          <a:prstGeom prst="rect">
            <a:avLst/>
          </a:prstGeom>
        </p:spPr>
        <p:txBody>
          <a:bodyPr wrap="square">
            <a:spAutoFit/>
          </a:bodyPr>
          <a:lstStyle/>
          <a:p>
            <a:pPr algn="r" rtl="1"/>
            <a:r>
              <a:rPr lang="ar-SA" sz="2800" b="1" dirty="0" smtClean="0">
                <a:solidFill>
                  <a:srgbClr val="00B0F0"/>
                </a:solidFill>
              </a:rPr>
              <a:t>أهمية تدقيق الحقائق</a:t>
            </a:r>
            <a:endParaRPr lang="ar-SA" sz="2800" b="1" dirty="0">
              <a:solidFill>
                <a:srgbClr val="00B0F0"/>
              </a:solidFill>
            </a:endParaRPr>
          </a:p>
        </p:txBody>
      </p:sp>
    </p:spTree>
    <p:extLst>
      <p:ext uri="{BB962C8B-B14F-4D97-AF65-F5344CB8AC3E}">
        <p14:creationId xmlns:p14="http://schemas.microsoft.com/office/powerpoint/2010/main" val="142142809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5280" y="1335073"/>
            <a:ext cx="3411285" cy="2105731"/>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2270668"/>
            <a:ext cx="8417320"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smtClean="0">
                <a:solidFill>
                  <a:srgbClr val="C00000"/>
                </a:solidFill>
                <a:cs typeface="+mj-cs"/>
              </a:rPr>
              <a:t>دعم اتخاذ القرار المبني على معلومات صحيحة</a:t>
            </a:r>
          </a:p>
          <a:p>
            <a:pPr algn="r" rtl="1">
              <a:lnSpc>
                <a:spcPct val="150000"/>
              </a:lnSpc>
            </a:pPr>
            <a:r>
              <a:rPr lang="ar-SA" sz="2000" dirty="0" smtClean="0">
                <a:cs typeface="+mj-cs"/>
              </a:rPr>
              <a:t>في </a:t>
            </a:r>
            <a:r>
              <a:rPr lang="ar-SA" sz="2000" dirty="0">
                <a:cs typeface="+mj-cs"/>
              </a:rPr>
              <a:t>المجالات السياسية، الاقتصادية، الصحية والتعليمية، يعتمد الأفراد والمؤسسات على المعلومات لاتخاذ قرارات مهمة.</a:t>
            </a:r>
          </a:p>
          <a:p>
            <a:pPr algn="r" rtl="1">
              <a:lnSpc>
                <a:spcPct val="150000"/>
              </a:lnSpc>
            </a:pPr>
            <a:r>
              <a:rPr lang="ar-SA" sz="2000" dirty="0">
                <a:cs typeface="+mj-cs"/>
              </a:rPr>
              <a:t>من دون تدقيق الحقائق، فإن:</a:t>
            </a:r>
          </a:p>
          <a:p>
            <a:pPr algn="r" rtl="1">
              <a:lnSpc>
                <a:spcPct val="150000"/>
              </a:lnSpc>
            </a:pPr>
            <a:r>
              <a:rPr lang="ar-SA" sz="2000" dirty="0">
                <a:cs typeface="+mj-cs"/>
              </a:rPr>
              <a:t>القرارات قد تبنى على مغالطات أو بيانات غير صحيحة.</a:t>
            </a:r>
          </a:p>
          <a:p>
            <a:pPr algn="r" rtl="1">
              <a:lnSpc>
                <a:spcPct val="150000"/>
              </a:lnSpc>
            </a:pPr>
            <a:r>
              <a:rPr lang="ar-SA" sz="2000" dirty="0">
                <a:cs typeface="+mj-cs"/>
              </a:rPr>
              <a:t>السياسات العامة قد تتأثر بتصورات غير واقعية.</a:t>
            </a:r>
          </a:p>
          <a:p>
            <a:pPr algn="r" rtl="1">
              <a:lnSpc>
                <a:spcPct val="150000"/>
              </a:lnSpc>
            </a:pPr>
            <a:r>
              <a:rPr lang="ar-SA" sz="2000" dirty="0">
                <a:cs typeface="+mj-cs"/>
              </a:rPr>
              <a:t>الفرد العادي قد يتخذ خيارات ضارة لنفسه أو مجتمعه.</a:t>
            </a:r>
          </a:p>
          <a:p>
            <a:pPr algn="r" rtl="1">
              <a:lnSpc>
                <a:spcPct val="150000"/>
              </a:lnSpc>
            </a:pPr>
            <a:r>
              <a:rPr lang="ar-SA" sz="2000" dirty="0" smtClean="0">
                <a:cs typeface="+mj-cs"/>
              </a:rPr>
              <a:t>مثال</a:t>
            </a:r>
            <a:r>
              <a:rPr lang="ar-SA" sz="2000" i="1" dirty="0">
                <a:cs typeface="+mj-cs"/>
              </a:rPr>
              <a:t>:</a:t>
            </a:r>
            <a:r>
              <a:rPr lang="ar-SA" sz="2000" dirty="0">
                <a:cs typeface="+mj-cs"/>
              </a:rPr>
              <a:t> قرارات مثل التطعيم، التصويت في الانتخابات، أو التعامل مع الأزمات الاقتصادية تحتاج إلى معلومات دقيقة وموثوقة.</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939692" y="1572516"/>
            <a:ext cx="3160346" cy="523220"/>
          </a:xfrm>
          <a:prstGeom prst="rect">
            <a:avLst/>
          </a:prstGeom>
        </p:spPr>
        <p:txBody>
          <a:bodyPr wrap="square">
            <a:spAutoFit/>
          </a:bodyPr>
          <a:lstStyle/>
          <a:p>
            <a:pPr algn="r" rtl="1"/>
            <a:r>
              <a:rPr lang="ar-SA" sz="2800" b="1" dirty="0" smtClean="0">
                <a:solidFill>
                  <a:srgbClr val="00B0F0"/>
                </a:solidFill>
              </a:rPr>
              <a:t>أهمية تدقيق الحقائق</a:t>
            </a:r>
            <a:endParaRPr lang="ar-SA" sz="2800" b="1" dirty="0">
              <a:solidFill>
                <a:srgbClr val="00B0F0"/>
              </a:solidFill>
            </a:endParaRPr>
          </a:p>
        </p:txBody>
      </p:sp>
    </p:spTree>
    <p:extLst>
      <p:ext uri="{BB962C8B-B14F-4D97-AF65-F5344CB8AC3E}">
        <p14:creationId xmlns:p14="http://schemas.microsoft.com/office/powerpoint/2010/main" val="322569278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21403" y="1335074"/>
            <a:ext cx="3442122" cy="196692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2270668"/>
            <a:ext cx="8417320" cy="4247317"/>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q"/>
            </a:pPr>
            <a:r>
              <a:rPr lang="ar-SA" sz="2000" b="1" dirty="0">
                <a:solidFill>
                  <a:srgbClr val="C00000"/>
                </a:solidFill>
                <a:cs typeface="+mj-cs"/>
              </a:rPr>
              <a:t>تعزيز المهنية والمصداقية في العمل الصحفي</a:t>
            </a:r>
          </a:p>
          <a:p>
            <a:pPr algn="r" rtl="1">
              <a:lnSpc>
                <a:spcPct val="150000"/>
              </a:lnSpc>
            </a:pPr>
            <a:r>
              <a:rPr lang="ar-SA" sz="2000" dirty="0">
                <a:cs typeface="+mj-cs"/>
              </a:rPr>
              <a:t>الصحافة الحقيقية تقوم على </a:t>
            </a:r>
            <a:r>
              <a:rPr lang="ar-SA" sz="2000" b="1" dirty="0">
                <a:cs typeface="+mj-cs"/>
              </a:rPr>
              <a:t>التحقق من المعلومات</a:t>
            </a:r>
            <a:r>
              <a:rPr lang="ar-SA" sz="2000" dirty="0">
                <a:cs typeface="+mj-cs"/>
              </a:rPr>
              <a:t> قبل نشرها. وعندما يدمج الصحفي تدقيق الحقائق في عمله اليومي، فإنه:</a:t>
            </a:r>
          </a:p>
          <a:p>
            <a:pPr algn="r" rtl="1">
              <a:lnSpc>
                <a:spcPct val="150000"/>
              </a:lnSpc>
            </a:pPr>
            <a:r>
              <a:rPr lang="ar-SA" sz="2000" b="1" dirty="0">
                <a:cs typeface="+mj-cs"/>
              </a:rPr>
              <a:t>يرفع من جودة المحتوى الإعلامي.</a:t>
            </a:r>
            <a:endParaRPr lang="ar-SA" sz="2000" dirty="0">
              <a:cs typeface="+mj-cs"/>
            </a:endParaRPr>
          </a:p>
          <a:p>
            <a:pPr algn="r" rtl="1">
              <a:lnSpc>
                <a:spcPct val="150000"/>
              </a:lnSpc>
            </a:pPr>
            <a:r>
              <a:rPr lang="ar-SA" sz="2000" b="1" dirty="0">
                <a:cs typeface="+mj-cs"/>
              </a:rPr>
              <a:t>يلتزم بأخلاقيات المهنة</a:t>
            </a:r>
            <a:r>
              <a:rPr lang="ar-SA" sz="2000" dirty="0">
                <a:cs typeface="+mj-cs"/>
              </a:rPr>
              <a:t> مثل الدقة، النزاهة، والمسؤولية.</a:t>
            </a:r>
          </a:p>
          <a:p>
            <a:pPr algn="r" rtl="1">
              <a:lnSpc>
                <a:spcPct val="150000"/>
              </a:lnSpc>
            </a:pPr>
            <a:r>
              <a:rPr lang="ar-SA" sz="2000" b="1" dirty="0">
                <a:cs typeface="+mj-cs"/>
              </a:rPr>
              <a:t>يصبح مصدرًا موثوقًا يُعتمد عليه في مواجهة الفوضى المعلوماتية.</a:t>
            </a:r>
            <a:endParaRPr lang="ar-SA" sz="2000" dirty="0">
              <a:cs typeface="+mj-cs"/>
            </a:endParaRPr>
          </a:p>
          <a:p>
            <a:pPr algn="r" rtl="1">
              <a:lnSpc>
                <a:spcPct val="150000"/>
              </a:lnSpc>
            </a:pPr>
            <a:r>
              <a:rPr lang="ar-SA" sz="2000" i="1" dirty="0" smtClean="0">
                <a:cs typeface="+mj-cs"/>
              </a:rPr>
              <a:t>مثال</a:t>
            </a:r>
            <a:r>
              <a:rPr lang="ar-SA" sz="2000" i="1" dirty="0">
                <a:cs typeface="+mj-cs"/>
              </a:rPr>
              <a:t>:</a:t>
            </a:r>
            <a:r>
              <a:rPr lang="ar-SA" sz="2000" dirty="0">
                <a:cs typeface="+mj-cs"/>
              </a:rPr>
              <a:t> الصحفي الذي يستخدم أدوات التحقق الرقمي للتحقق من صورة أو تصريح قبل نشره، يقدم نموذجًا للصحافة الجادة والمسؤولة.</a:t>
            </a:r>
          </a:p>
          <a:p>
            <a:pPr marL="342900" indent="-342900" algn="r" rtl="1">
              <a:lnSpc>
                <a:spcPct val="150000"/>
              </a:lnSpc>
              <a:buFont typeface="Wingdings" panose="05000000000000000000" pitchFamily="2" charset="2"/>
              <a:buChar char="q"/>
            </a:pPr>
            <a:endParaRPr lang="ar-SA" sz="20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939692" y="1572516"/>
            <a:ext cx="3160346" cy="523220"/>
          </a:xfrm>
          <a:prstGeom prst="rect">
            <a:avLst/>
          </a:prstGeom>
        </p:spPr>
        <p:txBody>
          <a:bodyPr wrap="square">
            <a:spAutoFit/>
          </a:bodyPr>
          <a:lstStyle/>
          <a:p>
            <a:pPr algn="r" rtl="1"/>
            <a:r>
              <a:rPr lang="ar-SA" sz="2800" b="1" dirty="0" smtClean="0">
                <a:solidFill>
                  <a:srgbClr val="00B0F0"/>
                </a:solidFill>
              </a:rPr>
              <a:t>أهمية تدقيق الحقائق</a:t>
            </a:r>
            <a:endParaRPr lang="ar-SA" sz="2800" b="1" dirty="0">
              <a:solidFill>
                <a:srgbClr val="00B0F0"/>
              </a:solidFill>
            </a:endParaRPr>
          </a:p>
        </p:txBody>
      </p:sp>
    </p:spTree>
    <p:extLst>
      <p:ext uri="{BB962C8B-B14F-4D97-AF65-F5344CB8AC3E}">
        <p14:creationId xmlns:p14="http://schemas.microsoft.com/office/powerpoint/2010/main" val="62812122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33398"/>
            <a:ext cx="8417320" cy="4385816"/>
          </a:xfrm>
          <a:prstGeom prst="rect">
            <a:avLst/>
          </a:prstGeom>
          <a:noFill/>
        </p:spPr>
        <p:txBody>
          <a:bodyPr wrap="square" rtlCol="0">
            <a:spAutoFit/>
          </a:bodyPr>
          <a:lstStyle/>
          <a:p>
            <a:pPr marL="800100" lvl="1" indent="-342900" algn="r" rtl="1">
              <a:lnSpc>
                <a:spcPct val="150000"/>
              </a:lnSpc>
              <a:buFont typeface="Wingdings" panose="05000000000000000000" pitchFamily="2" charset="2"/>
              <a:buChar char="q"/>
            </a:pPr>
            <a:r>
              <a:rPr lang="ar-SA" sz="2000" b="1" dirty="0" smtClean="0">
                <a:solidFill>
                  <a:srgbClr val="C00000"/>
                </a:solidFill>
              </a:rPr>
              <a:t>تدقيق </a:t>
            </a:r>
            <a:r>
              <a:rPr lang="ar-SA" sz="2000" b="1" dirty="0">
                <a:solidFill>
                  <a:srgbClr val="C00000"/>
                </a:solidFill>
              </a:rPr>
              <a:t>استباقي (قبل </a:t>
            </a:r>
            <a:r>
              <a:rPr lang="ar-SA" sz="2000" b="1" dirty="0" smtClean="0">
                <a:solidFill>
                  <a:srgbClr val="C00000"/>
                </a:solidFill>
              </a:rPr>
              <a:t>النشر) </a:t>
            </a:r>
          </a:p>
          <a:p>
            <a:pPr lvl="1" algn="r" rtl="1">
              <a:lnSpc>
                <a:spcPct val="150000"/>
              </a:lnSpc>
            </a:pPr>
            <a:r>
              <a:rPr lang="ar-SA" dirty="0">
                <a:cs typeface="+mj-cs"/>
              </a:rPr>
              <a:t>هو تدقيق يتم </a:t>
            </a:r>
            <a:r>
              <a:rPr lang="ar-SA" b="1" dirty="0">
                <a:cs typeface="+mj-cs"/>
              </a:rPr>
              <a:t>قبل نشر المادة الإعلامية</a:t>
            </a:r>
            <a:r>
              <a:rPr lang="ar-SA" dirty="0">
                <a:cs typeface="+mj-cs"/>
              </a:rPr>
              <a:t>، ويهدف إلى التأكد من صحة المعلومات الواردة في الخبر أو التقرير الصحفي أثناء مرحلة الإعداد والتحرير</a:t>
            </a:r>
            <a:r>
              <a:rPr lang="ar-SA" dirty="0" smtClean="0">
                <a:cs typeface="+mj-cs"/>
              </a:rPr>
              <a:t>.</a:t>
            </a:r>
          </a:p>
          <a:p>
            <a:pPr algn="r" rtl="1">
              <a:lnSpc>
                <a:spcPct val="150000"/>
              </a:lnSpc>
            </a:pPr>
            <a:r>
              <a:rPr lang="ar-SA" b="1" dirty="0">
                <a:cs typeface="+mj-cs"/>
              </a:rPr>
              <a:t>أين يُستخدم؟</a:t>
            </a:r>
            <a:endParaRPr lang="ar-SA" dirty="0">
              <a:cs typeface="+mj-cs"/>
            </a:endParaRPr>
          </a:p>
          <a:p>
            <a:pPr algn="r" rtl="1">
              <a:lnSpc>
                <a:spcPct val="150000"/>
              </a:lnSpc>
            </a:pPr>
            <a:r>
              <a:rPr lang="ar-SA" dirty="0">
                <a:cs typeface="+mj-cs"/>
              </a:rPr>
              <a:t>في المؤسسات الإعلامية المهنية التي تمتلك فرقًا للتحقق.</a:t>
            </a:r>
          </a:p>
          <a:p>
            <a:pPr algn="r" rtl="1">
              <a:lnSpc>
                <a:spcPct val="150000"/>
              </a:lnSpc>
            </a:pPr>
            <a:r>
              <a:rPr lang="ar-SA" dirty="0">
                <a:cs typeface="+mj-cs"/>
              </a:rPr>
              <a:t>في إعداد التحقيقات الاستقصائية والتقارير الحساسة.</a:t>
            </a:r>
          </a:p>
          <a:p>
            <a:pPr algn="r" rtl="1">
              <a:lnSpc>
                <a:spcPct val="150000"/>
              </a:lnSpc>
            </a:pPr>
            <a:r>
              <a:rPr lang="en-US" dirty="0">
                <a:cs typeface="+mj-cs"/>
              </a:rPr>
              <a:t>🔹 </a:t>
            </a:r>
            <a:r>
              <a:rPr lang="ar-SA" b="1" dirty="0">
                <a:cs typeface="+mj-cs"/>
              </a:rPr>
              <a:t>الخصائص:</a:t>
            </a:r>
            <a:endParaRPr lang="ar-SA" dirty="0">
              <a:cs typeface="+mj-cs"/>
            </a:endParaRPr>
          </a:p>
          <a:p>
            <a:pPr algn="r" rtl="1">
              <a:lnSpc>
                <a:spcPct val="150000"/>
              </a:lnSpc>
            </a:pPr>
            <a:r>
              <a:rPr lang="ar-SA" dirty="0">
                <a:cs typeface="+mj-cs"/>
              </a:rPr>
              <a:t>يتم في مراحل مبكرة.</a:t>
            </a:r>
          </a:p>
          <a:p>
            <a:pPr algn="r" rtl="1">
              <a:lnSpc>
                <a:spcPct val="150000"/>
              </a:lnSpc>
            </a:pPr>
            <a:r>
              <a:rPr lang="ar-SA" dirty="0">
                <a:cs typeface="+mj-cs"/>
              </a:rPr>
              <a:t>يعتمد على المصادر الأصلية والتحقق من البيانات والإحصاءات.</a:t>
            </a:r>
          </a:p>
          <a:p>
            <a:pPr algn="r" rtl="1">
              <a:lnSpc>
                <a:spcPct val="150000"/>
              </a:lnSpc>
            </a:pPr>
            <a:r>
              <a:rPr lang="ar-SA" dirty="0">
                <a:cs typeface="+mj-cs"/>
              </a:rPr>
              <a:t>يقلل من خطر نشر أخبار مضللة</a:t>
            </a:r>
            <a:r>
              <a:rPr lang="ar-SA" dirty="0" smtClean="0">
                <a:cs typeface="+mj-cs"/>
              </a:rPr>
              <a:t>.</a:t>
            </a:r>
            <a:endParaRPr lang="ar-SA" dirty="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287390"/>
            <a:ext cx="3374563" cy="2534059"/>
          </a:xfrm>
          <a:prstGeom prst="rect">
            <a:avLst/>
          </a:prstGeom>
        </p:spPr>
      </p:pic>
      <p:sp>
        <p:nvSpPr>
          <p:cNvPr id="3" name="Rectangle 2"/>
          <p:cNvSpPr/>
          <p:nvPr/>
        </p:nvSpPr>
        <p:spPr>
          <a:xfrm>
            <a:off x="5311034" y="1556892"/>
            <a:ext cx="2919828" cy="658835"/>
          </a:xfrm>
          <a:prstGeom prst="rect">
            <a:avLst/>
          </a:prstGeom>
        </p:spPr>
        <p:txBody>
          <a:bodyPr wrap="square">
            <a:spAutoFit/>
          </a:bodyPr>
          <a:lstStyle/>
          <a:p>
            <a:pPr algn="r" rtl="1">
              <a:lnSpc>
                <a:spcPct val="150000"/>
              </a:lnSpc>
            </a:pPr>
            <a:r>
              <a:rPr lang="ar-SA" sz="2800" b="1" dirty="0" smtClean="0">
                <a:solidFill>
                  <a:srgbClr val="00B0F0"/>
                </a:solidFill>
              </a:rPr>
              <a:t>أنواع تدقيق الحقائق</a:t>
            </a:r>
            <a:endParaRPr lang="ar-SA" sz="2800" dirty="0">
              <a:solidFill>
                <a:srgbClr val="00B0F0"/>
              </a:solidFill>
            </a:endParaRPr>
          </a:p>
        </p:txBody>
      </p:sp>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08297" y="2111238"/>
            <a:ext cx="8417320" cy="2535566"/>
          </a:xfrm>
          <a:prstGeom prst="rect">
            <a:avLst/>
          </a:prstGeom>
          <a:noFill/>
        </p:spPr>
        <p:txBody>
          <a:bodyPr wrap="square" rtlCol="0">
            <a:spAutoFit/>
          </a:bodyPr>
          <a:lstStyle/>
          <a:p>
            <a:pPr algn="r" rtl="1">
              <a:lnSpc>
                <a:spcPct val="150000"/>
              </a:lnSpc>
            </a:pPr>
            <a:r>
              <a:rPr lang="ar-SA" b="1" dirty="0">
                <a:cs typeface="+mj-cs"/>
              </a:rPr>
              <a:t>أمثلة:</a:t>
            </a:r>
            <a:endParaRPr lang="ar-SA" dirty="0">
              <a:cs typeface="+mj-cs"/>
            </a:endParaRPr>
          </a:p>
          <a:p>
            <a:pPr algn="r" rtl="1">
              <a:lnSpc>
                <a:spcPct val="150000"/>
              </a:lnSpc>
            </a:pPr>
            <a:r>
              <a:rPr lang="ar-SA" dirty="0">
                <a:cs typeface="+mj-cs"/>
              </a:rPr>
              <a:t>تحقق المحرر من الأرقام الواردة في تقرير اقتصادي قبل نشره.</a:t>
            </a:r>
          </a:p>
          <a:p>
            <a:pPr algn="r" rtl="1">
              <a:lnSpc>
                <a:spcPct val="150000"/>
              </a:lnSpc>
            </a:pPr>
            <a:r>
              <a:rPr lang="ar-SA" dirty="0">
                <a:cs typeface="+mj-cs"/>
              </a:rPr>
              <a:t>مراجعة دقيقة لتصريحات السياسيين في المقابلات قبل عرضها.</a:t>
            </a:r>
          </a:p>
          <a:p>
            <a:pPr algn="r" rtl="1">
              <a:lnSpc>
                <a:spcPct val="150000"/>
              </a:lnSpc>
            </a:pPr>
            <a:r>
              <a:rPr lang="en-US" dirty="0">
                <a:cs typeface="+mj-cs"/>
              </a:rPr>
              <a:t>🔹 </a:t>
            </a:r>
            <a:r>
              <a:rPr lang="ar-SA" b="1" dirty="0">
                <a:cs typeface="+mj-cs"/>
              </a:rPr>
              <a:t>التحديات:</a:t>
            </a:r>
            <a:endParaRPr lang="ar-SA" dirty="0">
              <a:cs typeface="+mj-cs"/>
            </a:endParaRPr>
          </a:p>
          <a:p>
            <a:pPr algn="r" rtl="1">
              <a:lnSpc>
                <a:spcPct val="150000"/>
              </a:lnSpc>
            </a:pPr>
            <a:r>
              <a:rPr lang="ar-SA" dirty="0">
                <a:cs typeface="+mj-cs"/>
              </a:rPr>
              <a:t>يحتاج إلى وقت وجهد إضافي.</a:t>
            </a:r>
          </a:p>
          <a:p>
            <a:pPr algn="r" rtl="1">
              <a:lnSpc>
                <a:spcPct val="150000"/>
              </a:lnSpc>
            </a:pPr>
            <a:r>
              <a:rPr lang="ar-SA" dirty="0">
                <a:cs typeface="+mj-cs"/>
              </a:rPr>
              <a:t>قد يتعرض لضغط الوقت في الأخبار العاجلة.</a:t>
            </a: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lang="en-US" sz="2000" b="1" dirty="0">
                <a:solidFill>
                  <a:prstClr val="white"/>
                </a:solidFill>
                <a:latin typeface="Times New Roman" pitchFamily="18" charset="0"/>
                <a:cs typeface="Times New Roman" pitchFamily="18" charset="0"/>
              </a:rPr>
              <a:t>Lecture</a:t>
            </a:r>
            <a:endPar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 y="1078693"/>
            <a:ext cx="3385474" cy="2274467"/>
          </a:xfrm>
          <a:prstGeom prst="rect">
            <a:avLst/>
          </a:prstGeom>
        </p:spPr>
      </p:pic>
      <p:sp>
        <p:nvSpPr>
          <p:cNvPr id="12" name="Rectangle 11"/>
          <p:cNvSpPr/>
          <p:nvPr/>
        </p:nvSpPr>
        <p:spPr>
          <a:xfrm>
            <a:off x="4618467" y="1372574"/>
            <a:ext cx="2919828" cy="738664"/>
          </a:xfrm>
          <a:prstGeom prst="rect">
            <a:avLst/>
          </a:prstGeom>
        </p:spPr>
        <p:txBody>
          <a:bodyPr wrap="square">
            <a:spAutoFit/>
          </a:bodyPr>
          <a:lstStyle/>
          <a:p>
            <a:pPr algn="r" rtl="1">
              <a:lnSpc>
                <a:spcPct val="150000"/>
              </a:lnSpc>
            </a:pPr>
            <a:r>
              <a:rPr lang="ar-SA" sz="2800" b="1" dirty="0" smtClean="0">
                <a:solidFill>
                  <a:srgbClr val="00B0F0"/>
                </a:solidFill>
              </a:rPr>
              <a:t>أنواع التدقيق الحقائق</a:t>
            </a:r>
            <a:endParaRPr lang="ar-SA" sz="2800" dirty="0">
              <a:solidFill>
                <a:srgbClr val="00B0F0"/>
              </a:solidFill>
            </a:endParaRPr>
          </a:p>
        </p:txBody>
      </p:sp>
    </p:spTree>
    <p:extLst>
      <p:ext uri="{BB962C8B-B14F-4D97-AF65-F5344CB8AC3E}">
        <p14:creationId xmlns:p14="http://schemas.microsoft.com/office/powerpoint/2010/main" val="541188076"/>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246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607042" y="2285015"/>
            <a:ext cx="8417320"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تدقيق الحقائق اللاحق </a:t>
            </a:r>
            <a:r>
              <a:rPr lang="en-US" b="1" dirty="0" smtClean="0">
                <a:solidFill>
                  <a:srgbClr val="C00000"/>
                </a:solidFill>
                <a:cs typeface="+mj-cs"/>
              </a:rPr>
              <a:t>Post-publication </a:t>
            </a:r>
            <a:r>
              <a:rPr lang="en-US" b="1" dirty="0">
                <a:solidFill>
                  <a:srgbClr val="C00000"/>
                </a:solidFill>
                <a:cs typeface="+mj-cs"/>
              </a:rPr>
              <a:t>Fact-checking</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en-US" dirty="0">
                <a:cs typeface="+mj-cs"/>
              </a:rPr>
              <a:t>🔹 </a:t>
            </a:r>
            <a:r>
              <a:rPr lang="ar-SA" b="1" dirty="0">
                <a:cs typeface="+mj-cs"/>
              </a:rPr>
              <a:t>التعريف:</a:t>
            </a:r>
            <a:r>
              <a:rPr lang="ar-SA" dirty="0">
                <a:cs typeface="+mj-cs"/>
              </a:rPr>
              <a:t/>
            </a:r>
            <a:br>
              <a:rPr lang="ar-SA" dirty="0">
                <a:cs typeface="+mj-cs"/>
              </a:rPr>
            </a:br>
            <a:r>
              <a:rPr lang="ar-SA" dirty="0">
                <a:cs typeface="+mj-cs"/>
              </a:rPr>
              <a:t>هو تدقيق يتم </a:t>
            </a:r>
            <a:r>
              <a:rPr lang="ar-SA" b="1" dirty="0">
                <a:cs typeface="+mj-cs"/>
              </a:rPr>
              <a:t>بعد نشر المادة الإعلامية</a:t>
            </a:r>
            <a:r>
              <a:rPr lang="ar-SA" dirty="0">
                <a:cs typeface="+mj-cs"/>
              </a:rPr>
              <a:t>، سواء من قبل مؤسسات إعلامية، أو منظمات مستقلة، أو حتى أفراد، ويهدف إلى كشف الأخطاء أو المعلومات المضللة التي وصلت للجمهور.</a:t>
            </a:r>
          </a:p>
          <a:p>
            <a:pPr algn="r" rtl="1">
              <a:lnSpc>
                <a:spcPct val="150000"/>
              </a:lnSpc>
            </a:pPr>
            <a:r>
              <a:rPr lang="en-US" dirty="0">
                <a:cs typeface="+mj-cs"/>
              </a:rPr>
              <a:t>🔹 </a:t>
            </a:r>
            <a:r>
              <a:rPr lang="ar-SA" b="1" dirty="0">
                <a:cs typeface="+mj-cs"/>
              </a:rPr>
              <a:t>أين يُستخدم؟</a:t>
            </a:r>
            <a:endParaRPr lang="ar-SA" dirty="0">
              <a:cs typeface="+mj-cs"/>
            </a:endParaRPr>
          </a:p>
          <a:p>
            <a:pPr algn="r" rtl="1">
              <a:lnSpc>
                <a:spcPct val="150000"/>
              </a:lnSpc>
            </a:pPr>
            <a:r>
              <a:rPr lang="ar-SA" dirty="0">
                <a:cs typeface="+mj-cs"/>
              </a:rPr>
              <a:t>في عمل المنصات المستقلة لتدقيق الحقائق.</a:t>
            </a:r>
          </a:p>
          <a:p>
            <a:pPr algn="r" rtl="1">
              <a:lnSpc>
                <a:spcPct val="150000"/>
              </a:lnSpc>
            </a:pPr>
            <a:r>
              <a:rPr lang="ar-SA" dirty="0">
                <a:cs typeface="+mj-cs"/>
              </a:rPr>
              <a:t>بعد انتشار خبر مثير للجدل أو يصعب التحقق منه لحظيًا.</a:t>
            </a:r>
          </a:p>
          <a:p>
            <a:pPr algn="r" rtl="1">
              <a:lnSpc>
                <a:spcPct val="150000"/>
              </a:lnSpc>
            </a:pPr>
            <a:r>
              <a:rPr lang="en-US" dirty="0">
                <a:cs typeface="+mj-cs"/>
              </a:rPr>
              <a:t>🔹 </a:t>
            </a:r>
            <a:r>
              <a:rPr lang="ar-SA" b="1" dirty="0">
                <a:cs typeface="+mj-cs"/>
              </a:rPr>
              <a:t>الخصائص:</a:t>
            </a:r>
            <a:endParaRPr lang="ar-SA" dirty="0">
              <a:cs typeface="+mj-cs"/>
            </a:endParaRPr>
          </a:p>
          <a:p>
            <a:pPr algn="r" rtl="1">
              <a:lnSpc>
                <a:spcPct val="150000"/>
              </a:lnSpc>
            </a:pPr>
            <a:r>
              <a:rPr lang="ar-SA" dirty="0">
                <a:cs typeface="+mj-cs"/>
              </a:rPr>
              <a:t>يتفاعل مع المحتوى المنتشر فعلًا.</a:t>
            </a:r>
          </a:p>
          <a:p>
            <a:pPr algn="r" rtl="1">
              <a:lnSpc>
                <a:spcPct val="150000"/>
              </a:lnSpc>
            </a:pPr>
            <a:r>
              <a:rPr lang="ar-SA" dirty="0">
                <a:cs typeface="+mj-cs"/>
              </a:rPr>
              <a:t>قد يشمل تصحيحات، أو تصنيفًا للمعلومة (زائفة، مضللة، ناقصة، إلخ).</a:t>
            </a:r>
          </a:p>
          <a:p>
            <a:pPr algn="r" rtl="1">
              <a:lnSpc>
                <a:spcPct val="150000"/>
              </a:lnSpc>
            </a:pPr>
            <a:r>
              <a:rPr lang="ar-SA" dirty="0">
                <a:cs typeface="+mj-cs"/>
              </a:rPr>
              <a:t>يعتمد على الأدلة الموثوقة والأدوات الرقمية</a:t>
            </a:r>
            <a:r>
              <a:rPr lang="ar-SA" dirty="0" smtClean="0">
                <a:cs typeface="+mj-cs"/>
              </a:rPr>
              <a:t>.</a:t>
            </a:r>
            <a:endParaRPr lang="ar-SA" dirty="0">
              <a:cs typeface="+mj-cs"/>
            </a:endParaRPr>
          </a:p>
        </p:txBody>
      </p:sp>
      <p:sp>
        <p:nvSpPr>
          <p:cNvPr id="14" name="TextBox 13">
            <a:extLst>
              <a:ext uri="{FF2B5EF4-FFF2-40B4-BE49-F238E27FC236}">
                <a16:creationId xmlns:a16="http://schemas.microsoft.com/office/drawing/2014/main" id="{BE847E4B-EA51-5620-43C5-85CF0DE6E843}"/>
              </a:ext>
            </a:extLst>
          </p:cNvPr>
          <p:cNvSpPr txBox="1"/>
          <p:nvPr/>
        </p:nvSpPr>
        <p:spPr>
          <a:xfrm>
            <a:off x="3411142" y="1307103"/>
            <a:ext cx="1053874" cy="96032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endParaRPr lang="ar-SA" sz="2000" b="1" dirty="0">
              <a:solidFill>
                <a:prstClr val="white"/>
              </a:solidFill>
              <a:latin typeface="Times New Roman" pitchFamily="18" charset="0"/>
              <a:cs typeface="Times New Roman"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B5E1696B-EF12-E464-2892-698DAC12BC1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289780"/>
            <a:ext cx="3418338" cy="2560454"/>
          </a:xfrm>
          <a:prstGeom prst="rect">
            <a:avLst/>
          </a:prstGeom>
        </p:spPr>
      </p:pic>
      <p:sp>
        <p:nvSpPr>
          <p:cNvPr id="13" name="Rectangle 12"/>
          <p:cNvSpPr/>
          <p:nvPr/>
        </p:nvSpPr>
        <p:spPr>
          <a:xfrm>
            <a:off x="5311034" y="1556892"/>
            <a:ext cx="2919828" cy="738664"/>
          </a:xfrm>
          <a:prstGeom prst="rect">
            <a:avLst/>
          </a:prstGeom>
        </p:spPr>
        <p:txBody>
          <a:bodyPr wrap="square">
            <a:spAutoFit/>
          </a:bodyPr>
          <a:lstStyle/>
          <a:p>
            <a:pPr algn="r" rtl="1">
              <a:lnSpc>
                <a:spcPct val="150000"/>
              </a:lnSpc>
            </a:pPr>
            <a:r>
              <a:rPr lang="ar-SA" sz="2800" b="1" dirty="0" smtClean="0">
                <a:solidFill>
                  <a:srgbClr val="00B0F0"/>
                </a:solidFill>
              </a:rPr>
              <a:t>أنواع التدقيق الحقائق</a:t>
            </a:r>
            <a:endParaRPr lang="ar-SA" sz="2800" dirty="0">
              <a:solidFill>
                <a:srgbClr val="00B0F0"/>
              </a:solidFill>
            </a:endParaRPr>
          </a:p>
        </p:txBody>
      </p:sp>
    </p:spTree>
    <p:extLst>
      <p:ext uri="{BB962C8B-B14F-4D97-AF65-F5344CB8AC3E}">
        <p14:creationId xmlns:p14="http://schemas.microsoft.com/office/powerpoint/2010/main" val="422597857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55599"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7140" y="2153246"/>
            <a:ext cx="8417320" cy="2534027"/>
          </a:xfrm>
          <a:prstGeom prst="rect">
            <a:avLst/>
          </a:prstGeom>
          <a:noFill/>
        </p:spPr>
        <p:txBody>
          <a:bodyPr wrap="square" rtlCol="0">
            <a:spAutoFit/>
          </a:bodyPr>
          <a:lstStyle/>
          <a:p>
            <a:pPr algn="r" rtl="1">
              <a:lnSpc>
                <a:spcPct val="150000"/>
              </a:lnSpc>
            </a:pPr>
            <a:r>
              <a:rPr lang="en-US" dirty="0">
                <a:cs typeface="+mj-cs"/>
              </a:rPr>
              <a:t>🔹 </a:t>
            </a:r>
            <a:r>
              <a:rPr lang="ar-SA" b="1" dirty="0">
                <a:cs typeface="+mj-cs"/>
              </a:rPr>
              <a:t>أمثلة:</a:t>
            </a:r>
            <a:endParaRPr lang="ar-SA" dirty="0">
              <a:cs typeface="+mj-cs"/>
            </a:endParaRPr>
          </a:p>
          <a:p>
            <a:pPr algn="r" rtl="1">
              <a:lnSpc>
                <a:spcPct val="150000"/>
              </a:lnSpc>
            </a:pPr>
            <a:r>
              <a:rPr lang="ar-SA" dirty="0">
                <a:cs typeface="+mj-cs"/>
              </a:rPr>
              <a:t>منصة "فتبينوا" تتحقق من إشاعة منتشرة على فيسبوك.</a:t>
            </a:r>
          </a:p>
          <a:p>
            <a:pPr algn="r" rtl="1">
              <a:lnSpc>
                <a:spcPct val="150000"/>
              </a:lnSpc>
            </a:pPr>
            <a:r>
              <a:rPr lang="ar-SA" dirty="0">
                <a:cs typeface="+mj-cs"/>
              </a:rPr>
              <a:t>تحقق صحفي من فيديو مزيف متداول على تويتر.</a:t>
            </a:r>
          </a:p>
          <a:p>
            <a:pPr algn="r" rtl="1">
              <a:lnSpc>
                <a:spcPct val="150000"/>
              </a:lnSpc>
            </a:pPr>
            <a:r>
              <a:rPr lang="en-US" dirty="0">
                <a:cs typeface="+mj-cs"/>
              </a:rPr>
              <a:t>🔹 </a:t>
            </a:r>
            <a:r>
              <a:rPr lang="ar-SA" b="1" dirty="0">
                <a:cs typeface="+mj-cs"/>
              </a:rPr>
              <a:t>التحديات:</a:t>
            </a:r>
            <a:endParaRPr lang="ar-SA" dirty="0">
              <a:cs typeface="+mj-cs"/>
            </a:endParaRPr>
          </a:p>
          <a:p>
            <a:pPr algn="r" rtl="1">
              <a:lnSpc>
                <a:spcPct val="150000"/>
              </a:lnSpc>
            </a:pPr>
            <a:r>
              <a:rPr lang="ar-SA" dirty="0">
                <a:cs typeface="+mj-cs"/>
              </a:rPr>
              <a:t>الضرر قد يكون قد حدث بالفعل قبل التصحيح.</a:t>
            </a:r>
          </a:p>
          <a:p>
            <a:pPr algn="r" rtl="1">
              <a:lnSpc>
                <a:spcPct val="150000"/>
              </a:lnSpc>
            </a:pPr>
            <a:r>
              <a:rPr lang="ar-SA" dirty="0">
                <a:cs typeface="+mj-cs"/>
              </a:rPr>
              <a:t>صعوبة الوصول إلى الجمهور لتصحيح الفهم الخاطئ.</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311034" y="1556892"/>
            <a:ext cx="2919828" cy="738664"/>
          </a:xfrm>
          <a:prstGeom prst="rect">
            <a:avLst/>
          </a:prstGeom>
        </p:spPr>
        <p:txBody>
          <a:bodyPr wrap="square">
            <a:spAutoFit/>
          </a:bodyPr>
          <a:lstStyle/>
          <a:p>
            <a:pPr algn="r" rtl="1">
              <a:lnSpc>
                <a:spcPct val="150000"/>
              </a:lnSpc>
            </a:pPr>
            <a:r>
              <a:rPr lang="ar-SA" sz="2800" b="1" dirty="0" smtClean="0">
                <a:solidFill>
                  <a:srgbClr val="00B0F0"/>
                </a:solidFill>
              </a:rPr>
              <a:t>أنواع التدقيق الحقائق</a:t>
            </a:r>
            <a:endParaRPr lang="ar-SA" sz="2800" dirty="0">
              <a:solidFill>
                <a:srgbClr val="00B0F0"/>
              </a:solidFill>
            </a:endParaRPr>
          </a:p>
        </p:txBody>
      </p:sp>
    </p:spTree>
    <p:extLst>
      <p:ext uri="{BB962C8B-B14F-4D97-AF65-F5344CB8AC3E}">
        <p14:creationId xmlns:p14="http://schemas.microsoft.com/office/powerpoint/2010/main" val="74394795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7EF20-4C52-1B8A-AD47-B4BD1272BC0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4AAF06D-BCF7-588A-07C5-D2E3B1C95EB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D517D14-8E2D-F2B4-5A36-D385B4CA6A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19404"/>
            <a:ext cx="3382565" cy="1921636"/>
          </a:xfrm>
          <a:prstGeom prst="rect">
            <a:avLst/>
          </a:prstGeom>
        </p:spPr>
      </p:pic>
      <p:sp>
        <p:nvSpPr>
          <p:cNvPr id="2" name="Right Triangle 1">
            <a:extLst>
              <a:ext uri="{FF2B5EF4-FFF2-40B4-BE49-F238E27FC236}">
                <a16:creationId xmlns:a16="http://schemas.microsoft.com/office/drawing/2014/main" id="{DF03B495-29C4-1C49-B029-E070E689A1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8A2D98-77A3-3331-4F05-8DBE67C42A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2FB0398-9107-C99E-0E7F-1BD2F7260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A398B5E1-7DD8-9C7F-6E34-4C1049D2E649}"/>
              </a:ext>
            </a:extLst>
          </p:cNvPr>
          <p:cNvSpPr txBox="1"/>
          <p:nvPr/>
        </p:nvSpPr>
        <p:spPr>
          <a:xfrm>
            <a:off x="3530143" y="2263532"/>
            <a:ext cx="8417320" cy="5444054"/>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b="1" dirty="0">
                <a:solidFill>
                  <a:srgbClr val="C00000"/>
                </a:solidFill>
                <a:cs typeface="+mj-cs"/>
              </a:rPr>
              <a:t>تدقيق الحقائق التفاعلي (</a:t>
            </a:r>
            <a:r>
              <a:rPr lang="en-US" b="1" dirty="0">
                <a:solidFill>
                  <a:srgbClr val="C00000"/>
                </a:solidFill>
                <a:cs typeface="+mj-cs"/>
              </a:rPr>
              <a:t>Crowd-sourced/Responsive </a:t>
            </a:r>
            <a:r>
              <a:rPr lang="en-US" b="1" dirty="0" smtClean="0">
                <a:solidFill>
                  <a:srgbClr val="C00000"/>
                </a:solidFill>
                <a:cs typeface="+mj-cs"/>
              </a:rPr>
              <a:t>Fact-checking</a:t>
            </a:r>
            <a:r>
              <a:rPr lang="ar-SA" b="1" dirty="0">
                <a:solidFill>
                  <a:srgbClr val="C00000"/>
                </a:solidFill>
                <a:cs typeface="+mj-cs"/>
              </a:rPr>
              <a:t>)</a:t>
            </a:r>
            <a:endParaRPr lang="en-US" b="1" dirty="0">
              <a:solidFill>
                <a:srgbClr val="C00000"/>
              </a:solidFill>
              <a:cs typeface="+mj-cs"/>
            </a:endParaRPr>
          </a:p>
          <a:p>
            <a:pPr algn="r" rtl="1">
              <a:lnSpc>
                <a:spcPct val="150000"/>
              </a:lnSpc>
            </a:pPr>
            <a:r>
              <a:rPr lang="en-US" dirty="0" smtClean="0">
                <a:cs typeface="+mj-cs"/>
              </a:rPr>
              <a:t>🔹 </a:t>
            </a:r>
            <a:r>
              <a:rPr lang="ar-SA" b="1" dirty="0">
                <a:cs typeface="+mj-cs"/>
              </a:rPr>
              <a:t>التعريف:</a:t>
            </a:r>
            <a:r>
              <a:rPr lang="ar-SA" dirty="0">
                <a:cs typeface="+mj-cs"/>
              </a:rPr>
              <a:t/>
            </a:r>
            <a:br>
              <a:rPr lang="ar-SA" dirty="0">
                <a:cs typeface="+mj-cs"/>
              </a:rPr>
            </a:br>
            <a:r>
              <a:rPr lang="ar-SA" dirty="0">
                <a:cs typeface="+mj-cs"/>
              </a:rPr>
              <a:t>هو تدقيق يتم </a:t>
            </a:r>
            <a:r>
              <a:rPr lang="ar-SA" b="1" dirty="0">
                <a:cs typeface="+mj-cs"/>
              </a:rPr>
              <a:t>بناءً على بلاغات أو إشعارات من الجمهور</a:t>
            </a:r>
            <a:r>
              <a:rPr lang="ar-SA" dirty="0">
                <a:cs typeface="+mj-cs"/>
              </a:rPr>
              <a:t>، حيث يُرسل الأشخاص مشاهداتهم أو معلومات مشكوك فيها إلى جهات التدقيق لطلب التحقق منها.</a:t>
            </a:r>
          </a:p>
          <a:p>
            <a:pPr algn="r" rtl="1">
              <a:lnSpc>
                <a:spcPct val="150000"/>
              </a:lnSpc>
            </a:pPr>
            <a:r>
              <a:rPr lang="en-US" dirty="0">
                <a:cs typeface="+mj-cs"/>
              </a:rPr>
              <a:t>🔹 </a:t>
            </a:r>
            <a:r>
              <a:rPr lang="ar-SA" b="1" dirty="0">
                <a:cs typeface="+mj-cs"/>
              </a:rPr>
              <a:t>أين يُستخدم؟</a:t>
            </a:r>
            <a:endParaRPr lang="ar-SA" dirty="0">
              <a:cs typeface="+mj-cs"/>
            </a:endParaRPr>
          </a:p>
          <a:p>
            <a:pPr algn="r" rtl="1">
              <a:lnSpc>
                <a:spcPct val="150000"/>
              </a:lnSpc>
            </a:pPr>
            <a:r>
              <a:rPr lang="ar-SA" dirty="0">
                <a:cs typeface="+mj-cs"/>
              </a:rPr>
              <a:t>على منصات تحتوي على خيار "أرسل لنا إشاعة للتحقق".</a:t>
            </a:r>
          </a:p>
          <a:p>
            <a:pPr algn="r" rtl="1">
              <a:lnSpc>
                <a:spcPct val="150000"/>
              </a:lnSpc>
            </a:pPr>
            <a:r>
              <a:rPr lang="ar-SA" dirty="0">
                <a:cs typeface="+mj-cs"/>
              </a:rPr>
              <a:t>في الحملات السياسية أو الأزمات، حيث يتزايد تفاعل الجمهور.</a:t>
            </a:r>
          </a:p>
          <a:p>
            <a:pPr algn="r" rtl="1">
              <a:lnSpc>
                <a:spcPct val="150000"/>
              </a:lnSpc>
            </a:pPr>
            <a:r>
              <a:rPr lang="en-US" dirty="0">
                <a:cs typeface="+mj-cs"/>
              </a:rPr>
              <a:t>🔹 </a:t>
            </a:r>
            <a:r>
              <a:rPr lang="ar-SA" b="1" dirty="0">
                <a:cs typeface="+mj-cs"/>
              </a:rPr>
              <a:t>الخصائص:</a:t>
            </a:r>
            <a:endParaRPr lang="ar-SA" dirty="0">
              <a:cs typeface="+mj-cs"/>
            </a:endParaRPr>
          </a:p>
          <a:p>
            <a:pPr algn="r" rtl="1">
              <a:lnSpc>
                <a:spcPct val="150000"/>
              </a:lnSpc>
            </a:pPr>
            <a:r>
              <a:rPr lang="ar-SA" dirty="0">
                <a:cs typeface="+mj-cs"/>
              </a:rPr>
              <a:t>يقوم على </a:t>
            </a:r>
            <a:r>
              <a:rPr lang="ar-SA" b="1" dirty="0">
                <a:cs typeface="+mj-cs"/>
              </a:rPr>
              <a:t>التفاعل الجماهيري</a:t>
            </a:r>
            <a:r>
              <a:rPr lang="ar-SA" dirty="0">
                <a:cs typeface="+mj-cs"/>
              </a:rPr>
              <a:t>.</a:t>
            </a:r>
          </a:p>
          <a:p>
            <a:pPr algn="r" rtl="1">
              <a:lnSpc>
                <a:spcPct val="150000"/>
              </a:lnSpc>
            </a:pPr>
            <a:r>
              <a:rPr lang="ar-SA" dirty="0">
                <a:cs typeface="+mj-cs"/>
              </a:rPr>
              <a:t>يعتمد على تقارير من المواطنين الصحفيين أو المتابعين العاديين.</a:t>
            </a:r>
          </a:p>
          <a:p>
            <a:pPr algn="r" rtl="1">
              <a:lnSpc>
                <a:spcPct val="150000"/>
              </a:lnSpc>
            </a:pPr>
            <a:r>
              <a:rPr lang="ar-SA" dirty="0">
                <a:cs typeface="+mj-cs"/>
              </a:rPr>
              <a:t>يعزز الوعي الإعلامي والمشاركة المجتمعية.</a:t>
            </a:r>
          </a:p>
          <a:p>
            <a:pPr marL="342900" indent="-342900" algn="r" rtl="1">
              <a:lnSpc>
                <a:spcPct val="150000"/>
              </a:lnSpc>
              <a:buFont typeface="Wingdings" panose="05000000000000000000" pitchFamily="2" charset="2"/>
              <a:buChar char="q"/>
            </a:pPr>
            <a:endParaRPr lang="ar-SA" dirty="0">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F95C344B-313F-1580-CC06-C64B2E95666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15201D2-4F1E-1024-CFA1-EC03315407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311034" y="1556892"/>
            <a:ext cx="2919828" cy="738664"/>
          </a:xfrm>
          <a:prstGeom prst="rect">
            <a:avLst/>
          </a:prstGeom>
        </p:spPr>
        <p:txBody>
          <a:bodyPr wrap="square">
            <a:spAutoFit/>
          </a:bodyPr>
          <a:lstStyle/>
          <a:p>
            <a:pPr algn="r" rtl="1">
              <a:lnSpc>
                <a:spcPct val="150000"/>
              </a:lnSpc>
            </a:pPr>
            <a:r>
              <a:rPr lang="ar-SA" sz="2800" b="1" dirty="0" smtClean="0">
                <a:solidFill>
                  <a:srgbClr val="00B0F0"/>
                </a:solidFill>
              </a:rPr>
              <a:t>أنواع التدقيق الحقائق</a:t>
            </a:r>
            <a:endParaRPr lang="ar-SA" sz="2800" dirty="0">
              <a:solidFill>
                <a:srgbClr val="00B0F0"/>
              </a:solidFill>
            </a:endParaRPr>
          </a:p>
        </p:txBody>
      </p:sp>
    </p:spTree>
    <p:extLst>
      <p:ext uri="{BB962C8B-B14F-4D97-AF65-F5344CB8AC3E}">
        <p14:creationId xmlns:p14="http://schemas.microsoft.com/office/powerpoint/2010/main" val="85861257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1300"/>
            <a:ext cx="3397828" cy="221256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44387" y="2323527"/>
            <a:ext cx="8417320" cy="2535566"/>
          </a:xfrm>
          <a:prstGeom prst="rect">
            <a:avLst/>
          </a:prstGeom>
          <a:noFill/>
        </p:spPr>
        <p:txBody>
          <a:bodyPr wrap="square" rtlCol="0">
            <a:spAutoFit/>
          </a:bodyPr>
          <a:lstStyle/>
          <a:p>
            <a:pPr algn="r" rtl="1">
              <a:lnSpc>
                <a:spcPct val="150000"/>
              </a:lnSpc>
            </a:pPr>
            <a:r>
              <a:rPr lang="en-US" dirty="0">
                <a:cs typeface="+mj-cs"/>
              </a:rPr>
              <a:t>🔹 </a:t>
            </a:r>
            <a:r>
              <a:rPr lang="ar-SA" b="1" dirty="0">
                <a:cs typeface="+mj-cs"/>
              </a:rPr>
              <a:t>أمثلة:</a:t>
            </a:r>
            <a:endParaRPr lang="ar-SA" dirty="0">
              <a:cs typeface="+mj-cs"/>
            </a:endParaRPr>
          </a:p>
          <a:p>
            <a:pPr algn="r" rtl="1">
              <a:lnSpc>
                <a:spcPct val="150000"/>
              </a:lnSpc>
            </a:pPr>
            <a:r>
              <a:rPr lang="ar-SA" dirty="0">
                <a:cs typeface="+mj-cs"/>
              </a:rPr>
              <a:t>مستخدم يرسل صورة يشتبه بأنها مزيفة إلى منصة تدقيق.</a:t>
            </a:r>
          </a:p>
          <a:p>
            <a:pPr algn="r" rtl="1">
              <a:lnSpc>
                <a:spcPct val="150000"/>
              </a:lnSpc>
            </a:pPr>
            <a:r>
              <a:rPr lang="ar-SA" dirty="0">
                <a:cs typeface="+mj-cs"/>
              </a:rPr>
              <a:t>صفحة على فيسبوك تطلب من جمهورها الإبلاغ عن الأخبار الزائفة للتحقق منها.</a:t>
            </a:r>
          </a:p>
          <a:p>
            <a:pPr algn="r" rtl="1">
              <a:lnSpc>
                <a:spcPct val="150000"/>
              </a:lnSpc>
            </a:pPr>
            <a:r>
              <a:rPr lang="en-US" dirty="0">
                <a:cs typeface="+mj-cs"/>
              </a:rPr>
              <a:t>🔹 </a:t>
            </a:r>
            <a:r>
              <a:rPr lang="ar-SA" b="1" dirty="0">
                <a:cs typeface="+mj-cs"/>
              </a:rPr>
              <a:t>التحديات:</a:t>
            </a:r>
            <a:endParaRPr lang="ar-SA" dirty="0">
              <a:cs typeface="+mj-cs"/>
            </a:endParaRPr>
          </a:p>
          <a:p>
            <a:pPr algn="r" rtl="1">
              <a:lnSpc>
                <a:spcPct val="150000"/>
              </a:lnSpc>
            </a:pPr>
            <a:r>
              <a:rPr lang="ar-SA" dirty="0">
                <a:cs typeface="+mj-cs"/>
              </a:rPr>
              <a:t>تعدد البلاغات قد يرهق الفريق.</a:t>
            </a:r>
          </a:p>
          <a:p>
            <a:pPr algn="r" rtl="1">
              <a:lnSpc>
                <a:spcPct val="150000"/>
              </a:lnSpc>
            </a:pPr>
            <a:r>
              <a:rPr lang="ar-SA" dirty="0">
                <a:cs typeface="+mj-cs"/>
              </a:rPr>
              <a:t>بلاغات كيدية أو غير دقيقة قد تضيع الوقت.</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311034" y="1556892"/>
            <a:ext cx="2919828" cy="738664"/>
          </a:xfrm>
          <a:prstGeom prst="rect">
            <a:avLst/>
          </a:prstGeom>
        </p:spPr>
        <p:txBody>
          <a:bodyPr wrap="square">
            <a:spAutoFit/>
          </a:bodyPr>
          <a:lstStyle/>
          <a:p>
            <a:pPr algn="r" rtl="1">
              <a:lnSpc>
                <a:spcPct val="150000"/>
              </a:lnSpc>
            </a:pPr>
            <a:r>
              <a:rPr lang="ar-SA" sz="2800" b="1" dirty="0" smtClean="0">
                <a:solidFill>
                  <a:srgbClr val="00B0F0"/>
                </a:solidFill>
              </a:rPr>
              <a:t>أنواع التدقيق الحقائق</a:t>
            </a:r>
            <a:endParaRPr lang="ar-SA" sz="2800" dirty="0">
              <a:solidFill>
                <a:srgbClr val="00B0F0"/>
              </a:solidFill>
            </a:endParaRPr>
          </a:p>
        </p:txBody>
      </p:sp>
    </p:spTree>
    <p:extLst>
      <p:ext uri="{BB962C8B-B14F-4D97-AF65-F5344CB8AC3E}">
        <p14:creationId xmlns:p14="http://schemas.microsoft.com/office/powerpoint/2010/main" val="103266121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258208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7</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5361013" y="1614637"/>
            <a:ext cx="4043094" cy="523220"/>
          </a:xfrm>
          <a:prstGeom prst="rect">
            <a:avLst/>
          </a:prstGeom>
        </p:spPr>
        <p:txBody>
          <a:bodyPr wrap="none">
            <a:spAutoFit/>
          </a:bodyPr>
          <a:lstStyle/>
          <a:p>
            <a:pPr algn="just" rtl="1"/>
            <a:r>
              <a:rPr lang="ar-SA" sz="2800" b="1" dirty="0">
                <a:solidFill>
                  <a:srgbClr val="00B0F0"/>
                </a:solidFill>
              </a:rPr>
              <a:t>خلاصة الفرق بين الأنواع </a:t>
            </a:r>
            <a:r>
              <a:rPr lang="ar-SA" sz="2800" b="1" dirty="0" smtClean="0">
                <a:solidFill>
                  <a:srgbClr val="00B0F0"/>
                </a:solidFill>
              </a:rPr>
              <a:t>الثلاثة</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graphicFrame>
        <p:nvGraphicFramePr>
          <p:cNvPr id="3" name="Table 2"/>
          <p:cNvGraphicFramePr>
            <a:graphicFrameLocks noGrp="1"/>
          </p:cNvGraphicFramePr>
          <p:nvPr>
            <p:extLst>
              <p:ext uri="{D42A27DB-BD31-4B8C-83A1-F6EECF244321}">
                <p14:modId xmlns:p14="http://schemas.microsoft.com/office/powerpoint/2010/main" val="2935225917"/>
              </p:ext>
            </p:extLst>
          </p:nvPr>
        </p:nvGraphicFramePr>
        <p:xfrm>
          <a:off x="3745524" y="2739984"/>
          <a:ext cx="8342616" cy="3177238"/>
        </p:xfrm>
        <a:graphic>
          <a:graphicData uri="http://schemas.openxmlformats.org/drawingml/2006/table">
            <a:tbl>
              <a:tblPr>
                <a:tableStyleId>{5C22544A-7EE6-4342-B048-85BDC9FD1C3A}</a:tableStyleId>
              </a:tblPr>
              <a:tblGrid>
                <a:gridCol w="2085654">
                  <a:extLst>
                    <a:ext uri="{9D8B030D-6E8A-4147-A177-3AD203B41FA5}">
                      <a16:colId xmlns:a16="http://schemas.microsoft.com/office/drawing/2014/main" val="1111805101"/>
                    </a:ext>
                  </a:extLst>
                </a:gridCol>
                <a:gridCol w="2085654">
                  <a:extLst>
                    <a:ext uri="{9D8B030D-6E8A-4147-A177-3AD203B41FA5}">
                      <a16:colId xmlns:a16="http://schemas.microsoft.com/office/drawing/2014/main" val="472221599"/>
                    </a:ext>
                  </a:extLst>
                </a:gridCol>
                <a:gridCol w="2085654">
                  <a:extLst>
                    <a:ext uri="{9D8B030D-6E8A-4147-A177-3AD203B41FA5}">
                      <a16:colId xmlns:a16="http://schemas.microsoft.com/office/drawing/2014/main" val="323914660"/>
                    </a:ext>
                  </a:extLst>
                </a:gridCol>
                <a:gridCol w="2085654">
                  <a:extLst>
                    <a:ext uri="{9D8B030D-6E8A-4147-A177-3AD203B41FA5}">
                      <a16:colId xmlns:a16="http://schemas.microsoft.com/office/drawing/2014/main" val="3384524020"/>
                    </a:ext>
                  </a:extLst>
                </a:gridCol>
              </a:tblGrid>
              <a:tr h="692295">
                <a:tc>
                  <a:txBody>
                    <a:bodyPr/>
                    <a:lstStyle/>
                    <a:p>
                      <a:pPr marL="0" marR="0" indent="0" algn="ctr" defTabSz="914400" rtl="1" eaLnBrk="1" fontAlgn="auto" latinLnBrk="0" hangingPunct="1">
                        <a:lnSpc>
                          <a:spcPct val="150000"/>
                        </a:lnSpc>
                        <a:spcBef>
                          <a:spcPts val="0"/>
                        </a:spcBef>
                        <a:spcAft>
                          <a:spcPts val="0"/>
                        </a:spcAft>
                        <a:buClrTx/>
                        <a:buSzTx/>
                        <a:buFontTx/>
                        <a:buNone/>
                        <a:tabLst/>
                        <a:defRPr/>
                      </a:pPr>
                      <a:r>
                        <a:rPr lang="ar-SA" sz="2000" b="1" dirty="0" smtClean="0">
                          <a:solidFill>
                            <a:schemeClr val="tx1"/>
                          </a:solidFill>
                        </a:rPr>
                        <a:t>الهدف الرئيسي</a:t>
                      </a:r>
                      <a:endParaRPr lang="ar-SA" sz="2000" b="1" dirty="0" smtClean="0">
                        <a:solidFill>
                          <a:schemeClr val="tx1"/>
                        </a:solidFill>
                        <a:cs typeface="+mj-cs"/>
                      </a:endParaRPr>
                    </a:p>
                  </a:txBody>
                  <a:tcPr anchor="ctr">
                    <a:solidFill>
                      <a:srgbClr val="0070C0"/>
                    </a:solidFill>
                  </a:tcPr>
                </a:tc>
                <a:tc>
                  <a:txBody>
                    <a:bodyPr/>
                    <a:lstStyle/>
                    <a:p>
                      <a:pPr marL="0" marR="0" indent="0" algn="ctr" defTabSz="914400" rtl="1" eaLnBrk="1" fontAlgn="auto" latinLnBrk="0" hangingPunct="1">
                        <a:lnSpc>
                          <a:spcPct val="150000"/>
                        </a:lnSpc>
                        <a:spcBef>
                          <a:spcPts val="0"/>
                        </a:spcBef>
                        <a:spcAft>
                          <a:spcPts val="0"/>
                        </a:spcAft>
                        <a:buClrTx/>
                        <a:buSzTx/>
                        <a:buFontTx/>
                        <a:buNone/>
                        <a:tabLst/>
                        <a:defRPr/>
                      </a:pPr>
                      <a:r>
                        <a:rPr lang="ar-SA" sz="2000" b="1" dirty="0" smtClean="0">
                          <a:solidFill>
                            <a:schemeClr val="tx1"/>
                          </a:solidFill>
                        </a:rPr>
                        <a:t>الجهة المسؤولة</a:t>
                      </a:r>
                      <a:endParaRPr lang="ar-SA" sz="2000" b="1" dirty="0" smtClean="0">
                        <a:solidFill>
                          <a:schemeClr val="tx1"/>
                        </a:solidFill>
                        <a:cs typeface="+mj-cs"/>
                      </a:endParaRPr>
                    </a:p>
                  </a:txBody>
                  <a:tcPr anchor="ctr">
                    <a:solidFill>
                      <a:srgbClr val="0070C0"/>
                    </a:solidFill>
                  </a:tcPr>
                </a:tc>
                <a:tc>
                  <a:txBody>
                    <a:bodyPr/>
                    <a:lstStyle/>
                    <a:p>
                      <a:pPr algn="ctr" rtl="1">
                        <a:lnSpc>
                          <a:spcPct val="150000"/>
                        </a:lnSpc>
                      </a:pPr>
                      <a:r>
                        <a:rPr lang="ar-SA" sz="2000" b="1" dirty="0" smtClean="0">
                          <a:solidFill>
                            <a:schemeClr val="tx1"/>
                          </a:solidFill>
                        </a:rPr>
                        <a:t>توقيت التحقق</a:t>
                      </a:r>
                      <a:endParaRPr lang="ar-SA" sz="2000" b="1" dirty="0">
                        <a:solidFill>
                          <a:schemeClr val="tx1"/>
                        </a:solidFill>
                        <a:cs typeface="+mj-cs"/>
                      </a:endParaRPr>
                    </a:p>
                  </a:txBody>
                  <a:tcPr anchor="ctr">
                    <a:solidFill>
                      <a:srgbClr val="0070C0"/>
                    </a:solidFill>
                  </a:tcPr>
                </a:tc>
                <a:tc>
                  <a:txBody>
                    <a:bodyPr/>
                    <a:lstStyle/>
                    <a:p>
                      <a:pPr algn="ctr" rtl="1">
                        <a:lnSpc>
                          <a:spcPct val="150000"/>
                        </a:lnSpc>
                      </a:pPr>
                      <a:r>
                        <a:rPr lang="ar-SA" sz="2000" b="1" dirty="0" smtClean="0">
                          <a:solidFill>
                            <a:schemeClr val="tx1"/>
                          </a:solidFill>
                        </a:rPr>
                        <a:t>النوع</a:t>
                      </a:r>
                      <a:endParaRPr lang="ar-SA" sz="2000" b="1" dirty="0">
                        <a:solidFill>
                          <a:schemeClr val="tx1"/>
                        </a:solidFill>
                        <a:cs typeface="+mj-cs"/>
                      </a:endParaRPr>
                    </a:p>
                  </a:txBody>
                  <a:tcPr anchor="ctr">
                    <a:solidFill>
                      <a:srgbClr val="0070C0"/>
                    </a:solidFill>
                  </a:tcPr>
                </a:tc>
                <a:extLst>
                  <a:ext uri="{0D108BD9-81ED-4DB2-BD59-A6C34878D82A}">
                    <a16:rowId xmlns:a16="http://schemas.microsoft.com/office/drawing/2014/main" val="2150934789"/>
                  </a:ext>
                </a:extLst>
              </a:tr>
              <a:tr h="635911">
                <a:tc>
                  <a:txBody>
                    <a:bodyPr/>
                    <a:lstStyle/>
                    <a:p>
                      <a:pPr algn="ctr" rtl="1">
                        <a:lnSpc>
                          <a:spcPct val="150000"/>
                        </a:lnSpc>
                      </a:pPr>
                      <a:r>
                        <a:rPr lang="ar-SA" dirty="0" smtClean="0"/>
                        <a:t>منع نشر الخطأ</a:t>
                      </a:r>
                      <a:endParaRPr lang="ar-SA" dirty="0">
                        <a:cs typeface="+mj-cs"/>
                      </a:endParaRPr>
                    </a:p>
                  </a:txBody>
                  <a:tcPr anchor="ctr"/>
                </a:tc>
                <a:tc>
                  <a:txBody>
                    <a:bodyPr/>
                    <a:lstStyle/>
                    <a:p>
                      <a:pPr algn="ctr" rtl="1">
                        <a:lnSpc>
                          <a:spcPct val="150000"/>
                        </a:lnSpc>
                      </a:pPr>
                      <a:r>
                        <a:rPr lang="ar-SA" dirty="0" smtClean="0"/>
                        <a:t>الصحفي/المحرر</a:t>
                      </a:r>
                      <a:endParaRPr lang="ar-SA" dirty="0">
                        <a:cs typeface="+mj-cs"/>
                      </a:endParaRPr>
                    </a:p>
                  </a:txBody>
                  <a:tcPr anchor="ctr"/>
                </a:tc>
                <a:tc>
                  <a:txBody>
                    <a:bodyPr/>
                    <a:lstStyle/>
                    <a:p>
                      <a:pPr algn="ctr" rtl="1">
                        <a:lnSpc>
                          <a:spcPct val="150000"/>
                        </a:lnSpc>
                      </a:pPr>
                      <a:r>
                        <a:rPr lang="ar-SA" dirty="0" smtClean="0"/>
                        <a:t>قبل النشر</a:t>
                      </a:r>
                      <a:endParaRPr lang="ar-SA" dirty="0">
                        <a:cs typeface="+mj-cs"/>
                      </a:endParaRPr>
                    </a:p>
                  </a:txBody>
                  <a:tcPr anchor="ctr"/>
                </a:tc>
                <a:tc>
                  <a:txBody>
                    <a:bodyPr/>
                    <a:lstStyle/>
                    <a:p>
                      <a:pPr algn="ctr" rtl="1">
                        <a:lnSpc>
                          <a:spcPct val="150000"/>
                        </a:lnSpc>
                      </a:pPr>
                      <a:r>
                        <a:rPr lang="ar-SA" dirty="0" smtClean="0"/>
                        <a:t>استباقي</a:t>
                      </a:r>
                      <a:endParaRPr lang="ar-SA" dirty="0">
                        <a:cs typeface="+mj-cs"/>
                      </a:endParaRPr>
                    </a:p>
                  </a:txBody>
                  <a:tcPr anchor="ctr"/>
                </a:tc>
                <a:extLst>
                  <a:ext uri="{0D108BD9-81ED-4DB2-BD59-A6C34878D82A}">
                    <a16:rowId xmlns:a16="http://schemas.microsoft.com/office/drawing/2014/main" val="1197113960"/>
                  </a:ext>
                </a:extLst>
              </a:tr>
              <a:tr h="635911">
                <a:tc>
                  <a:txBody>
                    <a:bodyPr/>
                    <a:lstStyle/>
                    <a:p>
                      <a:pPr algn="ctr" rtl="1">
                        <a:lnSpc>
                          <a:spcPct val="150000"/>
                        </a:lnSpc>
                      </a:pPr>
                      <a:r>
                        <a:rPr lang="ar-SA" dirty="0" smtClean="0"/>
                        <a:t>تصحيح الخطأ الموجود</a:t>
                      </a:r>
                      <a:endParaRPr lang="ar-SA" dirty="0">
                        <a:cs typeface="+mj-cs"/>
                      </a:endParaRPr>
                    </a:p>
                  </a:txBody>
                  <a:tcPr anchor="ctr"/>
                </a:tc>
                <a:tc>
                  <a:txBody>
                    <a:bodyPr/>
                    <a:lstStyle/>
                    <a:p>
                      <a:pPr algn="ctr" rtl="1">
                        <a:lnSpc>
                          <a:spcPct val="150000"/>
                        </a:lnSpc>
                      </a:pPr>
                      <a:r>
                        <a:rPr lang="ar-SA" dirty="0" smtClean="0"/>
                        <a:t>منصات مستقلة أو إعلام</a:t>
                      </a:r>
                      <a:endParaRPr lang="ar-SA" dirty="0">
                        <a:cs typeface="+mj-cs"/>
                      </a:endParaRPr>
                    </a:p>
                  </a:txBody>
                  <a:tcPr anchor="ctr"/>
                </a:tc>
                <a:tc>
                  <a:txBody>
                    <a:bodyPr/>
                    <a:lstStyle/>
                    <a:p>
                      <a:pPr algn="ctr" rtl="1">
                        <a:lnSpc>
                          <a:spcPct val="150000"/>
                        </a:lnSpc>
                      </a:pPr>
                      <a:r>
                        <a:rPr lang="ar-SA" dirty="0" smtClean="0"/>
                        <a:t>بعد النشر</a:t>
                      </a:r>
                      <a:endParaRPr lang="ar-SA" dirty="0">
                        <a:cs typeface="+mj-cs"/>
                      </a:endParaRPr>
                    </a:p>
                  </a:txBody>
                  <a:tcPr anchor="ctr"/>
                </a:tc>
                <a:tc>
                  <a:txBody>
                    <a:bodyPr/>
                    <a:lstStyle/>
                    <a:p>
                      <a:pPr algn="ctr" rtl="1">
                        <a:lnSpc>
                          <a:spcPct val="150000"/>
                        </a:lnSpc>
                      </a:pPr>
                      <a:r>
                        <a:rPr lang="ar-SA" dirty="0" smtClean="0"/>
                        <a:t>لاحق</a:t>
                      </a:r>
                      <a:endParaRPr lang="ar-SA" dirty="0">
                        <a:cs typeface="+mj-cs"/>
                      </a:endParaRPr>
                    </a:p>
                  </a:txBody>
                  <a:tcPr anchor="ctr"/>
                </a:tc>
                <a:extLst>
                  <a:ext uri="{0D108BD9-81ED-4DB2-BD59-A6C34878D82A}">
                    <a16:rowId xmlns:a16="http://schemas.microsoft.com/office/drawing/2014/main" val="2700571305"/>
                  </a:ext>
                </a:extLst>
              </a:tr>
              <a:tr h="1213121">
                <a:tc>
                  <a:txBody>
                    <a:bodyPr/>
                    <a:lstStyle/>
                    <a:p>
                      <a:pPr algn="ctr" rtl="1">
                        <a:lnSpc>
                          <a:spcPct val="150000"/>
                        </a:lnSpc>
                      </a:pPr>
                      <a:r>
                        <a:rPr lang="ar-SA" dirty="0" smtClean="0"/>
                        <a:t>تفاعل جماهيري وتحقيق فوري</a:t>
                      </a:r>
                      <a:endParaRPr lang="ar-SA" dirty="0">
                        <a:cs typeface="+mj-cs"/>
                      </a:endParaRPr>
                    </a:p>
                  </a:txBody>
                  <a:tcPr anchor="ctr"/>
                </a:tc>
                <a:tc>
                  <a:txBody>
                    <a:bodyPr/>
                    <a:lstStyle/>
                    <a:p>
                      <a:pPr algn="ctr" rtl="1">
                        <a:lnSpc>
                          <a:spcPct val="150000"/>
                        </a:lnSpc>
                      </a:pPr>
                      <a:r>
                        <a:rPr lang="ar-SA" dirty="0" smtClean="0"/>
                        <a:t>فرق التحقق/الجمهور</a:t>
                      </a:r>
                      <a:endParaRPr lang="ar-SA" dirty="0">
                        <a:cs typeface="+mj-cs"/>
                      </a:endParaRPr>
                    </a:p>
                  </a:txBody>
                  <a:tcPr anchor="ctr"/>
                </a:tc>
                <a:tc>
                  <a:txBody>
                    <a:bodyPr/>
                    <a:lstStyle/>
                    <a:p>
                      <a:pPr algn="ctr" rtl="1">
                        <a:lnSpc>
                          <a:spcPct val="150000"/>
                        </a:lnSpc>
                      </a:pPr>
                      <a:r>
                        <a:rPr lang="ar-SA" dirty="0" smtClean="0"/>
                        <a:t>بعد بلاغات الجمهور</a:t>
                      </a:r>
                      <a:endParaRPr lang="en-US" dirty="0">
                        <a:cs typeface="+mj-cs"/>
                      </a:endParaRPr>
                    </a:p>
                  </a:txBody>
                  <a:tcPr anchor="ctr"/>
                </a:tc>
                <a:tc>
                  <a:txBody>
                    <a:bodyPr/>
                    <a:lstStyle/>
                    <a:p>
                      <a:pPr algn="ctr" rtl="1">
                        <a:lnSpc>
                          <a:spcPct val="150000"/>
                        </a:lnSpc>
                      </a:pPr>
                      <a:r>
                        <a:rPr lang="ar-SA" dirty="0" smtClean="0"/>
                        <a:t>تفاعلي</a:t>
                      </a:r>
                      <a:endParaRPr lang="ar-SA" dirty="0">
                        <a:cs typeface="+mj-cs"/>
                      </a:endParaRPr>
                    </a:p>
                  </a:txBody>
                  <a:tcPr anchor="ctr"/>
                </a:tc>
                <a:extLst>
                  <a:ext uri="{0D108BD9-81ED-4DB2-BD59-A6C34878D82A}">
                    <a16:rowId xmlns:a16="http://schemas.microsoft.com/office/drawing/2014/main" val="3443393748"/>
                  </a:ext>
                </a:extLst>
              </a:tr>
            </a:tbl>
          </a:graphicData>
        </a:graphic>
      </p:graphicFrame>
    </p:spTree>
    <p:extLst>
      <p:ext uri="{BB962C8B-B14F-4D97-AF65-F5344CB8AC3E}">
        <p14:creationId xmlns:p14="http://schemas.microsoft.com/office/powerpoint/2010/main" val="189437958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8666B-8288-E042-FC31-0085615BD79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8B8C18E-224D-E569-568C-830E4B79E74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5B3DF4C-6830-EFF1-220A-1EE1703B2C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D2FE6D00-8CD0-786A-432C-383DAB36043E}"/>
              </a:ext>
            </a:extLst>
          </p:cNvPr>
          <p:cNvSpPr txBox="1"/>
          <p:nvPr/>
        </p:nvSpPr>
        <p:spPr>
          <a:xfrm>
            <a:off x="6143694" y="1622658"/>
            <a:ext cx="4573688" cy="661207"/>
          </a:xfrm>
          <a:prstGeom prst="rect">
            <a:avLst/>
          </a:prstGeom>
          <a:noFill/>
        </p:spPr>
        <p:txBody>
          <a:bodyPr wrap="none" rtlCol="0">
            <a:spAutoFit/>
          </a:bodyPr>
          <a:lstStyle/>
          <a:p>
            <a:pPr algn="just" rtl="1">
              <a:lnSpc>
                <a:spcPct val="150000"/>
              </a:lnSpc>
            </a:pPr>
            <a:r>
              <a:rPr lang="ar-SA" sz="2800" b="1" dirty="0">
                <a:solidFill>
                  <a:srgbClr val="00B0F0"/>
                </a:solidFill>
                <a:cs typeface="+mj-cs"/>
              </a:rPr>
              <a:t>ا</a:t>
            </a:r>
            <a:r>
              <a:rPr lang="ar-SA" sz="2800" b="1" dirty="0" smtClean="0">
                <a:solidFill>
                  <a:srgbClr val="00B0F0"/>
                </a:solidFill>
                <a:cs typeface="+mj-cs"/>
              </a:rPr>
              <a:t>لمنهجيات </a:t>
            </a:r>
            <a:r>
              <a:rPr lang="ar-SA" sz="2800" b="1" dirty="0">
                <a:solidFill>
                  <a:srgbClr val="00B0F0"/>
                </a:solidFill>
                <a:cs typeface="+mj-cs"/>
              </a:rPr>
              <a:t>الأساسية في تدقيق الحقائق</a:t>
            </a:r>
            <a:endParaRPr lang="ar-SA" sz="2800" b="1" spc="30" dirty="0">
              <a:solidFill>
                <a:srgbClr val="00B0F0"/>
              </a:solidFill>
              <a:latin typeface="The Year of Handicrafts Black" pitchFamily="50" charset="-78"/>
              <a:cs typeface="+mj-cs"/>
            </a:endParaRPr>
          </a:p>
        </p:txBody>
      </p:sp>
      <p:pic>
        <p:nvPicPr>
          <p:cNvPr id="9" name="Graphic 21">
            <a:extLst>
              <a:ext uri="{FF2B5EF4-FFF2-40B4-BE49-F238E27FC236}">
                <a16:creationId xmlns:a16="http://schemas.microsoft.com/office/drawing/2014/main" id="{D7B38509-712F-5AB4-1E22-A76231864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197523678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28668"/>
            <a:ext cx="3386537" cy="169326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824019" cy="577850"/>
          </a:xfrm>
          <a:prstGeom prst="rect">
            <a:avLst/>
          </a:prstGeom>
          <a:noFill/>
        </p:spPr>
        <p:txBody>
          <a:bodyPr wrap="square" rtlCol="0">
            <a:spAutoFit/>
          </a:bodyPr>
          <a:lstStyle/>
          <a:p>
            <a:pPr algn="r" rtl="1">
              <a:lnSpc>
                <a:spcPct val="150000"/>
              </a:lnSpc>
            </a:pPr>
            <a:r>
              <a:rPr lang="ar-SA" sz="2400" b="1" dirty="0">
                <a:solidFill>
                  <a:srgbClr val="00B0F0"/>
                </a:solidFill>
              </a:rPr>
              <a:t>المنهجيات الأساسية في تدقيق الحقائق</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5493812"/>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rgbClr val="C00000"/>
                </a:solidFill>
                <a:cs typeface="+mj-cs"/>
              </a:rPr>
              <a:t>التحقق من المصدر</a:t>
            </a:r>
            <a:r>
              <a:rPr lang="ar-SA" b="1" dirty="0" smtClean="0">
                <a:cs typeface="+mj-cs"/>
              </a:rPr>
              <a:t>: </a:t>
            </a:r>
            <a:r>
              <a:rPr lang="ar-SA" dirty="0" smtClean="0"/>
              <a:t>يُعد التحقق من المصدر الخطوة الأولى والأهم في عملية تدقيق الحقائق، إذ يُبنى عليه الحكم على صحة المعلومة من عدمها. والمقصود هنا هو </a:t>
            </a:r>
            <a:r>
              <a:rPr lang="ar-SA" b="1" dirty="0" smtClean="0"/>
              <a:t>تتبع أصل المعلومة أو الخبر ومعرفة الجهة التي أطلقتها أولًا</a:t>
            </a:r>
            <a:r>
              <a:rPr lang="ar-SA" dirty="0" smtClean="0"/>
              <a:t>، ومن ثم تقييم مدى موثوقية هذه الجهة. </a:t>
            </a:r>
          </a:p>
          <a:p>
            <a:pPr lvl="1" algn="r" rtl="1">
              <a:lnSpc>
                <a:spcPct val="150000"/>
              </a:lnSpc>
            </a:pPr>
            <a:r>
              <a:rPr lang="ar-SA" dirty="0"/>
              <a:t>من هو مصدر المعلومة؟</a:t>
            </a:r>
          </a:p>
          <a:p>
            <a:pPr lvl="1" algn="r" rtl="1">
              <a:lnSpc>
                <a:spcPct val="150000"/>
              </a:lnSpc>
            </a:pPr>
            <a:r>
              <a:rPr lang="ar-SA" dirty="0"/>
              <a:t>هل هو معروف بالمصداقية؟</a:t>
            </a:r>
          </a:p>
          <a:p>
            <a:pPr lvl="1" algn="r" rtl="1">
              <a:lnSpc>
                <a:spcPct val="150000"/>
              </a:lnSpc>
            </a:pPr>
            <a:r>
              <a:rPr lang="ar-SA" dirty="0"/>
              <a:t>هل المصدر أصلي أم ناقل</a:t>
            </a:r>
            <a:r>
              <a:rPr lang="ar-SA" dirty="0" smtClean="0"/>
              <a:t>؟</a:t>
            </a:r>
            <a:endParaRPr lang="ar-SA" dirty="0" smtClean="0">
              <a:cs typeface="+mj-cs"/>
            </a:endParaRPr>
          </a:p>
          <a:p>
            <a:pPr marL="285750" indent="-285750" algn="r" rtl="1">
              <a:lnSpc>
                <a:spcPct val="150000"/>
              </a:lnSpc>
              <a:buFont typeface="Wingdings" panose="05000000000000000000" pitchFamily="2" charset="2"/>
              <a:buChar char="q"/>
            </a:pPr>
            <a:r>
              <a:rPr lang="ar-SA" b="1" dirty="0">
                <a:solidFill>
                  <a:srgbClr val="C00000"/>
                </a:solidFill>
                <a:cs typeface="+mj-cs"/>
              </a:rPr>
              <a:t>مقارنة المعلومة بمصادر موثوقة:</a:t>
            </a:r>
            <a:endParaRPr lang="ar-SA" dirty="0">
              <a:solidFill>
                <a:srgbClr val="C00000"/>
              </a:solidFill>
              <a:cs typeface="+mj-cs"/>
            </a:endParaRPr>
          </a:p>
          <a:p>
            <a:pPr marL="285750" lvl="0" indent="-285750" algn="r" rtl="1">
              <a:lnSpc>
                <a:spcPct val="150000"/>
              </a:lnSpc>
              <a:buFont typeface="Arial" panose="020B0604020202020204" pitchFamily="34" charset="0"/>
              <a:buChar char="•"/>
            </a:pPr>
            <a:r>
              <a:rPr lang="ar-SA" dirty="0" smtClean="0">
                <a:cs typeface="+mj-cs"/>
              </a:rPr>
              <a:t>الرجوع لمصادر رسمية أو بيانات أصلية.</a:t>
            </a:r>
            <a:r>
              <a:rPr lang="ar-SA" altLang="en-US" dirty="0">
                <a:latin typeface="Arial" panose="020B0604020202020204" pitchFamily="34" charset="0"/>
              </a:rPr>
              <a:t> أستخدام مصادر رسمية وموثوقة مثل وكالات الأنباء العالمية، المؤسسات الأكاديمية، والبيانات الحكومية</a:t>
            </a:r>
            <a:r>
              <a:rPr lang="en-US" altLang="en-US" dirty="0" smtClean="0">
                <a:latin typeface="Arial" panose="020B0604020202020204" pitchFamily="34" charset="0"/>
              </a:rPr>
              <a:t>.</a:t>
            </a:r>
            <a:endParaRPr lang="ar-SA" dirty="0" smtClean="0">
              <a:cs typeface="+mj-cs"/>
            </a:endParaRPr>
          </a:p>
          <a:p>
            <a:pPr marL="285750" lvl="0" indent="-285750" algn="r" rtl="1">
              <a:lnSpc>
                <a:spcPct val="150000"/>
              </a:lnSpc>
              <a:buFont typeface="Arial" panose="020B0604020202020204" pitchFamily="34" charset="0"/>
              <a:buChar char="•"/>
            </a:pPr>
            <a:r>
              <a:rPr lang="ar-SA" dirty="0" smtClean="0">
                <a:cs typeface="+mj-cs"/>
              </a:rPr>
              <a:t>مطابقة المعلومات مع تقارير إخبارية موثوقة. بمعني  </a:t>
            </a:r>
            <a:r>
              <a:rPr lang="ar-SA" altLang="en-US" dirty="0" smtClean="0">
                <a:latin typeface="Arial" panose="020B0604020202020204" pitchFamily="34" charset="0"/>
              </a:rPr>
              <a:t>مقارنة </a:t>
            </a:r>
            <a:r>
              <a:rPr lang="ar-SA" altLang="en-US" dirty="0">
                <a:latin typeface="Arial" panose="020B0604020202020204" pitchFamily="34" charset="0"/>
              </a:rPr>
              <a:t>الادعاء بمعلومات منشورة مسبقًا في مصادر </a:t>
            </a:r>
            <a:r>
              <a:rPr lang="ar-SA" altLang="en-US" dirty="0" smtClean="0">
                <a:latin typeface="Arial" panose="020B0604020202020204" pitchFamily="34" charset="0"/>
              </a:rPr>
              <a:t>معروفة</a:t>
            </a:r>
            <a:r>
              <a:rPr lang="en-US" altLang="en-US" dirty="0" smtClean="0">
                <a:latin typeface="Arial" panose="020B0604020202020204" pitchFamily="34" charset="0"/>
              </a:rPr>
              <a:t>.</a:t>
            </a:r>
          </a:p>
          <a:p>
            <a:pPr marL="285750" indent="-285750" algn="r" rtl="1">
              <a:lnSpc>
                <a:spcPct val="150000"/>
              </a:lnSpc>
              <a:buFont typeface="Arial" panose="020B0604020202020204" pitchFamily="34" charset="0"/>
              <a:buChar char="•"/>
            </a:pPr>
            <a:r>
              <a:rPr lang="ar-SA" dirty="0" smtClean="0">
                <a:cs typeface="+mj-cs"/>
              </a:rPr>
              <a:t> </a:t>
            </a:r>
          </a:p>
          <a:p>
            <a:pPr lvl="1" algn="r" rtl="1">
              <a:lnSpc>
                <a:spcPct val="150000"/>
              </a:lnSpc>
            </a:pPr>
            <a:endParaRPr lang="ar-SA"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423862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28668"/>
            <a:ext cx="3386537" cy="169326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824019" cy="577850"/>
          </a:xfrm>
          <a:prstGeom prst="rect">
            <a:avLst/>
          </a:prstGeom>
          <a:noFill/>
        </p:spPr>
        <p:txBody>
          <a:bodyPr wrap="square" rtlCol="0">
            <a:spAutoFit/>
          </a:bodyPr>
          <a:lstStyle/>
          <a:p>
            <a:pPr algn="r" rtl="1">
              <a:lnSpc>
                <a:spcPct val="150000"/>
              </a:lnSpc>
            </a:pPr>
            <a:r>
              <a:rPr lang="ar-SA" sz="2400" b="1" dirty="0">
                <a:solidFill>
                  <a:srgbClr val="00B0F0"/>
                </a:solidFill>
              </a:rPr>
              <a:t>المنهجيات الأساسية في تدقيق الحقائق</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التحليل المنطقي للادعاء</a:t>
            </a:r>
          </a:p>
          <a:p>
            <a:pPr algn="r" rtl="1">
              <a:lnSpc>
                <a:spcPct val="150000"/>
              </a:lnSpc>
            </a:pPr>
            <a:r>
              <a:rPr lang="ar-SA" dirty="0">
                <a:cs typeface="+mj-cs"/>
              </a:rPr>
              <a:t>فحص مدى منطقية أو واقعية المعلومة.</a:t>
            </a:r>
          </a:p>
          <a:p>
            <a:pPr algn="r" rtl="1">
              <a:lnSpc>
                <a:spcPct val="150000"/>
              </a:lnSpc>
            </a:pPr>
            <a:r>
              <a:rPr lang="ar-SA" dirty="0">
                <a:cs typeface="+mj-cs"/>
              </a:rPr>
              <a:t>البحث عن التناقضات أو المبالغات غير المبررة في النص أو الصورة.</a:t>
            </a:r>
          </a:p>
          <a:p>
            <a:pPr marL="285750" indent="-285750" algn="r" rtl="1">
              <a:lnSpc>
                <a:spcPct val="150000"/>
              </a:lnSpc>
              <a:buFont typeface="Wingdings" panose="05000000000000000000" pitchFamily="2" charset="2"/>
              <a:buChar char="q"/>
            </a:pPr>
            <a:r>
              <a:rPr lang="ar-SA" b="1" dirty="0">
                <a:solidFill>
                  <a:srgbClr val="C00000"/>
                </a:solidFill>
                <a:cs typeface="+mj-cs"/>
              </a:rPr>
              <a:t>التحقق من الصور </a:t>
            </a:r>
            <a:r>
              <a:rPr lang="ar-SA" b="1" dirty="0" smtClean="0">
                <a:solidFill>
                  <a:srgbClr val="C00000"/>
                </a:solidFill>
                <a:cs typeface="+mj-cs"/>
              </a:rPr>
              <a:t>والفيديوهات</a:t>
            </a:r>
          </a:p>
          <a:p>
            <a:pPr lvl="0"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أ</a:t>
            </a:r>
            <a:r>
              <a:rPr lang="ar-SA" altLang="en-US" dirty="0" smtClean="0">
                <a:latin typeface="Arial" panose="020B0604020202020204" pitchFamily="34" charset="0"/>
                <a:cs typeface="+mj-cs"/>
              </a:rPr>
              <a:t>ستخدام </a:t>
            </a:r>
            <a:r>
              <a:rPr lang="ar-SA" altLang="en-US" dirty="0">
                <a:latin typeface="Arial" panose="020B0604020202020204" pitchFamily="34" charset="0"/>
                <a:cs typeface="+mj-cs"/>
              </a:rPr>
              <a:t>أدوات مثل</a:t>
            </a:r>
            <a:r>
              <a:rPr lang="en-US" altLang="en-US" dirty="0">
                <a:latin typeface="Arial" panose="020B0604020202020204" pitchFamily="34" charset="0"/>
                <a:cs typeface="+mj-cs"/>
              </a:rPr>
              <a:t> Google Reverse Image Search </a:t>
            </a:r>
            <a:r>
              <a:rPr lang="ar-SA" altLang="en-US" dirty="0">
                <a:latin typeface="Arial" panose="020B0604020202020204" pitchFamily="34" charset="0"/>
                <a:cs typeface="+mj-cs"/>
              </a:rPr>
              <a:t>أو</a:t>
            </a:r>
            <a:r>
              <a:rPr lang="en-US" altLang="en-US" dirty="0">
                <a:latin typeface="Arial" panose="020B0604020202020204" pitchFamily="34" charset="0"/>
                <a:cs typeface="+mj-cs"/>
              </a:rPr>
              <a:t> </a:t>
            </a:r>
            <a:r>
              <a:rPr lang="en-US" altLang="en-US" dirty="0" err="1">
                <a:latin typeface="Arial" panose="020B0604020202020204" pitchFamily="34" charset="0"/>
                <a:cs typeface="+mj-cs"/>
              </a:rPr>
              <a:t>TinEye</a:t>
            </a:r>
            <a:r>
              <a:rPr lang="en-US" altLang="en-US" dirty="0">
                <a:latin typeface="Arial" panose="020B0604020202020204" pitchFamily="34" charset="0"/>
                <a:cs typeface="+mj-cs"/>
              </a:rPr>
              <a:t> </a:t>
            </a:r>
            <a:r>
              <a:rPr lang="ar-SA" altLang="en-US" dirty="0">
                <a:latin typeface="Arial" panose="020B0604020202020204" pitchFamily="34" charset="0"/>
                <a:cs typeface="+mj-cs"/>
              </a:rPr>
              <a:t>للتحقق من أصل الصورة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تحليل البيانات الوصفية</a:t>
            </a:r>
            <a:r>
              <a:rPr lang="en-US" altLang="en-US" dirty="0">
                <a:latin typeface="Arial" panose="020B0604020202020204" pitchFamily="34" charset="0"/>
                <a:cs typeface="+mj-cs"/>
              </a:rPr>
              <a:t> (Metadata) </a:t>
            </a:r>
            <a:r>
              <a:rPr lang="ar-SA" altLang="en-US" dirty="0">
                <a:latin typeface="Arial" panose="020B0604020202020204" pitchFamily="34" charset="0"/>
                <a:cs typeface="+mj-cs"/>
              </a:rPr>
              <a:t>عند الإمكان</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مراجعة توقيت وموقع نشر الوسائط</a:t>
            </a:r>
            <a:r>
              <a:rPr lang="en-US" altLang="en-US" dirty="0">
                <a:latin typeface="Arial" panose="020B0604020202020204" pitchFamily="34" charset="0"/>
                <a:cs typeface="+mj-cs"/>
              </a:rPr>
              <a:t>.</a:t>
            </a:r>
          </a:p>
          <a:p>
            <a:pPr marL="285750" indent="-285750" algn="r" rtl="1">
              <a:lnSpc>
                <a:spcPct val="150000"/>
              </a:lnSpc>
              <a:buFont typeface="Wingdings" panose="05000000000000000000" pitchFamily="2" charset="2"/>
              <a:buChar char="q"/>
            </a:pPr>
            <a:r>
              <a:rPr lang="ar-SA" b="1" dirty="0">
                <a:solidFill>
                  <a:srgbClr val="C00000"/>
                </a:solidFill>
                <a:cs typeface="+mj-cs"/>
              </a:rPr>
              <a:t>التواصل مع الجهات المعنية</a:t>
            </a:r>
          </a:p>
          <a:p>
            <a:pPr algn="r" rtl="1">
              <a:lnSpc>
                <a:spcPct val="150000"/>
              </a:lnSpc>
            </a:pPr>
            <a:r>
              <a:rPr lang="ar-SA" dirty="0">
                <a:cs typeface="+mj-cs"/>
              </a:rPr>
              <a:t>مراسلة أو الاتصال بالأطراف المذكورة في الخبر للتأكد من دقة ما نُشر.</a:t>
            </a:r>
          </a:p>
          <a:p>
            <a:pPr algn="r" rtl="1">
              <a:lnSpc>
                <a:spcPct val="150000"/>
              </a:lnSpc>
            </a:pPr>
            <a:r>
              <a:rPr lang="ar-SA" dirty="0">
                <a:cs typeface="+mj-cs"/>
              </a:rPr>
              <a:t>سؤال الخبراء المتخصصين في المجال المرتبط بالمعلومة.</a:t>
            </a:r>
          </a:p>
          <a:p>
            <a:pPr algn="r" rtl="1">
              <a:lnSpc>
                <a:spcPct val="150000"/>
              </a:lnSpc>
            </a:pPr>
            <a:endParaRPr lang="ar-SA" b="1"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8306703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2289" y="1335074"/>
            <a:ext cx="3436899" cy="2386363"/>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824019" cy="577850"/>
          </a:xfrm>
          <a:prstGeom prst="rect">
            <a:avLst/>
          </a:prstGeom>
          <a:noFill/>
        </p:spPr>
        <p:txBody>
          <a:bodyPr wrap="square" rtlCol="0">
            <a:spAutoFit/>
          </a:bodyPr>
          <a:lstStyle/>
          <a:p>
            <a:pPr algn="r" rtl="1">
              <a:lnSpc>
                <a:spcPct val="150000"/>
              </a:lnSpc>
            </a:pPr>
            <a:r>
              <a:rPr lang="ar-SA" sz="2400" b="1" dirty="0">
                <a:solidFill>
                  <a:srgbClr val="00B0F0"/>
                </a:solidFill>
              </a:rPr>
              <a:t>المنهجيات الأساسية في تدقيق الحقائق</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4662815"/>
          </a:xfrm>
          <a:prstGeom prst="rect">
            <a:avLst/>
          </a:prstGeom>
          <a:noFill/>
        </p:spPr>
        <p:txBody>
          <a:bodyPr wrap="square" rtlCol="0">
            <a:spAutoFit/>
          </a:bodyPr>
          <a:lstStyle/>
          <a:p>
            <a:pPr algn="r" rtl="1">
              <a:lnSpc>
                <a:spcPct val="150000"/>
              </a:lnSpc>
            </a:pPr>
            <a:r>
              <a:rPr lang="ar-SA" b="1" dirty="0" smtClean="0">
                <a:solidFill>
                  <a:srgbClr val="C00000"/>
                </a:solidFill>
              </a:rPr>
              <a:t>للتحقق من المصدر او المعلومة نعمل الاتي :</a:t>
            </a:r>
          </a:p>
          <a:p>
            <a:pPr algn="r" rtl="1">
              <a:lnSpc>
                <a:spcPct val="150000"/>
              </a:lnSpc>
            </a:pPr>
            <a:r>
              <a:rPr lang="ar-SA" b="1" dirty="0" smtClean="0">
                <a:solidFill>
                  <a:srgbClr val="C00000"/>
                </a:solidFill>
              </a:rPr>
              <a:t>أولًا</a:t>
            </a:r>
            <a:r>
              <a:rPr lang="ar-SA" b="1" dirty="0">
                <a:solidFill>
                  <a:srgbClr val="C00000"/>
                </a:solidFill>
              </a:rPr>
              <a:t>: تحديد الجهة الأصلية للمعلومة</a:t>
            </a:r>
          </a:p>
          <a:p>
            <a:pPr algn="r" rtl="1">
              <a:lnSpc>
                <a:spcPct val="150000"/>
              </a:lnSpc>
            </a:pPr>
            <a:r>
              <a:rPr lang="ar-SA" dirty="0"/>
              <a:t>غالبًا ما تُنقل الأخبار والمعلومات عبر طبقات متعددة من إعادة النشر (مشاركة، نسخ، ترجمة، اقتباس)، مما يُصعّب الوصول إلى المصدر الأولي. ولتحديد المصدر الأصلي، يمكن اتباع الخطوات التالية:</a:t>
            </a:r>
          </a:p>
          <a:p>
            <a:pPr marL="285750" indent="-285750" algn="r" rtl="1">
              <a:lnSpc>
                <a:spcPct val="150000"/>
              </a:lnSpc>
              <a:buFont typeface="Wingdings" panose="05000000000000000000" pitchFamily="2" charset="2"/>
              <a:buChar char="§"/>
            </a:pPr>
            <a:r>
              <a:rPr lang="ar-SA" b="1" dirty="0"/>
              <a:t>استخدام البحث العكسي</a:t>
            </a:r>
            <a:r>
              <a:rPr lang="ar-SA" dirty="0"/>
              <a:t>:</a:t>
            </a:r>
          </a:p>
          <a:p>
            <a:pPr marL="285750" indent="-285750" algn="r" rtl="1">
              <a:lnSpc>
                <a:spcPct val="150000"/>
              </a:lnSpc>
              <a:buFont typeface="Wingdings" panose="05000000000000000000" pitchFamily="2" charset="2"/>
              <a:buChar char="Ø"/>
            </a:pPr>
            <a:r>
              <a:rPr lang="ar-SA" dirty="0"/>
              <a:t>للصور: أدوات مثل </a:t>
            </a:r>
            <a:r>
              <a:rPr lang="en-US" i="1" dirty="0"/>
              <a:t>Google Reverse Image Search</a:t>
            </a:r>
            <a:r>
              <a:rPr lang="en-US" dirty="0"/>
              <a:t> </a:t>
            </a:r>
            <a:r>
              <a:rPr lang="ar-SA" dirty="0"/>
              <a:t>أو </a:t>
            </a:r>
            <a:r>
              <a:rPr lang="en-US" i="1" dirty="0" err="1"/>
              <a:t>TinEye</a:t>
            </a:r>
            <a:r>
              <a:rPr lang="en-US" dirty="0"/>
              <a:t> </a:t>
            </a:r>
            <a:r>
              <a:rPr lang="ar-SA" dirty="0"/>
              <a:t>لمعرفة أول مرة ظهرت فيها الصورة ومن نشرها.</a:t>
            </a:r>
          </a:p>
          <a:p>
            <a:pPr marL="285750" indent="-285750" algn="r" rtl="1">
              <a:lnSpc>
                <a:spcPct val="150000"/>
              </a:lnSpc>
              <a:buFont typeface="Wingdings" panose="05000000000000000000" pitchFamily="2" charset="2"/>
              <a:buChar char="Ø"/>
            </a:pPr>
            <a:r>
              <a:rPr lang="ar-SA" dirty="0"/>
              <a:t>للنصوص أو العناوين: وضع جزء من النص أو العنوان بين علامتي اقتباس في محرك البحث (مثال: "تصريح الرئيس حول الأسعار") لمطابقة النشر الأصلي.</a:t>
            </a:r>
          </a:p>
          <a:p>
            <a:pPr marL="285750" indent="-285750" algn="r" rtl="1">
              <a:lnSpc>
                <a:spcPct val="150000"/>
              </a:lnSpc>
              <a:buFont typeface="Wingdings" panose="05000000000000000000" pitchFamily="2" charset="2"/>
              <a:buChar char="Ø"/>
            </a:pPr>
            <a:endParaRPr lang="ar-SA" b="1" dirty="0" smtClean="0">
              <a:solidFill>
                <a:srgbClr val="C00000"/>
              </a:solidFill>
              <a:cs typeface="+mj-cs"/>
            </a:endParaRPr>
          </a:p>
          <a:p>
            <a:pPr lvl="1" algn="r" rtl="1">
              <a:lnSpc>
                <a:spcPct val="150000"/>
              </a:lnSpc>
            </a:pPr>
            <a:endParaRPr lang="ar-SA"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500398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896460"/>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89861" y="2153246"/>
            <a:ext cx="8417320" cy="340715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SA" b="1" dirty="0">
                <a:cs typeface="+mj-cs"/>
              </a:rPr>
              <a:t>تحليل المحتوى المنشور</a:t>
            </a:r>
            <a:r>
              <a:rPr lang="ar-SA" dirty="0">
                <a:cs typeface="+mj-cs"/>
              </a:rPr>
              <a:t>:</a:t>
            </a:r>
          </a:p>
          <a:p>
            <a:pPr marL="742950" lvl="1" indent="-285750" algn="r" rtl="1">
              <a:lnSpc>
                <a:spcPct val="150000"/>
              </a:lnSpc>
              <a:buFont typeface="Wingdings" panose="05000000000000000000" pitchFamily="2" charset="2"/>
              <a:buChar char="Ø"/>
            </a:pPr>
            <a:r>
              <a:rPr lang="ar-SA" dirty="0">
                <a:cs typeface="+mj-cs"/>
              </a:rPr>
              <a:t>هل يحتوي على اسم كاتب أو جهة رسمية؟</a:t>
            </a:r>
          </a:p>
          <a:p>
            <a:pPr marL="742950" lvl="1" indent="-285750" algn="r" rtl="1">
              <a:lnSpc>
                <a:spcPct val="150000"/>
              </a:lnSpc>
              <a:buFont typeface="Wingdings" panose="05000000000000000000" pitchFamily="2" charset="2"/>
              <a:buChar char="Ø"/>
            </a:pPr>
            <a:r>
              <a:rPr lang="ar-SA" dirty="0">
                <a:cs typeface="+mj-cs"/>
              </a:rPr>
              <a:t>هل يشير إلى مصدر (مثل وكالة أنباء، تقرير رسمي، دراسة علمية)؟</a:t>
            </a:r>
          </a:p>
          <a:p>
            <a:pPr marL="742950" lvl="1" indent="-285750" algn="r" rtl="1">
              <a:lnSpc>
                <a:spcPct val="150000"/>
              </a:lnSpc>
              <a:buFont typeface="Wingdings" panose="05000000000000000000" pitchFamily="2" charset="2"/>
              <a:buChar char="Ø"/>
            </a:pPr>
            <a:r>
              <a:rPr lang="ar-SA" dirty="0">
                <a:cs typeface="+mj-cs"/>
              </a:rPr>
              <a:t>هل يوجد تاريخ نشر واضح؟ وهل هناك تحديثات لاحقة؟</a:t>
            </a:r>
          </a:p>
          <a:p>
            <a:pPr marL="285750" indent="-285750" algn="r" rtl="1">
              <a:lnSpc>
                <a:spcPct val="150000"/>
              </a:lnSpc>
              <a:buFont typeface="Wingdings" panose="05000000000000000000" pitchFamily="2" charset="2"/>
              <a:buChar char="§"/>
            </a:pPr>
            <a:r>
              <a:rPr lang="ar-SA" b="1" dirty="0">
                <a:cs typeface="+mj-cs"/>
              </a:rPr>
              <a:t>تتبع السلسلة الزمنية للنشر</a:t>
            </a:r>
            <a:r>
              <a:rPr lang="ar-SA" dirty="0">
                <a:cs typeface="+mj-cs"/>
              </a:rPr>
              <a:t>:</a:t>
            </a:r>
          </a:p>
          <a:p>
            <a:pPr marL="742950" lvl="1" indent="-285750" algn="r" rtl="1">
              <a:lnSpc>
                <a:spcPct val="150000"/>
              </a:lnSpc>
              <a:buFont typeface="Wingdings" panose="05000000000000000000" pitchFamily="2" charset="2"/>
              <a:buChar char="Ø"/>
            </a:pPr>
            <a:r>
              <a:rPr lang="ar-SA" dirty="0">
                <a:cs typeface="+mj-cs"/>
              </a:rPr>
              <a:t>مقارنة توقيت نشر المحتوى على المنصات المختلفة.</a:t>
            </a:r>
          </a:p>
          <a:p>
            <a:pPr marL="742950" lvl="1" indent="-285750" algn="r" rtl="1">
              <a:lnSpc>
                <a:spcPct val="150000"/>
              </a:lnSpc>
              <a:buFont typeface="Wingdings" panose="05000000000000000000" pitchFamily="2" charset="2"/>
              <a:buChar char="Ø"/>
            </a:pPr>
            <a:r>
              <a:rPr lang="ar-SA" dirty="0">
                <a:cs typeface="+mj-cs"/>
              </a:rPr>
              <a:t>البحث عمّن نشر الخبر أولًا، وهل لديه علاقة مباشرة بالحدث؟</a:t>
            </a:r>
          </a:p>
          <a:p>
            <a:pPr marL="342900" indent="-342900" algn="r" rtl="1">
              <a:lnSpc>
                <a:spcPct val="150000"/>
              </a:lnSpc>
              <a:buFont typeface="Wingdings" panose="05000000000000000000" pitchFamily="2" charset="2"/>
              <a:buChar char="q"/>
            </a:pPr>
            <a:endParaRPr lang="ar-SA"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6FC11415-89CC-7CDC-803D-77B916D26A93}"/>
              </a:ext>
            </a:extLst>
          </p:cNvPr>
          <p:cNvSpPr txBox="1"/>
          <p:nvPr/>
        </p:nvSpPr>
        <p:spPr>
          <a:xfrm>
            <a:off x="4689258" y="1412953"/>
            <a:ext cx="4824019" cy="577850"/>
          </a:xfrm>
          <a:prstGeom prst="rect">
            <a:avLst/>
          </a:prstGeom>
          <a:noFill/>
        </p:spPr>
        <p:txBody>
          <a:bodyPr wrap="square" rtlCol="0">
            <a:spAutoFit/>
          </a:bodyPr>
          <a:lstStyle/>
          <a:p>
            <a:pPr algn="r" rtl="1">
              <a:lnSpc>
                <a:spcPct val="150000"/>
              </a:lnSpc>
            </a:pPr>
            <a:r>
              <a:rPr lang="ar-SA" sz="2400" b="1" dirty="0">
                <a:solidFill>
                  <a:srgbClr val="00B0F0"/>
                </a:solidFill>
              </a:rPr>
              <a:t>المنهجيات الأساسية في تدقيق الحقائق</a:t>
            </a:r>
          </a:p>
        </p:txBody>
      </p:sp>
    </p:spTree>
    <p:extLst>
      <p:ext uri="{BB962C8B-B14F-4D97-AF65-F5344CB8AC3E}">
        <p14:creationId xmlns:p14="http://schemas.microsoft.com/office/powerpoint/2010/main" val="8711611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3940" cy="193320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89861" y="2117804"/>
            <a:ext cx="8417320" cy="1384995"/>
          </a:xfrm>
          <a:prstGeom prst="rect">
            <a:avLst/>
          </a:prstGeom>
          <a:noFill/>
        </p:spPr>
        <p:txBody>
          <a:bodyPr wrap="square" rtlCol="0">
            <a:spAutoFit/>
          </a:bodyPr>
          <a:lstStyle/>
          <a:p>
            <a:pPr algn="r" rtl="1">
              <a:lnSpc>
                <a:spcPct val="150000"/>
              </a:lnSpc>
            </a:pPr>
            <a:r>
              <a:rPr lang="ar-SA" b="1" dirty="0">
                <a:solidFill>
                  <a:srgbClr val="C00000"/>
                </a:solidFill>
                <a:cs typeface="+mj-cs"/>
              </a:rPr>
              <a:t>ثانيًا: تقييم مصداقية الجهة الناشرة</a:t>
            </a:r>
          </a:p>
          <a:p>
            <a:pPr algn="r" rtl="1">
              <a:lnSpc>
                <a:spcPct val="150000"/>
              </a:lnSpc>
            </a:pPr>
            <a:r>
              <a:rPr lang="ar-SA" dirty="0">
                <a:cs typeface="+mj-cs"/>
              </a:rPr>
              <a:t>بعد تحديد المصدر، يجب تقييم مدى موثوقيته بناءً على المعايير التالية:</a:t>
            </a:r>
          </a:p>
          <a:p>
            <a:pPr marL="342900" indent="-342900" algn="r" rtl="1">
              <a:lnSpc>
                <a:spcPct val="150000"/>
              </a:lnSpc>
              <a:buFont typeface="Wingdings" panose="05000000000000000000" pitchFamily="2" charset="2"/>
              <a:buChar char="q"/>
            </a:pPr>
            <a:endParaRPr lang="ar-SA"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6FC11415-89CC-7CDC-803D-77B916D26A93}"/>
              </a:ext>
            </a:extLst>
          </p:cNvPr>
          <p:cNvSpPr txBox="1"/>
          <p:nvPr/>
        </p:nvSpPr>
        <p:spPr>
          <a:xfrm>
            <a:off x="4689258" y="1412953"/>
            <a:ext cx="4824019" cy="577850"/>
          </a:xfrm>
          <a:prstGeom prst="rect">
            <a:avLst/>
          </a:prstGeom>
          <a:noFill/>
        </p:spPr>
        <p:txBody>
          <a:bodyPr wrap="square" rtlCol="0">
            <a:spAutoFit/>
          </a:bodyPr>
          <a:lstStyle/>
          <a:p>
            <a:pPr algn="r" rtl="1">
              <a:lnSpc>
                <a:spcPct val="150000"/>
              </a:lnSpc>
            </a:pPr>
            <a:r>
              <a:rPr lang="ar-SA" sz="2400" b="1" dirty="0">
                <a:solidFill>
                  <a:srgbClr val="00B0F0"/>
                </a:solidFill>
              </a:rPr>
              <a:t>المنهجيات الأساسية في تدقيق الحقائق</a:t>
            </a:r>
          </a:p>
        </p:txBody>
      </p:sp>
      <p:graphicFrame>
        <p:nvGraphicFramePr>
          <p:cNvPr id="10" name="Table 9"/>
          <p:cNvGraphicFramePr>
            <a:graphicFrameLocks noGrp="1"/>
          </p:cNvGraphicFramePr>
          <p:nvPr>
            <p:extLst>
              <p:ext uri="{D42A27DB-BD31-4B8C-83A1-F6EECF244321}">
                <p14:modId xmlns:p14="http://schemas.microsoft.com/office/powerpoint/2010/main" val="3696468469"/>
              </p:ext>
            </p:extLst>
          </p:nvPr>
        </p:nvGraphicFramePr>
        <p:xfrm>
          <a:off x="3879181" y="3077274"/>
          <a:ext cx="8128000" cy="3749283"/>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832861275"/>
                    </a:ext>
                  </a:extLst>
                </a:gridCol>
                <a:gridCol w="4064000">
                  <a:extLst>
                    <a:ext uri="{9D8B030D-6E8A-4147-A177-3AD203B41FA5}">
                      <a16:colId xmlns:a16="http://schemas.microsoft.com/office/drawing/2014/main" val="4101743869"/>
                    </a:ext>
                  </a:extLst>
                </a:gridCol>
              </a:tblGrid>
              <a:tr h="32910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r-SA" dirty="0" smtClean="0"/>
                        <a:t>ما يجب التحقق منه</a:t>
                      </a:r>
                    </a:p>
                  </a:txBody>
                  <a:tcPr anchor="ctr"/>
                </a:tc>
                <a:tc>
                  <a:txBody>
                    <a:bodyPr/>
                    <a:lstStyle/>
                    <a:p>
                      <a:pPr algn="ctr">
                        <a:lnSpc>
                          <a:spcPct val="100000"/>
                        </a:lnSpc>
                      </a:pPr>
                      <a:r>
                        <a:rPr lang="ar-SA" dirty="0" smtClean="0"/>
                        <a:t>المعيار</a:t>
                      </a:r>
                      <a:endParaRPr lang="ar-SA" dirty="0"/>
                    </a:p>
                  </a:txBody>
                  <a:tcPr anchor="ctr"/>
                </a:tc>
                <a:extLst>
                  <a:ext uri="{0D108BD9-81ED-4DB2-BD59-A6C34878D82A}">
                    <a16:rowId xmlns:a16="http://schemas.microsoft.com/office/drawing/2014/main" val="1010057488"/>
                  </a:ext>
                </a:extLst>
              </a:tr>
              <a:tr h="778421">
                <a:tc>
                  <a:txBody>
                    <a:bodyPr/>
                    <a:lstStyle/>
                    <a:p>
                      <a:pPr algn="r" rtl="1">
                        <a:lnSpc>
                          <a:spcPct val="100000"/>
                        </a:lnSpc>
                      </a:pPr>
                      <a:r>
                        <a:rPr lang="ar-SA" dirty="0" smtClean="0">
                          <a:cs typeface="+mj-cs"/>
                        </a:rPr>
                        <a:t>هل هي جهة إعلامية محترفة؟ هل لها سجل مهني موثوق؟</a:t>
                      </a:r>
                      <a:endParaRPr lang="ar-SA" dirty="0">
                        <a:cs typeface="+mj-cs"/>
                      </a:endParaRPr>
                    </a:p>
                  </a:txBody>
                  <a:tcPr anchor="ct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b="1" dirty="0" smtClean="0">
                          <a:cs typeface="+mj-cs"/>
                        </a:rPr>
                        <a:t>الجهة الناشرة</a:t>
                      </a:r>
                      <a:endParaRPr lang="ar-SA" dirty="0" smtClean="0">
                        <a:cs typeface="+mj-cs"/>
                      </a:endParaRPr>
                    </a:p>
                    <a:p>
                      <a:pPr algn="r" rtl="1">
                        <a:lnSpc>
                          <a:spcPct val="100000"/>
                        </a:lnSpc>
                      </a:pPr>
                      <a:endParaRPr lang="ar-SA" dirty="0">
                        <a:cs typeface="+mj-cs"/>
                      </a:endParaRPr>
                    </a:p>
                  </a:txBody>
                  <a:tcPr anchor="ctr"/>
                </a:tc>
                <a:extLst>
                  <a:ext uri="{0D108BD9-81ED-4DB2-BD59-A6C34878D82A}">
                    <a16:rowId xmlns:a16="http://schemas.microsoft.com/office/drawing/2014/main" val="2788432510"/>
                  </a:ext>
                </a:extLst>
              </a:tr>
              <a:tr h="40818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dirty="0" smtClean="0">
                          <a:cs typeface="+mj-cs"/>
                        </a:rPr>
                        <a:t>هل تتبع الجهة أجندة واضحة قد تؤثر على نقل الحقيقة؟</a:t>
                      </a:r>
                    </a:p>
                  </a:txBody>
                  <a:tcPr anchor="ctr"/>
                </a:tc>
                <a:tc>
                  <a:txBody>
                    <a:bodyPr/>
                    <a:lstStyle/>
                    <a:p>
                      <a:pPr algn="r" rtl="1">
                        <a:lnSpc>
                          <a:spcPct val="100000"/>
                        </a:lnSpc>
                      </a:pPr>
                      <a:r>
                        <a:rPr lang="ar-SA" b="1" dirty="0" smtClean="0">
                          <a:cs typeface="+mj-cs"/>
                        </a:rPr>
                        <a:t>الانحياز السياسي أو الديني</a:t>
                      </a:r>
                      <a:endParaRPr lang="ar-SA" dirty="0">
                        <a:cs typeface="+mj-cs"/>
                      </a:endParaRPr>
                    </a:p>
                  </a:txBody>
                  <a:tcPr anchor="ctr"/>
                </a:tc>
                <a:extLst>
                  <a:ext uri="{0D108BD9-81ED-4DB2-BD59-A6C34878D82A}">
                    <a16:rowId xmlns:a16="http://schemas.microsoft.com/office/drawing/2014/main" val="978290934"/>
                  </a:ext>
                </a:extLst>
              </a:tr>
              <a:tr h="575931">
                <a:tc>
                  <a:txBody>
                    <a:bodyPr/>
                    <a:lstStyle/>
                    <a:p>
                      <a:pPr algn="r" rtl="1">
                        <a:lnSpc>
                          <a:spcPct val="100000"/>
                        </a:lnSpc>
                      </a:pPr>
                      <a:r>
                        <a:rPr lang="ar-SA" sz="1800" kern="1200" dirty="0" smtClean="0">
                          <a:solidFill>
                            <a:schemeClr val="dk1"/>
                          </a:solidFill>
                          <a:latin typeface="+mn-lt"/>
                          <a:ea typeface="+mn-ea"/>
                          <a:cs typeface="+mn-cs"/>
                        </a:rPr>
                        <a:t>هل توفر الجهة معلومات واضحة عن فريق التحرير، السياسات، والمصادر؟</a:t>
                      </a:r>
                      <a:endParaRPr lang="ar-SA" dirty="0">
                        <a:cs typeface="+mj-cs"/>
                      </a:endParaRPr>
                    </a:p>
                  </a:txBody>
                  <a:tcPr anchor="ctr"/>
                </a:tc>
                <a:tc>
                  <a:txBody>
                    <a:bodyPr/>
                    <a:lstStyle/>
                    <a:p>
                      <a:pPr algn="r" rtl="1">
                        <a:lnSpc>
                          <a:spcPct val="100000"/>
                        </a:lnSpc>
                      </a:pPr>
                      <a:r>
                        <a:rPr lang="ar-SA" b="1" dirty="0" smtClean="0">
                          <a:cs typeface="+mj-cs"/>
                        </a:rPr>
                        <a:t>الشفافية</a:t>
                      </a:r>
                      <a:endParaRPr lang="ar-SA" dirty="0">
                        <a:cs typeface="+mj-cs"/>
                      </a:endParaRPr>
                    </a:p>
                  </a:txBody>
                  <a:tcPr anchor="ctr"/>
                </a:tc>
                <a:extLst>
                  <a:ext uri="{0D108BD9-81ED-4DB2-BD59-A6C34878D82A}">
                    <a16:rowId xmlns:a16="http://schemas.microsoft.com/office/drawing/2014/main" val="2091816057"/>
                  </a:ext>
                </a:extLst>
              </a:tr>
              <a:tr h="778421">
                <a:tc>
                  <a:txBody>
                    <a:bodyPr/>
                    <a:lstStyle/>
                    <a:p>
                      <a:pPr algn="r" rtl="1">
                        <a:lnSpc>
                          <a:spcPct val="100000"/>
                        </a:lnSpc>
                      </a:pPr>
                      <a:r>
                        <a:rPr lang="ar-SA" dirty="0">
                          <a:cs typeface="+mj-cs"/>
                        </a:rPr>
                        <a:t>هل سبق وتم كشف حالات تضليل أو أخبار كاذبة من هذه الجهة؟</a:t>
                      </a:r>
                    </a:p>
                  </a:txBody>
                  <a:tcPr anchor="ctr"/>
                </a:tc>
                <a:tc>
                  <a:txBody>
                    <a:bodyPr/>
                    <a:lstStyle/>
                    <a:p>
                      <a:pPr algn="r" rtl="1">
                        <a:lnSpc>
                          <a:spcPct val="100000"/>
                        </a:lnSpc>
                      </a:pPr>
                      <a:r>
                        <a:rPr lang="ar-SA" b="1" dirty="0">
                          <a:cs typeface="+mj-cs"/>
                        </a:rPr>
                        <a:t>التحقق من السجل المهني</a:t>
                      </a:r>
                      <a:endParaRPr lang="ar-SA" dirty="0">
                        <a:cs typeface="+mj-cs"/>
                      </a:endParaRPr>
                    </a:p>
                  </a:txBody>
                  <a:tcPr anchor="ctr"/>
                </a:tc>
                <a:extLst>
                  <a:ext uri="{0D108BD9-81ED-4DB2-BD59-A6C34878D82A}">
                    <a16:rowId xmlns:a16="http://schemas.microsoft.com/office/drawing/2014/main" val="1186751243"/>
                  </a:ext>
                </a:extLst>
              </a:tr>
              <a:tr h="778421">
                <a:tc>
                  <a:txBody>
                    <a:bodyPr/>
                    <a:lstStyle/>
                    <a:p>
                      <a:pPr algn="r" rtl="1">
                        <a:lnSpc>
                          <a:spcPct val="100000"/>
                        </a:lnSpc>
                      </a:pPr>
                      <a:r>
                        <a:rPr lang="ar-SA" dirty="0">
                          <a:cs typeface="+mj-cs"/>
                        </a:rPr>
                        <a:t>هل تعتمدها شبكات تدقيق الحقائق مثل </a:t>
                      </a:r>
                      <a:r>
                        <a:rPr lang="en-US" dirty="0">
                          <a:cs typeface="+mj-cs"/>
                        </a:rPr>
                        <a:t>IFCN </a:t>
                      </a:r>
                      <a:r>
                        <a:rPr lang="ar-SA" dirty="0">
                          <a:cs typeface="+mj-cs"/>
                        </a:rPr>
                        <a:t>أو غيرها؟</a:t>
                      </a:r>
                    </a:p>
                  </a:txBody>
                  <a:tcPr anchor="ctr"/>
                </a:tc>
                <a:tc>
                  <a:txBody>
                    <a:bodyPr/>
                    <a:lstStyle/>
                    <a:p>
                      <a:pPr algn="r" rtl="1">
                        <a:lnSpc>
                          <a:spcPct val="100000"/>
                        </a:lnSpc>
                      </a:pPr>
                      <a:r>
                        <a:rPr lang="ar-SA" b="1" dirty="0">
                          <a:cs typeface="+mj-cs"/>
                        </a:rPr>
                        <a:t>الاعترافات الرسمية</a:t>
                      </a:r>
                      <a:endParaRPr lang="ar-SA" dirty="0">
                        <a:cs typeface="+mj-cs"/>
                      </a:endParaRPr>
                    </a:p>
                  </a:txBody>
                  <a:tcPr anchor="ctr"/>
                </a:tc>
                <a:extLst>
                  <a:ext uri="{0D108BD9-81ED-4DB2-BD59-A6C34878D82A}">
                    <a16:rowId xmlns:a16="http://schemas.microsoft.com/office/drawing/2014/main" val="2702052244"/>
                  </a:ext>
                </a:extLst>
              </a:tr>
            </a:tbl>
          </a:graphicData>
        </a:graphic>
      </p:graphicFrame>
    </p:spTree>
    <p:extLst>
      <p:ext uri="{BB962C8B-B14F-4D97-AF65-F5344CB8AC3E}">
        <p14:creationId xmlns:p14="http://schemas.microsoft.com/office/powerpoint/2010/main" val="79863194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3"/>
            <a:ext cx="3352355" cy="3458539"/>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89861" y="2366619"/>
            <a:ext cx="8417320" cy="5124480"/>
          </a:xfrm>
          <a:prstGeom prst="rect">
            <a:avLst/>
          </a:prstGeom>
          <a:noFill/>
        </p:spPr>
        <p:txBody>
          <a:bodyPr wrap="square" rtlCol="0">
            <a:spAutoFit/>
          </a:bodyPr>
          <a:lstStyle/>
          <a:p>
            <a:pPr algn="r" rtl="1">
              <a:lnSpc>
                <a:spcPct val="150000"/>
              </a:lnSpc>
            </a:pPr>
            <a:r>
              <a:rPr lang="ar-SA" b="1" dirty="0">
                <a:solidFill>
                  <a:srgbClr val="C00000"/>
                </a:solidFill>
                <a:cs typeface="+mj-cs"/>
              </a:rPr>
              <a:t>أمثلة تطبيقية</a:t>
            </a:r>
          </a:p>
          <a:p>
            <a:pPr algn="r" rtl="1">
              <a:lnSpc>
                <a:spcPct val="150000"/>
              </a:lnSpc>
            </a:pPr>
            <a:r>
              <a:rPr lang="ar-SA" b="1" dirty="0">
                <a:cs typeface="+mj-cs"/>
              </a:rPr>
              <a:t>مثال إيجابي</a:t>
            </a:r>
            <a:r>
              <a:rPr lang="ar-SA" dirty="0">
                <a:cs typeface="+mj-cs"/>
              </a:rPr>
              <a:t>:</a:t>
            </a:r>
          </a:p>
          <a:p>
            <a:pPr lvl="1" algn="r" rtl="1">
              <a:lnSpc>
                <a:spcPct val="150000"/>
              </a:lnSpc>
            </a:pPr>
            <a:r>
              <a:rPr lang="ar-SA" b="1" dirty="0">
                <a:cs typeface="+mj-cs"/>
              </a:rPr>
              <a:t>المعلومة</a:t>
            </a:r>
            <a:r>
              <a:rPr lang="ar-SA" dirty="0">
                <a:cs typeface="+mj-cs"/>
              </a:rPr>
              <a:t>: "منظمة الصحة العالمية أصدرت توصية جديدة بخصوص لقاحات كوفيد-19".</a:t>
            </a:r>
          </a:p>
          <a:p>
            <a:pPr lvl="1" algn="r" rtl="1">
              <a:lnSpc>
                <a:spcPct val="150000"/>
              </a:lnSpc>
            </a:pPr>
            <a:r>
              <a:rPr lang="ar-SA" b="1" dirty="0">
                <a:cs typeface="+mj-cs"/>
              </a:rPr>
              <a:t>التحقق</a:t>
            </a:r>
            <a:r>
              <a:rPr lang="ar-SA" dirty="0">
                <a:cs typeface="+mj-cs"/>
              </a:rPr>
              <a:t>: التوجه مباشرة إلى موقع </a:t>
            </a:r>
            <a:r>
              <a:rPr lang="en-US" dirty="0">
                <a:cs typeface="+mj-cs"/>
              </a:rPr>
              <a:t>WHO </a:t>
            </a:r>
            <a:r>
              <a:rPr lang="ar-SA" dirty="0">
                <a:cs typeface="+mj-cs"/>
              </a:rPr>
              <a:t>الرسمي والتأكد من نشر الخبر هناك</a:t>
            </a:r>
            <a:r>
              <a:rPr lang="ar-SA" dirty="0" smtClean="0">
                <a:cs typeface="+mj-cs"/>
              </a:rPr>
              <a:t>.</a:t>
            </a:r>
          </a:p>
          <a:p>
            <a:pPr lvl="1" algn="r" rtl="1">
              <a:lnSpc>
                <a:spcPct val="150000"/>
              </a:lnSpc>
            </a:pPr>
            <a:r>
              <a:rPr lang="en-US" dirty="0">
                <a:cs typeface="+mj-cs"/>
                <a:hlinkClick r:id="rId4"/>
              </a:rPr>
              <a:t>https://</a:t>
            </a:r>
            <a:r>
              <a:rPr lang="en-US" dirty="0" smtClean="0">
                <a:cs typeface="+mj-cs"/>
                <a:hlinkClick r:id="rId4"/>
              </a:rPr>
              <a:t>www.who.int/ar</a:t>
            </a:r>
            <a:r>
              <a:rPr lang="tr-TR" dirty="0" smtClean="0">
                <a:cs typeface="+mj-cs"/>
              </a:rPr>
              <a:t>  </a:t>
            </a:r>
            <a:r>
              <a:rPr lang="ar-SA" dirty="0" smtClean="0">
                <a:cs typeface="+mj-cs"/>
              </a:rPr>
              <a:t> منظمة الصحة العالمية </a:t>
            </a:r>
            <a:endParaRPr lang="ar-SA" dirty="0">
              <a:cs typeface="+mj-cs"/>
            </a:endParaRPr>
          </a:p>
          <a:p>
            <a:pPr algn="r" rtl="1">
              <a:lnSpc>
                <a:spcPct val="150000"/>
              </a:lnSpc>
            </a:pPr>
            <a:r>
              <a:rPr lang="ar-SA" b="1" dirty="0">
                <a:cs typeface="+mj-cs"/>
              </a:rPr>
              <a:t>مثال مضلل</a:t>
            </a:r>
            <a:r>
              <a:rPr lang="ar-SA" dirty="0">
                <a:cs typeface="+mj-cs"/>
              </a:rPr>
              <a:t>:</a:t>
            </a:r>
          </a:p>
          <a:p>
            <a:pPr lvl="1" algn="r" rtl="1">
              <a:lnSpc>
                <a:spcPct val="150000"/>
              </a:lnSpc>
            </a:pPr>
            <a:r>
              <a:rPr lang="ar-SA" b="1" dirty="0">
                <a:cs typeface="+mj-cs"/>
              </a:rPr>
              <a:t>المعلومة</a:t>
            </a:r>
            <a:r>
              <a:rPr lang="ar-SA" dirty="0">
                <a:cs typeface="+mj-cs"/>
              </a:rPr>
              <a:t>: "دراسة حديثة تثبت أن شرب الماء الدافئ يقتل الفيروس".</a:t>
            </a:r>
          </a:p>
          <a:p>
            <a:pPr lvl="1" algn="r" rtl="1">
              <a:lnSpc>
                <a:spcPct val="150000"/>
              </a:lnSpc>
            </a:pPr>
            <a:r>
              <a:rPr lang="ar-SA" b="1" dirty="0">
                <a:cs typeface="+mj-cs"/>
              </a:rPr>
              <a:t>التحقق</a:t>
            </a:r>
            <a:r>
              <a:rPr lang="ar-SA" dirty="0">
                <a:cs typeface="+mj-cs"/>
              </a:rPr>
              <a:t>: لا توجد جهة علمية أو بحثية معروفة نشرت هذه المعلومة، وغالبًا ما تُتداول على واتساب وفيسبوك دون مصدر</a:t>
            </a:r>
            <a:r>
              <a:rPr lang="ar-SA" dirty="0" smtClean="0">
                <a:cs typeface="+mj-cs"/>
              </a:rPr>
              <a:t>.</a:t>
            </a:r>
          </a:p>
          <a:p>
            <a:pPr lvl="1" algn="r" rtl="1">
              <a:lnSpc>
                <a:spcPct val="150000"/>
              </a:lnSpc>
            </a:pPr>
            <a:r>
              <a:rPr lang="en-US" dirty="0">
                <a:cs typeface="+mj-cs"/>
                <a:hlinkClick r:id="rId5"/>
              </a:rPr>
              <a:t>https://</a:t>
            </a:r>
            <a:r>
              <a:rPr lang="en-US" dirty="0" smtClean="0">
                <a:cs typeface="+mj-cs"/>
                <a:hlinkClick r:id="rId5"/>
              </a:rPr>
              <a:t>al-ain.com/article/detect-fake-images-videos-artificial-intelligence</a:t>
            </a:r>
            <a:r>
              <a:rPr lang="ar-SA" dirty="0" smtClean="0">
                <a:cs typeface="+mj-cs"/>
              </a:rPr>
              <a:t> رابط لموقع كشف الصور المزيفة .</a:t>
            </a:r>
            <a:endParaRPr lang="ar-SA" dirty="0">
              <a:cs typeface="+mj-cs"/>
            </a:endParaRPr>
          </a:p>
          <a:p>
            <a:pPr marL="342900" indent="-342900" algn="r" rtl="1">
              <a:lnSpc>
                <a:spcPct val="150000"/>
              </a:lnSpc>
              <a:buFont typeface="Wingdings" panose="05000000000000000000" pitchFamily="2" charset="2"/>
              <a:buChar char="q"/>
            </a:pPr>
            <a:endParaRPr lang="ar-SA"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6FC11415-89CC-7CDC-803D-77B916D26A93}"/>
              </a:ext>
            </a:extLst>
          </p:cNvPr>
          <p:cNvSpPr txBox="1"/>
          <p:nvPr/>
        </p:nvSpPr>
        <p:spPr>
          <a:xfrm>
            <a:off x="4689258" y="1412953"/>
            <a:ext cx="4824019" cy="577850"/>
          </a:xfrm>
          <a:prstGeom prst="rect">
            <a:avLst/>
          </a:prstGeom>
          <a:noFill/>
        </p:spPr>
        <p:txBody>
          <a:bodyPr wrap="square" rtlCol="0">
            <a:spAutoFit/>
          </a:bodyPr>
          <a:lstStyle/>
          <a:p>
            <a:pPr algn="r" rtl="1">
              <a:lnSpc>
                <a:spcPct val="150000"/>
              </a:lnSpc>
            </a:pPr>
            <a:r>
              <a:rPr lang="ar-SA" sz="2400" b="1" dirty="0">
                <a:solidFill>
                  <a:srgbClr val="00B0F0"/>
                </a:solidFill>
              </a:rPr>
              <a:t>المنهجيات الأساسية في تدقيق الحقائق</a:t>
            </a:r>
          </a:p>
        </p:txBody>
      </p:sp>
    </p:spTree>
    <p:extLst>
      <p:ext uri="{BB962C8B-B14F-4D97-AF65-F5344CB8AC3E}">
        <p14:creationId xmlns:p14="http://schemas.microsoft.com/office/powerpoint/2010/main" val="317516947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88FC6-EE01-FAF5-FBE9-539355BF8D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51F1C66-9FA6-B1F8-F29C-47DE0446FB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803091" y="1622658"/>
            <a:ext cx="7876493" cy="4428340"/>
          </a:xfrm>
        </p:spPr>
      </p:pic>
      <p:sp>
        <p:nvSpPr>
          <p:cNvPr id="6" name="Rectangle 5">
            <a:extLst>
              <a:ext uri="{FF2B5EF4-FFF2-40B4-BE49-F238E27FC236}">
                <a16:creationId xmlns:a16="http://schemas.microsoft.com/office/drawing/2014/main" id="{E6A8D11C-85E1-249C-264F-7DE19D6D70D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FF1F43A-7E27-1C5C-AEA0-0C67B4A30A18}"/>
              </a:ext>
            </a:extLst>
          </p:cNvPr>
          <p:cNvSpPr txBox="1"/>
          <p:nvPr/>
        </p:nvSpPr>
        <p:spPr>
          <a:xfrm>
            <a:off x="5741338" y="1622658"/>
            <a:ext cx="5378396" cy="661207"/>
          </a:xfrm>
          <a:prstGeom prst="rect">
            <a:avLst/>
          </a:prstGeom>
          <a:noFill/>
        </p:spPr>
        <p:txBody>
          <a:bodyPr wrap="none" rtlCol="0">
            <a:spAutoFit/>
          </a:bodyPr>
          <a:lstStyle/>
          <a:p>
            <a:pPr algn="just" rtl="1">
              <a:lnSpc>
                <a:spcPct val="150000"/>
              </a:lnSpc>
            </a:pPr>
            <a:r>
              <a:rPr lang="ar-SA" sz="2800" b="1" dirty="0">
                <a:solidFill>
                  <a:srgbClr val="00B0F0"/>
                </a:solidFill>
                <a:cs typeface="+mj-cs"/>
              </a:rPr>
              <a:t>الأدوات الرقمية المستخدمة في تدقيق الحقائق</a:t>
            </a:r>
            <a:endParaRPr lang="ar-SA" sz="2800" b="1" dirty="0">
              <a:solidFill>
                <a:srgbClr val="00B0F0"/>
              </a:solidFill>
              <a:latin typeface="Simplified Arabic" pitchFamily="18" charset="-78"/>
              <a:cs typeface="+mj-cs"/>
            </a:endParaRPr>
          </a:p>
        </p:txBody>
      </p:sp>
      <p:pic>
        <p:nvPicPr>
          <p:cNvPr id="9" name="Graphic 21">
            <a:extLst>
              <a:ext uri="{FF2B5EF4-FFF2-40B4-BE49-F238E27FC236}">
                <a16:creationId xmlns:a16="http://schemas.microsoft.com/office/drawing/2014/main" id="{64C1A6FC-B7DC-D261-E671-468D0B3D0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725911893"/>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385474" cy="3385474"/>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a:solidFill>
                  <a:srgbClr val="00B0F0"/>
                </a:solidFill>
              </a:rPr>
              <a:t>الأدوات الرقمية المستخدمة في تدقيق الحقائق</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707886"/>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التحقق من </a:t>
            </a:r>
            <a:r>
              <a:rPr lang="ar-SA" sz="2000" b="1" dirty="0" smtClean="0">
                <a:solidFill>
                  <a:srgbClr val="C00000"/>
                </a:solidFill>
                <a:cs typeface="+mj-cs"/>
              </a:rPr>
              <a:t>الصور</a:t>
            </a:r>
          </a:p>
          <a:p>
            <a:pPr algn="r" rtl="1"/>
            <a:endParaRPr lang="en-US" sz="2000" b="1" dirty="0">
              <a:solidFill>
                <a:srgbClr val="C00000"/>
              </a:solidFill>
              <a:cs typeface="+mj-cs"/>
            </a:endParaRPr>
          </a:p>
        </p:txBody>
      </p:sp>
      <p:graphicFrame>
        <p:nvGraphicFramePr>
          <p:cNvPr id="4" name="Table 3"/>
          <p:cNvGraphicFramePr>
            <a:graphicFrameLocks noGrp="1"/>
          </p:cNvGraphicFramePr>
          <p:nvPr>
            <p:extLst>
              <p:ext uri="{D42A27DB-BD31-4B8C-83A1-F6EECF244321}">
                <p14:modId xmlns:p14="http://schemas.microsoft.com/office/powerpoint/2010/main" val="3254421241"/>
              </p:ext>
            </p:extLst>
          </p:nvPr>
        </p:nvGraphicFramePr>
        <p:xfrm>
          <a:off x="3553068" y="2700149"/>
          <a:ext cx="8127999" cy="311404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925652705"/>
                    </a:ext>
                  </a:extLst>
                </a:gridCol>
                <a:gridCol w="2709333">
                  <a:extLst>
                    <a:ext uri="{9D8B030D-6E8A-4147-A177-3AD203B41FA5}">
                      <a16:colId xmlns:a16="http://schemas.microsoft.com/office/drawing/2014/main" val="3342192306"/>
                    </a:ext>
                  </a:extLst>
                </a:gridCol>
                <a:gridCol w="2709333">
                  <a:extLst>
                    <a:ext uri="{9D8B030D-6E8A-4147-A177-3AD203B41FA5}">
                      <a16:colId xmlns:a16="http://schemas.microsoft.com/office/drawing/2014/main" val="767870378"/>
                    </a:ext>
                  </a:extLst>
                </a:gridCol>
              </a:tblGrid>
              <a:tr h="370840">
                <a:tc>
                  <a:txBody>
                    <a:bodyPr/>
                    <a:lstStyle/>
                    <a:p>
                      <a:pPr algn="ctr" rtl="1"/>
                      <a:r>
                        <a:rPr lang="ar-SA" dirty="0" smtClean="0"/>
                        <a:t>الاستخدام</a:t>
                      </a:r>
                      <a:endParaRPr lang="ar-SA" dirty="0"/>
                    </a:p>
                  </a:txBody>
                  <a:tcPr anchor="ctr"/>
                </a:tc>
                <a:tc>
                  <a:txBody>
                    <a:bodyPr/>
                    <a:lstStyle/>
                    <a:p>
                      <a:pPr algn="ctr" rtl="1"/>
                      <a:r>
                        <a:rPr lang="ar-SA" dirty="0"/>
                        <a:t>الوظيفة</a:t>
                      </a:r>
                    </a:p>
                  </a:txBody>
                  <a:tcPr anchor="ctr"/>
                </a:tc>
                <a:tc>
                  <a:txBody>
                    <a:bodyPr/>
                    <a:lstStyle/>
                    <a:p>
                      <a:pPr algn="ctr" rtl="1"/>
                      <a:r>
                        <a:rPr lang="ar-SA" dirty="0" smtClean="0"/>
                        <a:t>الأداة</a:t>
                      </a:r>
                      <a:endParaRPr lang="ar-SA" dirty="0"/>
                    </a:p>
                  </a:txBody>
                  <a:tcPr anchor="ctr"/>
                </a:tc>
                <a:extLst>
                  <a:ext uri="{0D108BD9-81ED-4DB2-BD59-A6C34878D82A}">
                    <a16:rowId xmlns:a16="http://schemas.microsoft.com/office/drawing/2014/main" val="440963443"/>
                  </a:ext>
                </a:extLst>
              </a:tr>
              <a:tr h="370840">
                <a:tc>
                  <a:txBody>
                    <a:bodyPr/>
                    <a:lstStyle/>
                    <a:p>
                      <a:pPr algn="ctr" rtl="1"/>
                      <a:r>
                        <a:rPr lang="ar-SA" dirty="0"/>
                        <a:t>معرفة مصدر الصورة الأصلي وتاريخ استخدامها ومكان ظهورها أول مرة.</a:t>
                      </a:r>
                    </a:p>
                  </a:txBody>
                  <a:tcPr anchor="ctr"/>
                </a:tc>
                <a:tc>
                  <a:txBody>
                    <a:bodyPr/>
                    <a:lstStyle/>
                    <a:p>
                      <a:pPr algn="ctr" rtl="1"/>
                      <a:r>
                        <a:rPr lang="ar-SA"/>
                        <a:t>البحث العكسي عن الصور</a:t>
                      </a:r>
                    </a:p>
                  </a:txBody>
                  <a:tcPr anchor="ctr"/>
                </a:tc>
                <a:tc>
                  <a:txBody>
                    <a:bodyPr/>
                    <a:lstStyle/>
                    <a:p>
                      <a:pPr algn="ctr" rtl="1"/>
                      <a:r>
                        <a:rPr lang="en-US" b="1" dirty="0"/>
                        <a:t>Google Reverse Image Search</a:t>
                      </a:r>
                      <a:endParaRPr lang="en-US" dirty="0"/>
                    </a:p>
                  </a:txBody>
                  <a:tcPr anchor="ctr"/>
                </a:tc>
                <a:extLst>
                  <a:ext uri="{0D108BD9-81ED-4DB2-BD59-A6C34878D82A}">
                    <a16:rowId xmlns:a16="http://schemas.microsoft.com/office/drawing/2014/main" val="2138859156"/>
                  </a:ext>
                </a:extLst>
              </a:tr>
              <a:tr h="370840">
                <a:tc>
                  <a:txBody>
                    <a:bodyPr/>
                    <a:lstStyle/>
                    <a:p>
                      <a:pPr algn="ctr" rtl="1"/>
                      <a:r>
                        <a:rPr lang="ar-SA" dirty="0"/>
                        <a:t>يتيح معرفة إذا ما تم التلاعب بصورة ما أو إعادة استخدامها في سياقات مختلفة.</a:t>
                      </a:r>
                    </a:p>
                  </a:txBody>
                  <a:tcPr anchor="ctr"/>
                </a:tc>
                <a:tc>
                  <a:txBody>
                    <a:bodyPr/>
                    <a:lstStyle/>
                    <a:p>
                      <a:pPr algn="ctr" rtl="1"/>
                      <a:r>
                        <a:rPr lang="ar-SA"/>
                        <a:t>تتبع استخدامات الصور على الإنترنت</a:t>
                      </a:r>
                    </a:p>
                  </a:txBody>
                  <a:tcPr anchor="ctr"/>
                </a:tc>
                <a:tc>
                  <a:txBody>
                    <a:bodyPr/>
                    <a:lstStyle/>
                    <a:p>
                      <a:pPr algn="ctr" rtl="1"/>
                      <a:r>
                        <a:rPr lang="en-US" b="1" dirty="0" err="1"/>
                        <a:t>TinEye</a:t>
                      </a:r>
                      <a:endParaRPr lang="en-US" dirty="0"/>
                    </a:p>
                  </a:txBody>
                  <a:tcPr anchor="ctr"/>
                </a:tc>
                <a:extLst>
                  <a:ext uri="{0D108BD9-81ED-4DB2-BD59-A6C34878D82A}">
                    <a16:rowId xmlns:a16="http://schemas.microsoft.com/office/drawing/2014/main" val="3673013918"/>
                  </a:ext>
                </a:extLst>
              </a:tr>
              <a:tr h="370840">
                <a:tc>
                  <a:txBody>
                    <a:bodyPr/>
                    <a:lstStyle/>
                    <a:p>
                      <a:pPr algn="ctr" rtl="1"/>
                      <a:r>
                        <a:rPr lang="ar-SA" dirty="0"/>
                        <a:t>استخراج معلومات خفية من الصورة مثل تاريخ التصوير، الموقع، نوع الجهاز.</a:t>
                      </a:r>
                    </a:p>
                  </a:txBody>
                  <a:tcPr anchor="ctr"/>
                </a:tc>
                <a:tc>
                  <a:txBody>
                    <a:bodyPr/>
                    <a:lstStyle/>
                    <a:p>
                      <a:pPr algn="ctr" rtl="1"/>
                      <a:r>
                        <a:rPr lang="ar-SA"/>
                        <a:t>فحص بيانات الميتاداتا</a:t>
                      </a:r>
                    </a:p>
                  </a:txBody>
                  <a:tcPr anchor="ctr"/>
                </a:tc>
                <a:tc>
                  <a:txBody>
                    <a:bodyPr/>
                    <a:lstStyle/>
                    <a:p>
                      <a:pPr algn="ctr" rtl="1"/>
                      <a:r>
                        <a:rPr lang="en-US" b="1" dirty="0" err="1"/>
                        <a:t>Exif.tools</a:t>
                      </a:r>
                      <a:r>
                        <a:rPr lang="en-US" b="1" dirty="0"/>
                        <a:t> / Metadata2Go</a:t>
                      </a:r>
                      <a:endParaRPr lang="en-US" dirty="0"/>
                    </a:p>
                  </a:txBody>
                  <a:tcPr anchor="ctr"/>
                </a:tc>
                <a:extLst>
                  <a:ext uri="{0D108BD9-81ED-4DB2-BD59-A6C34878D82A}">
                    <a16:rowId xmlns:a16="http://schemas.microsoft.com/office/drawing/2014/main" val="2982876857"/>
                  </a:ext>
                </a:extLst>
              </a:tr>
            </a:tbl>
          </a:graphicData>
        </a:graphic>
      </p:graphicFrame>
    </p:spTree>
    <p:extLst>
      <p:ext uri="{BB962C8B-B14F-4D97-AF65-F5344CB8AC3E}">
        <p14:creationId xmlns:p14="http://schemas.microsoft.com/office/powerpoint/2010/main" val="144400500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244" y="1335073"/>
            <a:ext cx="3386807" cy="2544081"/>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a:solidFill>
                  <a:srgbClr val="00B0F0"/>
                </a:solidFill>
              </a:rPr>
              <a:t>الأدوات الرقمية المستخدمة في تدقيق الحقائق</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707886"/>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التحقق من </a:t>
            </a:r>
            <a:r>
              <a:rPr lang="ar-SA" sz="2000" b="1" dirty="0" smtClean="0">
                <a:solidFill>
                  <a:srgbClr val="C00000"/>
                </a:solidFill>
                <a:cs typeface="+mj-cs"/>
              </a:rPr>
              <a:t>الصور</a:t>
            </a:r>
          </a:p>
          <a:p>
            <a:pPr algn="r" rtl="1"/>
            <a:endParaRPr lang="en-US" sz="2000" b="1" dirty="0">
              <a:solidFill>
                <a:srgbClr val="C00000"/>
              </a:solidFill>
              <a:cs typeface="+mj-cs"/>
            </a:endParaRPr>
          </a:p>
        </p:txBody>
      </p:sp>
      <p:sp>
        <p:nvSpPr>
          <p:cNvPr id="5" name="Rectangle 4"/>
          <p:cNvSpPr/>
          <p:nvPr/>
        </p:nvSpPr>
        <p:spPr>
          <a:xfrm>
            <a:off x="3454900" y="2989726"/>
            <a:ext cx="8442460" cy="2585323"/>
          </a:xfrm>
          <a:prstGeom prst="rect">
            <a:avLst/>
          </a:prstGeom>
        </p:spPr>
        <p:txBody>
          <a:bodyPr wrap="square">
            <a:spAutoFit/>
          </a:bodyPr>
          <a:lstStyle/>
          <a:p>
            <a:pPr algn="r">
              <a:lnSpc>
                <a:spcPct val="150000"/>
              </a:lnSpc>
            </a:pPr>
            <a:r>
              <a:rPr lang="ar-SA" b="1" dirty="0">
                <a:cs typeface="+mj-cs"/>
              </a:rPr>
              <a:t>كيف تكتشف الصور والفيديوهات المزيفة بالذكاء الاصطناعى</a:t>
            </a:r>
            <a:r>
              <a:rPr lang="ar-SA" b="1" dirty="0" smtClean="0">
                <a:cs typeface="+mj-cs"/>
              </a:rPr>
              <a:t>؟</a:t>
            </a:r>
            <a:endParaRPr lang="ar-SA" dirty="0" smtClean="0">
              <a:cs typeface="+mj-cs"/>
              <a:hlinkClick r:id="rId5"/>
            </a:endParaRPr>
          </a:p>
          <a:p>
            <a:pPr algn="r">
              <a:lnSpc>
                <a:spcPct val="150000"/>
              </a:lnSpc>
            </a:pPr>
            <a:r>
              <a:rPr lang="tr-TR" dirty="0" smtClean="0">
                <a:cs typeface="+mj-cs"/>
                <a:hlinkClick r:id="rId5"/>
              </a:rPr>
              <a:t>https</a:t>
            </a:r>
            <a:r>
              <a:rPr lang="tr-TR" dirty="0">
                <a:cs typeface="+mj-cs"/>
                <a:hlinkClick r:id="rId5"/>
              </a:rPr>
              <a:t>://</a:t>
            </a:r>
            <a:r>
              <a:rPr lang="tr-TR" dirty="0" smtClean="0">
                <a:cs typeface="+mj-cs"/>
                <a:hlinkClick r:id="rId5"/>
              </a:rPr>
              <a:t>www.youm7.com</a:t>
            </a:r>
            <a:endParaRPr lang="ar-SA" dirty="0" smtClean="0">
              <a:cs typeface="+mj-cs"/>
            </a:endParaRPr>
          </a:p>
          <a:p>
            <a:pPr algn="r">
              <a:lnSpc>
                <a:spcPct val="150000"/>
              </a:lnSpc>
            </a:pPr>
            <a:r>
              <a:rPr lang="ar-SA" dirty="0">
                <a:cs typeface="+mj-cs"/>
              </a:rPr>
              <a:t>رابط  مقال على موقع اليوم السابع عن كيف تكتشف الصور والفيديوهات المزيفة بالذكاء </a:t>
            </a:r>
            <a:r>
              <a:rPr lang="ar-SA" dirty="0" smtClean="0">
                <a:cs typeface="+mj-cs"/>
              </a:rPr>
              <a:t>الاصطنناعي</a:t>
            </a:r>
          </a:p>
          <a:p>
            <a:pPr algn="r">
              <a:lnSpc>
                <a:spcPct val="150000"/>
              </a:lnSpc>
            </a:pPr>
            <a:endParaRPr lang="ar-SA" dirty="0">
              <a:cs typeface="+mj-cs"/>
            </a:endParaRPr>
          </a:p>
          <a:p>
            <a:pPr algn="r">
              <a:lnSpc>
                <a:spcPct val="150000"/>
              </a:lnSpc>
            </a:pPr>
            <a:r>
              <a:rPr lang="tr-TR" dirty="0">
                <a:cs typeface="+mj-cs"/>
                <a:hlinkClick r:id="rId6"/>
              </a:rPr>
              <a:t>https://</a:t>
            </a:r>
            <a:r>
              <a:rPr lang="tr-TR" dirty="0" smtClean="0">
                <a:cs typeface="+mj-cs"/>
                <a:hlinkClick r:id="rId6"/>
              </a:rPr>
              <a:t>al-ain.com/article/detect-fake-images-videos-artificial-intelligence</a:t>
            </a:r>
            <a:r>
              <a:rPr lang="ar-SA" dirty="0" smtClean="0">
                <a:cs typeface="+mj-cs"/>
              </a:rPr>
              <a:t> </a:t>
            </a:r>
          </a:p>
          <a:p>
            <a:pPr algn="r">
              <a:lnSpc>
                <a:spcPct val="150000"/>
              </a:lnSpc>
            </a:pPr>
            <a:r>
              <a:rPr lang="ar-SA" dirty="0" smtClean="0">
                <a:cs typeface="+mj-cs"/>
              </a:rPr>
              <a:t>طرق كشف الصور والفيديوهات المزيفة بالذكاء الاصطناعي </a:t>
            </a:r>
            <a:r>
              <a:rPr lang="tr-TR" dirty="0" smtClean="0">
                <a:cs typeface="+mj-cs"/>
              </a:rPr>
              <a:t> </a:t>
            </a:r>
            <a:endParaRPr lang="en-US" dirty="0">
              <a:cs typeface="+mj-cs"/>
            </a:endParaRPr>
          </a:p>
        </p:txBody>
      </p:sp>
    </p:spTree>
    <p:extLst>
      <p:ext uri="{BB962C8B-B14F-4D97-AF65-F5344CB8AC3E}">
        <p14:creationId xmlns:p14="http://schemas.microsoft.com/office/powerpoint/2010/main" val="354155546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91218"/>
            <a:ext cx="3386537" cy="1896460"/>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a:solidFill>
                  <a:srgbClr val="00B0F0"/>
                </a:solidFill>
              </a:rPr>
              <a:t>الأدوات الرقمية المستخدمة في تدقيق الحقائق</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707886"/>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التحقق من </a:t>
            </a:r>
            <a:r>
              <a:rPr lang="ar-SA" sz="2000" b="1" dirty="0" smtClean="0">
                <a:solidFill>
                  <a:srgbClr val="C00000"/>
                </a:solidFill>
                <a:cs typeface="+mj-cs"/>
              </a:rPr>
              <a:t>الفيديو</a:t>
            </a:r>
          </a:p>
          <a:p>
            <a:pPr algn="r" rtl="1"/>
            <a:endParaRPr lang="en-US" sz="2000" b="1" dirty="0">
              <a:solidFill>
                <a:srgbClr val="C00000"/>
              </a:solidFill>
              <a:cs typeface="+mj-cs"/>
            </a:endParaRPr>
          </a:p>
        </p:txBody>
      </p:sp>
      <p:graphicFrame>
        <p:nvGraphicFramePr>
          <p:cNvPr id="4" name="Table 3"/>
          <p:cNvGraphicFramePr>
            <a:graphicFrameLocks noGrp="1"/>
          </p:cNvGraphicFramePr>
          <p:nvPr>
            <p:extLst>
              <p:ext uri="{D42A27DB-BD31-4B8C-83A1-F6EECF244321}">
                <p14:modId xmlns:p14="http://schemas.microsoft.com/office/powerpoint/2010/main" val="129874543"/>
              </p:ext>
            </p:extLst>
          </p:nvPr>
        </p:nvGraphicFramePr>
        <p:xfrm>
          <a:off x="3553068" y="2700149"/>
          <a:ext cx="8127999" cy="27482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925652705"/>
                    </a:ext>
                  </a:extLst>
                </a:gridCol>
                <a:gridCol w="2709333">
                  <a:extLst>
                    <a:ext uri="{9D8B030D-6E8A-4147-A177-3AD203B41FA5}">
                      <a16:colId xmlns:a16="http://schemas.microsoft.com/office/drawing/2014/main" val="3342192306"/>
                    </a:ext>
                  </a:extLst>
                </a:gridCol>
                <a:gridCol w="2709333">
                  <a:extLst>
                    <a:ext uri="{9D8B030D-6E8A-4147-A177-3AD203B41FA5}">
                      <a16:colId xmlns:a16="http://schemas.microsoft.com/office/drawing/2014/main" val="767870378"/>
                    </a:ext>
                  </a:extLst>
                </a:gridCol>
              </a:tblGrid>
              <a:tr h="370840">
                <a:tc>
                  <a:txBody>
                    <a:bodyPr/>
                    <a:lstStyle/>
                    <a:p>
                      <a:pPr algn="ctr" rtl="1"/>
                      <a:r>
                        <a:rPr lang="ar-SA" dirty="0" smtClean="0"/>
                        <a:t>الاستخدام</a:t>
                      </a:r>
                      <a:endParaRPr lang="ar-SA" dirty="0"/>
                    </a:p>
                  </a:txBody>
                  <a:tcPr anchor="ctr"/>
                </a:tc>
                <a:tc>
                  <a:txBody>
                    <a:bodyPr/>
                    <a:lstStyle/>
                    <a:p>
                      <a:pPr algn="ctr" rtl="1"/>
                      <a:r>
                        <a:rPr lang="ar-SA" dirty="0"/>
                        <a:t>الوظيفة</a:t>
                      </a:r>
                    </a:p>
                  </a:txBody>
                  <a:tcPr anchor="ctr"/>
                </a:tc>
                <a:tc>
                  <a:txBody>
                    <a:bodyPr/>
                    <a:lstStyle/>
                    <a:p>
                      <a:pPr algn="ctr" rtl="1"/>
                      <a:r>
                        <a:rPr lang="ar-SA" dirty="0" smtClean="0"/>
                        <a:t>الأداة</a:t>
                      </a:r>
                      <a:endParaRPr lang="ar-SA" dirty="0"/>
                    </a:p>
                  </a:txBody>
                  <a:tcPr anchor="ctr"/>
                </a:tc>
                <a:extLst>
                  <a:ext uri="{0D108BD9-81ED-4DB2-BD59-A6C34878D82A}">
                    <a16:rowId xmlns:a16="http://schemas.microsoft.com/office/drawing/2014/main" val="440963443"/>
                  </a:ext>
                </a:extLst>
              </a:tr>
              <a:tr h="370840">
                <a:tc>
                  <a:txBody>
                    <a:bodyPr/>
                    <a:lstStyle/>
                    <a:p>
                      <a:pPr algn="ctr" rtl="1"/>
                      <a:r>
                        <a:rPr lang="ar-SA" dirty="0"/>
                        <a:t>استخراج الصور المصغرة، التحليل الزمني، البحث عن لقطات مشابهة للتحقق من صحتها.</a:t>
                      </a:r>
                    </a:p>
                  </a:txBody>
                  <a:tcPr anchor="ctr"/>
                </a:tc>
                <a:tc>
                  <a:txBody>
                    <a:bodyPr/>
                    <a:lstStyle/>
                    <a:p>
                      <a:pPr algn="ctr" rtl="1"/>
                      <a:r>
                        <a:rPr lang="ar-SA" dirty="0"/>
                        <a:t>تحليل الفيديو والتحقق منه</a:t>
                      </a:r>
                    </a:p>
                  </a:txBody>
                  <a:tcPr anchor="ctr"/>
                </a:tc>
                <a:tc>
                  <a:txBody>
                    <a:bodyPr/>
                    <a:lstStyle/>
                    <a:p>
                      <a:pPr algn="ctr" rtl="1"/>
                      <a:r>
                        <a:rPr lang="en-US" b="1" dirty="0" err="1" smtClean="0"/>
                        <a:t>InVID</a:t>
                      </a:r>
                      <a:endParaRPr lang="ar-SA" b="1" dirty="0" smtClean="0"/>
                    </a:p>
                    <a:p>
                      <a:pPr algn="ctr" rtl="1"/>
                      <a:r>
                        <a:rPr lang="en-US" dirty="0" smtClean="0">
                          <a:hlinkClick r:id="rId5"/>
                        </a:rPr>
                        <a:t>https://www.invid-project.eu/</a:t>
                      </a:r>
                      <a:r>
                        <a:rPr lang="ar-SA" dirty="0" smtClean="0"/>
                        <a:t> </a:t>
                      </a:r>
                      <a:endParaRPr lang="en-US" dirty="0"/>
                    </a:p>
                  </a:txBody>
                  <a:tcPr anchor="ctr"/>
                </a:tc>
                <a:extLst>
                  <a:ext uri="{0D108BD9-81ED-4DB2-BD59-A6C34878D82A}">
                    <a16:rowId xmlns:a16="http://schemas.microsoft.com/office/drawing/2014/main" val="2138859156"/>
                  </a:ext>
                </a:extLst>
              </a:tr>
              <a:tr h="370840">
                <a:tc>
                  <a:txBody>
                    <a:bodyPr/>
                    <a:lstStyle/>
                    <a:p>
                      <a:pPr algn="ctr" rtl="1"/>
                      <a:r>
                        <a:rPr lang="ar-SA" dirty="0"/>
                        <a:t>معرفة تاريخ نشر فيديو يوتيوب الأصلي والبحث عن لقطات مشابهة.</a:t>
                      </a:r>
                    </a:p>
                  </a:txBody>
                  <a:tcPr anchor="ctr"/>
                </a:tc>
                <a:tc>
                  <a:txBody>
                    <a:bodyPr/>
                    <a:lstStyle/>
                    <a:p>
                      <a:pPr algn="ctr" rtl="1"/>
                      <a:r>
                        <a:rPr lang="ar-SA" dirty="0"/>
                        <a:t>استخراج بيانات الفيديو</a:t>
                      </a:r>
                    </a:p>
                  </a:txBody>
                  <a:tcPr anchor="ctr"/>
                </a:tc>
                <a:tc>
                  <a:txBody>
                    <a:bodyPr/>
                    <a:lstStyle/>
                    <a:p>
                      <a:pPr algn="ctr" rtl="1"/>
                      <a:r>
                        <a:rPr lang="en-US" b="1" dirty="0"/>
                        <a:t>YouTube Data Viewer (Amnesty</a:t>
                      </a:r>
                      <a:r>
                        <a:rPr lang="en-US" b="1" dirty="0" smtClean="0"/>
                        <a:t>)</a:t>
                      </a:r>
                      <a:endParaRPr lang="ar-SA" b="1" dirty="0" smtClean="0"/>
                    </a:p>
                    <a:p>
                      <a:pPr algn="ctr" rtl="1"/>
                      <a:r>
                        <a:rPr lang="en-US" dirty="0" smtClean="0">
                          <a:hlinkClick r:id="rId6"/>
                        </a:rPr>
                        <a:t>https://citizenevidence.org/2014/07/01/youtube-dataviewer/</a:t>
                      </a:r>
                      <a:r>
                        <a:rPr lang="ar-SA" dirty="0" smtClean="0"/>
                        <a:t> </a:t>
                      </a:r>
                      <a:endParaRPr lang="en-US" dirty="0"/>
                    </a:p>
                  </a:txBody>
                  <a:tcPr anchor="ctr"/>
                </a:tc>
                <a:extLst>
                  <a:ext uri="{0D108BD9-81ED-4DB2-BD59-A6C34878D82A}">
                    <a16:rowId xmlns:a16="http://schemas.microsoft.com/office/drawing/2014/main" val="3673013918"/>
                  </a:ext>
                </a:extLst>
              </a:tr>
            </a:tbl>
          </a:graphicData>
        </a:graphic>
      </p:graphicFrame>
    </p:spTree>
    <p:extLst>
      <p:ext uri="{BB962C8B-B14F-4D97-AF65-F5344CB8AC3E}">
        <p14:creationId xmlns:p14="http://schemas.microsoft.com/office/powerpoint/2010/main" val="92743991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24504"/>
            <a:ext cx="3386537" cy="1903319"/>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a:solidFill>
                  <a:srgbClr val="00B0F0"/>
                </a:solidFill>
              </a:rPr>
              <a:t>الأدوات الرقمية المستخدمة في تدقيق الحقائق</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400110"/>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التحقق من الروابط والمواقع</a:t>
            </a:r>
            <a:endParaRPr lang="en-US" sz="2000" b="1" dirty="0">
              <a:solidFill>
                <a:srgbClr val="C00000"/>
              </a:solidFill>
              <a:cs typeface="+mj-cs"/>
            </a:endParaRPr>
          </a:p>
        </p:txBody>
      </p:sp>
      <p:graphicFrame>
        <p:nvGraphicFramePr>
          <p:cNvPr id="4" name="Table 3"/>
          <p:cNvGraphicFramePr>
            <a:graphicFrameLocks noGrp="1"/>
          </p:cNvGraphicFramePr>
          <p:nvPr>
            <p:extLst>
              <p:ext uri="{D42A27DB-BD31-4B8C-83A1-F6EECF244321}">
                <p14:modId xmlns:p14="http://schemas.microsoft.com/office/powerpoint/2010/main" val="2755688705"/>
              </p:ext>
            </p:extLst>
          </p:nvPr>
        </p:nvGraphicFramePr>
        <p:xfrm>
          <a:off x="3553068" y="2700149"/>
          <a:ext cx="8127999" cy="27482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925652705"/>
                    </a:ext>
                  </a:extLst>
                </a:gridCol>
                <a:gridCol w="2709333">
                  <a:extLst>
                    <a:ext uri="{9D8B030D-6E8A-4147-A177-3AD203B41FA5}">
                      <a16:colId xmlns:a16="http://schemas.microsoft.com/office/drawing/2014/main" val="3342192306"/>
                    </a:ext>
                  </a:extLst>
                </a:gridCol>
                <a:gridCol w="2709333">
                  <a:extLst>
                    <a:ext uri="{9D8B030D-6E8A-4147-A177-3AD203B41FA5}">
                      <a16:colId xmlns:a16="http://schemas.microsoft.com/office/drawing/2014/main" val="767870378"/>
                    </a:ext>
                  </a:extLst>
                </a:gridCol>
              </a:tblGrid>
              <a:tr h="370840">
                <a:tc>
                  <a:txBody>
                    <a:bodyPr/>
                    <a:lstStyle/>
                    <a:p>
                      <a:pPr algn="ctr" rtl="1"/>
                      <a:r>
                        <a:rPr lang="ar-SA" dirty="0" smtClean="0"/>
                        <a:t>الاستخدام</a:t>
                      </a:r>
                      <a:endParaRPr lang="ar-SA" dirty="0"/>
                    </a:p>
                  </a:txBody>
                  <a:tcPr anchor="ctr"/>
                </a:tc>
                <a:tc>
                  <a:txBody>
                    <a:bodyPr/>
                    <a:lstStyle/>
                    <a:p>
                      <a:pPr algn="ctr" rtl="1"/>
                      <a:r>
                        <a:rPr lang="ar-SA" dirty="0"/>
                        <a:t>الوظيفة</a:t>
                      </a:r>
                    </a:p>
                  </a:txBody>
                  <a:tcPr anchor="ctr"/>
                </a:tc>
                <a:tc>
                  <a:txBody>
                    <a:bodyPr/>
                    <a:lstStyle/>
                    <a:p>
                      <a:pPr algn="ctr" rtl="1"/>
                      <a:r>
                        <a:rPr lang="ar-SA" dirty="0" smtClean="0"/>
                        <a:t>الأداة</a:t>
                      </a:r>
                      <a:endParaRPr lang="ar-SA" dirty="0"/>
                    </a:p>
                  </a:txBody>
                  <a:tcPr anchor="ctr"/>
                </a:tc>
                <a:extLst>
                  <a:ext uri="{0D108BD9-81ED-4DB2-BD59-A6C34878D82A}">
                    <a16:rowId xmlns:a16="http://schemas.microsoft.com/office/drawing/2014/main" val="440963443"/>
                  </a:ext>
                </a:extLst>
              </a:tr>
              <a:tr h="370840">
                <a:tc>
                  <a:txBody>
                    <a:bodyPr/>
                    <a:lstStyle/>
                    <a:p>
                      <a:pPr algn="ctr" rtl="1"/>
                      <a:r>
                        <a:rPr lang="ar-SA" dirty="0" smtClean="0"/>
                        <a:t>معرفة ما إذا تم تغيير محتوى صفحة ويب لاحقًا، أو الوصول إلى محتوى حُذف</a:t>
                      </a:r>
                      <a:endParaRPr lang="ar-SA" dirty="0"/>
                    </a:p>
                  </a:txBody>
                  <a:tcPr anchor="ctr"/>
                </a:tc>
                <a:tc>
                  <a:txBody>
                    <a:bodyPr/>
                    <a:lstStyle/>
                    <a:p>
                      <a:pPr algn="ctr" rtl="1"/>
                      <a:r>
                        <a:rPr lang="ar-SA" dirty="0" smtClean="0"/>
                        <a:t>عرض النسخ المؤرشفة من المواقع</a:t>
                      </a:r>
                      <a:endParaRPr lang="ar-SA" dirty="0"/>
                    </a:p>
                  </a:txBody>
                  <a:tcPr anchor="ctr"/>
                </a:tc>
                <a:tc>
                  <a:txBody>
                    <a:bodyPr/>
                    <a:lstStyle/>
                    <a:p>
                      <a:pPr algn="ctr" rtl="1"/>
                      <a:r>
                        <a:rPr lang="en-US" b="1" dirty="0" err="1" smtClean="0"/>
                        <a:t>Wayback</a:t>
                      </a:r>
                      <a:r>
                        <a:rPr lang="en-US" b="1" dirty="0" smtClean="0"/>
                        <a:t> </a:t>
                      </a:r>
                      <a:r>
                        <a:rPr lang="en-US" b="1" dirty="0"/>
                        <a:t>Machine (archive.org</a:t>
                      </a:r>
                      <a:r>
                        <a:rPr lang="en-US" b="1" dirty="0" smtClean="0"/>
                        <a:t>)</a:t>
                      </a:r>
                      <a:endParaRPr lang="ar-SA" b="1" dirty="0" smtClean="0"/>
                    </a:p>
                    <a:p>
                      <a:pPr algn="r" rtl="1"/>
                      <a:endParaRPr lang="ar-SA" b="1" dirty="0" smtClean="0"/>
                    </a:p>
                    <a:p>
                      <a:pPr algn="r" rtl="1"/>
                      <a:r>
                        <a:rPr lang="en-US" dirty="0" smtClean="0">
                          <a:hlinkClick r:id="rId5"/>
                        </a:rPr>
                        <a:t>https://web.archive.org/</a:t>
                      </a:r>
                      <a:r>
                        <a:rPr lang="ar-SA" dirty="0" smtClean="0"/>
                        <a:t> </a:t>
                      </a:r>
                      <a:endParaRPr lang="en-US" dirty="0"/>
                    </a:p>
                  </a:txBody>
                  <a:tcPr anchor="ctr"/>
                </a:tc>
                <a:extLst>
                  <a:ext uri="{0D108BD9-81ED-4DB2-BD59-A6C34878D82A}">
                    <a16:rowId xmlns:a16="http://schemas.microsoft.com/office/drawing/2014/main" val="2138859156"/>
                  </a:ext>
                </a:extLst>
              </a:tr>
              <a:tr h="370840">
                <a:tc>
                  <a:txBody>
                    <a:bodyPr/>
                    <a:lstStyle/>
                    <a:p>
                      <a:pPr algn="ctr" rtl="1"/>
                      <a:r>
                        <a:rPr lang="ar-SA" dirty="0" smtClean="0"/>
                        <a:t>يساعد في التحقق من مصدر الموقع الإلكتروني وبيانات التسجيل</a:t>
                      </a:r>
                      <a:endParaRPr lang="ar-SA" dirty="0"/>
                    </a:p>
                  </a:txBody>
                  <a:tcPr anchor="ctr"/>
                </a:tc>
                <a:tc>
                  <a:txBody>
                    <a:bodyPr/>
                    <a:lstStyle/>
                    <a:p>
                      <a:pPr algn="ctr" rtl="1"/>
                      <a:r>
                        <a:rPr lang="ar-SA" dirty="0"/>
                        <a:t>معرفة تفاصيل مالك النطاق</a:t>
                      </a:r>
                    </a:p>
                  </a:txBody>
                  <a:tcPr anchor="ctr"/>
                </a:tc>
                <a:tc>
                  <a:txBody>
                    <a:bodyPr/>
                    <a:lstStyle/>
                    <a:p>
                      <a:pPr algn="ctr" rtl="1"/>
                      <a:r>
                        <a:rPr lang="en-US" dirty="0" smtClean="0"/>
                        <a:t>WHOIS Lookup</a:t>
                      </a:r>
                      <a:endParaRPr lang="ar-SA" dirty="0" smtClean="0"/>
                    </a:p>
                    <a:p>
                      <a:pPr algn="ctr" rtl="1"/>
                      <a:r>
                        <a:rPr lang="ar-SA" dirty="0" smtClean="0"/>
                        <a:t> </a:t>
                      </a:r>
                      <a:r>
                        <a:rPr lang="en-US" dirty="0" smtClean="0">
                          <a:hlinkClick r:id="rId6"/>
                        </a:rPr>
                        <a:t>https://www.whois.com/whois</a:t>
                      </a:r>
                      <a:r>
                        <a:rPr lang="ar-SA" dirty="0" smtClean="0"/>
                        <a:t> </a:t>
                      </a:r>
                      <a:r>
                        <a:rPr lang="ar-SA" baseline="0" dirty="0" smtClean="0"/>
                        <a:t>  </a:t>
                      </a:r>
                      <a:r>
                        <a:rPr lang="ar-SA" dirty="0" smtClean="0"/>
                        <a:t> </a:t>
                      </a:r>
                      <a:endParaRPr lang="en-US" dirty="0"/>
                    </a:p>
                  </a:txBody>
                  <a:tcPr anchor="ctr"/>
                </a:tc>
                <a:extLst>
                  <a:ext uri="{0D108BD9-81ED-4DB2-BD59-A6C34878D82A}">
                    <a16:rowId xmlns:a16="http://schemas.microsoft.com/office/drawing/2014/main" val="3673013918"/>
                  </a:ext>
                </a:extLst>
              </a:tr>
            </a:tbl>
          </a:graphicData>
        </a:graphic>
      </p:graphicFrame>
    </p:spTree>
    <p:extLst>
      <p:ext uri="{BB962C8B-B14F-4D97-AF65-F5344CB8AC3E}">
        <p14:creationId xmlns:p14="http://schemas.microsoft.com/office/powerpoint/2010/main" val="3539181951"/>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02182"/>
            <a:ext cx="3398840" cy="3251065"/>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a:solidFill>
                  <a:srgbClr val="00B0F0"/>
                </a:solidFill>
              </a:rPr>
              <a:t>الأدوات الرقمية المستخدمة في تدقيق الحقائق</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400110"/>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التحقق من المحتوى النصي والتصريحات</a:t>
            </a:r>
            <a:endParaRPr lang="en-US" sz="2000" b="1" dirty="0">
              <a:solidFill>
                <a:srgbClr val="C00000"/>
              </a:solidFill>
              <a:cs typeface="+mj-cs"/>
            </a:endParaRPr>
          </a:p>
        </p:txBody>
      </p:sp>
      <p:graphicFrame>
        <p:nvGraphicFramePr>
          <p:cNvPr id="4" name="Table 3"/>
          <p:cNvGraphicFramePr>
            <a:graphicFrameLocks noGrp="1"/>
          </p:cNvGraphicFramePr>
          <p:nvPr>
            <p:extLst>
              <p:ext uri="{D42A27DB-BD31-4B8C-83A1-F6EECF244321}">
                <p14:modId xmlns:p14="http://schemas.microsoft.com/office/powerpoint/2010/main" val="1198196470"/>
              </p:ext>
            </p:extLst>
          </p:nvPr>
        </p:nvGraphicFramePr>
        <p:xfrm>
          <a:off x="3553068" y="2700149"/>
          <a:ext cx="8127999" cy="36626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925652705"/>
                    </a:ext>
                  </a:extLst>
                </a:gridCol>
                <a:gridCol w="2709333">
                  <a:extLst>
                    <a:ext uri="{9D8B030D-6E8A-4147-A177-3AD203B41FA5}">
                      <a16:colId xmlns:a16="http://schemas.microsoft.com/office/drawing/2014/main" val="3342192306"/>
                    </a:ext>
                  </a:extLst>
                </a:gridCol>
                <a:gridCol w="2709333">
                  <a:extLst>
                    <a:ext uri="{9D8B030D-6E8A-4147-A177-3AD203B41FA5}">
                      <a16:colId xmlns:a16="http://schemas.microsoft.com/office/drawing/2014/main" val="767870378"/>
                    </a:ext>
                  </a:extLst>
                </a:gridCol>
              </a:tblGrid>
              <a:tr h="370840">
                <a:tc>
                  <a:txBody>
                    <a:bodyPr/>
                    <a:lstStyle/>
                    <a:p>
                      <a:pPr algn="ctr" rtl="1"/>
                      <a:r>
                        <a:rPr lang="ar-SA" dirty="0" smtClean="0"/>
                        <a:t>الاستخدام</a:t>
                      </a:r>
                      <a:endParaRPr lang="ar-SA" dirty="0"/>
                    </a:p>
                  </a:txBody>
                  <a:tcPr anchor="ctr"/>
                </a:tc>
                <a:tc>
                  <a:txBody>
                    <a:bodyPr/>
                    <a:lstStyle/>
                    <a:p>
                      <a:pPr algn="ctr" rtl="1"/>
                      <a:r>
                        <a:rPr lang="ar-SA" dirty="0"/>
                        <a:t>الوظيفة</a:t>
                      </a:r>
                    </a:p>
                  </a:txBody>
                  <a:tcPr anchor="ctr"/>
                </a:tc>
                <a:tc>
                  <a:txBody>
                    <a:bodyPr/>
                    <a:lstStyle/>
                    <a:p>
                      <a:pPr algn="ctr" rtl="1"/>
                      <a:r>
                        <a:rPr lang="ar-SA" dirty="0" smtClean="0"/>
                        <a:t>الأداة</a:t>
                      </a:r>
                      <a:endParaRPr lang="ar-SA" dirty="0"/>
                    </a:p>
                  </a:txBody>
                  <a:tcPr anchor="ctr"/>
                </a:tc>
                <a:extLst>
                  <a:ext uri="{0D108BD9-81ED-4DB2-BD59-A6C34878D82A}">
                    <a16:rowId xmlns:a16="http://schemas.microsoft.com/office/drawing/2014/main" val="440963443"/>
                  </a:ext>
                </a:extLst>
              </a:tr>
              <a:tr h="370840">
                <a:tc>
                  <a:txBody>
                    <a:bodyPr/>
                    <a:lstStyle/>
                    <a:p>
                      <a:pPr algn="ctr" rtl="1"/>
                      <a:r>
                        <a:rPr lang="ar-SA" dirty="0" smtClean="0"/>
                        <a:t>أداة تعتمد على الذكاء الاصطناعي لتحديد الجمل التي يجب التحقق منها في الخطابات أو المقالات.</a:t>
                      </a:r>
                      <a:endParaRPr lang="ar-SA" dirty="0"/>
                    </a:p>
                  </a:txBody>
                  <a:tcPr anchor="ctr"/>
                </a:tc>
                <a:tc>
                  <a:txBody>
                    <a:bodyPr/>
                    <a:lstStyle/>
                    <a:p>
                      <a:pPr algn="ctr" rtl="1"/>
                      <a:r>
                        <a:rPr lang="ar-SA" dirty="0" smtClean="0"/>
                        <a:t>اكتشاف العبارات القابلة للتحقق</a:t>
                      </a:r>
                      <a:endParaRPr lang="ar-SA" dirty="0"/>
                    </a:p>
                  </a:txBody>
                  <a:tcPr anchor="ctr"/>
                </a:tc>
                <a:tc>
                  <a:txBody>
                    <a:bodyPr/>
                    <a:lstStyle/>
                    <a:p>
                      <a:pPr algn="ctr" rtl="1"/>
                      <a:r>
                        <a:rPr lang="en-US" dirty="0" err="1" smtClean="0"/>
                        <a:t>ClaimBuster</a:t>
                      </a:r>
                      <a:endParaRPr lang="ar-SA" dirty="0" smtClean="0"/>
                    </a:p>
                    <a:p>
                      <a:pPr algn="ctr" rtl="1"/>
                      <a:r>
                        <a:rPr lang="en-US" dirty="0" smtClean="0">
                          <a:hlinkClick r:id="rId5"/>
                        </a:rPr>
                        <a:t>https://idir.uta.edu/claimbuster/</a:t>
                      </a:r>
                      <a:r>
                        <a:rPr lang="ar-SA" dirty="0" smtClean="0"/>
                        <a:t> </a:t>
                      </a:r>
                      <a:endParaRPr lang="en-US" dirty="0"/>
                    </a:p>
                  </a:txBody>
                  <a:tcPr anchor="ctr"/>
                </a:tc>
                <a:extLst>
                  <a:ext uri="{0D108BD9-81ED-4DB2-BD59-A6C34878D82A}">
                    <a16:rowId xmlns:a16="http://schemas.microsoft.com/office/drawing/2014/main" val="2138859156"/>
                  </a:ext>
                </a:extLst>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dirty="0" smtClean="0"/>
                        <a:t>تقدم تقارير تحقق جاهزة عن أخبار مشكوك فيها أو شائعات منتشرة.</a:t>
                      </a:r>
                    </a:p>
                    <a:p>
                      <a:pPr algn="ctr" rtl="1"/>
                      <a:endParaRPr lang="ar-SA" dirty="0"/>
                    </a:p>
                  </a:txBody>
                  <a:tcPr anchor="ctr"/>
                </a:tc>
                <a:tc>
                  <a:txBody>
                    <a:bodyPr/>
                    <a:lstStyle/>
                    <a:p>
                      <a:pPr algn="ctr" rtl="1"/>
                      <a:r>
                        <a:rPr lang="ar-SA" dirty="0" smtClean="0"/>
                        <a:t>منصات تحقق جاهزة</a:t>
                      </a:r>
                      <a:endParaRPr lang="ar-SA" dirty="0"/>
                    </a:p>
                  </a:txBody>
                  <a:tcPr anchor="ctr"/>
                </a:tc>
                <a:tc>
                  <a:txBody>
                    <a:bodyPr/>
                    <a:lstStyle/>
                    <a:p>
                      <a:pPr algn="ctr" rtl="1"/>
                      <a:r>
                        <a:rPr lang="en-US" dirty="0" smtClean="0"/>
                        <a:t>Snopes / FactCheck.org /</a:t>
                      </a:r>
                      <a:endParaRPr lang="ar-SA" dirty="0" smtClean="0"/>
                    </a:p>
                    <a:p>
                      <a:pPr algn="ctr" rtl="1"/>
                      <a:r>
                        <a:rPr lang="en-US" dirty="0" smtClean="0">
                          <a:hlinkClick r:id="rId6"/>
                        </a:rPr>
                        <a:t>https://www.snopes.com/</a:t>
                      </a:r>
                      <a:r>
                        <a:rPr lang="ar-SA" dirty="0" smtClean="0"/>
                        <a:t> </a:t>
                      </a:r>
                      <a:endParaRPr lang="en-US" dirty="0"/>
                    </a:p>
                  </a:txBody>
                  <a:tcPr anchor="ctr"/>
                </a:tc>
                <a:extLst>
                  <a:ext uri="{0D108BD9-81ED-4DB2-BD59-A6C34878D82A}">
                    <a16:rowId xmlns:a16="http://schemas.microsoft.com/office/drawing/2014/main" val="3673013918"/>
                  </a:ext>
                </a:extLst>
              </a:tr>
              <a:tr h="370840">
                <a:tc>
                  <a:txBody>
                    <a:bodyPr/>
                    <a:lstStyle/>
                    <a:p>
                      <a:pPr algn="ctr" rtl="1"/>
                      <a:r>
                        <a:rPr lang="ar-SA" dirty="0" smtClean="0"/>
                        <a:t>أداة من جوجل تتيح البحث في تقارير التحقق المنشورة عالميًا.</a:t>
                      </a:r>
                      <a:endParaRPr lang="ar-SA" dirty="0"/>
                    </a:p>
                  </a:txBody>
                  <a:tcPr anchor="ctr"/>
                </a:tc>
                <a:tc>
                  <a:txBody>
                    <a:bodyPr/>
                    <a:lstStyle/>
                    <a:p>
                      <a:pPr algn="ctr" rtl="1"/>
                      <a:r>
                        <a:rPr lang="ar-SA" dirty="0" smtClean="0"/>
                        <a:t>البحث عن تقارير تحقق جاهزة</a:t>
                      </a:r>
                      <a:endParaRPr lang="ar-SA" dirty="0"/>
                    </a:p>
                  </a:txBody>
                  <a:tcPr anchor="ctr"/>
                </a:tc>
                <a:tc>
                  <a:txBody>
                    <a:bodyPr/>
                    <a:lstStyle/>
                    <a:p>
                      <a:pPr algn="ctr"/>
                      <a:r>
                        <a:rPr lang="en-US" dirty="0" smtClean="0"/>
                        <a:t>Google Fact Check Explorer</a:t>
                      </a:r>
                      <a:endParaRPr lang="ar-SA" dirty="0" smtClean="0"/>
                    </a:p>
                    <a:p>
                      <a:pPr algn="ctr"/>
                      <a:r>
                        <a:rPr lang="en-US" dirty="0" smtClean="0">
                          <a:hlinkClick r:id="rId7"/>
                        </a:rPr>
                        <a:t>https://toolbox.google.com/factcheck/explorer/search/list:recent;hl=tr</a:t>
                      </a:r>
                      <a:r>
                        <a:rPr lang="ar-SA" dirty="0" smtClean="0"/>
                        <a:t> </a:t>
                      </a:r>
                      <a:endParaRPr lang="en-US" dirty="0"/>
                    </a:p>
                  </a:txBody>
                  <a:tcPr anchor="ctr"/>
                </a:tc>
                <a:extLst>
                  <a:ext uri="{0D108BD9-81ED-4DB2-BD59-A6C34878D82A}">
                    <a16:rowId xmlns:a16="http://schemas.microsoft.com/office/drawing/2014/main" val="202909058"/>
                  </a:ext>
                </a:extLst>
              </a:tr>
            </a:tbl>
          </a:graphicData>
        </a:graphic>
      </p:graphicFrame>
    </p:spTree>
    <p:extLst>
      <p:ext uri="{BB962C8B-B14F-4D97-AF65-F5344CB8AC3E}">
        <p14:creationId xmlns:p14="http://schemas.microsoft.com/office/powerpoint/2010/main" val="13539948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77520" y="1335074"/>
            <a:ext cx="3858429" cy="4208706"/>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a:solidFill>
                  <a:srgbClr val="00B0F0"/>
                </a:solidFill>
              </a:rPr>
              <a:t>الأدوات الرقمية المستخدمة في تدقيق الحقائق</a:t>
            </a:r>
            <a:endParaRPr lang="en-US" sz="2400" b="1" dirty="0">
              <a:solidFill>
                <a:srgbClr val="00B0F0"/>
              </a:solidFill>
            </a:endParaRP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68615" y="2251240"/>
            <a:ext cx="7728439" cy="400110"/>
          </a:xfrm>
          <a:prstGeom prst="rect">
            <a:avLst/>
          </a:prstGeom>
        </p:spPr>
        <p:txBody>
          <a:bodyPr wrap="square">
            <a:spAutoFit/>
          </a:bodyPr>
          <a:lstStyle/>
          <a:p>
            <a:pPr marL="342900" indent="-342900" algn="r" rtl="1">
              <a:buFont typeface="Wingdings" panose="05000000000000000000" pitchFamily="2" charset="2"/>
              <a:buChar char="q"/>
            </a:pPr>
            <a:r>
              <a:rPr lang="ar-SA" sz="2000" b="1" dirty="0">
                <a:solidFill>
                  <a:srgbClr val="C00000"/>
                </a:solidFill>
                <a:cs typeface="+mj-cs"/>
              </a:rPr>
              <a:t>أدوات تتبع المحتوى على وسائل التواصل الاجتماعي</a:t>
            </a:r>
            <a:endParaRPr lang="en-US" sz="2000" b="1" dirty="0">
              <a:solidFill>
                <a:srgbClr val="C00000"/>
              </a:solidFill>
              <a:cs typeface="+mj-cs"/>
            </a:endParaRPr>
          </a:p>
        </p:txBody>
      </p:sp>
      <p:graphicFrame>
        <p:nvGraphicFramePr>
          <p:cNvPr id="4" name="Table 3"/>
          <p:cNvGraphicFramePr>
            <a:graphicFrameLocks noGrp="1"/>
          </p:cNvGraphicFramePr>
          <p:nvPr>
            <p:extLst>
              <p:ext uri="{D42A27DB-BD31-4B8C-83A1-F6EECF244321}">
                <p14:modId xmlns:p14="http://schemas.microsoft.com/office/powerpoint/2010/main" val="2471847484"/>
              </p:ext>
            </p:extLst>
          </p:nvPr>
        </p:nvGraphicFramePr>
        <p:xfrm>
          <a:off x="3553068" y="2700149"/>
          <a:ext cx="8127999" cy="192532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925652705"/>
                    </a:ext>
                  </a:extLst>
                </a:gridCol>
                <a:gridCol w="2475199">
                  <a:extLst>
                    <a:ext uri="{9D8B030D-6E8A-4147-A177-3AD203B41FA5}">
                      <a16:colId xmlns:a16="http://schemas.microsoft.com/office/drawing/2014/main" val="3342192306"/>
                    </a:ext>
                  </a:extLst>
                </a:gridCol>
                <a:gridCol w="2943467">
                  <a:extLst>
                    <a:ext uri="{9D8B030D-6E8A-4147-A177-3AD203B41FA5}">
                      <a16:colId xmlns:a16="http://schemas.microsoft.com/office/drawing/2014/main" val="767870378"/>
                    </a:ext>
                  </a:extLst>
                </a:gridCol>
              </a:tblGrid>
              <a:tr h="370840">
                <a:tc>
                  <a:txBody>
                    <a:bodyPr/>
                    <a:lstStyle/>
                    <a:p>
                      <a:pPr algn="ctr" rtl="1"/>
                      <a:r>
                        <a:rPr lang="ar-SA" dirty="0" smtClean="0"/>
                        <a:t>الاستخدام</a:t>
                      </a:r>
                      <a:endParaRPr lang="ar-SA" dirty="0"/>
                    </a:p>
                  </a:txBody>
                  <a:tcPr anchor="ctr"/>
                </a:tc>
                <a:tc>
                  <a:txBody>
                    <a:bodyPr/>
                    <a:lstStyle/>
                    <a:p>
                      <a:pPr algn="ctr" rtl="1"/>
                      <a:r>
                        <a:rPr lang="ar-SA" dirty="0"/>
                        <a:t>الوظيفة</a:t>
                      </a:r>
                    </a:p>
                  </a:txBody>
                  <a:tcPr anchor="ctr"/>
                </a:tc>
                <a:tc>
                  <a:txBody>
                    <a:bodyPr/>
                    <a:lstStyle/>
                    <a:p>
                      <a:pPr algn="ctr" rtl="1"/>
                      <a:r>
                        <a:rPr lang="ar-SA" dirty="0" smtClean="0"/>
                        <a:t>الأداة</a:t>
                      </a:r>
                      <a:endParaRPr lang="ar-SA" dirty="0"/>
                    </a:p>
                  </a:txBody>
                  <a:tcPr anchor="ctr"/>
                </a:tc>
                <a:extLst>
                  <a:ext uri="{0D108BD9-81ED-4DB2-BD59-A6C34878D82A}">
                    <a16:rowId xmlns:a16="http://schemas.microsoft.com/office/drawing/2014/main" val="440963443"/>
                  </a:ext>
                </a:extLst>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dirty="0" smtClean="0"/>
                        <a:t>تابعة التغريدات في الوقت الفعلي وتحليل مصدرها وسياقه</a:t>
                      </a:r>
                      <a:endParaRPr lang="ar-SA" dirty="0"/>
                    </a:p>
                  </a:txBody>
                  <a:tcPr anchor="ctr"/>
                </a:tc>
                <a:tc>
                  <a:txBody>
                    <a:bodyPr/>
                    <a:lstStyle/>
                    <a:p>
                      <a:pPr algn="ctr" rtl="1"/>
                      <a:r>
                        <a:rPr lang="ar-SA" dirty="0" smtClean="0"/>
                        <a:t>مراقبة تويتر/ منصة إكس </a:t>
                      </a:r>
                      <a:r>
                        <a:rPr lang="tr-TR" dirty="0" smtClean="0"/>
                        <a:t>X</a:t>
                      </a:r>
                      <a:endParaRPr lang="ar-SA" dirty="0"/>
                    </a:p>
                  </a:txBody>
                  <a:tcPr anchor="ctr"/>
                </a:tc>
                <a:tc>
                  <a:txBody>
                    <a:bodyPr/>
                    <a:lstStyle/>
                    <a:p>
                      <a:pPr algn="ctr" rtl="1"/>
                      <a:r>
                        <a:rPr lang="en-US" dirty="0" err="1" smtClean="0"/>
                        <a:t>TweetDeck</a:t>
                      </a:r>
                      <a:r>
                        <a:rPr lang="en-US" dirty="0" smtClean="0"/>
                        <a:t> / X Pro</a:t>
                      </a:r>
                      <a:endParaRPr lang="ar-SA" dirty="0" smtClean="0"/>
                    </a:p>
                    <a:p>
                      <a:pPr algn="ctr" rtl="1"/>
                      <a:r>
                        <a:rPr lang="en-US" dirty="0" smtClean="0">
                          <a:hlinkClick r:id="rId5"/>
                        </a:rPr>
                        <a:t>https://pro.x.com/?mx=2</a:t>
                      </a:r>
                      <a:r>
                        <a:rPr lang="ar-SA" dirty="0" smtClean="0"/>
                        <a:t> </a:t>
                      </a:r>
                      <a:endParaRPr lang="en-US" dirty="0"/>
                    </a:p>
                  </a:txBody>
                  <a:tcPr anchor="ctr"/>
                </a:tc>
                <a:extLst>
                  <a:ext uri="{0D108BD9-81ED-4DB2-BD59-A6C34878D82A}">
                    <a16:rowId xmlns:a16="http://schemas.microsoft.com/office/drawing/2014/main" val="3673013918"/>
                  </a:ext>
                </a:extLst>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dirty="0" smtClean="0"/>
                        <a:t>تصور الرسوم البيانية لمسار انتشار الإشاعات على منصة</a:t>
                      </a:r>
                      <a:r>
                        <a:rPr lang="ar-SA" baseline="0" dirty="0" smtClean="0"/>
                        <a:t> اكس </a:t>
                      </a:r>
                      <a:r>
                        <a:rPr lang="tr-TR" baseline="0" dirty="0" smtClean="0"/>
                        <a:t>X</a:t>
                      </a:r>
                      <a:r>
                        <a:rPr lang="ar-SA" dirty="0" smtClean="0"/>
                        <a:t>.</a:t>
                      </a:r>
                      <a:endParaRPr lang="ar-SA" dirty="0"/>
                    </a:p>
                  </a:txBody>
                  <a:tcPr anchor="ctr"/>
                </a:tc>
                <a:tc>
                  <a:txBody>
                    <a:bodyPr/>
                    <a:lstStyle/>
                    <a:p>
                      <a:pPr algn="ctr" rtl="1"/>
                      <a:r>
                        <a:rPr lang="ar-SA" dirty="0" smtClean="0"/>
                        <a:t>تحليل نشر المعلومات الزائفة</a:t>
                      </a:r>
                      <a:endParaRPr lang="ar-SA" dirty="0"/>
                    </a:p>
                  </a:txBody>
                  <a:tcPr anchor="ctr"/>
                </a:tc>
                <a:tc>
                  <a:txBody>
                    <a:bodyPr/>
                    <a:lstStyle/>
                    <a:p>
                      <a:pPr algn="ctr" rtl="1"/>
                      <a:r>
                        <a:rPr lang="en-US" dirty="0" err="1" smtClean="0"/>
                        <a:t>Hoaxy</a:t>
                      </a:r>
                      <a:r>
                        <a:rPr lang="ar-SA" dirty="0" smtClean="0"/>
                        <a:t>  </a:t>
                      </a:r>
                      <a:r>
                        <a:rPr lang="en-US" dirty="0" smtClean="0">
                          <a:hlinkClick r:id="rId6"/>
                        </a:rPr>
                        <a:t>https://hoaxy.osome.iu.edu</a:t>
                      </a:r>
                      <a:r>
                        <a:rPr lang="ar-SA" baseline="0" dirty="0" smtClean="0"/>
                        <a:t> </a:t>
                      </a:r>
                      <a:r>
                        <a:rPr lang="ar-SA" dirty="0" smtClean="0"/>
                        <a:t>  </a:t>
                      </a:r>
                      <a:endParaRPr lang="en-US" dirty="0"/>
                    </a:p>
                  </a:txBody>
                  <a:tcPr anchor="ctr"/>
                </a:tc>
                <a:extLst>
                  <a:ext uri="{0D108BD9-81ED-4DB2-BD59-A6C34878D82A}">
                    <a16:rowId xmlns:a16="http://schemas.microsoft.com/office/drawing/2014/main" val="2624564830"/>
                  </a:ext>
                </a:extLst>
              </a:tr>
            </a:tbl>
          </a:graphicData>
        </a:graphic>
      </p:graphicFrame>
      <p:sp>
        <p:nvSpPr>
          <p:cNvPr id="5" name="Rectangle 4"/>
          <p:cNvSpPr/>
          <p:nvPr/>
        </p:nvSpPr>
        <p:spPr>
          <a:xfrm>
            <a:off x="8942432" y="5916491"/>
            <a:ext cx="237566" cy="369332"/>
          </a:xfrm>
          <a:prstGeom prst="rect">
            <a:avLst/>
          </a:prstGeom>
        </p:spPr>
        <p:txBody>
          <a:bodyPr wrap="none">
            <a:spAutoFit/>
          </a:bodyPr>
          <a:lstStyle/>
          <a:p>
            <a:r>
              <a:rPr lang="tr-TR" dirty="0" smtClean="0"/>
              <a:t> </a:t>
            </a:r>
            <a:endParaRPr lang="en-US" dirty="0"/>
          </a:p>
        </p:txBody>
      </p:sp>
    </p:spTree>
    <p:extLst>
      <p:ext uri="{BB962C8B-B14F-4D97-AF65-F5344CB8AC3E}">
        <p14:creationId xmlns:p14="http://schemas.microsoft.com/office/powerpoint/2010/main" val="337380146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929" y="1335074"/>
            <a:ext cx="3393404" cy="2627326"/>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4744673" cy="577850"/>
          </a:xfrm>
          <a:prstGeom prst="rect">
            <a:avLst/>
          </a:prstGeom>
          <a:noFill/>
        </p:spPr>
        <p:txBody>
          <a:bodyPr wrap="square" rtlCol="0">
            <a:spAutoFit/>
          </a:bodyPr>
          <a:lstStyle/>
          <a:p>
            <a:pPr algn="r" rtl="1">
              <a:lnSpc>
                <a:spcPct val="150000"/>
              </a:lnSpc>
            </a:pPr>
            <a:r>
              <a:rPr lang="ar-SA" sz="2400" b="1" dirty="0">
                <a:solidFill>
                  <a:srgbClr val="00B0F0"/>
                </a:solidFill>
              </a:rPr>
              <a:t>نماذج تطبيقية من العالم العربي والعالمي</a:t>
            </a: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670820" y="1974972"/>
            <a:ext cx="8417320" cy="4662815"/>
          </a:xfrm>
          <a:prstGeom prst="rect">
            <a:avLst/>
          </a:prstGeom>
          <a:noFill/>
        </p:spPr>
        <p:txBody>
          <a:bodyPr wrap="square" rtlCol="0">
            <a:spAutoFit/>
          </a:bodyPr>
          <a:lstStyle/>
          <a:p>
            <a:pPr algn="r" rtl="1">
              <a:lnSpc>
                <a:spcPct val="150000"/>
              </a:lnSpc>
            </a:pPr>
            <a:r>
              <a:rPr lang="ar-SA" b="1" dirty="0" smtClean="0">
                <a:solidFill>
                  <a:srgbClr val="C00000"/>
                </a:solidFill>
                <a:cs typeface="+mj-cs"/>
              </a:rPr>
              <a:t>عربيًا</a:t>
            </a:r>
            <a:r>
              <a:rPr lang="ar-SA" b="1" dirty="0">
                <a:solidFill>
                  <a:srgbClr val="C00000"/>
                </a:solidFill>
                <a:cs typeface="+mj-cs"/>
              </a:rPr>
              <a:t>:</a:t>
            </a:r>
          </a:p>
          <a:p>
            <a:pPr algn="r" rtl="1">
              <a:lnSpc>
                <a:spcPct val="150000"/>
              </a:lnSpc>
            </a:pPr>
            <a:r>
              <a:rPr lang="ar-SA" b="1" dirty="0">
                <a:cs typeface="+mj-cs"/>
              </a:rPr>
              <a:t>فتبينوا </a:t>
            </a:r>
            <a:r>
              <a:rPr lang="en-US" b="1" dirty="0" err="1" smtClean="0">
                <a:cs typeface="+mj-cs"/>
              </a:rPr>
              <a:t>Fatabyyano</a:t>
            </a:r>
            <a:r>
              <a:rPr lang="en-US" b="1" dirty="0" smtClean="0">
                <a:cs typeface="+mj-cs"/>
              </a:rPr>
              <a:t>)</a:t>
            </a:r>
            <a:r>
              <a:rPr lang="ar-SA" b="1" dirty="0" smtClean="0">
                <a:cs typeface="+mj-cs"/>
              </a:rPr>
              <a:t>)</a:t>
            </a:r>
            <a:r>
              <a:rPr lang="en-US" b="1" dirty="0">
                <a:cs typeface="+mj-cs"/>
              </a:rPr>
              <a:t> </a:t>
            </a:r>
            <a:r>
              <a:rPr lang="en-US" b="1" dirty="0">
                <a:cs typeface="+mj-cs"/>
                <a:hlinkClick r:id="rId4"/>
              </a:rPr>
              <a:t>https://fatabyyano.net</a:t>
            </a:r>
            <a:r>
              <a:rPr lang="en-US" b="1" dirty="0" smtClean="0">
                <a:cs typeface="+mj-cs"/>
                <a:hlinkClick r:id="rId4"/>
              </a:rPr>
              <a:t>/</a:t>
            </a:r>
            <a:r>
              <a:rPr lang="ar-SA" b="1" dirty="0" smtClean="0">
                <a:cs typeface="+mj-cs"/>
              </a:rPr>
              <a:t> </a:t>
            </a:r>
            <a:endParaRPr lang="ar-SA" dirty="0">
              <a:cs typeface="+mj-cs"/>
            </a:endParaRPr>
          </a:p>
          <a:p>
            <a:pPr lvl="1" algn="r" rtl="1">
              <a:lnSpc>
                <a:spcPct val="150000"/>
              </a:lnSpc>
            </a:pPr>
            <a:r>
              <a:rPr lang="ar-SA" dirty="0">
                <a:cs typeface="+mj-cs"/>
              </a:rPr>
              <a:t>تحقق من الإشاعات المنتشرة على فيسبوك</a:t>
            </a:r>
            <a:r>
              <a:rPr lang="ar-SA" dirty="0" smtClean="0">
                <a:cs typeface="+mj-cs"/>
              </a:rPr>
              <a:t>. </a:t>
            </a:r>
            <a:endParaRPr lang="ar-SA" dirty="0">
              <a:cs typeface="+mj-cs"/>
            </a:endParaRPr>
          </a:p>
          <a:p>
            <a:pPr algn="r" rtl="1">
              <a:lnSpc>
                <a:spcPct val="150000"/>
              </a:lnSpc>
            </a:pPr>
            <a:r>
              <a:rPr lang="ar-SA" b="1" dirty="0">
                <a:cs typeface="+mj-cs"/>
              </a:rPr>
              <a:t>مؤسسة أكيد (</a:t>
            </a:r>
            <a:r>
              <a:rPr lang="en-US" b="1" dirty="0" smtClean="0">
                <a:cs typeface="+mj-cs"/>
              </a:rPr>
              <a:t>AKEED</a:t>
            </a:r>
            <a:r>
              <a:rPr lang="en-US" dirty="0" smtClean="0">
                <a:cs typeface="+mj-cs"/>
              </a:rPr>
              <a:t> </a:t>
            </a:r>
            <a:r>
              <a:rPr lang="ar-SA" dirty="0" smtClean="0">
                <a:cs typeface="+mj-cs"/>
              </a:rPr>
              <a:t> - الأردن ) </a:t>
            </a:r>
            <a:r>
              <a:rPr lang="en-US" dirty="0">
                <a:cs typeface="+mj-cs"/>
                <a:hlinkClick r:id="rId5"/>
              </a:rPr>
              <a:t>https://akeed.jo</a:t>
            </a:r>
            <a:r>
              <a:rPr lang="en-US" dirty="0" smtClean="0">
                <a:cs typeface="+mj-cs"/>
                <a:hlinkClick r:id="rId5"/>
              </a:rPr>
              <a:t>/</a:t>
            </a:r>
            <a:r>
              <a:rPr lang="ar-SA" dirty="0" smtClean="0">
                <a:cs typeface="+mj-cs"/>
              </a:rPr>
              <a:t> </a:t>
            </a:r>
            <a:endParaRPr lang="ar-SA" dirty="0">
              <a:cs typeface="+mj-cs"/>
            </a:endParaRPr>
          </a:p>
          <a:p>
            <a:pPr lvl="1" algn="r" rtl="1">
              <a:lnSpc>
                <a:spcPct val="150000"/>
              </a:lnSpc>
            </a:pPr>
            <a:r>
              <a:rPr lang="ar-SA" dirty="0">
                <a:cs typeface="+mj-cs"/>
              </a:rPr>
              <a:t>تدقيق إعلامي مهني خاص بتغطيات الإعلام الأردني.</a:t>
            </a:r>
          </a:p>
          <a:p>
            <a:pPr algn="r" rtl="1">
              <a:lnSpc>
                <a:spcPct val="150000"/>
              </a:lnSpc>
            </a:pPr>
            <a:r>
              <a:rPr lang="ar-SA" b="1" dirty="0">
                <a:cs typeface="+mj-cs"/>
              </a:rPr>
              <a:t>مشروع ميدان التابع للجزيرة</a:t>
            </a:r>
            <a:r>
              <a:rPr lang="ar-SA" dirty="0">
                <a:cs typeface="+mj-cs"/>
              </a:rPr>
              <a:t> – قسم التحقق من الأخبار.</a:t>
            </a:r>
          </a:p>
          <a:p>
            <a:pPr algn="r" rtl="1">
              <a:lnSpc>
                <a:spcPct val="150000"/>
              </a:lnSpc>
            </a:pPr>
            <a:r>
              <a:rPr lang="ar-SA" b="1" dirty="0" smtClean="0">
                <a:solidFill>
                  <a:srgbClr val="C00000"/>
                </a:solidFill>
                <a:cs typeface="+mj-cs"/>
              </a:rPr>
              <a:t>عالميًا</a:t>
            </a:r>
            <a:r>
              <a:rPr lang="ar-SA" b="1" dirty="0">
                <a:solidFill>
                  <a:srgbClr val="C00000"/>
                </a:solidFill>
                <a:cs typeface="+mj-cs"/>
              </a:rPr>
              <a:t>:</a:t>
            </a:r>
          </a:p>
          <a:p>
            <a:pPr marL="285750" indent="-285750" algn="r" rtl="1">
              <a:lnSpc>
                <a:spcPct val="150000"/>
              </a:lnSpc>
              <a:buFont typeface="Wingdings" panose="05000000000000000000" pitchFamily="2" charset="2"/>
              <a:buChar char="§"/>
            </a:pPr>
            <a:r>
              <a:rPr lang="en-US" b="1" dirty="0">
                <a:cs typeface="+mj-cs"/>
              </a:rPr>
              <a:t>Snopes.com</a:t>
            </a:r>
            <a:r>
              <a:rPr lang="en-US" dirty="0">
                <a:cs typeface="+mj-cs"/>
              </a:rPr>
              <a:t> </a:t>
            </a:r>
            <a:r>
              <a:rPr lang="ar-SA" dirty="0" smtClean="0">
                <a:cs typeface="+mj-cs"/>
              </a:rPr>
              <a:t>الولايات المتحدة </a:t>
            </a:r>
            <a:r>
              <a:rPr lang="en-US" dirty="0">
                <a:cs typeface="+mj-cs"/>
                <a:hlinkClick r:id="rId6"/>
              </a:rPr>
              <a:t>https://www.snopes.com</a:t>
            </a:r>
            <a:r>
              <a:rPr lang="en-US" dirty="0" smtClean="0">
                <a:cs typeface="+mj-cs"/>
                <a:hlinkClick r:id="rId6"/>
              </a:rPr>
              <a:t>/</a:t>
            </a:r>
            <a:r>
              <a:rPr lang="ar-SA" dirty="0" smtClean="0">
                <a:cs typeface="+mj-cs"/>
              </a:rPr>
              <a:t> </a:t>
            </a:r>
            <a:endParaRPr lang="ar-SA" dirty="0">
              <a:cs typeface="+mj-cs"/>
            </a:endParaRPr>
          </a:p>
          <a:p>
            <a:pPr marL="285750" indent="-285750" algn="r" rtl="1">
              <a:lnSpc>
                <a:spcPct val="150000"/>
              </a:lnSpc>
              <a:buFont typeface="Wingdings" panose="05000000000000000000" pitchFamily="2" charset="2"/>
              <a:buChar char="§"/>
            </a:pPr>
            <a:r>
              <a:rPr lang="en-US" b="1" dirty="0" err="1" smtClean="0">
                <a:cs typeface="+mj-cs"/>
              </a:rPr>
              <a:t>PolitiFact</a:t>
            </a:r>
            <a:r>
              <a:rPr lang="en-US" dirty="0" smtClean="0">
                <a:cs typeface="+mj-cs"/>
              </a:rPr>
              <a:t> </a:t>
            </a:r>
            <a:r>
              <a:rPr lang="ar-SA" dirty="0" smtClean="0">
                <a:cs typeface="+mj-cs"/>
              </a:rPr>
              <a:t> تحقق </a:t>
            </a:r>
            <a:r>
              <a:rPr lang="ar-SA" dirty="0">
                <a:cs typeface="+mj-cs"/>
              </a:rPr>
              <a:t>من تصريحات السياسيين</a:t>
            </a:r>
            <a:r>
              <a:rPr lang="ar-SA" dirty="0" smtClean="0">
                <a:cs typeface="+mj-cs"/>
              </a:rPr>
              <a:t>. </a:t>
            </a:r>
            <a:r>
              <a:rPr lang="en-US" dirty="0">
                <a:cs typeface="+mj-cs"/>
                <a:hlinkClick r:id="rId7"/>
              </a:rPr>
              <a:t>https://www.politifact.com/videos/how-politifact-selects-facts-check</a:t>
            </a:r>
            <a:r>
              <a:rPr lang="en-US" dirty="0" smtClean="0">
                <a:cs typeface="+mj-cs"/>
                <a:hlinkClick r:id="rId7"/>
              </a:rPr>
              <a:t>/</a:t>
            </a:r>
            <a:r>
              <a:rPr lang="ar-SA" dirty="0" smtClean="0">
                <a:cs typeface="+mj-cs"/>
              </a:rPr>
              <a:t> </a:t>
            </a:r>
            <a:endParaRPr lang="ar-SA" dirty="0">
              <a:cs typeface="+mj-cs"/>
            </a:endParaRPr>
          </a:p>
          <a:p>
            <a:pPr marL="285750" indent="-285750" algn="r" rtl="1">
              <a:lnSpc>
                <a:spcPct val="150000"/>
              </a:lnSpc>
              <a:buFont typeface="Wingdings" panose="05000000000000000000" pitchFamily="2" charset="2"/>
              <a:buChar char="§"/>
            </a:pPr>
            <a:r>
              <a:rPr lang="en-US" b="1" dirty="0">
                <a:cs typeface="+mj-cs"/>
              </a:rPr>
              <a:t>Africa Check</a:t>
            </a:r>
            <a:r>
              <a:rPr lang="en-US" dirty="0">
                <a:cs typeface="+mj-cs"/>
              </a:rPr>
              <a:t> </a:t>
            </a:r>
            <a:r>
              <a:rPr lang="ar-SA" dirty="0" smtClean="0">
                <a:cs typeface="+mj-cs"/>
              </a:rPr>
              <a:t>تحقق </a:t>
            </a:r>
            <a:r>
              <a:rPr lang="ar-SA" dirty="0">
                <a:cs typeface="+mj-cs"/>
              </a:rPr>
              <a:t>من المعلومات المتداولة في إفريقيا</a:t>
            </a:r>
            <a:r>
              <a:rPr lang="ar-SA" dirty="0" smtClean="0">
                <a:cs typeface="+mj-cs"/>
              </a:rPr>
              <a:t>. </a:t>
            </a:r>
            <a:r>
              <a:rPr lang="en-US" dirty="0">
                <a:cs typeface="+mj-cs"/>
                <a:hlinkClick r:id="rId8"/>
              </a:rPr>
              <a:t>https://factcheck.africa</a:t>
            </a:r>
            <a:r>
              <a:rPr lang="en-US" dirty="0" smtClean="0">
                <a:cs typeface="+mj-cs"/>
                <a:hlinkClick r:id="rId8"/>
              </a:rPr>
              <a:t>/</a:t>
            </a:r>
            <a:r>
              <a:rPr lang="ar-SA" dirty="0" smtClean="0">
                <a:cs typeface="+mj-cs"/>
              </a:rPr>
              <a:t> </a:t>
            </a: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2661970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920" y="1335074"/>
            <a:ext cx="3400340" cy="2119326"/>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4744673" cy="600164"/>
          </a:xfrm>
          <a:prstGeom prst="rect">
            <a:avLst/>
          </a:prstGeom>
          <a:noFill/>
        </p:spPr>
        <p:txBody>
          <a:bodyPr wrap="square" rtlCol="0">
            <a:spAutoFit/>
          </a:bodyPr>
          <a:lstStyle/>
          <a:p>
            <a:pPr lvl="0" algn="ctr">
              <a:lnSpc>
                <a:spcPct val="150000"/>
              </a:lnSpc>
              <a:spcBef>
                <a:spcPct val="20000"/>
              </a:spcBef>
              <a:defRPr/>
            </a:pPr>
            <a:r>
              <a:rPr lang="ar-SA" sz="2400" b="1" dirty="0" smtClean="0">
                <a:solidFill>
                  <a:srgbClr val="00B0F0"/>
                </a:solidFill>
              </a:rPr>
              <a:t>مواقع لتدقيق الحقائق</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89861" y="2152948"/>
            <a:ext cx="8417320" cy="3877985"/>
          </a:xfrm>
          <a:prstGeom prst="rect">
            <a:avLst/>
          </a:prstGeom>
          <a:noFill/>
        </p:spPr>
        <p:txBody>
          <a:bodyPr wrap="square" rtlCol="0">
            <a:spAutoFit/>
          </a:bodyPr>
          <a:lstStyle/>
          <a:p>
            <a:pPr algn="r" rtl="1">
              <a:lnSpc>
                <a:spcPct val="150000"/>
              </a:lnSpc>
            </a:pPr>
            <a:r>
              <a:rPr lang="ar-SA" sz="2000" b="1" dirty="0" smtClean="0">
                <a:solidFill>
                  <a:schemeClr val="accent1"/>
                </a:solidFill>
                <a:hlinkClick r:id="rId4"/>
              </a:rPr>
              <a:t>فتبينوا</a:t>
            </a:r>
            <a:r>
              <a:rPr lang="ar-SA" sz="2000" b="1" dirty="0" smtClean="0">
                <a:solidFill>
                  <a:srgbClr val="00B0F0"/>
                </a:solidFill>
              </a:rPr>
              <a:t> </a:t>
            </a:r>
            <a:r>
              <a:rPr lang="ar-SA" sz="2000" b="1" dirty="0" smtClean="0">
                <a:solidFill>
                  <a:schemeClr val="accent1"/>
                </a:solidFill>
              </a:rPr>
              <a:t>:</a:t>
            </a:r>
            <a:r>
              <a:rPr lang="ar-SA" sz="2000" b="1" dirty="0" smtClean="0">
                <a:solidFill>
                  <a:srgbClr val="00B0F0"/>
                </a:solidFill>
              </a:rPr>
              <a:t> </a:t>
            </a:r>
            <a:r>
              <a:rPr lang="en-US" sz="2000" b="1" dirty="0">
                <a:solidFill>
                  <a:srgbClr val="00B0F0"/>
                </a:solidFill>
                <a:hlinkClick r:id="rId5"/>
              </a:rPr>
              <a:t>https://www.facebook.com/share/167a6VkbQa/?mibextid=wwXIfr</a:t>
            </a:r>
            <a:r>
              <a:rPr lang="ar-SA" sz="2000" b="1" dirty="0">
                <a:solidFill>
                  <a:srgbClr val="00B0F0"/>
                </a:solidFill>
              </a:rPr>
              <a:t> </a:t>
            </a:r>
          </a:p>
          <a:p>
            <a:pPr marL="285750" indent="-285750" algn="r" rtl="1">
              <a:lnSpc>
                <a:spcPct val="150000"/>
              </a:lnSpc>
              <a:buFont typeface="Arial" panose="020B0604020202020204" pitchFamily="34" charset="0"/>
              <a:buChar char="•"/>
            </a:pPr>
            <a:r>
              <a:rPr lang="ar-SA" dirty="0">
                <a:cs typeface="+mj-cs"/>
              </a:rPr>
              <a:t>موقع عربي متخصص في كشف الإشاعات والخرافات على الإنترنت.</a:t>
            </a:r>
          </a:p>
          <a:p>
            <a:pPr marL="285750" indent="-285750" algn="r" rtl="1">
              <a:lnSpc>
                <a:spcPct val="150000"/>
              </a:lnSpc>
              <a:buFont typeface="Arial" panose="020B0604020202020204" pitchFamily="34" charset="0"/>
              <a:buChar char="•"/>
            </a:pPr>
            <a:r>
              <a:rPr lang="ar-SA" dirty="0">
                <a:cs typeface="+mj-cs"/>
              </a:rPr>
              <a:t>يركز </a:t>
            </a:r>
            <a:r>
              <a:rPr lang="ar-SA" dirty="0" smtClean="0">
                <a:cs typeface="+mj-cs"/>
              </a:rPr>
              <a:t>كثيراً </a:t>
            </a:r>
            <a:r>
              <a:rPr lang="ar-SA" dirty="0">
                <a:cs typeface="+mj-cs"/>
              </a:rPr>
              <a:t>على الأخبار الطبية والصور المفبركة</a:t>
            </a:r>
            <a:r>
              <a:rPr lang="ar-SA" dirty="0" smtClean="0">
                <a:cs typeface="+mj-cs"/>
              </a:rPr>
              <a:t>.</a:t>
            </a:r>
            <a:endParaRPr lang="tr-TR" dirty="0" smtClean="0">
              <a:cs typeface="+mj-cs"/>
            </a:endParaRPr>
          </a:p>
          <a:p>
            <a:pPr marL="285750" indent="-285750" algn="r" rtl="1">
              <a:lnSpc>
                <a:spcPct val="150000"/>
              </a:lnSpc>
              <a:buFont typeface="Arial" panose="020B0604020202020204" pitchFamily="34" charset="0"/>
              <a:buChar char="•"/>
            </a:pPr>
            <a:r>
              <a:rPr lang="en-US" dirty="0">
                <a:cs typeface="+mj-cs"/>
                <a:hlinkClick r:id="rId6"/>
              </a:rPr>
              <a:t>https://fatabyyano.net/%D9%88%D8%A7%D8%B4%D9%86%D8%B7%D9%86-%D8%AA%D8%B9%D8%AA%D8%B1%D9%81-%D8%A8%D8%AA%D8%B5%D9%86%D9%8A%D8%B9-%D9%81%D9%8A%D8%B1%D9%88%D8%B3-%D9%83%D9%88%D8%B1%D9%88%D9%86%D8%A7-%D8%A7%D9%84%D9%82%D8%A7</a:t>
            </a:r>
            <a:r>
              <a:rPr lang="en-US" dirty="0" smtClean="0">
                <a:cs typeface="+mj-cs"/>
                <a:hlinkClick r:id="rId6"/>
              </a:rPr>
              <a:t>/</a:t>
            </a:r>
            <a:r>
              <a:rPr lang="tr-TR" dirty="0" smtClean="0">
                <a:cs typeface="+mj-cs"/>
              </a:rPr>
              <a:t> </a:t>
            </a:r>
            <a:r>
              <a:rPr lang="ar-SA" dirty="0" smtClean="0">
                <a:cs typeface="+mj-cs"/>
              </a:rPr>
              <a:t> رابط لخبر كاذب على موقع فتبينوا .</a:t>
            </a: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615667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920" y="1335074"/>
            <a:ext cx="3400340" cy="2119326"/>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798315" y="1442498"/>
            <a:ext cx="4744673" cy="600164"/>
          </a:xfrm>
          <a:prstGeom prst="rect">
            <a:avLst/>
          </a:prstGeom>
          <a:noFill/>
        </p:spPr>
        <p:txBody>
          <a:bodyPr wrap="square" rtlCol="0">
            <a:spAutoFit/>
          </a:bodyPr>
          <a:lstStyle/>
          <a:p>
            <a:pPr lvl="0" algn="ctr">
              <a:lnSpc>
                <a:spcPct val="150000"/>
              </a:lnSpc>
              <a:spcBef>
                <a:spcPct val="20000"/>
              </a:spcBef>
              <a:defRPr/>
            </a:pPr>
            <a:r>
              <a:rPr lang="ar-SA" sz="2400" b="1" dirty="0" smtClean="0">
                <a:solidFill>
                  <a:srgbClr val="00B0F0"/>
                </a:solidFill>
              </a:rPr>
              <a:t>مواقع لتدقيق الحقائق</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89861" y="2152948"/>
            <a:ext cx="8417320" cy="3508653"/>
          </a:xfrm>
          <a:prstGeom prst="rect">
            <a:avLst/>
          </a:prstGeom>
          <a:noFill/>
        </p:spPr>
        <p:txBody>
          <a:bodyPr wrap="square" rtlCol="0">
            <a:spAutoFit/>
          </a:bodyPr>
          <a:lstStyle/>
          <a:p>
            <a:pPr algn="r" rtl="1">
              <a:lnSpc>
                <a:spcPct val="150000"/>
              </a:lnSpc>
            </a:pPr>
            <a:r>
              <a:rPr lang="ar-SA" sz="2000" b="1" dirty="0" smtClean="0">
                <a:solidFill>
                  <a:schemeClr val="accent1"/>
                </a:solidFill>
              </a:rPr>
              <a:t>منصة مصدقش : </a:t>
            </a:r>
            <a:r>
              <a:rPr lang="en-US" sz="2000" b="1" dirty="0" smtClean="0">
                <a:solidFill>
                  <a:schemeClr val="accent1"/>
                </a:solidFill>
                <a:hlinkClick r:id="rId4"/>
              </a:rPr>
              <a:t>https://matsda2sh.com</a:t>
            </a:r>
            <a:r>
              <a:rPr lang="ar-SA" sz="2000" b="1" dirty="0" smtClean="0">
                <a:solidFill>
                  <a:schemeClr val="accent1"/>
                </a:solidFill>
              </a:rPr>
              <a:t>  </a:t>
            </a:r>
          </a:p>
          <a:p>
            <a:pPr algn="r" rtl="1">
              <a:lnSpc>
                <a:spcPct val="150000"/>
              </a:lnSpc>
            </a:pPr>
            <a:r>
              <a:rPr lang="ar-SA" dirty="0" smtClean="0"/>
              <a:t>منصة مستقلة متخصصة بالتحقق والتدقيق الإخباري، تهدف لمقاومة الشلال المتدفق من الأخبار الكاذبة أو المضللة، سواء كان نشرها عمدياً لأغراض الانحياز السياسي أو الفكري، أو عرضياً لأغراض جذب الجمهور للصفحات أو المواقع ناشرة الشائعات.</a:t>
            </a:r>
          </a:p>
          <a:p>
            <a:pPr algn="r" rtl="1">
              <a:lnSpc>
                <a:spcPct val="150000"/>
              </a:lnSpc>
            </a:pPr>
            <a:r>
              <a:rPr lang="ar-SA" sz="2000" b="1" dirty="0" smtClean="0">
                <a:solidFill>
                  <a:schemeClr val="accent1"/>
                </a:solidFill>
              </a:rPr>
              <a:t>هيئة مكافحة الإشاعات :</a:t>
            </a:r>
            <a:r>
              <a:rPr lang="en-US" sz="2000" b="1" dirty="0" smtClean="0">
                <a:solidFill>
                  <a:schemeClr val="accent1"/>
                </a:solidFill>
                <a:hlinkClick r:id="rId5"/>
              </a:rPr>
              <a:t>http://norumors.net</a:t>
            </a:r>
            <a:endParaRPr lang="ar-SA" sz="2000" b="1" dirty="0" smtClean="0">
              <a:solidFill>
                <a:schemeClr val="accent1"/>
              </a:solidFill>
            </a:endParaRPr>
          </a:p>
          <a:p>
            <a:pPr algn="r" rtl="1">
              <a:lnSpc>
                <a:spcPct val="150000"/>
              </a:lnSpc>
            </a:pPr>
            <a:r>
              <a:rPr lang="ar-SA" b="1" dirty="0" smtClean="0"/>
              <a:t>هيئة مُكافَحة الإشاعات</a:t>
            </a:r>
            <a:r>
              <a:rPr lang="ar-SA" dirty="0" smtClean="0"/>
              <a:t> هو مشروع مستقل تم إنشاؤه عام 2012م للتصدي للإشاعات والفِتن وإحتِوائها بحيث لا تُشكل أي ضرر على المُجتمع وذلك بفضح ناشِري الأكاذيب التي تهدف إلى إثارة الرأي العام من خلال نشر الوعي وتوضيح الحقيقة بالمصادِر الرسمية.</a:t>
            </a:r>
            <a:endParaRPr lang="ar-SA" dirty="0">
              <a:cs typeface="+mj-cs"/>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1073806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6095" y="1321801"/>
            <a:ext cx="3460663" cy="3189239"/>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84803"/>
          </a:xfrm>
          <a:prstGeom prst="rect">
            <a:avLst/>
          </a:prstGeom>
          <a:noFill/>
        </p:spPr>
        <p:txBody>
          <a:bodyPr wrap="square" rtlCol="0">
            <a:spAutoFit/>
          </a:bodyPr>
          <a:lstStyle/>
          <a:p>
            <a:pPr lvl="0" algn="ctr">
              <a:lnSpc>
                <a:spcPct val="150000"/>
              </a:lnSpc>
              <a:spcBef>
                <a:spcPct val="20000"/>
              </a:spcBef>
              <a:defRPr/>
            </a:pPr>
            <a:r>
              <a:rPr lang="ar-SA" sz="2800" b="1" dirty="0">
                <a:solidFill>
                  <a:srgbClr val="00B0F0"/>
                </a:solidFill>
              </a:rPr>
              <a:t>التحديات التي تواجه تدقيق الحقائق</a:t>
            </a:r>
            <a:endParaRPr kumimoji="0" lang="ar-EG" sz="2800" b="1" i="0" u="none" strike="noStrike" kern="1200" cap="none" spc="0" normalizeH="0" baseline="0" noProof="0" dirty="0">
              <a:ln>
                <a:noFill/>
              </a:ln>
              <a:solidFill>
                <a:srgbClr val="00B0F0"/>
              </a:solidFill>
              <a:effectLst/>
              <a:uLnTx/>
              <a:uFillTx/>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4578433"/>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ضخامة حجم المعلومات وتدفقها السريع</a:t>
            </a:r>
          </a:p>
          <a:p>
            <a:pPr algn="r" rtl="1">
              <a:lnSpc>
                <a:spcPct val="150000"/>
              </a:lnSpc>
            </a:pPr>
            <a:r>
              <a:rPr lang="ar-SA" dirty="0">
                <a:cs typeface="+mj-cs"/>
              </a:rPr>
              <a:t>في كل دقيقة تُنشر آلاف التغريدات والمقاطع والصور والمقالات، ما يجعل من الصعب </a:t>
            </a:r>
            <a:r>
              <a:rPr lang="ar-SA" b="1" dirty="0">
                <a:cs typeface="+mj-cs"/>
              </a:rPr>
              <a:t>ملاحقة كل محتوى يحتاج إلى تدقيق</a:t>
            </a:r>
            <a:r>
              <a:rPr lang="ar-SA" dirty="0">
                <a:cs typeface="+mj-cs"/>
              </a:rPr>
              <a:t>.</a:t>
            </a:r>
          </a:p>
          <a:p>
            <a:pPr algn="r" rtl="1">
              <a:lnSpc>
                <a:spcPct val="150000"/>
              </a:lnSpc>
            </a:pPr>
            <a:r>
              <a:rPr lang="ar-SA" dirty="0">
                <a:cs typeface="+mj-cs"/>
              </a:rPr>
              <a:t>المنصات الرقمية تولد كمًا هائلًا من المعلومات يصعب فرزها بسرعة.</a:t>
            </a:r>
          </a:p>
          <a:p>
            <a:pPr algn="r" rtl="1">
              <a:lnSpc>
                <a:spcPct val="150000"/>
              </a:lnSpc>
            </a:pPr>
            <a:r>
              <a:rPr lang="ar-SA" b="1" dirty="0" smtClean="0">
                <a:solidFill>
                  <a:srgbClr val="C00000"/>
                </a:solidFill>
                <a:cs typeface="+mj-cs"/>
              </a:rPr>
              <a:t>النتيجة</a:t>
            </a:r>
            <a:r>
              <a:rPr lang="ar-SA" b="1" dirty="0">
                <a:solidFill>
                  <a:srgbClr val="C00000"/>
                </a:solidFill>
                <a:cs typeface="+mj-cs"/>
              </a:rPr>
              <a:t>: </a:t>
            </a:r>
            <a:r>
              <a:rPr lang="ar-SA" dirty="0">
                <a:cs typeface="+mj-cs"/>
              </a:rPr>
              <a:t>قد تنتشر الأخبار الزائفة قبل أن يتم كشفها أو تصحيحها</a:t>
            </a:r>
            <a:r>
              <a:rPr lang="ar-SA" dirty="0" smtClean="0">
                <a:cs typeface="+mj-cs"/>
              </a:rPr>
              <a:t>.</a:t>
            </a:r>
          </a:p>
          <a:p>
            <a:pPr marL="285750" indent="-285750" algn="r" rtl="1">
              <a:lnSpc>
                <a:spcPct val="150000"/>
              </a:lnSpc>
              <a:buFont typeface="Wingdings" panose="05000000000000000000" pitchFamily="2" charset="2"/>
              <a:buChar char="q"/>
            </a:pPr>
            <a:r>
              <a:rPr lang="ar-SA" b="1" dirty="0">
                <a:solidFill>
                  <a:srgbClr val="C00000"/>
                </a:solidFill>
                <a:cs typeface="+mj-cs"/>
              </a:rPr>
              <a:t>ضيق الوقت والضغط على فرق التحقق</a:t>
            </a:r>
          </a:p>
          <a:p>
            <a:pPr algn="r" rtl="1">
              <a:lnSpc>
                <a:spcPct val="150000"/>
              </a:lnSpc>
            </a:pPr>
            <a:r>
              <a:rPr lang="ar-SA" dirty="0">
                <a:cs typeface="+mj-cs"/>
              </a:rPr>
              <a:t>الأخبار الزائفة تنتشر بسرعة قياسية، بينما يحتاج التحقق إلى وقت لجمع الأدلة والتحقق من المصادر.</a:t>
            </a:r>
          </a:p>
          <a:p>
            <a:pPr algn="r" rtl="1">
              <a:lnSpc>
                <a:spcPct val="150000"/>
              </a:lnSpc>
            </a:pPr>
            <a:r>
              <a:rPr lang="ar-SA" dirty="0">
                <a:cs typeface="+mj-cs"/>
              </a:rPr>
              <a:t>أحيانًا يُتوقع من الصحفي أو فريق التحقق الرد خلال ساعات أو حتى دقائق.</a:t>
            </a:r>
          </a:p>
          <a:p>
            <a:pPr algn="r" rtl="1">
              <a:lnSpc>
                <a:spcPct val="150000"/>
              </a:lnSpc>
            </a:pPr>
            <a:r>
              <a:rPr lang="ar-SA" b="1" dirty="0" smtClean="0">
                <a:solidFill>
                  <a:srgbClr val="C00000"/>
                </a:solidFill>
                <a:cs typeface="+mj-cs"/>
              </a:rPr>
              <a:t>النتيجة</a:t>
            </a:r>
            <a:r>
              <a:rPr lang="ar-SA" b="1" dirty="0">
                <a:solidFill>
                  <a:srgbClr val="C00000"/>
                </a:solidFill>
                <a:cs typeface="+mj-cs"/>
              </a:rPr>
              <a:t>: </a:t>
            </a:r>
            <a:r>
              <a:rPr lang="ar-SA" dirty="0">
                <a:cs typeface="+mj-cs"/>
              </a:rPr>
              <a:t>قد يتم إهمال الدقة لصالح السرعة، أو يتم التدقيق بعد فوات الأوان.</a:t>
            </a:r>
          </a:p>
          <a:p>
            <a:pPr algn="r" rtl="1">
              <a:lnSpc>
                <a:spcPct val="150000"/>
              </a:lnSpc>
            </a:pPr>
            <a:endParaRPr lang="ar-SA" dirty="0">
              <a:cs typeface="+mj-cs"/>
            </a:endParaRPr>
          </a:p>
          <a:p>
            <a:pPr marL="800100" lvl="1" indent="-342900" algn="r" rtl="1">
              <a:lnSpc>
                <a:spcPct val="150000"/>
              </a:lnSpc>
              <a:buFont typeface="Wingdings" panose="05000000000000000000" pitchFamily="2" charset="2"/>
              <a:buChar char="q"/>
            </a:pPr>
            <a:endParaRPr lang="en-US" sz="1600" dirty="0">
              <a:solidFill>
                <a:srgbClr val="00B0F0"/>
              </a:solidFill>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621191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420718" cy="2189259"/>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84803"/>
          </a:xfrm>
          <a:prstGeom prst="rect">
            <a:avLst/>
          </a:prstGeom>
          <a:noFill/>
        </p:spPr>
        <p:txBody>
          <a:bodyPr wrap="square" rtlCol="0">
            <a:spAutoFit/>
          </a:bodyPr>
          <a:lstStyle/>
          <a:p>
            <a:pPr lvl="0" algn="ctr">
              <a:lnSpc>
                <a:spcPct val="150000"/>
              </a:lnSpc>
              <a:spcBef>
                <a:spcPct val="20000"/>
              </a:spcBef>
              <a:defRPr/>
            </a:pPr>
            <a:r>
              <a:rPr lang="ar-SA" sz="2800" b="1" dirty="0">
                <a:solidFill>
                  <a:srgbClr val="00B0F0"/>
                </a:solidFill>
              </a:rPr>
              <a:t>التحديات التي تواجه تدقيق الحقائق</a:t>
            </a:r>
            <a:endParaRPr kumimoji="0" lang="ar-EG" sz="2800" b="1" i="0" u="none" strike="noStrike" kern="1200" cap="none" spc="0" normalizeH="0" baseline="0" noProof="0" dirty="0">
              <a:ln>
                <a:noFill/>
              </a:ln>
              <a:solidFill>
                <a:srgbClr val="00B0F0"/>
              </a:solidFill>
              <a:effectLst/>
              <a:uLnTx/>
              <a:uFillTx/>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64694" y="2195185"/>
            <a:ext cx="8417320" cy="416293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صعوبة الوصول إلى المصادر الأصلية للمعلومة</a:t>
            </a:r>
          </a:p>
          <a:p>
            <a:pPr algn="r" rtl="1">
              <a:lnSpc>
                <a:spcPct val="150000"/>
              </a:lnSpc>
            </a:pPr>
            <a:r>
              <a:rPr lang="ar-SA" dirty="0">
                <a:cs typeface="+mj-cs"/>
              </a:rPr>
              <a:t>أحيانًا تكون المعلومات مبنية على تسريبات أو مصادر مجهولة.</a:t>
            </a:r>
          </a:p>
          <a:p>
            <a:pPr algn="r" rtl="1">
              <a:lnSpc>
                <a:spcPct val="150000"/>
              </a:lnSpc>
            </a:pPr>
            <a:r>
              <a:rPr lang="ar-SA" dirty="0">
                <a:cs typeface="+mj-cs"/>
              </a:rPr>
              <a:t>بعض البيانات الرسمية قد تكون غير متاحة أو لم تُنشر بعد.</a:t>
            </a:r>
          </a:p>
          <a:p>
            <a:pPr algn="r" rtl="1">
              <a:lnSpc>
                <a:spcPct val="150000"/>
              </a:lnSpc>
            </a:pPr>
            <a:r>
              <a:rPr lang="ar-SA" dirty="0">
                <a:cs typeface="+mj-cs"/>
              </a:rPr>
              <a:t>في بعض الدول لا توجد قوانين تضمن الوصول إلى المعلومات.</a:t>
            </a:r>
          </a:p>
          <a:p>
            <a:pPr algn="r" rtl="1">
              <a:lnSpc>
                <a:spcPct val="150000"/>
              </a:lnSpc>
            </a:pPr>
            <a:r>
              <a:rPr lang="ar-SA" b="1" dirty="0" smtClean="0">
                <a:solidFill>
                  <a:srgbClr val="C00000"/>
                </a:solidFill>
                <a:cs typeface="+mj-cs"/>
              </a:rPr>
              <a:t>النتيجة</a:t>
            </a:r>
            <a:r>
              <a:rPr lang="ar-SA" i="1" dirty="0">
                <a:cs typeface="+mj-cs"/>
              </a:rPr>
              <a:t>:</a:t>
            </a:r>
            <a:r>
              <a:rPr lang="ar-SA" dirty="0">
                <a:cs typeface="+mj-cs"/>
              </a:rPr>
              <a:t> يصبح من الصعب تقديم تحقق دقيق دون مصدر موثوق.</a:t>
            </a:r>
          </a:p>
          <a:p>
            <a:pPr marL="285750" indent="-285750" algn="r" rtl="1">
              <a:lnSpc>
                <a:spcPct val="150000"/>
              </a:lnSpc>
              <a:buFont typeface="Wingdings" panose="05000000000000000000" pitchFamily="2" charset="2"/>
              <a:buChar char="q"/>
            </a:pPr>
            <a:r>
              <a:rPr lang="ar-SA" b="1" dirty="0">
                <a:solidFill>
                  <a:srgbClr val="C00000"/>
                </a:solidFill>
                <a:cs typeface="+mj-cs"/>
              </a:rPr>
              <a:t>ضعف الثقافة الإعلامية لدى الجمهور</a:t>
            </a:r>
          </a:p>
          <a:p>
            <a:pPr algn="r" rtl="1">
              <a:lnSpc>
                <a:spcPct val="150000"/>
              </a:lnSpc>
            </a:pPr>
            <a:r>
              <a:rPr lang="ar-SA" dirty="0">
                <a:cs typeface="+mj-cs"/>
              </a:rPr>
              <a:t>كثير من الناس لا يميزون بين المصادر الموثوقة والمشبوهة.</a:t>
            </a:r>
          </a:p>
          <a:p>
            <a:pPr algn="r" rtl="1">
              <a:lnSpc>
                <a:spcPct val="150000"/>
              </a:lnSpc>
            </a:pPr>
            <a:r>
              <a:rPr lang="ar-SA" dirty="0">
                <a:cs typeface="+mj-cs"/>
              </a:rPr>
              <a:t>يميل البعض إلى تصديق ما يتفق مع قناعاتهم، حتى لو كان زائفًا (ما يُعرف بالتحيّز التأكيدي).</a:t>
            </a:r>
          </a:p>
          <a:p>
            <a:pPr algn="r" rtl="1">
              <a:lnSpc>
                <a:spcPct val="150000"/>
              </a:lnSpc>
            </a:pPr>
            <a:r>
              <a:rPr lang="ar-SA" b="1" dirty="0" smtClean="0">
                <a:solidFill>
                  <a:srgbClr val="C00000"/>
                </a:solidFill>
                <a:cs typeface="+mj-cs"/>
              </a:rPr>
              <a:t>النتيجة</a:t>
            </a:r>
            <a:r>
              <a:rPr lang="ar-SA" b="1" dirty="0">
                <a:solidFill>
                  <a:srgbClr val="C00000"/>
                </a:solidFill>
                <a:cs typeface="+mj-cs"/>
              </a:rPr>
              <a:t>: </a:t>
            </a:r>
            <a:r>
              <a:rPr lang="ar-SA" dirty="0">
                <a:cs typeface="+mj-cs"/>
              </a:rPr>
              <a:t>حتى بعد نشر التصحيح، يرفض بعض الجمهور تصديقه أو يتجاهله.</a:t>
            </a:r>
          </a:p>
          <a:p>
            <a:pPr marL="800100" lvl="1" indent="-342900" algn="r" rtl="1">
              <a:lnSpc>
                <a:spcPct val="150000"/>
              </a:lnSpc>
              <a:buFont typeface="Wingdings" panose="05000000000000000000" pitchFamily="2" charset="2"/>
              <a:buChar char="q"/>
            </a:pPr>
            <a:endParaRPr lang="en-US" sz="1600" dirty="0">
              <a:solidFill>
                <a:srgbClr val="00B0F0"/>
              </a:solidFill>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5019166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7376"/>
            <a:ext cx="3420718" cy="2276684"/>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84803"/>
          </a:xfrm>
          <a:prstGeom prst="rect">
            <a:avLst/>
          </a:prstGeom>
          <a:noFill/>
        </p:spPr>
        <p:txBody>
          <a:bodyPr wrap="square" rtlCol="0">
            <a:spAutoFit/>
          </a:bodyPr>
          <a:lstStyle/>
          <a:p>
            <a:pPr lvl="0" algn="ctr">
              <a:lnSpc>
                <a:spcPct val="150000"/>
              </a:lnSpc>
              <a:spcBef>
                <a:spcPct val="20000"/>
              </a:spcBef>
              <a:defRPr/>
            </a:pPr>
            <a:r>
              <a:rPr lang="ar-SA" sz="2800" b="1" dirty="0">
                <a:solidFill>
                  <a:srgbClr val="00B0F0"/>
                </a:solidFill>
              </a:rPr>
              <a:t>التحديات التي تواجه تدقيق الحقائق</a:t>
            </a:r>
            <a:endParaRPr kumimoji="0" lang="ar-EG" sz="2800" b="1" i="0" u="none" strike="noStrike" kern="1200" cap="none" spc="0" normalizeH="0" baseline="0" noProof="0" dirty="0">
              <a:ln>
                <a:noFill/>
              </a:ln>
              <a:solidFill>
                <a:srgbClr val="00B0F0"/>
              </a:solidFill>
              <a:effectLst/>
              <a:uLnTx/>
              <a:uFillTx/>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420719" y="2001022"/>
            <a:ext cx="8417320"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غياب المعايير الموحدة في التدقيق</a:t>
            </a:r>
          </a:p>
          <a:p>
            <a:pPr algn="r" rtl="1">
              <a:lnSpc>
                <a:spcPct val="150000"/>
              </a:lnSpc>
            </a:pPr>
            <a:r>
              <a:rPr lang="ar-SA" dirty="0">
                <a:cs typeface="+mj-cs"/>
              </a:rPr>
              <a:t>تختلف آليات التحقق من مؤسسة لأخرى، وبعضها قد يفتقر للحياد أو يتأثر بالتوجهات السياسية.</a:t>
            </a:r>
          </a:p>
          <a:p>
            <a:pPr algn="r" rtl="1">
              <a:lnSpc>
                <a:spcPct val="150000"/>
              </a:lnSpc>
            </a:pPr>
            <a:r>
              <a:rPr lang="ar-SA" dirty="0">
                <a:cs typeface="+mj-cs"/>
              </a:rPr>
              <a:t>غياب جهة رقابية أو مرجعية موحدة لفرض المعايير.</a:t>
            </a:r>
          </a:p>
          <a:p>
            <a:pPr algn="r" rtl="1">
              <a:lnSpc>
                <a:spcPct val="150000"/>
              </a:lnSpc>
            </a:pPr>
            <a:r>
              <a:rPr lang="ar-SA" b="1" dirty="0" smtClean="0">
                <a:solidFill>
                  <a:srgbClr val="C00000"/>
                </a:solidFill>
                <a:cs typeface="+mj-cs"/>
              </a:rPr>
              <a:t>النتيجة</a:t>
            </a:r>
            <a:r>
              <a:rPr lang="ar-SA" b="1" dirty="0">
                <a:solidFill>
                  <a:srgbClr val="C00000"/>
                </a:solidFill>
                <a:cs typeface="+mj-cs"/>
              </a:rPr>
              <a:t>: </a:t>
            </a:r>
            <a:r>
              <a:rPr lang="ar-SA" dirty="0">
                <a:cs typeface="+mj-cs"/>
              </a:rPr>
              <a:t>تضارب النتائج بين منصات التحقق، ما يربك الجمهور ويفقد الثقة</a:t>
            </a:r>
            <a:r>
              <a:rPr lang="ar-SA" dirty="0" smtClean="0">
                <a:cs typeface="+mj-cs"/>
              </a:rPr>
              <a:t>.</a:t>
            </a:r>
            <a:r>
              <a:rPr lang="ar-SA" b="1" dirty="0">
                <a:cs typeface="+mj-cs"/>
              </a:rPr>
              <a:t> </a:t>
            </a:r>
            <a:endParaRPr lang="ar-SA" b="1" dirty="0" smtClean="0">
              <a:cs typeface="+mj-cs"/>
            </a:endParaRPr>
          </a:p>
          <a:p>
            <a:pPr marL="285750" indent="-285750" algn="r" rtl="1">
              <a:lnSpc>
                <a:spcPct val="150000"/>
              </a:lnSpc>
              <a:buFont typeface="Wingdings" panose="05000000000000000000" pitchFamily="2" charset="2"/>
              <a:buChar char="q"/>
            </a:pPr>
            <a:r>
              <a:rPr lang="ar-SA" b="1" dirty="0" smtClean="0">
                <a:solidFill>
                  <a:srgbClr val="C00000"/>
                </a:solidFill>
                <a:cs typeface="+mj-cs"/>
              </a:rPr>
              <a:t>الاستهداف </a:t>
            </a:r>
            <a:r>
              <a:rPr lang="ar-SA" b="1" dirty="0">
                <a:solidFill>
                  <a:srgbClr val="C00000"/>
                </a:solidFill>
                <a:cs typeface="+mj-cs"/>
              </a:rPr>
              <a:t>والتشكيك المتعمد بجهات التدقيق</a:t>
            </a:r>
          </a:p>
          <a:p>
            <a:pPr algn="r" rtl="1">
              <a:lnSpc>
                <a:spcPct val="150000"/>
              </a:lnSpc>
            </a:pPr>
            <a:r>
              <a:rPr lang="ar-SA" dirty="0">
                <a:cs typeface="+mj-cs"/>
              </a:rPr>
              <a:t>بعض الجهات السياسية أو الدعائية تشن حملات ضد منصات التحقق، وتتهمها بالتحيّز أو الكذب.</a:t>
            </a:r>
          </a:p>
          <a:p>
            <a:pPr algn="r" rtl="1">
              <a:lnSpc>
                <a:spcPct val="150000"/>
              </a:lnSpc>
            </a:pPr>
            <a:r>
              <a:rPr lang="ar-SA" dirty="0">
                <a:cs typeface="+mj-cs"/>
              </a:rPr>
              <a:t>قد يتعرض المدققون للتهديد أو الهجمات الإلكترونية.</a:t>
            </a:r>
          </a:p>
          <a:p>
            <a:pPr algn="r" rtl="1">
              <a:lnSpc>
                <a:spcPct val="150000"/>
              </a:lnSpc>
            </a:pPr>
            <a:r>
              <a:rPr lang="ar-SA" b="1" dirty="0" smtClean="0">
                <a:solidFill>
                  <a:srgbClr val="C00000"/>
                </a:solidFill>
                <a:cs typeface="+mj-cs"/>
              </a:rPr>
              <a:t>النتيجة</a:t>
            </a:r>
            <a:r>
              <a:rPr lang="ar-SA" b="1" dirty="0">
                <a:solidFill>
                  <a:srgbClr val="C00000"/>
                </a:solidFill>
                <a:cs typeface="+mj-cs"/>
              </a:rPr>
              <a:t>: </a:t>
            </a:r>
            <a:r>
              <a:rPr lang="ar-SA" dirty="0">
                <a:cs typeface="+mj-cs"/>
              </a:rPr>
              <a:t>تراجع الثقة، والضغط النفسي على العاملين في المجال.</a:t>
            </a:r>
          </a:p>
          <a:p>
            <a:pPr marL="285750" indent="-285750" algn="r" rtl="1">
              <a:lnSpc>
                <a:spcPct val="150000"/>
              </a:lnSpc>
              <a:buFont typeface="Wingdings" panose="05000000000000000000" pitchFamily="2" charset="2"/>
              <a:buChar char="q"/>
            </a:pPr>
            <a:r>
              <a:rPr lang="ar-SA" b="1" dirty="0" smtClean="0">
                <a:solidFill>
                  <a:srgbClr val="C00000"/>
                </a:solidFill>
                <a:cs typeface="+mj-cs"/>
              </a:rPr>
              <a:t>التطور </a:t>
            </a:r>
            <a:r>
              <a:rPr lang="ar-SA" b="1" dirty="0">
                <a:solidFill>
                  <a:srgbClr val="C00000"/>
                </a:solidFill>
                <a:cs typeface="+mj-cs"/>
              </a:rPr>
              <a:t>السريع في تقنيات التضليل (مثل الذكاء الاصطناعي)</a:t>
            </a:r>
          </a:p>
          <a:p>
            <a:pPr algn="r" rtl="1"/>
            <a:r>
              <a:rPr lang="ar-SA" dirty="0">
                <a:cs typeface="+mj-cs"/>
              </a:rPr>
              <a:t>انتشار </a:t>
            </a:r>
            <a:r>
              <a:rPr lang="ar-SA" b="1" dirty="0">
                <a:cs typeface="+mj-cs"/>
              </a:rPr>
              <a:t>الصور والفيديوهات المفبركة (</a:t>
            </a:r>
            <a:r>
              <a:rPr lang="en-US" b="1" dirty="0" err="1">
                <a:cs typeface="+mj-cs"/>
              </a:rPr>
              <a:t>Deepfake</a:t>
            </a:r>
            <a:r>
              <a:rPr lang="en-US" b="1" dirty="0">
                <a:cs typeface="+mj-cs"/>
              </a:rPr>
              <a:t>)</a:t>
            </a:r>
            <a:r>
              <a:rPr lang="en-US" dirty="0">
                <a:cs typeface="+mj-cs"/>
              </a:rPr>
              <a:t> </a:t>
            </a:r>
            <a:r>
              <a:rPr lang="ar-SA" dirty="0">
                <a:cs typeface="+mj-cs"/>
              </a:rPr>
              <a:t>التي يصعب كشفها بسهولة.</a:t>
            </a:r>
          </a:p>
          <a:p>
            <a:pPr algn="r" rtl="1"/>
            <a:r>
              <a:rPr lang="ar-SA" dirty="0">
                <a:cs typeface="+mj-cs"/>
              </a:rPr>
              <a:t>استخدام الذكاء الاصطناعي لتوليد محتوى زائف يصعب تمييزه عن الحقيقي.</a:t>
            </a:r>
          </a:p>
          <a:p>
            <a:pPr algn="r" rtl="1"/>
            <a:r>
              <a:rPr lang="ar-SA" b="1" dirty="0" smtClean="0">
                <a:solidFill>
                  <a:srgbClr val="C00000"/>
                </a:solidFill>
                <a:cs typeface="+mj-cs"/>
              </a:rPr>
              <a:t>النتيجة</a:t>
            </a:r>
            <a:r>
              <a:rPr lang="ar-SA" b="1" dirty="0">
                <a:solidFill>
                  <a:srgbClr val="C00000"/>
                </a:solidFill>
                <a:cs typeface="+mj-cs"/>
              </a:rPr>
              <a:t>: </a:t>
            </a:r>
            <a:r>
              <a:rPr lang="ar-SA" dirty="0">
                <a:cs typeface="+mj-cs"/>
              </a:rPr>
              <a:t>زيادة صعوبة التحقق اليدوي أو التقليدي</a:t>
            </a:r>
            <a:r>
              <a:rPr lang="ar-SA" dirty="0" smtClean="0">
                <a:cs typeface="+mj-cs"/>
              </a:rPr>
              <a:t>.</a:t>
            </a:r>
            <a:endParaRPr lang="ar-SA" dirty="0">
              <a:cs typeface="+mj-cs"/>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7</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5799479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1826"/>
            <a:ext cx="3385474" cy="169273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834" y="2665499"/>
            <a:ext cx="8417320" cy="960006"/>
          </a:xfrm>
          <a:prstGeom prst="rect">
            <a:avLst/>
          </a:prstGeom>
          <a:noFill/>
        </p:spPr>
        <p:txBody>
          <a:bodyPr wrap="square" rtlCol="0">
            <a:spAutoFit/>
          </a:bodyPr>
          <a:lstStyle/>
          <a:p>
            <a:pPr lvl="0" algn="r" rtl="1">
              <a:lnSpc>
                <a:spcPct val="150000"/>
              </a:lnSpc>
            </a:pPr>
            <a:r>
              <a:rPr lang="ar-SA" sz="2000" dirty="0" smtClean="0">
                <a:cs typeface="+mj-cs"/>
              </a:rPr>
              <a:t>اساليب الممارسة المهنية المتبعة في مواقع تدقيق الحقائق العربية </a:t>
            </a:r>
          </a:p>
          <a:p>
            <a:pPr lvl="0" algn="r" rtl="1">
              <a:lnSpc>
                <a:spcPct val="150000"/>
              </a:lnSpc>
            </a:pPr>
            <a:r>
              <a:rPr lang="ar-SA" sz="2000" dirty="0">
                <a:cs typeface="+mj-cs"/>
              </a:rPr>
              <a:t>دراسة حالة 3: منصات تدقيق حقائق ومواقفها </a:t>
            </a:r>
            <a:r>
              <a:rPr lang="ar-SA" sz="2000" dirty="0" smtClean="0">
                <a:cs typeface="+mj-cs"/>
              </a:rPr>
              <a:t>من بعض المحتويات.</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5069646" y="1519360"/>
            <a:ext cx="2311851" cy="658835"/>
          </a:xfrm>
          <a:prstGeom prst="rect">
            <a:avLst/>
          </a:prstGeom>
        </p:spPr>
        <p:txBody>
          <a:bodyPr wrap="none">
            <a:spAutoFit/>
          </a:bodyPr>
          <a:lstStyle/>
          <a:p>
            <a:pPr algn="r" rtl="1">
              <a:lnSpc>
                <a:spcPct val="150000"/>
              </a:lnSpc>
            </a:pPr>
            <a:r>
              <a:rPr lang="ar-SA" sz="2800" b="1" dirty="0" smtClean="0">
                <a:solidFill>
                  <a:srgbClr val="00B0F0"/>
                </a:solidFill>
              </a:rPr>
              <a:t>المحاضرة القادمة </a:t>
            </a:r>
            <a:endParaRPr lang="ar-SA" sz="2800" b="1" dirty="0">
              <a:solidFill>
                <a:srgbClr val="00B0F0"/>
              </a:solidFill>
            </a:endParaRPr>
          </a:p>
        </p:txBody>
      </p:sp>
    </p:spTree>
    <p:extLst>
      <p:ext uri="{BB962C8B-B14F-4D97-AF65-F5344CB8AC3E}">
        <p14:creationId xmlns:p14="http://schemas.microsoft.com/office/powerpoint/2010/main" val="2855478091"/>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1826"/>
            <a:ext cx="3385474" cy="169273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834" y="2665499"/>
            <a:ext cx="8417320" cy="3782061"/>
          </a:xfrm>
          <a:prstGeom prst="rect">
            <a:avLst/>
          </a:prstGeom>
          <a:noFill/>
        </p:spPr>
        <p:txBody>
          <a:bodyPr wrap="square" rtlCol="0">
            <a:spAutoFit/>
          </a:bodyPr>
          <a:lstStyle/>
          <a:p>
            <a:pPr algn="r" rtl="1">
              <a:lnSpc>
                <a:spcPct val="150000"/>
              </a:lnSpc>
            </a:pPr>
            <a:r>
              <a:rPr lang="ar-SA" dirty="0" smtClean="0">
                <a:cs typeface="+mj-cs"/>
              </a:rPr>
              <a:t>في </a:t>
            </a:r>
            <a:r>
              <a:rPr lang="ar-SA" dirty="0">
                <a:cs typeface="+mj-cs"/>
              </a:rPr>
              <a:t>زمن تتدفق فيه المعلومات من كل اتجاه، </a:t>
            </a:r>
            <a:r>
              <a:rPr lang="ar-SA" b="1" dirty="0">
                <a:cs typeface="+mj-cs"/>
              </a:rPr>
              <a:t>لم يعد السؤال: كيف نصل إلى المعلومة؟، بل كيف نميز الحقيقة من الزيف؟</a:t>
            </a:r>
            <a:r>
              <a:rPr lang="ar-SA" dirty="0">
                <a:cs typeface="+mj-cs"/>
              </a:rPr>
              <a:t/>
            </a:r>
            <a:br>
              <a:rPr lang="ar-SA" dirty="0">
                <a:cs typeface="+mj-cs"/>
              </a:rPr>
            </a:br>
            <a:r>
              <a:rPr lang="ar-SA" dirty="0">
                <a:cs typeface="+mj-cs"/>
              </a:rPr>
              <a:t>أصبح تدقيق الحقائق ضرورة ملحة لحماية العقول والمجتمعات، وحصنًا منيعًا في وجه حملات التضليل والتزييف، خصوصًا في بيئة رقمية متغيرة ومعقدة.</a:t>
            </a:r>
          </a:p>
          <a:p>
            <a:pPr algn="r" rtl="1">
              <a:lnSpc>
                <a:spcPct val="150000"/>
              </a:lnSpc>
            </a:pPr>
            <a:r>
              <a:rPr lang="ar-SA" dirty="0">
                <a:cs typeface="+mj-cs"/>
              </a:rPr>
              <a:t>إن مسؤولية تدقيق الحقائق </a:t>
            </a:r>
            <a:r>
              <a:rPr lang="ar-SA" b="1" dirty="0">
                <a:cs typeface="+mj-cs"/>
              </a:rPr>
              <a:t>ليست على الصحفيين وحدهم، بل هي مسؤولية مجتمعية مشتركة</a:t>
            </a:r>
            <a:r>
              <a:rPr lang="ar-SA" dirty="0">
                <a:cs typeface="+mj-cs"/>
              </a:rPr>
              <a:t> بين الإعلام والجمهور، والمؤسسات والجهات التشريعية.</a:t>
            </a:r>
            <a:br>
              <a:rPr lang="ar-SA" dirty="0">
                <a:cs typeface="+mj-cs"/>
              </a:rPr>
            </a:br>
            <a:r>
              <a:rPr lang="ar-SA" dirty="0">
                <a:cs typeface="+mj-cs"/>
              </a:rPr>
              <a:t>ومع توفر الأدوات والمنهجيات، تبقى الإرادة، والوعي، والتدريب المستمر هي مفاتيح النجاح في هذه المعركة اليومية من أجل الحقيقة.</a:t>
            </a:r>
          </a:p>
          <a:p>
            <a:pPr lvl="0" algn="r" rtl="1">
              <a:lnSpc>
                <a:spcPct val="150000"/>
              </a:lnSpc>
            </a:pPr>
            <a:endParaRPr lang="ar-SA" dirty="0" smtClean="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7</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6364872" y="1519360"/>
            <a:ext cx="1016625" cy="658835"/>
          </a:xfrm>
          <a:prstGeom prst="rect">
            <a:avLst/>
          </a:prstGeom>
        </p:spPr>
        <p:txBody>
          <a:bodyPr wrap="none">
            <a:spAutoFit/>
          </a:bodyPr>
          <a:lstStyle/>
          <a:p>
            <a:pPr algn="r" rtl="1">
              <a:lnSpc>
                <a:spcPct val="150000"/>
              </a:lnSpc>
            </a:pPr>
            <a:r>
              <a:rPr lang="ar-SA" sz="2800" b="1" dirty="0" smtClean="0">
                <a:solidFill>
                  <a:srgbClr val="00B0F0"/>
                </a:solidFill>
              </a:rPr>
              <a:t>الخاتمة</a:t>
            </a:r>
            <a:endParaRPr lang="ar-SA" sz="2800" b="1" dirty="0">
              <a:solidFill>
                <a:srgbClr val="00B0F0"/>
              </a:solidFill>
            </a:endParaRPr>
          </a:p>
        </p:txBody>
      </p:sp>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67397" y="391129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D2DF7E2B-BE4C-F75D-4519-6FC2F5932CD1}"/>
              </a:ext>
            </a:extLst>
          </p:cNvPr>
          <p:cNvSpPr txBox="1"/>
          <p:nvPr/>
        </p:nvSpPr>
        <p:spPr>
          <a:xfrm>
            <a:off x="679321" y="5847326"/>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chemeClr val="bg1"/>
                </a:solidFill>
                <a:effectLst/>
                <a:uLnTx/>
                <a:uFillTx/>
                <a:latin typeface="The Year of Handicrafts Black" pitchFamily="50" charset="-78"/>
                <a:cs typeface="The Year of Handicrafts Black" pitchFamily="50" charset="-78"/>
              </a:rPr>
              <a:t>شكرا جزيلا لحضوركم</a:t>
            </a:r>
            <a:endParaRPr kumimoji="0" lang="ar-EG" sz="2400" b="1" i="0" u="none" strike="noStrike" kern="1200" cap="none" spc="0" normalizeH="0" baseline="0" noProof="0" dirty="0">
              <a:ln>
                <a:noFill/>
              </a:ln>
              <a:solidFill>
                <a:schemeClr val="bg1"/>
              </a:solidFill>
              <a:effectLst/>
              <a:uLnTx/>
              <a:uFillTx/>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09F48B4-59E0-4411-8FE5-B0540B7B7A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8F489A2-DBD6-4160-9924-B654DB4B86E9}">
  <ds:schemaRefs>
    <ds:schemaRef ds:uri="http://schemas.microsoft.com/sharepoint/v3/contenttype/forms"/>
  </ds:schemaRefs>
</ds:datastoreItem>
</file>

<file path=customXml/itemProps3.xml><?xml version="1.0" encoding="utf-8"?>
<ds:datastoreItem xmlns:ds="http://schemas.openxmlformats.org/officeDocument/2006/customXml" ds:itemID="{E43B2208-52EF-42CA-B965-3CB7DCC87174}">
  <ds:schemaRefs>
    <ds:schemaRef ds:uri="49100919-8a76-4266-be0c-7dc583902cb4"/>
    <ds:schemaRef ds:uri="http://purl.org/dc/elements/1.1/"/>
    <ds:schemaRef ds:uri="http://www.w3.org/XML/1998/namespace"/>
    <ds:schemaRef ds:uri="d13aca44-ef33-4cf4-9980-7f0b00e6eeb9"/>
    <ds:schemaRef ds:uri="http://purl.org/dc/terms/"/>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14564</TotalTime>
  <Words>2951</Words>
  <Application>Microsoft Office PowerPoint</Application>
  <PresentationFormat>Widescreen</PresentationFormat>
  <Paragraphs>450</Paragraphs>
  <Slides>46</Slides>
  <Notes>41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46</vt:i4>
      </vt:variant>
    </vt:vector>
  </HeadingPairs>
  <TitlesOfParts>
    <vt:vector size="58" baseType="lpstr">
      <vt:lpstr>Alexandria</vt:lpstr>
      <vt:lpstr>Arial</vt:lpstr>
      <vt:lpstr>Calibri</vt:lpstr>
      <vt:lpstr>Calibri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349</cp:revision>
  <dcterms:created xsi:type="dcterms:W3CDTF">2023-04-29T09:08:23Z</dcterms:created>
  <dcterms:modified xsi:type="dcterms:W3CDTF">2025-07-24T08:21:43Z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