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559" r:id="rId6"/>
    <p:sldId id="560" r:id="rId7"/>
    <p:sldId id="595" r:id="rId8"/>
    <p:sldId id="599" r:id="rId9"/>
    <p:sldId id="600" r:id="rId10"/>
    <p:sldId id="594" r:id="rId11"/>
    <p:sldId id="581" r:id="rId12"/>
    <p:sldId id="582" r:id="rId13"/>
    <p:sldId id="583" r:id="rId14"/>
    <p:sldId id="584" r:id="rId15"/>
    <p:sldId id="585" r:id="rId16"/>
    <p:sldId id="586" r:id="rId17"/>
    <p:sldId id="587" r:id="rId18"/>
    <p:sldId id="589" r:id="rId19"/>
    <p:sldId id="590" r:id="rId20"/>
    <p:sldId id="591" r:id="rId21"/>
    <p:sldId id="598" r:id="rId22"/>
    <p:sldId id="592" r:id="rId23"/>
    <p:sldId id="593" r:id="rId24"/>
    <p:sldId id="601" r:id="rId25"/>
    <p:sldId id="602" r:id="rId26"/>
    <p:sldId id="603" r:id="rId27"/>
    <p:sldId id="604" r:id="rId28"/>
    <p:sldId id="605" r:id="rId29"/>
    <p:sldId id="606" r:id="rId30"/>
    <p:sldId id="607" r:id="rId31"/>
    <p:sldId id="608" r:id="rId32"/>
    <p:sldId id="609" r:id="rId33"/>
    <p:sldId id="610" r:id="rId34"/>
    <p:sldId id="611" r:id="rId35"/>
    <p:sldId id="612" r:id="rId36"/>
    <p:sldId id="613" r:id="rId37"/>
    <p:sldId id="614" r:id="rId38"/>
    <p:sldId id="615" r:id="rId39"/>
    <p:sldId id="616" r:id="rId40"/>
    <p:sldId id="617" r:id="rId41"/>
    <p:sldId id="619" r:id="rId42"/>
    <p:sldId id="625" r:id="rId43"/>
    <p:sldId id="626" r:id="rId44"/>
    <p:sldId id="620" r:id="rId45"/>
    <p:sldId id="621" r:id="rId46"/>
    <p:sldId id="622" r:id="rId47"/>
    <p:sldId id="627" r:id="rId48"/>
    <p:sldId id="628" r:id="rId49"/>
    <p:sldId id="629" r:id="rId50"/>
    <p:sldId id="618" r:id="rId51"/>
    <p:sldId id="55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95"/>
            <p14:sldId id="599"/>
            <p14:sldId id="600"/>
            <p14:sldId id="594"/>
            <p14:sldId id="581"/>
            <p14:sldId id="582"/>
            <p14:sldId id="583"/>
            <p14:sldId id="584"/>
            <p14:sldId id="585"/>
            <p14:sldId id="586"/>
            <p14:sldId id="587"/>
            <p14:sldId id="589"/>
            <p14:sldId id="590"/>
            <p14:sldId id="591"/>
            <p14:sldId id="598"/>
            <p14:sldId id="592"/>
            <p14:sldId id="593"/>
            <p14:sldId id="601"/>
            <p14:sldId id="602"/>
            <p14:sldId id="603"/>
            <p14:sldId id="604"/>
            <p14:sldId id="605"/>
            <p14:sldId id="606"/>
            <p14:sldId id="607"/>
            <p14:sldId id="608"/>
            <p14:sldId id="609"/>
            <p14:sldId id="610"/>
            <p14:sldId id="611"/>
            <p14:sldId id="612"/>
            <p14:sldId id="613"/>
            <p14:sldId id="614"/>
            <p14:sldId id="615"/>
            <p14:sldId id="616"/>
            <p14:sldId id="617"/>
            <p14:sldId id="619"/>
            <p14:sldId id="625"/>
            <p14:sldId id="626"/>
            <p14:sldId id="620"/>
            <p14:sldId id="621"/>
            <p14:sldId id="622"/>
            <p14:sldId id="627"/>
            <p14:sldId id="628"/>
            <p14:sldId id="629"/>
            <p14:sldId id="618"/>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6" d="100"/>
          <a:sy n="66" d="100"/>
        </p:scale>
        <p:origin x="8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xmlns=""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xmlns=""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xmlns=""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17</a:t>
            </a:fld>
            <a:endParaRPr lang="en-US" altLang="en-US" sz="900"/>
          </a:p>
        </p:txBody>
      </p:sp>
      <p:sp>
        <p:nvSpPr>
          <p:cNvPr id="67589" name="Rectangle 2">
            <a:extLst>
              <a:ext uri="{FF2B5EF4-FFF2-40B4-BE49-F238E27FC236}">
                <a16:creationId xmlns:a16="http://schemas.microsoft.com/office/drawing/2014/main" xmlns=""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xmlns=""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Hiring from within ideally relies on job posting and the firm’s skills inventories. </a:t>
            </a:r>
            <a:r>
              <a:rPr lang="en-US" altLang="en-US" b="1" dirty="0"/>
              <a:t>Job posting </a:t>
            </a:r>
            <a:r>
              <a:rPr lang="en-US" altLang="en-US" dirty="0"/>
              <a:t>means publicizing the open job to employees (usually by literally posting it on company intranets or bulletin boards). These postings list the job’s attributes, like qualifications, supervisor, work schedule, and pay rate. </a:t>
            </a:r>
          </a:p>
          <a:p>
            <a:pPr eaLnBrk="1" hangingPunct="1"/>
            <a:r>
              <a:rPr lang="en-US" altLang="en-US" dirty="0"/>
              <a:t>Qualifications skills banks also play a role. For example, the database may reveal persons who have potential for further training or who have the right background for the open job.</a:t>
            </a:r>
          </a:p>
        </p:txBody>
      </p:sp>
    </p:spTree>
    <p:extLst>
      <p:ext uri="{BB962C8B-B14F-4D97-AF65-F5344CB8AC3E}">
        <p14:creationId xmlns:p14="http://schemas.microsoft.com/office/powerpoint/2010/main" val="2806835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xmlns=""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xmlns=""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xmlns=""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18</a:t>
            </a:fld>
            <a:endParaRPr lang="en-US" altLang="en-US" sz="900"/>
          </a:p>
        </p:txBody>
      </p:sp>
      <p:sp>
        <p:nvSpPr>
          <p:cNvPr id="67589" name="Rectangle 2">
            <a:extLst>
              <a:ext uri="{FF2B5EF4-FFF2-40B4-BE49-F238E27FC236}">
                <a16:creationId xmlns:a16="http://schemas.microsoft.com/office/drawing/2014/main" xmlns=""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xmlns=""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Hiring from within ideally relies on job posting and the firm’s skills inventories. </a:t>
            </a:r>
            <a:r>
              <a:rPr lang="en-US" altLang="en-US" b="1" dirty="0"/>
              <a:t>Job posting </a:t>
            </a:r>
            <a:r>
              <a:rPr lang="en-US" altLang="en-US" dirty="0"/>
              <a:t>means publicizing the open job to employees (usually by literally posting it on company intranets or bulletin boards). These postings list the job’s attributes, like qualifications, supervisor, work schedule, and pay rate. </a:t>
            </a:r>
          </a:p>
          <a:p>
            <a:pPr eaLnBrk="1" hangingPunct="1"/>
            <a:r>
              <a:rPr lang="en-US" altLang="en-US" dirty="0"/>
              <a:t>Qualifications skills banks also play a role. For example, the database may reveal persons who have potential for further training or who have the right background for the open job.</a:t>
            </a:r>
          </a:p>
        </p:txBody>
      </p:sp>
    </p:spTree>
    <p:extLst>
      <p:ext uri="{BB962C8B-B14F-4D97-AF65-F5344CB8AC3E}">
        <p14:creationId xmlns:p14="http://schemas.microsoft.com/office/powerpoint/2010/main" val="1142595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8">
            <a:extLst>
              <a:ext uri="{FF2B5EF4-FFF2-40B4-BE49-F238E27FC236}">
                <a16:creationId xmlns:a16="http://schemas.microsoft.com/office/drawing/2014/main" xmlns="" id="{AF8A1DC4-789D-9C77-B0F7-7C92226507D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7587" name="Rectangle 11">
            <a:extLst>
              <a:ext uri="{FF2B5EF4-FFF2-40B4-BE49-F238E27FC236}">
                <a16:creationId xmlns:a16="http://schemas.microsoft.com/office/drawing/2014/main" xmlns="" id="{80F5E307-B295-13C3-2560-3D3D74C7B9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7588" name="Rectangle 12">
            <a:extLst>
              <a:ext uri="{FF2B5EF4-FFF2-40B4-BE49-F238E27FC236}">
                <a16:creationId xmlns:a16="http://schemas.microsoft.com/office/drawing/2014/main" xmlns="" id="{64F28A74-2DCB-F83E-7095-132A18FBFAC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5</a:t>
            </a:r>
            <a:r>
              <a:rPr lang="en-US" altLang="en-US" sz="900">
                <a:cs typeface="Arial" panose="020B0604020202020204" pitchFamily="34" charset="0"/>
              </a:rPr>
              <a:t>–</a:t>
            </a:r>
            <a:fld id="{C699CDD3-7F68-4E84-B933-5278840E09E2}" type="slidenum">
              <a:rPr lang="en-US" altLang="en-US" sz="900"/>
              <a:pPr eaLnBrk="1" hangingPunct="1"/>
              <a:t>19</a:t>
            </a:fld>
            <a:endParaRPr lang="en-US" altLang="en-US" sz="900"/>
          </a:p>
        </p:txBody>
      </p:sp>
      <p:sp>
        <p:nvSpPr>
          <p:cNvPr id="67589" name="Rectangle 2">
            <a:extLst>
              <a:ext uri="{FF2B5EF4-FFF2-40B4-BE49-F238E27FC236}">
                <a16:creationId xmlns:a16="http://schemas.microsoft.com/office/drawing/2014/main" xmlns="" id="{7ED27175-B5D9-CF3F-DE1A-95FD08774242}"/>
              </a:ext>
            </a:extLst>
          </p:cNvPr>
          <p:cNvSpPr>
            <a:spLocks noGrp="1" noRot="1" noChangeAspect="1" noChangeArrowheads="1" noTextEdit="1"/>
          </p:cNvSpPr>
          <p:nvPr>
            <p:ph type="sldImg"/>
          </p:nvPr>
        </p:nvSpPr>
        <p:spPr>
          <a:ln/>
        </p:spPr>
      </p:sp>
      <p:sp>
        <p:nvSpPr>
          <p:cNvPr id="67590" name="Rectangle 3">
            <a:extLst>
              <a:ext uri="{FF2B5EF4-FFF2-40B4-BE49-F238E27FC236}">
                <a16:creationId xmlns:a16="http://schemas.microsoft.com/office/drawing/2014/main" xmlns="" id="{261BD1D8-9043-C38A-EA7B-A5881F58BFA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Firms can’t always get all the employees they need from their current staff, and sometimes they just don’t want to. This slide lists some of the sources that firms use to find outside candidates.</a:t>
            </a:r>
          </a:p>
        </p:txBody>
      </p:sp>
    </p:spTree>
    <p:extLst>
      <p:ext uri="{BB962C8B-B14F-4D97-AF65-F5344CB8AC3E}">
        <p14:creationId xmlns:p14="http://schemas.microsoft.com/office/powerpoint/2010/main" val="3718113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you review your applicants’ résumés, the next step is selecting the best candidates for the job. This usually means whittling down the applicant pool by using the screening tools we cover in this chapter. </a:t>
            </a:r>
          </a:p>
          <a:p>
            <a:pPr eaLnBrk="1" hangingPunct="1"/>
            <a:r>
              <a:rPr lang="en-US" altLang="en-US" dirty="0"/>
              <a:t>Nothing is more important than hiring the right employees. It is important for three main reasons: performance, costs, and legal obligations.</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8406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66218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5300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88763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56262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43308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26.sv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1.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462793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3208764" cy="400110"/>
          </a:xfrm>
          <a:prstGeom prst="rect">
            <a:avLst/>
          </a:prstGeom>
          <a:noFill/>
        </p:spPr>
        <p:txBody>
          <a:bodyPr wrap="none" rtlCol="0">
            <a:spAutoFit/>
          </a:bodyPr>
          <a:lstStyle/>
          <a:p>
            <a:r>
              <a:rPr lang="en-US" sz="2000" b="1" dirty="0">
                <a:latin typeface="Alexandria" charset="0"/>
                <a:cs typeface="Alexandria" charset="0"/>
              </a:rPr>
              <a:t>Lecture 10: General Revision</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xmlns=""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xmlns=""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Introducing HRM</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3170099"/>
          </a:xfrm>
          <a:prstGeom prst="rect">
            <a:avLst/>
          </a:prstGeom>
          <a:noFill/>
        </p:spPr>
        <p:txBody>
          <a:bodyPr wrap="square" rtlCol="0">
            <a:spAutoFit/>
          </a:bodyPr>
          <a:lstStyle/>
          <a:p>
            <a:r>
              <a:rPr lang="en-US" sz="2000" dirty="0">
                <a:latin typeface="Alexandria"/>
              </a:rPr>
              <a:t>HRM is the process of </a:t>
            </a:r>
            <a:r>
              <a:rPr lang="en-US" sz="2000" b="1" dirty="0">
                <a:solidFill>
                  <a:srgbClr val="00B0F0"/>
                </a:solidFill>
                <a:latin typeface="Alexandria"/>
              </a:rPr>
              <a:t>acquiring, training, appraising, and compensating </a:t>
            </a:r>
            <a:r>
              <a:rPr lang="en-US" sz="2000" dirty="0">
                <a:latin typeface="Alexandria"/>
              </a:rPr>
              <a:t>employees, and attending to their </a:t>
            </a:r>
            <a:r>
              <a:rPr lang="en-US" sz="2000" b="1" dirty="0">
                <a:solidFill>
                  <a:srgbClr val="00B0F0"/>
                </a:solidFill>
                <a:latin typeface="Alexandria"/>
              </a:rPr>
              <a:t>labor relations, health and safety, and fairness concerns.</a:t>
            </a:r>
          </a:p>
          <a:p>
            <a:r>
              <a:rPr lang="en-US" sz="2000" dirty="0">
                <a:latin typeface="Alexandria"/>
              </a:rPr>
              <a:t>HRM is an important part of the overall management process, which involves planning, organizing, staffing, leading, and controlling.</a:t>
            </a:r>
          </a:p>
          <a:p>
            <a:r>
              <a:rPr lang="en-US" sz="2000" dirty="0">
                <a:latin typeface="Alexandria"/>
              </a:rPr>
              <a:t> </a:t>
            </a:r>
          </a:p>
          <a:p>
            <a:pPr fontAlgn="t"/>
            <a:r>
              <a:rPr lang="en-US" sz="2000" b="1" dirty="0">
                <a:latin typeface="Alexandria"/>
              </a:rPr>
              <a:t>Line and Staff Aspects of HRM:</a:t>
            </a:r>
          </a:p>
          <a:p>
            <a:pPr lvl="0"/>
            <a:r>
              <a:rPr lang="en-US" sz="2000" b="1" dirty="0">
                <a:solidFill>
                  <a:srgbClr val="C00000"/>
                </a:solidFill>
                <a:latin typeface="Alexandria"/>
              </a:rPr>
              <a:t>Line managers </a:t>
            </a:r>
            <a:r>
              <a:rPr lang="en-US" sz="2000" dirty="0">
                <a:latin typeface="Alexandria"/>
              </a:rPr>
              <a:t>have direct authority to direct and oversee their  subordinates.</a:t>
            </a:r>
          </a:p>
          <a:p>
            <a:pPr lvl="0"/>
            <a:r>
              <a:rPr lang="en-US" sz="2000" dirty="0">
                <a:latin typeface="Alexandria"/>
              </a:rPr>
              <a:t>HR managers have a </a:t>
            </a:r>
            <a:r>
              <a:rPr lang="en-US" sz="2000" b="1" dirty="0">
                <a:solidFill>
                  <a:srgbClr val="C00000"/>
                </a:solidFill>
                <a:latin typeface="Alexandria"/>
              </a:rPr>
              <a:t>staff (advisory</a:t>
            </a:r>
            <a:r>
              <a:rPr lang="en-US" sz="2000" dirty="0">
                <a:solidFill>
                  <a:srgbClr val="C00000"/>
                </a:solidFill>
                <a:latin typeface="Alexandria"/>
              </a:rPr>
              <a:t>) </a:t>
            </a:r>
            <a:r>
              <a:rPr lang="en-US" sz="2000" dirty="0">
                <a:latin typeface="Alexandria"/>
              </a:rPr>
              <a:t>role to assist and advise line managers on HR-related matters.</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Introducing HRM</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3477875"/>
          </a:xfrm>
          <a:prstGeom prst="rect">
            <a:avLst/>
          </a:prstGeom>
          <a:noFill/>
        </p:spPr>
        <p:txBody>
          <a:bodyPr wrap="square" rtlCol="0">
            <a:spAutoFit/>
          </a:bodyPr>
          <a:lstStyle/>
          <a:p>
            <a:pPr fontAlgn="t"/>
            <a:r>
              <a:rPr lang="en-US" sz="2000" b="1" dirty="0">
                <a:solidFill>
                  <a:srgbClr val="C00000"/>
                </a:solidFill>
              </a:rPr>
              <a:t>Line Managers' HRM Duties:</a:t>
            </a:r>
          </a:p>
          <a:p>
            <a:pPr lvl="0"/>
            <a:r>
              <a:rPr lang="en-US" sz="2000" dirty="0"/>
              <a:t>Duties include placing the right person in the right job, employee orientation, training, performance management, labor cost control, and employee health/safety.</a:t>
            </a:r>
          </a:p>
          <a:p>
            <a:pPr lvl="0"/>
            <a:endParaRPr lang="en-US" sz="2000" dirty="0"/>
          </a:p>
          <a:p>
            <a:pPr fontAlgn="t"/>
            <a:r>
              <a:rPr lang="en-US" sz="2000" b="1" dirty="0">
                <a:solidFill>
                  <a:srgbClr val="C00000"/>
                </a:solidFill>
              </a:rPr>
              <a:t>HR Manager's Duties:</a:t>
            </a:r>
          </a:p>
          <a:p>
            <a:pPr lvl="0"/>
            <a:r>
              <a:rPr lang="en-US" sz="2000" dirty="0"/>
              <a:t>HR managers have </a:t>
            </a:r>
            <a:r>
              <a:rPr lang="en-US" sz="2000" b="1" dirty="0">
                <a:solidFill>
                  <a:srgbClr val="C00000"/>
                </a:solidFill>
              </a:rPr>
              <a:t>line, coordinative, and staff </a:t>
            </a:r>
            <a:r>
              <a:rPr lang="en-US" sz="2000" dirty="0"/>
              <a:t>(advisory) functions within the organization.</a:t>
            </a:r>
          </a:p>
          <a:p>
            <a:pPr lvl="0"/>
            <a:endParaRPr lang="en-US" sz="2000" dirty="0"/>
          </a:p>
          <a:p>
            <a:r>
              <a:rPr lang="en-US" sz="2000" b="1" dirty="0">
                <a:solidFill>
                  <a:srgbClr val="C00000"/>
                </a:solidFill>
              </a:rPr>
              <a:t>New trends in organizing HRM functions:</a:t>
            </a:r>
            <a:r>
              <a:rPr lang="en-US" sz="2000" dirty="0"/>
              <a:t> Transactional HR, Corporate HR, Embedded HR, Center of Expertise.</a:t>
            </a:r>
          </a:p>
          <a:p>
            <a:endParaRPr lang="en-US" sz="2000" dirty="0"/>
          </a:p>
          <a:p>
            <a:r>
              <a:rPr lang="en-US" sz="2000" b="1" dirty="0">
                <a:solidFill>
                  <a:srgbClr val="C00000"/>
                </a:solidFill>
              </a:rPr>
              <a:t>Key trends affecting businesses</a:t>
            </a:r>
            <a:r>
              <a:rPr lang="en-US" sz="2000" dirty="0"/>
              <a:t>: Globalization, deregulation technology, demographics.</a:t>
            </a:r>
          </a:p>
        </p:txBody>
      </p:sp>
    </p:spTree>
    <p:extLst>
      <p:ext uri="{BB962C8B-B14F-4D97-AF65-F5344CB8AC3E}">
        <p14:creationId xmlns:p14="http://schemas.microsoft.com/office/powerpoint/2010/main" val="17931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Introducing HRM</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2862322"/>
          </a:xfrm>
          <a:prstGeom prst="rect">
            <a:avLst/>
          </a:prstGeom>
          <a:noFill/>
        </p:spPr>
        <p:txBody>
          <a:bodyPr wrap="square" rtlCol="0">
            <a:spAutoFit/>
          </a:bodyPr>
          <a:lstStyle/>
          <a:p>
            <a:pPr fontAlgn="t"/>
            <a:r>
              <a:rPr lang="en-US" sz="2000" b="1" dirty="0">
                <a:solidFill>
                  <a:srgbClr val="C00000"/>
                </a:solidFill>
              </a:rPr>
              <a:t>Line Managers' HRM Duties:</a:t>
            </a:r>
          </a:p>
          <a:p>
            <a:pPr lvl="0"/>
            <a:r>
              <a:rPr lang="en-US" sz="2000" dirty="0"/>
              <a:t>Duties include placing the right person in the right job, employee orientation, training, performance management, labor cost control, and employee health/safety.</a:t>
            </a:r>
          </a:p>
          <a:p>
            <a:pPr lvl="0"/>
            <a:endParaRPr lang="en-US" sz="2000" dirty="0"/>
          </a:p>
          <a:p>
            <a:pPr fontAlgn="t"/>
            <a:r>
              <a:rPr lang="en-US" sz="2000" b="1" dirty="0">
                <a:solidFill>
                  <a:srgbClr val="C00000"/>
                </a:solidFill>
              </a:rPr>
              <a:t>HR Manager's Duties:</a:t>
            </a:r>
          </a:p>
          <a:p>
            <a:pPr lvl="0"/>
            <a:r>
              <a:rPr lang="en-US" sz="2000" dirty="0"/>
              <a:t>HR managers have </a:t>
            </a:r>
            <a:r>
              <a:rPr lang="en-US" sz="2000" b="1" dirty="0">
                <a:solidFill>
                  <a:srgbClr val="C00000"/>
                </a:solidFill>
              </a:rPr>
              <a:t>line, coordinative, and staff </a:t>
            </a:r>
            <a:r>
              <a:rPr lang="en-US" sz="2000" dirty="0"/>
              <a:t>(advisory) functions within the organization.</a:t>
            </a:r>
          </a:p>
          <a:p>
            <a:pPr lvl="0"/>
            <a:endParaRPr lang="en-US" sz="2000" dirty="0"/>
          </a:p>
          <a:p>
            <a:endParaRPr lang="en-US" sz="2000" dirty="0"/>
          </a:p>
          <a:p>
            <a:r>
              <a:rPr lang="en-US" sz="2000" b="1" dirty="0">
                <a:solidFill>
                  <a:srgbClr val="C00000"/>
                </a:solidFill>
              </a:rPr>
              <a:t>Key trends affecting businesses</a:t>
            </a:r>
            <a:r>
              <a:rPr lang="en-US" sz="2000" dirty="0"/>
              <a:t>: Globalization, deregulation technology, demographics.</a:t>
            </a:r>
          </a:p>
        </p:txBody>
      </p:sp>
    </p:spTree>
    <p:extLst>
      <p:ext uri="{BB962C8B-B14F-4D97-AF65-F5344CB8AC3E}">
        <p14:creationId xmlns:p14="http://schemas.microsoft.com/office/powerpoint/2010/main" val="1451623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Introducing HRM</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1983760"/>
            <a:ext cx="10812720" cy="3170099"/>
          </a:xfrm>
          <a:prstGeom prst="rect">
            <a:avLst/>
          </a:prstGeom>
          <a:noFill/>
        </p:spPr>
        <p:txBody>
          <a:bodyPr wrap="square" rtlCol="0">
            <a:spAutoFit/>
          </a:bodyPr>
          <a:lstStyle/>
          <a:p>
            <a:endParaRPr lang="en-US" sz="2000" b="1" dirty="0" smtClean="0">
              <a:solidFill>
                <a:srgbClr val="C00000"/>
              </a:solidFill>
            </a:endParaRPr>
          </a:p>
          <a:p>
            <a:r>
              <a:rPr lang="en-US" sz="2000" b="1" dirty="0" smtClean="0">
                <a:solidFill>
                  <a:srgbClr val="C00000"/>
                </a:solidFill>
              </a:rPr>
              <a:t>New </a:t>
            </a:r>
            <a:r>
              <a:rPr lang="en-US" sz="2000" b="1" dirty="0">
                <a:solidFill>
                  <a:srgbClr val="C00000"/>
                </a:solidFill>
              </a:rPr>
              <a:t>trends in organizing HRM functions</a:t>
            </a:r>
            <a:r>
              <a:rPr lang="en-US" sz="2000" b="1" dirty="0" smtClean="0">
                <a:solidFill>
                  <a:srgbClr val="C00000"/>
                </a:solidFill>
              </a:rPr>
              <a:t>:</a:t>
            </a:r>
          </a:p>
          <a:p>
            <a:endParaRPr lang="en-US" sz="2000" b="1" dirty="0" smtClean="0">
              <a:solidFill>
                <a:srgbClr val="C00000"/>
              </a:solidFill>
            </a:endParaRPr>
          </a:p>
          <a:p>
            <a:pPr lvl="0"/>
            <a:r>
              <a:rPr lang="en-US" sz="2000" b="1" dirty="0">
                <a:solidFill>
                  <a:srgbClr val="C00000"/>
                </a:solidFill>
              </a:rPr>
              <a:t>Transactional HR:</a:t>
            </a:r>
            <a:r>
              <a:rPr lang="en-US" sz="2000" dirty="0">
                <a:solidFill>
                  <a:srgbClr val="C00000"/>
                </a:solidFill>
              </a:rPr>
              <a:t> </a:t>
            </a:r>
            <a:r>
              <a:rPr lang="en-US" sz="2000" dirty="0"/>
              <a:t>This is like the hospital's information desk. They handle common questions and tasks, like processing payroll or answering basic benefits inquiries. They might even outsource some things, like retirement planning advice, to specialists</a:t>
            </a:r>
            <a:r>
              <a:rPr lang="en-US" sz="2000" dirty="0" smtClean="0"/>
              <a:t>.</a:t>
            </a:r>
          </a:p>
          <a:p>
            <a:pPr lvl="0"/>
            <a:endParaRPr lang="en-US" sz="2000" dirty="0"/>
          </a:p>
          <a:p>
            <a:pPr lvl="0"/>
            <a:r>
              <a:rPr lang="en-US" sz="2000" b="1" dirty="0">
                <a:solidFill>
                  <a:srgbClr val="C00000"/>
                </a:solidFill>
              </a:rPr>
              <a:t>Corporate HR:</a:t>
            </a:r>
            <a:r>
              <a:rPr lang="en-US" sz="2000" dirty="0">
                <a:solidFill>
                  <a:srgbClr val="C00000"/>
                </a:solidFill>
              </a:rPr>
              <a:t> </a:t>
            </a:r>
            <a:r>
              <a:rPr lang="en-US" sz="2000" dirty="0"/>
              <a:t>These are the hospital's strategic advisors. They work with the CEO (Chief Executive Officer) to plan the long-term staffing needs of the hospital. For example, if the hospital wants to open a new wing, they'd help figure out how many nurses, doctors, and other staff they'd need</a:t>
            </a:r>
            <a:r>
              <a:rPr lang="en-US" sz="2000" dirty="0" smtClean="0"/>
              <a:t>.</a:t>
            </a:r>
            <a:endParaRPr lang="en-US" sz="2000" dirty="0"/>
          </a:p>
        </p:txBody>
      </p:sp>
    </p:spTree>
    <p:extLst>
      <p:ext uri="{BB962C8B-B14F-4D97-AF65-F5344CB8AC3E}">
        <p14:creationId xmlns:p14="http://schemas.microsoft.com/office/powerpoint/2010/main" val="2409936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Introducing HRM</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617280" y="1983760"/>
            <a:ext cx="10812720" cy="3170099"/>
          </a:xfrm>
          <a:prstGeom prst="rect">
            <a:avLst/>
          </a:prstGeom>
          <a:noFill/>
        </p:spPr>
        <p:txBody>
          <a:bodyPr wrap="square" rtlCol="0">
            <a:spAutoFit/>
          </a:bodyPr>
          <a:lstStyle/>
          <a:p>
            <a:endParaRPr lang="en-US" sz="2000" b="1" dirty="0" smtClean="0">
              <a:solidFill>
                <a:srgbClr val="C00000"/>
              </a:solidFill>
            </a:endParaRPr>
          </a:p>
          <a:p>
            <a:r>
              <a:rPr lang="en-US" sz="2000" b="1" dirty="0" smtClean="0">
                <a:solidFill>
                  <a:srgbClr val="C00000"/>
                </a:solidFill>
              </a:rPr>
              <a:t>New </a:t>
            </a:r>
            <a:r>
              <a:rPr lang="en-US" sz="2000" b="1" dirty="0">
                <a:solidFill>
                  <a:srgbClr val="C00000"/>
                </a:solidFill>
              </a:rPr>
              <a:t>trends in organizing HRM functions</a:t>
            </a:r>
            <a:r>
              <a:rPr lang="en-US" sz="2000" b="1" dirty="0" smtClean="0">
                <a:solidFill>
                  <a:srgbClr val="C00000"/>
                </a:solidFill>
              </a:rPr>
              <a:t>:</a:t>
            </a:r>
          </a:p>
          <a:p>
            <a:endParaRPr lang="en-US" sz="2000" b="1" dirty="0" smtClean="0">
              <a:solidFill>
                <a:srgbClr val="C00000"/>
              </a:solidFill>
            </a:endParaRPr>
          </a:p>
          <a:p>
            <a:pPr lvl="0"/>
            <a:r>
              <a:rPr lang="en-US" sz="2000" b="1" dirty="0" smtClean="0">
                <a:solidFill>
                  <a:srgbClr val="C00000"/>
                </a:solidFill>
              </a:rPr>
              <a:t>Embedded </a:t>
            </a:r>
            <a:r>
              <a:rPr lang="en-US" sz="2000" b="1" dirty="0">
                <a:solidFill>
                  <a:srgbClr val="C00000"/>
                </a:solidFill>
              </a:rPr>
              <a:t>HR:</a:t>
            </a:r>
            <a:r>
              <a:rPr lang="en-US" sz="2000" dirty="0">
                <a:solidFill>
                  <a:srgbClr val="C00000"/>
                </a:solidFill>
              </a:rPr>
              <a:t> </a:t>
            </a:r>
            <a:r>
              <a:rPr lang="en-US" sz="2000" dirty="0"/>
              <a:t>Think of these as HR representatives assigned to specific departments, like the cardiology unit. They understand the unique needs of that department and can help them with things like recruiting nurses with specific cardiac care experience or resolving conflicts within the department</a:t>
            </a:r>
            <a:r>
              <a:rPr lang="en-US" sz="2000" dirty="0" smtClean="0"/>
              <a:t>.</a:t>
            </a:r>
          </a:p>
          <a:p>
            <a:pPr lvl="0"/>
            <a:endParaRPr lang="en-US" sz="2000" dirty="0"/>
          </a:p>
          <a:p>
            <a:r>
              <a:rPr lang="en-US" sz="2000" b="1" dirty="0">
                <a:solidFill>
                  <a:srgbClr val="C00000"/>
                </a:solidFill>
              </a:rPr>
              <a:t>Centers of Expertise:</a:t>
            </a:r>
            <a:r>
              <a:rPr lang="en-US" sz="2000" dirty="0">
                <a:solidFill>
                  <a:srgbClr val="C00000"/>
                </a:solidFill>
              </a:rPr>
              <a:t> </a:t>
            </a:r>
            <a:r>
              <a:rPr lang="en-US" sz="2000" dirty="0"/>
              <a:t>These are like the hospital's internal consulting firms. If a department is going through a big change, like implementing a new electronic health records system, these HR specialists can offer expertise and guidance to make the transition smoother.</a:t>
            </a:r>
          </a:p>
        </p:txBody>
      </p:sp>
    </p:spTree>
    <p:extLst>
      <p:ext uri="{BB962C8B-B14F-4D97-AF65-F5344CB8AC3E}">
        <p14:creationId xmlns:p14="http://schemas.microsoft.com/office/powerpoint/2010/main" val="2879276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Main </a:t>
            </a:r>
            <a:r>
              <a:rPr lang="en-US" sz="2400" dirty="0"/>
              <a:t>Topics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3170099"/>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Introducing Strategic Management Process</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Importance of strategic Planning</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Types of Strategies (Corporate &amp; Business- level strategies)</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HR Strategy tools (Strategy map, HR Scorecard, digital dashboard)</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Strategic HRM</a:t>
            </a:r>
          </a:p>
          <a:p>
            <a:pPr marL="342900" indent="-342900">
              <a:buFont typeface="Wingdings" panose="05000000000000000000" pitchFamily="2" charset="2"/>
              <a:buChar char="q"/>
            </a:pPr>
            <a:endParaRPr lang="en-US" sz="2000" dirty="0">
              <a:latin typeface="Alexandria"/>
            </a:endParaRPr>
          </a:p>
        </p:txBody>
      </p:sp>
    </p:spTree>
    <p:extLst>
      <p:ext uri="{BB962C8B-B14F-4D97-AF65-F5344CB8AC3E}">
        <p14:creationId xmlns:p14="http://schemas.microsoft.com/office/powerpoint/2010/main" val="1136452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Talent Management</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2554545"/>
          </a:xfrm>
          <a:prstGeom prst="rect">
            <a:avLst/>
          </a:prstGeom>
          <a:noFill/>
        </p:spPr>
        <p:txBody>
          <a:bodyPr wrap="square" rtlCol="0">
            <a:spAutoFit/>
          </a:bodyPr>
          <a:lstStyle/>
          <a:p>
            <a:endParaRPr lang="en-US" sz="2000" dirty="0">
              <a:latin typeface="Alexandria"/>
            </a:endParaRPr>
          </a:p>
          <a:p>
            <a:pPr lvl="0"/>
            <a:r>
              <a:rPr lang="en-US" sz="2000" dirty="0"/>
              <a:t>This process aims to attract, develop, and retain skilled employees.</a:t>
            </a:r>
          </a:p>
          <a:p>
            <a:pPr lvl="0"/>
            <a:endParaRPr lang="en-US" sz="2000" dirty="0"/>
          </a:p>
          <a:p>
            <a:pPr lvl="0"/>
            <a:r>
              <a:rPr lang="en-US" sz="2000" b="1" dirty="0">
                <a:solidFill>
                  <a:srgbClr val="C00000"/>
                </a:solidFill>
              </a:rPr>
              <a:t>Effective talent management involves:</a:t>
            </a:r>
          </a:p>
          <a:p>
            <a:pPr marL="800100" lvl="1" indent="-342900">
              <a:buFont typeface="Arial" panose="020B0604020202020204" pitchFamily="34" charset="0"/>
              <a:buChar char="•"/>
            </a:pPr>
            <a:r>
              <a:rPr lang="en-US" sz="2000" dirty="0"/>
              <a:t>Integrating all HR activities like staffing, training, and compensation.</a:t>
            </a:r>
          </a:p>
          <a:p>
            <a:pPr marL="800100" lvl="1" indent="-342900">
              <a:buFont typeface="Arial" panose="020B0604020202020204" pitchFamily="34" charset="0"/>
              <a:buChar char="•"/>
            </a:pPr>
            <a:r>
              <a:rPr lang="en-US" sz="2000" dirty="0"/>
              <a:t>Making decisions based on clear goals.</a:t>
            </a:r>
          </a:p>
          <a:p>
            <a:pPr marL="800100" lvl="1" indent="-342900">
              <a:buFont typeface="Arial" panose="020B0604020202020204" pitchFamily="34" charset="0"/>
              <a:buChar char="•"/>
            </a:pPr>
            <a:r>
              <a:rPr lang="en-US" sz="2000" dirty="0"/>
              <a:t>Using consistent criteria throughout the employee lifecycle (hiring to promotion).</a:t>
            </a:r>
          </a:p>
          <a:p>
            <a:pPr marL="800100" lvl="1" indent="-342900">
              <a:buFont typeface="Arial" panose="020B0604020202020204" pitchFamily="34" charset="0"/>
              <a:buChar char="•"/>
            </a:pPr>
            <a:r>
              <a:rPr lang="en-US" sz="2000" dirty="0"/>
              <a:t>Segmenting employees</a:t>
            </a:r>
            <a:endParaRPr lang="en-US" sz="2000" dirty="0">
              <a:latin typeface="Alexandria"/>
            </a:endParaRPr>
          </a:p>
        </p:txBody>
      </p:sp>
    </p:spTree>
    <p:extLst>
      <p:ext uri="{BB962C8B-B14F-4D97-AF65-F5344CB8AC3E}">
        <p14:creationId xmlns:p14="http://schemas.microsoft.com/office/powerpoint/2010/main" val="388915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Job Analysis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2831544"/>
          </a:xfrm>
          <a:prstGeom prst="rect">
            <a:avLst/>
          </a:prstGeom>
          <a:noFill/>
        </p:spPr>
        <p:txBody>
          <a:bodyPr wrap="square" rtlCol="0">
            <a:spAutoFit/>
          </a:bodyPr>
          <a:lstStyle/>
          <a:p>
            <a:endParaRPr lang="en-US" b="1" dirty="0">
              <a:latin typeface="Alexandria"/>
            </a:endParaRPr>
          </a:p>
          <a:p>
            <a:pPr lvl="0"/>
            <a:r>
              <a:rPr lang="en-US" sz="2000" dirty="0"/>
              <a:t>Job analysis helps determine the tasks and skills required for each position.</a:t>
            </a:r>
          </a:p>
          <a:p>
            <a:pPr lvl="0"/>
            <a:r>
              <a:rPr lang="en-US" sz="2000" dirty="0"/>
              <a:t>It involves creating two documents:</a:t>
            </a:r>
          </a:p>
          <a:p>
            <a:pPr lvl="0"/>
            <a:endParaRPr lang="en-US" sz="2000" dirty="0"/>
          </a:p>
          <a:p>
            <a:pPr lvl="1"/>
            <a:r>
              <a:rPr lang="en-US" sz="2000" b="1" dirty="0">
                <a:solidFill>
                  <a:srgbClr val="C00000"/>
                </a:solidFill>
              </a:rPr>
              <a:t>Job description: </a:t>
            </a:r>
            <a:r>
              <a:rPr lang="en-US" sz="2000" dirty="0"/>
              <a:t>Lists the duties and responsibilities of the position.</a:t>
            </a:r>
          </a:p>
          <a:p>
            <a:pPr lvl="1"/>
            <a:r>
              <a:rPr lang="en-US" sz="2000" b="1" dirty="0">
                <a:solidFill>
                  <a:srgbClr val="C00000"/>
                </a:solidFill>
              </a:rPr>
              <a:t>Job specification:</a:t>
            </a:r>
            <a:r>
              <a:rPr lang="en-US" sz="2000" dirty="0"/>
              <a:t> Identifies the skills and qualifications needed for the job.</a:t>
            </a:r>
          </a:p>
          <a:p>
            <a:pPr lvl="1"/>
            <a:endParaRPr lang="en-US" sz="2000" dirty="0"/>
          </a:p>
          <a:p>
            <a:pPr lvl="0"/>
            <a:r>
              <a:rPr lang="en-US" sz="2000" dirty="0"/>
              <a:t>Job analysis information is used for various HR functions, including recruitment, training, and performance management.</a:t>
            </a:r>
          </a:p>
        </p:txBody>
      </p:sp>
    </p:spTree>
    <p:extLst>
      <p:ext uri="{BB962C8B-B14F-4D97-AF65-F5344CB8AC3E}">
        <p14:creationId xmlns:p14="http://schemas.microsoft.com/office/powerpoint/2010/main" val="63918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Basic Steps in Job Analysis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2215991"/>
          </a:xfrm>
          <a:prstGeom prst="rect">
            <a:avLst/>
          </a:prstGeom>
          <a:noFill/>
        </p:spPr>
        <p:txBody>
          <a:bodyPr wrap="square" rtlCol="0">
            <a:spAutoFit/>
          </a:bodyPr>
          <a:lstStyle/>
          <a:p>
            <a:endParaRPr lang="en-US" b="1" dirty="0">
              <a:latin typeface="Alexandria"/>
            </a:endParaRPr>
          </a:p>
          <a:p>
            <a:pPr marL="800100" lvl="1" indent="-342900">
              <a:buFont typeface="Arial" panose="020B0604020202020204" pitchFamily="34" charset="0"/>
              <a:buChar char="•"/>
            </a:pPr>
            <a:r>
              <a:rPr lang="en-US" sz="2000" b="1" dirty="0"/>
              <a:t>Identifying the purpose of the analysis.</a:t>
            </a:r>
          </a:p>
          <a:p>
            <a:pPr marL="800100" lvl="1" indent="-342900">
              <a:buFont typeface="Arial" panose="020B0604020202020204" pitchFamily="34" charset="0"/>
              <a:buChar char="•"/>
            </a:pPr>
            <a:r>
              <a:rPr lang="en-US" sz="2000" b="1" dirty="0"/>
              <a:t>Reviewing background information.</a:t>
            </a:r>
          </a:p>
          <a:p>
            <a:pPr marL="800100" lvl="1" indent="-342900">
              <a:buFont typeface="Arial" panose="020B0604020202020204" pitchFamily="34" charset="0"/>
              <a:buChar char="•"/>
            </a:pPr>
            <a:r>
              <a:rPr lang="en-US" sz="2000" b="1" dirty="0"/>
              <a:t>Select Representative Positions</a:t>
            </a:r>
          </a:p>
          <a:p>
            <a:pPr marL="800100" lvl="1" indent="-342900">
              <a:buFont typeface="Arial" panose="020B0604020202020204" pitchFamily="34" charset="0"/>
              <a:buChar char="•"/>
            </a:pPr>
            <a:r>
              <a:rPr lang="en-US" sz="2000" b="1" dirty="0"/>
              <a:t>Collecting data through methods like interviews, observation, and questionnaires.</a:t>
            </a:r>
          </a:p>
          <a:p>
            <a:pPr marL="800100" lvl="1" indent="-342900">
              <a:buFont typeface="Arial" panose="020B0604020202020204" pitchFamily="34" charset="0"/>
              <a:buChar char="•"/>
            </a:pPr>
            <a:r>
              <a:rPr lang="en-US" sz="2000" b="1" dirty="0"/>
              <a:t>Verifying the collected information.</a:t>
            </a:r>
          </a:p>
          <a:p>
            <a:pPr marL="739775" indent="-274638">
              <a:buFont typeface="Arial" panose="020B0604020202020204" pitchFamily="34" charset="0"/>
              <a:buChar char="•"/>
            </a:pPr>
            <a:r>
              <a:rPr lang="en-US" sz="2000" b="1" dirty="0"/>
              <a:t> Developing job descriptions and specifications</a:t>
            </a:r>
            <a:endParaRPr lang="en-US" sz="2000" b="1" dirty="0">
              <a:latin typeface="Alexandria"/>
            </a:endParaRPr>
          </a:p>
        </p:txBody>
      </p:sp>
    </p:spTree>
    <p:extLst>
      <p:ext uri="{BB962C8B-B14F-4D97-AF65-F5344CB8AC3E}">
        <p14:creationId xmlns:p14="http://schemas.microsoft.com/office/powerpoint/2010/main" val="169889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job analysis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810501" y="1845760"/>
            <a:ext cx="10619499" cy="2923877"/>
          </a:xfrm>
          <a:prstGeom prst="rect">
            <a:avLst/>
          </a:prstGeom>
          <a:noFill/>
        </p:spPr>
        <p:txBody>
          <a:bodyPr wrap="square" rtlCol="0">
            <a:spAutoFit/>
          </a:bodyPr>
          <a:lstStyle/>
          <a:p>
            <a:endParaRPr lang="en-US" sz="2400" dirty="0"/>
          </a:p>
          <a:p>
            <a:pPr lvl="0"/>
            <a:endParaRPr lang="en-US" sz="1600" dirty="0"/>
          </a:p>
          <a:p>
            <a:endParaRPr lang="en-US" b="1" dirty="0"/>
          </a:p>
          <a:p>
            <a:pPr marL="285750" indent="-285750">
              <a:buFont typeface="Arial" panose="020B0604020202020204" pitchFamily="34" charset="0"/>
              <a:buChar char="•"/>
            </a:pPr>
            <a:r>
              <a:rPr lang="en-US" b="1" dirty="0"/>
              <a:t>Competitive pay </a:t>
            </a:r>
            <a:r>
              <a:rPr lang="en-US" dirty="0"/>
              <a:t>is important, but job analysis is key to attracting and keeping top talent. </a:t>
            </a:r>
          </a:p>
          <a:p>
            <a:pPr marL="285750" indent="-285750">
              <a:buFont typeface="Arial" panose="020B0604020202020204" pitchFamily="34" charset="0"/>
              <a:buChar char="•"/>
            </a:pPr>
            <a:r>
              <a:rPr lang="en-US" b="1" dirty="0"/>
              <a:t>Clear Expectations</a:t>
            </a:r>
            <a:r>
              <a:rPr lang="en-US" dirty="0"/>
              <a:t>: Job analysis defines what good performance looks like, ensuring everyone is on the same page.</a:t>
            </a:r>
          </a:p>
          <a:p>
            <a:pPr marL="285750" lvl="0" indent="-285750">
              <a:buFont typeface="Arial" panose="020B0604020202020204" pitchFamily="34" charset="0"/>
              <a:buChar char="•"/>
            </a:pPr>
            <a:r>
              <a:rPr lang="en-US" dirty="0"/>
              <a:t> It helps </a:t>
            </a:r>
            <a:r>
              <a:rPr lang="en-US" b="1" dirty="0"/>
              <a:t>hire qualified individuals </a:t>
            </a:r>
            <a:r>
              <a:rPr lang="en-US" dirty="0"/>
              <a:t>with the right skills who can excel from the start.</a:t>
            </a:r>
          </a:p>
          <a:p>
            <a:pPr marL="285750" lvl="0" indent="-285750">
              <a:buFont typeface="Arial" panose="020B0604020202020204" pitchFamily="34" charset="0"/>
              <a:buChar char="•"/>
            </a:pPr>
            <a:r>
              <a:rPr lang="en-US" b="1" dirty="0"/>
              <a:t>Effective Training</a:t>
            </a:r>
            <a:r>
              <a:rPr lang="en-US" dirty="0"/>
              <a:t>: It informs training programs to target the most relevant skills.</a:t>
            </a:r>
          </a:p>
          <a:p>
            <a:pPr marL="285750" lvl="0" indent="-285750">
              <a:buFont typeface="Arial" panose="020B0604020202020204" pitchFamily="34" charset="0"/>
              <a:buChar char="•"/>
            </a:pPr>
            <a:r>
              <a:rPr lang="en-US" b="1" dirty="0"/>
              <a:t>Improved Processes</a:t>
            </a:r>
            <a:r>
              <a:rPr lang="en-US" dirty="0"/>
              <a:t>: It identifies areas where work processes can be streamlined.</a:t>
            </a:r>
          </a:p>
          <a:p>
            <a:endParaRPr lang="en-US" dirty="0"/>
          </a:p>
        </p:txBody>
      </p:sp>
    </p:spTree>
    <p:extLst>
      <p:ext uri="{BB962C8B-B14F-4D97-AF65-F5344CB8AC3E}">
        <p14:creationId xmlns:p14="http://schemas.microsoft.com/office/powerpoint/2010/main" val="3106892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2862322"/>
          </a:xfrm>
          <a:prstGeom prst="rect">
            <a:avLst/>
          </a:prstGeom>
          <a:noFill/>
        </p:spPr>
        <p:txBody>
          <a:bodyPr wrap="square" rtlCol="0">
            <a:spAutoFit/>
          </a:bodyPr>
          <a:lstStyle/>
          <a:p>
            <a:pPr marL="342900" indent="-342900">
              <a:buFont typeface="Wingdings" panose="05000000000000000000" pitchFamily="2" charset="2"/>
              <a:buChar char="q"/>
            </a:pPr>
            <a:r>
              <a:rPr lang="en-US" sz="2000" b="1" dirty="0">
                <a:solidFill>
                  <a:srgbClr val="C00000"/>
                </a:solidFill>
                <a:latin typeface="Alexandria"/>
              </a:rPr>
              <a:t>Recruitment &amp; Selection Process</a:t>
            </a:r>
          </a:p>
          <a:p>
            <a:endParaRPr lang="en-US" sz="2000" b="1" dirty="0">
              <a:solidFill>
                <a:srgbClr val="C00000"/>
              </a:solidFill>
              <a:latin typeface="Alexandria"/>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Decide what positions to fill through personnel planning and forecasting.</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Build a candidate pool by recruiting internal or external candidates.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Have candidates' complete application forms and undergo initial screening interviews.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Use selection tools to identify viable candidates.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Decide who to make an offer to, by having the supervisor and others interview the candidates.</a:t>
            </a:r>
          </a:p>
          <a:p>
            <a:pPr marL="342900" indent="-342900">
              <a:buFont typeface="Wingdings" panose="05000000000000000000" pitchFamily="2" charset="2"/>
              <a:buChar char="q"/>
            </a:pPr>
            <a:endParaRPr lang="en-US" sz="2000" dirty="0">
              <a:latin typeface="Alexandria"/>
            </a:endParaRPr>
          </a:p>
        </p:txBody>
      </p:sp>
    </p:spTree>
    <p:extLst>
      <p:ext uri="{BB962C8B-B14F-4D97-AF65-F5344CB8AC3E}">
        <p14:creationId xmlns:p14="http://schemas.microsoft.com/office/powerpoint/2010/main" val="2043091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53149" y="2223714"/>
            <a:ext cx="9901844" cy="2862322"/>
          </a:xfrm>
          <a:prstGeom prst="rect">
            <a:avLst/>
          </a:prstGeom>
          <a:noFill/>
        </p:spPr>
        <p:txBody>
          <a:bodyPr wrap="square" rtlCol="0">
            <a:spAutoFit/>
          </a:bodyPr>
          <a:lstStyle/>
          <a:p>
            <a:r>
              <a:rPr lang="en-US" sz="2000" b="1" dirty="0">
                <a:solidFill>
                  <a:srgbClr val="C00000"/>
                </a:solidFill>
              </a:rPr>
              <a:t>Personnel Planning and Forecasting</a:t>
            </a:r>
            <a:endParaRPr lang="en-US" sz="2000" dirty="0">
              <a:solidFill>
                <a:srgbClr val="C00000"/>
              </a:solidFill>
            </a:endParaRPr>
          </a:p>
          <a:p>
            <a:pPr lvl="0"/>
            <a:r>
              <a:rPr lang="en-US" sz="2000" dirty="0"/>
              <a:t>Employment/Personnel Planning - the process of deciding what positions the firm needs to fill and how to fill them</a:t>
            </a:r>
          </a:p>
          <a:p>
            <a:pPr lvl="0"/>
            <a:r>
              <a:rPr lang="en-US" sz="2000" dirty="0"/>
              <a:t>Succession Planning - the process of determining how to fill the company's key executive roles</a:t>
            </a:r>
          </a:p>
          <a:p>
            <a:pPr lvl="0"/>
            <a:endParaRPr lang="en-US" sz="2000" b="1" dirty="0">
              <a:solidFill>
                <a:srgbClr val="C00000"/>
              </a:solidFill>
            </a:endParaRPr>
          </a:p>
          <a:p>
            <a:pPr lvl="0"/>
            <a:r>
              <a:rPr lang="en-US" sz="2000" b="1" dirty="0">
                <a:solidFill>
                  <a:srgbClr val="C00000"/>
                </a:solidFill>
              </a:rPr>
              <a:t>What to Forecast:</a:t>
            </a:r>
            <a:endParaRPr lang="en-US" sz="2000" dirty="0">
              <a:solidFill>
                <a:srgbClr val="C00000"/>
              </a:solidFill>
            </a:endParaRPr>
          </a:p>
          <a:p>
            <a:pPr marL="800100" lvl="1" indent="-342900">
              <a:buFont typeface="Wingdings" panose="05000000000000000000" pitchFamily="2" charset="2"/>
              <a:buChar char="Ø"/>
            </a:pPr>
            <a:r>
              <a:rPr lang="en-US" sz="2000" dirty="0"/>
              <a:t>Overall personnel needs</a:t>
            </a:r>
          </a:p>
          <a:p>
            <a:pPr marL="800100" lvl="1" indent="-342900">
              <a:buFont typeface="Wingdings" panose="05000000000000000000" pitchFamily="2" charset="2"/>
              <a:buChar char="Ø"/>
            </a:pPr>
            <a:r>
              <a:rPr lang="en-US" sz="2000" dirty="0"/>
              <a:t>The supply of internal/outside candidates</a:t>
            </a:r>
          </a:p>
          <a:p>
            <a:pPr marL="342900" indent="-342900">
              <a:buFont typeface="Wingdings" panose="05000000000000000000" pitchFamily="2" charset="2"/>
              <a:buChar char="q"/>
            </a:pPr>
            <a:endParaRPr lang="en-US" sz="2000" dirty="0">
              <a:latin typeface="Alexandria"/>
            </a:endParaRPr>
          </a:p>
        </p:txBody>
      </p:sp>
    </p:spTree>
    <p:extLst>
      <p:ext uri="{BB962C8B-B14F-4D97-AF65-F5344CB8AC3E}">
        <p14:creationId xmlns:p14="http://schemas.microsoft.com/office/powerpoint/2010/main" val="1673771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grpSp>
        <p:nvGrpSpPr>
          <p:cNvPr id="21" name="Group 11">
            <a:extLst>
              <a:ext uri="{FF2B5EF4-FFF2-40B4-BE49-F238E27FC236}">
                <a16:creationId xmlns:a16="http://schemas.microsoft.com/office/drawing/2014/main" xmlns="" id="{6F76E214-A369-05D9-B768-E7DCFBA51565}"/>
              </a:ext>
            </a:extLst>
          </p:cNvPr>
          <p:cNvGrpSpPr>
            <a:grpSpLocks/>
          </p:cNvGrpSpPr>
          <p:nvPr/>
        </p:nvGrpSpPr>
        <p:grpSpPr bwMode="auto">
          <a:xfrm>
            <a:off x="2170403" y="2487444"/>
            <a:ext cx="7864475" cy="2432050"/>
            <a:chOff x="403" y="1238"/>
            <a:chExt cx="4954" cy="1532"/>
          </a:xfrm>
        </p:grpSpPr>
        <p:sp>
          <p:nvSpPr>
            <p:cNvPr id="22" name="AutoShape 12" descr="brownfill01">
              <a:extLst>
                <a:ext uri="{FF2B5EF4-FFF2-40B4-BE49-F238E27FC236}">
                  <a16:creationId xmlns:a16="http://schemas.microsoft.com/office/drawing/2014/main" xmlns="" id="{B675C98D-0328-A2BB-ABF1-9E149AC25648}"/>
                </a:ext>
              </a:extLst>
            </p:cNvPr>
            <p:cNvSpPr>
              <a:spLocks noChangeArrowheads="1"/>
            </p:cNvSpPr>
            <p:nvPr/>
          </p:nvSpPr>
          <p:spPr bwMode="auto">
            <a:xfrm>
              <a:off x="403" y="2202"/>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Trend analysis</a:t>
              </a:r>
              <a:endParaRPr lang="en-US" altLang="en-US" sz="2400" i="1">
                <a:latin typeface="Franklin Gothic Medium" panose="020B0603020102020204" pitchFamily="34" charset="0"/>
              </a:endParaRPr>
            </a:p>
          </p:txBody>
        </p:sp>
        <p:sp>
          <p:nvSpPr>
            <p:cNvPr id="23" name="AutoShape 13" descr="greenfill01">
              <a:extLst>
                <a:ext uri="{FF2B5EF4-FFF2-40B4-BE49-F238E27FC236}">
                  <a16:creationId xmlns:a16="http://schemas.microsoft.com/office/drawing/2014/main" xmlns="" id="{13135EFA-9D57-9DF5-A021-4292971A0A03}"/>
                </a:ext>
              </a:extLst>
            </p:cNvPr>
            <p:cNvSpPr>
              <a:spLocks noChangeArrowheads="1"/>
            </p:cNvSpPr>
            <p:nvPr/>
          </p:nvSpPr>
          <p:spPr bwMode="auto">
            <a:xfrm>
              <a:off x="2102" y="2201"/>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Ratio analysis</a:t>
              </a:r>
            </a:p>
          </p:txBody>
        </p:sp>
        <p:cxnSp>
          <p:nvCxnSpPr>
            <p:cNvPr id="24" name="AutoShape 14">
              <a:extLst>
                <a:ext uri="{FF2B5EF4-FFF2-40B4-BE49-F238E27FC236}">
                  <a16:creationId xmlns:a16="http://schemas.microsoft.com/office/drawing/2014/main" xmlns="" id="{C957D511-C2E8-3A7A-8991-662E4363069B}"/>
                </a:ext>
              </a:extLst>
            </p:cNvPr>
            <p:cNvCxnSpPr>
              <a:cxnSpLocks noChangeShapeType="1"/>
              <a:stCxn id="26" idx="2"/>
              <a:endCxn id="22" idx="0"/>
            </p:cNvCxnSpPr>
            <p:nvPr/>
          </p:nvCxnSpPr>
          <p:spPr bwMode="auto">
            <a:xfrm rot="5400000">
              <a:off x="1784"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6" name="AutoShape 15">
              <a:extLst>
                <a:ext uri="{FF2B5EF4-FFF2-40B4-BE49-F238E27FC236}">
                  <a16:creationId xmlns:a16="http://schemas.microsoft.com/office/drawing/2014/main" xmlns="" id="{CD8BE542-20EC-C48F-240F-15898D55FAFB}"/>
                </a:ext>
              </a:extLst>
            </p:cNvPr>
            <p:cNvSpPr>
              <a:spLocks noChangeArrowheads="1"/>
            </p:cNvSpPr>
            <p:nvPr/>
          </p:nvSpPr>
          <p:spPr bwMode="auto">
            <a:xfrm>
              <a:off x="1382" y="1238"/>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Forecasting Tools</a:t>
              </a:r>
            </a:p>
          </p:txBody>
        </p:sp>
        <p:cxnSp>
          <p:nvCxnSpPr>
            <p:cNvPr id="27" name="AutoShape 16">
              <a:extLst>
                <a:ext uri="{FF2B5EF4-FFF2-40B4-BE49-F238E27FC236}">
                  <a16:creationId xmlns:a16="http://schemas.microsoft.com/office/drawing/2014/main" xmlns="" id="{3A0AF506-6B15-C8B6-8B83-BBB33503DB16}"/>
                </a:ext>
              </a:extLst>
            </p:cNvPr>
            <p:cNvCxnSpPr>
              <a:cxnSpLocks noChangeShapeType="1"/>
              <a:stCxn id="26" idx="2"/>
              <a:endCxn id="23" idx="0"/>
            </p:cNvCxnSpPr>
            <p:nvPr/>
          </p:nvCxnSpPr>
          <p:spPr bwMode="auto">
            <a:xfrm rot="16200000" flipH="1">
              <a:off x="2635" y="1936"/>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8" name="AutoShape 17" descr="bluefill01">
              <a:extLst>
                <a:ext uri="{FF2B5EF4-FFF2-40B4-BE49-F238E27FC236}">
                  <a16:creationId xmlns:a16="http://schemas.microsoft.com/office/drawing/2014/main" xmlns="" id="{5A8C1601-D991-5AEC-5242-65EACBEB4767}"/>
                </a:ext>
              </a:extLst>
            </p:cNvPr>
            <p:cNvSpPr>
              <a:spLocks noChangeArrowheads="1"/>
            </p:cNvSpPr>
            <p:nvPr/>
          </p:nvSpPr>
          <p:spPr bwMode="auto">
            <a:xfrm>
              <a:off x="3799" y="2202"/>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Scatter plotting</a:t>
              </a:r>
            </a:p>
          </p:txBody>
        </p:sp>
        <p:cxnSp>
          <p:nvCxnSpPr>
            <p:cNvPr id="29" name="AutoShape 18">
              <a:extLst>
                <a:ext uri="{FF2B5EF4-FFF2-40B4-BE49-F238E27FC236}">
                  <a16:creationId xmlns:a16="http://schemas.microsoft.com/office/drawing/2014/main" xmlns="" id="{E78921C9-0E0E-CFC2-1AB4-23E5FAA006D5}"/>
                </a:ext>
              </a:extLst>
            </p:cNvPr>
            <p:cNvCxnSpPr>
              <a:cxnSpLocks noChangeShapeType="1"/>
              <a:stCxn id="26" idx="2"/>
              <a:endCxn id="28" idx="0"/>
            </p:cNvCxnSpPr>
            <p:nvPr/>
          </p:nvCxnSpPr>
          <p:spPr bwMode="auto">
            <a:xfrm rot="16200000" flipH="1">
              <a:off x="3482"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523927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18852" y="1972309"/>
            <a:ext cx="9901844" cy="3754874"/>
          </a:xfrm>
          <a:prstGeom prst="rect">
            <a:avLst/>
          </a:prstGeom>
          <a:noFill/>
        </p:spPr>
        <p:txBody>
          <a:bodyPr wrap="square" rtlCol="0">
            <a:spAutoFit/>
          </a:bodyPr>
          <a:lstStyle/>
          <a:p>
            <a:endParaRPr lang="en-US" dirty="0"/>
          </a:p>
          <a:p>
            <a:pPr lvl="1"/>
            <a:r>
              <a:rPr lang="en-US" sz="2000" b="1" dirty="0">
                <a:solidFill>
                  <a:srgbClr val="C00000"/>
                </a:solidFill>
              </a:rPr>
              <a:t>Drawbacks of traditional forecasting techniques</a:t>
            </a:r>
            <a:r>
              <a:rPr lang="en-US" sz="2000" dirty="0">
                <a:solidFill>
                  <a:srgbClr val="C00000"/>
                </a:solidFill>
              </a:rPr>
              <a:t> – </a:t>
            </a:r>
          </a:p>
          <a:p>
            <a:pPr marL="742950" lvl="1" indent="-285750">
              <a:buFont typeface="Arial" panose="020B0604020202020204" pitchFamily="34" charset="0"/>
              <a:buChar char="•"/>
            </a:pPr>
            <a:r>
              <a:rPr lang="en-US" sz="2000" b="1" dirty="0"/>
              <a:t>Over-reliance on historical data </a:t>
            </a:r>
            <a:r>
              <a:rPr lang="en-US" sz="2000" dirty="0"/>
              <a:t>rather than considering strategic initiatives and future business needs.</a:t>
            </a:r>
          </a:p>
          <a:p>
            <a:pPr marL="742950" lvl="1" indent="-285750">
              <a:buFont typeface="Arial" panose="020B0604020202020204" pitchFamily="34" charset="0"/>
              <a:buChar char="•"/>
            </a:pPr>
            <a:r>
              <a:rPr lang="en-US" sz="2000" b="1" dirty="0"/>
              <a:t>Lack of a forward-looking perspective </a:t>
            </a:r>
            <a:r>
              <a:rPr lang="en-US" sz="2000" dirty="0"/>
              <a:t>- they tend to be reactive rather than proactive in anticipating workforce changes.</a:t>
            </a:r>
          </a:p>
          <a:p>
            <a:pPr marL="742950" lvl="1" indent="-285750">
              <a:buFont typeface="Arial" panose="020B0604020202020204" pitchFamily="34" charset="0"/>
              <a:buChar char="•"/>
            </a:pPr>
            <a:r>
              <a:rPr lang="en-US" sz="2000" b="1" dirty="0"/>
              <a:t>Insufficient consideration of broader organizational strategy and long-term goals </a:t>
            </a:r>
            <a:r>
              <a:rPr lang="en-US" sz="2000" dirty="0"/>
              <a:t>when planning personnel requirements.</a:t>
            </a:r>
          </a:p>
          <a:p>
            <a:pPr marL="742950" lvl="1" indent="-285750">
              <a:buFont typeface="Arial" panose="020B0604020202020204" pitchFamily="34" charset="0"/>
              <a:buChar char="•"/>
            </a:pPr>
            <a:r>
              <a:rPr lang="en-US" sz="2000" b="1" dirty="0"/>
              <a:t>Rigidity and inflexibility</a:t>
            </a:r>
            <a:r>
              <a:rPr lang="en-US" sz="2000" dirty="0"/>
              <a:t>, making it difficult to quickly adapt the forecasting model to sudden changes in the business environment.</a:t>
            </a:r>
          </a:p>
          <a:p>
            <a:pPr marL="742950" lvl="1" indent="-285750">
              <a:buFont typeface="Arial" panose="020B0604020202020204" pitchFamily="34" charset="0"/>
              <a:buChar char="•"/>
            </a:pPr>
            <a:r>
              <a:rPr lang="en-US" sz="2000" b="1" dirty="0"/>
              <a:t>Potential for inaccurate projections</a:t>
            </a:r>
            <a:r>
              <a:rPr lang="en-US" sz="2000" dirty="0"/>
              <a:t>, as historical data may not adequately account for unforeseen events or disruptive factors impacting future workforce needs.</a:t>
            </a:r>
          </a:p>
        </p:txBody>
      </p:sp>
    </p:spTree>
    <p:extLst>
      <p:ext uri="{BB962C8B-B14F-4D97-AF65-F5344CB8AC3E}">
        <p14:creationId xmlns:p14="http://schemas.microsoft.com/office/powerpoint/2010/main" val="8373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18852" y="1972309"/>
            <a:ext cx="9901844" cy="2862322"/>
          </a:xfrm>
          <a:prstGeom prst="rect">
            <a:avLst/>
          </a:prstGeom>
          <a:noFill/>
        </p:spPr>
        <p:txBody>
          <a:bodyPr wrap="square" rtlCol="0">
            <a:spAutoFit/>
          </a:bodyPr>
          <a:lstStyle/>
          <a:p>
            <a:endParaRPr lang="en-US" dirty="0"/>
          </a:p>
          <a:p>
            <a:endParaRPr lang="en-US" dirty="0"/>
          </a:p>
          <a:p>
            <a:pPr lvl="1"/>
            <a:r>
              <a:rPr lang="en-US" sz="2400" b="1" dirty="0">
                <a:solidFill>
                  <a:srgbClr val="C00000"/>
                </a:solidFill>
              </a:rPr>
              <a:t>To address these limitations:</a:t>
            </a:r>
          </a:p>
          <a:p>
            <a:pPr marL="800100" lvl="1" indent="-342900">
              <a:buFont typeface="Arial" panose="020B0604020202020204" pitchFamily="34" charset="0"/>
              <a:buChar char="•"/>
            </a:pPr>
            <a:r>
              <a:rPr lang="en-US" sz="2400" dirty="0"/>
              <a:t>Organizations should complement traditional forecasting techniques with a more strategic, forward-looking approach.</a:t>
            </a:r>
          </a:p>
          <a:p>
            <a:pPr marL="800100" lvl="1" indent="-342900">
              <a:buFont typeface="Arial" panose="020B0604020202020204" pitchFamily="34" charset="0"/>
              <a:buChar char="•"/>
            </a:pPr>
            <a:r>
              <a:rPr lang="en-US" sz="2400" dirty="0"/>
              <a:t> This includes incorporating scenario planning, workforce analytics, and direct input from business leaders to better align personnel planning with the company's overall strategic priorities and objectives.</a:t>
            </a:r>
          </a:p>
        </p:txBody>
      </p:sp>
    </p:spTree>
    <p:extLst>
      <p:ext uri="{BB962C8B-B14F-4D97-AF65-F5344CB8AC3E}">
        <p14:creationId xmlns:p14="http://schemas.microsoft.com/office/powerpoint/2010/main" val="1166917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xmlns=""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xmlns=""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17</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xmlns=""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Finding Internal Candidates</a:t>
            </a:r>
          </a:p>
        </p:txBody>
      </p:sp>
      <p:sp>
        <p:nvSpPr>
          <p:cNvPr id="3" name="Rectangle 2">
            <a:extLst>
              <a:ext uri="{FF2B5EF4-FFF2-40B4-BE49-F238E27FC236}">
                <a16:creationId xmlns:a16="http://schemas.microsoft.com/office/drawing/2014/main" xmlns=""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xmlns=""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xmlns="" id="{3DB2C3A4-133D-5CD0-88F4-2250BE7B045C}"/>
              </a:ext>
            </a:extLst>
          </p:cNvPr>
          <p:cNvGrpSpPr>
            <a:grpSpLocks/>
          </p:cNvGrpSpPr>
          <p:nvPr/>
        </p:nvGrpSpPr>
        <p:grpSpPr bwMode="auto">
          <a:xfrm>
            <a:off x="2482349" y="2324015"/>
            <a:ext cx="7131050" cy="3063875"/>
            <a:chOff x="634" y="1238"/>
            <a:chExt cx="4492" cy="1786"/>
          </a:xfrm>
        </p:grpSpPr>
        <p:sp>
          <p:nvSpPr>
            <p:cNvPr id="13" name="AutoShape 12" descr="brownfill01">
              <a:extLst>
                <a:ext uri="{FF2B5EF4-FFF2-40B4-BE49-F238E27FC236}">
                  <a16:creationId xmlns:a16="http://schemas.microsoft.com/office/drawing/2014/main" xmlns="" id="{49E0D091-07F8-2A19-9A31-B4C48A2D1573}"/>
                </a:ext>
              </a:extLst>
            </p:cNvPr>
            <p:cNvSpPr>
              <a:spLocks noChangeArrowheads="1"/>
            </p:cNvSpPr>
            <p:nvPr/>
          </p:nvSpPr>
          <p:spPr bwMode="auto">
            <a:xfrm>
              <a:off x="634" y="2390"/>
              <a:ext cx="1326" cy="63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Posting open </a:t>
              </a:r>
              <a:br>
                <a:rPr lang="en-US" altLang="en-US" sz="2000">
                  <a:latin typeface="Franklin Gothic Medium" panose="020B0603020102020204" pitchFamily="34" charset="0"/>
                </a:rPr>
              </a:br>
              <a:r>
                <a:rPr lang="en-US" altLang="en-US" sz="2000">
                  <a:latin typeface="Franklin Gothic Medium" panose="020B0603020102020204" pitchFamily="34" charset="0"/>
                </a:rPr>
                <a:t>job positions</a:t>
              </a:r>
              <a:endParaRPr lang="en-US" altLang="en-US" sz="1800" i="1">
                <a:latin typeface="Franklin Gothic Medium" panose="020B0603020102020204" pitchFamily="34" charset="0"/>
              </a:endParaRPr>
            </a:p>
          </p:txBody>
        </p:sp>
        <p:sp>
          <p:nvSpPr>
            <p:cNvPr id="14" name="AutoShape 13" descr="greenfill01">
              <a:extLst>
                <a:ext uri="{FF2B5EF4-FFF2-40B4-BE49-F238E27FC236}">
                  <a16:creationId xmlns:a16="http://schemas.microsoft.com/office/drawing/2014/main" xmlns="" id="{3CA0EEC5-E6F1-EBE7-BE74-DB24B39B148C}"/>
                </a:ext>
              </a:extLst>
            </p:cNvPr>
            <p:cNvSpPr>
              <a:spLocks noChangeArrowheads="1"/>
            </p:cNvSpPr>
            <p:nvPr/>
          </p:nvSpPr>
          <p:spPr bwMode="auto">
            <a:xfrm>
              <a:off x="2218" y="2389"/>
              <a:ext cx="1326" cy="63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Rehiring former employees</a:t>
              </a:r>
            </a:p>
          </p:txBody>
        </p:sp>
        <p:cxnSp>
          <p:nvCxnSpPr>
            <p:cNvPr id="15" name="AutoShape 14">
              <a:extLst>
                <a:ext uri="{FF2B5EF4-FFF2-40B4-BE49-F238E27FC236}">
                  <a16:creationId xmlns:a16="http://schemas.microsoft.com/office/drawing/2014/main" xmlns="" id="{E71C30BE-BFDA-7947-0F4A-669EDB1ACB80}"/>
                </a:ext>
              </a:extLst>
            </p:cNvPr>
            <p:cNvCxnSpPr>
              <a:cxnSpLocks noChangeShapeType="1"/>
              <a:stCxn id="16" idx="2"/>
              <a:endCxn id="13" idx="0"/>
            </p:cNvCxnSpPr>
            <p:nvPr/>
          </p:nvCxnSpPr>
          <p:spPr bwMode="auto">
            <a:xfrm rot="5400000">
              <a:off x="1830"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5">
              <a:extLst>
                <a:ext uri="{FF2B5EF4-FFF2-40B4-BE49-F238E27FC236}">
                  <a16:creationId xmlns:a16="http://schemas.microsoft.com/office/drawing/2014/main" xmlns="" id="{1124BEE4-9216-6949-6AB4-AB6840B27882}"/>
                </a:ext>
              </a:extLst>
            </p:cNvPr>
            <p:cNvSpPr>
              <a:spLocks noChangeArrowheads="1"/>
            </p:cNvSpPr>
            <p:nvPr/>
          </p:nvSpPr>
          <p:spPr bwMode="auto">
            <a:xfrm>
              <a:off x="1786" y="1238"/>
              <a:ext cx="2188" cy="598"/>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Hiring-from-Within Tasks</a:t>
              </a:r>
            </a:p>
          </p:txBody>
        </p:sp>
        <p:cxnSp>
          <p:nvCxnSpPr>
            <p:cNvPr id="17" name="AutoShape 16">
              <a:extLst>
                <a:ext uri="{FF2B5EF4-FFF2-40B4-BE49-F238E27FC236}">
                  <a16:creationId xmlns:a16="http://schemas.microsoft.com/office/drawing/2014/main" xmlns="" id="{63E56E5D-5483-6F48-C6DF-17E4E455EDE5}"/>
                </a:ext>
              </a:extLst>
            </p:cNvPr>
            <p:cNvCxnSpPr>
              <a:cxnSpLocks noChangeShapeType="1"/>
              <a:stCxn id="16" idx="2"/>
              <a:endCxn id="14" idx="0"/>
            </p:cNvCxnSpPr>
            <p:nvPr/>
          </p:nvCxnSpPr>
          <p:spPr bwMode="auto">
            <a:xfrm rot="16200000" flipH="1">
              <a:off x="2622" y="2112"/>
              <a:ext cx="517" cy="1"/>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 name="AutoShape 17" descr="bluefill01">
              <a:extLst>
                <a:ext uri="{FF2B5EF4-FFF2-40B4-BE49-F238E27FC236}">
                  <a16:creationId xmlns:a16="http://schemas.microsoft.com/office/drawing/2014/main" xmlns="" id="{ED3FD372-A315-0EA1-B92F-EDB76392EEA7}"/>
                </a:ext>
              </a:extLst>
            </p:cNvPr>
            <p:cNvSpPr>
              <a:spLocks noChangeArrowheads="1"/>
            </p:cNvSpPr>
            <p:nvPr/>
          </p:nvSpPr>
          <p:spPr bwMode="auto">
            <a:xfrm>
              <a:off x="3800" y="2390"/>
              <a:ext cx="1326" cy="632"/>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Succession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planning (HRIS)</a:t>
              </a:r>
            </a:p>
          </p:txBody>
        </p:sp>
        <p:cxnSp>
          <p:nvCxnSpPr>
            <p:cNvPr id="19" name="AutoShape 18">
              <a:extLst>
                <a:ext uri="{FF2B5EF4-FFF2-40B4-BE49-F238E27FC236}">
                  <a16:creationId xmlns:a16="http://schemas.microsoft.com/office/drawing/2014/main" xmlns="" id="{52A26D78-CB58-5576-C8E8-5BFFE34C8F40}"/>
                </a:ext>
              </a:extLst>
            </p:cNvPr>
            <p:cNvCxnSpPr>
              <a:cxnSpLocks noChangeShapeType="1"/>
              <a:stCxn id="16" idx="2"/>
              <a:endCxn id="18" idx="0"/>
            </p:cNvCxnSpPr>
            <p:nvPr/>
          </p:nvCxnSpPr>
          <p:spPr bwMode="auto">
            <a:xfrm rot="16200000" flipH="1">
              <a:off x="3413"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606283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xmlns="" id="{CBA3DFBB-A4DF-55BE-49E9-003FE3F56D7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xmlns="" id="{CB2945D0-8D98-D8BA-226A-D209A64BC0C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18</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xmlns="" id="{D9F1A452-9AF7-41CF-20C2-59888316EBBF}"/>
              </a:ext>
            </a:extLst>
          </p:cNvPr>
          <p:cNvSpPr>
            <a:spLocks noGrp="1" noChangeArrowheads="1"/>
          </p:cNvSpPr>
          <p:nvPr>
            <p:ph type="title"/>
          </p:nvPr>
        </p:nvSpPr>
        <p:spPr>
          <a:xfrm>
            <a:off x="2618636" y="542839"/>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Finding Internal Candidates</a:t>
            </a:r>
          </a:p>
        </p:txBody>
      </p:sp>
      <p:sp>
        <p:nvSpPr>
          <p:cNvPr id="3" name="Rectangle 2">
            <a:extLst>
              <a:ext uri="{FF2B5EF4-FFF2-40B4-BE49-F238E27FC236}">
                <a16:creationId xmlns:a16="http://schemas.microsoft.com/office/drawing/2014/main" xmlns="" id="{D49E97C5-E334-D132-7456-DF8D12676A49}"/>
              </a:ext>
            </a:extLst>
          </p:cNvPr>
          <p:cNvSpPr/>
          <p:nvPr/>
        </p:nvSpPr>
        <p:spPr>
          <a:xfrm>
            <a:off x="942308" y="4862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B21BEA22-0EF8-752C-750B-1E3965919EC7}"/>
              </a:ext>
            </a:extLst>
          </p:cNvPr>
          <p:cNvSpPr txBox="1"/>
          <p:nvPr/>
        </p:nvSpPr>
        <p:spPr>
          <a:xfrm>
            <a:off x="1153149" y="54284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6410F121-7AA7-AB4B-7216-3C4A7821BF91}"/>
              </a:ext>
            </a:extLst>
          </p:cNvPr>
          <p:cNvSpPr txBox="1"/>
          <p:nvPr/>
        </p:nvSpPr>
        <p:spPr>
          <a:xfrm>
            <a:off x="1214179" y="79865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151D9455-B11F-52A5-F9E1-C45230E6C1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xmlns="" id="{5FC59DDF-97E2-BC48-14B6-55320DE91DBD}"/>
              </a:ext>
            </a:extLst>
          </p:cNvPr>
          <p:cNvSpPr/>
          <p:nvPr/>
        </p:nvSpPr>
        <p:spPr>
          <a:xfrm>
            <a:off x="617280" y="1685495"/>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a16="http://schemas.microsoft.com/office/drawing/2014/main" xmlns="" id="{3DB2C3A4-133D-5CD0-88F4-2250BE7B045C}"/>
              </a:ext>
            </a:extLst>
          </p:cNvPr>
          <p:cNvGrpSpPr>
            <a:grpSpLocks/>
          </p:cNvGrpSpPr>
          <p:nvPr/>
        </p:nvGrpSpPr>
        <p:grpSpPr bwMode="auto">
          <a:xfrm>
            <a:off x="2482349" y="2324015"/>
            <a:ext cx="7131050" cy="3063875"/>
            <a:chOff x="634" y="1238"/>
            <a:chExt cx="4492" cy="1786"/>
          </a:xfrm>
        </p:grpSpPr>
        <p:sp>
          <p:nvSpPr>
            <p:cNvPr id="13" name="AutoShape 12" descr="brownfill01">
              <a:extLst>
                <a:ext uri="{FF2B5EF4-FFF2-40B4-BE49-F238E27FC236}">
                  <a16:creationId xmlns:a16="http://schemas.microsoft.com/office/drawing/2014/main" xmlns="" id="{49E0D091-07F8-2A19-9A31-B4C48A2D1573}"/>
                </a:ext>
              </a:extLst>
            </p:cNvPr>
            <p:cNvSpPr>
              <a:spLocks noChangeArrowheads="1"/>
            </p:cNvSpPr>
            <p:nvPr/>
          </p:nvSpPr>
          <p:spPr bwMode="auto">
            <a:xfrm>
              <a:off x="634" y="2390"/>
              <a:ext cx="1326" cy="63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Posting open </a:t>
              </a:r>
              <a:br>
                <a:rPr lang="en-US" altLang="en-US" sz="2000">
                  <a:latin typeface="Franklin Gothic Medium" panose="020B0603020102020204" pitchFamily="34" charset="0"/>
                </a:rPr>
              </a:br>
              <a:r>
                <a:rPr lang="en-US" altLang="en-US" sz="2000">
                  <a:latin typeface="Franklin Gothic Medium" panose="020B0603020102020204" pitchFamily="34" charset="0"/>
                </a:rPr>
                <a:t>job positions</a:t>
              </a:r>
              <a:endParaRPr lang="en-US" altLang="en-US" sz="1800" i="1">
                <a:latin typeface="Franklin Gothic Medium" panose="020B0603020102020204" pitchFamily="34" charset="0"/>
              </a:endParaRPr>
            </a:p>
          </p:txBody>
        </p:sp>
        <p:sp>
          <p:nvSpPr>
            <p:cNvPr id="14" name="AutoShape 13" descr="greenfill01">
              <a:extLst>
                <a:ext uri="{FF2B5EF4-FFF2-40B4-BE49-F238E27FC236}">
                  <a16:creationId xmlns:a16="http://schemas.microsoft.com/office/drawing/2014/main" xmlns="" id="{3CA0EEC5-E6F1-EBE7-BE74-DB24B39B148C}"/>
                </a:ext>
              </a:extLst>
            </p:cNvPr>
            <p:cNvSpPr>
              <a:spLocks noChangeArrowheads="1"/>
            </p:cNvSpPr>
            <p:nvPr/>
          </p:nvSpPr>
          <p:spPr bwMode="auto">
            <a:xfrm>
              <a:off x="2218" y="2389"/>
              <a:ext cx="1326" cy="63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Rehiring former employees</a:t>
              </a:r>
            </a:p>
          </p:txBody>
        </p:sp>
        <p:cxnSp>
          <p:nvCxnSpPr>
            <p:cNvPr id="15" name="AutoShape 14">
              <a:extLst>
                <a:ext uri="{FF2B5EF4-FFF2-40B4-BE49-F238E27FC236}">
                  <a16:creationId xmlns:a16="http://schemas.microsoft.com/office/drawing/2014/main" xmlns="" id="{E71C30BE-BFDA-7947-0F4A-669EDB1ACB80}"/>
                </a:ext>
              </a:extLst>
            </p:cNvPr>
            <p:cNvCxnSpPr>
              <a:cxnSpLocks noChangeShapeType="1"/>
              <a:stCxn id="16" idx="2"/>
              <a:endCxn id="13" idx="0"/>
            </p:cNvCxnSpPr>
            <p:nvPr/>
          </p:nvCxnSpPr>
          <p:spPr bwMode="auto">
            <a:xfrm rot="5400000">
              <a:off x="1830"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6" name="AutoShape 15">
              <a:extLst>
                <a:ext uri="{FF2B5EF4-FFF2-40B4-BE49-F238E27FC236}">
                  <a16:creationId xmlns:a16="http://schemas.microsoft.com/office/drawing/2014/main" xmlns="" id="{1124BEE4-9216-6949-6AB4-AB6840B27882}"/>
                </a:ext>
              </a:extLst>
            </p:cNvPr>
            <p:cNvSpPr>
              <a:spLocks noChangeArrowheads="1"/>
            </p:cNvSpPr>
            <p:nvPr/>
          </p:nvSpPr>
          <p:spPr bwMode="auto">
            <a:xfrm>
              <a:off x="1786" y="1238"/>
              <a:ext cx="2188" cy="598"/>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Hiring-from-Within Tasks</a:t>
              </a:r>
            </a:p>
          </p:txBody>
        </p:sp>
        <p:cxnSp>
          <p:nvCxnSpPr>
            <p:cNvPr id="17" name="AutoShape 16">
              <a:extLst>
                <a:ext uri="{FF2B5EF4-FFF2-40B4-BE49-F238E27FC236}">
                  <a16:creationId xmlns:a16="http://schemas.microsoft.com/office/drawing/2014/main" xmlns="" id="{63E56E5D-5483-6F48-C6DF-17E4E455EDE5}"/>
                </a:ext>
              </a:extLst>
            </p:cNvPr>
            <p:cNvCxnSpPr>
              <a:cxnSpLocks noChangeShapeType="1"/>
              <a:stCxn id="16" idx="2"/>
              <a:endCxn id="14" idx="0"/>
            </p:cNvCxnSpPr>
            <p:nvPr/>
          </p:nvCxnSpPr>
          <p:spPr bwMode="auto">
            <a:xfrm rot="16200000" flipH="1">
              <a:off x="2622" y="2112"/>
              <a:ext cx="517" cy="1"/>
            </a:xfrm>
            <a:prstGeom prst="bentConnector3">
              <a:avLst>
                <a:gd name="adj1" fmla="val 49903"/>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 name="AutoShape 17" descr="bluefill01">
              <a:extLst>
                <a:ext uri="{FF2B5EF4-FFF2-40B4-BE49-F238E27FC236}">
                  <a16:creationId xmlns:a16="http://schemas.microsoft.com/office/drawing/2014/main" xmlns="" id="{ED3FD372-A315-0EA1-B92F-EDB76392EEA7}"/>
                </a:ext>
              </a:extLst>
            </p:cNvPr>
            <p:cNvSpPr>
              <a:spLocks noChangeArrowheads="1"/>
            </p:cNvSpPr>
            <p:nvPr/>
          </p:nvSpPr>
          <p:spPr bwMode="auto">
            <a:xfrm>
              <a:off x="3800" y="2390"/>
              <a:ext cx="1326" cy="632"/>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Succession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planning (HRIS)</a:t>
              </a:r>
            </a:p>
          </p:txBody>
        </p:sp>
        <p:cxnSp>
          <p:nvCxnSpPr>
            <p:cNvPr id="19" name="AutoShape 18">
              <a:extLst>
                <a:ext uri="{FF2B5EF4-FFF2-40B4-BE49-F238E27FC236}">
                  <a16:creationId xmlns:a16="http://schemas.microsoft.com/office/drawing/2014/main" xmlns="" id="{52A26D78-CB58-5576-C8E8-5BFFE34C8F40}"/>
                </a:ext>
              </a:extLst>
            </p:cNvPr>
            <p:cNvCxnSpPr>
              <a:cxnSpLocks noChangeShapeType="1"/>
              <a:stCxn id="16" idx="2"/>
              <a:endCxn id="18" idx="0"/>
            </p:cNvCxnSpPr>
            <p:nvPr/>
          </p:nvCxnSpPr>
          <p:spPr bwMode="auto">
            <a:xfrm rot="16200000" flipH="1">
              <a:off x="3413" y="1321"/>
              <a:ext cx="518" cy="1583"/>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8375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2">
            <a:extLst>
              <a:ext uri="{FF2B5EF4-FFF2-40B4-BE49-F238E27FC236}">
                <a16:creationId xmlns:a16="http://schemas.microsoft.com/office/drawing/2014/main" xmlns="" id="{CBA3DFBB-A4DF-55BE-49E9-003FE3F56D72}"/>
              </a:ext>
            </a:extLst>
          </p:cNvPr>
          <p:cNvSpPr>
            <a:spLocks noGrp="1"/>
          </p:cNvSpPr>
          <p:nvPr>
            <p:ph type="ftr" sz="quarter" idx="10"/>
          </p:nvPr>
        </p:nvSpPr>
        <p:spPr>
          <a:xfrm>
            <a:off x="838200" y="6371848"/>
            <a:ext cx="2743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13315" name="Slide Number Placeholder 3">
            <a:extLst>
              <a:ext uri="{FF2B5EF4-FFF2-40B4-BE49-F238E27FC236}">
                <a16:creationId xmlns:a16="http://schemas.microsoft.com/office/drawing/2014/main" xmlns="" id="{CB2945D0-8D98-D8BA-226A-D209A64BC0C4}"/>
              </a:ext>
            </a:extLst>
          </p:cNvPr>
          <p:cNvSpPr>
            <a:spLocks noGrp="1"/>
          </p:cNvSpPr>
          <p:nvPr>
            <p:ph type="sldNum" sz="quarter" idx="11"/>
          </p:nvPr>
        </p:nvSpPr>
        <p:spPr>
          <a:xfrm>
            <a:off x="4038600" y="6371848"/>
            <a:ext cx="41148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5–</a:t>
            </a:r>
            <a:fld id="{484438A7-D377-46A1-8DB0-88D8B1AAC86B}" type="slidenum">
              <a:rPr lang="en-US" altLang="en-US" sz="900">
                <a:cs typeface="Times New Roman" panose="02020603050405020304" pitchFamily="18" charset="0"/>
              </a:rPr>
              <a:pPr eaLnBrk="1" hangingPunct="1"/>
              <a:t>19</a:t>
            </a:fld>
            <a:endParaRPr lang="en-US" altLang="en-US" sz="900">
              <a:cs typeface="Times New Roman" panose="02020603050405020304" pitchFamily="18" charset="0"/>
            </a:endParaRPr>
          </a:p>
        </p:txBody>
      </p:sp>
      <p:sp>
        <p:nvSpPr>
          <p:cNvPr id="2735106" name="Rectangle 2">
            <a:extLst>
              <a:ext uri="{FF2B5EF4-FFF2-40B4-BE49-F238E27FC236}">
                <a16:creationId xmlns:a16="http://schemas.microsoft.com/office/drawing/2014/main" xmlns="" id="{D9F1A452-9AF7-41CF-20C2-59888316EBBF}"/>
              </a:ext>
            </a:extLst>
          </p:cNvPr>
          <p:cNvSpPr>
            <a:spLocks noGrp="1" noChangeArrowheads="1"/>
          </p:cNvSpPr>
          <p:nvPr>
            <p:ph type="title"/>
          </p:nvPr>
        </p:nvSpPr>
        <p:spPr>
          <a:xfrm>
            <a:off x="2618636" y="558337"/>
            <a:ext cx="6719657" cy="901785"/>
          </a:xfrm>
        </p:spPr>
        <p:txBody>
          <a:bodyPr>
            <a:noAutofit/>
          </a:bodyPr>
          <a:lstStyle/>
          <a:p>
            <a:pPr eaLnBrk="1" hangingPunct="1">
              <a:defRPr/>
            </a:pPr>
            <a:r>
              <a:rPr lang="en-US" sz="2800" b="1" dirty="0">
                <a:latin typeface="Times New Roman" panose="02020603050405020304" pitchFamily="18" charset="0"/>
                <a:cs typeface="Times New Roman" panose="02020603050405020304" pitchFamily="18" charset="0"/>
              </a:rPr>
              <a:t>Outside Sources of Candidates</a:t>
            </a:r>
          </a:p>
        </p:txBody>
      </p:sp>
      <p:sp>
        <p:nvSpPr>
          <p:cNvPr id="3" name="Rectangle 2">
            <a:extLst>
              <a:ext uri="{FF2B5EF4-FFF2-40B4-BE49-F238E27FC236}">
                <a16:creationId xmlns:a16="http://schemas.microsoft.com/office/drawing/2014/main" xmlns="" id="{D49E97C5-E334-D132-7456-DF8D12676A49}"/>
              </a:ext>
            </a:extLst>
          </p:cNvPr>
          <p:cNvSpPr/>
          <p:nvPr/>
        </p:nvSpPr>
        <p:spPr>
          <a:xfrm>
            <a:off x="942308" y="501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B21BEA22-0EF8-752C-750B-1E3965919EC7}"/>
              </a:ext>
            </a:extLst>
          </p:cNvPr>
          <p:cNvSpPr txBox="1"/>
          <p:nvPr/>
        </p:nvSpPr>
        <p:spPr>
          <a:xfrm>
            <a:off x="1153149" y="5583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6410F121-7AA7-AB4B-7216-3C4A7821BF91}"/>
              </a:ext>
            </a:extLst>
          </p:cNvPr>
          <p:cNvSpPr txBox="1"/>
          <p:nvPr/>
        </p:nvSpPr>
        <p:spPr>
          <a:xfrm>
            <a:off x="1214179" y="81415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151D9455-B11F-52A5-F9E1-C45230E6C185}"/>
              </a:ext>
            </a:extLst>
          </p:cNvPr>
          <p:cNvSpPr txBox="1"/>
          <p:nvPr/>
        </p:nvSpPr>
        <p:spPr>
          <a:xfrm>
            <a:off x="4787900" y="641626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xmlns="" id="{5FC59DDF-97E2-BC48-14B6-55320DE91DBD}"/>
              </a:ext>
            </a:extLst>
          </p:cNvPr>
          <p:cNvSpPr/>
          <p:nvPr/>
        </p:nvSpPr>
        <p:spPr>
          <a:xfrm>
            <a:off x="617280" y="1700993"/>
            <a:ext cx="10812720" cy="4410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lang="en-US" sz="1600" dirty="0">
              <a:solidFill>
                <a:schemeClr val="tx1"/>
              </a:solidFill>
              <a:latin typeface="Times New Roman" panose="02020603050405020304" pitchFamily="18" charset="0"/>
              <a:cs typeface="Times New Roman" panose="02020603050405020304" pitchFamily="18" charset="0"/>
            </a:endParaRPr>
          </a:p>
        </p:txBody>
      </p:sp>
      <p:grpSp>
        <p:nvGrpSpPr>
          <p:cNvPr id="2" name="Group 3">
            <a:extLst>
              <a:ext uri="{FF2B5EF4-FFF2-40B4-BE49-F238E27FC236}">
                <a16:creationId xmlns:a16="http://schemas.microsoft.com/office/drawing/2014/main" xmlns="" id="{159FE1E4-1ABF-F848-C31E-CE290940E5C2}"/>
              </a:ext>
            </a:extLst>
          </p:cNvPr>
          <p:cNvGrpSpPr>
            <a:grpSpLocks/>
          </p:cNvGrpSpPr>
          <p:nvPr/>
        </p:nvGrpSpPr>
        <p:grpSpPr bwMode="auto">
          <a:xfrm>
            <a:off x="2616200" y="2209253"/>
            <a:ext cx="782638" cy="1044575"/>
            <a:chOff x="576" y="1008"/>
            <a:chExt cx="403" cy="658"/>
          </a:xfrm>
        </p:grpSpPr>
        <p:sp>
          <p:nvSpPr>
            <p:cNvPr id="9" name="Freeform 4">
              <a:extLst>
                <a:ext uri="{FF2B5EF4-FFF2-40B4-BE49-F238E27FC236}">
                  <a16:creationId xmlns:a16="http://schemas.microsoft.com/office/drawing/2014/main" xmlns="" id="{806DA16F-79F4-60C5-481B-499BBD0DC4A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 name="Oval 5">
              <a:extLst>
                <a:ext uri="{FF2B5EF4-FFF2-40B4-BE49-F238E27FC236}">
                  <a16:creationId xmlns:a16="http://schemas.microsoft.com/office/drawing/2014/main" xmlns="" id="{93490C28-A8CC-61C8-D6D6-1C8A04DC8BF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11" name="Group 6">
            <a:extLst>
              <a:ext uri="{FF2B5EF4-FFF2-40B4-BE49-F238E27FC236}">
                <a16:creationId xmlns:a16="http://schemas.microsoft.com/office/drawing/2014/main" xmlns="" id="{BD8F6BC0-E3F2-A61E-7F22-07877EE17AC7}"/>
              </a:ext>
            </a:extLst>
          </p:cNvPr>
          <p:cNvGrpSpPr>
            <a:grpSpLocks/>
          </p:cNvGrpSpPr>
          <p:nvPr/>
        </p:nvGrpSpPr>
        <p:grpSpPr bwMode="auto">
          <a:xfrm>
            <a:off x="2616200" y="2850603"/>
            <a:ext cx="782638" cy="1044575"/>
            <a:chOff x="581" y="1757"/>
            <a:chExt cx="403" cy="658"/>
          </a:xfrm>
        </p:grpSpPr>
        <p:sp>
          <p:nvSpPr>
            <p:cNvPr id="20" name="Freeform 7">
              <a:extLst>
                <a:ext uri="{FF2B5EF4-FFF2-40B4-BE49-F238E27FC236}">
                  <a16:creationId xmlns:a16="http://schemas.microsoft.com/office/drawing/2014/main" xmlns="" id="{06A9872F-972F-8D8B-DBDE-B06C54053E5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 name="Oval 8">
              <a:extLst>
                <a:ext uri="{FF2B5EF4-FFF2-40B4-BE49-F238E27FC236}">
                  <a16:creationId xmlns:a16="http://schemas.microsoft.com/office/drawing/2014/main" xmlns="" id="{07B66503-D626-E38F-3526-7C9472368AC7}"/>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22" name="Group 9">
            <a:extLst>
              <a:ext uri="{FF2B5EF4-FFF2-40B4-BE49-F238E27FC236}">
                <a16:creationId xmlns:a16="http://schemas.microsoft.com/office/drawing/2014/main" xmlns="" id="{14C88C28-C684-D374-8635-95C6B7BB3C93}"/>
              </a:ext>
            </a:extLst>
          </p:cNvPr>
          <p:cNvGrpSpPr>
            <a:grpSpLocks/>
          </p:cNvGrpSpPr>
          <p:nvPr/>
        </p:nvGrpSpPr>
        <p:grpSpPr bwMode="auto">
          <a:xfrm>
            <a:off x="2616200" y="2814090"/>
            <a:ext cx="782638" cy="1725612"/>
            <a:chOff x="581" y="2045"/>
            <a:chExt cx="403" cy="1037"/>
          </a:xfrm>
        </p:grpSpPr>
        <p:sp>
          <p:nvSpPr>
            <p:cNvPr id="23" name="Freeform 10">
              <a:extLst>
                <a:ext uri="{FF2B5EF4-FFF2-40B4-BE49-F238E27FC236}">
                  <a16:creationId xmlns:a16="http://schemas.microsoft.com/office/drawing/2014/main" xmlns="" id="{2649626A-74CC-0F25-9165-94E5A6261133}"/>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4" name="Oval 11">
              <a:extLst>
                <a:ext uri="{FF2B5EF4-FFF2-40B4-BE49-F238E27FC236}">
                  <a16:creationId xmlns:a16="http://schemas.microsoft.com/office/drawing/2014/main" xmlns="" id="{6CEAB804-FB30-CC36-89E4-D9D6475565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5" name="Group 12">
            <a:extLst>
              <a:ext uri="{FF2B5EF4-FFF2-40B4-BE49-F238E27FC236}">
                <a16:creationId xmlns:a16="http://schemas.microsoft.com/office/drawing/2014/main" xmlns="" id="{E1847B61-3E85-FD3F-F91E-0D0FCB7941FB}"/>
              </a:ext>
            </a:extLst>
          </p:cNvPr>
          <p:cNvGrpSpPr>
            <a:grpSpLocks/>
          </p:cNvGrpSpPr>
          <p:nvPr/>
        </p:nvGrpSpPr>
        <p:grpSpPr bwMode="auto">
          <a:xfrm>
            <a:off x="2611439" y="3457028"/>
            <a:ext cx="782637" cy="1725613"/>
            <a:chOff x="581" y="2045"/>
            <a:chExt cx="403" cy="1037"/>
          </a:xfrm>
        </p:grpSpPr>
        <p:sp>
          <p:nvSpPr>
            <p:cNvPr id="26" name="Freeform 13">
              <a:extLst>
                <a:ext uri="{FF2B5EF4-FFF2-40B4-BE49-F238E27FC236}">
                  <a16:creationId xmlns:a16="http://schemas.microsoft.com/office/drawing/2014/main" xmlns="" id="{152963FD-028E-6C70-AAB3-F9B499960B11}"/>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 name="Oval 14">
              <a:extLst>
                <a:ext uri="{FF2B5EF4-FFF2-40B4-BE49-F238E27FC236}">
                  <a16:creationId xmlns:a16="http://schemas.microsoft.com/office/drawing/2014/main" xmlns="" id="{1DB9CF75-7A57-DD69-562E-BD6F53E1DBE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28" name="Group 15">
            <a:extLst>
              <a:ext uri="{FF2B5EF4-FFF2-40B4-BE49-F238E27FC236}">
                <a16:creationId xmlns:a16="http://schemas.microsoft.com/office/drawing/2014/main" xmlns="" id="{6B264871-85D3-D64A-7EC7-6D3C667972F9}"/>
              </a:ext>
            </a:extLst>
          </p:cNvPr>
          <p:cNvGrpSpPr>
            <a:grpSpLocks/>
          </p:cNvGrpSpPr>
          <p:nvPr/>
        </p:nvGrpSpPr>
        <p:grpSpPr bwMode="auto">
          <a:xfrm>
            <a:off x="2608264" y="4065040"/>
            <a:ext cx="782637" cy="1725612"/>
            <a:chOff x="581" y="2045"/>
            <a:chExt cx="403" cy="1037"/>
          </a:xfrm>
        </p:grpSpPr>
        <p:sp>
          <p:nvSpPr>
            <p:cNvPr id="29" name="Freeform 16">
              <a:extLst>
                <a:ext uri="{FF2B5EF4-FFF2-40B4-BE49-F238E27FC236}">
                  <a16:creationId xmlns:a16="http://schemas.microsoft.com/office/drawing/2014/main" xmlns="" id="{41713A68-063D-5CA3-7F20-7C33DCB3984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0" name="Oval 17">
              <a:extLst>
                <a:ext uri="{FF2B5EF4-FFF2-40B4-BE49-F238E27FC236}">
                  <a16:creationId xmlns:a16="http://schemas.microsoft.com/office/drawing/2014/main" xmlns="" id="{64011D17-41A3-18C9-56CE-C33EDA2A2D6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31" name="Rectangle 18">
            <a:extLst>
              <a:ext uri="{FF2B5EF4-FFF2-40B4-BE49-F238E27FC236}">
                <a16:creationId xmlns:a16="http://schemas.microsoft.com/office/drawing/2014/main" xmlns="" id="{0EB9611E-62FC-DCDF-D072-CCD4B8AA179B}"/>
              </a:ext>
            </a:extLst>
          </p:cNvPr>
          <p:cNvSpPr>
            <a:spLocks noChangeArrowheads="1"/>
          </p:cNvSpPr>
          <p:nvPr/>
        </p:nvSpPr>
        <p:spPr bwMode="blackWhite">
          <a:xfrm>
            <a:off x="3314701" y="3544341"/>
            <a:ext cx="300831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Advertising</a:t>
            </a:r>
          </a:p>
        </p:txBody>
      </p:sp>
      <p:sp>
        <p:nvSpPr>
          <p:cNvPr id="32" name="Rectangle 19">
            <a:extLst>
              <a:ext uri="{FF2B5EF4-FFF2-40B4-BE49-F238E27FC236}">
                <a16:creationId xmlns:a16="http://schemas.microsoft.com/office/drawing/2014/main" xmlns="" id="{607FB40E-6811-8522-A34C-0C106921A034}"/>
              </a:ext>
            </a:extLst>
          </p:cNvPr>
          <p:cNvSpPr>
            <a:spLocks noChangeArrowheads="1"/>
          </p:cNvSpPr>
          <p:nvPr/>
        </p:nvSpPr>
        <p:spPr bwMode="blackWhite">
          <a:xfrm>
            <a:off x="3314701" y="2920453"/>
            <a:ext cx="3008313"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t>Recruiting via the Internet </a:t>
            </a:r>
          </a:p>
        </p:txBody>
      </p:sp>
      <p:sp>
        <p:nvSpPr>
          <p:cNvPr id="33" name="Rectangle 20">
            <a:extLst>
              <a:ext uri="{FF2B5EF4-FFF2-40B4-BE49-F238E27FC236}">
                <a16:creationId xmlns:a16="http://schemas.microsoft.com/office/drawing/2014/main" xmlns="" id="{2F38AE55-B386-4D4F-B902-9B46E13200D5}"/>
              </a:ext>
            </a:extLst>
          </p:cNvPr>
          <p:cNvSpPr>
            <a:spLocks noChangeArrowheads="1"/>
          </p:cNvSpPr>
          <p:nvPr/>
        </p:nvSpPr>
        <p:spPr bwMode="blackWhite">
          <a:xfrm>
            <a:off x="3314701" y="4185691"/>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Employment Agencies</a:t>
            </a:r>
          </a:p>
        </p:txBody>
      </p:sp>
      <p:sp>
        <p:nvSpPr>
          <p:cNvPr id="34" name="Rectangle 21">
            <a:extLst>
              <a:ext uri="{FF2B5EF4-FFF2-40B4-BE49-F238E27FC236}">
                <a16:creationId xmlns:a16="http://schemas.microsoft.com/office/drawing/2014/main" xmlns="" id="{FC5ACD3F-C77F-9386-2131-97FDE322E4BE}"/>
              </a:ext>
            </a:extLst>
          </p:cNvPr>
          <p:cNvSpPr>
            <a:spLocks noChangeArrowheads="1"/>
          </p:cNvSpPr>
          <p:nvPr/>
        </p:nvSpPr>
        <p:spPr bwMode="blackWhite">
          <a:xfrm>
            <a:off x="3309938" y="4825452"/>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Temp Agencies and Alternative Staffing</a:t>
            </a:r>
          </a:p>
        </p:txBody>
      </p:sp>
      <p:sp>
        <p:nvSpPr>
          <p:cNvPr id="35" name="Rectangle 22">
            <a:extLst>
              <a:ext uri="{FF2B5EF4-FFF2-40B4-BE49-F238E27FC236}">
                <a16:creationId xmlns:a16="http://schemas.microsoft.com/office/drawing/2014/main" xmlns="" id="{F27988D5-4E68-DE87-1B9A-4A921D58321F}"/>
              </a:ext>
            </a:extLst>
          </p:cNvPr>
          <p:cNvSpPr>
            <a:spLocks noChangeArrowheads="1"/>
          </p:cNvSpPr>
          <p:nvPr/>
        </p:nvSpPr>
        <p:spPr bwMode="blackWhite">
          <a:xfrm>
            <a:off x="3306763" y="5439816"/>
            <a:ext cx="3008312"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Offshoring/Outsourcing</a:t>
            </a:r>
          </a:p>
        </p:txBody>
      </p:sp>
      <p:grpSp>
        <p:nvGrpSpPr>
          <p:cNvPr id="36" name="Group 23">
            <a:extLst>
              <a:ext uri="{FF2B5EF4-FFF2-40B4-BE49-F238E27FC236}">
                <a16:creationId xmlns:a16="http://schemas.microsoft.com/office/drawing/2014/main" xmlns="" id="{ABD31BAC-5222-AEAF-A25F-A8D237876150}"/>
              </a:ext>
            </a:extLst>
          </p:cNvPr>
          <p:cNvGrpSpPr>
            <a:grpSpLocks/>
          </p:cNvGrpSpPr>
          <p:nvPr/>
        </p:nvGrpSpPr>
        <p:grpSpPr bwMode="auto">
          <a:xfrm>
            <a:off x="6570663" y="2206078"/>
            <a:ext cx="690562" cy="1044575"/>
            <a:chOff x="576" y="1008"/>
            <a:chExt cx="403" cy="658"/>
          </a:xfrm>
        </p:grpSpPr>
        <p:sp>
          <p:nvSpPr>
            <p:cNvPr id="37" name="Freeform 24">
              <a:extLst>
                <a:ext uri="{FF2B5EF4-FFF2-40B4-BE49-F238E27FC236}">
                  <a16:creationId xmlns:a16="http://schemas.microsoft.com/office/drawing/2014/main" xmlns="" id="{07094463-D226-891A-56EE-4909D9C02C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25">
              <a:extLst>
                <a:ext uri="{FF2B5EF4-FFF2-40B4-BE49-F238E27FC236}">
                  <a16:creationId xmlns:a16="http://schemas.microsoft.com/office/drawing/2014/main" xmlns="" id="{7475E270-9975-2595-2083-FE24111D03E3}"/>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6</a:t>
              </a:r>
            </a:p>
          </p:txBody>
        </p:sp>
      </p:grpSp>
      <p:grpSp>
        <p:nvGrpSpPr>
          <p:cNvPr id="39" name="Group 26">
            <a:extLst>
              <a:ext uri="{FF2B5EF4-FFF2-40B4-BE49-F238E27FC236}">
                <a16:creationId xmlns:a16="http://schemas.microsoft.com/office/drawing/2014/main" xmlns="" id="{24E22A65-CC79-C6D6-7193-7D505CB80432}"/>
              </a:ext>
            </a:extLst>
          </p:cNvPr>
          <p:cNvGrpSpPr>
            <a:grpSpLocks/>
          </p:cNvGrpSpPr>
          <p:nvPr/>
        </p:nvGrpSpPr>
        <p:grpSpPr bwMode="auto">
          <a:xfrm>
            <a:off x="6570663" y="2850603"/>
            <a:ext cx="690562" cy="1044575"/>
            <a:chOff x="581" y="1757"/>
            <a:chExt cx="403" cy="658"/>
          </a:xfrm>
        </p:grpSpPr>
        <p:sp>
          <p:nvSpPr>
            <p:cNvPr id="40" name="Freeform 27">
              <a:extLst>
                <a:ext uri="{FF2B5EF4-FFF2-40B4-BE49-F238E27FC236}">
                  <a16:creationId xmlns:a16="http://schemas.microsoft.com/office/drawing/2014/main" xmlns="" id="{FD3636A4-4C94-A70A-E58C-C1F127892945}"/>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 name="Oval 28">
              <a:extLst>
                <a:ext uri="{FF2B5EF4-FFF2-40B4-BE49-F238E27FC236}">
                  <a16:creationId xmlns:a16="http://schemas.microsoft.com/office/drawing/2014/main" xmlns="" id="{1B0577F0-324B-85DB-7BAF-F506AE7D7509}"/>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7</a:t>
              </a:r>
            </a:p>
          </p:txBody>
        </p:sp>
      </p:grpSp>
      <p:grpSp>
        <p:nvGrpSpPr>
          <p:cNvPr id="42" name="Group 29">
            <a:extLst>
              <a:ext uri="{FF2B5EF4-FFF2-40B4-BE49-F238E27FC236}">
                <a16:creationId xmlns:a16="http://schemas.microsoft.com/office/drawing/2014/main" xmlns="" id="{48F8845E-6CA5-B59A-89EA-587FCFB0E4B3}"/>
              </a:ext>
            </a:extLst>
          </p:cNvPr>
          <p:cNvGrpSpPr>
            <a:grpSpLocks/>
          </p:cNvGrpSpPr>
          <p:nvPr/>
        </p:nvGrpSpPr>
        <p:grpSpPr bwMode="auto">
          <a:xfrm>
            <a:off x="6570663" y="2799803"/>
            <a:ext cx="690562" cy="1725613"/>
            <a:chOff x="581" y="2045"/>
            <a:chExt cx="403" cy="1037"/>
          </a:xfrm>
        </p:grpSpPr>
        <p:sp>
          <p:nvSpPr>
            <p:cNvPr id="43" name="Freeform 30">
              <a:extLst>
                <a:ext uri="{FF2B5EF4-FFF2-40B4-BE49-F238E27FC236}">
                  <a16:creationId xmlns:a16="http://schemas.microsoft.com/office/drawing/2014/main" xmlns="" id="{694DF957-5658-0BF1-57B9-2E20CFEDD2D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4" name="Oval 31">
              <a:extLst>
                <a:ext uri="{FF2B5EF4-FFF2-40B4-BE49-F238E27FC236}">
                  <a16:creationId xmlns:a16="http://schemas.microsoft.com/office/drawing/2014/main" xmlns="" id="{64952B78-74D5-FC00-9131-60270509390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8</a:t>
              </a:r>
            </a:p>
          </p:txBody>
        </p:sp>
      </p:grpSp>
      <p:grpSp>
        <p:nvGrpSpPr>
          <p:cNvPr id="45" name="Group 32">
            <a:extLst>
              <a:ext uri="{FF2B5EF4-FFF2-40B4-BE49-F238E27FC236}">
                <a16:creationId xmlns:a16="http://schemas.microsoft.com/office/drawing/2014/main" xmlns="" id="{DA7906C3-AB13-8D17-33C7-A1BEA4DA77EC}"/>
              </a:ext>
            </a:extLst>
          </p:cNvPr>
          <p:cNvGrpSpPr>
            <a:grpSpLocks/>
          </p:cNvGrpSpPr>
          <p:nvPr/>
        </p:nvGrpSpPr>
        <p:grpSpPr bwMode="auto">
          <a:xfrm>
            <a:off x="6565901" y="3442740"/>
            <a:ext cx="690563" cy="1725612"/>
            <a:chOff x="581" y="2045"/>
            <a:chExt cx="403" cy="1037"/>
          </a:xfrm>
        </p:grpSpPr>
        <p:sp>
          <p:nvSpPr>
            <p:cNvPr id="46" name="Freeform 33">
              <a:extLst>
                <a:ext uri="{FF2B5EF4-FFF2-40B4-BE49-F238E27FC236}">
                  <a16:creationId xmlns:a16="http://schemas.microsoft.com/office/drawing/2014/main" xmlns="" id="{8F70E3C8-84BC-344E-060E-4789A1D16B78}"/>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7" name="Oval 34">
              <a:extLst>
                <a:ext uri="{FF2B5EF4-FFF2-40B4-BE49-F238E27FC236}">
                  <a16:creationId xmlns:a16="http://schemas.microsoft.com/office/drawing/2014/main" xmlns="" id="{81264586-144E-1A98-F854-5392AC0E759E}"/>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9</a:t>
              </a:r>
            </a:p>
          </p:txBody>
        </p:sp>
      </p:grpSp>
      <p:sp>
        <p:nvSpPr>
          <p:cNvPr id="48" name="Rectangle 35">
            <a:extLst>
              <a:ext uri="{FF2B5EF4-FFF2-40B4-BE49-F238E27FC236}">
                <a16:creationId xmlns:a16="http://schemas.microsoft.com/office/drawing/2014/main" xmlns="" id="{6DEDBA31-1AE5-EFDC-97DE-04C0703C5EF3}"/>
              </a:ext>
            </a:extLst>
          </p:cNvPr>
          <p:cNvSpPr>
            <a:spLocks noChangeArrowheads="1"/>
          </p:cNvSpPr>
          <p:nvPr/>
        </p:nvSpPr>
        <p:spPr bwMode="blackWhite">
          <a:xfrm>
            <a:off x="7202488" y="3530053"/>
            <a:ext cx="3008312"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On Demand Recruiting Services (ODRS)</a:t>
            </a:r>
          </a:p>
        </p:txBody>
      </p:sp>
      <p:sp>
        <p:nvSpPr>
          <p:cNvPr id="49" name="Rectangle 36">
            <a:extLst>
              <a:ext uri="{FF2B5EF4-FFF2-40B4-BE49-F238E27FC236}">
                <a16:creationId xmlns:a16="http://schemas.microsoft.com/office/drawing/2014/main" xmlns="" id="{6C5CEA49-B2C0-52E1-5ADB-CFC3B9F44221}"/>
              </a:ext>
            </a:extLst>
          </p:cNvPr>
          <p:cNvSpPr>
            <a:spLocks noChangeArrowheads="1"/>
          </p:cNvSpPr>
          <p:nvPr/>
        </p:nvSpPr>
        <p:spPr bwMode="blackWhite">
          <a:xfrm>
            <a:off x="7202488" y="2920453"/>
            <a:ext cx="300831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a:t>Executive Recruiters</a:t>
            </a:r>
          </a:p>
        </p:txBody>
      </p:sp>
      <p:sp>
        <p:nvSpPr>
          <p:cNvPr id="50" name="Rectangle 37">
            <a:extLst>
              <a:ext uri="{FF2B5EF4-FFF2-40B4-BE49-F238E27FC236}">
                <a16:creationId xmlns:a16="http://schemas.microsoft.com/office/drawing/2014/main" xmlns="" id="{F1FAC3F8-597A-D000-E62E-D2D8D677DA0F}"/>
              </a:ext>
            </a:extLst>
          </p:cNvPr>
          <p:cNvSpPr>
            <a:spLocks noChangeArrowheads="1"/>
          </p:cNvSpPr>
          <p:nvPr/>
        </p:nvSpPr>
        <p:spPr bwMode="blackWhite">
          <a:xfrm>
            <a:off x="7202488" y="4171402"/>
            <a:ext cx="30083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t>College Recruiting</a:t>
            </a:r>
          </a:p>
        </p:txBody>
      </p:sp>
      <p:sp>
        <p:nvSpPr>
          <p:cNvPr id="51" name="Rectangle 38">
            <a:extLst>
              <a:ext uri="{FF2B5EF4-FFF2-40B4-BE49-F238E27FC236}">
                <a16:creationId xmlns:a16="http://schemas.microsoft.com/office/drawing/2014/main" xmlns="" id="{1282DA08-0B6F-3AB3-825B-71C81837C557}"/>
              </a:ext>
            </a:extLst>
          </p:cNvPr>
          <p:cNvSpPr>
            <a:spLocks noChangeArrowheads="1"/>
          </p:cNvSpPr>
          <p:nvPr/>
        </p:nvSpPr>
        <p:spPr bwMode="blackWhite">
          <a:xfrm>
            <a:off x="7197726" y="4811166"/>
            <a:ext cx="3008313"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t>Referrals and Walk-ins</a:t>
            </a:r>
          </a:p>
        </p:txBody>
      </p:sp>
      <p:sp>
        <p:nvSpPr>
          <p:cNvPr id="52" name="AutoShape 39" descr="bluefill01">
            <a:extLst>
              <a:ext uri="{FF2B5EF4-FFF2-40B4-BE49-F238E27FC236}">
                <a16:creationId xmlns:a16="http://schemas.microsoft.com/office/drawing/2014/main" xmlns="" id="{38CC4A82-61A3-E2E9-B6C0-553304DAED2E}"/>
              </a:ext>
            </a:extLst>
          </p:cNvPr>
          <p:cNvSpPr>
            <a:spLocks noChangeArrowheads="1"/>
          </p:cNvSpPr>
          <p:nvPr/>
        </p:nvSpPr>
        <p:spPr bwMode="auto">
          <a:xfrm>
            <a:off x="2255839" y="2026691"/>
            <a:ext cx="4846637"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Locating Outside Candidates</a:t>
            </a:r>
          </a:p>
        </p:txBody>
      </p:sp>
    </p:spTree>
    <p:extLst>
      <p:ext uri="{BB962C8B-B14F-4D97-AF65-F5344CB8AC3E}">
        <p14:creationId xmlns:p14="http://schemas.microsoft.com/office/powerpoint/2010/main" val="184662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5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trips(downRight)">
                                      <p:cBhvr>
                                        <p:cTn id="21" dur="1000"/>
                                        <p:tgtEl>
                                          <p:spTgt spid="11"/>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10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downRight)">
                                      <p:cBhvr>
                                        <p:cTn id="30" dur="1000"/>
                                        <p:tgtEl>
                                          <p:spTgt spid="22"/>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1000"/>
                                        <p:tgtEl>
                                          <p:spTgt spid="3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strips(downRight)">
                                      <p:cBhvr>
                                        <p:cTn id="39" dur="1000"/>
                                        <p:tgtEl>
                                          <p:spTgt spid="25"/>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10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strips(downRight)">
                                      <p:cBhvr>
                                        <p:cTn id="48" dur="1000"/>
                                        <p:tgtEl>
                                          <p:spTgt spid="28"/>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wipe(left)">
                                      <p:cBhvr>
                                        <p:cTn id="52" dur="1000"/>
                                        <p:tgtEl>
                                          <p:spTgt spid="35"/>
                                        </p:tgtEl>
                                      </p:cBhvr>
                                    </p:animEffect>
                                  </p:childTnLst>
                                </p:cTn>
                              </p:par>
                            </p:childTnLst>
                          </p:cTn>
                        </p:par>
                      </p:childTnLst>
                    </p:cTn>
                  </p:par>
                  <p:par>
                    <p:cTn id="53" fill="hold">
                      <p:stCondLst>
                        <p:cond delay="indefinite"/>
                      </p:stCondLst>
                      <p:childTnLst>
                        <p:par>
                          <p:cTn id="54" fill="hold">
                            <p:stCondLst>
                              <p:cond delay="0"/>
                            </p:stCondLst>
                            <p:childTnLst>
                              <p:par>
                                <p:cTn id="55" presetID="18" presetClass="entr" presetSubtype="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strips(downRight)">
                                      <p:cBhvr>
                                        <p:cTn id="57" dur="1000"/>
                                        <p:tgtEl>
                                          <p:spTgt spid="36"/>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6" fill="hold" nodeType="click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strips(downRight)">
                                      <p:cBhvr>
                                        <p:cTn id="66" dur="1000"/>
                                        <p:tgtEl>
                                          <p:spTgt spid="39"/>
                                        </p:tgtEl>
                                      </p:cBhvr>
                                    </p:animEffect>
                                  </p:childTnLst>
                                </p:cTn>
                              </p:par>
                            </p:childTnLst>
                          </p:cTn>
                        </p:par>
                        <p:par>
                          <p:cTn id="67" fill="hold">
                            <p:stCondLst>
                              <p:cond delay="1000"/>
                            </p:stCondLst>
                            <p:childTnLst>
                              <p:par>
                                <p:cTn id="68" presetID="22" presetClass="entr" presetSubtype="8" fill="hold" nodeType="after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wipe(left)">
                                      <p:cBhvr>
                                        <p:cTn id="70" dur="1000"/>
                                        <p:tgtEl>
                                          <p:spTgt spid="48"/>
                                        </p:tgtEl>
                                      </p:cBhvr>
                                    </p:animEffect>
                                  </p:childTnLst>
                                </p:cTn>
                              </p:par>
                            </p:childTnLst>
                          </p:cTn>
                        </p:par>
                      </p:childTnLst>
                    </p:cTn>
                  </p:par>
                  <p:par>
                    <p:cTn id="71" fill="hold">
                      <p:stCondLst>
                        <p:cond delay="indefinite"/>
                      </p:stCondLst>
                      <p:childTnLst>
                        <p:par>
                          <p:cTn id="72" fill="hold">
                            <p:stCondLst>
                              <p:cond delay="0"/>
                            </p:stCondLst>
                            <p:childTnLst>
                              <p:par>
                                <p:cTn id="73" presetID="18" presetClass="entr" presetSubtype="6" fill="hold" nodeType="click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strips(downRight)">
                                      <p:cBhvr>
                                        <p:cTn id="75" dur="1000"/>
                                        <p:tgtEl>
                                          <p:spTgt spid="42"/>
                                        </p:tgtEl>
                                      </p:cBhvr>
                                    </p:animEffect>
                                  </p:childTnLst>
                                </p:cTn>
                              </p:par>
                            </p:childTnLst>
                          </p:cTn>
                        </p:par>
                        <p:par>
                          <p:cTn id="76" fill="hold">
                            <p:stCondLst>
                              <p:cond delay="1000"/>
                            </p:stCondLst>
                            <p:childTnLst>
                              <p:par>
                                <p:cTn id="77" presetID="22" presetClass="entr" presetSubtype="8" fill="hold" nodeType="after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wipe(left)">
                                      <p:cBhvr>
                                        <p:cTn id="79" dur="1000"/>
                                        <p:tgtEl>
                                          <p:spTgt spid="50"/>
                                        </p:tgtEl>
                                      </p:cBhvr>
                                    </p:animEffect>
                                  </p:childTnLst>
                                </p:cTn>
                              </p:par>
                            </p:childTnLst>
                          </p:cTn>
                        </p:par>
                      </p:childTnLst>
                    </p:cTn>
                  </p:par>
                  <p:par>
                    <p:cTn id="80" fill="hold">
                      <p:stCondLst>
                        <p:cond delay="indefinite"/>
                      </p:stCondLst>
                      <p:childTnLst>
                        <p:par>
                          <p:cTn id="81" fill="hold">
                            <p:stCondLst>
                              <p:cond delay="0"/>
                            </p:stCondLst>
                            <p:childTnLst>
                              <p:par>
                                <p:cTn id="82" presetID="18" presetClass="entr" presetSubtype="6" fill="hold" nodeType="click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strips(downRight)">
                                      <p:cBhvr>
                                        <p:cTn id="84" dur="1000"/>
                                        <p:tgtEl>
                                          <p:spTgt spid="45"/>
                                        </p:tgtEl>
                                      </p:cBhvr>
                                    </p:animEffect>
                                  </p:childTnLst>
                                </p:cTn>
                              </p:par>
                            </p:childTnLst>
                          </p:cTn>
                        </p:par>
                        <p:par>
                          <p:cTn id="85" fill="hold">
                            <p:stCondLst>
                              <p:cond delay="1000"/>
                            </p:stCondLst>
                            <p:childTnLst>
                              <p:par>
                                <p:cTn id="86" presetID="2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left)">
                                      <p:cBhvr>
                                        <p:cTn id="88"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48" grpId="0"/>
      <p:bldP spid="49" grpId="0"/>
      <p:bldP spid="50" grpId="0"/>
      <p:bldP spid="51" grpId="0"/>
      <p:bldP spid="52"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Ch.</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Main Topics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1118852" y="1972309"/>
            <a:ext cx="9901844" cy="2862322"/>
          </a:xfrm>
          <a:prstGeom prst="rect">
            <a:avLst/>
          </a:prstGeom>
          <a:noFill/>
        </p:spPr>
        <p:txBody>
          <a:bodyPr wrap="square" rtlCol="0">
            <a:spAutoFit/>
          </a:bodyPr>
          <a:lstStyle/>
          <a:p>
            <a:endParaRPr lang="en-US" dirty="0"/>
          </a:p>
          <a:p>
            <a:endParaRPr lang="en-US" dirty="0"/>
          </a:p>
          <a:p>
            <a:r>
              <a:rPr lang="en-US" sz="2400" b="1" dirty="0">
                <a:solidFill>
                  <a:srgbClr val="C00000"/>
                </a:solidFill>
              </a:rPr>
              <a:t>Measuring Recruiting Effectiveness</a:t>
            </a:r>
            <a:endParaRPr lang="en-US" sz="2400" dirty="0">
              <a:solidFill>
                <a:srgbClr val="C00000"/>
              </a:solidFill>
            </a:endParaRPr>
          </a:p>
          <a:p>
            <a:pPr lvl="0"/>
            <a:r>
              <a:rPr lang="en-US" sz="2400" dirty="0"/>
              <a:t>Discusses metrics to evaluate the success and efficiency of the recruiting process</a:t>
            </a:r>
          </a:p>
          <a:p>
            <a:pPr lvl="0"/>
            <a:r>
              <a:rPr lang="en-US" sz="2400" dirty="0"/>
              <a:t>Such as cost-per-hire, time-to-fill, quality-of-hire, applicant conversion rates, and hiring manager satisfaction.</a:t>
            </a:r>
          </a:p>
          <a:p>
            <a:r>
              <a:rPr lang="en-US" sz="2400" dirty="0"/>
              <a:t> </a:t>
            </a:r>
          </a:p>
        </p:txBody>
      </p:sp>
    </p:spTree>
    <p:extLst>
      <p:ext uri="{BB962C8B-B14F-4D97-AF65-F5344CB8AC3E}">
        <p14:creationId xmlns:p14="http://schemas.microsoft.com/office/powerpoint/2010/main" val="92381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4" name="Group 19">
            <a:extLst>
              <a:ext uri="{FF2B5EF4-FFF2-40B4-BE49-F238E27FC236}">
                <a16:creationId xmlns:a16="http://schemas.microsoft.com/office/drawing/2014/main" xmlns="" id="{7B2F4770-0DE2-D471-2BA7-26D6C589711B}"/>
              </a:ext>
            </a:extLst>
          </p:cNvPr>
          <p:cNvGrpSpPr>
            <a:grpSpLocks/>
          </p:cNvGrpSpPr>
          <p:nvPr/>
        </p:nvGrpSpPr>
        <p:grpSpPr bwMode="auto">
          <a:xfrm>
            <a:off x="2163764" y="2404225"/>
            <a:ext cx="7864475" cy="2655887"/>
            <a:chOff x="403" y="1008"/>
            <a:chExt cx="4954" cy="1673"/>
          </a:xfrm>
        </p:grpSpPr>
        <p:sp>
          <p:nvSpPr>
            <p:cNvPr id="7" name="AutoShape 12" descr="brownfill01">
              <a:extLst>
                <a:ext uri="{FF2B5EF4-FFF2-40B4-BE49-F238E27FC236}">
                  <a16:creationId xmlns:a16="http://schemas.microsoft.com/office/drawing/2014/main" xmlns="" id="{36A454F4-CCE7-E44D-BE9D-02AB3B5D4568}"/>
                </a:ext>
              </a:extLst>
            </p:cNvPr>
            <p:cNvSpPr>
              <a:spLocks noChangeArrowheads="1"/>
            </p:cNvSpPr>
            <p:nvPr/>
          </p:nvSpPr>
          <p:spPr bwMode="auto">
            <a:xfrm>
              <a:off x="403" y="2087"/>
              <a:ext cx="1558" cy="5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Organizational performance</a:t>
              </a:r>
              <a:endParaRPr lang="en-US" altLang="en-US" sz="2000" i="1" dirty="0">
                <a:latin typeface="Franklin Gothic Medium" panose="020B0603020102020204" pitchFamily="34" charset="0"/>
              </a:endParaRPr>
            </a:p>
          </p:txBody>
        </p:sp>
        <p:sp>
          <p:nvSpPr>
            <p:cNvPr id="9" name="AutoShape 13" descr="greenfill01">
              <a:extLst>
                <a:ext uri="{FF2B5EF4-FFF2-40B4-BE49-F238E27FC236}">
                  <a16:creationId xmlns:a16="http://schemas.microsoft.com/office/drawing/2014/main" xmlns="" id="{85408BD0-B337-F2B2-51A5-7EED06AF0841}"/>
                </a:ext>
              </a:extLst>
            </p:cNvPr>
            <p:cNvSpPr>
              <a:spLocks noChangeArrowheads="1"/>
            </p:cNvSpPr>
            <p:nvPr/>
          </p:nvSpPr>
          <p:spPr bwMode="auto">
            <a:xfrm>
              <a:off x="2102" y="2086"/>
              <a:ext cx="1558" cy="59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Costs of recruiting and hiring</a:t>
              </a:r>
            </a:p>
          </p:txBody>
        </p:sp>
        <p:cxnSp>
          <p:nvCxnSpPr>
            <p:cNvPr id="11" name="AutoShape 14">
              <a:extLst>
                <a:ext uri="{FF2B5EF4-FFF2-40B4-BE49-F238E27FC236}">
                  <a16:creationId xmlns:a16="http://schemas.microsoft.com/office/drawing/2014/main" xmlns="" id="{98DA4B96-BE4F-975A-7116-4343E35D0FAE}"/>
                </a:ext>
              </a:extLst>
            </p:cNvPr>
            <p:cNvCxnSpPr>
              <a:cxnSpLocks noChangeShapeType="1"/>
              <a:stCxn id="12" idx="2"/>
              <a:endCxn id="7" idx="0"/>
            </p:cNvCxnSpPr>
            <p:nvPr/>
          </p:nvCxnSpPr>
          <p:spPr bwMode="auto">
            <a:xfrm rot="5400000">
              <a:off x="1784"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2" name="AutoShape 15">
              <a:extLst>
                <a:ext uri="{FF2B5EF4-FFF2-40B4-BE49-F238E27FC236}">
                  <a16:creationId xmlns:a16="http://schemas.microsoft.com/office/drawing/2014/main" xmlns="" id="{7DE159BB-DA0C-8606-8E79-E1D898D62C57}"/>
                </a:ext>
              </a:extLst>
            </p:cNvPr>
            <p:cNvSpPr>
              <a:spLocks noChangeArrowheads="1"/>
            </p:cNvSpPr>
            <p:nvPr/>
          </p:nvSpPr>
          <p:spPr bwMode="auto">
            <a:xfrm>
              <a:off x="1555" y="1008"/>
              <a:ext cx="2650" cy="55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Importance of Selecting the Right Employees</a:t>
              </a:r>
            </a:p>
          </p:txBody>
        </p:sp>
        <p:cxnSp>
          <p:nvCxnSpPr>
            <p:cNvPr id="13" name="AutoShape 16">
              <a:extLst>
                <a:ext uri="{FF2B5EF4-FFF2-40B4-BE49-F238E27FC236}">
                  <a16:creationId xmlns:a16="http://schemas.microsoft.com/office/drawing/2014/main" xmlns="" id="{45BD5E6A-6396-5592-B092-00B672FB3F93}"/>
                </a:ext>
              </a:extLst>
            </p:cNvPr>
            <p:cNvCxnSpPr>
              <a:cxnSpLocks noChangeShapeType="1"/>
              <a:stCxn id="12" idx="2"/>
              <a:endCxn id="9" idx="0"/>
            </p:cNvCxnSpPr>
            <p:nvPr/>
          </p:nvCxnSpPr>
          <p:spPr bwMode="auto">
            <a:xfrm rot="16200000" flipH="1">
              <a:off x="2635" y="1821"/>
              <a:ext cx="492" cy="1"/>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 name="AutoShape 17" descr="bluefill01">
              <a:extLst>
                <a:ext uri="{FF2B5EF4-FFF2-40B4-BE49-F238E27FC236}">
                  <a16:creationId xmlns:a16="http://schemas.microsoft.com/office/drawing/2014/main" xmlns="" id="{61A07031-3C96-6408-E5F8-413F5DCE9E26}"/>
                </a:ext>
              </a:extLst>
            </p:cNvPr>
            <p:cNvSpPr>
              <a:spLocks noChangeArrowheads="1"/>
            </p:cNvSpPr>
            <p:nvPr/>
          </p:nvSpPr>
          <p:spPr bwMode="auto">
            <a:xfrm>
              <a:off x="3799" y="2087"/>
              <a:ext cx="1558" cy="593"/>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Legal obligations </a:t>
              </a:r>
              <a:br>
                <a:rPr lang="en-US" altLang="en-US" sz="2000">
                  <a:latin typeface="Franklin Gothic Medium" panose="020B0603020102020204" pitchFamily="34" charset="0"/>
                </a:rPr>
              </a:br>
              <a:r>
                <a:rPr lang="en-US" altLang="en-US" sz="2000">
                  <a:latin typeface="Franklin Gothic Medium" panose="020B0603020102020204" pitchFamily="34" charset="0"/>
                </a:rPr>
                <a:t>and liability</a:t>
              </a:r>
            </a:p>
          </p:txBody>
        </p:sp>
        <p:cxnSp>
          <p:nvCxnSpPr>
            <p:cNvPr id="15" name="AutoShape 18">
              <a:extLst>
                <a:ext uri="{FF2B5EF4-FFF2-40B4-BE49-F238E27FC236}">
                  <a16:creationId xmlns:a16="http://schemas.microsoft.com/office/drawing/2014/main" xmlns="" id="{EB65DB2E-A37B-29D1-78FB-F520862ACC01}"/>
                </a:ext>
              </a:extLst>
            </p:cNvPr>
            <p:cNvCxnSpPr>
              <a:cxnSpLocks noChangeShapeType="1"/>
              <a:stCxn id="12" idx="2"/>
              <a:endCxn id="14" idx="0"/>
            </p:cNvCxnSpPr>
            <p:nvPr/>
          </p:nvCxnSpPr>
          <p:spPr bwMode="auto">
            <a:xfrm rot="16200000" flipH="1">
              <a:off x="3482"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4348857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Reliability and Validity:</a:t>
            </a:r>
          </a:p>
          <a:p>
            <a:pPr marL="342900" indent="-342900">
              <a:buFont typeface="Arial" panose="020B0604020202020204" pitchFamily="34" charset="0"/>
              <a:buChar char="•"/>
            </a:pPr>
            <a:r>
              <a:rPr lang="en-US" sz="2400" dirty="0">
                <a:solidFill>
                  <a:schemeClr val="tx1"/>
                </a:solidFill>
              </a:rPr>
              <a:t>Reliability refers to the consistency of a test or assessment in measuring a trait or skill</a:t>
            </a:r>
          </a:p>
          <a:p>
            <a:pPr marL="342900" indent="-342900">
              <a:buFont typeface="Arial" panose="020B0604020202020204" pitchFamily="34" charset="0"/>
              <a:buChar char="•"/>
            </a:pPr>
            <a:r>
              <a:rPr lang="en-US" sz="2400" dirty="0">
                <a:solidFill>
                  <a:schemeClr val="tx1"/>
                </a:solidFill>
              </a:rPr>
              <a:t>Validity is the degree to which a test actually measures what it claims to measure and is predictive of job performance</a:t>
            </a:r>
          </a:p>
          <a:p>
            <a:r>
              <a:rPr lang="en-US" sz="2400" b="1" dirty="0">
                <a:solidFill>
                  <a:srgbClr val="C00000"/>
                </a:solidFill>
              </a:rPr>
              <a:t>Validating Tests:</a:t>
            </a:r>
          </a:p>
          <a:p>
            <a:pPr marL="342900" indent="-342900">
              <a:buFont typeface="Arial" panose="020B0604020202020204" pitchFamily="34" charset="0"/>
              <a:buChar char="•"/>
            </a:pPr>
            <a:r>
              <a:rPr lang="en-US" sz="2400" dirty="0" smtClean="0">
                <a:solidFill>
                  <a:schemeClr val="tx1"/>
                </a:solidFill>
              </a:rPr>
              <a:t>Conduct </a:t>
            </a:r>
            <a:r>
              <a:rPr lang="en-US" sz="2400" dirty="0">
                <a:solidFill>
                  <a:schemeClr val="tx1"/>
                </a:solidFill>
              </a:rPr>
              <a:t>job analysis to identify critical job requirements and competencies</a:t>
            </a:r>
          </a:p>
          <a:p>
            <a:pPr marL="342900" indent="-342900">
              <a:buFont typeface="Arial" panose="020B0604020202020204" pitchFamily="34" charset="0"/>
              <a:buChar char="•"/>
            </a:pPr>
            <a:r>
              <a:rPr lang="en-US" sz="2400" dirty="0">
                <a:solidFill>
                  <a:schemeClr val="tx1"/>
                </a:solidFill>
              </a:rPr>
              <a:t>Pilot test the assessment with a sample of current high-performing employees</a:t>
            </a:r>
          </a:p>
          <a:p>
            <a:pPr marL="342900" indent="-342900">
              <a:buFont typeface="Arial" panose="020B0604020202020204" pitchFamily="34" charset="0"/>
              <a:buChar char="•"/>
            </a:pPr>
            <a:r>
              <a:rPr lang="en-US" sz="2400" dirty="0">
                <a:solidFill>
                  <a:schemeClr val="tx1"/>
                </a:solidFill>
              </a:rPr>
              <a:t>Analyze assessment scores against objective measures of on-the-job performance</a:t>
            </a:r>
          </a:p>
          <a:p>
            <a:pPr marL="342900" indent="-342900">
              <a:buFont typeface="Arial" panose="020B0604020202020204" pitchFamily="34" charset="0"/>
              <a:buChar char="•"/>
            </a:pPr>
            <a:r>
              <a:rPr lang="en-US" sz="2400" dirty="0">
                <a:solidFill>
                  <a:schemeClr val="tx1"/>
                </a:solidFill>
              </a:rPr>
              <a:t>Monitor reliability and validity of the assessment over time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Validating Test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4102383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Employee Selection Tests</a:t>
            </a:r>
            <a:r>
              <a:rPr lang="en-US" sz="2400" b="1" dirty="0" smtClean="0">
                <a:solidFill>
                  <a:srgbClr val="C00000"/>
                </a:solidFill>
              </a:rPr>
              <a:t>:</a:t>
            </a:r>
            <a:endParaRPr lang="en-US" sz="2400" b="1" dirty="0">
              <a:solidFill>
                <a:srgbClr val="C00000"/>
              </a:solidFill>
            </a:endParaRPr>
          </a:p>
          <a:p>
            <a:pPr marL="342900" indent="-342900">
              <a:buFont typeface="Arial" panose="020B0604020202020204" pitchFamily="34" charset="0"/>
              <a:buChar char="•"/>
            </a:pPr>
            <a:r>
              <a:rPr lang="en-US" sz="2400" dirty="0">
                <a:solidFill>
                  <a:schemeClr val="tx1"/>
                </a:solidFill>
              </a:rPr>
              <a:t>Knowledge/skills tests - Evaluate technical/functional expertise</a:t>
            </a:r>
          </a:p>
          <a:p>
            <a:pPr marL="342900" indent="-342900">
              <a:buFont typeface="Arial" panose="020B0604020202020204" pitchFamily="34" charset="0"/>
              <a:buChar char="•"/>
            </a:pPr>
            <a:r>
              <a:rPr lang="en-US" sz="2400" dirty="0">
                <a:solidFill>
                  <a:schemeClr val="tx1"/>
                </a:solidFill>
              </a:rPr>
              <a:t>Ability tests - Measure cognitive skills, problem-solving, etc.</a:t>
            </a:r>
          </a:p>
          <a:p>
            <a:pPr marL="342900" indent="-342900">
              <a:buFont typeface="Arial" panose="020B0604020202020204" pitchFamily="34" charset="0"/>
              <a:buChar char="•"/>
            </a:pPr>
            <a:r>
              <a:rPr lang="en-US" sz="2400" dirty="0">
                <a:solidFill>
                  <a:schemeClr val="tx1"/>
                </a:solidFill>
              </a:rPr>
              <a:t>Personality/behavioral assessments - Assess work style, interpersonal skills</a:t>
            </a:r>
          </a:p>
          <a:p>
            <a:pPr marL="342900" indent="-342900">
              <a:buFont typeface="Arial" panose="020B0604020202020204" pitchFamily="34" charset="0"/>
              <a:buChar char="•"/>
            </a:pPr>
            <a:r>
              <a:rPr lang="en-US" sz="2400" dirty="0">
                <a:solidFill>
                  <a:schemeClr val="tx1"/>
                </a:solidFill>
              </a:rPr>
              <a:t>Work sample/job tryout tests - Simulate real job tasks and </a:t>
            </a:r>
            <a:r>
              <a:rPr lang="en-US" sz="2400" dirty="0" smtClean="0">
                <a:solidFill>
                  <a:schemeClr val="tx1"/>
                </a:solidFill>
              </a:rPr>
              <a:t>activities</a:t>
            </a:r>
          </a:p>
          <a:p>
            <a:pPr marL="342900" indent="-342900">
              <a:buFont typeface="Arial" panose="020B0604020202020204" pitchFamily="34" charset="0"/>
              <a:buChar char="•"/>
            </a:pPr>
            <a:endParaRPr lang="en-US" sz="2400" dirty="0" smtClean="0">
              <a:solidFill>
                <a:schemeClr val="tx1"/>
              </a:solidFill>
            </a:endParaRPr>
          </a:p>
          <a:p>
            <a:r>
              <a:rPr lang="en-US" sz="2400" b="1" dirty="0">
                <a:solidFill>
                  <a:srgbClr val="C00000"/>
                </a:solidFill>
              </a:rPr>
              <a:t>Background Investigations:</a:t>
            </a:r>
          </a:p>
          <a:p>
            <a:r>
              <a:rPr lang="en-US" sz="2400" dirty="0">
                <a:solidFill>
                  <a:schemeClr val="tx1"/>
                </a:solidFill>
              </a:rPr>
              <a:t>Verify employment history, education, and professional credentials</a:t>
            </a:r>
          </a:p>
          <a:p>
            <a:r>
              <a:rPr lang="en-US" sz="2400" dirty="0">
                <a:solidFill>
                  <a:schemeClr val="tx1"/>
                </a:solidFill>
              </a:rPr>
              <a:t>Check references to validate work performance and interpersonal skills</a:t>
            </a:r>
          </a:p>
          <a:p>
            <a:r>
              <a:rPr lang="en-US" sz="2400" dirty="0">
                <a:solidFill>
                  <a:schemeClr val="tx1"/>
                </a:solidFill>
              </a:rPr>
              <a:t>Review criminal records, credit history, and other public records</a:t>
            </a:r>
          </a:p>
          <a:p>
            <a:r>
              <a:rPr lang="en-US" sz="2400" dirty="0">
                <a:solidFill>
                  <a:schemeClr val="tx1"/>
                </a:solidFill>
              </a:rPr>
              <a:t>Maintain consistency and fairness across all candidates</a:t>
            </a:r>
          </a:p>
          <a:p>
            <a:pPr marL="342900" indent="-342900">
              <a:buFont typeface="Arial" panose="020B0604020202020204" pitchFamily="34" charset="0"/>
              <a:buChar char="•"/>
            </a:pPr>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47011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b="1" kern="0" dirty="0">
                <a:solidFill>
                  <a:srgbClr val="C00000"/>
                </a:solidFill>
                <a:effectLst/>
                <a:latin typeface="Times New Roman" panose="02020603050405020304" pitchFamily="18" charset="0"/>
                <a:ea typeface="Times New Roman" panose="02020603050405020304" pitchFamily="18" charset="0"/>
                <a:cs typeface="Arial" panose="020B0604020202020204" pitchFamily="34" charset="0"/>
              </a:rPr>
              <a:t>Factors Affecting Test Effectiveness:</a:t>
            </a:r>
            <a:endParaRPr lang="en-US" sz="2400"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 Design Quality: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accurately measure what it intends to assess.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Job Relevance:</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personality traits measured should relate to success in the specific job.</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Testing Procedures: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be administered consistently and fairly</a:t>
            </a:r>
            <a:r>
              <a:rPr lang="en-US" sz="2400" kern="0" dirty="0" smtClean="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3579259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400" b="1" dirty="0" smtClean="0">
              <a:solidFill>
                <a:srgbClr val="C00000"/>
              </a:solidFill>
            </a:endParaRPr>
          </a:p>
          <a:p>
            <a:pPr lvl="0"/>
            <a:r>
              <a:rPr lang="en-US" sz="2400" b="1" dirty="0" smtClean="0">
                <a:solidFill>
                  <a:srgbClr val="C00000"/>
                </a:solidFill>
              </a:rPr>
              <a:t>Structured </a:t>
            </a:r>
            <a:r>
              <a:rPr lang="en-US" sz="2400" b="1" dirty="0">
                <a:solidFill>
                  <a:srgbClr val="C00000"/>
                </a:solidFill>
              </a:rPr>
              <a:t>interviews</a:t>
            </a:r>
            <a:r>
              <a:rPr lang="en-US" sz="2400" dirty="0" smtClean="0">
                <a:solidFill>
                  <a:schemeClr val="tx1"/>
                </a:solidFill>
              </a:rPr>
              <a:t>:</a:t>
            </a:r>
            <a:r>
              <a:rPr lang="en-US" sz="2400" dirty="0">
                <a:latin typeface="Alexandria"/>
              </a:rPr>
              <a:t> </a:t>
            </a:r>
            <a:r>
              <a:rPr lang="en-US" sz="2400" dirty="0">
                <a:solidFill>
                  <a:schemeClr val="tx1"/>
                </a:solidFill>
              </a:rPr>
              <a:t>Follow a set protocol with identical questions for all </a:t>
            </a:r>
            <a:r>
              <a:rPr lang="en-US" sz="2400" dirty="0" smtClean="0">
                <a:solidFill>
                  <a:schemeClr val="tx1"/>
                </a:solidFill>
              </a:rPr>
              <a:t>applicants.</a:t>
            </a:r>
          </a:p>
          <a:p>
            <a:pPr lvl="0"/>
            <a:r>
              <a:rPr lang="en-US" sz="2400" b="1" dirty="0" smtClean="0">
                <a:solidFill>
                  <a:srgbClr val="C00000"/>
                </a:solidFill>
              </a:rPr>
              <a:t>Unstructured interviews</a:t>
            </a:r>
            <a:r>
              <a:rPr lang="en-US" sz="2400" b="1" dirty="0" smtClean="0">
                <a:solidFill>
                  <a:schemeClr val="tx1"/>
                </a:solidFill>
              </a:rPr>
              <a:t>:</a:t>
            </a:r>
            <a:r>
              <a:rPr lang="en-US" sz="2400" dirty="0">
                <a:solidFill>
                  <a:schemeClr val="tx1"/>
                </a:solidFill>
                <a:latin typeface="Alexandria"/>
              </a:rPr>
              <a:t> </a:t>
            </a:r>
            <a:r>
              <a:rPr lang="en-US" sz="2400" dirty="0">
                <a:solidFill>
                  <a:schemeClr val="tx1"/>
                </a:solidFill>
              </a:rPr>
              <a:t>Spontaneous conversations with no predetermined questions </a:t>
            </a:r>
          </a:p>
          <a:p>
            <a:pPr lvl="0"/>
            <a:r>
              <a:rPr lang="en-US" sz="2400" b="1" dirty="0" smtClean="0">
                <a:solidFill>
                  <a:srgbClr val="C00000"/>
                </a:solidFill>
              </a:rPr>
              <a:t>Question </a:t>
            </a:r>
            <a:r>
              <a:rPr lang="en-US" sz="2400" b="1" dirty="0">
                <a:solidFill>
                  <a:srgbClr val="C00000"/>
                </a:solidFill>
              </a:rPr>
              <a:t>Types:</a:t>
            </a:r>
            <a:endParaRPr lang="en-US" sz="2400" dirty="0">
              <a:solidFill>
                <a:srgbClr val="C00000"/>
              </a:solidFill>
            </a:endParaRPr>
          </a:p>
          <a:p>
            <a:pPr lvl="1"/>
            <a:r>
              <a:rPr lang="en-US" sz="2400" dirty="0">
                <a:solidFill>
                  <a:schemeClr val="tx1"/>
                </a:solidFill>
              </a:rPr>
              <a:t>Situational questions ask how a candidate would behave in a specific scenario.</a:t>
            </a:r>
          </a:p>
          <a:p>
            <a:pPr lvl="1"/>
            <a:r>
              <a:rPr lang="en-US" sz="2400" dirty="0">
                <a:solidFill>
                  <a:schemeClr val="tx1"/>
                </a:solidFill>
              </a:rPr>
              <a:t>Behavioral questions ask how a candidate behaved in a past situation.</a:t>
            </a:r>
          </a:p>
          <a:p>
            <a:pPr lvl="1"/>
            <a:r>
              <a:rPr lang="en-US" sz="2400" dirty="0">
                <a:solidFill>
                  <a:schemeClr val="tx1"/>
                </a:solidFill>
              </a:rPr>
              <a:t>Knowledge and background questions assess a candidate's job-related knowledge and experience.</a:t>
            </a:r>
          </a:p>
          <a:p>
            <a:pPr lvl="0"/>
            <a:r>
              <a:rPr lang="en-US" sz="2400" b="1" dirty="0">
                <a:solidFill>
                  <a:srgbClr val="C00000"/>
                </a:solidFill>
              </a:rPr>
              <a:t>Interview formats:</a:t>
            </a:r>
            <a:r>
              <a:rPr lang="en-US" sz="2400" dirty="0">
                <a:solidFill>
                  <a:srgbClr val="C00000"/>
                </a:solidFill>
              </a:rPr>
              <a:t> </a:t>
            </a:r>
            <a:r>
              <a:rPr lang="en-US" sz="2400" dirty="0">
                <a:solidFill>
                  <a:schemeClr val="tx1"/>
                </a:solidFill>
              </a:rPr>
              <a:t>Interviews can be conducted one-on-one, sequentially by multiple interviewers, as a panel interview, by phone or video, or even in a speed-dating format.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Types of Interview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503667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5771" y="1989102"/>
            <a:ext cx="10981285" cy="4535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400" dirty="0">
              <a:solidFill>
                <a:srgbClr val="C00000"/>
              </a:solidFill>
            </a:endParaRPr>
          </a:p>
          <a:p>
            <a:pPr lvl="0"/>
            <a:endParaRPr lang="en-US" sz="2400" dirty="0" smtClean="0">
              <a:solidFill>
                <a:schemeClr val="tx1"/>
              </a:solidFill>
            </a:endParaRPr>
          </a:p>
          <a:p>
            <a:r>
              <a:rPr lang="en-US" sz="2400" b="1" dirty="0" smtClean="0">
                <a:solidFill>
                  <a:srgbClr val="C00000"/>
                </a:solidFill>
              </a:rPr>
              <a:t>Snap </a:t>
            </a:r>
            <a:r>
              <a:rPr lang="en-US" sz="2400" b="1" dirty="0">
                <a:solidFill>
                  <a:srgbClr val="C00000"/>
                </a:solidFill>
              </a:rPr>
              <a:t>Judgments:</a:t>
            </a:r>
            <a:r>
              <a:rPr lang="en-US" sz="2400" dirty="0">
                <a:solidFill>
                  <a:srgbClr val="C00000"/>
                </a:solidFill>
              </a:rPr>
              <a:t> </a:t>
            </a:r>
            <a:r>
              <a:rPr lang="en-US" sz="2400" dirty="0" smtClean="0">
                <a:solidFill>
                  <a:schemeClr val="tx1"/>
                </a:solidFill>
              </a:rPr>
              <a:t>Interviewers often form quick opinions about candidates early</a:t>
            </a:r>
          </a:p>
          <a:p>
            <a:pPr lvl="0"/>
            <a:r>
              <a:rPr lang="en-US" sz="2400" b="1" dirty="0" smtClean="0">
                <a:solidFill>
                  <a:srgbClr val="C00000"/>
                </a:solidFill>
              </a:rPr>
              <a:t>Negative </a:t>
            </a:r>
            <a:r>
              <a:rPr lang="en-US" sz="2400" b="1" dirty="0">
                <a:solidFill>
                  <a:srgbClr val="C00000"/>
                </a:solidFill>
              </a:rPr>
              <a:t>Bias:</a:t>
            </a:r>
            <a:r>
              <a:rPr lang="en-US" sz="2400" dirty="0">
                <a:solidFill>
                  <a:srgbClr val="C00000"/>
                </a:solidFill>
              </a:rPr>
              <a:t> </a:t>
            </a:r>
            <a:r>
              <a:rPr lang="en-US" sz="2400" dirty="0">
                <a:solidFill>
                  <a:schemeClr val="tx1"/>
                </a:solidFill>
              </a:rPr>
              <a:t>Interviewers tend to focus on negative information about candidates more than positive information. </a:t>
            </a:r>
            <a:endParaRPr lang="en-US" sz="2400" dirty="0" smtClean="0">
              <a:solidFill>
                <a:schemeClr val="tx1"/>
              </a:solidFill>
            </a:endParaRPr>
          </a:p>
          <a:p>
            <a:pPr lvl="0"/>
            <a:r>
              <a:rPr lang="en-US" sz="2400" b="1" dirty="0" smtClean="0">
                <a:solidFill>
                  <a:srgbClr val="C00000"/>
                </a:solidFill>
              </a:rPr>
              <a:t>Not </a:t>
            </a:r>
            <a:r>
              <a:rPr lang="en-US" sz="2400" b="1" dirty="0">
                <a:solidFill>
                  <a:srgbClr val="C00000"/>
                </a:solidFill>
              </a:rPr>
              <a:t>Knowing the Job:</a:t>
            </a:r>
            <a:r>
              <a:rPr lang="en-US" sz="2400" dirty="0">
                <a:solidFill>
                  <a:srgbClr val="C00000"/>
                </a:solidFill>
              </a:rPr>
              <a:t> </a:t>
            </a:r>
            <a:r>
              <a:rPr lang="en-US" sz="2400" dirty="0">
                <a:solidFill>
                  <a:schemeClr val="tx1"/>
                </a:solidFill>
              </a:rPr>
              <a:t>Interviewers who don't understand the job requirements </a:t>
            </a:r>
            <a:r>
              <a:rPr lang="en-US" sz="2400" b="1" dirty="0" smtClean="0">
                <a:solidFill>
                  <a:srgbClr val="C00000"/>
                </a:solidFill>
              </a:rPr>
              <a:t>Pressure </a:t>
            </a:r>
            <a:r>
              <a:rPr lang="en-US" sz="2400" b="1" dirty="0">
                <a:solidFill>
                  <a:srgbClr val="C00000"/>
                </a:solidFill>
              </a:rPr>
              <a:t>to Hire:</a:t>
            </a:r>
            <a:r>
              <a:rPr lang="en-US" sz="2400" dirty="0">
                <a:solidFill>
                  <a:srgbClr val="C00000"/>
                </a:solidFill>
              </a:rPr>
              <a:t> </a:t>
            </a:r>
            <a:r>
              <a:rPr lang="en-US" sz="2400" dirty="0">
                <a:solidFill>
                  <a:schemeClr val="tx1"/>
                </a:solidFill>
              </a:rPr>
              <a:t>If interviewers are under pressure to fill a position </a:t>
            </a:r>
            <a:r>
              <a:rPr lang="en-US" sz="2400" dirty="0" smtClean="0">
                <a:solidFill>
                  <a:schemeClr val="tx1"/>
                </a:solidFill>
              </a:rPr>
              <a:t>quickly</a:t>
            </a:r>
          </a:p>
          <a:p>
            <a:pPr lvl="0"/>
            <a:r>
              <a:rPr lang="en-US" sz="2400" b="1" dirty="0">
                <a:solidFill>
                  <a:srgbClr val="C00000"/>
                </a:solidFill>
              </a:rPr>
              <a:t>Candidate Order Error:</a:t>
            </a:r>
            <a:r>
              <a:rPr lang="en-US" sz="2400" dirty="0">
                <a:solidFill>
                  <a:srgbClr val="C00000"/>
                </a:solidFill>
              </a:rPr>
              <a:t> </a:t>
            </a:r>
            <a:r>
              <a:rPr lang="en-US" sz="2400" dirty="0">
                <a:solidFill>
                  <a:schemeClr val="tx1"/>
                </a:solidFill>
              </a:rPr>
              <a:t>The order you interview candidates in can affect how you rate them. </a:t>
            </a:r>
          </a:p>
          <a:p>
            <a:pPr lvl="0"/>
            <a:r>
              <a:rPr lang="en-US" sz="2400" b="1" dirty="0">
                <a:solidFill>
                  <a:srgbClr val="C00000"/>
                </a:solidFill>
              </a:rPr>
              <a:t>Nonverbal Cues</a:t>
            </a:r>
            <a:r>
              <a:rPr lang="en-US" sz="2400" b="1" dirty="0">
                <a:solidFill>
                  <a:schemeClr val="tx1"/>
                </a:solidFill>
              </a:rPr>
              <a:t>:</a:t>
            </a:r>
            <a:r>
              <a:rPr lang="en-US" sz="2400" dirty="0">
                <a:solidFill>
                  <a:schemeClr val="tx1"/>
                </a:solidFill>
              </a:rPr>
              <a:t> Interviewers tend to rate candidates who make more eye contact, smile, and use positive body language higher. </a:t>
            </a:r>
          </a:p>
          <a:p>
            <a:pPr lvl="0"/>
            <a:r>
              <a:rPr lang="en-US" sz="2400" b="1" dirty="0">
                <a:solidFill>
                  <a:srgbClr val="C00000"/>
                </a:solidFill>
              </a:rPr>
              <a:t>Attractiveness Bias:</a:t>
            </a:r>
            <a:r>
              <a:rPr lang="en-US" sz="2400" dirty="0">
                <a:solidFill>
                  <a:srgbClr val="C00000"/>
                </a:solidFill>
              </a:rPr>
              <a:t> </a:t>
            </a:r>
            <a:r>
              <a:rPr lang="en-US" sz="2400" dirty="0">
                <a:solidFill>
                  <a:schemeClr val="tx1"/>
                </a:solidFill>
              </a:rPr>
              <a:t>People tend to view attractive people more favorably. </a:t>
            </a:r>
          </a:p>
          <a:p>
            <a:pPr lvl="0"/>
            <a:r>
              <a:rPr lang="en-US" sz="2400" b="1" dirty="0">
                <a:solidFill>
                  <a:srgbClr val="C00000"/>
                </a:solidFill>
              </a:rPr>
              <a:t>Ingratiation</a:t>
            </a:r>
            <a:r>
              <a:rPr lang="en-US" sz="2400" b="1" dirty="0">
                <a:solidFill>
                  <a:schemeClr val="tx1"/>
                </a:solidFill>
              </a:rPr>
              <a:t>:</a:t>
            </a:r>
            <a:r>
              <a:rPr lang="en-US" sz="2400" dirty="0">
                <a:solidFill>
                  <a:schemeClr val="tx1"/>
                </a:solidFill>
              </a:rPr>
              <a:t> Candidates who agree with the interviewer and promote themselves effectively</a:t>
            </a:r>
          </a:p>
          <a:p>
            <a:pPr lvl="0"/>
            <a:endParaRPr lang="en-US" sz="2400" dirty="0">
              <a:solidFill>
                <a:schemeClr val="tx1"/>
              </a:solidFill>
            </a:endParaRPr>
          </a:p>
          <a:p>
            <a:pPr lvl="0"/>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Common Interview Mistakes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8232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68559" y="1830021"/>
            <a:ext cx="8851098" cy="4401205"/>
          </a:xfrm>
          <a:prstGeom prst="rect">
            <a:avLst/>
          </a:prstGeom>
          <a:noFill/>
        </p:spPr>
        <p:txBody>
          <a:bodyPr wrap="square" rtlCol="0">
            <a:spAutoFit/>
          </a:bodyPr>
          <a:lstStyle/>
          <a:p>
            <a:r>
              <a:rPr lang="en-US" sz="2000" dirty="0"/>
              <a:t>1. Careful employee selection is important for several reasons. Your own performance always depends on your subordinates; it is costly to recruit and hire employees; and mismanaging the hiring process has various legal implications including equal employment, negligent hiring, and defamation.</a:t>
            </a:r>
          </a:p>
          <a:p>
            <a:r>
              <a:rPr lang="en-US" sz="2000" dirty="0"/>
              <a:t>2. Whether you are administering tests or making decisions based on test results, managers need to understand several basic testing concepts. Reliability refers to a test s consistency, while validity tells you whether the test is measuring what you think its supposed to be measuring.</a:t>
            </a:r>
          </a:p>
          <a:p>
            <a:r>
              <a:rPr lang="en-US" sz="2000" dirty="0"/>
              <a:t>3. Whether administered via paper and pencil, by computer, or online, we discussed several main types of tests. Tests of cognitive abilities measure things like reasoning ability and include intelligence tests and tests of specific cognitive abilities such as mechanical comprehension. There are also tests of motor and physical abilities, and measures of personality and interests.</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Rectangle 6">
            <a:extLst>
              <a:ext uri="{FF2B5EF4-FFF2-40B4-BE49-F238E27FC236}">
                <a16:creationId xmlns:a16="http://schemas.microsoft.com/office/drawing/2014/main" xmlns="" id="{3985EAE6-BFA6-766D-A032-077E4DCB399E}"/>
              </a:ext>
            </a:extLst>
          </p:cNvPr>
          <p:cNvSpPr/>
          <p:nvPr/>
        </p:nvSpPr>
        <p:spPr>
          <a:xfrm>
            <a:off x="942308" y="823102"/>
            <a:ext cx="980411" cy="9408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xmlns="" id="{05E43288-C9C0-B2CA-0970-EB4E627B30CA}"/>
              </a:ext>
            </a:extLst>
          </p:cNvPr>
          <p:cNvSpPr txBox="1"/>
          <p:nvPr/>
        </p:nvSpPr>
        <p:spPr>
          <a:xfrm>
            <a:off x="951148" y="86278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463D680D-A11B-0A8A-63D5-DD2C6F3FD516}"/>
              </a:ext>
            </a:extLst>
          </p:cNvPr>
          <p:cNvSpPr txBox="1"/>
          <p:nvPr/>
        </p:nvSpPr>
        <p:spPr>
          <a:xfrm>
            <a:off x="942308" y="1046671"/>
            <a:ext cx="966228"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5</a:t>
            </a:r>
          </a:p>
        </p:txBody>
      </p:sp>
    </p:spTree>
    <p:extLst>
      <p:ext uri="{BB962C8B-B14F-4D97-AF65-F5344CB8AC3E}">
        <p14:creationId xmlns:p14="http://schemas.microsoft.com/office/powerpoint/2010/main" val="3920422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85938"/>
            <a:ext cx="10141862" cy="3847207"/>
          </a:xfrm>
          <a:prstGeom prst="rect">
            <a:avLst/>
          </a:prstGeom>
          <a:noFill/>
        </p:spPr>
        <p:txBody>
          <a:bodyPr wrap="square" rtlCol="0">
            <a:spAutoFit/>
          </a:bodyPr>
          <a:lstStyle/>
          <a:p>
            <a:r>
              <a:rPr lang="en-US" sz="2000" b="1" dirty="0" smtClean="0">
                <a:latin typeface="Alexandria"/>
              </a:rPr>
              <a:t>Importance </a:t>
            </a:r>
            <a:r>
              <a:rPr lang="en-US" sz="2000" b="1" dirty="0">
                <a:latin typeface="Alexandria"/>
              </a:rPr>
              <a:t>for Training and Development</a:t>
            </a:r>
            <a:endParaRPr lang="en-US" sz="2000" b="1" dirty="0">
              <a:latin typeface="Alexandria"/>
              <a:cs typeface="Alexandria" charset="0"/>
            </a:endParaRPr>
          </a:p>
          <a:p>
            <a:pPr marL="342900" lvl="0" indent="-342900">
              <a:buFont typeface="Wingdings" panose="05000000000000000000" pitchFamily="2" charset="2"/>
              <a:buChar char="q"/>
            </a:pPr>
            <a:endParaRPr lang="ar-EG" sz="2000" dirty="0" smtClean="0">
              <a:latin typeface="Alexandria"/>
            </a:endParaRPr>
          </a:p>
          <a:p>
            <a:pPr marL="342900" lvl="0" indent="-342900">
              <a:buFont typeface="Wingdings" panose="05000000000000000000" pitchFamily="2" charset="2"/>
              <a:buChar char="q"/>
            </a:pPr>
            <a:r>
              <a:rPr lang="en-US" sz="2000" dirty="0" smtClean="0">
                <a:latin typeface="Alexandria"/>
              </a:rPr>
              <a:t>Rapid </a:t>
            </a:r>
            <a:r>
              <a:rPr lang="en-US" sz="2000" dirty="0">
                <a:latin typeface="Alexandria"/>
              </a:rPr>
              <a:t>technological advancements make skills obsolete quickly. Training ensures employees use the latest technologies.</a:t>
            </a:r>
          </a:p>
          <a:p>
            <a:pPr marL="342900" lvl="0" indent="-342900">
              <a:buFont typeface="Wingdings" panose="05000000000000000000" pitchFamily="2" charset="2"/>
              <a:buChar char="q"/>
            </a:pPr>
            <a:r>
              <a:rPr lang="en-US" sz="2000" dirty="0">
                <a:latin typeface="Alexandria"/>
              </a:rPr>
              <a:t>Restructured jobs with broader responsibilities require employees to develop teamwork, communication, and problem-solving skills.</a:t>
            </a:r>
          </a:p>
          <a:p>
            <a:pPr marL="342900" lvl="0" indent="-342900">
              <a:buFont typeface="Wingdings" panose="05000000000000000000" pitchFamily="2" charset="2"/>
              <a:buChar char="q"/>
            </a:pPr>
            <a:r>
              <a:rPr lang="en-US" sz="2000" dirty="0">
                <a:latin typeface="Alexandria"/>
              </a:rPr>
              <a:t>Mergers and acquisitions necessitate integrating employees from different cultures, requiring cultural sensitivity training.</a:t>
            </a:r>
          </a:p>
          <a:p>
            <a:pPr marL="342900" lvl="0" indent="-342900">
              <a:buFont typeface="Wingdings" panose="05000000000000000000" pitchFamily="2" charset="2"/>
              <a:buChar char="q"/>
            </a:pPr>
            <a:r>
              <a:rPr lang="en-US" sz="2000" dirty="0">
                <a:latin typeface="Alexandria"/>
              </a:rPr>
              <a:t>Increased employee mobility necessitates onboarding and integrating new hires more effectively.</a:t>
            </a:r>
          </a:p>
          <a:p>
            <a:pPr marL="342900" lvl="0" indent="-342900">
              <a:buFont typeface="Wingdings" panose="05000000000000000000" pitchFamily="2" charset="2"/>
              <a:buChar char="q"/>
            </a:pPr>
            <a:r>
              <a:rPr lang="en-US" sz="2000" dirty="0">
                <a:latin typeface="Alexandria"/>
              </a:rPr>
              <a:t>Globalization demands managers to possess intercultural skills.</a:t>
            </a:r>
          </a:p>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82500" y="1000553"/>
            <a:ext cx="8082279"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cs typeface="Alexandria" charset="0"/>
            </a:endParaRPr>
          </a:p>
        </p:txBody>
      </p:sp>
      <p:sp>
        <p:nvSpPr>
          <p:cNvPr id="6" name="Rectangle 5">
            <a:extLst>
              <a:ext uri="{FF2B5EF4-FFF2-40B4-BE49-F238E27FC236}">
                <a16:creationId xmlns="" xmlns:a16="http://schemas.microsoft.com/office/drawing/2014/main" id="{6FE380F3-A68B-26EA-9084-2C15BB9E43F9}"/>
              </a:ext>
            </a:extLst>
          </p:cNvPr>
          <p:cNvSpPr/>
          <p:nvPr/>
        </p:nvSpPr>
        <p:spPr>
          <a:xfrm>
            <a:off x="840595" y="87117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 xmlns:a16="http://schemas.microsoft.com/office/drawing/2014/main" id="{7C16A569-901B-C6A9-5510-154F90D28A49}"/>
              </a:ext>
            </a:extLst>
          </p:cNvPr>
          <p:cNvSpPr txBox="1"/>
          <p:nvPr/>
        </p:nvSpPr>
        <p:spPr>
          <a:xfrm>
            <a:off x="891491" y="86572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1E819771-40E4-115E-1677-879EF07CAA9A}"/>
              </a:ext>
            </a:extLst>
          </p:cNvPr>
          <p:cNvSpPr txBox="1"/>
          <p:nvPr/>
        </p:nvSpPr>
        <p:spPr>
          <a:xfrm>
            <a:off x="1052308" y="113605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5585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
        <p:nvSpPr>
          <p:cNvPr id="9" name="TextBox 8"/>
          <p:cNvSpPr txBox="1"/>
          <p:nvPr/>
        </p:nvSpPr>
        <p:spPr>
          <a:xfrm>
            <a:off x="617280" y="1962479"/>
            <a:ext cx="10565630" cy="2862322"/>
          </a:xfrm>
          <a:prstGeom prst="rect">
            <a:avLst/>
          </a:prstGeom>
          <a:noFill/>
        </p:spPr>
        <p:txBody>
          <a:bodyPr wrap="square" rtlCol="0">
            <a:spAutoFit/>
          </a:bodyPr>
          <a:lstStyle/>
          <a:p>
            <a:pPr>
              <a:lnSpc>
                <a:spcPct val="150000"/>
              </a:lnSpc>
            </a:pPr>
            <a:r>
              <a:rPr lang="en-US" sz="2000" b="1" dirty="0">
                <a:latin typeface="Alexandria"/>
              </a:rPr>
              <a:t>Onboarding Programs:</a:t>
            </a:r>
            <a:r>
              <a:rPr lang="en-US" sz="2000" dirty="0">
                <a:latin typeface="Alexandria"/>
              </a:rPr>
              <a:t> Immerse new hires in company culture and equip them with essential skills from day one </a:t>
            </a:r>
            <a:endParaRPr lang="en-US" sz="2000" dirty="0" smtClean="0">
              <a:latin typeface="Alexandria"/>
            </a:endParaRPr>
          </a:p>
          <a:p>
            <a:pPr>
              <a:lnSpc>
                <a:spcPct val="150000"/>
              </a:lnSpc>
            </a:pPr>
            <a:r>
              <a:rPr lang="en-US" sz="2000" b="1" dirty="0" smtClean="0">
                <a:latin typeface="Alexandria"/>
              </a:rPr>
              <a:t>Customized </a:t>
            </a:r>
            <a:r>
              <a:rPr lang="en-US" sz="2000" b="1" dirty="0">
                <a:latin typeface="Alexandria"/>
              </a:rPr>
              <a:t>Training:</a:t>
            </a:r>
            <a:r>
              <a:rPr lang="en-US" sz="2000" dirty="0">
                <a:latin typeface="Alexandria"/>
              </a:rPr>
              <a:t> Develop training content tailored to the specific needs of different departments and employee roles </a:t>
            </a:r>
            <a:endParaRPr lang="en-US" sz="2000" dirty="0" smtClean="0">
              <a:latin typeface="Alexandria"/>
            </a:endParaRPr>
          </a:p>
          <a:p>
            <a:pPr>
              <a:lnSpc>
                <a:spcPct val="150000"/>
              </a:lnSpc>
            </a:pPr>
            <a:r>
              <a:rPr lang="en-US" sz="2000" b="1" dirty="0" smtClean="0">
                <a:latin typeface="Alexandria"/>
              </a:rPr>
              <a:t>Strategic </a:t>
            </a:r>
            <a:r>
              <a:rPr lang="en-US" sz="2000" b="1" dirty="0">
                <a:latin typeface="Alexandria"/>
              </a:rPr>
              <a:t>Focus:</a:t>
            </a:r>
            <a:r>
              <a:rPr lang="en-US" sz="2000" dirty="0">
                <a:latin typeface="Alexandria"/>
              </a:rPr>
              <a:t> Align training programs with the organization's goals and business objectives (e.g., all case studies discussed).</a:t>
            </a:r>
          </a:p>
        </p:txBody>
      </p:sp>
      <p:sp>
        <p:nvSpPr>
          <p:cNvPr id="8" name="Rectangle 7">
            <a:extLst>
              <a:ext uri="{FF2B5EF4-FFF2-40B4-BE49-F238E27FC236}">
                <a16:creationId xmlns="" xmlns:a16="http://schemas.microsoft.com/office/drawing/2014/main" id="{6FE380F3-A68B-26EA-9084-2C15BB9E43F9}"/>
              </a:ext>
            </a:extLst>
          </p:cNvPr>
          <p:cNvSpPr/>
          <p:nvPr/>
        </p:nvSpPr>
        <p:spPr>
          <a:xfrm>
            <a:off x="860611" y="10541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 xmlns:a16="http://schemas.microsoft.com/office/drawing/2014/main" id="{7C16A569-901B-C6A9-5510-154F90D28A49}"/>
              </a:ext>
            </a:extLst>
          </p:cNvPr>
          <p:cNvSpPr txBox="1"/>
          <p:nvPr/>
        </p:nvSpPr>
        <p:spPr>
          <a:xfrm>
            <a:off x="911507" y="104866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1E819771-40E4-115E-1677-879EF07CAA9A}"/>
              </a:ext>
            </a:extLst>
          </p:cNvPr>
          <p:cNvSpPr txBox="1"/>
          <p:nvPr/>
        </p:nvSpPr>
        <p:spPr>
          <a:xfrm>
            <a:off x="1072324" y="1318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58389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r>
              <a:rPr lang="en-US" sz="2000" dirty="0">
                <a:latin typeface="Alexandria"/>
              </a:rPr>
              <a:t>Developing successful training programs requires careful planning and strategizing. This involves four main steps:</a:t>
            </a:r>
          </a:p>
          <a:p>
            <a:endParaRPr lang="en-US" sz="2000" dirty="0">
              <a:latin typeface="Alexandria"/>
            </a:endParaRPr>
          </a:p>
          <a:p>
            <a:pPr marL="342900" lvl="0" indent="-342900">
              <a:lnSpc>
                <a:spcPct val="150000"/>
              </a:lnSpc>
              <a:buFont typeface="Wingdings" panose="05000000000000000000" pitchFamily="2" charset="2"/>
              <a:buChar char="q"/>
            </a:pPr>
            <a:r>
              <a:rPr lang="en-US" sz="2000" b="1" dirty="0">
                <a:latin typeface="Alexandria"/>
              </a:rPr>
              <a:t>Needs Assessment:</a:t>
            </a:r>
            <a:r>
              <a:rPr lang="en-US" sz="2000" dirty="0">
                <a:latin typeface="Alexandria"/>
              </a:rPr>
              <a:t> Identify the need for training and analyze its fit within the organization's context.</a:t>
            </a:r>
          </a:p>
          <a:p>
            <a:pPr marL="342900" lvl="0" indent="-342900">
              <a:lnSpc>
                <a:spcPct val="150000"/>
              </a:lnSpc>
              <a:buFont typeface="Wingdings" panose="05000000000000000000" pitchFamily="2" charset="2"/>
              <a:buChar char="q"/>
            </a:pPr>
            <a:r>
              <a:rPr lang="en-US" sz="2000" b="1" dirty="0">
                <a:latin typeface="Alexandria"/>
              </a:rPr>
              <a:t>Set Objectives and Measures:</a:t>
            </a:r>
            <a:r>
              <a:rPr lang="en-US" sz="2000" dirty="0">
                <a:latin typeface="Alexandria"/>
              </a:rPr>
              <a:t> Define what the training aims to achieve and how success will be measured.</a:t>
            </a:r>
          </a:p>
          <a:p>
            <a:pPr marL="342900" lvl="0" indent="-342900">
              <a:lnSpc>
                <a:spcPct val="150000"/>
              </a:lnSpc>
              <a:buFont typeface="Wingdings" panose="05000000000000000000" pitchFamily="2" charset="2"/>
              <a:buChar char="q"/>
            </a:pPr>
            <a:r>
              <a:rPr lang="en-US" sz="2000" b="1" dirty="0">
                <a:latin typeface="Alexandria"/>
              </a:rPr>
              <a:t>Deliver the Training:</a:t>
            </a:r>
            <a:r>
              <a:rPr lang="en-US" sz="2000" dirty="0">
                <a:latin typeface="Alexandria"/>
              </a:rPr>
              <a:t> Implement the training program according to the plan.</a:t>
            </a:r>
          </a:p>
          <a:p>
            <a:pPr marL="342900" lvl="0" indent="-342900">
              <a:lnSpc>
                <a:spcPct val="150000"/>
              </a:lnSpc>
              <a:buFont typeface="Wingdings" panose="05000000000000000000" pitchFamily="2" charset="2"/>
              <a:buChar char="q"/>
            </a:pPr>
            <a:r>
              <a:rPr lang="en-US" sz="2000" b="1" dirty="0">
                <a:latin typeface="Alexandria"/>
              </a:rPr>
              <a:t>Evaluate:</a:t>
            </a:r>
            <a:r>
              <a:rPr lang="en-US" sz="2000" dirty="0">
                <a:latin typeface="Alexandria"/>
              </a:rPr>
              <a:t> Assess the effectiveness of the training program after delivery.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860611" y="1147178"/>
            <a:ext cx="10684037"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
        <p:nvSpPr>
          <p:cNvPr id="9" name="Rectangle 8">
            <a:extLst>
              <a:ext uri="{FF2B5EF4-FFF2-40B4-BE49-F238E27FC236}">
                <a16:creationId xmlns="" xmlns:a16="http://schemas.microsoft.com/office/drawing/2014/main" id="{6FE380F3-A68B-26EA-9084-2C15BB9E43F9}"/>
              </a:ext>
            </a:extLst>
          </p:cNvPr>
          <p:cNvSpPr/>
          <p:nvPr/>
        </p:nvSpPr>
        <p:spPr>
          <a:xfrm>
            <a:off x="860611" y="9525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 xmlns:a16="http://schemas.microsoft.com/office/drawing/2014/main" id="{7C16A569-901B-C6A9-5510-154F90D28A49}"/>
              </a:ext>
            </a:extLst>
          </p:cNvPr>
          <p:cNvSpPr txBox="1"/>
          <p:nvPr/>
        </p:nvSpPr>
        <p:spPr>
          <a:xfrm>
            <a:off x="911507" y="94712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1E819771-40E4-115E-1677-879EF07CAA9A}"/>
              </a:ext>
            </a:extLst>
          </p:cNvPr>
          <p:cNvSpPr txBox="1"/>
          <p:nvPr/>
        </p:nvSpPr>
        <p:spPr>
          <a:xfrm>
            <a:off x="1072324" y="121745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28312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61665"/>
          </a:xfrm>
          <a:prstGeom prst="rect">
            <a:avLst/>
          </a:prstGeom>
          <a:noFill/>
        </p:spPr>
        <p:txBody>
          <a:bodyPr wrap="square" rtlCol="0">
            <a:spAutoFit/>
          </a:bodyPr>
          <a:lstStyle/>
          <a:p>
            <a:pPr algn="ctr"/>
            <a:r>
              <a:rPr lang="en-US" sz="2400" b="1" dirty="0">
                <a:latin typeface="Alexandria"/>
              </a:rPr>
              <a:t>Chapter Summary</a:t>
            </a:r>
          </a:p>
        </p:txBody>
      </p:sp>
      <p:sp>
        <p:nvSpPr>
          <p:cNvPr id="9" name="TextBox 8"/>
          <p:cNvSpPr txBox="1"/>
          <p:nvPr/>
        </p:nvSpPr>
        <p:spPr>
          <a:xfrm>
            <a:off x="617280" y="1962479"/>
            <a:ext cx="10565630" cy="2862322"/>
          </a:xfrm>
          <a:prstGeom prst="rect">
            <a:avLst/>
          </a:prstGeom>
          <a:noFill/>
        </p:spPr>
        <p:txBody>
          <a:bodyPr wrap="square" rtlCol="0">
            <a:spAutoFit/>
          </a:bodyPr>
          <a:lstStyle/>
          <a:p>
            <a:endParaRPr lang="en-US" sz="2000" b="1" dirty="0" smtClean="0">
              <a:latin typeface="Alexandria"/>
            </a:endParaRPr>
          </a:p>
          <a:p>
            <a:r>
              <a:rPr lang="en-US" sz="2000" b="1" dirty="0" smtClean="0">
                <a:latin typeface="Alexandria"/>
              </a:rPr>
              <a:t>Technology </a:t>
            </a:r>
            <a:r>
              <a:rPr lang="en-US" sz="2000" b="1" dirty="0">
                <a:latin typeface="Alexandria"/>
              </a:rPr>
              <a:t>Integration:</a:t>
            </a:r>
            <a:r>
              <a:rPr lang="en-US" sz="2000" dirty="0">
                <a:latin typeface="Alexandria"/>
              </a:rPr>
              <a:t> Utilize online learning platforms and other technological tools to deliver, manage, and track training programs </a:t>
            </a:r>
            <a:endParaRPr lang="en-US" sz="2000" dirty="0" smtClean="0">
              <a:latin typeface="Alexandria"/>
            </a:endParaRPr>
          </a:p>
          <a:p>
            <a:endParaRPr lang="en-US" sz="2000" dirty="0" smtClean="0">
              <a:latin typeface="Alexandria"/>
            </a:endParaRPr>
          </a:p>
          <a:p>
            <a:endParaRPr lang="en-US" sz="2000" b="1" dirty="0">
              <a:latin typeface="Alexandria"/>
            </a:endParaRPr>
          </a:p>
          <a:p>
            <a:r>
              <a:rPr lang="en-US" sz="2000" b="1" dirty="0" smtClean="0">
                <a:latin typeface="Alexandria"/>
              </a:rPr>
              <a:t>Performance </a:t>
            </a:r>
            <a:r>
              <a:rPr lang="en-US" sz="2000" b="1" dirty="0">
                <a:latin typeface="Alexandria"/>
              </a:rPr>
              <a:t>Management Integration:</a:t>
            </a:r>
            <a:r>
              <a:rPr lang="en-US" sz="2000" dirty="0">
                <a:latin typeface="Alexandria"/>
              </a:rPr>
              <a:t> Connect training programs with performance evaluation and development planning to ensure skill development translates to better job </a:t>
            </a:r>
            <a:r>
              <a:rPr lang="en-US" sz="2000" dirty="0" smtClean="0">
                <a:latin typeface="Alexandria"/>
              </a:rPr>
              <a:t>performance.</a:t>
            </a:r>
          </a:p>
          <a:p>
            <a:endParaRPr lang="en-US" sz="2000" dirty="0">
              <a:latin typeface="Alexandria"/>
            </a:endParaRPr>
          </a:p>
        </p:txBody>
      </p:sp>
      <p:sp>
        <p:nvSpPr>
          <p:cNvPr id="8" name="Rectangle 7">
            <a:extLst>
              <a:ext uri="{FF2B5EF4-FFF2-40B4-BE49-F238E27FC236}">
                <a16:creationId xmlns="" xmlns:a16="http://schemas.microsoft.com/office/drawing/2014/main" id="{6FE380F3-A68B-26EA-9084-2C15BB9E43F9}"/>
              </a:ext>
            </a:extLst>
          </p:cNvPr>
          <p:cNvSpPr/>
          <p:nvPr/>
        </p:nvSpPr>
        <p:spPr>
          <a:xfrm>
            <a:off x="809715" y="10541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 xmlns:a16="http://schemas.microsoft.com/office/drawing/2014/main" id="{7C16A569-901B-C6A9-5510-154F90D28A49}"/>
              </a:ext>
            </a:extLst>
          </p:cNvPr>
          <p:cNvSpPr txBox="1"/>
          <p:nvPr/>
        </p:nvSpPr>
        <p:spPr>
          <a:xfrm>
            <a:off x="860611" y="104866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1E819771-40E4-115E-1677-879EF07CAA9A}"/>
              </a:ext>
            </a:extLst>
          </p:cNvPr>
          <p:cNvSpPr txBox="1"/>
          <p:nvPr/>
        </p:nvSpPr>
        <p:spPr>
          <a:xfrm>
            <a:off x="1021428" y="1318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06915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62479"/>
            <a:ext cx="10565630" cy="400110"/>
          </a:xfrm>
          <a:prstGeom prst="rect">
            <a:avLst/>
          </a:prstGeom>
          <a:noFill/>
        </p:spPr>
        <p:txBody>
          <a:bodyPr wrap="square" rtlCol="0">
            <a:spAutoFit/>
          </a:bodyPr>
          <a:lstStyle/>
          <a:p>
            <a:pPr marL="342900" lvl="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860611" y="1160625"/>
            <a:ext cx="10684037" cy="461665"/>
          </a:xfrm>
          <a:prstGeom prst="rect">
            <a:avLst/>
          </a:prstGeom>
          <a:noFill/>
        </p:spPr>
        <p:txBody>
          <a:bodyPr wrap="square" rtlCol="0">
            <a:spAutoFit/>
          </a:bodyPr>
          <a:lstStyle/>
          <a:p>
            <a:pPr algn="ctr"/>
            <a:r>
              <a:rPr lang="en-US" sz="2400" b="1" dirty="0" smtClean="0">
                <a:latin typeface="Alexandria"/>
              </a:rPr>
              <a:t>Chapter Summary</a:t>
            </a:r>
            <a:endParaRPr lang="en-US" sz="2400" b="1" dirty="0">
              <a:latin typeface="Alexandria"/>
            </a:endParaRPr>
          </a:p>
        </p:txBody>
      </p:sp>
      <p:sp>
        <p:nvSpPr>
          <p:cNvPr id="9" name="TextBox 8"/>
          <p:cNvSpPr txBox="1"/>
          <p:nvPr/>
        </p:nvSpPr>
        <p:spPr>
          <a:xfrm>
            <a:off x="617280" y="1962479"/>
            <a:ext cx="10565630" cy="3016210"/>
          </a:xfrm>
          <a:prstGeom prst="rect">
            <a:avLst/>
          </a:prstGeom>
          <a:noFill/>
        </p:spPr>
        <p:txBody>
          <a:bodyPr wrap="square" rtlCol="0">
            <a:spAutoFit/>
          </a:bodyPr>
          <a:lstStyle/>
          <a:p>
            <a:endParaRPr lang="en-US" sz="2000" b="1" dirty="0" smtClean="0">
              <a:solidFill>
                <a:srgbClr val="C00000"/>
              </a:solidFill>
              <a:latin typeface="Alexandria"/>
            </a:endParaRPr>
          </a:p>
          <a:p>
            <a:r>
              <a:rPr lang="en-US" sz="2000" b="1" dirty="0" smtClean="0">
                <a:solidFill>
                  <a:srgbClr val="C00000"/>
                </a:solidFill>
                <a:latin typeface="Alexandria"/>
              </a:rPr>
              <a:t>Benefits </a:t>
            </a:r>
            <a:r>
              <a:rPr lang="en-US" sz="2000" b="1" dirty="0">
                <a:solidFill>
                  <a:srgbClr val="C00000"/>
                </a:solidFill>
                <a:latin typeface="Alexandria"/>
              </a:rPr>
              <a:t>of Effective Training and Development</a:t>
            </a:r>
            <a:endParaRPr lang="en-US" sz="2000" dirty="0">
              <a:solidFill>
                <a:srgbClr val="C00000"/>
              </a:solidFill>
              <a:latin typeface="Alexandria"/>
            </a:endParaRPr>
          </a:p>
          <a:p>
            <a:pPr marL="342900" indent="-342900">
              <a:lnSpc>
                <a:spcPct val="150000"/>
              </a:lnSpc>
              <a:buFont typeface="Wingdings" panose="05000000000000000000" pitchFamily="2" charset="2"/>
              <a:buChar char="q"/>
            </a:pPr>
            <a:r>
              <a:rPr lang="en-US" sz="2000" b="1" dirty="0">
                <a:latin typeface="Alexandria"/>
              </a:rPr>
              <a:t>Increased Employee </a:t>
            </a:r>
            <a:r>
              <a:rPr lang="en-US" sz="2000" b="1" dirty="0" smtClean="0">
                <a:latin typeface="Alexandria"/>
              </a:rPr>
              <a:t>Engagement</a:t>
            </a:r>
            <a:endParaRPr lang="en-US" sz="2000" dirty="0">
              <a:latin typeface="Alexandria"/>
            </a:endParaRPr>
          </a:p>
          <a:p>
            <a:pPr marL="342900" indent="-342900">
              <a:lnSpc>
                <a:spcPct val="150000"/>
              </a:lnSpc>
              <a:buFont typeface="Wingdings" panose="05000000000000000000" pitchFamily="2" charset="2"/>
              <a:buChar char="q"/>
            </a:pPr>
            <a:r>
              <a:rPr lang="en-US" sz="2000" b="1" dirty="0">
                <a:latin typeface="Alexandria"/>
              </a:rPr>
              <a:t>Improved </a:t>
            </a:r>
            <a:r>
              <a:rPr lang="en-US" sz="2000" b="1" dirty="0" smtClean="0">
                <a:latin typeface="Alexandria"/>
              </a:rPr>
              <a:t>Productivity</a:t>
            </a:r>
          </a:p>
          <a:p>
            <a:pPr marL="342900" indent="-342900">
              <a:lnSpc>
                <a:spcPct val="150000"/>
              </a:lnSpc>
              <a:buFont typeface="Wingdings" panose="05000000000000000000" pitchFamily="2" charset="2"/>
              <a:buChar char="q"/>
            </a:pPr>
            <a:r>
              <a:rPr lang="en-US" sz="2000" b="1" dirty="0" smtClean="0">
                <a:latin typeface="Alexandria"/>
              </a:rPr>
              <a:t>Reduced Turnover</a:t>
            </a:r>
          </a:p>
          <a:p>
            <a:pPr marL="342900" indent="-342900">
              <a:lnSpc>
                <a:spcPct val="150000"/>
              </a:lnSpc>
              <a:buFont typeface="Wingdings" panose="05000000000000000000" pitchFamily="2" charset="2"/>
              <a:buChar char="q"/>
            </a:pPr>
            <a:r>
              <a:rPr lang="en-US" sz="2000" b="1" dirty="0" smtClean="0">
                <a:latin typeface="Alexandria"/>
              </a:rPr>
              <a:t>Enhanced </a:t>
            </a:r>
            <a:r>
              <a:rPr lang="en-US" sz="2000" b="1" dirty="0">
                <a:latin typeface="Alexandria"/>
              </a:rPr>
              <a:t>Company </a:t>
            </a:r>
            <a:r>
              <a:rPr lang="en-US" sz="2000" b="1" dirty="0" smtClean="0">
                <a:latin typeface="Alexandria"/>
              </a:rPr>
              <a:t>Culture</a:t>
            </a:r>
            <a:endParaRPr lang="en-US" sz="2000" dirty="0" smtClean="0">
              <a:latin typeface="Alexandria"/>
            </a:endParaRPr>
          </a:p>
          <a:p>
            <a:pPr marL="342900" indent="-342900">
              <a:lnSpc>
                <a:spcPct val="150000"/>
              </a:lnSpc>
              <a:buFont typeface="Wingdings" panose="05000000000000000000" pitchFamily="2" charset="2"/>
              <a:buChar char="q"/>
            </a:pPr>
            <a:r>
              <a:rPr lang="en-US" sz="2000" b="1" dirty="0" smtClean="0">
                <a:latin typeface="Alexandria"/>
              </a:rPr>
              <a:t>Competitive Advantage</a:t>
            </a:r>
            <a:endParaRPr lang="en-US" sz="2000" dirty="0">
              <a:latin typeface="Alexandria"/>
            </a:endParaRPr>
          </a:p>
        </p:txBody>
      </p:sp>
      <p:sp>
        <p:nvSpPr>
          <p:cNvPr id="8" name="Rectangle 7">
            <a:extLst>
              <a:ext uri="{FF2B5EF4-FFF2-40B4-BE49-F238E27FC236}">
                <a16:creationId xmlns="" xmlns:a16="http://schemas.microsoft.com/office/drawing/2014/main" id="{6FE380F3-A68B-26EA-9084-2C15BB9E43F9}"/>
              </a:ext>
            </a:extLst>
          </p:cNvPr>
          <p:cNvSpPr/>
          <p:nvPr/>
        </p:nvSpPr>
        <p:spPr>
          <a:xfrm>
            <a:off x="809715" y="105411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 xmlns:a16="http://schemas.microsoft.com/office/drawing/2014/main" id="{7C16A569-901B-C6A9-5510-154F90D28A49}"/>
              </a:ext>
            </a:extLst>
          </p:cNvPr>
          <p:cNvSpPr txBox="1"/>
          <p:nvPr/>
        </p:nvSpPr>
        <p:spPr>
          <a:xfrm>
            <a:off x="860611" y="104866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1E819771-40E4-115E-1677-879EF07CAA9A}"/>
              </a:ext>
            </a:extLst>
          </p:cNvPr>
          <p:cNvSpPr txBox="1"/>
          <p:nvPr/>
        </p:nvSpPr>
        <p:spPr>
          <a:xfrm>
            <a:off x="1021428" y="1318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7231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3" y="1434828"/>
            <a:ext cx="9345749" cy="4401205"/>
          </a:xfrm>
          <a:prstGeom prst="rect">
            <a:avLst/>
          </a:prstGeom>
          <a:noFill/>
        </p:spPr>
        <p:txBody>
          <a:bodyPr wrap="square" rtlCol="0">
            <a:spAutoFit/>
          </a:bodyPr>
          <a:lstStyle/>
          <a:p>
            <a:pPr lvl="0"/>
            <a:r>
              <a:rPr lang="en-US" sz="2000" b="1" dirty="0" smtClean="0"/>
              <a:t>Performance </a:t>
            </a:r>
            <a:r>
              <a:rPr lang="en-US" sz="2000" b="1" dirty="0"/>
              <a:t>management </a:t>
            </a:r>
            <a:r>
              <a:rPr lang="en-US" sz="2000" dirty="0"/>
              <a:t>is an ongoing cycle that encompasses setting clear performance expectations, providing continuous feedback and coaching, conducting regular performance evaluations, and using these insights to guide development plans</a:t>
            </a:r>
            <a:r>
              <a:rPr lang="en-US" sz="2000" dirty="0" smtClean="0"/>
              <a:t>.</a:t>
            </a:r>
          </a:p>
          <a:p>
            <a:pPr lvl="0"/>
            <a:endParaRPr lang="en-US" sz="2000" dirty="0"/>
          </a:p>
          <a:p>
            <a:pPr lvl="0"/>
            <a:r>
              <a:rPr lang="en-US" sz="2000" b="1" dirty="0" smtClean="0"/>
              <a:t>Performance </a:t>
            </a:r>
            <a:r>
              <a:rPr lang="en-US" sz="2000" b="1" dirty="0"/>
              <a:t>feedback </a:t>
            </a:r>
            <a:r>
              <a:rPr lang="en-US" sz="2000" dirty="0"/>
              <a:t>plays a central role in this process. By offering specific, constructive feedback, managers can help employees understand their strengths and weaknesses, identify areas for improvement, and adjust their behaviors to achieve better results</a:t>
            </a:r>
            <a:r>
              <a:rPr lang="en-US" sz="2000" dirty="0" smtClean="0"/>
              <a:t>.</a:t>
            </a:r>
          </a:p>
          <a:p>
            <a:pPr lvl="0"/>
            <a:endParaRPr lang="en-US" sz="2000" dirty="0"/>
          </a:p>
          <a:p>
            <a:r>
              <a:rPr lang="en-US" sz="2000" b="1" dirty="0">
                <a:solidFill>
                  <a:srgbClr val="C00000"/>
                </a:solidFill>
                <a:latin typeface="Alexandria"/>
              </a:rPr>
              <a:t>A Roadmap for Success:</a:t>
            </a:r>
          </a:p>
          <a:p>
            <a:pPr lvl="0"/>
            <a:r>
              <a:rPr lang="en-US" sz="2000" b="1" dirty="0"/>
              <a:t>Collaborative Design &amp; Strategic Alignment</a:t>
            </a:r>
            <a:r>
              <a:rPr lang="en-US" sz="2000" dirty="0"/>
              <a:t>: Involve managers in the design process and ensure the system is tightly linked to the organization's strategy.</a:t>
            </a:r>
          </a:p>
          <a:p>
            <a:pPr lvl="0"/>
            <a:r>
              <a:rPr lang="en-US" sz="2000" b="1" dirty="0"/>
              <a:t>Fair and Objective Evaluations: </a:t>
            </a:r>
            <a:r>
              <a:rPr lang="en-US" sz="2000" dirty="0"/>
              <a:t>Establish clear performance standards using a combination of absolute </a:t>
            </a:r>
            <a:r>
              <a:rPr lang="en-US" sz="2000" dirty="0" smtClean="0"/>
              <a:t>(rating) </a:t>
            </a:r>
            <a:r>
              <a:rPr lang="en-US" sz="2000" dirty="0"/>
              <a:t>and relative </a:t>
            </a:r>
            <a:r>
              <a:rPr lang="en-US" sz="2000" dirty="0" smtClean="0"/>
              <a:t>(ranking) </a:t>
            </a:r>
            <a:r>
              <a:rPr lang="en-US" sz="2000" dirty="0"/>
              <a:t>measures when appropriate.</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Rectangle 6">
            <a:extLst>
              <a:ext uri="{FF2B5EF4-FFF2-40B4-BE49-F238E27FC236}">
                <a16:creationId xmlns="" xmlns:a16="http://schemas.microsoft.com/office/drawing/2014/main" id="{6FE380F3-A68B-26EA-9084-2C15BB9E43F9}"/>
              </a:ext>
            </a:extLst>
          </p:cNvPr>
          <p:cNvSpPr/>
          <p:nvPr/>
        </p:nvSpPr>
        <p:spPr>
          <a:xfrm>
            <a:off x="39156" y="56510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 xmlns:a16="http://schemas.microsoft.com/office/drawing/2014/main" id="{7C16A569-901B-C6A9-5510-154F90D28A49}"/>
              </a:ext>
            </a:extLst>
          </p:cNvPr>
          <p:cNvSpPr txBox="1"/>
          <p:nvPr/>
        </p:nvSpPr>
        <p:spPr>
          <a:xfrm>
            <a:off x="90052" y="55964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1E819771-40E4-115E-1677-879EF07CAA9A}"/>
              </a:ext>
            </a:extLst>
          </p:cNvPr>
          <p:cNvSpPr txBox="1"/>
          <p:nvPr/>
        </p:nvSpPr>
        <p:spPr>
          <a:xfrm>
            <a:off x="250869" y="82997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0224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3" y="1323835"/>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3" y="1434828"/>
            <a:ext cx="9345749" cy="3477875"/>
          </a:xfrm>
          <a:prstGeom prst="rect">
            <a:avLst/>
          </a:prstGeom>
          <a:noFill/>
        </p:spPr>
        <p:txBody>
          <a:bodyPr wrap="square" rtlCol="0">
            <a:spAutoFit/>
          </a:bodyPr>
          <a:lstStyle/>
          <a:p>
            <a:pPr marL="60325" lvl="1" indent="-60325"/>
            <a:r>
              <a:rPr lang="en-US" sz="2000" dirty="0"/>
              <a:t>The chapter discussed </a:t>
            </a:r>
            <a:r>
              <a:rPr lang="en-US" sz="2000" b="1" dirty="0" smtClean="0"/>
              <a:t>various Performance  </a:t>
            </a:r>
            <a:r>
              <a:rPr lang="en-US" sz="2000" b="1" dirty="0"/>
              <a:t>evaluation methods </a:t>
            </a:r>
            <a:r>
              <a:rPr lang="en-US" sz="2000" dirty="0"/>
              <a:t>(Ranking and rating methods)</a:t>
            </a:r>
          </a:p>
          <a:p>
            <a:pPr marL="685800" lvl="2">
              <a:tabLst>
                <a:tab pos="854075" algn="l"/>
                <a:tab pos="1265238" algn="l"/>
              </a:tabLst>
            </a:pPr>
            <a:endParaRPr lang="en-US" sz="2000" dirty="0">
              <a:latin typeface="Alexandria"/>
            </a:endParaRPr>
          </a:p>
          <a:p>
            <a:r>
              <a:rPr lang="en-US" sz="2000" b="1" dirty="0"/>
              <a:t>Common Appraisal Problems:</a:t>
            </a:r>
          </a:p>
          <a:p>
            <a:pPr marL="457200" lvl="0" indent="-288925">
              <a:buFont typeface="Wingdings" panose="05000000000000000000" pitchFamily="2" charset="2"/>
              <a:buChar char="Ø"/>
            </a:pPr>
            <a:r>
              <a:rPr lang="en-US" sz="2000" dirty="0"/>
              <a:t>Subjectivity and </a:t>
            </a:r>
            <a:r>
              <a:rPr lang="en-US" sz="2000" dirty="0" smtClean="0"/>
              <a:t>Bias</a:t>
            </a:r>
          </a:p>
          <a:p>
            <a:pPr marL="457200" lvl="0" indent="-288925">
              <a:buFont typeface="Wingdings" panose="05000000000000000000" pitchFamily="2" charset="2"/>
              <a:buChar char="Ø"/>
            </a:pPr>
            <a:r>
              <a:rPr lang="en-US" sz="2000" dirty="0" smtClean="0"/>
              <a:t>Leniency </a:t>
            </a:r>
            <a:r>
              <a:rPr lang="en-US" sz="2000" dirty="0"/>
              <a:t>or </a:t>
            </a:r>
            <a:r>
              <a:rPr lang="en-US" sz="2000" dirty="0" smtClean="0"/>
              <a:t>Strictness</a:t>
            </a:r>
          </a:p>
          <a:p>
            <a:pPr marL="457200" lvl="0" indent="-288925">
              <a:buFont typeface="Wingdings" panose="05000000000000000000" pitchFamily="2" charset="2"/>
              <a:buChar char="Ø"/>
            </a:pPr>
            <a:r>
              <a:rPr lang="en-US" sz="2000" dirty="0" smtClean="0"/>
              <a:t>Central Tendency</a:t>
            </a:r>
            <a:endParaRPr lang="en-US" sz="2000" dirty="0"/>
          </a:p>
          <a:p>
            <a:pPr marL="457200" lvl="0" indent="-288925">
              <a:buFont typeface="Wingdings" panose="05000000000000000000" pitchFamily="2" charset="2"/>
              <a:buChar char="Ø"/>
            </a:pPr>
            <a:r>
              <a:rPr lang="en-US" sz="2000" dirty="0"/>
              <a:t>Halo </a:t>
            </a:r>
            <a:r>
              <a:rPr lang="en-US" sz="2000" dirty="0" smtClean="0"/>
              <a:t>Effect</a:t>
            </a:r>
            <a:endParaRPr lang="en-US" sz="2000" dirty="0"/>
          </a:p>
          <a:p>
            <a:pPr marL="457200" lvl="0" indent="-288925">
              <a:buFont typeface="Wingdings" panose="05000000000000000000" pitchFamily="2" charset="2"/>
              <a:buChar char="Ø"/>
            </a:pPr>
            <a:r>
              <a:rPr lang="en-US" sz="2000" dirty="0"/>
              <a:t>Legal </a:t>
            </a:r>
            <a:r>
              <a:rPr lang="en-US" sz="2000" dirty="0" smtClean="0"/>
              <a:t>Issues</a:t>
            </a:r>
            <a:endParaRPr lang="en-US" sz="2000" dirty="0"/>
          </a:p>
          <a:p>
            <a:pPr marL="974725" lvl="0">
              <a:tabLst>
                <a:tab pos="1265238" algn="l"/>
              </a:tabLst>
            </a:pPr>
            <a:endParaRPr lang="en-US" sz="2000" dirty="0">
              <a:latin typeface="Alexandria"/>
            </a:endParaRPr>
          </a:p>
          <a:p>
            <a:pPr marL="122238" lvl="0">
              <a:tabLst>
                <a:tab pos="1265238" algn="l"/>
              </a:tabLst>
            </a:pPr>
            <a:r>
              <a:rPr lang="en-US" sz="2000" dirty="0" smtClean="0">
                <a:latin typeface="Alexandria"/>
              </a:rPr>
              <a:t>Guideline for managers in conducting an effective evaluation interview</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Rectangle 6">
            <a:extLst>
              <a:ext uri="{FF2B5EF4-FFF2-40B4-BE49-F238E27FC236}">
                <a16:creationId xmlns:a16="http://schemas.microsoft.com/office/drawing/2014/main" xmlns="" id="{3985EAE6-BFA6-766D-A032-077E4DCB399E}"/>
              </a:ext>
            </a:extLst>
          </p:cNvPr>
          <p:cNvSpPr/>
          <p:nvPr/>
        </p:nvSpPr>
        <p:spPr>
          <a:xfrm>
            <a:off x="129508" y="268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xmlns="" id="{05E43288-C9C0-B2CA-0970-EB4E627B30CA}"/>
              </a:ext>
            </a:extLst>
          </p:cNvPr>
          <p:cNvSpPr txBox="1"/>
          <p:nvPr/>
        </p:nvSpPr>
        <p:spPr>
          <a:xfrm>
            <a:off x="340349" y="3088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463D680D-A11B-0A8A-63D5-DD2C6F3FD516}"/>
              </a:ext>
            </a:extLst>
          </p:cNvPr>
          <p:cNvSpPr txBox="1"/>
          <p:nvPr/>
        </p:nvSpPr>
        <p:spPr>
          <a:xfrm>
            <a:off x="401379" y="56462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4852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75956"/>
            <a:ext cx="9883167" cy="3477875"/>
          </a:xfrm>
          <a:prstGeom prst="rect">
            <a:avLst/>
          </a:prstGeom>
          <a:noFill/>
        </p:spPr>
        <p:txBody>
          <a:bodyPr wrap="square" rtlCol="0">
            <a:spAutoFit/>
          </a:bodyPr>
          <a:lstStyle/>
          <a:p>
            <a:pPr lvl="0"/>
            <a:r>
              <a:rPr lang="en-US" sz="2000" b="1" dirty="0">
                <a:solidFill>
                  <a:srgbClr val="C00000"/>
                </a:solidFill>
                <a:latin typeface="Alexandria"/>
              </a:rPr>
              <a:t>Purpose and Use:</a:t>
            </a:r>
            <a:r>
              <a:rPr lang="en-US" sz="2000" dirty="0">
                <a:solidFill>
                  <a:srgbClr val="C00000"/>
                </a:solidFill>
                <a:latin typeface="Alexandria"/>
              </a:rPr>
              <a:t> </a:t>
            </a:r>
            <a:r>
              <a:rPr lang="en-US" sz="2000" dirty="0">
                <a:latin typeface="Alexandria"/>
              </a:rPr>
              <a:t>What's the main goal of the system? Is it for employee development, informing rewards and compensation, boosting motivation, ensuring legal compliance, or HR planning (or a combination)? It's crucial to define the purpose upfront to avoid conflicting goals and ensure data collection supports them all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Employee Development:</a:t>
            </a:r>
            <a:r>
              <a:rPr lang="en-US" sz="2000" dirty="0">
                <a:solidFill>
                  <a:srgbClr val="C00000"/>
                </a:solidFill>
                <a:latin typeface="Alexandria"/>
              </a:rPr>
              <a:t> </a:t>
            </a:r>
            <a:r>
              <a:rPr lang="en-US" sz="2000" dirty="0">
                <a:latin typeface="Alexandria"/>
              </a:rPr>
              <a:t>The system should identify skill and performance gaps to guide training and development programs. Performance feedback should provide information to fuel these programs, and desired outcomes from training should be incorporated back into the performance management system. This creates a two-way loop for improvement</a:t>
            </a:r>
            <a:r>
              <a:rPr lang="en-US" sz="2000" dirty="0" smtClean="0">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346765" y="1171519"/>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942308" y="7562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xmlns="" id="{05E43288-C9C0-B2CA-0970-EB4E627B30CA}"/>
              </a:ext>
            </a:extLst>
          </p:cNvPr>
          <p:cNvSpPr txBox="1"/>
          <p:nvPr/>
        </p:nvSpPr>
        <p:spPr>
          <a:xfrm>
            <a:off x="1153149" y="79681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463D680D-A11B-0A8A-63D5-DD2C6F3FD516}"/>
              </a:ext>
            </a:extLst>
          </p:cNvPr>
          <p:cNvSpPr txBox="1"/>
          <p:nvPr/>
        </p:nvSpPr>
        <p:spPr>
          <a:xfrm>
            <a:off x="1214179" y="105262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9371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4401205"/>
          </a:xfrm>
          <a:prstGeom prst="rect">
            <a:avLst/>
          </a:prstGeom>
          <a:noFill/>
        </p:spPr>
        <p:txBody>
          <a:bodyPr wrap="square" rtlCol="0">
            <a:spAutoFit/>
          </a:bodyPr>
          <a:lstStyle/>
          <a:p>
            <a:pPr lvl="0"/>
            <a:r>
              <a:rPr lang="en-US" sz="2000" b="1" dirty="0">
                <a:solidFill>
                  <a:srgbClr val="C00000"/>
                </a:solidFill>
                <a:latin typeface="Alexandria"/>
              </a:rPr>
              <a:t>Rewards and Compensation:</a:t>
            </a:r>
            <a:r>
              <a:rPr lang="en-US" sz="2000" dirty="0">
                <a:solidFill>
                  <a:srgbClr val="C00000"/>
                </a:solidFill>
                <a:latin typeface="Alexandria"/>
              </a:rPr>
              <a:t> </a:t>
            </a:r>
            <a:r>
              <a:rPr lang="en-US" sz="2000" dirty="0">
                <a:latin typeface="Alexandria"/>
              </a:rPr>
              <a:t>Decisions like salary, promotions, and bonuses often rely on performance data. Employees must trust the performance feedback system for these decisions to be seen as fair. An unfair system can lead to a perceived unfairness in compensation as well</a:t>
            </a:r>
            <a:r>
              <a:rPr lang="en-US" sz="2000" dirty="0" smtClean="0">
                <a:latin typeface="Alexandria"/>
              </a:rPr>
              <a:t>.</a:t>
            </a:r>
          </a:p>
          <a:p>
            <a:pPr lvl="0"/>
            <a:endParaRPr lang="en-US" sz="2000" dirty="0" smtClean="0">
              <a:latin typeface="Alexandria"/>
            </a:endParaRPr>
          </a:p>
          <a:p>
            <a:pPr lvl="0"/>
            <a:r>
              <a:rPr lang="en-US" sz="2000" b="1" dirty="0">
                <a:solidFill>
                  <a:srgbClr val="C00000"/>
                </a:solidFill>
                <a:latin typeface="Alexandria"/>
              </a:rPr>
              <a:t>Motivation:</a:t>
            </a:r>
            <a:r>
              <a:rPr lang="en-US" sz="2000" dirty="0">
                <a:solidFill>
                  <a:srgbClr val="C00000"/>
                </a:solidFill>
                <a:latin typeface="Alexandria"/>
              </a:rPr>
              <a:t> </a:t>
            </a:r>
            <a:r>
              <a:rPr lang="en-US" sz="2000" dirty="0">
                <a:latin typeface="Alexandria"/>
              </a:rPr>
              <a:t>A formal process for acknowledging and praising employees can reinforce positive behaviors and outcomes. The system should clearly communicate expectations and allow employees to express their desired job assignments and responsibilities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Legal Compliance:</a:t>
            </a:r>
            <a:r>
              <a:rPr lang="en-US" sz="2000" dirty="0">
                <a:solidFill>
                  <a:srgbClr val="C00000"/>
                </a:solidFill>
                <a:latin typeface="Alexandria"/>
              </a:rPr>
              <a:t> </a:t>
            </a:r>
            <a:r>
              <a:rPr lang="en-US" sz="2000" dirty="0">
                <a:latin typeface="Alexandria"/>
              </a:rPr>
              <a:t>Documentation of performance deficiencies is crucial for defending against claims of unfair dismissal or discrimination. Data showing consistent, unacceptable performance strengthens the organization's defense against such charges.</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50557" y="1144930"/>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689558" y="61770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xmlns="" id="{05E43288-C9C0-B2CA-0970-EB4E627B30CA}"/>
              </a:ext>
            </a:extLst>
          </p:cNvPr>
          <p:cNvSpPr txBox="1"/>
          <p:nvPr/>
        </p:nvSpPr>
        <p:spPr>
          <a:xfrm>
            <a:off x="900399" y="65828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463D680D-A11B-0A8A-63D5-DD2C6F3FD516}"/>
              </a:ext>
            </a:extLst>
          </p:cNvPr>
          <p:cNvSpPr txBox="1"/>
          <p:nvPr/>
        </p:nvSpPr>
        <p:spPr>
          <a:xfrm>
            <a:off x="961429" y="91409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6622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Tree>
    <p:extLst>
      <p:ext uri="{BB962C8B-B14F-4D97-AF65-F5344CB8AC3E}">
        <p14:creationId xmlns:p14="http://schemas.microsoft.com/office/powerpoint/2010/main" val="17201967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smtClean="0"/>
              <a:t> </a:t>
            </a:r>
            <a:r>
              <a:rPr lang="en-US" sz="2000" dirty="0"/>
              <a:t>Compensation management is a strategic process involving the design, implementation, and administration of pay structures to attract, motivate, and retain </a:t>
            </a:r>
            <a:r>
              <a:rPr lang="en-US" sz="2000" dirty="0" smtClean="0"/>
              <a:t>employees.</a:t>
            </a:r>
          </a:p>
          <a:p>
            <a:endParaRPr lang="en-US" sz="2000" dirty="0">
              <a:cs typeface="Times New Roman" panose="02020603050405020304" pitchFamily="18" charset="0"/>
            </a:endParaRPr>
          </a:p>
          <a:p>
            <a:r>
              <a:rPr lang="en-US" sz="2000" b="1" dirty="0">
                <a:solidFill>
                  <a:srgbClr val="C00000"/>
                </a:solidFill>
              </a:rPr>
              <a:t>Several factors influence pay rates, including:</a:t>
            </a:r>
          </a:p>
          <a:p>
            <a:pPr lvl="0"/>
            <a:r>
              <a:rPr lang="en-US" sz="2000" b="1" dirty="0"/>
              <a:t>Job-related factors:</a:t>
            </a:r>
            <a:r>
              <a:rPr lang="en-US" sz="2000" dirty="0"/>
              <a:t> Job complexity, responsibility, required skills, working conditions, and performance levels.</a:t>
            </a:r>
          </a:p>
          <a:p>
            <a:pPr lvl="0"/>
            <a:r>
              <a:rPr lang="en-US" sz="2000" b="1" dirty="0"/>
              <a:t>Employee-related factors:</a:t>
            </a:r>
            <a:r>
              <a:rPr lang="en-US" sz="2000" dirty="0"/>
              <a:t> Education, experience, certifications, and performance.</a:t>
            </a:r>
          </a:p>
          <a:p>
            <a:pPr lvl="0"/>
            <a:r>
              <a:rPr lang="en-US" sz="2000" b="1" dirty="0"/>
              <a:t>Organizational factors:</a:t>
            </a:r>
            <a:r>
              <a:rPr lang="en-US" sz="2000" dirty="0"/>
              <a:t> Company size, industry, profitability, and compensation philosophy.</a:t>
            </a:r>
          </a:p>
          <a:p>
            <a:pPr lvl="0"/>
            <a:r>
              <a:rPr lang="en-US" sz="2000" b="1" dirty="0"/>
              <a:t>Market factors:</a:t>
            </a:r>
            <a:r>
              <a:rPr lang="en-US" sz="2000" dirty="0"/>
              <a:t> Labor supply and demand, cost of living, and competitor pay rates.</a:t>
            </a:r>
          </a:p>
          <a:p>
            <a:pPr lvl="0"/>
            <a:r>
              <a:rPr lang="en-US" sz="2000" b="1" dirty="0"/>
              <a:t>Legal and regulatory factors:</a:t>
            </a:r>
            <a:r>
              <a:rPr lang="en-US" sz="2000" dirty="0"/>
              <a:t> Minimum wage laws, overtime regulations, and equal pay legislation.</a:t>
            </a:r>
          </a:p>
          <a:p>
            <a:endParaRPr lang="en-US" sz="2000" dirty="0">
              <a:cs typeface="Times New Roman" panose="02020603050405020304" pitchFamily="18" charset="0"/>
            </a:endParaRP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371305" y="6399106"/>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3985EAE6-BFA6-766D-A032-077E4DCB399E}"/>
              </a:ext>
            </a:extLst>
          </p:cNvPr>
          <p:cNvSpPr/>
          <p:nvPr/>
        </p:nvSpPr>
        <p:spPr>
          <a:xfrm>
            <a:off x="19918" y="4181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230759" y="45874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1789" y="71456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0602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001095"/>
          </a:xfrm>
          <a:prstGeom prst="rect">
            <a:avLst/>
          </a:prstGeom>
          <a:noFill/>
        </p:spPr>
        <p:txBody>
          <a:bodyPr wrap="square" rtlCol="0">
            <a:spAutoFit/>
          </a:bodyPr>
          <a:lstStyle/>
          <a:p>
            <a:r>
              <a:rPr lang="en-US" sz="2000" dirty="0" smtClean="0"/>
              <a:t> </a:t>
            </a:r>
            <a:r>
              <a:rPr lang="en-US" b="1" dirty="0">
                <a:latin typeface="Alexandria"/>
              </a:rPr>
              <a:t>Direct </a:t>
            </a:r>
            <a:r>
              <a:rPr lang="en-US" b="1" dirty="0" smtClean="0">
                <a:latin typeface="Alexandria"/>
              </a:rPr>
              <a:t>Compensation</a:t>
            </a:r>
          </a:p>
          <a:p>
            <a:endParaRPr lang="en-US" b="1" dirty="0">
              <a:latin typeface="Alexandria"/>
            </a:endParaRPr>
          </a:p>
          <a:p>
            <a:r>
              <a:rPr lang="en-US" dirty="0">
                <a:latin typeface="Alexandria"/>
              </a:rPr>
              <a:t>Direct compensation refers to monetary payments employees receive for their work. It comprises</a:t>
            </a:r>
            <a:r>
              <a:rPr lang="en-US" dirty="0" smtClean="0">
                <a:latin typeface="Alexandria"/>
              </a:rPr>
              <a:t>:</a:t>
            </a:r>
          </a:p>
          <a:p>
            <a:endParaRPr lang="en-US" dirty="0">
              <a:latin typeface="Alexandria"/>
            </a:endParaRPr>
          </a:p>
          <a:p>
            <a:pPr lvl="0"/>
            <a:r>
              <a:rPr lang="en-US" b="1" dirty="0">
                <a:latin typeface="Alexandria"/>
              </a:rPr>
              <a:t>Base pay:</a:t>
            </a:r>
            <a:r>
              <a:rPr lang="en-US" dirty="0">
                <a:latin typeface="Alexandria"/>
              </a:rPr>
              <a:t> The fixed amount of money employees earn for their job, usually paid on a regular basis (hourly, weekly, monthly, or annually</a:t>
            </a:r>
            <a:r>
              <a:rPr lang="en-US" dirty="0" smtClean="0">
                <a:latin typeface="Alexandria"/>
              </a:rPr>
              <a:t>).</a:t>
            </a:r>
          </a:p>
          <a:p>
            <a:pPr lvl="0"/>
            <a:endParaRPr lang="en-US" dirty="0">
              <a:latin typeface="Alexandria"/>
            </a:endParaRPr>
          </a:p>
          <a:p>
            <a:pPr lvl="0"/>
            <a:r>
              <a:rPr lang="en-US" b="1" dirty="0">
                <a:latin typeface="Alexandria"/>
              </a:rPr>
              <a:t>Incentives:</a:t>
            </a:r>
            <a:r>
              <a:rPr lang="en-US" dirty="0">
                <a:latin typeface="Alexandria"/>
              </a:rPr>
              <a:t> Variable pay linked to individual or organizational performance. This includes:</a:t>
            </a:r>
          </a:p>
          <a:p>
            <a:pPr lvl="1"/>
            <a:r>
              <a:rPr lang="en-US" b="1" dirty="0">
                <a:latin typeface="Alexandria"/>
              </a:rPr>
              <a:t>Bonuses:</a:t>
            </a:r>
            <a:r>
              <a:rPr lang="en-US" dirty="0">
                <a:latin typeface="Alexandria"/>
              </a:rPr>
              <a:t> Lump sum payments given in recognition of specific achievements or contributions.</a:t>
            </a:r>
          </a:p>
          <a:p>
            <a:pPr lvl="1"/>
            <a:r>
              <a:rPr lang="en-US" b="1" dirty="0">
                <a:latin typeface="Alexandria"/>
              </a:rPr>
              <a:t>Commissions:</a:t>
            </a:r>
            <a:r>
              <a:rPr lang="en-US" dirty="0">
                <a:latin typeface="Alexandria"/>
              </a:rPr>
              <a:t> Pay based on a percentage of sales or revenue generated.</a:t>
            </a:r>
          </a:p>
          <a:p>
            <a:pPr lvl="1"/>
            <a:r>
              <a:rPr lang="en-US" b="1" dirty="0">
                <a:latin typeface="Alexandria"/>
              </a:rPr>
              <a:t>Profit-sharing:</a:t>
            </a:r>
            <a:r>
              <a:rPr lang="en-US" dirty="0">
                <a:latin typeface="Alexandria"/>
              </a:rPr>
              <a:t> Employees receive a portion of the company's profits.</a:t>
            </a:r>
          </a:p>
          <a:p>
            <a:pPr lvl="1"/>
            <a:r>
              <a:rPr lang="en-US" b="1" dirty="0">
                <a:latin typeface="Alexandria"/>
              </a:rPr>
              <a:t>Stock options:</a:t>
            </a:r>
            <a:r>
              <a:rPr lang="en-US" dirty="0">
                <a:latin typeface="Alexandria"/>
              </a:rPr>
              <a:t> The right to purchase company shares at a predetermined price.</a:t>
            </a:r>
            <a:endParaRPr lang="en-US" dirty="0">
              <a:latin typeface="Alexandria"/>
            </a:endParaRP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371305" y="6399106"/>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3985EAE6-BFA6-766D-A032-077E4DCB399E}"/>
              </a:ext>
            </a:extLst>
          </p:cNvPr>
          <p:cNvSpPr/>
          <p:nvPr/>
        </p:nvSpPr>
        <p:spPr>
          <a:xfrm>
            <a:off x="141703" y="2667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352544" y="3073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13574" y="56314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363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278094"/>
          </a:xfrm>
          <a:prstGeom prst="rect">
            <a:avLst/>
          </a:prstGeom>
          <a:noFill/>
        </p:spPr>
        <p:txBody>
          <a:bodyPr wrap="square" rtlCol="0">
            <a:spAutoFit/>
          </a:bodyPr>
          <a:lstStyle/>
          <a:p>
            <a:r>
              <a:rPr lang="en-US" sz="2000" dirty="0" smtClean="0"/>
              <a:t> </a:t>
            </a:r>
            <a:r>
              <a:rPr lang="en-US" b="1" dirty="0">
                <a:latin typeface="Alexandria"/>
              </a:rPr>
              <a:t>Indirect Compensation (Benefits)</a:t>
            </a:r>
          </a:p>
          <a:p>
            <a:r>
              <a:rPr lang="en-US" dirty="0">
                <a:latin typeface="Alexandria"/>
              </a:rPr>
              <a:t>Indirect compensation, also known as benefits, refers to non-monetary rewards provided to employees. These can be categorized into</a:t>
            </a:r>
            <a:r>
              <a:rPr lang="en-US" dirty="0" smtClean="0">
                <a:latin typeface="Alexandria"/>
              </a:rPr>
              <a:t>:</a:t>
            </a:r>
          </a:p>
          <a:p>
            <a:endParaRPr lang="en-US" dirty="0">
              <a:latin typeface="Alexandria"/>
            </a:endParaRPr>
          </a:p>
          <a:p>
            <a:pPr lvl="0"/>
            <a:r>
              <a:rPr lang="en-US" b="1" dirty="0">
                <a:latin typeface="Alexandria"/>
              </a:rPr>
              <a:t>Legally Required Benefits:</a:t>
            </a:r>
            <a:endParaRPr lang="en-US" dirty="0">
              <a:latin typeface="Alexandria"/>
            </a:endParaRPr>
          </a:p>
          <a:p>
            <a:pPr lvl="1"/>
            <a:r>
              <a:rPr lang="en-US" dirty="0">
                <a:latin typeface="Alexandria"/>
              </a:rPr>
              <a:t>Social security</a:t>
            </a:r>
          </a:p>
          <a:p>
            <a:pPr lvl="1"/>
            <a:r>
              <a:rPr lang="en-US" dirty="0">
                <a:latin typeface="Alexandria"/>
              </a:rPr>
              <a:t>Unemployment compensation</a:t>
            </a:r>
          </a:p>
          <a:p>
            <a:pPr lvl="1"/>
            <a:r>
              <a:rPr lang="en-US" dirty="0">
                <a:latin typeface="Alexandria"/>
              </a:rPr>
              <a:t>Workers' compensation</a:t>
            </a:r>
          </a:p>
          <a:p>
            <a:pPr lvl="1"/>
            <a:r>
              <a:rPr lang="en-US" dirty="0">
                <a:latin typeface="Alexandria"/>
              </a:rPr>
              <a:t>Family and Medical Leave Act (FMLA</a:t>
            </a:r>
            <a:r>
              <a:rPr lang="en-US" dirty="0" smtClean="0">
                <a:latin typeface="Alexandria"/>
              </a:rPr>
              <a:t>)</a:t>
            </a:r>
          </a:p>
          <a:p>
            <a:pPr lvl="1"/>
            <a:endParaRPr lang="en-US" dirty="0">
              <a:latin typeface="Alexandria"/>
            </a:endParaRPr>
          </a:p>
          <a:p>
            <a:pPr lvl="0"/>
            <a:r>
              <a:rPr lang="en-US" b="1" dirty="0">
                <a:latin typeface="Alexandria"/>
              </a:rPr>
              <a:t>Optional Benefits:</a:t>
            </a:r>
            <a:endParaRPr lang="en-US" dirty="0">
              <a:latin typeface="Alexandria"/>
            </a:endParaRPr>
          </a:p>
          <a:p>
            <a:pPr lvl="1"/>
            <a:r>
              <a:rPr lang="en-US" dirty="0">
                <a:latin typeface="Alexandria"/>
              </a:rPr>
              <a:t>Paid time off (PTO) including holidays, vacation, sick leave, Health insurance, Retirement/pension plans, Disability insurance, Life insurance, Tuition reimbursement, Dependent care assistance</a:t>
            </a:r>
          </a:p>
          <a:p>
            <a:pPr lvl="1"/>
            <a:r>
              <a:rPr lang="en-US" dirty="0">
                <a:latin typeface="Alexandria"/>
              </a:rPr>
              <a:t>Flexible work arrangements (telecommuting, flextime, compressed work weeks)</a:t>
            </a:r>
            <a:endParaRPr lang="en-US" dirty="0">
              <a:latin typeface="Alexandria"/>
            </a:endParaRP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371305" y="6399106"/>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3985EAE6-BFA6-766D-A032-077E4DCB399E}"/>
              </a:ext>
            </a:extLst>
          </p:cNvPr>
          <p:cNvSpPr/>
          <p:nvPr/>
        </p:nvSpPr>
        <p:spPr>
          <a:xfrm>
            <a:off x="452809" y="25105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663650" y="2916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24680" y="54744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94148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708981"/>
          </a:xfrm>
          <a:prstGeom prst="rect">
            <a:avLst/>
          </a:prstGeom>
          <a:noFill/>
        </p:spPr>
        <p:txBody>
          <a:bodyPr wrap="square" rtlCol="0">
            <a:spAutoFit/>
          </a:bodyPr>
          <a:lstStyle/>
          <a:p>
            <a:r>
              <a:rPr lang="en-US" sz="2000" dirty="0" smtClean="0"/>
              <a:t> </a:t>
            </a:r>
            <a:r>
              <a:rPr lang="en-US" sz="2000" b="1" dirty="0"/>
              <a:t>Job evaluation </a:t>
            </a:r>
            <a:r>
              <a:rPr lang="en-US" sz="2000" dirty="0"/>
              <a:t>is a systematic process of determining the relative worth of different jobs within an organization. It involves comparing jobs based on factors like skills, effort, responsibility, and working conditions. Methods include job ranking, job classification, and the point factor method</a:t>
            </a:r>
            <a:r>
              <a:rPr lang="en-US" sz="2000" dirty="0" smtClean="0"/>
              <a:t>.</a:t>
            </a:r>
          </a:p>
          <a:p>
            <a:endParaRPr lang="en-US" sz="2000" dirty="0"/>
          </a:p>
          <a:p>
            <a:r>
              <a:rPr lang="en-US" sz="2000" b="1" dirty="0">
                <a:solidFill>
                  <a:srgbClr val="C00000"/>
                </a:solidFill>
              </a:rPr>
              <a:t>Establishing a Market-Competitive Pay Plan</a:t>
            </a:r>
          </a:p>
          <a:p>
            <a:pPr lvl="0"/>
            <a:r>
              <a:rPr lang="en-US" sz="2000" b="1" dirty="0"/>
              <a:t>Conduct a Job Evaluation:</a:t>
            </a:r>
            <a:r>
              <a:rPr lang="en-US" sz="2000" dirty="0"/>
              <a:t> Determine the relative worth of jobs within the organization.</a:t>
            </a:r>
          </a:p>
          <a:p>
            <a:pPr lvl="0"/>
            <a:r>
              <a:rPr lang="en-US" sz="2000" b="1" dirty="0"/>
              <a:t>Conduct a Salary Survey:</a:t>
            </a:r>
            <a:r>
              <a:rPr lang="en-US" sz="2000" dirty="0"/>
              <a:t> Gather data on market rates for similar jobs.</a:t>
            </a:r>
          </a:p>
          <a:p>
            <a:pPr lvl="0"/>
            <a:r>
              <a:rPr lang="en-US" sz="2000" b="1" dirty="0"/>
              <a:t>Develop Pay Grades and Ranges:</a:t>
            </a:r>
            <a:r>
              <a:rPr lang="en-US" sz="2000" dirty="0"/>
              <a:t> Group similar jobs into pay grades and establish pay ranges for each grade.</a:t>
            </a:r>
          </a:p>
          <a:p>
            <a:pPr lvl="0"/>
            <a:r>
              <a:rPr lang="en-US" sz="2000" b="1" dirty="0"/>
              <a:t>Create a Wage Curve:</a:t>
            </a:r>
            <a:r>
              <a:rPr lang="en-US" sz="2000" dirty="0"/>
              <a:t> Plot the relationship between job evaluation points and pay rates to visualize pay distribution.</a:t>
            </a:r>
          </a:p>
          <a:p>
            <a:pPr lvl="0"/>
            <a:r>
              <a:rPr lang="en-US" sz="2000" b="1" dirty="0"/>
              <a:t>Adjust Pay Rates:</a:t>
            </a:r>
            <a:r>
              <a:rPr lang="en-US" sz="2000" dirty="0"/>
              <a:t> Compare internal pay rates to market rates and make necessary adjustments.</a:t>
            </a:r>
          </a:p>
          <a:p>
            <a:endParaRPr lang="en-US" sz="2000" dirty="0"/>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218710" y="6453309"/>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3985EAE6-BFA6-766D-A032-077E4DCB399E}"/>
              </a:ext>
            </a:extLst>
          </p:cNvPr>
          <p:cNvSpPr/>
          <p:nvPr/>
        </p:nvSpPr>
        <p:spPr>
          <a:xfrm>
            <a:off x="478830" y="2875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689671" y="3281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50701" y="58397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55894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3477875"/>
          </a:xfrm>
          <a:prstGeom prst="rect">
            <a:avLst/>
          </a:prstGeom>
          <a:noFill/>
        </p:spPr>
        <p:txBody>
          <a:bodyPr wrap="square" rtlCol="0">
            <a:spAutoFit/>
          </a:bodyPr>
          <a:lstStyle/>
          <a:p>
            <a:r>
              <a:rPr lang="en-US" sz="2000" b="1" dirty="0">
                <a:solidFill>
                  <a:srgbClr val="C00000"/>
                </a:solidFill>
              </a:rPr>
              <a:t>Pricing Managerial and Professional Jobs</a:t>
            </a:r>
          </a:p>
          <a:p>
            <a:r>
              <a:rPr lang="en-US" sz="2000" dirty="0"/>
              <a:t>Managerial and professional jobs often require specialized compensation approaches due to their unique characteristics. Factors such as education, experience, certifications, and performance play a more significant role in determining pay for these positions. Market-based pricing and incentive compensation are often used</a:t>
            </a:r>
            <a:r>
              <a:rPr lang="en-US" sz="2000" dirty="0" smtClean="0"/>
              <a:t>.</a:t>
            </a:r>
          </a:p>
          <a:p>
            <a:endParaRPr lang="en-US" sz="2000" dirty="0"/>
          </a:p>
          <a:p>
            <a:r>
              <a:rPr lang="en-US" sz="2000" b="1" dirty="0">
                <a:solidFill>
                  <a:srgbClr val="C00000"/>
                </a:solidFill>
              </a:rPr>
              <a:t>Competency-Based vs. Traditional Pay Plans</a:t>
            </a:r>
          </a:p>
          <a:p>
            <a:pPr lvl="0"/>
            <a:r>
              <a:rPr lang="en-US" sz="2000" b="1" dirty="0"/>
              <a:t>Traditional pay plans</a:t>
            </a:r>
            <a:r>
              <a:rPr lang="en-US" sz="2000" dirty="0"/>
              <a:t> focus on job titles and responsibilities, with pay rates based on job grades.</a:t>
            </a:r>
          </a:p>
          <a:p>
            <a:pPr lvl="0"/>
            <a:r>
              <a:rPr lang="en-US" sz="2000" b="1" dirty="0"/>
              <a:t>Competency-based pay</a:t>
            </a:r>
            <a:r>
              <a:rPr lang="en-US" sz="2000" dirty="0"/>
              <a:t> rewards employees for the skills and knowledge they possess, regardless of their job title. This approach encourages skill development and flexibility.</a:t>
            </a: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479909" y="6431380"/>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3985EAE6-BFA6-766D-A032-077E4DCB399E}"/>
              </a:ext>
            </a:extLst>
          </p:cNvPr>
          <p:cNvSpPr/>
          <p:nvPr/>
        </p:nvSpPr>
        <p:spPr>
          <a:xfrm>
            <a:off x="782651" y="304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993492" y="344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4522" y="6004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52141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3170099"/>
          </a:xfrm>
          <a:prstGeom prst="rect">
            <a:avLst/>
          </a:prstGeom>
          <a:noFill/>
        </p:spPr>
        <p:txBody>
          <a:bodyPr wrap="square" rtlCol="0">
            <a:spAutoFit/>
          </a:bodyPr>
          <a:lstStyle/>
          <a:p>
            <a:r>
              <a:rPr lang="en-US" sz="2000" b="1" dirty="0">
                <a:solidFill>
                  <a:srgbClr val="C00000"/>
                </a:solidFill>
              </a:rPr>
              <a:t>Contemporary Compensation </a:t>
            </a:r>
            <a:r>
              <a:rPr lang="en-US" sz="2000" b="1" dirty="0" smtClean="0">
                <a:solidFill>
                  <a:srgbClr val="C00000"/>
                </a:solidFill>
              </a:rPr>
              <a:t>Trends</a:t>
            </a:r>
          </a:p>
          <a:p>
            <a:endParaRPr lang="en-US" sz="2000" b="1" dirty="0">
              <a:solidFill>
                <a:srgbClr val="C00000"/>
              </a:solidFill>
            </a:endParaRPr>
          </a:p>
          <a:p>
            <a:pPr lvl="0"/>
            <a:r>
              <a:rPr lang="en-US" sz="2000" b="1" dirty="0" err="1"/>
              <a:t>Broadbanding</a:t>
            </a:r>
            <a:r>
              <a:rPr lang="en-US" sz="2000" b="1" dirty="0"/>
              <a:t>:</a:t>
            </a:r>
            <a:r>
              <a:rPr lang="en-US" sz="2000" dirty="0"/>
              <a:t> Consolidating pay grades into wider bands to increase flexibility.</a:t>
            </a:r>
          </a:p>
          <a:p>
            <a:pPr lvl="0"/>
            <a:r>
              <a:rPr lang="en-US" sz="2000" b="1" dirty="0"/>
              <a:t>Talent Management:</a:t>
            </a:r>
            <a:r>
              <a:rPr lang="en-US" sz="2000" dirty="0"/>
              <a:t> Focusing on high-potential employees and allocating resources accordingly</a:t>
            </a:r>
            <a:r>
              <a:rPr lang="en-US" sz="2000" dirty="0" smtClean="0"/>
              <a:t>.</a:t>
            </a:r>
          </a:p>
          <a:p>
            <a:pPr lvl="0"/>
            <a:endParaRPr lang="en-US" sz="2000" dirty="0"/>
          </a:p>
          <a:p>
            <a:pPr lvl="0"/>
            <a:r>
              <a:rPr lang="en-US" sz="2000" b="1" dirty="0"/>
              <a:t>Comparable Worth:</a:t>
            </a:r>
            <a:r>
              <a:rPr lang="en-US" sz="2000" dirty="0"/>
              <a:t> Ensuring equal pay for jobs of comparable value, regardless of gender or job title</a:t>
            </a:r>
            <a:r>
              <a:rPr lang="en-US" sz="2000" dirty="0" smtClean="0"/>
              <a:t>.</a:t>
            </a:r>
          </a:p>
          <a:p>
            <a:pPr lvl="0"/>
            <a:endParaRPr lang="en-US" sz="2000" dirty="0"/>
          </a:p>
          <a:p>
            <a:pPr lvl="0"/>
            <a:r>
              <a:rPr lang="en-US" sz="2000" b="1" dirty="0"/>
              <a:t>Pay for Performance:</a:t>
            </a:r>
            <a:r>
              <a:rPr lang="en-US" sz="2000" dirty="0"/>
              <a:t> Linking compensation to individual or team performance.</a:t>
            </a: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479909" y="6457890"/>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3985EAE6-BFA6-766D-A032-077E4DCB399E}"/>
              </a:ext>
            </a:extLst>
          </p:cNvPr>
          <p:cNvSpPr/>
          <p:nvPr/>
        </p:nvSpPr>
        <p:spPr>
          <a:xfrm>
            <a:off x="63987" y="4243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274828" y="46491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35858" y="7207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70432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401205"/>
          </a:xfrm>
          <a:prstGeom prst="rect">
            <a:avLst/>
          </a:prstGeom>
          <a:noFill/>
        </p:spPr>
        <p:txBody>
          <a:bodyPr wrap="square" rtlCol="0">
            <a:spAutoFit/>
          </a:bodyPr>
          <a:lstStyle/>
          <a:p>
            <a:r>
              <a:rPr lang="en-US" sz="2000" dirty="0" smtClean="0"/>
              <a:t> </a:t>
            </a:r>
            <a:r>
              <a:rPr lang="en-US" sz="2000" b="1" dirty="0">
                <a:solidFill>
                  <a:srgbClr val="C00000"/>
                </a:solidFill>
                <a:latin typeface="Alexandria"/>
              </a:rPr>
              <a:t>Employee Retention</a:t>
            </a:r>
          </a:p>
          <a:p>
            <a:pPr lvl="0"/>
            <a:r>
              <a:rPr lang="en-US" sz="2000" b="1" dirty="0">
                <a:latin typeface="Alexandria"/>
              </a:rPr>
              <a:t>Comprehensive approach:</a:t>
            </a:r>
            <a:r>
              <a:rPr lang="en-US" sz="2000" dirty="0">
                <a:latin typeface="Alexandria"/>
              </a:rPr>
              <a:t> Implement strategies such as competitive compensation, flexible work arrangements, career development opportunities, and a positive work environment to retain top talent.</a:t>
            </a:r>
          </a:p>
          <a:p>
            <a:pPr lvl="0"/>
            <a:r>
              <a:rPr lang="en-US" sz="2000" b="1" dirty="0">
                <a:solidFill>
                  <a:srgbClr val="C00000"/>
                </a:solidFill>
                <a:latin typeface="Alexandria"/>
              </a:rPr>
              <a:t>Employee engagement:</a:t>
            </a:r>
            <a:r>
              <a:rPr lang="en-US" sz="2000" dirty="0">
                <a:solidFill>
                  <a:srgbClr val="C00000"/>
                </a:solidFill>
                <a:latin typeface="Alexandria"/>
              </a:rPr>
              <a:t> </a:t>
            </a:r>
            <a:r>
              <a:rPr lang="en-US" sz="2000" dirty="0">
                <a:latin typeface="Alexandria"/>
              </a:rPr>
              <a:t>Foster a sense of belonging, purpose, and connection through open communication, employee recognition, and opportunities for growth</a:t>
            </a:r>
            <a:r>
              <a:rPr lang="en-US" sz="2000" dirty="0" smtClean="0">
                <a:latin typeface="Alexandria"/>
              </a:rPr>
              <a:t>.</a:t>
            </a:r>
            <a:endParaRPr lang="en-US" sz="2000" b="1" dirty="0">
              <a:solidFill>
                <a:srgbClr val="C00000"/>
              </a:solidFill>
              <a:latin typeface="Alexandria"/>
            </a:endParaRPr>
          </a:p>
          <a:p>
            <a:pPr lvl="0"/>
            <a:r>
              <a:rPr lang="en-US" sz="2000" b="1" dirty="0">
                <a:latin typeface="Alexandria"/>
              </a:rPr>
              <a:t>Importance:</a:t>
            </a:r>
            <a:r>
              <a:rPr lang="en-US" sz="2000" dirty="0">
                <a:latin typeface="Alexandria"/>
              </a:rPr>
              <a:t> Engaged employees are more productive, innovative, and committed to the organization.</a:t>
            </a:r>
          </a:p>
          <a:p>
            <a:pPr lvl="0"/>
            <a:r>
              <a:rPr lang="en-US" sz="2000" b="1" dirty="0">
                <a:latin typeface="Alexandria"/>
              </a:rPr>
              <a:t>Fostering engagement:</a:t>
            </a:r>
            <a:r>
              <a:rPr lang="en-US" sz="2000" dirty="0">
                <a:latin typeface="Alexandria"/>
              </a:rPr>
              <a:t> Create a positive work culture, provide opportunities for employee input, and offer meaningful work.</a:t>
            </a:r>
          </a:p>
          <a:p>
            <a:pPr lvl="0"/>
            <a:r>
              <a:rPr lang="en-US" sz="2000" b="1" dirty="0">
                <a:latin typeface="Alexandria"/>
              </a:rPr>
              <a:t>Measurement:</a:t>
            </a:r>
            <a:r>
              <a:rPr lang="en-US" sz="2000" dirty="0">
                <a:latin typeface="Alexandria"/>
              </a:rPr>
              <a:t> Use employee surveys and feedback to assess engagement levels and identify areas for improvement.</a:t>
            </a:r>
          </a:p>
          <a:p>
            <a:endParaRPr lang="en-US" sz="2000" dirty="0">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a:cs typeface="Times New Roman" panose="02020603050405020304" pitchFamily="18" charset="0"/>
              </a:rPr>
              <a:t>CHAPTER SUMMARY</a:t>
            </a:r>
          </a:p>
        </p:txBody>
      </p:sp>
      <p:sp>
        <p:nvSpPr>
          <p:cNvPr id="7" name="TextBox 6"/>
          <p:cNvSpPr txBox="1"/>
          <p:nvPr/>
        </p:nvSpPr>
        <p:spPr>
          <a:xfrm>
            <a:off x="9371305" y="6399106"/>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6FE380F3-A68B-26EA-9084-2C15BB9E43F9}"/>
              </a:ext>
            </a:extLst>
          </p:cNvPr>
          <p:cNvSpPr/>
          <p:nvPr/>
        </p:nvSpPr>
        <p:spPr>
          <a:xfrm>
            <a:off x="195665" y="4653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xmlns="" id="{7C16A569-901B-C6A9-5510-154F90D28A49}"/>
              </a:ext>
            </a:extLst>
          </p:cNvPr>
          <p:cNvSpPr txBox="1"/>
          <p:nvPr/>
        </p:nvSpPr>
        <p:spPr>
          <a:xfrm>
            <a:off x="246561" y="45986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1E819771-40E4-115E-1677-879EF07CAA9A}"/>
              </a:ext>
            </a:extLst>
          </p:cNvPr>
          <p:cNvSpPr txBox="1"/>
          <p:nvPr/>
        </p:nvSpPr>
        <p:spPr>
          <a:xfrm>
            <a:off x="407378" y="73019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0677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smtClean="0"/>
              <a:t> </a:t>
            </a:r>
            <a:r>
              <a:rPr lang="en-US" sz="2000" b="1" dirty="0">
                <a:solidFill>
                  <a:srgbClr val="C00000"/>
                </a:solidFill>
                <a:latin typeface="Alexandria"/>
              </a:rPr>
              <a:t>Employee Career Development</a:t>
            </a:r>
          </a:p>
          <a:p>
            <a:pPr lvl="0"/>
            <a:r>
              <a:rPr lang="en-US" sz="2000" b="1" dirty="0">
                <a:latin typeface="Alexandria"/>
              </a:rPr>
              <a:t>Employer and supervisor roles:</a:t>
            </a:r>
            <a:r>
              <a:rPr lang="en-US" sz="2000" dirty="0">
                <a:latin typeface="Alexandria"/>
              </a:rPr>
              <a:t> Provide clear career paths, mentorship, and training opportunities.</a:t>
            </a:r>
          </a:p>
          <a:p>
            <a:pPr lvl="0"/>
            <a:r>
              <a:rPr lang="en-US" sz="2000" b="1" dirty="0">
                <a:latin typeface="Alexandria"/>
              </a:rPr>
              <a:t>Employee responsibilities:</a:t>
            </a:r>
            <a:r>
              <a:rPr lang="en-US" sz="2000" dirty="0">
                <a:latin typeface="Alexandria"/>
              </a:rPr>
              <a:t> Encourage proactive career planning and goal setting.</a:t>
            </a:r>
          </a:p>
          <a:p>
            <a:pPr lvl="0"/>
            <a:r>
              <a:rPr lang="en-US" sz="2000" b="1" dirty="0">
                <a:latin typeface="Alexandria"/>
              </a:rPr>
              <a:t>Performance management:</a:t>
            </a:r>
            <a:r>
              <a:rPr lang="en-US" sz="2000" dirty="0">
                <a:latin typeface="Alexandria"/>
              </a:rPr>
              <a:t> Link performance evaluations to career development opportunities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Effective Coaching</a:t>
            </a:r>
          </a:p>
          <a:p>
            <a:pPr lvl="0"/>
            <a:r>
              <a:rPr lang="en-US" sz="2000" b="1" dirty="0">
                <a:latin typeface="Alexandria"/>
              </a:rPr>
              <a:t>Establish rapport:</a:t>
            </a:r>
            <a:r>
              <a:rPr lang="en-US" sz="2000" dirty="0">
                <a:latin typeface="Alexandria"/>
              </a:rPr>
              <a:t> Build trust and open communication with the employee.</a:t>
            </a:r>
          </a:p>
          <a:p>
            <a:pPr lvl="0"/>
            <a:r>
              <a:rPr lang="en-US" sz="2000" b="1" dirty="0">
                <a:latin typeface="Alexandria"/>
              </a:rPr>
              <a:t>Define goals:</a:t>
            </a:r>
            <a:r>
              <a:rPr lang="en-US" sz="2000" dirty="0">
                <a:latin typeface="Alexandria"/>
              </a:rPr>
              <a:t> Clearly outline the coaching objectives and desired outcomes.</a:t>
            </a:r>
          </a:p>
          <a:p>
            <a:pPr lvl="0"/>
            <a:r>
              <a:rPr lang="en-US" sz="2000" b="1" dirty="0">
                <a:latin typeface="Alexandria"/>
              </a:rPr>
              <a:t>Provide feedback:</a:t>
            </a:r>
            <a:r>
              <a:rPr lang="en-US" sz="2000" dirty="0">
                <a:latin typeface="Alexandria"/>
              </a:rPr>
              <a:t> Offer constructive criticism and positive reinforcement.</a:t>
            </a:r>
          </a:p>
          <a:p>
            <a:pPr lvl="0"/>
            <a:r>
              <a:rPr lang="en-US" sz="2000" b="1" dirty="0">
                <a:latin typeface="Alexandria"/>
              </a:rPr>
              <a:t>Follow-up:</a:t>
            </a:r>
            <a:r>
              <a:rPr lang="en-US" sz="2000" dirty="0">
                <a:latin typeface="Alexandria"/>
              </a:rPr>
              <a:t> Monitor progress and provide ongoing support.</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68817"/>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a:cs typeface="Times New Roman" panose="02020603050405020304" pitchFamily="18" charset="0"/>
              </a:rPr>
              <a:t>CHAPTER SUMMARY</a:t>
            </a:r>
          </a:p>
        </p:txBody>
      </p:sp>
      <p:sp>
        <p:nvSpPr>
          <p:cNvPr id="7" name="TextBox 6"/>
          <p:cNvSpPr txBox="1"/>
          <p:nvPr/>
        </p:nvSpPr>
        <p:spPr>
          <a:xfrm>
            <a:off x="9218710" y="6453309"/>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6FE380F3-A68B-26EA-9084-2C15BB9E43F9}"/>
              </a:ext>
            </a:extLst>
          </p:cNvPr>
          <p:cNvSpPr/>
          <p:nvPr/>
        </p:nvSpPr>
        <p:spPr>
          <a:xfrm>
            <a:off x="195665" y="4694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xmlns="" id="{7C16A569-901B-C6A9-5510-154F90D28A49}"/>
              </a:ext>
            </a:extLst>
          </p:cNvPr>
          <p:cNvSpPr txBox="1"/>
          <p:nvPr/>
        </p:nvSpPr>
        <p:spPr>
          <a:xfrm>
            <a:off x="246561" y="46397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1E819771-40E4-115E-1677-879EF07CAA9A}"/>
              </a:ext>
            </a:extLst>
          </p:cNvPr>
          <p:cNvSpPr txBox="1"/>
          <p:nvPr/>
        </p:nvSpPr>
        <p:spPr>
          <a:xfrm>
            <a:off x="407378" y="73430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04622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708981"/>
          </a:xfrm>
          <a:prstGeom prst="rect">
            <a:avLst/>
          </a:prstGeom>
          <a:noFill/>
        </p:spPr>
        <p:txBody>
          <a:bodyPr wrap="square" rtlCol="0">
            <a:spAutoFit/>
          </a:bodyPr>
          <a:lstStyle/>
          <a:p>
            <a:r>
              <a:rPr lang="en-US" sz="2000" b="1" dirty="0">
                <a:solidFill>
                  <a:srgbClr val="C00000"/>
                </a:solidFill>
                <a:latin typeface="Alexandria"/>
              </a:rPr>
              <a:t>Promotion Decisions</a:t>
            </a:r>
          </a:p>
          <a:p>
            <a:pPr lvl="0"/>
            <a:r>
              <a:rPr lang="en-US" sz="2000" b="1" dirty="0">
                <a:latin typeface="Alexandria"/>
              </a:rPr>
              <a:t>Criteria:</a:t>
            </a:r>
            <a:r>
              <a:rPr lang="en-US" sz="2000" dirty="0">
                <a:latin typeface="Alexandria"/>
              </a:rPr>
              <a:t> Consider factors such as performance, potential, seniority, and job requirements.</a:t>
            </a:r>
          </a:p>
          <a:p>
            <a:pPr lvl="0"/>
            <a:r>
              <a:rPr lang="en-US" sz="2000" b="1" dirty="0">
                <a:latin typeface="Alexandria"/>
              </a:rPr>
              <a:t>Fairness:</a:t>
            </a:r>
            <a:r>
              <a:rPr lang="en-US" sz="2000" dirty="0">
                <a:latin typeface="Alexandria"/>
              </a:rPr>
              <a:t> Ensure a transparent and equitable promotion process.</a:t>
            </a:r>
          </a:p>
          <a:p>
            <a:pPr lvl="0"/>
            <a:r>
              <a:rPr lang="en-US" sz="2000" b="1" dirty="0">
                <a:latin typeface="Alexandria"/>
              </a:rPr>
              <a:t>Succession planning:</a:t>
            </a:r>
            <a:r>
              <a:rPr lang="en-US" sz="2000" dirty="0">
                <a:latin typeface="Alexandria"/>
              </a:rPr>
              <a:t> Identify and develop high-potential employees for future leadership roles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Dismissal Management</a:t>
            </a:r>
          </a:p>
          <a:p>
            <a:pPr lvl="0"/>
            <a:r>
              <a:rPr lang="en-US" sz="2000" b="1" dirty="0">
                <a:latin typeface="Alexandria"/>
              </a:rPr>
              <a:t>Grounds for dismissal:</a:t>
            </a:r>
            <a:r>
              <a:rPr lang="en-US" sz="2000" dirty="0">
                <a:latin typeface="Alexandria"/>
              </a:rPr>
              <a:t> Unsatisfactory performance, misconduct, or job redundancy.</a:t>
            </a:r>
          </a:p>
          <a:p>
            <a:pPr lvl="0"/>
            <a:r>
              <a:rPr lang="en-US" sz="2000" b="1" dirty="0">
                <a:latin typeface="Alexandria"/>
              </a:rPr>
              <a:t>Legal compliance:</a:t>
            </a:r>
            <a:r>
              <a:rPr lang="en-US" sz="2000" dirty="0">
                <a:latin typeface="Alexandria"/>
              </a:rPr>
              <a:t> Adhere to employment laws and regulations.</a:t>
            </a:r>
          </a:p>
          <a:p>
            <a:pPr lvl="0"/>
            <a:r>
              <a:rPr lang="en-US" sz="2000" b="1" dirty="0">
                <a:latin typeface="Alexandria"/>
              </a:rPr>
              <a:t>Fair treatment:</a:t>
            </a:r>
            <a:r>
              <a:rPr lang="en-US" sz="2000" dirty="0">
                <a:latin typeface="Alexandria"/>
              </a:rPr>
              <a:t> Conduct termination procedures with empathy and respect.</a:t>
            </a:r>
          </a:p>
          <a:p>
            <a:pPr lvl="0"/>
            <a:r>
              <a:rPr lang="en-US" sz="2000" b="1" dirty="0">
                <a:latin typeface="Alexandria"/>
              </a:rPr>
              <a:t>Documentation:</a:t>
            </a:r>
            <a:r>
              <a:rPr lang="en-US" sz="2000" dirty="0">
                <a:latin typeface="Alexandria"/>
              </a:rPr>
              <a:t> Maintain thorough records of performance issues and disciplinary actions.</a:t>
            </a:r>
          </a:p>
          <a:p>
            <a:endParaRPr lang="en-US" sz="2000" dirty="0">
              <a:latin typeface="Alexandria"/>
            </a:endParaRP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a:cs typeface="Times New Roman" panose="02020603050405020304" pitchFamily="18" charset="0"/>
              </a:rPr>
              <a:t>CHAPTER SUMMARY</a:t>
            </a:r>
          </a:p>
        </p:txBody>
      </p:sp>
      <p:sp>
        <p:nvSpPr>
          <p:cNvPr id="7" name="TextBox 6"/>
          <p:cNvSpPr txBox="1"/>
          <p:nvPr/>
        </p:nvSpPr>
        <p:spPr>
          <a:xfrm>
            <a:off x="9479909" y="6431380"/>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8" name="Rectangle 7">
            <a:extLst>
              <a:ext uri="{FF2B5EF4-FFF2-40B4-BE49-F238E27FC236}">
                <a16:creationId xmlns:a16="http://schemas.microsoft.com/office/drawing/2014/main" xmlns="" id="{6FE380F3-A68B-26EA-9084-2C15BB9E43F9}"/>
              </a:ext>
            </a:extLst>
          </p:cNvPr>
          <p:cNvSpPr/>
          <p:nvPr/>
        </p:nvSpPr>
        <p:spPr>
          <a:xfrm>
            <a:off x="792066" y="60935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xmlns="" id="{7C16A569-901B-C6A9-5510-154F90D28A49}"/>
              </a:ext>
            </a:extLst>
          </p:cNvPr>
          <p:cNvSpPr txBox="1"/>
          <p:nvPr/>
        </p:nvSpPr>
        <p:spPr>
          <a:xfrm>
            <a:off x="792066" y="57393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1E819771-40E4-115E-1677-879EF07CAA9A}"/>
              </a:ext>
            </a:extLst>
          </p:cNvPr>
          <p:cNvSpPr txBox="1"/>
          <p:nvPr/>
        </p:nvSpPr>
        <p:spPr>
          <a:xfrm>
            <a:off x="1003779" y="874225"/>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9573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0374358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1CDA9F-3AF3-4CA0-A80D-D4CB35CCF79F}"/>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688354b5-287c-4cda-825e-1d7935aea40e"/>
    <ds:schemaRef ds:uri="http://schemas.microsoft.com/office/2006/documentManagement/types"/>
    <ds:schemaRef ds:uri="http://schemas.openxmlformats.org/package/2006/metadata/core-properties"/>
    <ds:schemaRef ds:uri="http://purl.org/dc/dcmitype/"/>
    <ds:schemaRef ds:uri="aca13214-df29-4e3c-a050-857c0bf7bd8e"/>
    <ds:schemaRef ds:uri="http://purl.org/dc/elements/1.1/"/>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3403</TotalTime>
  <Words>3906</Words>
  <Application>Microsoft Office PowerPoint</Application>
  <PresentationFormat>Widescreen</PresentationFormat>
  <Paragraphs>542</Paragraphs>
  <Slides>49</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Alexandria</vt:lpstr>
      <vt:lpstr>Arial</vt:lpstr>
      <vt:lpstr>Calibri</vt:lpstr>
      <vt:lpstr>Calibri Light</vt:lpstr>
      <vt:lpstr>Franklin Gothic Medium</vt:lpstr>
      <vt:lpstr>Roboto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Finding Internal Candidates</vt:lpstr>
      <vt:lpstr>Finding Internal Candidates</vt:lpstr>
      <vt:lpstr>Outside Sources of Candidates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220</cp:revision>
  <dcterms:created xsi:type="dcterms:W3CDTF">2023-04-29T09:08:00Z</dcterms:created>
  <dcterms:modified xsi:type="dcterms:W3CDTF">2024-08-16T19:28:14Z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