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503" r:id="rId8"/>
    <p:sldId id="504" r:id="rId9"/>
    <p:sldId id="506" r:id="rId10"/>
    <p:sldId id="507" r:id="rId11"/>
    <p:sldId id="508" r:id="rId12"/>
    <p:sldId id="509" r:id="rId13"/>
    <p:sldId id="510" r:id="rId14"/>
    <p:sldId id="511" r:id="rId15"/>
    <p:sldId id="512" r:id="rId16"/>
    <p:sldId id="513" r:id="rId17"/>
    <p:sldId id="514" r:id="rId18"/>
    <p:sldId id="515" r:id="rId19"/>
    <p:sldId id="516" r:id="rId20"/>
    <p:sldId id="517" r:id="rId21"/>
    <p:sldId id="518" r:id="rId22"/>
    <p:sldId id="563" r:id="rId23"/>
    <p:sldId id="564" r:id="rId24"/>
    <p:sldId id="522" r:id="rId25"/>
    <p:sldId id="523" r:id="rId26"/>
    <p:sldId id="524" r:id="rId27"/>
    <p:sldId id="525" r:id="rId28"/>
    <p:sldId id="526" r:id="rId29"/>
    <p:sldId id="527" r:id="rId30"/>
    <p:sldId id="528" r:id="rId31"/>
    <p:sldId id="530" r:id="rId32"/>
    <p:sldId id="531" r:id="rId33"/>
    <p:sldId id="533" r:id="rId34"/>
    <p:sldId id="535" r:id="rId35"/>
    <p:sldId id="534" r:id="rId36"/>
    <p:sldId id="536" r:id="rId37"/>
    <p:sldId id="539" r:id="rId38"/>
    <p:sldId id="540" r:id="rId39"/>
    <p:sldId id="542" r:id="rId40"/>
    <p:sldId id="543" r:id="rId41"/>
    <p:sldId id="545" r:id="rId42"/>
    <p:sldId id="546" r:id="rId43"/>
    <p:sldId id="547" r:id="rId44"/>
    <p:sldId id="550" r:id="rId45"/>
    <p:sldId id="551" r:id="rId46"/>
    <p:sldId id="552" r:id="rId47"/>
    <p:sldId id="554" r:id="rId48"/>
    <p:sldId id="555" r:id="rId49"/>
    <p:sldId id="556" r:id="rId50"/>
    <p:sldId id="557" r:id="rId51"/>
    <p:sldId id="558" r:id="rId52"/>
    <p:sldId id="559"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3"/>
            <p14:sldId id="504"/>
            <p14:sldId id="506"/>
            <p14:sldId id="507"/>
            <p14:sldId id="508"/>
            <p14:sldId id="509"/>
            <p14:sldId id="510"/>
            <p14:sldId id="511"/>
            <p14:sldId id="512"/>
            <p14:sldId id="513"/>
            <p14:sldId id="514"/>
            <p14:sldId id="515"/>
            <p14:sldId id="516"/>
            <p14:sldId id="517"/>
            <p14:sldId id="518"/>
            <p14:sldId id="563"/>
            <p14:sldId id="564"/>
            <p14:sldId id="522"/>
            <p14:sldId id="523"/>
            <p14:sldId id="524"/>
            <p14:sldId id="525"/>
            <p14:sldId id="526"/>
            <p14:sldId id="527"/>
            <p14:sldId id="528"/>
            <p14:sldId id="530"/>
            <p14:sldId id="531"/>
            <p14:sldId id="533"/>
            <p14:sldId id="535"/>
            <p14:sldId id="534"/>
            <p14:sldId id="536"/>
            <p14:sldId id="539"/>
            <p14:sldId id="540"/>
            <p14:sldId id="542"/>
            <p14:sldId id="543"/>
            <p14:sldId id="545"/>
            <p14:sldId id="546"/>
            <p14:sldId id="547"/>
            <p14:sldId id="550"/>
            <p14:sldId id="551"/>
            <p14:sldId id="552"/>
            <p14:sldId id="554"/>
            <p14:sldId id="555"/>
            <p14:sldId id="556"/>
            <p14:sldId id="557"/>
            <p14:sldId id="558"/>
            <p14:sldId id="55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1" autoAdjust="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1200329"/>
          </a:xfrm>
          <a:prstGeom prst="rect">
            <a:avLst/>
          </a:prstGeom>
          <a:noFill/>
        </p:spPr>
        <p:txBody>
          <a:bodyPr wrap="square" rtlCol="0">
            <a:spAutoFit/>
          </a:bodyPr>
          <a:lstStyle/>
          <a:p>
            <a:r>
              <a:rPr lang="en-US" sz="2400" b="1" dirty="0">
                <a:solidFill>
                  <a:srgbClr val="00B0F0"/>
                </a:solidFill>
                <a:latin typeface="Alexandria" charset="0"/>
              </a:rPr>
              <a:t>Project management in a nutshell (Cont.)</a:t>
            </a:r>
          </a:p>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842D1BEA-015C-F6CC-439B-4DED568F0A2F}"/>
              </a:ext>
            </a:extLst>
          </p:cNvPr>
          <p:cNvPicPr>
            <a:picLocks noChangeAspect="1"/>
          </p:cNvPicPr>
          <p:nvPr/>
        </p:nvPicPr>
        <p:blipFill>
          <a:blip r:embed="rId4"/>
          <a:stretch>
            <a:fillRect/>
          </a:stretch>
        </p:blipFill>
        <p:spPr>
          <a:xfrm>
            <a:off x="6063267" y="1649275"/>
            <a:ext cx="5799464" cy="41365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1009"/>
    </mc:Choice>
    <mc:Fallback>
      <p:transition spd="slow" advTm="210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mc:Choice xmlns:p14="http://schemas.microsoft.com/office/powerpoint/2010/main" Requires="p14">
      <p:transition spd="slow" p14:dur="2000" advTm="30119"/>
    </mc:Choice>
    <mc:Fallback>
      <p:transition spd="slow" advTm="3011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71937" y="1003219"/>
            <a:ext cx="4048125" cy="7589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0" y="1991949"/>
            <a:ext cx="9239749" cy="3539430"/>
          </a:xfrm>
          <a:prstGeom prst="rect">
            <a:avLst/>
          </a:prstGeom>
          <a:noFill/>
        </p:spPr>
        <p:txBody>
          <a:bodyPr wrap="square">
            <a:spAutoFit/>
          </a:bodyPr>
          <a:lstStyle/>
          <a:p>
            <a:pPr algn="l" rtl="0" fontAlgn="base">
              <a:buFont typeface="Arial" panose="020B0604020202020204" pitchFamily="34" charset="0"/>
              <a:buChar char="•"/>
            </a:pPr>
            <a:r>
              <a:rPr lang="en-US" sz="2800" b="1" i="0" u="none" strike="noStrike" dirty="0">
                <a:solidFill>
                  <a:srgbClr val="00B0F0"/>
                </a:solidFill>
                <a:effectLst/>
                <a:highlight>
                  <a:srgbClr val="F5F5F5"/>
                </a:highlight>
                <a:latin typeface="Calibri" panose="020F0502020204030204" pitchFamily="34" charset="0"/>
              </a:rPr>
              <a:t>Project requirements definition</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Workshop</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Brainstorming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Decision logic table</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0" i="0" u="none" strike="noStrike" dirty="0">
                <a:solidFill>
                  <a:srgbClr val="002060"/>
                </a:solidFill>
                <a:effectLst/>
                <a:highlight>
                  <a:srgbClr val="F5F5F5"/>
                </a:highlight>
                <a:latin typeface="Calibri" panose="020F0502020204030204" pitchFamily="34" charset="0"/>
              </a:rPr>
              <a:t>RACI charting</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algn="l" rtl="0" fontAlgn="base"/>
            <a:endParaRPr lang="en-US" sz="2800" b="0" i="0" dirty="0">
              <a:solidFill>
                <a:srgbClr val="000000"/>
              </a:solidFill>
              <a:effectLst/>
              <a:highlight>
                <a:srgbClr val="F5F5F5"/>
              </a:highlight>
              <a:latin typeface="Arial" panose="020B0604020202020204" pitchFamily="34" charset="0"/>
            </a:endParaRPr>
          </a:p>
          <a:p>
            <a:pPr algn="l" rtl="0" fontAlgn="base">
              <a:buFont typeface="Arial" panose="020B0604020202020204" pitchFamily="34" charset="0"/>
              <a:buChar char="•"/>
            </a:pPr>
            <a:r>
              <a:rPr lang="en-US" sz="2800" b="1" i="0" u="none" strike="noStrike" dirty="0">
                <a:solidFill>
                  <a:srgbClr val="00B0F0"/>
                </a:solidFill>
                <a:effectLst/>
                <a:highlight>
                  <a:srgbClr val="F5F5F5"/>
                </a:highlight>
                <a:latin typeface="Calibri" panose="020F0502020204030204" pitchFamily="34" charset="0"/>
              </a:rPr>
              <a:t>Understanding</a:t>
            </a:r>
            <a:r>
              <a:rPr lang="en-US" sz="2800" b="0" i="0" u="none" strike="noStrike" dirty="0">
                <a:solidFill>
                  <a:srgbClr val="002060"/>
                </a:solidFill>
                <a:effectLst/>
                <a:highlight>
                  <a:srgbClr val="F5F5F5"/>
                </a:highlight>
                <a:latin typeface="Calibri" panose="020F0502020204030204" pitchFamily="34" charset="0"/>
              </a:rPr>
              <a:t> the project business case</a:t>
            </a:r>
            <a:r>
              <a:rPr lang="en-US" sz="2800" b="0" i="0" dirty="0">
                <a:solidFill>
                  <a:srgbClr val="000000"/>
                </a:solidFill>
                <a:effectLst/>
                <a:highlight>
                  <a:srgbClr val="F5F5F5"/>
                </a:highlight>
                <a:latin typeface="Calibri" panose="020F0502020204030204" pitchFamily="34" charset="0"/>
              </a:rPr>
              <a:t>​</a:t>
            </a:r>
            <a:endParaRPr lang="en-US" sz="2800" b="0" i="0" dirty="0">
              <a:solidFill>
                <a:srgbClr val="000000"/>
              </a:solidFill>
              <a:effectLst/>
              <a:highlight>
                <a:srgbClr val="F5F5F5"/>
              </a:highlight>
              <a:latin typeface="Arial" panose="020B0604020202020204" pitchFamily="34" charset="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mc:Choice xmlns:p14="http://schemas.microsoft.com/office/powerpoint/2010/main" Requires="p14">
      <p:transition spd="slow" p14:dur="2000" advTm="187300"/>
    </mc:Choice>
    <mc:Fallback>
      <p:transition spd="slow" advTm="1873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pic>
        <p:nvPicPr>
          <p:cNvPr id="1028" name="Picture 4">
            <a:extLst>
              <a:ext uri="{FF2B5EF4-FFF2-40B4-BE49-F238E27FC236}">
                <a16:creationId xmlns:a16="http://schemas.microsoft.com/office/drawing/2014/main" id="{074F5A68-35E1-83A9-1703-43CCA605F9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25" y="2721244"/>
            <a:ext cx="1905000" cy="1905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8">
            <a:extLst>
              <a:ext uri="{FF2B5EF4-FFF2-40B4-BE49-F238E27FC236}">
                <a16:creationId xmlns:a16="http://schemas.microsoft.com/office/drawing/2014/main" id="{E785B684-1AE2-B5BE-74AC-8A8E2725A4FD}"/>
              </a:ext>
            </a:extLst>
          </p:cNvPr>
          <p:cNvSpPr txBox="1"/>
          <p:nvPr/>
        </p:nvSpPr>
        <p:spPr>
          <a:xfrm>
            <a:off x="365965" y="2207573"/>
            <a:ext cx="8282735"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One of the major issues in starting the project is getting good requirements!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Project requirements are the further breakdown of the client’s deliverables that are described in detail. </a:t>
            </a: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mc:Choice xmlns:p14="http://schemas.microsoft.com/office/powerpoint/2010/main" Requires="p14">
      <p:transition spd="slow" p14:dur="2000" advTm="52976"/>
    </mc:Choice>
    <mc:Fallback>
      <p:transition spd="slow" advTm="5297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619501" y="621942"/>
            <a:ext cx="571823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Project requirements definition​</a:t>
            </a:r>
          </a:p>
        </p:txBody>
      </p:sp>
      <p:pic>
        <p:nvPicPr>
          <p:cNvPr id="2050" name="Picture 2">
            <a:extLst>
              <a:ext uri="{FF2B5EF4-FFF2-40B4-BE49-F238E27FC236}">
                <a16:creationId xmlns:a16="http://schemas.microsoft.com/office/drawing/2014/main" id="{125B1760-97EE-09E1-C497-512D264B6B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8875" y="245876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8">
            <a:extLst>
              <a:ext uri="{FF2B5EF4-FFF2-40B4-BE49-F238E27FC236}">
                <a16:creationId xmlns:a16="http://schemas.microsoft.com/office/drawing/2014/main" id="{82E9BDD3-CDF4-3144-EC78-F4EDEA285664}"/>
              </a:ext>
            </a:extLst>
          </p:cNvPr>
          <p:cNvSpPr txBox="1"/>
          <p:nvPr/>
        </p:nvSpPr>
        <p:spPr>
          <a:xfrm>
            <a:off x="563816" y="1620768"/>
            <a:ext cx="9426067"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This process cannot be done in a vacuum, and the requirements collecting process is mostly </a:t>
            </a:r>
            <a:r>
              <a:rPr kumimoji="0" lang="en-US" sz="2400" b="0" i="0" u="none" strike="noStrike" kern="1200" cap="none" spc="0" normalizeH="0" baseline="0" noProof="0" dirty="0">
                <a:ln>
                  <a:noFill/>
                </a:ln>
                <a:solidFill>
                  <a:srgbClr val="00B0F0"/>
                </a:solidFill>
                <a:effectLst/>
                <a:uLnTx/>
                <a:uFillTx/>
                <a:latin typeface="Tajawal ExtraBold" panose="00000800000000000000" pitchFamily="2" charset="-78"/>
                <a:cs typeface="Tajawal ExtraBold" panose="00000800000000000000" pitchFamily="2" charset="-78"/>
              </a:rPr>
              <a:t>the client’s or shareholder’s responsibility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the responsibility of the PM to facilitate this requirements collecting process and there are many techniques (or combination of) for doing this. </a:t>
            </a:r>
          </a:p>
        </p:txBody>
      </p:sp>
    </p:spTree>
    <p:extLst>
      <p:ext uri="{BB962C8B-B14F-4D97-AF65-F5344CB8AC3E}">
        <p14:creationId xmlns:p14="http://schemas.microsoft.com/office/powerpoint/2010/main" val="2043925021"/>
      </p:ext>
    </p:extLst>
  </p:cSld>
  <p:clrMapOvr>
    <a:masterClrMapping/>
  </p:clrMapOvr>
  <mc:AlternateContent xmlns:mc="http://schemas.openxmlformats.org/markup-compatibility/2006">
    <mc:Choice xmlns:p14="http://schemas.microsoft.com/office/powerpoint/2010/main" Requires="p14">
      <p:transition spd="slow" p14:dur="2000" advTm="157901"/>
    </mc:Choice>
    <mc:Fallback>
      <p:transition spd="slow" advTm="15790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3074" name="Picture 2">
            <a:extLst>
              <a:ext uri="{FF2B5EF4-FFF2-40B4-BE49-F238E27FC236}">
                <a16:creationId xmlns:a16="http://schemas.microsoft.com/office/drawing/2014/main" id="{6B8FCB1F-A8F8-7CB4-E307-484A5C45AD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7733" y="2754041"/>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8">
            <a:extLst>
              <a:ext uri="{FF2B5EF4-FFF2-40B4-BE49-F238E27FC236}">
                <a16:creationId xmlns:a16="http://schemas.microsoft.com/office/drawing/2014/main" id="{83FDD1FA-D32D-3892-C90F-CC14481B8718}"/>
              </a:ext>
            </a:extLst>
          </p:cNvPr>
          <p:cNvSpPr txBox="1"/>
          <p:nvPr/>
        </p:nvSpPr>
        <p:spPr>
          <a:xfrm>
            <a:off x="884395" y="1907822"/>
            <a:ext cx="7241860" cy="3671005"/>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PM could have designed workshops with the stakeholders and subject matter experts to gather the detailed requirements, which usually enhance user participation, expediting development and improving the quality of the specifications. </a:t>
            </a:r>
          </a:p>
        </p:txBody>
      </p:sp>
    </p:spTree>
    <p:extLst>
      <p:ext uri="{BB962C8B-B14F-4D97-AF65-F5344CB8AC3E}">
        <p14:creationId xmlns:p14="http://schemas.microsoft.com/office/powerpoint/2010/main" val="745938882"/>
      </p:ext>
    </p:extLst>
  </p:cSld>
  <p:clrMapOvr>
    <a:masterClrMapping/>
  </p:clrMapOvr>
  <mc:AlternateContent xmlns:mc="http://schemas.openxmlformats.org/markup-compatibility/2006">
    <mc:Choice xmlns:p14="http://schemas.microsoft.com/office/powerpoint/2010/main" Requires="p14">
      <p:transition spd="slow" p14:dur="2000" advTm="62631"/>
    </mc:Choice>
    <mc:Fallback>
      <p:transition spd="slow" advTm="6263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4108" name="Picture 12">
            <a:extLst>
              <a:ext uri="{FF2B5EF4-FFF2-40B4-BE49-F238E27FC236}">
                <a16:creationId xmlns:a16="http://schemas.microsoft.com/office/drawing/2014/main" id="{DF4751E3-FFA2-69C2-4F83-B2DC0C1BB7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488" y="4114800"/>
            <a:ext cx="2962275" cy="15430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8">
            <a:extLst>
              <a:ext uri="{FF2B5EF4-FFF2-40B4-BE49-F238E27FC236}">
                <a16:creationId xmlns:a16="http://schemas.microsoft.com/office/drawing/2014/main" id="{22A25C1F-C9A3-E773-43D9-6089DB2BABF2}"/>
              </a:ext>
            </a:extLst>
          </p:cNvPr>
          <p:cNvSpPr txBox="1"/>
          <p:nvPr/>
        </p:nvSpPr>
        <p:spPr>
          <a:xfrm>
            <a:off x="518303" y="1998786"/>
            <a:ext cx="7745443" cy="2193677"/>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workshops have a set of detailed agenda to eliminate uncertainties between parties and help improve communication between all parties. </a:t>
            </a:r>
          </a:p>
        </p:txBody>
      </p:sp>
    </p:spTree>
    <p:extLst>
      <p:ext uri="{BB962C8B-B14F-4D97-AF65-F5344CB8AC3E}">
        <p14:creationId xmlns:p14="http://schemas.microsoft.com/office/powerpoint/2010/main" val="1984271011"/>
      </p:ext>
    </p:extLst>
  </p:cSld>
  <p:clrMapOvr>
    <a:masterClrMapping/>
  </p:clrMapOvr>
  <mc:AlternateContent xmlns:mc="http://schemas.openxmlformats.org/markup-compatibility/2006">
    <mc:Choice xmlns:p14="http://schemas.microsoft.com/office/powerpoint/2010/main" Requires="p14">
      <p:transition spd="slow" p14:dur="2000" advTm="51596"/>
    </mc:Choice>
    <mc:Fallback>
      <p:transition spd="slow" advTm="515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sp>
        <p:nvSpPr>
          <p:cNvPr id="4" name="TextBox 8">
            <a:extLst>
              <a:ext uri="{FF2B5EF4-FFF2-40B4-BE49-F238E27FC236}">
                <a16:creationId xmlns:a16="http://schemas.microsoft.com/office/drawing/2014/main" id="{6032874D-C9B0-F03B-6BEE-5AA357DD0594}"/>
              </a:ext>
            </a:extLst>
          </p:cNvPr>
          <p:cNvSpPr txBox="1"/>
          <p:nvPr/>
        </p:nvSpPr>
        <p:spPr>
          <a:xfrm>
            <a:off x="651653" y="1669698"/>
            <a:ext cx="7745443" cy="3671005"/>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 popular workshop process is joint application design (JAD), which is a group meeting-based process for requirements collection</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JAD is usually more effective in small, clearly defined projects and less effective in large complex projects.</a:t>
            </a:r>
          </a:p>
        </p:txBody>
      </p:sp>
      <p:pic>
        <p:nvPicPr>
          <p:cNvPr id="5122" name="Picture 2">
            <a:extLst>
              <a:ext uri="{FF2B5EF4-FFF2-40B4-BE49-F238E27FC236}">
                <a16:creationId xmlns:a16="http://schemas.microsoft.com/office/drawing/2014/main" id="{BA97B511-B2CD-8164-9916-3608E7957A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01099" y="2334042"/>
            <a:ext cx="3210469" cy="1799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26414"/>
      </p:ext>
    </p:extLst>
  </p:cSld>
  <p:clrMapOvr>
    <a:masterClrMapping/>
  </p:clrMapOvr>
  <mc:AlternateContent xmlns:mc="http://schemas.openxmlformats.org/markup-compatibility/2006">
    <mc:Choice xmlns:p14="http://schemas.microsoft.com/office/powerpoint/2010/main" Requires="p14">
      <p:transition spd="slow" p14:dur="2000" advTm="128677"/>
    </mc:Choice>
    <mc:Fallback>
      <p:transition spd="slow" advTm="1286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5027951" y="676128"/>
            <a:ext cx="213609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Workshop </a:t>
            </a:r>
          </a:p>
        </p:txBody>
      </p:sp>
      <p:pic>
        <p:nvPicPr>
          <p:cNvPr id="6146" name="Picture 2">
            <a:extLst>
              <a:ext uri="{FF2B5EF4-FFF2-40B4-BE49-F238E27FC236}">
                <a16:creationId xmlns:a16="http://schemas.microsoft.com/office/drawing/2014/main" id="{3CFCAB15-994F-FA5E-2BB7-744B470BEB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2911" y="617697"/>
            <a:ext cx="9327914" cy="5405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79271"/>
      </p:ext>
    </p:extLst>
  </p:cSld>
  <p:clrMapOvr>
    <a:masterClrMapping/>
  </p:clrMapOvr>
  <mc:AlternateContent xmlns:mc="http://schemas.openxmlformats.org/markup-compatibility/2006">
    <mc:Choice xmlns:p14="http://schemas.microsoft.com/office/powerpoint/2010/main" Requires="p14">
      <p:transition spd="slow" p14:dur="2000" advTm="30263"/>
    </mc:Choice>
    <mc:Fallback>
      <p:transition spd="slow" advTm="3026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10" name="TextBox 8">
            <a:extLst>
              <a:ext uri="{FF2B5EF4-FFF2-40B4-BE49-F238E27FC236}">
                <a16:creationId xmlns:a16="http://schemas.microsoft.com/office/drawing/2014/main" id="{475D410B-4B3F-3FE9-FF58-3D443CDB0619}"/>
              </a:ext>
            </a:extLst>
          </p:cNvPr>
          <p:cNvSpPr txBox="1"/>
          <p:nvPr/>
        </p:nvSpPr>
        <p:spPr>
          <a:xfrm>
            <a:off x="911143" y="2098323"/>
            <a:ext cx="6387270" cy="3671005"/>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 requirement gathering is a group brainstorming exercise that needs to be facilitated by the PM.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group consists mostly of the clients or shareholders. </a:t>
            </a:r>
          </a:p>
        </p:txBody>
      </p:sp>
      <p:pic>
        <p:nvPicPr>
          <p:cNvPr id="7170" name="Picture 2">
            <a:extLst>
              <a:ext uri="{FF2B5EF4-FFF2-40B4-BE49-F238E27FC236}">
                <a16:creationId xmlns:a16="http://schemas.microsoft.com/office/drawing/2014/main" id="{ECD3ECD7-9ACC-056D-56FB-9472E730F6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0331" y="2098323"/>
            <a:ext cx="3531864" cy="303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377961"/>
      </p:ext>
    </p:extLst>
  </p:cSld>
  <p:clrMapOvr>
    <a:masterClrMapping/>
  </p:clrMapOvr>
  <mc:AlternateContent xmlns:mc="http://schemas.openxmlformats.org/markup-compatibility/2006">
    <mc:Choice xmlns:p14="http://schemas.microsoft.com/office/powerpoint/2010/main" Requires="p14">
      <p:transition spd="slow" p14:dur="2000" advTm="52254"/>
    </mc:Choice>
    <mc:Fallback>
      <p:transition spd="slow" advTm="5225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8194" name="Picture 2">
            <a:extLst>
              <a:ext uri="{FF2B5EF4-FFF2-40B4-BE49-F238E27FC236}">
                <a16:creationId xmlns:a16="http://schemas.microsoft.com/office/drawing/2014/main" id="{A1427FD3-F14A-832B-0973-9BDE6F90E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2603" y="1935216"/>
            <a:ext cx="4195762" cy="4195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101556"/>
      </p:ext>
    </p:extLst>
  </p:cSld>
  <p:clrMapOvr>
    <a:masterClrMapping/>
  </p:clrMapOvr>
  <mc:AlternateContent xmlns:mc="http://schemas.openxmlformats.org/markup-compatibility/2006">
    <mc:Choice xmlns:p14="http://schemas.microsoft.com/office/powerpoint/2010/main" Requires="p14">
      <p:transition spd="slow" p14:dur="2000" advTm="143270"/>
    </mc:Choice>
    <mc:Fallback>
      <p:transition spd="slow" advTm="14327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8">
            <a:extLst>
              <a:ext uri="{FF2B5EF4-FFF2-40B4-BE49-F238E27FC236}">
                <a16:creationId xmlns:a16="http://schemas.microsoft.com/office/drawing/2014/main" id="{0DA48A79-2CC6-F724-4171-8437202FAAFD}"/>
              </a:ext>
            </a:extLst>
          </p:cNvPr>
          <p:cNvSpPr txBox="1"/>
          <p:nvPr/>
        </p:nvSpPr>
        <p:spPr>
          <a:xfrm>
            <a:off x="433733" y="2058079"/>
            <a:ext cx="10733983"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always smart if the PM sends surveys along with the project’s charter to key stakeholders to list their requirements or have individual interviews with the key stakeholders before the brainstorming session(s) begins to save time and have a more effective meeting. </a:t>
            </a:r>
          </a:p>
        </p:txBody>
      </p:sp>
    </p:spTree>
    <p:extLst>
      <p:ext uri="{BB962C8B-B14F-4D97-AF65-F5344CB8AC3E}">
        <p14:creationId xmlns:p14="http://schemas.microsoft.com/office/powerpoint/2010/main" val="4282418010"/>
      </p:ext>
    </p:extLst>
  </p:cSld>
  <p:clrMapOvr>
    <a:masterClrMapping/>
  </p:clrMapOvr>
  <mc:AlternateContent xmlns:mc="http://schemas.openxmlformats.org/markup-compatibility/2006">
    <mc:Choice xmlns:p14="http://schemas.microsoft.com/office/powerpoint/2010/main" Requires="p14">
      <p:transition spd="slow" p14:dur="2000" advTm="65367"/>
    </mc:Choice>
    <mc:Fallback>
      <p:transition spd="slow" advTm="653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9218" name="Picture 2">
            <a:extLst>
              <a:ext uri="{FF2B5EF4-FFF2-40B4-BE49-F238E27FC236}">
                <a16:creationId xmlns:a16="http://schemas.microsoft.com/office/drawing/2014/main" id="{D534E08A-564E-EECD-8F3B-EB538871F7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1100" y="1501556"/>
            <a:ext cx="8782050" cy="479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9099304"/>
      </p:ext>
    </p:extLst>
  </p:cSld>
  <p:clrMapOvr>
    <a:masterClrMapping/>
  </p:clrMapOvr>
  <mc:AlternateContent xmlns:mc="http://schemas.openxmlformats.org/markup-compatibility/2006">
    <mc:Choice xmlns:p14="http://schemas.microsoft.com/office/powerpoint/2010/main" Requires="p14">
      <p:transition spd="slow" p14:dur="2000" advTm="44182"/>
    </mc:Choice>
    <mc:Fallback>
      <p:transition spd="slow" advTm="441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10242" name="Picture 2">
            <a:extLst>
              <a:ext uri="{FF2B5EF4-FFF2-40B4-BE49-F238E27FC236}">
                <a16:creationId xmlns:a16="http://schemas.microsoft.com/office/drawing/2014/main" id="{160125C0-AA2F-1763-365D-E78FFC7EAC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25" y="1592694"/>
            <a:ext cx="9525000" cy="481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306799"/>
      </p:ext>
    </p:extLst>
  </p:cSld>
  <p:clrMapOvr>
    <a:masterClrMapping/>
  </p:clrMapOvr>
  <mc:AlternateContent xmlns:mc="http://schemas.openxmlformats.org/markup-compatibility/2006">
    <mc:Choice xmlns:p14="http://schemas.microsoft.com/office/powerpoint/2010/main" Requires="p14">
      <p:transition spd="slow" p14:dur="2000" advTm="92610"/>
    </mc:Choice>
    <mc:Fallback>
      <p:transition spd="slow" advTm="9261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8">
            <a:extLst>
              <a:ext uri="{FF2B5EF4-FFF2-40B4-BE49-F238E27FC236}">
                <a16:creationId xmlns:a16="http://schemas.microsoft.com/office/drawing/2014/main" id="{0A91A6C2-C243-E4B5-D4CB-E38AACFB6547}"/>
              </a:ext>
            </a:extLst>
          </p:cNvPr>
          <p:cNvSpPr txBox="1"/>
          <p:nvPr/>
        </p:nvSpPr>
        <p:spPr>
          <a:xfrm>
            <a:off x="729074" y="1791632"/>
            <a:ext cx="5209352"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Brainstorming should also include the areas of assumptions, constraints, and potential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As for risk identification, the group could look at risks from past projects. </a:t>
            </a:r>
          </a:p>
        </p:txBody>
      </p:sp>
      <p:pic>
        <p:nvPicPr>
          <p:cNvPr id="11266" name="Picture 2">
            <a:extLst>
              <a:ext uri="{FF2B5EF4-FFF2-40B4-BE49-F238E27FC236}">
                <a16:creationId xmlns:a16="http://schemas.microsoft.com/office/drawing/2014/main" id="{F503CAD8-E922-A590-E9F7-6EC8D761D2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2909" y="2541269"/>
            <a:ext cx="5369770"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666260"/>
      </p:ext>
    </p:extLst>
  </p:cSld>
  <p:clrMapOvr>
    <a:masterClrMapping/>
  </p:clrMapOvr>
  <mc:AlternateContent xmlns:mc="http://schemas.openxmlformats.org/markup-compatibility/2006">
    <mc:Choice xmlns:p14="http://schemas.microsoft.com/office/powerpoint/2010/main" Requires="p14">
      <p:transition spd="slow" p14:dur="2000" advTm="48041"/>
    </mc:Choice>
    <mc:Fallback>
      <p:transition spd="slow" advTm="480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404826"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Brainstorming</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E4541A6C-E24F-ED3B-1268-D15E43D6E24E}"/>
              </a:ext>
            </a:extLst>
          </p:cNvPr>
          <p:cNvSpPr txBox="1"/>
          <p:nvPr/>
        </p:nvSpPr>
        <p:spPr>
          <a:xfrm>
            <a:off x="698083" y="1962830"/>
            <a:ext cx="10795834"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 following are some techniques that could be used during the brainstorming session:</a:t>
            </a:r>
          </a:p>
          <a:p>
            <a:pPr marL="457200" marR="0" lvl="0" indent="-457200" algn="just" defTabSz="914400" rtl="0" eaLnBrk="1" fontAlgn="auto" latinLnBrk="0" hangingPunct="1">
              <a:lnSpc>
                <a:spcPct val="200000"/>
              </a:lnSpc>
              <a:spcBef>
                <a:spcPts val="0"/>
              </a:spcBef>
              <a:spcAft>
                <a:spcPts val="0"/>
              </a:spcAft>
              <a:buClrTx/>
              <a:buSzTx/>
              <a:buFont typeface="Calibri Light" panose="020F0302020204030204"/>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a:t>
            </a:r>
          </a:p>
          <a:p>
            <a:pPr marL="457200" marR="0" lvl="0" indent="-457200" algn="just" defTabSz="914400" rtl="0" eaLnBrk="1" fontAlgn="auto" latinLnBrk="0" hangingPunct="1">
              <a:lnSpc>
                <a:spcPct val="200000"/>
              </a:lnSpc>
              <a:spcBef>
                <a:spcPts val="0"/>
              </a:spcBef>
              <a:spcAft>
                <a:spcPts val="0"/>
              </a:spcAft>
              <a:buClrTx/>
              <a:buSzTx/>
              <a:buFont typeface="Calibri Light" panose="020F0302020204030204"/>
              <a:buAutoNum type="alphaUcPeriod"/>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Process chart</a:t>
            </a:r>
          </a:p>
        </p:txBody>
      </p:sp>
    </p:spTree>
    <p:extLst>
      <p:ext uri="{BB962C8B-B14F-4D97-AF65-F5344CB8AC3E}">
        <p14:creationId xmlns:p14="http://schemas.microsoft.com/office/powerpoint/2010/main" val="330738010"/>
      </p:ext>
    </p:extLst>
  </p:cSld>
  <p:clrMapOvr>
    <a:masterClrMapping/>
  </p:clrMapOvr>
  <mc:AlternateContent xmlns:mc="http://schemas.openxmlformats.org/markup-compatibility/2006">
    <mc:Choice xmlns:p14="http://schemas.microsoft.com/office/powerpoint/2010/main" Requires="p14">
      <p:transition spd="slow" p14:dur="2000" advTm="26888"/>
    </mc:Choice>
    <mc:Fallback>
      <p:transition spd="slow" advTm="2688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6">
            <a:extLst>
              <a:ext uri="{FF2B5EF4-FFF2-40B4-BE49-F238E27FC236}">
                <a16:creationId xmlns:a16="http://schemas.microsoft.com/office/drawing/2014/main" id="{CAF1860C-B9D1-9252-D4BB-3CC069633A06}"/>
              </a:ext>
            </a:extLst>
          </p:cNvPr>
          <p:cNvSpPr txBox="1"/>
          <p:nvPr/>
        </p:nvSpPr>
        <p:spPr>
          <a:xfrm>
            <a:off x="4754126" y="627915"/>
            <a:ext cx="2683748"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a:t>
            </a:r>
          </a:p>
        </p:txBody>
      </p:sp>
      <p:sp>
        <p:nvSpPr>
          <p:cNvPr id="8" name="TextBox 8">
            <a:extLst>
              <a:ext uri="{FF2B5EF4-FFF2-40B4-BE49-F238E27FC236}">
                <a16:creationId xmlns:a16="http://schemas.microsoft.com/office/drawing/2014/main" id="{D6B8D4A2-8FBF-E181-7221-989EA72D316E}"/>
              </a:ext>
            </a:extLst>
          </p:cNvPr>
          <p:cNvSpPr txBox="1"/>
          <p:nvPr/>
        </p:nvSpPr>
        <p:spPr>
          <a:xfrm>
            <a:off x="394848" y="1620769"/>
            <a:ext cx="7439904" cy="440966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 is a form of flow-charting used to capture a complete process for evaluation (e.g., finding ways to streamline the system)</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ar-YE" sz="2400" dirty="0">
                <a:solidFill>
                  <a:srgbClr val="0A1F61"/>
                </a:solidFill>
                <a:latin typeface="Tajawal ExtraBold" panose="00000800000000000000" pitchFamily="2" charset="-78"/>
                <a:cs typeface="Tajawal ExtraBold" panose="00000800000000000000" pitchFamily="2" charset="-78"/>
              </a:rPr>
              <a:t> </a:t>
            </a:r>
            <a:r>
              <a:rPr lang="en-US" sz="2400" dirty="0">
                <a:solidFill>
                  <a:srgbClr val="0A1F61"/>
                </a:solidFill>
                <a:latin typeface="Tajawal ExtraBold" panose="00000800000000000000" pitchFamily="2" charset="-78"/>
                <a:cs typeface="Tajawal ExtraBold" panose="00000800000000000000" pitchFamily="2" charset="-78"/>
              </a:rPr>
              <a:t>I</a:t>
            </a:r>
            <a:r>
              <a:rPr kumimoji="0" lang="en-US" sz="2400" b="0" i="0" u="none" strike="noStrike" kern="1200" cap="none" spc="0" normalizeH="0" baseline="0" noProof="0" dirty="0" err="1">
                <a:ln>
                  <a:noFill/>
                </a:ln>
                <a:solidFill>
                  <a:srgbClr val="0A1F61"/>
                </a:solidFill>
                <a:effectLst/>
                <a:uLnTx/>
                <a:uFillTx/>
                <a:latin typeface="Tajawal ExtraBold" panose="00000800000000000000" pitchFamily="2" charset="-78"/>
                <a:cs typeface="Tajawal ExtraBold" panose="00000800000000000000" pitchFamily="2" charset="-78"/>
              </a:rPr>
              <a:t>ncluding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highlights of key activities, interfaces, documentation, data sources, strengths, and problems. </a:t>
            </a:r>
          </a:p>
        </p:txBody>
      </p:sp>
      <p:pic>
        <p:nvPicPr>
          <p:cNvPr id="12290" name="Picture 2">
            <a:extLst>
              <a:ext uri="{FF2B5EF4-FFF2-40B4-BE49-F238E27FC236}">
                <a16:creationId xmlns:a16="http://schemas.microsoft.com/office/drawing/2014/main" id="{8D4ADEF5-AE56-0006-9876-03B8E61FB9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375" y="2061205"/>
            <a:ext cx="3298800" cy="2735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0479788"/>
      </p:ext>
    </p:extLst>
  </p:cSld>
  <p:clrMapOvr>
    <a:masterClrMapping/>
  </p:clrMapOvr>
  <mc:AlternateContent xmlns:mc="http://schemas.openxmlformats.org/markup-compatibility/2006">
    <mc:Choice xmlns:p14="http://schemas.microsoft.com/office/powerpoint/2010/main" Requires="p14">
      <p:transition spd="slow" p14:dur="2000" advTm="143813"/>
    </mc:Choice>
    <mc:Fallback>
      <p:transition spd="slow" advTm="1438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6">
            <a:extLst>
              <a:ext uri="{FF2B5EF4-FFF2-40B4-BE49-F238E27FC236}">
                <a16:creationId xmlns:a16="http://schemas.microsoft.com/office/drawing/2014/main" id="{CAF1860C-B9D1-9252-D4BB-3CC069633A06}"/>
              </a:ext>
            </a:extLst>
          </p:cNvPr>
          <p:cNvSpPr txBox="1"/>
          <p:nvPr/>
        </p:nvSpPr>
        <p:spPr>
          <a:xfrm>
            <a:off x="4754126" y="627915"/>
            <a:ext cx="2683748"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A- Brown paper</a:t>
            </a:r>
          </a:p>
        </p:txBody>
      </p:sp>
      <p:sp>
        <p:nvSpPr>
          <p:cNvPr id="4" name="TextBox 8">
            <a:extLst>
              <a:ext uri="{FF2B5EF4-FFF2-40B4-BE49-F238E27FC236}">
                <a16:creationId xmlns:a16="http://schemas.microsoft.com/office/drawing/2014/main" id="{7A4C4F07-01B0-42BE-8830-38033AAB047A}"/>
              </a:ext>
            </a:extLst>
          </p:cNvPr>
          <p:cNvSpPr txBox="1"/>
          <p:nvPr/>
        </p:nvSpPr>
        <p:spPr>
          <a:xfrm>
            <a:off x="1068685" y="2267629"/>
            <a:ext cx="9902229" cy="293234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Brown papers are generally used in the “as-is” and “to-be” model definition phases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They can also be used to develop “should-be” and “could-be” models for evaluation.</a:t>
            </a:r>
          </a:p>
        </p:txBody>
      </p:sp>
    </p:spTree>
    <p:extLst>
      <p:ext uri="{BB962C8B-B14F-4D97-AF65-F5344CB8AC3E}">
        <p14:creationId xmlns:p14="http://schemas.microsoft.com/office/powerpoint/2010/main" val="4000667112"/>
      </p:ext>
    </p:extLst>
  </p:cSld>
  <p:clrMapOvr>
    <a:masterClrMapping/>
  </p:clrMapOvr>
  <mc:AlternateContent xmlns:mc="http://schemas.openxmlformats.org/markup-compatibility/2006">
    <mc:Choice xmlns:p14="http://schemas.microsoft.com/office/powerpoint/2010/main" Requires="p14">
      <p:transition spd="slow" p14:dur="2000" advTm="115470"/>
    </mc:Choice>
    <mc:Fallback>
      <p:transition spd="slow" advTm="11547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0AC123-22BE-CE71-CC66-9CB91DF23638}"/>
              </a:ext>
            </a:extLst>
          </p:cNvPr>
          <p:cNvSpPr/>
          <p:nvPr/>
        </p:nvSpPr>
        <p:spPr>
          <a:xfrm>
            <a:off x="2698002" y="557231"/>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61D85EF6-5059-A615-7CD6-2A41721BB5E2}"/>
              </a:ext>
            </a:extLst>
          </p:cNvPr>
          <p:cNvSpPr txBox="1"/>
          <p:nvPr/>
        </p:nvSpPr>
        <p:spPr>
          <a:xfrm>
            <a:off x="2993277" y="543141"/>
            <a:ext cx="47436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A- Brown paper (Advantage)</a:t>
            </a:r>
          </a:p>
        </p:txBody>
      </p:sp>
      <p:sp>
        <p:nvSpPr>
          <p:cNvPr id="8" name="TextBox 7">
            <a:extLst>
              <a:ext uri="{FF2B5EF4-FFF2-40B4-BE49-F238E27FC236}">
                <a16:creationId xmlns:a16="http://schemas.microsoft.com/office/drawing/2014/main" id="{2771CECB-D400-3E71-E9A1-1F6007362F12}"/>
              </a:ext>
            </a:extLst>
          </p:cNvPr>
          <p:cNvSpPr txBox="1"/>
          <p:nvPr/>
        </p:nvSpPr>
        <p:spPr>
          <a:xfrm>
            <a:off x="417693" y="2074122"/>
            <a:ext cx="11463132"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It is important to gather the right people to develop a model of the process or system under evaluation.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Another advantage in having the users involved in this exercise is that you usually will get “buy in” and support from them on changing the process.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 feeling of ownership is important to users!</a:t>
            </a:r>
          </a:p>
        </p:txBody>
      </p:sp>
    </p:spTree>
    <p:extLst>
      <p:ext uri="{BB962C8B-B14F-4D97-AF65-F5344CB8AC3E}">
        <p14:creationId xmlns:p14="http://schemas.microsoft.com/office/powerpoint/2010/main" val="2240632127"/>
      </p:ext>
    </p:extLst>
  </p:cSld>
  <p:clrMapOvr>
    <a:masterClrMapping/>
  </p:clrMapOvr>
  <mc:AlternateContent xmlns:mc="http://schemas.openxmlformats.org/markup-compatibility/2006">
    <mc:Choice xmlns:p14="http://schemas.microsoft.com/office/powerpoint/2010/main" Requires="p14">
      <p:transition spd="slow" p14:dur="2000" advTm="73581"/>
    </mc:Choice>
    <mc:Fallback>
      <p:transition spd="slow" advTm="735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0AC123-22BE-CE71-CC66-9CB91DF23638}"/>
              </a:ext>
            </a:extLst>
          </p:cNvPr>
          <p:cNvSpPr/>
          <p:nvPr/>
        </p:nvSpPr>
        <p:spPr>
          <a:xfrm>
            <a:off x="2698002" y="552882"/>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DBA2B84-3C2A-3F36-2100-4CA313FC6B0F}"/>
              </a:ext>
            </a:extLst>
          </p:cNvPr>
          <p:cNvSpPr txBox="1"/>
          <p:nvPr/>
        </p:nvSpPr>
        <p:spPr>
          <a:xfrm>
            <a:off x="3522345" y="628958"/>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B18E230-3000-6486-A180-D4DD4005A479}"/>
              </a:ext>
            </a:extLst>
          </p:cNvPr>
          <p:cNvSpPr txBox="1"/>
          <p:nvPr/>
        </p:nvSpPr>
        <p:spPr>
          <a:xfrm>
            <a:off x="285296" y="1807147"/>
            <a:ext cx="6077891" cy="426751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If you want to learn in detail what happens in a situation involving a document, request, material, or even the actions of a person, consider using a process chart. </a:t>
            </a:r>
          </a:p>
        </p:txBody>
      </p:sp>
      <p:pic>
        <p:nvPicPr>
          <p:cNvPr id="11" name="Picture 10">
            <a:extLst>
              <a:ext uri="{FF2B5EF4-FFF2-40B4-BE49-F238E27FC236}">
                <a16:creationId xmlns:a16="http://schemas.microsoft.com/office/drawing/2014/main" id="{C6AAAB3E-842B-6A2B-5261-D159C6771421}"/>
              </a:ext>
            </a:extLst>
          </p:cNvPr>
          <p:cNvPicPr>
            <a:picLocks noChangeAspect="1"/>
          </p:cNvPicPr>
          <p:nvPr/>
        </p:nvPicPr>
        <p:blipFill>
          <a:blip r:embed="rId3"/>
          <a:stretch>
            <a:fillRect/>
          </a:stretch>
        </p:blipFill>
        <p:spPr>
          <a:xfrm>
            <a:off x="7131580" y="2204822"/>
            <a:ext cx="4493120" cy="3235732"/>
          </a:xfrm>
          <a:prstGeom prst="rect">
            <a:avLst/>
          </a:prstGeom>
        </p:spPr>
      </p:pic>
    </p:spTree>
    <p:extLst>
      <p:ext uri="{BB962C8B-B14F-4D97-AF65-F5344CB8AC3E}">
        <p14:creationId xmlns:p14="http://schemas.microsoft.com/office/powerpoint/2010/main" val="1367979481"/>
      </p:ext>
    </p:extLst>
  </p:cSld>
  <p:clrMapOvr>
    <a:masterClrMapping/>
  </p:clrMapOvr>
  <mc:AlternateContent xmlns:mc="http://schemas.openxmlformats.org/markup-compatibility/2006">
    <mc:Choice xmlns:p14="http://schemas.microsoft.com/office/powerpoint/2010/main" Requires="p14">
      <p:transition spd="slow" p14:dur="2000" advTm="153383"/>
    </mc:Choice>
    <mc:Fallback>
      <p:transition spd="slow" advTm="1533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7A685D2E-BE2D-4838-8773-235EA736B126}"/>
              </a:ext>
            </a:extLst>
          </p:cNvPr>
          <p:cNvSpPr txBox="1"/>
          <p:nvPr/>
        </p:nvSpPr>
        <p:spPr>
          <a:xfrm>
            <a:off x="4020564" y="727022"/>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7CB41E2-82CC-A206-76F4-D09C4A9967D7}"/>
              </a:ext>
            </a:extLst>
          </p:cNvPr>
          <p:cNvSpPr txBox="1"/>
          <p:nvPr/>
        </p:nvSpPr>
        <p:spPr>
          <a:xfrm>
            <a:off x="570801" y="2124782"/>
            <a:ext cx="6899526"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The process chart documents the detailed steps of the flow and categorizes the type of action taken. </a:t>
            </a:r>
          </a:p>
        </p:txBody>
      </p:sp>
      <p:pic>
        <p:nvPicPr>
          <p:cNvPr id="13" name="Picture 12">
            <a:extLst>
              <a:ext uri="{FF2B5EF4-FFF2-40B4-BE49-F238E27FC236}">
                <a16:creationId xmlns:a16="http://schemas.microsoft.com/office/drawing/2014/main" id="{7CF20A6A-F6B6-A0A6-849E-F22F02C59EF0}"/>
              </a:ext>
            </a:extLst>
          </p:cNvPr>
          <p:cNvPicPr>
            <a:picLocks noChangeAspect="1"/>
          </p:cNvPicPr>
          <p:nvPr/>
        </p:nvPicPr>
        <p:blipFill>
          <a:blip r:embed="rId3"/>
          <a:stretch>
            <a:fillRect/>
          </a:stretch>
        </p:blipFill>
        <p:spPr>
          <a:xfrm>
            <a:off x="8388626" y="2357437"/>
            <a:ext cx="3232573" cy="3208476"/>
          </a:xfrm>
          <a:prstGeom prst="rect">
            <a:avLst/>
          </a:prstGeom>
        </p:spPr>
      </p:pic>
    </p:spTree>
    <p:extLst>
      <p:ext uri="{BB962C8B-B14F-4D97-AF65-F5344CB8AC3E}">
        <p14:creationId xmlns:p14="http://schemas.microsoft.com/office/powerpoint/2010/main" val="304986971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36845" y="636072"/>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A36B5C8A-B564-7273-721A-3CEB02B77D5B}"/>
              </a:ext>
            </a:extLst>
          </p:cNvPr>
          <p:cNvPicPr>
            <a:picLocks noChangeAspect="1"/>
          </p:cNvPicPr>
          <p:nvPr/>
        </p:nvPicPr>
        <p:blipFill>
          <a:blip r:embed="rId3"/>
          <a:stretch>
            <a:fillRect/>
          </a:stretch>
        </p:blipFill>
        <p:spPr>
          <a:xfrm>
            <a:off x="1879135" y="1419924"/>
            <a:ext cx="9610725" cy="5358550"/>
          </a:xfrm>
          <a:prstGeom prst="rect">
            <a:avLst/>
          </a:prstGeom>
        </p:spPr>
      </p:pic>
      <p:sp>
        <p:nvSpPr>
          <p:cNvPr id="3" name="TextBox 2">
            <a:extLst>
              <a:ext uri="{FF2B5EF4-FFF2-40B4-BE49-F238E27FC236}">
                <a16:creationId xmlns:a16="http://schemas.microsoft.com/office/drawing/2014/main" id="{83E7490D-4FC6-2945-10E2-2A5AA818F1C1}"/>
              </a:ext>
            </a:extLst>
          </p:cNvPr>
          <p:cNvSpPr txBox="1"/>
          <p:nvPr/>
        </p:nvSpPr>
        <p:spPr>
          <a:xfrm>
            <a:off x="4020564" y="727022"/>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2896058"/>
      </p:ext>
    </p:extLst>
  </p:cSld>
  <p:clrMapOvr>
    <a:masterClrMapping/>
  </p:clrMapOvr>
  <mc:AlternateContent xmlns:mc="http://schemas.openxmlformats.org/markup-compatibility/2006">
    <mc:Choice xmlns:p14="http://schemas.microsoft.com/office/powerpoint/2010/main" Requires="p14">
      <p:transition spd="slow" p14:dur="2000" advTm="53059"/>
    </mc:Choice>
    <mc:Fallback>
      <p:transition spd="slow" advTm="5305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1E442B69-9AB1-CD7B-BE3B-35E36EE445A5}"/>
              </a:ext>
            </a:extLst>
          </p:cNvPr>
          <p:cNvSpPr txBox="1"/>
          <p:nvPr/>
        </p:nvSpPr>
        <p:spPr>
          <a:xfrm>
            <a:off x="4173521" y="727022"/>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9D34B00-483D-185B-65A3-8916CC4557A1}"/>
              </a:ext>
            </a:extLst>
          </p:cNvPr>
          <p:cNvSpPr txBox="1"/>
          <p:nvPr/>
        </p:nvSpPr>
        <p:spPr>
          <a:xfrm>
            <a:off x="713764" y="1646362"/>
            <a:ext cx="10764471" cy="34057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The Process Flow chart provides a visual representation of the steps in a process. </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Flow charts are also referred to as Process Mapping or Flow Diagrams. </a:t>
            </a:r>
          </a:p>
        </p:txBody>
      </p:sp>
    </p:spTree>
    <p:extLst>
      <p:ext uri="{BB962C8B-B14F-4D97-AF65-F5344CB8AC3E}">
        <p14:creationId xmlns:p14="http://schemas.microsoft.com/office/powerpoint/2010/main" val="1902332602"/>
      </p:ext>
    </p:extLst>
  </p:cSld>
  <p:clrMapOvr>
    <a:masterClrMapping/>
  </p:clrMapOvr>
  <mc:AlternateContent xmlns:mc="http://schemas.openxmlformats.org/markup-compatibility/2006">
    <mc:Choice xmlns:p14="http://schemas.microsoft.com/office/powerpoint/2010/main" Requires="p14">
      <p:transition spd="slow" p14:dur="2000" advTm="106201"/>
    </mc:Choice>
    <mc:Fallback>
      <p:transition spd="slow" advTm="10620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310BB9A-5EB4-BC9C-6A96-A300D18CB327}"/>
              </a:ext>
            </a:extLst>
          </p:cNvPr>
          <p:cNvSpPr txBox="1"/>
          <p:nvPr/>
        </p:nvSpPr>
        <p:spPr>
          <a:xfrm>
            <a:off x="3955302" y="617697"/>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6BEE6D87-EF02-0879-DF38-4BA1D2B291AC}"/>
              </a:ext>
            </a:extLst>
          </p:cNvPr>
          <p:cNvSpPr txBox="1"/>
          <p:nvPr/>
        </p:nvSpPr>
        <p:spPr>
          <a:xfrm>
            <a:off x="627518" y="1363397"/>
            <a:ext cx="11253307" cy="512928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Constructing a flow chart is often one of the first activities of a process improvement effort, because of the following benefits:</a:t>
            </a:r>
          </a:p>
          <a:p>
            <a:pPr marL="457200" indent="-457200" algn="just">
              <a:lnSpc>
                <a:spcPct val="200000"/>
              </a:lnSpc>
              <a:buFont typeface="Wingdings" panose="05000000000000000000" pitchFamily="2" charset="2"/>
              <a:buChar char="Ø"/>
              <a:defRPr/>
            </a:pPr>
            <a:r>
              <a:rPr lang="en-US" sz="2800" dirty="0">
                <a:solidFill>
                  <a:srgbClr val="0A1F61"/>
                </a:solidFill>
                <a:latin typeface="Tajawal ExtraBold" panose="00000800000000000000" pitchFamily="2" charset="-78"/>
                <a:cs typeface="Tajawal ExtraBold" panose="00000800000000000000" pitchFamily="2" charset="-78"/>
              </a:rPr>
              <a:t>Gives everyone a clear understanding of the process</a:t>
            </a:r>
          </a:p>
          <a:p>
            <a:pPr marL="457200" indent="-457200" algn="just">
              <a:lnSpc>
                <a:spcPct val="200000"/>
              </a:lnSpc>
              <a:buFont typeface="Wingdings" panose="05000000000000000000" pitchFamily="2" charset="2"/>
              <a:buChar char="Ø"/>
              <a:defRPr/>
            </a:pPr>
            <a:r>
              <a:rPr lang="en-US" sz="2800" dirty="0">
                <a:solidFill>
                  <a:srgbClr val="0A1F61"/>
                </a:solidFill>
                <a:latin typeface="Tajawal ExtraBold" panose="00000800000000000000" pitchFamily="2" charset="-78"/>
                <a:cs typeface="Tajawal ExtraBold" panose="00000800000000000000" pitchFamily="2" charset="-78"/>
              </a:rPr>
              <a:t>Helps to identify non-value-added operations</a:t>
            </a:r>
          </a:p>
          <a:p>
            <a:pPr marL="457200" indent="-457200" algn="just">
              <a:lnSpc>
                <a:spcPct val="200000"/>
              </a:lnSpc>
              <a:buFont typeface="Wingdings" panose="05000000000000000000" pitchFamily="2" charset="2"/>
              <a:buChar char="Ø"/>
              <a:defRPr/>
            </a:pPr>
            <a:r>
              <a:rPr lang="en-US" sz="2800" dirty="0">
                <a:solidFill>
                  <a:srgbClr val="0A1F61"/>
                </a:solidFill>
                <a:latin typeface="Tajawal ExtraBold" panose="00000800000000000000" pitchFamily="2" charset="-78"/>
                <a:cs typeface="Tajawal ExtraBold" panose="00000800000000000000" pitchFamily="2" charset="-78"/>
              </a:rPr>
              <a:t>Facilitates teamwork and communication</a:t>
            </a:r>
          </a:p>
          <a:p>
            <a:pPr marL="457200" indent="-457200" algn="just">
              <a:lnSpc>
                <a:spcPct val="200000"/>
              </a:lnSpc>
              <a:buFont typeface="Wingdings" panose="05000000000000000000" pitchFamily="2" charset="2"/>
              <a:buChar char="Ø"/>
              <a:defRPr/>
            </a:pPr>
            <a:r>
              <a:rPr lang="en-US" sz="2800" dirty="0">
                <a:solidFill>
                  <a:srgbClr val="0A1F61"/>
                </a:solidFill>
                <a:latin typeface="Tajawal ExtraBold" panose="00000800000000000000" pitchFamily="2" charset="-78"/>
                <a:cs typeface="Tajawal ExtraBold" panose="00000800000000000000" pitchFamily="2" charset="-78"/>
              </a:rPr>
              <a:t>Keeps everyone on the same page</a:t>
            </a:r>
          </a:p>
        </p:txBody>
      </p:sp>
    </p:spTree>
    <p:extLst>
      <p:ext uri="{BB962C8B-B14F-4D97-AF65-F5344CB8AC3E}">
        <p14:creationId xmlns:p14="http://schemas.microsoft.com/office/powerpoint/2010/main" val="3896662382"/>
      </p:ext>
    </p:extLst>
  </p:cSld>
  <p:clrMapOvr>
    <a:masterClrMapping/>
  </p:clrMapOvr>
  <mc:AlternateContent xmlns:mc="http://schemas.openxmlformats.org/markup-compatibility/2006">
    <mc:Choice xmlns:p14="http://schemas.microsoft.com/office/powerpoint/2010/main" Requires="p14">
      <p:transition spd="slow" p14:dur="2000" advTm="131547"/>
    </mc:Choice>
    <mc:Fallback>
      <p:transition spd="slow" advTm="13154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032ACF1-1C05-F742-58FC-19E86BC138C7}"/>
              </a:ext>
            </a:extLst>
          </p:cNvPr>
          <p:cNvSpPr txBox="1"/>
          <p:nvPr/>
        </p:nvSpPr>
        <p:spPr>
          <a:xfrm>
            <a:off x="4173521" y="666001"/>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98AA7809-4A0D-BC42-2F1B-0BCF76AFF7AB}"/>
              </a:ext>
            </a:extLst>
          </p:cNvPr>
          <p:cNvSpPr txBox="1"/>
          <p:nvPr/>
        </p:nvSpPr>
        <p:spPr>
          <a:xfrm>
            <a:off x="619478" y="1745792"/>
            <a:ext cx="10730703"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With this information, you can analyze the process for potential improvements.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To add value, you should try to reduce a complex process to its lowest common denominator to a series of simple steps to save time and reduce costs. </a:t>
            </a:r>
          </a:p>
          <a:p>
            <a:pPr algn="just">
              <a:lnSpc>
                <a:spcPct val="200000"/>
              </a:lnSpc>
              <a:defRPr/>
            </a:pPr>
            <a:r>
              <a:rPr lang="en-US" sz="2400"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3658338882"/>
      </p:ext>
    </p:extLst>
  </p:cSld>
  <p:clrMapOvr>
    <a:masterClrMapping/>
  </p:clrMapOvr>
  <mc:AlternateContent xmlns:mc="http://schemas.openxmlformats.org/markup-compatibility/2006">
    <mc:Choice xmlns:p14="http://schemas.microsoft.com/office/powerpoint/2010/main" Requires="p14">
      <p:transition spd="slow" p14:dur="2000" advTm="87625"/>
    </mc:Choice>
    <mc:Fallback>
      <p:transition spd="slow" advTm="8762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5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cs typeface="Tajawal Medium" panose="00000600000000000000" pitchFamily="2" charset="-78"/>
              </a:rPr>
              <a:t>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A724E52-83B8-F75E-E30E-43C1FAA30A6E}"/>
              </a:ext>
            </a:extLst>
          </p:cNvPr>
          <p:cNvSpPr txBox="1"/>
          <p:nvPr/>
        </p:nvSpPr>
        <p:spPr>
          <a:xfrm>
            <a:off x="4012452" y="655557"/>
            <a:ext cx="284084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1155A2B-62DB-1B9D-2697-AC7EAF5D7D38}"/>
              </a:ext>
            </a:extLst>
          </p:cNvPr>
          <p:cNvSpPr txBox="1"/>
          <p:nvPr/>
        </p:nvSpPr>
        <p:spPr>
          <a:xfrm>
            <a:off x="448044" y="1472944"/>
            <a:ext cx="11307200" cy="145501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many symbols used to construct a process chart; the more common symbols are shown below:</a:t>
            </a:r>
          </a:p>
        </p:txBody>
      </p:sp>
      <p:pic>
        <p:nvPicPr>
          <p:cNvPr id="4" name="Picture 3">
            <a:extLst>
              <a:ext uri="{FF2B5EF4-FFF2-40B4-BE49-F238E27FC236}">
                <a16:creationId xmlns:a16="http://schemas.microsoft.com/office/drawing/2014/main" id="{E183D7FF-272A-ABFC-22E9-682DCEA22316}"/>
              </a:ext>
            </a:extLst>
          </p:cNvPr>
          <p:cNvPicPr>
            <a:picLocks noChangeAspect="1"/>
          </p:cNvPicPr>
          <p:nvPr/>
        </p:nvPicPr>
        <p:blipFill>
          <a:blip r:embed="rId3"/>
          <a:stretch>
            <a:fillRect/>
          </a:stretch>
        </p:blipFill>
        <p:spPr>
          <a:xfrm>
            <a:off x="4705121" y="2664233"/>
            <a:ext cx="5764339" cy="3738586"/>
          </a:xfrm>
          <a:prstGeom prst="rect">
            <a:avLst/>
          </a:prstGeom>
        </p:spPr>
      </p:pic>
    </p:spTree>
    <p:extLst>
      <p:ext uri="{BB962C8B-B14F-4D97-AF65-F5344CB8AC3E}">
        <p14:creationId xmlns:p14="http://schemas.microsoft.com/office/powerpoint/2010/main" val="855899506"/>
      </p:ext>
    </p:extLst>
  </p:cSld>
  <p:clrMapOvr>
    <a:masterClrMapping/>
  </p:clrMapOvr>
  <mc:AlternateContent xmlns:mc="http://schemas.openxmlformats.org/markup-compatibility/2006">
    <mc:Choice xmlns:p14="http://schemas.microsoft.com/office/powerpoint/2010/main" Requires="p14">
      <p:transition spd="slow" p14:dur="2000" advTm="63550"/>
    </mc:Choice>
    <mc:Fallback>
      <p:transition spd="slow" advTm="6355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7EE1DC2-2551-103B-9F07-0D7FC90B4552}"/>
              </a:ext>
            </a:extLst>
          </p:cNvPr>
          <p:cNvSpPr txBox="1"/>
          <p:nvPr/>
        </p:nvSpPr>
        <p:spPr>
          <a:xfrm>
            <a:off x="4893587" y="727022"/>
            <a:ext cx="2840842" cy="523220"/>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B- Process chart</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B588ECEF-C4A5-9A3E-3034-95A305162880}"/>
              </a:ext>
            </a:extLst>
          </p:cNvPr>
          <p:cNvPicPr>
            <a:picLocks noChangeAspect="1"/>
          </p:cNvPicPr>
          <p:nvPr/>
        </p:nvPicPr>
        <p:blipFill>
          <a:blip r:embed="rId3"/>
          <a:stretch>
            <a:fillRect/>
          </a:stretch>
        </p:blipFill>
        <p:spPr>
          <a:xfrm>
            <a:off x="381977" y="1273208"/>
            <a:ext cx="11297841" cy="5552906"/>
          </a:xfrm>
          <a:prstGeom prst="rect">
            <a:avLst/>
          </a:prstGeom>
        </p:spPr>
      </p:pic>
    </p:spTree>
    <p:extLst>
      <p:ext uri="{BB962C8B-B14F-4D97-AF65-F5344CB8AC3E}">
        <p14:creationId xmlns:p14="http://schemas.microsoft.com/office/powerpoint/2010/main" val="2097910530"/>
      </p:ext>
    </p:extLst>
  </p:cSld>
  <p:clrMapOvr>
    <a:masterClrMapping/>
  </p:clrMapOvr>
  <mc:AlternateContent xmlns:mc="http://schemas.openxmlformats.org/markup-compatibility/2006">
    <mc:Choice xmlns:p14="http://schemas.microsoft.com/office/powerpoint/2010/main" Requires="p14">
      <p:transition spd="slow" p14:dur="2000" advTm="59604"/>
    </mc:Choice>
    <mc:Fallback>
      <p:transition spd="slow" advTm="596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a:t>
            </a:r>
            <a:r>
              <a:rPr lang="ar-YE" sz="2800" dirty="0">
                <a:solidFill>
                  <a:prstClr val="white"/>
                </a:solidFill>
                <a:latin typeface="Tajawal Medium" panose="00000600000000000000" pitchFamily="2" charset="-78"/>
                <a:cs typeface="Tajawal Medium" panose="00000600000000000000" pitchFamily="2" charset="-78"/>
              </a:rPr>
              <a:t>2</a:t>
            </a:r>
            <a:r>
              <a:rPr lang="en-US" sz="2800" dirty="0">
                <a:solidFill>
                  <a:prstClr val="white"/>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7164894-6435-0CBD-76D0-E135BCD2EEA3}"/>
              </a:ext>
            </a:extLst>
          </p:cNvPr>
          <p:cNvSpPr txBox="1"/>
          <p:nvPr/>
        </p:nvSpPr>
        <p:spPr>
          <a:xfrm>
            <a:off x="448044" y="1472944"/>
            <a:ext cx="11307200" cy="71635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many other symbols used to construct a process chart; </a:t>
            </a:r>
          </a:p>
        </p:txBody>
      </p:sp>
      <p:pic>
        <p:nvPicPr>
          <p:cNvPr id="7" name="Picture 6">
            <a:extLst>
              <a:ext uri="{FF2B5EF4-FFF2-40B4-BE49-F238E27FC236}">
                <a16:creationId xmlns:a16="http://schemas.microsoft.com/office/drawing/2014/main" id="{9DA77DA1-C3E2-2999-125E-3BCB263A616D}"/>
              </a:ext>
            </a:extLst>
          </p:cNvPr>
          <p:cNvPicPr>
            <a:picLocks noChangeAspect="1"/>
          </p:cNvPicPr>
          <p:nvPr/>
        </p:nvPicPr>
        <p:blipFill>
          <a:blip r:embed="rId3"/>
          <a:stretch>
            <a:fillRect/>
          </a:stretch>
        </p:blipFill>
        <p:spPr>
          <a:xfrm>
            <a:off x="2978143" y="2807874"/>
            <a:ext cx="5714300" cy="2974567"/>
          </a:xfrm>
          <a:prstGeom prst="rect">
            <a:avLst/>
          </a:prstGeom>
        </p:spPr>
      </p:pic>
    </p:spTree>
    <p:extLst>
      <p:ext uri="{BB962C8B-B14F-4D97-AF65-F5344CB8AC3E}">
        <p14:creationId xmlns:p14="http://schemas.microsoft.com/office/powerpoint/2010/main" val="3874716319"/>
      </p:ext>
    </p:extLst>
  </p:cSld>
  <p:clrMapOvr>
    <a:masterClrMapping/>
  </p:clrMapOvr>
  <mc:AlternateContent xmlns:mc="http://schemas.openxmlformats.org/markup-compatibility/2006">
    <mc:Choice xmlns:p14="http://schemas.microsoft.com/office/powerpoint/2010/main" Requires="p14">
      <p:transition spd="slow" p14:dur="2000" advTm="48613"/>
    </mc:Choice>
    <mc:Fallback>
      <p:transition spd="slow" advTm="4861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462865" y="621943"/>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52D86FC-7035-FBC6-CF82-975A67E3B58E}"/>
              </a:ext>
            </a:extLst>
          </p:cNvPr>
          <p:cNvSpPr txBox="1"/>
          <p:nvPr/>
        </p:nvSpPr>
        <p:spPr>
          <a:xfrm>
            <a:off x="3583827" y="677795"/>
            <a:ext cx="4879862"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 Process chart (Example </a:t>
            </a:r>
            <a:r>
              <a:rPr lang="ar-YE" sz="2800" dirty="0">
                <a:solidFill>
                  <a:prstClr val="white"/>
                </a:solidFill>
                <a:latin typeface="Tajawal Medium" panose="00000600000000000000" pitchFamily="2" charset="-78"/>
                <a:cs typeface="Tajawal Medium" panose="00000600000000000000" pitchFamily="2" charset="-78"/>
              </a:rPr>
              <a:t>2</a:t>
            </a:r>
            <a:r>
              <a:rPr lang="en-US" sz="2800" dirty="0">
                <a:solidFill>
                  <a:prstClr val="white"/>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0C8DA33-BCED-EAF2-2029-3BD065F087FA}"/>
              </a:ext>
            </a:extLst>
          </p:cNvPr>
          <p:cNvSpPr txBox="1"/>
          <p:nvPr/>
        </p:nvSpPr>
        <p:spPr>
          <a:xfrm>
            <a:off x="448044" y="1472944"/>
            <a:ext cx="4879862" cy="2932341"/>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 following is an example of a very simple flow chart for the process</a:t>
            </a:r>
          </a:p>
          <a:p>
            <a:pPr marL="285750" indent="-285750" algn="just">
              <a:lnSpc>
                <a:spcPct val="200000"/>
              </a:lnSpc>
              <a:buFont typeface="Wingdings" panose="05000000000000000000" pitchFamily="2" charset="2"/>
              <a:buChar char="q"/>
              <a:defRPr/>
            </a:pPr>
            <a:endParaRPr lang="en-US" sz="2400" dirty="0">
              <a:solidFill>
                <a:srgbClr val="0A1F61"/>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AC0553A3-9CCB-484E-143D-0A838FD88CCB}"/>
              </a:ext>
            </a:extLst>
          </p:cNvPr>
          <p:cNvPicPr>
            <a:picLocks noChangeAspect="1"/>
          </p:cNvPicPr>
          <p:nvPr/>
        </p:nvPicPr>
        <p:blipFill>
          <a:blip r:embed="rId3"/>
          <a:stretch>
            <a:fillRect/>
          </a:stretch>
        </p:blipFill>
        <p:spPr>
          <a:xfrm>
            <a:off x="5160932" y="3027245"/>
            <a:ext cx="5870591" cy="3208812"/>
          </a:xfrm>
          <a:prstGeom prst="rect">
            <a:avLst/>
          </a:prstGeom>
        </p:spPr>
      </p:pic>
    </p:spTree>
    <p:extLst>
      <p:ext uri="{BB962C8B-B14F-4D97-AF65-F5344CB8AC3E}">
        <p14:creationId xmlns:p14="http://schemas.microsoft.com/office/powerpoint/2010/main" val="3190562502"/>
      </p:ext>
    </p:extLst>
  </p:cSld>
  <p:clrMapOvr>
    <a:masterClrMapping/>
  </p:clrMapOvr>
  <mc:AlternateContent xmlns:mc="http://schemas.openxmlformats.org/markup-compatibility/2006">
    <mc:Choice xmlns:p14="http://schemas.microsoft.com/office/powerpoint/2010/main" Requires="p14">
      <p:transition spd="slow" p14:dur="2000" advTm="29945"/>
    </mc:Choice>
    <mc:Fallback>
      <p:transition spd="slow" advTm="2994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5D35BED-610B-C308-00C0-E10058B448E0}"/>
              </a:ext>
            </a:extLst>
          </p:cNvPr>
          <p:cNvSpPr txBox="1"/>
          <p:nvPr/>
        </p:nvSpPr>
        <p:spPr>
          <a:xfrm>
            <a:off x="2831396" y="705415"/>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C7E28E92-DFD4-4A5B-740D-682FCF9FEA76}"/>
              </a:ext>
            </a:extLst>
          </p:cNvPr>
          <p:cNvSpPr txBox="1"/>
          <p:nvPr/>
        </p:nvSpPr>
        <p:spPr>
          <a:xfrm>
            <a:off x="486860" y="1985237"/>
            <a:ext cx="8228560"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 decision logic table (DLT) is a documentation technique that can display an entire situation visually, with all alternatives shown side by side.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If you do not use a DLT, you may miss some alternatives that you never thought of which could sink your project. </a:t>
            </a:r>
          </a:p>
        </p:txBody>
      </p:sp>
      <p:pic>
        <p:nvPicPr>
          <p:cNvPr id="9" name="Picture 8">
            <a:extLst>
              <a:ext uri="{FF2B5EF4-FFF2-40B4-BE49-F238E27FC236}">
                <a16:creationId xmlns:a16="http://schemas.microsoft.com/office/drawing/2014/main" id="{4B95E017-8FCA-5A3F-5F92-3940BE8BA0E6}"/>
              </a:ext>
            </a:extLst>
          </p:cNvPr>
          <p:cNvPicPr>
            <a:picLocks noChangeAspect="1"/>
          </p:cNvPicPr>
          <p:nvPr/>
        </p:nvPicPr>
        <p:blipFill>
          <a:blip r:embed="rId3"/>
          <a:stretch>
            <a:fillRect/>
          </a:stretch>
        </p:blipFill>
        <p:spPr>
          <a:xfrm>
            <a:off x="9056663" y="2366747"/>
            <a:ext cx="2824162" cy="2824162"/>
          </a:xfrm>
          <a:prstGeom prst="rect">
            <a:avLst/>
          </a:prstGeom>
        </p:spPr>
      </p:pic>
    </p:spTree>
    <p:extLst>
      <p:ext uri="{BB962C8B-B14F-4D97-AF65-F5344CB8AC3E}">
        <p14:creationId xmlns:p14="http://schemas.microsoft.com/office/powerpoint/2010/main" val="2250245577"/>
      </p:ext>
    </p:extLst>
  </p:cSld>
  <p:clrMapOvr>
    <a:masterClrMapping/>
  </p:clrMapOvr>
  <mc:AlternateContent xmlns:mc="http://schemas.openxmlformats.org/markup-compatibility/2006">
    <mc:Choice xmlns:p14="http://schemas.microsoft.com/office/powerpoint/2010/main" Requires="p14">
      <p:transition spd="slow" p14:dur="2000" advTm="57561"/>
    </mc:Choice>
    <mc:Fallback>
      <p:transition spd="slow" advTm="5756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6DA95CA-3FCA-04D2-17C1-65D722C46741}"/>
              </a:ext>
            </a:extLst>
          </p:cNvPr>
          <p:cNvSpPr txBox="1"/>
          <p:nvPr/>
        </p:nvSpPr>
        <p:spPr>
          <a:xfrm>
            <a:off x="3179480" y="71060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145E24C-B872-C560-B20C-7CDC24619F8E}"/>
              </a:ext>
            </a:extLst>
          </p:cNvPr>
          <p:cNvSpPr txBox="1"/>
          <p:nvPr/>
        </p:nvSpPr>
        <p:spPr>
          <a:xfrm>
            <a:off x="650694" y="1835002"/>
            <a:ext cx="7184586"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A decision table lists the various values for all the factors that influence some aspect of a system’s behavior and indicates the expected system actions in response to each combination of factors. </a:t>
            </a:r>
          </a:p>
        </p:txBody>
      </p:sp>
      <p:pic>
        <p:nvPicPr>
          <p:cNvPr id="7" name="Picture 6">
            <a:extLst>
              <a:ext uri="{FF2B5EF4-FFF2-40B4-BE49-F238E27FC236}">
                <a16:creationId xmlns:a16="http://schemas.microsoft.com/office/drawing/2014/main" id="{5FF6AF81-0040-2467-6124-4F720A7B6E07}"/>
              </a:ext>
            </a:extLst>
          </p:cNvPr>
          <p:cNvPicPr>
            <a:picLocks noChangeAspect="1"/>
          </p:cNvPicPr>
          <p:nvPr/>
        </p:nvPicPr>
        <p:blipFill>
          <a:blip r:embed="rId3"/>
          <a:stretch>
            <a:fillRect/>
          </a:stretch>
        </p:blipFill>
        <p:spPr>
          <a:xfrm>
            <a:off x="8504814" y="1977877"/>
            <a:ext cx="3036492" cy="3036492"/>
          </a:xfrm>
          <a:prstGeom prst="rect">
            <a:avLst/>
          </a:prstGeom>
        </p:spPr>
      </p:pic>
    </p:spTree>
    <p:extLst>
      <p:ext uri="{BB962C8B-B14F-4D97-AF65-F5344CB8AC3E}">
        <p14:creationId xmlns:p14="http://schemas.microsoft.com/office/powerpoint/2010/main" val="1065747967"/>
      </p:ext>
    </p:extLst>
  </p:cSld>
  <p:clrMapOvr>
    <a:masterClrMapping/>
  </p:clrMapOvr>
  <mc:AlternateContent xmlns:mc="http://schemas.openxmlformats.org/markup-compatibility/2006">
    <mc:Choice xmlns:p14="http://schemas.microsoft.com/office/powerpoint/2010/main" Requires="p14">
      <p:transition spd="slow" p14:dur="2000" advTm="70137"/>
    </mc:Choice>
    <mc:Fallback>
      <p:transition spd="slow" advTm="7013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D823BE6-4F3B-2870-1D02-712BBF5D4D6F}"/>
              </a:ext>
            </a:extLst>
          </p:cNvPr>
          <p:cNvSpPr txBox="1"/>
          <p:nvPr/>
        </p:nvSpPr>
        <p:spPr>
          <a:xfrm>
            <a:off x="3012327" y="74944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F00D5DB-CC76-946A-0A0B-E9A686796333}"/>
              </a:ext>
            </a:extLst>
          </p:cNvPr>
          <p:cNvSpPr txBox="1"/>
          <p:nvPr/>
        </p:nvSpPr>
        <p:spPr>
          <a:xfrm>
            <a:off x="492564" y="1601729"/>
            <a:ext cx="11385111" cy="465589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following describes the characteristics of a DLT, which increases team communication:</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Displays all the elements of a problem.</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Shows all the conditions affecting the solution.</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Reveals all the relationships that exist among the defined conditions.</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Indicates which action is appropriate for each set of circumstances.</a:t>
            </a:r>
          </a:p>
          <a:p>
            <a:pPr marL="457200" indent="-457200" algn="just">
              <a:lnSpc>
                <a:spcPct val="200000"/>
              </a:lnSpc>
              <a:buFont typeface="+mj-lt"/>
              <a:buAutoNum type="alphaLcParenR"/>
              <a:defRPr/>
            </a:pPr>
            <a:r>
              <a:rPr lang="en-US" sz="2000" dirty="0">
                <a:solidFill>
                  <a:srgbClr val="0A1F61"/>
                </a:solidFill>
                <a:latin typeface="Tajawal ExtraBold" panose="00000800000000000000" pitchFamily="2" charset="-78"/>
                <a:cs typeface="Tajawal ExtraBold" panose="00000800000000000000" pitchFamily="2" charset="-78"/>
              </a:rPr>
              <a:t>Illustrates the IF (condition) and THEN (conclusion or action) concept</a:t>
            </a:r>
            <a:r>
              <a:rPr lang="en-US" sz="2400" dirty="0">
                <a:solidFill>
                  <a:srgbClr val="0A1F61"/>
                </a:solidFill>
                <a:latin typeface="Tajawal ExtraBold" panose="00000800000000000000" pitchFamily="2" charset="-78"/>
                <a:cs typeface="Tajawal ExtraBold" panose="00000800000000000000" pitchFamily="2" charset="-78"/>
              </a:rPr>
              <a:t>.</a:t>
            </a:r>
          </a:p>
        </p:txBody>
      </p:sp>
      <p:pic>
        <p:nvPicPr>
          <p:cNvPr id="13" name="Picture 12">
            <a:extLst>
              <a:ext uri="{FF2B5EF4-FFF2-40B4-BE49-F238E27FC236}">
                <a16:creationId xmlns:a16="http://schemas.microsoft.com/office/drawing/2014/main" id="{BF6D9CE9-0B9E-29E0-6A23-9B2D57F5FFA2}"/>
              </a:ext>
            </a:extLst>
          </p:cNvPr>
          <p:cNvPicPr>
            <a:picLocks noChangeAspect="1"/>
          </p:cNvPicPr>
          <p:nvPr/>
        </p:nvPicPr>
        <p:blipFill>
          <a:blip r:embed="rId3"/>
          <a:stretch>
            <a:fillRect/>
          </a:stretch>
        </p:blipFill>
        <p:spPr>
          <a:xfrm>
            <a:off x="8963025" y="2654414"/>
            <a:ext cx="2914650" cy="1730157"/>
          </a:xfrm>
          <a:prstGeom prst="rect">
            <a:avLst/>
          </a:prstGeom>
        </p:spPr>
      </p:pic>
      <p:pic>
        <p:nvPicPr>
          <p:cNvPr id="14" name="Picture 13">
            <a:extLst>
              <a:ext uri="{FF2B5EF4-FFF2-40B4-BE49-F238E27FC236}">
                <a16:creationId xmlns:a16="http://schemas.microsoft.com/office/drawing/2014/main" id="{D49FA2A2-7931-6CE7-6EAC-5EEFBFF4E5BD}"/>
              </a:ext>
            </a:extLst>
          </p:cNvPr>
          <p:cNvPicPr>
            <a:picLocks noChangeAspect="1"/>
          </p:cNvPicPr>
          <p:nvPr/>
        </p:nvPicPr>
        <p:blipFill rotWithShape="1">
          <a:blip r:embed="rId4"/>
          <a:srcRect l="3623" t="9243" r="4911" b="18203"/>
          <a:stretch/>
        </p:blipFill>
        <p:spPr>
          <a:xfrm>
            <a:off x="9264625" y="4515995"/>
            <a:ext cx="1881810" cy="1610200"/>
          </a:xfrm>
          <a:prstGeom prst="rect">
            <a:avLst/>
          </a:prstGeom>
        </p:spPr>
      </p:pic>
    </p:spTree>
    <p:extLst>
      <p:ext uri="{BB962C8B-B14F-4D97-AF65-F5344CB8AC3E}">
        <p14:creationId xmlns:p14="http://schemas.microsoft.com/office/powerpoint/2010/main" val="2526137071"/>
      </p:ext>
    </p:extLst>
  </p:cSld>
  <p:clrMapOvr>
    <a:masterClrMapping/>
  </p:clrMapOvr>
  <mc:AlternateContent xmlns:mc="http://schemas.openxmlformats.org/markup-compatibility/2006">
    <mc:Choice xmlns:p14="http://schemas.microsoft.com/office/powerpoint/2010/main" Requires="p14">
      <p:transition spd="slow" p14:dur="2000" advTm="130884"/>
    </mc:Choice>
    <mc:Fallback>
      <p:transition spd="slow" advTm="13088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29440" y="617697"/>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810E4CE-BDA7-D525-85D0-70F0D320A44B}"/>
              </a:ext>
            </a:extLst>
          </p:cNvPr>
          <p:cNvSpPr txBox="1"/>
          <p:nvPr/>
        </p:nvSpPr>
        <p:spPr>
          <a:xfrm>
            <a:off x="414834" y="1711528"/>
            <a:ext cx="7264099"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These factors can be shown either as statements with possible answers of true or false, as questions with possible answers of yes or no, or as conditions that can have two or more possible values.</a:t>
            </a:r>
          </a:p>
        </p:txBody>
      </p:sp>
      <p:pic>
        <p:nvPicPr>
          <p:cNvPr id="9" name="Picture 8">
            <a:extLst>
              <a:ext uri="{FF2B5EF4-FFF2-40B4-BE49-F238E27FC236}">
                <a16:creationId xmlns:a16="http://schemas.microsoft.com/office/drawing/2014/main" id="{E8C49DBD-5B54-0979-B2E1-F330905EA003}"/>
              </a:ext>
            </a:extLst>
          </p:cNvPr>
          <p:cNvPicPr>
            <a:picLocks noChangeAspect="1"/>
          </p:cNvPicPr>
          <p:nvPr/>
        </p:nvPicPr>
        <p:blipFill>
          <a:blip r:embed="rId3"/>
          <a:stretch>
            <a:fillRect/>
          </a:stretch>
        </p:blipFill>
        <p:spPr>
          <a:xfrm>
            <a:off x="8335617" y="2076972"/>
            <a:ext cx="2940119" cy="2940119"/>
          </a:xfrm>
          <a:prstGeom prst="rect">
            <a:avLst/>
          </a:prstGeom>
        </p:spPr>
      </p:pic>
      <p:sp>
        <p:nvSpPr>
          <p:cNvPr id="10" name="TextBox 9">
            <a:extLst>
              <a:ext uri="{FF2B5EF4-FFF2-40B4-BE49-F238E27FC236}">
                <a16:creationId xmlns:a16="http://schemas.microsoft.com/office/drawing/2014/main" id="{BBAAEAD4-6A1F-EBF7-4751-37EA067FB9B6}"/>
              </a:ext>
            </a:extLst>
          </p:cNvPr>
          <p:cNvSpPr txBox="1"/>
          <p:nvPr/>
        </p:nvSpPr>
        <p:spPr>
          <a:xfrm>
            <a:off x="3179480" y="710606"/>
            <a:ext cx="328487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logic table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71406123"/>
      </p:ext>
    </p:extLst>
  </p:cSld>
  <p:clrMapOvr>
    <a:masterClrMapping/>
  </p:clrMapOvr>
  <mc:AlternateContent xmlns:mc="http://schemas.openxmlformats.org/markup-compatibility/2006">
    <mc:Choice xmlns:p14="http://schemas.microsoft.com/office/powerpoint/2010/main" Requires="p14">
      <p:transition spd="slow" p14:dur="2000" advTm="108491"/>
    </mc:Choice>
    <mc:Fallback>
      <p:transition spd="slow" advTm="10849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D9BCC2C-666C-FD00-3C07-A1069967E669}"/>
              </a:ext>
            </a:extLst>
          </p:cNvPr>
          <p:cNvSpPr txBox="1"/>
          <p:nvPr/>
        </p:nvSpPr>
        <p:spPr>
          <a:xfrm>
            <a:off x="3398334" y="617697"/>
            <a:ext cx="4124271"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Decision Tree (Example)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A9F86FD5-D963-24F2-AA1F-10351D9787E8}"/>
              </a:ext>
            </a:extLst>
          </p:cNvPr>
          <p:cNvPicPr>
            <a:picLocks noChangeAspect="1"/>
          </p:cNvPicPr>
          <p:nvPr/>
        </p:nvPicPr>
        <p:blipFill>
          <a:blip r:embed="rId3"/>
          <a:stretch>
            <a:fillRect/>
          </a:stretch>
        </p:blipFill>
        <p:spPr>
          <a:xfrm>
            <a:off x="1809750" y="1525955"/>
            <a:ext cx="8572500" cy="5084739"/>
          </a:xfrm>
          <a:prstGeom prst="rect">
            <a:avLst/>
          </a:prstGeom>
        </p:spPr>
      </p:pic>
    </p:spTree>
    <p:extLst>
      <p:ext uri="{BB962C8B-B14F-4D97-AF65-F5344CB8AC3E}">
        <p14:creationId xmlns:p14="http://schemas.microsoft.com/office/powerpoint/2010/main" val="283358752"/>
      </p:ext>
    </p:extLst>
  </p:cSld>
  <p:clrMapOvr>
    <a:masterClrMapping/>
  </p:clrMapOvr>
  <mc:AlternateContent xmlns:mc="http://schemas.openxmlformats.org/markup-compatibility/2006">
    <mc:Choice xmlns:p14="http://schemas.microsoft.com/office/powerpoint/2010/main" Requires="p14">
      <p:transition spd="slow" p14:dur="2000" advTm="81692"/>
    </mc:Choice>
    <mc:Fallback>
      <p:transition spd="slow" advTm="8169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A6DA79D-A014-F969-8794-15F1D7754956}"/>
              </a:ext>
            </a:extLst>
          </p:cNvPr>
          <p:cNvSpPr txBox="1"/>
          <p:nvPr/>
        </p:nvSpPr>
        <p:spPr>
          <a:xfrm>
            <a:off x="3888627" y="668387"/>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D2364B8-A6DD-57CA-17E3-88006C2F5CE7}"/>
              </a:ext>
            </a:extLst>
          </p:cNvPr>
          <p:cNvSpPr txBox="1"/>
          <p:nvPr/>
        </p:nvSpPr>
        <p:spPr>
          <a:xfrm>
            <a:off x="604716" y="1995388"/>
            <a:ext cx="10997257"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Responsible, Accountable, Consult and Inform (RACI) charting is an effective means of analyzing and assigning roles and responsibilities. </a:t>
            </a:r>
            <a:endParaRPr lang="ar-YE" sz="2400"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It correlates functional roles or individuals to their level of participation in an activity by assigning codes for responsibility, accountability, and communication interfaces. </a:t>
            </a:r>
          </a:p>
          <a:p>
            <a:pPr algn="just">
              <a:lnSpc>
                <a:spcPct val="200000"/>
              </a:lnSpc>
              <a:defRPr/>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5352204"/>
      </p:ext>
    </p:extLst>
  </p:cSld>
  <p:clrMapOvr>
    <a:masterClrMapping/>
  </p:clrMapOvr>
  <mc:AlternateContent xmlns:mc="http://schemas.openxmlformats.org/markup-compatibility/2006">
    <mc:Choice xmlns:p14="http://schemas.microsoft.com/office/powerpoint/2010/main" Requires="p14">
      <p:transition spd="slow" p14:dur="2000" advTm="130853"/>
    </mc:Choice>
    <mc:Fallback>
      <p:transition spd="slow" advTm="13085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1CBB6BA-21D8-FAD7-9C58-AC6754B96FA3}"/>
              </a:ext>
            </a:extLst>
          </p:cNvPr>
          <p:cNvSpPr txBox="1"/>
          <p:nvPr/>
        </p:nvSpPr>
        <p:spPr>
          <a:xfrm>
            <a:off x="180431" y="1409562"/>
            <a:ext cx="11348622" cy="4921284"/>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000" b="1" u="sng" dirty="0">
                <a:solidFill>
                  <a:srgbClr val="0A1F61"/>
                </a:solidFill>
                <a:latin typeface="Tajawal ExtraBold" panose="00000800000000000000" pitchFamily="2" charset="-78"/>
                <a:cs typeface="Tajawal ExtraBold" panose="00000800000000000000" pitchFamily="2" charset="-78"/>
              </a:rPr>
              <a:t>Establishing participation for each activity, for all roles, by assigning codes as described below:</a:t>
            </a:r>
          </a:p>
          <a:p>
            <a:pPr marL="171450" indent="-171450" algn="just">
              <a:lnSpc>
                <a:spcPct val="200000"/>
              </a:lnSpc>
              <a:buFont typeface="Wingdings" panose="05000000000000000000" pitchFamily="2" charset="2"/>
              <a:buChar char="Ø"/>
              <a:defRPr/>
            </a:pPr>
            <a:r>
              <a:rPr lang="en-US" sz="2000" b="1" dirty="0">
                <a:solidFill>
                  <a:srgbClr val="0A1F61"/>
                </a:solidFill>
                <a:latin typeface="Tajawal ExtraBold" panose="00000800000000000000" pitchFamily="2" charset="-78"/>
                <a:cs typeface="Tajawal ExtraBold" panose="00000800000000000000" pitchFamily="2" charset="-78"/>
              </a:rPr>
              <a:t>R</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B0F0"/>
                </a:solidFill>
                <a:latin typeface="Tajawal ExtraBold" panose="00000800000000000000" pitchFamily="2" charset="-78"/>
                <a:cs typeface="Tajawal ExtraBold" panose="00000800000000000000" pitchFamily="2" charset="-78"/>
              </a:rPr>
              <a:t>responsible</a:t>
            </a:r>
            <a:r>
              <a:rPr lang="en-US" sz="2000" dirty="0">
                <a:solidFill>
                  <a:srgbClr val="0A1F61"/>
                </a:solidFill>
                <a:latin typeface="Tajawal ExtraBold" panose="00000800000000000000" pitchFamily="2" charset="-78"/>
                <a:cs typeface="Tajawal ExtraBold" panose="00000800000000000000" pitchFamily="2" charset="-78"/>
              </a:rPr>
              <a:t>)—The individual working on the activity (the doer)</a:t>
            </a:r>
          </a:p>
          <a:p>
            <a:pPr marL="171450" indent="-171450" algn="just">
              <a:lnSpc>
                <a:spcPct val="200000"/>
              </a:lnSpc>
              <a:buFont typeface="Wingdings" panose="05000000000000000000" pitchFamily="2" charset="2"/>
              <a:buChar char="Ø"/>
              <a:defRPr/>
            </a:pPr>
            <a:r>
              <a:rPr lang="en-US" sz="2000" b="1" dirty="0">
                <a:solidFill>
                  <a:srgbClr val="0A1F61"/>
                </a:solidFill>
                <a:latin typeface="Tajawal ExtraBold" panose="00000800000000000000" pitchFamily="2" charset="-78"/>
                <a:cs typeface="Tajawal ExtraBold" panose="00000800000000000000" pitchFamily="2" charset="-78"/>
              </a:rPr>
              <a:t>A</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B0F0"/>
                </a:solidFill>
                <a:latin typeface="Tajawal ExtraBold" panose="00000800000000000000" pitchFamily="2" charset="-78"/>
                <a:cs typeface="Tajawal ExtraBold" panose="00000800000000000000" pitchFamily="2" charset="-78"/>
              </a:rPr>
              <a:t>accountable</a:t>
            </a:r>
            <a:r>
              <a:rPr lang="en-US" sz="2000" dirty="0">
                <a:solidFill>
                  <a:srgbClr val="0A1F61"/>
                </a:solidFill>
                <a:latin typeface="Tajawal ExtraBold" panose="00000800000000000000" pitchFamily="2" charset="-78"/>
                <a:cs typeface="Tajawal ExtraBold" panose="00000800000000000000" pitchFamily="2" charset="-78"/>
              </a:rPr>
              <a:t>)—The individual with yes/no authority; approval or veto power (Note: If two or more A’s exist, this could be a sign of problems.)</a:t>
            </a:r>
          </a:p>
          <a:p>
            <a:pPr marL="171450" indent="-171450" algn="just">
              <a:lnSpc>
                <a:spcPct val="200000"/>
              </a:lnSpc>
              <a:buFont typeface="Wingdings" panose="05000000000000000000" pitchFamily="2" charset="2"/>
              <a:buChar char="Ø"/>
              <a:defRPr/>
            </a:pPr>
            <a:r>
              <a:rPr lang="en-US" sz="2000" b="1" dirty="0">
                <a:solidFill>
                  <a:srgbClr val="0A1F61"/>
                </a:solidFill>
                <a:latin typeface="Tajawal ExtraBold" panose="00000800000000000000" pitchFamily="2" charset="-78"/>
                <a:cs typeface="Tajawal ExtraBold" panose="00000800000000000000" pitchFamily="2" charset="-78"/>
              </a:rPr>
              <a:t>C</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B0F0"/>
                </a:solidFill>
                <a:latin typeface="Tajawal ExtraBold" panose="00000800000000000000" pitchFamily="2" charset="-78"/>
                <a:cs typeface="Tajawal ExtraBold" panose="00000800000000000000" pitchFamily="2" charset="-78"/>
              </a:rPr>
              <a:t>consult</a:t>
            </a:r>
            <a:r>
              <a:rPr lang="en-US" sz="2000" dirty="0">
                <a:solidFill>
                  <a:srgbClr val="0A1F61"/>
                </a:solidFill>
                <a:latin typeface="Tajawal ExtraBold" panose="00000800000000000000" pitchFamily="2" charset="-78"/>
                <a:cs typeface="Tajawal ExtraBold" panose="00000800000000000000" pitchFamily="2" charset="-78"/>
              </a:rPr>
              <a:t>)—The individual must be consulted prior to action; two-way communication occurs</a:t>
            </a:r>
          </a:p>
          <a:p>
            <a:pPr marL="171450" indent="-171450" algn="just">
              <a:lnSpc>
                <a:spcPct val="200000"/>
              </a:lnSpc>
              <a:buFont typeface="Wingdings" panose="05000000000000000000" pitchFamily="2" charset="2"/>
              <a:buChar char="Ø"/>
              <a:defRPr/>
            </a:pPr>
            <a:r>
              <a:rPr lang="en-US" sz="2000" b="1" dirty="0">
                <a:solidFill>
                  <a:srgbClr val="0A1F61"/>
                </a:solidFill>
                <a:latin typeface="Tajawal ExtraBold" panose="00000800000000000000" pitchFamily="2" charset="-78"/>
                <a:cs typeface="Tajawal ExtraBold" panose="00000800000000000000" pitchFamily="2" charset="-78"/>
              </a:rPr>
              <a:t>I</a:t>
            </a:r>
            <a:r>
              <a:rPr lang="en-US" sz="2000"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B0F0"/>
                </a:solidFill>
                <a:latin typeface="Tajawal ExtraBold" panose="00000800000000000000" pitchFamily="2" charset="-78"/>
                <a:cs typeface="Tajawal ExtraBold" panose="00000800000000000000" pitchFamily="2" charset="-78"/>
              </a:rPr>
              <a:t>inform</a:t>
            </a:r>
            <a:r>
              <a:rPr lang="en-US" sz="2000" dirty="0">
                <a:solidFill>
                  <a:srgbClr val="0A1F61"/>
                </a:solidFill>
                <a:latin typeface="Tajawal ExtraBold" panose="00000800000000000000" pitchFamily="2" charset="-78"/>
                <a:cs typeface="Tajawal ExtraBold" panose="00000800000000000000" pitchFamily="2" charset="-78"/>
              </a:rPr>
              <a:t>)—The individual receives one-way communication and will use the information or take subsequent action</a:t>
            </a:r>
          </a:p>
        </p:txBody>
      </p:sp>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24646191"/>
      </p:ext>
    </p:extLst>
  </p:cSld>
  <p:clrMapOvr>
    <a:masterClrMapping/>
  </p:clrMapOvr>
  <mc:AlternateContent xmlns:mc="http://schemas.openxmlformats.org/markup-compatibility/2006">
    <mc:Choice xmlns:p14="http://schemas.microsoft.com/office/powerpoint/2010/main" Requires="p14">
      <p:transition spd="slow" p14:dur="2000" advTm="157564"/>
    </mc:Choice>
    <mc:Fallback>
      <p:transition spd="slow" advTm="15756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4CED3A4-9132-B2E0-840C-42E8ABC65270}"/>
              </a:ext>
            </a:extLst>
          </p:cNvPr>
          <p:cNvPicPr>
            <a:picLocks noChangeAspect="1"/>
          </p:cNvPicPr>
          <p:nvPr/>
        </p:nvPicPr>
        <p:blipFill>
          <a:blip r:embed="rId3"/>
          <a:stretch>
            <a:fillRect/>
          </a:stretch>
        </p:blipFill>
        <p:spPr>
          <a:xfrm>
            <a:off x="1744394" y="1757312"/>
            <a:ext cx="8123506" cy="4170066"/>
          </a:xfrm>
          <a:prstGeom prst="rect">
            <a:avLst/>
          </a:prstGeom>
        </p:spPr>
      </p:pic>
    </p:spTree>
    <p:extLst>
      <p:ext uri="{BB962C8B-B14F-4D97-AF65-F5344CB8AC3E}">
        <p14:creationId xmlns:p14="http://schemas.microsoft.com/office/powerpoint/2010/main" val="3605308405"/>
      </p:ext>
    </p:extLst>
  </p:cSld>
  <p:clrMapOvr>
    <a:masterClrMapping/>
  </p:clrMapOvr>
  <mc:AlternateContent xmlns:mc="http://schemas.openxmlformats.org/markup-compatibility/2006">
    <mc:Choice xmlns:p14="http://schemas.microsoft.com/office/powerpoint/2010/main" Requires="p14">
      <p:transition spd="slow" p14:dur="2000" advTm="76634"/>
    </mc:Choice>
    <mc:Fallback>
      <p:transition spd="slow" advTm="766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0316E702-5D9F-5063-F79E-5C18166D033B}"/>
              </a:ext>
            </a:extLst>
          </p:cNvPr>
          <p:cNvPicPr>
            <a:picLocks noChangeAspect="1"/>
          </p:cNvPicPr>
          <p:nvPr/>
        </p:nvPicPr>
        <p:blipFill>
          <a:blip r:embed="rId3"/>
          <a:stretch>
            <a:fillRect/>
          </a:stretch>
        </p:blipFill>
        <p:spPr>
          <a:xfrm>
            <a:off x="443602" y="2019794"/>
            <a:ext cx="10685041" cy="3847111"/>
          </a:xfrm>
          <a:prstGeom prst="rect">
            <a:avLst/>
          </a:prstGeom>
        </p:spPr>
      </p:pic>
    </p:spTree>
    <p:extLst>
      <p:ext uri="{BB962C8B-B14F-4D97-AF65-F5344CB8AC3E}">
        <p14:creationId xmlns:p14="http://schemas.microsoft.com/office/powerpoint/2010/main" val="3641314427"/>
      </p:ext>
    </p:extLst>
  </p:cSld>
  <p:clrMapOvr>
    <a:masterClrMapping/>
  </p:clrMapOvr>
  <mc:AlternateContent xmlns:mc="http://schemas.openxmlformats.org/markup-compatibility/2006">
    <mc:Choice xmlns:p14="http://schemas.microsoft.com/office/powerpoint/2010/main" Requires="p14">
      <p:transition spd="slow" p14:dur="2000" advTm="59963"/>
    </mc:Choice>
    <mc:Fallback>
      <p:transition spd="slow" advTm="5996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0241067-53EC-C9CE-995C-FF592B3C00FC}"/>
              </a:ext>
            </a:extLst>
          </p:cNvPr>
          <p:cNvSpPr txBox="1"/>
          <p:nvPr/>
        </p:nvSpPr>
        <p:spPr>
          <a:xfrm>
            <a:off x="4336302" y="659141"/>
            <a:ext cx="24224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CF66D54-B2F5-4D6A-CE8A-45CBE8575C66}"/>
              </a:ext>
            </a:extLst>
          </p:cNvPr>
          <p:cNvSpPr txBox="1"/>
          <p:nvPr/>
        </p:nvSpPr>
        <p:spPr>
          <a:xfrm>
            <a:off x="396028" y="2204822"/>
            <a:ext cx="6653907" cy="2193677"/>
          </a:xfrm>
          <a:prstGeom prst="rect">
            <a:avLst/>
          </a:prstGeom>
          <a:noFill/>
        </p:spPr>
        <p:txBody>
          <a:bodyPr wrap="square" rtlCol="0">
            <a:spAutoFit/>
          </a:bodyPr>
          <a:lstStyle/>
          <a:p>
            <a:pPr marL="285750" indent="-285750">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It is a quick means of bringing redundancies and misunderstandings to light, so that better communication can occur.</a:t>
            </a:r>
          </a:p>
        </p:txBody>
      </p:sp>
      <p:pic>
        <p:nvPicPr>
          <p:cNvPr id="8" name="Picture 7">
            <a:extLst>
              <a:ext uri="{FF2B5EF4-FFF2-40B4-BE49-F238E27FC236}">
                <a16:creationId xmlns:a16="http://schemas.microsoft.com/office/drawing/2014/main" id="{2290F8CA-C37C-9145-A491-F92E50FD4AFD}"/>
              </a:ext>
            </a:extLst>
          </p:cNvPr>
          <p:cNvPicPr>
            <a:picLocks noChangeAspect="1"/>
          </p:cNvPicPr>
          <p:nvPr/>
        </p:nvPicPr>
        <p:blipFill>
          <a:blip r:embed="rId3"/>
          <a:stretch>
            <a:fillRect/>
          </a:stretch>
        </p:blipFill>
        <p:spPr>
          <a:xfrm>
            <a:off x="7411785" y="2294274"/>
            <a:ext cx="3973608" cy="2476509"/>
          </a:xfrm>
          <a:prstGeom prst="rect">
            <a:avLst/>
          </a:prstGeom>
        </p:spPr>
      </p:pic>
    </p:spTree>
    <p:extLst>
      <p:ext uri="{BB962C8B-B14F-4D97-AF65-F5344CB8AC3E}">
        <p14:creationId xmlns:p14="http://schemas.microsoft.com/office/powerpoint/2010/main" val="449019582"/>
      </p:ext>
    </p:extLst>
  </p:cSld>
  <p:clrMapOvr>
    <a:masterClrMapping/>
  </p:clrMapOvr>
  <mc:AlternateContent xmlns:mc="http://schemas.openxmlformats.org/markup-compatibility/2006">
    <mc:Choice xmlns:p14="http://schemas.microsoft.com/office/powerpoint/2010/main" Requires="p14">
      <p:transition spd="slow" p14:dur="2000" advTm="51720"/>
    </mc:Choice>
    <mc:Fallback>
      <p:transition spd="slow" advTm="5172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E959827-BD9A-A105-13AC-5A4D28284E36}"/>
              </a:ext>
            </a:extLst>
          </p:cNvPr>
          <p:cNvSpPr txBox="1"/>
          <p:nvPr/>
        </p:nvSpPr>
        <p:spPr>
          <a:xfrm>
            <a:off x="3722981" y="679927"/>
            <a:ext cx="419005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Traditional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DD15E207-4B3F-B38B-028E-2D4ACA409D84}"/>
              </a:ext>
            </a:extLst>
          </p:cNvPr>
          <p:cNvSpPr txBox="1"/>
          <p:nvPr/>
        </p:nvSpPr>
        <p:spPr>
          <a:xfrm>
            <a:off x="598707" y="1323548"/>
            <a:ext cx="10994586" cy="4532779"/>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Steps to complete a chart include (Traditional RACI Matrix):</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Selecting a business process to be analyzed.</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Listing all of the activities associated with that process in the lefthand column of the chart.</a:t>
            </a:r>
          </a:p>
          <a:p>
            <a:pPr marL="171450" indent="-171450">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Identifying all functional roles associated with the process and listing them in the top row on the chart.</a:t>
            </a:r>
          </a:p>
        </p:txBody>
      </p:sp>
    </p:spTree>
    <p:extLst>
      <p:ext uri="{BB962C8B-B14F-4D97-AF65-F5344CB8AC3E}">
        <p14:creationId xmlns:p14="http://schemas.microsoft.com/office/powerpoint/2010/main" val="2656736977"/>
      </p:ext>
    </p:extLst>
  </p:cSld>
  <p:clrMapOvr>
    <a:masterClrMapping/>
  </p:clrMapOvr>
  <mc:AlternateContent xmlns:mc="http://schemas.openxmlformats.org/markup-compatibility/2006">
    <mc:Choice xmlns:p14="http://schemas.microsoft.com/office/powerpoint/2010/main" Requires="p14">
      <p:transition spd="slow" p14:dur="2000" advTm="131321"/>
    </mc:Choice>
    <mc:Fallback>
      <p:transition spd="slow" advTm="13132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6F747C4-24BA-24DB-F7C9-C036E3EC47B8}"/>
              </a:ext>
            </a:extLst>
          </p:cNvPr>
          <p:cNvSpPr txBox="1"/>
          <p:nvPr/>
        </p:nvSpPr>
        <p:spPr>
          <a:xfrm>
            <a:off x="313671" y="1730870"/>
            <a:ext cx="7794186" cy="3055452"/>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800" b="1" u="sng" dirty="0">
                <a:solidFill>
                  <a:srgbClr val="002060"/>
                </a:solidFill>
                <a:latin typeface="Tajawal ExtraBold" panose="00000800000000000000" pitchFamily="2" charset="-78"/>
                <a:cs typeface="Tajawal ExtraBold" panose="00000800000000000000" pitchFamily="2" charset="-78"/>
              </a:rPr>
              <a:t>Step 2: Identify Project Tasks </a:t>
            </a:r>
          </a:p>
          <a:p>
            <a:pPr marL="342900" indent="-34290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Review the project and break it down into clear tasks and deliverables. </a:t>
            </a:r>
          </a:p>
          <a:p>
            <a:pPr marL="342900" indent="-342900">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Put these down the left-hand column of your chart. </a:t>
            </a:r>
          </a:p>
        </p:txBody>
      </p:sp>
      <p:pic>
        <p:nvPicPr>
          <p:cNvPr id="8" name="Picture 7">
            <a:extLst>
              <a:ext uri="{FF2B5EF4-FFF2-40B4-BE49-F238E27FC236}">
                <a16:creationId xmlns:a16="http://schemas.microsoft.com/office/drawing/2014/main" id="{DB882F82-5C27-D7B8-915D-D0E8F640FF39}"/>
              </a:ext>
            </a:extLst>
          </p:cNvPr>
          <p:cNvPicPr>
            <a:picLocks noChangeAspect="1"/>
          </p:cNvPicPr>
          <p:nvPr/>
        </p:nvPicPr>
        <p:blipFill rotWithShape="1">
          <a:blip r:embed="rId3"/>
          <a:srcRect l="11473" t="12754" r="11111" b="13430"/>
          <a:stretch/>
        </p:blipFill>
        <p:spPr>
          <a:xfrm>
            <a:off x="8420230" y="2204822"/>
            <a:ext cx="3591339" cy="3419061"/>
          </a:xfrm>
          <a:prstGeom prst="rect">
            <a:avLst/>
          </a:prstGeom>
        </p:spPr>
      </p:pic>
    </p:spTree>
    <p:extLst>
      <p:ext uri="{BB962C8B-B14F-4D97-AF65-F5344CB8AC3E}">
        <p14:creationId xmlns:p14="http://schemas.microsoft.com/office/powerpoint/2010/main" val="3494918310"/>
      </p:ext>
    </p:extLst>
  </p:cSld>
  <p:clrMapOvr>
    <a:masterClrMapping/>
  </p:clrMapOvr>
  <mc:AlternateContent xmlns:mc="http://schemas.openxmlformats.org/markup-compatibility/2006">
    <mc:Choice xmlns:p14="http://schemas.microsoft.com/office/powerpoint/2010/main" Requires="p14">
      <p:transition spd="slow" p14:dur="2000" advTm="77473"/>
    </mc:Choice>
    <mc:Fallback>
      <p:transition spd="slow" advTm="7747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B882F82-5C27-D7B8-915D-D0E8F640FF39}"/>
              </a:ext>
            </a:extLst>
          </p:cNvPr>
          <p:cNvPicPr>
            <a:picLocks noChangeAspect="1"/>
          </p:cNvPicPr>
          <p:nvPr/>
        </p:nvPicPr>
        <p:blipFill rotWithShape="1">
          <a:blip r:embed="rId3"/>
          <a:srcRect l="11473" t="12754" r="11111" b="13430"/>
          <a:stretch/>
        </p:blipFill>
        <p:spPr>
          <a:xfrm>
            <a:off x="8420230" y="2204822"/>
            <a:ext cx="3591339" cy="3419061"/>
          </a:xfrm>
          <a:prstGeom prst="rect">
            <a:avLst/>
          </a:prstGeom>
        </p:spPr>
      </p:pic>
      <p:sp>
        <p:nvSpPr>
          <p:cNvPr id="7" name="TextBox 6">
            <a:extLst>
              <a:ext uri="{FF2B5EF4-FFF2-40B4-BE49-F238E27FC236}">
                <a16:creationId xmlns:a16="http://schemas.microsoft.com/office/drawing/2014/main" id="{1C68BAAA-A4CC-0B60-058B-E73D40A531C4}"/>
              </a:ext>
            </a:extLst>
          </p:cNvPr>
          <p:cNvSpPr txBox="1"/>
          <p:nvPr/>
        </p:nvSpPr>
        <p:spPr>
          <a:xfrm>
            <a:off x="311175" y="1431956"/>
            <a:ext cx="7610475" cy="5177058"/>
          </a:xfrm>
          <a:prstGeom prst="rect">
            <a:avLst/>
          </a:prstGeom>
          <a:noFill/>
        </p:spPr>
        <p:txBody>
          <a:bodyPr wrap="square" rtlCol="0">
            <a:spAutoFit/>
          </a:bodyPr>
          <a:lstStyle/>
          <a:p>
            <a:pPr marL="342900" indent="-342900">
              <a:lnSpc>
                <a:spcPct val="200000"/>
              </a:lnSpc>
              <a:buFont typeface="Wingdings" panose="05000000000000000000" pitchFamily="2" charset="2"/>
              <a:buChar char="q"/>
              <a:defRPr/>
            </a:pPr>
            <a:r>
              <a:rPr lang="en-US" sz="2400" b="1" u="sng" dirty="0">
                <a:solidFill>
                  <a:srgbClr val="002060"/>
                </a:solidFill>
                <a:latin typeface="Tajawal ExtraBold" panose="00000800000000000000" pitchFamily="2" charset="-78"/>
                <a:cs typeface="Tajawal ExtraBold" panose="00000800000000000000" pitchFamily="2" charset="-78"/>
              </a:rPr>
              <a:t>Step 3: Assign The RACI To Each Role And Task</a:t>
            </a:r>
          </a:p>
          <a:p>
            <a:pPr marL="342900" indent="-342900">
              <a:lnSpc>
                <a:spcPct val="200000"/>
              </a:lnSpc>
              <a:buFont typeface="Wingdings" panose="05000000000000000000" pitchFamily="2" charset="2"/>
              <a:buChar char="q"/>
              <a:defRPr/>
            </a:pPr>
            <a:r>
              <a:rPr lang="en-US" dirty="0">
                <a:solidFill>
                  <a:srgbClr val="0A1F61"/>
                </a:solidFill>
                <a:latin typeface="Tajawal ExtraBold" panose="00000800000000000000" pitchFamily="2" charset="-78"/>
                <a:cs typeface="Tajawal ExtraBold" panose="00000800000000000000" pitchFamily="2" charset="-78"/>
              </a:rPr>
              <a:t>Work through each task and think about the different roles and what they should be responsible for. </a:t>
            </a:r>
          </a:p>
          <a:p>
            <a:pPr marL="342900" indent="-342900">
              <a:lnSpc>
                <a:spcPct val="200000"/>
              </a:lnSpc>
              <a:buFont typeface="Wingdings" panose="05000000000000000000" pitchFamily="2" charset="2"/>
              <a:buChar char="q"/>
              <a:defRPr/>
            </a:pPr>
            <a:r>
              <a:rPr lang="en-US" dirty="0">
                <a:solidFill>
                  <a:srgbClr val="0A1F61"/>
                </a:solidFill>
                <a:latin typeface="Tajawal ExtraBold" panose="00000800000000000000" pitchFamily="2" charset="-78"/>
                <a:cs typeface="Tajawal ExtraBold" panose="00000800000000000000" pitchFamily="2" charset="-78"/>
              </a:rPr>
              <a:t>Every task or deliverable should have Responsible and Accountable at least. </a:t>
            </a:r>
          </a:p>
          <a:p>
            <a:pPr marL="342900" indent="-342900">
              <a:lnSpc>
                <a:spcPct val="200000"/>
              </a:lnSpc>
              <a:buFont typeface="Wingdings" panose="05000000000000000000" pitchFamily="2" charset="2"/>
              <a:buChar char="q"/>
              <a:defRPr/>
            </a:pPr>
            <a:r>
              <a:rPr lang="en-US" dirty="0">
                <a:solidFill>
                  <a:srgbClr val="0A1F61"/>
                </a:solidFill>
                <a:latin typeface="Tajawal ExtraBold" panose="00000800000000000000" pitchFamily="2" charset="-78"/>
                <a:cs typeface="Tajawal ExtraBold" panose="00000800000000000000" pitchFamily="2" charset="-78"/>
              </a:rPr>
              <a:t>Make sure there is only one role or name assigned to Accountable—this is really important. </a:t>
            </a:r>
          </a:p>
          <a:p>
            <a:pPr marL="342900" indent="-342900">
              <a:lnSpc>
                <a:spcPct val="200000"/>
              </a:lnSpc>
              <a:buFont typeface="Wingdings" panose="05000000000000000000" pitchFamily="2" charset="2"/>
              <a:buChar char="q"/>
              <a:defRPr/>
            </a:pPr>
            <a:r>
              <a:rPr lang="en-US" dirty="0">
                <a:solidFill>
                  <a:srgbClr val="0A1F61"/>
                </a:solidFill>
                <a:latin typeface="Tajawal ExtraBold" panose="00000800000000000000" pitchFamily="2" charset="-78"/>
                <a:cs typeface="Tajawal ExtraBold" panose="00000800000000000000" pitchFamily="2" charset="-78"/>
              </a:rPr>
              <a:t>Think carefully about who should be Consulted whilst the task is ongoing, and who should be Informed once the task is complete.</a:t>
            </a:r>
          </a:p>
        </p:txBody>
      </p:sp>
    </p:spTree>
    <p:extLst>
      <p:ext uri="{BB962C8B-B14F-4D97-AF65-F5344CB8AC3E}">
        <p14:creationId xmlns:p14="http://schemas.microsoft.com/office/powerpoint/2010/main" val="159911310"/>
      </p:ext>
    </p:extLst>
  </p:cSld>
  <p:clrMapOvr>
    <a:masterClrMapping/>
  </p:clrMapOvr>
  <mc:AlternateContent xmlns:mc="http://schemas.openxmlformats.org/markup-compatibility/2006">
    <mc:Choice xmlns:p14="http://schemas.microsoft.com/office/powerpoint/2010/main" Requires="p14">
      <p:transition spd="slow" p14:dur="2000" advTm="153293"/>
    </mc:Choice>
    <mc:Fallback>
      <p:transition spd="slow" advTm="15329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62790" y="586914"/>
            <a:ext cx="6147860" cy="7366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15AB0D-756D-5D9B-83F4-01C9F3741379}"/>
              </a:ext>
            </a:extLst>
          </p:cNvPr>
          <p:cNvSpPr txBox="1"/>
          <p:nvPr/>
        </p:nvSpPr>
        <p:spPr>
          <a:xfrm>
            <a:off x="3657293" y="632649"/>
            <a:ext cx="252184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RACI charting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218C9B4-E32E-F12B-EDE7-D2CE063BA55E}"/>
              </a:ext>
            </a:extLst>
          </p:cNvPr>
          <p:cNvSpPr txBox="1"/>
          <p:nvPr/>
        </p:nvSpPr>
        <p:spPr>
          <a:xfrm>
            <a:off x="130614" y="2096811"/>
            <a:ext cx="7794186"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4: Agree on This With Your Team</a:t>
            </a:r>
          </a:p>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5: Agree on This With The Core Project Stakeholders</a:t>
            </a:r>
          </a:p>
          <a:p>
            <a:pPr marL="342900" indent="-342900" algn="just">
              <a:lnSpc>
                <a:spcPct val="200000"/>
              </a:lnSpc>
              <a:buFont typeface="Wingdings" panose="05000000000000000000" pitchFamily="2" charset="2"/>
              <a:buChar char="q"/>
              <a:defRPr/>
            </a:pPr>
            <a:r>
              <a:rPr lang="en-US" sz="2400" dirty="0">
                <a:solidFill>
                  <a:srgbClr val="002060"/>
                </a:solidFill>
                <a:latin typeface="Tajawal ExtraBold" panose="00000800000000000000" pitchFamily="2" charset="-78"/>
                <a:cs typeface="Tajawal ExtraBold" panose="00000800000000000000" pitchFamily="2" charset="-78"/>
              </a:rPr>
              <a:t>Step 6: Make It Useful Throughout The Life Of The Project</a:t>
            </a:r>
            <a:endParaRPr lang="en-US" sz="2800" b="1" u="sng" dirty="0">
              <a:solidFill>
                <a:srgbClr val="002060"/>
              </a:solidFill>
              <a:latin typeface="Tajawal ExtraBold" panose="00000800000000000000" pitchFamily="2" charset="-78"/>
              <a:cs typeface="Tajawal ExtraBold" panose="00000800000000000000" pitchFamily="2" charset="-78"/>
            </a:endParaRPr>
          </a:p>
        </p:txBody>
      </p:sp>
      <p:pic>
        <p:nvPicPr>
          <p:cNvPr id="9" name="Picture 8">
            <a:extLst>
              <a:ext uri="{FF2B5EF4-FFF2-40B4-BE49-F238E27FC236}">
                <a16:creationId xmlns:a16="http://schemas.microsoft.com/office/drawing/2014/main" id="{60F230BB-A5E8-8D59-073E-71C88533062D}"/>
              </a:ext>
            </a:extLst>
          </p:cNvPr>
          <p:cNvPicPr>
            <a:picLocks noChangeAspect="1"/>
          </p:cNvPicPr>
          <p:nvPr/>
        </p:nvPicPr>
        <p:blipFill>
          <a:blip r:embed="rId3"/>
          <a:stretch>
            <a:fillRect/>
          </a:stretch>
        </p:blipFill>
        <p:spPr>
          <a:xfrm>
            <a:off x="8588722" y="1785830"/>
            <a:ext cx="3310415" cy="3816427"/>
          </a:xfrm>
          <a:prstGeom prst="rect">
            <a:avLst/>
          </a:prstGeom>
        </p:spPr>
      </p:pic>
    </p:spTree>
    <p:extLst>
      <p:ext uri="{BB962C8B-B14F-4D97-AF65-F5344CB8AC3E}">
        <p14:creationId xmlns:p14="http://schemas.microsoft.com/office/powerpoint/2010/main" val="2073796868"/>
      </p:ext>
    </p:extLst>
  </p:cSld>
  <p:clrMapOvr>
    <a:masterClrMapping/>
  </p:clrMapOvr>
  <mc:AlternateContent xmlns:mc="http://schemas.openxmlformats.org/markup-compatibility/2006">
    <mc:Choice xmlns:p14="http://schemas.microsoft.com/office/powerpoint/2010/main" Requires="p14">
      <p:transition spd="slow" p14:dur="2000" advTm="118040"/>
    </mc:Choice>
    <mc:Fallback>
      <p:transition spd="slow" advTm="11804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EF96DC5-EDDA-4BCC-AB98-2391695E134C}"/>
              </a:ext>
            </a:extLst>
          </p:cNvPr>
          <p:cNvSpPr txBox="1"/>
          <p:nvPr/>
        </p:nvSpPr>
        <p:spPr>
          <a:xfrm>
            <a:off x="2650375" y="693621"/>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35C4545-FAF7-E567-6A16-70F22ADF5AC7}"/>
              </a:ext>
            </a:extLst>
          </p:cNvPr>
          <p:cNvSpPr txBox="1"/>
          <p:nvPr/>
        </p:nvSpPr>
        <p:spPr>
          <a:xfrm>
            <a:off x="21767" y="1610200"/>
            <a:ext cx="11942061"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From many recent studies, the major reason for project failures is not the specifics of what went wrong, but rather the lack of procedures, methodology, and standards for managing the project.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 PM who is asked to manage a project with no methodology, standards, procedures, and processes will have a difficult time keeping the project under control and has a high probability of being unsuccessful.</a:t>
            </a:r>
          </a:p>
        </p:txBody>
      </p:sp>
    </p:spTree>
    <p:extLst>
      <p:ext uri="{BB962C8B-B14F-4D97-AF65-F5344CB8AC3E}">
        <p14:creationId xmlns:p14="http://schemas.microsoft.com/office/powerpoint/2010/main" val="884497354"/>
      </p:ext>
    </p:extLst>
  </p:cSld>
  <p:clrMapOvr>
    <a:masterClrMapping/>
  </p:clrMapOvr>
  <mc:AlternateContent xmlns:mc="http://schemas.openxmlformats.org/markup-compatibility/2006">
    <mc:Choice xmlns:p14="http://schemas.microsoft.com/office/powerpoint/2010/main" Requires="p14">
      <p:transition spd="slow" p14:dur="2000" advTm="91121"/>
    </mc:Choice>
    <mc:Fallback>
      <p:transition spd="slow" advTm="9112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31782DB-896D-94AE-5ABF-633742BDE47F}"/>
              </a:ext>
            </a:extLst>
          </p:cNvPr>
          <p:cNvSpPr txBox="1"/>
          <p:nvPr/>
        </p:nvSpPr>
        <p:spPr>
          <a:xfrm>
            <a:off x="2856782" y="586914"/>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5EB71A1-F7EF-D7D2-DC7A-20DF0640DC82}"/>
              </a:ext>
            </a:extLst>
          </p:cNvPr>
          <p:cNvSpPr txBox="1"/>
          <p:nvPr/>
        </p:nvSpPr>
        <p:spPr>
          <a:xfrm>
            <a:off x="421039" y="1859694"/>
            <a:ext cx="11341155" cy="4409669"/>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b="1" u="sng" dirty="0">
                <a:solidFill>
                  <a:srgbClr val="0A1F61"/>
                </a:solidFill>
                <a:latin typeface="Tajawal ExtraBold" panose="00000800000000000000" pitchFamily="2" charset="-78"/>
                <a:cs typeface="Tajawal ExtraBold" panose="00000800000000000000" pitchFamily="2" charset="-78"/>
              </a:rPr>
              <a:t>Also keep in mind that technical oriented projects have unusually high degrees of uncertainty for the following reasons: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Technology is changing every 6–12 months—new programming languages, new interface mechanisms, hardware platforms, tools, and version compatibility issues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Immature methodologies</a:t>
            </a:r>
          </a:p>
        </p:txBody>
      </p:sp>
    </p:spTree>
    <p:extLst>
      <p:ext uri="{BB962C8B-B14F-4D97-AF65-F5344CB8AC3E}">
        <p14:creationId xmlns:p14="http://schemas.microsoft.com/office/powerpoint/2010/main" val="3576739394"/>
      </p:ext>
    </p:extLst>
  </p:cSld>
  <p:clrMapOvr>
    <a:masterClrMapping/>
  </p:clrMapOvr>
  <mc:AlternateContent xmlns:mc="http://schemas.openxmlformats.org/markup-compatibility/2006">
    <mc:Choice xmlns:p14="http://schemas.microsoft.com/office/powerpoint/2010/main" Requires="p14">
      <p:transition spd="slow" p14:dur="2000" advTm="120871"/>
    </mc:Choice>
    <mc:Fallback>
      <p:transition spd="slow" advTm="12087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5028FE8E-0EEB-B467-6E2B-D49A75FEEFEB}"/>
              </a:ext>
            </a:extLst>
          </p:cNvPr>
          <p:cNvSpPr txBox="1"/>
          <p:nvPr/>
        </p:nvSpPr>
        <p:spPr>
          <a:xfrm>
            <a:off x="539670" y="2040669"/>
            <a:ext cx="11341155" cy="3671005"/>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Resource turnover is high—new teams for each project</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No standard benchmarks for abilities/skill levels of resources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Dependencies on customer for good requirements and project plan task completions</a:t>
            </a:r>
          </a:p>
          <a:p>
            <a:pPr marL="285750" indent="-28575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Fast-changing business environment</a:t>
            </a:r>
          </a:p>
        </p:txBody>
      </p:sp>
    </p:spTree>
    <p:extLst>
      <p:ext uri="{BB962C8B-B14F-4D97-AF65-F5344CB8AC3E}">
        <p14:creationId xmlns:p14="http://schemas.microsoft.com/office/powerpoint/2010/main" val="548583598"/>
      </p:ext>
    </p:extLst>
  </p:cSld>
  <p:clrMapOvr>
    <a:masterClrMapping/>
  </p:clrMapOvr>
  <mc:AlternateContent xmlns:mc="http://schemas.openxmlformats.org/markup-compatibility/2006">
    <mc:Choice xmlns:p14="http://schemas.microsoft.com/office/powerpoint/2010/main" Requires="p14">
      <p:transition spd="slow" p14:dur="2000" advTm="84865"/>
    </mc:Choice>
    <mc:Fallback>
      <p:transition spd="slow" advTm="8486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178144C-5B97-11DE-0BC3-435BEC1EB5CD}"/>
              </a:ext>
            </a:extLst>
          </p:cNvPr>
          <p:cNvSpPr txBox="1"/>
          <p:nvPr/>
        </p:nvSpPr>
        <p:spPr>
          <a:xfrm>
            <a:off x="298406" y="1610200"/>
            <a:ext cx="11595187" cy="430573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Unfortunately, most projects have no linkage to corporate strategy (i.e., a set of short- and long-range goals), which remains revolutionary thinking in many corporations today. </a:t>
            </a:r>
          </a:p>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So, in ranking a new project request, you should ask: does this project have any linkage to your corporate strategy? If it does, there is a high probability that you want to execute this project. </a:t>
            </a:r>
          </a:p>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Also, if the new project request has nothing to do with your corporate strategy, there is a much lower probability that you would execute the project. </a:t>
            </a:r>
          </a:p>
          <a:p>
            <a:pPr marL="285750" indent="-285750" algn="just">
              <a:lnSpc>
                <a:spcPct val="200000"/>
              </a:lnSpc>
              <a:buFont typeface="Wingdings" panose="05000000000000000000" pitchFamily="2" charset="2"/>
              <a:buChar char="v"/>
              <a:defRPr/>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26896727"/>
      </p:ext>
    </p:extLst>
  </p:cSld>
  <p:clrMapOvr>
    <a:masterClrMapping/>
  </p:clrMapOvr>
  <mc:AlternateContent xmlns:mc="http://schemas.openxmlformats.org/markup-compatibility/2006">
    <mc:Choice xmlns:p14="http://schemas.microsoft.com/office/powerpoint/2010/main" Requires="p14">
      <p:transition spd="slow" p14:dur="2000" advTm="81749"/>
    </mc:Choice>
    <mc:Fallback>
      <p:transition spd="slow" advTm="8174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3AD6DE-8FCB-F1EA-3B09-BF4E1083D926}"/>
              </a:ext>
            </a:extLst>
          </p:cNvPr>
          <p:cNvSpPr txBox="1"/>
          <p:nvPr/>
        </p:nvSpPr>
        <p:spPr>
          <a:xfrm>
            <a:off x="2769008" y="724465"/>
            <a:ext cx="6684843"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Understanding the project business case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80F738C7-0B3C-413D-A665-91849DA40884}"/>
              </a:ext>
            </a:extLst>
          </p:cNvPr>
          <p:cNvSpPr txBox="1"/>
          <p:nvPr/>
        </p:nvSpPr>
        <p:spPr>
          <a:xfrm>
            <a:off x="298406" y="1610200"/>
            <a:ext cx="11595187" cy="3690177"/>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Going this way shows maturity in your project management process and adds more overall long-term value to your organization. </a:t>
            </a:r>
          </a:p>
          <a:p>
            <a:pPr marL="285750" indent="-28575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Another advantage of linking projects to your corporate strategy is having more executive support in gaining resources and needed budget monies. </a:t>
            </a:r>
          </a:p>
          <a:p>
            <a:pPr algn="just">
              <a:lnSpc>
                <a:spcPct val="200000"/>
              </a:lnSpc>
              <a:defRPr/>
            </a:pPr>
            <a:r>
              <a:rPr lang="en-US" sz="2000" u="sng" dirty="0">
                <a:solidFill>
                  <a:srgbClr val="00B0F0"/>
                </a:solidFill>
                <a:latin typeface="Tajawal ExtraBold" panose="00000800000000000000" pitchFamily="2" charset="-78"/>
                <a:cs typeface="Tajawal ExtraBold" panose="00000800000000000000" pitchFamily="2" charset="-78"/>
              </a:rPr>
              <a:t>In summary, projects need to have more of a business focus that is aligned to strategic business goals!</a:t>
            </a:r>
          </a:p>
        </p:txBody>
      </p:sp>
    </p:spTree>
    <p:extLst>
      <p:ext uri="{BB962C8B-B14F-4D97-AF65-F5344CB8AC3E}">
        <p14:creationId xmlns:p14="http://schemas.microsoft.com/office/powerpoint/2010/main" val="2951400886"/>
      </p:ext>
    </p:extLst>
  </p:cSld>
  <p:clrMapOvr>
    <a:masterClrMapping/>
  </p:clrMapOvr>
  <mc:AlternateContent xmlns:mc="http://schemas.openxmlformats.org/markup-compatibility/2006">
    <mc:Choice xmlns:p14="http://schemas.microsoft.com/office/powerpoint/2010/main" Requires="p14">
      <p:transition spd="slow" p14:dur="2000" advTm="72716"/>
    </mc:Choice>
    <mc:Fallback>
      <p:transition spd="slow" advTm="7271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650375" y="586914"/>
            <a:ext cx="6979399" cy="70480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51466A-57C7-85D6-5BA7-F83856F342F8}"/>
              </a:ext>
            </a:extLst>
          </p:cNvPr>
          <p:cNvSpPr txBox="1"/>
          <p:nvPr/>
        </p:nvSpPr>
        <p:spPr>
          <a:xfrm>
            <a:off x="4011839" y="666130"/>
            <a:ext cx="2241319" cy="523220"/>
          </a:xfrm>
          <a:prstGeom prst="rect">
            <a:avLst/>
          </a:prstGeom>
          <a:noFill/>
        </p:spPr>
        <p:txBody>
          <a:bodyPr wrap="none" rtlCol="0">
            <a:spAutoFit/>
          </a:bodyPr>
          <a:lstStyle/>
          <a:p>
            <a:pPr>
              <a:defRPr/>
            </a:pPr>
            <a:r>
              <a:rPr lang="en-US" sz="2800" b="1" dirty="0">
                <a:solidFill>
                  <a:prstClr val="white"/>
                </a:solidFill>
                <a:latin typeface="Tajawal Medium" panose="00000600000000000000" pitchFamily="2" charset="-78"/>
                <a:cs typeface="Tajawal Medium" panose="00000600000000000000" pitchFamily="2" charset="-78"/>
              </a:rPr>
              <a:t>Conclusion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1A0E733-2BD8-DCF2-37A8-3C976A868F85}"/>
              </a:ext>
            </a:extLst>
          </p:cNvPr>
          <p:cNvSpPr txBox="1"/>
          <p:nvPr/>
        </p:nvSpPr>
        <p:spPr>
          <a:xfrm>
            <a:off x="359507" y="1370935"/>
            <a:ext cx="11472986" cy="4893647"/>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The goal of Project Management is to deliver an Information System that is acceptable to Users and is developed on time and within budget</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 good methodology encompasses standard policies, processes, and procedures that incorporate a suite of tools and techniques to help guide the process through its life cycle in an efficient, consistent, and repeatable manner.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Project requirements are the further breakdown of the client’s deliverables that are described in detail.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This process cannot be done in a vacuum, and the requirements' collecting process is mostly the client’s or shareholder’s responsibility. </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It is the responsibility of the PM to facilitate this requirements collecting process and there are many techniques (or combination of) for doing this.</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Projects need to have more of a business focus that is aligned to strategic business goals!</a:t>
            </a:r>
          </a:p>
        </p:txBody>
      </p:sp>
    </p:spTree>
    <p:extLst>
      <p:ext uri="{BB962C8B-B14F-4D97-AF65-F5344CB8AC3E}">
        <p14:creationId xmlns:p14="http://schemas.microsoft.com/office/powerpoint/2010/main" val="2354868711"/>
      </p:ext>
    </p:extLst>
  </p:cSld>
  <p:clrMapOvr>
    <a:masterClrMapping/>
  </p:clrMapOvr>
  <mc:AlternateContent xmlns:mc="http://schemas.openxmlformats.org/markup-compatibility/2006">
    <mc:Choice xmlns:p14="http://schemas.microsoft.com/office/powerpoint/2010/main" Requires="p14">
      <p:transition spd="slow" p14:dur="2000" advTm="107817"/>
    </mc:Choice>
    <mc:Fallback>
      <p:transition spd="slow" advTm="107817"/>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884"/>
    </mc:Choice>
    <mc:Fallback>
      <p:transition spd="slow" advTm="988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metadata/properties"/>
    <ds:schemaRef ds:uri="http://purl.org/dc/terms/"/>
    <ds:schemaRef ds:uri="aca13214-df29-4e3c-a050-857c0bf7bd8e"/>
    <ds:schemaRef ds:uri="http://schemas.microsoft.com/office/infopath/2007/PartnerControls"/>
    <ds:schemaRef ds:uri="688354b5-287c-4cda-825e-1d7935aea40e"/>
    <ds:schemaRef ds:uri="http://schemas.microsoft.com/office/2006/documentManagement/types"/>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A65B3BC-42F9-4F12-89A5-C1F925DC4E00}"/>
</file>

<file path=docProps/app.xml><?xml version="1.0" encoding="utf-8"?>
<Properties xmlns="http://schemas.openxmlformats.org/officeDocument/2006/extended-properties" xmlns:vt="http://schemas.openxmlformats.org/officeDocument/2006/docPropsVTypes">
  <TotalTime>16706</TotalTime>
  <Words>1884</Words>
  <Application>Microsoft Office PowerPoint</Application>
  <PresentationFormat>Widescreen</PresentationFormat>
  <Paragraphs>170</Paragraphs>
  <Slides>50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240</cp:revision>
  <dcterms:created xsi:type="dcterms:W3CDTF">2023-04-29T09:08:00Z</dcterms:created>
  <dcterms:modified xsi:type="dcterms:W3CDTF">2025-02-04T02:43:04Z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