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480" r:id="rId2"/>
    <p:sldId id="303" r:id="rId3"/>
    <p:sldId id="271" r:id="rId4"/>
    <p:sldId id="313" r:id="rId5"/>
    <p:sldId id="276" r:id="rId6"/>
    <p:sldId id="484" r:id="rId7"/>
    <p:sldId id="486" r:id="rId8"/>
    <p:sldId id="488" r:id="rId9"/>
    <p:sldId id="481" r:id="rId10"/>
    <p:sldId id="489" r:id="rId11"/>
    <p:sldId id="490" r:id="rId12"/>
    <p:sldId id="491" r:id="rId13"/>
    <p:sldId id="492" r:id="rId14"/>
    <p:sldId id="493" r:id="rId15"/>
    <p:sldId id="256" r:id="rId16"/>
    <p:sldId id="494" r:id="rId17"/>
    <p:sldId id="495" r:id="rId18"/>
    <p:sldId id="496" r:id="rId19"/>
    <p:sldId id="510" r:id="rId20"/>
    <p:sldId id="497" r:id="rId21"/>
    <p:sldId id="498" r:id="rId22"/>
    <p:sldId id="499" r:id="rId23"/>
    <p:sldId id="500" r:id="rId24"/>
    <p:sldId id="306" r:id="rId25"/>
    <p:sldId id="501" r:id="rId26"/>
    <p:sldId id="502" r:id="rId27"/>
    <p:sldId id="503" r:id="rId28"/>
    <p:sldId id="504" r:id="rId29"/>
    <p:sldId id="505" r:id="rId30"/>
    <p:sldId id="506" r:id="rId31"/>
    <p:sldId id="507" r:id="rId32"/>
    <p:sldId id="508" r:id="rId33"/>
    <p:sldId id="509"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4"/>
            <p14:sldId id="486"/>
            <p14:sldId id="488"/>
            <p14:sldId id="481"/>
            <p14:sldId id="489"/>
            <p14:sldId id="490"/>
            <p14:sldId id="491"/>
            <p14:sldId id="492"/>
            <p14:sldId id="493"/>
            <p14:sldId id="256"/>
            <p14:sldId id="494"/>
            <p14:sldId id="495"/>
            <p14:sldId id="496"/>
            <p14:sldId id="510"/>
            <p14:sldId id="497"/>
            <p14:sldId id="498"/>
            <p14:sldId id="499"/>
            <p14:sldId id="500"/>
            <p14:sldId id="306"/>
            <p14:sldId id="501"/>
            <p14:sldId id="502"/>
            <p14:sldId id="503"/>
            <p14:sldId id="504"/>
            <p14:sldId id="505"/>
            <p14:sldId id="506"/>
            <p14:sldId id="507"/>
            <p14:sldId id="508"/>
            <p14:sldId id="509"/>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74" y="2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10/3/2023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 xmlns:a16="http://schemas.microsoft.com/office/drawing/2014/main"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 xmlns:a16="http://schemas.microsoft.com/office/drawing/2014/main" id="{FFBC9732-D32E-DCF9-3982-D4B68F971747}"/>
              </a:ext>
            </a:extLst>
          </p:cNvPr>
          <p:cNvSpPr/>
          <p:nvPr/>
        </p:nvSpPr>
        <p:spPr>
          <a:xfrm>
            <a:off x="44172" y="2064989"/>
            <a:ext cx="12147828" cy="3538276"/>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تعريف الذكاء الاصطناعي.</a:t>
            </a:r>
          </a:p>
          <a:p>
            <a:pPr algn="r" rtl="1">
              <a:lnSpc>
                <a:spcPct val="120000"/>
              </a:lnSpc>
            </a:pPr>
            <a:r>
              <a:rPr lang="ar-EG" sz="2800" b="1" dirty="0" smtClean="0">
                <a:solidFill>
                  <a:schemeClr val="bg1"/>
                </a:solidFill>
                <a:latin typeface="Times New Roman" panose="02020603050405020304" pitchFamily="18" charset="0"/>
              </a:rPr>
              <a:t>2- خصائص الذكاء الاصطناعي وأهدافه. </a:t>
            </a:r>
          </a:p>
          <a:p>
            <a:pPr algn="r" rtl="1">
              <a:lnSpc>
                <a:spcPct val="120000"/>
              </a:lnSpc>
            </a:pPr>
            <a:r>
              <a:rPr lang="ar-EG" sz="2800" b="1" dirty="0">
                <a:solidFill>
                  <a:schemeClr val="bg1"/>
                </a:solidFill>
                <a:latin typeface="Times New Roman" panose="02020603050405020304" pitchFamily="18" charset="0"/>
              </a:rPr>
              <a:t>3- أنواع الذكاء الاصطناعي </a:t>
            </a:r>
            <a:r>
              <a:rPr lang="ar-EG" sz="2800" b="1" dirty="0" smtClean="0">
                <a:solidFill>
                  <a:schemeClr val="bg1"/>
                </a:solidFill>
                <a:latin typeface="Times New Roman" panose="02020603050405020304" pitchFamily="18" charset="0"/>
              </a:rPr>
              <a:t>ومكوناته.</a:t>
            </a:r>
          </a:p>
          <a:p>
            <a:pPr algn="r" rtl="1">
              <a:lnSpc>
                <a:spcPct val="120000"/>
              </a:lnSpc>
            </a:pPr>
            <a:r>
              <a:rPr lang="ar-EG" sz="2800" b="1" dirty="0" smtClean="0">
                <a:solidFill>
                  <a:schemeClr val="bg1"/>
                </a:solidFill>
                <a:latin typeface="Times New Roman" panose="02020603050405020304" pitchFamily="18" charset="0"/>
              </a:rPr>
              <a:t>4- تقييم الذكاء الاصطناعي.</a:t>
            </a:r>
          </a:p>
          <a:p>
            <a:pPr>
              <a:lnSpc>
                <a:spcPct val="120000"/>
              </a:lnSpc>
            </a:pPr>
            <a:endParaRPr lang="en-US" sz="3200" dirty="0">
              <a:solidFill>
                <a:schemeClr val="bg1"/>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4342998" y="658046"/>
            <a:ext cx="3145412" cy="523220"/>
          </a:xfrm>
          <a:prstGeom prst="rect">
            <a:avLst/>
          </a:prstGeom>
          <a:noFill/>
        </p:spPr>
        <p:txBody>
          <a:bodyPr wrap="none" rtlCol="0">
            <a:spAutoFit/>
          </a:bodyPr>
          <a:lstStyle/>
          <a:p>
            <a:pPr algn="r"/>
            <a:r>
              <a:rPr lang="ar-EG" sz="2800" b="1" dirty="0" smtClean="0">
                <a:solidFill>
                  <a:srgbClr val="00B0F0"/>
                </a:solidFill>
                <a:latin typeface="Times New Roman" panose="02020603050405020304" pitchFamily="18" charset="0"/>
                <a:cs typeface="Times New Roman" panose="02020603050405020304" pitchFamily="18" charset="0"/>
              </a:rPr>
              <a:t>مفهوم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30245" y="718482"/>
            <a:ext cx="4718050"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1- تعريف الذكاء الاصطناعي: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9795" y="2043588"/>
            <a:ext cx="12192000" cy="5182957"/>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Times New Roman" panose="02020603050405020304" pitchFamily="18" charset="0"/>
              </a:rPr>
              <a:t>لتحديد ماهية الذكاء الاصطناعي أهمية كبرى؛ </a:t>
            </a:r>
            <a:r>
              <a:rPr lang="ar-EG" sz="2400" b="1" u="sng" dirty="0">
                <a:solidFill>
                  <a:schemeClr val="bg1"/>
                </a:solidFill>
                <a:latin typeface="Times New Roman" panose="02020603050405020304" pitchFamily="18" charset="0"/>
              </a:rPr>
              <a:t>كونه سيكون أساساً لما يبنى عليه،  خاصة ونحن بصدد إيجاد تنظيم قانوني لمصطلح تقني ذي أثر بليغ في تسيير حياة الناس</a:t>
            </a:r>
            <a:r>
              <a:rPr lang="ar-EG" sz="2400" b="1" dirty="0">
                <a:solidFill>
                  <a:schemeClr val="bg1"/>
                </a:solidFill>
                <a:latin typeface="Times New Roman" panose="02020603050405020304" pitchFamily="18" charset="0"/>
              </a:rPr>
              <a:t>، مما يجعل من الإلمام به فيه نوع من الصعوبة، ولعل ذلك يعود إلى عدم وجود موقف ثابت بالنسبة إلى هذا العلم سواء من الناحية القانونية أم من الناحية الفقهية، ويمكن تبرير ذلك بحداثة هذا العلم وسرعة تطوره وكثرة استخدام تطبيقاته وتنوعها بشكل واسع وخصوصية كل تطبيق منها عن الآخر، وكذلك سرعة انتشاره لما يتمتع به من خصائص وسمات تجعل من تنظيم استعماله غاية في الأهمية</a:t>
            </a:r>
            <a:r>
              <a:rPr lang="ar-EG" sz="2400" b="1" dirty="0" smtClean="0">
                <a:solidFill>
                  <a:schemeClr val="bg1"/>
                </a:solidFill>
                <a:latin typeface="Times New Roman" panose="02020603050405020304" pitchFamily="18" charset="0"/>
              </a:rPr>
              <a:t>.</a:t>
            </a:r>
          </a:p>
          <a:p>
            <a:pPr indent="-457200" algn="just" rtl="1">
              <a:lnSpc>
                <a:spcPct val="120000"/>
              </a:lnSpc>
              <a:buFont typeface="Wingdings" pitchFamily="2" charset="2"/>
              <a:buChar char="q"/>
            </a:pPr>
            <a:r>
              <a:rPr lang="ar-EG" sz="2400" b="1" dirty="0">
                <a:solidFill>
                  <a:schemeClr val="bg1"/>
                </a:solidFill>
                <a:latin typeface="Times New Roman" panose="02020603050405020304" pitchFamily="18" charset="0"/>
              </a:rPr>
              <a:t>وللإحاطة بمصطلح الذكاء الاصطناعي </a:t>
            </a:r>
            <a:r>
              <a:rPr lang="ar-EG" sz="2400" b="1" u="sng" dirty="0">
                <a:solidFill>
                  <a:schemeClr val="bg1"/>
                </a:solidFill>
                <a:latin typeface="Times New Roman" panose="02020603050405020304" pitchFamily="18" charset="0"/>
              </a:rPr>
              <a:t>كعلم متجدد ومتطور وله جذور تاريخية في الوقت نفسه </a:t>
            </a:r>
            <a:r>
              <a:rPr lang="ar-EG" sz="2400" b="1" dirty="0">
                <a:solidFill>
                  <a:schemeClr val="bg1"/>
                </a:solidFill>
                <a:latin typeface="Times New Roman" panose="02020603050405020304" pitchFamily="18" charset="0"/>
              </a:rPr>
              <a:t>لابد لنا وأن نبين الآراء التقنية والقانونية التي قيلت في بيان ووصف هذا المصطلح من أجل الوصول إلى خلاصة يمكن الاستناد اليها في بناء جزئيات البحث كالمسؤولية عن الذكاء الاصطناعي وبيان طبيعته القانونية، ومن ثم الوصول إلى الوعاء القانوني الصحيح الذي يمكن أن نضع فيه الذكاء الاصطناعي كعلم يتسم بالحداثة والتجدد. </a:t>
            </a:r>
            <a:r>
              <a:rPr lang="ar-EG" sz="2400" b="1" u="sng" dirty="0">
                <a:solidFill>
                  <a:schemeClr val="bg1"/>
                </a:solidFill>
                <a:latin typeface="Times New Roman" panose="02020603050405020304" pitchFamily="18" charset="0"/>
              </a:rPr>
              <a:t>فما المقصود بالذكاء الاصطناعي؟ وما موقف التشريعات الوضعية منه؟ هذا ما سنبينه في هذا الصدد من خلال بيان موقف التشريعات الوطنية من الذكاء الاصطناعي، وتناول تعريف </a:t>
            </a:r>
            <a:r>
              <a:rPr lang="ar-EG" sz="2400" b="1" u="sng" dirty="0" smtClean="0">
                <a:solidFill>
                  <a:schemeClr val="bg1"/>
                </a:solidFill>
                <a:latin typeface="Times New Roman" panose="02020603050405020304" pitchFamily="18" charset="0"/>
              </a:rPr>
              <a:t>الذكاء لغة وفقهاً.</a:t>
            </a:r>
            <a:endParaRPr lang="en-US" sz="2400" b="1" u="sng" dirty="0">
              <a:solidFill>
                <a:schemeClr val="bg1"/>
              </a:solidFill>
              <a:latin typeface="Times New Roman" panose="02020603050405020304" pitchFamily="18" charset="0"/>
            </a:endParaRPr>
          </a:p>
          <a:p>
            <a:pPr algn="r" rtl="1"/>
            <a:endParaRPr lang="en-US" sz="1400" dirty="0">
              <a:solidFill>
                <a:schemeClr val="bg1"/>
              </a:solidFill>
              <a:latin typeface="Times New Roman" panose="02020603050405020304" pitchFamily="18"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1" y="2381001"/>
            <a:ext cx="11661840" cy="4585871"/>
          </a:xfrm>
          <a:prstGeom prst="rect">
            <a:avLst/>
          </a:prstGeom>
          <a:noFill/>
        </p:spPr>
        <p:txBody>
          <a:bodyPr wrap="square" rtlCol="0">
            <a:spAutoFit/>
          </a:bodyPr>
          <a:lstStyle/>
          <a:p>
            <a:pPr algn="r" rtl="1"/>
            <a:r>
              <a:rPr lang="ar-EG" sz="2800" b="1" u="sng" dirty="0">
                <a:solidFill>
                  <a:srgbClr val="2D3956"/>
                </a:solidFill>
                <a:latin typeface="Times New Roman" panose="02020603050405020304" pitchFamily="18" charset="0"/>
              </a:rPr>
              <a:t>أولاً: موقف التشريعات الوطنية من تعريف الذكاء الاصطناعي: </a:t>
            </a:r>
            <a:endParaRPr lang="ar-EG" sz="2800" b="1" u="sng" dirty="0" smtClean="0">
              <a:solidFill>
                <a:srgbClr val="2D3956"/>
              </a:solidFill>
              <a:latin typeface="Times New Roman" panose="02020603050405020304" pitchFamily="18" charset="0"/>
            </a:endParaRPr>
          </a:p>
          <a:p>
            <a:pPr marL="342900" indent="-342900" algn="just" rtl="1">
              <a:buFont typeface="Wingdings" pitchFamily="2" charset="2"/>
              <a:buChar char="q"/>
            </a:pPr>
            <a:r>
              <a:rPr lang="ar-EG" sz="2400" dirty="0" smtClean="0">
                <a:solidFill>
                  <a:srgbClr val="2D3956"/>
                </a:solidFill>
                <a:latin typeface="Times New Roman" panose="02020603050405020304" pitchFamily="18" charset="0"/>
              </a:rPr>
              <a:t>على </a:t>
            </a:r>
            <a:r>
              <a:rPr lang="ar-EG" sz="2400" dirty="0">
                <a:solidFill>
                  <a:srgbClr val="2D3956"/>
                </a:solidFill>
                <a:latin typeface="Times New Roman" panose="02020603050405020304" pitchFamily="18" charset="0"/>
              </a:rPr>
              <a:t>مستوى التشريعات المدنية </a:t>
            </a:r>
            <a:r>
              <a:rPr lang="ar-EG" sz="2400" b="1" u="sng" dirty="0">
                <a:solidFill>
                  <a:srgbClr val="2D3956"/>
                </a:solidFill>
                <a:latin typeface="Times New Roman" panose="02020603050405020304" pitchFamily="18" charset="0"/>
              </a:rPr>
              <a:t>فقد اختلفت في تنظيمها للذكاء الاصطناعي حول وضع مفهوم جامع مانع لهذا المصطلح من عدمه</a:t>
            </a:r>
            <a:r>
              <a:rPr lang="ar-EG" sz="2400" b="1" dirty="0">
                <a:solidFill>
                  <a:srgbClr val="2D3956"/>
                </a:solidFill>
                <a:latin typeface="Times New Roman" panose="02020603050405020304" pitchFamily="18" charset="0"/>
              </a:rPr>
              <a:t>،</a:t>
            </a:r>
            <a:r>
              <a:rPr lang="ar-EG" sz="2400" dirty="0">
                <a:solidFill>
                  <a:srgbClr val="2D3956"/>
                </a:solidFill>
                <a:latin typeface="Times New Roman" panose="02020603050405020304" pitchFamily="18" charset="0"/>
              </a:rPr>
              <a:t> ولعل ذلك يرجع لخصوصية الذكاء الاصطناعي من جهة، وللتطور التقني الذي وصلت إليه الدول من جهة أخرى، وهو ما انعكس على ضرورة وجود تنظيم قانوني خاص في بعض الدول، وعدم خلق هكذا تنظيم في دول أخرى تبعاً للفلسفة التي تتبعها تلك الدول. </a:t>
            </a:r>
            <a:endParaRPr lang="ar-EG" sz="2400" dirty="0" smtClean="0">
              <a:solidFill>
                <a:srgbClr val="2D3956"/>
              </a:solidFill>
              <a:latin typeface="Times New Roman" panose="02020603050405020304" pitchFamily="18" charset="0"/>
            </a:endParaRPr>
          </a:p>
          <a:p>
            <a:pPr marL="342900" indent="-342900" algn="just" rtl="1">
              <a:buFont typeface="Wingdings" pitchFamily="2" charset="2"/>
              <a:buChar char="q"/>
            </a:pPr>
            <a:r>
              <a:rPr lang="ar-EG" sz="2400" b="1" dirty="0" smtClean="0">
                <a:solidFill>
                  <a:srgbClr val="2D3956"/>
                </a:solidFill>
                <a:latin typeface="Times New Roman" panose="02020603050405020304" pitchFamily="18" charset="0"/>
              </a:rPr>
              <a:t>فعلى </a:t>
            </a:r>
            <a:r>
              <a:rPr lang="ar-EG" sz="2400" b="1" dirty="0">
                <a:solidFill>
                  <a:srgbClr val="2D3956"/>
                </a:solidFill>
                <a:latin typeface="Times New Roman" panose="02020603050405020304" pitchFamily="18" charset="0"/>
              </a:rPr>
              <a:t>مستوى التشريعات الغربية </a:t>
            </a:r>
            <a:r>
              <a:rPr lang="ar-EG" sz="2400" dirty="0">
                <a:solidFill>
                  <a:srgbClr val="2D3956"/>
                </a:solidFill>
                <a:latin typeface="Times New Roman" panose="02020603050405020304" pitchFamily="18" charset="0"/>
              </a:rPr>
              <a:t>فقد كانت أكثر استيعاباً لكل ما من شأنه ان يؤثر في الحياة اليومية، ومنها الذكاء الاصطناعي، ولذلك ظهرت عدة توجهات تشريعي كان لها السبق في إيجاد نوع من بوادر التنظيم القانوني للذكاء الاصطناعي.</a:t>
            </a:r>
          </a:p>
          <a:p>
            <a:pPr algn="just" rtl="1"/>
            <a:endParaRPr lang="ar-EG" sz="2400" b="1" dirty="0" smtClean="0">
              <a:solidFill>
                <a:srgbClr val="2D3956"/>
              </a:solidFill>
              <a:latin typeface="Times New Roman" panose="02020603050405020304" pitchFamily="18" charset="0"/>
            </a:endParaRPr>
          </a:p>
          <a:p>
            <a:pPr algn="just" rtl="1"/>
            <a:endParaRPr lang="ar-EG" sz="2400" b="1" dirty="0" smtClean="0">
              <a:solidFill>
                <a:srgbClr val="2D3956"/>
              </a:solidFill>
              <a:latin typeface="Times New Roman" panose="02020603050405020304" pitchFamily="18" charset="0"/>
            </a:endParaRPr>
          </a:p>
          <a:p>
            <a:pPr algn="just" rtl="1"/>
            <a:endParaRPr lang="ar-EG" sz="2400" b="1" dirty="0" smtClean="0">
              <a:solidFill>
                <a:srgbClr val="2D3956"/>
              </a:solidFill>
              <a:latin typeface="Times New Roman" panose="02020603050405020304" pitchFamily="18" charset="0"/>
            </a:endParaRPr>
          </a:p>
          <a:p>
            <a:pPr algn="r" rtl="1"/>
            <a:endParaRPr lang="en-US" sz="2400" b="1"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631302"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58799" y="1972173"/>
            <a:ext cx="11874402" cy="5386090"/>
          </a:xfrm>
          <a:prstGeom prst="rect">
            <a:avLst/>
          </a:prstGeom>
          <a:noFill/>
        </p:spPr>
        <p:txBody>
          <a:bodyPr wrap="square" rtlCol="0">
            <a:spAutoFit/>
          </a:bodyPr>
          <a:lstStyle/>
          <a:p>
            <a:pPr algn="r" rtl="1"/>
            <a:r>
              <a:rPr lang="ar-EG" sz="3200" b="1" u="sng" dirty="0" smtClean="0">
                <a:solidFill>
                  <a:srgbClr val="2D3956"/>
                </a:solidFill>
                <a:latin typeface="Times New Roman" panose="02020603050405020304" pitchFamily="18" charset="0"/>
              </a:rPr>
              <a:t>أولاً: موقف التشريعات الوطنية من تعريف الذكاء الاصطناعي: </a:t>
            </a:r>
          </a:p>
          <a:p>
            <a:pPr marL="342900" indent="-342900" algn="just" rtl="1">
              <a:buFont typeface="Wingdings" pitchFamily="2" charset="2"/>
              <a:buChar char="q"/>
            </a:pPr>
            <a:r>
              <a:rPr lang="ar-EG" sz="2400" b="1" dirty="0" smtClean="0">
                <a:solidFill>
                  <a:srgbClr val="2D3956"/>
                </a:solidFill>
                <a:latin typeface="Times New Roman" panose="02020603050405020304" pitchFamily="18" charset="0"/>
              </a:rPr>
              <a:t>ففي </a:t>
            </a:r>
            <a:r>
              <a:rPr lang="ar-EG" sz="2400" b="1" dirty="0">
                <a:solidFill>
                  <a:srgbClr val="2D3956"/>
                </a:solidFill>
                <a:latin typeface="Times New Roman" panose="02020603050405020304" pitchFamily="18" charset="0"/>
              </a:rPr>
              <a:t>فرنسا مثلاً، </a:t>
            </a:r>
            <a:r>
              <a:rPr lang="ar-EG" sz="2400" b="1" u="sng" dirty="0">
                <a:solidFill>
                  <a:srgbClr val="2D3956"/>
                </a:solidFill>
                <a:latin typeface="Times New Roman" panose="02020603050405020304" pitchFamily="18" charset="0"/>
              </a:rPr>
              <a:t>فقد أطلقت الحكومة الفرنسية بشكل رسمي استراتيجية (الذكاء الاصطناعي) لسنة 2017، </a:t>
            </a:r>
            <a:r>
              <a:rPr lang="ar-EG" sz="2400" b="1" dirty="0">
                <a:solidFill>
                  <a:srgbClr val="2D3956"/>
                </a:solidFill>
                <a:latin typeface="Times New Roman" panose="02020603050405020304" pitchFamily="18" charset="0"/>
              </a:rPr>
              <a:t>ومن بوادر تلك الاستراتيجية، تشكيل ما يسمى </a:t>
            </a:r>
            <a:r>
              <a:rPr lang="ar-EG" sz="2400" b="1" dirty="0">
                <a:solidFill>
                  <a:srgbClr val="2D3956"/>
                </a:solidFill>
                <a:effectLst>
                  <a:outerShdw blurRad="38100" dist="38100" dir="2700000" algn="tl">
                    <a:srgbClr val="000000">
                      <a:alpha val="43137"/>
                    </a:srgbClr>
                  </a:outerShdw>
                </a:effectLst>
                <a:latin typeface="Times New Roman" panose="02020603050405020304" pitchFamily="18" charset="0"/>
              </a:rPr>
              <a:t>(اللجنة الاستشارية الوطنية للأخلاقيات في فرنسا)، </a:t>
            </a:r>
            <a:r>
              <a:rPr lang="ar-EG" sz="2400" b="1" dirty="0">
                <a:solidFill>
                  <a:srgbClr val="2D3956"/>
                </a:solidFill>
                <a:latin typeface="Times New Roman" panose="02020603050405020304" pitchFamily="18" charset="0"/>
              </a:rPr>
              <a:t>إذ عرفت هذه الأخيرة الذكاء الاصطناعي بأنه: </a:t>
            </a:r>
            <a:r>
              <a:rPr lang="ar-EG" sz="2400" dirty="0">
                <a:solidFill>
                  <a:srgbClr val="2D3956"/>
                </a:solidFill>
                <a:latin typeface="Times New Roman" panose="02020603050405020304" pitchFamily="18" charset="0"/>
              </a:rPr>
              <a:t>"تركيبة برامج معلوماتية مكرسة للقيام بمهام ينجزها الإنسان بشكل أكثر إرضاءً في الوقت الحاضر؛ لأنها تتطلب عمليات عقلية عالية المستوى مثل: التعلم الإدراكي وتنظيم الذاكرة والتفكير الناقد، ومن ثم تفترض تلك العمليات قدرات معرفية تسمح له بتحقيق الأهداف </a:t>
            </a:r>
            <a:r>
              <a:rPr lang="ar-EG" sz="2400" dirty="0" smtClean="0">
                <a:solidFill>
                  <a:srgbClr val="2D3956"/>
                </a:solidFill>
                <a:latin typeface="Times New Roman" panose="02020603050405020304" pitchFamily="18" charset="0"/>
              </a:rPr>
              <a:t>باستقلالية».</a:t>
            </a:r>
          </a:p>
          <a:p>
            <a:pPr marL="342900" indent="-342900" algn="just" rtl="1">
              <a:buFont typeface="Wingdings" pitchFamily="2" charset="2"/>
              <a:buChar char="q"/>
            </a:pPr>
            <a:r>
              <a:rPr lang="ar-EG" sz="2400" b="1" dirty="0" smtClean="0">
                <a:solidFill>
                  <a:srgbClr val="2D3956"/>
                </a:solidFill>
                <a:effectLst>
                  <a:outerShdw blurRad="38100" dist="38100" dir="2700000" algn="tl">
                    <a:srgbClr val="000000">
                      <a:alpha val="43137"/>
                    </a:srgbClr>
                  </a:outerShdw>
                </a:effectLst>
                <a:latin typeface="Times New Roman" panose="02020603050405020304" pitchFamily="18" charset="0"/>
              </a:rPr>
              <a:t>أما </a:t>
            </a:r>
            <a:r>
              <a:rPr lang="ar-EG" sz="2400" b="1" dirty="0">
                <a:solidFill>
                  <a:srgbClr val="2D3956"/>
                </a:solidFill>
                <a:effectLst>
                  <a:outerShdw blurRad="38100" dist="38100" dir="2700000" algn="tl">
                    <a:srgbClr val="000000">
                      <a:alpha val="43137"/>
                    </a:srgbClr>
                  </a:outerShdw>
                </a:effectLst>
                <a:latin typeface="Times New Roman" panose="02020603050405020304" pitchFamily="18" charset="0"/>
              </a:rPr>
              <a:t>بالنسبة إلى الاتحاد الأوربي، </a:t>
            </a:r>
            <a:r>
              <a:rPr lang="ar-EG" sz="2400" dirty="0">
                <a:solidFill>
                  <a:srgbClr val="2D3956"/>
                </a:solidFill>
                <a:latin typeface="Times New Roman" panose="02020603050405020304" pitchFamily="18" charset="0"/>
              </a:rPr>
              <a:t>فقد أصدر البرلمان الأوربي في 2017 قراراً أوصى فيه بمجموع من التوصيات التشريعية وغير التشريعية في مجال (الروبوتات والذكاء الاصطناعي) إلى المفوضية الأوربية، دعاها إلى اقتراح مشروع قانون يكون بمثابة قواعد القانون المدني من شأنها أن تحكم مسؤولية الروبوتات والذكاء الاصطناعي، وإيجاد تعريف مشترك بين الدول الأعضاء في الاتحاد (للأنظمة المادية السيبرانية)، وللأنظمة الذكية المستقلة، وللروبوتات المستقلة وفئاتها الفرعية.</a:t>
            </a:r>
          </a:p>
          <a:p>
            <a:pPr marL="342900" indent="-342900" algn="just" rtl="1">
              <a:buFontTx/>
              <a:buChar char="-"/>
            </a:pPr>
            <a:endParaRPr lang="ar-EG" sz="2400" b="1" dirty="0" smtClean="0">
              <a:solidFill>
                <a:srgbClr val="2D3956"/>
              </a:solidFill>
              <a:latin typeface="Times New Roman" panose="02020603050405020304" pitchFamily="18" charset="0"/>
            </a:endParaRPr>
          </a:p>
          <a:p>
            <a:pPr marL="342900" indent="-342900" algn="just" rtl="1">
              <a:buFontTx/>
              <a:buChar char="-"/>
            </a:pPr>
            <a:endParaRPr lang="ar-EG" sz="2400" b="1" dirty="0" smtClean="0">
              <a:solidFill>
                <a:srgbClr val="2D3956"/>
              </a:solidFill>
              <a:latin typeface="Times New Roman" panose="02020603050405020304" pitchFamily="18" charset="0"/>
            </a:endParaRPr>
          </a:p>
          <a:p>
            <a:pPr marL="342900" indent="-342900" algn="just" rtl="1">
              <a:buFontTx/>
              <a:buChar char="-"/>
            </a:pPr>
            <a:endParaRPr lang="en-US" sz="2400" b="1"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009678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631302"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1" y="2381001"/>
            <a:ext cx="11874402" cy="3847207"/>
          </a:xfrm>
          <a:prstGeom prst="rect">
            <a:avLst/>
          </a:prstGeom>
          <a:noFill/>
        </p:spPr>
        <p:txBody>
          <a:bodyPr wrap="square" rtlCol="0">
            <a:spAutoFit/>
          </a:bodyPr>
          <a:lstStyle/>
          <a:p>
            <a:pPr algn="r" rtl="1"/>
            <a:r>
              <a:rPr lang="ar-EG" sz="2800" b="1" u="sng" dirty="0" smtClean="0">
                <a:solidFill>
                  <a:srgbClr val="2D3956"/>
                </a:solidFill>
                <a:latin typeface="Times New Roman" panose="02020603050405020304" pitchFamily="18" charset="0"/>
              </a:rPr>
              <a:t>أولاً: موقف التشريعات الوطنية من تعريف الذكاء الاصطناعي: </a:t>
            </a:r>
          </a:p>
          <a:p>
            <a:pPr marL="342900" indent="-342900" algn="just" rtl="1">
              <a:buFont typeface="Wingdings" pitchFamily="2" charset="2"/>
              <a:buChar char="q"/>
            </a:pPr>
            <a:r>
              <a:rPr lang="ar-EG" sz="2400" b="1" u="sng" dirty="0" smtClean="0">
                <a:solidFill>
                  <a:srgbClr val="2D3956"/>
                </a:solidFill>
                <a:effectLst>
                  <a:outerShdw blurRad="38100" dist="38100" dir="2700000" algn="tl">
                    <a:srgbClr val="000000">
                      <a:alpha val="43137"/>
                    </a:srgbClr>
                  </a:outerShdw>
                </a:effectLst>
                <a:latin typeface="Times New Roman" panose="02020603050405020304" pitchFamily="18" charset="0"/>
              </a:rPr>
              <a:t>ومن </a:t>
            </a:r>
            <a:r>
              <a:rPr lang="ar-EG" sz="2400" b="1" u="sng" dirty="0">
                <a:solidFill>
                  <a:srgbClr val="2D3956"/>
                </a:solidFill>
                <a:effectLst>
                  <a:outerShdw blurRad="38100" dist="38100" dir="2700000" algn="tl">
                    <a:srgbClr val="000000">
                      <a:alpha val="43137"/>
                    </a:srgbClr>
                  </a:outerShdw>
                </a:effectLst>
                <a:latin typeface="Times New Roman" panose="02020603050405020304" pitchFamily="18" charset="0"/>
              </a:rPr>
              <a:t>التعريفات المستحدثة التي اقترحتها المجموعة الأوربية للذكاء الاصطناعي بأنه: </a:t>
            </a:r>
            <a:r>
              <a:rPr lang="ar-EG" sz="2400" dirty="0">
                <a:solidFill>
                  <a:srgbClr val="2D3956"/>
                </a:solidFill>
                <a:latin typeface="Times New Roman" panose="02020603050405020304" pitchFamily="18" charset="0"/>
              </a:rPr>
              <a:t>"مجموعة الأنظمة التي أبدعها البشر والتي تعمل، ضمن الهدف المعقد في العالم المادي أو الرقمي (الافتراضي) من خلال إدراك بيئتها، وتفسير البيانات المجمعة في عقلها الصناعي، المنظمة منها أو غير المنظمة، والتفكير منطقياً في المعرفة المستمدة من هذه البيانات وتحديد أفضل الإجراءات المطلوب اتخاذها وفقاً لمعايير محددة مسبقاً لتحقيق الهدف </a:t>
            </a:r>
            <a:r>
              <a:rPr lang="ar-EG" sz="2400" dirty="0" smtClean="0">
                <a:solidFill>
                  <a:srgbClr val="2D3956"/>
                </a:solidFill>
                <a:latin typeface="Times New Roman" panose="02020603050405020304" pitchFamily="18" charset="0"/>
              </a:rPr>
              <a:t>المحدد».</a:t>
            </a:r>
          </a:p>
          <a:p>
            <a:pPr marL="342900" indent="-342900" algn="just" rtl="1">
              <a:buFont typeface="Wingdings" pitchFamily="2" charset="2"/>
              <a:buChar char="q"/>
            </a:pPr>
            <a:r>
              <a:rPr lang="ar-EG" sz="2400" b="1" dirty="0" smtClean="0">
                <a:solidFill>
                  <a:srgbClr val="2D3956"/>
                </a:solidFill>
                <a:latin typeface="Times New Roman" panose="02020603050405020304" pitchFamily="18" charset="0"/>
              </a:rPr>
              <a:t>كما </a:t>
            </a:r>
            <a:r>
              <a:rPr lang="ar-EG" sz="2400" b="1" dirty="0">
                <a:solidFill>
                  <a:srgbClr val="2D3956"/>
                </a:solidFill>
                <a:latin typeface="Times New Roman" panose="02020603050405020304" pitchFamily="18" charset="0"/>
              </a:rPr>
              <a:t>أن المفوضية الأوروبية أنشأت هيئة تقنية تسمى: </a:t>
            </a:r>
            <a:r>
              <a:rPr lang="ar-EG" sz="2400" b="1" dirty="0">
                <a:solidFill>
                  <a:srgbClr val="2D3956"/>
                </a:solidFill>
                <a:effectLst>
                  <a:outerShdw blurRad="38100" dist="38100" dir="2700000" algn="tl">
                    <a:srgbClr val="000000">
                      <a:alpha val="43137"/>
                    </a:srgbClr>
                  </a:outerShdw>
                </a:effectLst>
                <a:latin typeface="Times New Roman" panose="02020603050405020304" pitchFamily="18" charset="0"/>
              </a:rPr>
              <a:t>(وحدة الروبوتات والذكاء الاصطناعي)، </a:t>
            </a:r>
            <a:r>
              <a:rPr lang="ar-EG" sz="2400" dirty="0">
                <a:solidFill>
                  <a:srgbClr val="2D3956"/>
                </a:solidFill>
                <a:latin typeface="Times New Roman" panose="02020603050405020304" pitchFamily="18" charset="0"/>
              </a:rPr>
              <a:t>مهمتها تطوير صناعات تنافسية في مجال الروبوتات الذكية والذكاء الاصطناعي في أوروبا بما في ذلك الروبوتات الهندسية والطبية والخدماتية، بالإضافة إلى المجال المتنامي للأنظمة الذكية المستقلة، من الطائرات بدون طيار والمركبات من دون سائق والحوسبة، وتدعم الوحدة أيضاً الانخراط الواسع والاستخدام الأمثل لروبوتات الذكاء الاصطناعي في كافة القطاعات الصناعية والصحية والحربية وما إلى ذلك</a:t>
            </a:r>
            <a:r>
              <a:rPr lang="ar-EG" sz="24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620381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3631302"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109051" y="2381001"/>
            <a:ext cx="11874402" cy="3108543"/>
          </a:xfrm>
          <a:prstGeom prst="rect">
            <a:avLst/>
          </a:prstGeom>
          <a:noFill/>
        </p:spPr>
        <p:txBody>
          <a:bodyPr wrap="square" rtlCol="0">
            <a:spAutoFit/>
          </a:bodyPr>
          <a:lstStyle/>
          <a:p>
            <a:pPr algn="r" rtl="1"/>
            <a:r>
              <a:rPr lang="ar-EG" sz="2800" b="1" u="sng" dirty="0" smtClean="0">
                <a:solidFill>
                  <a:srgbClr val="2D3956"/>
                </a:solidFill>
                <a:latin typeface="Times New Roman" panose="02020603050405020304" pitchFamily="18" charset="0"/>
              </a:rPr>
              <a:t>أولاً: موقف التشريعات الوطنية من تعريف الذكاء الاصطناعي: </a:t>
            </a:r>
          </a:p>
          <a:p>
            <a:pPr marL="342900" indent="-342900" algn="just" rtl="1">
              <a:buFont typeface="Wingdings" pitchFamily="2" charset="2"/>
              <a:buChar char="q"/>
            </a:pPr>
            <a:r>
              <a:rPr lang="ar-EG" sz="2400" b="1" dirty="0" smtClean="0">
                <a:solidFill>
                  <a:srgbClr val="2D3956"/>
                </a:solidFill>
                <a:latin typeface="Times New Roman" panose="02020603050405020304" pitchFamily="18" charset="0"/>
              </a:rPr>
              <a:t>ولم </a:t>
            </a:r>
            <a:r>
              <a:rPr lang="ar-EG" sz="2400" b="1" dirty="0">
                <a:solidFill>
                  <a:srgbClr val="2D3956"/>
                </a:solidFill>
                <a:latin typeface="Times New Roman" panose="02020603050405020304" pitchFamily="18" charset="0"/>
              </a:rPr>
              <a:t>يعرف المشرع المصري في تقنينه المدني مصطلح الذكاء الاصطناعي، على الرغم من الاهتمام الكبير الذي أبدته الحكومة المصرية بهذا الشأن، </a:t>
            </a:r>
            <a:r>
              <a:rPr lang="ar-EG" sz="2400" dirty="0">
                <a:solidFill>
                  <a:srgbClr val="2D3956"/>
                </a:solidFill>
                <a:latin typeface="Times New Roman" panose="02020603050405020304" pitchFamily="18" charset="0"/>
              </a:rPr>
              <a:t>ففي 27 </a:t>
            </a:r>
            <a:r>
              <a:rPr lang="ar-EG" sz="2400" dirty="0" smtClean="0">
                <a:solidFill>
                  <a:srgbClr val="2D3956"/>
                </a:solidFill>
                <a:latin typeface="Times New Roman" panose="02020603050405020304" pitchFamily="18" charset="0"/>
              </a:rPr>
              <a:t>نوفمبر سنة </a:t>
            </a:r>
            <a:r>
              <a:rPr lang="ar-EG" sz="2400" dirty="0">
                <a:solidFill>
                  <a:srgbClr val="2D3956"/>
                </a:solidFill>
                <a:latin typeface="Times New Roman" panose="02020603050405020304" pitchFamily="18" charset="0"/>
              </a:rPr>
              <a:t>2019 أصدر مجلس الوزراء المصري قراره المرقم (2889) والذي أنشأ بموجبه </a:t>
            </a:r>
            <a:r>
              <a:rPr lang="ar-EG" sz="2400" dirty="0">
                <a:solidFill>
                  <a:srgbClr val="2D3956"/>
                </a:solidFill>
                <a:effectLst>
                  <a:outerShdw blurRad="38100" dist="38100" dir="2700000" algn="tl">
                    <a:srgbClr val="000000">
                      <a:alpha val="43137"/>
                    </a:srgbClr>
                  </a:outerShdw>
                </a:effectLst>
                <a:latin typeface="Times New Roman" panose="02020603050405020304" pitchFamily="18" charset="0"/>
              </a:rPr>
              <a:t>(المجلس الوطني للذكاء الاصطناعي)</a:t>
            </a:r>
            <a:r>
              <a:rPr lang="ar-EG" sz="2400" dirty="0">
                <a:solidFill>
                  <a:srgbClr val="2D3956"/>
                </a:solidFill>
                <a:latin typeface="Times New Roman" panose="02020603050405020304" pitchFamily="18" charset="0"/>
              </a:rPr>
              <a:t>، التابع لرئاسة مجلس الوزراء المصرية، والذي يشكل برئاسة وزير الاتصالات، ولكن مع ذلك لم يبين القائمين على تأسيس المجلس المذكور أعلاه أي مفهوم للذكاء الاصطناعي على الرغم من بيان قرار مجلس الوزراء لكيفية تشكيل هذا المجلس، واجتماعاته، واختصاصاته، </a:t>
            </a:r>
            <a:r>
              <a:rPr lang="ar-EG" sz="2400" dirty="0" smtClean="0">
                <a:solidFill>
                  <a:srgbClr val="2D3956"/>
                </a:solidFill>
                <a:latin typeface="Times New Roman" panose="02020603050405020304" pitchFamily="18" charset="0"/>
              </a:rPr>
              <a:t>ومهامه.</a:t>
            </a:r>
          </a:p>
          <a:p>
            <a:pPr marL="342900" indent="-342900" algn="just" rtl="1">
              <a:buFont typeface="Wingdings" pitchFamily="2" charset="2"/>
              <a:buChar char="q"/>
            </a:pPr>
            <a:r>
              <a:rPr lang="ar-EG" sz="2400" b="1" dirty="0" smtClean="0">
                <a:solidFill>
                  <a:srgbClr val="2D3956"/>
                </a:solidFill>
                <a:latin typeface="Times New Roman" panose="02020603050405020304" pitchFamily="18" charset="0"/>
              </a:rPr>
              <a:t>أما </a:t>
            </a:r>
            <a:r>
              <a:rPr lang="ar-EG" sz="2400" b="1" dirty="0">
                <a:solidFill>
                  <a:srgbClr val="2D3956"/>
                </a:solidFill>
                <a:latin typeface="Times New Roman" panose="02020603050405020304" pitchFamily="18" charset="0"/>
              </a:rPr>
              <a:t>بشأن القانون المدني العراقي </a:t>
            </a:r>
            <a:r>
              <a:rPr lang="ar-EG" sz="2400" dirty="0">
                <a:solidFill>
                  <a:srgbClr val="2D3956"/>
                </a:solidFill>
                <a:latin typeface="Times New Roman" panose="02020603050405020304" pitchFamily="18" charset="0"/>
              </a:rPr>
              <a:t>فقد جاء خالياً من تعريف الذكاء الاصطناعي ، ولعل ذلك يرجع إلى كون العراق من البلدان غير المتقدمة تكنولوجياً في مجال الصناعات الذكية والذكاء الاصطناعي</a:t>
            </a:r>
            <a:r>
              <a:rPr lang="ar-EG" sz="2400" dirty="0" smtClean="0">
                <a:solidFill>
                  <a:srgbClr val="2D3956"/>
                </a:solidFill>
                <a:latin typeface="Times New Roman" panose="02020603050405020304" pitchFamily="18" charset="0"/>
              </a:rPr>
              <a:t>.</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55930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109051" y="2005141"/>
            <a:ext cx="11744282" cy="2800767"/>
          </a:xfrm>
          <a:prstGeom prst="rect">
            <a:avLst/>
          </a:prstGeom>
          <a:noFill/>
        </p:spPr>
        <p:txBody>
          <a:bodyPr wrap="square" rtlCol="0">
            <a:spAutoFit/>
          </a:bodyPr>
          <a:lstStyle/>
          <a:p>
            <a:pPr lvl="0" algn="r" rtl="1"/>
            <a:r>
              <a:rPr lang="ar-EG" sz="2800" b="1" u="sng" dirty="0" smtClean="0">
                <a:solidFill>
                  <a:srgbClr val="2D3956"/>
                </a:solidFill>
                <a:latin typeface="Times New Roman" panose="02020603050405020304" pitchFamily="18" charset="0"/>
              </a:rPr>
              <a:t>ثانياً: تعريف </a:t>
            </a:r>
            <a:r>
              <a:rPr lang="ar-EG" sz="2800" b="1" u="sng" dirty="0">
                <a:solidFill>
                  <a:srgbClr val="2D3956"/>
                </a:solidFill>
                <a:latin typeface="Times New Roman" panose="02020603050405020304" pitchFamily="18" charset="0"/>
              </a:rPr>
              <a:t>الذكاء </a:t>
            </a:r>
            <a:r>
              <a:rPr lang="ar-EG" sz="2800" b="1" u="sng" dirty="0" smtClean="0">
                <a:solidFill>
                  <a:srgbClr val="2D3956"/>
                </a:solidFill>
                <a:latin typeface="Times New Roman" panose="02020603050405020304" pitchFamily="18" charset="0"/>
              </a:rPr>
              <a:t>الاصطناعي لغة وفقهاً: </a:t>
            </a:r>
          </a:p>
          <a:p>
            <a:pPr algn="r" rtl="1"/>
            <a:r>
              <a:rPr lang="ar-EG" sz="2800" b="1" u="sng" dirty="0" smtClean="0">
                <a:solidFill>
                  <a:srgbClr val="2D3956"/>
                </a:solidFill>
                <a:latin typeface="Times New Roman" panose="02020603050405020304" pitchFamily="18" charset="0"/>
              </a:rPr>
              <a:t>1- لغة: </a:t>
            </a:r>
          </a:p>
          <a:p>
            <a:pPr marL="342900" indent="-342900" algn="just" rtl="1">
              <a:buFont typeface="Wingdings" pitchFamily="2" charset="2"/>
              <a:buChar char="q"/>
            </a:pPr>
            <a:r>
              <a:rPr lang="ar-EG" sz="2400" b="1" u="sng" dirty="0">
                <a:solidFill>
                  <a:srgbClr val="2D3956"/>
                </a:solidFill>
                <a:latin typeface="Times New Roman" panose="02020603050405020304" pitchFamily="18" charset="0"/>
              </a:rPr>
              <a:t>فالذكاء حسب قاموس (</a:t>
            </a:r>
            <a:r>
              <a:rPr lang="en-US" sz="2400" b="1" u="sng" dirty="0">
                <a:solidFill>
                  <a:srgbClr val="2D3956"/>
                </a:solidFill>
                <a:latin typeface="Times New Roman" panose="02020603050405020304" pitchFamily="18" charset="0"/>
              </a:rPr>
              <a:t>Webster) </a:t>
            </a:r>
            <a:r>
              <a:rPr lang="ar-EG" sz="2400" b="1" u="sng" dirty="0" smtClean="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يقصد </a:t>
            </a:r>
            <a:r>
              <a:rPr lang="ar-EG" sz="2400" dirty="0">
                <a:solidFill>
                  <a:srgbClr val="2D3956"/>
                </a:solidFill>
                <a:latin typeface="Times New Roman" panose="02020603050405020304" pitchFamily="18" charset="0"/>
              </a:rPr>
              <a:t>به القدرة على فهم الظروف أو الحالات الجديدة والمتغيرة، أي هو القدرة على إدراك وفهم وتعلم الحالات أو الظروف الجديدة، بمعنى أن مفاتيح الذكاء هي الإدراك، الفهم، والتعلم</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marL="342900" indent="-342900" algn="just" rtl="1">
              <a:buFont typeface="Wingdings" pitchFamily="2" charset="2"/>
              <a:buChar char="q"/>
            </a:pPr>
            <a:r>
              <a:rPr lang="ar-EG" sz="2400" b="1" u="sng" dirty="0">
                <a:solidFill>
                  <a:srgbClr val="2D3956"/>
                </a:solidFill>
                <a:latin typeface="Times New Roman" panose="02020603050405020304" pitchFamily="18" charset="0"/>
              </a:rPr>
              <a:t>أما معنى كلمة (الاصطناعي) </a:t>
            </a:r>
            <a:r>
              <a:rPr lang="ar-EG" sz="2400" dirty="0">
                <a:solidFill>
                  <a:srgbClr val="2D3956"/>
                </a:solidFill>
                <a:latin typeface="Times New Roman" panose="02020603050405020304" pitchFamily="18" charset="0"/>
              </a:rPr>
              <a:t>فترتبط بالفعل (يصنع أو يصطنع)، ومن ثم تطلق تلك الكلمة على كل الأشياء التي قد تنشأ نتيجة نشاط أو فعل يتم من خلال اصطناع وتشكيل الأشياء المادية والمعنوية من قبل الإنسان تمييزاً عن الأشياء الموجودة بالفعل والمولودة بصورة طبيعية من دون تدخل </a:t>
            </a:r>
            <a:r>
              <a:rPr lang="ar-EG" sz="2400" dirty="0" smtClean="0">
                <a:solidFill>
                  <a:srgbClr val="2D3956"/>
                </a:solidFill>
                <a:latin typeface="Times New Roman" panose="02020603050405020304" pitchFamily="18" charset="0"/>
              </a:rPr>
              <a:t>الإنسان.</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109051" y="2005141"/>
            <a:ext cx="11744282" cy="3539430"/>
          </a:xfrm>
          <a:prstGeom prst="rect">
            <a:avLst/>
          </a:prstGeom>
          <a:noFill/>
        </p:spPr>
        <p:txBody>
          <a:bodyPr wrap="square" rtlCol="0">
            <a:spAutoFit/>
          </a:bodyPr>
          <a:lstStyle/>
          <a:p>
            <a:pPr lvl="0" algn="r" rtl="1"/>
            <a:r>
              <a:rPr lang="ar-EG" sz="2800" b="1" u="sng" dirty="0" smtClean="0">
                <a:solidFill>
                  <a:srgbClr val="2D3956"/>
                </a:solidFill>
                <a:latin typeface="Times New Roman" panose="02020603050405020304" pitchFamily="18" charset="0"/>
              </a:rPr>
              <a:t>ثانياً: تعريف </a:t>
            </a:r>
            <a:r>
              <a:rPr lang="ar-EG" sz="2800" b="1" u="sng" dirty="0">
                <a:solidFill>
                  <a:srgbClr val="2D3956"/>
                </a:solidFill>
                <a:latin typeface="Times New Roman" panose="02020603050405020304" pitchFamily="18" charset="0"/>
              </a:rPr>
              <a:t>الذكاء </a:t>
            </a:r>
            <a:r>
              <a:rPr lang="ar-EG" sz="2800" b="1" u="sng" dirty="0" smtClean="0">
                <a:solidFill>
                  <a:srgbClr val="2D3956"/>
                </a:solidFill>
                <a:latin typeface="Times New Roman" panose="02020603050405020304" pitchFamily="18" charset="0"/>
              </a:rPr>
              <a:t>الاصطناعي لغة وفقهاً: </a:t>
            </a:r>
          </a:p>
          <a:p>
            <a:pPr algn="r" rtl="1"/>
            <a:r>
              <a:rPr lang="ar-EG" sz="2800" b="1" u="sng" dirty="0" smtClean="0">
                <a:solidFill>
                  <a:srgbClr val="2D3956"/>
                </a:solidFill>
                <a:latin typeface="Times New Roman" panose="02020603050405020304" pitchFamily="18" charset="0"/>
              </a:rPr>
              <a:t>1- لغة: </a:t>
            </a:r>
          </a:p>
          <a:p>
            <a:pPr marL="342900" indent="-342900" algn="just" rtl="1">
              <a:buFont typeface="Wingdings" pitchFamily="2" charset="2"/>
              <a:buChar char="q"/>
            </a:pPr>
            <a:r>
              <a:rPr lang="ar-EG" sz="2400" b="1" dirty="0">
                <a:solidFill>
                  <a:srgbClr val="2D3956"/>
                </a:solidFill>
                <a:latin typeface="Times New Roman" panose="02020603050405020304" pitchFamily="18" charset="0"/>
              </a:rPr>
              <a:t>إذن </a:t>
            </a:r>
            <a:r>
              <a:rPr lang="ar-EG" sz="2400" b="1" dirty="0" smtClean="0">
                <a:solidFill>
                  <a:srgbClr val="2D3956"/>
                </a:solidFill>
                <a:latin typeface="Times New Roman" panose="02020603050405020304" pitchFamily="18" charset="0"/>
              </a:rPr>
              <a:t>كلمة (ذكاء </a:t>
            </a:r>
            <a:r>
              <a:rPr lang="ar-EG" sz="2400" b="1" dirty="0">
                <a:solidFill>
                  <a:srgbClr val="2D3956"/>
                </a:solidFill>
                <a:latin typeface="Times New Roman" panose="02020603050405020304" pitchFamily="18" charset="0"/>
              </a:rPr>
              <a:t>اصطناعي) تعني: </a:t>
            </a:r>
            <a:r>
              <a:rPr lang="ar-EG" sz="2400" dirty="0">
                <a:solidFill>
                  <a:srgbClr val="2D3956"/>
                </a:solidFill>
                <a:latin typeface="Times New Roman" panose="02020603050405020304" pitchFamily="18" charset="0"/>
              </a:rPr>
              <a:t>حس، قدرة الآلة أو الجهاز أو البرنامج على أداء بعض الأنشطة والمهام التي تتطلب ذكاء فائق مثل الاستدلال الفعلي والإصلاح والتحرك الذاتي في أداء المهام الموكلة إليها، </a:t>
            </a:r>
            <a:r>
              <a:rPr lang="ar-EG" sz="2400" b="1" u="sng" dirty="0">
                <a:solidFill>
                  <a:srgbClr val="2D3956"/>
                </a:solidFill>
                <a:effectLst>
                  <a:outerShdw blurRad="38100" dist="38100" dir="2700000" algn="tl">
                    <a:srgbClr val="000000">
                      <a:alpha val="43137"/>
                    </a:srgbClr>
                  </a:outerShdw>
                </a:effectLst>
                <a:latin typeface="Times New Roman" panose="02020603050405020304" pitchFamily="18" charset="0"/>
              </a:rPr>
              <a:t>وعلى هذا الأساس يعني الذكاء الصناعي بصفة عامة: </a:t>
            </a:r>
            <a:r>
              <a:rPr lang="ar-EG" sz="2400" dirty="0">
                <a:solidFill>
                  <a:srgbClr val="2D3956"/>
                </a:solidFill>
                <a:latin typeface="Times New Roman" panose="02020603050405020304" pitchFamily="18" charset="0"/>
              </a:rPr>
              <a:t>الذكاء الذي يصنعه أو يصطنعه الإنسان في الآلة الذكية أو الحاسوب الآلي، أو الذكاء الذي يصدر عن الإنسان بالأصل ثم يمنحه للآلة أو للحاسوب، </a:t>
            </a:r>
            <a:r>
              <a:rPr lang="ar-EG" sz="2400" b="1" u="sng" dirty="0">
                <a:solidFill>
                  <a:srgbClr val="2D3956"/>
                </a:solidFill>
                <a:effectLst>
                  <a:outerShdw blurRad="38100" dist="38100" dir="2700000" algn="tl">
                    <a:srgbClr val="000000">
                      <a:alpha val="43137"/>
                    </a:srgbClr>
                  </a:outerShdw>
                </a:effectLst>
                <a:latin typeface="Times New Roman" panose="02020603050405020304" pitchFamily="18" charset="0"/>
              </a:rPr>
              <a:t>ومن ثم فالذكاء الاصطناعي: </a:t>
            </a:r>
            <a:r>
              <a:rPr lang="ar-EG" sz="2400" dirty="0">
                <a:solidFill>
                  <a:srgbClr val="2D3956"/>
                </a:solidFill>
                <a:latin typeface="Times New Roman" panose="02020603050405020304" pitchFamily="18" charset="0"/>
              </a:rPr>
              <a:t>هو العلم الذي يعرف من خلال هدفه، وهو جعل الآلات (منظومات الحاسوب) تعمل أشياء تحتاج إلى ذكاء كالبشر</a:t>
            </a:r>
            <a:r>
              <a:rPr lang="ar-EG" sz="2400" dirty="0" smtClean="0">
                <a:solidFill>
                  <a:srgbClr val="2D3956"/>
                </a:solidFill>
                <a:latin typeface="Times New Roman" panose="02020603050405020304" pitchFamily="18" charset="0"/>
              </a:rPr>
              <a:t>.</a:t>
            </a:r>
          </a:p>
          <a:p>
            <a:pPr marL="342900" indent="-342900" algn="just" rtl="1">
              <a:buFont typeface="Wingdings" pitchFamily="2" charset="2"/>
              <a:buChar char="q"/>
            </a:pPr>
            <a:r>
              <a:rPr lang="ar-EG" sz="2400" b="1" dirty="0">
                <a:solidFill>
                  <a:srgbClr val="2D3956"/>
                </a:solidFill>
                <a:latin typeface="Times New Roman" panose="02020603050405020304" pitchFamily="18" charset="0"/>
              </a:rPr>
              <a:t>كما يعرف قاموس (روبير الصغير) الذكاء الاصطناعي بأنه: </a:t>
            </a:r>
            <a:r>
              <a:rPr lang="ar-EG" sz="2400" dirty="0">
                <a:solidFill>
                  <a:srgbClr val="2D3956"/>
                </a:solidFill>
                <a:latin typeface="Times New Roman" panose="02020603050405020304" pitchFamily="18" charset="0"/>
              </a:rPr>
              <a:t>"جزء من علوم الحاسب الآلي، الذي يهدف لمحاكاة قدرة معرفية لاستبدال الإنسان في أداء وظائف مناسبة، في سياق معين، تتطلب </a:t>
            </a:r>
            <a:r>
              <a:rPr lang="ar-EG" sz="2400" dirty="0" smtClean="0">
                <a:solidFill>
                  <a:srgbClr val="2D3956"/>
                </a:solidFill>
                <a:latin typeface="Times New Roman" panose="02020603050405020304" pitchFamily="18" charset="0"/>
              </a:rPr>
              <a:t>ذكاء.</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351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109051" y="2005141"/>
            <a:ext cx="11744282" cy="4955203"/>
          </a:xfrm>
          <a:prstGeom prst="rect">
            <a:avLst/>
          </a:prstGeom>
          <a:noFill/>
        </p:spPr>
        <p:txBody>
          <a:bodyPr wrap="square" rtlCol="0">
            <a:spAutoFit/>
          </a:bodyPr>
          <a:lstStyle/>
          <a:p>
            <a:pPr lvl="0" algn="r" rtl="1"/>
            <a:r>
              <a:rPr lang="ar-EG" sz="2800" b="1" u="sng" dirty="0" smtClean="0">
                <a:solidFill>
                  <a:srgbClr val="2D3956"/>
                </a:solidFill>
                <a:latin typeface="Times New Roman" panose="02020603050405020304" pitchFamily="18" charset="0"/>
              </a:rPr>
              <a:t>ثانياً: تعريف </a:t>
            </a:r>
            <a:r>
              <a:rPr lang="ar-EG" sz="2800" b="1" u="sng" dirty="0">
                <a:solidFill>
                  <a:srgbClr val="2D3956"/>
                </a:solidFill>
                <a:latin typeface="Times New Roman" panose="02020603050405020304" pitchFamily="18" charset="0"/>
              </a:rPr>
              <a:t>الذكاء </a:t>
            </a:r>
            <a:r>
              <a:rPr lang="ar-EG" sz="2800" b="1" u="sng" dirty="0" smtClean="0">
                <a:solidFill>
                  <a:srgbClr val="2D3956"/>
                </a:solidFill>
                <a:latin typeface="Times New Roman" panose="02020603050405020304" pitchFamily="18" charset="0"/>
              </a:rPr>
              <a:t>الاصطناعي لغة وفقهاً: </a:t>
            </a:r>
          </a:p>
          <a:p>
            <a:pPr marL="342900" lvl="0" indent="-342900" algn="just" rtl="1">
              <a:buFont typeface="Wingdings" pitchFamily="2" charset="2"/>
              <a:buChar char="q"/>
            </a:pPr>
            <a:r>
              <a:rPr lang="ar-EG" sz="2400" b="1" dirty="0">
                <a:solidFill>
                  <a:srgbClr val="2D3956"/>
                </a:solidFill>
                <a:latin typeface="Times New Roman" panose="02020603050405020304" pitchFamily="18" charset="0"/>
              </a:rPr>
              <a:t>وهناك من قال بأن الذكاء الاصطناعي هو: </a:t>
            </a:r>
            <a:r>
              <a:rPr lang="ar-EG" sz="2400" dirty="0">
                <a:solidFill>
                  <a:srgbClr val="2D3956"/>
                </a:solidFill>
                <a:latin typeface="Times New Roman" panose="02020603050405020304" pitchFamily="18" charset="0"/>
              </a:rPr>
              <a:t>ذلك العلم الذي يهتم بصنع آلات ذكية تتصرف كما متوقع من البشر أن يتصرف في أداء مهامه، وهو يتطرق إلى المجالات </a:t>
            </a:r>
            <a:r>
              <a:rPr lang="ar-EG" sz="2400" dirty="0" smtClean="0">
                <a:solidFill>
                  <a:srgbClr val="2D3956"/>
                </a:solidFill>
                <a:latin typeface="Times New Roman" panose="02020603050405020304" pitchFamily="18" charset="0"/>
              </a:rPr>
              <a:t>الآتية:</a:t>
            </a:r>
            <a:endParaRPr lang="ar-EG" sz="2400" dirty="0">
              <a:solidFill>
                <a:srgbClr val="2D3956"/>
              </a:solidFill>
              <a:latin typeface="Times New Roman" panose="02020603050405020304" pitchFamily="18" charset="0"/>
            </a:endParaRPr>
          </a:p>
          <a:p>
            <a:pPr lvl="0" algn="just" rtl="1"/>
            <a:r>
              <a:rPr lang="ar-EG" sz="2400" dirty="0" smtClean="0">
                <a:solidFill>
                  <a:srgbClr val="2D3956"/>
                </a:solidFill>
                <a:latin typeface="Times New Roman" panose="02020603050405020304" pitchFamily="18" charset="0"/>
              </a:rPr>
              <a:t>• اللغة </a:t>
            </a:r>
            <a:r>
              <a:rPr lang="ar-EG" sz="2400" dirty="0">
                <a:solidFill>
                  <a:srgbClr val="2D3956"/>
                </a:solidFill>
                <a:latin typeface="Times New Roman" panose="02020603050405020304" pitchFamily="18" charset="0"/>
              </a:rPr>
              <a:t>الطبيعية</a:t>
            </a:r>
          </a:p>
          <a:p>
            <a:pPr lvl="0" algn="just" rtl="1"/>
            <a:r>
              <a:rPr lang="ar-EG" sz="2400" dirty="0" smtClean="0">
                <a:solidFill>
                  <a:srgbClr val="2D3956"/>
                </a:solidFill>
                <a:latin typeface="Times New Roman" panose="02020603050405020304" pitchFamily="18" charset="0"/>
              </a:rPr>
              <a:t>• الروبوت</a:t>
            </a:r>
            <a:r>
              <a:rPr lang="ar-EG" sz="2400" dirty="0">
                <a:solidFill>
                  <a:srgbClr val="2D3956"/>
                </a:solidFill>
                <a:latin typeface="Times New Roman" panose="02020603050405020304" pitchFamily="18" charset="0"/>
              </a:rPr>
              <a:t>. </a:t>
            </a:r>
          </a:p>
          <a:p>
            <a:pPr lvl="0" algn="just" rtl="1"/>
            <a:r>
              <a:rPr lang="ar-EG" sz="2400" dirty="0" smtClean="0">
                <a:solidFill>
                  <a:srgbClr val="2D3956"/>
                </a:solidFill>
                <a:latin typeface="Times New Roman" panose="02020603050405020304" pitchFamily="18" charset="0"/>
              </a:rPr>
              <a:t>• التعرف </a:t>
            </a:r>
            <a:r>
              <a:rPr lang="ar-EG" sz="2400" dirty="0">
                <a:solidFill>
                  <a:srgbClr val="2D3956"/>
                </a:solidFill>
                <a:latin typeface="Times New Roman" panose="02020603050405020304" pitchFamily="18" charset="0"/>
              </a:rPr>
              <a:t>على الكلام.</a:t>
            </a:r>
          </a:p>
          <a:p>
            <a:pPr lvl="0" algn="just" rtl="1"/>
            <a:r>
              <a:rPr lang="ar-EG" sz="2400" dirty="0" smtClean="0">
                <a:solidFill>
                  <a:srgbClr val="2D3956"/>
                </a:solidFill>
                <a:latin typeface="Times New Roman" panose="02020603050405020304" pitchFamily="18" charset="0"/>
              </a:rPr>
              <a:t>• الشبكات </a:t>
            </a:r>
            <a:r>
              <a:rPr lang="ar-EG" sz="2400" dirty="0">
                <a:solidFill>
                  <a:srgbClr val="2D3956"/>
                </a:solidFill>
                <a:latin typeface="Times New Roman" panose="02020603050405020304" pitchFamily="18" charset="0"/>
              </a:rPr>
              <a:t>العصبية </a:t>
            </a:r>
            <a:r>
              <a:rPr lang="ar-EG" sz="2400" dirty="0" smtClean="0">
                <a:solidFill>
                  <a:srgbClr val="2D3956"/>
                </a:solidFill>
                <a:latin typeface="Times New Roman" panose="02020603050405020304" pitchFamily="18" charset="0"/>
              </a:rPr>
              <a:t>الاصطناعية.</a:t>
            </a:r>
          </a:p>
          <a:p>
            <a:pPr lvl="0" algn="just" rtl="1"/>
            <a:r>
              <a:rPr lang="ar-EG" sz="2400" dirty="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الأنظمة الخبيرة.</a:t>
            </a:r>
          </a:p>
          <a:p>
            <a:pPr marL="342900" lvl="0" indent="-342900" algn="just" rtl="1">
              <a:buFont typeface="Wingdings" pitchFamily="2" charset="2"/>
              <a:buChar char="q"/>
            </a:pPr>
            <a:r>
              <a:rPr lang="ar-EG" sz="2400" b="1" dirty="0">
                <a:solidFill>
                  <a:srgbClr val="2D3956"/>
                </a:solidFill>
                <a:latin typeface="Times New Roman" panose="02020603050405020304" pitchFamily="18" charset="0"/>
              </a:rPr>
              <a:t>ولقد عرف بعض الباحثين والمتخصصين الذكاء الاصطناعي كل حسب وجهة نظره، </a:t>
            </a:r>
            <a:r>
              <a:rPr lang="ar-EG" sz="2400" dirty="0">
                <a:solidFill>
                  <a:srgbClr val="2D3956"/>
                </a:solidFill>
                <a:latin typeface="Times New Roman" panose="02020603050405020304" pitchFamily="18" charset="0"/>
              </a:rPr>
              <a:t>حيث اختلفوا في تعريفه لسبب بسيط يكمن في أن تعريف الذكاء البشري نفسه يشوبه الكثير من عدم الدقة، وذلك يرجع إلى النظرة الشائعة للذكاء وكونه فكرة مرنة ومتغيرة، ومن ثم فليس من المستغرب أن يكون هناك خلاف على ماهية الذكاء الاصطناعي. </a:t>
            </a:r>
          </a:p>
          <a:p>
            <a:pPr lvl="0" algn="just" rtl="1"/>
            <a:endParaRPr lang="ar-EG" sz="2400" dirty="0">
              <a:solidFill>
                <a:srgbClr val="2D3956"/>
              </a:solidFill>
              <a:latin typeface="Times New Roman" panose="02020603050405020304" pitchFamily="18" charset="0"/>
            </a:endParaRPr>
          </a:p>
          <a:p>
            <a:pPr lvl="0" algn="r" rtl="1"/>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73262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109051" y="2005141"/>
            <a:ext cx="11744282" cy="3847207"/>
          </a:xfrm>
          <a:prstGeom prst="rect">
            <a:avLst/>
          </a:prstGeom>
          <a:noFill/>
        </p:spPr>
        <p:txBody>
          <a:bodyPr wrap="square" rtlCol="0">
            <a:spAutoFit/>
          </a:bodyPr>
          <a:lstStyle/>
          <a:p>
            <a:pPr lvl="0" algn="r" rtl="1"/>
            <a:r>
              <a:rPr lang="ar-EG" sz="2800" b="1" u="sng" dirty="0" smtClean="0">
                <a:solidFill>
                  <a:srgbClr val="2D3956"/>
                </a:solidFill>
                <a:latin typeface="Times New Roman" panose="02020603050405020304" pitchFamily="18" charset="0"/>
              </a:rPr>
              <a:t>ثانياً: تعريف </a:t>
            </a:r>
            <a:r>
              <a:rPr lang="ar-EG" sz="2800" b="1" u="sng" dirty="0">
                <a:solidFill>
                  <a:srgbClr val="2D3956"/>
                </a:solidFill>
                <a:latin typeface="Times New Roman" panose="02020603050405020304" pitchFamily="18" charset="0"/>
              </a:rPr>
              <a:t>الذكاء </a:t>
            </a:r>
            <a:r>
              <a:rPr lang="ar-EG" sz="2800" b="1" u="sng" dirty="0" smtClean="0">
                <a:solidFill>
                  <a:srgbClr val="2D3956"/>
                </a:solidFill>
                <a:latin typeface="Times New Roman" panose="02020603050405020304" pitchFamily="18" charset="0"/>
              </a:rPr>
              <a:t>الاصطناعي لغة وفقهاً: </a:t>
            </a:r>
          </a:p>
          <a:p>
            <a:pPr marL="342900" lvl="0" indent="-342900" algn="just" rtl="1">
              <a:buFont typeface="Wingdings" pitchFamily="2" charset="2"/>
              <a:buChar char="q"/>
            </a:pPr>
            <a:r>
              <a:rPr lang="ar-EG" sz="2400" b="1" dirty="0">
                <a:solidFill>
                  <a:srgbClr val="2D3956"/>
                </a:solidFill>
                <a:latin typeface="Times New Roman" panose="02020603050405020304" pitchFamily="18" charset="0"/>
              </a:rPr>
              <a:t>ومن أهم التعريفات المقدمة ضمن هذا الصدد نجد من قال بأنه: </a:t>
            </a:r>
            <a:r>
              <a:rPr lang="ar-EG" sz="2400" dirty="0">
                <a:solidFill>
                  <a:srgbClr val="2D3956"/>
                </a:solidFill>
                <a:latin typeface="Times New Roman" panose="02020603050405020304" pitchFamily="18" charset="0"/>
              </a:rPr>
              <a:t>"أتمتة النشاطات المتعلقة بالتفكير البشري مثل صنع القرار، حل المشاكل التعلم.... الخ</a:t>
            </a:r>
            <a:r>
              <a:rPr lang="ar-EG" sz="2400" dirty="0" smtClean="0">
                <a:solidFill>
                  <a:srgbClr val="2D3956"/>
                </a:solidFill>
                <a:latin typeface="Times New Roman" panose="02020603050405020304" pitchFamily="18" charset="0"/>
              </a:rPr>
              <a:t>"، ويؤخذ </a:t>
            </a:r>
            <a:r>
              <a:rPr lang="ar-EG" sz="2400" dirty="0">
                <a:solidFill>
                  <a:srgbClr val="2D3956"/>
                </a:solidFill>
                <a:latin typeface="Times New Roman" panose="02020603050405020304" pitchFamily="18" charset="0"/>
              </a:rPr>
              <a:t>على هذا التعريف بأن واضعوه خلطوا بين مفهومين متقاربين هما: الذكاء والأتمتة التي تعني أتمتة النشاط الإنساني بالاعتماد على الآلة، دون التطرق إلى تلقائية قيامها بمهام البشر، الذي هو مفهوم الذكاء الاصطناعي</a:t>
            </a:r>
            <a:r>
              <a:rPr lang="ar-EG" sz="2400" dirty="0" smtClean="0">
                <a:solidFill>
                  <a:srgbClr val="2D3956"/>
                </a:solidFill>
                <a:latin typeface="Times New Roman" panose="02020603050405020304" pitchFamily="18" charset="0"/>
              </a:rPr>
              <a:t>.</a:t>
            </a:r>
          </a:p>
          <a:p>
            <a:pPr marL="342900" lvl="0" indent="-342900" algn="just" rtl="1">
              <a:buFont typeface="Wingdings" pitchFamily="2" charset="2"/>
              <a:buChar char="q"/>
            </a:pPr>
            <a:r>
              <a:rPr lang="ar-EG" sz="2400" b="1" u="sng" dirty="0">
                <a:solidFill>
                  <a:srgbClr val="2D3956"/>
                </a:solidFill>
                <a:latin typeface="Times New Roman" panose="02020603050405020304" pitchFamily="18" charset="0"/>
              </a:rPr>
              <a:t>وهناك من قال بأنه</a:t>
            </a:r>
            <a:r>
              <a:rPr lang="ar-EG" sz="2400" dirty="0">
                <a:solidFill>
                  <a:srgbClr val="2D3956"/>
                </a:solidFill>
                <a:latin typeface="Times New Roman" panose="02020603050405020304" pitchFamily="18" charset="0"/>
              </a:rPr>
              <a:t>: "وسيلة لصنع جهاز الكمبيوتر، أو روبوت يتم التحكم فيه عن طريق الكمبيوتر، أو برنامج يفكر بذكاء بالطريقة نفسها التي يفكر بها البشر الأذكياء، ويتم تحقق الذكاء الاصطناعي من خلال دراسة كيف يفكر الدماغ البشري وكيف يتعلم البشر ويقررون ويعملون أثناء محاولة حل مشكلة ما، ثم استخدام نتائج هذه الدراسة كأساس لتطوير برامج وأنظمة </a:t>
            </a:r>
            <a:r>
              <a:rPr lang="ar-EG" sz="2400" dirty="0" smtClean="0">
                <a:solidFill>
                  <a:srgbClr val="2D3956"/>
                </a:solidFill>
                <a:latin typeface="Times New Roman" panose="02020603050405020304" pitchFamily="18" charset="0"/>
              </a:rPr>
              <a:t>ذكية». </a:t>
            </a:r>
            <a:endParaRPr lang="ar-EG" sz="2400" dirty="0">
              <a:solidFill>
                <a:srgbClr val="2D3956"/>
              </a:solidFill>
              <a:latin typeface="Times New Roman" panose="02020603050405020304" pitchFamily="18" charset="0"/>
            </a:endParaRPr>
          </a:p>
          <a:p>
            <a:pPr lvl="0" algn="r" rtl="1"/>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38309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109051" y="2005141"/>
            <a:ext cx="11744282" cy="4216539"/>
          </a:xfrm>
          <a:prstGeom prst="rect">
            <a:avLst/>
          </a:prstGeom>
          <a:noFill/>
        </p:spPr>
        <p:txBody>
          <a:bodyPr wrap="square" rtlCol="0">
            <a:spAutoFit/>
          </a:bodyPr>
          <a:lstStyle/>
          <a:p>
            <a:pPr lvl="0" algn="r" rtl="1"/>
            <a:r>
              <a:rPr lang="ar-EG" sz="2800" b="1" u="sng" dirty="0" smtClean="0">
                <a:solidFill>
                  <a:srgbClr val="2D3956"/>
                </a:solidFill>
                <a:latin typeface="Times New Roman" panose="02020603050405020304" pitchFamily="18" charset="0"/>
              </a:rPr>
              <a:t>ثانياً: تعريف </a:t>
            </a:r>
            <a:r>
              <a:rPr lang="ar-EG" sz="2800" b="1" u="sng" dirty="0">
                <a:solidFill>
                  <a:srgbClr val="2D3956"/>
                </a:solidFill>
                <a:latin typeface="Times New Roman" panose="02020603050405020304" pitchFamily="18" charset="0"/>
              </a:rPr>
              <a:t>الذكاء </a:t>
            </a:r>
            <a:r>
              <a:rPr lang="ar-EG" sz="2800" b="1" u="sng" dirty="0" smtClean="0">
                <a:solidFill>
                  <a:srgbClr val="2D3956"/>
                </a:solidFill>
                <a:latin typeface="Times New Roman" panose="02020603050405020304" pitchFamily="18" charset="0"/>
              </a:rPr>
              <a:t>الاصطناعي لغة وفقهاً: </a:t>
            </a:r>
          </a:p>
          <a:p>
            <a:pPr marL="342900" lvl="0" indent="-342900" algn="just" rtl="1">
              <a:buFont typeface="Wingdings" pitchFamily="2" charset="2"/>
              <a:buChar char="q"/>
            </a:pPr>
            <a:r>
              <a:rPr lang="ar-EG" sz="2400" b="1" dirty="0">
                <a:solidFill>
                  <a:srgbClr val="2D3956"/>
                </a:solidFill>
                <a:latin typeface="Times New Roman" panose="02020603050405020304" pitchFamily="18" charset="0"/>
              </a:rPr>
              <a:t>أو هو: </a:t>
            </a:r>
            <a:r>
              <a:rPr lang="ar-EG" sz="2400" dirty="0">
                <a:solidFill>
                  <a:srgbClr val="2D3956"/>
                </a:solidFill>
                <a:latin typeface="Times New Roman" panose="02020603050405020304" pitchFamily="18" charset="0"/>
              </a:rPr>
              <a:t>"علم أو هندسة صنع الآلات الذكية الذاتية الحركة، أو هو ذلك الاسم الذي يطلق على العلم الذي يهتم بكيفية صناعة الحواسيب القادرة على اتخاذ سلوكيات ذكية، أو هو الذكاء الخارق الذي تبدیه آلات وبرامج من شأنها ان تحاكي القدرة الذهنية للبشر ونمط عملها، كالقدرة على التعلم واتخاذ القرارات لأوضاع لم تبرمج في </a:t>
            </a:r>
            <a:r>
              <a:rPr lang="ar-EG" sz="2400" dirty="0" smtClean="0">
                <a:solidFill>
                  <a:srgbClr val="2D3956"/>
                </a:solidFill>
                <a:latin typeface="Times New Roman" panose="02020603050405020304" pitchFamily="18" charset="0"/>
              </a:rPr>
              <a:t>الآلة».</a:t>
            </a:r>
          </a:p>
          <a:p>
            <a:pPr marL="342900" lvl="0" indent="-342900" algn="just" rtl="1">
              <a:buFont typeface="Wingdings" pitchFamily="2" charset="2"/>
              <a:buChar char="q"/>
            </a:pPr>
            <a:r>
              <a:rPr lang="ar-EG" sz="2400" b="1" u="sng" dirty="0">
                <a:solidFill>
                  <a:srgbClr val="2D3956"/>
                </a:solidFill>
                <a:latin typeface="Times New Roman" panose="02020603050405020304" pitchFamily="18" charset="0"/>
              </a:rPr>
              <a:t>وقال آخر بأن الذكاء الاصطناعي هو: </a:t>
            </a:r>
            <a:r>
              <a:rPr lang="ar-EG" sz="2400" dirty="0">
                <a:solidFill>
                  <a:srgbClr val="2D3956"/>
                </a:solidFill>
                <a:latin typeface="Times New Roman" panose="02020603050405020304" pitchFamily="18" charset="0"/>
              </a:rPr>
              <a:t>عملية فهم ومحاكاة لطبيعة الذكاء الإنساني من خلال عمل برامج الحاسوب الآلية الذكية، الموجودة حالياً في مختلف مناحي الحياة، والتي منها برامج الاستثمار والترجمة والطائرات بدون طيار والسيارات الذاتية </a:t>
            </a:r>
            <a:r>
              <a:rPr lang="ar-EG" sz="2400" dirty="0" smtClean="0">
                <a:solidFill>
                  <a:srgbClr val="2D3956"/>
                </a:solidFill>
                <a:latin typeface="Times New Roman" panose="02020603050405020304" pitchFamily="18" charset="0"/>
              </a:rPr>
              <a:t>القيادة. </a:t>
            </a:r>
            <a:endParaRPr lang="ar-EG" sz="2400" dirty="0">
              <a:solidFill>
                <a:srgbClr val="2D3956"/>
              </a:solidFill>
              <a:latin typeface="Times New Roman" panose="02020603050405020304" pitchFamily="18" charset="0"/>
            </a:endParaRPr>
          </a:p>
          <a:p>
            <a:pPr marL="342900" lvl="0" indent="-342900" algn="just" rtl="1">
              <a:buFont typeface="Wingdings" pitchFamily="2" charset="2"/>
              <a:buChar char="q"/>
            </a:pPr>
            <a:r>
              <a:rPr lang="ar-EG" sz="2400" b="1" u="sng" dirty="0">
                <a:solidFill>
                  <a:srgbClr val="2D3956"/>
                </a:solidFill>
                <a:latin typeface="Times New Roman" panose="02020603050405020304" pitchFamily="18" charset="0"/>
              </a:rPr>
              <a:t>يلاحظ على هذه التعريفات بأنها ذات أفكار موحدة، </a:t>
            </a:r>
            <a:r>
              <a:rPr lang="ar-EG" sz="2400" dirty="0">
                <a:solidFill>
                  <a:srgbClr val="2D3956"/>
                </a:solidFill>
                <a:latin typeface="Times New Roman" panose="02020603050405020304" pitchFamily="18" charset="0"/>
              </a:rPr>
              <a:t>وإن واضعيها أعطوا أهمية كبرى للآلات الذكية، وذلك من خلال جعل الآلة في مقام الإنسان تفكيراً أو تصرفاً أو ممارسته لكافة جوانب الحياة اليومية، مشيرين إلى تلقائية قيام الآلة بمهامها، وهو ما ينطبق مع مفهوم المصطلح موضوع البحث. </a:t>
            </a:r>
          </a:p>
          <a:p>
            <a:pPr lvl="0" algn="r" rtl="1"/>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25203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109052" y="1964267"/>
            <a:ext cx="11744282"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109051" y="2005141"/>
            <a:ext cx="11744282" cy="3847207"/>
          </a:xfrm>
          <a:prstGeom prst="rect">
            <a:avLst/>
          </a:prstGeom>
          <a:noFill/>
        </p:spPr>
        <p:txBody>
          <a:bodyPr wrap="square" rtlCol="0">
            <a:spAutoFit/>
          </a:bodyPr>
          <a:lstStyle/>
          <a:p>
            <a:pPr lvl="0" algn="r" rtl="1"/>
            <a:r>
              <a:rPr lang="ar-EG" sz="2800" b="1" u="sng" dirty="0" smtClean="0">
                <a:solidFill>
                  <a:srgbClr val="2D3956"/>
                </a:solidFill>
                <a:latin typeface="Times New Roman" panose="02020603050405020304" pitchFamily="18" charset="0"/>
              </a:rPr>
              <a:t>ثانياً: تعريف </a:t>
            </a:r>
            <a:r>
              <a:rPr lang="ar-EG" sz="2800" b="1" u="sng" dirty="0">
                <a:solidFill>
                  <a:srgbClr val="2D3956"/>
                </a:solidFill>
                <a:latin typeface="Times New Roman" panose="02020603050405020304" pitchFamily="18" charset="0"/>
              </a:rPr>
              <a:t>الذكاء </a:t>
            </a:r>
            <a:r>
              <a:rPr lang="ar-EG" sz="2800" b="1" u="sng" dirty="0" smtClean="0">
                <a:solidFill>
                  <a:srgbClr val="2D3956"/>
                </a:solidFill>
                <a:latin typeface="Times New Roman" panose="02020603050405020304" pitchFamily="18" charset="0"/>
              </a:rPr>
              <a:t>الاصطناعي لغة وفقهاً: </a:t>
            </a:r>
          </a:p>
          <a:p>
            <a:pPr marL="342900" lvl="0" indent="-342900" algn="just" rtl="1">
              <a:buFont typeface="Wingdings" pitchFamily="2" charset="2"/>
              <a:buChar char="q"/>
            </a:pPr>
            <a:r>
              <a:rPr lang="ar-EG" sz="2400" b="1" u="sng" dirty="0" smtClean="0">
                <a:solidFill>
                  <a:srgbClr val="2D3956"/>
                </a:solidFill>
                <a:latin typeface="Times New Roman" panose="02020603050405020304" pitchFamily="18" charset="0"/>
              </a:rPr>
              <a:t>ولعل الرأي الراجح الذي عرف </a:t>
            </a:r>
            <a:r>
              <a:rPr lang="ar-EG" sz="2400" b="1" u="sng" dirty="0">
                <a:solidFill>
                  <a:srgbClr val="2D3956"/>
                </a:solidFill>
                <a:latin typeface="Times New Roman" panose="02020603050405020304" pitchFamily="18" charset="0"/>
              </a:rPr>
              <a:t>الذكاء الاصطناعي بأنه: </a:t>
            </a:r>
            <a:r>
              <a:rPr lang="ar-EG" sz="2400" dirty="0">
                <a:solidFill>
                  <a:srgbClr val="2D3956"/>
                </a:solidFill>
                <a:latin typeface="Times New Roman" panose="02020603050405020304" pitchFamily="18" charset="0"/>
              </a:rPr>
              <a:t>"مجموعة الجهود المبذولة لتطوير نظم المعلومات المحوسبة، وتعليم الآلة بطريقة تستطيع معها أن تتصرف وتفكر بأسلوب تلقائي مماثل لتفكير البشر، هذه النظم تستطيع أن تتعلم اللغات الطبيعية، وإنجاز مهام فعلية بتنسيق متكامل، أو استخدام صور وأشكال إدراكية لترشيد السلوك المادي، كما تستطيع في نفس الوقت خزن الخبرات والمعارف الإنسانية المتراكمة واستخدامها في عملية اتخاذ القرارات</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marL="342900" lvl="0" indent="-342900" algn="just" rtl="1">
              <a:buFont typeface="Wingdings" pitchFamily="2" charset="2"/>
              <a:buChar char="q"/>
            </a:pPr>
            <a:r>
              <a:rPr lang="ar-EG" sz="2400" b="1" u="sng" dirty="0">
                <a:solidFill>
                  <a:srgbClr val="2D3956"/>
                </a:solidFill>
                <a:latin typeface="Times New Roman" panose="02020603050405020304" pitchFamily="18" charset="0"/>
              </a:rPr>
              <a:t>فمن إيجابيات هذا التعريف إن واضعوه ركزوا على مسألة مهمة جداً من الناحية القانونية</a:t>
            </a:r>
            <a:r>
              <a:rPr lang="ar-EG" sz="2400" dirty="0">
                <a:solidFill>
                  <a:srgbClr val="2D3956"/>
                </a:solidFill>
                <a:latin typeface="Times New Roman" panose="02020603050405020304" pitchFamily="18" charset="0"/>
              </a:rPr>
              <a:t>، تلقائية التصرف من قبل نظم الذكاء الاصطناعي، ولم يجعل تركيزه على الكيان المادي للآلة، وهي من حيث تأكيده لقابلية تلك النظم للتعلم واداء المعلومات بشكل شبيه بالبشر، وكأنما هو يشبه الذكاء الاصطناعي بشخص قانوني </a:t>
            </a:r>
            <a:r>
              <a:rPr lang="ar-EG" sz="2400" dirty="0" smtClean="0">
                <a:solidFill>
                  <a:srgbClr val="2D3956"/>
                </a:solidFill>
                <a:latin typeface="Times New Roman" panose="02020603050405020304" pitchFamily="18" charset="0"/>
              </a:rPr>
              <a:t>عاقل.</a:t>
            </a:r>
            <a:endParaRPr lang="ar-EG" sz="2400" dirty="0">
              <a:solidFill>
                <a:srgbClr val="2D3956"/>
              </a:solidFill>
              <a:latin typeface="Times New Roman" panose="02020603050405020304" pitchFamily="18" charset="0"/>
            </a:endParaRPr>
          </a:p>
          <a:p>
            <a:pPr lvl="0" algn="r" rtl="1"/>
            <a:endParaRPr lang="ar-EG" sz="2400" dirty="0" smtClean="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تعريف الذكاء الاصطناعي: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8215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4832092"/>
          </a:xfrm>
          <a:prstGeom prst="rect">
            <a:avLst/>
          </a:prstGeom>
          <a:noFill/>
        </p:spPr>
        <p:txBody>
          <a:bodyPr wrap="square" rtlCol="0">
            <a:spAutoFit/>
          </a:bodyPr>
          <a:lstStyle/>
          <a:p>
            <a:pPr marL="342900" indent="-342900" algn="just" rtl="1">
              <a:buFont typeface="Wingdings" pitchFamily="2" charset="2"/>
              <a:buChar char="q"/>
            </a:pPr>
            <a:r>
              <a:rPr lang="ar-EG" sz="2400" b="1" dirty="0">
                <a:solidFill>
                  <a:srgbClr val="2D3956"/>
                </a:solidFill>
                <a:latin typeface="Times New Roman" panose="02020603050405020304" pitchFamily="18" charset="0"/>
              </a:rPr>
              <a:t>يتبين لنا من مجموعة التعريفات التي ساقها الفقه وكذلك التشريعات لمصطلح الذكاء الاصطناعي.، </a:t>
            </a:r>
            <a:r>
              <a:rPr lang="ar-EG" sz="2400" b="1" dirty="0" smtClean="0">
                <a:solidFill>
                  <a:srgbClr val="2D3956"/>
                </a:solidFill>
                <a:latin typeface="Times New Roman" panose="02020603050405020304" pitchFamily="18" charset="0"/>
              </a:rPr>
              <a:t>أنه </a:t>
            </a:r>
            <a:r>
              <a:rPr lang="ar-EG" sz="2400" b="1" dirty="0">
                <a:solidFill>
                  <a:srgbClr val="2D3956"/>
                </a:solidFill>
                <a:latin typeface="Times New Roman" panose="02020603050405020304" pitchFamily="18" charset="0"/>
              </a:rPr>
              <a:t>يتمتع بالعديد من الخصائص التي ترجع الى كونه علم أولاً، والى كونه يتكون من تركيب داخلي يؤدي مهام معقدة ثانياً، ومن أبرزها</a:t>
            </a:r>
            <a:r>
              <a:rPr lang="ar-EG" sz="2400" b="1" dirty="0" smtClean="0">
                <a:solidFill>
                  <a:srgbClr val="2D3956"/>
                </a:solidFill>
                <a:latin typeface="Times New Roman" panose="02020603050405020304" pitchFamily="18" charset="0"/>
              </a:rPr>
              <a:t>:</a:t>
            </a:r>
          </a:p>
          <a:p>
            <a:pPr algn="just" rtl="1"/>
            <a:r>
              <a:rPr lang="ar-EG" sz="2400" b="1" u="sng" dirty="0">
                <a:solidFill>
                  <a:srgbClr val="2D3956"/>
                </a:solidFill>
                <a:latin typeface="Times New Roman" panose="02020603050405020304" pitchFamily="18" charset="0"/>
              </a:rPr>
              <a:t>1- التمثيل الرمزي:</a:t>
            </a:r>
          </a:p>
          <a:p>
            <a:pPr marL="342900" indent="-342900" algn="just" rtl="1">
              <a:buFont typeface="Wingdings" pitchFamily="2" charset="2"/>
              <a:buChar char="q"/>
            </a:pPr>
            <a:r>
              <a:rPr lang="ar-EG" sz="2400" dirty="0">
                <a:solidFill>
                  <a:srgbClr val="2D3956"/>
                </a:solidFill>
                <a:latin typeface="Times New Roman" panose="02020603050405020304" pitchFamily="18" charset="0"/>
              </a:rPr>
              <a:t>إذ تتعامل التطبيقات الذكية عند إتمام مهامها مع رموز تعبر عن المعلومات المتوفرة، وهو تمثيل يقترب من شكل تمثيل الإنسان لمعلومات التي يتلقاها في حياته اليومية، إذ يستخدم الذكاء الاصطناعي أساساً رموزاً غير رقمية؛ وهو في هذا تشكل نقضاً صارخاً للفكرة السائدة أن الحاسب لا يستطيع أن يتناول سوى الأرقام، فعلى المستوى القاعدي يتكون الحاسب من نبائط </a:t>
            </a:r>
            <a:r>
              <a:rPr lang="ar-EG" sz="2400" dirty="0" smtClean="0">
                <a:solidFill>
                  <a:srgbClr val="2D3956"/>
                </a:solidFill>
                <a:latin typeface="Times New Roman" panose="02020603050405020304" pitchFamily="18" charset="0"/>
              </a:rPr>
              <a:t>ثنائية </a:t>
            </a:r>
            <a:r>
              <a:rPr lang="ar-EG" sz="2400" dirty="0" smtClean="0">
                <a:solidFill>
                  <a:srgbClr val="2D3956"/>
                </a:solidFill>
                <a:latin typeface="Times New Roman" panose="02020603050405020304" pitchFamily="18" charset="0"/>
                <a:cs typeface="+mj-cs"/>
              </a:rPr>
              <a:t>(</a:t>
            </a:r>
            <a:r>
              <a:rPr lang="en-US" sz="2400" dirty="0" smtClean="0">
                <a:solidFill>
                  <a:srgbClr val="2D3956"/>
                </a:solidFill>
                <a:latin typeface="Times New Roman" panose="02020603050405020304" pitchFamily="18" charset="0"/>
                <a:cs typeface="+mj-cs"/>
              </a:rPr>
              <a:t>(binary devices</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ولا يمكن لهذه النبائط أن تتخذ سوى أحد وضعين أتفق على أن يرمز لهما ب (</a:t>
            </a:r>
            <a:r>
              <a:rPr lang="ar-EG" sz="2400" dirty="0" smtClean="0">
                <a:solidFill>
                  <a:srgbClr val="2D3956"/>
                </a:solidFill>
                <a:latin typeface="Times New Roman" panose="02020603050405020304" pitchFamily="18" charset="0"/>
              </a:rPr>
              <a:t>1أو </a:t>
            </a:r>
            <a:r>
              <a:rPr lang="ar-EG" sz="2400" dirty="0">
                <a:solidFill>
                  <a:srgbClr val="2D3956"/>
                </a:solidFill>
                <a:latin typeface="Times New Roman" panose="02020603050405020304" pitchFamily="18" charset="0"/>
              </a:rPr>
              <a:t>صفر)، </a:t>
            </a:r>
            <a:r>
              <a:rPr lang="ar-EG" sz="2400" b="1" dirty="0">
                <a:solidFill>
                  <a:srgbClr val="2D3956"/>
                </a:solidFill>
                <a:latin typeface="Times New Roman" panose="02020603050405020304" pitchFamily="18" charset="0"/>
              </a:rPr>
              <a:t>وقد أدى اختيار هذين الرمزين الرقميين إلى انتشار الفكرة القائلة إن الحاسب لا يستطيع أن يتفهم سوى (نعم أو لا)</a:t>
            </a:r>
            <a:r>
              <a:rPr lang="ar-EG" sz="2400" dirty="0">
                <a:solidFill>
                  <a:srgbClr val="2D3956"/>
                </a:solidFill>
                <a:latin typeface="Times New Roman" panose="02020603050405020304" pitchFamily="18" charset="0"/>
              </a:rPr>
              <a:t>، وإنه لا يستطيع تمييز المعنى المقصود من الكلام مثلما يفهمه </a:t>
            </a:r>
            <a:r>
              <a:rPr lang="ar-EG" sz="2400" dirty="0" smtClean="0">
                <a:solidFill>
                  <a:srgbClr val="2D3956"/>
                </a:solidFill>
                <a:latin typeface="Times New Roman" panose="02020603050405020304" pitchFamily="18" charset="0"/>
              </a:rPr>
              <a:t>الإنسان.</a:t>
            </a:r>
            <a:endParaRPr lang="ar-EG" sz="2400" dirty="0">
              <a:solidFill>
                <a:srgbClr val="2D3956"/>
              </a:solidFill>
              <a:latin typeface="Times New Roman" panose="02020603050405020304" pitchFamily="18" charset="0"/>
            </a:endParaRPr>
          </a:p>
          <a:p>
            <a:pPr marL="342900" indent="-342900" algn="just" rtl="1">
              <a:buFont typeface="Wingdings" pitchFamily="2" charset="2"/>
              <a:buChar char="q"/>
            </a:pPr>
            <a:endParaRPr lang="en-US" sz="2400" b="1" dirty="0">
              <a:solidFill>
                <a:srgbClr val="2D3956"/>
              </a:solidFill>
              <a:latin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4093428"/>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2- احتضان المعرفة و تمثيلها:</a:t>
            </a:r>
          </a:p>
          <a:p>
            <a:pPr marL="342900" indent="-342900" algn="just" rtl="1">
              <a:buFont typeface="Wingdings" pitchFamily="2" charset="2"/>
              <a:buChar char="q"/>
            </a:pPr>
            <a:r>
              <a:rPr lang="ar-EG" sz="2400" dirty="0">
                <a:solidFill>
                  <a:srgbClr val="2D3956"/>
                </a:solidFill>
                <a:latin typeface="Times New Roman" panose="02020603050405020304" pitchFamily="18" charset="0"/>
              </a:rPr>
              <a:t>حتى يتمكن الحاسب الآلي أو الروبوت من حل المسائل الموكلة اليه، يجب أن يتم تمكينه من فهمها أولاً، فلما كان من الخصائص الهامة في برامج ونظم الذكاء الاصطناعي استخدام أسلوب التمثيل الرمزي في التعبير عن المعلومات واتباع طرق البحث التجريبي في إيجاد الحلول، فان تلك البرامج والنظم يجب أن تمتلك في بنائها قاعدة معرفية كبيرة تحتوي على الربط بين الحالات أو المعطيات والنتائج </a:t>
            </a:r>
            <a:r>
              <a:rPr lang="ar-EG" sz="2400" dirty="0" smtClean="0">
                <a:solidFill>
                  <a:srgbClr val="2D3956"/>
                </a:solidFill>
                <a:latin typeface="Times New Roman" panose="02020603050405020304" pitchFamily="18" charset="0"/>
              </a:rPr>
              <a:t>المطلوبة.</a:t>
            </a:r>
            <a:endParaRPr lang="ar-EG" sz="2400" dirty="0">
              <a:solidFill>
                <a:srgbClr val="2D3956"/>
              </a:solidFill>
              <a:latin typeface="Times New Roman" panose="02020603050405020304" pitchFamily="18" charset="0"/>
            </a:endParaRPr>
          </a:p>
          <a:p>
            <a:pPr marL="342900" indent="-342900" algn="just" rtl="1">
              <a:buFont typeface="Wingdings" pitchFamily="2" charset="2"/>
              <a:buChar char="q"/>
            </a:pPr>
            <a:r>
              <a:rPr lang="ar-EG" sz="2400" b="1" dirty="0">
                <a:solidFill>
                  <a:srgbClr val="2D3956"/>
                </a:solidFill>
                <a:latin typeface="Times New Roman" panose="02020603050405020304" pitchFamily="18" charset="0"/>
              </a:rPr>
              <a:t>إذ إن برامج الذكاء الاصطناعي عكس البرامج الإحصائية</a:t>
            </a:r>
            <a:r>
              <a:rPr lang="ar-EG" sz="2400" dirty="0">
                <a:solidFill>
                  <a:srgbClr val="2D3956"/>
                </a:solidFill>
                <a:latin typeface="Times New Roman" panose="02020603050405020304" pitchFamily="18" charset="0"/>
              </a:rPr>
              <a:t>، فإنها تحتوي على أسلوب لتمثيل المعلومات، إذ تستخدم هيكلة خاصة لوصف المعرفة، وهذه الهيكلة تتضمن </a:t>
            </a:r>
            <a:r>
              <a:rPr lang="ar-EG" sz="2400" dirty="0" smtClean="0">
                <a:solidFill>
                  <a:srgbClr val="2D3956"/>
                </a:solidFill>
                <a:latin typeface="Times New Roman" panose="02020603050405020304" pitchFamily="18" charset="0"/>
              </a:rPr>
              <a:t>الحقائق</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والعلاقات بين هذه </a:t>
            </a:r>
            <a:r>
              <a:rPr lang="ar-EG" sz="2400" dirty="0" smtClean="0">
                <a:solidFill>
                  <a:srgbClr val="2D3956"/>
                </a:solidFill>
                <a:latin typeface="Times New Roman" panose="02020603050405020304" pitchFamily="18" charset="0"/>
              </a:rPr>
              <a:t>الحقائق</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والقواعد التي تربط هذه </a:t>
            </a:r>
            <a:r>
              <a:rPr lang="ar-EG" sz="2400" dirty="0" smtClean="0">
                <a:solidFill>
                  <a:srgbClr val="2D3956"/>
                </a:solidFill>
                <a:latin typeface="Times New Roman" panose="02020603050405020304" pitchFamily="18" charset="0"/>
              </a:rPr>
              <a:t>العلاقات</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وما إلى ذلك، وتضم أيضاً مجموعة هياكل معرفية تكون فيما بينها قاعدة المعرفة </a:t>
            </a:r>
            <a:r>
              <a:rPr lang="ar-EG" sz="2400" dirty="0" smtClean="0">
                <a:solidFill>
                  <a:srgbClr val="2D3956"/>
                </a:solidFill>
                <a:latin typeface="Times New Roman" panose="02020603050405020304" pitchFamily="18" charset="0"/>
              </a:rPr>
              <a:t>وهذه </a:t>
            </a:r>
            <a:r>
              <a:rPr lang="ar-EG" sz="2400" dirty="0">
                <a:solidFill>
                  <a:srgbClr val="2D3956"/>
                </a:solidFill>
                <a:latin typeface="Times New Roman" panose="02020603050405020304" pitchFamily="18" charset="0"/>
              </a:rPr>
              <a:t>القاعدة توفر أكبر قدر ممكن من المعلومات عن المشكلة المراد إيجاد حل ناجع </a:t>
            </a:r>
            <a:r>
              <a:rPr lang="ar-EG" sz="2400" dirty="0" smtClean="0">
                <a:solidFill>
                  <a:srgbClr val="2D3956"/>
                </a:solidFill>
                <a:latin typeface="Times New Roman" panose="02020603050405020304" pitchFamily="18" charset="0"/>
              </a:rPr>
              <a:t>لها.</a:t>
            </a:r>
            <a:endParaRPr lang="ar-EG" sz="2400" dirty="0">
              <a:solidFill>
                <a:srgbClr val="2D3956"/>
              </a:solidFill>
              <a:latin typeface="Times New Roman" panose="02020603050405020304" pitchFamily="18" charset="0"/>
            </a:endParaRPr>
          </a:p>
          <a:p>
            <a:pPr marL="342900" indent="-342900" algn="just" rtl="1">
              <a:buFont typeface="Wingdings" pitchFamily="2" charset="2"/>
              <a:buChar char="q"/>
            </a:pPr>
            <a:endParaRPr lang="en-US" sz="2400" b="1" dirty="0">
              <a:solidFill>
                <a:srgbClr val="2D3956"/>
              </a:solidFill>
              <a:latin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18459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4832092"/>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3- القابلية على التعلم:</a:t>
            </a:r>
          </a:p>
          <a:p>
            <a:pPr marL="342900" indent="-342900" algn="just" rtl="1">
              <a:buFont typeface="Wingdings" pitchFamily="2" charset="2"/>
              <a:buChar char="q"/>
            </a:pPr>
            <a:r>
              <a:rPr lang="ar-EG" sz="2400" dirty="0">
                <a:solidFill>
                  <a:srgbClr val="2D3956"/>
                </a:solidFill>
                <a:latin typeface="Times New Roman" panose="02020603050405020304" pitchFamily="18" charset="0"/>
              </a:rPr>
              <a:t>من الصفات المهمة للآليات الذكية هي القابلية على التعلم من الخبرات والممارسات السابقة إضافة إلى قابليتها لتحسين أدائها لمهامها، آخذة بنظر الاعتبار الأخطاء السابقة، هذه القابلية ترتبط بالقابلية على تعميم المعلومات واستنتاج حالات مماثلة وانتقائية وإهمال بعض المعلومات الزائدة التي لا فائدة منها، بل الأهم من ذلك هو قدرة برمجيات الذكاء الاصطناعي وآلياته الذكية على حفظ المعلومات والأشياء وعدم نسيانها مستقبلاً، وهذا ما يجعله متميزاً على العقل البشري كثير النسيان بطبيعته </a:t>
            </a:r>
            <a:r>
              <a:rPr lang="ar-EG" sz="2400" dirty="0" smtClean="0">
                <a:solidFill>
                  <a:srgbClr val="2D3956"/>
                </a:solidFill>
                <a:latin typeface="Times New Roman" panose="02020603050405020304" pitchFamily="18" charset="0"/>
              </a:rPr>
              <a:t>التكوينية.</a:t>
            </a:r>
            <a:endParaRPr lang="ar-EG" sz="2400" dirty="0">
              <a:solidFill>
                <a:srgbClr val="2D3956"/>
              </a:solidFill>
              <a:latin typeface="Times New Roman" panose="02020603050405020304" pitchFamily="18" charset="0"/>
            </a:endParaRPr>
          </a:p>
          <a:p>
            <a:pPr marL="342900" indent="-342900" algn="just" rtl="1">
              <a:buFont typeface="Wingdings" pitchFamily="2" charset="2"/>
              <a:buChar char="q"/>
            </a:pPr>
            <a:r>
              <a:rPr lang="ar-EG" sz="2400" b="1" dirty="0">
                <a:solidFill>
                  <a:srgbClr val="2D3956"/>
                </a:solidFill>
                <a:latin typeface="Times New Roman" panose="02020603050405020304" pitchFamily="18" charset="0"/>
              </a:rPr>
              <a:t>هنا لابد من الإشارة إلى أن قدرة الذكاء الاصطناعي على التعلم والإدراك لا تعني في الحقيقة مطابقته للذكاء البشري</a:t>
            </a:r>
            <a:r>
              <a:rPr lang="ar-EG" sz="2400" dirty="0">
                <a:solidFill>
                  <a:srgbClr val="2D3956"/>
                </a:solidFill>
                <a:latin typeface="Times New Roman" panose="02020603050405020304" pitchFamily="18" charset="0"/>
              </a:rPr>
              <a:t>، كل ما هنالك يكون له القدرة على تغيير أفعاله بحسب خبرته، ومن ثم لا يكون مربوطاً بالأفعال التي برمج عليها في الأصل فقط، بل له قدرة التطور نتيجة قدرته على التعلم، وهذا واقع يعطيه إمكانية أن يطور نفسه بنفسه، فالأفعال التي برمج عليها في أصله لا تمثل إلا إعطائه القدرة علي التعلم و لكن ليس التعلم في حد </a:t>
            </a:r>
            <a:r>
              <a:rPr lang="ar-EG" sz="2400" dirty="0" smtClean="0">
                <a:solidFill>
                  <a:srgbClr val="2D3956"/>
                </a:solidFill>
                <a:latin typeface="Times New Roman" panose="02020603050405020304" pitchFamily="18" charset="0"/>
              </a:rPr>
              <a:t>ذاته.</a:t>
            </a:r>
            <a:endParaRPr lang="ar-EG" sz="2400" dirty="0">
              <a:solidFill>
                <a:srgbClr val="2D3956"/>
              </a:solidFill>
              <a:latin typeface="Times New Roman" panose="02020603050405020304" pitchFamily="18" charset="0"/>
            </a:endParaRPr>
          </a:p>
          <a:p>
            <a:pPr marL="342900" indent="-342900" algn="just" rtl="1">
              <a:buFont typeface="Wingdings" pitchFamily="2" charset="2"/>
              <a:buChar char="q"/>
            </a:pPr>
            <a:endParaRPr lang="en-US" sz="2400" b="1" dirty="0">
              <a:solidFill>
                <a:srgbClr val="2D3956"/>
              </a:solidFill>
              <a:latin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36225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4- استخدام الأسلوب التجريبي المتفائل:</a:t>
            </a:r>
          </a:p>
          <a:p>
            <a:pPr marL="342900" indent="-342900" algn="just" rtl="1">
              <a:buFont typeface="Wingdings" pitchFamily="2" charset="2"/>
              <a:buChar char="q"/>
            </a:pPr>
            <a:r>
              <a:rPr lang="ar-EG" sz="2400" dirty="0">
                <a:solidFill>
                  <a:srgbClr val="2D3956"/>
                </a:solidFill>
                <a:latin typeface="Times New Roman" panose="02020603050405020304" pitchFamily="18" charset="0"/>
              </a:rPr>
              <a:t>إذ أن برامجه ونظمه تقتحم المسائل التي ليس لها طريقة حل عامة معروفة، وهذا يعني إن تلك النظم الذكية لا تستخدم خطوات متسلسلة تؤدي إلى الحل الصحيح الناجع، ولكنها تختار الطريقة الأنسب للحل للمهمة الموكل بها إليه، مع الاحتفاظ باحتمالية التغيير في طريقة الحل إذا اتضح أن الطريق الأول لا يؤدي إلى الحل سريعاً أو كما هو مطلوب، أي التركيز على الحلول الوافية </a:t>
            </a:r>
            <a:r>
              <a:rPr lang="ar-EG" sz="2400" dirty="0" smtClean="0">
                <a:solidFill>
                  <a:srgbClr val="2D3956"/>
                </a:solidFill>
                <a:latin typeface="Times New Roman" panose="02020603050405020304" pitchFamily="18" charset="0"/>
              </a:rPr>
              <a:t>وعدم </a:t>
            </a:r>
            <a:r>
              <a:rPr lang="ar-EG" sz="2400" dirty="0">
                <a:solidFill>
                  <a:srgbClr val="2D3956"/>
                </a:solidFill>
                <a:latin typeface="Times New Roman" panose="02020603050405020304" pitchFamily="18" charset="0"/>
              </a:rPr>
              <a:t>تأكيد الحلول المثلى أو الدقيقة كما هو معمول به في البرامج التقليدية، ومن هذا المنطلق فإن حل المعادلات التي هي من الدرجة الثانية لا يعد من برامج الذكاء الاصطناعي لأن الطريقة فيها تكون معروفة، كبرامج لعبة الشطرنج مثلاً، وذلك لغياب طريقة واضحة وأكيدة لتحديد الحركة القادمة أثناء اللعب </a:t>
            </a:r>
            <a:r>
              <a:rPr lang="ar-EG" sz="2400" dirty="0" smtClean="0">
                <a:solidFill>
                  <a:srgbClr val="2D3956"/>
                </a:solidFill>
                <a:latin typeface="Times New Roman" panose="02020603050405020304" pitchFamily="18" charset="0"/>
              </a:rPr>
              <a:t>فيها.</a:t>
            </a: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58526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1938992"/>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5- قابلية التعامل مع المعلومات الناقصة:</a:t>
            </a:r>
          </a:p>
          <a:p>
            <a:pPr algn="just" rtl="1"/>
            <a:r>
              <a:rPr lang="ar-EG" sz="2400" dirty="0" smtClean="0">
                <a:solidFill>
                  <a:srgbClr val="2D3956"/>
                </a:solidFill>
                <a:latin typeface="Times New Roman" panose="02020603050405020304" pitchFamily="18" charset="0"/>
              </a:rPr>
              <a:t>- لبرامج </a:t>
            </a:r>
            <a:r>
              <a:rPr lang="ar-EG" sz="2400" dirty="0">
                <a:solidFill>
                  <a:srgbClr val="2D3956"/>
                </a:solidFill>
                <a:latin typeface="Times New Roman" panose="02020603050405020304" pitchFamily="18" charset="0"/>
              </a:rPr>
              <a:t>الذكاء الاصطناعي أيضاً قابليتها على إيجاد الحلول حتى لو كانت المعلومات المقدمة إليها ناقصة وغير مكتملة في الوقت الذي يتطلب فيه الحل منها، وإن تبعات عدم تكامل المعلومات يؤدي إلى استنتاجات أقل واقعية أو أقل جدارة، ولكن من جانب آخر قد تكون الاستنتاجات صحيحة, ويترتب على نقص البينات اللازمة كون النتيجة التي تم التوصيل إليها غير صائبة أو كونها أقل نجاعة مع احتمال خطئها في بعض </a:t>
            </a:r>
            <a:r>
              <a:rPr lang="ar-EG" sz="2400" dirty="0" smtClean="0">
                <a:solidFill>
                  <a:srgbClr val="2D3956"/>
                </a:solidFill>
                <a:latin typeface="Times New Roman" panose="02020603050405020304" pitchFamily="18" charset="0"/>
              </a:rPr>
              <a:t>الأحيان.</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7075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6- التعامل مع البيانات المتناقضة والمتكررة :</a:t>
            </a:r>
          </a:p>
          <a:p>
            <a:pPr algn="just" rtl="1"/>
            <a:r>
              <a:rPr lang="ar-EG" sz="2400" dirty="0" smtClean="0">
                <a:solidFill>
                  <a:srgbClr val="2D3956"/>
                </a:solidFill>
                <a:latin typeface="Times New Roman" panose="02020603050405020304" pitchFamily="18" charset="0"/>
              </a:rPr>
              <a:t>- ولبرامج </a:t>
            </a:r>
            <a:r>
              <a:rPr lang="ar-EG" sz="2400" dirty="0">
                <a:solidFill>
                  <a:srgbClr val="2D3956"/>
                </a:solidFill>
                <a:latin typeface="Times New Roman" panose="02020603050405020304" pitchFamily="18" charset="0"/>
              </a:rPr>
              <a:t>الذكاء الاصطناعي قدرتها على التعامل مع بيانات قد يناقض بعضها البعض الآخر، أو المكررة لأكثر من مرة، وهذا ما يسمى بالبيانات المتناقضة ويقصد بها: تلك البيانات المتناقضة والتي يشوبها بعض </a:t>
            </a:r>
            <a:r>
              <a:rPr lang="ar-EG" sz="2400" dirty="0" smtClean="0">
                <a:solidFill>
                  <a:srgbClr val="2D3956"/>
                </a:solidFill>
                <a:latin typeface="Times New Roman" panose="02020603050405020304" pitchFamily="18" charset="0"/>
              </a:rPr>
              <a:t>الأخطاء.كما </a:t>
            </a:r>
            <a:r>
              <a:rPr lang="ar-EG" sz="2400" dirty="0">
                <a:solidFill>
                  <a:srgbClr val="2D3956"/>
                </a:solidFill>
                <a:latin typeface="Times New Roman" panose="02020603050405020304" pitchFamily="18" charset="0"/>
              </a:rPr>
              <a:t>يمكن استخدام أنظمة الذكاء الاصطناعي وآلياته للقيام بالأعمال الاعتيادية التي تتطلب نفس آلية العمل في كل مرة، وكذلك يمكن استخدام هذه الأنظمة للقيام بالأعمال التي قد تشكل خطراً على حياة البشر.</a:t>
            </a:r>
          </a:p>
          <a:p>
            <a:pPr algn="just" rtl="1"/>
            <a:r>
              <a:rPr lang="ar-EG" sz="2400" b="1" u="sng" dirty="0">
                <a:solidFill>
                  <a:srgbClr val="2D3956"/>
                </a:solidFill>
                <a:latin typeface="Times New Roman" panose="02020603050405020304" pitchFamily="18" charset="0"/>
              </a:rPr>
              <a:t>7- قابلية الاستدلال:</a:t>
            </a:r>
          </a:p>
          <a:p>
            <a:pPr algn="just" rtl="1"/>
            <a:r>
              <a:rPr lang="ar-EG" sz="2400" dirty="0" smtClean="0">
                <a:solidFill>
                  <a:srgbClr val="2D3956"/>
                </a:solidFill>
                <a:latin typeface="Times New Roman" panose="02020603050405020304" pitchFamily="18" charset="0"/>
              </a:rPr>
              <a:t>- يقصد </a:t>
            </a:r>
            <a:r>
              <a:rPr lang="ar-EG" sz="2400" dirty="0">
                <a:solidFill>
                  <a:srgbClr val="2D3956"/>
                </a:solidFill>
                <a:latin typeface="Times New Roman" panose="02020603050405020304" pitchFamily="18" charset="0"/>
              </a:rPr>
              <a:t>بها القدرة على استلهام الحلول المناسبة لمشكلة معينة ومن وقائع ومعطيات معروفة مسبقاً، والخبرات السابقة للآلات الذكية ولاسيما للمشكلات التي لا يمكن حلها باستخدام الوسائل التقليدية، وهذه القابلية تتحقق على الحاسب الآلي بخزن جميع الحلول الممكنة والمحتملة إضافة إلى استخدام قوانين أو استراتيجيات الاستدلال وقوانين المنطق.</a:t>
            </a: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3806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3046988"/>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8- قابلية الذكاء الاصطناعي على محاكاة السلوك الإنساني:</a:t>
            </a:r>
          </a:p>
          <a:p>
            <a:pPr algn="just" rtl="1"/>
            <a:r>
              <a:rPr lang="ar-EG" sz="2400" dirty="0" smtClean="0">
                <a:solidFill>
                  <a:srgbClr val="2D3956"/>
                </a:solidFill>
                <a:latin typeface="Times New Roman" panose="02020603050405020304" pitchFamily="18" charset="0"/>
              </a:rPr>
              <a:t>- يقصد </a:t>
            </a:r>
            <a:r>
              <a:rPr lang="ar-EG" sz="2400" dirty="0">
                <a:solidFill>
                  <a:srgbClr val="2D3956"/>
                </a:solidFill>
                <a:latin typeface="Times New Roman" panose="02020603050405020304" pitchFamily="18" charset="0"/>
              </a:rPr>
              <a:t>بها قدرته على محاكاته للسلوك الإنساني، وهذا ما يمكن الجزم به، إذ إن الغاية من فهم الذكاء الاصطناعي هي للاستفادة منه في معالجة المعلومات والوصول إلى فهم الذكاء الإنساني كفهم اللغة الإنسانية والسلوك الإنساني كون الإنسان هو منبع الذكاء الذي تلقته الآلة أو النظام </a:t>
            </a:r>
            <a:r>
              <a:rPr lang="ar-EG" sz="2400" dirty="0" smtClean="0">
                <a:solidFill>
                  <a:srgbClr val="2D3956"/>
                </a:solidFill>
                <a:latin typeface="Times New Roman" panose="02020603050405020304" pitchFamily="18" charset="0"/>
              </a:rPr>
              <a:t>الذكي.</a:t>
            </a:r>
            <a:endParaRPr lang="ar-EG" sz="2400" dirty="0">
              <a:solidFill>
                <a:srgbClr val="2D3956"/>
              </a:solidFill>
              <a:latin typeface="Times New Roman" panose="02020603050405020304" pitchFamily="18" charset="0"/>
            </a:endParaRPr>
          </a:p>
          <a:p>
            <a:pPr algn="just" rtl="1"/>
            <a:r>
              <a:rPr lang="ar-EG" sz="2400" b="1" u="sng" dirty="0">
                <a:solidFill>
                  <a:srgbClr val="2D3956"/>
                </a:solidFill>
                <a:latin typeface="Times New Roman" panose="02020603050405020304" pitchFamily="18" charset="0"/>
              </a:rPr>
              <a:t>9- يؤدي مهاه وفق تفكير منطقي:</a:t>
            </a:r>
          </a:p>
          <a:p>
            <a:pPr algn="just" rtl="1"/>
            <a:r>
              <a:rPr lang="ar-EG" sz="2400" dirty="0" smtClean="0">
                <a:solidFill>
                  <a:srgbClr val="2D3956"/>
                </a:solidFill>
                <a:latin typeface="Times New Roman" panose="02020603050405020304" pitchFamily="18" charset="0"/>
              </a:rPr>
              <a:t>- الذكاء </a:t>
            </a:r>
            <a:r>
              <a:rPr lang="ar-EG" sz="2400" dirty="0">
                <a:solidFill>
                  <a:srgbClr val="2D3956"/>
                </a:solidFill>
                <a:latin typeface="Times New Roman" panose="02020603050405020304" pitchFamily="18" charset="0"/>
              </a:rPr>
              <a:t>الاصطناعي على عكس الإنسان تماماً لا يتأثر بأية عواطف قد تعيق سير العمل المكلف به، فهذه الأنظمة لا تتصف بالمزاجية، وإنما تعمل وفق طريقة تفكير منطقية، مما يجعلها قادرة على اتخاذ القرارات الصائبة خلال وقت زمني قصير للغاية.</a:t>
            </a: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05636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4524315"/>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10- العمل الدائم ومعالجة كم هائل من البيانات بلا خطأ:</a:t>
            </a:r>
          </a:p>
          <a:p>
            <a:pPr algn="just" rtl="1"/>
            <a:r>
              <a:rPr lang="ar-EG" sz="2400" dirty="0">
                <a:solidFill>
                  <a:srgbClr val="2D3956"/>
                </a:solidFill>
                <a:latin typeface="Times New Roman" panose="02020603050405020304" pitchFamily="18" charset="0"/>
              </a:rPr>
              <a:t>يتم ذلك من خلال إمكانية قيام آلات الذكاء الاصطناعي وروبوتاته بعملها بشكل مستمر دون الشعور بكلل أو ملل، وثبات قدرتها على الإنتاج بصورة دائمة دون النظر إلى الوقت أو الظروف المحيطة بالعمل، وبإمكان أنظمة الذكاء الاصطناعي التعامل مع كم هائل من البيانات وتخزينها ومعالجتها، وإن استخدام تلك الأنظمة الذكية يساهم في الحد من نسبة الخطأ التي قد تحدث أثناء تنفيذ المهام، إضافة إلى الدقة الكبيرة في تأدية هذه </a:t>
            </a:r>
            <a:r>
              <a:rPr lang="ar-EG" sz="2400" dirty="0" smtClean="0">
                <a:solidFill>
                  <a:srgbClr val="2D3956"/>
                </a:solidFill>
                <a:latin typeface="Times New Roman" panose="02020603050405020304" pitchFamily="18" charset="0"/>
              </a:rPr>
              <a:t>المهام.</a:t>
            </a:r>
            <a:endParaRPr lang="ar-EG" sz="2400" dirty="0">
              <a:solidFill>
                <a:srgbClr val="2D3956"/>
              </a:solidFill>
              <a:latin typeface="Times New Roman" panose="02020603050405020304" pitchFamily="18" charset="0"/>
            </a:endParaRPr>
          </a:p>
          <a:p>
            <a:pPr algn="just" rtl="1"/>
            <a:r>
              <a:rPr lang="ar-EG" sz="2400" b="1" u="sng" dirty="0">
                <a:solidFill>
                  <a:srgbClr val="2D3956"/>
                </a:solidFill>
                <a:latin typeface="Times New Roman" panose="02020603050405020304" pitchFamily="18" charset="0"/>
              </a:rPr>
              <a:t>11- استقلاليته في اتخاذ القرارات:</a:t>
            </a:r>
          </a:p>
          <a:p>
            <a:pPr algn="just" rtl="1"/>
            <a:r>
              <a:rPr lang="ar-EG" sz="2400" dirty="0">
                <a:solidFill>
                  <a:srgbClr val="2D3956"/>
                </a:solidFill>
                <a:latin typeface="Times New Roman" panose="02020603050405020304" pitchFamily="18" charset="0"/>
              </a:rPr>
              <a:t>من أهم ما يتميز به الذكاء الاصطناعي هو استقلال تطبيقاته في إحداث آثار معينة من خلال اتخاذ قراراتها بصورة انفرادية بعيدة عن إرادة مستخدميها، فالذكاء الاصطناعي مستقل باعتبار احتوائه على حد أدني من المعلومات والتي تشكل بالنسبة له دعماً من مصممه أو منتجه، إضافة إلى المعلومات التي يكتسبها من البيئة المحيطة به أثناء أدائه لمهامه، ومن ثم تكون له قدرة المبادرة بطرق استباقية مع إظهار نوع من المرونة في ذلك، إضافة إلى القيام بمبادرات وتقديم اقتراحات مهمة للمستخدمين فضلاً عن التفاعل والرد على الطلبات الموجهة له من هؤلاء </a:t>
            </a:r>
            <a:r>
              <a:rPr lang="ar-EG" sz="2400" dirty="0" smtClean="0">
                <a:solidFill>
                  <a:srgbClr val="2D3956"/>
                </a:solidFill>
                <a:latin typeface="Times New Roman" panose="02020603050405020304" pitchFamily="18" charset="0"/>
              </a:rPr>
              <a:t>المستخدمين. </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15756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5" y="1728530"/>
            <a:ext cx="10949153"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أهداف الذكاء الاصطناعي:</a:t>
            </a:r>
          </a:p>
          <a:p>
            <a:pPr algn="just" rtl="1"/>
            <a:r>
              <a:rPr lang="ar-EG" sz="2400" b="1" u="sng" dirty="0" smtClean="0">
                <a:solidFill>
                  <a:srgbClr val="2D3956"/>
                </a:solidFill>
                <a:latin typeface="Times New Roman" panose="02020603050405020304" pitchFamily="18" charset="0"/>
              </a:rPr>
              <a:t>إن </a:t>
            </a:r>
            <a:r>
              <a:rPr lang="ar-EG" sz="2400" b="1" u="sng" dirty="0">
                <a:solidFill>
                  <a:srgbClr val="2D3956"/>
                </a:solidFill>
                <a:latin typeface="Times New Roman" panose="02020603050405020304" pitchFamily="18" charset="0"/>
              </a:rPr>
              <a:t>للذكاء الاصطناعي جملة أهداف يمكن حصرها في نقطتين أساسيتين:</a:t>
            </a:r>
          </a:p>
          <a:p>
            <a:pPr algn="just" rtl="1"/>
            <a:r>
              <a:rPr lang="ar-EG" sz="2400" dirty="0" smtClean="0">
                <a:solidFill>
                  <a:srgbClr val="2D3956"/>
                </a:solidFill>
                <a:latin typeface="Times New Roman" panose="02020603050405020304" pitchFamily="18" charset="0"/>
              </a:rPr>
              <a:t>1. تمكين </a:t>
            </a:r>
            <a:r>
              <a:rPr lang="ar-EG" sz="2400" dirty="0">
                <a:solidFill>
                  <a:srgbClr val="2D3956"/>
                </a:solidFill>
                <a:latin typeface="Times New Roman" panose="02020603050405020304" pitchFamily="18" charset="0"/>
              </a:rPr>
              <a:t>الآلات الذكية من معالجة المعلومات والمسائل بشكل أقرب لطريقة الإنسان في معالجة ذات المسائل والمعلومات، </a:t>
            </a:r>
            <a:r>
              <a:rPr lang="ar-EG" sz="2400" b="1" dirty="0">
                <a:solidFill>
                  <a:srgbClr val="2D3956"/>
                </a:solidFill>
                <a:latin typeface="Times New Roman" panose="02020603050405020304" pitchFamily="18" charset="0"/>
              </a:rPr>
              <a:t>بمعنى آخر </a:t>
            </a:r>
            <a:r>
              <a:rPr lang="ar-EG" sz="2400" dirty="0">
                <a:solidFill>
                  <a:srgbClr val="2D3956"/>
                </a:solidFill>
                <a:latin typeface="Times New Roman" panose="02020603050405020304" pitchFamily="18" charset="0"/>
              </a:rPr>
              <a:t>أنه يضمن المعالجة المتوازية </a:t>
            </a:r>
            <a:r>
              <a:rPr lang="ar-EG" sz="2400" dirty="0" smtClean="0">
                <a:solidFill>
                  <a:srgbClr val="2D3956"/>
                </a:solidFill>
                <a:latin typeface="Times New Roman" panose="02020603050405020304" pitchFamily="18" charset="0"/>
              </a:rPr>
              <a:t>حيث </a:t>
            </a:r>
            <a:r>
              <a:rPr lang="ar-EG" sz="2400" dirty="0">
                <a:solidFill>
                  <a:srgbClr val="2D3956"/>
                </a:solidFill>
                <a:latin typeface="Times New Roman" panose="02020603050405020304" pitchFamily="18" charset="0"/>
              </a:rPr>
              <a:t>يتم تنفيذ عدة أوامر في نفس الوقت بشكل مشابه للإنسان.</a:t>
            </a:r>
          </a:p>
          <a:p>
            <a:pPr algn="just" rtl="1"/>
            <a:r>
              <a:rPr lang="ar-EG" sz="2400" dirty="0" smtClean="0">
                <a:solidFill>
                  <a:srgbClr val="2D3956"/>
                </a:solidFill>
                <a:latin typeface="Times New Roman" panose="02020603050405020304" pitchFamily="18" charset="0"/>
              </a:rPr>
              <a:t>2. فهم </a:t>
            </a:r>
            <a:r>
              <a:rPr lang="ar-EG" sz="2400" dirty="0">
                <a:solidFill>
                  <a:srgbClr val="2D3956"/>
                </a:solidFill>
                <a:latin typeface="Times New Roman" panose="02020603050405020304" pitchFamily="18" charset="0"/>
              </a:rPr>
              <a:t>أفضل لماهية عمل الذكاء البشري من خلال فك أغوار الدماغ الإنساني من خلال محاكاته، فكما هو معروف أن الجهاز العصبي والدماغ البشري أكثر الأعضاء تعقيداً وهما يعملان بشكل مترابط ودائمي في التعرف على ماهية الأشياء في الواقع </a:t>
            </a:r>
            <a:r>
              <a:rPr lang="ar-EG" sz="2400" dirty="0" smtClean="0">
                <a:solidFill>
                  <a:srgbClr val="2D3956"/>
                </a:solidFill>
                <a:latin typeface="Times New Roman" panose="02020603050405020304" pitchFamily="18" charset="0"/>
              </a:rPr>
              <a:t>العملي.</a:t>
            </a:r>
            <a:endParaRPr lang="ar-EG" sz="2400" dirty="0">
              <a:solidFill>
                <a:srgbClr val="2D3956"/>
              </a:solidFill>
              <a:latin typeface="Times New Roman" panose="02020603050405020304" pitchFamily="18" charset="0"/>
            </a:endParaRPr>
          </a:p>
          <a:p>
            <a:pPr algn="just" rtl="1"/>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F9A80F9F-74DB-1D57-04E8-E20E92A09B0A}"/>
              </a:ext>
            </a:extLst>
          </p:cNvPr>
          <p:cNvSpPr txBox="1"/>
          <p:nvPr/>
        </p:nvSpPr>
        <p:spPr>
          <a:xfrm>
            <a:off x="2972690" y="737893"/>
            <a:ext cx="5056395"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2- خصائص الذكاء الاصطناعي وأهدافه: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62905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4487382"/>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أولاً: أنواع الذكاء الاصطناعي: </a:t>
            </a:r>
          </a:p>
          <a:p>
            <a:pPr marL="342900" indent="-342900" algn="just" rtl="1">
              <a:lnSpc>
                <a:spcPct val="120000"/>
              </a:lnSpc>
              <a:buFontTx/>
              <a:buChar char="-"/>
            </a:pPr>
            <a:r>
              <a:rPr lang="ar-EG" sz="2400" b="1" dirty="0" smtClean="0">
                <a:solidFill>
                  <a:srgbClr val="000000"/>
                </a:solidFill>
                <a:latin typeface="Times New Roman" panose="02020603050405020304" pitchFamily="18" charset="0"/>
              </a:rPr>
              <a:t>يتم </a:t>
            </a:r>
            <a:r>
              <a:rPr lang="ar-EG" sz="2400" b="1" dirty="0">
                <a:solidFill>
                  <a:srgbClr val="000000"/>
                </a:solidFill>
                <a:latin typeface="Times New Roman" panose="02020603050405020304" pitchFamily="18" charset="0"/>
              </a:rPr>
              <a:t>تصنيف الذكاء الاصطناعي تبعاً لما يتمتع به من قدرات ذكية إلى ثلاثة أنواع مختلفة نبينها </a:t>
            </a:r>
            <a:r>
              <a:rPr lang="ar-EG" sz="2400" b="1" dirty="0" smtClean="0">
                <a:solidFill>
                  <a:srgbClr val="000000"/>
                </a:solidFill>
                <a:latin typeface="Times New Roman" panose="02020603050405020304" pitchFamily="18" charset="0"/>
              </a:rPr>
              <a:t>على النحو التالي:</a:t>
            </a:r>
          </a:p>
          <a:p>
            <a:pPr algn="just" rtl="1">
              <a:lnSpc>
                <a:spcPct val="120000"/>
              </a:lnSpc>
            </a:pPr>
            <a:r>
              <a:rPr lang="ar-EG" sz="2400" b="1" dirty="0" smtClean="0">
                <a:solidFill>
                  <a:srgbClr val="000000"/>
                </a:solidFill>
                <a:latin typeface="Times New Roman" panose="02020603050405020304" pitchFamily="18" charset="0"/>
              </a:rPr>
              <a:t>1. الذكاء </a:t>
            </a:r>
            <a:r>
              <a:rPr lang="ar-EG" sz="2400" b="1" dirty="0">
                <a:solidFill>
                  <a:srgbClr val="000000"/>
                </a:solidFill>
                <a:latin typeface="Times New Roman" panose="02020603050405020304" pitchFamily="18" charset="0"/>
              </a:rPr>
              <a:t>الاصطناعي المحدود أو الضيق :</a:t>
            </a:r>
          </a:p>
          <a:p>
            <a:pPr algn="just" rtl="1">
              <a:lnSpc>
                <a:spcPct val="120000"/>
              </a:lnSpc>
            </a:pPr>
            <a:r>
              <a:rPr lang="ar-EG" sz="2400" dirty="0" smtClean="0">
                <a:solidFill>
                  <a:srgbClr val="000000"/>
                </a:solidFill>
                <a:latin typeface="Times New Roman" panose="02020603050405020304" pitchFamily="18" charset="0"/>
              </a:rPr>
              <a:t>- يُعتبر </a:t>
            </a:r>
            <a:r>
              <a:rPr lang="ar-EG" sz="2400" dirty="0">
                <a:solidFill>
                  <a:srgbClr val="000000"/>
                </a:solidFill>
                <a:latin typeface="Times New Roman" panose="02020603050405020304" pitchFamily="18" charset="0"/>
              </a:rPr>
              <a:t>الذكاء الاصطناعي المحدود أو الضيق </a:t>
            </a:r>
            <a:r>
              <a:rPr lang="ar-EG" sz="2400" dirty="0" smtClean="0">
                <a:solidFill>
                  <a:srgbClr val="000000"/>
                </a:solidFill>
                <a:latin typeface="Times New Roman" panose="02020603050405020304" pitchFamily="18" charset="0"/>
              </a:rPr>
              <a:t>أحد </a:t>
            </a:r>
            <a:r>
              <a:rPr lang="ar-EG" sz="2400" dirty="0">
                <a:solidFill>
                  <a:srgbClr val="000000"/>
                </a:solidFill>
                <a:latin typeface="Times New Roman" panose="02020603050405020304" pitchFamily="18" charset="0"/>
              </a:rPr>
              <a:t>أضعف أنواع الذكاء الاصطناعي، وسمي بالمحدود؛ لأن تطبيقاته تستطيع القيام بمهام ضيقة ومحدودة وواضحة عكس غيره من الأنواع، كالسيارات ذاتية القيادة ذات النظام البسيط، أو حتى برامج التعرف على الكلام أو الصور، أو لعبة الشطرنج الموجودة على أجهزة الكمبيوتر الذكية، وأجهزة الترجمة وأجهزة الاتصال الذكية، ويعد هذا النوع من الذكاء الاصطناعي أكثر الأنواع شيوعاً وتوفراً في وقتنا </a:t>
            </a:r>
            <a:r>
              <a:rPr lang="ar-EG" sz="2400" dirty="0" smtClean="0">
                <a:solidFill>
                  <a:srgbClr val="000000"/>
                </a:solidFill>
                <a:latin typeface="Times New Roman" panose="02020603050405020304" pitchFamily="18" charset="0"/>
              </a:rPr>
              <a:t>الحالي.</a:t>
            </a:r>
            <a:endParaRPr lang="ar-EG" sz="2400" dirty="0">
              <a:solidFill>
                <a:srgbClr val="000000"/>
              </a:solidFill>
              <a:latin typeface="Times New Roman" panose="02020603050405020304" pitchFamily="18" charset="0"/>
            </a:endParaRPr>
          </a:p>
          <a:p>
            <a:pPr algn="just" rtl="1">
              <a:lnSpc>
                <a:spcPct val="120000"/>
              </a:lnSpc>
            </a:pPr>
            <a:endParaRPr lang="ar-EG" sz="2400" b="1" dirty="0" smtClean="0">
              <a:solidFill>
                <a:srgbClr val="000000"/>
              </a:solidFill>
              <a:latin typeface="Times New Roman" panose="02020603050405020304" pitchFamily="18" charset="0"/>
            </a:endParaRPr>
          </a:p>
          <a:p>
            <a:pPr algn="just" rtl="1">
              <a:lnSpc>
                <a:spcPct val="120000"/>
              </a:lnSpc>
            </a:pPr>
            <a:endParaRPr lang="en-US"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3- أنواع الذكاء الاصطناعي ومكوناته: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4487382"/>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أولاً: أنواع الذكاء الاصطناعي: </a:t>
            </a:r>
          </a:p>
          <a:p>
            <a:pPr algn="just" rtl="1">
              <a:lnSpc>
                <a:spcPct val="120000"/>
              </a:lnSpc>
            </a:pPr>
            <a:r>
              <a:rPr lang="ar-EG" sz="2400" b="1" dirty="0" smtClean="0">
                <a:solidFill>
                  <a:srgbClr val="000000"/>
                </a:solidFill>
                <a:latin typeface="Times New Roman" panose="02020603050405020304" pitchFamily="18" charset="0"/>
              </a:rPr>
              <a:t>2. الذكاء </a:t>
            </a:r>
            <a:r>
              <a:rPr lang="ar-EG" sz="2400" b="1" dirty="0">
                <a:solidFill>
                  <a:srgbClr val="000000"/>
                </a:solidFill>
                <a:latin typeface="Times New Roman" panose="02020603050405020304" pitchFamily="18" charset="0"/>
              </a:rPr>
              <a:t>الاصطناعي العام:</a:t>
            </a:r>
          </a:p>
          <a:p>
            <a:pPr algn="just" rtl="1">
              <a:lnSpc>
                <a:spcPct val="120000"/>
              </a:lnSpc>
            </a:pPr>
            <a:r>
              <a:rPr lang="ar-EG" sz="2400" dirty="0" smtClean="0">
                <a:solidFill>
                  <a:srgbClr val="000000"/>
                </a:solidFill>
                <a:latin typeface="Times New Roman" panose="02020603050405020304" pitchFamily="18" charset="0"/>
              </a:rPr>
              <a:t>- يقصد </a:t>
            </a:r>
            <a:r>
              <a:rPr lang="ar-EG" sz="2400" dirty="0">
                <a:solidFill>
                  <a:srgbClr val="000000"/>
                </a:solidFill>
                <a:latin typeface="Times New Roman" panose="02020603050405020304" pitchFamily="18" charset="0"/>
              </a:rPr>
              <a:t>به الذكاء الذي يمكن لتطبيقاته أن يعمل بقدرة تشابه قدرة الإنسان من حيث التفكير والإدراك، إذ يركز على جعل الآلة الذكية قادرة على التفكير والتخطيط من تلقاء نفسها وبشكل يشبه تفكير البشر، إلا أنه لا يوجد أي أمثلة عملية وواقعية على هذا النوع سوى الروبوتات الذكية، فكل ما يوجد حتى الآن هو مجرد دراسات بحثية بحاجة إلى الكثير من الجهد لتطويرها وتحويلها إلى واقع، وتعد الشبكات العصبية الاصطناعية </a:t>
            </a:r>
            <a:r>
              <a:rPr lang="ar-EG" sz="2400" dirty="0" smtClean="0">
                <a:solidFill>
                  <a:srgbClr val="000000"/>
                </a:solidFill>
                <a:latin typeface="Times New Roman" panose="02020603050405020304" pitchFamily="18" charset="0"/>
              </a:rPr>
              <a:t>من </a:t>
            </a:r>
            <a:r>
              <a:rPr lang="ar-EG" sz="2400" dirty="0">
                <a:solidFill>
                  <a:srgbClr val="000000"/>
                </a:solidFill>
                <a:latin typeface="Times New Roman" panose="02020603050405020304" pitchFamily="18" charset="0"/>
              </a:rPr>
              <a:t>أبرز طرق دراسة الذكاء الاصطناعي العام، إذ تعنى تلك الطريقة بإنتاج نظام شبكات عصبية للآلة الذكية مشابهة لتلك التي يحتويها تركيب الجسم </a:t>
            </a:r>
            <a:r>
              <a:rPr lang="ar-EG" sz="2400" dirty="0" smtClean="0">
                <a:solidFill>
                  <a:srgbClr val="000000"/>
                </a:solidFill>
                <a:latin typeface="Times New Roman" panose="02020603050405020304" pitchFamily="18" charset="0"/>
              </a:rPr>
              <a:t>البشري.</a:t>
            </a:r>
            <a:endParaRPr lang="ar-EG" sz="2400" dirty="0">
              <a:solidFill>
                <a:srgbClr val="000000"/>
              </a:solidFill>
              <a:latin typeface="Times New Roman" panose="02020603050405020304" pitchFamily="18" charset="0"/>
            </a:endParaRPr>
          </a:p>
          <a:p>
            <a:pPr algn="just" rtl="1">
              <a:lnSpc>
                <a:spcPct val="120000"/>
              </a:lnSpc>
            </a:pPr>
            <a:endParaRPr lang="ar-EG" sz="2400" b="1" dirty="0" smtClean="0">
              <a:solidFill>
                <a:srgbClr val="000000"/>
              </a:solidFill>
              <a:latin typeface="Times New Roman" panose="02020603050405020304" pitchFamily="18" charset="0"/>
            </a:endParaRPr>
          </a:p>
          <a:p>
            <a:pPr algn="just" rtl="1">
              <a:lnSpc>
                <a:spcPct val="120000"/>
              </a:lnSpc>
            </a:pPr>
            <a:endParaRPr lang="en-US"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3- أنواع الذكاء الاصطناعي ومكوناته: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550588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4044184"/>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أولاً: أنواع الذكاء الاصطناعي: </a:t>
            </a:r>
          </a:p>
          <a:p>
            <a:pPr algn="just" rtl="1">
              <a:lnSpc>
                <a:spcPct val="120000"/>
              </a:lnSpc>
            </a:pPr>
            <a:r>
              <a:rPr lang="ar-EG" sz="2400" b="1" dirty="0" smtClean="0">
                <a:solidFill>
                  <a:srgbClr val="000000"/>
                </a:solidFill>
                <a:latin typeface="Times New Roman" panose="02020603050405020304" pitchFamily="18" charset="0"/>
              </a:rPr>
              <a:t>3.الذكاء </a:t>
            </a:r>
            <a:r>
              <a:rPr lang="ar-EG" sz="2400" b="1" dirty="0">
                <a:solidFill>
                  <a:srgbClr val="000000"/>
                </a:solidFill>
                <a:latin typeface="Times New Roman" panose="02020603050405020304" pitchFamily="18" charset="0"/>
              </a:rPr>
              <a:t>الاصطناعي الفائق:</a:t>
            </a:r>
          </a:p>
          <a:p>
            <a:pPr algn="just" rtl="1">
              <a:lnSpc>
                <a:spcPct val="120000"/>
              </a:lnSpc>
            </a:pPr>
            <a:r>
              <a:rPr lang="ar-EG" sz="2400" dirty="0" smtClean="0">
                <a:solidFill>
                  <a:srgbClr val="000000"/>
                </a:solidFill>
                <a:latin typeface="Times New Roman" panose="02020603050405020304" pitchFamily="18" charset="0"/>
              </a:rPr>
              <a:t>- يعد </a:t>
            </a:r>
            <a:r>
              <a:rPr lang="ar-EG" sz="2400" dirty="0">
                <a:solidFill>
                  <a:srgbClr val="000000"/>
                </a:solidFill>
                <a:latin typeface="Times New Roman" panose="02020603050405020304" pitchFamily="18" charset="0"/>
              </a:rPr>
              <a:t>هذا النوع من أقوى أنواع الذكاء الاصطناعي، لما يمتلكه من قدرات قد يفوق مستوى ذكاء البشر، والذي يستطيع القيام بمهام بشكل أفضل مما يقوم به البشر المتخصص وذو المعرفة العلمية، ويتميز هذا النوع العديد من الخصائص والتي لا بد أن يتضمنها لغرض وجوده؛ كالقدرة  على التعلم التلقائي، والتخطيط والتواصل التلقائي، وإصدار الأحكام واتخاذ القرارات دون الرجوع إلى البشر، إلا أن مفهوم الذكاء الاصطناعي الفائق يعتبر اليوم مفهوماً افتراضياً أو خيالاً علمياً نادر الوجود في عصرنا الحالي وهو ما قد يشكل تهديداً للبشر في </a:t>
            </a:r>
            <a:r>
              <a:rPr lang="ar-EG" sz="2400" dirty="0" smtClean="0">
                <a:solidFill>
                  <a:srgbClr val="000000"/>
                </a:solidFill>
                <a:latin typeface="Times New Roman" panose="02020603050405020304" pitchFamily="18" charset="0"/>
              </a:rPr>
              <a:t>المستقبل.</a:t>
            </a:r>
            <a:endParaRPr lang="ar-EG" sz="2400" dirty="0">
              <a:solidFill>
                <a:srgbClr val="000000"/>
              </a:solidFill>
              <a:latin typeface="Times New Roman" panose="02020603050405020304" pitchFamily="18" charset="0"/>
            </a:endParaRPr>
          </a:p>
          <a:p>
            <a:pPr algn="just" rtl="1">
              <a:lnSpc>
                <a:spcPct val="120000"/>
              </a:lnSpc>
            </a:pPr>
            <a:endParaRPr lang="ar-EG" sz="2400" b="1" dirty="0" smtClean="0">
              <a:solidFill>
                <a:srgbClr val="000000"/>
              </a:solidFill>
              <a:latin typeface="Times New Roman" panose="02020603050405020304" pitchFamily="18" charset="0"/>
            </a:endParaRPr>
          </a:p>
          <a:p>
            <a:pPr algn="just" rtl="1">
              <a:lnSpc>
                <a:spcPct val="120000"/>
              </a:lnSpc>
            </a:pPr>
            <a:endParaRPr lang="en-US"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3- أنواع الذكاء الاصطناعي ومكوناته: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781574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3268587"/>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ثانياً: مكونات الذكاء الاصطناعي: </a:t>
            </a:r>
          </a:p>
          <a:p>
            <a:pPr algn="just" rtl="1">
              <a:lnSpc>
                <a:spcPct val="120000"/>
              </a:lnSpc>
            </a:pPr>
            <a:r>
              <a:rPr lang="ar-EG" sz="2400" b="1" dirty="0" smtClean="0">
                <a:solidFill>
                  <a:srgbClr val="000000"/>
                </a:solidFill>
                <a:latin typeface="Times New Roman" panose="02020603050405020304" pitchFamily="18" charset="0"/>
              </a:rPr>
              <a:t>1- مبادئ الذكاء الاصطناعي:</a:t>
            </a:r>
          </a:p>
          <a:p>
            <a:pPr algn="just" rtl="1">
              <a:lnSpc>
                <a:spcPct val="120000"/>
              </a:lnSpc>
            </a:pPr>
            <a:r>
              <a:rPr lang="ar-EG" sz="2400" b="1" dirty="0">
                <a:solidFill>
                  <a:srgbClr val="000000"/>
                </a:solidFill>
                <a:latin typeface="Times New Roman" panose="02020603050405020304" pitchFamily="18" charset="0"/>
              </a:rPr>
              <a:t>يقوم </a:t>
            </a:r>
            <a:r>
              <a:rPr lang="ar-EG" sz="2400" b="1" dirty="0" smtClean="0">
                <a:solidFill>
                  <a:srgbClr val="000000"/>
                </a:solidFill>
                <a:latin typeface="Times New Roman" panose="02020603050405020304" pitchFamily="18" charset="0"/>
              </a:rPr>
              <a:t>الذكاء الاصطناعي على </a:t>
            </a:r>
            <a:r>
              <a:rPr lang="ar-EG" sz="2400" b="1" dirty="0">
                <a:solidFill>
                  <a:srgbClr val="000000"/>
                </a:solidFill>
                <a:latin typeface="Times New Roman" panose="02020603050405020304" pitchFamily="18" charset="0"/>
              </a:rPr>
              <a:t>مبدأين أساسيين هما: </a:t>
            </a:r>
          </a:p>
          <a:p>
            <a:pPr algn="just" rtl="1">
              <a:lnSpc>
                <a:spcPct val="120000"/>
              </a:lnSpc>
            </a:pPr>
            <a:r>
              <a:rPr lang="ar-EG" sz="2400" b="1" dirty="0">
                <a:solidFill>
                  <a:srgbClr val="000000"/>
                </a:solidFill>
                <a:latin typeface="Times New Roman" panose="02020603050405020304" pitchFamily="18" charset="0"/>
              </a:rPr>
              <a:t>المبدأ الأول: تمثيل البيانات:</a:t>
            </a:r>
          </a:p>
          <a:p>
            <a:pPr marL="342900" indent="-342900" algn="just" rtl="1">
              <a:lnSpc>
                <a:spcPct val="120000"/>
              </a:lnSpc>
              <a:buFontTx/>
              <a:buChar char="-"/>
            </a:pPr>
            <a:r>
              <a:rPr lang="ar-EG" sz="2400" dirty="0" smtClean="0">
                <a:solidFill>
                  <a:srgbClr val="000000"/>
                </a:solidFill>
                <a:latin typeface="Times New Roman" panose="02020603050405020304" pitchFamily="18" charset="0"/>
              </a:rPr>
              <a:t>يقصد </a:t>
            </a:r>
            <a:r>
              <a:rPr lang="ar-EG" sz="2400" dirty="0">
                <a:solidFill>
                  <a:srgbClr val="000000"/>
                </a:solidFill>
                <a:latin typeface="Times New Roman" panose="02020603050405020304" pitchFamily="18" charset="0"/>
              </a:rPr>
              <a:t>به تبيان كيفية تمثيل البيانات أو المشكلة المراد حلها في الحاسوب الآلي، حتى يتمكن الحاسوب من معالجتها وإخراجها المخرج أو الحل المناسب له، أو بالأحرى: بيان كيفية وضع المشكلة في صورة ملاءمة في العقل الذكي للآلة أو الحاسوب الذكي حتى يفهمها ويتمكن من التفكير في حل ناجع </a:t>
            </a:r>
            <a:r>
              <a:rPr lang="ar-EG" sz="2400" dirty="0" smtClean="0">
                <a:solidFill>
                  <a:srgbClr val="000000"/>
                </a:solidFill>
                <a:latin typeface="Times New Roman" panose="02020603050405020304" pitchFamily="18" charset="0"/>
              </a:rPr>
              <a:t>لها.</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3- أنواع الذكاء الاصطناعي ومكوناته: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49795" y="594789"/>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570849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3268587"/>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ثانياً: مكونات الذكاء الاصطناعي: </a:t>
            </a:r>
          </a:p>
          <a:p>
            <a:pPr algn="just" rtl="1">
              <a:lnSpc>
                <a:spcPct val="120000"/>
              </a:lnSpc>
            </a:pPr>
            <a:r>
              <a:rPr lang="ar-EG" sz="2400" b="1" dirty="0" smtClean="0">
                <a:solidFill>
                  <a:srgbClr val="000000"/>
                </a:solidFill>
                <a:latin typeface="Times New Roman" panose="02020603050405020304" pitchFamily="18" charset="0"/>
              </a:rPr>
              <a:t>1- مبادئ الذكاء الاصطناعي:</a:t>
            </a:r>
          </a:p>
          <a:p>
            <a:pPr algn="just" rtl="1">
              <a:lnSpc>
                <a:spcPct val="120000"/>
              </a:lnSpc>
            </a:pPr>
            <a:r>
              <a:rPr lang="ar-EG" sz="2400" b="1" dirty="0">
                <a:solidFill>
                  <a:srgbClr val="000000"/>
                </a:solidFill>
                <a:latin typeface="Times New Roman" panose="02020603050405020304" pitchFamily="18" charset="0"/>
              </a:rPr>
              <a:t>يقوم </a:t>
            </a:r>
            <a:r>
              <a:rPr lang="ar-EG" sz="2400" b="1" dirty="0" smtClean="0">
                <a:solidFill>
                  <a:srgbClr val="000000"/>
                </a:solidFill>
                <a:latin typeface="Times New Roman" panose="02020603050405020304" pitchFamily="18" charset="0"/>
              </a:rPr>
              <a:t>الذكاء الاصطناعي على </a:t>
            </a:r>
            <a:r>
              <a:rPr lang="ar-EG" sz="2400" b="1" dirty="0">
                <a:solidFill>
                  <a:srgbClr val="000000"/>
                </a:solidFill>
                <a:latin typeface="Times New Roman" panose="02020603050405020304" pitchFamily="18" charset="0"/>
              </a:rPr>
              <a:t>مبدأين أساسيين هما: </a:t>
            </a:r>
          </a:p>
          <a:p>
            <a:pPr algn="just" rtl="1">
              <a:lnSpc>
                <a:spcPct val="120000"/>
              </a:lnSpc>
            </a:pPr>
            <a:r>
              <a:rPr lang="ar-EG" sz="2400" b="1" dirty="0">
                <a:solidFill>
                  <a:srgbClr val="000000"/>
                </a:solidFill>
                <a:latin typeface="Times New Roman" panose="02020603050405020304" pitchFamily="18" charset="0"/>
              </a:rPr>
              <a:t>المبدأ الثاني: البحث </a:t>
            </a:r>
            <a:r>
              <a:rPr lang="ar-EG" sz="2400" b="1" dirty="0" smtClean="0">
                <a:solidFill>
                  <a:srgbClr val="000000"/>
                </a:solidFill>
                <a:latin typeface="Times New Roman" panose="02020603050405020304" pitchFamily="18" charset="0"/>
              </a:rPr>
              <a:t>والتفكير:</a:t>
            </a:r>
            <a:endParaRPr lang="ar-EG" sz="2400" b="1" dirty="0">
              <a:solidFill>
                <a:srgbClr val="000000"/>
              </a:solidFill>
              <a:latin typeface="Times New Roman" panose="02020603050405020304" pitchFamily="18" charset="0"/>
            </a:endParaRPr>
          </a:p>
          <a:p>
            <a:pPr algn="just" rtl="1">
              <a:lnSpc>
                <a:spcPct val="120000"/>
              </a:lnSpc>
            </a:pPr>
            <a:r>
              <a:rPr lang="ar-EG" sz="2400" dirty="0">
                <a:solidFill>
                  <a:srgbClr val="000000"/>
                </a:solidFill>
                <a:latin typeface="Times New Roman" panose="02020603050405020304" pitchFamily="18" charset="0"/>
              </a:rPr>
              <a:t>يقصد به التفكير بحد ذاته، حيث يقوم الحاسوب عند تكليفه بأوامر أو مهام معينة بالبحث في الخيارات المتاحة أمامه ومن ثم تقييمها طبقاً لمعايير موضوعة له خصيصاً أو يقوم هو باستنباطها بنفسه ثم يقوم بالتفكير ليقرر الحل الأمثل لما هو مطلوب منه إنجازه أو </a:t>
            </a:r>
            <a:r>
              <a:rPr lang="ar-EG" sz="2400" dirty="0" smtClean="0">
                <a:solidFill>
                  <a:srgbClr val="000000"/>
                </a:solidFill>
                <a:latin typeface="Times New Roman" panose="02020603050405020304" pitchFamily="18" charset="0"/>
              </a:rPr>
              <a:t>تقريره.</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3- أنواع الذكاء الاصطناعي ومكوناته: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624090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4598182"/>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ثانياً: مكونات الذكاء الاصطناعي: </a:t>
            </a:r>
          </a:p>
          <a:p>
            <a:pPr algn="just" rtl="1">
              <a:lnSpc>
                <a:spcPct val="120000"/>
              </a:lnSpc>
            </a:pPr>
            <a:r>
              <a:rPr lang="ar-EG" sz="2400" b="1" dirty="0" smtClean="0">
                <a:solidFill>
                  <a:srgbClr val="000000"/>
                </a:solidFill>
                <a:latin typeface="Times New Roman" panose="02020603050405020304" pitchFamily="18" charset="0"/>
              </a:rPr>
              <a:t>2- مكونات الذكاء الاصطناعي:</a:t>
            </a:r>
          </a:p>
          <a:p>
            <a:pPr marL="342900" indent="-342900" algn="just" rtl="1">
              <a:lnSpc>
                <a:spcPct val="120000"/>
              </a:lnSpc>
              <a:buFontTx/>
              <a:buChar char="-"/>
            </a:pPr>
            <a:r>
              <a:rPr lang="ar-EG" sz="2400" b="1" dirty="0" smtClean="0">
                <a:solidFill>
                  <a:srgbClr val="000000"/>
                </a:solidFill>
                <a:latin typeface="Times New Roman" panose="02020603050405020304" pitchFamily="18" charset="0"/>
              </a:rPr>
              <a:t>يتكون </a:t>
            </a:r>
            <a:r>
              <a:rPr lang="ar-EG" sz="2400" b="1" dirty="0">
                <a:solidFill>
                  <a:srgbClr val="000000"/>
                </a:solidFill>
                <a:latin typeface="Times New Roman" panose="02020603050405020304" pitchFamily="18" charset="0"/>
              </a:rPr>
              <a:t>الذكاء الاصطناعي من ثلاثة مكونات أساسية هي</a:t>
            </a:r>
            <a:r>
              <a:rPr lang="ar-EG" sz="2400" b="1" dirty="0" smtClean="0">
                <a:solidFill>
                  <a:srgbClr val="000000"/>
                </a:solidFill>
                <a:latin typeface="Times New Roman" panose="02020603050405020304" pitchFamily="18" charset="0"/>
              </a:rPr>
              <a:t>:</a:t>
            </a:r>
          </a:p>
          <a:p>
            <a:pPr algn="just" rtl="1">
              <a:lnSpc>
                <a:spcPct val="120000"/>
              </a:lnSpc>
            </a:pPr>
            <a:r>
              <a:rPr lang="ar-EG" sz="2400" b="1" dirty="0" smtClean="0">
                <a:solidFill>
                  <a:srgbClr val="000000"/>
                </a:solidFill>
                <a:latin typeface="Times New Roman" panose="02020603050405020304" pitchFamily="18" charset="0"/>
              </a:rPr>
              <a:t>1. قاعدة المعرفة:</a:t>
            </a:r>
            <a:r>
              <a:rPr lang="en-US" sz="2400" b="1" dirty="0" smtClean="0">
                <a:solidFill>
                  <a:srgbClr val="000000"/>
                </a:solidFill>
                <a:latin typeface="Times New Roman" panose="02020603050405020304" pitchFamily="18" charset="0"/>
              </a:rPr>
              <a:t> </a:t>
            </a:r>
            <a:r>
              <a:rPr lang="ar-EG" sz="2400" dirty="0">
                <a:solidFill>
                  <a:srgbClr val="000000"/>
                </a:solidFill>
                <a:latin typeface="Times New Roman" panose="02020603050405020304" pitchFamily="18" charset="0"/>
              </a:rPr>
              <a:t>وغالباً ما يقاس مستوى أداء النظام الذكي في أي تطبيق من تطبيقات الذكاء الاصطناعي بدلالة حجم ونوعية قاعدة المعرفة التقنية التي يحتويها، </a:t>
            </a:r>
            <a:r>
              <a:rPr lang="ar-EG" sz="2400" b="1" dirty="0">
                <a:solidFill>
                  <a:srgbClr val="000000"/>
                </a:solidFill>
                <a:latin typeface="Times New Roman" panose="02020603050405020304" pitchFamily="18" charset="0"/>
              </a:rPr>
              <a:t>وتتضمن قاعدة المعرفة ما يأتي:</a:t>
            </a:r>
          </a:p>
          <a:p>
            <a:pPr algn="just" rtl="1">
              <a:lnSpc>
                <a:spcPct val="120000"/>
              </a:lnSpc>
            </a:pPr>
            <a:r>
              <a:rPr lang="ar-EG" sz="2400" dirty="0" smtClean="0">
                <a:solidFill>
                  <a:srgbClr val="000000"/>
                </a:solidFill>
                <a:latin typeface="Times New Roman" panose="02020603050405020304" pitchFamily="18" charset="0"/>
              </a:rPr>
              <a:t>أ‌. الحقائق </a:t>
            </a:r>
            <a:r>
              <a:rPr lang="ar-EG" sz="2400" dirty="0">
                <a:solidFill>
                  <a:srgbClr val="000000"/>
                </a:solidFill>
                <a:latin typeface="Times New Roman" panose="02020603050405020304" pitchFamily="18" charset="0"/>
              </a:rPr>
              <a:t>المطلقة وهذه تصف العلاقة المنطقية بين العناصر والمفاهيم المدخلة، ومجموعة  الحقائق المستندة للخبرة والممارسة العملية للخبراء المسؤولين عن إدارة النظام.</a:t>
            </a:r>
          </a:p>
          <a:p>
            <a:pPr algn="just" rtl="1">
              <a:lnSpc>
                <a:spcPct val="120000"/>
              </a:lnSpc>
            </a:pPr>
            <a:r>
              <a:rPr lang="ar-EG" sz="2400" dirty="0" smtClean="0">
                <a:solidFill>
                  <a:srgbClr val="000000"/>
                </a:solidFill>
                <a:latin typeface="Times New Roman" panose="02020603050405020304" pitchFamily="18" charset="0"/>
              </a:rPr>
              <a:t>ب‌. طرق </a:t>
            </a:r>
            <a:r>
              <a:rPr lang="ar-EG" sz="2400" dirty="0">
                <a:solidFill>
                  <a:srgbClr val="000000"/>
                </a:solidFill>
                <a:latin typeface="Times New Roman" panose="02020603050405020304" pitchFamily="18" charset="0"/>
              </a:rPr>
              <a:t>حل المشكلات وتقديم الاستشارة.</a:t>
            </a:r>
          </a:p>
          <a:p>
            <a:pPr algn="just" rtl="1">
              <a:lnSpc>
                <a:spcPct val="120000"/>
              </a:lnSpc>
            </a:pPr>
            <a:r>
              <a:rPr lang="ar-EG" sz="2400" dirty="0" smtClean="0">
                <a:solidFill>
                  <a:srgbClr val="000000"/>
                </a:solidFill>
                <a:latin typeface="Times New Roman" panose="02020603050405020304" pitchFamily="18" charset="0"/>
              </a:rPr>
              <a:t>ج‌. القواعد </a:t>
            </a:r>
            <a:r>
              <a:rPr lang="ar-EG" sz="2400" dirty="0">
                <a:solidFill>
                  <a:srgbClr val="000000"/>
                </a:solidFill>
                <a:latin typeface="Times New Roman" panose="02020603050405020304" pitchFamily="18" charset="0"/>
              </a:rPr>
              <a:t>المستندة على صيغ رياضية. </a:t>
            </a:r>
          </a:p>
          <a:p>
            <a:pPr marL="342900" indent="-342900" algn="just" rtl="1">
              <a:lnSpc>
                <a:spcPct val="120000"/>
              </a:lnSpc>
              <a:buFontTx/>
              <a:buChar char="-"/>
            </a:pP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3- أنواع الذكاء الاصطناعي ومكوناته: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571514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4598182"/>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ثانياً: مكونات الذكاء الاصطناعي: </a:t>
            </a:r>
          </a:p>
          <a:p>
            <a:pPr algn="just" rtl="1">
              <a:lnSpc>
                <a:spcPct val="120000"/>
              </a:lnSpc>
            </a:pPr>
            <a:r>
              <a:rPr lang="ar-EG" sz="2400" b="1" dirty="0" smtClean="0">
                <a:solidFill>
                  <a:srgbClr val="000000"/>
                </a:solidFill>
                <a:latin typeface="Times New Roman" panose="02020603050405020304" pitchFamily="18" charset="0"/>
              </a:rPr>
              <a:t>2- مكونات الذكاء الاصطناعي:</a:t>
            </a:r>
          </a:p>
          <a:p>
            <a:pPr marL="342900" indent="-342900" algn="just" rtl="1">
              <a:lnSpc>
                <a:spcPct val="120000"/>
              </a:lnSpc>
              <a:buFontTx/>
              <a:buChar char="-"/>
            </a:pPr>
            <a:r>
              <a:rPr lang="ar-EG" sz="2400" b="1" dirty="0" smtClean="0">
                <a:solidFill>
                  <a:srgbClr val="000000"/>
                </a:solidFill>
                <a:latin typeface="Times New Roman" panose="02020603050405020304" pitchFamily="18" charset="0"/>
              </a:rPr>
              <a:t>يتكون </a:t>
            </a:r>
            <a:r>
              <a:rPr lang="ar-EG" sz="2400" b="1" dirty="0">
                <a:solidFill>
                  <a:srgbClr val="000000"/>
                </a:solidFill>
                <a:latin typeface="Times New Roman" panose="02020603050405020304" pitchFamily="18" charset="0"/>
              </a:rPr>
              <a:t>الذكاء الاصطناعي من ثلاثة مكونات أساسية هي</a:t>
            </a:r>
            <a:r>
              <a:rPr lang="ar-EG" sz="2400" b="1" dirty="0" smtClean="0">
                <a:solidFill>
                  <a:srgbClr val="000000"/>
                </a:solidFill>
                <a:latin typeface="Times New Roman" panose="02020603050405020304" pitchFamily="18" charset="0"/>
              </a:rPr>
              <a:t>:</a:t>
            </a:r>
          </a:p>
          <a:p>
            <a:pPr algn="just" rtl="1">
              <a:lnSpc>
                <a:spcPct val="120000"/>
              </a:lnSpc>
            </a:pPr>
            <a:r>
              <a:rPr lang="ar-EG" sz="2400" b="1" dirty="0" smtClean="0">
                <a:solidFill>
                  <a:srgbClr val="000000"/>
                </a:solidFill>
                <a:latin typeface="Times New Roman" panose="02020603050405020304" pitchFamily="18" charset="0"/>
              </a:rPr>
              <a:t>2.منظومة </a:t>
            </a:r>
            <a:r>
              <a:rPr lang="ar-EG" sz="2400" b="1" dirty="0">
                <a:solidFill>
                  <a:srgbClr val="000000"/>
                </a:solidFill>
                <a:latin typeface="Times New Roman" panose="02020603050405020304" pitchFamily="18" charset="0"/>
              </a:rPr>
              <a:t>آلية الاستدلال:</a:t>
            </a:r>
          </a:p>
          <a:p>
            <a:pPr algn="just" rtl="1">
              <a:lnSpc>
                <a:spcPct val="120000"/>
              </a:lnSpc>
            </a:pPr>
            <a:r>
              <a:rPr lang="ar-EG" sz="2400" dirty="0">
                <a:solidFill>
                  <a:srgbClr val="000000"/>
                </a:solidFill>
                <a:latin typeface="Times New Roman" panose="02020603050405020304" pitchFamily="18" charset="0"/>
              </a:rPr>
              <a:t>هي عبارة عن إجراءات مبرمجة تقود إلى الحل المطلوب من خلال ربط القواعد والحقائق المعينة، وتكوين خط الاستنباط </a:t>
            </a:r>
            <a:r>
              <a:rPr lang="ar-EG" sz="2400" dirty="0" smtClean="0">
                <a:solidFill>
                  <a:srgbClr val="000000"/>
                </a:solidFill>
                <a:latin typeface="Times New Roman" panose="02020603050405020304" pitchFamily="18" charset="0"/>
              </a:rPr>
              <a:t>والاستدلال.</a:t>
            </a:r>
            <a:endParaRPr lang="ar-EG" sz="2400" dirty="0">
              <a:solidFill>
                <a:srgbClr val="000000"/>
              </a:solidFill>
              <a:latin typeface="Times New Roman" panose="02020603050405020304" pitchFamily="18" charset="0"/>
            </a:endParaRPr>
          </a:p>
          <a:p>
            <a:pPr algn="just" rtl="1">
              <a:lnSpc>
                <a:spcPct val="120000"/>
              </a:lnSpc>
            </a:pPr>
            <a:r>
              <a:rPr lang="ar-EG" sz="2400" b="1" dirty="0" smtClean="0">
                <a:solidFill>
                  <a:srgbClr val="000000"/>
                </a:solidFill>
                <a:latin typeface="Times New Roman" panose="02020603050405020304" pitchFamily="18" charset="0"/>
              </a:rPr>
              <a:t>3.واجهة </a:t>
            </a:r>
            <a:r>
              <a:rPr lang="ar-EG" sz="2400" b="1" dirty="0">
                <a:solidFill>
                  <a:srgbClr val="000000"/>
                </a:solidFill>
                <a:latin typeface="Times New Roman" panose="02020603050405020304" pitchFamily="18" charset="0"/>
              </a:rPr>
              <a:t>المستفيد:</a:t>
            </a:r>
          </a:p>
          <a:p>
            <a:pPr algn="just" rtl="1">
              <a:lnSpc>
                <a:spcPct val="120000"/>
              </a:lnSpc>
            </a:pPr>
            <a:r>
              <a:rPr lang="ar-EG" sz="2400" dirty="0">
                <a:solidFill>
                  <a:srgbClr val="000000"/>
                </a:solidFill>
                <a:latin typeface="Times New Roman" panose="02020603050405020304" pitchFamily="18" charset="0"/>
              </a:rPr>
              <a:t>يقصد بها: الإجراءات التي تزود المستفيد بأدوات مناسبة للتفاعل مع النظام الذكي خلال مرحل التطوير والاستخدام </a:t>
            </a:r>
            <a:r>
              <a:rPr lang="ar-EG" sz="2400" dirty="0" smtClean="0">
                <a:solidFill>
                  <a:srgbClr val="000000"/>
                </a:solidFill>
                <a:latin typeface="Times New Roman" panose="02020603050405020304" pitchFamily="18" charset="0"/>
              </a:rPr>
              <a:t>المباشر.</a:t>
            </a:r>
            <a:endParaRPr lang="ar-EG" sz="2400" dirty="0">
              <a:solidFill>
                <a:srgbClr val="000000"/>
              </a:solidFill>
              <a:latin typeface="Times New Roman" panose="02020603050405020304" pitchFamily="18" charset="0"/>
            </a:endParaRPr>
          </a:p>
          <a:p>
            <a:pPr marL="342900" indent="-342900" algn="just" rtl="1">
              <a:lnSpc>
                <a:spcPct val="120000"/>
              </a:lnSpc>
              <a:buFontTx/>
              <a:buChar char="-"/>
            </a:pP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3- أنواع الذكاء الاصطناعي ومكوناته: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657357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3268587"/>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أولاً: إيجابيات الذكاء الاصطناعي: </a:t>
            </a:r>
          </a:p>
          <a:p>
            <a:pPr marL="457200" indent="-457200" algn="just" rtl="1">
              <a:lnSpc>
                <a:spcPct val="120000"/>
              </a:lnSpc>
              <a:buAutoNum type="arabicPeriod"/>
            </a:pPr>
            <a:r>
              <a:rPr lang="ar-EG" sz="2400" b="1" dirty="0" smtClean="0">
                <a:solidFill>
                  <a:srgbClr val="000000"/>
                </a:solidFill>
                <a:latin typeface="Times New Roman" panose="02020603050405020304" pitchFamily="18" charset="0"/>
              </a:rPr>
              <a:t>ذاتية التحكم: </a:t>
            </a:r>
            <a:r>
              <a:rPr lang="ar-EG" sz="2400" dirty="0" smtClean="0">
                <a:solidFill>
                  <a:srgbClr val="000000"/>
                </a:solidFill>
                <a:latin typeface="Times New Roman" panose="02020603050405020304" pitchFamily="18" charset="0"/>
              </a:rPr>
              <a:t>تبدو </a:t>
            </a:r>
            <a:r>
              <a:rPr lang="ar-EG" sz="2400" dirty="0">
                <a:solidFill>
                  <a:srgbClr val="000000"/>
                </a:solidFill>
                <a:latin typeface="Times New Roman" panose="02020603050405020304" pitchFamily="18" charset="0"/>
              </a:rPr>
              <a:t>أهمية كون أنظمة الذكاء الاصطناعي ذاتية التحكم في قدرتها على تنفيذ الأدوار التي يؤديها البشر في المهام الأمنية الخطرة التي تعرض أرواحهم للخطر، من خلال استخدام الآليات والأجهزة الذكية تلقائية التحكم، وتسخيرها للقيام بأعمال أكثر تعقيداً من الجنبة </a:t>
            </a:r>
            <a:r>
              <a:rPr lang="ar-EG" sz="2400" dirty="0" smtClean="0">
                <a:solidFill>
                  <a:srgbClr val="000000"/>
                </a:solidFill>
                <a:latin typeface="Times New Roman" panose="02020603050405020304" pitchFamily="18" charset="0"/>
              </a:rPr>
              <a:t>المعرفية. </a:t>
            </a:r>
          </a:p>
          <a:p>
            <a:pPr marL="457200" indent="-457200" algn="just" rtl="1">
              <a:lnSpc>
                <a:spcPct val="120000"/>
              </a:lnSpc>
              <a:buAutoNum type="arabicPeriod"/>
            </a:pPr>
            <a:r>
              <a:rPr lang="ar-EG" sz="2400" b="1" dirty="0" smtClean="0">
                <a:solidFill>
                  <a:srgbClr val="000000"/>
                </a:solidFill>
                <a:latin typeface="Times New Roman" panose="02020603050405020304" pitchFamily="18" charset="0"/>
              </a:rPr>
              <a:t>السرعة </a:t>
            </a:r>
            <a:r>
              <a:rPr lang="ar-EG" sz="2400" b="1" dirty="0">
                <a:solidFill>
                  <a:srgbClr val="000000"/>
                </a:solidFill>
                <a:latin typeface="Times New Roman" panose="02020603050405020304" pitchFamily="18" charset="0"/>
              </a:rPr>
              <a:t>في انجاز العمليات المطلوبة:</a:t>
            </a:r>
            <a:r>
              <a:rPr lang="ar-EG" sz="2400" dirty="0">
                <a:solidFill>
                  <a:srgbClr val="000000"/>
                </a:solidFill>
                <a:latin typeface="Times New Roman" panose="02020603050405020304" pitchFamily="18" charset="0"/>
              </a:rPr>
              <a:t>تعد تقنيات الذكاء الاصطناعي وأدواته ونظمه المختلفة وسيلة فريدة للعمل في كافة الجوانب، وفي كل الحدود الزمنية، إذ توفر الأنظمة التي لديها القدرة على الاستجابة بسرعة (جيجا هيرتز)، وهذه بدورها تمتلك القدرة على تسريع وتيرة العمليات المطلوبة منها بشكل </a:t>
            </a:r>
            <a:r>
              <a:rPr lang="ar-EG" sz="2400" dirty="0" smtClean="0">
                <a:solidFill>
                  <a:srgbClr val="000000"/>
                </a:solidFill>
                <a:latin typeface="Times New Roman" panose="02020603050405020304" pitchFamily="18" charset="0"/>
              </a:rPr>
              <a:t>عام.</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4- تقييم الذكاء الاصطناعي :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2268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2825389"/>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أولاً: إيجابيات الذكاء الاصطناعي: </a:t>
            </a:r>
          </a:p>
          <a:p>
            <a:pPr algn="just" rtl="1">
              <a:lnSpc>
                <a:spcPct val="120000"/>
              </a:lnSpc>
            </a:pPr>
            <a:r>
              <a:rPr lang="ar-EG" sz="2400" b="1" dirty="0" smtClean="0">
                <a:solidFill>
                  <a:srgbClr val="000000"/>
                </a:solidFill>
                <a:latin typeface="Times New Roman" panose="02020603050405020304" pitchFamily="18" charset="0"/>
              </a:rPr>
              <a:t>3.المساهمة </a:t>
            </a:r>
            <a:r>
              <a:rPr lang="ar-EG" sz="2400" b="1" dirty="0">
                <a:solidFill>
                  <a:srgbClr val="000000"/>
                </a:solidFill>
                <a:latin typeface="Times New Roman" panose="02020603050405020304" pitchFamily="18" charset="0"/>
              </a:rPr>
              <a:t>في تعزيز القدرات </a:t>
            </a:r>
            <a:r>
              <a:rPr lang="ar-EG" sz="2400" b="1" dirty="0" smtClean="0">
                <a:solidFill>
                  <a:srgbClr val="000000"/>
                </a:solidFill>
                <a:latin typeface="Times New Roman" panose="02020603050405020304" pitchFamily="18" charset="0"/>
              </a:rPr>
              <a:t>البشرية: </a:t>
            </a:r>
            <a:r>
              <a:rPr lang="ar-EG" sz="2400" dirty="0" smtClean="0">
                <a:solidFill>
                  <a:srgbClr val="000000"/>
                </a:solidFill>
                <a:latin typeface="Times New Roman" panose="02020603050405020304" pitchFamily="18" charset="0"/>
              </a:rPr>
              <a:t>تقوم </a:t>
            </a:r>
            <a:r>
              <a:rPr lang="ar-EG" sz="2400" dirty="0">
                <a:solidFill>
                  <a:srgbClr val="000000"/>
                </a:solidFill>
                <a:latin typeface="Times New Roman" panose="02020603050405020304" pitchFamily="18" charset="0"/>
              </a:rPr>
              <a:t>تقنيات الذكاء الاصطناعي ونظمه بتعزيز القدرات البشرية في كافة الجوانب من خلال تطوير أنظمة صناعية وصحية وأمنية وعسكرية حديثة أقل تكلفة وبقدرات عملاقة </a:t>
            </a:r>
            <a:r>
              <a:rPr lang="ar-EG" sz="2400" dirty="0" smtClean="0">
                <a:solidFill>
                  <a:srgbClr val="000000"/>
                </a:solidFill>
                <a:latin typeface="Times New Roman" panose="02020603050405020304" pitchFamily="18" charset="0"/>
              </a:rPr>
              <a:t>واستثنائية. </a:t>
            </a:r>
          </a:p>
          <a:p>
            <a:pPr algn="just" rtl="1">
              <a:lnSpc>
                <a:spcPct val="120000"/>
              </a:lnSpc>
            </a:pPr>
            <a:r>
              <a:rPr lang="ar-EG" sz="2400" b="1" dirty="0">
                <a:solidFill>
                  <a:srgbClr val="000000"/>
                </a:solidFill>
                <a:latin typeface="Times New Roman" panose="02020603050405020304" pitchFamily="18" charset="0"/>
              </a:rPr>
              <a:t>4</a:t>
            </a:r>
            <a:r>
              <a:rPr lang="ar-EG" sz="2400" b="1" dirty="0" smtClean="0">
                <a:solidFill>
                  <a:srgbClr val="000000"/>
                </a:solidFill>
                <a:latin typeface="Times New Roman" panose="02020603050405020304" pitchFamily="18" charset="0"/>
              </a:rPr>
              <a:t>. </a:t>
            </a:r>
            <a:r>
              <a:rPr lang="ar-EG" sz="2400" b="1" dirty="0">
                <a:solidFill>
                  <a:srgbClr val="000000"/>
                </a:solidFill>
                <a:latin typeface="Times New Roman" panose="02020603050405020304" pitchFamily="18" charset="0"/>
              </a:rPr>
              <a:t>تفوق </a:t>
            </a:r>
            <a:r>
              <a:rPr lang="ar-EG" sz="2400" b="1" dirty="0" smtClean="0">
                <a:solidFill>
                  <a:srgbClr val="000000"/>
                </a:solidFill>
                <a:latin typeface="Times New Roman" panose="02020603050405020304" pitchFamily="18" charset="0"/>
              </a:rPr>
              <a:t>المعلومات.</a:t>
            </a:r>
          </a:p>
          <a:p>
            <a:pPr algn="just" rtl="1">
              <a:lnSpc>
                <a:spcPct val="120000"/>
              </a:lnSpc>
            </a:pPr>
            <a:r>
              <a:rPr lang="ar-EG" sz="2400" b="1" dirty="0" smtClean="0">
                <a:solidFill>
                  <a:srgbClr val="000000"/>
                </a:solidFill>
                <a:latin typeface="Times New Roman" panose="02020603050405020304" pitchFamily="18" charset="0"/>
              </a:rPr>
              <a:t>5. القدرة </a:t>
            </a:r>
            <a:r>
              <a:rPr lang="ar-EG" sz="2400" b="1" dirty="0">
                <a:solidFill>
                  <a:srgbClr val="000000"/>
                </a:solidFill>
                <a:latin typeface="Times New Roman" panose="02020603050405020304" pitchFamily="18" charset="0"/>
              </a:rPr>
              <a:t>على </a:t>
            </a:r>
            <a:r>
              <a:rPr lang="ar-EG" sz="2400" b="1" dirty="0" smtClean="0">
                <a:solidFill>
                  <a:srgbClr val="000000"/>
                </a:solidFill>
                <a:latin typeface="Times New Roman" panose="02020603050405020304" pitchFamily="18" charset="0"/>
              </a:rPr>
              <a:t>التنبؤ: </a:t>
            </a:r>
            <a:r>
              <a:rPr lang="ar-EG" sz="2400" dirty="0" smtClean="0">
                <a:solidFill>
                  <a:srgbClr val="000000"/>
                </a:solidFill>
                <a:latin typeface="Times New Roman" panose="02020603050405020304" pitchFamily="18" charset="0"/>
              </a:rPr>
              <a:t>غالباً </a:t>
            </a:r>
            <a:r>
              <a:rPr lang="ar-EG" sz="2400" dirty="0">
                <a:solidFill>
                  <a:srgbClr val="000000"/>
                </a:solidFill>
                <a:latin typeface="Times New Roman" panose="02020603050405020304" pitchFamily="18" charset="0"/>
              </a:rPr>
              <a:t>ما تنتج خوارزميات الذكاء الاصطناعي نتائج غير متوقعة وغير مسبوقة وغير تقليدية وفي جميع الجوانب الطبية والصناعية والرياضية وما إلى </a:t>
            </a:r>
            <a:r>
              <a:rPr lang="ar-EG" sz="2400" dirty="0" smtClean="0">
                <a:solidFill>
                  <a:srgbClr val="000000"/>
                </a:solidFill>
                <a:latin typeface="Times New Roman" panose="02020603050405020304" pitchFamily="18" charset="0"/>
              </a:rPr>
              <a:t>ذلك. </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4- تقييم الذكاء الاصطناعي :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500650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4" y="1710371"/>
            <a:ext cx="11401897" cy="3711785"/>
          </a:xfrm>
          <a:prstGeom prst="rect">
            <a:avLst/>
          </a:prstGeom>
        </p:spPr>
        <p:txBody>
          <a:bodyPr wrap="square">
            <a:spAutoFit/>
          </a:bodyPr>
          <a:lstStyle/>
          <a:p>
            <a:pPr algn="just" rtl="1">
              <a:lnSpc>
                <a:spcPct val="120000"/>
              </a:lnSpc>
            </a:pPr>
            <a:r>
              <a:rPr lang="ar-EG" sz="2800" b="1" dirty="0" smtClean="0">
                <a:solidFill>
                  <a:srgbClr val="000000"/>
                </a:solidFill>
                <a:latin typeface="Times New Roman" panose="02020603050405020304" pitchFamily="18" charset="0"/>
              </a:rPr>
              <a:t>ثانياً: مخاطر الذكاء الاصطناعي: </a:t>
            </a:r>
          </a:p>
          <a:p>
            <a:pPr marL="342900" indent="-342900" algn="just" rtl="1">
              <a:lnSpc>
                <a:spcPct val="120000"/>
              </a:lnSpc>
              <a:buFontTx/>
              <a:buChar char="-"/>
            </a:pPr>
            <a:r>
              <a:rPr lang="ar-EG" sz="2400" b="1" dirty="0" smtClean="0">
                <a:solidFill>
                  <a:srgbClr val="000000"/>
                </a:solidFill>
                <a:latin typeface="Times New Roman" panose="02020603050405020304" pitchFamily="18" charset="0"/>
              </a:rPr>
              <a:t>تتمثل مخاطر الذكاء الاصطناعي فيما يلي:</a:t>
            </a:r>
          </a:p>
          <a:p>
            <a:pPr algn="just" rtl="1">
              <a:lnSpc>
                <a:spcPct val="120000"/>
              </a:lnSpc>
            </a:pPr>
            <a:r>
              <a:rPr lang="ar-EG" sz="2400" dirty="0" smtClean="0">
                <a:solidFill>
                  <a:srgbClr val="000000"/>
                </a:solidFill>
                <a:latin typeface="Times New Roman" panose="02020603050405020304" pitchFamily="18" charset="0"/>
              </a:rPr>
              <a:t>1.مخاطر </a:t>
            </a:r>
            <a:r>
              <a:rPr lang="ar-EG" sz="2400" dirty="0">
                <a:solidFill>
                  <a:srgbClr val="000000"/>
                </a:solidFill>
                <a:latin typeface="Times New Roman" panose="02020603050405020304" pitchFamily="18" charset="0"/>
              </a:rPr>
              <a:t>الذكاء الاصطناعي على </a:t>
            </a:r>
            <a:r>
              <a:rPr lang="ar-EG" sz="2400" dirty="0" smtClean="0">
                <a:solidFill>
                  <a:srgbClr val="000000"/>
                </a:solidFill>
                <a:latin typeface="Times New Roman" panose="02020603050405020304" pitchFamily="18" charset="0"/>
              </a:rPr>
              <a:t>العمل.</a:t>
            </a:r>
            <a:endParaRPr lang="ar-EG" sz="2400" dirty="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2.مخاطر </a:t>
            </a:r>
            <a:r>
              <a:rPr lang="ar-EG" sz="2400" dirty="0">
                <a:solidFill>
                  <a:srgbClr val="000000"/>
                </a:solidFill>
                <a:latin typeface="Times New Roman" panose="02020603050405020304" pitchFamily="18" charset="0"/>
              </a:rPr>
              <a:t>أنظمة الأسلحة الذكية </a:t>
            </a:r>
            <a:r>
              <a:rPr lang="ar-EG" sz="2400" dirty="0" smtClean="0">
                <a:solidFill>
                  <a:srgbClr val="000000"/>
                </a:solidFill>
                <a:latin typeface="Times New Roman" panose="02020603050405020304" pitchFamily="18" charset="0"/>
              </a:rPr>
              <a:t>الفتاكة.</a:t>
            </a:r>
            <a:endParaRPr lang="ar-EG" sz="2400" dirty="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3.التحكم بالبشر.</a:t>
            </a:r>
            <a:endParaRPr lang="ar-EG" sz="2400" dirty="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4.الاختراق </a:t>
            </a:r>
            <a:r>
              <a:rPr lang="ar-EG" sz="2400" dirty="0">
                <a:solidFill>
                  <a:srgbClr val="000000"/>
                </a:solidFill>
                <a:latin typeface="Times New Roman" panose="02020603050405020304" pitchFamily="18" charset="0"/>
              </a:rPr>
              <a:t>وتزوير مواقع الإنترنت </a:t>
            </a:r>
            <a:r>
              <a:rPr lang="ar-EG" sz="2400" dirty="0" smtClean="0">
                <a:solidFill>
                  <a:srgbClr val="000000"/>
                </a:solidFill>
                <a:latin typeface="Times New Roman" panose="02020603050405020304" pitchFamily="18" charset="0"/>
              </a:rPr>
              <a:t>الأصلية.</a:t>
            </a:r>
            <a:endParaRPr lang="ar-EG" sz="2400" dirty="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5.محدودية البيانات.</a:t>
            </a:r>
            <a:endParaRPr lang="ar-EG" sz="2400" dirty="0">
              <a:solidFill>
                <a:srgbClr val="000000"/>
              </a:solidFill>
              <a:latin typeface="Times New Roman" panose="02020603050405020304" pitchFamily="18" charset="0"/>
            </a:endParaRPr>
          </a:p>
          <a:p>
            <a:pPr marL="342900" indent="-342900" algn="just" rtl="1">
              <a:lnSpc>
                <a:spcPct val="120000"/>
              </a:lnSpc>
              <a:buFontTx/>
              <a:buChar char="-"/>
            </a:pP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3026979" y="733289"/>
            <a:ext cx="5340793" cy="523220"/>
          </a:xfrm>
          <a:prstGeom prst="rect">
            <a:avLst/>
          </a:prstGeom>
          <a:noFill/>
        </p:spPr>
        <p:txBody>
          <a:bodyPr wrap="square" rtlCol="0">
            <a:spAutoFit/>
          </a:bodyPr>
          <a:lstStyle/>
          <a:p>
            <a:pPr algn="r" rtl="1"/>
            <a:r>
              <a:rPr lang="ar-EG" sz="2800" b="1" dirty="0" smtClean="0">
                <a:solidFill>
                  <a:srgbClr val="00B0F0"/>
                </a:solidFill>
                <a:latin typeface="Times New Roman" panose="02020603050405020304" pitchFamily="18" charset="0"/>
                <a:cs typeface="Times New Roman" panose="02020603050405020304" pitchFamily="18" charset="0"/>
              </a:rPr>
              <a:t>4- تقييم الذكاء الاصطناعي :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26394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899</TotalTime>
  <Words>3936</Words>
  <Application>Microsoft Office PowerPoint</Application>
  <PresentationFormat>Custom</PresentationFormat>
  <Paragraphs>266</Paragraphs>
  <Slides>34</Slides>
  <Notes>4</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99</cp:revision>
  <dcterms:created xsi:type="dcterms:W3CDTF">2023-04-29T09:08:23Z</dcterms:created>
  <dcterms:modified xsi:type="dcterms:W3CDTF">2023-10-03T11:56:59Z</dcterms:modified>
</cp:coreProperties>
</file>