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0" r:id="rId2"/>
    <p:sldId id="289" r:id="rId3"/>
    <p:sldId id="288" r:id="rId4"/>
    <p:sldId id="287" r:id="rId5"/>
    <p:sldId id="297" r:id="rId6"/>
    <p:sldId id="298" r:id="rId7"/>
    <p:sldId id="291" r:id="rId8"/>
    <p:sldId id="308" r:id="rId9"/>
    <p:sldId id="307" r:id="rId10"/>
    <p:sldId id="316" r:id="rId11"/>
    <p:sldId id="311" r:id="rId12"/>
    <p:sldId id="301" r:id="rId13"/>
    <p:sldId id="303" r:id="rId14"/>
    <p:sldId id="304" r:id="rId15"/>
    <p:sldId id="305" r:id="rId16"/>
    <p:sldId id="306" r:id="rId17"/>
    <p:sldId id="309" r:id="rId18"/>
    <p:sldId id="292" r:id="rId19"/>
    <p:sldId id="313" r:id="rId20"/>
    <p:sldId id="300" r:id="rId21"/>
    <p:sldId id="314" r:id="rId22"/>
    <p:sldId id="317" r:id="rId23"/>
    <p:sldId id="312" r:id="rId24"/>
    <p:sldId id="27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07890A9-B2D6-0E0F-3F7F-04F2369AD5BE}" v="1161" dt="2022-11-21T10:42:37.326"/>
    <p1510:client id="{7389F8E5-4C11-63DA-1152-E2FA24930736}" v="99" dt="2022-10-30T15:39:22.927"/>
    <p1510:client id="{769C15FC-7ABD-FF92-1EDB-2188D178F289}" v="61" dt="2022-11-23T17:05:53.137"/>
    <p1510:client id="{7EB0C832-7766-DEE3-870D-19BC7B9ED265}" v="202" dt="2022-11-24T12:36:46.497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C36AD00-1BA9-BD4D-7097-15BE5AECE030}" v="4319" dt="2022-07-30T11:54:33.575"/>
    <p1510:client id="{CD754741-0CB6-6CFB-7CA6-551C74534CE7}" v="639" dt="2022-11-28T14:40:01.101"/>
    <p1510:client id="{DEE755EF-1CA1-EF5D-1AA0-D39CC3D1109A}" v="279" dt="2022-11-29T12:16:53.134"/>
    <p1510:client id="{E38739F2-FEC5-325F-AB01-A3C0BA70A897}" v="190" dt="2022-11-20T19:20:28.095"/>
    <p1510:client id="{F27B98B1-C5F5-FCC3-E594-E89AB27C6AD2}" v="585" dt="2022-11-22T17:28:33.890"/>
    <p1510:client id="{F657A250-1D64-203E-B02E-989F5AFB37D6}" v="357" dt="2022-11-13T09:04:00.530"/>
    <p1510:client id="{F69BCA34-7C0D-796D-D5A3-ED12BBBB0E37}" v="6" dt="2022-04-05T20:32:33.549"/>
    <p1510:client id="{FA2053BC-241F-F470-ADD8-7C45E5C98A09}" v="87" dt="2022-11-30T14:51:08.059"/>
    <p1510:client id="{FAC789C0-F472-1EE7-127F-67150AB804DC}" v="1456" dt="2022-03-30T15:53:54.278"/>
    <p1510:client id="{FEFC951E-4B72-EB9E-4640-52A5DEB0E8B7}" v="892" dt="2022-03-29T18:37:25.351"/>
    <p1510:client id="{FFDC0336-02CA-64FF-6D35-7F753375246B}" v="1929" dt="2022-11-21T12:41:02.9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11/30/2022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emf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4105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Module9: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Handling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E-mails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197487"/>
            <a:ext cx="5982286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Email Protocols.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Sending Emails.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Securing Emails.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Retrieving Emails.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42463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Email Protocols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2951" y="1934251"/>
            <a:ext cx="11551547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Simple Mail Transfer Protocol (SMTP):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It can only be used by the MTA for sending e-mails from one host to another.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Post Office Protocol 3 (POP3):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It provides a simple and standardized way for the users to gain access to the mailboxes and then download the messages.</a:t>
            </a:r>
          </a:p>
          <a:p>
            <a:pPr marL="285750" indent="-285750" algn="just">
              <a:buFont typeface="Arial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Internet Message Access Protocol (IMAP):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It provides a simple and standardized way for accessing your e-mail. It requires only a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small data transfer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; this scheme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works well even over a slow connection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81290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Email Modules in Python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has three modules:</a:t>
            </a:r>
            <a:endParaRPr lang="en-US" sz="2600" dirty="0" err="1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smtplib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for SMTP protocol.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poplib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for POP3 protocol.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imaplib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for IMAP protocol.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Each module has options for transmitting the information securely by using the Transport Layer Security (TLS) protocol.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Each protocol also uses some form of authentication for ensuring the  confidentiality of the data.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56940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3033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/>
              </a:rPr>
              <a:t>smtplib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 Module Basic Methods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4623" y="2197488"/>
            <a:ext cx="10775694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smtplib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has these methods:</a:t>
            </a:r>
            <a:endParaRPr lang="en-US" sz="2600" dirty="0" err="1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SMTP():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returns an object of SMTP class.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ehlo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identifies the server. An extended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hello 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will be sent by the client to the 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starttls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():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starts TLS mode.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login():</a:t>
            </a:r>
            <a:r>
              <a:rPr lang="en-US" sz="2600" dirty="0">
                <a:ea typeface="+mn-lt"/>
                <a:cs typeface="+mn-lt"/>
              </a:rPr>
              <a:t>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takes username and password arguments to login to SMTP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sendmail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  <a:r>
              <a:rPr lang="en-US" sz="2600" dirty="0"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performs an entire mail transaction.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quit():</a:t>
            </a:r>
            <a:r>
              <a:rPr lang="en-US" sz="2600" dirty="0"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terminates SMTP session.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25531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4459" y="1609322"/>
            <a:ext cx="10914503" cy="35702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smtplib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session 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smtplib.SMTP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('localhost', 1025)</a:t>
            </a:r>
            <a:endParaRPr lang="en-US" dirty="0"/>
          </a:p>
          <a:p>
            <a:endParaRPr lang="en-US" sz="2600" dirty="0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subject = 'Test'</a:t>
            </a:r>
          </a:p>
          <a:p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body = "A test message to check the email sending using STMP"</a:t>
            </a:r>
          </a:p>
          <a:p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msg = </a:t>
            </a:r>
            <a:r>
              <a:rPr lang="en-US" sz="2600" dirty="0" err="1">
                <a:solidFill>
                  <a:srgbClr val="24A9E1"/>
                </a:solidFill>
                <a:cs typeface="Calibri" panose="020F0502020204030204"/>
              </a:rPr>
              <a:t>f"Subject</a:t>
            </a:r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: {subject} \n\n{body}"</a:t>
            </a:r>
          </a:p>
          <a:p>
            <a:endParaRPr lang="en-US" sz="2600" dirty="0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600" dirty="0" err="1">
                <a:solidFill>
                  <a:srgbClr val="24A9E1"/>
                </a:solidFill>
                <a:cs typeface="Calibri" panose="020F0502020204030204"/>
              </a:rPr>
              <a:t>session.sendemail</a:t>
            </a:r>
            <a:r>
              <a:rPr lang="en-US" sz="2600" dirty="0">
                <a:solidFill>
                  <a:srgbClr val="24A9E1"/>
                </a:solidFill>
                <a:cs typeface="Calibri" panose="020F0502020204030204"/>
              </a:rPr>
              <a:t>("hamada@esu.ae.ac", "hamada_mbsoft@yahoo.com", msg)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75495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Checking Email Client Running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7997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Checking Email Client Running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9" descr="Text&#10;&#10;Description automatically generated">
            <a:extLst>
              <a:ext uri="{FF2B5EF4-FFF2-40B4-BE49-F238E27FC236}">
                <a16:creationId xmlns:a16="http://schemas.microsoft.com/office/drawing/2014/main" id="{E6311FA5-B518-5095-F6F5-A42647A15F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6938" y="1453951"/>
            <a:ext cx="8248773" cy="41879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F97906D-E921-D14C-EF0A-4EED06C1110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40125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91549" y="1443068"/>
            <a:ext cx="10083231" cy="43396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smtplib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imghdr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from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email.message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EmailMessage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from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email.utils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make_msgid</a:t>
            </a:r>
          </a:p>
          <a:p>
            <a:b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</a:b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sender = input("Enter sender email address: ")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recipient = input("Enter recipient email address: ")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EmailMessage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msg['subject'] = 'A new message with attachment'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msg['from'] = sender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msg['to'] = recipient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msg['Message-ID']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make_msgid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msg.set_content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("Image attached ...")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27854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Simple Email Client Example</a:t>
            </a:r>
            <a:endParaRPr lang="en-US" sz="2800" dirty="0">
              <a:ea typeface="+mn-lt"/>
              <a:cs typeface="+mn-lt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46151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2895" y="1443068"/>
            <a:ext cx="10401885" cy="43396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with open('image.jpg', '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rb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') as f:</a:t>
            </a:r>
            <a:endParaRPr lang="en-US" dirty="0"/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file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f.read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fileType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imghdr.what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(f.name);    print(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fileType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fileName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= f.name</a:t>
            </a: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msg.add_attachment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(file,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maintype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='image', subtype=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fileType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, filename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fileName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endParaRPr lang="en-US" sz="23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mailserver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= 'smtp.gmail.com';     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mailport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= 587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session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smtplib.SMTP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mailserver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mailport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session.ehlo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session.sendmail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(sender, recipient,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msg.as_string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f"You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email is sent to {recipient}.")</a:t>
            </a: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session.quit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27854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Simple Email Client Example</a:t>
            </a:r>
            <a:endParaRPr lang="en-US" sz="2800" dirty="0">
              <a:ea typeface="+mn-lt"/>
              <a:cs typeface="+mn-lt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73EB8A5-EFF3-615B-9037-B76A6930ABB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  <p:pic>
        <p:nvPicPr>
          <p:cNvPr id="13" name="Picture 12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CDEE21A1-5846-925E-3BB9-49311E41A2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2472" y="3329959"/>
            <a:ext cx="5444836" cy="133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408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27854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Simple Email Client Example</a:t>
            </a:r>
            <a:endParaRPr lang="en-US" sz="2800" dirty="0">
              <a:ea typeface="+mn-lt"/>
              <a:cs typeface="+mn-lt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9" descr="Text&#10;&#10;Description automatically generated">
            <a:extLst>
              <a:ext uri="{FF2B5EF4-FFF2-40B4-BE49-F238E27FC236}">
                <a16:creationId xmlns:a16="http://schemas.microsoft.com/office/drawing/2014/main" id="{E6311FA5-B518-5095-F6F5-A42647A15F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7746" y="1612102"/>
            <a:ext cx="9809017" cy="371692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F97906D-E921-D14C-EF0A-4EED06C1110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644095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676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Less Secure Apps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36942F9-6B6B-0939-E308-8F6B56754E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8800" y="2631491"/>
            <a:ext cx="8548253" cy="24678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0FA5A1B-ED52-F76C-E329-81CB7FA39896}"/>
              </a:ext>
            </a:extLst>
          </p:cNvPr>
          <p:cNvSpPr txBox="1"/>
          <p:nvPr/>
        </p:nvSpPr>
        <p:spPr>
          <a:xfrm>
            <a:off x="2995352" y="2208414"/>
            <a:ext cx="620406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https://support.google.com/accounts/answer/6010255?hl=en</a:t>
            </a:r>
          </a:p>
        </p:txBody>
      </p:sp>
    </p:spTree>
    <p:extLst>
      <p:ext uri="{BB962C8B-B14F-4D97-AF65-F5344CB8AC3E}">
        <p14:creationId xmlns:p14="http://schemas.microsoft.com/office/powerpoint/2010/main" val="402336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676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Less Secure Apps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1DD64B22-E817-EC37-1E05-109BCDB18F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8800" y="1790049"/>
            <a:ext cx="8104908" cy="35411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95D8C-2454-960F-76A0-6A9E1154A6E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02426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676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Less Secure Apps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8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4CB4012E-F254-59C0-8A9D-C198AE898E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8599" y="2263486"/>
            <a:ext cx="2581275" cy="3162300"/>
          </a:xfrm>
          <a:prstGeom prst="rect">
            <a:avLst/>
          </a:prstGeom>
        </p:spPr>
      </p:pic>
      <p:pic>
        <p:nvPicPr>
          <p:cNvPr id="9" name="Picture 1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4AA0BB6-1A8A-F6EE-2C17-1F7D97BBC5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9927" y="2496389"/>
            <a:ext cx="6719454" cy="254409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1A01372-3F2C-969E-ECA6-29952F571C2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82418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676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Less Secure Apps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116C6882-5D54-F4E8-E179-197656769D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4327" y="1884225"/>
            <a:ext cx="7813962" cy="33527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A7D698F-4A65-3CA0-53AE-C0156D89E5C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2673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66765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Less Secure Apps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16C6882-5D54-F4E8-E179-197656769D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2112" y="1371607"/>
            <a:ext cx="6552464" cy="45027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20AEBF4-8AD0-F115-59D7-1475E2B6754F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15583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68640" y="2011104"/>
            <a:ext cx="8808613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400" b="1" dirty="0" err="1">
                <a:solidFill>
                  <a:srgbClr val="24A9E1"/>
                </a:solidFill>
                <a:ea typeface="+mn-lt"/>
                <a:cs typeface="+mn-lt"/>
              </a:rPr>
              <a:t>getpass</a:t>
            </a:r>
            <a:endParaRPr lang="en-US" sz="2400" b="1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400" b="1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session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smtplib.SMTP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mailserver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mailport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session.ehlo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session.starttls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 </a:t>
            </a:r>
            <a:r>
              <a:rPr lang="en-US" sz="2400" dirty="0">
                <a:solidFill>
                  <a:srgbClr val="FF0000"/>
                </a:solidFill>
                <a:ea typeface="+mn-lt"/>
                <a:cs typeface="+mn-lt"/>
              </a:rPr>
              <a:t>#to encrypt the traffic</a:t>
            </a:r>
          </a:p>
          <a:p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session.ehlo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 </a:t>
            </a:r>
            <a:r>
              <a:rPr lang="en-US" sz="2400" dirty="0">
                <a:solidFill>
                  <a:srgbClr val="FF0000"/>
                </a:solidFill>
                <a:ea typeface="+mn-lt"/>
                <a:cs typeface="+mn-lt"/>
              </a:rPr>
              <a:t># re-identify themselves as encrypted connection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# "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yhtnypwcoagnbfno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"</a:t>
            </a:r>
            <a:endParaRPr lang="en-US" dirty="0"/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password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getpass.getpass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(prompt="Enter you email password: ") </a:t>
            </a:r>
          </a:p>
          <a:p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session.login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(sender, password)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2581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Secured Connection in Email Client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05865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509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Retrieving E-mails Using POP3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009" y="1606707"/>
            <a:ext cx="1173192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poplib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has these methods: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POP3():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creates a POP3 object.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POP3_SSL():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creates a secured POP3 object.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user():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sets the username to get the mailbox.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pass_():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sets the password for the username.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stat():</a:t>
            </a:r>
            <a:r>
              <a:rPr lang="en-US" sz="2600" dirty="0"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returns mailbox status in a tuple format (message count, mailbox size).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list():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retrieves a list of messages in the tuple format (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responsecode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,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msglist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,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sizeofresponse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).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retr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  <a:r>
              <a:rPr lang="en-US" sz="2600" dirty="0"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retrieves a single message in the form of a tuple (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responsecode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lines, size) and marks it as read.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45768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25840" y="1387649"/>
            <a:ext cx="8226722" cy="47089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000" err="1">
                <a:solidFill>
                  <a:srgbClr val="24A9E1"/>
                </a:solidFill>
                <a:ea typeface="+mn-lt"/>
                <a:cs typeface="+mn-lt"/>
              </a:rPr>
              <a:t>getpass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, </a:t>
            </a:r>
            <a:r>
              <a:rPr lang="en-US" sz="2000" err="1">
                <a:solidFill>
                  <a:srgbClr val="24A9E1"/>
                </a:solidFill>
                <a:ea typeface="+mn-lt"/>
                <a:cs typeface="+mn-lt"/>
              </a:rPr>
              <a:t>poplib</a:t>
            </a:r>
            <a:endParaRPr lang="en-US" sz="2000">
              <a:solidFill>
                <a:srgbClr val="24A9E1"/>
              </a:solidFill>
              <a:cs typeface="Calibri"/>
            </a:endParaRPr>
          </a:p>
          <a:p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GPOP3SERVER = 'pop.gmail.com'</a:t>
            </a: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POP3PORT = 995</a:t>
            </a:r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username = input("Enter your email user ID: ")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password = 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getpass.getpass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(prompt="Enter your email password: ") </a:t>
            </a:r>
            <a:endParaRPr lang="en-US" dirty="0"/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mailbox = poplib.POP3_SSL(GPOP3SERVER, POP3PORT) </a:t>
            </a:r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mailbox.user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(username)</a:t>
            </a:r>
          </a:p>
          <a:p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mailbox.pass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_(password) </a:t>
            </a:r>
            <a:endParaRPr lang="en-US" sz="2000" dirty="0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num_messages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len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mailbox.list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()[1])</a:t>
            </a:r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f"Total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 emails: {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num_messages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}")</a:t>
            </a:r>
            <a:endParaRPr lang="en-US" sz="2000">
              <a:solidFill>
                <a:srgbClr val="24A9E1"/>
              </a:solidFill>
              <a:cs typeface="Calibri" panose="020F0502020204030204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print("Getting last message")</a:t>
            </a:r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for msg in 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mailbox.retr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num_messages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)[1]:</a:t>
            </a:r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       print(msg)</a:t>
            </a:r>
            <a:endParaRPr lang="en-US" sz="2000" dirty="0">
              <a:solidFill>
                <a:srgbClr val="24A9E1"/>
              </a:solidFill>
              <a:cs typeface="Calibri"/>
            </a:endParaRPr>
          </a:p>
          <a:p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mailbox.quit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000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509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Retrieving E-mails Using POP3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6FD9DAE-2101-4B93-390C-C743521D583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93855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509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Retrieving E-mails Using IMAP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imaplib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has these methods:</a:t>
            </a:r>
            <a:endParaRPr lang="en-US" sz="2600" dirty="0" err="1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IMAP4_SSL():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creates a secure IMAP object.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login():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logins to the server.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list():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lists the folders present in mailbox. Returns a tuple of ('Ok', [list])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select():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selects a specific mail folder to get messages from it. Returns a tuple of ('Ok', [list of one item specify number of emails in this folder])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fetch():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returns a particular message. Its 1st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argu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 Is the number of message, the second is the parsing format. Return a tuple of ('Ok', [list of message header]).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05876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25840" y="1387649"/>
            <a:ext cx="8226722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imaplib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, email</a:t>
            </a:r>
            <a:endParaRPr lang="en-US" sz="2400">
              <a:cs typeface="Calibri"/>
            </a:endParaRPr>
          </a:p>
          <a:p>
            <a:r>
              <a:rPr lang="en-US" sz="2400" err="1">
                <a:solidFill>
                  <a:srgbClr val="24A9E1"/>
                </a:solidFill>
                <a:ea typeface="+mn-lt"/>
                <a:cs typeface="+mn-lt"/>
              </a:rPr>
              <a:t>imapServer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 = 'imap.gmail.com'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sender = 'hamada.mbsoft@gmail.com'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password = '</a:t>
            </a:r>
            <a:r>
              <a:rPr lang="en-US" sz="2400" err="1">
                <a:solidFill>
                  <a:srgbClr val="24A9E1"/>
                </a:solidFill>
                <a:ea typeface="+mn-lt"/>
                <a:cs typeface="+mn-lt"/>
              </a:rPr>
              <a:t>yhtnypwcoagnbfno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' #Invalid credentials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conn = imaplib.IMAP4_SSL(</a:t>
            </a:r>
            <a:r>
              <a:rPr lang="en-US" sz="2400" err="1">
                <a:solidFill>
                  <a:srgbClr val="24A9E1"/>
                </a:solidFill>
                <a:ea typeface="+mn-lt"/>
                <a:cs typeface="+mn-lt"/>
              </a:rPr>
              <a:t>imapServer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400" err="1">
                <a:solidFill>
                  <a:srgbClr val="24A9E1"/>
                </a:solidFill>
                <a:ea typeface="+mn-lt"/>
                <a:cs typeface="+mn-lt"/>
              </a:rPr>
              <a:t>conn.login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(sender, password)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conn.list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400" err="1">
                <a:solidFill>
                  <a:srgbClr val="24A9E1"/>
                </a:solidFill>
                <a:ea typeface="+mn-lt"/>
                <a:cs typeface="+mn-lt"/>
              </a:rPr>
              <a:t>conn.select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('INBOX'))</a:t>
            </a:r>
          </a:p>
          <a:p>
            <a:r>
              <a:rPr lang="en-US" sz="2400" err="1">
                <a:solidFill>
                  <a:srgbClr val="24A9E1"/>
                </a:solidFill>
                <a:ea typeface="+mn-lt"/>
                <a:cs typeface="+mn-lt"/>
              </a:rPr>
              <a:t>conn.select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('INBOX')</a:t>
            </a:r>
          </a:p>
          <a:p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typ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, data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conn.fetch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(b'6433','(RFC822)')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print(data[0])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print(data[0][1])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509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Retrieving E-mails Using IMAP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6FD9DAE-2101-4B93-390C-C743521D583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671985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11985" y="1761722"/>
            <a:ext cx="8226722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…......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# convert data into email message object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email.message_from_string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(data[0][1].decode('utf-8'))</a:t>
            </a:r>
            <a:endParaRPr lang="en-US" sz="2400">
              <a:cs typeface="Calibri"/>
            </a:endParaRP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print("To:", msg['to'])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print("From:", msg['from'])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print("Subject: ", msg['subject'])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# use walk() to get message parts and check its content type 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for p in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msg.walk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     if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p.get_content_type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 == 'text/plain':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         body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p.get_payload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print(body)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509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Retrieving E-mails Using IMAP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6FD9DAE-2101-4B93-390C-C743521D583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1683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01309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Sheet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9372" y="2119326"/>
            <a:ext cx="10083231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Exercise 1: </a:t>
            </a:r>
            <a:endParaRPr lang="en-US"/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Create your own Mail Client and use it to send e-mail to "hamada@esu.ac.ae".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9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038658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959</cp:revision>
  <dcterms:created xsi:type="dcterms:W3CDTF">2021-08-03T13:03:26Z</dcterms:created>
  <dcterms:modified xsi:type="dcterms:W3CDTF">2022-11-30T15:03:46Z</dcterms:modified>
</cp:coreProperties>
</file>