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4" r:id="rId2"/>
    <p:sldId id="495" r:id="rId3"/>
    <p:sldId id="496" r:id="rId4"/>
    <p:sldId id="571" r:id="rId5"/>
    <p:sldId id="525" r:id="rId6"/>
    <p:sldId id="526" r:id="rId7"/>
    <p:sldId id="557" r:id="rId8"/>
    <p:sldId id="530" r:id="rId9"/>
    <p:sldId id="558" r:id="rId10"/>
    <p:sldId id="563" r:id="rId11"/>
    <p:sldId id="565" r:id="rId12"/>
    <p:sldId id="528" r:id="rId13"/>
    <p:sldId id="529" r:id="rId14"/>
    <p:sldId id="531" r:id="rId15"/>
    <p:sldId id="589" r:id="rId16"/>
    <p:sldId id="590" r:id="rId17"/>
    <p:sldId id="533" r:id="rId18"/>
    <p:sldId id="591" r:id="rId19"/>
    <p:sldId id="535" r:id="rId20"/>
    <p:sldId id="587" r:id="rId21"/>
    <p:sldId id="592" r:id="rId22"/>
    <p:sldId id="588" r:id="rId23"/>
    <p:sldId id="593" r:id="rId24"/>
    <p:sldId id="594" r:id="rId25"/>
    <p:sldId id="595" r:id="rId26"/>
    <p:sldId id="543" r:id="rId27"/>
    <p:sldId id="596" r:id="rId28"/>
    <p:sldId id="597" r:id="rId29"/>
    <p:sldId id="598" r:id="rId30"/>
    <p:sldId id="599" r:id="rId31"/>
    <p:sldId id="600" r:id="rId32"/>
    <p:sldId id="550" r:id="rId33"/>
    <p:sldId id="601" r:id="rId34"/>
    <p:sldId id="602" r:id="rId35"/>
    <p:sldId id="576" r:id="rId36"/>
    <p:sldId id="603" r:id="rId37"/>
    <p:sldId id="604" r:id="rId38"/>
    <p:sldId id="605" r:id="rId39"/>
    <p:sldId id="578" r:id="rId40"/>
    <p:sldId id="579" r:id="rId41"/>
    <p:sldId id="585" r:id="rId42"/>
    <p:sldId id="527" r:id="rId43"/>
    <p:sldId id="581" r:id="rId44"/>
    <p:sldId id="584" r:id="rId45"/>
    <p:sldId id="583" r:id="rId46"/>
    <p:sldId id="580"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33"/>
    <a:srgbClr val="FF7C80"/>
    <a:srgbClr val="FF9900"/>
    <a:srgbClr val="CC0099"/>
    <a:srgbClr val="00FFFF"/>
    <a:srgbClr val="FFCC99"/>
    <a:srgbClr val="FFFF66"/>
    <a:srgbClr val="66FF33"/>
    <a:srgbClr val="CC6600"/>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en-US" sz="2800" b="1" i="0" dirty="0">
              <a:solidFill>
                <a:schemeClr val="tx1"/>
              </a:solidFill>
              <a:effectLst/>
              <a:latin typeface="+mn-lt"/>
            </a:rPr>
            <a:t>III- The Project Closure Elements</a:t>
          </a:r>
          <a:endParaRPr lang="en-US" sz="28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07F34548-1890-422B-BDEB-4B233323A7CB}">
      <dgm:prSet/>
      <dgm:spPr>
        <a:solidFill>
          <a:srgbClr val="29EF29"/>
        </a:solidFill>
      </dgm:spPr>
      <dgm:t>
        <a:bodyPr/>
        <a:lstStyle/>
        <a:p>
          <a:r>
            <a:rPr lang="fr-FR" b="1" i="0" dirty="0">
              <a:solidFill>
                <a:schemeClr val="tx1"/>
              </a:solidFill>
              <a:effectLst/>
              <a:latin typeface="+mn-lt"/>
            </a:rPr>
            <a:t>II- The 3 phases of the Project Closure</a:t>
          </a:r>
          <a:endParaRPr lang="fr-FR" dirty="0">
            <a:solidFill>
              <a:schemeClr val="tx1"/>
            </a:solidFill>
          </a:endParaRPr>
        </a:p>
      </dgm:t>
    </dgm:pt>
    <dgm:pt modelId="{901E9DFA-4D9E-446B-B668-6895E592B61D}" type="parTrans" cxnId="{380CF9B3-E123-4FD9-8856-253E5CC3E527}">
      <dgm:prSet/>
      <dgm:spPr/>
      <dgm:t>
        <a:bodyPr/>
        <a:lstStyle/>
        <a:p>
          <a:endParaRPr lang="fr-FR"/>
        </a:p>
      </dgm:t>
    </dgm:pt>
    <dgm:pt modelId="{A828B06E-4853-4FAA-A187-373A03056D83}" type="sibTrans" cxnId="{380CF9B3-E123-4FD9-8856-253E5CC3E527}">
      <dgm:prSet/>
      <dgm:spPr/>
      <dgm:t>
        <a:bodyPr/>
        <a:lstStyle/>
        <a:p>
          <a:endParaRPr lang="fr-FR"/>
        </a:p>
      </dgm:t>
    </dgm:pt>
    <dgm:pt modelId="{B42E19ED-313E-4B9D-96B1-B477820E80B3}">
      <dgm:prSet custT="1"/>
      <dgm:spPr>
        <a:solidFill>
          <a:srgbClr val="F50B6F"/>
        </a:solidFill>
      </dgm:spPr>
      <dgm:t>
        <a:bodyPr/>
        <a:lstStyle/>
        <a:p>
          <a:r>
            <a:rPr lang="en-US" sz="2800" b="1" dirty="0">
              <a:solidFill>
                <a:schemeClr val="tx1"/>
              </a:solidFill>
            </a:rPr>
            <a:t>I- What is the Project Closure? </a:t>
          </a: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custT="1"/>
      <dgm:spPr/>
      <dgm:t>
        <a:bodyPr/>
        <a:lstStyle/>
        <a:p>
          <a:r>
            <a:rPr lang="en-US" sz="2800" b="1" i="0" dirty="0">
              <a:solidFill>
                <a:schemeClr val="tx1"/>
              </a:solidFill>
              <a:effectLst/>
              <a:latin typeface="+mn-lt"/>
            </a:rPr>
            <a:t>IV- The Project Closure Objectives and Scope</a:t>
          </a:r>
          <a:endParaRPr lang="fr-FR" sz="2800"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dgm:spPr>
        <a:solidFill>
          <a:srgbClr val="FF9900"/>
        </a:solidFill>
      </dgm:spPr>
      <dgm:t>
        <a:bodyPr/>
        <a:lstStyle/>
        <a:p>
          <a:r>
            <a:rPr lang="en-US" b="1" i="0" dirty="0">
              <a:solidFill>
                <a:schemeClr val="tx1"/>
              </a:solidFill>
              <a:effectLst/>
              <a:latin typeface="+mn-lt"/>
            </a:rPr>
            <a:t>V- Project Closure Best </a:t>
          </a:r>
          <a:r>
            <a:rPr lang="en-US" b="1" i="0" dirty="0" err="1">
              <a:solidFill>
                <a:schemeClr val="tx1"/>
              </a:solidFill>
              <a:effectLst/>
              <a:latin typeface="+mn-lt"/>
            </a:rPr>
            <a:t>Practicies</a:t>
          </a:r>
          <a:endParaRPr lang="fr-FR" dirty="0">
            <a:solidFill>
              <a:schemeClr val="tx1"/>
            </a:solidFill>
          </a:endParaRP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56473" custLinFactNeighborX="6198" custLinFactNeighborY="-36815">
        <dgm:presLayoutVars>
          <dgm:chMax/>
          <dgm:chPref val="3"/>
          <dgm:bulletEnabled val="1"/>
        </dgm:presLayoutVars>
      </dgm:prSet>
      <dgm:spPr/>
    </dgm:pt>
    <dgm:pt modelId="{4A204052-9386-4869-8FC4-AF225CDE6203}" type="pres">
      <dgm:prSet presAssocID="{07F34548-1890-422B-BDEB-4B233323A7CB}" presName="parentText2" presStyleLbl="node1" presStyleIdx="1" presStyleCnt="5" custScaleX="98828" custLinFactNeighborX="11045" custLinFactNeighborY="-25778">
        <dgm:presLayoutVars>
          <dgm:chMax/>
          <dgm:chPref val="3"/>
          <dgm:bulletEnabled val="1"/>
        </dgm:presLayoutVars>
      </dgm:prSet>
      <dgm:spPr/>
    </dgm:pt>
    <dgm:pt modelId="{58B34557-31BD-4870-80AF-40D2015E9E6B}" type="pres">
      <dgm:prSet presAssocID="{0CB3D2F5-CB3E-4731-B8D7-B2D102F14CDC}" presName="parentText3" presStyleLbl="node1" presStyleIdx="2" presStyleCnt="5" custScaleX="125955" custLinFactNeighborX="-4203" custLinFactNeighborY="-7433">
        <dgm:presLayoutVars>
          <dgm:chMax/>
          <dgm:chPref val="3"/>
          <dgm:bulletEnabled val="1"/>
        </dgm:presLayoutVars>
      </dgm:prSet>
      <dgm:spPr/>
    </dgm:pt>
    <dgm:pt modelId="{B75CEB36-2A22-46B1-9B18-029BEDD37EAA}" type="pres">
      <dgm:prSet presAssocID="{83240874-F30D-414D-833E-7524754D9CB0}" presName="parentText4" presStyleLbl="node1" presStyleIdx="3" presStyleCnt="5" custScaleX="193171" custLinFactNeighborX="-16256" custLinFactNeighborY="5480">
        <dgm:presLayoutVars>
          <dgm:chMax/>
          <dgm:chPref val="3"/>
          <dgm:bulletEnabled val="1"/>
        </dgm:presLayoutVars>
      </dgm:prSet>
      <dgm:spPr/>
    </dgm:pt>
    <dgm:pt modelId="{AF09C4AC-03D2-4554-8068-D831913F9F39}" type="pres">
      <dgm:prSet presAssocID="{85B43819-2CBA-4A54-BCCB-CBABC70212E0}" presName="parentText5" presStyleLbl="node1" presStyleIdx="4" presStyleCnt="5" custScaleX="383583" custLinFactNeighborX="-34536" custLinFactNeighborY="20880">
        <dgm:presLayoutVars>
          <dgm:chMax/>
          <dgm:chPref val="3"/>
          <dgm:bulletEnabled val="1"/>
        </dgm:presLayoutVars>
      </dgm:prSet>
      <dgm:spPr/>
    </dgm:pt>
  </dgm:ptLst>
  <dgm:cxnLst>
    <dgm:cxn modelId="{C06C651F-C143-4347-825A-29869EF31E83}" srcId="{6141646F-D791-4CA2-A717-C4D765645C71}" destId="{83240874-F30D-414D-833E-7524754D9CB0}" srcOrd="3" destOrd="0" parTransId="{0120E6D9-1865-4CA2-AB2E-63D4203F1A4A}" sibTransId="{AFB5E336-56ED-400A-BC45-384DBCBA6289}"/>
    <dgm:cxn modelId="{8E8DE01F-A675-4E44-8217-82CDC2DF07AD}" type="presOf" srcId="{83240874-F30D-414D-833E-7524754D9CB0}" destId="{B75CEB36-2A22-46B1-9B18-029BEDD37EAA}" srcOrd="0" destOrd="0" presId="urn:microsoft.com/office/officeart/2009/3/layout/IncreasingArrowsProcess"/>
    <dgm:cxn modelId="{5DDA4933-3FF6-433B-927D-1FCB42A77F79}" type="presOf" srcId="{0CB3D2F5-CB3E-4731-B8D7-B2D102F14CDC}" destId="{58B34557-31BD-4870-80AF-40D2015E9E6B}"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4" destOrd="0" parTransId="{06B53000-5F6D-445E-9F0A-997AE2D3A1BC}" sibTransId="{920369BC-0ABA-43E9-AA9D-3EA70EDF3621}"/>
    <dgm:cxn modelId="{5896B283-3339-46E1-B3FC-C09378934C1A}" srcId="{6141646F-D791-4CA2-A717-C4D765645C71}" destId="{0CB3D2F5-CB3E-4731-B8D7-B2D102F14CDC}" srcOrd="2"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80CF9B3-E123-4FD9-8856-253E5CC3E527}" srcId="{6141646F-D791-4CA2-A717-C4D765645C71}" destId="{07F34548-1890-422B-BDEB-4B233323A7CB}" srcOrd="1" destOrd="0" parTransId="{901E9DFA-4D9E-446B-B668-6895E592B61D}" sibTransId="{A828B06E-4853-4FAA-A187-373A03056D83}"/>
    <dgm:cxn modelId="{9F08A8B5-56ED-4E21-8A32-32AB898D3724}" type="presOf" srcId="{85B43819-2CBA-4A54-BCCB-CBABC70212E0}" destId="{AF09C4AC-03D2-4554-8068-D831913F9F39}" srcOrd="0" destOrd="0" presId="urn:microsoft.com/office/officeart/2009/3/layout/IncreasingArrowsProcess"/>
    <dgm:cxn modelId="{250576D5-7D85-4A16-9801-E6C77DC10D97}" type="presOf" srcId="{07F34548-1890-422B-BDEB-4B233323A7CB}" destId="{4A204052-9386-4869-8FC4-AF225CDE6203}"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EECBFE3B-DA86-4893-86FF-19F0A9D39834}" type="presParOf" srcId="{60F79489-D152-44F6-8459-445B4DDC4CAB}" destId="{4A204052-9386-4869-8FC4-AF225CDE6203}" srcOrd="1" destOrd="0" presId="urn:microsoft.com/office/officeart/2009/3/layout/IncreasingArrowsProcess"/>
    <dgm:cxn modelId="{E25ACB8B-9BD2-4278-B371-B7F4405A8DFE}" type="presParOf" srcId="{60F79489-D152-44F6-8459-445B4DDC4CAB}" destId="{58B34557-31BD-4870-80AF-40D2015E9E6B}" srcOrd="2" destOrd="0" presId="urn:microsoft.com/office/officeart/2009/3/layout/IncreasingArrowsProcess"/>
    <dgm:cxn modelId="{91A4D34F-AF41-4F5D-B2DD-9E14E7FD24FA}" type="presParOf" srcId="{60F79489-D152-44F6-8459-445B4DDC4CAB}" destId="{B75CEB36-2A22-46B1-9B18-029BEDD37EAA}" srcOrd="3" destOrd="0" presId="urn:microsoft.com/office/officeart/2009/3/layout/IncreasingArrowsProcess"/>
    <dgm:cxn modelId="{58919A89-BDA4-44C4-A5FC-83F639BE0903}" type="presParOf" srcId="{60F79489-D152-44F6-8459-445B4DDC4CAB}" destId="{AF09C4AC-03D2-4554-8068-D831913F9F39}"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13" y="0"/>
          <a:ext cx="5906199"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schemeClr val="tx1"/>
              </a:solidFill>
            </a:rPr>
            <a:t>I- What is the Project Closure? </a:t>
          </a:r>
        </a:p>
      </dsp:txBody>
      <dsp:txXfrm>
        <a:off x="13" y="380260"/>
        <a:ext cx="5525939" cy="760521"/>
      </dsp:txXfrm>
    </dsp:sp>
    <dsp:sp modelId="{4A204052-9386-4869-8FC4-AF225CDE6203}">
      <dsp:nvSpPr>
        <dsp:cNvPr id="0" name=""/>
        <dsp:cNvSpPr/>
      </dsp:nvSpPr>
      <dsp:spPr>
        <a:xfrm>
          <a:off x="22" y="647709"/>
          <a:ext cx="8425806" cy="1521041"/>
        </a:xfrm>
        <a:prstGeom prst="rightArrow">
          <a:avLst>
            <a:gd name="adj1" fmla="val 50000"/>
            <a:gd name="adj2" fmla="val 50000"/>
          </a:avLst>
        </a:prstGeom>
        <a:solidFill>
          <a:srgbClr val="29EF2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II- The 3 phases of the Project Closure</a:t>
          </a:r>
          <a:endParaRPr lang="fr-FR" sz="2800" kern="1200" dirty="0">
            <a:solidFill>
              <a:schemeClr val="tx1"/>
            </a:solidFill>
          </a:endParaRPr>
        </a:p>
      </dsp:txBody>
      <dsp:txXfrm>
        <a:off x="22" y="1027969"/>
        <a:ext cx="8045546" cy="760521"/>
      </dsp:txXfrm>
    </dsp:sp>
    <dsp:sp modelId="{58B34557-31BD-4870-80AF-40D2015E9E6B}">
      <dsp:nvSpPr>
        <dsp:cNvPr id="0" name=""/>
        <dsp:cNvSpPr/>
      </dsp:nvSpPr>
      <dsp:spPr>
        <a:xfrm>
          <a:off x="0" y="1433995"/>
          <a:ext cx="8304221"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chemeClr val="tx1"/>
              </a:solidFill>
              <a:effectLst/>
              <a:latin typeface="+mn-lt"/>
            </a:rPr>
            <a:t>III- The Project Closure Elements</a:t>
          </a:r>
          <a:endParaRPr lang="en-US" sz="2800" b="1" kern="1200" dirty="0">
            <a:solidFill>
              <a:schemeClr val="tx1"/>
            </a:solidFill>
          </a:endParaRPr>
        </a:p>
      </dsp:txBody>
      <dsp:txXfrm>
        <a:off x="0" y="1814255"/>
        <a:ext cx="7923961" cy="760521"/>
      </dsp:txXfrm>
    </dsp:sp>
    <dsp:sp modelId="{B75CEB36-2A22-46B1-9B18-029BEDD37EAA}">
      <dsp:nvSpPr>
        <dsp:cNvPr id="0" name=""/>
        <dsp:cNvSpPr/>
      </dsp:nvSpPr>
      <dsp:spPr>
        <a:xfrm>
          <a:off x="0" y="2137303"/>
          <a:ext cx="9000298" cy="1521041"/>
        </a:xfrm>
        <a:prstGeom prst="rightArrow">
          <a:avLst>
            <a:gd name="adj1" fmla="val 50000"/>
            <a:gd name="adj2" fmla="val 5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chemeClr val="tx1"/>
              </a:solidFill>
              <a:effectLst/>
              <a:latin typeface="+mn-lt"/>
            </a:rPr>
            <a:t>IV- The Project Closure Objectives and Scope</a:t>
          </a:r>
          <a:endParaRPr lang="fr-FR" sz="2800" kern="1200" dirty="0">
            <a:solidFill>
              <a:schemeClr val="tx1"/>
            </a:solidFill>
          </a:endParaRPr>
        </a:p>
      </dsp:txBody>
      <dsp:txXfrm>
        <a:off x="0" y="2517563"/>
        <a:ext cx="8620038" cy="760521"/>
      </dsp:txXfrm>
    </dsp:sp>
    <dsp:sp modelId="{AF09C4AC-03D2-4554-8068-D831913F9F39}">
      <dsp:nvSpPr>
        <dsp:cNvPr id="0" name=""/>
        <dsp:cNvSpPr/>
      </dsp:nvSpPr>
      <dsp:spPr>
        <a:xfrm>
          <a:off x="4" y="2878794"/>
          <a:ext cx="10458458" cy="1521041"/>
        </a:xfrm>
        <a:prstGeom prst="rightArrow">
          <a:avLst>
            <a:gd name="adj1" fmla="val 50000"/>
            <a:gd name="adj2" fmla="val 50000"/>
          </a:avLst>
        </a:prstGeom>
        <a:solidFill>
          <a:srgbClr val="FF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en-US" sz="2800" b="1" i="0" kern="1200" dirty="0">
              <a:solidFill>
                <a:schemeClr val="tx1"/>
              </a:solidFill>
              <a:effectLst/>
              <a:latin typeface="+mn-lt"/>
            </a:rPr>
            <a:t>V- Project Closure Best </a:t>
          </a:r>
          <a:r>
            <a:rPr lang="en-US" sz="2800" b="1" i="0" kern="1200" dirty="0" err="1">
              <a:solidFill>
                <a:schemeClr val="tx1"/>
              </a:solidFill>
              <a:effectLst/>
              <a:latin typeface="+mn-lt"/>
            </a:rPr>
            <a:t>Practicies</a:t>
          </a:r>
          <a:endParaRPr lang="fr-FR" sz="2800" kern="1200" dirty="0">
            <a:solidFill>
              <a:schemeClr val="tx1"/>
            </a:solidFill>
          </a:endParaRPr>
        </a:p>
      </dsp:txBody>
      <dsp:txXfrm>
        <a:off x="4" y="3259054"/>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88A361-7077-4CAF-B394-E8EE683E6D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8314301-61D6-4667-92EA-BCCDFE0C42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7F0BD79-8167-45F5-8EE2-6FC920C2198C}"/>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274433FE-6877-4342-AD52-E07DD006E0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0B7AB6-5BE1-4176-ACEF-9ED518960765}"/>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152047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1AEE5E-262D-477A-AD1C-E3379702BB1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C190C7-3017-4D62-845D-9E8337F83AD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65245DD-9EF1-4CE2-9E03-3CB4D766D87F}"/>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D58D57AA-5164-4612-BF4B-E6D27D7A57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B3A581-CF83-47AA-AC75-80E8133A9B50}"/>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4263799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9F124E-179F-4B9C-8EDD-51A96966107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C7CBE6A-2F03-4B4B-9041-9AF8892727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8954AA7-B31E-41E6-B7FB-14648C810E01}"/>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F858AB8F-11D6-40E1-ADB1-38027B60B9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3628AE-FD44-4371-A4D8-FD46F3755D9A}"/>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600021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85F4DE-CB1C-4501-954E-E023D5217A3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86D09BF-4262-4336-99B2-9E92E0B507B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874FD5D-EB25-423B-8948-409E74AFB06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420C0A8-40EA-4C0B-B76D-0ABA37E82352}"/>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6" name="Espace réservé du pied de page 5">
            <a:extLst>
              <a:ext uri="{FF2B5EF4-FFF2-40B4-BE49-F238E27FC236}">
                <a16:creationId xmlns:a16="http://schemas.microsoft.com/office/drawing/2014/main" id="{77989B5A-BD39-4846-83D4-25655A053EE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8A2D69D-251F-4512-A9D5-B97A800E5DE2}"/>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1281716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0EA940-A1A8-4D4F-9326-28D70C8EC2E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A85C67E-8C2F-4547-A1B4-C78BA1DCAC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E11F59-0991-4613-B675-E9C29907DC9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5CA20B4-F70D-4D63-84FA-687A5E6EB4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78B551-C422-4962-9165-4DD15EF6E2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95A3E42-AD6A-4FEC-BD3C-69D88E047F03}"/>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8" name="Espace réservé du pied de page 7">
            <a:extLst>
              <a:ext uri="{FF2B5EF4-FFF2-40B4-BE49-F238E27FC236}">
                <a16:creationId xmlns:a16="http://schemas.microsoft.com/office/drawing/2014/main" id="{BB07D8D3-1AF6-413C-82EB-767F527C433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E4D28C-9246-424D-BA51-4AEF3A368E3F}"/>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634518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DBDC0B-D02D-43FA-AADE-5D5ECCD0D1E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204EB0F-AED0-4D8C-BA24-E117D581519A}"/>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4" name="Espace réservé du pied de page 3">
            <a:extLst>
              <a:ext uri="{FF2B5EF4-FFF2-40B4-BE49-F238E27FC236}">
                <a16:creationId xmlns:a16="http://schemas.microsoft.com/office/drawing/2014/main" id="{2B560309-2102-42FA-B741-1CC5C3B278D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EED8633-0752-4801-8553-2A18FCDE8709}"/>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25896842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0CA61A6-D367-4F8A-B6DD-BB5C66BA1546}"/>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3" name="Espace réservé du pied de page 2">
            <a:extLst>
              <a:ext uri="{FF2B5EF4-FFF2-40B4-BE49-F238E27FC236}">
                <a16:creationId xmlns:a16="http://schemas.microsoft.com/office/drawing/2014/main" id="{813FDA97-26A3-4039-8C43-012BCB10190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334DAB5-BA30-4EB4-BA73-9B2960B4A3E6}"/>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56614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582D23-DAE9-46DB-B42A-991A6BE3BA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D3292BB-2B80-4610-9CD5-C83876467A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5B5C3D-A00F-4AE6-931B-FC48240559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23E239A-F9B1-4C43-AD2A-C48CB49F3DBA}"/>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6" name="Espace réservé du pied de page 5">
            <a:extLst>
              <a:ext uri="{FF2B5EF4-FFF2-40B4-BE49-F238E27FC236}">
                <a16:creationId xmlns:a16="http://schemas.microsoft.com/office/drawing/2014/main" id="{EFCB0D7C-DF03-45B4-B319-4BE3D73A899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A675B6B-BA56-4E3E-81A4-8F56AAF6A54B}"/>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567442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623A31-938C-40D2-9BA7-A335DB9D7D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284A42F-EC62-45D5-91B1-AD779FE29A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9F2149-9A32-4DB0-B733-1089C0B31C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2AB141-7CFF-4558-A695-833221B98000}"/>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6" name="Espace réservé du pied de page 5">
            <a:extLst>
              <a:ext uri="{FF2B5EF4-FFF2-40B4-BE49-F238E27FC236}">
                <a16:creationId xmlns:a16="http://schemas.microsoft.com/office/drawing/2014/main" id="{A765B40E-9670-432B-8C20-20A2A3D0779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E854E2-DEFA-4A19-9645-2F4641A33246}"/>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987065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60D3F1-5E29-42B3-B2BA-42862DECD0D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8F74E94-83DC-4E97-A39F-4A7CECF62A3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F5A95AF-4C57-490A-B1D4-FD881BBE02F6}"/>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8F594C71-4A56-41BA-BAA8-E87D4DCB8C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B38B09-94C4-4146-8FEC-2F3B0410ED1B}"/>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3050593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D9B7EB2-8FCA-4233-8418-3D6859AA45F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C59794C-A8A2-4C10-A7EE-534E66877B0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281012-09DB-4F24-BA41-4745BC2A5D82}"/>
              </a:ext>
            </a:extLst>
          </p:cNvPr>
          <p:cNvSpPr>
            <a:spLocks noGrp="1"/>
          </p:cNvSpPr>
          <p:nvPr>
            <p:ph type="dt" sz="half" idx="10"/>
          </p:nvPr>
        </p:nvSpPr>
        <p:spPr/>
        <p:txBody>
          <a:bodyPr/>
          <a:lstStyle/>
          <a:p>
            <a:fld id="{0D8E4EB8-4E6C-4D2E-967C-B51D29D8F3EE}"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7C059F73-1837-48FC-88AB-DFF7393E6A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431754-A1D4-4EEF-8F4E-9FDA660287FF}"/>
              </a:ext>
            </a:extLst>
          </p:cNvPr>
          <p:cNvSpPr>
            <a:spLocks noGrp="1"/>
          </p:cNvSpPr>
          <p:nvPr>
            <p:ph type="sldNum" sz="quarter" idx="12"/>
          </p:nvPr>
        </p:nvSpPr>
        <p:spPr/>
        <p:txBody>
          <a:bodyPr/>
          <a:lstStyle/>
          <a:p>
            <a:fld id="{BBC3B23F-F8CE-4682-87EF-23EE003A7F79}" type="slidenum">
              <a:rPr lang="fr-FR" smtClean="0"/>
              <a:t>‹N°›</a:t>
            </a:fld>
            <a:endParaRPr lang="fr-FR"/>
          </a:p>
        </p:txBody>
      </p:sp>
    </p:spTree>
    <p:extLst>
      <p:ext uri="{BB962C8B-B14F-4D97-AF65-F5344CB8AC3E}">
        <p14:creationId xmlns:p14="http://schemas.microsoft.com/office/powerpoint/2010/main" val="1708257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F7A6A15-86AF-4E12-B7E4-70720E1901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2D53E97-763E-4DE4-A5AF-B24A69ACD9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3CE18C-B531-4B87-A757-F28DB0576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8E4EB8-4E6C-4D2E-967C-B51D29D8F3EE}"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77DB0D85-5FB8-472D-98EB-A2521E8890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6428A1A-AD1E-4A2B-BF1A-8364A2EB16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3B23F-F8CE-4682-87EF-23EE003A7F79}" type="slidenum">
              <a:rPr lang="fr-FR" smtClean="0"/>
              <a:t>‹N°›</a:t>
            </a:fld>
            <a:endParaRPr lang="fr-FR"/>
          </a:p>
        </p:txBody>
      </p:sp>
    </p:spTree>
    <p:extLst>
      <p:ext uri="{BB962C8B-B14F-4D97-AF65-F5344CB8AC3E}">
        <p14:creationId xmlns:p14="http://schemas.microsoft.com/office/powerpoint/2010/main" val="3382064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154913" y="2522952"/>
            <a:ext cx="4411801" cy="1610718"/>
          </a:xfrm>
          <a:prstGeom prst="rect">
            <a:avLst/>
          </a:prstGeom>
        </p:spPr>
      </p:pic>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523220"/>
          </a:xfrm>
          <a:prstGeom prst="rect">
            <a:avLst/>
          </a:prstGeom>
          <a:noFill/>
        </p:spPr>
        <p:txBody>
          <a:bodyPr wrap="square">
            <a:spAutoFit/>
          </a:bodyPr>
          <a:lstStyle/>
          <a:p>
            <a:pPr algn="ctr"/>
            <a:r>
              <a:rPr lang="fr-FR" sz="2800" b="1" dirty="0"/>
              <a:t>Project Closure</a:t>
            </a:r>
            <a:endParaRPr lang="fr-FR" sz="2800" b="1" i="0" dirty="0">
              <a:effectLst/>
            </a:endParaRPr>
          </a:p>
        </p:txBody>
      </p:sp>
      <p:sp>
        <p:nvSpPr>
          <p:cNvPr id="19" name="ZoneTexte 18">
            <a:extLst>
              <a:ext uri="{FF2B5EF4-FFF2-40B4-BE49-F238E27FC236}">
                <a16:creationId xmlns:a16="http://schemas.microsoft.com/office/drawing/2014/main" id="{BBD818CE-05B2-4A0E-8DD6-9C578F76E564}"/>
              </a:ext>
            </a:extLst>
          </p:cNvPr>
          <p:cNvSpPr txBox="1"/>
          <p:nvPr/>
        </p:nvSpPr>
        <p:spPr>
          <a:xfrm>
            <a:off x="312497" y="2632076"/>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III :</a:t>
            </a:r>
          </a:p>
          <a:p>
            <a:pPr algn="ctr"/>
            <a:endParaRPr lang="fr-FR" sz="2000" b="1" i="0" dirty="0">
              <a:effectLst/>
              <a:latin typeface="Montserrat" panose="00000500000000000000" pitchFamily="2" charset="0"/>
            </a:endParaRPr>
          </a:p>
          <a:p>
            <a:pPr algn="ctr"/>
            <a:r>
              <a:rPr lang="fr-FR" sz="2000" b="1" i="0" dirty="0">
                <a:effectLst/>
                <a:latin typeface="Montserrat" panose="00000500000000000000" pitchFamily="2" charset="0"/>
              </a:rPr>
              <a:t>Closing Phase</a:t>
            </a:r>
            <a:endParaRPr lang="fr-FR" sz="20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B45D30-535A-4201-B03A-F5607492B1D8}"/>
              </a:ext>
            </a:extLst>
          </p:cNvPr>
          <p:cNvSpPr>
            <a:spLocks noGrp="1"/>
          </p:cNvSpPr>
          <p:nvPr>
            <p:ph idx="1"/>
          </p:nvPr>
        </p:nvSpPr>
        <p:spPr>
          <a:xfrm>
            <a:off x="167054" y="1834417"/>
            <a:ext cx="10278208" cy="4351338"/>
          </a:xfrm>
        </p:spPr>
        <p:txBody>
          <a:bodyPr>
            <a:normAutofit/>
          </a:bodyPr>
          <a:lstStyle/>
          <a:p>
            <a:pPr algn="just"/>
            <a:r>
              <a:rPr lang="en-US" sz="2600" b="0" i="0" dirty="0">
                <a:effectLst/>
              </a:rPr>
              <a:t>The Project Life Cycle includes the steps required for Project Managers to successfully manage a Project from start to finish. There are </a:t>
            </a:r>
            <a:r>
              <a:rPr lang="en-US" sz="2600" b="1" i="0" dirty="0">
                <a:effectLst/>
              </a:rPr>
              <a:t>5 phases to the</a:t>
            </a:r>
            <a:r>
              <a:rPr lang="en-US" sz="2600" b="0" i="0" dirty="0">
                <a:effectLst/>
              </a:rPr>
              <a:t> </a:t>
            </a:r>
            <a:r>
              <a:rPr lang="en-US" sz="2600" b="1" i="0" dirty="0">
                <a:effectLst/>
              </a:rPr>
              <a:t>Project Life Cycle </a:t>
            </a:r>
            <a:r>
              <a:rPr lang="en-US" sz="2600" b="0" i="0" dirty="0">
                <a:effectLst/>
              </a:rPr>
              <a:t>(also called the </a:t>
            </a:r>
            <a:r>
              <a:rPr lang="en-US" sz="2600" b="1" i="0" dirty="0">
                <a:effectLst/>
              </a:rPr>
              <a:t>5 Process Groups</a:t>
            </a:r>
            <a:r>
              <a:rPr lang="en-US" sz="2600" b="0" i="0" dirty="0">
                <a:effectLst/>
              </a:rPr>
              <a:t>)—Initiating, Planning, Executing, Monitoring/Controlling, and Closing. Each of these Project phases represents a group of interrelated processes that must take place:</a:t>
            </a:r>
          </a:p>
          <a:p>
            <a:r>
              <a:rPr lang="en-US" sz="2600" b="1" dirty="0">
                <a:solidFill>
                  <a:srgbClr val="FF0000"/>
                </a:solidFill>
              </a:rPr>
              <a:t>The Initiating Phase</a:t>
            </a:r>
            <a:r>
              <a:rPr lang="en-US" sz="2600" dirty="0">
                <a:solidFill>
                  <a:srgbClr val="2C2C2C"/>
                </a:solidFill>
              </a:rPr>
              <a:t>: </a:t>
            </a:r>
            <a:r>
              <a:rPr lang="en-US" sz="2600" b="0" i="0" dirty="0">
                <a:effectLst/>
              </a:rPr>
              <a:t>consists of just two separate processes: the </a:t>
            </a:r>
            <a:r>
              <a:rPr lang="en-US" sz="2600" b="1" i="0" dirty="0">
                <a:solidFill>
                  <a:srgbClr val="7030A0"/>
                </a:solidFill>
                <a:effectLst/>
              </a:rPr>
              <a:t>Project charter </a:t>
            </a:r>
            <a:r>
              <a:rPr lang="en-US" sz="2600" b="0" i="0" dirty="0">
                <a:solidFill>
                  <a:srgbClr val="2C2C2C"/>
                </a:solidFill>
                <a:effectLst/>
              </a:rPr>
              <a:t>and </a:t>
            </a:r>
            <a:r>
              <a:rPr lang="en-US" sz="2600" b="1" i="0" dirty="0">
                <a:solidFill>
                  <a:srgbClr val="7030A0"/>
                </a:solidFill>
                <a:effectLst/>
              </a:rPr>
              <a:t>Stakeholder Register</a:t>
            </a:r>
            <a:r>
              <a:rPr lang="en-US" sz="2600" b="0" i="0" dirty="0">
                <a:solidFill>
                  <a:srgbClr val="2C2C2C"/>
                </a:solidFill>
                <a:effectLst/>
              </a:rPr>
              <a:t>. </a:t>
            </a:r>
            <a:r>
              <a:rPr lang="en-US" sz="2600" b="0" i="0" dirty="0">
                <a:effectLst/>
              </a:rPr>
              <a:t>The point of this phase is to determine the</a:t>
            </a:r>
            <a:r>
              <a:rPr lang="en-US" sz="2600" b="0" i="0" dirty="0">
                <a:solidFill>
                  <a:srgbClr val="2C2C2C"/>
                </a:solidFill>
                <a:effectLst/>
              </a:rPr>
              <a:t> </a:t>
            </a:r>
            <a:r>
              <a:rPr lang="en-US" sz="2600" b="1" i="0" dirty="0">
                <a:solidFill>
                  <a:srgbClr val="00B050"/>
                </a:solidFill>
                <a:effectLst/>
              </a:rPr>
              <a:t>vision</a:t>
            </a:r>
            <a:r>
              <a:rPr lang="en-US" sz="2600" b="0" i="0" dirty="0">
                <a:solidFill>
                  <a:srgbClr val="2C2C2C"/>
                </a:solidFill>
                <a:effectLst/>
              </a:rPr>
              <a:t> </a:t>
            </a:r>
            <a:r>
              <a:rPr lang="en-US" sz="2600" b="0" i="0" dirty="0">
                <a:effectLst/>
              </a:rPr>
              <a:t>for your Project, document what you hope to accomplish, and secure approvals from a sanctioning Stakeholder</a:t>
            </a:r>
            <a:r>
              <a:rPr lang="en-US" b="0" i="0" dirty="0">
                <a:solidFill>
                  <a:srgbClr val="2C2C2C"/>
                </a:solidFill>
                <a:effectLst/>
                <a:latin typeface="adobe-clean"/>
              </a:rPr>
              <a:t>.</a:t>
            </a:r>
          </a:p>
          <a:p>
            <a:endParaRPr lang="fr-FR" dirty="0"/>
          </a:p>
        </p:txBody>
      </p:sp>
      <p:sp>
        <p:nvSpPr>
          <p:cNvPr id="4" name="Titre 1">
            <a:extLst>
              <a:ext uri="{FF2B5EF4-FFF2-40B4-BE49-F238E27FC236}">
                <a16:creationId xmlns:a16="http://schemas.microsoft.com/office/drawing/2014/main" id="{B5FD1FC1-F3B0-4E24-A17C-4E166D824967}"/>
              </a:ext>
            </a:extLst>
          </p:cNvPr>
          <p:cNvSpPr>
            <a:spLocks noGrp="1"/>
          </p:cNvSpPr>
          <p:nvPr>
            <p:ph type="title"/>
          </p:nvPr>
        </p:nvSpPr>
        <p:spPr>
          <a:xfrm>
            <a:off x="2423160" y="365125"/>
            <a:ext cx="7123176" cy="979043"/>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
        <p:nvSpPr>
          <p:cNvPr id="5" name="TextBox 15">
            <a:extLst>
              <a:ext uri="{FF2B5EF4-FFF2-40B4-BE49-F238E27FC236}">
                <a16:creationId xmlns:a16="http://schemas.microsoft.com/office/drawing/2014/main" id="{DD1FB787-E56A-490A-86CE-45BF39D917F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a:t>
            </a:r>
          </a:p>
        </p:txBody>
      </p:sp>
    </p:spTree>
    <p:extLst>
      <p:ext uri="{BB962C8B-B14F-4D97-AF65-F5344CB8AC3E}">
        <p14:creationId xmlns:p14="http://schemas.microsoft.com/office/powerpoint/2010/main" val="2400050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A48CE36-DF08-471C-A80E-AE1E31AA2197}"/>
              </a:ext>
            </a:extLst>
          </p:cNvPr>
          <p:cNvSpPr>
            <a:spLocks noGrp="1"/>
          </p:cNvSpPr>
          <p:nvPr>
            <p:ph idx="1"/>
          </p:nvPr>
        </p:nvSpPr>
        <p:spPr>
          <a:xfrm>
            <a:off x="155800" y="1825625"/>
            <a:ext cx="10278207" cy="4351338"/>
          </a:xfrm>
        </p:spPr>
        <p:txBody>
          <a:bodyPr>
            <a:normAutofit/>
          </a:bodyPr>
          <a:lstStyle/>
          <a:p>
            <a:pPr algn="just" fontAlgn="base"/>
            <a:r>
              <a:rPr lang="en-US" sz="2600" b="1" i="0" dirty="0">
                <a:solidFill>
                  <a:srgbClr val="FF0000"/>
                </a:solidFill>
                <a:effectLst/>
              </a:rPr>
              <a:t>The Planning Phase </a:t>
            </a:r>
            <a:r>
              <a:rPr lang="en-US" sz="2600" b="0" i="0" dirty="0">
                <a:solidFill>
                  <a:srgbClr val="2C2C2C"/>
                </a:solidFill>
                <a:effectLst/>
              </a:rPr>
              <a:t>process group is where you build the project infrastructure that will enable you to achieve your </a:t>
            </a:r>
            <a:r>
              <a:rPr lang="en-US" sz="2600" b="1" i="0" dirty="0">
                <a:solidFill>
                  <a:srgbClr val="2C2C2C"/>
                </a:solidFill>
                <a:effectLst/>
              </a:rPr>
              <a:t>Goal </a:t>
            </a:r>
            <a:r>
              <a:rPr lang="en-US" sz="2600" b="0" i="0" dirty="0">
                <a:solidFill>
                  <a:srgbClr val="2C2C2C"/>
                </a:solidFill>
                <a:effectLst/>
              </a:rPr>
              <a:t>within your predetermined time and budget constraints, starting with a </a:t>
            </a:r>
            <a:r>
              <a:rPr lang="en-US" sz="2600" b="1" i="0" dirty="0">
                <a:solidFill>
                  <a:srgbClr val="7030A0"/>
                </a:solidFill>
                <a:effectLst/>
              </a:rPr>
              <a:t>Project Management Plan</a:t>
            </a:r>
            <a:r>
              <a:rPr lang="en-US" sz="2600" b="0" i="0" dirty="0">
                <a:solidFill>
                  <a:srgbClr val="2C2C2C"/>
                </a:solidFill>
                <a:effectLst/>
              </a:rPr>
              <a:t>, </a:t>
            </a:r>
            <a:r>
              <a:rPr lang="en-US" sz="2600" b="1" i="0" dirty="0">
                <a:solidFill>
                  <a:srgbClr val="7030A0"/>
                </a:solidFill>
                <a:effectLst/>
              </a:rPr>
              <a:t>Project Scope</a:t>
            </a:r>
            <a:r>
              <a:rPr lang="en-US" sz="2600" b="0" i="0" dirty="0">
                <a:solidFill>
                  <a:srgbClr val="2C2C2C"/>
                </a:solidFill>
                <a:effectLst/>
              </a:rPr>
              <a:t>, </a:t>
            </a:r>
            <a:r>
              <a:rPr lang="en-US" sz="2600" b="1" i="0" dirty="0">
                <a:solidFill>
                  <a:srgbClr val="7030A0"/>
                </a:solidFill>
                <a:effectLst/>
              </a:rPr>
              <a:t>Work Breakdown Structure </a:t>
            </a:r>
            <a:r>
              <a:rPr lang="en-US" sz="2600" b="0" i="0" dirty="0">
                <a:solidFill>
                  <a:srgbClr val="2C2C2C"/>
                </a:solidFill>
                <a:effectLst/>
              </a:rPr>
              <a:t>and more—and wrapping up with qualitative and quantitative </a:t>
            </a:r>
            <a:r>
              <a:rPr lang="en-US" sz="2600" b="1" i="0" dirty="0">
                <a:solidFill>
                  <a:srgbClr val="7030A0"/>
                </a:solidFill>
                <a:effectLst/>
              </a:rPr>
              <a:t>Risk Analyses </a:t>
            </a:r>
            <a:r>
              <a:rPr lang="en-US" sz="2600" b="0" i="0" dirty="0">
                <a:solidFill>
                  <a:srgbClr val="2C2C2C"/>
                </a:solidFill>
                <a:effectLst/>
              </a:rPr>
              <a:t>and </a:t>
            </a:r>
            <a:r>
              <a:rPr lang="en-US" sz="2600" b="1" i="0" dirty="0">
                <a:solidFill>
                  <a:srgbClr val="7030A0"/>
                </a:solidFill>
                <a:effectLst/>
              </a:rPr>
              <a:t>Risk Responses</a:t>
            </a:r>
            <a:r>
              <a:rPr lang="en-US" sz="2600" b="0" i="0" dirty="0">
                <a:solidFill>
                  <a:srgbClr val="2C2C2C"/>
                </a:solidFill>
                <a:effectLst/>
              </a:rPr>
              <a:t>. </a:t>
            </a:r>
            <a:r>
              <a:rPr lang="en-US" sz="2600" b="0" i="0" dirty="0">
                <a:effectLst/>
              </a:rPr>
              <a:t>	</a:t>
            </a:r>
          </a:p>
          <a:p>
            <a:pPr algn="just" fontAlgn="base"/>
            <a:r>
              <a:rPr lang="en-US" sz="2600" b="1" i="0" dirty="0">
                <a:solidFill>
                  <a:srgbClr val="FF0000"/>
                </a:solidFill>
                <a:effectLst/>
              </a:rPr>
              <a:t>The Executing Phase </a:t>
            </a:r>
            <a:r>
              <a:rPr lang="en-US" sz="2600" b="0" i="0" dirty="0">
                <a:effectLst/>
              </a:rPr>
              <a:t>is where the rubber hits the road—where most of the</a:t>
            </a:r>
            <a:r>
              <a:rPr lang="en-US" sz="2600" b="0" i="0" dirty="0">
                <a:solidFill>
                  <a:srgbClr val="2C2C2C"/>
                </a:solidFill>
                <a:effectLst/>
              </a:rPr>
              <a:t> </a:t>
            </a:r>
            <a:r>
              <a:rPr lang="en-US" sz="2600" b="1" i="0" dirty="0">
                <a:solidFill>
                  <a:srgbClr val="7030A0"/>
                </a:solidFill>
                <a:effectLst/>
              </a:rPr>
              <a:t>Budget</a:t>
            </a:r>
            <a:r>
              <a:rPr lang="en-US" sz="2600" b="0" i="0" dirty="0">
                <a:solidFill>
                  <a:srgbClr val="2C2C2C"/>
                </a:solidFill>
                <a:effectLst/>
              </a:rPr>
              <a:t> </a:t>
            </a:r>
            <a:r>
              <a:rPr lang="en-US" sz="2600" b="0" i="0" dirty="0">
                <a:effectLst/>
              </a:rPr>
              <a:t>is allocated and most of the </a:t>
            </a:r>
            <a:r>
              <a:rPr lang="en-US" sz="2600" b="1" i="0" dirty="0">
                <a:solidFill>
                  <a:srgbClr val="7030A0"/>
                </a:solidFill>
                <a:effectLst/>
              </a:rPr>
              <a:t>Project Deliverables </a:t>
            </a:r>
            <a:r>
              <a:rPr lang="en-US" sz="2600" b="0" i="0" dirty="0">
                <a:effectLst/>
              </a:rPr>
              <a:t>are produced. </a:t>
            </a:r>
          </a:p>
          <a:p>
            <a:pPr algn="just" fontAlgn="base"/>
            <a:r>
              <a:rPr lang="en-US" sz="2600" b="0" i="0" dirty="0">
                <a:effectLst/>
              </a:rPr>
              <a:t>You take your</a:t>
            </a:r>
            <a:r>
              <a:rPr lang="en-US" sz="2600" b="0" i="0" dirty="0">
                <a:solidFill>
                  <a:srgbClr val="2C2C2C"/>
                </a:solidFill>
                <a:effectLst/>
              </a:rPr>
              <a:t> </a:t>
            </a:r>
            <a:r>
              <a:rPr lang="en-US" sz="2600" b="1" i="0" dirty="0">
                <a:solidFill>
                  <a:srgbClr val="7030A0"/>
                </a:solidFill>
                <a:effectLst/>
              </a:rPr>
              <a:t>Project Plan </a:t>
            </a:r>
            <a:r>
              <a:rPr lang="en-US" sz="2600" b="0" i="0" dirty="0">
                <a:effectLst/>
              </a:rPr>
              <a:t>and put it into action, whether that takes weeks, months, or even years</a:t>
            </a:r>
            <a:r>
              <a:rPr lang="en-US" sz="2600" b="0" i="0" dirty="0">
                <a:solidFill>
                  <a:srgbClr val="2C2C2C"/>
                </a:solidFill>
                <a:effectLst/>
              </a:rPr>
              <a:t>. </a:t>
            </a:r>
            <a:endParaRPr lang="fr-FR" sz="2600" dirty="0"/>
          </a:p>
        </p:txBody>
      </p:sp>
      <p:sp>
        <p:nvSpPr>
          <p:cNvPr id="4" name="TextBox 15">
            <a:extLst>
              <a:ext uri="{FF2B5EF4-FFF2-40B4-BE49-F238E27FC236}">
                <a16:creationId xmlns:a16="http://schemas.microsoft.com/office/drawing/2014/main" id="{07FFEB06-5EC9-44A8-99FC-6E87D6AE87FD}"/>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a:t>
            </a:r>
          </a:p>
        </p:txBody>
      </p:sp>
      <p:sp>
        <p:nvSpPr>
          <p:cNvPr id="7" name="Titre 1">
            <a:extLst>
              <a:ext uri="{FF2B5EF4-FFF2-40B4-BE49-F238E27FC236}">
                <a16:creationId xmlns:a16="http://schemas.microsoft.com/office/drawing/2014/main" id="{627AE4D3-04E3-47C9-AD7C-95EB366D6944}"/>
              </a:ext>
            </a:extLst>
          </p:cNvPr>
          <p:cNvSpPr>
            <a:spLocks noGrp="1"/>
          </p:cNvSpPr>
          <p:nvPr>
            <p:ph type="title"/>
          </p:nvPr>
        </p:nvSpPr>
        <p:spPr>
          <a:xfrm>
            <a:off x="2340864" y="365125"/>
            <a:ext cx="7278624" cy="896747"/>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Tree>
    <p:extLst>
      <p:ext uri="{BB962C8B-B14F-4D97-AF65-F5344CB8AC3E}">
        <p14:creationId xmlns:p14="http://schemas.microsoft.com/office/powerpoint/2010/main" val="2381548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18ACA18-9785-45DD-88AD-F40DADF6B5E7}"/>
              </a:ext>
            </a:extLst>
          </p:cNvPr>
          <p:cNvSpPr>
            <a:spLocks noGrp="1"/>
          </p:cNvSpPr>
          <p:nvPr>
            <p:ph idx="1"/>
          </p:nvPr>
        </p:nvSpPr>
        <p:spPr>
          <a:xfrm>
            <a:off x="118872" y="1825625"/>
            <a:ext cx="10259568" cy="4351338"/>
          </a:xfrm>
        </p:spPr>
        <p:txBody>
          <a:bodyPr/>
          <a:lstStyle/>
          <a:p>
            <a:r>
              <a:rPr lang="en-US" b="1" i="0" dirty="0">
                <a:solidFill>
                  <a:srgbClr val="FF0000"/>
                </a:solidFill>
                <a:effectLst/>
                <a:latin typeface="adobe-clean"/>
              </a:rPr>
              <a:t>The Monitoring and Controlling Phase </a:t>
            </a:r>
            <a:r>
              <a:rPr lang="en-US" b="0" i="0" dirty="0">
                <a:solidFill>
                  <a:srgbClr val="2C2C2C"/>
                </a:solidFill>
                <a:effectLst/>
                <a:latin typeface="adobe-clean"/>
              </a:rPr>
              <a:t>involves keeping an eye on the actual progress of the project against your plan and taking corrective action where necessary. No amount of perfect planning will exempt you from the need to be constantly vigilant with tracking and reporting.</a:t>
            </a:r>
          </a:p>
          <a:p>
            <a:r>
              <a:rPr lang="en-US" dirty="0">
                <a:solidFill>
                  <a:srgbClr val="2C2C2C"/>
                </a:solidFill>
                <a:latin typeface="adobe-clean"/>
              </a:rPr>
              <a:t>We reach the last phase of </a:t>
            </a:r>
            <a:r>
              <a:rPr lang="en-US" b="1" dirty="0">
                <a:solidFill>
                  <a:srgbClr val="0070C0"/>
                </a:solidFill>
                <a:latin typeface="adobe-clean"/>
              </a:rPr>
              <a:t>the</a:t>
            </a:r>
            <a:r>
              <a:rPr lang="en-US" dirty="0">
                <a:solidFill>
                  <a:srgbClr val="2C2C2C"/>
                </a:solidFill>
                <a:latin typeface="adobe-clean"/>
              </a:rPr>
              <a:t> </a:t>
            </a:r>
            <a:r>
              <a:rPr lang="en-US" b="1" dirty="0">
                <a:solidFill>
                  <a:srgbClr val="0070C0"/>
                </a:solidFill>
                <a:latin typeface="adobe-clean"/>
              </a:rPr>
              <a:t>Project Life Cycle</a:t>
            </a:r>
            <a:r>
              <a:rPr lang="en-US" dirty="0">
                <a:solidFill>
                  <a:srgbClr val="2C2C2C"/>
                </a:solidFill>
                <a:latin typeface="adobe-clean"/>
              </a:rPr>
              <a:t>……</a:t>
            </a:r>
            <a:endParaRPr lang="fr-FR" dirty="0"/>
          </a:p>
        </p:txBody>
      </p:sp>
      <p:sp>
        <p:nvSpPr>
          <p:cNvPr id="4" name="Titre 1">
            <a:extLst>
              <a:ext uri="{FF2B5EF4-FFF2-40B4-BE49-F238E27FC236}">
                <a16:creationId xmlns:a16="http://schemas.microsoft.com/office/drawing/2014/main" id="{166A23C9-8FAF-4279-9E98-4ED009955A69}"/>
              </a:ext>
            </a:extLst>
          </p:cNvPr>
          <p:cNvSpPr>
            <a:spLocks noGrp="1"/>
          </p:cNvSpPr>
          <p:nvPr>
            <p:ph type="title"/>
          </p:nvPr>
        </p:nvSpPr>
        <p:spPr>
          <a:xfrm>
            <a:off x="2459736" y="365125"/>
            <a:ext cx="7168896" cy="924179"/>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solidFill>
                <a:schemeClr val="bg1"/>
              </a:solidFill>
              <a:latin typeface="+mn-lt"/>
            </a:endParaRPr>
          </a:p>
        </p:txBody>
      </p:sp>
    </p:spTree>
    <p:extLst>
      <p:ext uri="{BB962C8B-B14F-4D97-AF65-F5344CB8AC3E}">
        <p14:creationId xmlns:p14="http://schemas.microsoft.com/office/powerpoint/2010/main" val="354658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3018551822"/>
              </p:ext>
            </p:extLst>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10 </a:t>
            </a:r>
          </a:p>
        </p:txBody>
      </p:sp>
    </p:spTree>
    <p:extLst>
      <p:ext uri="{BB962C8B-B14F-4D97-AF65-F5344CB8AC3E}">
        <p14:creationId xmlns:p14="http://schemas.microsoft.com/office/powerpoint/2010/main" val="1103373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2468D0-5B23-44E2-88EA-B807F6FE77AA}"/>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
        <p:nvSpPr>
          <p:cNvPr id="3" name="Espace réservé du contenu 2">
            <a:extLst>
              <a:ext uri="{FF2B5EF4-FFF2-40B4-BE49-F238E27FC236}">
                <a16:creationId xmlns:a16="http://schemas.microsoft.com/office/drawing/2014/main" id="{5B15F693-3098-4562-9F46-A810DC6CF340}"/>
              </a:ext>
            </a:extLst>
          </p:cNvPr>
          <p:cNvSpPr>
            <a:spLocks noGrp="1"/>
          </p:cNvSpPr>
          <p:nvPr>
            <p:ph idx="1"/>
          </p:nvPr>
        </p:nvSpPr>
        <p:spPr>
          <a:xfrm>
            <a:off x="100584" y="1690688"/>
            <a:ext cx="10314432" cy="4486275"/>
          </a:xfrm>
        </p:spPr>
        <p:txBody>
          <a:bodyPr>
            <a:normAutofit/>
          </a:bodyPr>
          <a:lstStyle/>
          <a:p>
            <a:pPr algn="just"/>
            <a:r>
              <a:rPr lang="en-US" sz="2600" b="0" i="0" dirty="0">
                <a:effectLst/>
              </a:rPr>
              <a:t>Many practitioners overlook the </a:t>
            </a:r>
            <a:r>
              <a:rPr lang="en-US" sz="2600" b="1" i="0" dirty="0">
                <a:solidFill>
                  <a:srgbClr val="FF3399"/>
                </a:solidFill>
                <a:effectLst/>
              </a:rPr>
              <a:t>Project Closing </a:t>
            </a:r>
            <a:r>
              <a:rPr lang="en-US" sz="2600" b="0" i="0" dirty="0">
                <a:effectLst/>
              </a:rPr>
              <a:t>Process group. </a:t>
            </a:r>
          </a:p>
          <a:p>
            <a:pPr marL="0" indent="0" algn="just">
              <a:buNone/>
            </a:pPr>
            <a:r>
              <a:rPr lang="en-US" sz="2600" b="0" i="0" dirty="0">
                <a:effectLst/>
              </a:rPr>
              <a:t>To them, successful </a:t>
            </a:r>
            <a:r>
              <a:rPr lang="en-US" sz="2600" b="1" i="0" dirty="0">
                <a:solidFill>
                  <a:srgbClr val="FF3399"/>
                </a:solidFill>
                <a:effectLst/>
              </a:rPr>
              <a:t>Project Closing</a:t>
            </a:r>
            <a:r>
              <a:rPr lang="en-US" sz="2600" b="0" i="0" dirty="0">
                <a:effectLst/>
              </a:rPr>
              <a:t>, also called </a:t>
            </a:r>
            <a:r>
              <a:rPr lang="en-US" sz="2600" b="1" i="0" dirty="0">
                <a:solidFill>
                  <a:srgbClr val="FF3399"/>
                </a:solidFill>
                <a:effectLst/>
              </a:rPr>
              <a:t>Project Delivery</a:t>
            </a:r>
            <a:r>
              <a:rPr lang="en-US" sz="2600" b="1" i="0" dirty="0">
                <a:solidFill>
                  <a:srgbClr val="FF0000"/>
                </a:solidFill>
                <a:effectLst/>
              </a:rPr>
              <a:t>, </a:t>
            </a:r>
            <a:r>
              <a:rPr lang="en-US" sz="2600" b="0" i="0" dirty="0">
                <a:effectLst/>
              </a:rPr>
              <a:t>is defined by the </a:t>
            </a:r>
            <a:r>
              <a:rPr lang="en-US" sz="2600" b="1" i="0" dirty="0">
                <a:effectLst/>
              </a:rPr>
              <a:t>completion of Deliverables </a:t>
            </a:r>
            <a:r>
              <a:rPr lang="en-US" sz="2600" b="0" i="0" dirty="0">
                <a:effectLst/>
              </a:rPr>
              <a:t>as per the </a:t>
            </a:r>
            <a:r>
              <a:rPr lang="en-US" sz="2600" b="1" i="0" dirty="0">
                <a:effectLst/>
              </a:rPr>
              <a:t>Objectives of Time and Cost. </a:t>
            </a:r>
          </a:p>
          <a:p>
            <a:pPr algn="just"/>
            <a:r>
              <a:rPr lang="en-US" sz="2600" b="0" i="0" dirty="0">
                <a:effectLst/>
              </a:rPr>
              <a:t>Little do these practitioners know that the </a:t>
            </a:r>
            <a:r>
              <a:rPr lang="en-US" sz="2600" b="1" i="0" dirty="0">
                <a:solidFill>
                  <a:srgbClr val="FF3399"/>
                </a:solidFill>
                <a:effectLst/>
              </a:rPr>
              <a:t>Project Closing Process </a:t>
            </a:r>
            <a:r>
              <a:rPr lang="en-US" sz="2600" b="0" i="0" dirty="0">
                <a:effectLst/>
              </a:rPr>
              <a:t>Group is as impactful and significant as the </a:t>
            </a:r>
            <a:r>
              <a:rPr lang="en-US" sz="2600" b="1" i="0" dirty="0">
                <a:solidFill>
                  <a:srgbClr val="33CCFF"/>
                </a:solidFill>
                <a:effectLst/>
              </a:rPr>
              <a:t>Initiation</a:t>
            </a:r>
            <a:r>
              <a:rPr lang="en-US" sz="2600" b="0" i="0" dirty="0">
                <a:effectLst/>
              </a:rPr>
              <a:t>, </a:t>
            </a:r>
            <a:r>
              <a:rPr lang="en-US" sz="2600" b="1" i="0" dirty="0">
                <a:solidFill>
                  <a:srgbClr val="00B050"/>
                </a:solidFill>
                <a:effectLst/>
              </a:rPr>
              <a:t>Planning</a:t>
            </a:r>
            <a:r>
              <a:rPr lang="en-US" sz="2600" b="0" i="0" dirty="0">
                <a:effectLst/>
              </a:rPr>
              <a:t>, </a:t>
            </a:r>
            <a:r>
              <a:rPr lang="en-US" sz="2600" b="1" i="0" dirty="0">
                <a:solidFill>
                  <a:srgbClr val="CC0099"/>
                </a:solidFill>
                <a:effectLst/>
              </a:rPr>
              <a:t>Executing</a:t>
            </a:r>
            <a:r>
              <a:rPr lang="en-US" sz="2600" b="0" i="0" dirty="0">
                <a:effectLst/>
              </a:rPr>
              <a:t>, and </a:t>
            </a:r>
            <a:r>
              <a:rPr lang="en-US" sz="2600" b="1" i="0" dirty="0">
                <a:solidFill>
                  <a:srgbClr val="FF6600"/>
                </a:solidFill>
                <a:effectLst/>
              </a:rPr>
              <a:t>Monitoring and Controlling </a:t>
            </a:r>
            <a:r>
              <a:rPr lang="en-US" sz="2600" b="1" i="0" dirty="0">
                <a:effectLst/>
              </a:rPr>
              <a:t>Process Groups</a:t>
            </a:r>
            <a:r>
              <a:rPr lang="en-US" sz="2600" b="0" i="0" dirty="0">
                <a:effectLst/>
              </a:rPr>
              <a:t>. </a:t>
            </a:r>
          </a:p>
          <a:p>
            <a:pPr algn="just"/>
            <a:r>
              <a:rPr lang="en-US" sz="2600" b="0" i="0" dirty="0">
                <a:effectLst/>
              </a:rPr>
              <a:t>As further explained in this lesson, the impact of </a:t>
            </a:r>
            <a:r>
              <a:rPr lang="en-US" sz="2600" b="1" i="0" dirty="0">
                <a:solidFill>
                  <a:srgbClr val="FF3399"/>
                </a:solidFill>
                <a:effectLst/>
              </a:rPr>
              <a:t>Project Closing </a:t>
            </a:r>
            <a:r>
              <a:rPr lang="en-US" sz="2600" b="0" i="0" dirty="0">
                <a:effectLst/>
              </a:rPr>
              <a:t>can be extensive, both to the Project and to the Organization. </a:t>
            </a:r>
          </a:p>
          <a:p>
            <a:pPr marL="0" indent="0" algn="l" fontAlgn="base">
              <a:buNone/>
            </a:pPr>
            <a:endParaRPr lang="fr-FR" dirty="0"/>
          </a:p>
        </p:txBody>
      </p:sp>
    </p:spTree>
    <p:extLst>
      <p:ext uri="{BB962C8B-B14F-4D97-AF65-F5344CB8AC3E}">
        <p14:creationId xmlns:p14="http://schemas.microsoft.com/office/powerpoint/2010/main" val="3414798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B15F693-3098-4562-9F46-A810DC6CF340}"/>
              </a:ext>
            </a:extLst>
          </p:cNvPr>
          <p:cNvSpPr>
            <a:spLocks noGrp="1"/>
          </p:cNvSpPr>
          <p:nvPr>
            <p:ph idx="1"/>
          </p:nvPr>
        </p:nvSpPr>
        <p:spPr>
          <a:xfrm>
            <a:off x="118872" y="1825625"/>
            <a:ext cx="10296144" cy="4351338"/>
          </a:xfrm>
        </p:spPr>
        <p:txBody>
          <a:bodyPr>
            <a:normAutofit/>
          </a:bodyPr>
          <a:lstStyle/>
          <a:p>
            <a:pPr marL="0" indent="0" algn="l" fontAlgn="base">
              <a:buNone/>
            </a:pPr>
            <a:r>
              <a:rPr lang="en-US" b="0" i="0" dirty="0">
                <a:effectLst/>
                <a:latin typeface="robotoregular"/>
              </a:rPr>
              <a:t>	</a:t>
            </a:r>
            <a:r>
              <a:rPr lang="en-US" sz="2600" b="1" i="0" dirty="0">
                <a:effectLst/>
              </a:rPr>
              <a:t>I-1-Definition</a:t>
            </a:r>
          </a:p>
          <a:p>
            <a:pPr marL="0" indent="0" algn="just">
              <a:buNone/>
            </a:pPr>
            <a:r>
              <a:rPr lang="en-US" sz="2600" b="0" i="0" dirty="0">
                <a:effectLst/>
              </a:rPr>
              <a:t>According to A Guide To </a:t>
            </a:r>
            <a:r>
              <a:rPr lang="en-US" sz="2600" b="1" i="0" dirty="0">
                <a:solidFill>
                  <a:srgbClr val="0070C0"/>
                </a:solidFill>
                <a:effectLst/>
              </a:rPr>
              <a:t>The Project Management Body of Knowledge </a:t>
            </a:r>
            <a:r>
              <a:rPr lang="en-US" sz="2600" b="0" i="0" dirty="0">
                <a:effectLst/>
              </a:rPr>
              <a:t>(</a:t>
            </a:r>
            <a:r>
              <a:rPr lang="en-US" sz="2600" b="1" i="0" dirty="0">
                <a:solidFill>
                  <a:srgbClr val="0070C0"/>
                </a:solidFill>
                <a:effectLst/>
              </a:rPr>
              <a:t>PMBOK</a:t>
            </a:r>
            <a:r>
              <a:rPr lang="en-US" sz="2600" b="1" i="0" baseline="30000" dirty="0">
                <a:solidFill>
                  <a:srgbClr val="0070C0"/>
                </a:solidFill>
                <a:effectLst/>
              </a:rPr>
              <a:t>®</a:t>
            </a:r>
            <a:r>
              <a:rPr lang="en-US" sz="2600" b="1" i="0" dirty="0">
                <a:solidFill>
                  <a:srgbClr val="0070C0"/>
                </a:solidFill>
                <a:effectLst/>
              </a:rPr>
              <a:t> Guide</a:t>
            </a:r>
            <a:r>
              <a:rPr lang="en-US" sz="2600" b="0" i="0" dirty="0">
                <a:effectLst/>
              </a:rPr>
              <a:t>) – Fifth Edition, </a:t>
            </a:r>
          </a:p>
          <a:p>
            <a:pPr marL="0" indent="0" algn="just">
              <a:buNone/>
            </a:pPr>
            <a:r>
              <a:rPr lang="en-US" sz="2600" b="0" i="0" dirty="0">
                <a:effectLst/>
              </a:rPr>
              <a:t>“</a:t>
            </a:r>
            <a:r>
              <a:rPr lang="en-US" sz="2600" b="1" i="1" dirty="0">
                <a:solidFill>
                  <a:srgbClr val="FF3399"/>
                </a:solidFill>
                <a:effectLst/>
              </a:rPr>
              <a:t>The Project Closing Process Group </a:t>
            </a:r>
            <a:r>
              <a:rPr lang="en-US" sz="2600" b="1" i="1" dirty="0">
                <a:effectLst/>
              </a:rPr>
              <a:t>consists of those processes performed to conclude all activities across all Project Management Process Groups to formally complete the project, phase, or contractual obligations. </a:t>
            </a:r>
          </a:p>
          <a:p>
            <a:pPr marL="0" indent="0" algn="just">
              <a:buNone/>
            </a:pPr>
            <a:r>
              <a:rPr lang="en-US" sz="2600" b="1" i="1" dirty="0">
                <a:effectLst/>
              </a:rPr>
              <a:t>This Process Group, when completed, verifies that the defined processes are completed within all of the Process Groups to close the Project of Phase, as appropriate, and formally establishes that the Project or Project Phase is complete</a:t>
            </a:r>
            <a:r>
              <a:rPr lang="en-US" sz="2600" b="0" i="0" dirty="0">
                <a:effectLst/>
              </a:rPr>
              <a:t>” (2013, p. 57).</a:t>
            </a:r>
          </a:p>
          <a:p>
            <a:pPr marL="0" indent="0">
              <a:buNone/>
            </a:pPr>
            <a:endParaRPr lang="fr-FR" dirty="0"/>
          </a:p>
        </p:txBody>
      </p:sp>
      <p:sp>
        <p:nvSpPr>
          <p:cNvPr id="7" name="Titre 1">
            <a:extLst>
              <a:ext uri="{FF2B5EF4-FFF2-40B4-BE49-F238E27FC236}">
                <a16:creationId xmlns:a16="http://schemas.microsoft.com/office/drawing/2014/main" id="{A02B5AE0-CDF8-473B-ADF2-A6F7C408C0CF}"/>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805058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1835C89-C4EC-4C4F-ADCC-8F19A037A545}"/>
              </a:ext>
            </a:extLst>
          </p:cNvPr>
          <p:cNvSpPr>
            <a:spLocks noGrp="1"/>
          </p:cNvSpPr>
          <p:nvPr>
            <p:ph idx="1"/>
          </p:nvPr>
        </p:nvSpPr>
        <p:spPr>
          <a:xfrm>
            <a:off x="170688" y="1853057"/>
            <a:ext cx="10207752" cy="4351338"/>
          </a:xfrm>
        </p:spPr>
        <p:txBody>
          <a:bodyPr/>
          <a:lstStyle/>
          <a:p>
            <a:pPr algn="just" fontAlgn="base"/>
            <a:r>
              <a:rPr lang="en-US" sz="2600" b="1" i="0" dirty="0">
                <a:solidFill>
                  <a:srgbClr val="FF3399"/>
                </a:solidFill>
                <a:effectLst/>
              </a:rPr>
              <a:t>Project Closing </a:t>
            </a:r>
            <a:r>
              <a:rPr lang="en-US" sz="2600" b="0" i="0" dirty="0">
                <a:effectLst/>
              </a:rPr>
              <a:t>defines a </a:t>
            </a:r>
            <a:r>
              <a:rPr lang="en-US" sz="2600" b="1" i="0" dirty="0">
                <a:effectLst/>
              </a:rPr>
              <a:t>Project’s success</a:t>
            </a:r>
            <a:r>
              <a:rPr lang="en-US" sz="2600" b="0" i="0" dirty="0">
                <a:effectLst/>
              </a:rPr>
              <a:t>.</a:t>
            </a:r>
          </a:p>
          <a:p>
            <a:pPr algn="just" fontAlgn="base"/>
            <a:r>
              <a:rPr lang="en-US" sz="2600" b="1" i="0" dirty="0">
                <a:solidFill>
                  <a:srgbClr val="FF3399"/>
                </a:solidFill>
                <a:effectLst/>
              </a:rPr>
              <a:t>Project Closure </a:t>
            </a:r>
            <a:r>
              <a:rPr lang="en-US" sz="2600" b="0" i="0" dirty="0">
                <a:effectLst/>
              </a:rPr>
              <a:t>is the critical last phase in the </a:t>
            </a:r>
            <a:r>
              <a:rPr lang="en-US" sz="2600" b="1" i="0" dirty="0">
                <a:solidFill>
                  <a:srgbClr val="0070C0"/>
                </a:solidFill>
                <a:effectLst/>
              </a:rPr>
              <a:t>Project Management Lifecycle</a:t>
            </a:r>
            <a:r>
              <a:rPr lang="en-US" sz="2600" b="0" i="0" dirty="0">
                <a:effectLst/>
              </a:rPr>
              <a:t>. </a:t>
            </a:r>
          </a:p>
          <a:p>
            <a:pPr algn="just" fontAlgn="base"/>
            <a:r>
              <a:rPr lang="en-US" sz="2600" b="0" i="0" dirty="0">
                <a:effectLst/>
              </a:rPr>
              <a:t>During </a:t>
            </a:r>
            <a:r>
              <a:rPr lang="en-US" sz="2600" b="1" i="0" dirty="0">
                <a:solidFill>
                  <a:srgbClr val="FF3399"/>
                </a:solidFill>
                <a:effectLst/>
              </a:rPr>
              <a:t>Project Closure </a:t>
            </a:r>
            <a:r>
              <a:rPr lang="en-US" sz="2600" b="0" i="0" dirty="0">
                <a:effectLst/>
              </a:rPr>
              <a:t>, the Team reviews </a:t>
            </a:r>
            <a:r>
              <a:rPr lang="en-US" sz="2600" b="1" i="0" dirty="0">
                <a:effectLst/>
              </a:rPr>
              <a:t>the Deliverables</a:t>
            </a:r>
            <a:r>
              <a:rPr lang="en-US" sz="2600" b="0" i="0" dirty="0">
                <a:effectLst/>
              </a:rPr>
              <a:t>, then compares and tests its quality to the intended </a:t>
            </a:r>
            <a:r>
              <a:rPr lang="en-US" sz="2600" b="1" i="0" dirty="0">
                <a:effectLst/>
              </a:rPr>
              <a:t>Project Outcome</a:t>
            </a:r>
            <a:r>
              <a:rPr lang="en-US" sz="2600" b="0" i="0" dirty="0">
                <a:effectLst/>
              </a:rPr>
              <a:t>. Then they share the Deliverables with </a:t>
            </a:r>
            <a:r>
              <a:rPr lang="en-US" sz="2600" b="1" i="0" dirty="0">
                <a:effectLst/>
              </a:rPr>
              <a:t>the Project’s Client</a:t>
            </a:r>
            <a:r>
              <a:rPr lang="en-US" sz="2600" b="0" i="0" dirty="0">
                <a:effectLst/>
              </a:rPr>
              <a:t>. </a:t>
            </a:r>
          </a:p>
          <a:p>
            <a:pPr algn="just" fontAlgn="base"/>
            <a:endParaRPr lang="en-US" sz="2600" b="0" i="0" dirty="0">
              <a:effectLst/>
            </a:endParaRPr>
          </a:p>
          <a:p>
            <a:pPr algn="just"/>
            <a:r>
              <a:rPr lang="en-US" sz="2600" b="0" i="0" dirty="0">
                <a:effectLst/>
              </a:rPr>
              <a:t>In other words, </a:t>
            </a:r>
            <a:r>
              <a:rPr lang="en-US" sz="2600" b="1" i="0" dirty="0">
                <a:solidFill>
                  <a:srgbClr val="FF3399"/>
                </a:solidFill>
                <a:effectLst/>
              </a:rPr>
              <a:t>Project Closure </a:t>
            </a:r>
            <a:r>
              <a:rPr lang="en-US" sz="2600" b="0" i="0" dirty="0">
                <a:effectLst/>
              </a:rPr>
              <a:t>is the </a:t>
            </a:r>
            <a:r>
              <a:rPr lang="en-US" sz="2600" b="1" i="0" dirty="0">
                <a:effectLst/>
              </a:rPr>
              <a:t>combination</a:t>
            </a:r>
            <a:r>
              <a:rPr lang="en-US" sz="2600" b="0" i="0" dirty="0">
                <a:effectLst/>
              </a:rPr>
              <a:t> of the following when applied to a Project:</a:t>
            </a:r>
          </a:p>
          <a:p>
            <a:endParaRPr lang="fr-FR" dirty="0"/>
          </a:p>
        </p:txBody>
      </p:sp>
      <p:sp>
        <p:nvSpPr>
          <p:cNvPr id="4" name="Titre 1">
            <a:extLst>
              <a:ext uri="{FF2B5EF4-FFF2-40B4-BE49-F238E27FC236}">
                <a16:creationId xmlns:a16="http://schemas.microsoft.com/office/drawing/2014/main" id="{F8EF0652-EA29-401A-B6E2-1FE019EC753E}"/>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08015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182F9CA-8AAA-4F00-AC3F-EB81519C09CB}"/>
              </a:ext>
            </a:extLst>
          </p:cNvPr>
          <p:cNvSpPr>
            <a:spLocks noGrp="1"/>
          </p:cNvSpPr>
          <p:nvPr>
            <p:ph idx="1"/>
          </p:nvPr>
        </p:nvSpPr>
        <p:spPr>
          <a:xfrm>
            <a:off x="188976" y="1816480"/>
            <a:ext cx="10193274" cy="4529455"/>
          </a:xfrm>
        </p:spPr>
        <p:txBody>
          <a:bodyPr>
            <a:normAutofit/>
          </a:bodyPr>
          <a:lstStyle/>
          <a:p>
            <a:pPr marL="0" indent="0" algn="just">
              <a:buNone/>
            </a:pPr>
            <a:r>
              <a:rPr lang="en-US" sz="2600" b="1" i="0" dirty="0">
                <a:solidFill>
                  <a:srgbClr val="33CCFF"/>
                </a:solidFill>
                <a:effectLst/>
              </a:rPr>
              <a:t>1. </a:t>
            </a:r>
            <a:r>
              <a:rPr lang="en-US" sz="2600" b="0" i="0" dirty="0">
                <a:effectLst/>
              </a:rPr>
              <a:t>Assurance that all the work has been completed,</a:t>
            </a:r>
          </a:p>
          <a:p>
            <a:pPr marL="0" indent="0" algn="just">
              <a:buNone/>
            </a:pPr>
            <a:r>
              <a:rPr lang="en-US" sz="2600" b="1" i="0" dirty="0">
                <a:solidFill>
                  <a:srgbClr val="FF3399"/>
                </a:solidFill>
                <a:effectLst/>
              </a:rPr>
              <a:t>2. </a:t>
            </a:r>
            <a:r>
              <a:rPr lang="en-US" sz="2600" b="0" i="0" dirty="0">
                <a:effectLst/>
              </a:rPr>
              <a:t>Assurance that all agreed upon project management processes have been executed, and</a:t>
            </a:r>
          </a:p>
          <a:p>
            <a:pPr marL="0" indent="0" algn="just">
              <a:buNone/>
            </a:pPr>
            <a:r>
              <a:rPr lang="en-US" sz="2600" b="1" i="0" dirty="0">
                <a:solidFill>
                  <a:srgbClr val="FFFF00"/>
                </a:solidFill>
                <a:effectLst/>
              </a:rPr>
              <a:t>3. </a:t>
            </a:r>
            <a:r>
              <a:rPr lang="en-US" sz="2600" b="0" i="0" dirty="0">
                <a:effectLst/>
              </a:rPr>
              <a:t>Formal recognition of the completion of a project—everyone agrees that it is completed.</a:t>
            </a:r>
          </a:p>
          <a:p>
            <a:pPr marL="0" indent="0" algn="just">
              <a:buNone/>
            </a:pPr>
            <a:r>
              <a:rPr lang="en-US" sz="2600" b="1" dirty="0">
                <a:solidFill>
                  <a:srgbClr val="92D050"/>
                </a:solidFill>
              </a:rPr>
              <a:t>4. </a:t>
            </a:r>
            <a:r>
              <a:rPr lang="en-US" sz="2600" b="0" i="0" dirty="0">
                <a:effectLst/>
              </a:rPr>
              <a:t>Making sure all the work that needed to be has been done.</a:t>
            </a:r>
          </a:p>
          <a:p>
            <a:pPr marL="0" indent="0" algn="just">
              <a:buNone/>
            </a:pPr>
            <a:r>
              <a:rPr lang="en-US" sz="2600" b="1" dirty="0">
                <a:solidFill>
                  <a:srgbClr val="CC0099"/>
                </a:solidFill>
              </a:rPr>
              <a:t>5. </a:t>
            </a:r>
            <a:r>
              <a:rPr lang="en-US" sz="2600" b="0" i="0" dirty="0">
                <a:effectLst/>
              </a:rPr>
              <a:t>Obtaining approval by the project's sponsor and customer (whether internal or external) for the work completed.</a:t>
            </a:r>
          </a:p>
          <a:p>
            <a:pPr marL="0" indent="0" algn="just">
              <a:buNone/>
            </a:pPr>
            <a:r>
              <a:rPr lang="en-US" sz="2600" b="1" dirty="0">
                <a:solidFill>
                  <a:srgbClr val="FFCC99"/>
                </a:solidFill>
              </a:rPr>
              <a:t>6. </a:t>
            </a:r>
            <a:r>
              <a:rPr lang="en-US" sz="2600" b="0" i="0" dirty="0">
                <a:effectLst/>
              </a:rPr>
              <a:t>Reviewing whether or not all organizational governance processes have been executed.</a:t>
            </a:r>
          </a:p>
          <a:p>
            <a:pPr marL="0" indent="0">
              <a:buNone/>
            </a:pPr>
            <a:endParaRPr lang="fr-FR" dirty="0"/>
          </a:p>
        </p:txBody>
      </p:sp>
      <p:sp>
        <p:nvSpPr>
          <p:cNvPr id="4" name="Titre 1">
            <a:extLst>
              <a:ext uri="{FF2B5EF4-FFF2-40B4-BE49-F238E27FC236}">
                <a16:creationId xmlns:a16="http://schemas.microsoft.com/office/drawing/2014/main" id="{B962588D-14D6-4743-B0F8-068A2F997325}"/>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678624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CAFCFA-24BF-4D93-91EF-2C20EDDEA8AC}"/>
              </a:ext>
            </a:extLst>
          </p:cNvPr>
          <p:cNvSpPr>
            <a:spLocks noGrp="1"/>
          </p:cNvSpPr>
          <p:nvPr>
            <p:ph idx="1"/>
          </p:nvPr>
        </p:nvSpPr>
        <p:spPr>
          <a:xfrm>
            <a:off x="207264" y="1862201"/>
            <a:ext cx="10162032" cy="4351338"/>
          </a:xfrm>
        </p:spPr>
        <p:txBody>
          <a:bodyPr>
            <a:normAutofit/>
          </a:bodyPr>
          <a:lstStyle/>
          <a:p>
            <a:pPr marL="0" indent="0" algn="l">
              <a:buNone/>
            </a:pPr>
            <a:r>
              <a:rPr lang="en-US" b="1" dirty="0">
                <a:solidFill>
                  <a:srgbClr val="0070C0"/>
                </a:solidFill>
              </a:rPr>
              <a:t>7. </a:t>
            </a:r>
            <a:r>
              <a:rPr lang="en-US" sz="2600" b="0" i="0" dirty="0">
                <a:effectLst/>
              </a:rPr>
              <a:t>Assessing whether or not the necessary project management processes have been applied.</a:t>
            </a:r>
          </a:p>
          <a:p>
            <a:pPr marL="0" indent="0" algn="l">
              <a:buNone/>
            </a:pPr>
            <a:r>
              <a:rPr lang="en-US" sz="2600" b="1" dirty="0">
                <a:solidFill>
                  <a:srgbClr val="FF9900"/>
                </a:solidFill>
              </a:rPr>
              <a:t>8. </a:t>
            </a:r>
            <a:r>
              <a:rPr lang="en-US" sz="2600" b="1" i="0" dirty="0">
                <a:solidFill>
                  <a:srgbClr val="FF9900"/>
                </a:solidFill>
                <a:effectLst/>
              </a:rPr>
              <a:t> </a:t>
            </a:r>
            <a:r>
              <a:rPr lang="en-US" sz="2600" b="0" i="0" dirty="0">
                <a:effectLst/>
              </a:rPr>
              <a:t>Administrative closing of any and all procurements, reviewing that all work on the contract has been completed and that both parties have completed their contractual obligations toward each other.</a:t>
            </a:r>
          </a:p>
          <a:p>
            <a:pPr marL="0" indent="0" algn="l">
              <a:buNone/>
            </a:pPr>
            <a:r>
              <a:rPr lang="en-US" sz="2600" b="1" dirty="0">
                <a:solidFill>
                  <a:srgbClr val="FF99FF"/>
                </a:solidFill>
              </a:rPr>
              <a:t>9. </a:t>
            </a:r>
            <a:r>
              <a:rPr lang="en-US" sz="2600" b="0" i="0" dirty="0">
                <a:effectLst/>
              </a:rPr>
              <a:t>Formally recognizing the completion of a project and its transition to operations.</a:t>
            </a:r>
          </a:p>
          <a:p>
            <a:pPr marL="0" indent="0" algn="l">
              <a:buNone/>
            </a:pPr>
            <a:r>
              <a:rPr lang="en-US" sz="2600" b="1" dirty="0">
                <a:solidFill>
                  <a:srgbClr val="FFFF00"/>
                </a:solidFill>
              </a:rPr>
              <a:t>10. </a:t>
            </a:r>
            <a:r>
              <a:rPr lang="en-US" sz="2600" b="0" i="0" dirty="0">
                <a:effectLst/>
              </a:rPr>
              <a:t>Validating that the project achieved benefits identified in the business case.</a:t>
            </a:r>
          </a:p>
          <a:p>
            <a:endParaRPr lang="fr-FR" dirty="0"/>
          </a:p>
        </p:txBody>
      </p:sp>
      <p:sp>
        <p:nvSpPr>
          <p:cNvPr id="4" name="Titre 1">
            <a:extLst>
              <a:ext uri="{FF2B5EF4-FFF2-40B4-BE49-F238E27FC236}">
                <a16:creationId xmlns:a16="http://schemas.microsoft.com/office/drawing/2014/main" id="{9867D1C0-7296-4AC9-B9E0-8F090CF9C614}"/>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86546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27C6F29C-35B6-487F-90B4-048B95DB5EF3}"/>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
        <p:nvSpPr>
          <p:cNvPr id="6" name="Espace réservé du contenu 5">
            <a:extLst>
              <a:ext uri="{FF2B5EF4-FFF2-40B4-BE49-F238E27FC236}">
                <a16:creationId xmlns:a16="http://schemas.microsoft.com/office/drawing/2014/main" id="{5BBFFB14-A6EC-684D-4971-4E95E92E9DA2}"/>
              </a:ext>
            </a:extLst>
          </p:cNvPr>
          <p:cNvSpPr>
            <a:spLocks noGrp="1"/>
          </p:cNvSpPr>
          <p:nvPr>
            <p:ph idx="1"/>
          </p:nvPr>
        </p:nvSpPr>
        <p:spPr>
          <a:xfrm>
            <a:off x="207264" y="1825625"/>
            <a:ext cx="10253472" cy="4351338"/>
          </a:xfrm>
        </p:spPr>
        <p:txBody>
          <a:bodyPr/>
          <a:lstStyle/>
          <a:p>
            <a:pPr marL="0" indent="0" algn="just">
              <a:buNone/>
            </a:pPr>
            <a:r>
              <a:rPr lang="en-US" sz="2600" b="1" dirty="0">
                <a:solidFill>
                  <a:srgbClr val="CC6600"/>
                </a:solidFill>
              </a:rPr>
              <a:t>11</a:t>
            </a:r>
            <a:r>
              <a:rPr lang="en-US" sz="2600" dirty="0"/>
              <a:t>. Capturing of lessons learned: What was done well, and should be documented so it can be repeated in the future? What could have been done better? And if so, how can it have been done.</a:t>
            </a:r>
          </a:p>
          <a:p>
            <a:pPr marL="0" indent="0" algn="just">
              <a:buNone/>
            </a:pPr>
            <a:r>
              <a:rPr lang="en-US" sz="2600" b="1" dirty="0">
                <a:solidFill>
                  <a:srgbClr val="66FF33"/>
                </a:solidFill>
              </a:rPr>
              <a:t>12. </a:t>
            </a:r>
            <a:r>
              <a:rPr lang="en-US" sz="2600" dirty="0"/>
              <a:t>Disbanding project resources, freeing them to perform other Projects and undertake other tasks as required within the Organization.</a:t>
            </a:r>
          </a:p>
          <a:p>
            <a:pPr marL="0" indent="0" algn="just">
              <a:buNone/>
            </a:pPr>
            <a:r>
              <a:rPr lang="en-US" sz="2600" b="1" dirty="0">
                <a:solidFill>
                  <a:srgbClr val="FF7C80"/>
                </a:solidFill>
              </a:rPr>
              <a:t>13. </a:t>
            </a:r>
            <a:r>
              <a:rPr lang="en-US" sz="2600" b="0" i="0" dirty="0">
                <a:effectLst/>
              </a:rPr>
              <a:t>Transitioning Project Deliverables to the customer organization in a manner that warrants seamless operations and support.</a:t>
            </a:r>
          </a:p>
          <a:p>
            <a:pPr marL="0" indent="0">
              <a:buNone/>
            </a:pPr>
            <a:endParaRPr lang="fr-FR" dirty="0"/>
          </a:p>
        </p:txBody>
      </p:sp>
    </p:spTree>
    <p:extLst>
      <p:ext uri="{BB962C8B-B14F-4D97-AF65-F5344CB8AC3E}">
        <p14:creationId xmlns:p14="http://schemas.microsoft.com/office/powerpoint/2010/main" val="3204280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85127AF-D427-4775-B34D-719757DD2FEC}"/>
              </a:ext>
            </a:extLst>
          </p:cNvPr>
          <p:cNvSpPr>
            <a:spLocks noGrp="1"/>
          </p:cNvSpPr>
          <p:nvPr>
            <p:ph idx="1"/>
          </p:nvPr>
        </p:nvSpPr>
        <p:spPr>
          <a:xfrm>
            <a:off x="164592" y="1825625"/>
            <a:ext cx="10250424" cy="4351338"/>
          </a:xfrm>
        </p:spPr>
        <p:txBody>
          <a:bodyPr/>
          <a:lstStyle/>
          <a:p>
            <a:pPr algn="just" fontAlgn="base"/>
            <a:endParaRPr lang="en-US" b="0" i="0" dirty="0">
              <a:effectLst/>
            </a:endParaRPr>
          </a:p>
          <a:p>
            <a:pPr algn="just" fontAlgn="base"/>
            <a:endParaRPr lang="en-US" dirty="0"/>
          </a:p>
          <a:p>
            <a:pPr algn="just" fontAlgn="base"/>
            <a:r>
              <a:rPr lang="en-US" b="0" i="0" dirty="0">
                <a:effectLst/>
              </a:rPr>
              <a:t>A </a:t>
            </a:r>
            <a:r>
              <a:rPr lang="en-US" b="1" i="0" dirty="0">
                <a:effectLst/>
              </a:rPr>
              <a:t>Project Manager </a:t>
            </a:r>
            <a:r>
              <a:rPr lang="en-US" b="0" i="0" dirty="0">
                <a:effectLst/>
              </a:rPr>
              <a:t>will close a Project for many reasons:</a:t>
            </a:r>
          </a:p>
          <a:p>
            <a:pPr marL="0" indent="0" algn="just" fontAlgn="base">
              <a:buNone/>
            </a:pPr>
            <a:endParaRPr lang="fr-FR" dirty="0"/>
          </a:p>
        </p:txBody>
      </p:sp>
      <p:sp>
        <p:nvSpPr>
          <p:cNvPr id="4" name="Titre 1">
            <a:extLst>
              <a:ext uri="{FF2B5EF4-FFF2-40B4-BE49-F238E27FC236}">
                <a16:creationId xmlns:a16="http://schemas.microsoft.com/office/drawing/2014/main" id="{9046E452-E611-4ACA-BABE-ABC077531A35}"/>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
        <p:nvSpPr>
          <p:cNvPr id="2" name="Flèche : droite 1">
            <a:extLst>
              <a:ext uri="{FF2B5EF4-FFF2-40B4-BE49-F238E27FC236}">
                <a16:creationId xmlns:a16="http://schemas.microsoft.com/office/drawing/2014/main" id="{03E584F2-DEA5-5752-4875-57C9CB67A8C0}"/>
              </a:ext>
            </a:extLst>
          </p:cNvPr>
          <p:cNvSpPr/>
          <p:nvPr/>
        </p:nvSpPr>
        <p:spPr>
          <a:xfrm rot="5400000">
            <a:off x="4823460" y="1892808"/>
            <a:ext cx="978408" cy="484632"/>
          </a:xfrm>
          <a:prstGeom prst="rightArrow">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a:extLst>
              <a:ext uri="{FF2B5EF4-FFF2-40B4-BE49-F238E27FC236}">
                <a16:creationId xmlns:a16="http://schemas.microsoft.com/office/drawing/2014/main" id="{33D850C6-4E71-0E95-32D5-87FCD78F3039}"/>
              </a:ext>
            </a:extLst>
          </p:cNvPr>
          <p:cNvPicPr>
            <a:picLocks noChangeAspect="1"/>
          </p:cNvPicPr>
          <p:nvPr/>
        </p:nvPicPr>
        <p:blipFill>
          <a:blip r:embed="rId2"/>
          <a:stretch>
            <a:fillRect/>
          </a:stretch>
        </p:blipFill>
        <p:spPr>
          <a:xfrm>
            <a:off x="1638490" y="3574542"/>
            <a:ext cx="5476875" cy="2324100"/>
          </a:xfrm>
          <a:prstGeom prst="rect">
            <a:avLst/>
          </a:prstGeom>
        </p:spPr>
      </p:pic>
    </p:spTree>
    <p:extLst>
      <p:ext uri="{BB962C8B-B14F-4D97-AF65-F5344CB8AC3E}">
        <p14:creationId xmlns:p14="http://schemas.microsoft.com/office/powerpoint/2010/main" val="40997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B8AF1B8-5B9C-457F-84A0-FAD6BF5E91CE}"/>
              </a:ext>
            </a:extLst>
          </p:cNvPr>
          <p:cNvSpPr>
            <a:spLocks noGrp="1"/>
          </p:cNvSpPr>
          <p:nvPr>
            <p:ph idx="1"/>
          </p:nvPr>
        </p:nvSpPr>
        <p:spPr>
          <a:xfrm>
            <a:off x="198120" y="1690688"/>
            <a:ext cx="10079736" cy="4351338"/>
          </a:xfrm>
        </p:spPr>
        <p:txBody>
          <a:bodyPr>
            <a:noAutofit/>
          </a:bodyPr>
          <a:lstStyle/>
          <a:p>
            <a:pPr marL="0" indent="0" algn="l" fontAlgn="base">
              <a:buNone/>
            </a:pPr>
            <a:r>
              <a:rPr lang="en-US" sz="2600" b="1" i="0" dirty="0">
                <a:effectLst/>
              </a:rPr>
              <a:t>	I-2-Why Is Project Closure Important?</a:t>
            </a:r>
          </a:p>
          <a:p>
            <a:pPr algn="just" fontAlgn="base"/>
            <a:r>
              <a:rPr lang="en-US" sz="2600" b="0" i="0" dirty="0">
                <a:effectLst/>
              </a:rPr>
              <a:t>Just as any of the other </a:t>
            </a:r>
            <a:r>
              <a:rPr lang="en-US" sz="2600" b="1" i="0" dirty="0">
                <a:solidFill>
                  <a:srgbClr val="0070C0"/>
                </a:solidFill>
                <a:effectLst/>
              </a:rPr>
              <a:t>Project Life Cycle Phases </a:t>
            </a:r>
            <a:r>
              <a:rPr lang="en-US" sz="2600" b="0" i="0" dirty="0">
                <a:effectLst/>
              </a:rPr>
              <a:t>(</a:t>
            </a:r>
            <a:r>
              <a:rPr lang="en-US" sz="2600" b="1" i="0" dirty="0">
                <a:solidFill>
                  <a:srgbClr val="33CCFF"/>
                </a:solidFill>
                <a:effectLst/>
              </a:rPr>
              <a:t>Initiation</a:t>
            </a:r>
            <a:r>
              <a:rPr lang="en-US" sz="2600" b="0" i="0" dirty="0">
                <a:effectLst/>
              </a:rPr>
              <a:t>, </a:t>
            </a:r>
            <a:r>
              <a:rPr lang="en-US" sz="2600" b="1" i="0" dirty="0">
                <a:solidFill>
                  <a:srgbClr val="00B050"/>
                </a:solidFill>
                <a:effectLst/>
              </a:rPr>
              <a:t>Planning</a:t>
            </a:r>
            <a:r>
              <a:rPr lang="en-US" sz="2600" b="0" i="0" dirty="0">
                <a:effectLst/>
              </a:rPr>
              <a:t>, </a:t>
            </a:r>
            <a:r>
              <a:rPr lang="en-US" sz="2600" b="1" i="0" dirty="0">
                <a:solidFill>
                  <a:srgbClr val="CC0099"/>
                </a:solidFill>
                <a:effectLst/>
              </a:rPr>
              <a:t>Execution</a:t>
            </a:r>
            <a:r>
              <a:rPr lang="en-US" sz="2600" b="0" i="0" dirty="0">
                <a:effectLst/>
              </a:rPr>
              <a:t>, </a:t>
            </a:r>
            <a:r>
              <a:rPr lang="en-US" sz="2600" b="1" i="0" dirty="0">
                <a:solidFill>
                  <a:srgbClr val="FF9900"/>
                </a:solidFill>
                <a:effectLst/>
              </a:rPr>
              <a:t>Monitoring and Controlling</a:t>
            </a:r>
            <a:r>
              <a:rPr lang="en-US" sz="2600" b="0" i="0" dirty="0">
                <a:effectLst/>
              </a:rPr>
              <a:t>), </a:t>
            </a:r>
            <a:r>
              <a:rPr lang="en-US" sz="2600" b="1" i="0" dirty="0">
                <a:solidFill>
                  <a:srgbClr val="FF7C80"/>
                </a:solidFill>
                <a:effectLst/>
              </a:rPr>
              <a:t>Project Closing </a:t>
            </a:r>
            <a:r>
              <a:rPr lang="en-US" sz="2600" b="0" i="0" dirty="0">
                <a:effectLst/>
              </a:rPr>
              <a:t>serves an important purpose for the Organization and helps it avoid unfavorable and adverse scenarios.</a:t>
            </a:r>
          </a:p>
          <a:p>
            <a:pPr algn="just" fontAlgn="base"/>
            <a:r>
              <a:rPr lang="en-US" sz="2600" b="1" i="0" dirty="0">
                <a:solidFill>
                  <a:srgbClr val="FF7C80"/>
                </a:solidFill>
                <a:effectLst/>
              </a:rPr>
              <a:t>Effective Project Closure </a:t>
            </a:r>
            <a:r>
              <a:rPr lang="en-US" sz="2600" b="0" i="0" dirty="0">
                <a:effectLst/>
              </a:rPr>
              <a:t>helps define a </a:t>
            </a:r>
            <a:r>
              <a:rPr lang="en-US" sz="2600" b="1" i="0" dirty="0">
                <a:effectLst/>
              </a:rPr>
              <a:t>Team’s and an Organization’s culture</a:t>
            </a:r>
            <a:r>
              <a:rPr lang="en-US" sz="2600" b="0" i="0" dirty="0">
                <a:effectLst/>
              </a:rPr>
              <a:t>. Approaching </a:t>
            </a:r>
            <a:r>
              <a:rPr lang="en-US" sz="2600" b="1" i="0" dirty="0">
                <a:solidFill>
                  <a:srgbClr val="FF7C80"/>
                </a:solidFill>
                <a:effectLst/>
              </a:rPr>
              <a:t>Project Closure </a:t>
            </a:r>
            <a:r>
              <a:rPr lang="en-US" sz="2600" b="0" i="0" dirty="0">
                <a:effectLst/>
              </a:rPr>
              <a:t>as fundamental to building success leads to better-quality work and makes clients happy. </a:t>
            </a:r>
          </a:p>
          <a:p>
            <a:pPr algn="just" fontAlgn="base"/>
            <a:r>
              <a:rPr lang="en-US" sz="2600" b="1" i="0" dirty="0">
                <a:effectLst/>
              </a:rPr>
              <a:t>Learning</a:t>
            </a:r>
            <a:r>
              <a:rPr lang="en-US" sz="2600" b="0" i="0" dirty="0">
                <a:effectLst/>
              </a:rPr>
              <a:t> is a critical outcome of </a:t>
            </a:r>
            <a:r>
              <a:rPr lang="en-US" sz="2600" b="1" i="0" dirty="0">
                <a:solidFill>
                  <a:srgbClr val="FF7C80"/>
                </a:solidFill>
                <a:effectLst/>
              </a:rPr>
              <a:t>Project Closure </a:t>
            </a:r>
            <a:r>
              <a:rPr lang="en-US" sz="2600" b="0" i="0" dirty="0">
                <a:effectLst/>
              </a:rPr>
              <a:t>. </a:t>
            </a:r>
          </a:p>
          <a:p>
            <a:pPr algn="just" fontAlgn="base"/>
            <a:r>
              <a:rPr lang="en-US" sz="2600" b="0" i="0" dirty="0">
                <a:effectLst/>
              </a:rPr>
              <a:t>The Process sets the stage for more successful and satisfying Projects in the future.</a:t>
            </a:r>
          </a:p>
        </p:txBody>
      </p:sp>
      <p:sp>
        <p:nvSpPr>
          <p:cNvPr id="4" name="Titre 1">
            <a:extLst>
              <a:ext uri="{FF2B5EF4-FFF2-40B4-BE49-F238E27FC236}">
                <a16:creationId xmlns:a16="http://schemas.microsoft.com/office/drawing/2014/main" id="{0708B77A-CB7C-41D5-95C9-D0E24FE80E9A}"/>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745980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3C2CE89-15BA-4B4C-99C1-1BA735073DAC}"/>
              </a:ext>
            </a:extLst>
          </p:cNvPr>
          <p:cNvSpPr>
            <a:spLocks noGrp="1"/>
          </p:cNvSpPr>
          <p:nvPr>
            <p:ph idx="1"/>
          </p:nvPr>
        </p:nvSpPr>
        <p:spPr>
          <a:xfrm>
            <a:off x="155448" y="1618488"/>
            <a:ext cx="10232136" cy="4558475"/>
          </a:xfrm>
        </p:spPr>
        <p:txBody>
          <a:bodyPr>
            <a:normAutofit fontScale="92500" lnSpcReduction="10000"/>
          </a:bodyPr>
          <a:lstStyle/>
          <a:p>
            <a:pPr algn="just" fontAlgn="base"/>
            <a:r>
              <a:rPr lang="en-US" b="0" i="0" dirty="0">
                <a:effectLst/>
              </a:rPr>
              <a:t>It’s essential to review what you’ve done and what you’ve learned.</a:t>
            </a:r>
          </a:p>
          <a:p>
            <a:pPr algn="just" fontAlgn="base"/>
            <a:r>
              <a:rPr lang="en-US" b="0" i="0" dirty="0">
                <a:effectLst/>
              </a:rPr>
              <a:t>Determine how that learning could benefit the Team, </a:t>
            </a:r>
            <a:r>
              <a:rPr lang="en-US" dirty="0"/>
              <a:t>so </a:t>
            </a:r>
            <a:r>
              <a:rPr lang="en-US" b="0" i="0" dirty="0">
                <a:effectLst/>
              </a:rPr>
              <a:t>you don’t limit the growth of each individual Team member or the Organization as a whole. </a:t>
            </a:r>
          </a:p>
          <a:p>
            <a:pPr algn="just" fontAlgn="base"/>
            <a:endParaRPr lang="en-US" b="0" i="0" dirty="0">
              <a:effectLst/>
            </a:endParaRPr>
          </a:p>
          <a:p>
            <a:pPr algn="just" fontAlgn="base"/>
            <a:r>
              <a:rPr lang="en-US" b="1" i="0" dirty="0">
                <a:solidFill>
                  <a:srgbClr val="FF7C80"/>
                </a:solidFill>
                <a:effectLst/>
              </a:rPr>
              <a:t>Project Closure </a:t>
            </a:r>
            <a:r>
              <a:rPr lang="en-US" b="0" i="0" dirty="0">
                <a:effectLst/>
              </a:rPr>
              <a:t>is important because the process allows you to:</a:t>
            </a:r>
          </a:p>
          <a:p>
            <a:pPr algn="just" fontAlgn="base"/>
            <a:endParaRPr lang="en-US" sz="2800" b="0" i="0" dirty="0">
              <a:effectLst/>
            </a:endParaRPr>
          </a:p>
          <a:p>
            <a:pPr marL="0" indent="0" algn="ctr">
              <a:buNone/>
            </a:pPr>
            <a:r>
              <a:rPr lang="en-US" sz="2800" b="1" i="0" dirty="0">
                <a:effectLst/>
              </a:rPr>
              <a:t>*Tie Up Loose Ends      *Take Stock of Lessons Learned</a:t>
            </a:r>
          </a:p>
          <a:p>
            <a:pPr marL="0" indent="0" algn="ctr">
              <a:buNone/>
            </a:pPr>
            <a:r>
              <a:rPr lang="en-US" sz="2800" b="1" i="0" dirty="0">
                <a:effectLst/>
              </a:rPr>
              <a:t>*Move On with a Clear Sense of Accomplishment </a:t>
            </a:r>
          </a:p>
          <a:p>
            <a:pPr marL="0" indent="0" algn="ctr">
              <a:buNone/>
            </a:pPr>
            <a:r>
              <a:rPr lang="en-US" sz="2800" b="1" i="0" dirty="0">
                <a:effectLst/>
              </a:rPr>
              <a:t>*Archive the Project’s Learning for the Benefit of the Team and Organization</a:t>
            </a:r>
            <a:endParaRPr lang="fr-FR" sz="2800" dirty="0"/>
          </a:p>
          <a:p>
            <a:pPr marL="0" indent="0">
              <a:buNone/>
            </a:pPr>
            <a:endParaRPr lang="fr-FR" dirty="0"/>
          </a:p>
        </p:txBody>
      </p:sp>
      <p:sp>
        <p:nvSpPr>
          <p:cNvPr id="4" name="Titre 1">
            <a:extLst>
              <a:ext uri="{FF2B5EF4-FFF2-40B4-BE49-F238E27FC236}">
                <a16:creationId xmlns:a16="http://schemas.microsoft.com/office/drawing/2014/main" id="{CFC1E93A-2EB0-4DB7-90E4-25AC0043B87A}"/>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468121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A3B6B5-9697-4462-9FA9-D9AEA6A4B650}"/>
              </a:ext>
            </a:extLst>
          </p:cNvPr>
          <p:cNvSpPr>
            <a:spLocks noGrp="1"/>
          </p:cNvSpPr>
          <p:nvPr>
            <p:ph idx="1"/>
          </p:nvPr>
        </p:nvSpPr>
        <p:spPr>
          <a:xfrm>
            <a:off x="152400" y="1690688"/>
            <a:ext cx="10253472" cy="4655248"/>
          </a:xfrm>
        </p:spPr>
        <p:txBody>
          <a:bodyPr>
            <a:normAutofit/>
          </a:bodyPr>
          <a:lstStyle/>
          <a:p>
            <a:pPr marL="0" indent="0" algn="just">
              <a:buNone/>
            </a:pPr>
            <a:r>
              <a:rPr lang="en-US" sz="2600" b="1" i="0" dirty="0">
                <a:solidFill>
                  <a:srgbClr val="0070C0"/>
                </a:solidFill>
                <a:effectLst/>
              </a:rPr>
              <a:t>		</a:t>
            </a:r>
            <a:r>
              <a:rPr lang="en-US" sz="2600" b="1" i="0" dirty="0">
                <a:solidFill>
                  <a:srgbClr val="FF9900"/>
                </a:solidFill>
                <a:effectLst/>
              </a:rPr>
              <a:t>a- Tie Up Loose Ends:</a:t>
            </a:r>
          </a:p>
          <a:p>
            <a:pPr algn="just"/>
            <a:r>
              <a:rPr lang="en-US" sz="2600" b="0" i="0" dirty="0">
                <a:effectLst/>
              </a:rPr>
              <a:t> You’ve already delivered Project Outcomes to the client, but be sure to report all Outcomes internally. </a:t>
            </a:r>
          </a:p>
          <a:p>
            <a:pPr algn="just"/>
            <a:r>
              <a:rPr lang="en-US" sz="2600" b="0" i="0" dirty="0">
                <a:effectLst/>
              </a:rPr>
              <a:t>Make sure all contracts are signed, paid, and finalized, and clean up your files. </a:t>
            </a:r>
          </a:p>
          <a:p>
            <a:pPr algn="just"/>
            <a:r>
              <a:rPr lang="en-US" sz="2600" b="0" i="0" dirty="0">
                <a:effectLst/>
              </a:rPr>
              <a:t>Ensure you’ve reviewed your progress and determined if you delivered the project on time and on budget.</a:t>
            </a:r>
          </a:p>
          <a:p>
            <a:pPr algn="just"/>
            <a:r>
              <a:rPr lang="en-US" sz="2600" b="0" i="0" dirty="0">
                <a:effectLst/>
              </a:rPr>
              <a:t> You’ll also want to attend to logistics details, as well as relinquished physical space, digital equipment, and resources to responsible departments. These technical aspects of project closure allow you to close the project cleanly.</a:t>
            </a:r>
            <a:endParaRPr lang="fr-FR" dirty="0"/>
          </a:p>
        </p:txBody>
      </p:sp>
      <p:sp>
        <p:nvSpPr>
          <p:cNvPr id="4" name="Titre 1">
            <a:extLst>
              <a:ext uri="{FF2B5EF4-FFF2-40B4-BE49-F238E27FC236}">
                <a16:creationId xmlns:a16="http://schemas.microsoft.com/office/drawing/2014/main" id="{F3AF11BB-E507-485F-ADF6-DD3FCBFE7F35}"/>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1751844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EAF3037-6990-49CC-8566-891C06EF37E5}"/>
              </a:ext>
            </a:extLst>
          </p:cNvPr>
          <p:cNvSpPr>
            <a:spLocks noGrp="1"/>
          </p:cNvSpPr>
          <p:nvPr>
            <p:ph idx="1"/>
          </p:nvPr>
        </p:nvSpPr>
        <p:spPr>
          <a:xfrm>
            <a:off x="179832" y="1690688"/>
            <a:ext cx="10189464" cy="4351338"/>
          </a:xfrm>
        </p:spPr>
        <p:txBody>
          <a:bodyPr/>
          <a:lstStyle/>
          <a:p>
            <a:pPr marL="0" indent="0" algn="just">
              <a:buNone/>
            </a:pPr>
            <a:r>
              <a:rPr lang="en-US" sz="2600" b="1" i="0" dirty="0">
                <a:solidFill>
                  <a:srgbClr val="0070C0"/>
                </a:solidFill>
                <a:effectLst/>
              </a:rPr>
              <a:t>		</a:t>
            </a:r>
            <a:r>
              <a:rPr lang="en-US" sz="2600" b="1" i="0" dirty="0">
                <a:solidFill>
                  <a:srgbClr val="FF9900"/>
                </a:solidFill>
                <a:effectLst/>
              </a:rPr>
              <a:t>b- Take Stock of Lessons Learned: </a:t>
            </a:r>
          </a:p>
          <a:p>
            <a:pPr algn="just"/>
            <a:r>
              <a:rPr lang="en-US" sz="2600" b="0" i="0" dirty="0">
                <a:effectLst/>
              </a:rPr>
              <a:t>Take the time to have an open discussion about </a:t>
            </a:r>
            <a:r>
              <a:rPr lang="en-US" sz="2600" b="1" i="1" dirty="0">
                <a:effectLst/>
              </a:rPr>
              <a:t>lessons you learned </a:t>
            </a:r>
            <a:r>
              <a:rPr lang="en-US" sz="2600" b="0" i="0" dirty="0">
                <a:effectLst/>
              </a:rPr>
              <a:t>throughout the Project’s Lifecycle. </a:t>
            </a:r>
          </a:p>
          <a:p>
            <a:pPr algn="just"/>
            <a:r>
              <a:rPr lang="en-US" sz="2600" b="0" i="0" dirty="0">
                <a:effectLst/>
              </a:rPr>
              <a:t>Make a </a:t>
            </a:r>
            <a:r>
              <a:rPr lang="en-US" sz="2600" b="1" i="0" dirty="0">
                <a:effectLst/>
              </a:rPr>
              <a:t>list</a:t>
            </a:r>
            <a:r>
              <a:rPr lang="en-US" sz="2600" b="0" i="0" dirty="0">
                <a:effectLst/>
              </a:rPr>
              <a:t>, a </a:t>
            </a:r>
            <a:r>
              <a:rPr lang="en-US" sz="2600" b="1" i="0" dirty="0">
                <a:effectLst/>
              </a:rPr>
              <a:t>Timeline</a:t>
            </a:r>
            <a:r>
              <a:rPr lang="en-US" sz="2600" b="0" i="0" dirty="0">
                <a:effectLst/>
              </a:rPr>
              <a:t>, or a </a:t>
            </a:r>
            <a:r>
              <a:rPr lang="en-US" sz="2600" b="1" i="0" dirty="0">
                <a:effectLst/>
              </a:rPr>
              <a:t>visual</a:t>
            </a:r>
            <a:r>
              <a:rPr lang="en-US" sz="2600" b="0" i="0" dirty="0">
                <a:effectLst/>
              </a:rPr>
              <a:t> that helps to spark ideas and refresh Team Members’ memory of the Project from Initiation to the transfer to </a:t>
            </a:r>
            <a:r>
              <a:rPr lang="en-US" sz="2600" b="1" i="0" dirty="0">
                <a:effectLst/>
              </a:rPr>
              <a:t>Project Deliverables </a:t>
            </a:r>
            <a:r>
              <a:rPr lang="en-US" sz="2600" b="0" i="0" dirty="0">
                <a:effectLst/>
              </a:rPr>
              <a:t>to the </a:t>
            </a:r>
            <a:r>
              <a:rPr lang="en-US" sz="2600" b="1" i="0" dirty="0">
                <a:effectLst/>
              </a:rPr>
              <a:t>Client</a:t>
            </a:r>
            <a:r>
              <a:rPr lang="en-US" sz="2600" b="0" i="0" dirty="0">
                <a:effectLst/>
              </a:rPr>
              <a:t>.</a:t>
            </a:r>
          </a:p>
          <a:p>
            <a:pPr algn="just"/>
            <a:r>
              <a:rPr lang="en-US" sz="2600" b="0" i="0" dirty="0">
                <a:effectLst/>
              </a:rPr>
              <a:t> This Process should include a review of the </a:t>
            </a:r>
            <a:r>
              <a:rPr lang="en-US" sz="2600" b="1" i="0" dirty="0">
                <a:effectLst/>
              </a:rPr>
              <a:t>Project Budget </a:t>
            </a:r>
            <a:r>
              <a:rPr lang="en-US" sz="2600" b="0" i="0" dirty="0">
                <a:effectLst/>
              </a:rPr>
              <a:t>and actual expenses. </a:t>
            </a:r>
          </a:p>
          <a:p>
            <a:pPr algn="just"/>
            <a:r>
              <a:rPr lang="en-US" sz="2600" b="0" i="0" dirty="0">
                <a:effectLst/>
              </a:rPr>
              <a:t>Find tips on how to run a meeting on </a:t>
            </a:r>
            <a:r>
              <a:rPr lang="en-US" sz="2600" b="1" i="0" dirty="0">
                <a:effectLst/>
              </a:rPr>
              <a:t>Lessons Learned</a:t>
            </a:r>
            <a:r>
              <a:rPr lang="en-US" sz="2600" b="0" i="0" dirty="0">
                <a:effectLst/>
              </a:rPr>
              <a:t>. </a:t>
            </a:r>
          </a:p>
          <a:p>
            <a:endParaRPr lang="fr-FR" dirty="0"/>
          </a:p>
        </p:txBody>
      </p:sp>
      <p:sp>
        <p:nvSpPr>
          <p:cNvPr id="4" name="Titre 1">
            <a:extLst>
              <a:ext uri="{FF2B5EF4-FFF2-40B4-BE49-F238E27FC236}">
                <a16:creationId xmlns:a16="http://schemas.microsoft.com/office/drawing/2014/main" id="{49831727-7BA6-4E52-B46C-0DB32EF6009F}"/>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294506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A57393F-37F2-4403-96F9-3DED53CC5A2D}"/>
              </a:ext>
            </a:extLst>
          </p:cNvPr>
          <p:cNvSpPr>
            <a:spLocks noGrp="1"/>
          </p:cNvSpPr>
          <p:nvPr>
            <p:ph idx="1"/>
          </p:nvPr>
        </p:nvSpPr>
        <p:spPr>
          <a:xfrm>
            <a:off x="143256" y="1761617"/>
            <a:ext cx="10271760" cy="4575176"/>
          </a:xfrm>
        </p:spPr>
        <p:txBody>
          <a:bodyPr>
            <a:normAutofit/>
          </a:bodyPr>
          <a:lstStyle/>
          <a:p>
            <a:pPr marL="0" indent="0" algn="just">
              <a:buNone/>
            </a:pPr>
            <a:r>
              <a:rPr lang="en-US" sz="2600" b="1" i="0" dirty="0">
                <a:solidFill>
                  <a:srgbClr val="0070C0"/>
                </a:solidFill>
                <a:effectLst/>
              </a:rPr>
              <a:t>		</a:t>
            </a:r>
            <a:r>
              <a:rPr lang="en-US" sz="2600" b="1" i="0" dirty="0">
                <a:solidFill>
                  <a:srgbClr val="FF9900"/>
                </a:solidFill>
                <a:effectLst/>
              </a:rPr>
              <a:t>c- Move On with a Clear Sense of Accomplishment:</a:t>
            </a:r>
          </a:p>
          <a:p>
            <a:pPr marL="0" indent="0" algn="just">
              <a:buNone/>
            </a:pPr>
            <a:r>
              <a:rPr lang="en-US" sz="2600" b="0" i="0" dirty="0">
                <a:effectLst/>
              </a:rPr>
              <a:t>When done well, </a:t>
            </a:r>
            <a:r>
              <a:rPr lang="en-US" sz="2600" b="1" i="0" dirty="0">
                <a:solidFill>
                  <a:srgbClr val="FF0066"/>
                </a:solidFill>
                <a:effectLst/>
              </a:rPr>
              <a:t>Project Closure </a:t>
            </a:r>
            <a:r>
              <a:rPr lang="en-US" sz="2600" b="0" i="0" dirty="0">
                <a:effectLst/>
              </a:rPr>
              <a:t>signals to each Team Member that the Project was meaningful and, simply, the job is complete. </a:t>
            </a:r>
          </a:p>
          <a:p>
            <a:pPr algn="just"/>
            <a:r>
              <a:rPr lang="en-US" sz="2600" b="1" i="0" dirty="0">
                <a:solidFill>
                  <a:srgbClr val="FF0066"/>
                </a:solidFill>
                <a:effectLst/>
              </a:rPr>
              <a:t>Project Closure </a:t>
            </a:r>
            <a:r>
              <a:rPr lang="en-US" sz="2600" b="0" i="0" dirty="0">
                <a:effectLst/>
              </a:rPr>
              <a:t>provides a technical stoppage to any loose ends and enables you to inventory the </a:t>
            </a:r>
            <a:r>
              <a:rPr lang="en-US" sz="2600" b="1" i="0" dirty="0">
                <a:effectLst/>
              </a:rPr>
              <a:t>Lessons learned</a:t>
            </a:r>
            <a:r>
              <a:rPr lang="en-US" sz="2600" b="0" i="0" dirty="0">
                <a:effectLst/>
              </a:rPr>
              <a:t>. </a:t>
            </a:r>
          </a:p>
          <a:p>
            <a:pPr algn="just"/>
            <a:r>
              <a:rPr lang="en-US" sz="2600" b="0" i="0" dirty="0">
                <a:effectLst/>
              </a:rPr>
              <a:t>These steps also provide an </a:t>
            </a:r>
            <a:r>
              <a:rPr lang="en-US" sz="2600" b="1" i="0" dirty="0">
                <a:effectLst/>
              </a:rPr>
              <a:t>emotional Closure </a:t>
            </a:r>
            <a:r>
              <a:rPr lang="en-US" sz="2600" b="0" i="0" dirty="0">
                <a:effectLst/>
              </a:rPr>
              <a:t>for each Team Member, including the Project Manager. </a:t>
            </a:r>
          </a:p>
          <a:p>
            <a:pPr algn="just"/>
            <a:r>
              <a:rPr lang="en-US" sz="2600" b="0" i="0" dirty="0">
                <a:effectLst/>
              </a:rPr>
              <a:t>Focus on </a:t>
            </a:r>
            <a:r>
              <a:rPr lang="en-US" sz="2600" b="1" i="0" dirty="0">
                <a:effectLst/>
              </a:rPr>
              <a:t>individual and team learning processes</a:t>
            </a:r>
            <a:r>
              <a:rPr lang="en-US" sz="2600" b="0" i="0" dirty="0">
                <a:effectLst/>
              </a:rPr>
              <a:t>, and move on to the next great thing in store for each of you.</a:t>
            </a:r>
          </a:p>
          <a:p>
            <a:pPr algn="just"/>
            <a:r>
              <a:rPr lang="en-US" sz="2600" b="0" i="0" dirty="0">
                <a:effectLst/>
              </a:rPr>
              <a:t> Celebrate your team, too.</a:t>
            </a:r>
          </a:p>
          <a:p>
            <a:endParaRPr lang="fr-FR" dirty="0"/>
          </a:p>
        </p:txBody>
      </p:sp>
      <p:sp>
        <p:nvSpPr>
          <p:cNvPr id="4" name="Titre 1">
            <a:extLst>
              <a:ext uri="{FF2B5EF4-FFF2-40B4-BE49-F238E27FC236}">
                <a16:creationId xmlns:a16="http://schemas.microsoft.com/office/drawing/2014/main" id="{9EE57980-F943-4A0F-A4BC-9384B301C911}"/>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811451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D5E77C8-172C-414B-8F13-8C60D0AE0057}"/>
              </a:ext>
            </a:extLst>
          </p:cNvPr>
          <p:cNvSpPr>
            <a:spLocks noGrp="1"/>
          </p:cNvSpPr>
          <p:nvPr>
            <p:ph idx="1"/>
          </p:nvPr>
        </p:nvSpPr>
        <p:spPr>
          <a:xfrm>
            <a:off x="179832" y="1807337"/>
            <a:ext cx="10235184" cy="4351338"/>
          </a:xfrm>
        </p:spPr>
        <p:txBody>
          <a:bodyPr/>
          <a:lstStyle/>
          <a:p>
            <a:pPr marL="0" indent="0">
              <a:buNone/>
            </a:pPr>
            <a:r>
              <a:rPr lang="en-US" sz="2600" b="1" i="0" dirty="0">
                <a:solidFill>
                  <a:srgbClr val="0070C0"/>
                </a:solidFill>
                <a:effectLst/>
              </a:rPr>
              <a:t>	</a:t>
            </a:r>
            <a:r>
              <a:rPr lang="en-US" sz="2600" b="1" i="0" dirty="0">
                <a:solidFill>
                  <a:srgbClr val="FF9900"/>
                </a:solidFill>
                <a:effectLst/>
              </a:rPr>
              <a:t>d- Archive the Project’s Learning for the Benefit of the Team and Organization:</a:t>
            </a:r>
            <a:r>
              <a:rPr lang="en-US" sz="2600" b="0" i="0" dirty="0">
                <a:solidFill>
                  <a:srgbClr val="FF9900"/>
                </a:solidFill>
                <a:effectLst/>
              </a:rPr>
              <a:t> </a:t>
            </a:r>
          </a:p>
          <a:p>
            <a:pPr algn="just"/>
            <a:r>
              <a:rPr lang="en-US" sz="2600" b="0" i="0" dirty="0">
                <a:effectLst/>
              </a:rPr>
              <a:t>The </a:t>
            </a:r>
            <a:r>
              <a:rPr lang="en-US" sz="2600" b="1" i="0" dirty="0">
                <a:effectLst/>
              </a:rPr>
              <a:t>final step in Project Closure </a:t>
            </a:r>
            <a:r>
              <a:rPr lang="en-US" sz="2600" b="0" i="0" dirty="0">
                <a:effectLst/>
              </a:rPr>
              <a:t>is to finalize the </a:t>
            </a:r>
            <a:r>
              <a:rPr lang="en-US" sz="2600" b="1" i="0" dirty="0">
                <a:solidFill>
                  <a:srgbClr val="FF0000"/>
                </a:solidFill>
                <a:effectLst/>
              </a:rPr>
              <a:t>Project Closure Report </a:t>
            </a:r>
            <a:r>
              <a:rPr lang="en-US" sz="2600" b="0" i="0" dirty="0">
                <a:effectLst/>
              </a:rPr>
              <a:t>and archive it so that it’s accessible to all </a:t>
            </a:r>
            <a:r>
              <a:rPr lang="en-US" sz="2600" b="1" i="0" dirty="0">
                <a:effectLst/>
              </a:rPr>
              <a:t>Relevant Parties</a:t>
            </a:r>
            <a:r>
              <a:rPr lang="en-US" sz="2600" b="0" i="0" dirty="0">
                <a:effectLst/>
              </a:rPr>
              <a:t>.</a:t>
            </a:r>
          </a:p>
          <a:p>
            <a:pPr algn="just"/>
            <a:r>
              <a:rPr lang="en-US" sz="2600" b="0" i="0" dirty="0">
                <a:effectLst/>
              </a:rPr>
              <a:t> It’s important to notify Team Members on where to find the Report for formal presentation to </a:t>
            </a:r>
            <a:r>
              <a:rPr lang="en-US" sz="2600" b="1" i="0" dirty="0">
                <a:effectLst/>
              </a:rPr>
              <a:t>Upper Management</a:t>
            </a:r>
            <a:r>
              <a:rPr lang="en-US" sz="2600" b="0" i="0" dirty="0">
                <a:effectLst/>
              </a:rPr>
              <a:t>. </a:t>
            </a:r>
          </a:p>
          <a:p>
            <a:endParaRPr lang="fr-FR" dirty="0"/>
          </a:p>
        </p:txBody>
      </p:sp>
      <p:sp>
        <p:nvSpPr>
          <p:cNvPr id="4" name="Titre 1">
            <a:extLst>
              <a:ext uri="{FF2B5EF4-FFF2-40B4-BE49-F238E27FC236}">
                <a16:creationId xmlns:a16="http://schemas.microsoft.com/office/drawing/2014/main" id="{EA07043A-50A7-426D-AE1C-E891F1DFE2F3}"/>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21742739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5A669F9-59F1-4DE2-B012-2195147A171A}"/>
              </a:ext>
            </a:extLst>
          </p:cNvPr>
          <p:cNvSpPr>
            <a:spLocks noGrp="1"/>
          </p:cNvSpPr>
          <p:nvPr>
            <p:ph idx="1"/>
          </p:nvPr>
        </p:nvSpPr>
        <p:spPr>
          <a:xfrm>
            <a:off x="152400" y="1706752"/>
            <a:ext cx="10253472" cy="4858639"/>
          </a:xfrm>
        </p:spPr>
        <p:txBody>
          <a:bodyPr>
            <a:normAutofit/>
          </a:bodyPr>
          <a:lstStyle/>
          <a:p>
            <a:pPr marL="0" indent="0" algn="just" fontAlgn="base">
              <a:buNone/>
            </a:pPr>
            <a:r>
              <a:rPr lang="fr-FR" sz="2600" b="1" dirty="0"/>
              <a:t>	I-3</a:t>
            </a:r>
            <a:r>
              <a:rPr lang="fr-FR" sz="2600" dirty="0"/>
              <a:t>- </a:t>
            </a:r>
            <a:r>
              <a:rPr lang="en-US" sz="2600" b="1" i="0" dirty="0">
                <a:effectLst/>
              </a:rPr>
              <a:t>What Happens if a Project Isn’t Closed Properly</a:t>
            </a:r>
          </a:p>
          <a:p>
            <a:pPr algn="just" fontAlgn="base"/>
            <a:r>
              <a:rPr lang="en-US" sz="2600" b="0" i="0" dirty="0">
                <a:effectLst/>
              </a:rPr>
              <a:t>When you don’t properly close a Project, you lose the potential to learn from the current Project’s Process and </a:t>
            </a:r>
            <a:r>
              <a:rPr lang="en-US" sz="2600" dirty="0"/>
              <a:t>O</a:t>
            </a:r>
            <a:r>
              <a:rPr lang="en-US" sz="2600" b="0" i="0" dirty="0">
                <a:effectLst/>
              </a:rPr>
              <a:t>utcomes. </a:t>
            </a:r>
          </a:p>
          <a:p>
            <a:pPr algn="just" fontAlgn="base"/>
            <a:r>
              <a:rPr lang="en-US" sz="2600" b="0" i="0" dirty="0">
                <a:effectLst/>
              </a:rPr>
              <a:t>The next time you start a Project, you’re more likely to encounter the same Issues and potentially less motivated Teams. </a:t>
            </a:r>
          </a:p>
          <a:p>
            <a:pPr algn="just" fontAlgn="base"/>
            <a:r>
              <a:rPr lang="en-US" sz="2600" b="0" i="0" dirty="0">
                <a:effectLst/>
              </a:rPr>
              <a:t>When you don’t close a Project correctly, Lessons aren’t learned and </a:t>
            </a:r>
            <a:r>
              <a:rPr lang="en-US" sz="2600" dirty="0"/>
              <a:t>T</a:t>
            </a:r>
            <a:r>
              <a:rPr lang="en-US" sz="2600" b="0" i="0" dirty="0">
                <a:effectLst/>
              </a:rPr>
              <a:t>eam contributions are not acknowledged and celebrated.</a:t>
            </a:r>
          </a:p>
          <a:p>
            <a:pPr algn="just" fontAlgn="base"/>
            <a:r>
              <a:rPr lang="en-US" sz="2600" b="0" i="0" dirty="0">
                <a:effectLst/>
              </a:rPr>
              <a:t>Whether the Project is for an in-house audience or an outside organization, it’s also possible that your client will be less satisfied with the Results. </a:t>
            </a:r>
          </a:p>
          <a:p>
            <a:pPr marL="0" indent="0">
              <a:buNone/>
            </a:pPr>
            <a:endParaRPr lang="fr-FR" dirty="0"/>
          </a:p>
        </p:txBody>
      </p:sp>
      <p:sp>
        <p:nvSpPr>
          <p:cNvPr id="6" name="Titre 1">
            <a:extLst>
              <a:ext uri="{FF2B5EF4-FFF2-40B4-BE49-F238E27FC236}">
                <a16:creationId xmlns:a16="http://schemas.microsoft.com/office/drawing/2014/main" id="{BAFBBF6F-1584-41ED-8112-633CDCF9954E}"/>
              </a:ext>
            </a:extLst>
          </p:cNvPr>
          <p:cNvSpPr>
            <a:spLocks noGrp="1"/>
          </p:cNvSpPr>
          <p:nvPr>
            <p:ph type="title"/>
          </p:nvPr>
        </p:nvSpPr>
        <p:spPr>
          <a:xfrm>
            <a:off x="2414016" y="512064"/>
            <a:ext cx="7159752" cy="768096"/>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4238286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77C44A3D-C446-FA56-4160-58BC07D83C55}"/>
              </a:ext>
            </a:extLst>
          </p:cNvPr>
          <p:cNvSpPr txBox="1">
            <a:spLocks noGrp="1"/>
          </p:cNvSpPr>
          <p:nvPr>
            <p:ph idx="1"/>
          </p:nvPr>
        </p:nvSpPr>
        <p:spPr>
          <a:xfrm>
            <a:off x="173736" y="1710350"/>
            <a:ext cx="10232136" cy="4698722"/>
          </a:xfrm>
          <a:prstGeom prst="rect">
            <a:avLst/>
          </a:prstGeom>
          <a:noFill/>
        </p:spPr>
        <p:txBody>
          <a:bodyPr wrap="square">
            <a:spAutoFit/>
          </a:bodyPr>
          <a:lstStyle/>
          <a:p>
            <a:pPr algn="just"/>
            <a:r>
              <a:rPr lang="en-US" sz="2600" b="0" i="0" dirty="0">
                <a:effectLst/>
              </a:rPr>
              <a:t>This is true regardless of how well it may meet </a:t>
            </a:r>
            <a:r>
              <a:rPr lang="en-US" sz="2600" dirty="0"/>
              <a:t>P</a:t>
            </a:r>
            <a:r>
              <a:rPr lang="en-US" sz="2600" b="0" i="0" dirty="0">
                <a:effectLst/>
              </a:rPr>
              <a:t>roject Specifications and how timely your </a:t>
            </a:r>
            <a:r>
              <a:rPr lang="en-US" sz="2600" b="1" i="0" dirty="0">
                <a:effectLst/>
              </a:rPr>
              <a:t>Deliverables</a:t>
            </a:r>
            <a:r>
              <a:rPr lang="en-US" sz="2600" b="0" i="0" dirty="0">
                <a:effectLst/>
              </a:rPr>
              <a:t> reach the hands of your </a:t>
            </a:r>
            <a:r>
              <a:rPr lang="en-US" sz="2600" b="1" i="0" dirty="0">
                <a:effectLst/>
              </a:rPr>
              <a:t>Client</a:t>
            </a:r>
            <a:r>
              <a:rPr lang="en-US" sz="2600" b="0" i="0" dirty="0">
                <a:effectLst/>
              </a:rPr>
              <a:t>. </a:t>
            </a:r>
          </a:p>
          <a:p>
            <a:pPr algn="just"/>
            <a:r>
              <a:rPr lang="en-US" sz="2600" b="1" i="0" dirty="0">
                <a:effectLst/>
              </a:rPr>
              <a:t>Failure</a:t>
            </a:r>
            <a:r>
              <a:rPr lang="en-US" sz="2600" b="0" i="0" dirty="0">
                <a:effectLst/>
              </a:rPr>
              <a:t> to conduct thorough </a:t>
            </a:r>
            <a:r>
              <a:rPr lang="en-US" sz="2600" b="1" i="0" dirty="0">
                <a:effectLst/>
              </a:rPr>
              <a:t>Project Close </a:t>
            </a:r>
            <a:r>
              <a:rPr lang="en-US" sz="2600" b="0" i="0" dirty="0">
                <a:effectLst/>
              </a:rPr>
              <a:t>out could potentially:</a:t>
            </a:r>
          </a:p>
          <a:p>
            <a:pPr marL="0" indent="0" algn="just">
              <a:buNone/>
            </a:pPr>
            <a:endParaRPr lang="en-US" sz="1800" b="0" i="0" dirty="0">
              <a:effectLst/>
            </a:endParaRPr>
          </a:p>
          <a:p>
            <a:pPr marL="0" indent="0" algn="just">
              <a:buNone/>
            </a:pPr>
            <a:endParaRPr lang="en-US" sz="1800" dirty="0"/>
          </a:p>
          <a:p>
            <a:pPr marL="0" indent="0" algn="just">
              <a:buNone/>
            </a:pPr>
            <a:endParaRPr lang="en-US" sz="1800" b="0" i="0" dirty="0">
              <a:effectLst/>
            </a:endParaRPr>
          </a:p>
          <a:p>
            <a:pPr marL="0" indent="0" algn="just">
              <a:buNone/>
            </a:pPr>
            <a:endParaRPr lang="en-US" sz="1800" dirty="0"/>
          </a:p>
          <a:p>
            <a:pPr marL="0" indent="0" algn="just">
              <a:buNone/>
            </a:pPr>
            <a:endParaRPr lang="en-US" sz="1800" b="0" i="0" dirty="0">
              <a:effectLst/>
            </a:endParaRPr>
          </a:p>
          <a:p>
            <a:pPr marL="0" indent="0" algn="just">
              <a:buNone/>
            </a:pPr>
            <a:endParaRPr lang="en-US" sz="1800" dirty="0"/>
          </a:p>
          <a:p>
            <a:pPr marL="0" indent="0" algn="just">
              <a:buNone/>
            </a:pPr>
            <a:endParaRPr lang="en-US" sz="1800" b="0" i="0" dirty="0">
              <a:effectLst/>
            </a:endParaRPr>
          </a:p>
          <a:p>
            <a:pPr marL="0" indent="0" algn="just">
              <a:buNone/>
            </a:pPr>
            <a:endParaRPr lang="en-US" sz="1800" dirty="0"/>
          </a:p>
          <a:p>
            <a:pPr marL="0" indent="0" algn="just">
              <a:buNone/>
            </a:pPr>
            <a:endParaRPr lang="en-US" sz="1800" b="0" i="0" dirty="0">
              <a:effectLst/>
            </a:endParaRPr>
          </a:p>
        </p:txBody>
      </p:sp>
      <p:sp>
        <p:nvSpPr>
          <p:cNvPr id="5" name="Espace réservé du contenu 2">
            <a:extLst>
              <a:ext uri="{FF2B5EF4-FFF2-40B4-BE49-F238E27FC236}">
                <a16:creationId xmlns:a16="http://schemas.microsoft.com/office/drawing/2014/main" id="{A2646ECB-064C-05F7-70F7-2515BE3E3637}"/>
              </a:ext>
            </a:extLst>
          </p:cNvPr>
          <p:cNvSpPr txBox="1">
            <a:spLocks/>
          </p:cNvSpPr>
          <p:nvPr/>
        </p:nvSpPr>
        <p:spPr>
          <a:xfrm>
            <a:off x="682371" y="3325364"/>
            <a:ext cx="6414516" cy="579247"/>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dirty="0"/>
              <a:t>Put the Organization at a considerable amount of </a:t>
            </a:r>
            <a:r>
              <a:rPr lang="en-US" sz="2200" b="1" dirty="0"/>
              <a:t>Risk.</a:t>
            </a:r>
            <a:endParaRPr lang="en-US" sz="2200" dirty="0"/>
          </a:p>
          <a:p>
            <a:pPr marL="0" indent="0">
              <a:buFont typeface="Arial" panose="020B0604020202020204" pitchFamily="34" charset="0"/>
              <a:buNone/>
            </a:pPr>
            <a:endParaRPr lang="fr-FR" dirty="0"/>
          </a:p>
        </p:txBody>
      </p:sp>
      <p:sp>
        <p:nvSpPr>
          <p:cNvPr id="6" name="ZoneTexte 5">
            <a:extLst>
              <a:ext uri="{FF2B5EF4-FFF2-40B4-BE49-F238E27FC236}">
                <a16:creationId xmlns:a16="http://schemas.microsoft.com/office/drawing/2014/main" id="{9B3D0BBA-F581-0AD2-5E4C-7F85F729901F}"/>
              </a:ext>
            </a:extLst>
          </p:cNvPr>
          <p:cNvSpPr txBox="1"/>
          <p:nvPr/>
        </p:nvSpPr>
        <p:spPr>
          <a:xfrm>
            <a:off x="1269490" y="3919161"/>
            <a:ext cx="6785610" cy="769441"/>
          </a:xfrm>
          <a:prstGeom prst="rect">
            <a:avLst/>
          </a:prstGeom>
          <a:solidFill>
            <a:srgbClr val="FF9999"/>
          </a:solidFill>
        </p:spPr>
        <p:txBody>
          <a:bodyPr wrap="square">
            <a:spAutoFit/>
          </a:bodyPr>
          <a:lstStyle/>
          <a:p>
            <a:pPr algn="just"/>
            <a:r>
              <a:rPr lang="en-US" sz="2200" b="0" i="0" dirty="0">
                <a:effectLst/>
              </a:rPr>
              <a:t>Prevent the Organization from realizing the anticipated benefits from the Deliverables of the Project.</a:t>
            </a:r>
            <a:endParaRPr lang="fr-FR" sz="2200" dirty="0"/>
          </a:p>
        </p:txBody>
      </p:sp>
      <p:sp>
        <p:nvSpPr>
          <p:cNvPr id="7" name="ZoneTexte 6">
            <a:extLst>
              <a:ext uri="{FF2B5EF4-FFF2-40B4-BE49-F238E27FC236}">
                <a16:creationId xmlns:a16="http://schemas.microsoft.com/office/drawing/2014/main" id="{37757FCD-4492-C77B-4547-4056BB51519A}"/>
              </a:ext>
            </a:extLst>
          </p:cNvPr>
          <p:cNvSpPr txBox="1"/>
          <p:nvPr/>
        </p:nvSpPr>
        <p:spPr>
          <a:xfrm>
            <a:off x="682371" y="4703152"/>
            <a:ext cx="5498592" cy="430887"/>
          </a:xfrm>
          <a:prstGeom prst="rect">
            <a:avLst/>
          </a:prstGeom>
          <a:solidFill>
            <a:srgbClr val="CCCC00"/>
          </a:solidFill>
        </p:spPr>
        <p:txBody>
          <a:bodyPr wrap="square">
            <a:spAutoFit/>
          </a:bodyPr>
          <a:lstStyle/>
          <a:p>
            <a:r>
              <a:rPr lang="en-US" sz="2200" b="0" i="0" dirty="0">
                <a:effectLst/>
              </a:rPr>
              <a:t>Result in significant losses to the </a:t>
            </a:r>
            <a:r>
              <a:rPr lang="en-US" sz="2200" dirty="0"/>
              <a:t>O</a:t>
            </a:r>
            <a:r>
              <a:rPr lang="en-US" sz="2200" b="0" i="0" dirty="0">
                <a:effectLst/>
              </a:rPr>
              <a:t>rganization.</a:t>
            </a:r>
            <a:endParaRPr lang="fr-FR" sz="2200" dirty="0"/>
          </a:p>
        </p:txBody>
      </p:sp>
      <p:sp>
        <p:nvSpPr>
          <p:cNvPr id="8" name="ZoneTexte 7">
            <a:extLst>
              <a:ext uri="{FF2B5EF4-FFF2-40B4-BE49-F238E27FC236}">
                <a16:creationId xmlns:a16="http://schemas.microsoft.com/office/drawing/2014/main" id="{3B36CD18-EC50-8CFA-3701-7FB9AEDD8A9F}"/>
              </a:ext>
            </a:extLst>
          </p:cNvPr>
          <p:cNvSpPr txBox="1"/>
          <p:nvPr/>
        </p:nvSpPr>
        <p:spPr>
          <a:xfrm rot="10800000" flipV="1">
            <a:off x="1269491" y="5123236"/>
            <a:ext cx="6188202" cy="769441"/>
          </a:xfrm>
          <a:prstGeom prst="rect">
            <a:avLst/>
          </a:prstGeom>
          <a:solidFill>
            <a:srgbClr val="33CCFF"/>
          </a:solidFill>
        </p:spPr>
        <p:txBody>
          <a:bodyPr wrap="square">
            <a:spAutoFit/>
          </a:bodyPr>
          <a:lstStyle/>
          <a:p>
            <a:pPr algn="just"/>
            <a:r>
              <a:rPr lang="en-US" sz="2200" b="0" i="0" dirty="0">
                <a:effectLst/>
              </a:rPr>
              <a:t>Undermine the Project Manager and Project Management Team's credibility.</a:t>
            </a:r>
            <a:endParaRPr lang="fr-FR" sz="2200" dirty="0"/>
          </a:p>
        </p:txBody>
      </p:sp>
      <p:sp>
        <p:nvSpPr>
          <p:cNvPr id="9" name="Titre 1">
            <a:extLst>
              <a:ext uri="{FF2B5EF4-FFF2-40B4-BE49-F238E27FC236}">
                <a16:creationId xmlns:a16="http://schemas.microsoft.com/office/drawing/2014/main" id="{042FC3A3-30E1-ED68-CC9D-2A352AB52A61}"/>
              </a:ext>
            </a:extLst>
          </p:cNvPr>
          <p:cNvSpPr>
            <a:spLocks noGrp="1"/>
          </p:cNvSpPr>
          <p:nvPr>
            <p:ph type="title"/>
          </p:nvPr>
        </p:nvSpPr>
        <p:spPr>
          <a:xfrm>
            <a:off x="2392363" y="463374"/>
            <a:ext cx="7163117" cy="859954"/>
          </a:xfrm>
        </p:spPr>
        <p:txBody>
          <a:bodyPr>
            <a:noAutofit/>
          </a:bodyPr>
          <a:lstStyle/>
          <a:p>
            <a:pPr algn="ctr"/>
            <a:br>
              <a:rPr lang="en-US" sz="4000" b="1" spc="-5" dirty="0">
                <a:solidFill>
                  <a:srgbClr val="FF0066"/>
                </a:solidFill>
                <a:effectLst/>
                <a:latin typeface="+mn-lt"/>
                <a:ea typeface="Times New Roman" panose="02020603050405020304" pitchFamily="18" charset="0"/>
                <a:cs typeface="Arial" panose="020B0604020202020204" pitchFamily="34" charset="0"/>
              </a:rPr>
            </a:br>
            <a:r>
              <a:rPr lang="en-US" sz="4000" b="1" spc="-5" dirty="0">
                <a:solidFill>
                  <a:srgbClr val="FF0066"/>
                </a:solidFill>
                <a:effectLst/>
                <a:latin typeface="+mn-lt"/>
                <a:ea typeface="Times New Roman" panose="02020603050405020304" pitchFamily="18" charset="0"/>
                <a:cs typeface="Arial" panose="020B0604020202020204" pitchFamily="34" charset="0"/>
              </a:rPr>
              <a:t>I- What Is Project Closure?</a:t>
            </a:r>
            <a:br>
              <a:rPr lang="fr-FR" sz="4000" b="1" dirty="0">
                <a:solidFill>
                  <a:srgbClr val="FF0066"/>
                </a:solidFill>
                <a:effectLst/>
                <a:latin typeface="+mn-lt"/>
                <a:ea typeface="Calibri" panose="020F0502020204030204" pitchFamily="34" charset="0"/>
                <a:cs typeface="Arial" panose="020B0604020202020204" pitchFamily="34" charset="0"/>
              </a:rPr>
            </a:br>
            <a:endParaRPr lang="fr-FR" sz="4000" b="1" dirty="0">
              <a:solidFill>
                <a:srgbClr val="FF0066"/>
              </a:solidFill>
              <a:latin typeface="+mn-lt"/>
            </a:endParaRPr>
          </a:p>
        </p:txBody>
      </p:sp>
    </p:spTree>
    <p:extLst>
      <p:ext uri="{BB962C8B-B14F-4D97-AF65-F5344CB8AC3E}">
        <p14:creationId xmlns:p14="http://schemas.microsoft.com/office/powerpoint/2010/main" val="54353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4E85D0B-CC29-41F5-8D2C-6187C12257E0}"/>
              </a:ext>
            </a:extLst>
          </p:cNvPr>
          <p:cNvSpPr>
            <a:spLocks noGrp="1"/>
          </p:cNvSpPr>
          <p:nvPr>
            <p:ph idx="1"/>
          </p:nvPr>
        </p:nvSpPr>
        <p:spPr>
          <a:xfrm>
            <a:off x="198120" y="1615313"/>
            <a:ext cx="10198608" cy="4351338"/>
          </a:xfrm>
        </p:spPr>
        <p:txBody>
          <a:bodyPr>
            <a:normAutofit/>
          </a:bodyPr>
          <a:lstStyle/>
          <a:p>
            <a:pPr marL="0" indent="0" algn="just">
              <a:buNone/>
            </a:pPr>
            <a:r>
              <a:rPr lang="en-US" sz="2800" b="1" dirty="0">
                <a:latin typeface="+mn-lt"/>
              </a:rPr>
              <a:t>	</a:t>
            </a:r>
            <a:endParaRPr lang="en-US" b="0" i="0" dirty="0">
              <a:effectLst/>
              <a:latin typeface="robotoregular"/>
            </a:endParaRPr>
          </a:p>
          <a:p>
            <a:pPr algn="just"/>
            <a:r>
              <a:rPr lang="en-US" sz="2600" b="0" i="0" dirty="0">
                <a:effectLst/>
              </a:rPr>
              <a:t>The </a:t>
            </a:r>
            <a:r>
              <a:rPr lang="en-US" sz="2600" b="1" i="0" dirty="0">
                <a:effectLst/>
              </a:rPr>
              <a:t>3 phases of Project Closure </a:t>
            </a:r>
            <a:r>
              <a:rPr lang="en-US" sz="2600" b="0" i="0" dirty="0">
                <a:effectLst/>
              </a:rPr>
              <a:t>are </a:t>
            </a:r>
            <a:r>
              <a:rPr lang="en-US" sz="2600" b="1" i="0" dirty="0">
                <a:solidFill>
                  <a:srgbClr val="FF9900"/>
                </a:solidFill>
                <a:effectLst/>
              </a:rPr>
              <a:t>Technical</a:t>
            </a:r>
            <a:r>
              <a:rPr lang="en-US" sz="2600" b="0" i="0" dirty="0">
                <a:effectLst/>
              </a:rPr>
              <a:t>, </a:t>
            </a:r>
            <a:r>
              <a:rPr lang="en-US" sz="2600" b="1" i="0" dirty="0">
                <a:solidFill>
                  <a:srgbClr val="92D050"/>
                </a:solidFill>
                <a:effectLst/>
              </a:rPr>
              <a:t>Learning</a:t>
            </a:r>
            <a:r>
              <a:rPr lang="en-US" sz="2600" b="0" i="0" dirty="0">
                <a:effectLst/>
              </a:rPr>
              <a:t>, and </a:t>
            </a:r>
            <a:r>
              <a:rPr lang="en-US" sz="2600" b="1" i="0" dirty="0">
                <a:solidFill>
                  <a:srgbClr val="33CCFF"/>
                </a:solidFill>
                <a:effectLst/>
              </a:rPr>
              <a:t>People</a:t>
            </a:r>
            <a:r>
              <a:rPr lang="en-US" sz="2600" b="0" i="0" dirty="0">
                <a:effectLst/>
              </a:rPr>
              <a:t>.</a:t>
            </a:r>
          </a:p>
          <a:p>
            <a:pPr algn="just"/>
            <a:r>
              <a:rPr lang="en-US" sz="2600" b="0" i="0" dirty="0">
                <a:effectLst/>
              </a:rPr>
              <a:t> During the </a:t>
            </a:r>
            <a:r>
              <a:rPr lang="en-US" sz="2600" b="1" i="0" dirty="0">
                <a:solidFill>
                  <a:srgbClr val="FF9900"/>
                </a:solidFill>
                <a:effectLst/>
              </a:rPr>
              <a:t>Technical Phase</a:t>
            </a:r>
            <a:r>
              <a:rPr lang="en-US" sz="2600" b="0" i="0" dirty="0">
                <a:effectLst/>
              </a:rPr>
              <a:t>, clean up loose ends. For the </a:t>
            </a:r>
            <a:r>
              <a:rPr lang="en-US" sz="2600" b="1" i="0" dirty="0">
                <a:solidFill>
                  <a:srgbClr val="92D050"/>
                </a:solidFill>
                <a:effectLst/>
              </a:rPr>
              <a:t>Learning Phase</a:t>
            </a:r>
            <a:r>
              <a:rPr lang="en-US" sz="2600" b="0" i="0" dirty="0">
                <a:effectLst/>
              </a:rPr>
              <a:t>, evaluate what did and didn’t work, as well as how to improve. In the </a:t>
            </a:r>
            <a:r>
              <a:rPr lang="en-US" sz="2600" b="1" i="0" dirty="0">
                <a:solidFill>
                  <a:srgbClr val="00B0F0"/>
                </a:solidFill>
                <a:effectLst/>
              </a:rPr>
              <a:t>People Phase</a:t>
            </a:r>
            <a:r>
              <a:rPr lang="en-US" sz="2600" b="0" i="0" dirty="0">
                <a:effectLst/>
              </a:rPr>
              <a:t>, appreciate Team members.</a:t>
            </a:r>
          </a:p>
          <a:p>
            <a:pPr algn="just"/>
            <a:r>
              <a:rPr lang="en-US" sz="2600" b="0" i="0" dirty="0">
                <a:effectLst/>
              </a:rPr>
              <a:t>Take these steps during each phase of closing a Project. </a:t>
            </a:r>
          </a:p>
          <a:p>
            <a:pPr algn="just"/>
            <a:r>
              <a:rPr lang="en-US" sz="2600" b="0" i="0" dirty="0">
                <a:effectLst/>
              </a:rPr>
              <a:t>By following this quick and easy guide to </a:t>
            </a:r>
            <a:r>
              <a:rPr lang="en-US" sz="2600" b="1" i="0" dirty="0">
                <a:solidFill>
                  <a:srgbClr val="FF0066"/>
                </a:solidFill>
                <a:effectLst/>
              </a:rPr>
              <a:t>Project Closure </a:t>
            </a:r>
            <a:r>
              <a:rPr lang="en-US" sz="2600" b="0" i="0" dirty="0">
                <a:effectLst/>
              </a:rPr>
              <a:t>steps and related activities, you’re building a stronger future for yourself, your Team, and your Organization.</a:t>
            </a:r>
            <a:endParaRPr lang="fr-FR" sz="2600" dirty="0"/>
          </a:p>
        </p:txBody>
      </p:sp>
      <p:sp>
        <p:nvSpPr>
          <p:cNvPr id="6" name="Titre 1">
            <a:extLst>
              <a:ext uri="{FF2B5EF4-FFF2-40B4-BE49-F238E27FC236}">
                <a16:creationId xmlns:a16="http://schemas.microsoft.com/office/drawing/2014/main" id="{C51A1F59-556F-41F8-9AD1-0218B6643CA9}"/>
              </a:ext>
            </a:extLst>
          </p:cNvPr>
          <p:cNvSpPr txBox="1">
            <a:spLocks/>
          </p:cNvSpPr>
          <p:nvPr/>
        </p:nvSpPr>
        <p:spPr>
          <a:xfrm>
            <a:off x="838200" y="1489837"/>
            <a:ext cx="7242048" cy="132556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b="1" dirty="0">
                <a:latin typeface="MontserratBold"/>
              </a:rPr>
            </a:br>
            <a:br>
              <a:rPr lang="en-US" b="1" dirty="0">
                <a:latin typeface="MontserratBold"/>
              </a:rPr>
            </a:br>
            <a:endParaRPr lang="fr-FR" dirty="0"/>
          </a:p>
        </p:txBody>
      </p:sp>
      <p:sp>
        <p:nvSpPr>
          <p:cNvPr id="8" name="Titre 7">
            <a:extLst>
              <a:ext uri="{FF2B5EF4-FFF2-40B4-BE49-F238E27FC236}">
                <a16:creationId xmlns:a16="http://schemas.microsoft.com/office/drawing/2014/main" id="{C842CE08-458A-41B3-BE3A-888C259AD29F}"/>
              </a:ext>
            </a:extLst>
          </p:cNvPr>
          <p:cNvSpPr>
            <a:spLocks noGrp="1"/>
          </p:cNvSpPr>
          <p:nvPr>
            <p:ph type="title"/>
          </p:nvPr>
        </p:nvSpPr>
        <p:spPr>
          <a:xfrm>
            <a:off x="2340864" y="475488"/>
            <a:ext cx="7370064" cy="877824"/>
          </a:xfrm>
        </p:spPr>
        <p:txBody>
          <a:bodyPr>
            <a:noAutofit/>
          </a:bodyPr>
          <a:lstStyle/>
          <a:p>
            <a:pPr algn="ctr"/>
            <a:r>
              <a:rPr lang="en-US" sz="3800" b="1" dirty="0">
                <a:solidFill>
                  <a:srgbClr val="FFFF00"/>
                </a:solidFill>
                <a:latin typeface="+mn-lt"/>
              </a:rPr>
              <a:t>II- The 3 Phases of the </a:t>
            </a:r>
            <a:r>
              <a:rPr lang="fr-FR" sz="3800" b="1" dirty="0">
                <a:solidFill>
                  <a:srgbClr val="FFFF00"/>
                </a:solidFill>
                <a:latin typeface="+mn-lt"/>
              </a:rPr>
              <a:t>Project 	Closure Process</a:t>
            </a:r>
            <a:endParaRPr lang="fr-FR" sz="3800" dirty="0">
              <a:solidFill>
                <a:srgbClr val="FFFF00"/>
              </a:solidFill>
            </a:endParaRPr>
          </a:p>
        </p:txBody>
      </p:sp>
    </p:spTree>
    <p:extLst>
      <p:ext uri="{BB962C8B-B14F-4D97-AF65-F5344CB8AC3E}">
        <p14:creationId xmlns:p14="http://schemas.microsoft.com/office/powerpoint/2010/main" val="609326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4E85D0B-CC29-41F5-8D2C-6187C12257E0}"/>
              </a:ext>
            </a:extLst>
          </p:cNvPr>
          <p:cNvSpPr>
            <a:spLocks noGrp="1"/>
          </p:cNvSpPr>
          <p:nvPr>
            <p:ph idx="1"/>
          </p:nvPr>
        </p:nvSpPr>
        <p:spPr>
          <a:xfrm>
            <a:off x="161544" y="1615313"/>
            <a:ext cx="10198608" cy="4767199"/>
          </a:xfrm>
        </p:spPr>
        <p:txBody>
          <a:bodyPr>
            <a:normAutofit/>
          </a:bodyPr>
          <a:lstStyle/>
          <a:p>
            <a:pPr algn="just"/>
            <a:r>
              <a:rPr lang="en-US" sz="2600" b="0" i="0" dirty="0">
                <a:effectLst/>
              </a:rPr>
              <a:t>The </a:t>
            </a:r>
            <a:r>
              <a:rPr lang="en-US" sz="2600" b="1" i="0" dirty="0">
                <a:effectLst/>
              </a:rPr>
              <a:t>3 phases of Project Closure </a:t>
            </a:r>
            <a:r>
              <a:rPr lang="en-US" sz="2600" b="0" i="0" dirty="0">
                <a:effectLst/>
              </a:rPr>
              <a:t>are </a:t>
            </a:r>
            <a:r>
              <a:rPr lang="en-US" sz="2600" b="1" i="0" dirty="0">
                <a:solidFill>
                  <a:srgbClr val="FF3399"/>
                </a:solidFill>
                <a:effectLst/>
              </a:rPr>
              <a:t>Technical</a:t>
            </a:r>
            <a:r>
              <a:rPr lang="en-US" sz="2600" b="0" i="0" dirty="0">
                <a:effectLst/>
              </a:rPr>
              <a:t>, </a:t>
            </a:r>
            <a:r>
              <a:rPr lang="en-US" sz="2600" b="1" i="0" dirty="0">
                <a:solidFill>
                  <a:srgbClr val="92D050"/>
                </a:solidFill>
                <a:effectLst/>
              </a:rPr>
              <a:t>Learning</a:t>
            </a:r>
            <a:r>
              <a:rPr lang="en-US" sz="2600" b="0" i="0" dirty="0">
                <a:effectLst/>
              </a:rPr>
              <a:t>, and </a:t>
            </a:r>
            <a:r>
              <a:rPr lang="en-US" sz="2600" b="1" i="0" dirty="0">
                <a:solidFill>
                  <a:srgbClr val="33CCFF"/>
                </a:solidFill>
                <a:effectLst/>
              </a:rPr>
              <a:t>People</a:t>
            </a:r>
            <a:r>
              <a:rPr lang="en-US" sz="2600" b="0" i="0" dirty="0">
                <a:effectLst/>
              </a:rPr>
              <a:t>.</a:t>
            </a:r>
          </a:p>
          <a:p>
            <a:pPr algn="just"/>
            <a:endParaRPr lang="en-US" sz="2600" dirty="0"/>
          </a:p>
          <a:p>
            <a:pPr algn="just"/>
            <a:endParaRPr lang="en-US" sz="2600" b="0" i="0" dirty="0">
              <a:effectLst/>
            </a:endParaRPr>
          </a:p>
          <a:p>
            <a:pPr algn="just"/>
            <a:endParaRPr lang="en-US" sz="2600" b="0" i="0" dirty="0">
              <a:effectLst/>
            </a:endParaRPr>
          </a:p>
          <a:p>
            <a:pPr algn="just"/>
            <a:endParaRPr lang="en-US" sz="2600" dirty="0"/>
          </a:p>
          <a:p>
            <a:pPr marL="0" indent="0" algn="just">
              <a:buNone/>
            </a:pPr>
            <a:endParaRPr lang="en-US" sz="2600" b="0" i="0" dirty="0">
              <a:effectLst/>
            </a:endParaRPr>
          </a:p>
          <a:p>
            <a:pPr algn="just"/>
            <a:r>
              <a:rPr lang="en-US" sz="2600" b="0" i="0" dirty="0">
                <a:effectLst/>
              </a:rPr>
              <a:t>Take these steps during each phase of closing a Project. </a:t>
            </a:r>
          </a:p>
          <a:p>
            <a:pPr algn="just"/>
            <a:r>
              <a:rPr lang="en-US" sz="2600" b="0" i="0" dirty="0">
                <a:effectLst/>
              </a:rPr>
              <a:t>By following this quick and easy guide to </a:t>
            </a:r>
            <a:r>
              <a:rPr lang="en-US" sz="2600" b="1" i="0" dirty="0">
                <a:effectLst/>
              </a:rPr>
              <a:t>Project Closure </a:t>
            </a:r>
            <a:r>
              <a:rPr lang="en-US" sz="2600" b="0" i="0" dirty="0">
                <a:effectLst/>
              </a:rPr>
              <a:t>steps and related activities, you’re building a stronger future for yourself, your team, and your Organization.</a:t>
            </a:r>
            <a:endParaRPr lang="fr-FR" sz="2600" dirty="0"/>
          </a:p>
        </p:txBody>
      </p:sp>
      <p:sp>
        <p:nvSpPr>
          <p:cNvPr id="6" name="Titre 1">
            <a:extLst>
              <a:ext uri="{FF2B5EF4-FFF2-40B4-BE49-F238E27FC236}">
                <a16:creationId xmlns:a16="http://schemas.microsoft.com/office/drawing/2014/main" id="{C51A1F59-556F-41F8-9AD1-0218B6643CA9}"/>
              </a:ext>
            </a:extLst>
          </p:cNvPr>
          <p:cNvSpPr txBox="1">
            <a:spLocks/>
          </p:cNvSpPr>
          <p:nvPr/>
        </p:nvSpPr>
        <p:spPr>
          <a:xfrm>
            <a:off x="838200" y="1489837"/>
            <a:ext cx="7242048" cy="132556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fr-FR" b="1" dirty="0">
                <a:latin typeface="MontserratBold"/>
              </a:rPr>
            </a:br>
            <a:br>
              <a:rPr lang="en-US" b="1" dirty="0">
                <a:latin typeface="MontserratBold"/>
              </a:rPr>
            </a:br>
            <a:endParaRPr lang="fr-FR" dirty="0"/>
          </a:p>
        </p:txBody>
      </p:sp>
      <p:sp>
        <p:nvSpPr>
          <p:cNvPr id="8" name="Titre 7">
            <a:extLst>
              <a:ext uri="{FF2B5EF4-FFF2-40B4-BE49-F238E27FC236}">
                <a16:creationId xmlns:a16="http://schemas.microsoft.com/office/drawing/2014/main" id="{C842CE08-458A-41B3-BE3A-888C259AD29F}"/>
              </a:ext>
            </a:extLst>
          </p:cNvPr>
          <p:cNvSpPr>
            <a:spLocks noGrp="1"/>
          </p:cNvSpPr>
          <p:nvPr>
            <p:ph type="title"/>
          </p:nvPr>
        </p:nvSpPr>
        <p:spPr>
          <a:xfrm>
            <a:off x="2340864" y="475488"/>
            <a:ext cx="7370064" cy="877824"/>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Closure Process</a:t>
            </a:r>
            <a:endParaRPr lang="fr-FR" sz="3800" dirty="0">
              <a:solidFill>
                <a:srgbClr val="00FF00"/>
              </a:solidFill>
            </a:endParaRPr>
          </a:p>
        </p:txBody>
      </p:sp>
      <p:sp>
        <p:nvSpPr>
          <p:cNvPr id="5" name="Espace réservé du contenu 2">
            <a:extLst>
              <a:ext uri="{FF2B5EF4-FFF2-40B4-BE49-F238E27FC236}">
                <a16:creationId xmlns:a16="http://schemas.microsoft.com/office/drawing/2014/main" id="{28895D72-CB38-F1B7-255A-34B725F28A7D}"/>
              </a:ext>
            </a:extLst>
          </p:cNvPr>
          <p:cNvSpPr txBox="1">
            <a:spLocks/>
          </p:cNvSpPr>
          <p:nvPr/>
        </p:nvSpPr>
        <p:spPr>
          <a:xfrm>
            <a:off x="307848" y="2152618"/>
            <a:ext cx="6239256" cy="688975"/>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a:t>During the </a:t>
            </a:r>
            <a:r>
              <a:rPr lang="en-US" sz="2400" b="1"/>
              <a:t>Technical Phase</a:t>
            </a:r>
            <a:r>
              <a:rPr lang="en-US" sz="2400"/>
              <a:t>, clean up loose ends. </a:t>
            </a:r>
            <a:endParaRPr lang="fr-FR" sz="2400" dirty="0"/>
          </a:p>
        </p:txBody>
      </p:sp>
      <p:sp>
        <p:nvSpPr>
          <p:cNvPr id="7" name="ZoneTexte 6">
            <a:extLst>
              <a:ext uri="{FF2B5EF4-FFF2-40B4-BE49-F238E27FC236}">
                <a16:creationId xmlns:a16="http://schemas.microsoft.com/office/drawing/2014/main" id="{05816327-C9C5-057D-A9A6-1D3E44772BC4}"/>
              </a:ext>
            </a:extLst>
          </p:cNvPr>
          <p:cNvSpPr txBox="1"/>
          <p:nvPr/>
        </p:nvSpPr>
        <p:spPr>
          <a:xfrm>
            <a:off x="838200" y="2815400"/>
            <a:ext cx="9585960" cy="830997"/>
          </a:xfrm>
          <a:prstGeom prst="rect">
            <a:avLst/>
          </a:prstGeom>
          <a:solidFill>
            <a:srgbClr val="CCCC00"/>
          </a:solidFill>
        </p:spPr>
        <p:txBody>
          <a:bodyPr wrap="square">
            <a:spAutoFit/>
          </a:bodyPr>
          <a:lstStyle/>
          <a:p>
            <a:pPr marL="0" indent="0" algn="just">
              <a:buNone/>
            </a:pPr>
            <a:r>
              <a:rPr lang="en-US" sz="2400" b="0" i="0" dirty="0">
                <a:effectLst/>
              </a:rPr>
              <a:t>For the </a:t>
            </a:r>
            <a:r>
              <a:rPr lang="en-US" sz="2400" b="1" i="0" dirty="0">
                <a:effectLst/>
              </a:rPr>
              <a:t>Learning Phase</a:t>
            </a:r>
            <a:r>
              <a:rPr lang="en-US" sz="2400" b="0" i="0" dirty="0">
                <a:effectLst/>
              </a:rPr>
              <a:t>, evaluate what did and didn’t work, as well as how to improve. </a:t>
            </a:r>
          </a:p>
        </p:txBody>
      </p:sp>
      <p:sp>
        <p:nvSpPr>
          <p:cNvPr id="9" name="ZoneTexte 8">
            <a:extLst>
              <a:ext uri="{FF2B5EF4-FFF2-40B4-BE49-F238E27FC236}">
                <a16:creationId xmlns:a16="http://schemas.microsoft.com/office/drawing/2014/main" id="{E8CE417C-93A2-E62C-5863-51F2CA0791A9}"/>
              </a:ext>
            </a:extLst>
          </p:cNvPr>
          <p:cNvSpPr txBox="1"/>
          <p:nvPr/>
        </p:nvSpPr>
        <p:spPr>
          <a:xfrm>
            <a:off x="307848" y="3646397"/>
            <a:ext cx="6094476" cy="430887"/>
          </a:xfrm>
          <a:prstGeom prst="rect">
            <a:avLst/>
          </a:prstGeom>
          <a:solidFill>
            <a:srgbClr val="33CCFF"/>
          </a:solidFill>
        </p:spPr>
        <p:txBody>
          <a:bodyPr wrap="square">
            <a:spAutoFit/>
          </a:bodyPr>
          <a:lstStyle/>
          <a:p>
            <a:r>
              <a:rPr lang="en-US" sz="2200" b="0" i="0" dirty="0">
                <a:effectLst/>
              </a:rPr>
              <a:t>In </a:t>
            </a:r>
            <a:r>
              <a:rPr lang="en-US" sz="2200" b="1" i="0" dirty="0">
                <a:effectLst/>
              </a:rPr>
              <a:t>the People Phase</a:t>
            </a:r>
            <a:r>
              <a:rPr lang="en-US" sz="2200" b="0" i="0" dirty="0">
                <a:effectLst/>
              </a:rPr>
              <a:t>, appreciate Team Members.</a:t>
            </a:r>
            <a:endParaRPr lang="fr-FR" sz="2200" dirty="0"/>
          </a:p>
        </p:txBody>
      </p:sp>
    </p:spTree>
    <p:extLst>
      <p:ext uri="{BB962C8B-B14F-4D97-AF65-F5344CB8AC3E}">
        <p14:creationId xmlns:p14="http://schemas.microsoft.com/office/powerpoint/2010/main" val="3733812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2789482-7A79-4DDF-AF02-7F8C99BA6A1A}"/>
              </a:ext>
            </a:extLst>
          </p:cNvPr>
          <p:cNvSpPr>
            <a:spLocks noGrp="1"/>
          </p:cNvSpPr>
          <p:nvPr>
            <p:ph idx="1"/>
          </p:nvPr>
        </p:nvSpPr>
        <p:spPr>
          <a:xfrm>
            <a:off x="0" y="1766631"/>
            <a:ext cx="5355729" cy="4811150"/>
          </a:xfrm>
          <a:solidFill>
            <a:srgbClr val="FF0066"/>
          </a:solidFill>
        </p:spPr>
        <p:txBody>
          <a:bodyPr numCol="2"/>
          <a:lstStyle/>
          <a:p>
            <a:pPr marL="0" indent="0" algn="l" fontAlgn="base">
              <a:buNone/>
            </a:pPr>
            <a:r>
              <a:rPr lang="en-US" b="1" i="0" dirty="0">
                <a:effectLst/>
                <a:latin typeface="MontserratBold"/>
              </a:rPr>
              <a:t>	</a:t>
            </a:r>
            <a:r>
              <a:rPr lang="en-US" sz="2600" b="1" i="0" dirty="0">
                <a:effectLst/>
              </a:rPr>
              <a:t>II-1-Technical Phase</a:t>
            </a:r>
          </a:p>
          <a:p>
            <a:pPr algn="just" fontAlgn="base"/>
            <a:r>
              <a:rPr lang="en-US" sz="2600" b="0" i="0" dirty="0">
                <a:effectLst/>
              </a:rPr>
              <a:t>The </a:t>
            </a:r>
            <a:r>
              <a:rPr lang="en-US" sz="2600" b="1" i="0" dirty="0">
                <a:effectLst/>
              </a:rPr>
              <a:t>Technical Phase</a:t>
            </a:r>
            <a:r>
              <a:rPr lang="en-US" sz="2600" b="0" i="0" dirty="0">
                <a:effectLst/>
              </a:rPr>
              <a:t>, while a bit on a bureaucratic side, creates a true sense of finality (and success) among the Team and for the Organization. </a:t>
            </a:r>
          </a:p>
          <a:p>
            <a:pPr algn="just" fontAlgn="base"/>
            <a:r>
              <a:rPr lang="en-US" sz="2600" b="0" i="0" dirty="0">
                <a:effectLst/>
              </a:rPr>
              <a:t>A great Project Lifecycle enables you to do the following:</a:t>
            </a:r>
          </a:p>
          <a:p>
            <a:endParaRPr lang="fr-FR" dirty="0"/>
          </a:p>
        </p:txBody>
      </p:sp>
      <p:sp>
        <p:nvSpPr>
          <p:cNvPr id="4" name="Titre 7">
            <a:extLst>
              <a:ext uri="{FF2B5EF4-FFF2-40B4-BE49-F238E27FC236}">
                <a16:creationId xmlns:a16="http://schemas.microsoft.com/office/drawing/2014/main" id="{61BF521C-B4E4-4A74-BDB3-518CA63034CA}"/>
              </a:ext>
            </a:extLst>
          </p:cNvPr>
          <p:cNvSpPr>
            <a:spLocks noGrp="1"/>
          </p:cNvSpPr>
          <p:nvPr>
            <p:ph type="title"/>
          </p:nvPr>
        </p:nvSpPr>
        <p:spPr>
          <a:xfrm>
            <a:off x="2340864" y="475488"/>
            <a:ext cx="7370064" cy="758952"/>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Closure Process</a:t>
            </a:r>
            <a:endParaRPr lang="fr-FR" sz="3800" dirty="0">
              <a:solidFill>
                <a:srgbClr val="00FF00"/>
              </a:solidFill>
            </a:endParaRPr>
          </a:p>
        </p:txBody>
      </p:sp>
      <p:sp>
        <p:nvSpPr>
          <p:cNvPr id="6" name="Espace réservé du contenu 2">
            <a:extLst>
              <a:ext uri="{FF2B5EF4-FFF2-40B4-BE49-F238E27FC236}">
                <a16:creationId xmlns:a16="http://schemas.microsoft.com/office/drawing/2014/main" id="{44D694A0-A80B-9204-55C5-F5143CE4CFF0}"/>
              </a:ext>
            </a:extLst>
          </p:cNvPr>
          <p:cNvSpPr txBox="1">
            <a:spLocks/>
          </p:cNvSpPr>
          <p:nvPr/>
        </p:nvSpPr>
        <p:spPr>
          <a:xfrm>
            <a:off x="5354303" y="1297809"/>
            <a:ext cx="3139342" cy="1981635"/>
          </a:xfrm>
          <a:prstGeom prst="rect">
            <a:avLst/>
          </a:prstGeom>
          <a:solidFill>
            <a:srgbClr val="FF9966"/>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800" b="1" dirty="0">
                <a:solidFill>
                  <a:srgbClr val="212936"/>
                </a:solidFill>
                <a:latin typeface="Arial" panose="020B0604020202020204" pitchFamily="34" charset="0"/>
                <a:cs typeface="Arial" panose="020B0604020202020204" pitchFamily="34" charset="0"/>
              </a:rPr>
              <a:t>Tie Up Loose Ends</a:t>
            </a:r>
          </a:p>
          <a:p>
            <a:pPr marL="0" indent="0" algn="just">
              <a:buFont typeface="Arial" panose="020B0604020202020204" pitchFamily="34" charset="0"/>
              <a:buNone/>
            </a:pPr>
            <a:r>
              <a:rPr lang="en-US" sz="1800" dirty="0">
                <a:solidFill>
                  <a:srgbClr val="212936"/>
                </a:solidFill>
                <a:latin typeface="Arial" panose="020B0604020202020204" pitchFamily="34" charset="0"/>
                <a:cs typeface="Arial" panose="020B0604020202020204" pitchFamily="34" charset="0"/>
              </a:rPr>
              <a:t> Make sure everything is in order (e.g., all vendors and workers are properly paid) and paperwork is complete.</a:t>
            </a:r>
          </a:p>
          <a:p>
            <a:endParaRPr lang="fr-FR" dirty="0"/>
          </a:p>
        </p:txBody>
      </p:sp>
      <p:sp>
        <p:nvSpPr>
          <p:cNvPr id="8" name="ZoneTexte 7">
            <a:extLst>
              <a:ext uri="{FF2B5EF4-FFF2-40B4-BE49-F238E27FC236}">
                <a16:creationId xmlns:a16="http://schemas.microsoft.com/office/drawing/2014/main" id="{0114C75B-398E-6411-5A85-100A8F5502C4}"/>
              </a:ext>
            </a:extLst>
          </p:cNvPr>
          <p:cNvSpPr txBox="1"/>
          <p:nvPr/>
        </p:nvSpPr>
        <p:spPr>
          <a:xfrm>
            <a:off x="8495072" y="1252798"/>
            <a:ext cx="3696928" cy="3139321"/>
          </a:xfrm>
          <a:prstGeom prst="rect">
            <a:avLst/>
          </a:prstGeom>
          <a:solidFill>
            <a:srgbClr val="FF33CC"/>
          </a:solidFill>
        </p:spPr>
        <p:txBody>
          <a:bodyPr wrap="square">
            <a:spAutoFit/>
          </a:bodyPr>
          <a:lstStyle/>
          <a:p>
            <a:pPr algn="ctr" fontAlgn="base"/>
            <a:r>
              <a:rPr lang="en-US" b="1" i="0" dirty="0">
                <a:solidFill>
                  <a:srgbClr val="212936"/>
                </a:solidFill>
                <a:effectLst/>
                <a:latin typeface="Arial" panose="020B0604020202020204" pitchFamily="34" charset="0"/>
                <a:cs typeface="Arial" panose="020B0604020202020204" pitchFamily="34" charset="0"/>
              </a:rPr>
              <a:t>Show Appreciation for Supporting Departments</a:t>
            </a:r>
          </a:p>
          <a:p>
            <a:pPr algn="just" fontAlgn="base"/>
            <a:r>
              <a:rPr lang="en-US" b="1" i="0" dirty="0">
                <a:solidFill>
                  <a:srgbClr val="212936"/>
                </a:solidFill>
                <a:effectLst/>
                <a:latin typeface="Arial" panose="020B0604020202020204" pitchFamily="34" charset="0"/>
                <a:cs typeface="Arial" panose="020B0604020202020204" pitchFamily="34" charset="0"/>
              </a:rPr>
              <a:t> </a:t>
            </a:r>
            <a:r>
              <a:rPr lang="en-US" b="0" i="0" dirty="0">
                <a:solidFill>
                  <a:srgbClr val="212936"/>
                </a:solidFill>
                <a:effectLst/>
                <a:latin typeface="Arial" panose="020B0604020202020204" pitchFamily="34" charset="0"/>
                <a:cs typeface="Arial" panose="020B0604020202020204" pitchFamily="34" charset="0"/>
              </a:rPr>
              <a:t>Give a hearty thanks to everyone who helped with the project. Report back on the successful closure of the Project. For example, send a note saying you appreciated the space and resources allocated for this work and you’ve left it in good shape for the next Team.</a:t>
            </a:r>
          </a:p>
        </p:txBody>
      </p:sp>
      <p:sp>
        <p:nvSpPr>
          <p:cNvPr id="9" name="ZoneTexte 8">
            <a:extLst>
              <a:ext uri="{FF2B5EF4-FFF2-40B4-BE49-F238E27FC236}">
                <a16:creationId xmlns:a16="http://schemas.microsoft.com/office/drawing/2014/main" id="{E3B4191F-D0A7-6E27-3A46-49B983B81190}"/>
              </a:ext>
            </a:extLst>
          </p:cNvPr>
          <p:cNvSpPr txBox="1"/>
          <p:nvPr/>
        </p:nvSpPr>
        <p:spPr>
          <a:xfrm>
            <a:off x="5354303" y="3279444"/>
            <a:ext cx="3139342" cy="3693319"/>
          </a:xfrm>
          <a:prstGeom prst="rect">
            <a:avLst/>
          </a:prstGeom>
          <a:solidFill>
            <a:srgbClr val="FF99FF"/>
          </a:solidFill>
        </p:spPr>
        <p:txBody>
          <a:bodyPr wrap="square">
            <a:spAutoFit/>
          </a:bodyPr>
          <a:lstStyle/>
          <a:p>
            <a:pPr algn="ctr" fontAlgn="base"/>
            <a:r>
              <a:rPr lang="en-US" b="1" i="0" dirty="0">
                <a:solidFill>
                  <a:srgbClr val="212936"/>
                </a:solidFill>
                <a:effectLst/>
                <a:latin typeface="Arial" panose="020B0604020202020204" pitchFamily="34" charset="0"/>
                <a:cs typeface="Arial" panose="020B0604020202020204" pitchFamily="34" charset="0"/>
              </a:rPr>
              <a:t>Hold a Project Outcomes Meeting</a:t>
            </a:r>
          </a:p>
          <a:p>
            <a:pPr algn="just" fontAlgn="base"/>
            <a:r>
              <a:rPr lang="en-US" b="0" i="0" dirty="0">
                <a:solidFill>
                  <a:srgbClr val="212936"/>
                </a:solidFill>
                <a:effectLst/>
                <a:latin typeface="Arial" panose="020B0604020202020204" pitchFamily="34" charset="0"/>
                <a:cs typeface="Arial" panose="020B0604020202020204" pitchFamily="34" charset="0"/>
              </a:rPr>
              <a:t>Gather upper-level managers and supervisors and thank them for giving the project the green light. Use this time to report on the deliverables and summarize lessons learned, emphasizing the foundation laid for future successes for the Organization as a result.</a:t>
            </a:r>
          </a:p>
          <a:p>
            <a:pPr algn="just" fontAlgn="base"/>
            <a:r>
              <a:rPr lang="en-US" b="0" i="0" dirty="0">
                <a:solidFill>
                  <a:srgbClr val="212936"/>
                </a:solidFill>
                <a:effectLst/>
                <a:latin typeface="Arial" panose="020B0604020202020204" pitchFamily="34" charset="0"/>
                <a:cs typeface="Arial" panose="020B0604020202020204" pitchFamily="34" charset="0"/>
              </a:rPr>
              <a:t> </a:t>
            </a:r>
          </a:p>
        </p:txBody>
      </p:sp>
      <p:sp>
        <p:nvSpPr>
          <p:cNvPr id="10" name="ZoneTexte 9">
            <a:extLst>
              <a:ext uri="{FF2B5EF4-FFF2-40B4-BE49-F238E27FC236}">
                <a16:creationId xmlns:a16="http://schemas.microsoft.com/office/drawing/2014/main" id="{6EDF1A49-DD1D-5696-964F-1067DF1BFA57}"/>
              </a:ext>
            </a:extLst>
          </p:cNvPr>
          <p:cNvSpPr txBox="1"/>
          <p:nvPr/>
        </p:nvSpPr>
        <p:spPr>
          <a:xfrm>
            <a:off x="8493645" y="4392119"/>
            <a:ext cx="3699781" cy="2585323"/>
          </a:xfrm>
          <a:prstGeom prst="rect">
            <a:avLst/>
          </a:prstGeom>
          <a:solidFill>
            <a:srgbClr val="FF7C80"/>
          </a:solidFill>
        </p:spPr>
        <p:txBody>
          <a:bodyPr wrap="square">
            <a:spAutoFit/>
          </a:bodyPr>
          <a:lstStyle/>
          <a:p>
            <a:pPr algn="ctr" fontAlgn="base"/>
            <a:r>
              <a:rPr lang="en-US" b="1" i="0" dirty="0">
                <a:solidFill>
                  <a:srgbClr val="212936"/>
                </a:solidFill>
                <a:effectLst/>
                <a:latin typeface="Arial" panose="020B0604020202020204" pitchFamily="34" charset="0"/>
                <a:cs typeface="Arial" panose="020B0604020202020204" pitchFamily="34" charset="0"/>
              </a:rPr>
              <a:t>Create a Repository of Digital Project Resources</a:t>
            </a:r>
          </a:p>
          <a:p>
            <a:pPr algn="just" fontAlgn="base"/>
            <a:r>
              <a:rPr lang="en-US" b="0" i="0" dirty="0">
                <a:solidFill>
                  <a:srgbClr val="212936"/>
                </a:solidFill>
                <a:effectLst/>
                <a:latin typeface="Arial" panose="020B0604020202020204" pitchFamily="34" charset="0"/>
                <a:cs typeface="Arial" panose="020B0604020202020204" pitchFamily="34" charset="0"/>
              </a:rPr>
              <a:t>Make these materials available for future reference. If questions come up about this project or if a future project manager seeks to learn from your processes and successes, these documents will help.</a:t>
            </a:r>
          </a:p>
        </p:txBody>
      </p:sp>
    </p:spTree>
    <p:extLst>
      <p:ext uri="{BB962C8B-B14F-4D97-AF65-F5344CB8AC3E}">
        <p14:creationId xmlns:p14="http://schemas.microsoft.com/office/powerpoint/2010/main" val="6899278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09C77D-21C1-B6C5-51FE-ECB929662C73}"/>
              </a:ext>
            </a:extLst>
          </p:cNvPr>
          <p:cNvSpPr>
            <a:spLocks noGrp="1"/>
          </p:cNvSpPr>
          <p:nvPr>
            <p:ph type="title"/>
          </p:nvPr>
        </p:nvSpPr>
        <p:spPr>
          <a:xfrm>
            <a:off x="2389239" y="422787"/>
            <a:ext cx="7207046" cy="934065"/>
          </a:xfrm>
        </p:spPr>
        <p:txBody>
          <a:bodyPr>
            <a:noAutofit/>
          </a:bodyPr>
          <a:lstStyle/>
          <a:p>
            <a:r>
              <a:rPr lang="en-US" sz="3800" b="1" dirty="0">
                <a:solidFill>
                  <a:srgbClr val="FFFF00"/>
                </a:solidFill>
                <a:latin typeface="+mn-lt"/>
              </a:rPr>
              <a:t>II- The 3 Phases of the </a:t>
            </a:r>
            <a:r>
              <a:rPr lang="fr-FR" sz="3800" b="1" dirty="0">
                <a:solidFill>
                  <a:srgbClr val="FFFF00"/>
                </a:solidFill>
                <a:latin typeface="+mn-lt"/>
              </a:rPr>
              <a:t>Project 	Closure Process</a:t>
            </a:r>
            <a:endParaRPr lang="fr-FR" sz="3800" dirty="0">
              <a:solidFill>
                <a:srgbClr val="FFFF00"/>
              </a:solidFill>
            </a:endParaRPr>
          </a:p>
        </p:txBody>
      </p:sp>
      <p:sp>
        <p:nvSpPr>
          <p:cNvPr id="4" name="Espace réservé du contenu 2">
            <a:extLst>
              <a:ext uri="{FF2B5EF4-FFF2-40B4-BE49-F238E27FC236}">
                <a16:creationId xmlns:a16="http://schemas.microsoft.com/office/drawing/2014/main" id="{6A851AF6-EABC-640C-4D51-18051C64ED06}"/>
              </a:ext>
            </a:extLst>
          </p:cNvPr>
          <p:cNvSpPr>
            <a:spLocks noGrp="1"/>
          </p:cNvSpPr>
          <p:nvPr>
            <p:ph idx="1"/>
          </p:nvPr>
        </p:nvSpPr>
        <p:spPr>
          <a:xfrm>
            <a:off x="5697769" y="1310221"/>
            <a:ext cx="2739857" cy="2216023"/>
          </a:xfrm>
          <a:solidFill>
            <a:srgbClr val="00CC66"/>
          </a:solidFill>
        </p:spPr>
        <p:txBody>
          <a:bodyPr/>
          <a:lstStyle/>
          <a:p>
            <a:pPr marL="0" indent="0" algn="ctr">
              <a:buNone/>
            </a:pPr>
            <a:r>
              <a:rPr lang="en-US" sz="1600" b="1" i="0" dirty="0">
                <a:solidFill>
                  <a:srgbClr val="212936"/>
                </a:solidFill>
                <a:effectLst/>
                <a:latin typeface="Arial" panose="020B0604020202020204" pitchFamily="34" charset="0"/>
                <a:cs typeface="Arial" panose="020B0604020202020204" pitchFamily="34" charset="0"/>
              </a:rPr>
              <a:t>Dedicate Time for Team Reflection</a:t>
            </a:r>
          </a:p>
          <a:p>
            <a:pPr marL="0" indent="0" algn="ctr">
              <a:buNone/>
            </a:pPr>
            <a:endParaRPr lang="en-US" sz="1600" b="1" i="0" dirty="0">
              <a:solidFill>
                <a:srgbClr val="212936"/>
              </a:solidFill>
              <a:effectLst/>
              <a:latin typeface="Arial" panose="020B0604020202020204" pitchFamily="34" charset="0"/>
              <a:cs typeface="Arial" panose="020B0604020202020204" pitchFamily="34" charset="0"/>
            </a:endParaRPr>
          </a:p>
          <a:p>
            <a:pPr marL="0" indent="0" algn="just">
              <a:buNone/>
            </a:pPr>
            <a:r>
              <a:rPr lang="en-US" sz="1600" b="0" i="0" dirty="0">
                <a:effectLst/>
                <a:latin typeface="Arial" panose="020B0604020202020204" pitchFamily="34" charset="0"/>
                <a:cs typeface="Arial" panose="020B0604020202020204" pitchFamily="34" charset="0"/>
              </a:rPr>
              <a:t>Consider what you’ve done, how you’ve done it, and what you’ve learned now that the Project is complete. </a:t>
            </a:r>
          </a:p>
          <a:p>
            <a:pPr marL="0" indent="0">
              <a:buNone/>
            </a:pPr>
            <a:endParaRPr lang="fr-FR" dirty="0"/>
          </a:p>
        </p:txBody>
      </p:sp>
      <p:sp>
        <p:nvSpPr>
          <p:cNvPr id="5" name="ZoneTexte 4">
            <a:extLst>
              <a:ext uri="{FF2B5EF4-FFF2-40B4-BE49-F238E27FC236}">
                <a16:creationId xmlns:a16="http://schemas.microsoft.com/office/drawing/2014/main" id="{3601B1FD-2DCD-9067-E12B-68D4935FE7BF}"/>
              </a:ext>
            </a:extLst>
          </p:cNvPr>
          <p:cNvSpPr txBox="1"/>
          <p:nvPr/>
        </p:nvSpPr>
        <p:spPr>
          <a:xfrm>
            <a:off x="8447604" y="1285360"/>
            <a:ext cx="3733997" cy="2277547"/>
          </a:xfrm>
          <a:prstGeom prst="rect">
            <a:avLst/>
          </a:prstGeom>
          <a:solidFill>
            <a:srgbClr val="00CC00"/>
          </a:solidFill>
        </p:spPr>
        <p:txBody>
          <a:bodyPr wrap="square">
            <a:spAutoFit/>
          </a:bodyPr>
          <a:lstStyle/>
          <a:p>
            <a:pPr algn="ctr" fontAlgn="base"/>
            <a:r>
              <a:rPr lang="en-US" sz="1600" b="1" i="0" dirty="0">
                <a:solidFill>
                  <a:srgbClr val="212936"/>
                </a:solidFill>
                <a:effectLst/>
                <a:latin typeface="Arial" panose="020B0604020202020204" pitchFamily="34" charset="0"/>
                <a:cs typeface="Arial" panose="020B0604020202020204" pitchFamily="34" charset="0"/>
              </a:rPr>
              <a:t>Document Lessons Learned</a:t>
            </a:r>
          </a:p>
          <a:p>
            <a:pPr algn="ctr" fontAlgn="base"/>
            <a:endParaRPr lang="en-US" sz="1600" b="1" i="0" dirty="0">
              <a:solidFill>
                <a:srgbClr val="212936"/>
              </a:solidFill>
              <a:effectLst/>
              <a:latin typeface="Arial" panose="020B0604020202020204" pitchFamily="34" charset="0"/>
              <a:cs typeface="Arial" panose="020B0604020202020204" pitchFamily="34" charset="0"/>
            </a:endParaRPr>
          </a:p>
          <a:p>
            <a:pPr algn="just" fontAlgn="base"/>
            <a:r>
              <a:rPr lang="en-US" sz="1600" b="0" i="0" dirty="0">
                <a:effectLst/>
                <a:latin typeface="Arial" panose="020B0604020202020204" pitchFamily="34" charset="0"/>
                <a:cs typeface="Arial" panose="020B0604020202020204" pitchFamily="34" charset="0"/>
              </a:rPr>
              <a:t>The </a:t>
            </a:r>
            <a:r>
              <a:rPr lang="en-US" sz="1600" dirty="0">
                <a:latin typeface="Arial" panose="020B0604020202020204" pitchFamily="34" charset="0"/>
                <a:cs typeface="Arial" panose="020B0604020202020204" pitchFamily="34" charset="0"/>
              </a:rPr>
              <a:t>Le</a:t>
            </a:r>
            <a:r>
              <a:rPr lang="en-US" sz="1600" b="0" i="0" dirty="0">
                <a:effectLst/>
                <a:latin typeface="Arial" panose="020B0604020202020204" pitchFamily="34" charset="0"/>
                <a:cs typeface="Arial" panose="020B0604020202020204" pitchFamily="34" charset="0"/>
              </a:rPr>
              <a:t>arning Phase brings Lessons Learned to the forefront and documents them for the benefit of your Team today and for future reference when you or a colleague initiates a new Project.</a:t>
            </a:r>
          </a:p>
          <a:p>
            <a:pPr algn="just" fontAlgn="base"/>
            <a:r>
              <a:rPr lang="en-US" sz="1400" b="0" i="0" dirty="0">
                <a:effectLst/>
                <a:latin typeface="Arial" panose="020B0604020202020204" pitchFamily="34" charset="0"/>
                <a:cs typeface="Arial" panose="020B0604020202020204" pitchFamily="34" charset="0"/>
              </a:rPr>
              <a:t> </a:t>
            </a:r>
          </a:p>
        </p:txBody>
      </p:sp>
      <p:sp>
        <p:nvSpPr>
          <p:cNvPr id="6" name="ZoneTexte 5">
            <a:extLst>
              <a:ext uri="{FF2B5EF4-FFF2-40B4-BE49-F238E27FC236}">
                <a16:creationId xmlns:a16="http://schemas.microsoft.com/office/drawing/2014/main" id="{0D3E35EF-7570-2D80-6824-3207AAD0290D}"/>
              </a:ext>
            </a:extLst>
          </p:cNvPr>
          <p:cNvSpPr txBox="1"/>
          <p:nvPr/>
        </p:nvSpPr>
        <p:spPr>
          <a:xfrm>
            <a:off x="5677392" y="3491414"/>
            <a:ext cx="2901401" cy="3293209"/>
          </a:xfrm>
          <a:prstGeom prst="rect">
            <a:avLst/>
          </a:prstGeom>
          <a:solidFill>
            <a:srgbClr val="99CC00"/>
          </a:solidFill>
        </p:spPr>
        <p:txBody>
          <a:bodyPr wrap="square">
            <a:spAutoFit/>
          </a:bodyPr>
          <a:lstStyle/>
          <a:p>
            <a:pPr algn="ctr" fontAlgn="base"/>
            <a:r>
              <a:rPr lang="en-US" sz="1600" b="1" i="0" dirty="0">
                <a:solidFill>
                  <a:srgbClr val="212936"/>
                </a:solidFill>
                <a:effectLst/>
                <a:latin typeface="Arial" panose="020B0604020202020204" pitchFamily="34" charset="0"/>
                <a:cs typeface="Arial" panose="020B0604020202020204" pitchFamily="34" charset="0"/>
              </a:rPr>
              <a:t>Respond to Questions about the Current Project</a:t>
            </a:r>
          </a:p>
          <a:p>
            <a:pPr algn="ctr" fontAlgn="base"/>
            <a:endParaRPr lang="en-US" sz="1600" b="1" i="0" dirty="0">
              <a:solidFill>
                <a:srgbClr val="212936"/>
              </a:solidFill>
              <a:effectLst/>
              <a:latin typeface="Arial" panose="020B0604020202020204" pitchFamily="34" charset="0"/>
              <a:cs typeface="Arial" panose="020B0604020202020204" pitchFamily="34" charset="0"/>
            </a:endParaRPr>
          </a:p>
          <a:p>
            <a:pPr algn="just" fontAlgn="base"/>
            <a:r>
              <a:rPr lang="en-US" sz="1600" b="0" i="0" dirty="0">
                <a:solidFill>
                  <a:srgbClr val="212936"/>
                </a:solidFill>
                <a:effectLst/>
                <a:latin typeface="Arial" panose="020B0604020202020204" pitchFamily="34" charset="0"/>
                <a:cs typeface="Arial" panose="020B0604020202020204" pitchFamily="34" charset="0"/>
              </a:rPr>
              <a:t>Now is the time to document organizational and project memory that’s accessible to all relevant parties. One way to ensure you’ve addressed all issues is to respond to questions about the current project, then making that information accessible to all relevant parties.</a:t>
            </a:r>
            <a:endParaRPr lang="en-US" b="0" i="0" dirty="0">
              <a:solidFill>
                <a:srgbClr val="212936"/>
              </a:solidFill>
              <a:effectLst/>
              <a:latin typeface="robotoregular"/>
            </a:endParaRPr>
          </a:p>
        </p:txBody>
      </p:sp>
      <p:sp>
        <p:nvSpPr>
          <p:cNvPr id="7" name="ZoneTexte 6">
            <a:extLst>
              <a:ext uri="{FF2B5EF4-FFF2-40B4-BE49-F238E27FC236}">
                <a16:creationId xmlns:a16="http://schemas.microsoft.com/office/drawing/2014/main" id="{E094C2F1-EC9C-0D03-60C6-0D017352C82C}"/>
              </a:ext>
            </a:extLst>
          </p:cNvPr>
          <p:cNvSpPr txBox="1"/>
          <p:nvPr/>
        </p:nvSpPr>
        <p:spPr>
          <a:xfrm>
            <a:off x="8599169" y="3562907"/>
            <a:ext cx="3673603" cy="3323987"/>
          </a:xfrm>
          <a:prstGeom prst="rect">
            <a:avLst/>
          </a:prstGeom>
          <a:solidFill>
            <a:srgbClr val="99FF66"/>
          </a:solidFill>
        </p:spPr>
        <p:txBody>
          <a:bodyPr wrap="square">
            <a:spAutoFit/>
          </a:bodyPr>
          <a:lstStyle/>
          <a:p>
            <a:pPr algn="ctr"/>
            <a:r>
              <a:rPr lang="en-US" sz="1600" b="1" i="0" dirty="0">
                <a:effectLst/>
                <a:latin typeface="Arial" panose="020B0604020202020204" pitchFamily="34" charset="0"/>
                <a:cs typeface="Arial" panose="020B0604020202020204" pitchFamily="34" charset="0"/>
              </a:rPr>
              <a:t>Facilitate Discussion and Reflection in a Team Setting</a:t>
            </a:r>
          </a:p>
          <a:p>
            <a:pPr algn="ctr"/>
            <a:endParaRPr lang="en-US" sz="1600" b="1" i="0" dirty="0">
              <a:effectLst/>
              <a:latin typeface="Arial" panose="020B0604020202020204" pitchFamily="34" charset="0"/>
              <a:cs typeface="Arial" panose="020B0604020202020204" pitchFamily="34" charset="0"/>
            </a:endParaRPr>
          </a:p>
          <a:p>
            <a:pPr algn="just"/>
            <a:r>
              <a:rPr lang="en-US" sz="1600" b="0" i="0" dirty="0">
                <a:effectLst/>
                <a:latin typeface="Arial" panose="020B0604020202020204" pitchFamily="34" charset="0"/>
                <a:cs typeface="Arial" panose="020B0604020202020204" pitchFamily="34" charset="0"/>
              </a:rPr>
              <a:t>The learning phase, just like the other phases, mostly involves holding team discussions about the project. Learning that takes place as a result of a team project helps to feed organizational success. Just as important, the project can inform individual team members’ professional development and sense of mission.</a:t>
            </a:r>
            <a:endParaRPr lang="en-US" dirty="0"/>
          </a:p>
          <a:p>
            <a:pPr algn="just"/>
            <a:endParaRPr lang="fr-FR" dirty="0"/>
          </a:p>
        </p:txBody>
      </p:sp>
      <p:sp>
        <p:nvSpPr>
          <p:cNvPr id="9" name="ZoneTexte 8">
            <a:extLst>
              <a:ext uri="{FF2B5EF4-FFF2-40B4-BE49-F238E27FC236}">
                <a16:creationId xmlns:a16="http://schemas.microsoft.com/office/drawing/2014/main" id="{7475BD1B-0EF3-FCE7-A38E-9432D88045FB}"/>
              </a:ext>
            </a:extLst>
          </p:cNvPr>
          <p:cNvSpPr txBox="1"/>
          <p:nvPr/>
        </p:nvSpPr>
        <p:spPr>
          <a:xfrm>
            <a:off x="0" y="1564243"/>
            <a:ext cx="5650722" cy="5293757"/>
          </a:xfrm>
          <a:prstGeom prst="rect">
            <a:avLst/>
          </a:prstGeom>
          <a:solidFill>
            <a:srgbClr val="00FF00"/>
          </a:solidFill>
        </p:spPr>
        <p:txBody>
          <a:bodyPr wrap="square">
            <a:spAutoFit/>
          </a:bodyPr>
          <a:lstStyle/>
          <a:p>
            <a:pPr marL="0" indent="0" algn="l" fontAlgn="base">
              <a:buNone/>
            </a:pPr>
            <a:r>
              <a:rPr lang="fr-FR" b="1" i="0" dirty="0">
                <a:effectLst/>
              </a:rPr>
              <a:t>	</a:t>
            </a:r>
            <a:r>
              <a:rPr lang="fr-FR" sz="2600" b="1" i="0" dirty="0">
                <a:effectLst/>
              </a:rPr>
              <a:t>II-2-</a:t>
            </a:r>
            <a:r>
              <a:rPr lang="en-US" sz="2600" b="1" i="0" dirty="0">
                <a:effectLst/>
              </a:rPr>
              <a:t>Learning Phase</a:t>
            </a:r>
          </a:p>
          <a:p>
            <a:pPr algn="just" fontAlgn="base"/>
            <a:r>
              <a:rPr lang="en-US" sz="2600" b="0" i="0" dirty="0">
                <a:effectLst/>
              </a:rPr>
              <a:t>The </a:t>
            </a:r>
            <a:r>
              <a:rPr lang="en-US" sz="2600" b="1" i="0" dirty="0">
                <a:effectLst/>
              </a:rPr>
              <a:t>Learning Phase </a:t>
            </a:r>
            <a:r>
              <a:rPr lang="en-US" sz="2600" b="0" i="0" dirty="0">
                <a:effectLst/>
              </a:rPr>
              <a:t>of Project Closure is time dedicated to team reflection on what you’ve done, how you’ve done it, and what you’ve learned now that the project is complete. </a:t>
            </a:r>
          </a:p>
          <a:p>
            <a:pPr algn="just"/>
            <a:r>
              <a:rPr lang="en-US" sz="2600" b="0" i="0" dirty="0">
                <a:effectLst/>
              </a:rPr>
              <a:t>There are multiple ways to focus Project Closure on learning and growth, both for the Organization as a whole and for individual team members. Doing so will likely lead to greater satisfaction and meaning associated with doing Project work. </a:t>
            </a:r>
            <a:endParaRPr lang="fr-FR" dirty="0"/>
          </a:p>
        </p:txBody>
      </p:sp>
    </p:spTree>
    <p:extLst>
      <p:ext uri="{BB962C8B-B14F-4D97-AF65-F5344CB8AC3E}">
        <p14:creationId xmlns:p14="http://schemas.microsoft.com/office/powerpoint/2010/main" val="2416820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CE38D6F-A306-413F-89D8-2FE3670EB5C7}"/>
              </a:ext>
            </a:extLst>
          </p:cNvPr>
          <p:cNvSpPr>
            <a:spLocks noGrp="1"/>
          </p:cNvSpPr>
          <p:nvPr>
            <p:ph idx="1"/>
          </p:nvPr>
        </p:nvSpPr>
        <p:spPr>
          <a:xfrm>
            <a:off x="188976" y="1690688"/>
            <a:ext cx="3812753" cy="4351338"/>
          </a:xfrm>
          <a:solidFill>
            <a:srgbClr val="00FFFF"/>
          </a:solidFill>
        </p:spPr>
        <p:txBody>
          <a:bodyPr>
            <a:normAutofit/>
          </a:bodyPr>
          <a:lstStyle/>
          <a:p>
            <a:pPr marL="0" indent="0" algn="l" fontAlgn="base">
              <a:buNone/>
            </a:pPr>
            <a:r>
              <a:rPr lang="fr-FR" b="1" i="0" dirty="0">
                <a:effectLst/>
                <a:latin typeface="MontserratBold"/>
              </a:rPr>
              <a:t>	</a:t>
            </a:r>
            <a:r>
              <a:rPr lang="fr-FR" sz="2600" b="1" i="0" dirty="0">
                <a:effectLst/>
              </a:rPr>
              <a:t>II-3- </a:t>
            </a:r>
            <a:r>
              <a:rPr lang="en-US" sz="2600" b="1" i="0" dirty="0">
                <a:effectLst/>
              </a:rPr>
              <a:t>People Phase</a:t>
            </a:r>
          </a:p>
          <a:p>
            <a:pPr marL="0" indent="0" algn="just" fontAlgn="base">
              <a:buNone/>
            </a:pPr>
            <a:r>
              <a:rPr lang="en-US" sz="2600" b="0" i="0" dirty="0">
                <a:solidFill>
                  <a:srgbClr val="212936"/>
                </a:solidFill>
                <a:effectLst/>
              </a:rPr>
              <a:t>Take the time to commemorate what you’ve accomplished as a Team. You’ve come to know the team well and have a good sense of the Team’s personality. </a:t>
            </a:r>
          </a:p>
        </p:txBody>
      </p:sp>
      <p:sp>
        <p:nvSpPr>
          <p:cNvPr id="4" name="Titre 7">
            <a:extLst>
              <a:ext uri="{FF2B5EF4-FFF2-40B4-BE49-F238E27FC236}">
                <a16:creationId xmlns:a16="http://schemas.microsoft.com/office/drawing/2014/main" id="{96C853A4-B32C-40F0-8469-6887A67A0E58}"/>
              </a:ext>
            </a:extLst>
          </p:cNvPr>
          <p:cNvSpPr>
            <a:spLocks noGrp="1"/>
          </p:cNvSpPr>
          <p:nvPr>
            <p:ph type="title"/>
          </p:nvPr>
        </p:nvSpPr>
        <p:spPr>
          <a:xfrm>
            <a:off x="2286000" y="438912"/>
            <a:ext cx="7370064" cy="822960"/>
          </a:xfrm>
        </p:spPr>
        <p:txBody>
          <a:bodyPr>
            <a:noAutofit/>
          </a:bodyPr>
          <a:lstStyle/>
          <a:p>
            <a:pPr algn="ctr"/>
            <a:br>
              <a:rPr lang="en-US" sz="3600" b="1" dirty="0">
                <a:solidFill>
                  <a:srgbClr val="00FF00"/>
                </a:solidFill>
                <a:latin typeface="+mn-lt"/>
              </a:rPr>
            </a:br>
            <a:r>
              <a:rPr lang="en-US" sz="3800" b="1" dirty="0">
                <a:solidFill>
                  <a:srgbClr val="FFFF00"/>
                </a:solidFill>
                <a:latin typeface="+mn-lt"/>
              </a:rPr>
              <a:t>II- The 3 Phases of the </a:t>
            </a:r>
            <a:r>
              <a:rPr lang="fr-FR" sz="3800" b="1" dirty="0">
                <a:solidFill>
                  <a:srgbClr val="FFFF00"/>
                </a:solidFill>
                <a:latin typeface="+mn-lt"/>
              </a:rPr>
              <a:t>Project 	Closure Process</a:t>
            </a:r>
            <a:br>
              <a:rPr lang="en-US" sz="3800" b="1" dirty="0">
                <a:solidFill>
                  <a:srgbClr val="FFFF00"/>
                </a:solidFill>
                <a:latin typeface="+mn-lt"/>
              </a:rPr>
            </a:br>
            <a:endParaRPr lang="fr-FR" sz="3800" dirty="0">
              <a:solidFill>
                <a:srgbClr val="FFFF00"/>
              </a:solidFill>
            </a:endParaRPr>
          </a:p>
        </p:txBody>
      </p:sp>
      <p:sp>
        <p:nvSpPr>
          <p:cNvPr id="5" name="Espace réservé du contenu 2">
            <a:extLst>
              <a:ext uri="{FF2B5EF4-FFF2-40B4-BE49-F238E27FC236}">
                <a16:creationId xmlns:a16="http://schemas.microsoft.com/office/drawing/2014/main" id="{772AD9E5-EB73-3610-C9A9-C4A346A4755D}"/>
              </a:ext>
            </a:extLst>
          </p:cNvPr>
          <p:cNvSpPr txBox="1">
            <a:spLocks/>
          </p:cNvSpPr>
          <p:nvPr/>
        </p:nvSpPr>
        <p:spPr>
          <a:xfrm>
            <a:off x="5145121" y="1690688"/>
            <a:ext cx="3893575" cy="2081950"/>
          </a:xfrm>
          <a:prstGeom prst="rect">
            <a:avLst/>
          </a:prstGeom>
          <a:solidFill>
            <a:srgbClr val="0066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sz="2400" dirty="0">
                <a:solidFill>
                  <a:srgbClr val="212936"/>
                </a:solidFill>
              </a:rPr>
              <a:t>Make the most of the camaraderie you’ve developed to celebrate in a way that’s right for your Team within your organization. </a:t>
            </a:r>
          </a:p>
          <a:p>
            <a:pPr marL="0" indent="0">
              <a:buFont typeface="Arial" panose="020B0604020202020204" pitchFamily="34" charset="0"/>
              <a:buNone/>
            </a:pPr>
            <a:endParaRPr lang="fr-FR" dirty="0"/>
          </a:p>
        </p:txBody>
      </p:sp>
      <p:sp>
        <p:nvSpPr>
          <p:cNvPr id="6" name="ZoneTexte 5">
            <a:extLst>
              <a:ext uri="{FF2B5EF4-FFF2-40B4-BE49-F238E27FC236}">
                <a16:creationId xmlns:a16="http://schemas.microsoft.com/office/drawing/2014/main" id="{3904FDC0-F8AB-13E5-42B9-0A346352884F}"/>
              </a:ext>
            </a:extLst>
          </p:cNvPr>
          <p:cNvSpPr txBox="1"/>
          <p:nvPr/>
        </p:nvSpPr>
        <p:spPr>
          <a:xfrm>
            <a:off x="5095960" y="4110764"/>
            <a:ext cx="4945625" cy="2308324"/>
          </a:xfrm>
          <a:prstGeom prst="rect">
            <a:avLst/>
          </a:prstGeom>
          <a:solidFill>
            <a:srgbClr val="0099FF"/>
          </a:solidFill>
        </p:spPr>
        <p:txBody>
          <a:bodyPr wrap="square">
            <a:spAutoFit/>
          </a:bodyPr>
          <a:lstStyle/>
          <a:p>
            <a:pPr algn="just" fontAlgn="base"/>
            <a:r>
              <a:rPr lang="en-US" sz="2400" b="0" i="0" dirty="0">
                <a:solidFill>
                  <a:srgbClr val="212936"/>
                </a:solidFill>
                <a:effectLst/>
              </a:rPr>
              <a:t>Remember, the Team made the Project Deliverables possible, and recognizing those efforts and the need for emotional closure will leave everyone feeling good and ready to move on, whatever comes next. </a:t>
            </a:r>
            <a:endParaRPr lang="fr-FR" sz="2400" dirty="0"/>
          </a:p>
        </p:txBody>
      </p:sp>
      <p:cxnSp>
        <p:nvCxnSpPr>
          <p:cNvPr id="7" name="Connecteur droit avec flèche 6">
            <a:extLst>
              <a:ext uri="{FF2B5EF4-FFF2-40B4-BE49-F238E27FC236}">
                <a16:creationId xmlns:a16="http://schemas.microsoft.com/office/drawing/2014/main" id="{81D35E7B-6F54-B8DA-5C61-2AA830C657DF}"/>
              </a:ext>
            </a:extLst>
          </p:cNvPr>
          <p:cNvCxnSpPr>
            <a:stCxn id="3" idx="3"/>
          </p:cNvCxnSpPr>
          <p:nvPr/>
        </p:nvCxnSpPr>
        <p:spPr>
          <a:xfrm flipV="1">
            <a:off x="4001729" y="2731663"/>
            <a:ext cx="1094231" cy="11346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Connecteur droit avec flèche 8">
            <a:extLst>
              <a:ext uri="{FF2B5EF4-FFF2-40B4-BE49-F238E27FC236}">
                <a16:creationId xmlns:a16="http://schemas.microsoft.com/office/drawing/2014/main" id="{68CE2BB3-14FA-497C-ECAB-A732946341A6}"/>
              </a:ext>
            </a:extLst>
          </p:cNvPr>
          <p:cNvCxnSpPr>
            <a:cxnSpLocks/>
            <a:stCxn id="3" idx="3"/>
          </p:cNvCxnSpPr>
          <p:nvPr/>
        </p:nvCxnSpPr>
        <p:spPr>
          <a:xfrm>
            <a:off x="4001729" y="3866357"/>
            <a:ext cx="1022555" cy="14697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2723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01F77EB-EF03-46DD-8213-B92589D3FEEE}"/>
              </a:ext>
            </a:extLst>
          </p:cNvPr>
          <p:cNvSpPr>
            <a:spLocks noGrp="1"/>
          </p:cNvSpPr>
          <p:nvPr>
            <p:ph idx="1"/>
          </p:nvPr>
        </p:nvSpPr>
        <p:spPr>
          <a:xfrm>
            <a:off x="246888" y="1825625"/>
            <a:ext cx="10113264" cy="4351338"/>
          </a:xfrm>
        </p:spPr>
        <p:txBody>
          <a:bodyPr>
            <a:normAutofit/>
          </a:bodyPr>
          <a:lstStyle/>
          <a:p>
            <a:pPr algn="just"/>
            <a:r>
              <a:rPr lang="en-US" sz="2600" b="0" i="0" dirty="0">
                <a:effectLst/>
              </a:rPr>
              <a:t>Depending on the context, it may be appropriate to invite the </a:t>
            </a:r>
            <a:r>
              <a:rPr lang="en-US" sz="2600" b="1" i="0" dirty="0">
                <a:effectLst/>
              </a:rPr>
              <a:t>Upper-Level Supervisor</a:t>
            </a:r>
            <a:r>
              <a:rPr lang="en-US" sz="2600" b="0" i="0" dirty="0">
                <a:effectLst/>
              </a:rPr>
              <a:t> who gave the green light for the Project to participate, too. </a:t>
            </a:r>
          </a:p>
          <a:p>
            <a:pPr marL="0" indent="0" algn="just">
              <a:buNone/>
            </a:pPr>
            <a:endParaRPr lang="en-US" sz="2600" b="0" i="0" dirty="0">
              <a:effectLst/>
            </a:endParaRPr>
          </a:p>
          <a:p>
            <a:pPr algn="just"/>
            <a:r>
              <a:rPr lang="en-US" sz="2600" b="0" i="0" dirty="0">
                <a:effectLst/>
              </a:rPr>
              <a:t>Each </a:t>
            </a:r>
            <a:r>
              <a:rPr lang="en-US" sz="2600" b="1" i="0" dirty="0">
                <a:effectLst/>
              </a:rPr>
              <a:t>Project Closure </a:t>
            </a:r>
            <a:r>
              <a:rPr lang="en-US" sz="2600" b="0" i="0" dirty="0">
                <a:effectLst/>
              </a:rPr>
              <a:t>phase helps to create an </a:t>
            </a:r>
            <a:r>
              <a:rPr lang="en-US" sz="2600" b="1" i="0" dirty="0">
                <a:effectLst/>
              </a:rPr>
              <a:t>Organizational Culture </a:t>
            </a:r>
            <a:r>
              <a:rPr lang="en-US" sz="2600" b="0" i="0" dirty="0">
                <a:effectLst/>
              </a:rPr>
              <a:t>of </a:t>
            </a:r>
            <a:r>
              <a:rPr lang="en-US" sz="2600" b="1" i="0" dirty="0">
                <a:effectLst/>
              </a:rPr>
              <a:t>appreciation</a:t>
            </a:r>
            <a:r>
              <a:rPr lang="en-US" sz="2600" b="0" i="0" dirty="0">
                <a:effectLst/>
              </a:rPr>
              <a:t>, </a:t>
            </a:r>
            <a:r>
              <a:rPr lang="en-US" sz="2600" b="1" i="0" dirty="0">
                <a:effectLst/>
              </a:rPr>
              <a:t>gratitude</a:t>
            </a:r>
            <a:r>
              <a:rPr lang="en-US" sz="2600" b="0" i="0" dirty="0">
                <a:effectLst/>
              </a:rPr>
              <a:t>, and </a:t>
            </a:r>
            <a:r>
              <a:rPr lang="en-US" sz="2600" b="1" i="0" dirty="0">
                <a:effectLst/>
              </a:rPr>
              <a:t>accomplishment</a:t>
            </a:r>
            <a:r>
              <a:rPr lang="en-US" sz="2600" b="0" i="0" dirty="0">
                <a:effectLst/>
              </a:rPr>
              <a:t>. </a:t>
            </a:r>
          </a:p>
          <a:p>
            <a:pPr algn="just"/>
            <a:endParaRPr lang="en-US" sz="2600" b="0" i="0" dirty="0">
              <a:effectLst/>
            </a:endParaRPr>
          </a:p>
          <a:p>
            <a:pPr algn="just"/>
            <a:r>
              <a:rPr lang="en-US" sz="2600" b="0" i="0" dirty="0">
                <a:effectLst/>
              </a:rPr>
              <a:t>Take the time to do this right, in ways meaningful to your specific circumstances, and you’ve set the stage not just to move on but also to take a step forward.</a:t>
            </a:r>
            <a:endParaRPr lang="fr-FR" sz="2600" dirty="0"/>
          </a:p>
        </p:txBody>
      </p:sp>
      <p:sp>
        <p:nvSpPr>
          <p:cNvPr id="4" name="Titre 7">
            <a:extLst>
              <a:ext uri="{FF2B5EF4-FFF2-40B4-BE49-F238E27FC236}">
                <a16:creationId xmlns:a16="http://schemas.microsoft.com/office/drawing/2014/main" id="{A66B7317-BECB-494B-97C4-9122F1ED6E01}"/>
              </a:ext>
            </a:extLst>
          </p:cNvPr>
          <p:cNvSpPr>
            <a:spLocks noGrp="1"/>
          </p:cNvSpPr>
          <p:nvPr>
            <p:ph type="title"/>
          </p:nvPr>
        </p:nvSpPr>
        <p:spPr>
          <a:xfrm>
            <a:off x="2340864" y="475488"/>
            <a:ext cx="7370064" cy="877824"/>
          </a:xfrm>
        </p:spPr>
        <p:txBody>
          <a:bodyPr>
            <a:noAutofit/>
          </a:bodyPr>
          <a:lstStyle/>
          <a:p>
            <a:pPr algn="ctr"/>
            <a:r>
              <a:rPr lang="en-US" sz="3800" b="1" dirty="0">
                <a:solidFill>
                  <a:srgbClr val="00FF00"/>
                </a:solidFill>
                <a:latin typeface="+mn-lt"/>
              </a:rPr>
              <a:t>II- The 3 Phases of the </a:t>
            </a:r>
            <a:r>
              <a:rPr lang="fr-FR" sz="3800" b="1" dirty="0">
                <a:solidFill>
                  <a:srgbClr val="00FF00"/>
                </a:solidFill>
                <a:latin typeface="+mn-lt"/>
              </a:rPr>
              <a:t>Project 	Closure Process</a:t>
            </a:r>
            <a:endParaRPr lang="fr-FR" sz="3800" dirty="0">
              <a:solidFill>
                <a:srgbClr val="00FF00"/>
              </a:solidFill>
            </a:endParaRPr>
          </a:p>
        </p:txBody>
      </p:sp>
    </p:spTree>
    <p:extLst>
      <p:ext uri="{BB962C8B-B14F-4D97-AF65-F5344CB8AC3E}">
        <p14:creationId xmlns:p14="http://schemas.microsoft.com/office/powerpoint/2010/main" val="875284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C83809-1219-44D3-B0E0-4BA02B50CB7F}"/>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00FF00"/>
                </a:solidFill>
                <a:effectLst/>
                <a:latin typeface="+mn-lt"/>
              </a:rPr>
              <a:t>III- The Project Closure Elements</a:t>
            </a:r>
            <a:br>
              <a:rPr lang="en-US"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5D5550F9-B3D0-4D93-8012-B9F33E763873}"/>
              </a:ext>
            </a:extLst>
          </p:cNvPr>
          <p:cNvSpPr>
            <a:spLocks noGrp="1"/>
          </p:cNvSpPr>
          <p:nvPr>
            <p:ph idx="1"/>
          </p:nvPr>
        </p:nvSpPr>
        <p:spPr>
          <a:xfrm>
            <a:off x="137160" y="1591056"/>
            <a:ext cx="10204704" cy="4745736"/>
          </a:xfrm>
        </p:spPr>
        <p:txBody>
          <a:bodyPr>
            <a:normAutofit/>
          </a:bodyPr>
          <a:lstStyle/>
          <a:p>
            <a:pPr marL="0" indent="0" algn="l" fontAlgn="base">
              <a:buNone/>
            </a:pPr>
            <a:r>
              <a:rPr lang="en-US" sz="2800" b="1" i="0" dirty="0">
                <a:effectLst/>
              </a:rPr>
              <a:t>	III-1- The Project Closure Activities</a:t>
            </a:r>
            <a:endParaRPr lang="en-US" b="0" i="0" dirty="0">
              <a:effectLst/>
            </a:endParaRPr>
          </a:p>
          <a:p>
            <a:pPr algn="just" fontAlgn="base"/>
            <a:r>
              <a:rPr lang="en-US" b="1" i="0" dirty="0">
                <a:solidFill>
                  <a:srgbClr val="99FF33"/>
                </a:solidFill>
                <a:effectLst/>
              </a:rPr>
              <a:t>Project Closure activities</a:t>
            </a:r>
            <a:r>
              <a:rPr lang="en-US" i="0" dirty="0">
                <a:solidFill>
                  <a:srgbClr val="99FF33"/>
                </a:solidFill>
                <a:effectLst/>
              </a:rPr>
              <a:t> </a:t>
            </a:r>
            <a:r>
              <a:rPr lang="en-US" i="0" dirty="0">
                <a:effectLst/>
              </a:rPr>
              <a:t>are things you do to seal the professional tone of your work. These also include celebrating accomplishments and identifying ways to build toward the future.</a:t>
            </a:r>
          </a:p>
          <a:p>
            <a:pPr algn="just" fontAlgn="base"/>
            <a:r>
              <a:rPr lang="en-US" b="1" i="0" dirty="0">
                <a:solidFill>
                  <a:srgbClr val="99FF33"/>
                </a:solidFill>
                <a:effectLst/>
              </a:rPr>
              <a:t>Project Closure activities </a:t>
            </a:r>
            <a:r>
              <a:rPr lang="en-US" i="0" dirty="0">
                <a:effectLst/>
              </a:rPr>
              <a:t>are based on the three phases and include these options:</a:t>
            </a:r>
          </a:p>
          <a:p>
            <a:pPr marL="0" indent="0" algn="just">
              <a:buNone/>
            </a:pPr>
            <a:r>
              <a:rPr lang="en-US" i="0" dirty="0">
                <a:effectLst/>
              </a:rPr>
              <a:t>	</a:t>
            </a:r>
            <a:r>
              <a:rPr lang="en-US" b="1" i="0" dirty="0">
                <a:effectLst/>
              </a:rPr>
              <a:t>*Facilitate</a:t>
            </a:r>
            <a:r>
              <a:rPr lang="en-US" i="0" dirty="0">
                <a:effectLst/>
              </a:rPr>
              <a:t> Team meetings both to tie up loose ends and review lessons learned. You’ve been working as a Team to produce </a:t>
            </a:r>
            <a:r>
              <a:rPr lang="en-US" b="1" i="0" dirty="0">
                <a:effectLst/>
              </a:rPr>
              <a:t>high-quality deliverables</a:t>
            </a:r>
            <a:r>
              <a:rPr lang="en-US" i="0" dirty="0">
                <a:effectLst/>
              </a:rPr>
              <a:t>. Now, you’ve come back as a Team to close out your work in a clear, productive manner</a:t>
            </a:r>
            <a:r>
              <a:rPr lang="en-US" i="0" dirty="0">
                <a:solidFill>
                  <a:srgbClr val="212936"/>
                </a:solidFill>
                <a:effectLst/>
              </a:rPr>
              <a:t>.</a:t>
            </a:r>
          </a:p>
          <a:p>
            <a:endParaRPr lang="fr-FR" dirty="0"/>
          </a:p>
        </p:txBody>
      </p:sp>
      <p:sp>
        <p:nvSpPr>
          <p:cNvPr id="4" name="Titre 1">
            <a:extLst>
              <a:ext uri="{FF2B5EF4-FFF2-40B4-BE49-F238E27FC236}">
                <a16:creationId xmlns:a16="http://schemas.microsoft.com/office/drawing/2014/main" id="{679BA60F-7AFC-4EAA-8A0F-638C32F7A2DD}"/>
              </a:ext>
            </a:extLst>
          </p:cNvPr>
          <p:cNvSpPr txBox="1">
            <a:spLocks/>
          </p:cNvSpPr>
          <p:nvPr/>
        </p:nvSpPr>
        <p:spPr>
          <a:xfrm rot="5400000">
            <a:off x="7510099" y="2990265"/>
            <a:ext cx="7672164"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Tree>
    <p:extLst>
      <p:ext uri="{BB962C8B-B14F-4D97-AF65-F5344CB8AC3E}">
        <p14:creationId xmlns:p14="http://schemas.microsoft.com/office/powerpoint/2010/main" val="1441515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CEC814D-795C-4CE5-84F9-5E8346F2E3F8}"/>
              </a:ext>
            </a:extLst>
          </p:cNvPr>
          <p:cNvSpPr>
            <a:spLocks noGrp="1"/>
          </p:cNvSpPr>
          <p:nvPr>
            <p:ph idx="1"/>
          </p:nvPr>
        </p:nvSpPr>
        <p:spPr>
          <a:xfrm>
            <a:off x="54865" y="1709928"/>
            <a:ext cx="10390631" cy="5148071"/>
          </a:xfrm>
        </p:spPr>
        <p:txBody>
          <a:bodyPr/>
          <a:lstStyle/>
          <a:p>
            <a:pPr marL="0" indent="0" algn="just" fontAlgn="base">
              <a:buNone/>
            </a:pPr>
            <a:r>
              <a:rPr lang="en-US" sz="2600" b="1" i="0" dirty="0">
                <a:effectLst/>
              </a:rPr>
              <a:t>	*Schedule</a:t>
            </a:r>
            <a:r>
              <a:rPr lang="en-US" sz="2600" b="0" i="0" dirty="0">
                <a:effectLst/>
              </a:rPr>
              <a:t> one-on-one Team Member meetings to identify individual </a:t>
            </a:r>
            <a:r>
              <a:rPr lang="en-US" sz="2600" b="1" i="0" dirty="0">
                <a:effectLst/>
              </a:rPr>
              <a:t>learning and professional development</a:t>
            </a:r>
            <a:r>
              <a:rPr lang="en-US" sz="2600" b="0" i="0" dirty="0">
                <a:effectLst/>
              </a:rPr>
              <a:t>.</a:t>
            </a:r>
          </a:p>
          <a:p>
            <a:pPr marL="0" indent="0" algn="just" fontAlgn="base">
              <a:buNone/>
            </a:pPr>
            <a:r>
              <a:rPr lang="en-US" sz="2600" b="0" i="0" dirty="0">
                <a:effectLst/>
              </a:rPr>
              <a:t>	</a:t>
            </a:r>
            <a:r>
              <a:rPr lang="en-US" sz="2600" b="1" i="0" dirty="0">
                <a:effectLst/>
              </a:rPr>
              <a:t>*</a:t>
            </a:r>
            <a:r>
              <a:rPr lang="en-US" sz="2600" b="0" i="0" dirty="0">
                <a:effectLst/>
              </a:rPr>
              <a:t>Review contracts and human talent-related duties to ensure all vendor contracts are fulfilled and all people are paid. </a:t>
            </a:r>
          </a:p>
          <a:p>
            <a:pPr marL="0" indent="0" algn="just" fontAlgn="base">
              <a:buNone/>
            </a:pPr>
            <a:r>
              <a:rPr lang="en-US" sz="2600" b="0" i="0" dirty="0">
                <a:effectLst/>
              </a:rPr>
              <a:t>	</a:t>
            </a:r>
            <a:r>
              <a:rPr lang="en-US" sz="2600" b="1" i="0" dirty="0">
                <a:effectLst/>
              </a:rPr>
              <a:t>*</a:t>
            </a:r>
            <a:r>
              <a:rPr lang="en-US" sz="2600" b="0" i="0" dirty="0">
                <a:effectLst/>
              </a:rPr>
              <a:t>Hold </a:t>
            </a:r>
            <a:r>
              <a:rPr lang="en-US" sz="2600" b="1" i="0" dirty="0">
                <a:effectLst/>
              </a:rPr>
              <a:t>Team Meetings </a:t>
            </a:r>
            <a:r>
              <a:rPr lang="en-US" sz="2600" b="0" i="0" dirty="0">
                <a:effectLst/>
              </a:rPr>
              <a:t>to review the Project’s learning arc and overall learning outcomes of benefit to the Team and to future project Teams. </a:t>
            </a:r>
          </a:p>
          <a:p>
            <a:pPr marL="0" indent="0" algn="just">
              <a:buNone/>
            </a:pPr>
            <a:r>
              <a:rPr lang="fr-FR" dirty="0"/>
              <a:t>	*</a:t>
            </a:r>
            <a:r>
              <a:rPr lang="en-US" b="0" i="0" dirty="0">
                <a:effectLst/>
              </a:rPr>
              <a:t> Conduct a Project Manager meeting with the upper-level supervisor to bring the Project to a formal close from an organizational perspective. This meeting may also be a good time to share specific contributions and skill sets identified among Team members.</a:t>
            </a:r>
            <a:endParaRPr lang="fr-FR" dirty="0"/>
          </a:p>
        </p:txBody>
      </p:sp>
      <p:sp>
        <p:nvSpPr>
          <p:cNvPr id="4" name="Titre 1">
            <a:extLst>
              <a:ext uri="{FF2B5EF4-FFF2-40B4-BE49-F238E27FC236}">
                <a16:creationId xmlns:a16="http://schemas.microsoft.com/office/drawing/2014/main" id="{77F223FD-0B80-4838-8AF1-E1E2A485BCA0}"/>
              </a:ext>
            </a:extLst>
          </p:cNvPr>
          <p:cNvSpPr txBox="1">
            <a:spLocks/>
          </p:cNvSpPr>
          <p:nvPr/>
        </p:nvSpPr>
        <p:spPr>
          <a:xfrm rot="5400000">
            <a:off x="7930895" y="2514601"/>
            <a:ext cx="6720841"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5" name="Titre 1">
            <a:extLst>
              <a:ext uri="{FF2B5EF4-FFF2-40B4-BE49-F238E27FC236}">
                <a16:creationId xmlns:a16="http://schemas.microsoft.com/office/drawing/2014/main" id="{485DC0BC-940E-49C4-8739-65FE87EB7001}"/>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200" b="1" i="0" dirty="0">
                <a:solidFill>
                  <a:srgbClr val="00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1303064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20E5C6-55D9-4320-9790-FA367CD46FE4}"/>
              </a:ext>
            </a:extLst>
          </p:cNvPr>
          <p:cNvSpPr>
            <a:spLocks noGrp="1"/>
          </p:cNvSpPr>
          <p:nvPr>
            <p:ph idx="1"/>
          </p:nvPr>
        </p:nvSpPr>
        <p:spPr>
          <a:xfrm>
            <a:off x="225552" y="1761617"/>
            <a:ext cx="10143744" cy="4351338"/>
          </a:xfrm>
        </p:spPr>
        <p:txBody>
          <a:bodyPr>
            <a:normAutofit/>
          </a:bodyPr>
          <a:lstStyle/>
          <a:p>
            <a:pPr marL="0" indent="0" algn="just" fontAlgn="base">
              <a:buNone/>
            </a:pPr>
            <a:r>
              <a:rPr lang="en-US" dirty="0"/>
              <a:t>	*</a:t>
            </a:r>
            <a:r>
              <a:rPr lang="en-US" b="1" i="0" dirty="0">
                <a:effectLst/>
              </a:rPr>
              <a:t>Delegate</a:t>
            </a:r>
            <a:r>
              <a:rPr lang="en-US" b="0" i="0" dirty="0">
                <a:effectLst/>
              </a:rPr>
              <a:t> responsibilities for tying up loose ends and provide clear instructions about how to report back.</a:t>
            </a:r>
          </a:p>
          <a:p>
            <a:pPr marL="0" indent="0" algn="just" fontAlgn="base">
              <a:buNone/>
            </a:pPr>
            <a:endParaRPr lang="en-US" b="0" i="0" dirty="0">
              <a:effectLst/>
            </a:endParaRPr>
          </a:p>
          <a:p>
            <a:pPr marL="0" indent="0" algn="just" fontAlgn="base">
              <a:buNone/>
            </a:pPr>
            <a:r>
              <a:rPr lang="en-US" b="0" i="0" dirty="0">
                <a:effectLst/>
              </a:rPr>
              <a:t>	*</a:t>
            </a:r>
            <a:r>
              <a:rPr lang="en-US" b="1" i="0" dirty="0">
                <a:effectLst/>
              </a:rPr>
              <a:t>Host</a:t>
            </a:r>
            <a:r>
              <a:rPr lang="en-US" b="0" i="0" dirty="0">
                <a:effectLst/>
              </a:rPr>
              <a:t> a celebratory gathering to acknowledge and show gratitude to </a:t>
            </a:r>
            <a:r>
              <a:rPr lang="fr-FR" dirty="0"/>
              <a:t>T</a:t>
            </a:r>
            <a:r>
              <a:rPr lang="en-US" b="0" i="0" dirty="0" err="1">
                <a:effectLst/>
              </a:rPr>
              <a:t>eam</a:t>
            </a:r>
            <a:r>
              <a:rPr lang="en-US" b="0" i="0" dirty="0">
                <a:effectLst/>
              </a:rPr>
              <a:t> members for their accomplishments. Be sure to have fun in a manner that is appropriate for your Team and in alignment with the organization’s culture. Now is the time to acknowledge contributions of each Team member and those of supporting departments or supervisors. </a:t>
            </a:r>
          </a:p>
          <a:p>
            <a:endParaRPr lang="fr-FR" dirty="0"/>
          </a:p>
        </p:txBody>
      </p:sp>
      <p:sp>
        <p:nvSpPr>
          <p:cNvPr id="4" name="Titre 1">
            <a:extLst>
              <a:ext uri="{FF2B5EF4-FFF2-40B4-BE49-F238E27FC236}">
                <a16:creationId xmlns:a16="http://schemas.microsoft.com/office/drawing/2014/main" id="{1484BE9F-4D9D-4C0F-8EEA-320EC15F617F}"/>
              </a:ext>
            </a:extLst>
          </p:cNvPr>
          <p:cNvSpPr txBox="1">
            <a:spLocks/>
          </p:cNvSpPr>
          <p:nvPr/>
        </p:nvSpPr>
        <p:spPr>
          <a:xfrm rot="5400000">
            <a:off x="7930895" y="2514601"/>
            <a:ext cx="6720841"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5" name="Titre 1">
            <a:extLst>
              <a:ext uri="{FF2B5EF4-FFF2-40B4-BE49-F238E27FC236}">
                <a16:creationId xmlns:a16="http://schemas.microsoft.com/office/drawing/2014/main" id="{87B362EB-6D1E-4D48-88A5-F29D20DD47D7}"/>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200" b="1" i="0" dirty="0">
                <a:solidFill>
                  <a:srgbClr val="00FF00"/>
                </a:solidFill>
                <a:effectLst/>
                <a:latin typeface="+mn-lt"/>
              </a:rPr>
              <a:t>III- The Project Closure Elements</a:t>
            </a:r>
            <a:br>
              <a:rPr lang="en-US" sz="4200" b="1" i="0" dirty="0">
                <a:solidFill>
                  <a:srgbClr val="00FF00"/>
                </a:solidFill>
                <a:effectLst/>
                <a:latin typeface="+mn-lt"/>
              </a:rPr>
            </a:br>
            <a:endParaRPr lang="fr-FR" sz="4200" dirty="0">
              <a:solidFill>
                <a:srgbClr val="00FF00"/>
              </a:solidFill>
              <a:latin typeface="+mn-lt"/>
            </a:endParaRPr>
          </a:p>
        </p:txBody>
      </p:sp>
    </p:spTree>
    <p:extLst>
      <p:ext uri="{BB962C8B-B14F-4D97-AF65-F5344CB8AC3E}">
        <p14:creationId xmlns:p14="http://schemas.microsoft.com/office/powerpoint/2010/main" val="18625657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3A9F6BE-7CAA-4E0B-9ABC-A19949B0CF9F}"/>
              </a:ext>
            </a:extLst>
          </p:cNvPr>
          <p:cNvSpPr>
            <a:spLocks noGrp="1"/>
          </p:cNvSpPr>
          <p:nvPr>
            <p:ph idx="1"/>
          </p:nvPr>
        </p:nvSpPr>
        <p:spPr>
          <a:xfrm>
            <a:off x="182880" y="1690688"/>
            <a:ext cx="10213848" cy="5167312"/>
          </a:xfrm>
        </p:spPr>
        <p:txBody>
          <a:bodyPr>
            <a:normAutofit/>
          </a:bodyPr>
          <a:lstStyle/>
          <a:p>
            <a:pPr algn="just"/>
            <a:r>
              <a:rPr lang="en-US" sz="2600" b="1" i="0" dirty="0">
                <a:effectLst/>
              </a:rPr>
              <a:t>Prepare the Project Closure Report </a:t>
            </a:r>
            <a:r>
              <a:rPr lang="en-US" sz="2600" b="0" i="0" dirty="0">
                <a:effectLst/>
              </a:rPr>
              <a:t>that incorporates text from each phase of the Project, from initiation to Closure, with an emphasis on Process, Deliverables, Lessons Learned, and overall Outcomes. While the Project Manager prepares this Report, it’s important to include </a:t>
            </a:r>
            <a:r>
              <a:rPr lang="en-US" sz="2600" b="1" i="0" dirty="0">
                <a:effectLst/>
              </a:rPr>
              <a:t>Team feedback</a:t>
            </a:r>
            <a:r>
              <a:rPr lang="en-US" sz="2600" b="0" i="0" dirty="0">
                <a:effectLst/>
              </a:rPr>
              <a:t>.</a:t>
            </a:r>
          </a:p>
          <a:p>
            <a:pPr marL="0" indent="0" algn="just">
              <a:buNone/>
            </a:pPr>
            <a:r>
              <a:rPr lang="ar-DZ" sz="2600" b="0" i="0" dirty="0">
                <a:effectLst/>
              </a:rPr>
              <a:t>	</a:t>
            </a:r>
            <a:r>
              <a:rPr lang="en-US" sz="2600" b="0" i="0" dirty="0">
                <a:effectLst/>
              </a:rPr>
              <a:t>This document serves as a critical reference for the immediate Project Supervisor who gave the green light; for the current Project Manager if any questions about the Project arise; for Team Members and for future Project Managers to review before initiating a new Project.</a:t>
            </a:r>
          </a:p>
          <a:p>
            <a:pPr algn="just"/>
            <a:r>
              <a:rPr lang="en-US" sz="2600" b="0" i="0" dirty="0">
                <a:effectLst/>
              </a:rPr>
              <a:t> </a:t>
            </a:r>
            <a:r>
              <a:rPr lang="en-US" sz="2600" b="1" i="0" dirty="0">
                <a:effectLst/>
              </a:rPr>
              <a:t>Archive</a:t>
            </a:r>
            <a:r>
              <a:rPr lang="en-US" sz="2600" b="0" i="0" dirty="0">
                <a:effectLst/>
              </a:rPr>
              <a:t> this document in an accessible location for the benefit of the Organization.</a:t>
            </a:r>
          </a:p>
          <a:p>
            <a:endParaRPr lang="fr-FR" dirty="0"/>
          </a:p>
        </p:txBody>
      </p:sp>
      <p:sp>
        <p:nvSpPr>
          <p:cNvPr id="4" name="Titre 1">
            <a:extLst>
              <a:ext uri="{FF2B5EF4-FFF2-40B4-BE49-F238E27FC236}">
                <a16:creationId xmlns:a16="http://schemas.microsoft.com/office/drawing/2014/main" id="{03BF4094-F57A-4E9F-8F9B-DD1DD55ABCD4}"/>
              </a:ext>
            </a:extLst>
          </p:cNvPr>
          <p:cNvSpPr txBox="1">
            <a:spLocks/>
          </p:cNvSpPr>
          <p:nvPr/>
        </p:nvSpPr>
        <p:spPr>
          <a:xfrm rot="5400000">
            <a:off x="7930895" y="2514601"/>
            <a:ext cx="6720841"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5" name="Titre 1">
            <a:extLst>
              <a:ext uri="{FF2B5EF4-FFF2-40B4-BE49-F238E27FC236}">
                <a16:creationId xmlns:a16="http://schemas.microsoft.com/office/drawing/2014/main" id="{6820BFF3-321C-4763-9620-DAF0940FA77D}"/>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200" b="1" i="0" dirty="0">
                <a:solidFill>
                  <a:srgbClr val="00FF00"/>
                </a:solidFill>
                <a:effectLst/>
                <a:latin typeface="+mn-lt"/>
              </a:rPr>
              <a:t>III- The Project Closure Elements</a:t>
            </a:r>
            <a:br>
              <a:rPr lang="en-US" b="1" i="0" dirty="0">
                <a:effectLst/>
                <a:latin typeface="MontserratBold"/>
              </a:rPr>
            </a:br>
            <a:endParaRPr lang="fr-FR" dirty="0"/>
          </a:p>
        </p:txBody>
      </p:sp>
      <p:sp>
        <p:nvSpPr>
          <p:cNvPr id="2" name="Flèche : droite 1">
            <a:extLst>
              <a:ext uri="{FF2B5EF4-FFF2-40B4-BE49-F238E27FC236}">
                <a16:creationId xmlns:a16="http://schemas.microsoft.com/office/drawing/2014/main" id="{5AEB5775-943F-0DBD-91E1-1B8A63DE4C32}"/>
              </a:ext>
            </a:extLst>
          </p:cNvPr>
          <p:cNvSpPr/>
          <p:nvPr/>
        </p:nvSpPr>
        <p:spPr>
          <a:xfrm>
            <a:off x="182880" y="3721608"/>
            <a:ext cx="978408" cy="146304"/>
          </a:xfrm>
          <a:prstGeom prst="rightArrow">
            <a:avLst/>
          </a:prstGeom>
          <a:solidFill>
            <a:srgbClr val="99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898180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96CBF77-7E1F-4D38-95FF-5E7DC8C9DEEF}"/>
              </a:ext>
            </a:extLst>
          </p:cNvPr>
          <p:cNvSpPr>
            <a:spLocks noGrp="1"/>
          </p:cNvSpPr>
          <p:nvPr>
            <p:ph idx="1"/>
          </p:nvPr>
        </p:nvSpPr>
        <p:spPr>
          <a:xfrm>
            <a:off x="164592" y="1690688"/>
            <a:ext cx="10296144" cy="4710112"/>
          </a:xfrm>
        </p:spPr>
        <p:txBody>
          <a:bodyPr>
            <a:normAutofit/>
          </a:bodyPr>
          <a:lstStyle/>
          <a:p>
            <a:pPr marL="0" indent="0" algn="just" fontAlgn="base">
              <a:buNone/>
            </a:pPr>
            <a:r>
              <a:rPr lang="en-US" b="0" i="0" dirty="0">
                <a:effectLst/>
                <a:latin typeface="robotoregular"/>
              </a:rPr>
              <a:t>	</a:t>
            </a:r>
            <a:r>
              <a:rPr lang="en-US" sz="2600" b="1" i="0" dirty="0">
                <a:effectLst/>
              </a:rPr>
              <a:t>III-2- Project Closure Deliverables</a:t>
            </a:r>
          </a:p>
          <a:p>
            <a:pPr algn="just" fontAlgn="base"/>
            <a:r>
              <a:rPr lang="en-US" sz="2600" b="1" i="0" dirty="0">
                <a:solidFill>
                  <a:srgbClr val="00FF00"/>
                </a:solidFill>
                <a:effectLst/>
              </a:rPr>
              <a:t>Project Closure Deliverables </a:t>
            </a:r>
            <a:r>
              <a:rPr lang="en-US" sz="2600" b="0" i="0" dirty="0">
                <a:effectLst/>
              </a:rPr>
              <a:t>are items identified as the outputs of the Project. Deliverables may take many forms, depending on the </a:t>
            </a:r>
            <a:r>
              <a:rPr lang="en-US" sz="2600" dirty="0"/>
              <a:t>P</a:t>
            </a:r>
            <a:r>
              <a:rPr lang="en-US" sz="2600" b="0" i="0" dirty="0">
                <a:effectLst/>
              </a:rPr>
              <a:t>roject at hand, including the following:</a:t>
            </a:r>
          </a:p>
        </p:txBody>
      </p:sp>
      <p:sp>
        <p:nvSpPr>
          <p:cNvPr id="7" name="Titre 1">
            <a:extLst>
              <a:ext uri="{FF2B5EF4-FFF2-40B4-BE49-F238E27FC236}">
                <a16:creationId xmlns:a16="http://schemas.microsoft.com/office/drawing/2014/main" id="{CF141787-4E9A-4E1C-858A-3A628CB242C9}"/>
              </a:ext>
            </a:extLst>
          </p:cNvPr>
          <p:cNvSpPr txBox="1">
            <a:spLocks/>
          </p:cNvSpPr>
          <p:nvPr/>
        </p:nvSpPr>
        <p:spPr>
          <a:xfrm rot="5400000">
            <a:off x="7510099" y="2990265"/>
            <a:ext cx="7672164"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8" name="Titre 1">
            <a:extLst>
              <a:ext uri="{FF2B5EF4-FFF2-40B4-BE49-F238E27FC236}">
                <a16:creationId xmlns:a16="http://schemas.microsoft.com/office/drawing/2014/main" id="{F3C4688F-917C-472C-A912-6D8A59D0BE74}"/>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00FF00"/>
                </a:solidFill>
                <a:effectLst/>
                <a:latin typeface="+mn-lt"/>
              </a:rPr>
              <a:t>III- The Project Closure Elements</a:t>
            </a:r>
            <a:br>
              <a:rPr lang="en-US" b="1" i="0" dirty="0">
                <a:effectLst/>
                <a:latin typeface="MontserratBold"/>
              </a:rPr>
            </a:br>
            <a:endParaRPr lang="fr-FR" dirty="0"/>
          </a:p>
        </p:txBody>
      </p:sp>
      <p:sp>
        <p:nvSpPr>
          <p:cNvPr id="5" name="Espace réservé du contenu 2">
            <a:extLst>
              <a:ext uri="{FF2B5EF4-FFF2-40B4-BE49-F238E27FC236}">
                <a16:creationId xmlns:a16="http://schemas.microsoft.com/office/drawing/2014/main" id="{54B48767-D779-6BD9-82C7-20D7E0C7AD4D}"/>
              </a:ext>
            </a:extLst>
          </p:cNvPr>
          <p:cNvSpPr txBox="1">
            <a:spLocks/>
          </p:cNvSpPr>
          <p:nvPr/>
        </p:nvSpPr>
        <p:spPr>
          <a:xfrm>
            <a:off x="124967" y="3339792"/>
            <a:ext cx="3822290" cy="1200329"/>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sz="2400" dirty="0"/>
              <a:t>Competitor market share analysis, including opportunities for growth.</a:t>
            </a:r>
          </a:p>
          <a:p>
            <a:endParaRPr lang="fr-FR" dirty="0"/>
          </a:p>
        </p:txBody>
      </p:sp>
      <p:sp>
        <p:nvSpPr>
          <p:cNvPr id="6" name="ZoneTexte 5">
            <a:extLst>
              <a:ext uri="{FF2B5EF4-FFF2-40B4-BE49-F238E27FC236}">
                <a16:creationId xmlns:a16="http://schemas.microsoft.com/office/drawing/2014/main" id="{73F273B9-986D-5A51-AEDA-9ABDD8E3B777}"/>
              </a:ext>
            </a:extLst>
          </p:cNvPr>
          <p:cNvSpPr txBox="1"/>
          <p:nvPr/>
        </p:nvSpPr>
        <p:spPr>
          <a:xfrm>
            <a:off x="4630994" y="3339791"/>
            <a:ext cx="4100052" cy="1200329"/>
          </a:xfrm>
          <a:prstGeom prst="rect">
            <a:avLst/>
          </a:prstGeom>
          <a:solidFill>
            <a:srgbClr val="FFFF99"/>
          </a:solidFill>
        </p:spPr>
        <p:txBody>
          <a:bodyPr wrap="square">
            <a:spAutoFit/>
          </a:bodyPr>
          <a:lstStyle/>
          <a:p>
            <a:pPr marL="0" indent="0" algn="just" fontAlgn="base">
              <a:buNone/>
            </a:pPr>
            <a:r>
              <a:rPr lang="en-US" sz="2400" b="0" i="0" dirty="0">
                <a:effectLst/>
              </a:rPr>
              <a:t>New streamlined Team or Resource Management Processes.</a:t>
            </a:r>
            <a:r>
              <a:rPr lang="en-US" sz="1800" b="0" i="0" dirty="0">
                <a:effectLst/>
              </a:rPr>
              <a:t>.</a:t>
            </a:r>
            <a:endParaRPr lang="fr-FR" sz="1800" dirty="0"/>
          </a:p>
        </p:txBody>
      </p:sp>
      <p:sp>
        <p:nvSpPr>
          <p:cNvPr id="9" name="ZoneTexte 8">
            <a:extLst>
              <a:ext uri="{FF2B5EF4-FFF2-40B4-BE49-F238E27FC236}">
                <a16:creationId xmlns:a16="http://schemas.microsoft.com/office/drawing/2014/main" id="{D25D474B-6D3C-175A-235A-E8A794CF5BAE}"/>
              </a:ext>
            </a:extLst>
          </p:cNvPr>
          <p:cNvSpPr txBox="1"/>
          <p:nvPr/>
        </p:nvSpPr>
        <p:spPr>
          <a:xfrm>
            <a:off x="124967" y="4870295"/>
            <a:ext cx="4896464" cy="1200329"/>
          </a:xfrm>
          <a:prstGeom prst="rect">
            <a:avLst/>
          </a:prstGeom>
          <a:solidFill>
            <a:srgbClr val="FFCC00"/>
          </a:solidFill>
        </p:spPr>
        <p:txBody>
          <a:bodyPr wrap="square">
            <a:spAutoFit/>
          </a:bodyPr>
          <a:lstStyle/>
          <a:p>
            <a:pPr marL="0" indent="0" algn="just" fontAlgn="base">
              <a:buNone/>
            </a:pPr>
            <a:r>
              <a:rPr lang="en-US" sz="2400" b="0" i="0" dirty="0">
                <a:effectLst/>
              </a:rPr>
              <a:t>Processes for matching and maximizing talent and Organizational Needs.</a:t>
            </a:r>
          </a:p>
        </p:txBody>
      </p:sp>
      <p:sp>
        <p:nvSpPr>
          <p:cNvPr id="10" name="ZoneTexte 9">
            <a:extLst>
              <a:ext uri="{FF2B5EF4-FFF2-40B4-BE49-F238E27FC236}">
                <a16:creationId xmlns:a16="http://schemas.microsoft.com/office/drawing/2014/main" id="{304F7193-9CB5-4D64-6088-C0A778E571FC}"/>
              </a:ext>
            </a:extLst>
          </p:cNvPr>
          <p:cNvSpPr txBox="1"/>
          <p:nvPr/>
        </p:nvSpPr>
        <p:spPr>
          <a:xfrm>
            <a:off x="5496232" y="5054960"/>
            <a:ext cx="4326193" cy="830997"/>
          </a:xfrm>
          <a:prstGeom prst="rect">
            <a:avLst/>
          </a:prstGeom>
          <a:solidFill>
            <a:srgbClr val="FF9933"/>
          </a:solidFill>
        </p:spPr>
        <p:txBody>
          <a:bodyPr wrap="square">
            <a:spAutoFit/>
          </a:bodyPr>
          <a:lstStyle/>
          <a:p>
            <a:pPr marL="0" indent="0" algn="just" fontAlgn="base">
              <a:buNone/>
            </a:pPr>
            <a:r>
              <a:rPr lang="en-US" sz="2400" b="0" i="0" dirty="0">
                <a:effectLst/>
              </a:rPr>
              <a:t>Software for tracking new leads and existing client contacts.</a:t>
            </a:r>
            <a:endParaRPr lang="fr-FR" sz="2400" dirty="0"/>
          </a:p>
        </p:txBody>
      </p:sp>
    </p:spTree>
    <p:extLst>
      <p:ext uri="{BB962C8B-B14F-4D97-AF65-F5344CB8AC3E}">
        <p14:creationId xmlns:p14="http://schemas.microsoft.com/office/powerpoint/2010/main" val="39019203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2ACAC3-C8BC-4B56-9FAE-010010459393}"/>
              </a:ext>
            </a:extLst>
          </p:cNvPr>
          <p:cNvSpPr>
            <a:spLocks noGrp="1"/>
          </p:cNvSpPr>
          <p:nvPr>
            <p:ph idx="1"/>
          </p:nvPr>
        </p:nvSpPr>
        <p:spPr>
          <a:xfrm>
            <a:off x="182881" y="1679321"/>
            <a:ext cx="3941064" cy="5160392"/>
          </a:xfrm>
        </p:spPr>
        <p:txBody>
          <a:bodyPr>
            <a:normAutofit/>
          </a:bodyPr>
          <a:lstStyle/>
          <a:p>
            <a:pPr marL="0" indent="0" algn="just" fontAlgn="base">
              <a:buNone/>
            </a:pPr>
            <a:r>
              <a:rPr lang="en-US" sz="2600" b="1" i="0" dirty="0">
                <a:effectLst/>
              </a:rPr>
              <a:t>III-3- Project Closure Checklist</a:t>
            </a:r>
          </a:p>
          <a:p>
            <a:pPr marL="0" indent="0" algn="just" fontAlgn="base">
              <a:buNone/>
            </a:pPr>
            <a:r>
              <a:rPr lang="en-US" sz="2600" b="0" i="0" dirty="0">
                <a:effectLst/>
              </a:rPr>
              <a:t>A Project Closure checklist is a tool to help Project Managers verify that the Project fulfilled its outcomes before they close the Project. </a:t>
            </a:r>
          </a:p>
          <a:p>
            <a:pPr marL="0" indent="0" algn="just" fontAlgn="base">
              <a:buNone/>
            </a:pPr>
            <a:r>
              <a:rPr lang="en-US" sz="2600" b="0" i="0" dirty="0">
                <a:effectLst/>
              </a:rPr>
              <a:t>They can document any </a:t>
            </a:r>
            <a:r>
              <a:rPr lang="en-US" sz="2600" b="1" i="0" dirty="0">
                <a:effectLst/>
              </a:rPr>
              <a:t>challenges</a:t>
            </a:r>
            <a:r>
              <a:rPr lang="en-US" sz="2600" b="0" i="0" dirty="0">
                <a:effectLst/>
              </a:rPr>
              <a:t>, </a:t>
            </a:r>
            <a:r>
              <a:rPr lang="en-US" sz="2600" b="1" i="0" dirty="0">
                <a:effectLst/>
              </a:rPr>
              <a:t>lessons learned</a:t>
            </a:r>
            <a:r>
              <a:rPr lang="en-US" sz="2600" b="0" i="0" dirty="0">
                <a:effectLst/>
              </a:rPr>
              <a:t>, and any </a:t>
            </a:r>
            <a:r>
              <a:rPr lang="en-US" sz="2600" b="1" i="0" dirty="0">
                <a:effectLst/>
              </a:rPr>
              <a:t>outstanding deliverables</a:t>
            </a:r>
            <a:r>
              <a:rPr lang="en-US" sz="2600" b="0" i="0" dirty="0">
                <a:effectLst/>
              </a:rPr>
              <a:t>.</a:t>
            </a:r>
          </a:p>
          <a:p>
            <a:endParaRPr lang="fr-FR" dirty="0"/>
          </a:p>
        </p:txBody>
      </p:sp>
      <p:pic>
        <p:nvPicPr>
          <p:cNvPr id="4098" name="Picture 2" descr="Checklist to Close a Project | Modèles de gestion de projet, Modele de  planning, Management de projet">
            <a:extLst>
              <a:ext uri="{FF2B5EF4-FFF2-40B4-BE49-F238E27FC236}">
                <a16:creationId xmlns:a16="http://schemas.microsoft.com/office/drawing/2014/main" id="{0E6360E0-C2BB-4B53-AD2C-6BC5D03D7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4466" y="1290002"/>
            <a:ext cx="6025895" cy="5549711"/>
          </a:xfrm>
          <a:prstGeom prst="rect">
            <a:avLst/>
          </a:prstGeom>
          <a:noFill/>
          <a:extLst>
            <a:ext uri="{909E8E84-426E-40DD-AFC4-6F175D3DCCD1}">
              <a14:hiddenFill xmlns:a14="http://schemas.microsoft.com/office/drawing/2010/main">
                <a:solidFill>
                  <a:srgbClr val="FFFFFF"/>
                </a:solidFill>
              </a14:hiddenFill>
            </a:ext>
          </a:extLst>
        </p:spPr>
      </p:pic>
      <p:sp>
        <p:nvSpPr>
          <p:cNvPr id="11" name="Titre 1">
            <a:extLst>
              <a:ext uri="{FF2B5EF4-FFF2-40B4-BE49-F238E27FC236}">
                <a16:creationId xmlns:a16="http://schemas.microsoft.com/office/drawing/2014/main" id="{9385D9EA-42BF-4ECE-AB48-E0D409A984A7}"/>
              </a:ext>
            </a:extLst>
          </p:cNvPr>
          <p:cNvSpPr txBox="1">
            <a:spLocks/>
          </p:cNvSpPr>
          <p:nvPr/>
        </p:nvSpPr>
        <p:spPr>
          <a:xfrm rot="5400000">
            <a:off x="7510099" y="2990265"/>
            <a:ext cx="7672164" cy="169163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4000" b="1" dirty="0">
                <a:solidFill>
                  <a:schemeClr val="bg1"/>
                </a:solidFill>
                <a:latin typeface="+mn-lt"/>
              </a:rPr>
            </a:br>
            <a:r>
              <a:rPr lang="en-US" sz="4100" b="1" dirty="0">
                <a:solidFill>
                  <a:schemeClr val="bg1"/>
                </a:solidFill>
                <a:latin typeface="Brush Script MT" panose="03060802040406070304" pitchFamily="66" charset="0"/>
              </a:rPr>
              <a:t>	</a:t>
            </a:r>
            <a:r>
              <a:rPr lang="en-US" sz="4100" b="1" dirty="0">
                <a:latin typeface="Brush Script MT" panose="03060802040406070304" pitchFamily="66" charset="0"/>
              </a:rPr>
              <a:t>The Project Closure Elements</a:t>
            </a:r>
            <a:br>
              <a:rPr lang="en-US" sz="4100" b="1" dirty="0">
                <a:latin typeface="Brush Script MT" panose="03060802040406070304" pitchFamily="66" charset="0"/>
              </a:rPr>
            </a:br>
            <a:endParaRPr lang="fr-FR" sz="4100" dirty="0">
              <a:latin typeface="Brush Script MT" panose="03060802040406070304" pitchFamily="66" charset="0"/>
            </a:endParaRPr>
          </a:p>
        </p:txBody>
      </p:sp>
      <p:sp>
        <p:nvSpPr>
          <p:cNvPr id="8" name="Titre 1">
            <a:extLst>
              <a:ext uri="{FF2B5EF4-FFF2-40B4-BE49-F238E27FC236}">
                <a16:creationId xmlns:a16="http://schemas.microsoft.com/office/drawing/2014/main" id="{65E10907-2826-43F3-8C2C-B5B62A3AD0C6}"/>
              </a:ext>
            </a:extLst>
          </p:cNvPr>
          <p:cNvSpPr>
            <a:spLocks noGrp="1"/>
          </p:cNvSpPr>
          <p:nvPr>
            <p:ph type="title"/>
          </p:nvPr>
        </p:nvSpPr>
        <p:spPr>
          <a:xfrm>
            <a:off x="2420112" y="457200"/>
            <a:ext cx="7187184" cy="941832"/>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The Project Closure Elements</a:t>
            </a:r>
            <a:br>
              <a:rPr lang="en-US" b="1" i="0" dirty="0">
                <a:effectLst/>
                <a:latin typeface="MontserratBold"/>
              </a:rPr>
            </a:br>
            <a:endParaRPr lang="fr-FR" dirty="0"/>
          </a:p>
        </p:txBody>
      </p:sp>
    </p:spTree>
    <p:extLst>
      <p:ext uri="{BB962C8B-B14F-4D97-AF65-F5344CB8AC3E}">
        <p14:creationId xmlns:p14="http://schemas.microsoft.com/office/powerpoint/2010/main" val="3411630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3823467-19E6-46D3-A0ED-499BF9BCB68C}"/>
              </a:ext>
            </a:extLst>
          </p:cNvPr>
          <p:cNvSpPr>
            <a:spLocks noGrp="1"/>
          </p:cNvSpPr>
          <p:nvPr>
            <p:ph idx="1"/>
          </p:nvPr>
        </p:nvSpPr>
        <p:spPr>
          <a:xfrm>
            <a:off x="153892" y="1699753"/>
            <a:ext cx="10169684" cy="5057663"/>
          </a:xfrm>
        </p:spPr>
        <p:txBody>
          <a:bodyPr/>
          <a:lstStyle/>
          <a:p>
            <a:pPr marL="0" indent="0" algn="just">
              <a:buNone/>
            </a:pPr>
            <a:r>
              <a:rPr lang="en-US" b="1" i="0" dirty="0">
                <a:effectLst/>
              </a:rPr>
              <a:t>	IV-1- The Objectives of the Project Closing process</a:t>
            </a:r>
            <a:r>
              <a:rPr lang="en-US" b="0" i="0" dirty="0">
                <a:effectLst/>
              </a:rPr>
              <a:t> </a:t>
            </a:r>
          </a:p>
          <a:p>
            <a:pPr marL="0" indent="0" algn="just">
              <a:buNone/>
            </a:pPr>
            <a:r>
              <a:rPr lang="en-US" dirty="0"/>
              <a:t>  They </a:t>
            </a:r>
            <a:r>
              <a:rPr lang="en-US" b="0" i="0" dirty="0">
                <a:effectLst/>
              </a:rPr>
              <a:t>are to:</a:t>
            </a:r>
          </a:p>
          <a:p>
            <a:pPr algn="just">
              <a:buFont typeface="Arial" panose="020B0604020202020204" pitchFamily="34" charset="0"/>
              <a:buChar char="•"/>
            </a:pPr>
            <a:r>
              <a:rPr lang="en-US" b="1" i="0" dirty="0">
                <a:effectLst/>
              </a:rPr>
              <a:t>Ensure</a:t>
            </a:r>
            <a:r>
              <a:rPr lang="en-US" b="0" i="0" dirty="0">
                <a:effectLst/>
              </a:rPr>
              <a:t> </a:t>
            </a:r>
            <a:r>
              <a:rPr lang="en-US" dirty="0"/>
              <a:t>P</a:t>
            </a:r>
            <a:r>
              <a:rPr lang="en-US" b="0" i="0" dirty="0">
                <a:effectLst/>
              </a:rPr>
              <a:t>roject Deliverables are approved and transferred to the assigning party.</a:t>
            </a:r>
          </a:p>
          <a:p>
            <a:pPr algn="just">
              <a:buFont typeface="Arial" panose="020B0604020202020204" pitchFamily="34" charset="0"/>
              <a:buChar char="•"/>
            </a:pPr>
            <a:r>
              <a:rPr lang="en-US" b="1" i="0" dirty="0">
                <a:effectLst/>
              </a:rPr>
              <a:t>Assess</a:t>
            </a:r>
            <a:r>
              <a:rPr lang="en-US" b="0" i="0" dirty="0">
                <a:effectLst/>
              </a:rPr>
              <a:t> whether the Project was done in accordance with the Plan</a:t>
            </a:r>
          </a:p>
          <a:p>
            <a:pPr algn="just">
              <a:buFont typeface="Arial" panose="020B0604020202020204" pitchFamily="34" charset="0"/>
              <a:buChar char="•"/>
            </a:pPr>
            <a:r>
              <a:rPr lang="en-US" b="1" i="0" dirty="0">
                <a:effectLst/>
              </a:rPr>
              <a:t>Make sure </a:t>
            </a:r>
            <a:r>
              <a:rPr lang="en-US" b="0" i="0" dirty="0">
                <a:effectLst/>
              </a:rPr>
              <a:t>that all Project Plans and Documentation are transferred to the client and archived.</a:t>
            </a:r>
          </a:p>
          <a:p>
            <a:pPr algn="just">
              <a:buFont typeface="Arial" panose="020B0604020202020204" pitchFamily="34" charset="0"/>
              <a:buChar char="•"/>
            </a:pPr>
            <a:r>
              <a:rPr lang="en-US" b="1" i="0" dirty="0">
                <a:effectLst/>
              </a:rPr>
              <a:t>Release</a:t>
            </a:r>
            <a:r>
              <a:rPr lang="en-US" b="0" i="0" dirty="0">
                <a:effectLst/>
              </a:rPr>
              <a:t> Project Team members involved in the Project.</a:t>
            </a:r>
          </a:p>
          <a:p>
            <a:pPr algn="just">
              <a:buFont typeface="Arial" panose="020B0604020202020204" pitchFamily="34" charset="0"/>
              <a:buChar char="•"/>
            </a:pPr>
            <a:r>
              <a:rPr lang="en-US" b="1" i="0" dirty="0">
                <a:effectLst/>
              </a:rPr>
              <a:t>Determine</a:t>
            </a:r>
            <a:r>
              <a:rPr lang="en-US" b="0" i="0" dirty="0">
                <a:effectLst/>
              </a:rPr>
              <a:t> the Lessons Learned throughout the Project.</a:t>
            </a:r>
          </a:p>
          <a:p>
            <a:pPr marL="0" indent="0">
              <a:buNone/>
            </a:pPr>
            <a:endParaRPr lang="fr-FR" dirty="0"/>
          </a:p>
        </p:txBody>
      </p:sp>
      <p:sp>
        <p:nvSpPr>
          <p:cNvPr id="4" name="ZoneTexte 3">
            <a:extLst>
              <a:ext uri="{FF2B5EF4-FFF2-40B4-BE49-F238E27FC236}">
                <a16:creationId xmlns:a16="http://schemas.microsoft.com/office/drawing/2014/main" id="{A380C8AA-FC97-4605-AC63-ADA01B8C5CDB}"/>
              </a:ext>
            </a:extLst>
          </p:cNvPr>
          <p:cNvSpPr txBox="1"/>
          <p:nvPr/>
        </p:nvSpPr>
        <p:spPr>
          <a:xfrm>
            <a:off x="2370582" y="519422"/>
            <a:ext cx="7267194" cy="646331"/>
          </a:xfrm>
          <a:prstGeom prst="rect">
            <a:avLst/>
          </a:prstGeom>
          <a:noFill/>
        </p:spPr>
        <p:txBody>
          <a:bodyPr wrap="square">
            <a:spAutoFit/>
          </a:bodyPr>
          <a:lstStyle/>
          <a:p>
            <a:r>
              <a:rPr lang="en-US" sz="3600" b="1" i="0" dirty="0">
                <a:solidFill>
                  <a:srgbClr val="00FFFF"/>
                </a:solidFill>
                <a:effectLst/>
              </a:rPr>
              <a:t>IV- The Project Objectives and Scope </a:t>
            </a:r>
            <a:endParaRPr lang="fr-FR" sz="3600" dirty="0">
              <a:solidFill>
                <a:srgbClr val="00FFFF"/>
              </a:solidFill>
            </a:endParaRPr>
          </a:p>
        </p:txBody>
      </p:sp>
    </p:spTree>
    <p:extLst>
      <p:ext uri="{BB962C8B-B14F-4D97-AF65-F5344CB8AC3E}">
        <p14:creationId xmlns:p14="http://schemas.microsoft.com/office/powerpoint/2010/main" val="37015454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99FE0D0-46B5-4D8F-9DF0-F785C1166E16}"/>
              </a:ext>
            </a:extLst>
          </p:cNvPr>
          <p:cNvSpPr>
            <a:spLocks noGrp="1"/>
          </p:cNvSpPr>
          <p:nvPr>
            <p:ph idx="1"/>
          </p:nvPr>
        </p:nvSpPr>
        <p:spPr>
          <a:xfrm>
            <a:off x="199644" y="1635803"/>
            <a:ext cx="10032492" cy="4554685"/>
          </a:xfrm>
        </p:spPr>
        <p:txBody>
          <a:bodyPr/>
          <a:lstStyle/>
          <a:p>
            <a:pPr marL="0" indent="0">
              <a:buNone/>
            </a:pPr>
            <a:r>
              <a:rPr lang="en-US" sz="2600" b="1" i="0" dirty="0">
                <a:effectLst/>
              </a:rPr>
              <a:t>	IV-2- The Scope of the Project Closing Process  </a:t>
            </a:r>
            <a:r>
              <a:rPr lang="en-US" sz="2600" b="0" i="0" dirty="0">
                <a:effectLst/>
              </a:rPr>
              <a:t>includes:</a:t>
            </a:r>
          </a:p>
          <a:p>
            <a:pPr marL="0" indent="0" algn="just">
              <a:buNone/>
            </a:pPr>
            <a:endParaRPr lang="en-US" sz="2600" b="0" i="0" dirty="0">
              <a:effectLst/>
            </a:endParaRPr>
          </a:p>
          <a:p>
            <a:pPr marL="0" indent="0">
              <a:buNone/>
            </a:pPr>
            <a:endParaRPr lang="fr-FR" dirty="0"/>
          </a:p>
          <a:p>
            <a:pPr marL="0" indent="0">
              <a:buNone/>
            </a:pPr>
            <a:endParaRPr lang="fr-FR" dirty="0"/>
          </a:p>
        </p:txBody>
      </p:sp>
      <p:sp>
        <p:nvSpPr>
          <p:cNvPr id="4" name="ZoneTexte 3">
            <a:extLst>
              <a:ext uri="{FF2B5EF4-FFF2-40B4-BE49-F238E27FC236}">
                <a16:creationId xmlns:a16="http://schemas.microsoft.com/office/drawing/2014/main" id="{75561622-BA96-42C5-AD2C-5BE91FD1BD39}"/>
              </a:ext>
            </a:extLst>
          </p:cNvPr>
          <p:cNvSpPr txBox="1"/>
          <p:nvPr/>
        </p:nvSpPr>
        <p:spPr>
          <a:xfrm>
            <a:off x="2370582" y="519422"/>
            <a:ext cx="7267194" cy="646331"/>
          </a:xfrm>
          <a:prstGeom prst="rect">
            <a:avLst/>
          </a:prstGeom>
          <a:noFill/>
        </p:spPr>
        <p:txBody>
          <a:bodyPr wrap="square">
            <a:spAutoFit/>
          </a:bodyPr>
          <a:lstStyle/>
          <a:p>
            <a:r>
              <a:rPr lang="en-US" sz="3600" b="1" i="0" dirty="0">
                <a:solidFill>
                  <a:srgbClr val="00FFFF"/>
                </a:solidFill>
                <a:effectLst/>
              </a:rPr>
              <a:t>IV- The project Objectives and Scope </a:t>
            </a:r>
            <a:endParaRPr lang="fr-FR" sz="3600" dirty="0">
              <a:solidFill>
                <a:srgbClr val="00FFFF"/>
              </a:solidFill>
            </a:endParaRPr>
          </a:p>
        </p:txBody>
      </p:sp>
      <p:sp>
        <p:nvSpPr>
          <p:cNvPr id="5" name="Espace réservé du contenu 2">
            <a:extLst>
              <a:ext uri="{FF2B5EF4-FFF2-40B4-BE49-F238E27FC236}">
                <a16:creationId xmlns:a16="http://schemas.microsoft.com/office/drawing/2014/main" id="{D2DE9A4F-09E7-2108-97CF-B5B46642A051}"/>
              </a:ext>
            </a:extLst>
          </p:cNvPr>
          <p:cNvSpPr txBox="1">
            <a:spLocks/>
          </p:cNvSpPr>
          <p:nvPr/>
        </p:nvSpPr>
        <p:spPr>
          <a:xfrm>
            <a:off x="257765" y="2248412"/>
            <a:ext cx="5700252" cy="966737"/>
          </a:xfrm>
          <a:prstGeom prst="rect">
            <a:avLst/>
          </a:prstGeom>
          <a:solidFill>
            <a:srgbClr val="FFFF66"/>
          </a:solidFill>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600" b="1" dirty="0"/>
              <a:t>a-</a:t>
            </a:r>
            <a:r>
              <a:rPr lang="en-US" sz="2600" dirty="0"/>
              <a:t> Approval and acceptance of </a:t>
            </a:r>
            <a:r>
              <a:rPr lang="en-US" sz="2600" b="1" dirty="0"/>
              <a:t>Project Deliverables </a:t>
            </a:r>
            <a:r>
              <a:rPr lang="en-US" sz="2600" dirty="0"/>
              <a:t>and reviewing if they meet the </a:t>
            </a:r>
            <a:r>
              <a:rPr lang="en-US" sz="2600" b="1" dirty="0"/>
              <a:t>Requirements</a:t>
            </a:r>
            <a:r>
              <a:rPr lang="en-US" sz="2600" dirty="0"/>
              <a:t>.</a:t>
            </a:r>
          </a:p>
          <a:p>
            <a:pPr marL="0" indent="0">
              <a:buFont typeface="Arial" panose="020B0604020202020204" pitchFamily="34" charset="0"/>
              <a:buNone/>
            </a:pPr>
            <a:endParaRPr lang="fr-FR" dirty="0"/>
          </a:p>
        </p:txBody>
      </p:sp>
      <p:sp>
        <p:nvSpPr>
          <p:cNvPr id="6" name="ZoneTexte 5">
            <a:extLst>
              <a:ext uri="{FF2B5EF4-FFF2-40B4-BE49-F238E27FC236}">
                <a16:creationId xmlns:a16="http://schemas.microsoft.com/office/drawing/2014/main" id="{A48F1242-9479-CC97-1BF3-1FCBAD2A80DB}"/>
              </a:ext>
            </a:extLst>
          </p:cNvPr>
          <p:cNvSpPr txBox="1"/>
          <p:nvPr/>
        </p:nvSpPr>
        <p:spPr>
          <a:xfrm>
            <a:off x="244688" y="3429000"/>
            <a:ext cx="6096000" cy="830997"/>
          </a:xfrm>
          <a:prstGeom prst="rect">
            <a:avLst/>
          </a:prstGeom>
          <a:solidFill>
            <a:srgbClr val="FF9966"/>
          </a:solidFill>
        </p:spPr>
        <p:txBody>
          <a:bodyPr wrap="square">
            <a:spAutoFit/>
          </a:bodyPr>
          <a:lstStyle/>
          <a:p>
            <a:pPr marL="0" indent="0" algn="just">
              <a:buNone/>
            </a:pPr>
            <a:r>
              <a:rPr lang="en-US" sz="2400" b="1" i="0" dirty="0">
                <a:effectLst/>
              </a:rPr>
              <a:t>b-</a:t>
            </a:r>
            <a:r>
              <a:rPr lang="en-US" sz="2400" b="0" i="0" dirty="0">
                <a:effectLst/>
              </a:rPr>
              <a:t> Transferring </a:t>
            </a:r>
            <a:r>
              <a:rPr lang="en-US" sz="2400" b="1" i="0" dirty="0">
                <a:effectLst/>
              </a:rPr>
              <a:t>Project Documentation </a:t>
            </a:r>
            <a:r>
              <a:rPr lang="en-US" sz="2400" b="0" i="0" dirty="0">
                <a:effectLst/>
              </a:rPr>
              <a:t>and plans to the assigning partly for archiving.</a:t>
            </a:r>
          </a:p>
        </p:txBody>
      </p:sp>
      <p:sp>
        <p:nvSpPr>
          <p:cNvPr id="7" name="ZoneTexte 6">
            <a:extLst>
              <a:ext uri="{FF2B5EF4-FFF2-40B4-BE49-F238E27FC236}">
                <a16:creationId xmlns:a16="http://schemas.microsoft.com/office/drawing/2014/main" id="{0327628B-CA0E-B814-8303-E26693868115}"/>
              </a:ext>
            </a:extLst>
          </p:cNvPr>
          <p:cNvSpPr txBox="1"/>
          <p:nvPr/>
        </p:nvSpPr>
        <p:spPr>
          <a:xfrm>
            <a:off x="6617109" y="2209233"/>
            <a:ext cx="3883742" cy="1846659"/>
          </a:xfrm>
          <a:prstGeom prst="rect">
            <a:avLst/>
          </a:prstGeom>
          <a:solidFill>
            <a:srgbClr val="FF9999"/>
          </a:solidFill>
        </p:spPr>
        <p:txBody>
          <a:bodyPr wrap="square">
            <a:spAutoFit/>
          </a:bodyPr>
          <a:lstStyle/>
          <a:p>
            <a:pPr marL="0" indent="0" algn="just">
              <a:buNone/>
            </a:pPr>
            <a:r>
              <a:rPr lang="en-US" sz="2400" b="1" i="0" dirty="0">
                <a:effectLst/>
              </a:rPr>
              <a:t>c- Issue Management</a:t>
            </a:r>
            <a:r>
              <a:rPr lang="en-US" sz="2400" b="0" i="0" dirty="0">
                <a:effectLst/>
              </a:rPr>
              <a:t>, </a:t>
            </a:r>
            <a:r>
              <a:rPr lang="en-US" sz="2400" b="1" i="0" dirty="0">
                <a:effectLst/>
              </a:rPr>
              <a:t>financial</a:t>
            </a:r>
            <a:r>
              <a:rPr lang="en-US" sz="2400" b="0" i="0" dirty="0">
                <a:effectLst/>
              </a:rPr>
              <a:t>, and </a:t>
            </a:r>
            <a:r>
              <a:rPr lang="en-US" sz="2400" b="1" i="0" dirty="0">
                <a:effectLst/>
              </a:rPr>
              <a:t>Risk Management Closure.</a:t>
            </a:r>
          </a:p>
          <a:p>
            <a:pPr marL="0" indent="0" algn="just">
              <a:buNone/>
            </a:pPr>
            <a:endParaRPr lang="en-US" sz="2400" b="1" i="0" dirty="0">
              <a:effectLst/>
            </a:endParaRPr>
          </a:p>
          <a:p>
            <a:pPr marL="0" indent="0" algn="just">
              <a:buNone/>
            </a:pPr>
            <a:r>
              <a:rPr lang="en-US" sz="1800" b="0" i="0" dirty="0">
                <a:effectLst/>
              </a:rPr>
              <a:t> </a:t>
            </a:r>
          </a:p>
        </p:txBody>
      </p:sp>
      <p:sp>
        <p:nvSpPr>
          <p:cNvPr id="8" name="ZoneTexte 7">
            <a:extLst>
              <a:ext uri="{FF2B5EF4-FFF2-40B4-BE49-F238E27FC236}">
                <a16:creationId xmlns:a16="http://schemas.microsoft.com/office/drawing/2014/main" id="{F969AB82-80A3-0893-1C91-9147F03A1B54}"/>
              </a:ext>
            </a:extLst>
          </p:cNvPr>
          <p:cNvSpPr txBox="1"/>
          <p:nvPr/>
        </p:nvSpPr>
        <p:spPr>
          <a:xfrm>
            <a:off x="59891" y="5768564"/>
            <a:ext cx="6096000" cy="1107996"/>
          </a:xfrm>
          <a:prstGeom prst="rect">
            <a:avLst/>
          </a:prstGeom>
          <a:solidFill>
            <a:srgbClr val="CCFF33"/>
          </a:solidFill>
        </p:spPr>
        <p:txBody>
          <a:bodyPr wrap="square">
            <a:spAutoFit/>
          </a:bodyPr>
          <a:lstStyle/>
          <a:p>
            <a:pPr marL="0" indent="0" algn="just">
              <a:buNone/>
            </a:pPr>
            <a:r>
              <a:rPr lang="en-US" sz="2400" b="1" i="0" dirty="0">
                <a:effectLst/>
              </a:rPr>
              <a:t>d-</a:t>
            </a:r>
            <a:r>
              <a:rPr lang="en-US" sz="2400" b="0" i="0" dirty="0">
                <a:effectLst/>
              </a:rPr>
              <a:t> Gathering the </a:t>
            </a:r>
            <a:r>
              <a:rPr lang="en-US" sz="2400" b="1" i="0" dirty="0">
                <a:effectLst/>
              </a:rPr>
              <a:t>Lessons Learned </a:t>
            </a:r>
            <a:r>
              <a:rPr lang="en-US" sz="2400" b="0" i="0" dirty="0">
                <a:effectLst/>
              </a:rPr>
              <a:t>from the Project.</a:t>
            </a:r>
          </a:p>
          <a:p>
            <a:pPr marL="0" indent="0" algn="just">
              <a:buNone/>
            </a:pPr>
            <a:endParaRPr lang="en-US" sz="1800" b="0" i="0" dirty="0">
              <a:effectLst/>
            </a:endParaRPr>
          </a:p>
        </p:txBody>
      </p:sp>
      <p:sp>
        <p:nvSpPr>
          <p:cNvPr id="9" name="ZoneTexte 8">
            <a:extLst>
              <a:ext uri="{FF2B5EF4-FFF2-40B4-BE49-F238E27FC236}">
                <a16:creationId xmlns:a16="http://schemas.microsoft.com/office/drawing/2014/main" id="{824F4DB4-7A4D-B9BF-D8FC-B2765549AEB3}"/>
              </a:ext>
            </a:extLst>
          </p:cNvPr>
          <p:cNvSpPr txBox="1"/>
          <p:nvPr/>
        </p:nvSpPr>
        <p:spPr>
          <a:xfrm>
            <a:off x="5391077" y="4333210"/>
            <a:ext cx="4699819" cy="1200329"/>
          </a:xfrm>
          <a:prstGeom prst="rect">
            <a:avLst/>
          </a:prstGeom>
          <a:solidFill>
            <a:srgbClr val="6699FF"/>
          </a:solidFill>
        </p:spPr>
        <p:txBody>
          <a:bodyPr wrap="square">
            <a:spAutoFit/>
          </a:bodyPr>
          <a:lstStyle/>
          <a:p>
            <a:pPr marL="0" indent="0" algn="just">
              <a:buNone/>
            </a:pPr>
            <a:r>
              <a:rPr lang="en-US" sz="2400" b="1" i="0" dirty="0">
                <a:effectLst/>
              </a:rPr>
              <a:t>e-</a:t>
            </a:r>
            <a:r>
              <a:rPr lang="en-US" sz="2400" b="0" i="0" dirty="0">
                <a:effectLst/>
              </a:rPr>
              <a:t> Conducting </a:t>
            </a:r>
            <a:r>
              <a:rPr lang="en-US" sz="2400" b="1" i="0" dirty="0">
                <a:effectLst/>
              </a:rPr>
              <a:t>Project Closure meeting </a:t>
            </a:r>
            <a:r>
              <a:rPr lang="en-US" sz="2400" b="0" i="0" dirty="0">
                <a:effectLst/>
              </a:rPr>
              <a:t>and </a:t>
            </a:r>
            <a:r>
              <a:rPr lang="en-US" sz="2400" b="1" i="0" dirty="0">
                <a:effectLst/>
              </a:rPr>
              <a:t>releasing the Project Team</a:t>
            </a:r>
            <a:r>
              <a:rPr lang="en-US" sz="2400" b="0" i="0" dirty="0">
                <a:effectLst/>
              </a:rPr>
              <a:t>.</a:t>
            </a:r>
          </a:p>
        </p:txBody>
      </p:sp>
    </p:spTree>
    <p:extLst>
      <p:ext uri="{BB962C8B-B14F-4D97-AF65-F5344CB8AC3E}">
        <p14:creationId xmlns:p14="http://schemas.microsoft.com/office/powerpoint/2010/main" val="15753836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E1E130-E960-4C75-B15D-731A3B85D2BD}"/>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1A29AC73-132D-4B70-B496-35D30DE891C8}"/>
              </a:ext>
            </a:extLst>
          </p:cNvPr>
          <p:cNvPicPr>
            <a:picLocks noGrp="1" noChangeAspect="1"/>
          </p:cNvPicPr>
          <p:nvPr>
            <p:ph idx="1"/>
          </p:nvPr>
        </p:nvPicPr>
        <p:blipFill>
          <a:blip r:embed="rId2"/>
          <a:stretch>
            <a:fillRect/>
          </a:stretch>
        </p:blipFill>
        <p:spPr>
          <a:xfrm>
            <a:off x="0" y="0"/>
            <a:ext cx="12191999" cy="6858000"/>
          </a:xfrm>
        </p:spPr>
      </p:pic>
    </p:spTree>
    <p:extLst>
      <p:ext uri="{BB962C8B-B14F-4D97-AF65-F5344CB8AC3E}">
        <p14:creationId xmlns:p14="http://schemas.microsoft.com/office/powerpoint/2010/main" val="18052758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88427D4-83C2-4159-BDF9-BB653391FEB7}"/>
              </a:ext>
            </a:extLst>
          </p:cNvPr>
          <p:cNvSpPr>
            <a:spLocks noGrp="1"/>
          </p:cNvSpPr>
          <p:nvPr>
            <p:ph idx="1"/>
          </p:nvPr>
        </p:nvSpPr>
        <p:spPr>
          <a:xfrm>
            <a:off x="280416" y="1761616"/>
            <a:ext cx="9887712" cy="5096383"/>
          </a:xfrm>
        </p:spPr>
        <p:txBody>
          <a:bodyPr>
            <a:normAutofit/>
          </a:bodyPr>
          <a:lstStyle/>
          <a:p>
            <a:pPr marL="0" indent="0" algn="just">
              <a:buNone/>
            </a:pPr>
            <a:r>
              <a:rPr lang="en-US" b="0" i="0" dirty="0">
                <a:effectLst/>
              </a:rPr>
              <a:t>	</a:t>
            </a:r>
            <a:r>
              <a:rPr lang="en-US" sz="2600" b="0" i="0" dirty="0">
                <a:effectLst/>
              </a:rPr>
              <a:t>Below is a </a:t>
            </a:r>
            <a:r>
              <a:rPr lang="en-US" sz="2600" b="1" i="0" dirty="0">
                <a:effectLst/>
              </a:rPr>
              <a:t>guideline</a:t>
            </a:r>
            <a:r>
              <a:rPr lang="en-US" sz="2600" b="0" i="0" dirty="0">
                <a:effectLst/>
              </a:rPr>
              <a:t> that Project Managers could use to close their Projects comprehensively:</a:t>
            </a:r>
          </a:p>
          <a:p>
            <a:pPr marL="0" indent="0" algn="just">
              <a:buNone/>
            </a:pPr>
            <a:endParaRPr lang="en-US" sz="2600" b="0" i="0" dirty="0">
              <a:effectLst/>
            </a:endParaRPr>
          </a:p>
          <a:p>
            <a:pPr marL="0" indent="0" algn="just">
              <a:buNone/>
            </a:pPr>
            <a:r>
              <a:rPr lang="en-US" sz="2600" b="1" i="0" dirty="0">
                <a:solidFill>
                  <a:srgbClr val="FF0066"/>
                </a:solidFill>
                <a:effectLst/>
              </a:rPr>
              <a:t>1-</a:t>
            </a:r>
            <a:r>
              <a:rPr lang="en-US" sz="2600" b="0" i="0" dirty="0">
                <a:effectLst/>
              </a:rPr>
              <a:t>Ensure those operations and any and all other </a:t>
            </a:r>
            <a:r>
              <a:rPr lang="en-US" sz="2600" b="1" i="0" dirty="0">
                <a:effectLst/>
              </a:rPr>
              <a:t>departments</a:t>
            </a:r>
            <a:r>
              <a:rPr lang="en-US" sz="2600" b="0" i="0" dirty="0">
                <a:effectLst/>
              </a:rPr>
              <a:t>/</a:t>
            </a:r>
            <a:r>
              <a:rPr lang="en-US" sz="2600" b="1" i="0" dirty="0">
                <a:effectLst/>
              </a:rPr>
              <a:t>units</a:t>
            </a:r>
            <a:r>
              <a:rPr lang="en-US" sz="2600" b="0" i="0" dirty="0">
                <a:effectLst/>
              </a:rPr>
              <a:t>/</a:t>
            </a:r>
            <a:r>
              <a:rPr lang="en-US" sz="2600" b="1" i="0" dirty="0">
                <a:effectLst/>
              </a:rPr>
              <a:t>parties who will use the product(s)</a:t>
            </a:r>
            <a:r>
              <a:rPr lang="en-US" sz="2600" b="0" i="0" dirty="0">
                <a:effectLst/>
              </a:rPr>
              <a:t> of the project have the necessary </a:t>
            </a:r>
            <a:r>
              <a:rPr lang="en-US" sz="2600" b="1" i="0" dirty="0">
                <a:effectLst/>
              </a:rPr>
              <a:t>training,</a:t>
            </a:r>
            <a:r>
              <a:rPr lang="en-US" sz="2600" b="0" i="0" dirty="0">
                <a:effectLst/>
              </a:rPr>
              <a:t> </a:t>
            </a:r>
            <a:r>
              <a:rPr lang="en-US" sz="2600" b="1" i="0" dirty="0">
                <a:effectLst/>
              </a:rPr>
              <a:t>tools</a:t>
            </a:r>
            <a:r>
              <a:rPr lang="en-US" sz="2600" b="0" i="0" dirty="0">
                <a:effectLst/>
              </a:rPr>
              <a:t>, </a:t>
            </a:r>
            <a:r>
              <a:rPr lang="en-US" sz="2600" b="1" i="0" dirty="0">
                <a:effectLst/>
              </a:rPr>
              <a:t>documentation</a:t>
            </a:r>
            <a:r>
              <a:rPr lang="en-US" sz="2600" b="0" i="0" dirty="0">
                <a:effectLst/>
              </a:rPr>
              <a:t>, and </a:t>
            </a:r>
            <a:r>
              <a:rPr lang="en-US" sz="2600" b="1" i="0" dirty="0">
                <a:effectLst/>
              </a:rPr>
              <a:t>capability to perform their role</a:t>
            </a:r>
            <a:r>
              <a:rPr lang="en-US" sz="2600" b="0" i="0" dirty="0">
                <a:effectLst/>
              </a:rPr>
              <a:t>.</a:t>
            </a:r>
          </a:p>
          <a:p>
            <a:pPr marL="0" indent="0" algn="just">
              <a:buNone/>
            </a:pPr>
            <a:r>
              <a:rPr lang="en-US" sz="2600" b="1" i="0" dirty="0">
                <a:solidFill>
                  <a:srgbClr val="0066CC"/>
                </a:solidFill>
                <a:effectLst/>
              </a:rPr>
              <a:t>2-</a:t>
            </a:r>
            <a:r>
              <a:rPr lang="en-US" sz="2600" b="0" i="0" dirty="0">
                <a:effectLst/>
              </a:rPr>
              <a:t>Ensure that the Project has satisfied the </a:t>
            </a:r>
            <a:r>
              <a:rPr lang="en-US" sz="2600" b="1" i="0" dirty="0">
                <a:effectLst/>
              </a:rPr>
              <a:t>Strategic Goal(s) </a:t>
            </a:r>
            <a:r>
              <a:rPr lang="en-US" sz="2600" b="0" i="0" dirty="0">
                <a:effectLst/>
              </a:rPr>
              <a:t>for which it was undertaken.</a:t>
            </a:r>
          </a:p>
          <a:p>
            <a:pPr marL="0" indent="0" algn="just">
              <a:buNone/>
            </a:pPr>
            <a:r>
              <a:rPr lang="en-US" sz="2600" b="1" i="0" dirty="0">
                <a:solidFill>
                  <a:srgbClr val="00B050"/>
                </a:solidFill>
                <a:effectLst/>
              </a:rPr>
              <a:t>3-</a:t>
            </a:r>
            <a:r>
              <a:rPr lang="en-US" sz="2600" b="0" i="0" dirty="0">
                <a:effectLst/>
              </a:rPr>
              <a:t>Ensure that the whole </a:t>
            </a:r>
            <a:r>
              <a:rPr lang="en-US" sz="2600" b="1" i="0" dirty="0">
                <a:effectLst/>
              </a:rPr>
              <a:t>Scope of Work </a:t>
            </a:r>
            <a:r>
              <a:rPr lang="en-US" sz="2600" b="0" i="0" dirty="0">
                <a:effectLst/>
              </a:rPr>
              <a:t>has been completed, and make sure to receive formal documented acceptance from the </a:t>
            </a:r>
            <a:r>
              <a:rPr lang="en-US" sz="2600" b="1" i="0" dirty="0">
                <a:effectLst/>
              </a:rPr>
              <a:t>Client</a:t>
            </a:r>
            <a:r>
              <a:rPr lang="en-US" sz="2600" b="0" i="0" dirty="0">
                <a:effectLst/>
              </a:rPr>
              <a:t> and </a:t>
            </a:r>
            <a:r>
              <a:rPr lang="en-US" sz="2600" b="1" i="0" dirty="0">
                <a:effectLst/>
              </a:rPr>
              <a:t>Sponsor</a:t>
            </a:r>
            <a:r>
              <a:rPr lang="en-US" sz="2600" b="0" i="0" dirty="0">
                <a:effectLst/>
              </a:rPr>
              <a:t>.</a:t>
            </a:r>
          </a:p>
          <a:p>
            <a:pPr marL="0" indent="0">
              <a:buNone/>
            </a:pPr>
            <a:endParaRPr lang="fr-FR" dirty="0"/>
          </a:p>
        </p:txBody>
      </p:sp>
      <p:sp>
        <p:nvSpPr>
          <p:cNvPr id="6" name="Titre 1">
            <a:extLst>
              <a:ext uri="{FF2B5EF4-FFF2-40B4-BE49-F238E27FC236}">
                <a16:creationId xmlns:a16="http://schemas.microsoft.com/office/drawing/2014/main" id="{28260238-BA66-43C4-AF87-8A929B310D0D}"/>
              </a:ext>
            </a:extLst>
          </p:cNvPr>
          <p:cNvSpPr>
            <a:spLocks noGrp="1"/>
          </p:cNvSpPr>
          <p:nvPr>
            <p:ph type="title"/>
          </p:nvPr>
        </p:nvSpPr>
        <p:spPr>
          <a:xfrm>
            <a:off x="2414016" y="521208"/>
            <a:ext cx="7205472" cy="649224"/>
          </a:xfrm>
        </p:spPr>
        <p:txBody>
          <a:bodyPr>
            <a:normAutofit fontScale="90000"/>
          </a:bodyPr>
          <a:lstStyle/>
          <a:p>
            <a:br>
              <a:rPr lang="fr-FR" sz="4000" b="1" dirty="0">
                <a:solidFill>
                  <a:schemeClr val="bg1"/>
                </a:solidFill>
                <a:latin typeface="+mn-lt"/>
              </a:rPr>
            </a:br>
            <a:r>
              <a:rPr lang="fr-FR" b="1" dirty="0">
                <a:solidFill>
                  <a:srgbClr val="FFC000"/>
                </a:solidFill>
                <a:latin typeface="+mn-lt"/>
              </a:rPr>
              <a:t>V-</a:t>
            </a:r>
            <a:r>
              <a:rPr lang="fr-FR" b="1" i="0" dirty="0">
                <a:solidFill>
                  <a:srgbClr val="FFC000"/>
                </a:solidFill>
                <a:effectLst/>
                <a:latin typeface="+mn-lt"/>
              </a:rPr>
              <a:t>Project Closure Best Practices</a:t>
            </a:r>
            <a:br>
              <a:rPr lang="fr-FR" b="1" i="0" dirty="0">
                <a:effectLst/>
                <a:latin typeface="MontserratBold"/>
              </a:rPr>
            </a:br>
            <a:endParaRPr lang="fr-FR" dirty="0"/>
          </a:p>
        </p:txBody>
      </p:sp>
    </p:spTree>
    <p:extLst>
      <p:ext uri="{BB962C8B-B14F-4D97-AF65-F5344CB8AC3E}">
        <p14:creationId xmlns:p14="http://schemas.microsoft.com/office/powerpoint/2010/main" val="24868333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D247BBB-1128-4678-B1D4-3BF3FB346DE3}"/>
              </a:ext>
            </a:extLst>
          </p:cNvPr>
          <p:cNvSpPr>
            <a:spLocks noGrp="1"/>
          </p:cNvSpPr>
          <p:nvPr>
            <p:ph idx="1"/>
          </p:nvPr>
        </p:nvSpPr>
        <p:spPr>
          <a:xfrm>
            <a:off x="225552" y="1779904"/>
            <a:ext cx="10216896" cy="5078095"/>
          </a:xfrm>
        </p:spPr>
        <p:txBody>
          <a:bodyPr>
            <a:normAutofit/>
          </a:bodyPr>
          <a:lstStyle/>
          <a:p>
            <a:pPr marL="0" indent="0" algn="just">
              <a:buNone/>
            </a:pPr>
            <a:r>
              <a:rPr lang="en-US" sz="2600" b="1" i="0" dirty="0">
                <a:solidFill>
                  <a:srgbClr val="CC3399"/>
                </a:solidFill>
                <a:effectLst/>
              </a:rPr>
              <a:t>4</a:t>
            </a:r>
            <a:r>
              <a:rPr lang="en-US" sz="2600" b="0" i="0" dirty="0">
                <a:solidFill>
                  <a:srgbClr val="CC3399"/>
                </a:solidFill>
                <a:effectLst/>
              </a:rPr>
              <a:t>-</a:t>
            </a:r>
            <a:r>
              <a:rPr lang="en-US" sz="2600" b="0" i="0" dirty="0">
                <a:effectLst/>
              </a:rPr>
              <a:t>Review all </a:t>
            </a:r>
            <a:r>
              <a:rPr lang="en-US" sz="2600" b="1" i="0" dirty="0">
                <a:solidFill>
                  <a:srgbClr val="0070C0"/>
                </a:solidFill>
                <a:effectLst/>
              </a:rPr>
              <a:t>Contracts</a:t>
            </a:r>
            <a:r>
              <a:rPr lang="en-US" sz="2600" b="0" i="0" dirty="0">
                <a:effectLst/>
              </a:rPr>
              <a:t> with the </a:t>
            </a:r>
            <a:r>
              <a:rPr lang="en-US" sz="2600" b="1" i="0" dirty="0">
                <a:effectLst/>
              </a:rPr>
              <a:t>Project Team </a:t>
            </a:r>
            <a:r>
              <a:rPr lang="en-US" sz="2600" b="0" i="0" dirty="0">
                <a:effectLst/>
              </a:rPr>
              <a:t>and </a:t>
            </a:r>
            <a:r>
              <a:rPr lang="en-US" sz="2600" b="1" i="0" dirty="0">
                <a:effectLst/>
              </a:rPr>
              <a:t>Suppliers</a:t>
            </a:r>
            <a:r>
              <a:rPr lang="en-US" sz="2600" b="0" i="0" dirty="0">
                <a:effectLst/>
              </a:rPr>
              <a:t>. Make sure that all parties have satisfied their </a:t>
            </a:r>
            <a:r>
              <a:rPr lang="en-US" sz="2600" b="1" i="0" dirty="0">
                <a:effectLst/>
              </a:rPr>
              <a:t>contractual obligations</a:t>
            </a:r>
            <a:r>
              <a:rPr lang="en-US" sz="2600" b="0" i="0" dirty="0">
                <a:effectLst/>
              </a:rPr>
              <a:t>—that the Suppliers have delivered all of the products or services required of them and that the Organization has made all </a:t>
            </a:r>
            <a:r>
              <a:rPr lang="en-US" sz="2600" b="1" i="0" dirty="0">
                <a:effectLst/>
              </a:rPr>
              <a:t>pertinent payments</a:t>
            </a:r>
            <a:r>
              <a:rPr lang="en-US" sz="2600" b="0" i="0" dirty="0">
                <a:effectLst/>
              </a:rPr>
              <a:t>. Release bonds if necessary, and make sure the Supplier provides all supplementary Deliverables, which may include, but may not be limited to </a:t>
            </a:r>
            <a:r>
              <a:rPr lang="en-US" sz="2600" b="1" i="0" dirty="0">
                <a:effectLst/>
              </a:rPr>
              <a:t>Product Documentation</a:t>
            </a:r>
            <a:r>
              <a:rPr lang="en-US" sz="2600" b="0" i="0" dirty="0">
                <a:effectLst/>
              </a:rPr>
              <a:t>, </a:t>
            </a:r>
            <a:r>
              <a:rPr lang="en-US" sz="2600" b="1" i="0" dirty="0">
                <a:effectLst/>
              </a:rPr>
              <a:t>Drawings</a:t>
            </a:r>
            <a:r>
              <a:rPr lang="en-US" sz="2600" b="0" i="0" dirty="0">
                <a:effectLst/>
              </a:rPr>
              <a:t>, </a:t>
            </a:r>
            <a:r>
              <a:rPr lang="en-US" sz="2600" b="1" i="0" dirty="0">
                <a:effectLst/>
              </a:rPr>
              <a:t>Warranties</a:t>
            </a:r>
            <a:r>
              <a:rPr lang="en-US" sz="2600" b="0" i="0" dirty="0">
                <a:effectLst/>
              </a:rPr>
              <a:t>, </a:t>
            </a:r>
            <a:r>
              <a:rPr lang="en-US" sz="2600" b="1" i="0" dirty="0">
                <a:effectLst/>
              </a:rPr>
              <a:t>Service Contracts</a:t>
            </a:r>
            <a:r>
              <a:rPr lang="en-US" sz="2600" b="0" i="0" dirty="0">
                <a:effectLst/>
              </a:rPr>
              <a:t>, </a:t>
            </a:r>
            <a:r>
              <a:rPr lang="en-US" sz="2600" b="1" i="0" dirty="0">
                <a:effectLst/>
              </a:rPr>
              <a:t>Lien Waivers</a:t>
            </a:r>
            <a:r>
              <a:rPr lang="en-US" sz="2600" b="0" i="0" dirty="0">
                <a:effectLst/>
              </a:rPr>
              <a:t>, and so forth.</a:t>
            </a:r>
          </a:p>
          <a:p>
            <a:pPr marL="0" indent="0" algn="just">
              <a:buNone/>
            </a:pPr>
            <a:r>
              <a:rPr lang="en-US" sz="2600" b="1" i="0" dirty="0">
                <a:solidFill>
                  <a:srgbClr val="FF9900"/>
                </a:solidFill>
                <a:effectLst/>
              </a:rPr>
              <a:t>5-</a:t>
            </a:r>
            <a:r>
              <a:rPr lang="en-US" sz="2600" b="0" i="0" dirty="0">
                <a:effectLst/>
              </a:rPr>
              <a:t> Review </a:t>
            </a:r>
            <a:r>
              <a:rPr lang="en-US" sz="2600" b="1" i="0" dirty="0">
                <a:effectLst/>
              </a:rPr>
              <a:t>Project Management Practices</a:t>
            </a:r>
            <a:r>
              <a:rPr lang="en-US" sz="2600" b="0" i="0" dirty="0">
                <a:effectLst/>
              </a:rPr>
              <a:t>.</a:t>
            </a:r>
          </a:p>
          <a:p>
            <a:pPr marL="0" indent="0" algn="just">
              <a:buNone/>
            </a:pPr>
            <a:r>
              <a:rPr lang="en-US" sz="2600" b="1" i="0" dirty="0">
                <a:solidFill>
                  <a:srgbClr val="006600"/>
                </a:solidFill>
                <a:effectLst/>
              </a:rPr>
              <a:t>6-</a:t>
            </a:r>
            <a:r>
              <a:rPr lang="en-US" sz="2600" b="0" i="0" dirty="0">
                <a:effectLst/>
              </a:rPr>
              <a:t> Document </a:t>
            </a:r>
            <a:r>
              <a:rPr lang="en-US" sz="2600" b="1" i="0" dirty="0">
                <a:effectLst/>
              </a:rPr>
              <a:t>Lessons Learned </a:t>
            </a:r>
            <a:r>
              <a:rPr lang="en-US" sz="2600" b="0" i="0" dirty="0">
                <a:effectLst/>
              </a:rPr>
              <a:t>for future reference.</a:t>
            </a:r>
          </a:p>
          <a:p>
            <a:pPr marL="0" indent="0" algn="just">
              <a:buNone/>
            </a:pPr>
            <a:r>
              <a:rPr lang="en-US" sz="2600" b="1" i="0" dirty="0">
                <a:solidFill>
                  <a:srgbClr val="CC6600"/>
                </a:solidFill>
                <a:effectLst/>
              </a:rPr>
              <a:t>7-</a:t>
            </a:r>
            <a:r>
              <a:rPr lang="en-US" sz="2600" b="0" i="0" dirty="0">
                <a:effectLst/>
              </a:rPr>
              <a:t> Disband the </a:t>
            </a:r>
            <a:r>
              <a:rPr lang="en-US" sz="2600" b="1" i="0" dirty="0">
                <a:effectLst/>
              </a:rPr>
              <a:t>Project Team </a:t>
            </a:r>
            <a:r>
              <a:rPr lang="en-US" sz="2600" b="0" i="0" dirty="0">
                <a:effectLst/>
              </a:rPr>
              <a:t>and officially return </a:t>
            </a:r>
            <a:r>
              <a:rPr lang="en-US" sz="2600" b="1" i="0" dirty="0">
                <a:effectLst/>
              </a:rPr>
              <a:t>Resources</a:t>
            </a:r>
            <a:r>
              <a:rPr lang="en-US" sz="2600" b="0" i="0" dirty="0">
                <a:effectLst/>
              </a:rPr>
              <a:t> to their functional locations.</a:t>
            </a:r>
          </a:p>
          <a:p>
            <a:pPr marL="0" indent="0">
              <a:buNone/>
            </a:pPr>
            <a:endParaRPr lang="fr-FR" dirty="0"/>
          </a:p>
        </p:txBody>
      </p:sp>
      <p:sp>
        <p:nvSpPr>
          <p:cNvPr id="7" name="Titre 1">
            <a:extLst>
              <a:ext uri="{FF2B5EF4-FFF2-40B4-BE49-F238E27FC236}">
                <a16:creationId xmlns:a16="http://schemas.microsoft.com/office/drawing/2014/main" id="{C52DD450-66BB-45BB-AFFE-8E9B361A6A45}"/>
              </a:ext>
            </a:extLst>
          </p:cNvPr>
          <p:cNvSpPr>
            <a:spLocks noGrp="1"/>
          </p:cNvSpPr>
          <p:nvPr>
            <p:ph type="title"/>
          </p:nvPr>
        </p:nvSpPr>
        <p:spPr>
          <a:xfrm>
            <a:off x="2414016" y="521208"/>
            <a:ext cx="7205472" cy="649224"/>
          </a:xfrm>
        </p:spPr>
        <p:txBody>
          <a:bodyPr>
            <a:normAutofit fontScale="90000"/>
          </a:bodyPr>
          <a:lstStyle/>
          <a:p>
            <a:br>
              <a:rPr lang="fr-FR" sz="4000" b="1" dirty="0">
                <a:solidFill>
                  <a:schemeClr val="bg1"/>
                </a:solidFill>
                <a:latin typeface="+mn-lt"/>
              </a:rPr>
            </a:br>
            <a:r>
              <a:rPr lang="fr-FR" b="1" dirty="0">
                <a:solidFill>
                  <a:srgbClr val="FFC000"/>
                </a:solidFill>
                <a:latin typeface="+mn-lt"/>
              </a:rPr>
              <a:t>V-</a:t>
            </a:r>
            <a:r>
              <a:rPr lang="fr-FR" b="1" i="0" dirty="0">
                <a:solidFill>
                  <a:srgbClr val="FFC000"/>
                </a:solidFill>
                <a:effectLst/>
                <a:latin typeface="+mn-lt"/>
              </a:rPr>
              <a:t>Project Closure Best Practices</a:t>
            </a:r>
            <a:br>
              <a:rPr lang="fr-FR" b="1" i="0" dirty="0">
                <a:effectLst/>
                <a:latin typeface="MontserratBold"/>
              </a:rPr>
            </a:br>
            <a:endParaRPr lang="fr-FR" dirty="0"/>
          </a:p>
        </p:txBody>
      </p:sp>
    </p:spTree>
    <p:extLst>
      <p:ext uri="{BB962C8B-B14F-4D97-AF65-F5344CB8AC3E}">
        <p14:creationId xmlns:p14="http://schemas.microsoft.com/office/powerpoint/2010/main" val="38916157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F97CD1-D5BD-46F0-B661-51F84A8B50B0}"/>
              </a:ext>
            </a:extLst>
          </p:cNvPr>
          <p:cNvSpPr>
            <a:spLocks noGrp="1"/>
          </p:cNvSpPr>
          <p:nvPr>
            <p:ph type="title"/>
          </p:nvPr>
        </p:nvSpPr>
        <p:spPr>
          <a:xfrm>
            <a:off x="2414016" y="521208"/>
            <a:ext cx="7205472" cy="649224"/>
          </a:xfrm>
        </p:spPr>
        <p:txBody>
          <a:bodyPr>
            <a:normAutofit fontScale="90000"/>
          </a:bodyPr>
          <a:lstStyle/>
          <a:p>
            <a:br>
              <a:rPr lang="fr-FR" sz="4000" b="1" dirty="0">
                <a:solidFill>
                  <a:schemeClr val="bg1"/>
                </a:solidFill>
                <a:latin typeface="+mn-lt"/>
              </a:rPr>
            </a:br>
            <a:r>
              <a:rPr lang="fr-FR" b="1" dirty="0">
                <a:solidFill>
                  <a:srgbClr val="FFC000"/>
                </a:solidFill>
                <a:latin typeface="+mn-lt"/>
              </a:rPr>
              <a:t>V-</a:t>
            </a:r>
            <a:r>
              <a:rPr lang="fr-FR" b="1" i="0" dirty="0">
                <a:solidFill>
                  <a:srgbClr val="FFC000"/>
                </a:solidFill>
                <a:effectLst/>
                <a:latin typeface="+mn-lt"/>
              </a:rPr>
              <a:t>Project Closure Best Practices</a:t>
            </a:r>
            <a:br>
              <a:rPr lang="fr-FR" b="1" i="0" dirty="0">
                <a:effectLst/>
                <a:latin typeface="MontserratBold"/>
              </a:rPr>
            </a:br>
            <a:endParaRPr lang="fr-FR" dirty="0"/>
          </a:p>
        </p:txBody>
      </p:sp>
      <p:sp>
        <p:nvSpPr>
          <p:cNvPr id="3" name="Espace réservé du contenu 2">
            <a:extLst>
              <a:ext uri="{FF2B5EF4-FFF2-40B4-BE49-F238E27FC236}">
                <a16:creationId xmlns:a16="http://schemas.microsoft.com/office/drawing/2014/main" id="{AABFF4EA-2883-479E-9D92-24EC884CC5FE}"/>
              </a:ext>
            </a:extLst>
          </p:cNvPr>
          <p:cNvSpPr>
            <a:spLocks noGrp="1"/>
          </p:cNvSpPr>
          <p:nvPr>
            <p:ph idx="1"/>
          </p:nvPr>
        </p:nvSpPr>
        <p:spPr>
          <a:xfrm>
            <a:off x="207264" y="1578737"/>
            <a:ext cx="10134600" cy="4861392"/>
          </a:xfrm>
        </p:spPr>
        <p:txBody>
          <a:bodyPr/>
          <a:lstStyle/>
          <a:p>
            <a:pPr algn="just" fontAlgn="base"/>
            <a:r>
              <a:rPr lang="en-US" sz="2600" b="1" i="0" dirty="0">
                <a:effectLst/>
              </a:rPr>
              <a:t>Successful </a:t>
            </a:r>
            <a:r>
              <a:rPr lang="en-US" sz="2600" b="1" dirty="0"/>
              <a:t>P</a:t>
            </a:r>
            <a:r>
              <a:rPr lang="en-US" sz="2600" b="1" i="0" dirty="0">
                <a:effectLst/>
              </a:rPr>
              <a:t>roject Closure </a:t>
            </a:r>
            <a:r>
              <a:rPr lang="en-US" sz="2600" b="0" i="0" dirty="0">
                <a:effectLst/>
              </a:rPr>
              <a:t>ties every aspect together: </a:t>
            </a:r>
          </a:p>
          <a:p>
            <a:pPr marL="0" indent="0" algn="just" fontAlgn="base">
              <a:buNone/>
            </a:pPr>
            <a:r>
              <a:rPr lang="en-US" sz="2600" b="0" i="0" dirty="0">
                <a:effectLst/>
              </a:rPr>
              <a:t>	</a:t>
            </a:r>
            <a:endParaRPr lang="en-US" sz="2600" dirty="0"/>
          </a:p>
          <a:p>
            <a:pPr marL="0" indent="0" algn="just" fontAlgn="base">
              <a:buNone/>
            </a:pPr>
            <a:endParaRPr lang="en-US" sz="2600" b="0" i="0" dirty="0">
              <a:effectLst/>
            </a:endParaRPr>
          </a:p>
          <a:p>
            <a:pPr marL="0" indent="0" algn="just" fontAlgn="base">
              <a:buNone/>
            </a:pPr>
            <a:endParaRPr lang="en-US" sz="2600" dirty="0"/>
          </a:p>
          <a:p>
            <a:pPr marL="0" indent="0" algn="just" fontAlgn="base">
              <a:buNone/>
            </a:pPr>
            <a:endParaRPr lang="en-US" sz="2600" b="0" i="0" dirty="0">
              <a:effectLst/>
            </a:endParaRPr>
          </a:p>
          <a:p>
            <a:pPr marL="0" indent="0" algn="just" fontAlgn="base">
              <a:buNone/>
            </a:pPr>
            <a:endParaRPr lang="en-US" sz="2600" b="0" i="0" dirty="0">
              <a:effectLst/>
            </a:endParaRPr>
          </a:p>
          <a:p>
            <a:pPr algn="just" fontAlgn="base"/>
            <a:r>
              <a:rPr lang="en-US" sz="2600" b="0" i="0" dirty="0">
                <a:effectLst/>
              </a:rPr>
              <a:t>Don’t be shy about tapping into your best </a:t>
            </a:r>
            <a:r>
              <a:rPr lang="en-US" sz="2600" b="1" i="0" dirty="0">
                <a:effectLst/>
              </a:rPr>
              <a:t>technical expertise </a:t>
            </a:r>
            <a:r>
              <a:rPr lang="en-US" sz="2600" b="0" i="0" dirty="0">
                <a:effectLst/>
              </a:rPr>
              <a:t>and </a:t>
            </a:r>
            <a:r>
              <a:rPr lang="en-US" sz="2600" b="1" i="0" dirty="0">
                <a:effectLst/>
              </a:rPr>
              <a:t>human-centered,</a:t>
            </a:r>
            <a:r>
              <a:rPr lang="en-US" sz="2600" b="0" i="0" dirty="0">
                <a:effectLst/>
              </a:rPr>
              <a:t> celebratory self to this critical phase of every Project.</a:t>
            </a:r>
          </a:p>
          <a:p>
            <a:pPr algn="just" fontAlgn="base"/>
            <a:r>
              <a:rPr lang="en-US" sz="2600" b="0" i="0" dirty="0">
                <a:effectLst/>
              </a:rPr>
              <a:t>Here’s a handy list of </a:t>
            </a:r>
            <a:r>
              <a:rPr lang="en-US" sz="2600" b="1" i="0" dirty="0">
                <a:effectLst/>
              </a:rPr>
              <a:t>Project Closure best practices</a:t>
            </a:r>
            <a:r>
              <a:rPr lang="en-US" sz="2600" b="0" i="0" dirty="0">
                <a:effectLst/>
              </a:rPr>
              <a:t>:</a:t>
            </a:r>
          </a:p>
          <a:p>
            <a:endParaRPr lang="fr-FR" dirty="0"/>
          </a:p>
        </p:txBody>
      </p:sp>
      <p:pic>
        <p:nvPicPr>
          <p:cNvPr id="5" name="Image 4">
            <a:extLst>
              <a:ext uri="{FF2B5EF4-FFF2-40B4-BE49-F238E27FC236}">
                <a16:creationId xmlns:a16="http://schemas.microsoft.com/office/drawing/2014/main" id="{B2C94F10-6B9D-4630-BCD5-DF5E05A162F8}"/>
              </a:ext>
            </a:extLst>
          </p:cNvPr>
          <p:cNvPicPr>
            <a:picLocks noChangeAspect="1"/>
          </p:cNvPicPr>
          <p:nvPr/>
        </p:nvPicPr>
        <p:blipFill>
          <a:blip r:embed="rId2"/>
          <a:stretch>
            <a:fillRect/>
          </a:stretch>
        </p:blipFill>
        <p:spPr>
          <a:xfrm>
            <a:off x="2029968" y="2002537"/>
            <a:ext cx="6985445" cy="1975104"/>
          </a:xfrm>
          <a:prstGeom prst="rect">
            <a:avLst/>
          </a:prstGeom>
        </p:spPr>
      </p:pic>
    </p:spTree>
    <p:extLst>
      <p:ext uri="{BB962C8B-B14F-4D97-AF65-F5344CB8AC3E}">
        <p14:creationId xmlns:p14="http://schemas.microsoft.com/office/powerpoint/2010/main" val="16217534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2AE179-035A-4ED6-8A58-7F1F84F69019}"/>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C95BA1DA-0A1C-4DC7-96B7-9259FDA8D67F}"/>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9199257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5F5430-2B14-4D46-B62C-A8E72F48C866}"/>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129DD913-2AD5-4CCE-B84D-AEE7735F736F}"/>
              </a:ext>
            </a:extLst>
          </p:cNvPr>
          <p:cNvPicPr>
            <a:picLocks noGrp="1" noChangeAspect="1"/>
          </p:cNvPicPr>
          <p:nvPr>
            <p:ph idx="1"/>
          </p:nvPr>
        </p:nvPicPr>
        <p:blipFill>
          <a:blip r:embed="rId2"/>
          <a:stretch>
            <a:fillRect/>
          </a:stretch>
        </p:blipFill>
        <p:spPr>
          <a:xfrm>
            <a:off x="0" y="0"/>
            <a:ext cx="12191999" cy="6858000"/>
          </a:xfrm>
        </p:spPr>
      </p:pic>
    </p:spTree>
    <p:extLst>
      <p:ext uri="{BB962C8B-B14F-4D97-AF65-F5344CB8AC3E}">
        <p14:creationId xmlns:p14="http://schemas.microsoft.com/office/powerpoint/2010/main" val="4036406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6">
            <a:extLst>
              <a:ext uri="{FF2B5EF4-FFF2-40B4-BE49-F238E27FC236}">
                <a16:creationId xmlns:a16="http://schemas.microsoft.com/office/drawing/2014/main" id="{98808C7F-8D1E-44C0-A4D2-599B8022FFD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079443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8071959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9899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C9B4B7-F29D-43C1-9F18-A72DE74775CB}"/>
              </a:ext>
            </a:extLst>
          </p:cNvPr>
          <p:cNvSpPr>
            <a:spLocks noGrp="1"/>
          </p:cNvSpPr>
          <p:nvPr>
            <p:ph type="title"/>
          </p:nvPr>
        </p:nvSpPr>
        <p:spPr/>
        <p:txBody>
          <a:bodyPr/>
          <a:lstStyle/>
          <a:p>
            <a:endParaRPr lang="fr-FR"/>
          </a:p>
        </p:txBody>
      </p:sp>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8016"/>
            <a:ext cx="12192000" cy="657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7841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7784</TotalTime>
  <Words>3657</Words>
  <Application>Microsoft Office PowerPoint</Application>
  <PresentationFormat>Grand écran</PresentationFormat>
  <Paragraphs>255</Paragraphs>
  <Slides>46</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46</vt:i4>
      </vt:variant>
    </vt:vector>
  </HeadingPairs>
  <TitlesOfParts>
    <vt:vector size="57" baseType="lpstr">
      <vt:lpstr>adobe-clean</vt:lpstr>
      <vt:lpstr>Arial</vt:lpstr>
      <vt:lpstr>Arial Black</vt:lpstr>
      <vt:lpstr>Brush Script MT</vt:lpstr>
      <vt:lpstr>Calibri</vt:lpstr>
      <vt:lpstr>Calibri Light</vt:lpstr>
      <vt:lpstr>Montserrat</vt:lpstr>
      <vt:lpstr>MontserratBold</vt:lpstr>
      <vt:lpstr>robotoregular</vt:lpstr>
      <vt:lpstr>Tajawal Medium</vt:lpstr>
      <vt:lpstr>Thème Office</vt:lpstr>
      <vt:lpstr>Présentation PowerPoint</vt:lpstr>
      <vt:lpstr>In the previous lessons…</vt:lpstr>
      <vt:lpstr>In the previous lessons…</vt:lpstr>
      <vt:lpstr>In the previous lessons…</vt:lpstr>
      <vt:lpstr>     Syllabus .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 I- What Is Project Closure? </vt:lpstr>
      <vt:lpstr>II- The 3 Phases of the Project  Closure Process</vt:lpstr>
      <vt:lpstr>II- The 3 Phases of the Project  Closure Process</vt:lpstr>
      <vt:lpstr>II- The 3 Phases of the Project  Closure Process</vt:lpstr>
      <vt:lpstr>II- The 3 Phases of the Project  Closure Process</vt:lpstr>
      <vt:lpstr> II- The 3 Phases of the Project  Closure Process </vt:lpstr>
      <vt:lpstr>II- The 3 Phases of the Project  Closure Process</vt:lpstr>
      <vt:lpstr> III- The Project Closure Elements </vt:lpstr>
      <vt:lpstr> III- The Project Closure Elements </vt:lpstr>
      <vt:lpstr> III- The Project Closure Elements </vt:lpstr>
      <vt:lpstr> III- The Project Closure Elements </vt:lpstr>
      <vt:lpstr> III- The Project Closure Elements </vt:lpstr>
      <vt:lpstr> III- The Project Closure Elements </vt:lpstr>
      <vt:lpstr>Présentation PowerPoint</vt:lpstr>
      <vt:lpstr>Présentation PowerPoint</vt:lpstr>
      <vt:lpstr>Présentation PowerPoint</vt:lpstr>
      <vt:lpstr> V-Project Closure Best Practices </vt:lpstr>
      <vt:lpstr> V-Project Closure Best Practices </vt:lpstr>
      <vt:lpstr> V-Project Closure Best Practices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19</cp:revision>
  <dcterms:created xsi:type="dcterms:W3CDTF">2022-04-04T05:32:02Z</dcterms:created>
  <dcterms:modified xsi:type="dcterms:W3CDTF">2022-08-05T18:55:04Z</dcterms:modified>
</cp:coreProperties>
</file>