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6" r:id="rId3"/>
    <p:sldId id="257" r:id="rId4"/>
    <p:sldId id="262" r:id="rId5"/>
    <p:sldId id="339" r:id="rId6"/>
    <p:sldId id="373" r:id="rId7"/>
    <p:sldId id="374" r:id="rId8"/>
    <p:sldId id="375" r:id="rId9"/>
    <p:sldId id="376" r:id="rId10"/>
    <p:sldId id="377" r:id="rId11"/>
    <p:sldId id="378" r:id="rId12"/>
    <p:sldId id="379" r:id="rId13"/>
    <p:sldId id="380" r:id="rId14"/>
    <p:sldId id="381" r:id="rId15"/>
    <p:sldId id="382" r:id="rId16"/>
    <p:sldId id="407" r:id="rId17"/>
    <p:sldId id="383" r:id="rId18"/>
    <p:sldId id="384" r:id="rId19"/>
    <p:sldId id="385" r:id="rId20"/>
    <p:sldId id="386" r:id="rId21"/>
    <p:sldId id="387" r:id="rId22"/>
    <p:sldId id="388" r:id="rId23"/>
    <p:sldId id="408" r:id="rId24"/>
    <p:sldId id="389" r:id="rId25"/>
    <p:sldId id="390" r:id="rId26"/>
    <p:sldId id="391" r:id="rId27"/>
    <p:sldId id="392" r:id="rId28"/>
    <p:sldId id="393" r:id="rId29"/>
    <p:sldId id="394" r:id="rId30"/>
    <p:sldId id="395" r:id="rId31"/>
    <p:sldId id="396" r:id="rId32"/>
    <p:sldId id="397" r:id="rId33"/>
    <p:sldId id="398" r:id="rId34"/>
    <p:sldId id="399" r:id="rId35"/>
    <p:sldId id="401" r:id="rId36"/>
    <p:sldId id="400" r:id="rId37"/>
    <p:sldId id="402" r:id="rId38"/>
    <p:sldId id="403" r:id="rId39"/>
    <p:sldId id="404" r:id="rId40"/>
    <p:sldId id="405" r:id="rId41"/>
    <p:sldId id="308" r:id="rId42"/>
    <p:sldId id="406"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96AE"/>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432" autoAdjust="0"/>
    <p:restoredTop sz="94660"/>
  </p:normalViewPr>
  <p:slideViewPr>
    <p:cSldViewPr snapToGrid="0">
      <p:cViewPr>
        <p:scale>
          <a:sx n="91" d="100"/>
          <a:sy n="91" d="100"/>
        </p:scale>
        <p:origin x="1120" y="8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2/23/23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2/23/23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2/23/23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2/23/23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2/23/23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2/23/23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2/23/23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2/23/23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2/23/23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2/23/23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2/23/23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2/23/23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12.jpeg"/><Relationship Id="rId7" Type="http://schemas.openxmlformats.org/officeDocument/2006/relationships/image" Target="../media/image9.emf"/><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tif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tif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tif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1.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0.jpe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3.tif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4.jpe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5.tif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6.tif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0"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370115"/>
            <a:ext cx="6714451" cy="1972334"/>
          </a:xfrm>
          <a:prstGeom prst="rect">
            <a:avLst/>
          </a:prstGeom>
        </p:spPr>
      </p:pic>
      <p:pic>
        <p:nvPicPr>
          <p:cNvPr id="13" name="Picture 12"/>
          <p:cNvPicPr>
            <a:picLocks noChangeAspect="1"/>
          </p:cNvPicPr>
          <p:nvPr/>
        </p:nvPicPr>
        <p:blipFill>
          <a:blip r:embed="rId6"/>
          <a:stretch>
            <a:fillRect/>
          </a:stretch>
        </p:blipFill>
        <p:spPr>
          <a:xfrm>
            <a:off x="4514850" y="2871216"/>
            <a:ext cx="7685859" cy="2310383"/>
          </a:xfrm>
          <a:prstGeom prst="rect">
            <a:avLst/>
          </a:prstGeom>
        </p:spPr>
      </p:pic>
      <p:sp>
        <p:nvSpPr>
          <p:cNvPr id="14" name="TextBox 13"/>
          <p:cNvSpPr txBox="1"/>
          <p:nvPr/>
        </p:nvSpPr>
        <p:spPr>
          <a:xfrm>
            <a:off x="417504" y="786895"/>
            <a:ext cx="5421677" cy="1138773"/>
          </a:xfrm>
          <a:prstGeom prst="rect">
            <a:avLst/>
          </a:prstGeom>
          <a:noFill/>
        </p:spPr>
        <p:txBody>
          <a:bodyPr wrap="none" rtlCol="0">
            <a:spAutoFit/>
          </a:bodyPr>
          <a:lstStyle/>
          <a:p>
            <a:pPr algn="ctr"/>
            <a:r>
              <a:rPr lang="ar-SA" sz="3600" b="1" dirty="0">
                <a:solidFill>
                  <a:schemeClr val="bg1"/>
                </a:solidFill>
                <a:latin typeface="Al-Jazeera-Arabic-Bold" pitchFamily="2" charset="-78"/>
                <a:cs typeface="Al-Jazeera-Arabic-Bold" pitchFamily="2" charset="-78"/>
              </a:rPr>
              <a:t>المدخل إلى تقنيات الاتصال</a:t>
            </a:r>
            <a:endParaRPr lang="en-US" sz="3600" b="1" dirty="0">
              <a:solidFill>
                <a:schemeClr val="bg1"/>
              </a:solidFill>
              <a:latin typeface="Al-Jazeera-Arabic-Bold" pitchFamily="2" charset="-78"/>
              <a:cs typeface="Al-Jazeera-Arabic-Bold" pitchFamily="2" charset="-78"/>
            </a:endParaRPr>
          </a:p>
          <a:p>
            <a:pPr algn="ctr"/>
            <a:r>
              <a:rPr lang="ar-SA" sz="3200" b="1" dirty="0">
                <a:solidFill>
                  <a:srgbClr val="24A9E1"/>
                </a:solidFill>
                <a:latin typeface="Al-Jazeera-Arabic-Bold" pitchFamily="2" charset="-78"/>
                <a:cs typeface="Al-Jazeera-Arabic-Bold" pitchFamily="2" charset="-78"/>
              </a:rPr>
              <a:t>د. جورج لطيف سيدهم</a:t>
            </a:r>
            <a:endParaRPr lang="en-US" sz="3200" b="1" dirty="0">
              <a:solidFill>
                <a:srgbClr val="24A9E1"/>
              </a:solidFill>
              <a:latin typeface="Al-Jazeera-Arabic-Bold" pitchFamily="2" charset="-78"/>
              <a:cs typeface="Al-Jazeera-Arabic-Bold" pitchFamily="2" charset="-78"/>
            </a:endParaRPr>
          </a:p>
        </p:txBody>
      </p:sp>
      <p:sp>
        <p:nvSpPr>
          <p:cNvPr id="16" name="TextBox 15"/>
          <p:cNvSpPr txBox="1"/>
          <p:nvPr/>
        </p:nvSpPr>
        <p:spPr>
          <a:xfrm>
            <a:off x="4779518" y="3062346"/>
            <a:ext cx="7156521" cy="2062103"/>
          </a:xfrm>
          <a:prstGeom prst="rect">
            <a:avLst/>
          </a:prstGeom>
          <a:noFill/>
        </p:spPr>
        <p:txBody>
          <a:bodyPr wrap="square" rtlCol="0">
            <a:spAutoFit/>
          </a:bodyPr>
          <a:lstStyle/>
          <a:p>
            <a:pPr algn="l"/>
            <a:r>
              <a:rPr lang="en-US" sz="3200" b="1" dirty="0">
                <a:solidFill>
                  <a:schemeClr val="bg1"/>
                </a:solidFill>
                <a:latin typeface="Al-Jazeera-Arabic-Regular" pitchFamily="2" charset="-78"/>
                <a:cs typeface="Al-Jazeera-Arabic-Regular" pitchFamily="2" charset="-78"/>
              </a:rPr>
              <a:t>DGM 11</a:t>
            </a:r>
            <a:r>
              <a:rPr lang="ar-SA" sz="3200" b="1" dirty="0">
                <a:solidFill>
                  <a:schemeClr val="bg1"/>
                </a:solidFill>
                <a:latin typeface="Al-Jazeera-Arabic-Regular" pitchFamily="2" charset="-78"/>
                <a:cs typeface="Al-Jazeera-Arabic-Regular" pitchFamily="2" charset="-78"/>
              </a:rPr>
              <a:t>٣</a:t>
            </a:r>
            <a:endParaRPr lang="en-US" sz="3200" b="1" dirty="0">
              <a:solidFill>
                <a:schemeClr val="bg1"/>
              </a:solidFill>
              <a:latin typeface="Al-Jazeera-Arabic-Regular" pitchFamily="2" charset="-78"/>
              <a:cs typeface="Al-Jazeera-Arabic-Regular" pitchFamily="2" charset="-78"/>
            </a:endParaRPr>
          </a:p>
          <a:p>
            <a:pPr algn="l"/>
            <a:r>
              <a:rPr lang="en-US" sz="3200" b="1" dirty="0">
                <a:solidFill>
                  <a:schemeClr val="bg1"/>
                </a:solidFill>
                <a:latin typeface="Al-Jazeera-Arabic-Regular" pitchFamily="2" charset="-78"/>
                <a:cs typeface="Al-Jazeera-Arabic-Regular" pitchFamily="2" charset="-78"/>
              </a:rPr>
              <a:t>Lecture </a:t>
            </a:r>
            <a:r>
              <a:rPr lang="ar-SA" sz="3200" b="1" dirty="0">
                <a:solidFill>
                  <a:schemeClr val="bg1"/>
                </a:solidFill>
                <a:latin typeface="Al-Jazeera-Arabic-Regular" pitchFamily="2" charset="-78"/>
                <a:cs typeface="Al-Jazeera-Arabic-Regular" pitchFamily="2" charset="-78"/>
              </a:rPr>
              <a:t>٤</a:t>
            </a:r>
            <a:r>
              <a:rPr lang="en-US" sz="3200" b="1" dirty="0">
                <a:solidFill>
                  <a:schemeClr val="bg1"/>
                </a:solidFill>
                <a:latin typeface="Al-Jazeera-Arabic-Regular" pitchFamily="2" charset="-78"/>
                <a:cs typeface="Al-Jazeera-Arabic-Regular" pitchFamily="2" charset="-78"/>
              </a:rPr>
              <a:t>:</a:t>
            </a:r>
            <a:r>
              <a:rPr lang="ar-SA" sz="3200" b="1" dirty="0">
                <a:solidFill>
                  <a:schemeClr val="bg1"/>
                </a:solidFill>
                <a:latin typeface="Al-Jazeera-Arabic-Regular" pitchFamily="2" charset="-78"/>
                <a:cs typeface="Al-Jazeera-Arabic-Regular" pitchFamily="2" charset="-78"/>
              </a:rPr>
              <a:t> </a:t>
            </a:r>
            <a:endParaRPr lang="en-US" sz="3200" b="1" dirty="0">
              <a:solidFill>
                <a:schemeClr val="bg1"/>
              </a:solidFill>
              <a:latin typeface="Al-Jazeera-Arabic-Regular" pitchFamily="2" charset="-78"/>
              <a:cs typeface="Al-Jazeera-Arabic-Regular" pitchFamily="2" charset="-78"/>
            </a:endParaRPr>
          </a:p>
          <a:p>
            <a:pPr algn="r" rtl="1"/>
            <a:r>
              <a:rPr lang="ar-SA" sz="3200" b="1" dirty="0">
                <a:solidFill>
                  <a:schemeClr val="bg1"/>
                </a:solidFill>
                <a:latin typeface="Al-Jazeera-Arabic-Regular" pitchFamily="2" charset="-78"/>
                <a:cs typeface="Al-Jazeera-Arabic-Regular" pitchFamily="2" charset="-78"/>
              </a:rPr>
              <a:t>تطور البث الإذاعي والإذاعة الرقمية</a:t>
            </a:r>
            <a:endParaRPr lang="en-US" sz="3200" b="1" dirty="0">
              <a:solidFill>
                <a:schemeClr val="bg1"/>
              </a:solidFill>
              <a:latin typeface="Al-Jazeera-Arabic-Regular" pitchFamily="2" charset="-78"/>
              <a:cs typeface="Al-Jazeera-Arabic-Regular" pitchFamily="2" charset="-78"/>
            </a:endParaRPr>
          </a:p>
          <a:p>
            <a:pPr algn="r" rtl="1"/>
            <a:r>
              <a:rPr lang="en-US" sz="3200" b="1" dirty="0">
                <a:solidFill>
                  <a:schemeClr val="bg1"/>
                </a:solidFill>
                <a:latin typeface="Al-Jazeera-Arabic-Regular" pitchFamily="2" charset="-78"/>
                <a:cs typeface="Al-Jazeera-Arabic-Regular" pitchFamily="2" charset="-78"/>
              </a:rPr>
              <a:t> Radio &amp; Digital Audio</a:t>
            </a:r>
            <a:endParaRPr lang="ar-SA" sz="3200" b="1" dirty="0">
              <a:solidFill>
                <a:schemeClr val="bg1"/>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988514" y="600294"/>
            <a:ext cx="276710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محتويات المحاضرة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19654" y="2013582"/>
            <a:ext cx="11563980" cy="2942857"/>
          </a:xfrm>
          <a:prstGeom prst="rect">
            <a:avLst/>
          </a:prstGeom>
          <a:noFill/>
        </p:spPr>
        <p:txBody>
          <a:bodyPr wrap="square" rtlCol="0">
            <a:spAutoFit/>
          </a:bodyPr>
          <a:lstStyle/>
          <a:p>
            <a:pPr marL="457200" indent="-457200" algn="just"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تاريخ الراديو والبث الإذاعي</a:t>
            </a:r>
          </a:p>
          <a:p>
            <a:pPr marL="457200" indent="-457200" algn="just"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النظام الإذاعي التناظري والرقمي </a:t>
            </a:r>
            <a:r>
              <a:rPr lang="en-US" sz="2400" dirty="0">
                <a:latin typeface="Al-Jazeera-Arabic-Regular" pitchFamily="2" charset="-78"/>
                <a:cs typeface="Al-Jazeera-Arabic-Regular" pitchFamily="2" charset="-78"/>
              </a:rPr>
              <a:t>Analog VS Digital</a:t>
            </a:r>
            <a:endParaRPr lang="ar-SA" sz="2400" dirty="0">
              <a:latin typeface="Al-Jazeera-Arabic-Regular" pitchFamily="2" charset="-78"/>
              <a:cs typeface="Al-Jazeera-Arabic-Regular" pitchFamily="2" charset="-78"/>
            </a:endParaRPr>
          </a:p>
          <a:p>
            <a:pPr marL="457200" indent="-457200" algn="just"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التحول الرقمي للبث الإذاعي</a:t>
            </a:r>
          </a:p>
          <a:p>
            <a:pPr marL="457200" indent="-457200" algn="just"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عوامل تجعلك من جمهور الإذاعة</a:t>
            </a:r>
            <a:r>
              <a:rPr lang="ar-SA" sz="2400" i="0" dirty="0">
                <a:effectLst/>
                <a:latin typeface="Al-Jazeera-Arabic-Regular" pitchFamily="2" charset="-78"/>
                <a:cs typeface="Al-Jazeera-Arabic-Regular" pitchFamily="2" charset="-78"/>
              </a:rPr>
              <a:t> </a:t>
            </a:r>
            <a:endParaRPr lang="ar-SA" sz="2400" dirty="0">
              <a:latin typeface="Al-Jazeera-Arabic-Regular" pitchFamily="2" charset="-78"/>
              <a:cs typeface="Al-Jazeera-Arabic-Regular" pitchFamily="2" charset="-78"/>
            </a:endParaRPr>
          </a:p>
        </p:txBody>
      </p:sp>
    </p:spTree>
    <p:extLst>
      <p:ext uri="{BB962C8B-B14F-4D97-AF65-F5344CB8AC3E}">
        <p14:creationId xmlns:p14="http://schemas.microsoft.com/office/powerpoint/2010/main" val="29056133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71966" y="-92202"/>
            <a:ext cx="12335931" cy="7093805"/>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71974" y="4288121"/>
            <a:ext cx="6714451" cy="1972334"/>
          </a:xfrm>
          <a:prstGeom prst="rect">
            <a:avLst/>
          </a:prstGeom>
        </p:spPr>
      </p:pic>
      <p:sp>
        <p:nvSpPr>
          <p:cNvPr id="14" name="TextBox 13"/>
          <p:cNvSpPr txBox="1"/>
          <p:nvPr/>
        </p:nvSpPr>
        <p:spPr>
          <a:xfrm>
            <a:off x="-465881" y="4981900"/>
            <a:ext cx="6080709" cy="584775"/>
          </a:xfrm>
          <a:prstGeom prst="rect">
            <a:avLst/>
          </a:prstGeom>
          <a:noFill/>
        </p:spPr>
        <p:txBody>
          <a:bodyPr wrap="square" rtlCol="0">
            <a:spAutoFit/>
          </a:bodyPr>
          <a:lstStyle/>
          <a:p>
            <a:pPr marL="0" algn="r" defTabSz="914400" rtl="1" eaLnBrk="1" latinLnBrk="0" hangingPunct="1"/>
            <a:r>
              <a:rPr lang="ar-SA" sz="3200" b="1" dirty="0">
                <a:solidFill>
                  <a:schemeClr val="bg1"/>
                </a:solidFill>
                <a:latin typeface="Al-Jazeera-Arabic-Regular" pitchFamily="2" charset="-78"/>
                <a:cs typeface="Al-Jazeera-Arabic-Regular" pitchFamily="2" charset="-78"/>
              </a:rPr>
              <a:t>تاريخ الراديو والبث الإذاعي</a:t>
            </a:r>
          </a:p>
        </p:txBody>
      </p:sp>
    </p:spTree>
    <p:extLst>
      <p:ext uri="{BB962C8B-B14F-4D97-AF65-F5344CB8AC3E}">
        <p14:creationId xmlns:p14="http://schemas.microsoft.com/office/powerpoint/2010/main" val="32530180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5D458DE9-DA93-F544-81AD-E6CFA3E694EF}"/>
              </a:ext>
            </a:extLst>
          </p:cNvPr>
          <p:cNvPicPr>
            <a:picLocks noChangeAspect="1"/>
          </p:cNvPicPr>
          <p:nvPr/>
        </p:nvPicPr>
        <p:blipFill rotWithShape="1">
          <a:blip r:embed="rId2">
            <a:extLst>
              <a:ext uri="{28A0092B-C50C-407E-A947-70E740481C1C}">
                <a14:useLocalDpi xmlns:a14="http://schemas.microsoft.com/office/drawing/2010/main" val="0"/>
              </a:ext>
            </a:extLst>
          </a:blip>
          <a:srcRect t="6815" b="17335"/>
          <a:stretch/>
        </p:blipFill>
        <p:spPr>
          <a:xfrm>
            <a:off x="0" y="1784416"/>
            <a:ext cx="4814955" cy="3213848"/>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658514" y="588321"/>
            <a:ext cx="1156086"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مقدمة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658514" y="1288545"/>
            <a:ext cx="7171217" cy="4660699"/>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يعتبر الراديو اليوم أكثر أهمية مما كان عليه قبل مائة عام، حيث </a:t>
            </a:r>
            <a:r>
              <a:rPr lang="ar-SA" sz="2000" b="0" i="0" dirty="0">
                <a:solidFill>
                  <a:srgbClr val="333333"/>
                </a:solidFill>
                <a:effectLst/>
                <a:latin typeface="Al-Jazeera-Arabic-Regular" pitchFamily="2" charset="-78"/>
                <a:cs typeface="Al-Jazeera-Arabic-Regular" pitchFamily="2" charset="-78"/>
              </a:rPr>
              <a:t>يمكنه</a:t>
            </a:r>
            <a:r>
              <a:rPr lang="ar-EG" sz="2000" b="0" i="0" dirty="0">
                <a:solidFill>
                  <a:srgbClr val="333333"/>
                </a:solidFill>
                <a:effectLst/>
                <a:latin typeface="Al-Jazeera-Arabic-Regular" pitchFamily="2" charset="-78"/>
                <a:cs typeface="Al-Jazeera-Arabic-Regular" pitchFamily="2" charset="-78"/>
              </a:rPr>
              <a:t> الوصول إلى المزيد من الأشخاص كل أسبوع مقارنة بأي وسيلة أخرى، كما أن الأشكال الجديدة للمحتوى الصوتي تجعل هذه الوسيلة ملائمة للأجيال المختلفة من خلال</a:t>
            </a:r>
            <a:r>
              <a:rPr lang="en-US" sz="2000" b="0" i="0" dirty="0">
                <a:solidFill>
                  <a:srgbClr val="333333"/>
                </a:solidFill>
                <a:effectLst/>
                <a:latin typeface="Al-Jazeera-Arabic-Regular" pitchFamily="2" charset="-78"/>
                <a:cs typeface="Al-Jazeera-Arabic-Regular" pitchFamily="2" charset="-78"/>
              </a:rPr>
              <a:t> </a:t>
            </a:r>
            <a:r>
              <a:rPr lang="ar-SA" sz="2000" b="0" i="0" dirty="0">
                <a:solidFill>
                  <a:srgbClr val="333333"/>
                </a:solidFill>
                <a:effectLst/>
                <a:latin typeface="Al-Jazeera-Arabic-Regular" pitchFamily="2" charset="-78"/>
                <a:cs typeface="Al-Jazeera-Arabic-Regular" pitchFamily="2" charset="-78"/>
              </a:rPr>
              <a:t>البث عبر الإنترنت </a:t>
            </a:r>
            <a:r>
              <a:rPr lang="en-US" sz="2000" b="0" i="0" dirty="0">
                <a:solidFill>
                  <a:srgbClr val="333333"/>
                </a:solidFill>
                <a:effectLst/>
                <a:latin typeface="Al-Jazeera-Arabic-Regular" pitchFamily="2" charset="-78"/>
                <a:cs typeface="Al-Jazeera-Arabic-Regular" pitchFamily="2" charset="-78"/>
              </a:rPr>
              <a:t>Internet Streaming</a:t>
            </a:r>
            <a:r>
              <a:rPr lang="ar-EG" sz="2000" b="0" i="0" dirty="0">
                <a:solidFill>
                  <a:srgbClr val="333333"/>
                </a:solidFill>
                <a:effectLst/>
                <a:latin typeface="Al-Jazeera-Arabic-Regular" pitchFamily="2" charset="-78"/>
                <a:cs typeface="Al-Jazeera-Arabic-Regular" pitchFamily="2" charset="-78"/>
              </a:rPr>
              <a:t>. مع خدمات البث القائمة على الاشتراك. مثل خدمات </a:t>
            </a:r>
            <a:r>
              <a:rPr lang="en-US" sz="2000" b="0" i="0" dirty="0">
                <a:solidFill>
                  <a:srgbClr val="333333"/>
                </a:solidFill>
                <a:effectLst/>
                <a:latin typeface="Al-Jazeera-Arabic-Regular" pitchFamily="2" charset="-78"/>
                <a:cs typeface="Al-Jazeera-Arabic-Regular" pitchFamily="2" charset="-78"/>
              </a:rPr>
              <a:t>Spotify </a:t>
            </a:r>
            <a:r>
              <a:rPr lang="ar-SA" sz="2000" b="0" i="0" dirty="0">
                <a:solidFill>
                  <a:srgbClr val="333333"/>
                </a:solidFill>
                <a:effectLst/>
                <a:latin typeface="Al-Jazeera-Arabic-Regular" pitchFamily="2" charset="-78"/>
                <a:cs typeface="Al-Jazeera-Arabic-Regular" pitchFamily="2" charset="-78"/>
              </a:rPr>
              <a:t> </a:t>
            </a:r>
            <a:r>
              <a:rPr lang="ar-EG" sz="2000" b="0" i="0" dirty="0">
                <a:solidFill>
                  <a:srgbClr val="333333"/>
                </a:solidFill>
                <a:effectLst/>
                <a:latin typeface="Al-Jazeera-Arabic-Regular" pitchFamily="2" charset="-78"/>
                <a:cs typeface="Al-Jazeera-Arabic-Regular" pitchFamily="2" charset="-78"/>
              </a:rPr>
              <a:t>و </a:t>
            </a:r>
            <a:r>
              <a:rPr lang="en-US" sz="2000" b="0" i="0" dirty="0">
                <a:solidFill>
                  <a:srgbClr val="333333"/>
                </a:solidFill>
                <a:effectLst/>
                <a:latin typeface="Al-Jazeera-Arabic-Regular" pitchFamily="2" charset="-78"/>
                <a:cs typeface="Al-Jazeera-Arabic-Regular" pitchFamily="2" charset="-78"/>
              </a:rPr>
              <a:t>Apple Music </a:t>
            </a:r>
            <a:r>
              <a:rPr lang="ar-SA" sz="2000" b="0" i="0" dirty="0">
                <a:solidFill>
                  <a:srgbClr val="333333"/>
                </a:solidFill>
                <a:effectLst/>
                <a:latin typeface="Al-Jazeera-Arabic-Regular" pitchFamily="2" charset="-78"/>
                <a:cs typeface="Al-Jazeera-Arabic-Regular" pitchFamily="2" charset="-78"/>
              </a:rPr>
              <a:t> التي </a:t>
            </a:r>
            <a:r>
              <a:rPr lang="ar-EG" sz="2000" b="0" i="0" dirty="0">
                <a:solidFill>
                  <a:srgbClr val="333333"/>
                </a:solidFill>
                <a:effectLst/>
                <a:latin typeface="Al-Jazeera-Arabic-Regular" pitchFamily="2" charset="-78"/>
                <a:cs typeface="Al-Jazeera-Arabic-Regular" pitchFamily="2" charset="-78"/>
              </a:rPr>
              <a:t>تنمو بشكل كبير والتي تتيح تجربة بث إذاعى عند الطلب </a:t>
            </a:r>
            <a:r>
              <a:rPr lang="en-US" sz="2000" b="0" i="0" dirty="0">
                <a:solidFill>
                  <a:srgbClr val="333333"/>
                </a:solidFill>
                <a:effectLst/>
                <a:latin typeface="Al-Jazeera-Arabic-Regular" pitchFamily="2" charset="-78"/>
                <a:cs typeface="Al-Jazeera-Arabic-Regular" pitchFamily="2" charset="-78"/>
              </a:rPr>
              <a:t>On-Demand</a:t>
            </a:r>
            <a:r>
              <a:rPr lang="ar-SA" sz="2000" b="0" i="0" dirty="0">
                <a:solidFill>
                  <a:srgbClr val="333333"/>
                </a:solidFill>
                <a:effectLst/>
                <a:latin typeface="Al-Jazeera-Arabic-Regular" pitchFamily="2" charset="-78"/>
                <a:cs typeface="Al-Jazeera-Arabic-Regular" pitchFamily="2" charset="-78"/>
              </a:rPr>
              <a:t> وكذلك خبرات </a:t>
            </a:r>
            <a:r>
              <a:rPr lang="ar-SA" sz="2000" dirty="0">
                <a:solidFill>
                  <a:srgbClr val="333333"/>
                </a:solidFill>
                <a:latin typeface="Al-Jazeera-Arabic-Regular" pitchFamily="2" charset="-78"/>
                <a:cs typeface="Al-Jazeera-Arabic-Regular" pitchFamily="2" charset="-78"/>
              </a:rPr>
              <a:t>في بث الإنترنت المباشر.</a:t>
            </a:r>
            <a:endParaRPr lang="ar-EG" sz="2000" b="0" i="0" dirty="0">
              <a:solidFill>
                <a:srgbClr val="333333"/>
              </a:solidFill>
              <a:effectLst/>
              <a:latin typeface="Al-Jazeera-Arabic-Regular" pitchFamily="2" charset="-78"/>
              <a:cs typeface="Al-Jazeera-Arabic-Regular" pitchFamily="2" charset="-78"/>
            </a:endParaRPr>
          </a:p>
          <a:p>
            <a:pPr algn="just" rtl="1">
              <a:lnSpc>
                <a:spcPct val="150000"/>
              </a:lnSpc>
            </a:pPr>
            <a:r>
              <a:rPr lang="ar-EG" sz="2000" b="0" i="0" dirty="0">
                <a:solidFill>
                  <a:srgbClr val="333333"/>
                </a:solidFill>
                <a:effectLst/>
                <a:latin typeface="Al-Jazeera-Arabic-Regular" pitchFamily="2" charset="-78"/>
                <a:cs typeface="Al-Jazeera-Arabic-Regular" pitchFamily="2" charset="-78"/>
              </a:rPr>
              <a:t>في نهاية المطاف ، لا تزال صناعة الراديو متماسكة وقوية والتطورات التكنولوجية في مجال الصوت الرقمي تجعل الاستماع إلى الموسيقى والبرامج الأخرى أكثر ملاءمة وامتاعًا.</a:t>
            </a:r>
            <a:endParaRPr lang="ar-SA" sz="2000" dirty="0">
              <a:latin typeface="Al-Jazeera-Arabic-Regular" pitchFamily="2" charset="-78"/>
              <a:cs typeface="Al-Jazeera-Arabic-Regular" pitchFamily="2" charset="-78"/>
            </a:endParaRPr>
          </a:p>
        </p:txBody>
      </p:sp>
    </p:spTree>
    <p:extLst>
      <p:ext uri="{BB962C8B-B14F-4D97-AF65-F5344CB8AC3E}">
        <p14:creationId xmlns:p14="http://schemas.microsoft.com/office/powerpoint/2010/main" val="21002265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474877" y="601291"/>
            <a:ext cx="1946367"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انتشار الراديو</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732763" y="1697710"/>
            <a:ext cx="10993058" cy="3737370"/>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الراديو يصل للجمهور أسبوعياً أكثر بكثير من أي وسيلة إعلامية أخرى، ففي الولايات المتحدة وحدها، يوجد ١١.٣٨٣</a:t>
            </a:r>
            <a:r>
              <a:rPr lang="en-US" sz="2000" dirty="0">
                <a:latin typeface="Al-Jazeera-Arabic-Regular" pitchFamily="2" charset="-78"/>
                <a:cs typeface="Al-Jazeera-Arabic-Regular" pitchFamily="2" charset="-78"/>
              </a:rPr>
              <a:t> </a:t>
            </a:r>
            <a:r>
              <a:rPr lang="ar-SA" sz="2000" dirty="0">
                <a:latin typeface="Al-Jazeera-Arabic-Regular" pitchFamily="2" charset="-78"/>
                <a:cs typeface="Al-Jazeera-Arabic-Regular" pitchFamily="2" charset="-78"/>
              </a:rPr>
              <a:t> محطة إذاعية تجارية من نوع </a:t>
            </a:r>
            <a:r>
              <a:rPr lang="en-US" sz="2000" dirty="0">
                <a:latin typeface="Al-Jazeera-Arabic-Regular" pitchFamily="2" charset="-78"/>
                <a:cs typeface="Al-Jazeera-Arabic-Regular" pitchFamily="2" charset="-78"/>
              </a:rPr>
              <a:t>AM/FM</a:t>
            </a:r>
            <a:r>
              <a:rPr lang="ar-SA" sz="2000" dirty="0">
                <a:latin typeface="Al-Jazeera-Arabic-Regular" pitchFamily="2" charset="-78"/>
                <a:cs typeface="Al-Jazeera-Arabic-Regular" pitchFamily="2" charset="-78"/>
              </a:rPr>
              <a:t> وتصل إلى</a:t>
            </a:r>
            <a:r>
              <a:rPr lang="en-US" sz="2000" dirty="0">
                <a:latin typeface="Al-Jazeera-Arabic-Regular" pitchFamily="2" charset="-78"/>
                <a:cs typeface="Al-Jazeera-Arabic-Regular" pitchFamily="2" charset="-78"/>
              </a:rPr>
              <a:t>93% </a:t>
            </a:r>
            <a:r>
              <a:rPr lang="ar-SA" sz="2000" dirty="0">
                <a:latin typeface="Al-Jazeera-Arabic-Regular" pitchFamily="2" charset="-78"/>
                <a:cs typeface="Al-Jazeera-Arabic-Regular" pitchFamily="2" charset="-78"/>
              </a:rPr>
              <a:t> تقريباً من السكان اسبوعياً مقارنة ب </a:t>
            </a:r>
            <a:r>
              <a:rPr lang="en-US" sz="2000" dirty="0">
                <a:latin typeface="Al-Jazeera-Arabic-Regular" pitchFamily="2" charset="-78"/>
                <a:cs typeface="Al-Jazeera-Arabic-Regular" pitchFamily="2" charset="-78"/>
              </a:rPr>
              <a:t>85%</a:t>
            </a:r>
            <a:r>
              <a:rPr lang="ar-SA" sz="2000" dirty="0">
                <a:latin typeface="Al-Jazeera-Arabic-Regular" pitchFamily="2" charset="-78"/>
                <a:cs typeface="Al-Jazeera-Arabic-Regular" pitchFamily="2" charset="-78"/>
              </a:rPr>
              <a:t> يشاهدون التليفزيون اسبوعياً.</a:t>
            </a:r>
          </a:p>
          <a:p>
            <a:pPr algn="just" rtl="1">
              <a:lnSpc>
                <a:spcPct val="150000"/>
              </a:lnSpc>
            </a:pPr>
            <a:r>
              <a:rPr lang="ar-SA" sz="2000" dirty="0">
                <a:latin typeface="Al-Jazeera-Arabic-Regular" pitchFamily="2" charset="-78"/>
                <a:cs typeface="Al-Jazeera-Arabic-Regular" pitchFamily="2" charset="-78"/>
              </a:rPr>
              <a:t>أضف إلى ذلك حوالي </a:t>
            </a:r>
            <a:r>
              <a:rPr lang="en-US" sz="2000" dirty="0">
                <a:latin typeface="Al-Jazeera-Arabic-Regular" pitchFamily="2" charset="-78"/>
                <a:cs typeface="Al-Jazeera-Arabic-Regular" pitchFamily="2" charset="-78"/>
              </a:rPr>
              <a:t>61%</a:t>
            </a:r>
            <a:r>
              <a:rPr lang="ar-SA" sz="2000" dirty="0">
                <a:latin typeface="Al-Jazeera-Arabic-Regular" pitchFamily="2" charset="-78"/>
                <a:cs typeface="Al-Jazeera-Arabic-Regular" pitchFamily="2" charset="-78"/>
              </a:rPr>
              <a:t> من الشعب الأمريكي يستمع إلى عشرات الآلاف من محطات الراديو عبر الإنترنت.</a:t>
            </a:r>
          </a:p>
          <a:p>
            <a:pPr algn="just" rtl="1">
              <a:lnSpc>
                <a:spcPct val="150000"/>
              </a:lnSpc>
            </a:pPr>
            <a:r>
              <a:rPr lang="ar-SA" sz="2000" dirty="0">
                <a:latin typeface="Al-Jazeera-Arabic-Regular" pitchFamily="2" charset="-78"/>
                <a:cs typeface="Al-Jazeera-Arabic-Regular" pitchFamily="2" charset="-78"/>
              </a:rPr>
              <a:t>هذه العلاقة العميقة بين الراديو والجمهور تطورت بسبب أن الراديو يعيد اظهار نفسه بأشكال مختلفة كل عقدين من الزمن، حتى يمكنه أن يتفاعل مع التغيرات التكنولوجية المتلاحقة.</a:t>
            </a:r>
          </a:p>
          <a:p>
            <a:pPr algn="just" rtl="1">
              <a:lnSpc>
                <a:spcPct val="150000"/>
              </a:lnSpc>
            </a:pPr>
            <a:r>
              <a:rPr lang="ar-SA" sz="2000" dirty="0">
                <a:latin typeface="Al-Jazeera-Arabic-Regular" pitchFamily="2" charset="-78"/>
                <a:cs typeface="Al-Jazeera-Arabic-Regular" pitchFamily="2" charset="-78"/>
              </a:rPr>
              <a:t>خاصة أن هناك أشكال جديدة من وسائل الإعلام الرقمية قد ظهرت وتحاول تعطيل صناعة الراديو كما أنها تساهم في تقسيم الجمهور بشكل كبير.</a:t>
            </a:r>
          </a:p>
        </p:txBody>
      </p:sp>
    </p:spTree>
    <p:extLst>
      <p:ext uri="{BB962C8B-B14F-4D97-AF65-F5344CB8AC3E}">
        <p14:creationId xmlns:p14="http://schemas.microsoft.com/office/powerpoint/2010/main" val="39789710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474877" y="601291"/>
            <a:ext cx="1946367"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انتشار الراديو</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17169" y="2021980"/>
            <a:ext cx="10993058" cy="2814040"/>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تأتي القفزة الكبيرة في أواخر القرن العشرين، مع ظهور البث عبر الإنترنت، جعل عدد المستمعين للإذاعة عبر الإنترنت يتزايد وأجبر صناع الراديو على تغيير شكل المحتوى، فقد زاد عدد مستمعي الراديو عبر الإنترنت شهرياً من ٥٪ من سكان الولايات المتحدة سنة ٢٠٠٠ إلى ٦١٪ في ٢٠١٧، وقد حدثت هذه النقلة الكبيرة نتيجة استخدام الجمهور للسمارت فون أكثر من الكمبيوتر الثابت.</a:t>
            </a:r>
          </a:p>
          <a:p>
            <a:pPr algn="just" rtl="1">
              <a:lnSpc>
                <a:spcPct val="150000"/>
              </a:lnSpc>
            </a:pPr>
            <a:r>
              <a:rPr lang="ar-SA" sz="2000" dirty="0">
                <a:latin typeface="Al-Jazeera-Arabic-Regular" pitchFamily="2" charset="-78"/>
                <a:cs typeface="Al-Jazeera-Arabic-Regular" pitchFamily="2" charset="-78"/>
              </a:rPr>
              <a:t>ففي ٢٠١٨ زاد عدد مستخدمي الراديو من خلال السمارت فون حوالي ٧٪ مقارنة بالسنة التي قبلها، كما انخفض استخدام اللاب توب والكمبيوتر الشخصي بنسبة ٦٪ في نفس الفترة.</a:t>
            </a:r>
          </a:p>
        </p:txBody>
      </p:sp>
    </p:spTree>
    <p:extLst>
      <p:ext uri="{BB962C8B-B14F-4D97-AF65-F5344CB8AC3E}">
        <p14:creationId xmlns:p14="http://schemas.microsoft.com/office/powerpoint/2010/main" val="20459550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D7ED54B7-1DF0-C64D-8D97-C5949F5B45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522" y="3797863"/>
            <a:ext cx="2261910" cy="2261910"/>
          </a:xfrm>
          <a:prstGeom prst="rect">
            <a:avLst/>
          </a:prstGeom>
        </p:spPr>
      </p:pic>
      <p:pic>
        <p:nvPicPr>
          <p:cNvPr id="13" name="Picture 12">
            <a:extLst>
              <a:ext uri="{FF2B5EF4-FFF2-40B4-BE49-F238E27FC236}">
                <a16:creationId xmlns:a16="http://schemas.microsoft.com/office/drawing/2014/main" id="{02D234B4-D8B6-CC44-9421-5283B53E74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637" y="1487975"/>
            <a:ext cx="3419580" cy="2261910"/>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11696"/>
            <a:ext cx="9533101" cy="1610200"/>
          </a:xfrm>
          <a:prstGeom prst="rect">
            <a:avLst/>
          </a:prstGeom>
        </p:spPr>
      </p:pic>
      <p:sp>
        <p:nvSpPr>
          <p:cNvPr id="7" name="TextBox 6"/>
          <p:cNvSpPr txBox="1"/>
          <p:nvPr/>
        </p:nvSpPr>
        <p:spPr>
          <a:xfrm>
            <a:off x="4474877" y="601291"/>
            <a:ext cx="1946367"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انتشار الراديو</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956047" y="1697710"/>
            <a:ext cx="6769773" cy="2814040"/>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في الخمسينيات من القرن العشرين أصبح الراديو القديم صغير الحجم بسبب اختراع </a:t>
            </a:r>
            <a:r>
              <a:rPr lang="ar-SA" sz="2000" dirty="0" err="1">
                <a:latin typeface="Al-Jazeera-Arabic-Regular" pitchFamily="2" charset="-78"/>
                <a:cs typeface="Al-Jazeera-Arabic-Regular" pitchFamily="2" charset="-78"/>
              </a:rPr>
              <a:t>الترانزيستور</a:t>
            </a:r>
            <a:r>
              <a:rPr lang="ar-SA" sz="2000" dirty="0">
                <a:latin typeface="Al-Jazeera-Arabic-Regular" pitchFamily="2" charset="-78"/>
                <a:cs typeface="Al-Jazeera-Arabic-Regular" pitchFamily="2" charset="-78"/>
              </a:rPr>
              <a:t> </a:t>
            </a:r>
            <a:r>
              <a:rPr lang="en-US" sz="2000" dirty="0">
                <a:latin typeface="Al-Jazeera-Arabic-Regular" pitchFamily="2" charset="-78"/>
                <a:cs typeface="Al-Jazeera-Arabic-Regular" pitchFamily="2" charset="-78"/>
              </a:rPr>
              <a:t>Transistor</a:t>
            </a:r>
            <a:r>
              <a:rPr lang="ar-SA" sz="2000" dirty="0">
                <a:latin typeface="Al-Jazeera-Arabic-Regular" pitchFamily="2" charset="-78"/>
                <a:cs typeface="Al-Jazeera-Arabic-Regular" pitchFamily="2" charset="-78"/>
              </a:rPr>
              <a:t> الذي كان السبب الرئيسي في جعل الراديو متحركاً وصغير الحجم وسهل الحمل والتحرك به في الجيب</a:t>
            </a:r>
            <a:r>
              <a:rPr lang="en-US" sz="2000" dirty="0">
                <a:latin typeface="Al-Jazeera-Arabic-Regular" pitchFamily="2" charset="-78"/>
                <a:cs typeface="Al-Jazeera-Arabic-Regular" pitchFamily="2" charset="-78"/>
              </a:rPr>
              <a:t> </a:t>
            </a:r>
            <a:r>
              <a:rPr lang="ar-SA" sz="2000" dirty="0">
                <a:latin typeface="Al-Jazeera-Arabic-Regular" pitchFamily="2" charset="-78"/>
                <a:cs typeface="Al-Jazeera-Arabic-Regular" pitchFamily="2" charset="-78"/>
              </a:rPr>
              <a:t> وسهل من انتشاره بين الجمهور، وبالمثل حالياً الإذاعة الرقمية التي تعمل من خلال تكنولوجيا البث عبر الإنترنت تصل إلى الهاتف المحمول الموضوع في جيبك بكل سهولة.</a:t>
            </a:r>
          </a:p>
        </p:txBody>
      </p:sp>
      <p:pic>
        <p:nvPicPr>
          <p:cNvPr id="17" name="Picture 16">
            <a:extLst>
              <a:ext uri="{FF2B5EF4-FFF2-40B4-BE49-F238E27FC236}">
                <a16:creationId xmlns:a16="http://schemas.microsoft.com/office/drawing/2014/main" id="{857A81AE-D009-8F4C-9378-19F5B84F8CE5}"/>
              </a:ext>
            </a:extLst>
          </p:cNvPr>
          <p:cNvPicPr>
            <a:picLocks noChangeAspect="1"/>
          </p:cNvPicPr>
          <p:nvPr/>
        </p:nvPicPr>
        <p:blipFill rotWithShape="1">
          <a:blip r:embed="rId8">
            <a:extLst>
              <a:ext uri="{28A0092B-C50C-407E-A947-70E740481C1C}">
                <a14:useLocalDpi xmlns:a14="http://schemas.microsoft.com/office/drawing/2010/main" val="0"/>
              </a:ext>
            </a:extLst>
          </a:blip>
          <a:srcRect l="30108" t="10184" r="32881" b="14838"/>
          <a:stretch/>
        </p:blipFill>
        <p:spPr>
          <a:xfrm>
            <a:off x="3152701" y="3797863"/>
            <a:ext cx="1503417" cy="2030448"/>
          </a:xfrm>
          <a:prstGeom prst="rect">
            <a:avLst/>
          </a:prstGeom>
        </p:spPr>
      </p:pic>
    </p:spTree>
    <p:extLst>
      <p:ext uri="{BB962C8B-B14F-4D97-AF65-F5344CB8AC3E}">
        <p14:creationId xmlns:p14="http://schemas.microsoft.com/office/powerpoint/2010/main" val="13292452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474877" y="601291"/>
            <a:ext cx="1946367"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انتشار الراديو</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109779" y="1910532"/>
            <a:ext cx="5562087" cy="3275705"/>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وتتنامى الإذاعة الرقمية طردياً بسبب اشتراك المستمعين على منصات البث الرقمي مثل </a:t>
            </a:r>
            <a:r>
              <a:rPr lang="en-US" sz="2000" dirty="0">
                <a:latin typeface="Al-Jazeera-Arabic-Regular" pitchFamily="2" charset="-78"/>
                <a:cs typeface="Al-Jazeera-Arabic-Regular" pitchFamily="2" charset="-78"/>
              </a:rPr>
              <a:t>Spotify – Apple Music – Pandora</a:t>
            </a:r>
          </a:p>
          <a:p>
            <a:pPr algn="just" rtl="1">
              <a:lnSpc>
                <a:spcPct val="150000"/>
              </a:lnSpc>
            </a:pPr>
            <a:r>
              <a:rPr lang="ar-SA" sz="2000" dirty="0">
                <a:latin typeface="Al-Jazeera-Arabic-Regular" pitchFamily="2" charset="-78"/>
                <a:cs typeface="Al-Jazeera-Arabic-Regular" pitchFamily="2" charset="-78"/>
              </a:rPr>
              <a:t>فالبث الإذاعي عبر الإنترنت له تأثير هائل واستخدام بين صغار المستمعين فحوالي ٨٥٪ من الصغار من سن ١٣-١٥ سنة يستمعون إلى البث الإذاعي عبر الإنترنت من خلال هواتفهم المحمولة.</a:t>
            </a:r>
          </a:p>
        </p:txBody>
      </p:sp>
      <p:pic>
        <p:nvPicPr>
          <p:cNvPr id="11" name="Picture 10">
            <a:extLst>
              <a:ext uri="{FF2B5EF4-FFF2-40B4-BE49-F238E27FC236}">
                <a16:creationId xmlns:a16="http://schemas.microsoft.com/office/drawing/2014/main" id="{2304B0C5-EC32-714A-8442-DF599A8B1E6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943" y="1955410"/>
            <a:ext cx="5283047" cy="2971714"/>
          </a:xfrm>
          <a:prstGeom prst="rect">
            <a:avLst/>
          </a:prstGeom>
        </p:spPr>
      </p:pic>
    </p:spTree>
    <p:extLst>
      <p:ext uri="{BB962C8B-B14F-4D97-AF65-F5344CB8AC3E}">
        <p14:creationId xmlns:p14="http://schemas.microsoft.com/office/powerpoint/2010/main" val="3333650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617544" y="601291"/>
            <a:ext cx="180370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تاريخ الراديو</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567886" y="1750209"/>
            <a:ext cx="7221478" cy="4199035"/>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كانت هذه الكلمات الأولى التي تم تسجيلها على الإطلاق ، مما أدى إلى إطلاق ثورة تسجيل صوتي عالمية. لم يدرك توماس ألفا إديسون ما اخترعه عندما اكتشف أنه يمكن تسجيل الصوت وتشغيله</a:t>
            </a:r>
            <a:r>
              <a:rPr lang="en-US" sz="2000" dirty="0">
                <a:latin typeface="Al-Jazeera-Arabic-Regular" pitchFamily="2" charset="-78"/>
                <a:cs typeface="Al-Jazeera-Arabic-Regular" pitchFamily="2" charset="-78"/>
              </a:rPr>
              <a:t> </a:t>
            </a:r>
            <a:r>
              <a:rPr lang="ar-SA" sz="2000" dirty="0">
                <a:latin typeface="Al-Jazeera-Arabic-Regular" pitchFamily="2" charset="-78"/>
                <a:cs typeface="Al-Jazeera-Arabic-Regular" pitchFamily="2" charset="-78"/>
              </a:rPr>
              <a:t>مرة أخرى. رغم أن جودة الصوت في الفونوغراف الأول كانت بالكاد يمكن التعرف عليها، كان الفونوغراف ابتكارًا حقيقيًا. حيث نقلت تكنولوجيا التسجيل الصوتي، الموسيقى والمسرح والسياسة والتعليم إلى غرف معيشة الآلاف ، ولكن بحلول عشرينيات القرن الماضي ، كانت صناعة الموسيقى المسجلة في حالة تدهور ، ويرجع ذلك في الغالب إلى الحرب العالمية الأولى واختراع الراديو ، الذي خطى خطواته بنهاية عشرينيات القرن الماضي</a:t>
            </a:r>
          </a:p>
        </p:txBody>
      </p:sp>
      <p:sp>
        <p:nvSpPr>
          <p:cNvPr id="10" name="TextBox 9">
            <a:extLst>
              <a:ext uri="{FF2B5EF4-FFF2-40B4-BE49-F238E27FC236}">
                <a16:creationId xmlns:a16="http://schemas.microsoft.com/office/drawing/2014/main" id="{B6D6CBD8-4FFB-8946-BFD1-05A8CA8DBDC4}"/>
              </a:ext>
            </a:extLst>
          </p:cNvPr>
          <p:cNvSpPr txBox="1"/>
          <p:nvPr/>
        </p:nvSpPr>
        <p:spPr>
          <a:xfrm>
            <a:off x="5950634" y="1409962"/>
            <a:ext cx="5224507" cy="646331"/>
          </a:xfrm>
          <a:prstGeom prst="rect">
            <a:avLst/>
          </a:prstGeom>
          <a:noFill/>
        </p:spPr>
        <p:txBody>
          <a:bodyPr wrap="none" rtlCol="0">
            <a:spAutoFit/>
          </a:bodyPr>
          <a:lstStyle/>
          <a:p>
            <a:r>
              <a:rPr lang="en-US" dirty="0">
                <a:effectLst/>
                <a:latin typeface="Times" pitchFamily="2" charset="0"/>
              </a:rPr>
              <a:t> “Mary had a little lamb, its fleece was white as snow”</a:t>
            </a:r>
          </a:p>
          <a:p>
            <a:endParaRPr lang="en-EG" dirty="0"/>
          </a:p>
        </p:txBody>
      </p:sp>
      <p:sp>
        <p:nvSpPr>
          <p:cNvPr id="12" name="TextBox 11">
            <a:extLst>
              <a:ext uri="{FF2B5EF4-FFF2-40B4-BE49-F238E27FC236}">
                <a16:creationId xmlns:a16="http://schemas.microsoft.com/office/drawing/2014/main" id="{F35B172A-D99B-A44A-BB33-E3F85F0FE61D}"/>
              </a:ext>
            </a:extLst>
          </p:cNvPr>
          <p:cNvSpPr txBox="1"/>
          <p:nvPr/>
        </p:nvSpPr>
        <p:spPr>
          <a:xfrm>
            <a:off x="4114800" y="6255328"/>
            <a:ext cx="6231988" cy="369332"/>
          </a:xfrm>
          <a:prstGeom prst="rect">
            <a:avLst/>
          </a:prstGeom>
          <a:noFill/>
        </p:spPr>
        <p:txBody>
          <a:bodyPr wrap="square">
            <a:spAutoFit/>
          </a:bodyPr>
          <a:lstStyle/>
          <a:p>
            <a:r>
              <a:rPr lang="en-EG" dirty="0"/>
              <a:t>https://www.youtube.com/watch?v=CkRdvGmcCBE</a:t>
            </a:r>
          </a:p>
        </p:txBody>
      </p:sp>
      <p:pic>
        <p:nvPicPr>
          <p:cNvPr id="14" name="Picture 13">
            <a:extLst>
              <a:ext uri="{FF2B5EF4-FFF2-40B4-BE49-F238E27FC236}">
                <a16:creationId xmlns:a16="http://schemas.microsoft.com/office/drawing/2014/main" id="{26A1E536-7AC1-B84C-9D6A-AD203D30887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1231" y="2130207"/>
            <a:ext cx="4155000" cy="2814320"/>
          </a:xfrm>
          <a:prstGeom prst="rect">
            <a:avLst/>
          </a:prstGeom>
        </p:spPr>
      </p:pic>
    </p:spTree>
    <p:extLst>
      <p:ext uri="{BB962C8B-B14F-4D97-AF65-F5344CB8AC3E}">
        <p14:creationId xmlns:p14="http://schemas.microsoft.com/office/powerpoint/2010/main" val="42595590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617544" y="601291"/>
            <a:ext cx="180370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تاريخ الراديو</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882129" y="2021980"/>
            <a:ext cx="6769773" cy="2814040"/>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لم يتوقع أحد أن يحدث الراديو ثورة في العالم ، ولكن هذا ما حدث بالضبط منذ أكثر من 100 عام. في 1 مارس 1893 ، قدم نيكولا تيسلا </a:t>
            </a:r>
            <a:r>
              <a:rPr lang="en-US" sz="2000" dirty="0">
                <a:latin typeface="Al-Jazeera-Arabic-Regular" pitchFamily="2" charset="-78"/>
                <a:cs typeface="Al-Jazeera-Arabic-Regular" pitchFamily="2" charset="-78"/>
              </a:rPr>
              <a:t>Nicola Tesla</a:t>
            </a:r>
            <a:r>
              <a:rPr lang="ar-SA" sz="2000" dirty="0">
                <a:latin typeface="Al-Jazeera-Arabic-Regular" pitchFamily="2" charset="-78"/>
                <a:cs typeface="Al-Jazeera-Arabic-Regular" pitchFamily="2" charset="-78"/>
              </a:rPr>
              <a:t> ، مؤسس تكنولوجيا الاتصالات الحديثة ، أول عرض للراديو في الجمعية الوطنية للضوء الكهربائي </a:t>
            </a:r>
            <a:r>
              <a:rPr lang="en-US" sz="2000" dirty="0">
                <a:latin typeface="Al-Jazeera-Arabic-Regular" pitchFamily="2" charset="-78"/>
                <a:cs typeface="Al-Jazeera-Arabic-Regular" pitchFamily="2" charset="-78"/>
              </a:rPr>
              <a:t>National Electric Light Association</a:t>
            </a:r>
            <a:r>
              <a:rPr lang="ar-SA" sz="2000" dirty="0">
                <a:latin typeface="Al-Jazeera-Arabic-Regular" pitchFamily="2" charset="-78"/>
                <a:cs typeface="Al-Jazeera-Arabic-Regular" pitchFamily="2" charset="-78"/>
              </a:rPr>
              <a:t> في سانت لويس، مما مهد الطريق لمزيد من الابتكارات والاستخدامات لتقنيته الجديدة</a:t>
            </a:r>
          </a:p>
        </p:txBody>
      </p:sp>
      <p:pic>
        <p:nvPicPr>
          <p:cNvPr id="10" name="Picture 9">
            <a:extLst>
              <a:ext uri="{FF2B5EF4-FFF2-40B4-BE49-F238E27FC236}">
                <a16:creationId xmlns:a16="http://schemas.microsoft.com/office/drawing/2014/main" id="{1044B87E-6545-4648-8A9E-C32CC8707757}"/>
              </a:ext>
            </a:extLst>
          </p:cNvPr>
          <p:cNvPicPr>
            <a:picLocks noChangeAspect="1"/>
          </p:cNvPicPr>
          <p:nvPr/>
        </p:nvPicPr>
        <p:blipFill>
          <a:blip r:embed="rId6"/>
          <a:stretch>
            <a:fillRect/>
          </a:stretch>
        </p:blipFill>
        <p:spPr>
          <a:xfrm>
            <a:off x="1245436" y="1598504"/>
            <a:ext cx="3042997" cy="3952399"/>
          </a:xfrm>
          <a:prstGeom prst="rect">
            <a:avLst/>
          </a:prstGeom>
        </p:spPr>
      </p:pic>
    </p:spTree>
    <p:extLst>
      <p:ext uri="{BB962C8B-B14F-4D97-AF65-F5344CB8AC3E}">
        <p14:creationId xmlns:p14="http://schemas.microsoft.com/office/powerpoint/2010/main" val="16071721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617544" y="601291"/>
            <a:ext cx="180370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تاريخ الراديو</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301274" y="1598503"/>
            <a:ext cx="6340585" cy="4197385"/>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حصل</a:t>
            </a:r>
            <a:r>
              <a:rPr lang="en-US" sz="2000" dirty="0">
                <a:latin typeface="Al-Jazeera-Arabic-Regular" pitchFamily="2" charset="-78"/>
                <a:cs typeface="Al-Jazeera-Arabic-Regular" pitchFamily="2" charset="-78"/>
              </a:rPr>
              <a:t>Tesla </a:t>
            </a:r>
            <a:r>
              <a:rPr lang="ar-SA" sz="2000" dirty="0">
                <a:latin typeface="Al-Jazeera-Arabic-Regular" pitchFamily="2" charset="-78"/>
                <a:cs typeface="Al-Jazeera-Arabic-Regular" pitchFamily="2" charset="-78"/>
              </a:rPr>
              <a:t> على أكثر من 700 براءة اختراع ، بما في ذلك الاتصالات اللاسلكية ، والاتصالات الخلوية ، والروبوتات ، والتحكم عن بعد ، والرادار ، والعديد من تقنيات الاتصال الأخرى التي ما زلنا نستخدمها حتى اليوم. على الرغم من أن الكثيرين قد نسبوا الفضل إلى جاليليو ماركوني </a:t>
            </a:r>
            <a:r>
              <a:rPr lang="en-US" sz="2000" dirty="0">
                <a:latin typeface="Al-Jazeera-Arabic-Regular" pitchFamily="2" charset="-78"/>
                <a:cs typeface="Al-Jazeera-Arabic-Regular" pitchFamily="2" charset="-78"/>
              </a:rPr>
              <a:t>Guglielmo Marconi </a:t>
            </a:r>
            <a:r>
              <a:rPr lang="ar-SA" sz="2000" dirty="0">
                <a:latin typeface="Al-Jazeera-Arabic-Regular" pitchFamily="2" charset="-78"/>
                <a:cs typeface="Al-Jazeera-Arabic-Regular" pitchFamily="2" charset="-78"/>
              </a:rPr>
              <a:t> في اختراع الراديو ، إلا أن ماركوني </a:t>
            </a:r>
            <a:r>
              <a:rPr lang="en-US" sz="2000" dirty="0">
                <a:latin typeface="Al-Jazeera-Arabic-Regular" pitchFamily="2" charset="-78"/>
                <a:cs typeface="Al-Jazeera-Arabic-Regular" pitchFamily="2" charset="-78"/>
              </a:rPr>
              <a:t>Marconi </a:t>
            </a:r>
            <a:r>
              <a:rPr lang="ar-SA" sz="2000" dirty="0">
                <a:latin typeface="Al-Jazeera-Arabic-Regular" pitchFamily="2" charset="-78"/>
                <a:cs typeface="Al-Jazeera-Arabic-Regular" pitchFamily="2" charset="-78"/>
              </a:rPr>
              <a:t> جمع بين اختراعات </a:t>
            </a:r>
            <a:r>
              <a:rPr lang="en-US" sz="2000" dirty="0">
                <a:latin typeface="Al-Jazeera-Arabic-Regular" pitchFamily="2" charset="-78"/>
                <a:cs typeface="Al-Jazeera-Arabic-Regular" pitchFamily="2" charset="-78"/>
              </a:rPr>
              <a:t>Tesla </a:t>
            </a:r>
            <a:r>
              <a:rPr lang="ar-SA" sz="2000" dirty="0">
                <a:latin typeface="Al-Jazeera-Arabic-Regular" pitchFamily="2" charset="-78"/>
                <a:cs typeface="Al-Jazeera-Arabic-Regular" pitchFamily="2" charset="-78"/>
              </a:rPr>
              <a:t>وغيرها لتطوير تقنيات الراديو القائمة بالفعل. في عام 1943 ، أعاد مكتب براءات الاختراع في الولايات المتحدة الائتمان لبراءات اختراع الراديو الأصلية إلى نيكولا تيسلا</a:t>
            </a:r>
          </a:p>
        </p:txBody>
      </p:sp>
      <p:pic>
        <p:nvPicPr>
          <p:cNvPr id="11" name="Picture 10">
            <a:extLst>
              <a:ext uri="{FF2B5EF4-FFF2-40B4-BE49-F238E27FC236}">
                <a16:creationId xmlns:a16="http://schemas.microsoft.com/office/drawing/2014/main" id="{01D24388-CB8E-B042-AA10-68AE0B23B3D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4694" y="1908175"/>
            <a:ext cx="4762500" cy="3041650"/>
          </a:xfrm>
          <a:prstGeom prst="rect">
            <a:avLst/>
          </a:prstGeom>
        </p:spPr>
      </p:pic>
    </p:spTree>
    <p:extLst>
      <p:ext uri="{BB962C8B-B14F-4D97-AF65-F5344CB8AC3E}">
        <p14:creationId xmlns:p14="http://schemas.microsoft.com/office/powerpoint/2010/main" val="17983162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F6E0DE32-1D2A-8F43-8B1B-18861EB8DD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526" y="1388792"/>
            <a:ext cx="3566631" cy="2709534"/>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4617544" y="601291"/>
            <a:ext cx="180370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تاريخ الراديو</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275848" y="1291713"/>
            <a:ext cx="7264412" cy="4660699"/>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جاء أول إرسال لاسلكي للصوت الفعلي في 24 ديسمبر 1906 من ماساتشوستس عندما عزف رينالد فيسيدين</a:t>
            </a:r>
            <a:r>
              <a:rPr lang="en-US" sz="2000" dirty="0">
                <a:latin typeface="Al-Jazeera-Arabic-Regular" pitchFamily="2" charset="-78"/>
                <a:cs typeface="Al-Jazeera-Arabic-Regular" pitchFamily="2" charset="-78"/>
              </a:rPr>
              <a:t> O Holy Night </a:t>
            </a:r>
            <a:r>
              <a:rPr lang="ar-SA" sz="2000" dirty="0">
                <a:latin typeface="Al-Jazeera-Arabic-Regular" pitchFamily="2" charset="-78"/>
                <a:cs typeface="Al-Jazeera-Arabic-Regular" pitchFamily="2" charset="-78"/>
              </a:rPr>
              <a:t>على الكمان، ثم قرأ مقطعًا من الإنجيل وصلت إلى المشغل اللاسلكي على متن السفن في البحر. تم نصح السفن بالاستماع في الساعة 9 مساءً عشية عيد الميلاد </a:t>
            </a:r>
            <a:r>
              <a:rPr lang="en-US" sz="2000" dirty="0">
                <a:latin typeface="Al-Jazeera-Arabic-Regular" pitchFamily="2" charset="-78"/>
                <a:cs typeface="Al-Jazeera-Arabic-Regular" pitchFamily="2" charset="-78"/>
              </a:rPr>
              <a:t>Christmas</a:t>
            </a:r>
            <a:r>
              <a:rPr lang="ar-SA" sz="2000" dirty="0">
                <a:latin typeface="Al-Jazeera-Arabic-Regular" pitchFamily="2" charset="-78"/>
                <a:cs typeface="Al-Jazeera-Arabic-Regular" pitchFamily="2" charset="-78"/>
              </a:rPr>
              <a:t>، وقد اندهشوا لسماع الموسيقى والأصوات - وهو شيء لم يسمع به من قبل</a:t>
            </a:r>
            <a:endParaRPr lang="en-US" sz="2000" dirty="0">
              <a:latin typeface="Al-Jazeera-Arabic-Regular" pitchFamily="2" charset="-78"/>
              <a:cs typeface="Al-Jazeera-Arabic-Regular" pitchFamily="2" charset="-78"/>
            </a:endParaRPr>
          </a:p>
          <a:p>
            <a:pPr algn="just" rtl="1">
              <a:lnSpc>
                <a:spcPct val="150000"/>
              </a:lnSpc>
            </a:pPr>
            <a:r>
              <a:rPr lang="ar-SA" sz="2000" dirty="0">
                <a:latin typeface="Al-Jazeera-Arabic-Regular" pitchFamily="2" charset="-78"/>
                <a:cs typeface="Al-Jazeera-Arabic-Regular" pitchFamily="2" charset="-78"/>
              </a:rPr>
              <a:t>وأصبح هذا البث المباشر الأول الأساس للموسيقى الحية وتنسيق البرمجة الإذاعية. بدأ أول برنامج إخباري إذاعي في عام 1920 في ديترويت في الولايات المتحدة أثناء الحرب العالمية الأولى والذي لا يزال محطة إذاعية إخبارية حتى يومنا هذا.</a:t>
            </a:r>
          </a:p>
        </p:txBody>
      </p:sp>
      <p:pic>
        <p:nvPicPr>
          <p:cNvPr id="13" name="Picture 12">
            <a:extLst>
              <a:ext uri="{FF2B5EF4-FFF2-40B4-BE49-F238E27FC236}">
                <a16:creationId xmlns:a16="http://schemas.microsoft.com/office/drawing/2014/main" id="{BDD07380-BE24-3048-8A80-D56DCE65C79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92031" y="3872320"/>
            <a:ext cx="1422400" cy="1422400"/>
          </a:xfrm>
          <a:prstGeom prst="rect">
            <a:avLst/>
          </a:prstGeom>
        </p:spPr>
      </p:pic>
    </p:spTree>
    <p:extLst>
      <p:ext uri="{BB962C8B-B14F-4D97-AF65-F5344CB8AC3E}">
        <p14:creationId xmlns:p14="http://schemas.microsoft.com/office/powerpoint/2010/main" val="12733591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617544" y="601291"/>
            <a:ext cx="180370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تاريخ الراديو</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407846" y="1737498"/>
            <a:ext cx="7264412" cy="3737370"/>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بعد حظر الراديو خلال الحرب العالمية الأولى، بدأت المتاجر الكبرى والجامعات والكنائس ورجال الأعمال محطاتهم الإذاعية الخاصة في أوائل عشرينيات القرن الماضي. في غضون أربع سنوات فقط، ارتفع عدد المحطات الإذاعية التجارية في الولايات المتحدة من 34 إلى 378 محطة. وبحلول الثلاثينيات من القرن الماضي ، كانت الإذاعة في عصرها الذهبي، حيث انتشرت في جميع أنحاء العالم وأبرزت مكانتها كأهم وسائل الإعلام. أثرت الإذاعة أمريكا بالدراما الحية والكوميديا والعروض الموسيقية. وفي أواخر الثلاثينيات، كان أكثر من 80 ٪ من الأمريكيين يمتلكون جهاز راديو.</a:t>
            </a:r>
          </a:p>
        </p:txBody>
      </p:sp>
      <p:pic>
        <p:nvPicPr>
          <p:cNvPr id="11" name="Picture 10">
            <a:extLst>
              <a:ext uri="{FF2B5EF4-FFF2-40B4-BE49-F238E27FC236}">
                <a16:creationId xmlns:a16="http://schemas.microsoft.com/office/drawing/2014/main" id="{851F20D6-9F4D-8C4D-9267-F6431C507B7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5751" y="2385208"/>
            <a:ext cx="4062692" cy="2285265"/>
          </a:xfrm>
          <a:prstGeom prst="rect">
            <a:avLst/>
          </a:prstGeom>
        </p:spPr>
      </p:pic>
    </p:spTree>
    <p:extLst>
      <p:ext uri="{BB962C8B-B14F-4D97-AF65-F5344CB8AC3E}">
        <p14:creationId xmlns:p14="http://schemas.microsoft.com/office/powerpoint/2010/main" val="3259162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617544" y="601291"/>
            <a:ext cx="180370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تاريخ الراديو</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2947518" y="1288545"/>
            <a:ext cx="8888767" cy="4660699"/>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كان أحد الأسباب الرئيسية لنجاح الراديو خلال فترة الكساد الكبير في الثلاثينيات هو عدم وجود منافسة مقارنة بالراديو حتى ظهور التلفزيون.</a:t>
            </a:r>
          </a:p>
          <a:p>
            <a:pPr algn="just" rtl="1">
              <a:lnSpc>
                <a:spcPct val="150000"/>
              </a:lnSpc>
            </a:pPr>
            <a:r>
              <a:rPr lang="ar-SA" sz="2000" dirty="0">
                <a:latin typeface="Al-Jazeera-Arabic-Regular" pitchFamily="2" charset="-78"/>
                <a:cs typeface="Al-Jazeera-Arabic-Regular" pitchFamily="2" charset="-78"/>
              </a:rPr>
              <a:t> بحلول عام 1949 ، ارتفعت شعبية التلفزيون إلى مستوى جعل الكثيرين يتوقعون زوال الراديو. في نهاية المطاف حل التلفزيون محل هيمنة الراديو في أوقات الذروة حيث انتقلت العديد من البرامج الإذاعية الشعبية إلى التلفزيون. ورغم ذلك، استطاع الراديو اختراق الأماكن التي لا يستطيع التلفزيون الذهاب إليها، مثل السيارة. ومع ذلك، كان الراديو قادرًا على الحفاظ على جمهوره، حيث قامت الإذاعة بتغيير برامجها إلى تشغيل الموسيقى والذي ما زال مميزًا حتى الآن في البث الإذاعي. وبحلول الخمسينيات من القرن الماضي ، ظهر مفهوم الدي جي ، وكان برنامج </a:t>
            </a:r>
            <a:r>
              <a:rPr lang="en-US" sz="2000" dirty="0">
                <a:latin typeface="Al-Jazeera-Arabic-Regular" pitchFamily="2" charset="-78"/>
                <a:cs typeface="Al-Jazeera-Arabic-Regular" pitchFamily="2" charset="-78"/>
              </a:rPr>
              <a:t>(Top Forty)</a:t>
            </a:r>
            <a:r>
              <a:rPr lang="ar-SA" sz="2000" dirty="0">
                <a:latin typeface="Al-Jazeera-Arabic-Regular" pitchFamily="2" charset="-78"/>
                <a:cs typeface="Al-Jazeera-Arabic-Regular" pitchFamily="2" charset="-78"/>
              </a:rPr>
              <a:t> الإذاعي هو البرنامج الأساسي على الخطوط الجوية الأمريكية</a:t>
            </a:r>
          </a:p>
        </p:txBody>
      </p:sp>
      <p:pic>
        <p:nvPicPr>
          <p:cNvPr id="11" name="Picture 10">
            <a:extLst>
              <a:ext uri="{FF2B5EF4-FFF2-40B4-BE49-F238E27FC236}">
                <a16:creationId xmlns:a16="http://schemas.microsoft.com/office/drawing/2014/main" id="{72FB1057-075C-214E-8CA4-91447850618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8137" y="4154718"/>
            <a:ext cx="2141858" cy="851388"/>
          </a:xfrm>
          <a:prstGeom prst="rect">
            <a:avLst/>
          </a:prstGeom>
        </p:spPr>
      </p:pic>
      <p:pic>
        <p:nvPicPr>
          <p:cNvPr id="13" name="Picture 12">
            <a:extLst>
              <a:ext uri="{FF2B5EF4-FFF2-40B4-BE49-F238E27FC236}">
                <a16:creationId xmlns:a16="http://schemas.microsoft.com/office/drawing/2014/main" id="{EE30B38C-6C40-0947-A373-1CEF732B6BE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0501" y="2173678"/>
            <a:ext cx="2343652" cy="1757740"/>
          </a:xfrm>
          <a:prstGeom prst="rect">
            <a:avLst/>
          </a:prstGeom>
        </p:spPr>
      </p:pic>
    </p:spTree>
    <p:extLst>
      <p:ext uri="{BB962C8B-B14F-4D97-AF65-F5344CB8AC3E}">
        <p14:creationId xmlns:p14="http://schemas.microsoft.com/office/powerpoint/2010/main" val="33782889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617544" y="601291"/>
            <a:ext cx="180370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تاريخ الراديو</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814996" y="1288545"/>
            <a:ext cx="7974367" cy="4660699"/>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وبحلول السبعينيات، كانت تقنية</a:t>
            </a:r>
            <a:r>
              <a:rPr lang="en-US" sz="2000" dirty="0">
                <a:latin typeface="Al-Jazeera-Arabic-Regular" pitchFamily="2" charset="-78"/>
                <a:cs typeface="Al-Jazeera-Arabic-Regular" pitchFamily="2" charset="-78"/>
              </a:rPr>
              <a:t>FM </a:t>
            </a:r>
            <a:r>
              <a:rPr lang="ar-SA" sz="2000" dirty="0">
                <a:latin typeface="Al-Jazeera-Arabic-Regular" pitchFamily="2" charset="-78"/>
                <a:cs typeface="Al-Jazeera-Arabic-Regular" pitchFamily="2" charset="-78"/>
              </a:rPr>
              <a:t> منتشرة على نطاق واسع حيث سعى الجمهور إلى استقبال صوت ستريو عالي الدقة. حيث أراد الجمهور استقبال موسيقى ذات جودة عالية، والراديو مصدرًا مجانيًا لهم. في نفس الوقت الذي كان فيه راديو </a:t>
            </a:r>
            <a:r>
              <a:rPr lang="en-US" sz="2000" dirty="0">
                <a:latin typeface="Al-Jazeera-Arabic-Regular" pitchFamily="2" charset="-78"/>
                <a:cs typeface="Al-Jazeera-Arabic-Regular" pitchFamily="2" charset="-78"/>
              </a:rPr>
              <a:t>FM </a:t>
            </a:r>
            <a:r>
              <a:rPr lang="ar-SA" sz="2000" dirty="0">
                <a:latin typeface="Al-Jazeera-Arabic-Regular" pitchFamily="2" charset="-78"/>
                <a:cs typeface="Al-Jazeera-Arabic-Regular" pitchFamily="2" charset="-78"/>
              </a:rPr>
              <a:t> يرتفع ، كانت تكنولوجيا الصوت الرقمي قيد التطوير. </a:t>
            </a:r>
          </a:p>
          <a:p>
            <a:pPr algn="just" rtl="1">
              <a:lnSpc>
                <a:spcPct val="150000"/>
              </a:lnSpc>
            </a:pPr>
            <a:r>
              <a:rPr lang="ar-SA" sz="2000" dirty="0">
                <a:latin typeface="Al-Jazeera-Arabic-Regular" pitchFamily="2" charset="-78"/>
                <a:cs typeface="Al-Jazeera-Arabic-Regular" pitchFamily="2" charset="-78"/>
              </a:rPr>
              <a:t>بحلول أواخر الثمانينيات والتسعينيات من القرن الماضي، دخلت الأقراص المضغوطة </a:t>
            </a:r>
            <a:r>
              <a:rPr lang="en-US" sz="2000" dirty="0">
                <a:latin typeface="Al-Jazeera-Arabic-Regular" pitchFamily="2" charset="-78"/>
                <a:cs typeface="Al-Jazeera-Arabic-Regular" pitchFamily="2" charset="-78"/>
              </a:rPr>
              <a:t>CD</a:t>
            </a:r>
            <a:r>
              <a:rPr lang="ar-SA" sz="2000" dirty="0">
                <a:latin typeface="Al-Jazeera-Arabic-Regular" pitchFamily="2" charset="-78"/>
                <a:cs typeface="Al-Jazeera-Arabic-Regular" pitchFamily="2" charset="-78"/>
              </a:rPr>
              <a:t> حيز الاستخدام، منهية بذلك العصر التناظري الطويل الأمد للتسجيلات الموسيقية. في غضون ذلك، تراجعت تقنية الراديو ، بسبب عدم وجود ابتكارات جديدة فيه حتى ظهر ال</a:t>
            </a:r>
            <a:r>
              <a:rPr lang="en-US" sz="2000" dirty="0">
                <a:latin typeface="Al-Jazeera-Arabic-Regular" pitchFamily="2" charset="-78"/>
                <a:cs typeface="Al-Jazeera-Arabic-Regular" pitchFamily="2" charset="-78"/>
              </a:rPr>
              <a:t>Hybrid Digital Radio</a:t>
            </a:r>
            <a:r>
              <a:rPr lang="ar-SA" sz="2000" dirty="0">
                <a:latin typeface="Al-Jazeera-Arabic-Regular" pitchFamily="2" charset="-78"/>
                <a:cs typeface="Al-Jazeera-Arabic-Regular" pitchFamily="2" charset="-78"/>
              </a:rPr>
              <a:t> الراديو الرقمي الهجين </a:t>
            </a:r>
            <a:r>
              <a:rPr lang="en-US" sz="2000" dirty="0">
                <a:latin typeface="Al-Jazeera-Arabic-Regular" pitchFamily="2" charset="-78"/>
                <a:cs typeface="Al-Jazeera-Arabic-Regular" pitchFamily="2" charset="-78"/>
              </a:rPr>
              <a:t>HD</a:t>
            </a:r>
            <a:r>
              <a:rPr lang="ar-SA" sz="2000" dirty="0">
                <a:latin typeface="Al-Jazeera-Arabic-Regular" pitchFamily="2" charset="-78"/>
                <a:cs typeface="Al-Jazeera-Arabic-Regular" pitchFamily="2" charset="-78"/>
              </a:rPr>
              <a:t> بعد ما يقرب من عقدين من الزمن. لفهم هذا الجزء من تاريخ الراديو ، من المهم معرفة الفرق بين الإشارات التناظرية والرقمية.</a:t>
            </a:r>
          </a:p>
        </p:txBody>
      </p:sp>
      <p:pic>
        <p:nvPicPr>
          <p:cNvPr id="11" name="Picture 10">
            <a:extLst>
              <a:ext uri="{FF2B5EF4-FFF2-40B4-BE49-F238E27FC236}">
                <a16:creationId xmlns:a16="http://schemas.microsoft.com/office/drawing/2014/main" id="{F39B3104-C8BD-F048-83BD-34E55F3E2CAA}"/>
              </a:ext>
            </a:extLst>
          </p:cNvPr>
          <p:cNvPicPr>
            <a:picLocks noChangeAspect="1"/>
          </p:cNvPicPr>
          <p:nvPr/>
        </p:nvPicPr>
        <p:blipFill rotWithShape="1">
          <a:blip r:embed="rId6">
            <a:extLst>
              <a:ext uri="{28A0092B-C50C-407E-A947-70E740481C1C}">
                <a14:useLocalDpi xmlns:a14="http://schemas.microsoft.com/office/drawing/2010/main" val="0"/>
              </a:ext>
            </a:extLst>
          </a:blip>
          <a:srcRect b="6622"/>
          <a:stretch/>
        </p:blipFill>
        <p:spPr>
          <a:xfrm>
            <a:off x="197411" y="2289230"/>
            <a:ext cx="3393727" cy="2550058"/>
          </a:xfrm>
          <a:prstGeom prst="rect">
            <a:avLst/>
          </a:prstGeom>
        </p:spPr>
      </p:pic>
    </p:spTree>
    <p:extLst>
      <p:ext uri="{BB962C8B-B14F-4D97-AF65-F5344CB8AC3E}">
        <p14:creationId xmlns:p14="http://schemas.microsoft.com/office/powerpoint/2010/main" val="41743953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71966" y="-92202"/>
            <a:ext cx="12335931" cy="7093805"/>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71974" y="4288121"/>
            <a:ext cx="6714451" cy="1972334"/>
          </a:xfrm>
          <a:prstGeom prst="rect">
            <a:avLst/>
          </a:prstGeom>
        </p:spPr>
      </p:pic>
      <p:sp>
        <p:nvSpPr>
          <p:cNvPr id="14" name="TextBox 13"/>
          <p:cNvSpPr txBox="1"/>
          <p:nvPr/>
        </p:nvSpPr>
        <p:spPr>
          <a:xfrm>
            <a:off x="381000" y="4735679"/>
            <a:ext cx="5386228" cy="1077218"/>
          </a:xfrm>
          <a:prstGeom prst="rect">
            <a:avLst/>
          </a:prstGeom>
          <a:noFill/>
        </p:spPr>
        <p:txBody>
          <a:bodyPr wrap="square" rtlCol="0">
            <a:spAutoFit/>
          </a:bodyPr>
          <a:lstStyle/>
          <a:p>
            <a:pPr marL="0" algn="r" defTabSz="914400" rtl="1" eaLnBrk="1" latinLnBrk="0" hangingPunct="1"/>
            <a:r>
              <a:rPr lang="ar-SA" sz="3200" b="1" dirty="0">
                <a:solidFill>
                  <a:schemeClr val="bg1"/>
                </a:solidFill>
                <a:latin typeface="Al-Jazeera-Arabic-Regular" pitchFamily="2" charset="-78"/>
                <a:cs typeface="Al-Jazeera-Arabic-Regular" pitchFamily="2" charset="-78"/>
              </a:rPr>
              <a:t>النظام الإذاعي التناظري والرقمي</a:t>
            </a:r>
          </a:p>
          <a:p>
            <a:pPr marL="0" algn="r" defTabSz="914400" rtl="1" eaLnBrk="1" latinLnBrk="0" hangingPunct="1"/>
            <a:r>
              <a:rPr lang="en-US" sz="3200" b="1" dirty="0">
                <a:solidFill>
                  <a:schemeClr val="bg1"/>
                </a:solidFill>
                <a:latin typeface="Al-Jazeera-Arabic-Regular" pitchFamily="2" charset="-78"/>
                <a:cs typeface="Al-Jazeera-Arabic-Regular" pitchFamily="2" charset="-78"/>
              </a:rPr>
              <a:t>Analog VS Digital</a:t>
            </a:r>
            <a:endParaRPr lang="ar-SA" sz="3200" b="1" dirty="0">
              <a:solidFill>
                <a:schemeClr val="bg1"/>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16108226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C9D673C8-03A2-054B-BEC7-D9FB4CCA9D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4067" y="3771434"/>
            <a:ext cx="2065091" cy="206509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1696"/>
            <a:ext cx="9533101" cy="1610200"/>
          </a:xfrm>
          <a:prstGeom prst="rect">
            <a:avLst/>
          </a:prstGeom>
        </p:spPr>
      </p:pic>
      <p:sp>
        <p:nvSpPr>
          <p:cNvPr id="7" name="TextBox 6"/>
          <p:cNvSpPr txBox="1"/>
          <p:nvPr/>
        </p:nvSpPr>
        <p:spPr>
          <a:xfrm>
            <a:off x="3317853" y="601291"/>
            <a:ext cx="3560591"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النظام التناظري </a:t>
            </a:r>
            <a:r>
              <a:rPr lang="en-US" sz="2800" b="1" dirty="0">
                <a:solidFill>
                  <a:schemeClr val="bg1"/>
                </a:solidFill>
                <a:latin typeface="Al-Jazeera-Arabic-Regular" pitchFamily="2" charset="-78"/>
                <a:cs typeface="Al-Jazeera-Arabic-Regular" pitchFamily="2" charset="-78"/>
              </a:rPr>
              <a:t>Analog</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604153" y="1460071"/>
            <a:ext cx="7166149" cy="4199035"/>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يكمن الاختلاف بين الصوت التناظري والرقمي في كيفية إعادة إنتاج الصوت. في النظام التناظري </a:t>
            </a:r>
            <a:r>
              <a:rPr lang="en-US" sz="2000" dirty="0">
                <a:latin typeface="Al-Jazeera-Arabic-Regular" pitchFamily="2" charset="-78"/>
                <a:cs typeface="Al-Jazeera-Arabic-Regular" pitchFamily="2" charset="-78"/>
              </a:rPr>
              <a:t>Analog</a:t>
            </a:r>
            <a:r>
              <a:rPr lang="ar-SA" sz="2000" dirty="0">
                <a:latin typeface="Al-Jazeera-Arabic-Regular" pitchFamily="2" charset="-78"/>
                <a:cs typeface="Al-Jazeera-Arabic-Regular" pitchFamily="2" charset="-78"/>
              </a:rPr>
              <a:t> يتم تمثيل الصوت كموجة. وموجة الراديو هي موجة كهرومغناطيسية يرسلها هوائي ولها ترددات مختلفة. من خلال ضبط جهاز استقبال راديو على تردد معين، يمكن للمستمعين التقاط هذه الإشارة المحددة. وفي التسجيل التناظري يكون هناك تمثيلًا ماديًا مكافئًا للموجات الصوتية وتسجل على جسم مادي مثل قرص (تسجيل) أو شريط مغناطيسي (شريط كاسيت). عند التشغيل بعد التسجيل، يقرأ مشغل الصوت المعلومات المادية الموجودة على القرص أو الشريط ويحول الأنماط ال</a:t>
            </a:r>
            <a:r>
              <a:rPr lang="en-US" sz="2000" dirty="0">
                <a:latin typeface="Al-Jazeera-Arabic-Regular" pitchFamily="2" charset="-78"/>
                <a:cs typeface="Al-Jazeera-Arabic-Regular" pitchFamily="2" charset="-78"/>
              </a:rPr>
              <a:t>analog</a:t>
            </a:r>
            <a:r>
              <a:rPr lang="ar-SA" sz="2000" dirty="0">
                <a:latin typeface="Al-Jazeera-Arabic-Regular" pitchFamily="2" charset="-78"/>
                <a:cs typeface="Al-Jazeera-Arabic-Regular" pitchFamily="2" charset="-78"/>
              </a:rPr>
              <a:t> إلى صوت يمكننا سماعه. </a:t>
            </a:r>
          </a:p>
        </p:txBody>
      </p:sp>
      <p:pic>
        <p:nvPicPr>
          <p:cNvPr id="11" name="Picture 10">
            <a:extLst>
              <a:ext uri="{FF2B5EF4-FFF2-40B4-BE49-F238E27FC236}">
                <a16:creationId xmlns:a16="http://schemas.microsoft.com/office/drawing/2014/main" id="{9A8048E2-9397-3849-8D9F-EEA0CF98921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7450" y="1598504"/>
            <a:ext cx="3224911" cy="2149101"/>
          </a:xfrm>
          <a:prstGeom prst="rect">
            <a:avLst/>
          </a:prstGeom>
        </p:spPr>
      </p:pic>
    </p:spTree>
    <p:extLst>
      <p:ext uri="{BB962C8B-B14F-4D97-AF65-F5344CB8AC3E}">
        <p14:creationId xmlns:p14="http://schemas.microsoft.com/office/powerpoint/2010/main" val="9218478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831311" y="601291"/>
            <a:ext cx="3560591"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النظام التناظري </a:t>
            </a:r>
            <a:r>
              <a:rPr lang="en-US" sz="2800" b="1" dirty="0">
                <a:solidFill>
                  <a:schemeClr val="bg1"/>
                </a:solidFill>
                <a:latin typeface="Al-Jazeera-Arabic-Regular" pitchFamily="2" charset="-78"/>
                <a:cs typeface="Al-Jazeera-Arabic-Regular" pitchFamily="2" charset="-78"/>
              </a:rPr>
              <a:t>Analog</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871609" y="1649313"/>
            <a:ext cx="7886967" cy="3737370"/>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بالنسبة للراديو ، تنطبق مبادئ مماثلة. يتم تحويل طاقة الموجة الصوتية إلى أنماط كهربائية تحاكي الموجة الصوتية. يتم بعد ذلك تركيب هذه الأنماط الكهربائية على الموجة الحاملة ونقلها إلى أجهزة الاستقبال (أجهزة الراديو) ، والتي تحول الأنماط الكهربائية إلى موسيقى أو كلام أو أصوات أخرى يمكننا الاستمتاع بها. في حين تم تحسين جودة الصوت على مر السنين، كان أحد الابتكارات الملحوظة في نقل موجات الراديو هو تقسيم الموجات لإنشاء صوت ستيريو. بالنسبة لجسم الراديو نفسه </a:t>
            </a:r>
            <a:r>
              <a:rPr lang="en-US" sz="2000" dirty="0">
                <a:latin typeface="Al-Jazeera-Arabic-Regular" pitchFamily="2" charset="-78"/>
                <a:cs typeface="Al-Jazeera-Arabic-Regular" pitchFamily="2" charset="-78"/>
              </a:rPr>
              <a:t>Hardware</a:t>
            </a:r>
            <a:r>
              <a:rPr lang="ar-SA" sz="2000" dirty="0">
                <a:latin typeface="Al-Jazeera-Arabic-Regular" pitchFamily="2" charset="-78"/>
                <a:cs typeface="Al-Jazeera-Arabic-Regular" pitchFamily="2" charset="-78"/>
              </a:rPr>
              <a:t>، أتاح تقليص حجم أجهزة الراديو إمكانية التحرك به، وأدت التطورات ذات الصلة إلى تحسين جودة الصوت</a:t>
            </a:r>
          </a:p>
        </p:txBody>
      </p:sp>
      <p:pic>
        <p:nvPicPr>
          <p:cNvPr id="10" name="Picture 9">
            <a:extLst>
              <a:ext uri="{FF2B5EF4-FFF2-40B4-BE49-F238E27FC236}">
                <a16:creationId xmlns:a16="http://schemas.microsoft.com/office/drawing/2014/main" id="{6B8B1567-40F6-6645-8966-5294C0EFACEC}"/>
              </a:ext>
            </a:extLst>
          </p:cNvPr>
          <p:cNvPicPr>
            <a:picLocks noChangeAspect="1"/>
          </p:cNvPicPr>
          <p:nvPr/>
        </p:nvPicPr>
        <p:blipFill>
          <a:blip r:embed="rId6"/>
          <a:stretch>
            <a:fillRect/>
          </a:stretch>
        </p:blipFill>
        <p:spPr>
          <a:xfrm>
            <a:off x="474802" y="2482850"/>
            <a:ext cx="3149600" cy="1892300"/>
          </a:xfrm>
          <a:prstGeom prst="rect">
            <a:avLst/>
          </a:prstGeom>
        </p:spPr>
      </p:pic>
    </p:spTree>
    <p:extLst>
      <p:ext uri="{BB962C8B-B14F-4D97-AF65-F5344CB8AC3E}">
        <p14:creationId xmlns:p14="http://schemas.microsoft.com/office/powerpoint/2010/main" val="1712841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981604" y="601291"/>
            <a:ext cx="3308919"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النظام الرقمي </a:t>
            </a:r>
            <a:r>
              <a:rPr lang="en-US" sz="2800" b="1" dirty="0">
                <a:solidFill>
                  <a:schemeClr val="bg1"/>
                </a:solidFill>
                <a:latin typeface="Al-Jazeera-Arabic-Regular" pitchFamily="2" charset="-78"/>
                <a:cs typeface="Al-Jazeera-Arabic-Regular" pitchFamily="2" charset="-78"/>
              </a:rPr>
              <a:t>Digital</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781586" y="1791147"/>
            <a:ext cx="7996445" cy="3275705"/>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من ناحية أخرى ، يتم إجراء التسجيلات الرقمية بأخذ آلاف "العينات" </a:t>
            </a:r>
            <a:r>
              <a:rPr lang="en-US" sz="2000" dirty="0">
                <a:latin typeface="Al-Jazeera-Arabic-Regular" pitchFamily="2" charset="-78"/>
                <a:cs typeface="Al-Jazeera-Arabic-Regular" pitchFamily="2" charset="-78"/>
              </a:rPr>
              <a:t>Samples</a:t>
            </a:r>
            <a:r>
              <a:rPr lang="ar-SA" sz="2000" dirty="0">
                <a:latin typeface="Al-Jazeera-Arabic-Regular" pitchFamily="2" charset="-78"/>
                <a:cs typeface="Al-Jazeera-Arabic-Regular" pitchFamily="2" charset="-78"/>
              </a:rPr>
              <a:t> من الإشارة التناظرية، مع رقم لكل عينة يمثل حجم أو قوة الإشارة في تلك اللحظة. يمكن تجميع آلاف العينات للتقريب للموجة الأصلية وتأخذ شكل عتبات السلالم "</a:t>
            </a:r>
            <a:r>
              <a:rPr lang="en-US" sz="2000" dirty="0">
                <a:latin typeface="Al-Jazeera-Arabic-Regular" pitchFamily="2" charset="-78"/>
                <a:cs typeface="Al-Jazeera-Arabic-Regular" pitchFamily="2" charset="-78"/>
              </a:rPr>
              <a:t>"stairstep</a:t>
            </a:r>
            <a:r>
              <a:rPr lang="ar-SA" sz="2000" dirty="0">
                <a:latin typeface="Al-Jazeera-Arabic-Regular" pitchFamily="2" charset="-78"/>
                <a:cs typeface="Al-Jazeera-Arabic-Regular" pitchFamily="2" charset="-78"/>
              </a:rPr>
              <a:t> التي تمثل ما يحدث عند دمج هذه العينات الرقمية لإعادة إنشاء الموجة التناظرية. كلما أخُذت عينات أكثر ، زادت سلاسة الموجة وزاد دقة الصوت. ويتكون الصوت الرقمي من خلال سلسلة كود مكونة من رقمين فقط 0 و 1 والتي تنشئ سلسلة </a:t>
            </a:r>
            <a:r>
              <a:rPr lang="ar-SA" sz="2000" dirty="0" err="1">
                <a:latin typeface="Al-Jazeera-Arabic-Regular" pitchFamily="2" charset="-78"/>
                <a:cs typeface="Al-Jazeera-Arabic-Regular" pitchFamily="2" charset="-78"/>
              </a:rPr>
              <a:t>أكواد</a:t>
            </a:r>
            <a:r>
              <a:rPr lang="ar-SA" sz="2000" dirty="0">
                <a:latin typeface="Al-Jazeera-Arabic-Regular" pitchFamily="2" charset="-78"/>
                <a:cs typeface="Al-Jazeera-Arabic-Regular" pitchFamily="2" charset="-78"/>
              </a:rPr>
              <a:t> توجه المشغل الرقمي </a:t>
            </a:r>
            <a:r>
              <a:rPr lang="en-US" sz="2000" dirty="0">
                <a:latin typeface="Al-Jazeera-Arabic-Regular" pitchFamily="2" charset="-78"/>
                <a:cs typeface="Al-Jazeera-Arabic-Regular" pitchFamily="2" charset="-78"/>
              </a:rPr>
              <a:t>digital player</a:t>
            </a:r>
            <a:r>
              <a:rPr lang="ar-SA" sz="2000" dirty="0">
                <a:latin typeface="Al-Jazeera-Arabic-Regular" pitchFamily="2" charset="-78"/>
                <a:cs typeface="Al-Jazeera-Arabic-Regular" pitchFamily="2" charset="-78"/>
              </a:rPr>
              <a:t> إلى ما يجب تشغيله.</a:t>
            </a:r>
          </a:p>
        </p:txBody>
      </p:sp>
      <p:pic>
        <p:nvPicPr>
          <p:cNvPr id="10" name="Picture 9">
            <a:extLst>
              <a:ext uri="{FF2B5EF4-FFF2-40B4-BE49-F238E27FC236}">
                <a16:creationId xmlns:a16="http://schemas.microsoft.com/office/drawing/2014/main" id="{85B2E39B-68B6-2A48-852D-AFD30DE17064}"/>
              </a:ext>
            </a:extLst>
          </p:cNvPr>
          <p:cNvPicPr>
            <a:picLocks noChangeAspect="1"/>
          </p:cNvPicPr>
          <p:nvPr/>
        </p:nvPicPr>
        <p:blipFill>
          <a:blip r:embed="rId6"/>
          <a:stretch>
            <a:fillRect/>
          </a:stretch>
        </p:blipFill>
        <p:spPr>
          <a:xfrm>
            <a:off x="381300" y="2593350"/>
            <a:ext cx="3149600" cy="1892300"/>
          </a:xfrm>
          <a:prstGeom prst="rect">
            <a:avLst/>
          </a:prstGeom>
        </p:spPr>
      </p:pic>
    </p:spTree>
    <p:extLst>
      <p:ext uri="{BB962C8B-B14F-4D97-AF65-F5344CB8AC3E}">
        <p14:creationId xmlns:p14="http://schemas.microsoft.com/office/powerpoint/2010/main" val="12628249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000654" y="601291"/>
            <a:ext cx="3308919"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النظام الرقمي </a:t>
            </a:r>
            <a:r>
              <a:rPr lang="en-US" sz="2800" b="1" dirty="0">
                <a:solidFill>
                  <a:schemeClr val="bg1"/>
                </a:solidFill>
                <a:latin typeface="Al-Jazeera-Arabic-Regular" pitchFamily="2" charset="-78"/>
                <a:cs typeface="Al-Jazeera-Arabic-Regular" pitchFamily="2" charset="-78"/>
              </a:rPr>
              <a:t>Digital</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644446" y="1446003"/>
            <a:ext cx="7126322" cy="4199035"/>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في أوائل الثمانينيات ، وصل الصوت الرقمي إلى الاتجاه السائد على شكل قرص مضغوط </a:t>
            </a:r>
            <a:r>
              <a:rPr lang="en-US" sz="2000" dirty="0">
                <a:latin typeface="Al-Jazeera-Arabic-Regular" pitchFamily="2" charset="-78"/>
                <a:cs typeface="Al-Jazeera-Arabic-Regular" pitchFamily="2" charset="-78"/>
              </a:rPr>
              <a:t> CD</a:t>
            </a:r>
            <a:r>
              <a:rPr lang="ar-SA" sz="2000" dirty="0">
                <a:latin typeface="Al-Jazeera-Arabic-Regular" pitchFamily="2" charset="-78"/>
                <a:cs typeface="Al-Jazeera-Arabic-Regular" pitchFamily="2" charset="-78"/>
              </a:rPr>
              <a:t>والذي تم تسويقه على أنه صغير ("مضغوط") وغير قابل للتدمير تقريبًا بصوت شبه مثالي. تتم مقارنة ذلك بشريط الكاسيت الذي يتفكك بفعل الحرارة، أو </a:t>
            </a:r>
            <a:r>
              <a:rPr lang="ar-SA" sz="2000" dirty="0" err="1">
                <a:latin typeface="Al-Jazeera-Arabic-Regular" pitchFamily="2" charset="-78"/>
                <a:cs typeface="Al-Jazeera-Arabic-Regular" pitchFamily="2" charset="-78"/>
              </a:rPr>
              <a:t>باسطوانات</a:t>
            </a:r>
            <a:r>
              <a:rPr lang="ar-SA" sz="2000" dirty="0">
                <a:latin typeface="Al-Jazeera-Arabic-Regular" pitchFamily="2" charset="-78"/>
                <a:cs typeface="Al-Jazeera-Arabic-Regular" pitchFamily="2" charset="-78"/>
              </a:rPr>
              <a:t> </a:t>
            </a:r>
            <a:r>
              <a:rPr lang="ar-SA" sz="2000" dirty="0" err="1">
                <a:latin typeface="Al-Jazeera-Arabic-Regular" pitchFamily="2" charset="-78"/>
                <a:cs typeface="Al-Jazeera-Arabic-Regular" pitchFamily="2" charset="-78"/>
              </a:rPr>
              <a:t>الفينيل</a:t>
            </a:r>
            <a:r>
              <a:rPr lang="ar-SA" sz="2000" dirty="0">
                <a:latin typeface="Al-Jazeera-Arabic-Regular" pitchFamily="2" charset="-78"/>
                <a:cs typeface="Al-Jazeera-Arabic-Regular" pitchFamily="2" charset="-78"/>
              </a:rPr>
              <a:t> التي يمكن أن تخدش أو تنكسر أو تشوه. سرعان ما تبنى الجمهور تقنية الأقراص المضغوطة مع انخفاض الأسعار وانتقال صناعة الموسيقى إلى العصر الرقمي في إنتاج الموسيقى على الأقراص المضغوطة. وأصبح الجمهور متعلقاً بشدة ، وكان على صناعة الراديو التكيف مع التوقعات الأعلى من الجمهور الذين طالبوا بصوت أكثر وضوحًا. </a:t>
            </a:r>
          </a:p>
        </p:txBody>
      </p:sp>
      <p:pic>
        <p:nvPicPr>
          <p:cNvPr id="13" name="Picture 12">
            <a:extLst>
              <a:ext uri="{FF2B5EF4-FFF2-40B4-BE49-F238E27FC236}">
                <a16:creationId xmlns:a16="http://schemas.microsoft.com/office/drawing/2014/main" id="{6C62E4BD-A7D8-8447-93D9-3C5F82071F3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794" y="1902710"/>
            <a:ext cx="3610374" cy="3242603"/>
          </a:xfrm>
          <a:prstGeom prst="rect">
            <a:avLst/>
          </a:prstGeom>
        </p:spPr>
      </p:pic>
    </p:spTree>
    <p:extLst>
      <p:ext uri="{BB962C8B-B14F-4D97-AF65-F5344CB8AC3E}">
        <p14:creationId xmlns:p14="http://schemas.microsoft.com/office/powerpoint/2010/main" val="17325726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082983" y="601291"/>
            <a:ext cx="3308919"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النظام الرقمي </a:t>
            </a:r>
            <a:r>
              <a:rPr lang="en-US" sz="2800" b="1" dirty="0">
                <a:solidFill>
                  <a:schemeClr val="bg1"/>
                </a:solidFill>
                <a:latin typeface="Al-Jazeera-Arabic-Regular" pitchFamily="2" charset="-78"/>
                <a:cs typeface="Al-Jazeera-Arabic-Regular" pitchFamily="2" charset="-78"/>
              </a:rPr>
              <a:t>Digital</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51740" y="1926589"/>
            <a:ext cx="10857601" cy="2814040"/>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ومع ذلك ، فإن تحويل الراديو التناظري إلى راديو رقمي سيكون عملية معقدة قد تستغرق عقودًا لإنجازها. كانت هناك العديد من المشكلات التي كان على صناعة الراديو التغلب عليها في الانتقال من التناظرية إلى الرقمية. في الثمانينيات كانت تكلفة تخزين وبث الإشارات الرقمية باهظة. في عام 1983 ، بلغت تكلفة التخزين البالغة 1 ميجابايت 319 دولارًا وستحتوي على ربع أغنية واحدة تقريبًا، وكانت السرعة التي يمكن بها بث الصوت بطيئة للغاية لدرجة أنه كان من غير المعقول الانتقال إلى نظام البث الرقمي. لكي تكون التكنولوجيا الرقمية عملية ، يجب تقليل حجم الملفات وزيادة عرض النطاق الترددي.</a:t>
            </a:r>
          </a:p>
        </p:txBody>
      </p:sp>
    </p:spTree>
    <p:extLst>
      <p:ext uri="{BB962C8B-B14F-4D97-AF65-F5344CB8AC3E}">
        <p14:creationId xmlns:p14="http://schemas.microsoft.com/office/powerpoint/2010/main" val="32549136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099895" y="601291"/>
            <a:ext cx="3308919"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النظام الرقمي </a:t>
            </a:r>
            <a:r>
              <a:rPr lang="en-US" sz="2800" b="1" dirty="0">
                <a:solidFill>
                  <a:schemeClr val="bg1"/>
                </a:solidFill>
                <a:latin typeface="Al-Jazeera-Arabic-Regular" pitchFamily="2" charset="-78"/>
                <a:cs typeface="Al-Jazeera-Arabic-Regular" pitchFamily="2" charset="-78"/>
              </a:rPr>
              <a:t>Digital</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125072" y="1327614"/>
            <a:ext cx="7664291" cy="4658839"/>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تقدمت تقنية الصوت الرقمي مع إدخال برامج الترميز التي تقلص الصوت الرقمي إلى أحجام أكثر قابلية للإدارة وتمكن من نقل البيانات الصوتية بشكل أسرع. يعد ضغط الصوت مهمًا للبث الإذاعي الرقمي لأنه يؤثر على جودة الصوت الذي يتم تسليمه على الإشارة الرقمية. كان برنامج الترميز </a:t>
            </a:r>
            <a:r>
              <a:rPr lang="en-US" sz="2000" dirty="0">
                <a:latin typeface="Al-Jazeera-Arabic-Regular" pitchFamily="2" charset="-78"/>
                <a:cs typeface="Al-Jazeera-Arabic-Regular" pitchFamily="2" charset="-78"/>
              </a:rPr>
              <a:t>Codec</a:t>
            </a:r>
            <a:r>
              <a:rPr lang="ar-SA" sz="2000" dirty="0">
                <a:latin typeface="Al-Jazeera-Arabic-Regular" pitchFamily="2" charset="-78"/>
                <a:cs typeface="Al-Jazeera-Arabic-Regular" pitchFamily="2" charset="-78"/>
              </a:rPr>
              <a:t> الذي ظهر كمعيار هو </a:t>
            </a:r>
            <a:r>
              <a:rPr lang="en-US" sz="2000" dirty="0">
                <a:latin typeface="Al-Jazeera-Arabic-Regular" pitchFamily="2" charset="-78"/>
                <a:cs typeface="Al-Jazeera-Arabic-Regular" pitchFamily="2" charset="-78"/>
              </a:rPr>
              <a:t>MPEG ‐ 1 Audio Layer 3 ، </a:t>
            </a:r>
            <a:r>
              <a:rPr lang="ar-SA" sz="2000" dirty="0">
                <a:latin typeface="Al-Jazeera-Arabic-Regular" pitchFamily="2" charset="-78"/>
                <a:cs typeface="Al-Jazeera-Arabic-Regular" pitchFamily="2" charset="-78"/>
              </a:rPr>
              <a:t>المعروف أكثر باسم </a:t>
            </a:r>
            <a:r>
              <a:rPr lang="en-US" sz="2000" dirty="0">
                <a:latin typeface="Al-Jazeera-Arabic-Regular" pitchFamily="2" charset="-78"/>
                <a:cs typeface="Al-Jazeera-Arabic-Regular" pitchFamily="2" charset="-78"/>
              </a:rPr>
              <a:t>MP3</a:t>
            </a:r>
            <a:r>
              <a:rPr lang="ar-SA" sz="2000" dirty="0">
                <a:latin typeface="Al-Jazeera-Arabic-Regular" pitchFamily="2" charset="-78"/>
                <a:cs typeface="Al-Jazeera-Arabic-Regular" pitchFamily="2" charset="-78"/>
              </a:rPr>
              <a:t>. واستطاع </a:t>
            </a:r>
            <a:r>
              <a:rPr lang="en-US" sz="2000" dirty="0">
                <a:latin typeface="Al-Jazeera-Arabic-Regular" pitchFamily="2" charset="-78"/>
                <a:cs typeface="Al-Jazeera-Arabic-Regular" pitchFamily="2" charset="-78"/>
              </a:rPr>
              <a:t>MP3 </a:t>
            </a:r>
            <a:r>
              <a:rPr lang="ar-SA" sz="2000" dirty="0">
                <a:latin typeface="Al-Jazeera-Arabic-Regular" pitchFamily="2" charset="-78"/>
                <a:cs typeface="Al-Jazeera-Arabic-Regular" pitchFamily="2" charset="-78"/>
              </a:rPr>
              <a:t> ضغط الصوت إلى حوالي عُشر حجمه دون تغيير ملحوظ في جودة الصوت لمستمعي</a:t>
            </a:r>
            <a:r>
              <a:rPr lang="en-US" sz="2000" dirty="0">
                <a:latin typeface="Al-Jazeera-Arabic-Regular" pitchFamily="2" charset="-78"/>
                <a:cs typeface="Al-Jazeera-Arabic-Regular" pitchFamily="2" charset="-78"/>
              </a:rPr>
              <a:t>FM </a:t>
            </a:r>
            <a:r>
              <a:rPr lang="ar-SA" sz="2000" dirty="0">
                <a:latin typeface="Al-Jazeera-Arabic-Regular" pitchFamily="2" charset="-78"/>
                <a:cs typeface="Al-Jazeera-Arabic-Regular" pitchFamily="2" charset="-78"/>
              </a:rPr>
              <a:t>. بينما يقوم </a:t>
            </a:r>
            <a:r>
              <a:rPr lang="en-US" sz="2000" dirty="0">
                <a:latin typeface="Al-Jazeera-Arabic-Regular" pitchFamily="2" charset="-78"/>
                <a:cs typeface="Al-Jazeera-Arabic-Regular" pitchFamily="2" charset="-78"/>
              </a:rPr>
              <a:t>Codec MP3</a:t>
            </a:r>
            <a:r>
              <a:rPr lang="ar-SA" sz="2000" dirty="0">
                <a:latin typeface="Al-Jazeera-Arabic-Regular" pitchFamily="2" charset="-78"/>
                <a:cs typeface="Al-Jazeera-Arabic-Regular" pitchFamily="2" charset="-78"/>
              </a:rPr>
              <a:t> بضغط البيانات الصوتية إلى مستوى صوتي أقل مما كان مستخدمًا قبل توحيد الصوت الرقمي.</a:t>
            </a:r>
            <a:r>
              <a:rPr lang="en-US" sz="2000" dirty="0">
                <a:latin typeface="Al-Jazeera-Arabic-Regular" pitchFamily="2" charset="-78"/>
                <a:cs typeface="Al-Jazeera-Arabic-Regular" pitchFamily="2" charset="-78"/>
              </a:rPr>
              <a:t> </a:t>
            </a:r>
            <a:r>
              <a:rPr lang="ar-SA" sz="2000" dirty="0">
                <a:latin typeface="Al-Jazeera-Arabic-Regular" pitchFamily="2" charset="-78"/>
                <a:cs typeface="Al-Jazeera-Arabic-Regular" pitchFamily="2" charset="-78"/>
              </a:rPr>
              <a:t>كل تطور التكنولوجيا الأساسية </a:t>
            </a:r>
            <a:r>
              <a:rPr lang="ar-SA" sz="2000" dirty="0" err="1">
                <a:latin typeface="Al-Jazeera-Arabic-Regular" pitchFamily="2" charset="-78"/>
                <a:cs typeface="Al-Jazeera-Arabic-Regular" pitchFamily="2" charset="-78"/>
              </a:rPr>
              <a:t>لل</a:t>
            </a:r>
            <a:r>
              <a:rPr lang="en-US" sz="2000" dirty="0">
                <a:latin typeface="Al-Jazeera-Arabic-Regular" pitchFamily="2" charset="-78"/>
                <a:cs typeface="Al-Jazeera-Arabic-Regular" pitchFamily="2" charset="-78"/>
              </a:rPr>
              <a:t>Binary code</a:t>
            </a:r>
            <a:r>
              <a:rPr lang="ar-SA" sz="2000" dirty="0">
                <a:latin typeface="Al-Jazeera-Arabic-Regular" pitchFamily="2" charset="-78"/>
                <a:cs typeface="Al-Jazeera-Arabic-Regular" pitchFamily="2" charset="-78"/>
              </a:rPr>
              <a:t> وضغط الصوت </a:t>
            </a:r>
            <a:r>
              <a:rPr lang="en-US" sz="2000" dirty="0">
                <a:latin typeface="Al-Jazeera-Arabic-Regular" pitchFamily="2" charset="-78"/>
                <a:cs typeface="Al-Jazeera-Arabic-Regular" pitchFamily="2" charset="-78"/>
              </a:rPr>
              <a:t>Audio Compression</a:t>
            </a:r>
            <a:r>
              <a:rPr lang="ar-SA" sz="2000" dirty="0">
                <a:latin typeface="Al-Jazeera-Arabic-Regular" pitchFamily="2" charset="-78"/>
                <a:cs typeface="Al-Jazeera-Arabic-Regular" pitchFamily="2" charset="-78"/>
              </a:rPr>
              <a:t> تم من أجل تسهيل البث الإذاعي الرقمي.</a:t>
            </a:r>
          </a:p>
        </p:txBody>
      </p:sp>
      <p:pic>
        <p:nvPicPr>
          <p:cNvPr id="11" name="Picture 10">
            <a:extLst>
              <a:ext uri="{FF2B5EF4-FFF2-40B4-BE49-F238E27FC236}">
                <a16:creationId xmlns:a16="http://schemas.microsoft.com/office/drawing/2014/main" id="{6929D70B-48E4-8E40-99A6-1222FC8E8E2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100" y="2489231"/>
            <a:ext cx="3810000" cy="2273300"/>
          </a:xfrm>
          <a:prstGeom prst="rect">
            <a:avLst/>
          </a:prstGeom>
        </p:spPr>
      </p:pic>
    </p:spTree>
    <p:extLst>
      <p:ext uri="{BB962C8B-B14F-4D97-AF65-F5344CB8AC3E}">
        <p14:creationId xmlns:p14="http://schemas.microsoft.com/office/powerpoint/2010/main" val="32523821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71966" y="-92202"/>
            <a:ext cx="12335931" cy="7093805"/>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71974" y="4288121"/>
            <a:ext cx="6714451" cy="1972334"/>
          </a:xfrm>
          <a:prstGeom prst="rect">
            <a:avLst/>
          </a:prstGeom>
        </p:spPr>
      </p:pic>
      <p:sp>
        <p:nvSpPr>
          <p:cNvPr id="14" name="TextBox 13"/>
          <p:cNvSpPr txBox="1"/>
          <p:nvPr/>
        </p:nvSpPr>
        <p:spPr>
          <a:xfrm>
            <a:off x="381000" y="4981900"/>
            <a:ext cx="5386228" cy="584775"/>
          </a:xfrm>
          <a:prstGeom prst="rect">
            <a:avLst/>
          </a:prstGeom>
          <a:noFill/>
        </p:spPr>
        <p:txBody>
          <a:bodyPr wrap="square" rtlCol="0">
            <a:spAutoFit/>
          </a:bodyPr>
          <a:lstStyle/>
          <a:p>
            <a:pPr marL="0" algn="r" defTabSz="914400" rtl="1" eaLnBrk="1" latinLnBrk="0" hangingPunct="1"/>
            <a:r>
              <a:rPr lang="ar-SA" sz="3200" b="1" dirty="0">
                <a:solidFill>
                  <a:schemeClr val="bg1"/>
                </a:solidFill>
                <a:latin typeface="Al-Jazeera-Arabic-Regular" pitchFamily="2" charset="-78"/>
                <a:cs typeface="Al-Jazeera-Arabic-Regular" pitchFamily="2" charset="-78"/>
              </a:rPr>
              <a:t>التحول الرقمي للبث الإذاعي</a:t>
            </a:r>
          </a:p>
        </p:txBody>
      </p:sp>
    </p:spTree>
    <p:extLst>
      <p:ext uri="{BB962C8B-B14F-4D97-AF65-F5344CB8AC3E}">
        <p14:creationId xmlns:p14="http://schemas.microsoft.com/office/powerpoint/2010/main" val="25105150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199469" y="601291"/>
            <a:ext cx="5793061" cy="523220"/>
          </a:xfrm>
          <a:prstGeom prst="rect">
            <a:avLst/>
          </a:prstGeom>
          <a:noFill/>
        </p:spPr>
        <p:txBody>
          <a:bodyPr wrap="none" rtlCol="0">
            <a:spAutoFit/>
          </a:bodyPr>
          <a:lstStyle/>
          <a:p>
            <a:pPr marL="0" algn="l" defTabSz="914400" rtl="0" eaLnBrk="1" latinLnBrk="0" hangingPunct="1"/>
            <a:r>
              <a:rPr lang="en-US" sz="2800" b="1" dirty="0">
                <a:solidFill>
                  <a:schemeClr val="bg1"/>
                </a:solidFill>
                <a:latin typeface="Al-Jazeera-Arabic-Regular" pitchFamily="2" charset="-78"/>
                <a:cs typeface="Al-Jazeera-Arabic-Regular" pitchFamily="2" charset="-78"/>
              </a:rPr>
              <a:t>DAB + Digital Audio Broadcasting</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242560" y="1690904"/>
            <a:ext cx="6521626" cy="3737370"/>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تسمح هذه التقنية بنقل البيانات الوصفية بما في ذلك تحديد المحطة وعناوين الأغاني ومعلومات الفنان، بالإضافة إلى البث المتقدم للخدمات مثل الأخبار العاجلة والرياضة والطقس وحركة المرور وتنبيهات الطوارئ. تسمح تقنية</a:t>
            </a:r>
            <a:r>
              <a:rPr lang="en-US" sz="2000" dirty="0">
                <a:latin typeface="Al-Jazeera-Arabic-Regular" pitchFamily="2" charset="-78"/>
                <a:cs typeface="Al-Jazeera-Arabic-Regular" pitchFamily="2" charset="-78"/>
              </a:rPr>
              <a:t>IBOC </a:t>
            </a:r>
            <a:r>
              <a:rPr lang="ar-SA" sz="2000" dirty="0">
                <a:latin typeface="Al-Jazeera-Arabic-Regular" pitchFamily="2" charset="-78"/>
                <a:cs typeface="Al-Jazeera-Arabic-Regular" pitchFamily="2" charset="-78"/>
              </a:rPr>
              <a:t> أيضًا بوضع العلامات على الخدمات التي تتيح للمستمعين تمييز الموسيقى التي يرغبون في شرائها. في النهاية، تمنح هذه التقنية مزيدًا من التحكم للمستمع وتشركه بطريقة لا يستطيع الراديو التناظري التقليدي القيام بها</a:t>
            </a:r>
          </a:p>
        </p:txBody>
      </p:sp>
      <p:pic>
        <p:nvPicPr>
          <p:cNvPr id="11" name="Picture 10">
            <a:extLst>
              <a:ext uri="{FF2B5EF4-FFF2-40B4-BE49-F238E27FC236}">
                <a16:creationId xmlns:a16="http://schemas.microsoft.com/office/drawing/2014/main" id="{B2918CFA-0637-664F-9CA9-486CCD3C2C7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740" y="2162315"/>
            <a:ext cx="4107440" cy="2423389"/>
          </a:xfrm>
          <a:prstGeom prst="rect">
            <a:avLst/>
          </a:prstGeom>
        </p:spPr>
      </p:pic>
    </p:spTree>
    <p:extLst>
      <p:ext uri="{BB962C8B-B14F-4D97-AF65-F5344CB8AC3E}">
        <p14:creationId xmlns:p14="http://schemas.microsoft.com/office/powerpoint/2010/main" val="19497771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199469" y="601291"/>
            <a:ext cx="5793061" cy="523220"/>
          </a:xfrm>
          <a:prstGeom prst="rect">
            <a:avLst/>
          </a:prstGeom>
          <a:noFill/>
        </p:spPr>
        <p:txBody>
          <a:bodyPr wrap="none" rtlCol="0">
            <a:spAutoFit/>
          </a:bodyPr>
          <a:lstStyle/>
          <a:p>
            <a:pPr marL="0" algn="l" defTabSz="914400" rtl="0" eaLnBrk="1" latinLnBrk="0" hangingPunct="1"/>
            <a:r>
              <a:rPr lang="en-US" sz="2800" b="1" dirty="0">
                <a:solidFill>
                  <a:schemeClr val="bg1"/>
                </a:solidFill>
                <a:latin typeface="Al-Jazeera-Arabic-Regular" pitchFamily="2" charset="-78"/>
                <a:cs typeface="Al-Jazeera-Arabic-Regular" pitchFamily="2" charset="-78"/>
              </a:rPr>
              <a:t>DAB + Digital Audio Broadcasting</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821382" y="1560315"/>
            <a:ext cx="6919053" cy="3737370"/>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في حين أن أنظمة توصيل الموسيقى البديلة ونقص معرفة الجمهور حول الراديو عالي الدقة يمثل عائقًا أمام نجاح هذه التكنولوجيا، كما أن صناعة السيارات أثرت على انتشار هذا الابتكار. ففي عام 2015 ، استحوذت شركة تكنولوجيا الصوت </a:t>
            </a:r>
            <a:r>
              <a:rPr lang="en-US" sz="2000" dirty="0">
                <a:latin typeface="Al-Jazeera-Arabic-Regular" pitchFamily="2" charset="-78"/>
                <a:cs typeface="Al-Jazeera-Arabic-Regular" pitchFamily="2" charset="-78"/>
              </a:rPr>
              <a:t>DTS </a:t>
            </a:r>
            <a:r>
              <a:rPr lang="ar-SA" sz="2000" dirty="0">
                <a:latin typeface="Al-Jazeera-Arabic-Regular" pitchFamily="2" charset="-78"/>
                <a:cs typeface="Al-Jazeera-Arabic-Regular" pitchFamily="2" charset="-78"/>
              </a:rPr>
              <a:t> على </a:t>
            </a:r>
            <a:r>
              <a:rPr lang="en-US" sz="2000" dirty="0" err="1">
                <a:latin typeface="Al-Jazeera-Arabic-Regular" pitchFamily="2" charset="-78"/>
                <a:cs typeface="Al-Jazeera-Arabic-Regular" pitchFamily="2" charset="-78"/>
              </a:rPr>
              <a:t>iBiquity</a:t>
            </a:r>
            <a:r>
              <a:rPr lang="en-US" sz="2000" dirty="0">
                <a:latin typeface="Al-Jazeera-Arabic-Regular" pitchFamily="2" charset="-78"/>
                <a:cs typeface="Al-Jazeera-Arabic-Regular" pitchFamily="2" charset="-78"/>
              </a:rPr>
              <a:t> </a:t>
            </a:r>
            <a:r>
              <a:rPr lang="ar-SA" sz="2000" dirty="0">
                <a:latin typeface="Al-Jazeera-Arabic-Regular" pitchFamily="2" charset="-78"/>
                <a:cs typeface="Al-Jazeera-Arabic-Regular" pitchFamily="2" charset="-78"/>
              </a:rPr>
              <a:t>  النظام الجديد المستخدم للراديو عالي الدقة، مع وعود بتوسيع سوق الراديو عالي الدقة ؛ ومع ذلك ، فقد واجهوا انتكاسة كبيرة مع قيام جنرال موتورز بإلغاء الميزة من عدد من الطرز. وبالتالي إذا لم يتم توحيد راديو </a:t>
            </a:r>
            <a:r>
              <a:rPr lang="en-US" sz="2000" dirty="0">
                <a:latin typeface="Al-Jazeera-Arabic-Regular" pitchFamily="2" charset="-78"/>
                <a:cs typeface="Al-Jazeera-Arabic-Regular" pitchFamily="2" charset="-78"/>
              </a:rPr>
              <a:t>HD</a:t>
            </a:r>
            <a:r>
              <a:rPr lang="ar-SA" sz="2000" dirty="0">
                <a:latin typeface="Al-Jazeera-Arabic-Regular" pitchFamily="2" charset="-78"/>
                <a:cs typeface="Al-Jazeera-Arabic-Regular" pitchFamily="2" charset="-78"/>
              </a:rPr>
              <a:t> </a:t>
            </a:r>
            <a:r>
              <a:rPr lang="en-US" sz="2000" dirty="0">
                <a:latin typeface="Al-Jazeera-Arabic-Regular" pitchFamily="2" charset="-78"/>
                <a:cs typeface="Al-Jazeera-Arabic-Regular" pitchFamily="2" charset="-78"/>
              </a:rPr>
              <a:t> </a:t>
            </a:r>
            <a:r>
              <a:rPr lang="ar-SA" sz="2000" dirty="0">
                <a:latin typeface="Al-Jazeera-Arabic-Regular" pitchFamily="2" charset="-78"/>
                <a:cs typeface="Al-Jazeera-Arabic-Regular" pitchFamily="2" charset="-78"/>
              </a:rPr>
              <a:t>في السيارات ، فلن تنجو تقنية الراديو هذه ولن تستمر.</a:t>
            </a:r>
          </a:p>
        </p:txBody>
      </p:sp>
      <p:pic>
        <p:nvPicPr>
          <p:cNvPr id="11" name="Picture 10">
            <a:extLst>
              <a:ext uri="{FF2B5EF4-FFF2-40B4-BE49-F238E27FC236}">
                <a16:creationId xmlns:a16="http://schemas.microsoft.com/office/drawing/2014/main" id="{72AC50C1-9B4F-FB4E-9B47-7CC5147FE09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740" y="2002251"/>
            <a:ext cx="3451303" cy="1262282"/>
          </a:xfrm>
          <a:prstGeom prst="rect">
            <a:avLst/>
          </a:prstGeom>
        </p:spPr>
      </p:pic>
      <p:pic>
        <p:nvPicPr>
          <p:cNvPr id="13" name="Picture 12">
            <a:extLst>
              <a:ext uri="{FF2B5EF4-FFF2-40B4-BE49-F238E27FC236}">
                <a16:creationId xmlns:a16="http://schemas.microsoft.com/office/drawing/2014/main" id="{9FD06950-BBD3-1746-9E97-FEC39AADCF80}"/>
              </a:ext>
            </a:extLst>
          </p:cNvPr>
          <p:cNvPicPr>
            <a:picLocks noChangeAspect="1"/>
          </p:cNvPicPr>
          <p:nvPr/>
        </p:nvPicPr>
        <p:blipFill rotWithShape="1">
          <a:blip r:embed="rId7">
            <a:extLst>
              <a:ext uri="{28A0092B-C50C-407E-A947-70E740481C1C}">
                <a14:useLocalDpi xmlns:a14="http://schemas.microsoft.com/office/drawing/2010/main" val="0"/>
              </a:ext>
            </a:extLst>
          </a:blip>
          <a:srcRect l="17691" r="15845"/>
          <a:stretch/>
        </p:blipFill>
        <p:spPr>
          <a:xfrm>
            <a:off x="1595740" y="3434061"/>
            <a:ext cx="1760516" cy="1765883"/>
          </a:xfrm>
          <a:prstGeom prst="rect">
            <a:avLst/>
          </a:prstGeom>
        </p:spPr>
      </p:pic>
    </p:spTree>
    <p:extLst>
      <p:ext uri="{BB962C8B-B14F-4D97-AF65-F5344CB8AC3E}">
        <p14:creationId xmlns:p14="http://schemas.microsoft.com/office/powerpoint/2010/main" val="10743659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199469" y="601291"/>
            <a:ext cx="5059718" cy="523220"/>
          </a:xfrm>
          <a:prstGeom prst="rect">
            <a:avLst/>
          </a:prstGeom>
          <a:noFill/>
        </p:spPr>
        <p:txBody>
          <a:bodyPr wrap="none" rtlCol="0">
            <a:spAutoFit/>
          </a:bodyPr>
          <a:lstStyle/>
          <a:p>
            <a:pPr marL="0" algn="l" defTabSz="914400" rtl="0" eaLnBrk="1" latinLnBrk="0" hangingPunct="1"/>
            <a:r>
              <a:rPr lang="ar-SA" sz="2800" b="1" dirty="0" err="1">
                <a:solidFill>
                  <a:schemeClr val="bg1"/>
                </a:solidFill>
                <a:latin typeface="Al-Jazeera-Arabic-Regular" pitchFamily="2" charset="-78"/>
                <a:cs typeface="Al-Jazeera-Arabic-Regular" pitchFamily="2" charset="-78"/>
              </a:rPr>
              <a:t>اتمتة</a:t>
            </a:r>
            <a:r>
              <a:rPr lang="ar-SA" sz="2800" b="1" dirty="0">
                <a:solidFill>
                  <a:schemeClr val="bg1"/>
                </a:solidFill>
                <a:latin typeface="Al-Jazeera-Arabic-Regular" pitchFamily="2" charset="-78"/>
                <a:cs typeface="Al-Jazeera-Arabic-Regular" pitchFamily="2" charset="-78"/>
              </a:rPr>
              <a:t> الراديو </a:t>
            </a:r>
            <a:r>
              <a:rPr lang="en-US" sz="2800" b="1" dirty="0">
                <a:solidFill>
                  <a:schemeClr val="bg1"/>
                </a:solidFill>
                <a:latin typeface="Al-Jazeera-Arabic-Regular" pitchFamily="2" charset="-78"/>
                <a:cs typeface="Al-Jazeera-Arabic-Regular" pitchFamily="2" charset="-78"/>
              </a:rPr>
              <a:t> Radio Automation</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508251" y="1288545"/>
            <a:ext cx="7232185" cy="4660699"/>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التشغيل الآلي للراديو هو استخدام برنامج برمجة البث </a:t>
            </a:r>
            <a:r>
              <a:rPr lang="ar-SA" sz="2000" dirty="0" err="1">
                <a:latin typeface="Al-Jazeera-Arabic-Regular" pitchFamily="2" charset="-78"/>
                <a:cs typeface="Al-Jazeera-Arabic-Regular" pitchFamily="2" charset="-78"/>
              </a:rPr>
              <a:t>لأتمتة</a:t>
            </a:r>
            <a:r>
              <a:rPr lang="ar-SA" sz="2000" dirty="0">
                <a:latin typeface="Al-Jazeera-Arabic-Regular" pitchFamily="2" charset="-78"/>
                <a:cs typeface="Al-Jazeera-Arabic-Regular" pitchFamily="2" charset="-78"/>
              </a:rPr>
              <a:t> ترتيب عناصر البرامج المسجلة مسبقًا مثل الموسيقى والأغاني والإعلانات التجارية والبرامج الإذاعية وأنواع البرامج الأخرى. تُستخدم </a:t>
            </a:r>
            <a:r>
              <a:rPr lang="ar-SA" sz="2000" dirty="0" err="1">
                <a:latin typeface="Al-Jazeera-Arabic-Regular" pitchFamily="2" charset="-78"/>
                <a:cs typeface="Al-Jazeera-Arabic-Regular" pitchFamily="2" charset="-78"/>
              </a:rPr>
              <a:t>أتمتة</a:t>
            </a:r>
            <a:r>
              <a:rPr lang="ar-SA" sz="2000" dirty="0">
                <a:latin typeface="Al-Jazeera-Arabic-Regular" pitchFamily="2" charset="-78"/>
                <a:cs typeface="Al-Jazeera-Arabic-Regular" pitchFamily="2" charset="-78"/>
              </a:rPr>
              <a:t> الراديو في كل من البث الإذاعي الأرضي التقليدي وكذلك محطات البث الإذاعي على الإنترنت. تتيح </a:t>
            </a:r>
            <a:r>
              <a:rPr lang="ar-SA" sz="2000" dirty="0" err="1">
                <a:latin typeface="Al-Jazeera-Arabic-Regular" pitchFamily="2" charset="-78"/>
                <a:cs typeface="Al-Jazeera-Arabic-Regular" pitchFamily="2" charset="-78"/>
              </a:rPr>
              <a:t>أتمتة</a:t>
            </a:r>
            <a:r>
              <a:rPr lang="ar-SA" sz="2000" dirty="0">
                <a:latin typeface="Al-Jazeera-Arabic-Regular" pitchFamily="2" charset="-78"/>
                <a:cs typeface="Al-Jazeera-Arabic-Regular" pitchFamily="2" charset="-78"/>
              </a:rPr>
              <a:t> الراديو أيضًا تنسيق أفضل للمذيعين مما يسمح للمذيعين بالتسجيل المسبق لشرائحهم بطريقة تبدو وكأنهم يبثون على الهواء بينما في الواقع ربما يكونون قد سجلوا المقطع قبل ساعات أو حتى أيام. شخصيات إذاعية مثل جون </a:t>
            </a:r>
            <a:r>
              <a:rPr lang="ar-SA" sz="2000" dirty="0" err="1">
                <a:latin typeface="Al-Jazeera-Arabic-Regular" pitchFamily="2" charset="-78"/>
                <a:cs typeface="Al-Jazeera-Arabic-Regular" pitchFamily="2" charset="-78"/>
              </a:rPr>
              <a:t>تيش</a:t>
            </a:r>
            <a:r>
              <a:rPr lang="ar-SA" sz="2000" dirty="0">
                <a:latin typeface="Al-Jazeera-Arabic-Regular" pitchFamily="2" charset="-78"/>
                <a:cs typeface="Al-Jazeera-Arabic-Regular" pitchFamily="2" charset="-78"/>
              </a:rPr>
              <a:t> أو دليلة ، التي تجتذب برامجها الإذاعية ملايين المستمعين ، تسجل برامجها مسبقًا بطريقة تبدو وكأنها تبث على الهواء.</a:t>
            </a:r>
          </a:p>
        </p:txBody>
      </p:sp>
      <p:pic>
        <p:nvPicPr>
          <p:cNvPr id="11" name="Picture 10">
            <a:extLst>
              <a:ext uri="{FF2B5EF4-FFF2-40B4-BE49-F238E27FC236}">
                <a16:creationId xmlns:a16="http://schemas.microsoft.com/office/drawing/2014/main" id="{1C5FE6EA-2797-484D-AE92-BCD589E5FA2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1948" y="2136008"/>
            <a:ext cx="4054969" cy="2750621"/>
          </a:xfrm>
          <a:prstGeom prst="rect">
            <a:avLst/>
          </a:prstGeom>
        </p:spPr>
      </p:pic>
    </p:spTree>
    <p:extLst>
      <p:ext uri="{BB962C8B-B14F-4D97-AF65-F5344CB8AC3E}">
        <p14:creationId xmlns:p14="http://schemas.microsoft.com/office/powerpoint/2010/main" val="19114886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2440788" y="592143"/>
            <a:ext cx="6634701" cy="523220"/>
          </a:xfrm>
          <a:prstGeom prst="rect">
            <a:avLst/>
          </a:prstGeom>
          <a:noFill/>
        </p:spPr>
        <p:txBody>
          <a:bodyPr wrap="none" rtlCol="0">
            <a:spAutoFit/>
          </a:bodyPr>
          <a:lstStyle/>
          <a:p>
            <a:pPr marL="0" algn="l" defTabSz="914400" rtl="0" eaLnBrk="1" latinLnBrk="0" hangingPunct="1"/>
            <a:r>
              <a:rPr lang="ar-SA" sz="2800" b="1" dirty="0">
                <a:solidFill>
                  <a:schemeClr val="bg1"/>
                </a:solidFill>
                <a:latin typeface="Al-Jazeera-Arabic-Regular" pitchFamily="2" charset="-78"/>
                <a:cs typeface="Al-Jazeera-Arabic-Regular" pitchFamily="2" charset="-78"/>
              </a:rPr>
              <a:t>البث حسب الطلب </a:t>
            </a:r>
            <a:r>
              <a:rPr lang="en-US" sz="2800" b="1" dirty="0">
                <a:solidFill>
                  <a:schemeClr val="bg1"/>
                </a:solidFill>
                <a:latin typeface="Al-Jazeera-Arabic-Regular" pitchFamily="2" charset="-78"/>
                <a:cs typeface="Al-Jazeera-Arabic-Regular" pitchFamily="2" charset="-78"/>
              </a:rPr>
              <a:t> On-demand Streaming</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406481" y="1460071"/>
            <a:ext cx="8379719" cy="4199035"/>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تتيح خدمات بث الموسيقى عند الطلب</a:t>
            </a:r>
            <a:r>
              <a:rPr lang="en-US" sz="2000" dirty="0">
                <a:latin typeface="Al-Jazeera-Arabic-Regular" pitchFamily="2" charset="-78"/>
                <a:cs typeface="Al-Jazeera-Arabic-Regular" pitchFamily="2" charset="-78"/>
              </a:rPr>
              <a:t>On demand </a:t>
            </a:r>
            <a:r>
              <a:rPr lang="ar-SA" sz="2000" dirty="0">
                <a:latin typeface="Al-Jazeera-Arabic-Regular" pitchFamily="2" charset="-78"/>
                <a:cs typeface="Al-Jazeera-Arabic-Regular" pitchFamily="2" charset="-78"/>
              </a:rPr>
              <a:t> مثل</a:t>
            </a:r>
            <a:r>
              <a:rPr lang="en-US" sz="2000" dirty="0">
                <a:latin typeface="Al-Jazeera-Arabic-Regular" pitchFamily="2" charset="-78"/>
                <a:cs typeface="Al-Jazeera-Arabic-Regular" pitchFamily="2" charset="-78"/>
              </a:rPr>
              <a:t>Spotify </a:t>
            </a:r>
            <a:r>
              <a:rPr lang="ar-SA" sz="2000" dirty="0">
                <a:latin typeface="Al-Jazeera-Arabic-Regular" pitchFamily="2" charset="-78"/>
                <a:cs typeface="Al-Jazeera-Arabic-Regular" pitchFamily="2" charset="-78"/>
              </a:rPr>
              <a:t> و</a:t>
            </a:r>
            <a:r>
              <a:rPr lang="en-US" sz="2000" dirty="0">
                <a:latin typeface="Al-Jazeera-Arabic-Regular" pitchFamily="2" charset="-78"/>
                <a:cs typeface="Al-Jazeera-Arabic-Regular" pitchFamily="2" charset="-78"/>
              </a:rPr>
              <a:t>Google Play Music </a:t>
            </a:r>
            <a:r>
              <a:rPr lang="ar-SA" sz="2000" dirty="0">
                <a:latin typeface="Al-Jazeera-Arabic-Regular" pitchFamily="2" charset="-78"/>
                <a:cs typeface="Al-Jazeera-Arabic-Regular" pitchFamily="2" charset="-78"/>
              </a:rPr>
              <a:t> للمستخدمين تحديد أغنية أو فنان معين والاستماع إليها على الفور. تتيح الخدمات حسب الطلب للمستمعين، إنشاء قائمة تشغيل بالأغاني والفنانين الذين يرغبون في سماعهم بالضبط. تقدم خدمة عند الطلب أيضًا تحميل الموسيقى في مكان منفصل يقوم بتخزين تلك الموسيقى عبر الإنترنت، مما يسمح بالوصول إلى تلك الموسيقى حتى إذا كانت الخدمة لا تقدم اختيارات الأغاني هذه أو الفنانين. يوفر بث الموسيقى عند الطلب أيضًا تجربة استماع في وضع عدم الاتصال ، مما يعني أنه يمكن للمستخدمين تمييز أغانيهم المفضلة والاستماع إليها وقتما يحلو لهم. القيد الوحيد هو سعة تخزين الهاتف الذكي أو أجهزة تشغيل الموسيقى المستخدمة.</a:t>
            </a:r>
          </a:p>
        </p:txBody>
      </p:sp>
      <p:pic>
        <p:nvPicPr>
          <p:cNvPr id="10" name="Picture 9">
            <a:extLst>
              <a:ext uri="{FF2B5EF4-FFF2-40B4-BE49-F238E27FC236}">
                <a16:creationId xmlns:a16="http://schemas.microsoft.com/office/drawing/2014/main" id="{6447F71F-C3D8-7A42-A870-5F52069DBC6F}"/>
              </a:ext>
            </a:extLst>
          </p:cNvPr>
          <p:cNvPicPr>
            <a:picLocks noChangeAspect="1"/>
          </p:cNvPicPr>
          <p:nvPr/>
        </p:nvPicPr>
        <p:blipFill>
          <a:blip r:embed="rId6"/>
          <a:stretch>
            <a:fillRect/>
          </a:stretch>
        </p:blipFill>
        <p:spPr>
          <a:xfrm>
            <a:off x="210076" y="2549529"/>
            <a:ext cx="2909930" cy="2020117"/>
          </a:xfrm>
          <a:prstGeom prst="rect">
            <a:avLst/>
          </a:prstGeom>
        </p:spPr>
      </p:pic>
    </p:spTree>
    <p:extLst>
      <p:ext uri="{BB962C8B-B14F-4D97-AF65-F5344CB8AC3E}">
        <p14:creationId xmlns:p14="http://schemas.microsoft.com/office/powerpoint/2010/main" val="14013108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505755" y="584940"/>
            <a:ext cx="1987147" cy="523220"/>
          </a:xfrm>
          <a:prstGeom prst="rect">
            <a:avLst/>
          </a:prstGeom>
          <a:noFill/>
        </p:spPr>
        <p:txBody>
          <a:bodyPr wrap="none" rtlCol="0">
            <a:spAutoFit/>
          </a:bodyPr>
          <a:lstStyle/>
          <a:p>
            <a:pPr marL="0" algn="l" defTabSz="914400" rtl="0" eaLnBrk="1" latinLnBrk="0" hangingPunct="1"/>
            <a:r>
              <a:rPr lang="en-US" sz="2800" b="1" dirty="0">
                <a:solidFill>
                  <a:schemeClr val="bg1"/>
                </a:solidFill>
                <a:latin typeface="Al-Jazeera-Arabic-Regular" pitchFamily="2" charset="-78"/>
                <a:cs typeface="Al-Jazeera-Arabic-Regular" pitchFamily="2" charset="-78"/>
              </a:rPr>
              <a:t>Podcasting</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479470" y="1362667"/>
            <a:ext cx="8309894" cy="4203843"/>
          </a:xfrm>
          <a:prstGeom prst="rect">
            <a:avLst/>
          </a:prstGeom>
          <a:noFill/>
        </p:spPr>
        <p:txBody>
          <a:bodyPr wrap="square" rtlCol="0">
            <a:spAutoFit/>
          </a:bodyPr>
          <a:lstStyle/>
          <a:p>
            <a:pPr algn="just" rtl="1">
              <a:lnSpc>
                <a:spcPct val="150000"/>
              </a:lnSpc>
            </a:pPr>
            <a:r>
              <a:rPr lang="ar-SA" dirty="0">
                <a:latin typeface="Al-Jazeera-Arabic-Regular" pitchFamily="2" charset="-78"/>
                <a:cs typeface="Al-Jazeera-Arabic-Regular" pitchFamily="2" charset="-78"/>
              </a:rPr>
              <a:t>تستمر شعبية البث الصوتي في الازدياد حيث قال أكثر من </a:t>
            </a:r>
            <a:r>
              <a:rPr lang="ar-SA" b="1" dirty="0">
                <a:latin typeface="Al-Jazeera-Arabic-Regular" pitchFamily="2" charset="-78"/>
                <a:cs typeface="Al-Jazeera-Arabic-Regular" pitchFamily="2" charset="-78"/>
              </a:rPr>
              <a:t>24٪ </a:t>
            </a:r>
            <a:r>
              <a:rPr lang="ar-SA" dirty="0">
                <a:latin typeface="Al-Jazeera-Arabic-Regular" pitchFamily="2" charset="-78"/>
                <a:cs typeface="Al-Jazeera-Arabic-Regular" pitchFamily="2" charset="-78"/>
              </a:rPr>
              <a:t>من الأمريكيين أنهم استمعوا إلى </a:t>
            </a:r>
            <a:r>
              <a:rPr lang="ar-SA" dirty="0" err="1">
                <a:latin typeface="Al-Jazeera-Arabic-Regular" pitchFamily="2" charset="-78"/>
                <a:cs typeface="Al-Jazeera-Arabic-Regular" pitchFamily="2" charset="-78"/>
              </a:rPr>
              <a:t>بودكاست</a:t>
            </a:r>
            <a:r>
              <a:rPr lang="ar-SA" dirty="0">
                <a:latin typeface="Al-Jazeera-Arabic-Regular" pitchFamily="2" charset="-78"/>
                <a:cs typeface="Al-Jazeera-Arabic-Regular" pitchFamily="2" charset="-78"/>
              </a:rPr>
              <a:t> في </a:t>
            </a:r>
            <a:r>
              <a:rPr lang="en-US" dirty="0">
                <a:latin typeface="Al-Jazeera-Arabic-Regular" pitchFamily="2" charset="-78"/>
                <a:cs typeface="Al-Jazeera-Arabic-Regular" pitchFamily="2" charset="-78"/>
              </a:rPr>
              <a:t>2018</a:t>
            </a:r>
            <a:r>
              <a:rPr lang="ar-SA" dirty="0">
                <a:latin typeface="Al-Jazeera-Arabic-Regular" pitchFamily="2" charset="-78"/>
                <a:cs typeface="Al-Jazeera-Arabic-Regular" pitchFamily="2" charset="-78"/>
              </a:rPr>
              <a:t>، </a:t>
            </a:r>
            <a:r>
              <a:rPr lang="ar-SA" dirty="0" err="1">
                <a:latin typeface="Al-Jazeera-Arabic-Regular" pitchFamily="2" charset="-78"/>
                <a:cs typeface="Al-Jazeera-Arabic-Regular" pitchFamily="2" charset="-78"/>
              </a:rPr>
              <a:t>البودكاست</a:t>
            </a:r>
            <a:r>
              <a:rPr lang="ar-SA" dirty="0">
                <a:latin typeface="Al-Jazeera-Arabic-Regular" pitchFamily="2" charset="-78"/>
                <a:cs typeface="Al-Jazeera-Arabic-Regular" pitchFamily="2" charset="-78"/>
              </a:rPr>
              <a:t> عبارة عن تسجيلات صوتية رقمية للموسيقى أو الحديث، وهي متاحة للتحميل على جهاز محمول أو كمبيوتر. عادةً ما يتم إنتاج </a:t>
            </a:r>
            <a:r>
              <a:rPr lang="ar-SA" dirty="0" err="1">
                <a:latin typeface="Al-Jazeera-Arabic-Regular" pitchFamily="2" charset="-78"/>
                <a:cs typeface="Al-Jazeera-Arabic-Regular" pitchFamily="2" charset="-78"/>
              </a:rPr>
              <a:t>البودكاست</a:t>
            </a:r>
            <a:r>
              <a:rPr lang="ar-SA" dirty="0">
                <a:latin typeface="Al-Jazeera-Arabic-Regular" pitchFamily="2" charset="-78"/>
                <a:cs typeface="Al-Jazeera-Arabic-Regular" pitchFamily="2" charset="-78"/>
              </a:rPr>
              <a:t> كسلسلة متوفرة للتحميل فردي أو تحميل بالاشتراك التلقائي. تعد برامج البث الإذاعي المحولة إلى </a:t>
            </a:r>
            <a:r>
              <a:rPr lang="ar-SA" dirty="0" err="1">
                <a:latin typeface="Al-Jazeera-Arabic-Regular" pitchFamily="2" charset="-78"/>
                <a:cs typeface="Al-Jazeera-Arabic-Regular" pitchFamily="2" charset="-78"/>
              </a:rPr>
              <a:t>بودكاست</a:t>
            </a:r>
            <a:r>
              <a:rPr lang="ar-SA" dirty="0">
                <a:latin typeface="Al-Jazeera-Arabic-Regular" pitchFamily="2" charset="-78"/>
                <a:cs typeface="Al-Jazeera-Arabic-Regular" pitchFamily="2" charset="-78"/>
              </a:rPr>
              <a:t> من أكثر البرامج شعبية، مع البرامج الإذاعية مثل</a:t>
            </a:r>
          </a:p>
          <a:p>
            <a:pPr algn="just" rtl="1">
              <a:lnSpc>
                <a:spcPct val="150000"/>
              </a:lnSpc>
            </a:pPr>
            <a:r>
              <a:rPr lang="en-US" dirty="0">
                <a:latin typeface="Al-Jazeera-Arabic-Regular" pitchFamily="2" charset="-78"/>
                <a:cs typeface="Al-Jazeera-Arabic-Regular" pitchFamily="2" charset="-78"/>
              </a:rPr>
              <a:t>This American Life </a:t>
            </a:r>
            <a:endParaRPr lang="ar-SA" dirty="0">
              <a:latin typeface="Al-Jazeera-Arabic-Regular" pitchFamily="2" charset="-78"/>
              <a:cs typeface="Al-Jazeera-Arabic-Regular" pitchFamily="2" charset="-78"/>
            </a:endParaRPr>
          </a:p>
          <a:p>
            <a:pPr algn="just" rtl="1">
              <a:lnSpc>
                <a:spcPct val="150000"/>
              </a:lnSpc>
            </a:pPr>
            <a:r>
              <a:rPr lang="ar-SA" dirty="0">
                <a:latin typeface="Al-Jazeera-Arabic-Regular" pitchFamily="2" charset="-78"/>
                <a:cs typeface="Al-Jazeera-Arabic-Regular" pitchFamily="2" charset="-78"/>
              </a:rPr>
              <a:t>و </a:t>
            </a:r>
            <a:r>
              <a:rPr lang="en-US" dirty="0">
                <a:latin typeface="Al-Jazeera-Arabic-Regular" pitchFamily="2" charset="-78"/>
                <a:cs typeface="Al-Jazeera-Arabic-Regular" pitchFamily="2" charset="-78"/>
              </a:rPr>
              <a:t>TED Radio Hour</a:t>
            </a:r>
            <a:endParaRPr lang="ar-SA" dirty="0">
              <a:latin typeface="Al-Jazeera-Arabic-Regular" pitchFamily="2" charset="-78"/>
              <a:cs typeface="Al-Jazeera-Arabic-Regular" pitchFamily="2" charset="-78"/>
            </a:endParaRPr>
          </a:p>
          <a:p>
            <a:pPr algn="just" rtl="1">
              <a:lnSpc>
                <a:spcPct val="150000"/>
              </a:lnSpc>
            </a:pPr>
            <a:r>
              <a:rPr lang="ar-SA" dirty="0">
                <a:latin typeface="Al-Jazeera-Arabic-Regular" pitchFamily="2" charset="-78"/>
                <a:cs typeface="Al-Jazeera-Arabic-Regular" pitchFamily="2" charset="-78"/>
              </a:rPr>
              <a:t>و </a:t>
            </a:r>
            <a:r>
              <a:rPr lang="en-US" dirty="0">
                <a:latin typeface="Al-Jazeera-Arabic-Regular" pitchFamily="2" charset="-78"/>
                <a:cs typeface="Al-Jazeera-Arabic-Regular" pitchFamily="2" charset="-78"/>
              </a:rPr>
              <a:t>Fresh Air</a:t>
            </a:r>
            <a:endParaRPr lang="ar-SA" dirty="0">
              <a:latin typeface="Al-Jazeera-Arabic-Regular" pitchFamily="2" charset="-78"/>
              <a:cs typeface="Al-Jazeera-Arabic-Regular" pitchFamily="2" charset="-78"/>
            </a:endParaRPr>
          </a:p>
          <a:p>
            <a:pPr algn="just" rtl="1">
              <a:lnSpc>
                <a:spcPct val="150000"/>
              </a:lnSpc>
            </a:pPr>
            <a:r>
              <a:rPr lang="ar-SA" dirty="0">
                <a:latin typeface="Al-Jazeera-Arabic-Regular" pitchFamily="2" charset="-78"/>
                <a:cs typeface="Al-Jazeera-Arabic-Regular" pitchFamily="2" charset="-78"/>
              </a:rPr>
              <a:t>برنامج </a:t>
            </a:r>
            <a:r>
              <a:rPr lang="en-US" dirty="0">
                <a:latin typeface="Al-Jazeera-Arabic-Regular" pitchFamily="2" charset="-78"/>
                <a:cs typeface="Al-Jazeera-Arabic-Regular" pitchFamily="2" charset="-78"/>
              </a:rPr>
              <a:t>This American Life</a:t>
            </a:r>
            <a:r>
              <a:rPr lang="ar-SA" dirty="0">
                <a:latin typeface="Al-Jazeera-Arabic-Regular" pitchFamily="2" charset="-78"/>
                <a:cs typeface="Al-Jazeera-Arabic-Regular" pitchFamily="2" charset="-78"/>
              </a:rPr>
              <a:t> وهو برنامج معلوماتي وتوك </a:t>
            </a:r>
            <a:r>
              <a:rPr lang="ar-SA" dirty="0" err="1">
                <a:latin typeface="Al-Jazeera-Arabic-Regular" pitchFamily="2" charset="-78"/>
                <a:cs typeface="Al-Jazeera-Arabic-Regular" pitchFamily="2" charset="-78"/>
              </a:rPr>
              <a:t>شو</a:t>
            </a:r>
            <a:r>
              <a:rPr lang="ar-SA" dirty="0">
                <a:latin typeface="Al-Jazeera-Arabic-Regular" pitchFamily="2" charset="-78"/>
                <a:cs typeface="Al-Jazeera-Arabic-Regular" pitchFamily="2" charset="-78"/>
              </a:rPr>
              <a:t> وإعلامي وفي بعض الأحيان كوميدي مدته ساعة، وقد تم تنزيله أكثر من خمسة ملايين مرة شهريًا من </a:t>
            </a:r>
            <a:r>
              <a:rPr lang="ar-SA" dirty="0" err="1">
                <a:latin typeface="Al-Jazeera-Arabic-Regular" pitchFamily="2" charset="-78"/>
                <a:cs typeface="Al-Jazeera-Arabic-Regular" pitchFamily="2" charset="-78"/>
              </a:rPr>
              <a:t>البودكاست</a:t>
            </a:r>
            <a:r>
              <a:rPr lang="ar-SA" dirty="0">
                <a:latin typeface="Al-Jazeera-Arabic-Regular" pitchFamily="2" charset="-78"/>
                <a:cs typeface="Al-Jazeera-Arabic-Regular" pitchFamily="2" charset="-78"/>
              </a:rPr>
              <a:t>.</a:t>
            </a:r>
          </a:p>
        </p:txBody>
      </p:sp>
      <p:pic>
        <p:nvPicPr>
          <p:cNvPr id="11" name="Picture 10">
            <a:extLst>
              <a:ext uri="{FF2B5EF4-FFF2-40B4-BE49-F238E27FC236}">
                <a16:creationId xmlns:a16="http://schemas.microsoft.com/office/drawing/2014/main" id="{9D655376-EAF7-844B-8195-3461906C491A}"/>
              </a:ext>
            </a:extLst>
          </p:cNvPr>
          <p:cNvPicPr>
            <a:picLocks noChangeAspect="1"/>
          </p:cNvPicPr>
          <p:nvPr/>
        </p:nvPicPr>
        <p:blipFill rotWithShape="1">
          <a:blip r:embed="rId6">
            <a:extLst>
              <a:ext uri="{28A0092B-C50C-407E-A947-70E740481C1C}">
                <a14:useLocalDpi xmlns:a14="http://schemas.microsoft.com/office/drawing/2010/main" val="0"/>
              </a:ext>
            </a:extLst>
          </a:blip>
          <a:srcRect l="15004" r="19675"/>
          <a:stretch/>
        </p:blipFill>
        <p:spPr>
          <a:xfrm>
            <a:off x="169275" y="1903619"/>
            <a:ext cx="3223049" cy="3357776"/>
          </a:xfrm>
          <a:prstGeom prst="rect">
            <a:avLst/>
          </a:prstGeom>
        </p:spPr>
      </p:pic>
    </p:spTree>
    <p:extLst>
      <p:ext uri="{BB962C8B-B14F-4D97-AF65-F5344CB8AC3E}">
        <p14:creationId xmlns:p14="http://schemas.microsoft.com/office/powerpoint/2010/main" val="17146947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505755" y="584940"/>
            <a:ext cx="1987147" cy="523220"/>
          </a:xfrm>
          <a:prstGeom prst="rect">
            <a:avLst/>
          </a:prstGeom>
          <a:noFill/>
        </p:spPr>
        <p:txBody>
          <a:bodyPr wrap="none" rtlCol="0">
            <a:spAutoFit/>
          </a:bodyPr>
          <a:lstStyle/>
          <a:p>
            <a:pPr marL="0" algn="l" defTabSz="914400" rtl="0" eaLnBrk="1" latinLnBrk="0" hangingPunct="1"/>
            <a:r>
              <a:rPr lang="en-US" sz="2800" b="1" dirty="0">
                <a:solidFill>
                  <a:schemeClr val="bg1"/>
                </a:solidFill>
                <a:latin typeface="Al-Jazeera-Arabic-Regular" pitchFamily="2" charset="-78"/>
                <a:cs typeface="Al-Jazeera-Arabic-Regular" pitchFamily="2" charset="-78"/>
              </a:rPr>
              <a:t>Podcasting</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36084" y="2021980"/>
            <a:ext cx="11319832" cy="2814040"/>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يمكن الاستماع إلى </a:t>
            </a:r>
            <a:r>
              <a:rPr lang="ar-SA" sz="2000" dirty="0" err="1">
                <a:latin typeface="Al-Jazeera-Arabic-Regular" pitchFamily="2" charset="-78"/>
                <a:cs typeface="Al-Jazeera-Arabic-Regular" pitchFamily="2" charset="-78"/>
              </a:rPr>
              <a:t>البودكاست</a:t>
            </a:r>
            <a:r>
              <a:rPr lang="ar-SA" sz="2000" dirty="0">
                <a:latin typeface="Al-Jazeera-Arabic-Regular" pitchFamily="2" charset="-78"/>
                <a:cs typeface="Al-Jazeera-Arabic-Regular" pitchFamily="2" charset="-78"/>
              </a:rPr>
              <a:t> عندما يكون لدى الفرد الوقت ، مما يجعل </a:t>
            </a:r>
            <a:r>
              <a:rPr lang="ar-SA" sz="2000" dirty="0" err="1">
                <a:latin typeface="Al-Jazeera-Arabic-Regular" pitchFamily="2" charset="-78"/>
                <a:cs typeface="Al-Jazeera-Arabic-Regular" pitchFamily="2" charset="-78"/>
              </a:rPr>
              <a:t>البودكاست</a:t>
            </a:r>
            <a:r>
              <a:rPr lang="ar-SA" sz="2000" dirty="0">
                <a:latin typeface="Al-Jazeera-Arabic-Regular" pitchFamily="2" charset="-78"/>
                <a:cs typeface="Al-Jazeera-Arabic-Regular" pitchFamily="2" charset="-78"/>
              </a:rPr>
              <a:t> وسيلة ملائمة لمن يستمعون إليها. يمكن لأي شخص لديه جهاز كمبيوتر أو جهاز محمول واتصال بالإنترنت إنشاء </a:t>
            </a:r>
            <a:r>
              <a:rPr lang="ar-SA" sz="2000" dirty="0" err="1">
                <a:latin typeface="Al-Jazeera-Arabic-Regular" pitchFamily="2" charset="-78"/>
                <a:cs typeface="Al-Jazeera-Arabic-Regular" pitchFamily="2" charset="-78"/>
              </a:rPr>
              <a:t>بودكاست</a:t>
            </a:r>
            <a:r>
              <a:rPr lang="ar-SA" sz="2000" dirty="0">
                <a:latin typeface="Al-Jazeera-Arabic-Regular" pitchFamily="2" charset="-78"/>
                <a:cs typeface="Al-Jazeera-Arabic-Regular" pitchFamily="2" charset="-78"/>
              </a:rPr>
              <a:t>. </a:t>
            </a:r>
          </a:p>
          <a:p>
            <a:pPr algn="just" rtl="1">
              <a:lnSpc>
                <a:spcPct val="150000"/>
              </a:lnSpc>
            </a:pPr>
            <a:r>
              <a:rPr lang="ar-SA" sz="2000" dirty="0">
                <a:latin typeface="Al-Jazeera-Arabic-Regular" pitchFamily="2" charset="-78"/>
                <a:cs typeface="Al-Jazeera-Arabic-Regular" pitchFamily="2" charset="-78"/>
              </a:rPr>
              <a:t>في عام 2016 ، تم تحميل 4.6 مليار </a:t>
            </a:r>
            <a:r>
              <a:rPr lang="ar-SA" sz="2000" dirty="0" err="1">
                <a:latin typeface="Al-Jazeera-Arabic-Regular" pitchFamily="2" charset="-78"/>
                <a:cs typeface="Al-Jazeera-Arabic-Regular" pitchFamily="2" charset="-78"/>
              </a:rPr>
              <a:t>بودكاست</a:t>
            </a:r>
            <a:r>
              <a:rPr lang="ar-SA" sz="2000" dirty="0">
                <a:latin typeface="Al-Jazeera-Arabic-Regular" pitchFamily="2" charset="-78"/>
                <a:cs typeface="Al-Jazeera-Arabic-Regular" pitchFamily="2" charset="-78"/>
              </a:rPr>
              <a:t> من </a:t>
            </a:r>
            <a:r>
              <a:rPr lang="en-US" sz="2000" dirty="0" err="1">
                <a:latin typeface="Al-Jazeera-Arabic-Regular" pitchFamily="2" charset="-78"/>
                <a:cs typeface="Al-Jazeera-Arabic-Regular" pitchFamily="2" charset="-78"/>
              </a:rPr>
              <a:t>Libsyn</a:t>
            </a:r>
            <a:r>
              <a:rPr lang="en-US" sz="2000" dirty="0">
                <a:latin typeface="Al-Jazeera-Arabic-Regular" pitchFamily="2" charset="-78"/>
                <a:cs typeface="Al-Jazeera-Arabic-Regular" pitchFamily="2" charset="-78"/>
              </a:rPr>
              <a:t> host podcast</a:t>
            </a:r>
            <a:r>
              <a:rPr lang="ar-SA" sz="2000" dirty="0">
                <a:latin typeface="Al-Jazeera-Arabic-Regular" pitchFamily="2" charset="-78"/>
                <a:cs typeface="Al-Jazeera-Arabic-Regular" pitchFamily="2" charset="-78"/>
              </a:rPr>
              <a:t> والتي زادت بمقدار 2 مليار عملية تحميل في عامين فقط.</a:t>
            </a:r>
          </a:p>
          <a:p>
            <a:pPr algn="just" rtl="1">
              <a:lnSpc>
                <a:spcPct val="150000"/>
              </a:lnSpc>
            </a:pPr>
            <a:r>
              <a:rPr lang="ar-SA" sz="2000" dirty="0">
                <a:latin typeface="Al-Jazeera-Arabic-Regular" pitchFamily="2" charset="-78"/>
                <a:cs typeface="Al-Jazeera-Arabic-Regular" pitchFamily="2" charset="-78"/>
              </a:rPr>
              <a:t> عدد المستمعين يعطي إحصاء واضح </a:t>
            </a:r>
            <a:r>
              <a:rPr lang="ar-SA" sz="2000" dirty="0" err="1">
                <a:latin typeface="Al-Jazeera-Arabic-Regular" pitchFamily="2" charset="-78"/>
                <a:cs typeface="Al-Jazeera-Arabic-Regular" pitchFamily="2" charset="-78"/>
              </a:rPr>
              <a:t>للبودكاست</a:t>
            </a:r>
            <a:r>
              <a:rPr lang="ar-SA" sz="2000" dirty="0">
                <a:latin typeface="Al-Jazeera-Arabic-Regular" pitchFamily="2" charset="-78"/>
                <a:cs typeface="Al-Jazeera-Arabic-Regular" pitchFamily="2" charset="-78"/>
              </a:rPr>
              <a:t>، وهذا العدد يتزايد ببطء. تشير الأبحاث إلى أنه في عام 2016، استمع 40٪ من الأمريكيين إلى </a:t>
            </a:r>
            <a:r>
              <a:rPr lang="ar-SA" sz="2000" dirty="0" err="1">
                <a:latin typeface="Al-Jazeera-Arabic-Regular" pitchFamily="2" charset="-78"/>
                <a:cs typeface="Al-Jazeera-Arabic-Regular" pitchFamily="2" charset="-78"/>
              </a:rPr>
              <a:t>بودكاست</a:t>
            </a:r>
            <a:r>
              <a:rPr lang="ar-SA" sz="2000" dirty="0">
                <a:latin typeface="Al-Jazeera-Arabic-Regular" pitchFamily="2" charset="-78"/>
                <a:cs typeface="Al-Jazeera-Arabic-Regular" pitchFamily="2" charset="-78"/>
              </a:rPr>
              <a:t> وارتفع هذا الرقم بنسبة 11٪ في ٢٠١٧.</a:t>
            </a:r>
          </a:p>
        </p:txBody>
      </p:sp>
    </p:spTree>
    <p:extLst>
      <p:ext uri="{BB962C8B-B14F-4D97-AF65-F5344CB8AC3E}">
        <p14:creationId xmlns:p14="http://schemas.microsoft.com/office/powerpoint/2010/main" val="21963670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505755" y="584940"/>
            <a:ext cx="1781257" cy="523220"/>
          </a:xfrm>
          <a:prstGeom prst="rect">
            <a:avLst/>
          </a:prstGeom>
          <a:noFill/>
        </p:spPr>
        <p:txBody>
          <a:bodyPr wrap="none" rtlCol="0">
            <a:spAutoFit/>
          </a:bodyPr>
          <a:lstStyle/>
          <a:p>
            <a:pPr marL="0" algn="ctr" defTabSz="914400" rtl="0" eaLnBrk="1" latinLnBrk="0" hangingPunct="1"/>
            <a:r>
              <a:rPr lang="ar-SA" sz="2800" b="1" dirty="0">
                <a:solidFill>
                  <a:schemeClr val="bg1"/>
                </a:solidFill>
                <a:latin typeface="Al-Jazeera-Arabic-Regular" pitchFamily="2" charset="-78"/>
                <a:cs typeface="Al-Jazeera-Arabic-Regular" pitchFamily="2" charset="-78"/>
              </a:rPr>
              <a:t>حقوق البث</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34390" y="1704796"/>
            <a:ext cx="10840674" cy="3788345"/>
          </a:xfrm>
          <a:prstGeom prst="rect">
            <a:avLst/>
          </a:prstGeom>
          <a:noFill/>
        </p:spPr>
        <p:txBody>
          <a:bodyPr wrap="square" rtlCol="0">
            <a:spAutoFit/>
          </a:bodyPr>
          <a:lstStyle/>
          <a:p>
            <a:pPr algn="just" rtl="1">
              <a:lnSpc>
                <a:spcPct val="150000"/>
              </a:lnSpc>
            </a:pPr>
            <a:r>
              <a:rPr lang="ar-SA" dirty="0">
                <a:latin typeface="Al-Jazeera-Arabic-Regular" pitchFamily="2" charset="-78"/>
                <a:cs typeface="Al-Jazeera-Arabic-Regular" pitchFamily="2" charset="-78"/>
              </a:rPr>
              <a:t>منذ عام 2005، حدد مجلس حقوق الطبع والنشر </a:t>
            </a:r>
            <a:r>
              <a:rPr lang="en-US" dirty="0">
                <a:latin typeface="Al-Jazeera-Arabic-Regular" pitchFamily="2" charset="-78"/>
                <a:cs typeface="Al-Jazeera-Arabic-Regular" pitchFamily="2" charset="-78"/>
              </a:rPr>
              <a:t>CRB</a:t>
            </a:r>
            <a:r>
              <a:rPr lang="ar-SA" dirty="0">
                <a:latin typeface="Al-Jazeera-Arabic-Regular" pitchFamily="2" charset="-78"/>
                <a:cs typeface="Al-Jazeera-Arabic-Regular" pitchFamily="2" charset="-78"/>
              </a:rPr>
              <a:t> المؤلف من ثلاثة قضاة أمريكيين، معدلات وشروط التراخيص القانونية لحقوق الطبع والنشر، بما في ذلك ترخيص الموسيقى. جزء مهم من تحديد تكلفة البث عبر الإنترنت للموسيقى التي يتم بثها، كان توصيف </a:t>
            </a:r>
            <a:r>
              <a:rPr lang="en-US" dirty="0">
                <a:latin typeface="Al-Jazeera-Arabic-Regular" pitchFamily="2" charset="-78"/>
                <a:cs typeface="Al-Jazeera-Arabic-Regular" pitchFamily="2" charset="-78"/>
              </a:rPr>
              <a:t>CRB </a:t>
            </a:r>
            <a:r>
              <a:rPr lang="ar-SA" dirty="0">
                <a:latin typeface="Al-Jazeera-Arabic-Regular" pitchFamily="2" charset="-78"/>
                <a:cs typeface="Al-Jazeera-Arabic-Regular" pitchFamily="2" charset="-78"/>
              </a:rPr>
              <a:t> لشركات الإنتاج الموسيقي بصفتها "المؤسسة البائعة" للترخيص، مع محطات البث الإذاعي والراديو على شبكة الإنترنت كـ "المؤسسات الراغبة في الشراء". يمنح هذا الوضع القانوني صناعة الموسيقى دورًا قويًا في الضغط من أجل معدلات اشتراك أعلى من أي وقت مضى لكل من البث الإذاعي وخدمات الموسيقى المقدمة عبر الإنترنت. </a:t>
            </a:r>
          </a:p>
          <a:p>
            <a:pPr algn="just" rtl="1">
              <a:lnSpc>
                <a:spcPct val="150000"/>
              </a:lnSpc>
            </a:pPr>
            <a:r>
              <a:rPr lang="ar-SA" dirty="0">
                <a:latin typeface="Al-Jazeera-Arabic-Regular" pitchFamily="2" charset="-78"/>
                <a:cs typeface="Al-Jazeera-Arabic-Regular" pitchFamily="2" charset="-78"/>
              </a:rPr>
              <a:t>في عام 2015، رفع</a:t>
            </a:r>
            <a:r>
              <a:rPr lang="en-US" dirty="0">
                <a:latin typeface="Al-Jazeera-Arabic-Regular" pitchFamily="2" charset="-78"/>
                <a:cs typeface="Al-Jazeera-Arabic-Regular" pitchFamily="2" charset="-78"/>
              </a:rPr>
              <a:t> CRB </a:t>
            </a:r>
            <a:r>
              <a:rPr lang="ar-SA" dirty="0">
                <a:latin typeface="Al-Jazeera-Arabic-Regular" pitchFamily="2" charset="-78"/>
                <a:cs typeface="Al-Jazeera-Arabic-Regular" pitchFamily="2" charset="-78"/>
              </a:rPr>
              <a:t>بشكل كبير من أسعار اشتراك بث الموسيقى للفترة 2016-2020، فعندما انتهى اشتراك محطات الإذاعات عبر الإنترنت. لم يتمكن معظم المحطات الصغيرة من البقاء، وكانت النتيجة ما أسماه أحد المذيعين "الأحد الدامي" مع انتهاء صلاحية عشرات الآلاف من محطات الإذاعة عبر الإنترنت.</a:t>
            </a:r>
          </a:p>
        </p:txBody>
      </p:sp>
    </p:spTree>
    <p:extLst>
      <p:ext uri="{BB962C8B-B14F-4D97-AF65-F5344CB8AC3E}">
        <p14:creationId xmlns:p14="http://schemas.microsoft.com/office/powerpoint/2010/main" val="3616168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505755" y="584940"/>
            <a:ext cx="1781257" cy="523220"/>
          </a:xfrm>
          <a:prstGeom prst="rect">
            <a:avLst/>
          </a:prstGeom>
          <a:noFill/>
        </p:spPr>
        <p:txBody>
          <a:bodyPr wrap="none" rtlCol="0">
            <a:spAutoFit/>
          </a:bodyPr>
          <a:lstStyle/>
          <a:p>
            <a:pPr marL="0" algn="l" defTabSz="914400" rtl="0" eaLnBrk="1" latinLnBrk="0" hangingPunct="1"/>
            <a:r>
              <a:rPr lang="ar-SA" sz="2800" b="1" dirty="0">
                <a:solidFill>
                  <a:schemeClr val="bg1"/>
                </a:solidFill>
                <a:latin typeface="Al-Jazeera-Arabic-Regular" pitchFamily="2" charset="-78"/>
                <a:cs typeface="Al-Jazeera-Arabic-Regular" pitchFamily="2" charset="-78"/>
              </a:rPr>
              <a:t>حقوق البث</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57836" y="2031413"/>
            <a:ext cx="10840674" cy="3372846"/>
          </a:xfrm>
          <a:prstGeom prst="rect">
            <a:avLst/>
          </a:prstGeom>
          <a:noFill/>
        </p:spPr>
        <p:txBody>
          <a:bodyPr wrap="square" rtlCol="0">
            <a:spAutoFit/>
          </a:bodyPr>
          <a:lstStyle/>
          <a:p>
            <a:pPr algn="just" rtl="1">
              <a:lnSpc>
                <a:spcPct val="150000"/>
              </a:lnSpc>
            </a:pPr>
            <a:r>
              <a:rPr lang="ar-SA" dirty="0">
                <a:latin typeface="Al-Jazeera-Arabic-Regular" pitchFamily="2" charset="-78"/>
                <a:cs typeface="Al-Jazeera-Arabic-Regular" pitchFamily="2" charset="-78"/>
              </a:rPr>
              <a:t>بينما يعاني الكثير من المتخصصين والهواة من اذاعات الراديو عبر الإنترنت من تكاليف ترخيص المحتوى وحقوق البث، ظهر أيضاً منظور آخر من خلال المطربة الشهيرة </a:t>
            </a:r>
            <a:r>
              <a:rPr lang="ar-SA" dirty="0" err="1">
                <a:latin typeface="Al-Jazeera-Arabic-Regular" pitchFamily="2" charset="-78"/>
                <a:cs typeface="Al-Jazeera-Arabic-Regular" pitchFamily="2" charset="-78"/>
              </a:rPr>
              <a:t>تيلور</a:t>
            </a:r>
            <a:r>
              <a:rPr lang="ar-SA" dirty="0">
                <a:latin typeface="Al-Jazeera-Arabic-Regular" pitchFamily="2" charset="-78"/>
                <a:cs typeface="Al-Jazeera-Arabic-Regular" pitchFamily="2" charset="-78"/>
              </a:rPr>
              <a:t> سويفت </a:t>
            </a:r>
            <a:r>
              <a:rPr lang="en-US" dirty="0">
                <a:latin typeface="Al-Jazeera-Arabic-Regular" pitchFamily="2" charset="-78"/>
                <a:cs typeface="Al-Jazeera-Arabic-Regular" pitchFamily="2" charset="-78"/>
              </a:rPr>
              <a:t>Taylor Swift</a:t>
            </a:r>
            <a:r>
              <a:rPr lang="ar-SA" dirty="0">
                <a:latin typeface="Al-Jazeera-Arabic-Regular" pitchFamily="2" charset="-78"/>
                <a:cs typeface="Al-Jazeera-Arabic-Regular" pitchFamily="2" charset="-78"/>
              </a:rPr>
              <a:t> التي منعت شركة </a:t>
            </a:r>
            <a:r>
              <a:rPr lang="en-US" dirty="0" err="1">
                <a:latin typeface="Al-Jazeera-Arabic-Regular" pitchFamily="2" charset="-78"/>
                <a:cs typeface="Al-Jazeera-Arabic-Regular" pitchFamily="2" charset="-78"/>
              </a:rPr>
              <a:t>spotify</a:t>
            </a:r>
            <a:r>
              <a:rPr lang="ar-SA" dirty="0">
                <a:latin typeface="Al-Jazeera-Arabic-Regular" pitchFamily="2" charset="-78"/>
                <a:cs typeface="Al-Jazeera-Arabic-Regular" pitchFamily="2" charset="-78"/>
              </a:rPr>
              <a:t> من نشر ألبومها الجديد، وطالبت </a:t>
            </a:r>
            <a:r>
              <a:rPr lang="en-US" dirty="0" err="1">
                <a:latin typeface="Al-Jazeera-Arabic-Regular" pitchFamily="2" charset="-78"/>
                <a:cs typeface="Al-Jazeera-Arabic-Regular" pitchFamily="2" charset="-78"/>
              </a:rPr>
              <a:t>spotify</a:t>
            </a:r>
            <a:r>
              <a:rPr lang="ar-SA" dirty="0">
                <a:latin typeface="Al-Jazeera-Arabic-Regular" pitchFamily="2" charset="-78"/>
                <a:cs typeface="Al-Jazeera-Arabic-Regular" pitchFamily="2" charset="-78"/>
              </a:rPr>
              <a:t> بوضع بنود لخدمة البث:</a:t>
            </a:r>
          </a:p>
          <a:p>
            <a:pPr algn="just" rtl="1">
              <a:lnSpc>
                <a:spcPct val="150000"/>
              </a:lnSpc>
            </a:pPr>
            <a:r>
              <a:rPr lang="ar-SA" dirty="0">
                <a:latin typeface="Al-Jazeera-Arabic-Regular" pitchFamily="2" charset="-78"/>
                <a:cs typeface="Al-Jazeera-Arabic-Regular" pitchFamily="2" charset="-78"/>
              </a:rPr>
              <a:t>١- الاستماع بدون مقابل للساكنين خارج الولايات المتحدة فقط.</a:t>
            </a:r>
          </a:p>
          <a:p>
            <a:pPr algn="just" rtl="1">
              <a:lnSpc>
                <a:spcPct val="150000"/>
              </a:lnSpc>
            </a:pPr>
            <a:r>
              <a:rPr lang="ar-SA" dirty="0">
                <a:latin typeface="Al-Jazeera-Arabic-Regular" pitchFamily="2" charset="-78"/>
                <a:cs typeface="Al-Jazeera-Arabic-Regular" pitchFamily="2" charset="-78"/>
              </a:rPr>
              <a:t>٢- الساكنين داخل الولايات المتحدة يقومون بدفع اشتراك </a:t>
            </a:r>
            <a:r>
              <a:rPr lang="ar-SA" dirty="0" err="1">
                <a:latin typeface="Al-Jazeera-Arabic-Regular" pitchFamily="2" charset="-78"/>
                <a:cs typeface="Al-Jazeera-Arabic-Regular" pitchFamily="2" charset="-78"/>
              </a:rPr>
              <a:t>للإستماع</a:t>
            </a:r>
            <a:r>
              <a:rPr lang="ar-SA" dirty="0">
                <a:latin typeface="Al-Jazeera-Arabic-Regular" pitchFamily="2" charset="-78"/>
                <a:cs typeface="Al-Jazeera-Arabic-Regular" pitchFamily="2" charset="-78"/>
              </a:rPr>
              <a:t> للموسيقى</a:t>
            </a:r>
          </a:p>
          <a:p>
            <a:pPr algn="just" rtl="1">
              <a:lnSpc>
                <a:spcPct val="150000"/>
              </a:lnSpc>
            </a:pPr>
            <a:r>
              <a:rPr lang="ar-SA" dirty="0">
                <a:latin typeface="Al-Jazeera-Arabic-Regular" pitchFamily="2" charset="-78"/>
                <a:cs typeface="Al-Jazeera-Arabic-Regular" pitchFamily="2" charset="-78"/>
              </a:rPr>
              <a:t>لم توافق </a:t>
            </a:r>
            <a:r>
              <a:rPr lang="en-US" dirty="0" err="1">
                <a:latin typeface="Al-Jazeera-Arabic-Regular" pitchFamily="2" charset="-78"/>
                <a:cs typeface="Al-Jazeera-Arabic-Regular" pitchFamily="2" charset="-78"/>
              </a:rPr>
              <a:t>spotify</a:t>
            </a:r>
            <a:r>
              <a:rPr lang="en-US" dirty="0">
                <a:latin typeface="Al-Jazeera-Arabic-Regular" pitchFamily="2" charset="-78"/>
                <a:cs typeface="Al-Jazeera-Arabic-Regular" pitchFamily="2" charset="-78"/>
              </a:rPr>
              <a:t> </a:t>
            </a:r>
            <a:r>
              <a:rPr lang="ar-SA" dirty="0">
                <a:latin typeface="Al-Jazeera-Arabic-Regular" pitchFamily="2" charset="-78"/>
                <a:cs typeface="Al-Jazeera-Arabic-Regular" pitchFamily="2" charset="-78"/>
              </a:rPr>
              <a:t> على تلك الشروط وتوقفت كل ألبومات </a:t>
            </a:r>
            <a:r>
              <a:rPr lang="ar-SA" dirty="0" err="1">
                <a:latin typeface="Al-Jazeera-Arabic-Regular" pitchFamily="2" charset="-78"/>
                <a:cs typeface="Al-Jazeera-Arabic-Regular" pitchFamily="2" charset="-78"/>
              </a:rPr>
              <a:t>تيلور</a:t>
            </a:r>
            <a:r>
              <a:rPr lang="ar-SA" dirty="0">
                <a:latin typeface="Al-Jazeera-Arabic-Regular" pitchFamily="2" charset="-78"/>
                <a:cs typeface="Al-Jazeera-Arabic-Regular" pitchFamily="2" charset="-78"/>
              </a:rPr>
              <a:t> سويفت وخرجت من خدمة </a:t>
            </a:r>
            <a:r>
              <a:rPr lang="en-US" dirty="0" err="1">
                <a:latin typeface="Al-Jazeera-Arabic-Regular" pitchFamily="2" charset="-78"/>
                <a:cs typeface="Al-Jazeera-Arabic-Regular" pitchFamily="2" charset="-78"/>
              </a:rPr>
              <a:t>spotify</a:t>
            </a:r>
            <a:r>
              <a:rPr lang="ar-SA" dirty="0">
                <a:latin typeface="Al-Jazeera-Arabic-Regular" pitchFamily="2" charset="-78"/>
                <a:cs typeface="Al-Jazeera-Arabic-Regular" pitchFamily="2" charset="-78"/>
              </a:rPr>
              <a:t> حتى عام ٢٠١٧.</a:t>
            </a:r>
          </a:p>
          <a:p>
            <a:pPr algn="just" rtl="1">
              <a:lnSpc>
                <a:spcPct val="150000"/>
              </a:lnSpc>
            </a:pPr>
            <a:r>
              <a:rPr lang="ar-SA" dirty="0">
                <a:latin typeface="Al-Jazeera-Arabic-Regular" pitchFamily="2" charset="-78"/>
                <a:cs typeface="Al-Jazeera-Arabic-Regular" pitchFamily="2" charset="-78"/>
              </a:rPr>
              <a:t>حاولت سويفت أن تقلص أغانيها على المنصات لتضغط على جمهورها لدفع مقابل تحميل أغنياتها أو شرائها على </a:t>
            </a:r>
            <a:r>
              <a:rPr lang="en-US" dirty="0">
                <a:latin typeface="Al-Jazeera-Arabic-Regular" pitchFamily="2" charset="-78"/>
                <a:cs typeface="Al-Jazeera-Arabic-Regular" pitchFamily="2" charset="-78"/>
              </a:rPr>
              <a:t>CD</a:t>
            </a:r>
            <a:r>
              <a:rPr lang="ar-SA" dirty="0">
                <a:latin typeface="Al-Jazeera-Arabic-Regular" pitchFamily="2" charset="-78"/>
                <a:cs typeface="Al-Jazeera-Arabic-Regular" pitchFamily="2" charset="-78"/>
              </a:rPr>
              <a:t>.</a:t>
            </a:r>
          </a:p>
          <a:p>
            <a:pPr algn="just" rtl="1">
              <a:lnSpc>
                <a:spcPct val="150000"/>
              </a:lnSpc>
            </a:pPr>
            <a:endParaRPr lang="ar-SA" dirty="0">
              <a:latin typeface="Al-Jazeera-Arabic-Regular" pitchFamily="2" charset="-78"/>
              <a:cs typeface="Al-Jazeera-Arabic-Regular" pitchFamily="2" charset="-78"/>
            </a:endParaRPr>
          </a:p>
        </p:txBody>
      </p:sp>
    </p:spTree>
    <p:extLst>
      <p:ext uri="{BB962C8B-B14F-4D97-AF65-F5344CB8AC3E}">
        <p14:creationId xmlns:p14="http://schemas.microsoft.com/office/powerpoint/2010/main" val="36879163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505755" y="584940"/>
            <a:ext cx="1781257" cy="523220"/>
          </a:xfrm>
          <a:prstGeom prst="rect">
            <a:avLst/>
          </a:prstGeom>
          <a:noFill/>
        </p:spPr>
        <p:txBody>
          <a:bodyPr wrap="none" rtlCol="0">
            <a:spAutoFit/>
          </a:bodyPr>
          <a:lstStyle/>
          <a:p>
            <a:pPr marL="0" algn="l" defTabSz="914400" rtl="0" eaLnBrk="1" latinLnBrk="0" hangingPunct="1"/>
            <a:r>
              <a:rPr lang="ar-SA" sz="2800" b="1" dirty="0">
                <a:solidFill>
                  <a:schemeClr val="bg1"/>
                </a:solidFill>
                <a:latin typeface="Al-Jazeera-Arabic-Regular" pitchFamily="2" charset="-78"/>
                <a:cs typeface="Al-Jazeera-Arabic-Regular" pitchFamily="2" charset="-78"/>
              </a:rPr>
              <a:t>حقوق البث</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262952" y="1771609"/>
            <a:ext cx="10487548" cy="3737370"/>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وفي خطاب موجه لرئيس مجلس إدارة شركة </a:t>
            </a:r>
            <a:r>
              <a:rPr lang="en-US" sz="2000" dirty="0" err="1">
                <a:latin typeface="Al-Jazeera-Arabic-Regular" pitchFamily="2" charset="-78"/>
                <a:cs typeface="Al-Jazeera-Arabic-Regular" pitchFamily="2" charset="-78"/>
              </a:rPr>
              <a:t>spotify</a:t>
            </a:r>
            <a:r>
              <a:rPr lang="ar-SA" sz="2000" dirty="0">
                <a:latin typeface="Al-Jazeera-Arabic-Regular" pitchFamily="2" charset="-78"/>
                <a:cs typeface="Al-Jazeera-Arabic-Regular" pitchFamily="2" charset="-78"/>
              </a:rPr>
              <a:t>، فقد استنكرت طريقة معاملة الشركة للمطربين، وفقاً لرأيها بينما تجني </a:t>
            </a:r>
            <a:r>
              <a:rPr lang="en-US" sz="2000" dirty="0">
                <a:latin typeface="Al-Jazeera-Arabic-Regular" pitchFamily="2" charset="-78"/>
                <a:cs typeface="Al-Jazeera-Arabic-Regular" pitchFamily="2" charset="-78"/>
              </a:rPr>
              <a:t>Spotify</a:t>
            </a:r>
            <a:r>
              <a:rPr lang="ar-SA" sz="2000" dirty="0">
                <a:latin typeface="Al-Jazeera-Arabic-Regular" pitchFamily="2" charset="-78"/>
                <a:cs typeface="Al-Jazeera-Arabic-Regular" pitchFamily="2" charset="-78"/>
              </a:rPr>
              <a:t> أرباحاً طائلة فإنها تعطي نسبة ضئيلة جدا للموسيقيين أصحاب المحتوى الموسيقي، وفي المتوسط الفنانين علي </a:t>
            </a:r>
            <a:r>
              <a:rPr lang="en-US" sz="2000" dirty="0">
                <a:latin typeface="Al-Jazeera-Arabic-Regular" pitchFamily="2" charset="-78"/>
                <a:cs typeface="Al-Jazeera-Arabic-Regular" pitchFamily="2" charset="-78"/>
              </a:rPr>
              <a:t>Spotify</a:t>
            </a:r>
            <a:r>
              <a:rPr lang="ar-SA" sz="2000" dirty="0">
                <a:latin typeface="Al-Jazeera-Arabic-Regular" pitchFamily="2" charset="-78"/>
                <a:cs typeface="Al-Jazeera-Arabic-Regular" pitchFamily="2" charset="-78"/>
              </a:rPr>
              <a:t> يحصلون على أجزاء من الدولار في كل مرة يتم فيها تشغيل الأغنية وتتراوح من </a:t>
            </a:r>
            <a:r>
              <a:rPr lang="en-US" sz="2000" dirty="0">
                <a:latin typeface="Al-Jazeera-Arabic-Regular" pitchFamily="2" charset="-78"/>
                <a:cs typeface="Al-Jazeera-Arabic-Regular" pitchFamily="2" charset="-78"/>
              </a:rPr>
              <a:t>0.006 – 0,0084 $</a:t>
            </a:r>
            <a:r>
              <a:rPr lang="ar-SA" sz="2000" dirty="0">
                <a:latin typeface="Al-Jazeera-Arabic-Regular" pitchFamily="2" charset="-78"/>
                <a:cs typeface="Al-Jazeera-Arabic-Regular" pitchFamily="2" charset="-78"/>
              </a:rPr>
              <a:t> </a:t>
            </a:r>
          </a:p>
          <a:p>
            <a:pPr algn="just" rtl="1">
              <a:lnSpc>
                <a:spcPct val="150000"/>
              </a:lnSpc>
            </a:pPr>
            <a:r>
              <a:rPr lang="ar-SA" sz="2000" dirty="0">
                <a:latin typeface="Al-Jazeera-Arabic-Regular" pitchFamily="2" charset="-78"/>
                <a:cs typeface="Al-Jazeera-Arabic-Regular" pitchFamily="2" charset="-78"/>
              </a:rPr>
              <a:t>وما يحصل عليه الفنان ضئيل جداً حيث أن </a:t>
            </a:r>
            <a:r>
              <a:rPr lang="en-US" sz="2000" dirty="0">
                <a:latin typeface="Al-Jazeera-Arabic-Regular" pitchFamily="2" charset="-78"/>
                <a:cs typeface="Al-Jazeera-Arabic-Regular" pitchFamily="2" charset="-78"/>
              </a:rPr>
              <a:t>Spotify</a:t>
            </a:r>
            <a:r>
              <a:rPr lang="ar-SA" sz="2000" dirty="0">
                <a:latin typeface="Al-Jazeera-Arabic-Regular" pitchFamily="2" charset="-78"/>
                <a:cs typeface="Al-Jazeera-Arabic-Regular" pitchFamily="2" charset="-78"/>
              </a:rPr>
              <a:t> يمنح أكثر من </a:t>
            </a:r>
            <a:r>
              <a:rPr lang="en-US" sz="2000" dirty="0">
                <a:latin typeface="Al-Jazeera-Arabic-Regular" pitchFamily="2" charset="-78"/>
                <a:cs typeface="Al-Jazeera-Arabic-Regular" pitchFamily="2" charset="-78"/>
              </a:rPr>
              <a:t>70%</a:t>
            </a:r>
            <a:r>
              <a:rPr lang="ar-SA" sz="2000" dirty="0">
                <a:latin typeface="Al-Jazeera-Arabic-Regular" pitchFamily="2" charset="-78"/>
                <a:cs typeface="Al-Jazeera-Arabic-Regular" pitchFamily="2" charset="-78"/>
              </a:rPr>
              <a:t> من الدخل لشركات الإنتاج  والموزعين.</a:t>
            </a:r>
          </a:p>
          <a:p>
            <a:pPr algn="just" rtl="1">
              <a:lnSpc>
                <a:spcPct val="150000"/>
              </a:lnSpc>
            </a:pPr>
            <a:r>
              <a:rPr lang="ar-SA" sz="2000" dirty="0">
                <a:latin typeface="Al-Jazeera-Arabic-Regular" pitchFamily="2" charset="-78"/>
                <a:cs typeface="Al-Jazeera-Arabic-Regular" pitchFamily="2" charset="-78"/>
              </a:rPr>
              <a:t>كانت سويفت مؤكدة في معارضتها: "أنا لست على استعداد للمساهمة بعمل حياتي في تجربة لا أشعر أنها تكافئ بشكل عادل الكتاب والمنتجين والفنانين والمبدعين لهذه الموسيقى"</a:t>
            </a:r>
          </a:p>
        </p:txBody>
      </p:sp>
    </p:spTree>
    <p:extLst>
      <p:ext uri="{BB962C8B-B14F-4D97-AF65-F5344CB8AC3E}">
        <p14:creationId xmlns:p14="http://schemas.microsoft.com/office/powerpoint/2010/main" val="23921361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505755" y="584940"/>
            <a:ext cx="1781257" cy="523220"/>
          </a:xfrm>
          <a:prstGeom prst="rect">
            <a:avLst/>
          </a:prstGeom>
          <a:noFill/>
        </p:spPr>
        <p:txBody>
          <a:bodyPr wrap="none" rtlCol="0">
            <a:spAutoFit/>
          </a:bodyPr>
          <a:lstStyle/>
          <a:p>
            <a:pPr marL="0" algn="l" defTabSz="914400" rtl="0" eaLnBrk="1" latinLnBrk="0" hangingPunct="1"/>
            <a:r>
              <a:rPr lang="ar-SA" sz="2800" b="1" dirty="0">
                <a:solidFill>
                  <a:schemeClr val="bg1"/>
                </a:solidFill>
                <a:latin typeface="Al-Jazeera-Arabic-Regular" pitchFamily="2" charset="-78"/>
                <a:cs typeface="Al-Jazeera-Arabic-Regular" pitchFamily="2" charset="-78"/>
              </a:rPr>
              <a:t>حقوق البث</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224634" y="2945309"/>
            <a:ext cx="10487548" cy="967381"/>
          </a:xfrm>
          <a:prstGeom prst="rect">
            <a:avLst/>
          </a:prstGeom>
          <a:noFill/>
        </p:spPr>
        <p:txBody>
          <a:bodyPr wrap="square" rtlCol="0">
            <a:spAutoFit/>
          </a:bodyPr>
          <a:lstStyle/>
          <a:p>
            <a:pPr algn="just" rtl="1">
              <a:lnSpc>
                <a:spcPct val="150000"/>
              </a:lnSpc>
            </a:pPr>
            <a:r>
              <a:rPr lang="ar-SA" sz="2000" dirty="0">
                <a:latin typeface="Al-Jazeera-Arabic-Regular" pitchFamily="2" charset="-78"/>
                <a:cs typeface="Al-Jazeera-Arabic-Regular" pitchFamily="2" charset="-78"/>
              </a:rPr>
              <a:t>بدأت صناعة الموسيقى أخيرًا في الاستفادة من الثورة الرقمية وتزداد شعبية خدمات البث القائمة على الاشتراك مما يخلق مسارًا جديدًا للإيرادات لصناعة الموسيقى.</a:t>
            </a:r>
          </a:p>
        </p:txBody>
      </p:sp>
    </p:spTree>
    <p:extLst>
      <p:ext uri="{BB962C8B-B14F-4D97-AF65-F5344CB8AC3E}">
        <p14:creationId xmlns:p14="http://schemas.microsoft.com/office/powerpoint/2010/main" val="3531299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505755" y="584940"/>
            <a:ext cx="2282997" cy="523220"/>
          </a:xfrm>
          <a:prstGeom prst="rect">
            <a:avLst/>
          </a:prstGeom>
          <a:noFill/>
        </p:spPr>
        <p:txBody>
          <a:bodyPr wrap="none" rtlCol="0">
            <a:spAutoFit/>
          </a:bodyPr>
          <a:lstStyle/>
          <a:p>
            <a:pPr marL="0" algn="l" defTabSz="914400" rtl="0" eaLnBrk="1" latinLnBrk="0" hangingPunct="1"/>
            <a:r>
              <a:rPr lang="ar-SA" sz="2800" b="1" dirty="0">
                <a:solidFill>
                  <a:schemeClr val="bg1"/>
                </a:solidFill>
                <a:latin typeface="Al-Jazeera-Arabic-Regular" pitchFamily="2" charset="-78"/>
                <a:cs typeface="Al-Jazeera-Arabic-Regular" pitchFamily="2" charset="-78"/>
              </a:rPr>
              <a:t>الراديو الفضائي</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276601" y="1229239"/>
            <a:ext cx="8321826" cy="4660699"/>
          </a:xfrm>
          <a:prstGeom prst="rect">
            <a:avLst/>
          </a:prstGeom>
          <a:noFill/>
        </p:spPr>
        <p:txBody>
          <a:bodyPr wrap="square" rtlCol="0">
            <a:spAutoFit/>
          </a:bodyPr>
          <a:lstStyle/>
          <a:p>
            <a:pPr marL="0" algn="just" defTabSz="914400" rtl="1" eaLnBrk="1" latinLnBrk="0" hangingPunct="1">
              <a:lnSpc>
                <a:spcPct val="150000"/>
              </a:lnSpc>
            </a:pPr>
            <a:r>
              <a:rPr lang="ar-SA" sz="2000" dirty="0">
                <a:latin typeface="Al-Jazeera-Arabic-Regular" pitchFamily="2" charset="-78"/>
                <a:cs typeface="Al-Jazeera-Arabic-Regular" pitchFamily="2" charset="-78"/>
              </a:rPr>
              <a:t>الراديو الفضائي </a:t>
            </a:r>
            <a:r>
              <a:rPr lang="en-US" sz="2000" dirty="0">
                <a:latin typeface="Al-Jazeera-Arabic-Regular" pitchFamily="2" charset="-78"/>
                <a:cs typeface="Al-Jazeera-Arabic-Regular" pitchFamily="2" charset="-78"/>
              </a:rPr>
              <a:t>SiriusXM</a:t>
            </a:r>
            <a:r>
              <a:rPr lang="ar-SA" sz="2000" dirty="0">
                <a:latin typeface="Al-Jazeera-Arabic-Regular" pitchFamily="2" charset="-78"/>
                <a:cs typeface="Al-Jazeera-Arabic-Regular" pitchFamily="2" charset="-78"/>
              </a:rPr>
              <a:t> هو راديو باشتراك يبث خدمته من خلال تكنولوجيا الأقمار الصناعية. يقوم المشتركون بشراء راديو مخصص مدعوم بجهاز استقبال للقمر الصناعي لالتقاط إشارة الراديو في أي مكان داخل الولايات المتحدة الأمريكية، </a:t>
            </a:r>
          </a:p>
          <a:p>
            <a:pPr marL="0" algn="just" defTabSz="914400" rtl="1" eaLnBrk="1" latinLnBrk="0" hangingPunct="1">
              <a:lnSpc>
                <a:spcPct val="150000"/>
              </a:lnSpc>
            </a:pPr>
            <a:r>
              <a:rPr lang="ar-SA" sz="2000" dirty="0">
                <a:latin typeface="Al-Jazeera-Arabic-Regular" pitchFamily="2" charset="-78"/>
                <a:cs typeface="Al-Jazeera-Arabic-Regular" pitchFamily="2" charset="-78"/>
              </a:rPr>
              <a:t>الراديو الفضائي يأتي كمواصفة أساسية في أغلب السيارات والشاحنات ولكن يحتاج لتفعيل الاشتراك، بدأت هذه التكنولوجيا في ٢٠٠١ وانتشرت ببطء ولكن تنتشر بانتظام. كان هناك أكثر من 27.5 مليون مشترك في راديو الأقمار الصناعية في عام 2010. وقد نما هذا الرقم بشكل مطرد إلى أكثر من 32.7 مليون مشترك في عام 2017 ، مما يجعل راديو الأقمار الصناعية ينمو نمو حقيقي مع تقدم تكنولوجيا الراديو. في الآونة الأخيرة ، فتحت </a:t>
            </a:r>
            <a:r>
              <a:rPr lang="en-US" sz="2000" dirty="0">
                <a:latin typeface="Al-Jazeera-Arabic-Regular" pitchFamily="2" charset="-78"/>
                <a:cs typeface="Al-Jazeera-Arabic-Regular" pitchFamily="2" charset="-78"/>
              </a:rPr>
              <a:t>SiriusXM </a:t>
            </a:r>
            <a:r>
              <a:rPr lang="ar-SA" sz="2000" dirty="0">
                <a:latin typeface="Al-Jazeera-Arabic-Regular" pitchFamily="2" charset="-78"/>
                <a:cs typeface="Al-Jazeera-Arabic-Regular" pitchFamily="2" charset="-78"/>
              </a:rPr>
              <a:t> قنوات في حالات الطوارئ للأشخاص الذين ليس لديهم اشتراكات</a:t>
            </a:r>
          </a:p>
        </p:txBody>
      </p:sp>
      <p:pic>
        <p:nvPicPr>
          <p:cNvPr id="10" name="Picture 9">
            <a:extLst>
              <a:ext uri="{FF2B5EF4-FFF2-40B4-BE49-F238E27FC236}">
                <a16:creationId xmlns:a16="http://schemas.microsoft.com/office/drawing/2014/main" id="{9244C3E6-17ED-B64E-A05E-95D294323CDA}"/>
              </a:ext>
            </a:extLst>
          </p:cNvPr>
          <p:cNvPicPr>
            <a:picLocks noChangeAspect="1"/>
          </p:cNvPicPr>
          <p:nvPr/>
        </p:nvPicPr>
        <p:blipFill>
          <a:blip r:embed="rId6"/>
          <a:stretch>
            <a:fillRect/>
          </a:stretch>
        </p:blipFill>
        <p:spPr>
          <a:xfrm>
            <a:off x="212454" y="2540947"/>
            <a:ext cx="2791064" cy="1585324"/>
          </a:xfrm>
          <a:prstGeom prst="rect">
            <a:avLst/>
          </a:prstGeom>
        </p:spPr>
      </p:pic>
    </p:spTree>
    <p:extLst>
      <p:ext uri="{BB962C8B-B14F-4D97-AF65-F5344CB8AC3E}">
        <p14:creationId xmlns:p14="http://schemas.microsoft.com/office/powerpoint/2010/main" val="11603200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71970" y="-117909"/>
            <a:ext cx="12335931" cy="7093805"/>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71974" y="4288121"/>
            <a:ext cx="7369921" cy="1972334"/>
          </a:xfrm>
          <a:prstGeom prst="rect">
            <a:avLst/>
          </a:prstGeom>
        </p:spPr>
      </p:pic>
      <p:sp>
        <p:nvSpPr>
          <p:cNvPr id="14" name="TextBox 13"/>
          <p:cNvSpPr txBox="1"/>
          <p:nvPr/>
        </p:nvSpPr>
        <p:spPr>
          <a:xfrm>
            <a:off x="42026" y="4943800"/>
            <a:ext cx="6505319" cy="584775"/>
          </a:xfrm>
          <a:prstGeom prst="rect">
            <a:avLst/>
          </a:prstGeom>
          <a:noFill/>
        </p:spPr>
        <p:txBody>
          <a:bodyPr wrap="square" rtlCol="0">
            <a:spAutoFit/>
          </a:bodyPr>
          <a:lstStyle/>
          <a:p>
            <a:pPr algn="r" rtl="1"/>
            <a:r>
              <a:rPr lang="ar-SA" sz="3200" b="1" dirty="0">
                <a:solidFill>
                  <a:schemeClr val="bg1"/>
                </a:solidFill>
                <a:latin typeface="Al-Jazeera-Arabic-Regular" pitchFamily="2" charset="-78"/>
                <a:cs typeface="Al-Jazeera-Arabic-Regular" pitchFamily="2" charset="-78"/>
              </a:rPr>
              <a:t>عوامل تجعلك من جمهور الإذاعة </a:t>
            </a:r>
          </a:p>
        </p:txBody>
      </p:sp>
    </p:spTree>
    <p:extLst>
      <p:ext uri="{BB962C8B-B14F-4D97-AF65-F5344CB8AC3E}">
        <p14:creationId xmlns:p14="http://schemas.microsoft.com/office/powerpoint/2010/main" val="41375250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3520258" y="600353"/>
            <a:ext cx="4376519"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راديو </a:t>
            </a:r>
            <a:r>
              <a:rPr lang="en-US" sz="2800" b="1" dirty="0">
                <a:solidFill>
                  <a:schemeClr val="bg1"/>
                </a:solidFill>
                <a:latin typeface="Al-Jazeera-Arabic-Regular" pitchFamily="2" charset="-78"/>
                <a:cs typeface="Al-Jazeera-Arabic-Regular" pitchFamily="2" charset="-78"/>
              </a:rPr>
              <a:t>FM</a:t>
            </a:r>
            <a:r>
              <a:rPr lang="ar-SA" sz="2800" b="1" dirty="0">
                <a:solidFill>
                  <a:schemeClr val="bg1"/>
                </a:solidFill>
                <a:latin typeface="Al-Jazeera-Arabic-Regular" pitchFamily="2" charset="-78"/>
                <a:cs typeface="Al-Jazeera-Arabic-Regular" pitchFamily="2" charset="-78"/>
              </a:rPr>
              <a:t> على الهواتف الذكية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262952" y="1558708"/>
            <a:ext cx="10220799" cy="4202176"/>
          </a:xfrm>
          <a:prstGeom prst="rect">
            <a:avLst/>
          </a:prstGeom>
          <a:noFill/>
        </p:spPr>
        <p:txBody>
          <a:bodyPr wrap="square" rtlCol="0">
            <a:spAutoFit/>
          </a:bodyPr>
          <a:lstStyle/>
          <a:p>
            <a:pPr marL="0" algn="just" defTabSz="914400" rtl="1" eaLnBrk="1" latinLnBrk="0" hangingPunct="1">
              <a:lnSpc>
                <a:spcPct val="150000"/>
              </a:lnSpc>
            </a:pPr>
            <a:r>
              <a:rPr lang="ar-SA" dirty="0">
                <a:latin typeface="Al-Jazeera-Arabic-Regular" pitchFamily="2" charset="-78"/>
                <a:cs typeface="Al-Jazeera-Arabic-Regular" pitchFamily="2" charset="-78"/>
              </a:rPr>
              <a:t>معظم الهواتف الذكية مصممة بداخلها مستقبل لإشارات ال</a:t>
            </a:r>
            <a:r>
              <a:rPr lang="en-US" dirty="0">
                <a:latin typeface="Al-Jazeera-Arabic-Regular" pitchFamily="2" charset="-78"/>
                <a:cs typeface="Al-Jazeera-Arabic-Regular" pitchFamily="2" charset="-78"/>
              </a:rPr>
              <a:t>FM</a:t>
            </a:r>
            <a:r>
              <a:rPr lang="ar-SA" dirty="0">
                <a:latin typeface="Al-Jazeera-Arabic-Regular" pitchFamily="2" charset="-78"/>
                <a:cs typeface="Al-Jazeera-Arabic-Regular" pitchFamily="2" charset="-78"/>
              </a:rPr>
              <a:t> ورغم ذلك فإن مقدمي خدمة التليفون والمصنعين لا يفعلون الشريحة الخاصة بهذه الخدمة.</a:t>
            </a:r>
          </a:p>
          <a:p>
            <a:pPr marL="0" algn="just" defTabSz="914400" rtl="1" eaLnBrk="1" latinLnBrk="0" hangingPunct="1">
              <a:lnSpc>
                <a:spcPct val="150000"/>
              </a:lnSpc>
            </a:pPr>
            <a:r>
              <a:rPr lang="ar-SA" dirty="0">
                <a:latin typeface="Al-Jazeera-Arabic-Regular" pitchFamily="2" charset="-78"/>
                <a:cs typeface="Al-Jazeera-Arabic-Regular" pitchFamily="2" charset="-78"/>
              </a:rPr>
              <a:t>رغم أن الهواتف الذكية تستطيع الدخول على راديو الإنترنت فإن استخدام مستقبل الراديو </a:t>
            </a:r>
            <a:r>
              <a:rPr lang="en-US" dirty="0" err="1">
                <a:latin typeface="Al-Jazeera-Arabic-Regular" pitchFamily="2" charset="-78"/>
                <a:cs typeface="Al-Jazeera-Arabic-Regular" pitchFamily="2" charset="-78"/>
              </a:rPr>
              <a:t>fm</a:t>
            </a:r>
            <a:r>
              <a:rPr lang="ar-SA" dirty="0">
                <a:latin typeface="Al-Jazeera-Arabic-Regular" pitchFamily="2" charset="-78"/>
                <a:cs typeface="Al-Jazeera-Arabic-Regular" pitchFamily="2" charset="-78"/>
              </a:rPr>
              <a:t> في هاتفك المحمول يستخدم بطارية أقل من البث عبر الإنترنت.</a:t>
            </a:r>
          </a:p>
          <a:p>
            <a:pPr marL="0" algn="just" defTabSz="914400" rtl="1" eaLnBrk="1" latinLnBrk="0" hangingPunct="1">
              <a:lnSpc>
                <a:spcPct val="150000"/>
              </a:lnSpc>
            </a:pPr>
            <a:r>
              <a:rPr lang="ar-SA" dirty="0">
                <a:latin typeface="Al-Jazeera-Arabic-Regular" pitchFamily="2" charset="-78"/>
                <a:cs typeface="Al-Jazeera-Arabic-Regular" pitchFamily="2" charset="-78"/>
              </a:rPr>
              <a:t>حتى إذا سقطت شبكة مقدم الخدمة لا تتأثر شريحة ال</a:t>
            </a:r>
            <a:r>
              <a:rPr lang="en-US" dirty="0">
                <a:latin typeface="Al-Jazeera-Arabic-Regular" pitchFamily="2" charset="-78"/>
                <a:cs typeface="Al-Jazeera-Arabic-Regular" pitchFamily="2" charset="-78"/>
              </a:rPr>
              <a:t>FM</a:t>
            </a:r>
            <a:r>
              <a:rPr lang="ar-SA" dirty="0">
                <a:latin typeface="Al-Jazeera-Arabic-Regular" pitchFamily="2" charset="-78"/>
                <a:cs typeface="Al-Jazeera-Arabic-Regular" pitchFamily="2" charset="-78"/>
              </a:rPr>
              <a:t> بذلك ولا تحتاج للدخول على الإنترنت من خلال شركة الاتصالات، مما يجعلها هامة جداً في حالات الطوارئ.</a:t>
            </a:r>
          </a:p>
          <a:p>
            <a:pPr marL="0" algn="just" defTabSz="914400" rtl="1" eaLnBrk="1" latinLnBrk="0" hangingPunct="1">
              <a:lnSpc>
                <a:spcPct val="150000"/>
              </a:lnSpc>
            </a:pPr>
            <a:r>
              <a:rPr lang="ar-SA" dirty="0">
                <a:latin typeface="Al-Jazeera-Arabic-Regular" pitchFamily="2" charset="-78"/>
                <a:cs typeface="Al-Jazeera-Arabic-Regular" pitchFamily="2" charset="-78"/>
              </a:rPr>
              <a:t>حثت لجنة الاتصالات الفيدرالية مصنعي الهواتف المحمولة على تنشيط الميزة؛ ومع ذلك، فهي ليست إلزامية بعد في الولايات المتحدة، كما ضغطت الرابطة الوطنية للبث على جميع مصنعي الهواتف المحمولة وشركات الاتصالات الخلوية لتمكين استخدام شريحة</a:t>
            </a:r>
            <a:r>
              <a:rPr lang="en-US" dirty="0">
                <a:latin typeface="Al-Jazeera-Arabic-Regular" pitchFamily="2" charset="-78"/>
                <a:cs typeface="Al-Jazeera-Arabic-Regular" pitchFamily="2" charset="-78"/>
              </a:rPr>
              <a:t>FM </a:t>
            </a:r>
            <a:r>
              <a:rPr lang="ar-SA" dirty="0">
                <a:latin typeface="Al-Jazeera-Arabic-Regular" pitchFamily="2" charset="-78"/>
                <a:cs typeface="Al-Jazeera-Arabic-Regular" pitchFamily="2" charset="-78"/>
              </a:rPr>
              <a:t> في هواتفهم. أنشأت </a:t>
            </a:r>
            <a:r>
              <a:rPr lang="en-US" dirty="0">
                <a:latin typeface="Al-Jazeera-Arabic-Regular" pitchFamily="2" charset="-78"/>
                <a:cs typeface="Al-Jazeera-Arabic-Regular" pitchFamily="2" charset="-78"/>
              </a:rPr>
              <a:t>NAB Labs </a:t>
            </a:r>
            <a:r>
              <a:rPr lang="ar-SA" dirty="0">
                <a:latin typeface="Al-Jazeera-Arabic-Regular" pitchFamily="2" charset="-78"/>
                <a:cs typeface="Al-Jazeera-Arabic-Regular" pitchFamily="2" charset="-78"/>
              </a:rPr>
              <a:t> تطبيقًا يمكن للمستخدمين تنزيله والذي يسمح للمستخدمين بضبط محطات الراديو المحلية باستخدام شريحة راديو</a:t>
            </a:r>
            <a:r>
              <a:rPr lang="en-US" dirty="0">
                <a:latin typeface="Al-Jazeera-Arabic-Regular" pitchFamily="2" charset="-78"/>
                <a:cs typeface="Al-Jazeera-Arabic-Regular" pitchFamily="2" charset="-78"/>
              </a:rPr>
              <a:t>FM </a:t>
            </a:r>
            <a:r>
              <a:rPr lang="ar-SA" dirty="0">
                <a:latin typeface="Al-Jazeera-Arabic-Regular" pitchFamily="2" charset="-78"/>
                <a:cs typeface="Al-Jazeera-Arabic-Regular" pitchFamily="2" charset="-78"/>
              </a:rPr>
              <a:t> المدمجة بهواتفهم الذكية.</a:t>
            </a:r>
          </a:p>
        </p:txBody>
      </p:sp>
    </p:spTree>
    <p:extLst>
      <p:ext uri="{BB962C8B-B14F-4D97-AF65-F5344CB8AC3E}">
        <p14:creationId xmlns:p14="http://schemas.microsoft.com/office/powerpoint/2010/main" val="27561038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209869" y="600353"/>
            <a:ext cx="3686908" cy="523220"/>
          </a:xfrm>
          <a:prstGeom prst="rect">
            <a:avLst/>
          </a:prstGeom>
          <a:noFill/>
        </p:spPr>
        <p:txBody>
          <a:bodyPr wrap="none" rtlCol="0">
            <a:spAutoFit/>
          </a:bodyPr>
          <a:lstStyle/>
          <a:p>
            <a:pPr marL="0" algn="r" defTabSz="914400" rtl="1" eaLnBrk="1" latinLnBrk="0" hangingPunct="1"/>
            <a:r>
              <a:rPr lang="en-US" sz="2800" b="1" dirty="0">
                <a:solidFill>
                  <a:schemeClr val="bg1"/>
                </a:solidFill>
                <a:latin typeface="Al-Jazeera-Arabic-Regular" pitchFamily="2" charset="-78"/>
                <a:cs typeface="Al-Jazeera-Arabic-Regular" pitchFamily="2" charset="-78"/>
              </a:rPr>
              <a:t>Radio Turns to Video</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51740" y="1915889"/>
            <a:ext cx="10986612" cy="3275705"/>
          </a:xfrm>
          <a:prstGeom prst="rect">
            <a:avLst/>
          </a:prstGeom>
          <a:noFill/>
        </p:spPr>
        <p:txBody>
          <a:bodyPr wrap="square" rtlCol="0">
            <a:spAutoFit/>
          </a:bodyPr>
          <a:lstStyle/>
          <a:p>
            <a:pPr marL="0" algn="just" defTabSz="914400" rtl="1" eaLnBrk="1" latinLnBrk="0" hangingPunct="1">
              <a:lnSpc>
                <a:spcPct val="150000"/>
              </a:lnSpc>
            </a:pPr>
            <a:r>
              <a:rPr lang="ar-SA" sz="2000" dirty="0">
                <a:latin typeface="Al-Jazeera-Arabic-Regular" pitchFamily="2" charset="-78"/>
                <a:cs typeface="Al-Jazeera-Arabic-Regular" pitchFamily="2" charset="-78"/>
              </a:rPr>
              <a:t>معظم محطات الراديو لديها موقع تفاعلي يربطها بمواقع التواصل الاجتماعي، ويحتوي أيضا الفيديو، فكثير من المحطات تبث فيديو إلى جانب البث الإذاعي من داخل محطات الراديو للمشاهدين أونلاين.</a:t>
            </a:r>
          </a:p>
          <a:p>
            <a:pPr marL="0" algn="just" defTabSz="914400" rtl="1" eaLnBrk="1" latinLnBrk="0" hangingPunct="1">
              <a:lnSpc>
                <a:spcPct val="150000"/>
              </a:lnSpc>
            </a:pPr>
            <a:r>
              <a:rPr lang="ar-SA" sz="2000" dirty="0">
                <a:latin typeface="Al-Jazeera-Arabic-Regular" pitchFamily="2" charset="-78"/>
                <a:cs typeface="Al-Jazeera-Arabic-Regular" pitchFamily="2" charset="-78"/>
              </a:rPr>
              <a:t>ووفقاً لطبيعة كل محطة تقوم بتوضيح منتجها بشكل جيد، فالإذاعات الإخبارية تقوم بتجميع مقاطع فيديو كثيرة عن الأخبار المحلية والعالمية وذلك لهواة الفيديو من المستمعين.</a:t>
            </a:r>
          </a:p>
          <a:p>
            <a:pPr marL="0" algn="just" defTabSz="914400" rtl="1" eaLnBrk="1" latinLnBrk="0" hangingPunct="1">
              <a:lnSpc>
                <a:spcPct val="150000"/>
              </a:lnSpc>
            </a:pPr>
            <a:r>
              <a:rPr lang="ar-SA" sz="2000" dirty="0">
                <a:latin typeface="Al-Jazeera-Arabic-Regular" pitchFamily="2" charset="-78"/>
                <a:cs typeface="Al-Jazeera-Arabic-Regular" pitchFamily="2" charset="-78"/>
              </a:rPr>
              <a:t>بينما الإذاعات الموسيقية تخصص أوقات معينة لمحاورة الفنانين والمطربين من خلال فيديوهات وبث تلك القصص إلى جانب البث الإذاعي، وبالتالي تقوم المحطات الإذاعية حالياً بتوصيف نفسها على أنها تقدم باقة ترفيهية متكاملة من الصوت والفيديو والتواصل الاجتماعي. </a:t>
            </a:r>
          </a:p>
        </p:txBody>
      </p:sp>
    </p:spTree>
    <p:extLst>
      <p:ext uri="{BB962C8B-B14F-4D97-AF65-F5344CB8AC3E}">
        <p14:creationId xmlns:p14="http://schemas.microsoft.com/office/powerpoint/2010/main" val="33936861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209869" y="600353"/>
            <a:ext cx="3686908" cy="523220"/>
          </a:xfrm>
          <a:prstGeom prst="rect">
            <a:avLst/>
          </a:prstGeom>
          <a:noFill/>
        </p:spPr>
        <p:txBody>
          <a:bodyPr wrap="none" rtlCol="0">
            <a:spAutoFit/>
          </a:bodyPr>
          <a:lstStyle/>
          <a:p>
            <a:pPr marL="0" algn="r" defTabSz="914400" rtl="1" eaLnBrk="1" latinLnBrk="0" hangingPunct="1"/>
            <a:r>
              <a:rPr lang="en-US" sz="2800" b="1" dirty="0">
                <a:solidFill>
                  <a:schemeClr val="bg1"/>
                </a:solidFill>
                <a:latin typeface="Al-Jazeera-Arabic-Regular" pitchFamily="2" charset="-78"/>
                <a:cs typeface="Al-Jazeera-Arabic-Regular" pitchFamily="2" charset="-78"/>
              </a:rPr>
              <a:t>Radio Turns to Video</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262952" y="2298358"/>
            <a:ext cx="10325002" cy="2070503"/>
          </a:xfrm>
          <a:prstGeom prst="rect">
            <a:avLst/>
          </a:prstGeom>
          <a:noFill/>
        </p:spPr>
        <p:txBody>
          <a:bodyPr wrap="square" rtlCol="0">
            <a:spAutoFit/>
          </a:bodyPr>
          <a:lstStyle/>
          <a:p>
            <a:pPr marL="0" algn="just" defTabSz="914400" rtl="1" eaLnBrk="1" latinLnBrk="0" hangingPunct="1">
              <a:lnSpc>
                <a:spcPct val="150000"/>
              </a:lnSpc>
            </a:pPr>
            <a:r>
              <a:rPr lang="ar-SA" sz="2200" dirty="0">
                <a:latin typeface="Al-Jazeera-Arabic-Regular" pitchFamily="2" charset="-78"/>
                <a:cs typeface="Al-Jazeera-Arabic-Regular" pitchFamily="2" charset="-78"/>
              </a:rPr>
              <a:t>ولكي يتم أيضاً التواصل الفعال مع المستمعين تقوم محطات الإذاعة بعمل فيديو لايف من خلال مواقع التواصل على فيسبوك أو يوتيوب مما يجعل هناك تواصل مستمر وتحسين جيد للمحتوى المقدم وربط المستمعين بالمحطة الإذاعية من خلال مقابلات مع المشاهير وتغطية حفلات مجتمعية خارج البث الإذاعي ورفعها على مواقع التواصل الاجتماعي منفردة.</a:t>
            </a:r>
          </a:p>
        </p:txBody>
      </p:sp>
    </p:spTree>
    <p:extLst>
      <p:ext uri="{BB962C8B-B14F-4D97-AF65-F5344CB8AC3E}">
        <p14:creationId xmlns:p14="http://schemas.microsoft.com/office/powerpoint/2010/main" val="27015051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4658514" y="600353"/>
            <a:ext cx="1654620" cy="523220"/>
          </a:xfrm>
          <a:prstGeom prst="rect">
            <a:avLst/>
          </a:prstGeom>
          <a:noFill/>
        </p:spPr>
        <p:txBody>
          <a:bodyPr wrap="none" rtlCol="0">
            <a:spAutoFit/>
          </a:bodyPr>
          <a:lstStyle/>
          <a:p>
            <a:pPr marL="0" algn="l" defTabSz="914400" rtl="0" eaLnBrk="1" latinLnBrk="0" hangingPunct="1"/>
            <a:r>
              <a:rPr lang="en-US" sz="2800" b="1" dirty="0">
                <a:solidFill>
                  <a:schemeClr val="bg1"/>
                </a:solidFill>
                <a:latin typeface="Al-Jazeera-Arabic-Regular" pitchFamily="2" charset="-78"/>
                <a:cs typeface="Al-Jazeera-Arabic-Regular" pitchFamily="2" charset="-78"/>
              </a:rPr>
              <a:t>Localism</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51740" y="2298358"/>
            <a:ext cx="10936214" cy="2070503"/>
          </a:xfrm>
          <a:prstGeom prst="rect">
            <a:avLst/>
          </a:prstGeom>
          <a:noFill/>
        </p:spPr>
        <p:txBody>
          <a:bodyPr wrap="square" rtlCol="0">
            <a:spAutoFit/>
          </a:bodyPr>
          <a:lstStyle/>
          <a:p>
            <a:pPr marL="0" algn="just" defTabSz="914400" rtl="1" eaLnBrk="1" latinLnBrk="0" hangingPunct="1">
              <a:lnSpc>
                <a:spcPct val="150000"/>
              </a:lnSpc>
            </a:pPr>
            <a:r>
              <a:rPr lang="ar-SA" sz="2200" dirty="0">
                <a:latin typeface="Al-Jazeera-Arabic-Regular" pitchFamily="2" charset="-78"/>
                <a:cs typeface="Al-Jazeera-Arabic-Regular" pitchFamily="2" charset="-78"/>
              </a:rPr>
              <a:t>رغم وفرة الموسيقى والبرامج المتاحة لمستهلك الوسائط الرقمية، لا يزال هناك شيء واحد يقدمه الراديو لا تستطيع تكنولوجيا الذكاء الاصطناعي أن تقدمه، وهو ليس علاقة له بالتكنولوجيا ولكنه مرتبط بأن الجمهور قد ينجذبون نحو محتوى صوتي مصمم خصيصًا لإرضاء أهوائهم الداخلية والحالية، لذلك فإن الإذاعات المحلية لديها الفرصة لجذب الجمهور بالمحتوى الذي يربطهم بمجتمعهم.</a:t>
            </a:r>
          </a:p>
        </p:txBody>
      </p:sp>
    </p:spTree>
    <p:extLst>
      <p:ext uri="{BB962C8B-B14F-4D97-AF65-F5344CB8AC3E}">
        <p14:creationId xmlns:p14="http://schemas.microsoft.com/office/powerpoint/2010/main" val="31275448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696"/>
            <a:ext cx="9533101" cy="1610200"/>
          </a:xfrm>
          <a:prstGeom prst="rect">
            <a:avLst/>
          </a:prstGeom>
        </p:spPr>
      </p:pic>
      <p:sp>
        <p:nvSpPr>
          <p:cNvPr id="7" name="TextBox 6"/>
          <p:cNvSpPr txBox="1"/>
          <p:nvPr/>
        </p:nvSpPr>
        <p:spPr>
          <a:xfrm>
            <a:off x="2335150" y="624564"/>
            <a:ext cx="7190751" cy="492443"/>
          </a:xfrm>
          <a:prstGeom prst="rect">
            <a:avLst/>
          </a:prstGeom>
          <a:noFill/>
        </p:spPr>
        <p:txBody>
          <a:bodyPr wrap="none" rtlCol="0">
            <a:spAutoFit/>
          </a:bodyPr>
          <a:lstStyle/>
          <a:p>
            <a:pPr marL="0" algn="l" defTabSz="914400" rtl="0" eaLnBrk="1" latinLnBrk="0" hangingPunct="1"/>
            <a:r>
              <a:rPr lang="en-US" sz="2600" b="1" dirty="0">
                <a:solidFill>
                  <a:schemeClr val="bg1"/>
                </a:solidFill>
                <a:latin typeface="Al-Jazeera-Arabic-Regular" pitchFamily="2" charset="-78"/>
                <a:cs typeface="Al-Jazeera-Arabic-Regular" pitchFamily="2" charset="-78"/>
              </a:rPr>
              <a:t>Career Opportunities in Radio &amp; Digital Audio</a:t>
            </a:r>
            <a:endParaRPr lang="en-US" sz="26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10832"/>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484266" y="2459504"/>
            <a:ext cx="7901710" cy="1938992"/>
          </a:xfrm>
          <a:prstGeom prst="rect">
            <a:avLst/>
          </a:prstGeom>
          <a:noFill/>
        </p:spPr>
        <p:txBody>
          <a:bodyPr wrap="square" rtlCol="0">
            <a:spAutoFit/>
          </a:bodyPr>
          <a:lstStyle/>
          <a:p>
            <a:r>
              <a:rPr lang="en-US" sz="2400" dirty="0">
                <a:effectLst/>
                <a:latin typeface="Helvetica" pitchFamily="2" charset="0"/>
              </a:rPr>
              <a:t> ● </a:t>
            </a:r>
            <a:r>
              <a:rPr lang="en-US" sz="2400" dirty="0">
                <a:effectLst/>
                <a:latin typeface="Times" pitchFamily="2" charset="0"/>
              </a:rPr>
              <a:t>Announcer 				</a:t>
            </a:r>
            <a:r>
              <a:rPr lang="en-US" sz="2400" dirty="0">
                <a:effectLst/>
                <a:latin typeface="Helvetica" pitchFamily="2" charset="0"/>
              </a:rPr>
              <a:t> ● </a:t>
            </a:r>
            <a:r>
              <a:rPr lang="en-US" sz="2400" dirty="0">
                <a:effectLst/>
                <a:latin typeface="Times" pitchFamily="2" charset="0"/>
              </a:rPr>
              <a:t>Recording Artist</a:t>
            </a:r>
          </a:p>
          <a:p>
            <a:r>
              <a:rPr lang="en-US" sz="2400" dirty="0">
                <a:effectLst/>
                <a:latin typeface="Helvetica" pitchFamily="2" charset="0"/>
              </a:rPr>
              <a:t> ● </a:t>
            </a:r>
            <a:r>
              <a:rPr lang="en-US" sz="2400" dirty="0">
                <a:effectLst/>
                <a:latin typeface="Times" pitchFamily="2" charset="0"/>
              </a:rPr>
              <a:t>Audio Producer 			</a:t>
            </a:r>
            <a:r>
              <a:rPr lang="en-US" sz="2400" dirty="0">
                <a:effectLst/>
                <a:latin typeface="Helvetica" pitchFamily="2" charset="0"/>
              </a:rPr>
              <a:t> ● </a:t>
            </a:r>
            <a:r>
              <a:rPr lang="en-US" sz="2400" dirty="0">
                <a:effectLst/>
                <a:latin typeface="Times" pitchFamily="2" charset="0"/>
              </a:rPr>
              <a:t>Sales Associate</a:t>
            </a:r>
          </a:p>
          <a:p>
            <a:r>
              <a:rPr lang="en-US" sz="2400" dirty="0">
                <a:effectLst/>
                <a:latin typeface="Helvetica" pitchFamily="2" charset="0"/>
              </a:rPr>
              <a:t> ● </a:t>
            </a:r>
            <a:r>
              <a:rPr lang="en-US" sz="2400" dirty="0">
                <a:effectLst/>
                <a:latin typeface="Times" pitchFamily="2" charset="0"/>
              </a:rPr>
              <a:t>News Reporter </a:t>
            </a:r>
            <a:r>
              <a:rPr lang="en-US" sz="2400" dirty="0">
                <a:effectLst/>
                <a:latin typeface="Helvetica" pitchFamily="2" charset="0"/>
              </a:rPr>
              <a:t>  			 ● </a:t>
            </a:r>
            <a:r>
              <a:rPr lang="en-US" sz="2400" dirty="0">
                <a:effectLst/>
                <a:latin typeface="Times" pitchFamily="2" charset="0"/>
              </a:rPr>
              <a:t>Social Media Manager</a:t>
            </a:r>
          </a:p>
          <a:p>
            <a:r>
              <a:rPr lang="en-US" sz="2400" dirty="0">
                <a:effectLst/>
                <a:latin typeface="Helvetica" pitchFamily="2" charset="0"/>
              </a:rPr>
              <a:t> ● </a:t>
            </a:r>
            <a:r>
              <a:rPr lang="en-US" sz="2400" dirty="0">
                <a:effectLst/>
                <a:latin typeface="Times" pitchFamily="2" charset="0"/>
              </a:rPr>
              <a:t>Programmer 			</a:t>
            </a:r>
            <a:r>
              <a:rPr lang="en-US" sz="2400" dirty="0">
                <a:effectLst/>
                <a:latin typeface="Helvetica" pitchFamily="2" charset="0"/>
              </a:rPr>
              <a:t> ● </a:t>
            </a:r>
            <a:r>
              <a:rPr lang="en-US" sz="2400" dirty="0">
                <a:effectLst/>
                <a:latin typeface="Times" pitchFamily="2" charset="0"/>
              </a:rPr>
              <a:t>Sound Engineer</a:t>
            </a:r>
          </a:p>
          <a:p>
            <a:r>
              <a:rPr lang="en-US" sz="2400" dirty="0">
                <a:effectLst/>
                <a:latin typeface="Helvetica" pitchFamily="2" charset="0"/>
              </a:rPr>
              <a:t> ● </a:t>
            </a:r>
            <a:r>
              <a:rPr lang="en-US" sz="2400" dirty="0">
                <a:effectLst/>
                <a:latin typeface="Times" pitchFamily="2" charset="0"/>
              </a:rPr>
              <a:t>Promotions/Marketing </a:t>
            </a:r>
            <a:r>
              <a:rPr lang="en-US" sz="2400" dirty="0">
                <a:effectLst/>
                <a:latin typeface="Helvetica" pitchFamily="2" charset="0"/>
              </a:rPr>
              <a:t> 		 ● </a:t>
            </a:r>
            <a:r>
              <a:rPr lang="en-US" sz="2400" dirty="0">
                <a:effectLst/>
                <a:latin typeface="Times" pitchFamily="2" charset="0"/>
              </a:rPr>
              <a:t>Videographer</a:t>
            </a:r>
          </a:p>
        </p:txBody>
      </p:sp>
      <p:pic>
        <p:nvPicPr>
          <p:cNvPr id="10" name="Picture 9">
            <a:extLst>
              <a:ext uri="{FF2B5EF4-FFF2-40B4-BE49-F238E27FC236}">
                <a16:creationId xmlns:a16="http://schemas.microsoft.com/office/drawing/2014/main" id="{1D4774FC-B357-F045-ABE9-C6E415A10610}"/>
              </a:ext>
            </a:extLst>
          </p:cNvPr>
          <p:cNvPicPr>
            <a:picLocks noChangeAspect="1"/>
          </p:cNvPicPr>
          <p:nvPr/>
        </p:nvPicPr>
        <p:blipFill>
          <a:blip r:embed="rId6"/>
          <a:stretch>
            <a:fillRect/>
          </a:stretch>
        </p:blipFill>
        <p:spPr>
          <a:xfrm>
            <a:off x="555855" y="1737618"/>
            <a:ext cx="2731690" cy="3632247"/>
          </a:xfrm>
          <a:prstGeom prst="rect">
            <a:avLst/>
          </a:prstGeom>
        </p:spPr>
      </p:pic>
    </p:spTree>
    <p:extLst>
      <p:ext uri="{BB962C8B-B14F-4D97-AF65-F5344CB8AC3E}">
        <p14:creationId xmlns:p14="http://schemas.microsoft.com/office/powerpoint/2010/main" val="28778381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502473" y="2476944"/>
            <a:ext cx="11198343" cy="1904111"/>
          </a:xfrm>
          <a:prstGeom prst="rect">
            <a:avLst/>
          </a:prstGeom>
          <a:noFill/>
        </p:spPr>
        <p:txBody>
          <a:bodyPr wrap="square">
            <a:spAutoFit/>
          </a:bodyPr>
          <a:lstStyle/>
          <a:p>
            <a:pPr marL="0" algn="just" defTabSz="914400" rtl="1" eaLnBrk="1" latinLnBrk="0" hangingPunct="1">
              <a:lnSpc>
                <a:spcPts val="3580"/>
              </a:lnSpc>
            </a:pPr>
            <a:r>
              <a:rPr lang="ar-SA" sz="2400" i="0" dirty="0">
                <a:effectLst/>
                <a:latin typeface="Al-Jazeera-Arabic-Regular" pitchFamily="2" charset="-78"/>
                <a:cs typeface="Al-Jazeera-Arabic-Regular" pitchFamily="2" charset="-78"/>
              </a:rPr>
              <a:t>لا تزال صناعة الراديو </a:t>
            </a:r>
            <a:r>
              <a:rPr lang="ar-SA" sz="2400" dirty="0">
                <a:latin typeface="Al-Jazeera-Arabic-Regular" pitchFamily="2" charset="-78"/>
                <a:cs typeface="Al-Jazeera-Arabic-Regular" pitchFamily="2" charset="-78"/>
              </a:rPr>
              <a:t>ومستمرة، و</a:t>
            </a:r>
            <a:r>
              <a:rPr lang="ar-SA" sz="2400" i="0" dirty="0">
                <a:effectLst/>
                <a:latin typeface="Al-Jazeera-Arabic-Regular" pitchFamily="2" charset="-78"/>
                <a:cs typeface="Al-Jazeera-Arabic-Regular" pitchFamily="2" charset="-78"/>
              </a:rPr>
              <a:t>مع التقدم التكنولوجي في الصوت الرقمي والعديد من الخيارات المتاحة للاستماع إلى الموسيقى والبرامج، لا يزال الراديو هو مصدر الانتقال لمتعة الاستماع؛ ومع ذلك، فإن صناعة الراديو لا يمكن أن تكون مرضية بشكل كامل إلا إذا  استمرت في الابتكار والتكيف مع تكنولوجيا اليوم وابتكارات الغد.</a:t>
            </a:r>
            <a:endParaRPr lang="ar-SA" sz="2200" dirty="0">
              <a:latin typeface="Al-Jazeera-Arabic-Regular" pitchFamily="2" charset="-78"/>
              <a:cs typeface="Al-Jazeera-Arabic-Regular" pitchFamily="2" charset="-78"/>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156" y="-14990"/>
            <a:ext cx="10532100" cy="1610200"/>
          </a:xfrm>
          <a:prstGeom prst="rect">
            <a:avLst/>
          </a:prstGeom>
        </p:spPr>
      </p:pic>
      <p:sp>
        <p:nvSpPr>
          <p:cNvPr id="7" name="TextBox 6"/>
          <p:cNvSpPr txBox="1"/>
          <p:nvPr/>
        </p:nvSpPr>
        <p:spPr>
          <a:xfrm>
            <a:off x="2693097" y="569998"/>
            <a:ext cx="7400593" cy="523220"/>
          </a:xfrm>
          <a:prstGeom prst="rect">
            <a:avLst/>
          </a:prstGeom>
          <a:noFill/>
        </p:spPr>
        <p:txBody>
          <a:bodyPr wrap="square" rtlCol="0">
            <a:spAutoFit/>
          </a:bodyPr>
          <a:lstStyle/>
          <a:p>
            <a:pPr marL="0" algn="ctr" defTabSz="914400" rtl="1" eaLnBrk="1" latinLnBrk="0" hangingPunct="1"/>
            <a:r>
              <a:rPr lang="ar-EG" sz="2800" dirty="0">
                <a:solidFill>
                  <a:schemeClr val="bg1"/>
                </a:solidFill>
                <a:effectLst/>
                <a:latin typeface="Al-Jazeera-Arabic-Bold" pitchFamily="2" charset="-78"/>
                <a:cs typeface="Al-Jazeera-Arabic-Bold" pitchFamily="2" charset="-78"/>
              </a:rPr>
              <a:t>الخاتمــــــة</a:t>
            </a:r>
            <a:endParaRPr lang="ar-SA" sz="2800" dirty="0">
              <a:solidFill>
                <a:schemeClr val="bg1"/>
              </a:solidFill>
              <a:effectLst/>
              <a:latin typeface="Al-Jazeera-Arabic-Bold" pitchFamily="2" charset="-78"/>
              <a:cs typeface="Al-Jazeera-Arabic-Bold" pitchFamily="2" charset="-78"/>
            </a:endParaRPr>
          </a:p>
        </p:txBody>
      </p:sp>
      <p:sp>
        <p:nvSpPr>
          <p:cNvPr id="8" name="TextBox 7"/>
          <p:cNvSpPr txBox="1"/>
          <p:nvPr/>
        </p:nvSpPr>
        <p:spPr>
          <a:xfrm>
            <a:off x="170804" y="52850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23155116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0"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370115"/>
            <a:ext cx="6714451" cy="1972334"/>
          </a:xfrm>
          <a:prstGeom prst="rect">
            <a:avLst/>
          </a:prstGeom>
        </p:spPr>
      </p:pic>
      <p:pic>
        <p:nvPicPr>
          <p:cNvPr id="13" name="Picture 12"/>
          <p:cNvPicPr>
            <a:picLocks noChangeAspect="1"/>
          </p:cNvPicPr>
          <p:nvPr/>
        </p:nvPicPr>
        <p:blipFill>
          <a:blip r:embed="rId6"/>
          <a:stretch>
            <a:fillRect/>
          </a:stretch>
        </p:blipFill>
        <p:spPr>
          <a:xfrm>
            <a:off x="4514850" y="2871216"/>
            <a:ext cx="7685859" cy="2310383"/>
          </a:xfrm>
          <a:prstGeom prst="rect">
            <a:avLst/>
          </a:prstGeom>
        </p:spPr>
      </p:pic>
      <p:sp>
        <p:nvSpPr>
          <p:cNvPr id="14" name="TextBox 13"/>
          <p:cNvSpPr txBox="1"/>
          <p:nvPr/>
        </p:nvSpPr>
        <p:spPr>
          <a:xfrm>
            <a:off x="417504" y="786895"/>
            <a:ext cx="5421677" cy="1138773"/>
          </a:xfrm>
          <a:prstGeom prst="rect">
            <a:avLst/>
          </a:prstGeom>
          <a:noFill/>
        </p:spPr>
        <p:txBody>
          <a:bodyPr wrap="none" rtlCol="0">
            <a:spAutoFit/>
          </a:bodyPr>
          <a:lstStyle/>
          <a:p>
            <a:pPr algn="ctr"/>
            <a:r>
              <a:rPr lang="ar-SA" sz="3600" b="1" dirty="0">
                <a:solidFill>
                  <a:schemeClr val="bg1"/>
                </a:solidFill>
                <a:latin typeface="Al-Jazeera-Arabic-Bold" pitchFamily="2" charset="-78"/>
                <a:cs typeface="Al-Jazeera-Arabic-Bold" pitchFamily="2" charset="-78"/>
              </a:rPr>
              <a:t>المدخل إلى تقنيات الاتصال</a:t>
            </a:r>
            <a:endParaRPr lang="en-US" sz="3600" b="1" dirty="0">
              <a:solidFill>
                <a:schemeClr val="bg1"/>
              </a:solidFill>
              <a:latin typeface="Al-Jazeera-Arabic-Bold" pitchFamily="2" charset="-78"/>
              <a:cs typeface="Al-Jazeera-Arabic-Bold" pitchFamily="2" charset="-78"/>
            </a:endParaRPr>
          </a:p>
          <a:p>
            <a:pPr algn="ctr"/>
            <a:r>
              <a:rPr lang="ar-SA" sz="3200" b="1" dirty="0">
                <a:solidFill>
                  <a:srgbClr val="24A9E1"/>
                </a:solidFill>
                <a:latin typeface="Al-Jazeera-Arabic-Bold" pitchFamily="2" charset="-78"/>
                <a:cs typeface="Al-Jazeera-Arabic-Bold" pitchFamily="2" charset="-78"/>
              </a:rPr>
              <a:t>د. جورج لطيف سيدهم</a:t>
            </a:r>
            <a:endParaRPr lang="en-US" sz="3200" b="1" dirty="0">
              <a:solidFill>
                <a:srgbClr val="24A9E1"/>
              </a:solidFill>
              <a:latin typeface="Al-Jazeera-Arabic-Bold" pitchFamily="2" charset="-78"/>
              <a:cs typeface="Al-Jazeera-Arabic-Bold" pitchFamily="2" charset="-78"/>
            </a:endParaRPr>
          </a:p>
        </p:txBody>
      </p:sp>
      <p:sp>
        <p:nvSpPr>
          <p:cNvPr id="16" name="TextBox 15"/>
          <p:cNvSpPr txBox="1"/>
          <p:nvPr/>
        </p:nvSpPr>
        <p:spPr>
          <a:xfrm>
            <a:off x="4779518" y="3062346"/>
            <a:ext cx="7156521" cy="2062103"/>
          </a:xfrm>
          <a:prstGeom prst="rect">
            <a:avLst/>
          </a:prstGeom>
          <a:noFill/>
        </p:spPr>
        <p:txBody>
          <a:bodyPr wrap="square" rtlCol="0">
            <a:spAutoFit/>
          </a:bodyPr>
          <a:lstStyle/>
          <a:p>
            <a:pPr algn="l"/>
            <a:r>
              <a:rPr lang="en-US" sz="3200" b="1" dirty="0">
                <a:solidFill>
                  <a:schemeClr val="bg1"/>
                </a:solidFill>
                <a:latin typeface="Al-Jazeera-Arabic-Regular" pitchFamily="2" charset="-78"/>
                <a:cs typeface="Al-Jazeera-Arabic-Regular" pitchFamily="2" charset="-78"/>
              </a:rPr>
              <a:t>DGM 11</a:t>
            </a:r>
            <a:r>
              <a:rPr lang="ar-SA" sz="3200" b="1" dirty="0">
                <a:solidFill>
                  <a:schemeClr val="bg1"/>
                </a:solidFill>
                <a:latin typeface="Al-Jazeera-Arabic-Regular" pitchFamily="2" charset="-78"/>
                <a:cs typeface="Al-Jazeera-Arabic-Regular" pitchFamily="2" charset="-78"/>
              </a:rPr>
              <a:t>٣</a:t>
            </a:r>
            <a:endParaRPr lang="en-US" sz="3200" b="1" dirty="0">
              <a:solidFill>
                <a:schemeClr val="bg1"/>
              </a:solidFill>
              <a:latin typeface="Al-Jazeera-Arabic-Regular" pitchFamily="2" charset="-78"/>
              <a:cs typeface="Al-Jazeera-Arabic-Regular" pitchFamily="2" charset="-78"/>
            </a:endParaRPr>
          </a:p>
          <a:p>
            <a:pPr algn="l"/>
            <a:r>
              <a:rPr lang="en-US" sz="3200" b="1" dirty="0">
                <a:solidFill>
                  <a:schemeClr val="bg1"/>
                </a:solidFill>
                <a:latin typeface="Al-Jazeera-Arabic-Regular" pitchFamily="2" charset="-78"/>
                <a:cs typeface="Al-Jazeera-Arabic-Regular" pitchFamily="2" charset="-78"/>
              </a:rPr>
              <a:t>Lecture </a:t>
            </a:r>
            <a:r>
              <a:rPr lang="ar-SA" sz="3200" b="1" dirty="0">
                <a:solidFill>
                  <a:schemeClr val="bg1"/>
                </a:solidFill>
                <a:latin typeface="Al-Jazeera-Arabic-Regular" pitchFamily="2" charset="-78"/>
                <a:cs typeface="Al-Jazeera-Arabic-Regular" pitchFamily="2" charset="-78"/>
              </a:rPr>
              <a:t>٤</a:t>
            </a:r>
            <a:r>
              <a:rPr lang="en-US" sz="3200" b="1" dirty="0">
                <a:solidFill>
                  <a:schemeClr val="bg1"/>
                </a:solidFill>
                <a:latin typeface="Al-Jazeera-Arabic-Regular" pitchFamily="2" charset="-78"/>
                <a:cs typeface="Al-Jazeera-Arabic-Regular" pitchFamily="2" charset="-78"/>
              </a:rPr>
              <a:t>:</a:t>
            </a:r>
            <a:r>
              <a:rPr lang="ar-SA" sz="3200" b="1" dirty="0">
                <a:solidFill>
                  <a:schemeClr val="bg1"/>
                </a:solidFill>
                <a:latin typeface="Al-Jazeera-Arabic-Regular" pitchFamily="2" charset="-78"/>
                <a:cs typeface="Al-Jazeera-Arabic-Regular" pitchFamily="2" charset="-78"/>
              </a:rPr>
              <a:t> </a:t>
            </a:r>
            <a:endParaRPr lang="en-US" sz="3200" b="1" dirty="0">
              <a:solidFill>
                <a:schemeClr val="bg1"/>
              </a:solidFill>
              <a:latin typeface="Al-Jazeera-Arabic-Regular" pitchFamily="2" charset="-78"/>
              <a:cs typeface="Al-Jazeera-Arabic-Regular" pitchFamily="2" charset="-78"/>
            </a:endParaRPr>
          </a:p>
          <a:p>
            <a:pPr algn="r" rtl="1"/>
            <a:r>
              <a:rPr lang="ar-SA" sz="3200" b="1" dirty="0">
                <a:solidFill>
                  <a:schemeClr val="bg1"/>
                </a:solidFill>
                <a:latin typeface="Al-Jazeera-Arabic-Regular" pitchFamily="2" charset="-78"/>
                <a:cs typeface="Al-Jazeera-Arabic-Regular" pitchFamily="2" charset="-78"/>
              </a:rPr>
              <a:t>تطور البث الإذاعي والإذاعة الرقمية</a:t>
            </a:r>
            <a:endParaRPr lang="en-US" sz="3200" b="1" dirty="0">
              <a:solidFill>
                <a:schemeClr val="bg1"/>
              </a:solidFill>
              <a:latin typeface="Al-Jazeera-Arabic-Regular" pitchFamily="2" charset="-78"/>
              <a:cs typeface="Al-Jazeera-Arabic-Regular" pitchFamily="2" charset="-78"/>
            </a:endParaRPr>
          </a:p>
          <a:p>
            <a:pPr algn="r" rtl="1"/>
            <a:r>
              <a:rPr lang="en-US" sz="3200" b="1" dirty="0">
                <a:solidFill>
                  <a:schemeClr val="bg1"/>
                </a:solidFill>
                <a:latin typeface="Al-Jazeera-Arabic-Regular" pitchFamily="2" charset="-78"/>
                <a:cs typeface="Al-Jazeera-Arabic-Regular" pitchFamily="2" charset="-78"/>
              </a:rPr>
              <a:t> Radio &amp; Digital Audio</a:t>
            </a:r>
            <a:endParaRPr lang="ar-SA" sz="3200" b="1" dirty="0">
              <a:solidFill>
                <a:schemeClr val="bg1"/>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10613992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18811</TotalTime>
  <Words>3572</Words>
  <Application>Microsoft Macintosh PowerPoint</Application>
  <PresentationFormat>Widescreen</PresentationFormat>
  <Paragraphs>162</Paragraphs>
  <Slides>42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Al-Jazeera-Arabic-Bold</vt:lpstr>
      <vt:lpstr>Al-Jazeera-Arabic-Regular</vt:lpstr>
      <vt:lpstr>Arial</vt:lpstr>
      <vt:lpstr>Calibri</vt:lpstr>
      <vt:lpstr>Calibri Light</vt:lpstr>
      <vt:lpstr>Helvetica</vt:lpstr>
      <vt:lpstr>Times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george latif</cp:lastModifiedBy>
  <cp:revision>96</cp:revision>
  <dcterms:created xsi:type="dcterms:W3CDTF">2021-08-03T13:03:26Z</dcterms:created>
  <dcterms:modified xsi:type="dcterms:W3CDTF">2023-02-23T13:19:03Z</dcterms:modified>
</cp:coreProperties>
</file>