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4"/>
    <p:sldMasterId id="2147483693" r:id="rId5"/>
  </p:sldMasterIdLst>
  <p:notesMasterIdLst>
    <p:notesMasterId r:id="rId46"/>
  </p:notesMasterIdLst>
  <p:sldIdLst>
    <p:sldId id="498" r:id="rId6"/>
    <p:sldId id="1028" r:id="rId7"/>
    <p:sldId id="1318" r:id="rId8"/>
    <p:sldId id="1203" r:id="rId9"/>
    <p:sldId id="1282" r:id="rId10"/>
    <p:sldId id="1283" r:id="rId11"/>
    <p:sldId id="1284" r:id="rId12"/>
    <p:sldId id="1285" r:id="rId13"/>
    <p:sldId id="1286" r:id="rId14"/>
    <p:sldId id="1316" r:id="rId15"/>
    <p:sldId id="1287" r:id="rId16"/>
    <p:sldId id="1288" r:id="rId17"/>
    <p:sldId id="1289" r:id="rId18"/>
    <p:sldId id="1290" r:id="rId19"/>
    <p:sldId id="1317" r:id="rId20"/>
    <p:sldId id="1291" r:id="rId21"/>
    <p:sldId id="1292" r:id="rId22"/>
    <p:sldId id="1293" r:id="rId23"/>
    <p:sldId id="1294" r:id="rId24"/>
    <p:sldId id="1295" r:id="rId25"/>
    <p:sldId id="1296" r:id="rId26"/>
    <p:sldId id="1297" r:id="rId27"/>
    <p:sldId id="1298" r:id="rId28"/>
    <p:sldId id="1299" r:id="rId29"/>
    <p:sldId id="1300" r:id="rId30"/>
    <p:sldId id="1301" r:id="rId31"/>
    <p:sldId id="1302" r:id="rId32"/>
    <p:sldId id="1303" r:id="rId33"/>
    <p:sldId id="1304" r:id="rId34"/>
    <p:sldId id="1305" r:id="rId35"/>
    <p:sldId id="1306" r:id="rId36"/>
    <p:sldId id="1307" r:id="rId37"/>
    <p:sldId id="1308" r:id="rId38"/>
    <p:sldId id="1309" r:id="rId39"/>
    <p:sldId id="1310" r:id="rId40"/>
    <p:sldId id="1311" r:id="rId41"/>
    <p:sldId id="1312" r:id="rId42"/>
    <p:sldId id="1315" r:id="rId43"/>
    <p:sldId id="1313" r:id="rId44"/>
    <p:sldId id="483" r:id="rId4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B0E3"/>
    <a:srgbClr val="D4E9F7"/>
    <a:srgbClr val="E57716"/>
    <a:srgbClr val="FEF8E1"/>
    <a:srgbClr val="B65EDF"/>
    <a:srgbClr val="ED553B"/>
    <a:srgbClr val="BF9000"/>
    <a:srgbClr val="A9D18E"/>
    <a:srgbClr val="F6D55C"/>
    <a:srgbClr val="3CAE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69" d="100"/>
          <a:sy n="69" d="100"/>
        </p:scale>
        <p:origin x="564" y="52"/>
      </p:cViewPr>
      <p:guideLst>
        <p:guide orient="horz" pos="2160"/>
        <p:guide pos="3840"/>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7" Type="http://schemas.openxmlformats.org/officeDocument/2006/relationships/slide" Target="slides/slide2.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90" Type="http://customschemas.google.com/relationships/presentationmetadata" Target="meta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8" Type="http://schemas.openxmlformats.org/officeDocument/2006/relationships/slide" Target="slides/slide3.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notesMaster" Target="notesMasters/notesMaster1.xml"/><Relationship Id="rId20" Type="http://schemas.openxmlformats.org/officeDocument/2006/relationships/slide" Target="slides/slide15.xml"/><Relationship Id="rId41" Type="http://schemas.openxmlformats.org/officeDocument/2006/relationships/slide" Target="slides/slide36.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4/9/2026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4/9/2026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4/9/2026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image" Target="../media/image13.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37.png"/><Relationship Id="rId4" Type="http://schemas.openxmlformats.org/officeDocument/2006/relationships/image" Target="../media/image36.png"/></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3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30.xml"/><Relationship Id="rId5" Type="http://schemas.openxmlformats.org/officeDocument/2006/relationships/image" Target="../media/image49.png"/><Relationship Id="rId4" Type="http://schemas.openxmlformats.org/officeDocument/2006/relationships/image" Target="../media/image8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357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9</a:t>
            </a:r>
          </a:p>
        </p:txBody>
      </p:sp>
      <p:sp>
        <p:nvSpPr>
          <p:cNvPr id="14" name="Oval 13"/>
          <p:cNvSpPr/>
          <p:nvPr/>
        </p:nvSpPr>
        <p:spPr>
          <a:xfrm>
            <a:off x="5950249" y="72307"/>
            <a:ext cx="6470051" cy="625569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814180" y="1650388"/>
            <a:ext cx="4006146"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ريادة الأعمال والابتكار</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5" name="TextBox 4">
            <a:extLst>
              <a:ext uri="{FF2B5EF4-FFF2-40B4-BE49-F238E27FC236}">
                <a16:creationId xmlns:a16="http://schemas.microsoft.com/office/drawing/2014/main" id="{5FD2D576-1AAA-13B4-F619-E586EBEEBA2D}"/>
              </a:ext>
            </a:extLst>
          </p:cNvPr>
          <p:cNvSpPr txBox="1"/>
          <p:nvPr/>
        </p:nvSpPr>
        <p:spPr>
          <a:xfrm>
            <a:off x="101241" y="2464361"/>
            <a:ext cx="6334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Entrepreneurship</a:t>
            </a:r>
            <a:r>
              <a:rPr kumimoji="0" lang="ar-AE"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 </a:t>
            </a: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and Innovation</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a:t>
            </a:r>
            <a:r>
              <a:rPr lang="ar-SA" sz="2400" b="1" dirty="0">
                <a:solidFill>
                  <a:srgbClr val="0070C0"/>
                </a:solidFill>
                <a:latin typeface="Alexandria" pitchFamily="2" charset="-78"/>
                <a:cs typeface="Alexandria" pitchFamily="2" charset="-78"/>
              </a:rPr>
              <a:t>التاسعة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263353" y="4906708"/>
            <a:ext cx="5979758" cy="1311193"/>
          </a:xfrm>
          <a:prstGeom prst="rect">
            <a:avLst/>
          </a:prstGeom>
          <a:noFill/>
        </p:spPr>
        <p:txBody>
          <a:bodyPr wrap="square">
            <a:spAutoFit/>
          </a:bodyPr>
          <a:lstStyle/>
          <a:p>
            <a:pPr algn="ctr" rtl="1">
              <a:lnSpc>
                <a:spcPct val="150000"/>
              </a:lnSpc>
            </a:pPr>
            <a:r>
              <a:rPr lang="ar-SA" sz="2800" b="1" dirty="0">
                <a:solidFill>
                  <a:srgbClr val="002060"/>
                </a:solidFill>
                <a:latin typeface="Alexandria" pitchFamily="2" charset="-78"/>
                <a:cs typeface="Alexandria" pitchFamily="2" charset="-78"/>
              </a:rPr>
              <a:t>الإنتاجية الإبداعية والميزة التنافسية</a:t>
            </a: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9</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41445" y="1185133"/>
              <a:ext cx="123822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400" b="1" dirty="0">
                  <a:solidFill>
                    <a:prstClr val="white"/>
                  </a:solidFill>
                  <a:latin typeface="Alexandria" pitchFamily="2" charset="-78"/>
                  <a:cs typeface="Alexandria" pitchFamily="2" charset="-78"/>
                </a:rPr>
                <a:t>الإنتاجية والإبداع</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88427"/>
            <a:chOff x="9609172" y="1934037"/>
            <a:chExt cx="1964922" cy="688427"/>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875251" y="2099244"/>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الإنتاجية الإبداعية</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936345" y="2889105"/>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الميزة التنافسية</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71599" y="3768695"/>
              <a:ext cx="140297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المنافسة والتنافس</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682925" y="4575050"/>
              <a:ext cx="157724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نماذج وعوامل</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39650" y="5491321"/>
              <a:ext cx="142666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علاقة</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الميزة التنافسية، مغهومها وطرق تحقيقها</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المنافسة والتنافسية</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150570" y="3559598"/>
            <a:ext cx="3217889"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نماذج الميزة التنافسية، ووخصائصها، وعواملها، ومصادرها، ومعوقاتها</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7446710" y="4744954"/>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 xmlns:asvg="http://schemas.microsoft.com/office/drawing/2016/SVG/main" r:embed="rId11"/>
              </a:ext>
            </a:extLst>
          </a:blip>
          <a:stretch>
            <a:fillRect/>
          </a:stretch>
        </p:blipFill>
        <p:spPr>
          <a:xfrm>
            <a:off x="7501735" y="1414863"/>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327132" y="2951953"/>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العلاقة بين الإنتاجية الإبداعية والميزة التنافسية</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 xmlns:asvg="http://schemas.microsoft.com/office/drawing/2016/SVG/main" r:embed="rId13"/>
              </a:ext>
            </a:extLst>
          </a:blip>
          <a:stretch>
            <a:fillRect/>
          </a:stretch>
        </p:blipFill>
        <p:spPr>
          <a:xfrm>
            <a:off x="7477089" y="2822463"/>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815267" y="791773"/>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422822" y="237386"/>
            <a:ext cx="9340577"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a:t>
            </a:r>
            <a:r>
              <a:rPr lang="ar-SA" sz="2000" b="1" dirty="0">
                <a:solidFill>
                  <a:srgbClr val="00B0F0"/>
                </a:solidFill>
                <a:latin typeface="Alexandria" pitchFamily="2" charset="-78"/>
                <a:cs typeface="Alexandria" pitchFamily="2" charset="-78"/>
              </a:rPr>
              <a:t>التاسعة </a:t>
            </a:r>
            <a:r>
              <a:rPr lang="ar-EG" sz="2000" b="1" dirty="0">
                <a:solidFill>
                  <a:srgbClr val="00B0F0"/>
                </a:solidFill>
                <a:latin typeface="Alexandria" pitchFamily="2" charset="-78"/>
                <a:cs typeface="Alexandria" pitchFamily="2" charset="-78"/>
              </a:rPr>
              <a:t>: </a:t>
            </a:r>
            <a:r>
              <a:rPr lang="ar-SA" sz="1800" b="1" dirty="0">
                <a:solidFill>
                  <a:srgbClr val="002060"/>
                </a:solidFill>
                <a:latin typeface="Alexandria" pitchFamily="2" charset="-78"/>
                <a:cs typeface="Alexandria" pitchFamily="2" charset="-78"/>
              </a:rPr>
              <a:t>الإنتاجية الإبداعية والميزة التنافسية</a:t>
            </a: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600" kern="1200" dirty="0">
                <a:solidFill>
                  <a:srgbClr val="002060"/>
                </a:solidFill>
                <a:latin typeface="Alexandria" pitchFamily="2" charset="-78"/>
                <a:cs typeface="Alexandria" pitchFamily="2" charset="-78"/>
              </a:rPr>
              <a:t>العلاقة بين الإنتاجية والإبداع، وتحسين الإنتاجية من خلال الإبداع</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الإنتاجية الإبداعية مفهومها وأهميتها، والعوامل المؤثرة بها</a:t>
            </a:r>
            <a:endParaRPr lang="en-US" dirty="0"/>
          </a:p>
        </p:txBody>
      </p:sp>
    </p:spTree>
    <p:extLst>
      <p:ext uri="{BB962C8B-B14F-4D97-AF65-F5344CB8AC3E}">
        <p14:creationId xmlns:p14="http://schemas.microsoft.com/office/powerpoint/2010/main" val="3091032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9" name="Image 0" descr="preencoded.png">
            <a:extLst>
              <a:ext uri="{FF2B5EF4-FFF2-40B4-BE49-F238E27FC236}">
                <a16:creationId xmlns:a16="http://schemas.microsoft.com/office/drawing/2014/main" id="{ACDDAC11-76F1-871E-8094-34D85D8D66B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1526" y="1168286"/>
            <a:ext cx="3647728" cy="5213042"/>
          </a:xfrm>
          <a:prstGeom prst="rect">
            <a:avLst/>
          </a:prstGeom>
        </p:spPr>
      </p:pic>
      <p:sp>
        <p:nvSpPr>
          <p:cNvPr id="10" name="Text 0">
            <a:extLst>
              <a:ext uri="{FF2B5EF4-FFF2-40B4-BE49-F238E27FC236}">
                <a16:creationId xmlns:a16="http://schemas.microsoft.com/office/drawing/2014/main" id="{BC4ECB87-BD92-0D02-CE4E-A6545D9DE375}"/>
              </a:ext>
            </a:extLst>
          </p:cNvPr>
          <p:cNvSpPr/>
          <p:nvPr/>
        </p:nvSpPr>
        <p:spPr>
          <a:xfrm>
            <a:off x="4734638" y="2402444"/>
            <a:ext cx="6297018" cy="1121076"/>
          </a:xfrm>
          <a:prstGeom prst="rect">
            <a:avLst/>
          </a:prstGeom>
          <a:noFill/>
          <a:ln/>
        </p:spPr>
        <p:txBody>
          <a:bodyPr wrap="square" lIns="0" tIns="0" rIns="0" bIns="0" rtlCol="0" anchor="t">
            <a:spAutoFit/>
          </a:bodyPr>
          <a:lstStyle/>
          <a:p>
            <a:pPr algn="ct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الإنتاجية الإبداعية والميزة التنافسية في المؤسسات التعليمية</a:t>
            </a:r>
            <a:endParaRPr lang="en-US" sz="2800" b="1" dirty="0">
              <a:solidFill>
                <a:srgbClr val="00B0F0"/>
              </a:solidFill>
              <a:latin typeface="Alexandria" pitchFamily="2" charset="-78"/>
              <a:cs typeface="Alexandria" pitchFamily="2" charset="-78"/>
            </a:endParaRPr>
          </a:p>
        </p:txBody>
      </p:sp>
      <p:sp>
        <p:nvSpPr>
          <p:cNvPr id="14" name="Text 1">
            <a:extLst>
              <a:ext uri="{FF2B5EF4-FFF2-40B4-BE49-F238E27FC236}">
                <a16:creationId xmlns:a16="http://schemas.microsoft.com/office/drawing/2014/main" id="{7ED66FA0-41C9-C821-FFCA-E8C6D3C753EE}"/>
              </a:ext>
            </a:extLst>
          </p:cNvPr>
          <p:cNvSpPr/>
          <p:nvPr/>
        </p:nvSpPr>
        <p:spPr>
          <a:xfrm>
            <a:off x="5075559" y="4178836"/>
            <a:ext cx="6014378" cy="784189"/>
          </a:xfrm>
          <a:prstGeom prst="rect">
            <a:avLst/>
          </a:prstGeom>
          <a:noFill/>
          <a:ln/>
        </p:spPr>
        <p:txBody>
          <a:bodyPr wrap="square" lIns="0" tIns="0" rIns="0" bIns="0" rtlCol="0" anchor="t">
            <a:spAutoFit/>
          </a:bodyPr>
          <a:lstStyle/>
          <a:p>
            <a:pPr algn="ctr" rtl="1">
              <a:lnSpc>
                <a:spcPct val="150000"/>
              </a:lnSpc>
            </a:pPr>
            <a:r>
              <a:rPr lang="en-US" sz="1800" dirty="0">
                <a:solidFill>
                  <a:srgbClr val="1E3063"/>
                </a:solidFill>
                <a:latin typeface="Alexandria" pitchFamily="2" charset="-78"/>
                <a:ea typeface="Instrument Sans Medium" pitchFamily="34" charset="-122"/>
                <a:cs typeface="Alexandria" pitchFamily="2" charset="-78"/>
              </a:rPr>
              <a:t>كيف يمكن للمؤسسات التعليمية أن تبني تفوقاً مستداماً من خلال الابتكار والإبداع؟</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45584218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11" name="Image 0" descr="preencoded.png">
            <a:extLst>
              <a:ext uri="{FF2B5EF4-FFF2-40B4-BE49-F238E27FC236}">
                <a16:creationId xmlns:a16="http://schemas.microsoft.com/office/drawing/2014/main" id="{F1520E87-8848-741A-1469-6D7CE5A14DC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6668" y="1294349"/>
            <a:ext cx="4007768" cy="5062047"/>
          </a:xfrm>
          <a:prstGeom prst="rect">
            <a:avLst/>
          </a:prstGeom>
        </p:spPr>
      </p:pic>
      <p:sp>
        <p:nvSpPr>
          <p:cNvPr id="12" name="Text 0">
            <a:extLst>
              <a:ext uri="{FF2B5EF4-FFF2-40B4-BE49-F238E27FC236}">
                <a16:creationId xmlns:a16="http://schemas.microsoft.com/office/drawing/2014/main" id="{634A9649-A727-FCA6-FAE6-650C3A0EF10A}"/>
              </a:ext>
            </a:extLst>
          </p:cNvPr>
          <p:cNvSpPr/>
          <p:nvPr/>
        </p:nvSpPr>
        <p:spPr>
          <a:xfrm>
            <a:off x="6892515" y="1294349"/>
            <a:ext cx="4477187"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لماذا الإبداع يصنع الفارق؟</a:t>
            </a:r>
            <a:endParaRPr lang="en-US" sz="2800" b="1" dirty="0">
              <a:solidFill>
                <a:srgbClr val="00B0F0"/>
              </a:solidFill>
              <a:latin typeface="Alexandria" pitchFamily="2" charset="-78"/>
              <a:cs typeface="Alexandria" pitchFamily="2" charset="-78"/>
            </a:endParaRPr>
          </a:p>
        </p:txBody>
      </p:sp>
      <p:sp>
        <p:nvSpPr>
          <p:cNvPr id="13" name="Text 1">
            <a:extLst>
              <a:ext uri="{FF2B5EF4-FFF2-40B4-BE49-F238E27FC236}">
                <a16:creationId xmlns:a16="http://schemas.microsoft.com/office/drawing/2014/main" id="{16821286-14A4-38F9-FB84-4C0DC1C475A2}"/>
              </a:ext>
            </a:extLst>
          </p:cNvPr>
          <p:cNvSpPr/>
          <p:nvPr/>
        </p:nvSpPr>
        <p:spPr>
          <a:xfrm>
            <a:off x="4729861" y="2419549"/>
            <a:ext cx="6900228" cy="1897314"/>
          </a:xfrm>
          <a:prstGeom prst="rect">
            <a:avLst/>
          </a:prstGeom>
          <a:noFill/>
          <a:ln/>
        </p:spPr>
        <p:txBody>
          <a:bodyPr wrap="square" lIns="0" tIns="0" rIns="0" bIns="0" rtlCol="0" anchor="t">
            <a:spAutoFit/>
          </a:bodyPr>
          <a:lstStyle/>
          <a:p>
            <a:pPr algn="ctr" rtl="1">
              <a:lnSpc>
                <a:spcPct val="200000"/>
              </a:lnSpc>
            </a:pPr>
            <a:r>
              <a:rPr lang="en-US" sz="1600" dirty="0">
                <a:solidFill>
                  <a:srgbClr val="1E3063"/>
                </a:solidFill>
                <a:latin typeface="Alexandria" pitchFamily="2" charset="-78"/>
                <a:ea typeface="Instrument Sans Medium" pitchFamily="34" charset="-122"/>
                <a:cs typeface="Alexandria" pitchFamily="2" charset="-78"/>
              </a:rPr>
              <a:t>تحقيق الإنتاجية الإبداعية داخل المؤسسة التعليمية يُفضي إلى ميزة تنافسية راسخة. المؤسسات التي تعتمد على الإبداع تجد نفسها في صدارة السوق، لأن الطلاب والمجتمع يُفضّلون الالتحاق بمؤسسات تقدم حلولاً تعليمية مبتكرة ومتكاملة تواكب احتياجات العصر.</a:t>
            </a:r>
            <a:endParaRPr lang="en-US" sz="1600" dirty="0">
              <a:latin typeface="Alexandria" pitchFamily="2" charset="-78"/>
              <a:cs typeface="Alexandria" pitchFamily="2" charset="-78"/>
            </a:endParaRPr>
          </a:p>
        </p:txBody>
      </p:sp>
      <p:sp>
        <p:nvSpPr>
          <p:cNvPr id="15" name="Shape 2">
            <a:extLst>
              <a:ext uri="{FF2B5EF4-FFF2-40B4-BE49-F238E27FC236}">
                <a16:creationId xmlns:a16="http://schemas.microsoft.com/office/drawing/2014/main" id="{2D82B0B5-72C0-3D32-F00F-47E740E5AFD3}"/>
              </a:ext>
            </a:extLst>
          </p:cNvPr>
          <p:cNvSpPr/>
          <p:nvPr/>
        </p:nvSpPr>
        <p:spPr>
          <a:xfrm>
            <a:off x="5289990" y="4968009"/>
            <a:ext cx="6297018" cy="1105594"/>
          </a:xfrm>
          <a:prstGeom prst="roundRect">
            <a:avLst>
              <a:gd name="adj" fmla="val 15387"/>
            </a:avLst>
          </a:prstGeom>
          <a:solidFill>
            <a:srgbClr val="B5DAFC"/>
          </a:solidFill>
          <a:ln/>
        </p:spPr>
        <p:txBody>
          <a:bodyPr>
            <a:spAutoFit/>
          </a:bodyPr>
          <a:lstStyle/>
          <a:p>
            <a:endParaRPr lang="en-US"/>
          </a:p>
        </p:txBody>
      </p:sp>
      <p:sp>
        <p:nvSpPr>
          <p:cNvPr id="17" name="Text 3">
            <a:extLst>
              <a:ext uri="{FF2B5EF4-FFF2-40B4-BE49-F238E27FC236}">
                <a16:creationId xmlns:a16="http://schemas.microsoft.com/office/drawing/2014/main" id="{EEE6D4FD-B374-D9F9-7DCB-CF8DDF4A6211}"/>
              </a:ext>
            </a:extLst>
          </p:cNvPr>
          <p:cNvSpPr/>
          <p:nvPr/>
        </p:nvSpPr>
        <p:spPr>
          <a:xfrm>
            <a:off x="5545068" y="5216000"/>
            <a:ext cx="5879524" cy="589264"/>
          </a:xfrm>
          <a:prstGeom prst="rect">
            <a:avLst/>
          </a:prstGeom>
          <a:noFill/>
          <a:ln/>
        </p:spPr>
        <p:txBody>
          <a:bodyPr wrap="square" lIns="0" tIns="0" rIns="0" bIns="0" rtlCol="0" anchor="t">
            <a:spAutoFit/>
          </a:bodyPr>
          <a:lstStyle/>
          <a:p>
            <a:pPr algn="ctr" rtl="1">
              <a:lnSpc>
                <a:spcPts val="2375"/>
              </a:lnSpc>
            </a:pPr>
            <a:r>
              <a:rPr lang="en-US" sz="1600" dirty="0">
                <a:latin typeface="Alexandria" pitchFamily="2" charset="-78"/>
                <a:ea typeface="Instrument Sans Medium" pitchFamily="34" charset="-122"/>
                <a:cs typeface="Alexandria" pitchFamily="2" charset="-78"/>
              </a:rPr>
              <a:t>المؤسسة التي تُحسّن إنتاجيتها الإبداعية عبر تكنولوجيا التعليم وأساليب تدريس مبتكرة تمتلك ميزة تنافسية تدفعها نحو التفوق</a:t>
            </a:r>
            <a:r>
              <a:rPr lang="en-US" sz="1458" dirty="0">
                <a:latin typeface="Alexandria" pitchFamily="2" charset="-78"/>
                <a:ea typeface="Instrument Sans Medium" pitchFamily="34" charset="-122"/>
                <a:cs typeface="Alexandria" pitchFamily="2" charset="-78"/>
              </a:rPr>
              <a:t>.</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100366678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ADB83CC-81FF-4775-6B0B-68D906C1329F}"/>
              </a:ext>
            </a:extLst>
          </p:cNvPr>
          <p:cNvSpPr/>
          <p:nvPr/>
        </p:nvSpPr>
        <p:spPr>
          <a:xfrm>
            <a:off x="8071166" y="1276014"/>
            <a:ext cx="3465693" cy="531171"/>
          </a:xfrm>
          <a:prstGeom prst="rect">
            <a:avLst/>
          </a:prstGeom>
          <a:noFill/>
          <a:ln/>
        </p:spPr>
        <p:txBody>
          <a:bodyPr wrap="none" lIns="0" tIns="0" rIns="0" bIns="0" rtlCol="0" anchor="t">
            <a:spAutoFit/>
          </a:bodyPr>
          <a:lstStyle/>
          <a:p>
            <a:pPr algn="r" rtl="1">
              <a:lnSpc>
                <a:spcPts val="4625"/>
              </a:lnSpc>
            </a:pPr>
            <a:r>
              <a:rPr lang="en-US" sz="2800" b="1" dirty="0" err="1">
                <a:solidFill>
                  <a:srgbClr val="00B0F0"/>
                </a:solidFill>
                <a:latin typeface="Alexandria" pitchFamily="2" charset="-78"/>
                <a:ea typeface="Instrument Sans Semi Bold" pitchFamily="34" charset="-122"/>
                <a:cs typeface="Alexandria" pitchFamily="2" charset="-78"/>
              </a:rPr>
              <a:t>المفاهيم</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الأساسية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CD1CC4F3-7ED6-E1A3-5AAC-98D1100D009D}"/>
              </a:ext>
            </a:extLst>
          </p:cNvPr>
          <p:cNvSpPr/>
          <p:nvPr/>
        </p:nvSpPr>
        <p:spPr>
          <a:xfrm>
            <a:off x="479030" y="2060848"/>
            <a:ext cx="5929924" cy="3645029"/>
          </a:xfrm>
          <a:prstGeom prst="roundRect">
            <a:avLst>
              <a:gd name="adj" fmla="val 9530"/>
            </a:avLst>
          </a:prstGeom>
          <a:solidFill>
            <a:srgbClr val="17B0E3"/>
          </a:solidFill>
          <a:ln/>
        </p:spPr>
        <p:txBody>
          <a:bodyPr wrap="square">
            <a:spAutoFit/>
          </a:bodyPr>
          <a:lstStyle/>
          <a:p>
            <a:endParaRPr lang="en-US" dirty="0"/>
          </a:p>
        </p:txBody>
      </p:sp>
      <p:sp>
        <p:nvSpPr>
          <p:cNvPr id="8" name="Text 2">
            <a:extLst>
              <a:ext uri="{FF2B5EF4-FFF2-40B4-BE49-F238E27FC236}">
                <a16:creationId xmlns:a16="http://schemas.microsoft.com/office/drawing/2014/main" id="{FF9463DA-CD9D-851E-C03F-5EC06DDCB139}"/>
              </a:ext>
            </a:extLst>
          </p:cNvPr>
          <p:cNvSpPr/>
          <p:nvPr/>
        </p:nvSpPr>
        <p:spPr>
          <a:xfrm>
            <a:off x="4261493" y="2245716"/>
            <a:ext cx="1804981" cy="279307"/>
          </a:xfrm>
          <a:prstGeom prst="rect">
            <a:avLst/>
          </a:prstGeom>
          <a:noFill/>
          <a:ln/>
        </p:spPr>
        <p:txBody>
          <a:bodyPr wrap="none" lIns="0" tIns="0" rIns="0" bIns="0" rtlCol="0" anchor="t">
            <a:spAutoFit/>
          </a:bodyPr>
          <a:lstStyle/>
          <a:p>
            <a:pPr algn="r" rtl="1">
              <a:lnSpc>
                <a:spcPts val="2292"/>
              </a:lnSpc>
            </a:pPr>
            <a:r>
              <a:rPr lang="en-US" sz="1833" dirty="0">
                <a:solidFill>
                  <a:srgbClr val="FFFFFF"/>
                </a:solidFill>
                <a:latin typeface="Alexandria" pitchFamily="2" charset="-78"/>
                <a:ea typeface="Instrument Sans Semi Bold" pitchFamily="34" charset="-122"/>
                <a:cs typeface="Alexandria" pitchFamily="2" charset="-78"/>
              </a:rPr>
              <a:t>الإنتاجية الإبداعية</a:t>
            </a:r>
            <a:endParaRPr lang="en-US" sz="1833"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F2207976-819C-14A1-0EE7-2AEB18209262}"/>
              </a:ext>
            </a:extLst>
          </p:cNvPr>
          <p:cNvSpPr/>
          <p:nvPr/>
        </p:nvSpPr>
        <p:spPr>
          <a:xfrm>
            <a:off x="894913" y="2903116"/>
            <a:ext cx="5098157" cy="604838"/>
          </a:xfrm>
          <a:prstGeom prst="rect">
            <a:avLst/>
          </a:prstGeom>
          <a:noFill/>
          <a:ln/>
        </p:spPr>
        <p:txBody>
          <a:bodyPr wrap="square" lIns="0" tIns="0" rIns="0" bIns="0" rtlCol="0" anchor="t">
            <a:spAutoFit/>
          </a:bodyPr>
          <a:lstStyle/>
          <a:p>
            <a:pPr algn="ctr" rtl="1">
              <a:lnSpc>
                <a:spcPts val="2375"/>
              </a:lnSpc>
            </a:pPr>
            <a:r>
              <a:rPr lang="en-US" sz="1600" dirty="0">
                <a:solidFill>
                  <a:srgbClr val="FFFFFF"/>
                </a:solidFill>
                <a:latin typeface="Alexandria" pitchFamily="2" charset="-78"/>
                <a:ea typeface="Instrument Sans Medium" pitchFamily="34" charset="-122"/>
                <a:cs typeface="Alexandria" pitchFamily="2" charset="-78"/>
              </a:rPr>
              <a:t>قدرة المؤسسة التعليمية على تقديم حلول جديدة وأفكار مبتكرة لتحسين العملية التعليمية وزيادة فعاليتها.</a:t>
            </a:r>
            <a:endParaRPr lang="en-US" sz="16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44809A0C-A192-9685-8D16-3C6311B0F492}"/>
              </a:ext>
            </a:extLst>
          </p:cNvPr>
          <p:cNvSpPr/>
          <p:nvPr/>
        </p:nvSpPr>
        <p:spPr>
          <a:xfrm>
            <a:off x="708394" y="4090743"/>
            <a:ext cx="5440859" cy="1200329"/>
          </a:xfrm>
          <a:prstGeom prst="rect">
            <a:avLst/>
          </a:prstGeom>
          <a:noFill/>
          <a:ln/>
        </p:spPr>
        <p:txBody>
          <a:bodyPr wrap="square" lIns="0" tIns="0" rIns="0" bIns="0" rtlCol="0" anchor="t">
            <a:spAutoFit/>
          </a:bodyPr>
          <a:lstStyle/>
          <a:p>
            <a:pPr marL="285750" indent="-285750" algn="r" rtl="1">
              <a:lnSpc>
                <a:spcPts val="2375"/>
              </a:lnSpc>
              <a:buClr>
                <a:srgbClr val="002060"/>
              </a:buClr>
              <a:buSzPct val="100000"/>
              <a:buFont typeface="Wingdings" panose="05000000000000000000" pitchFamily="2" charset="2"/>
              <a:buChar char="v"/>
            </a:pPr>
            <a:r>
              <a:rPr lang="en-US" sz="1458" dirty="0">
                <a:solidFill>
                  <a:srgbClr val="FFFFFF"/>
                </a:solidFill>
                <a:latin typeface="Alexandria" pitchFamily="2" charset="-78"/>
                <a:ea typeface="Instrument Sans Medium" pitchFamily="34" charset="-122"/>
                <a:cs typeface="Alexandria" pitchFamily="2" charset="-78"/>
              </a:rPr>
              <a:t>التقنيات التعليمية الحديثة: الذكاء الاصطناعي، الواقع المعزز، التعليم الإلكتروني</a:t>
            </a:r>
            <a:endParaRPr lang="en-US" sz="1458" dirty="0">
              <a:latin typeface="Alexandria" pitchFamily="2" charset="-78"/>
              <a:cs typeface="Alexandria" pitchFamily="2" charset="-78"/>
            </a:endParaRPr>
          </a:p>
          <a:p>
            <a:pPr marL="285750" indent="-285750" algn="r" rtl="1">
              <a:lnSpc>
                <a:spcPts val="2375"/>
              </a:lnSpc>
              <a:buClr>
                <a:srgbClr val="002060"/>
              </a:buClr>
              <a:buSzPct val="100000"/>
              <a:buFont typeface="Wingdings" panose="05000000000000000000" pitchFamily="2" charset="2"/>
              <a:buChar char="v"/>
            </a:pPr>
            <a:r>
              <a:rPr lang="en-US" sz="1458" dirty="0">
                <a:solidFill>
                  <a:srgbClr val="FFFFFF"/>
                </a:solidFill>
                <a:latin typeface="Alexandria" pitchFamily="2" charset="-78"/>
                <a:ea typeface="Instrument Sans Medium" pitchFamily="34" charset="-122"/>
                <a:cs typeface="Alexandria" pitchFamily="2" charset="-78"/>
              </a:rPr>
              <a:t>أساليب تدريس مبتكرة: التعلم التعاوني والقائم على المشاريع</a:t>
            </a:r>
            <a:endParaRPr lang="en-US" sz="1458" dirty="0">
              <a:latin typeface="Alexandria" pitchFamily="2" charset="-78"/>
              <a:cs typeface="Alexandria" pitchFamily="2" charset="-78"/>
            </a:endParaRPr>
          </a:p>
          <a:p>
            <a:pPr marL="285750" indent="-285750" algn="r" rtl="1">
              <a:lnSpc>
                <a:spcPts val="2375"/>
              </a:lnSpc>
              <a:buClr>
                <a:srgbClr val="002060"/>
              </a:buClr>
              <a:buSzPct val="100000"/>
              <a:buFont typeface="Wingdings" panose="05000000000000000000" pitchFamily="2" charset="2"/>
              <a:buChar char="v"/>
            </a:pPr>
            <a:r>
              <a:rPr lang="en-US" sz="1458" dirty="0">
                <a:solidFill>
                  <a:srgbClr val="FFFFFF"/>
                </a:solidFill>
                <a:latin typeface="Alexandria" pitchFamily="2" charset="-78"/>
                <a:ea typeface="Instrument Sans Medium" pitchFamily="34" charset="-122"/>
                <a:cs typeface="Alexandria" pitchFamily="2" charset="-78"/>
              </a:rPr>
              <a:t>مشاركة الطلاب في اتخاذ القرارات التعليمية</a:t>
            </a:r>
            <a:endParaRPr lang="en-US" sz="1458"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302E423D-1B48-18D1-C6C6-6595C7368205}"/>
              </a:ext>
            </a:extLst>
          </p:cNvPr>
          <p:cNvSpPr/>
          <p:nvPr/>
        </p:nvSpPr>
        <p:spPr>
          <a:xfrm>
            <a:off x="9758203" y="2245716"/>
            <a:ext cx="1854675" cy="279307"/>
          </a:xfrm>
          <a:prstGeom prst="rect">
            <a:avLst/>
          </a:prstGeom>
          <a:noFill/>
          <a:ln/>
        </p:spPr>
        <p:txBody>
          <a:bodyPr wrap="none" lIns="0" tIns="0" rIns="0" bIns="0" rtlCol="0" anchor="t">
            <a:spAutoFit/>
          </a:bodyPr>
          <a:lstStyle/>
          <a:p>
            <a:pPr algn="r" rtl="1">
              <a:lnSpc>
                <a:spcPts val="2292"/>
              </a:lnSpc>
            </a:pPr>
            <a:r>
              <a:rPr lang="en-US" sz="1833" b="1" dirty="0">
                <a:solidFill>
                  <a:srgbClr val="00B0F0"/>
                </a:solidFill>
                <a:latin typeface="Alexandria" pitchFamily="2" charset="-78"/>
                <a:ea typeface="Instrument Sans Semi Bold" pitchFamily="34" charset="-122"/>
                <a:cs typeface="Alexandria" pitchFamily="2" charset="-78"/>
              </a:rPr>
              <a:t>الميزة التنافسية</a:t>
            </a:r>
            <a:endParaRPr lang="en-US" sz="1833" b="1" dirty="0">
              <a:solidFill>
                <a:srgbClr val="00B0F0"/>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4ABA0113-3780-EE7C-DA9F-E7F5C020FA08}"/>
              </a:ext>
            </a:extLst>
          </p:cNvPr>
          <p:cNvSpPr/>
          <p:nvPr/>
        </p:nvSpPr>
        <p:spPr>
          <a:xfrm>
            <a:off x="6408954" y="2906935"/>
            <a:ext cx="5203924" cy="604838"/>
          </a:xfrm>
          <a:prstGeom prst="rect">
            <a:avLst/>
          </a:prstGeom>
          <a:noFill/>
          <a:ln/>
        </p:spPr>
        <p:txBody>
          <a:bodyPr wrap="square" lIns="0" tIns="0" rIns="0" bIns="0" rtlCol="0" anchor="t">
            <a:spAutoFit/>
          </a:bodyPr>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قدرة المؤسسة التعليمية على تقديم قيمة فريدة تفوق ما تقدمه المؤسسات الأخرى.</a:t>
            </a:r>
            <a:endParaRPr lang="en-US" sz="1600"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AD0AB855-84A8-1903-251A-AA011561A31E}"/>
              </a:ext>
            </a:extLst>
          </p:cNvPr>
          <p:cNvSpPr/>
          <p:nvPr/>
        </p:nvSpPr>
        <p:spPr>
          <a:xfrm>
            <a:off x="6332935" y="3886200"/>
            <a:ext cx="5203924" cy="1404872"/>
          </a:xfrm>
          <a:prstGeom prst="rect">
            <a:avLst/>
          </a:prstGeom>
          <a:noFill/>
          <a:ln/>
        </p:spPr>
        <p:txBody>
          <a:bodyPr wrap="square" lIns="0" tIns="0" rIns="0" bIns="0" rtlCol="0" anchor="t">
            <a:spAutoFit/>
          </a:bodyPr>
          <a:lstStyle/>
          <a:p>
            <a:pPr marL="285750" indent="-285750" algn="r" rtl="1">
              <a:lnSpc>
                <a:spcPct val="200000"/>
              </a:lnSpc>
              <a:buClr>
                <a:srgbClr val="00B0F0"/>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جودة التعليم وبرامج أكاديمية متميزة</a:t>
            </a:r>
            <a:endParaRPr lang="en-US" sz="1600" dirty="0">
              <a:latin typeface="Alexandria" pitchFamily="2" charset="-78"/>
              <a:cs typeface="Alexandria" pitchFamily="2" charset="-78"/>
            </a:endParaRPr>
          </a:p>
          <a:p>
            <a:pPr marL="285750" indent="-285750" algn="r" rtl="1">
              <a:lnSpc>
                <a:spcPct val="200000"/>
              </a:lnSpc>
              <a:buClr>
                <a:srgbClr val="00B0F0"/>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الابتكار في البحث العلمي ودعم الأبحاث المتقدمة</a:t>
            </a:r>
            <a:endParaRPr lang="en-US" sz="1600" dirty="0">
              <a:latin typeface="Alexandria" pitchFamily="2" charset="-78"/>
              <a:cs typeface="Alexandria" pitchFamily="2" charset="-78"/>
            </a:endParaRPr>
          </a:p>
          <a:p>
            <a:pPr marL="285750" indent="-285750" algn="r" rtl="1">
              <a:lnSpc>
                <a:spcPct val="200000"/>
              </a:lnSpc>
              <a:buClr>
                <a:srgbClr val="00B0F0"/>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التفرد في تقديم الخدمات والبيئات التعليمية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53004232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2D867E22-0FDF-52C3-943A-0E4441A2AEC6}"/>
              </a:ext>
            </a:extLst>
          </p:cNvPr>
          <p:cNvSpPr/>
          <p:nvPr/>
        </p:nvSpPr>
        <p:spPr>
          <a:xfrm>
            <a:off x="5367105" y="1316718"/>
            <a:ext cx="5974392"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الربط بين الإبداع </a:t>
            </a:r>
            <a:r>
              <a:rPr lang="en-US" sz="2800" b="1" dirty="0" err="1">
                <a:solidFill>
                  <a:srgbClr val="00B0F0"/>
                </a:solidFill>
                <a:latin typeface="Alexandria" pitchFamily="2" charset="-78"/>
                <a:ea typeface="Instrument Sans Semi Bold" pitchFamily="34" charset="-122"/>
                <a:cs typeface="Alexandria" pitchFamily="2" charset="-78"/>
              </a:rPr>
              <a:t>والميزة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التنافسية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C3D096E1-D542-86D2-26D8-D29FABA1178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07536" y="2581969"/>
            <a:ext cx="3622973" cy="756047"/>
          </a:xfrm>
          <a:prstGeom prst="rect">
            <a:avLst/>
          </a:prstGeom>
        </p:spPr>
      </p:pic>
      <p:sp>
        <p:nvSpPr>
          <p:cNvPr id="8" name="Text 1">
            <a:extLst>
              <a:ext uri="{FF2B5EF4-FFF2-40B4-BE49-F238E27FC236}">
                <a16:creationId xmlns:a16="http://schemas.microsoft.com/office/drawing/2014/main" id="{5EEAE44A-96EA-AC1E-4B4A-C9A05B3BF983}"/>
              </a:ext>
            </a:extLst>
          </p:cNvPr>
          <p:cNvSpPr/>
          <p:nvPr/>
        </p:nvSpPr>
        <p:spPr>
          <a:xfrm>
            <a:off x="9207900" y="3527028"/>
            <a:ext cx="2133597"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بيئة إبداعية محفزة</a:t>
            </a:r>
            <a:endParaRPr lang="en-US" sz="1833"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DE0D367F-7629-C127-F0D3-A0882870B2D4}"/>
              </a:ext>
            </a:extLst>
          </p:cNvPr>
          <p:cNvSpPr/>
          <p:nvPr/>
        </p:nvSpPr>
        <p:spPr>
          <a:xfrm>
            <a:off x="8096548" y="3935710"/>
            <a:ext cx="3244949"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تشجع التفكير المختلف وتُنتج حلولاً تعليمية مبتكرة</a:t>
            </a:r>
            <a:endParaRPr lang="en-US" sz="1458"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6EAEBD5F-5A35-ADC3-7CB6-6426E099ED2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84564" y="2581969"/>
            <a:ext cx="3622973" cy="756047"/>
          </a:xfrm>
          <a:prstGeom prst="rect">
            <a:avLst/>
          </a:prstGeom>
        </p:spPr>
      </p:pic>
      <p:sp>
        <p:nvSpPr>
          <p:cNvPr id="11" name="Text 3">
            <a:extLst>
              <a:ext uri="{FF2B5EF4-FFF2-40B4-BE49-F238E27FC236}">
                <a16:creationId xmlns:a16="http://schemas.microsoft.com/office/drawing/2014/main" id="{CBC3EC00-BDE3-396C-0E7D-935C4B12C373}"/>
              </a:ext>
            </a:extLst>
          </p:cNvPr>
          <p:cNvSpPr/>
          <p:nvPr/>
        </p:nvSpPr>
        <p:spPr>
          <a:xfrm>
            <a:off x="5307609" y="3527028"/>
            <a:ext cx="241091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تطوير مهارات الطلاب</a:t>
            </a:r>
            <a:endParaRPr lang="en-US" sz="1833"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37E99284-424C-876B-7E7F-3C3ED7A303A2}"/>
              </a:ext>
            </a:extLst>
          </p:cNvPr>
          <p:cNvSpPr/>
          <p:nvPr/>
        </p:nvSpPr>
        <p:spPr>
          <a:xfrm>
            <a:off x="4610795" y="3935711"/>
            <a:ext cx="3107730" cy="584775"/>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قدرة أكبر على التكيف مع التحديات المتغيرة</a:t>
            </a:r>
            <a:endParaRPr lang="en-US" sz="1458"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C2AC9CEE-B2D6-9278-4C2E-F15F2FDB096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1591" y="2581969"/>
            <a:ext cx="3622973" cy="756047"/>
          </a:xfrm>
          <a:prstGeom prst="rect">
            <a:avLst/>
          </a:prstGeom>
        </p:spPr>
      </p:pic>
      <p:sp>
        <p:nvSpPr>
          <p:cNvPr id="14" name="Text 5">
            <a:extLst>
              <a:ext uri="{FF2B5EF4-FFF2-40B4-BE49-F238E27FC236}">
                <a16:creationId xmlns:a16="http://schemas.microsoft.com/office/drawing/2014/main" id="{D2363AA6-603D-08A1-6D49-BB0358F88BCA}"/>
              </a:ext>
            </a:extLst>
          </p:cNvPr>
          <p:cNvSpPr/>
          <p:nvPr/>
        </p:nvSpPr>
        <p:spPr>
          <a:xfrm>
            <a:off x="1447391" y="3527028"/>
            <a:ext cx="2648161"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صدارة السوق التعليمي</a:t>
            </a:r>
            <a:endParaRPr lang="en-US" sz="1833"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6DF1FB21-6DEC-3B05-5FE8-5B959B85D0D0}"/>
              </a:ext>
            </a:extLst>
          </p:cNvPr>
          <p:cNvSpPr/>
          <p:nvPr/>
        </p:nvSpPr>
        <p:spPr>
          <a:xfrm>
            <a:off x="850603" y="3935710"/>
            <a:ext cx="3244949"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تميز واضح ينعكس على سمعة المؤسسة وجاذبيتها</a:t>
            </a:r>
            <a:endParaRPr lang="en-US" sz="1458" dirty="0">
              <a:latin typeface="Alexandria" pitchFamily="2" charset="-78"/>
              <a:cs typeface="Alexandria" pitchFamily="2" charset="-78"/>
            </a:endParaRPr>
          </a:p>
        </p:txBody>
      </p:sp>
      <p:sp>
        <p:nvSpPr>
          <p:cNvPr id="16" name="Text 7">
            <a:extLst>
              <a:ext uri="{FF2B5EF4-FFF2-40B4-BE49-F238E27FC236}">
                <a16:creationId xmlns:a16="http://schemas.microsoft.com/office/drawing/2014/main" id="{EE202D2C-8F82-F0B6-A294-C8DB73C935CC}"/>
              </a:ext>
            </a:extLst>
          </p:cNvPr>
          <p:cNvSpPr/>
          <p:nvPr/>
        </p:nvSpPr>
        <p:spPr>
          <a:xfrm>
            <a:off x="1199456" y="5066862"/>
            <a:ext cx="9597179" cy="281487"/>
          </a:xfrm>
          <a:prstGeom prst="rect">
            <a:avLst/>
          </a:prstGeom>
          <a:noFill/>
          <a:ln/>
        </p:spPr>
        <p:txBody>
          <a:bodyPr wrap="none" lIns="0" tIns="0" rIns="0" bIns="0" rtlCol="0" anchor="t">
            <a:spAutoFit/>
          </a:bodyPr>
          <a:lstStyle/>
          <a:p>
            <a:pPr algn="r" rtl="1">
              <a:lnSpc>
                <a:spcPts val="2375"/>
              </a:lnSpc>
            </a:pPr>
            <a:r>
              <a:rPr lang="en-US" sz="1600" dirty="0">
                <a:solidFill>
                  <a:srgbClr val="1E3063"/>
                </a:solidFill>
                <a:latin typeface="Alexandria" pitchFamily="2" charset="-78"/>
                <a:ea typeface="Instrument Sans Medium" pitchFamily="34" charset="-122"/>
                <a:cs typeface="Alexandria" pitchFamily="2" charset="-78"/>
              </a:rPr>
              <a:t>المؤسسة التي تُركّز على الابتكار والإبداع تمتلك ميزة تنافسية قوية تجعلها تبرز وتتفوق في السوق التعليمي.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80675040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DACBA2C9-E3FD-6F73-445B-6D0520053D9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59353" y="2144896"/>
            <a:ext cx="4642420" cy="263066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45C8D5C3-ACBA-39A5-E0C2-24628042A044}"/>
              </a:ext>
            </a:extLst>
          </p:cNvPr>
          <p:cNvSpPr/>
          <p:nvPr/>
        </p:nvSpPr>
        <p:spPr>
          <a:xfrm>
            <a:off x="6190229" y="1217221"/>
            <a:ext cx="5346530" cy="543803"/>
          </a:xfrm>
          <a:prstGeom prst="rect">
            <a:avLst/>
          </a:prstGeom>
          <a:noFill/>
          <a:ln/>
        </p:spPr>
        <p:txBody>
          <a:bodyPr wrap="squar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العلاقة بين </a:t>
            </a:r>
            <a:r>
              <a:rPr lang="en-US" sz="2800" b="1" dirty="0" err="1">
                <a:solidFill>
                  <a:srgbClr val="00B0F0"/>
                </a:solidFill>
                <a:latin typeface="Alexandria" pitchFamily="2" charset="-78"/>
                <a:ea typeface="Instrument Sans Semi Bold" pitchFamily="34" charset="-122"/>
                <a:cs typeface="Alexandria" pitchFamily="2" charset="-78"/>
              </a:rPr>
              <a:t>الإنتاجية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والإبداع</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B830727C-1A40-F59A-FA66-44D30FAF5E84}"/>
              </a:ext>
            </a:extLst>
          </p:cNvPr>
          <p:cNvSpPr/>
          <p:nvPr/>
        </p:nvSpPr>
        <p:spPr>
          <a:xfrm>
            <a:off x="6190230" y="2004280"/>
            <a:ext cx="5215422" cy="831446"/>
          </a:xfrm>
          <a:prstGeom prst="rect">
            <a:avLst/>
          </a:prstGeom>
          <a:noFill/>
          <a:ln/>
        </p:spPr>
        <p:txBody>
          <a:bodyPr wrap="square" lIns="0" tIns="0" rIns="0" bIns="0" rtlCol="0" anchor="t">
            <a:spAutoFit/>
          </a:bodyPr>
          <a:lstStyle/>
          <a:p>
            <a:pPr algn="r" rtl="1">
              <a:lnSpc>
                <a:spcPct val="200000"/>
              </a:lnSpc>
            </a:pPr>
            <a:r>
              <a:rPr lang="en-US" sz="1458" b="1" dirty="0">
                <a:solidFill>
                  <a:schemeClr val="accent2">
                    <a:lumMod val="75000"/>
                  </a:schemeClr>
                </a:solidFill>
                <a:latin typeface="Alexandria" pitchFamily="2" charset="-78"/>
                <a:ea typeface="Instrument Sans Medium" pitchFamily="34" charset="-122"/>
                <a:cs typeface="Alexandria" pitchFamily="2" charset="-78"/>
              </a:rPr>
              <a:t>الإبداع</a:t>
            </a:r>
            <a:r>
              <a:rPr lang="en-US" sz="1458" dirty="0">
                <a:solidFill>
                  <a:srgbClr val="1E3063"/>
                </a:solidFill>
                <a:latin typeface="Alexandria" pitchFamily="2" charset="-78"/>
                <a:ea typeface="Instrument Sans Medium" pitchFamily="34" charset="-122"/>
                <a:cs typeface="Alexandria" pitchFamily="2" charset="-78"/>
              </a:rPr>
              <a:t> هو القدرة على التفكير خارج الصندوق وتقديم أفكار جديدة وحلول غير تقليدية للمشكلات المعقدة.</a:t>
            </a:r>
            <a:endParaRPr lang="en-US" sz="1458"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5D118228-1CA0-EC36-85C7-88D423AD9E17}"/>
              </a:ext>
            </a:extLst>
          </p:cNvPr>
          <p:cNvSpPr/>
          <p:nvPr/>
        </p:nvSpPr>
        <p:spPr>
          <a:xfrm>
            <a:off x="6096001" y="3257718"/>
            <a:ext cx="5337172" cy="831446"/>
          </a:xfrm>
          <a:prstGeom prst="rect">
            <a:avLst/>
          </a:prstGeom>
          <a:noFill/>
          <a:ln/>
        </p:spPr>
        <p:txBody>
          <a:bodyPr wrap="square" lIns="0" tIns="0" rIns="0" bIns="0" rtlCol="0" anchor="t">
            <a:spAutoFit/>
          </a:bodyPr>
          <a:lstStyle/>
          <a:p>
            <a:pPr algn="r" rtl="1">
              <a:lnSpc>
                <a:spcPct val="200000"/>
              </a:lnSpc>
            </a:pPr>
            <a:r>
              <a:rPr lang="en-US" sz="1458" b="1" dirty="0">
                <a:solidFill>
                  <a:schemeClr val="accent2">
                    <a:lumMod val="75000"/>
                  </a:schemeClr>
                </a:solidFill>
                <a:latin typeface="Alexandria" pitchFamily="2" charset="-78"/>
                <a:ea typeface="Instrument Sans Medium" pitchFamily="34" charset="-122"/>
                <a:cs typeface="Alexandria" pitchFamily="2" charset="-78"/>
              </a:rPr>
              <a:t>الإنتاجية</a:t>
            </a:r>
            <a:r>
              <a:rPr lang="en-US" sz="1458" dirty="0">
                <a:solidFill>
                  <a:srgbClr val="1E3063"/>
                </a:solidFill>
                <a:latin typeface="Alexandria" pitchFamily="2" charset="-78"/>
                <a:ea typeface="Instrument Sans Medium" pitchFamily="34" charset="-122"/>
                <a:cs typeface="Alexandria" pitchFamily="2" charset="-78"/>
              </a:rPr>
              <a:t> هي تحويل هذه الأفكار الإبداعية إلى نتائج عملية وملموسة ذات قيمة حقيقية.</a:t>
            </a:r>
            <a:endParaRPr lang="en-US" sz="1458" dirty="0">
              <a:latin typeface="Alexandria" pitchFamily="2" charset="-78"/>
              <a:cs typeface="Alexandria" pitchFamily="2" charset="-78"/>
            </a:endParaRPr>
          </a:p>
        </p:txBody>
      </p:sp>
      <p:sp>
        <p:nvSpPr>
          <p:cNvPr id="10" name="Shape 3">
            <a:extLst>
              <a:ext uri="{FF2B5EF4-FFF2-40B4-BE49-F238E27FC236}">
                <a16:creationId xmlns:a16="http://schemas.microsoft.com/office/drawing/2014/main" id="{4DC31097-B93E-E632-C71A-2FADF59AF2C1}"/>
              </a:ext>
            </a:extLst>
          </p:cNvPr>
          <p:cNvSpPr/>
          <p:nvPr/>
        </p:nvSpPr>
        <p:spPr>
          <a:xfrm>
            <a:off x="8040562" y="4365104"/>
            <a:ext cx="3504307" cy="29964"/>
          </a:xfrm>
          <a:prstGeom prst="rect">
            <a:avLst/>
          </a:prstGeom>
          <a:solidFill>
            <a:srgbClr val="1E3063">
              <a:alpha val="50000"/>
            </a:srgbClr>
          </a:solidFill>
          <a:ln/>
        </p:spPr>
        <p:txBody>
          <a:bodyPr>
            <a:spAutoFit/>
          </a:bodyPr>
          <a:lstStyle/>
          <a:p>
            <a:endParaRPr lang="en-US"/>
          </a:p>
        </p:txBody>
      </p:sp>
      <p:sp>
        <p:nvSpPr>
          <p:cNvPr id="11" name="Text 4">
            <a:extLst>
              <a:ext uri="{FF2B5EF4-FFF2-40B4-BE49-F238E27FC236}">
                <a16:creationId xmlns:a16="http://schemas.microsoft.com/office/drawing/2014/main" id="{7BDD4C2A-8E5A-D553-B29F-EA8088211F96}"/>
              </a:ext>
            </a:extLst>
          </p:cNvPr>
          <p:cNvSpPr/>
          <p:nvPr/>
        </p:nvSpPr>
        <p:spPr>
          <a:xfrm>
            <a:off x="7971680" y="4693294"/>
            <a:ext cx="356507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كيفية تحقيق الإنتاجية الإبداعية</a:t>
            </a:r>
            <a:endParaRPr lang="en-US" sz="1833"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9B9A0A5C-CA6E-40D0-64D9-8236AD893D9D}"/>
              </a:ext>
            </a:extLst>
          </p:cNvPr>
          <p:cNvSpPr/>
          <p:nvPr/>
        </p:nvSpPr>
        <p:spPr>
          <a:xfrm>
            <a:off x="5272334" y="5219498"/>
            <a:ext cx="6160839" cy="831446"/>
          </a:xfrm>
          <a:prstGeom prst="rect">
            <a:avLst/>
          </a:prstGeom>
          <a:noFill/>
          <a:ln/>
        </p:spPr>
        <p:txBody>
          <a:bodyPr wrap="square" lIns="0" tIns="0" rIns="0" bIns="0" rtlCol="0" anchor="t">
            <a:spAutoFit/>
          </a:bodyPr>
          <a:lstStyle/>
          <a:p>
            <a:pPr marL="285750" indent="-285750" algn="r" rtl="1">
              <a:lnSpc>
                <a:spcPct val="200000"/>
              </a:lnSpc>
              <a:buClr>
                <a:srgbClr val="00B0F0"/>
              </a:buClr>
              <a:buSzPct val="100000"/>
              <a:buFont typeface="Wingdings" panose="05000000000000000000" pitchFamily="2" charset="2"/>
              <a:buChar char="v"/>
            </a:pPr>
            <a:r>
              <a:rPr lang="en-US" sz="1458" dirty="0">
                <a:solidFill>
                  <a:srgbClr val="1E3063"/>
                </a:solidFill>
                <a:latin typeface="Alexandria" pitchFamily="2" charset="-78"/>
                <a:ea typeface="Instrument Sans Medium" pitchFamily="34" charset="-122"/>
                <a:cs typeface="Alexandria" pitchFamily="2" charset="-78"/>
              </a:rPr>
              <a:t>تشجيع بيئة العمل التي تحتضن التفكير الجديد</a:t>
            </a:r>
            <a:endParaRPr lang="en-US" sz="1458" dirty="0">
              <a:latin typeface="Alexandria" pitchFamily="2" charset="-78"/>
              <a:cs typeface="Alexandria" pitchFamily="2" charset="-78"/>
            </a:endParaRPr>
          </a:p>
          <a:p>
            <a:pPr marL="285750" indent="-285750" algn="r" rtl="1">
              <a:lnSpc>
                <a:spcPct val="200000"/>
              </a:lnSpc>
              <a:buClr>
                <a:srgbClr val="00B0F0"/>
              </a:buClr>
              <a:buSzPct val="100000"/>
              <a:buFont typeface="Wingdings" panose="05000000000000000000" pitchFamily="2" charset="2"/>
              <a:buChar char="v"/>
            </a:pPr>
            <a:r>
              <a:rPr lang="en-US" sz="1458" dirty="0">
                <a:solidFill>
                  <a:srgbClr val="1E3063"/>
                </a:solidFill>
                <a:latin typeface="Alexandria" pitchFamily="2" charset="-78"/>
                <a:ea typeface="Instrument Sans Medium" pitchFamily="34" charset="-122"/>
                <a:cs typeface="Alexandria" pitchFamily="2" charset="-78"/>
              </a:rPr>
              <a:t>استخدام التقنيات الحديثة لتطوير أساليب تدريس أكثر كفاءة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178469023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4754B14-39D6-5D57-F597-4E70554F2F2D}"/>
              </a:ext>
            </a:extLst>
          </p:cNvPr>
          <p:cNvSpPr/>
          <p:nvPr/>
        </p:nvSpPr>
        <p:spPr>
          <a:xfrm>
            <a:off x="5845069" y="1297355"/>
            <a:ext cx="5697073"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تحسين الإنتاجية من </a:t>
            </a:r>
            <a:r>
              <a:rPr lang="en-US" sz="2800" b="1" dirty="0" err="1">
                <a:solidFill>
                  <a:srgbClr val="00B0F0"/>
                </a:solidFill>
                <a:latin typeface="Alexandria" pitchFamily="2" charset="-78"/>
                <a:ea typeface="Instrument Sans Semi Bold" pitchFamily="34" charset="-122"/>
                <a:cs typeface="Alexandria" pitchFamily="2" charset="-78"/>
              </a:rPr>
              <a:t>خلال</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الإبداع</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52107ED2-082B-6101-DECD-23CD3D89C11B}"/>
              </a:ext>
            </a:extLst>
          </p:cNvPr>
          <p:cNvSpPr/>
          <p:nvPr/>
        </p:nvSpPr>
        <p:spPr>
          <a:xfrm>
            <a:off x="8033543" y="2581969"/>
            <a:ext cx="3496965" cy="2147590"/>
          </a:xfrm>
          <a:prstGeom prst="roundRect">
            <a:avLst>
              <a:gd name="adj" fmla="val 7921"/>
            </a:avLst>
          </a:prstGeom>
          <a:solidFill>
            <a:srgbClr val="CEE6FD"/>
          </a:solidFill>
          <a:ln/>
        </p:spPr>
        <p:txBody>
          <a:bodyPr>
            <a:spAutoFit/>
          </a:bodyPr>
          <a:lstStyle/>
          <a:p>
            <a:endParaRPr lang="en-US"/>
          </a:p>
        </p:txBody>
      </p:sp>
      <p:sp>
        <p:nvSpPr>
          <p:cNvPr id="8" name="Shape 2">
            <a:extLst>
              <a:ext uri="{FF2B5EF4-FFF2-40B4-BE49-F238E27FC236}">
                <a16:creationId xmlns:a16="http://schemas.microsoft.com/office/drawing/2014/main" id="{999329E6-4914-3530-B656-BD871F266297}"/>
              </a:ext>
            </a:extLst>
          </p:cNvPr>
          <p:cNvSpPr/>
          <p:nvPr/>
        </p:nvSpPr>
        <p:spPr>
          <a:xfrm>
            <a:off x="10774462" y="2770982"/>
            <a:ext cx="567035" cy="567035"/>
          </a:xfrm>
          <a:prstGeom prst="roundRect">
            <a:avLst>
              <a:gd name="adj" fmla="val 13436980"/>
            </a:avLst>
          </a:prstGeom>
          <a:solidFill>
            <a:srgbClr val="84C1FA"/>
          </a:solidFill>
          <a:ln/>
        </p:spPr>
        <p:txBody>
          <a:bodyPr>
            <a:spAutoFit/>
          </a:bodyPr>
          <a:lstStyle/>
          <a:p>
            <a:endParaRPr lang="en-US"/>
          </a:p>
        </p:txBody>
      </p:sp>
      <p:sp>
        <p:nvSpPr>
          <p:cNvPr id="10" name="Text 3">
            <a:extLst>
              <a:ext uri="{FF2B5EF4-FFF2-40B4-BE49-F238E27FC236}">
                <a16:creationId xmlns:a16="http://schemas.microsoft.com/office/drawing/2014/main" id="{92B224FC-1486-C3CB-BE89-D7AAC5E25191}"/>
              </a:ext>
            </a:extLst>
          </p:cNvPr>
          <p:cNvSpPr/>
          <p:nvPr/>
        </p:nvSpPr>
        <p:spPr>
          <a:xfrm>
            <a:off x="8513307" y="3028292"/>
            <a:ext cx="186749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تحفيز الموظفين</a:t>
            </a:r>
            <a:endParaRPr lang="en-US" sz="1833"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2ECBC787-A537-2ADC-34D6-845A8CDDBB08}"/>
              </a:ext>
            </a:extLst>
          </p:cNvPr>
          <p:cNvSpPr/>
          <p:nvPr/>
        </p:nvSpPr>
        <p:spPr>
          <a:xfrm>
            <a:off x="8134128" y="3645184"/>
            <a:ext cx="3118942"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إتاحة الفرصة لتقديم أفكار جديدة وحلول مبتكرة تزيد من الانتماء والإنتاجية</a:t>
            </a:r>
            <a:endParaRPr lang="en-US" sz="1458"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6777F4DD-B3CC-C629-0A0F-18A061890906}"/>
              </a:ext>
            </a:extLst>
          </p:cNvPr>
          <p:cNvSpPr/>
          <p:nvPr/>
        </p:nvSpPr>
        <p:spPr>
          <a:xfrm>
            <a:off x="4347568" y="2581969"/>
            <a:ext cx="3496965" cy="2147590"/>
          </a:xfrm>
          <a:prstGeom prst="roundRect">
            <a:avLst>
              <a:gd name="adj" fmla="val 7921"/>
            </a:avLst>
          </a:prstGeom>
          <a:solidFill>
            <a:srgbClr val="CEE6FD"/>
          </a:solidFill>
          <a:ln/>
        </p:spPr>
        <p:txBody>
          <a:bodyPr>
            <a:spAutoFit/>
          </a:bodyPr>
          <a:lstStyle/>
          <a:p>
            <a:endParaRPr lang="en-US"/>
          </a:p>
        </p:txBody>
      </p:sp>
      <p:sp>
        <p:nvSpPr>
          <p:cNvPr id="13" name="Shape 6">
            <a:extLst>
              <a:ext uri="{FF2B5EF4-FFF2-40B4-BE49-F238E27FC236}">
                <a16:creationId xmlns:a16="http://schemas.microsoft.com/office/drawing/2014/main" id="{B283DAA2-466E-4036-7C36-A7CC7B59CBF7}"/>
              </a:ext>
            </a:extLst>
          </p:cNvPr>
          <p:cNvSpPr/>
          <p:nvPr/>
        </p:nvSpPr>
        <p:spPr>
          <a:xfrm>
            <a:off x="7088485" y="2770982"/>
            <a:ext cx="567035" cy="567035"/>
          </a:xfrm>
          <a:prstGeom prst="roundRect">
            <a:avLst>
              <a:gd name="adj" fmla="val 13436980"/>
            </a:avLst>
          </a:prstGeom>
          <a:solidFill>
            <a:srgbClr val="84C1FA"/>
          </a:solidFill>
          <a:ln/>
        </p:spPr>
        <p:txBody>
          <a:bodyPr>
            <a:spAutoFit/>
          </a:bodyPr>
          <a:lstStyle/>
          <a:p>
            <a:endParaRPr lang="en-US"/>
          </a:p>
        </p:txBody>
      </p:sp>
      <p:sp>
        <p:nvSpPr>
          <p:cNvPr id="15" name="Text 7">
            <a:extLst>
              <a:ext uri="{FF2B5EF4-FFF2-40B4-BE49-F238E27FC236}">
                <a16:creationId xmlns:a16="http://schemas.microsoft.com/office/drawing/2014/main" id="{4DFF3776-82B4-7C21-977F-3B915D60F17B}"/>
              </a:ext>
            </a:extLst>
          </p:cNvPr>
          <p:cNvSpPr/>
          <p:nvPr/>
        </p:nvSpPr>
        <p:spPr>
          <a:xfrm>
            <a:off x="4547080" y="2979532"/>
            <a:ext cx="205985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المرونة في العمل</a:t>
            </a:r>
            <a:endParaRPr lang="en-US" sz="1833" b="1" dirty="0">
              <a:solidFill>
                <a:schemeClr val="accent2">
                  <a:lumMod val="75000"/>
                </a:schemeClr>
              </a:solidFill>
              <a:latin typeface="Alexandria" pitchFamily="2" charset="-78"/>
              <a:cs typeface="Alexandria" pitchFamily="2" charset="-78"/>
            </a:endParaRPr>
          </a:p>
        </p:txBody>
      </p:sp>
      <p:sp>
        <p:nvSpPr>
          <p:cNvPr id="16" name="Text 8">
            <a:extLst>
              <a:ext uri="{FF2B5EF4-FFF2-40B4-BE49-F238E27FC236}">
                <a16:creationId xmlns:a16="http://schemas.microsoft.com/office/drawing/2014/main" id="{C9604891-778B-931F-2D94-525C9B5567A7}"/>
              </a:ext>
            </a:extLst>
          </p:cNvPr>
          <p:cNvSpPr/>
          <p:nvPr/>
        </p:nvSpPr>
        <p:spPr>
          <a:xfrm>
            <a:off x="4380607" y="3691780"/>
            <a:ext cx="3118942"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منح الموظفين حرية أكبر في أساليب العمل يعزز الإبداع ويرفع الإنتاجية</a:t>
            </a:r>
            <a:endParaRPr lang="en-US" sz="1458" dirty="0">
              <a:latin typeface="Alexandria" pitchFamily="2" charset="-78"/>
              <a:cs typeface="Alexandria" pitchFamily="2" charset="-78"/>
            </a:endParaRPr>
          </a:p>
        </p:txBody>
      </p:sp>
      <p:sp>
        <p:nvSpPr>
          <p:cNvPr id="17" name="Shape 9">
            <a:extLst>
              <a:ext uri="{FF2B5EF4-FFF2-40B4-BE49-F238E27FC236}">
                <a16:creationId xmlns:a16="http://schemas.microsoft.com/office/drawing/2014/main" id="{2BAF7AD9-CD60-C854-7207-210FADA7855D}"/>
              </a:ext>
            </a:extLst>
          </p:cNvPr>
          <p:cNvSpPr/>
          <p:nvPr/>
        </p:nvSpPr>
        <p:spPr>
          <a:xfrm>
            <a:off x="661591" y="2581969"/>
            <a:ext cx="3496965" cy="2147590"/>
          </a:xfrm>
          <a:prstGeom prst="roundRect">
            <a:avLst>
              <a:gd name="adj" fmla="val 7921"/>
            </a:avLst>
          </a:prstGeom>
          <a:solidFill>
            <a:srgbClr val="CEE6FD"/>
          </a:solidFill>
          <a:ln/>
        </p:spPr>
        <p:txBody>
          <a:bodyPr>
            <a:spAutoFit/>
          </a:bodyPr>
          <a:lstStyle/>
          <a:p>
            <a:endParaRPr lang="en-US"/>
          </a:p>
        </p:txBody>
      </p:sp>
      <p:sp>
        <p:nvSpPr>
          <p:cNvPr id="19" name="Shape 10">
            <a:extLst>
              <a:ext uri="{FF2B5EF4-FFF2-40B4-BE49-F238E27FC236}">
                <a16:creationId xmlns:a16="http://schemas.microsoft.com/office/drawing/2014/main" id="{86D699BC-0AE0-0779-1C66-75347AC4910C}"/>
              </a:ext>
            </a:extLst>
          </p:cNvPr>
          <p:cNvSpPr/>
          <p:nvPr/>
        </p:nvSpPr>
        <p:spPr>
          <a:xfrm>
            <a:off x="3402508" y="2770982"/>
            <a:ext cx="567035" cy="567035"/>
          </a:xfrm>
          <a:prstGeom prst="roundRect">
            <a:avLst>
              <a:gd name="adj" fmla="val 13436980"/>
            </a:avLst>
          </a:prstGeom>
          <a:solidFill>
            <a:srgbClr val="84C1FA"/>
          </a:solidFill>
          <a:ln/>
        </p:spPr>
        <p:txBody>
          <a:bodyPr>
            <a:spAutoFit/>
          </a:bodyPr>
          <a:lstStyle/>
          <a:p>
            <a:endParaRPr lang="en-US"/>
          </a:p>
        </p:txBody>
      </p:sp>
      <p:sp>
        <p:nvSpPr>
          <p:cNvPr id="21" name="Text 11">
            <a:extLst>
              <a:ext uri="{FF2B5EF4-FFF2-40B4-BE49-F238E27FC236}">
                <a16:creationId xmlns:a16="http://schemas.microsoft.com/office/drawing/2014/main" id="{CCFC5A2E-31FF-57B0-34B0-AB562B0C8106}"/>
              </a:ext>
            </a:extLst>
          </p:cNvPr>
          <p:cNvSpPr/>
          <p:nvPr/>
        </p:nvSpPr>
        <p:spPr>
          <a:xfrm>
            <a:off x="766848" y="2988190"/>
            <a:ext cx="2394887"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تكنولوجيا المعلومات</a:t>
            </a:r>
            <a:endParaRPr lang="en-US" sz="1833" b="1" dirty="0">
              <a:solidFill>
                <a:schemeClr val="accent2">
                  <a:lumMod val="75000"/>
                </a:schemeClr>
              </a:solidFill>
              <a:latin typeface="Alexandria" pitchFamily="2" charset="-78"/>
              <a:cs typeface="Alexandria" pitchFamily="2" charset="-78"/>
            </a:endParaRPr>
          </a:p>
        </p:txBody>
      </p:sp>
      <p:sp>
        <p:nvSpPr>
          <p:cNvPr id="22" name="Text 12">
            <a:extLst>
              <a:ext uri="{FF2B5EF4-FFF2-40B4-BE49-F238E27FC236}">
                <a16:creationId xmlns:a16="http://schemas.microsoft.com/office/drawing/2014/main" id="{493E2683-87B6-40D1-7720-91600025B39B}"/>
              </a:ext>
            </a:extLst>
          </p:cNvPr>
          <p:cNvSpPr/>
          <p:nvPr/>
        </p:nvSpPr>
        <p:spPr>
          <a:xfrm>
            <a:off x="869918" y="3673718"/>
            <a:ext cx="3118942"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تسهيل الابتكار وزيادة الكفاءة في تنفيذ الأفكار الجديدة عبر الأدوات الرقمية</a:t>
            </a:r>
            <a:endParaRPr lang="en-US" sz="1458" dirty="0">
              <a:latin typeface="Alexandria" pitchFamily="2" charset="-78"/>
              <a:cs typeface="Alexandria" pitchFamily="2" charset="-78"/>
            </a:endParaRPr>
          </a:p>
        </p:txBody>
      </p:sp>
      <p:sp>
        <p:nvSpPr>
          <p:cNvPr id="24" name="Text 13">
            <a:extLst>
              <a:ext uri="{FF2B5EF4-FFF2-40B4-BE49-F238E27FC236}">
                <a16:creationId xmlns:a16="http://schemas.microsoft.com/office/drawing/2014/main" id="{F526C1AB-9887-1403-C73F-BAF42C635EC7}"/>
              </a:ext>
            </a:extLst>
          </p:cNvPr>
          <p:cNvSpPr/>
          <p:nvPr/>
        </p:nvSpPr>
        <p:spPr>
          <a:xfrm>
            <a:off x="1066032" y="5065260"/>
            <a:ext cx="10187038" cy="912429"/>
          </a:xfrm>
          <a:prstGeom prst="rect">
            <a:avLst/>
          </a:prstGeom>
          <a:noFill/>
          <a:ln/>
        </p:spPr>
        <p:txBody>
          <a:bodyPr wrap="square" lIns="0" tIns="0" rIns="0" bIns="0" rtlCol="0" anchor="t">
            <a:spAutoFit/>
          </a:bodyPr>
          <a:lstStyle/>
          <a:p>
            <a:pPr algn="ctr" rtl="1">
              <a:lnSpc>
                <a:spcPct val="200000"/>
              </a:lnSpc>
            </a:pPr>
            <a:r>
              <a:rPr lang="en-US" sz="1600" dirty="0">
                <a:solidFill>
                  <a:srgbClr val="1E3063"/>
                </a:solidFill>
                <a:latin typeface="Alexandria" pitchFamily="2" charset="-78"/>
                <a:ea typeface="Instrument Sans Medium" pitchFamily="34" charset="-122"/>
                <a:cs typeface="Alexandria" pitchFamily="2" charset="-78"/>
              </a:rPr>
              <a:t>المؤسسات التي تهتم بالإبداع تُحسّن إنتاجيتها بشكل ملموس، وتصبح أكثر قدرة على تقديم حلول تعليمية مبتكرة تلبي احتياجات الطلاب الفعلية.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860802579"/>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13" name="Image 0" descr="preencoded.png">
            <a:extLst>
              <a:ext uri="{FF2B5EF4-FFF2-40B4-BE49-F238E27FC236}">
                <a16:creationId xmlns:a16="http://schemas.microsoft.com/office/drawing/2014/main" id="{96E1129A-9CF8-C92F-5B61-92640625FA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91400" y="0"/>
            <a:ext cx="4800600" cy="6858000"/>
          </a:xfrm>
          <a:prstGeom prst="rect">
            <a:avLst/>
          </a:prstGeom>
        </p:spPr>
      </p:pic>
      <p:sp>
        <p:nvSpPr>
          <p:cNvPr id="16" name="Text 1">
            <a:extLst>
              <a:ext uri="{FF2B5EF4-FFF2-40B4-BE49-F238E27FC236}">
                <a16:creationId xmlns:a16="http://schemas.microsoft.com/office/drawing/2014/main" id="{66885BFA-7F00-BECE-3C4E-5B568A0D7B0B}"/>
              </a:ext>
            </a:extLst>
          </p:cNvPr>
          <p:cNvSpPr/>
          <p:nvPr/>
        </p:nvSpPr>
        <p:spPr>
          <a:xfrm>
            <a:off x="930664" y="2382967"/>
            <a:ext cx="6297018" cy="1181298"/>
          </a:xfrm>
          <a:prstGeom prst="rect">
            <a:avLst/>
          </a:prstGeom>
          <a:noFill/>
          <a:ln/>
        </p:spPr>
        <p:txBody>
          <a:bodyPr wrap="square" lIns="0" tIns="0" rIns="0" bIns="0" rtlCol="0" anchor="t"/>
          <a:lstStyle/>
          <a:p>
            <a:pPr algn="ct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الإنتاجية الإبداعية: من الفكرة إلى الإنجاز</a:t>
            </a:r>
            <a:endParaRPr lang="en-US" sz="2800" b="1" dirty="0">
              <a:solidFill>
                <a:srgbClr val="00B0F0"/>
              </a:solidFill>
              <a:latin typeface="Alexandria" pitchFamily="2" charset="-78"/>
              <a:cs typeface="Alexandria" pitchFamily="2" charset="-78"/>
            </a:endParaRPr>
          </a:p>
        </p:txBody>
      </p:sp>
      <p:sp>
        <p:nvSpPr>
          <p:cNvPr id="17" name="Text 2">
            <a:extLst>
              <a:ext uri="{FF2B5EF4-FFF2-40B4-BE49-F238E27FC236}">
                <a16:creationId xmlns:a16="http://schemas.microsoft.com/office/drawing/2014/main" id="{A8660F16-CB94-36CF-AE54-BEAE218C871F}"/>
              </a:ext>
            </a:extLst>
          </p:cNvPr>
          <p:cNvSpPr/>
          <p:nvPr/>
        </p:nvSpPr>
        <p:spPr>
          <a:xfrm>
            <a:off x="2186649" y="4050870"/>
            <a:ext cx="3909351" cy="322341"/>
          </a:xfrm>
          <a:prstGeom prst="rect">
            <a:avLst/>
          </a:prstGeom>
          <a:noFill/>
          <a:ln/>
        </p:spPr>
        <p:txBody>
          <a:bodyPr wrap="none" lIns="0" tIns="0" rIns="0" bIns="0" rtlCol="0" anchor="t"/>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تحويل الأفكار الخام إلى </a:t>
            </a:r>
            <a:r>
              <a:rPr lang="en-US" sz="1600" dirty="0" err="1">
                <a:solidFill>
                  <a:srgbClr val="1E3063"/>
                </a:solidFill>
                <a:latin typeface="Alexandria" pitchFamily="2" charset="-78"/>
                <a:ea typeface="Instrument Sans Medium" pitchFamily="34" charset="-122"/>
                <a:cs typeface="Alexandria" pitchFamily="2" charset="-78"/>
              </a:rPr>
              <a:t>مخرجات</a:t>
            </a:r>
            <a:r>
              <a:rPr lang="en-US" sz="1600" dirty="0">
                <a:solidFill>
                  <a:srgbClr val="1E3063"/>
                </a:solidFill>
                <a:latin typeface="Alexandria" pitchFamily="2" charset="-78"/>
                <a:ea typeface="Instrument Sans Medium" pitchFamily="34" charset="-122"/>
                <a:cs typeface="Alexandria" pitchFamily="2" charset="-78"/>
              </a:rPr>
              <a:t> </a:t>
            </a:r>
            <a:r>
              <a:rPr lang="en-US" sz="1600" dirty="0" err="1">
                <a:solidFill>
                  <a:srgbClr val="1E3063"/>
                </a:solidFill>
                <a:latin typeface="Alexandria" pitchFamily="2" charset="-78"/>
                <a:ea typeface="Instrument Sans Medium" pitchFamily="34" charset="-122"/>
                <a:cs typeface="Alexandria" pitchFamily="2" charset="-78"/>
              </a:rPr>
              <a:t>حقيقية</a:t>
            </a:r>
            <a:endParaRPr lang="en-US" sz="1600" dirty="0">
              <a:latin typeface="Alexandria" pitchFamily="2" charset="-78"/>
              <a:cs typeface="Alexandria" pitchFamily="2" charset="-78"/>
            </a:endParaRPr>
          </a:p>
        </p:txBody>
      </p:sp>
      <p:pic>
        <p:nvPicPr>
          <p:cNvPr id="19" name="Image 0" descr="preencoded.png">
            <a:extLst>
              <a:ext uri="{FF2B5EF4-FFF2-40B4-BE49-F238E27FC236}">
                <a16:creationId xmlns:a16="http://schemas.microsoft.com/office/drawing/2014/main" id="{D141B7F2-BFD0-8C8E-7439-18E92A473A0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7883147" y="1233606"/>
            <a:ext cx="3842351" cy="5080400"/>
          </a:xfrm>
          <a:prstGeom prst="rect">
            <a:avLst/>
          </a:prstGeom>
        </p:spPr>
      </p:pic>
    </p:spTree>
    <p:extLst>
      <p:ext uri="{BB962C8B-B14F-4D97-AF65-F5344CB8AC3E}">
        <p14:creationId xmlns:p14="http://schemas.microsoft.com/office/powerpoint/2010/main" val="97837239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001E6DDE-8B97-C9F6-7F59-116B0708C552}"/>
              </a:ext>
            </a:extLst>
          </p:cNvPr>
          <p:cNvSpPr/>
          <p:nvPr/>
        </p:nvSpPr>
        <p:spPr>
          <a:xfrm>
            <a:off x="5278345" y="1099666"/>
            <a:ext cx="6242093" cy="444609"/>
          </a:xfrm>
          <a:prstGeom prst="rect">
            <a:avLst/>
          </a:prstGeom>
          <a:noFill/>
          <a:ln/>
        </p:spPr>
        <p:txBody>
          <a:bodyPr wrap="none" lIns="0" tIns="0" rIns="0" bIns="0" rtlCol="0" anchor="t">
            <a:spAutoFit/>
          </a:bodyPr>
          <a:lstStyle/>
          <a:p>
            <a:pPr algn="r" rtl="1">
              <a:lnSpc>
                <a:spcPts val="3708"/>
              </a:lnSpc>
            </a:pPr>
            <a:r>
              <a:rPr lang="ar-SA" sz="2800" b="1" dirty="0">
                <a:solidFill>
                  <a:srgbClr val="00B0F0"/>
                </a:solidFill>
                <a:latin typeface="Alexandria" pitchFamily="2" charset="-78"/>
                <a:ea typeface="Instrument Sans Semi Bold" pitchFamily="34" charset="-122"/>
                <a:cs typeface="Alexandria" pitchFamily="2" charset="-78"/>
              </a:rPr>
              <a:t>مفهوم الإنتاجية الإبداعية وأهميتها:</a:t>
            </a:r>
            <a:endParaRPr lang="ar-SA"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151F00C0-9D51-2559-FD46-F2E4758672DA}"/>
              </a:ext>
            </a:extLst>
          </p:cNvPr>
          <p:cNvSpPr/>
          <p:nvPr/>
        </p:nvSpPr>
        <p:spPr>
          <a:xfrm>
            <a:off x="4100845" y="1877740"/>
            <a:ext cx="2002151" cy="230832"/>
          </a:xfrm>
          <a:prstGeom prst="rect">
            <a:avLst/>
          </a:prstGeom>
          <a:noFill/>
          <a:ln/>
        </p:spPr>
        <p:txBody>
          <a:bodyPr wrap="none" lIns="0" tIns="0" rIns="0" bIns="0" rtlCol="0" anchor="t">
            <a:spAutoFit/>
          </a:bodyPr>
          <a:lstStyle/>
          <a:p>
            <a:pPr algn="r" rtl="1">
              <a:lnSpc>
                <a:spcPts val="1833"/>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لماذا هي ضرورية؟</a:t>
            </a:r>
            <a:endParaRPr lang="en-US" sz="1800" b="1" dirty="0">
              <a:solidFill>
                <a:schemeClr val="accent2">
                  <a:lumMod val="75000"/>
                </a:schemeClr>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74E4359F-7F87-818D-2925-CE46B843041E}"/>
              </a:ext>
            </a:extLst>
          </p:cNvPr>
          <p:cNvSpPr/>
          <p:nvPr/>
        </p:nvSpPr>
        <p:spPr>
          <a:xfrm>
            <a:off x="1055440" y="2236317"/>
            <a:ext cx="5047556" cy="1435649"/>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الإنتاجية الإبداعية تُعدّ أساسية لتحسين الأداء في المؤسسات. من خلال الابتكار، يمكن تقديم حلول جديدة للمشكلات المعقدة، مما يعزز قدرة المؤسسة على التكيف والنمو المستدام.</a:t>
            </a:r>
            <a:endParaRPr lang="en-US" sz="1600" dirty="0">
              <a:latin typeface="Alexandria" pitchFamily="2" charset="-78"/>
              <a:cs typeface="Alexandria" pitchFamily="2" charset="-78"/>
            </a:endParaRPr>
          </a:p>
        </p:txBody>
      </p:sp>
      <p:sp>
        <p:nvSpPr>
          <p:cNvPr id="9" name="Shape 3">
            <a:extLst>
              <a:ext uri="{FF2B5EF4-FFF2-40B4-BE49-F238E27FC236}">
                <a16:creationId xmlns:a16="http://schemas.microsoft.com/office/drawing/2014/main" id="{1503F7D7-9C2F-8AD7-F4F4-D77A53DC89F1}"/>
              </a:ext>
            </a:extLst>
          </p:cNvPr>
          <p:cNvSpPr/>
          <p:nvPr/>
        </p:nvSpPr>
        <p:spPr>
          <a:xfrm>
            <a:off x="769562" y="4220143"/>
            <a:ext cx="5158585" cy="1435648"/>
          </a:xfrm>
          <a:prstGeom prst="roundRect">
            <a:avLst>
              <a:gd name="adj" fmla="val 17452"/>
            </a:avLst>
          </a:prstGeom>
          <a:solidFill>
            <a:srgbClr val="B5DAFC"/>
          </a:solidFill>
          <a:ln/>
        </p:spPr>
        <p:txBody>
          <a:bodyPr wrap="square">
            <a:spAutoFit/>
          </a:bodyPr>
          <a:lstStyle/>
          <a:p>
            <a:endParaRPr lang="en-US"/>
          </a:p>
        </p:txBody>
      </p:sp>
      <p:pic>
        <p:nvPicPr>
          <p:cNvPr id="10" name="Image 0" descr="preencoded.png">
            <a:extLst>
              <a:ext uri="{FF2B5EF4-FFF2-40B4-BE49-F238E27FC236}">
                <a16:creationId xmlns:a16="http://schemas.microsoft.com/office/drawing/2014/main" id="{9D40D8AB-520A-88A3-7DDB-81927BDFDC1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07046" y="3244775"/>
            <a:ext cx="189508" cy="151607"/>
          </a:xfrm>
          <a:prstGeom prst="rect">
            <a:avLst/>
          </a:prstGeom>
        </p:spPr>
      </p:pic>
      <p:sp>
        <p:nvSpPr>
          <p:cNvPr id="11" name="Text 4">
            <a:extLst>
              <a:ext uri="{FF2B5EF4-FFF2-40B4-BE49-F238E27FC236}">
                <a16:creationId xmlns:a16="http://schemas.microsoft.com/office/drawing/2014/main" id="{664B1032-15B1-BB01-6936-256BE55969A7}"/>
              </a:ext>
            </a:extLst>
          </p:cNvPr>
          <p:cNvSpPr/>
          <p:nvPr/>
        </p:nvSpPr>
        <p:spPr>
          <a:xfrm>
            <a:off x="1069691" y="4394135"/>
            <a:ext cx="4403229" cy="912429"/>
          </a:xfrm>
          <a:prstGeom prst="rect">
            <a:avLst/>
          </a:prstGeom>
          <a:noFill/>
          <a:ln/>
        </p:spPr>
        <p:txBody>
          <a:bodyPr wrap="square" lIns="0" tIns="0" rIns="0" bIns="0" rtlCol="0" anchor="t">
            <a:spAutoFit/>
          </a:bodyPr>
          <a:lstStyle/>
          <a:p>
            <a:pPr algn="ctr" rtl="1">
              <a:lnSpc>
                <a:spcPct val="200000"/>
              </a:lnSpc>
            </a:pPr>
            <a:r>
              <a:rPr lang="en-US" sz="1600" dirty="0">
                <a:latin typeface="Alexandria" pitchFamily="2" charset="-78"/>
                <a:ea typeface="Instrument Sans Medium" pitchFamily="34" charset="-122"/>
                <a:cs typeface="Alexandria" pitchFamily="2" charset="-78"/>
              </a:rPr>
              <a:t>الإنتاجية الإبداعية هي المحرك الرئيسي لنجاح المؤسسات وتحقيق التميز في السوق التعليمي.</a:t>
            </a:r>
            <a:endParaRPr lang="en-US" sz="1600"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B0732B85-A3C2-DD23-2E92-EE1A60600884}"/>
              </a:ext>
            </a:extLst>
          </p:cNvPr>
          <p:cNvSpPr/>
          <p:nvPr/>
        </p:nvSpPr>
        <p:spPr>
          <a:xfrm>
            <a:off x="10599375" y="1761593"/>
            <a:ext cx="976229" cy="230832"/>
          </a:xfrm>
          <a:prstGeom prst="rect">
            <a:avLst/>
          </a:prstGeom>
          <a:noFill/>
          <a:ln/>
        </p:spPr>
        <p:txBody>
          <a:bodyPr wrap="none" lIns="0" tIns="0" rIns="0" bIns="0" rtlCol="0" anchor="t">
            <a:spAutoFit/>
          </a:bodyPr>
          <a:lstStyle/>
          <a:p>
            <a:pPr algn="r" rtl="1">
              <a:lnSpc>
                <a:spcPts val="1833"/>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كيف تُعزَّز؟</a:t>
            </a:r>
            <a:endParaRPr lang="en-US" sz="1600" b="1" dirty="0">
              <a:solidFill>
                <a:schemeClr val="accent2">
                  <a:lumMod val="75000"/>
                </a:schemeClr>
              </a:solidFill>
              <a:latin typeface="Alexandria" pitchFamily="2" charset="-78"/>
              <a:cs typeface="Alexandria" pitchFamily="2" charset="-78"/>
            </a:endParaRPr>
          </a:p>
        </p:txBody>
      </p:sp>
      <p:sp>
        <p:nvSpPr>
          <p:cNvPr id="13" name="Shape 6">
            <a:extLst>
              <a:ext uri="{FF2B5EF4-FFF2-40B4-BE49-F238E27FC236}">
                <a16:creationId xmlns:a16="http://schemas.microsoft.com/office/drawing/2014/main" id="{DEEA35CB-7881-459E-44C7-8AB0DC7C04A3}"/>
              </a:ext>
            </a:extLst>
          </p:cNvPr>
          <p:cNvSpPr/>
          <p:nvPr/>
        </p:nvSpPr>
        <p:spPr>
          <a:xfrm>
            <a:off x="6472065" y="2124290"/>
            <a:ext cx="5047556" cy="1343521"/>
          </a:xfrm>
          <a:prstGeom prst="roundRect">
            <a:avLst>
              <a:gd name="adj" fmla="val 10160"/>
            </a:avLst>
          </a:prstGeom>
          <a:solidFill>
            <a:srgbClr val="FFFFFF"/>
          </a:solidFill>
          <a:ln w="22860">
            <a:solidFill>
              <a:srgbClr val="B4CCE3"/>
            </a:solidFill>
            <a:prstDash val="solid"/>
          </a:ln>
        </p:spPr>
        <p:txBody>
          <a:bodyPr>
            <a:spAutoFit/>
          </a:bodyPr>
          <a:lstStyle/>
          <a:p>
            <a:endParaRPr lang="en-US"/>
          </a:p>
        </p:txBody>
      </p:sp>
      <p:sp>
        <p:nvSpPr>
          <p:cNvPr id="14" name="Shape 7">
            <a:extLst>
              <a:ext uri="{FF2B5EF4-FFF2-40B4-BE49-F238E27FC236}">
                <a16:creationId xmlns:a16="http://schemas.microsoft.com/office/drawing/2014/main" id="{A4CBD7A2-C66E-650C-DDC0-08A47458EE2E}"/>
              </a:ext>
            </a:extLst>
          </p:cNvPr>
          <p:cNvSpPr/>
          <p:nvPr/>
        </p:nvSpPr>
        <p:spPr>
          <a:xfrm>
            <a:off x="6491115" y="2143340"/>
            <a:ext cx="5009456" cy="454918"/>
          </a:xfrm>
          <a:prstGeom prst="roundRect">
            <a:avLst>
              <a:gd name="adj" fmla="val 24980"/>
            </a:avLst>
          </a:prstGeom>
          <a:solidFill>
            <a:srgbClr val="CEE6FD"/>
          </a:solidFill>
          <a:ln/>
        </p:spPr>
        <p:txBody>
          <a:bodyPr>
            <a:spAutoFit/>
          </a:bodyPr>
          <a:lstStyle/>
          <a:p>
            <a:endParaRPr lang="en-US"/>
          </a:p>
        </p:txBody>
      </p:sp>
      <p:sp>
        <p:nvSpPr>
          <p:cNvPr id="15" name="Text 8">
            <a:extLst>
              <a:ext uri="{FF2B5EF4-FFF2-40B4-BE49-F238E27FC236}">
                <a16:creationId xmlns:a16="http://schemas.microsoft.com/office/drawing/2014/main" id="{93D8C859-F915-CAAA-4AC0-049795169852}"/>
              </a:ext>
            </a:extLst>
          </p:cNvPr>
          <p:cNvSpPr/>
          <p:nvPr/>
        </p:nvSpPr>
        <p:spPr>
          <a:xfrm>
            <a:off x="9031805" y="2355776"/>
            <a:ext cx="84960" cy="230832"/>
          </a:xfrm>
          <a:prstGeom prst="rect">
            <a:avLst/>
          </a:prstGeom>
          <a:noFill/>
          <a:ln/>
        </p:spPr>
        <p:txBody>
          <a:bodyPr wrap="none" lIns="0" tIns="0" rIns="0" bIns="0" rtlCol="0" anchor="t">
            <a:spAutoFit/>
          </a:bodyPr>
          <a:lstStyle/>
          <a:p>
            <a:pPr algn="r" rtl="1">
              <a:lnSpc>
                <a:spcPts val="1750"/>
              </a:lnSpc>
            </a:pPr>
            <a:r>
              <a:rPr lang="en-US" sz="1750" dirty="0">
                <a:solidFill>
                  <a:srgbClr val="1E3063"/>
                </a:solidFill>
                <a:latin typeface="Alexandria" pitchFamily="2" charset="-78"/>
                <a:ea typeface="Instrument Sans Semi Bold" pitchFamily="34" charset="-122"/>
                <a:cs typeface="Alexandria" pitchFamily="2" charset="-78"/>
              </a:rPr>
              <a:t>1</a:t>
            </a:r>
            <a:endParaRPr lang="en-US" sz="1750" dirty="0">
              <a:latin typeface="Alexandria" pitchFamily="2" charset="-78"/>
              <a:cs typeface="Alexandria" pitchFamily="2" charset="-78"/>
            </a:endParaRPr>
          </a:p>
        </p:txBody>
      </p:sp>
      <p:sp>
        <p:nvSpPr>
          <p:cNvPr id="16" name="Text 9">
            <a:extLst>
              <a:ext uri="{FF2B5EF4-FFF2-40B4-BE49-F238E27FC236}">
                <a16:creationId xmlns:a16="http://schemas.microsoft.com/office/drawing/2014/main" id="{39308C44-D4F6-A3F1-0A31-78F6C842DAF4}"/>
              </a:ext>
            </a:extLst>
          </p:cNvPr>
          <p:cNvSpPr/>
          <p:nvPr/>
        </p:nvSpPr>
        <p:spPr>
          <a:xfrm>
            <a:off x="10267693" y="2720134"/>
            <a:ext cx="1088439" cy="230832"/>
          </a:xfrm>
          <a:prstGeom prst="rect">
            <a:avLst/>
          </a:prstGeom>
          <a:noFill/>
          <a:ln/>
        </p:spPr>
        <p:txBody>
          <a:bodyPr wrap="none" lIns="0" tIns="0" rIns="0" bIns="0" rtlCol="0" anchor="t">
            <a:spAutoFit/>
          </a:bodyPr>
          <a:lstStyle/>
          <a:p>
            <a:pPr algn="r" rtl="1">
              <a:lnSpc>
                <a:spcPts val="1833"/>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بيئة داعمة</a:t>
            </a:r>
            <a:endParaRPr lang="en-US" sz="1600" b="1" dirty="0">
              <a:solidFill>
                <a:schemeClr val="accent2">
                  <a:lumMod val="75000"/>
                </a:schemeClr>
              </a:solidFill>
              <a:latin typeface="Alexandria" pitchFamily="2" charset="-78"/>
              <a:cs typeface="Alexandria" pitchFamily="2" charset="-78"/>
            </a:endParaRPr>
          </a:p>
        </p:txBody>
      </p:sp>
      <p:sp>
        <p:nvSpPr>
          <p:cNvPr id="17" name="Text 10">
            <a:extLst>
              <a:ext uri="{FF2B5EF4-FFF2-40B4-BE49-F238E27FC236}">
                <a16:creationId xmlns:a16="http://schemas.microsoft.com/office/drawing/2014/main" id="{AE705509-DCE6-A169-5AE2-92917050906D}"/>
              </a:ext>
            </a:extLst>
          </p:cNvPr>
          <p:cNvSpPr/>
          <p:nvPr/>
        </p:nvSpPr>
        <p:spPr>
          <a:xfrm>
            <a:off x="7941564" y="3099396"/>
            <a:ext cx="3012043" cy="207877"/>
          </a:xfrm>
          <a:prstGeom prst="rect">
            <a:avLst/>
          </a:prstGeom>
          <a:noFill/>
          <a:ln/>
        </p:spPr>
        <p:txBody>
          <a:bodyPr wrap="none" lIns="0" tIns="0" rIns="0" bIns="0" rtlCol="0" anchor="t">
            <a:spAutoFit/>
          </a:bodyPr>
          <a:lstStyle/>
          <a:p>
            <a:pPr algn="r" rtl="1">
              <a:lnSpc>
                <a:spcPts val="1708"/>
              </a:lnSpc>
            </a:pPr>
            <a:r>
              <a:rPr lang="en-US" dirty="0">
                <a:solidFill>
                  <a:srgbClr val="1E3063"/>
                </a:solidFill>
                <a:latin typeface="Alexandria" pitchFamily="2" charset="-78"/>
                <a:ea typeface="Instrument Sans Medium" pitchFamily="34" charset="-122"/>
                <a:cs typeface="Alexandria" pitchFamily="2" charset="-78"/>
              </a:rPr>
              <a:t>تشجع المشاركة بالأفكار وتقبّل التجريب</a:t>
            </a:r>
            <a:endParaRPr lang="en-US" dirty="0">
              <a:latin typeface="Alexandria" pitchFamily="2" charset="-78"/>
              <a:cs typeface="Alexandria" pitchFamily="2" charset="-78"/>
            </a:endParaRPr>
          </a:p>
        </p:txBody>
      </p:sp>
      <p:sp>
        <p:nvSpPr>
          <p:cNvPr id="19" name="Shape 11">
            <a:extLst>
              <a:ext uri="{FF2B5EF4-FFF2-40B4-BE49-F238E27FC236}">
                <a16:creationId xmlns:a16="http://schemas.microsoft.com/office/drawing/2014/main" id="{B6DDEF37-026E-F7B9-3B47-4AC8B9414044}"/>
              </a:ext>
            </a:extLst>
          </p:cNvPr>
          <p:cNvSpPr/>
          <p:nvPr/>
        </p:nvSpPr>
        <p:spPr>
          <a:xfrm>
            <a:off x="6479233" y="3573016"/>
            <a:ext cx="5047556" cy="1343521"/>
          </a:xfrm>
          <a:prstGeom prst="roundRect">
            <a:avLst>
              <a:gd name="adj" fmla="val 10160"/>
            </a:avLst>
          </a:prstGeom>
          <a:solidFill>
            <a:srgbClr val="FFFFFF"/>
          </a:solidFill>
          <a:ln w="22860">
            <a:solidFill>
              <a:srgbClr val="B4CCE3"/>
            </a:solidFill>
            <a:prstDash val="solid"/>
          </a:ln>
        </p:spPr>
        <p:txBody>
          <a:bodyPr>
            <a:spAutoFit/>
          </a:bodyPr>
          <a:lstStyle/>
          <a:p>
            <a:endParaRPr lang="en-US"/>
          </a:p>
        </p:txBody>
      </p:sp>
      <p:sp>
        <p:nvSpPr>
          <p:cNvPr id="20" name="Shape 12">
            <a:extLst>
              <a:ext uri="{FF2B5EF4-FFF2-40B4-BE49-F238E27FC236}">
                <a16:creationId xmlns:a16="http://schemas.microsoft.com/office/drawing/2014/main" id="{C92C7B35-881F-1A42-354B-D36EEEA4953D}"/>
              </a:ext>
            </a:extLst>
          </p:cNvPr>
          <p:cNvSpPr/>
          <p:nvPr/>
        </p:nvSpPr>
        <p:spPr>
          <a:xfrm>
            <a:off x="6510982" y="3581665"/>
            <a:ext cx="5009456" cy="454918"/>
          </a:xfrm>
          <a:prstGeom prst="roundRect">
            <a:avLst>
              <a:gd name="adj" fmla="val 24980"/>
            </a:avLst>
          </a:prstGeom>
          <a:solidFill>
            <a:srgbClr val="CEE6FD"/>
          </a:solidFill>
          <a:ln/>
        </p:spPr>
        <p:txBody>
          <a:bodyPr>
            <a:spAutoFit/>
          </a:bodyPr>
          <a:lstStyle/>
          <a:p>
            <a:endParaRPr lang="en-US"/>
          </a:p>
        </p:txBody>
      </p:sp>
      <p:sp>
        <p:nvSpPr>
          <p:cNvPr id="21" name="Text 13">
            <a:extLst>
              <a:ext uri="{FF2B5EF4-FFF2-40B4-BE49-F238E27FC236}">
                <a16:creationId xmlns:a16="http://schemas.microsoft.com/office/drawing/2014/main" id="{3258585E-3376-09FC-40B2-15F2F1BA7F4C}"/>
              </a:ext>
            </a:extLst>
          </p:cNvPr>
          <p:cNvSpPr/>
          <p:nvPr/>
        </p:nvSpPr>
        <p:spPr>
          <a:xfrm>
            <a:off x="8985319" y="3725262"/>
            <a:ext cx="131446" cy="230832"/>
          </a:xfrm>
          <a:prstGeom prst="rect">
            <a:avLst/>
          </a:prstGeom>
          <a:noFill/>
          <a:ln/>
        </p:spPr>
        <p:txBody>
          <a:bodyPr wrap="none" lIns="0" tIns="0" rIns="0" bIns="0" rtlCol="0" anchor="t">
            <a:spAutoFit/>
          </a:bodyPr>
          <a:lstStyle/>
          <a:p>
            <a:pPr algn="r" rtl="1">
              <a:lnSpc>
                <a:spcPts val="1750"/>
              </a:lnSpc>
            </a:pPr>
            <a:r>
              <a:rPr lang="en-US" sz="1750" dirty="0">
                <a:solidFill>
                  <a:srgbClr val="1E3063"/>
                </a:solidFill>
                <a:latin typeface="Alexandria" pitchFamily="2" charset="-78"/>
                <a:ea typeface="Instrument Sans Semi Bold" pitchFamily="34" charset="-122"/>
                <a:cs typeface="Alexandria" pitchFamily="2" charset="-78"/>
              </a:rPr>
              <a:t>2</a:t>
            </a:r>
            <a:endParaRPr lang="en-US" sz="1750" dirty="0">
              <a:latin typeface="Alexandria" pitchFamily="2" charset="-78"/>
              <a:cs typeface="Alexandria" pitchFamily="2" charset="-78"/>
            </a:endParaRPr>
          </a:p>
        </p:txBody>
      </p:sp>
      <p:sp>
        <p:nvSpPr>
          <p:cNvPr id="22" name="Text 14">
            <a:extLst>
              <a:ext uri="{FF2B5EF4-FFF2-40B4-BE49-F238E27FC236}">
                <a16:creationId xmlns:a16="http://schemas.microsoft.com/office/drawing/2014/main" id="{EEBD912D-4959-E3F5-4AE1-ED5B22D4FF54}"/>
              </a:ext>
            </a:extLst>
          </p:cNvPr>
          <p:cNvSpPr/>
          <p:nvPr/>
        </p:nvSpPr>
        <p:spPr>
          <a:xfrm>
            <a:off x="9929459" y="4312271"/>
            <a:ext cx="1426673" cy="230832"/>
          </a:xfrm>
          <a:prstGeom prst="rect">
            <a:avLst/>
          </a:prstGeom>
          <a:noFill/>
          <a:ln/>
        </p:spPr>
        <p:txBody>
          <a:bodyPr wrap="none" lIns="0" tIns="0" rIns="0" bIns="0" rtlCol="0" anchor="t">
            <a:spAutoFit/>
          </a:bodyPr>
          <a:lstStyle/>
          <a:p>
            <a:pPr algn="r" rtl="1">
              <a:lnSpc>
                <a:spcPts val="1833"/>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تقنيات وتدريب</a:t>
            </a:r>
            <a:endParaRPr lang="en-US" sz="1600" b="1" dirty="0">
              <a:solidFill>
                <a:schemeClr val="accent2">
                  <a:lumMod val="75000"/>
                </a:schemeClr>
              </a:solidFill>
              <a:latin typeface="Alexandria" pitchFamily="2" charset="-78"/>
              <a:cs typeface="Alexandria" pitchFamily="2" charset="-78"/>
            </a:endParaRPr>
          </a:p>
        </p:txBody>
      </p:sp>
      <p:sp>
        <p:nvSpPr>
          <p:cNvPr id="24" name="Text 15">
            <a:extLst>
              <a:ext uri="{FF2B5EF4-FFF2-40B4-BE49-F238E27FC236}">
                <a16:creationId xmlns:a16="http://schemas.microsoft.com/office/drawing/2014/main" id="{CCE74B9E-327E-4E8B-2115-A997BBC7870D}"/>
              </a:ext>
            </a:extLst>
          </p:cNvPr>
          <p:cNvSpPr/>
          <p:nvPr/>
        </p:nvSpPr>
        <p:spPr>
          <a:xfrm>
            <a:off x="7114585" y="4670847"/>
            <a:ext cx="4241547" cy="207877"/>
          </a:xfrm>
          <a:prstGeom prst="rect">
            <a:avLst/>
          </a:prstGeom>
          <a:noFill/>
          <a:ln/>
        </p:spPr>
        <p:txBody>
          <a:bodyPr wrap="none" lIns="0" tIns="0" rIns="0" bIns="0" rtlCol="0" anchor="t">
            <a:spAutoFit/>
          </a:bodyPr>
          <a:lstStyle/>
          <a:p>
            <a:pPr algn="r" rtl="1">
              <a:lnSpc>
                <a:spcPts val="1708"/>
              </a:lnSpc>
            </a:pPr>
            <a:r>
              <a:rPr lang="en-US" dirty="0">
                <a:solidFill>
                  <a:srgbClr val="1E3063"/>
                </a:solidFill>
                <a:latin typeface="Alexandria" pitchFamily="2" charset="-78"/>
                <a:ea typeface="Instrument Sans Medium" pitchFamily="34" charset="-122"/>
                <a:cs typeface="Alexandria" pitchFamily="2" charset="-78"/>
              </a:rPr>
              <a:t>استخدام أدوات حديثة وتوفير تدريب مستمر للموظفين</a:t>
            </a:r>
            <a:endParaRPr lang="en-US" dirty="0">
              <a:latin typeface="Alexandria" pitchFamily="2" charset="-78"/>
              <a:cs typeface="Alexandria" pitchFamily="2" charset="-78"/>
            </a:endParaRPr>
          </a:p>
        </p:txBody>
      </p:sp>
      <p:sp>
        <p:nvSpPr>
          <p:cNvPr id="26" name="Shape 16">
            <a:extLst>
              <a:ext uri="{FF2B5EF4-FFF2-40B4-BE49-F238E27FC236}">
                <a16:creationId xmlns:a16="http://schemas.microsoft.com/office/drawing/2014/main" id="{5696196F-8E59-1AC5-0B4F-03201B1AA788}"/>
              </a:ext>
            </a:extLst>
          </p:cNvPr>
          <p:cNvSpPr/>
          <p:nvPr/>
        </p:nvSpPr>
        <p:spPr>
          <a:xfrm>
            <a:off x="6528048" y="5013176"/>
            <a:ext cx="5047556" cy="1343521"/>
          </a:xfrm>
          <a:prstGeom prst="roundRect">
            <a:avLst>
              <a:gd name="adj" fmla="val 10160"/>
            </a:avLst>
          </a:prstGeom>
          <a:solidFill>
            <a:srgbClr val="FFFFFF"/>
          </a:solidFill>
          <a:ln w="22860">
            <a:solidFill>
              <a:srgbClr val="B4CCE3"/>
            </a:solidFill>
            <a:prstDash val="solid"/>
          </a:ln>
        </p:spPr>
        <p:txBody>
          <a:bodyPr>
            <a:spAutoFit/>
          </a:bodyPr>
          <a:lstStyle/>
          <a:p>
            <a:endParaRPr lang="en-US"/>
          </a:p>
        </p:txBody>
      </p:sp>
      <p:sp>
        <p:nvSpPr>
          <p:cNvPr id="27" name="Shape 17">
            <a:extLst>
              <a:ext uri="{FF2B5EF4-FFF2-40B4-BE49-F238E27FC236}">
                <a16:creationId xmlns:a16="http://schemas.microsoft.com/office/drawing/2014/main" id="{B38A5CCA-13BC-EC62-90CC-FE11CBE6A96A}"/>
              </a:ext>
            </a:extLst>
          </p:cNvPr>
          <p:cNvSpPr/>
          <p:nvPr/>
        </p:nvSpPr>
        <p:spPr>
          <a:xfrm>
            <a:off x="6605879" y="5042454"/>
            <a:ext cx="5009456" cy="454918"/>
          </a:xfrm>
          <a:prstGeom prst="roundRect">
            <a:avLst>
              <a:gd name="adj" fmla="val 24980"/>
            </a:avLst>
          </a:prstGeom>
          <a:solidFill>
            <a:srgbClr val="CEE6FD"/>
          </a:solidFill>
          <a:ln/>
        </p:spPr>
        <p:txBody>
          <a:bodyPr>
            <a:spAutoFit/>
          </a:bodyPr>
          <a:lstStyle/>
          <a:p>
            <a:endParaRPr lang="en-US"/>
          </a:p>
        </p:txBody>
      </p:sp>
      <p:sp>
        <p:nvSpPr>
          <p:cNvPr id="28" name="Text 18">
            <a:extLst>
              <a:ext uri="{FF2B5EF4-FFF2-40B4-BE49-F238E27FC236}">
                <a16:creationId xmlns:a16="http://schemas.microsoft.com/office/drawing/2014/main" id="{A0E17C2B-34EF-996A-B279-92F68E2F2D3D}"/>
              </a:ext>
            </a:extLst>
          </p:cNvPr>
          <p:cNvSpPr/>
          <p:nvPr/>
        </p:nvSpPr>
        <p:spPr>
          <a:xfrm>
            <a:off x="8962192" y="5274754"/>
            <a:ext cx="131446" cy="230832"/>
          </a:xfrm>
          <a:prstGeom prst="rect">
            <a:avLst/>
          </a:prstGeom>
          <a:noFill/>
          <a:ln/>
        </p:spPr>
        <p:txBody>
          <a:bodyPr wrap="none" lIns="0" tIns="0" rIns="0" bIns="0" rtlCol="0" anchor="t">
            <a:spAutoFit/>
          </a:bodyPr>
          <a:lstStyle/>
          <a:p>
            <a:pPr algn="r" rtl="1">
              <a:lnSpc>
                <a:spcPts val="1750"/>
              </a:lnSpc>
            </a:pPr>
            <a:r>
              <a:rPr lang="en-US" sz="1750" dirty="0">
                <a:solidFill>
                  <a:srgbClr val="1E3063"/>
                </a:solidFill>
                <a:latin typeface="Alexandria" pitchFamily="2" charset="-78"/>
                <a:ea typeface="Instrument Sans Semi Bold" pitchFamily="34" charset="-122"/>
                <a:cs typeface="Alexandria" pitchFamily="2" charset="-78"/>
              </a:rPr>
              <a:t>3</a:t>
            </a:r>
            <a:endParaRPr lang="en-US" sz="1750" dirty="0">
              <a:latin typeface="Alexandria" pitchFamily="2" charset="-78"/>
              <a:cs typeface="Alexandria" pitchFamily="2" charset="-78"/>
            </a:endParaRPr>
          </a:p>
        </p:txBody>
      </p:sp>
      <p:sp>
        <p:nvSpPr>
          <p:cNvPr id="29" name="Text 19">
            <a:extLst>
              <a:ext uri="{FF2B5EF4-FFF2-40B4-BE49-F238E27FC236}">
                <a16:creationId xmlns:a16="http://schemas.microsoft.com/office/drawing/2014/main" id="{FF18BB0E-E2C8-1C65-4CD1-201B34A0FE85}"/>
              </a:ext>
            </a:extLst>
          </p:cNvPr>
          <p:cNvSpPr/>
          <p:nvPr/>
        </p:nvSpPr>
        <p:spPr>
          <a:xfrm>
            <a:off x="10110946" y="5679258"/>
            <a:ext cx="1226298" cy="230832"/>
          </a:xfrm>
          <a:prstGeom prst="rect">
            <a:avLst/>
          </a:prstGeom>
          <a:noFill/>
          <a:ln/>
        </p:spPr>
        <p:txBody>
          <a:bodyPr wrap="none" lIns="0" tIns="0" rIns="0" bIns="0" rtlCol="0" anchor="t">
            <a:spAutoFit/>
          </a:bodyPr>
          <a:lstStyle/>
          <a:p>
            <a:pPr algn="r" rtl="1">
              <a:lnSpc>
                <a:spcPts val="1833"/>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عمل جماعي</a:t>
            </a:r>
            <a:endParaRPr lang="en-US" sz="1600" b="1" dirty="0">
              <a:solidFill>
                <a:schemeClr val="accent2">
                  <a:lumMod val="75000"/>
                </a:schemeClr>
              </a:solidFill>
              <a:latin typeface="Alexandria" pitchFamily="2" charset="-78"/>
              <a:cs typeface="Alexandria" pitchFamily="2" charset="-78"/>
            </a:endParaRPr>
          </a:p>
        </p:txBody>
      </p:sp>
      <p:sp>
        <p:nvSpPr>
          <p:cNvPr id="30" name="Text 20">
            <a:extLst>
              <a:ext uri="{FF2B5EF4-FFF2-40B4-BE49-F238E27FC236}">
                <a16:creationId xmlns:a16="http://schemas.microsoft.com/office/drawing/2014/main" id="{021ED582-4AB7-AF73-A6F9-2EF2F70E84DC}"/>
              </a:ext>
            </a:extLst>
          </p:cNvPr>
          <p:cNvSpPr/>
          <p:nvPr/>
        </p:nvSpPr>
        <p:spPr>
          <a:xfrm>
            <a:off x="8202475" y="6068311"/>
            <a:ext cx="3124253" cy="207877"/>
          </a:xfrm>
          <a:prstGeom prst="rect">
            <a:avLst/>
          </a:prstGeom>
          <a:noFill/>
          <a:ln/>
        </p:spPr>
        <p:txBody>
          <a:bodyPr wrap="none" lIns="0" tIns="0" rIns="0" bIns="0" rtlCol="0" anchor="t">
            <a:spAutoFit/>
          </a:bodyPr>
          <a:lstStyle/>
          <a:p>
            <a:pPr algn="r" rtl="1">
              <a:lnSpc>
                <a:spcPts val="1708"/>
              </a:lnSpc>
            </a:pPr>
            <a:r>
              <a:rPr lang="en-US" dirty="0">
                <a:solidFill>
                  <a:srgbClr val="1E3063"/>
                </a:solidFill>
                <a:latin typeface="Alexandria" pitchFamily="2" charset="-78"/>
                <a:ea typeface="Instrument Sans Medium" pitchFamily="34" charset="-122"/>
                <a:cs typeface="Alexandria" pitchFamily="2" charset="-78"/>
              </a:rPr>
              <a:t>تشجيع التعاون وتبادل الخبرات بين الفرق</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54313705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07272CAA-B113-0BC9-E12E-C8BBB4B9EAE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08168" y="1166077"/>
            <a:ext cx="4033192" cy="5143244"/>
          </a:xfrm>
          <a:prstGeom prst="rect">
            <a:avLst/>
          </a:prstGeom>
        </p:spPr>
      </p:pic>
      <p:sp>
        <p:nvSpPr>
          <p:cNvPr id="7" name="Text 0">
            <a:extLst>
              <a:ext uri="{FF2B5EF4-FFF2-40B4-BE49-F238E27FC236}">
                <a16:creationId xmlns:a16="http://schemas.microsoft.com/office/drawing/2014/main" id="{D003132D-4F21-B928-9B6F-97F1A1232D7E}"/>
              </a:ext>
            </a:extLst>
          </p:cNvPr>
          <p:cNvSpPr/>
          <p:nvPr/>
        </p:nvSpPr>
        <p:spPr>
          <a:xfrm>
            <a:off x="1233686" y="1192082"/>
            <a:ext cx="6297018" cy="518475"/>
          </a:xfrm>
          <a:prstGeom prst="rect">
            <a:avLst/>
          </a:prstGeom>
          <a:noFill/>
          <a:ln/>
        </p:spPr>
        <p:txBody>
          <a:bodyPr wrap="square" lIns="0" tIns="0" rIns="0" bIns="0" rtlCol="0" anchor="t">
            <a:spAutoFit/>
          </a:bodyPr>
          <a:lstStyle/>
          <a:p>
            <a:pPr algn="ctr" rtl="1">
              <a:lnSpc>
                <a:spcPts val="4625"/>
              </a:lnSpc>
            </a:pPr>
            <a:r>
              <a:rPr lang="en-US" sz="2400" b="1" dirty="0">
                <a:solidFill>
                  <a:srgbClr val="00B0F0"/>
                </a:solidFill>
                <a:latin typeface="Alexandria" pitchFamily="2" charset="-78"/>
                <a:ea typeface="Instrument Sans Semi Bold" pitchFamily="34" charset="-122"/>
                <a:cs typeface="Alexandria" pitchFamily="2" charset="-78"/>
              </a:rPr>
              <a:t>العوامل المؤثرة في الإنتاجية الإبداعية</a:t>
            </a:r>
            <a:endParaRPr lang="en-US" sz="24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C21D4DC8-5717-4E66-66C8-6F98B77EBF81}"/>
              </a:ext>
            </a:extLst>
          </p:cNvPr>
          <p:cNvSpPr/>
          <p:nvPr/>
        </p:nvSpPr>
        <p:spPr>
          <a:xfrm>
            <a:off x="5765277" y="4204954"/>
            <a:ext cx="1383392"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عوامل بيئية</a:t>
            </a:r>
            <a:endParaRPr lang="en-US" sz="1833"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89A98D64-237A-71AD-F45F-C55B63C2649E}"/>
              </a:ext>
            </a:extLst>
          </p:cNvPr>
          <p:cNvSpPr/>
          <p:nvPr/>
        </p:nvSpPr>
        <p:spPr>
          <a:xfrm>
            <a:off x="1559496" y="4818550"/>
            <a:ext cx="5573027" cy="1404872"/>
          </a:xfrm>
          <a:prstGeom prst="rect">
            <a:avLst/>
          </a:prstGeom>
          <a:noFill/>
          <a:ln/>
        </p:spPr>
        <p:txBody>
          <a:bodyPr wrap="square" lIns="0" tIns="0" rIns="0" bIns="0" rtlCol="0" anchor="t">
            <a:spAutoFit/>
          </a:bodyPr>
          <a:lstStyle/>
          <a:p>
            <a:pPr marL="285750" indent="-285750" algn="r" rtl="1">
              <a:lnSpc>
                <a:spcPct val="200000"/>
              </a:lnSpc>
              <a:buClr>
                <a:srgbClr val="00B0F0"/>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توفر الأنشطة المتنوعة كالعمل الفني والإبداعي</a:t>
            </a:r>
            <a:endParaRPr lang="en-US" sz="1600" dirty="0">
              <a:latin typeface="Alexandria" pitchFamily="2" charset="-78"/>
              <a:cs typeface="Alexandria" pitchFamily="2" charset="-78"/>
            </a:endParaRPr>
          </a:p>
          <a:p>
            <a:pPr marL="285750" indent="-285750" algn="r" rtl="1">
              <a:lnSpc>
                <a:spcPct val="200000"/>
              </a:lnSpc>
              <a:buClr>
                <a:srgbClr val="00B0F0"/>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الاهتمام بالعلم والمعرفة والقراءة ومصادر التعلم</a:t>
            </a:r>
            <a:endParaRPr lang="en-US" sz="1600" dirty="0">
              <a:latin typeface="Alexandria" pitchFamily="2" charset="-78"/>
              <a:cs typeface="Alexandria" pitchFamily="2" charset="-78"/>
            </a:endParaRPr>
          </a:p>
          <a:p>
            <a:pPr marL="285750" indent="-285750" algn="r" rtl="1">
              <a:lnSpc>
                <a:spcPct val="200000"/>
              </a:lnSpc>
              <a:buClr>
                <a:srgbClr val="00B0F0"/>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الالتزام بأوقات العمل المنظمة المحفزة للإبداع</a:t>
            </a:r>
            <a:endParaRPr lang="en-US" sz="1600"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CD45F6E8-9710-BA43-5C2F-E7846686E542}"/>
              </a:ext>
            </a:extLst>
          </p:cNvPr>
          <p:cNvSpPr/>
          <p:nvPr/>
        </p:nvSpPr>
        <p:spPr>
          <a:xfrm>
            <a:off x="5770670" y="2012558"/>
            <a:ext cx="1393010"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عوامل ذاتية</a:t>
            </a:r>
            <a:endParaRPr lang="en-US" sz="1833"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75231368-3F76-51C6-5AB7-47B64D07B771}"/>
              </a:ext>
            </a:extLst>
          </p:cNvPr>
          <p:cNvSpPr/>
          <p:nvPr/>
        </p:nvSpPr>
        <p:spPr>
          <a:xfrm>
            <a:off x="1127448" y="2435881"/>
            <a:ext cx="6005075" cy="1404872"/>
          </a:xfrm>
          <a:prstGeom prst="rect">
            <a:avLst/>
          </a:prstGeom>
          <a:noFill/>
          <a:ln/>
        </p:spPr>
        <p:txBody>
          <a:bodyPr wrap="square" lIns="0" tIns="0" rIns="0" bIns="0" rtlCol="0" anchor="t">
            <a:spAutoFit/>
          </a:bodyPr>
          <a:lstStyle/>
          <a:p>
            <a:pPr marL="285750" indent="-285750" algn="r" rtl="1">
              <a:lnSpc>
                <a:spcPct val="200000"/>
              </a:lnSpc>
              <a:buClr>
                <a:srgbClr val="00B0F0"/>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الصعوبة والتحديات العقلية التي تحفز التفكير خارج المألوف</a:t>
            </a:r>
            <a:endParaRPr lang="en-US" sz="1600" dirty="0">
              <a:latin typeface="Alexandria" pitchFamily="2" charset="-78"/>
              <a:cs typeface="Alexandria" pitchFamily="2" charset="-78"/>
            </a:endParaRPr>
          </a:p>
          <a:p>
            <a:pPr marL="285750" indent="-285750" algn="r" rtl="1">
              <a:lnSpc>
                <a:spcPct val="200000"/>
              </a:lnSpc>
              <a:buClr>
                <a:srgbClr val="00B0F0"/>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نمط التفكير والشخصية الإبداعية القادرة على التفكير النقدي</a:t>
            </a:r>
            <a:endParaRPr lang="en-US" sz="1600" dirty="0">
              <a:latin typeface="Alexandria" pitchFamily="2" charset="-78"/>
              <a:cs typeface="Alexandria" pitchFamily="2" charset="-78"/>
            </a:endParaRPr>
          </a:p>
          <a:p>
            <a:pPr marL="285750" indent="-285750" algn="r" rtl="1">
              <a:lnSpc>
                <a:spcPct val="200000"/>
              </a:lnSpc>
              <a:buClr>
                <a:srgbClr val="00B0F0"/>
              </a:buClr>
              <a:buSzPct val="100000"/>
              <a:buFont typeface="Wingdings" panose="05000000000000000000" pitchFamily="2" charset="2"/>
              <a:buChar char="v"/>
            </a:pPr>
            <a:r>
              <a:rPr lang="en-US" sz="1600" dirty="0">
                <a:solidFill>
                  <a:srgbClr val="1E3063"/>
                </a:solidFill>
                <a:latin typeface="Alexandria" pitchFamily="2" charset="-78"/>
                <a:ea typeface="Instrument Sans Medium" pitchFamily="34" charset="-122"/>
                <a:cs typeface="Alexandria" pitchFamily="2" charset="-78"/>
              </a:rPr>
              <a:t>الدافعية الداخلية نحو الابتكار وابتكار الحلول الجديدة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60490714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DDF0F63-F6B1-1D4E-CA5D-7D49CAD8C2FC}"/>
              </a:ext>
            </a:extLst>
          </p:cNvPr>
          <p:cNvSpPr/>
          <p:nvPr/>
        </p:nvSpPr>
        <p:spPr>
          <a:xfrm>
            <a:off x="7798778" y="1316192"/>
            <a:ext cx="3576300" cy="573490"/>
          </a:xfrm>
          <a:prstGeom prst="rect">
            <a:avLst/>
          </a:prstGeom>
          <a:noFill/>
          <a:ln/>
        </p:spPr>
        <p:txBody>
          <a:bodyPr wrap="none" lIns="0" tIns="0" rIns="0" bIns="0" rtlCol="0" anchor="t">
            <a:spAutoFit/>
          </a:bodyPr>
          <a:lstStyle/>
          <a:p>
            <a:pPr algn="r" rtl="1">
              <a:lnSpc>
                <a:spcPct val="150000"/>
              </a:lnSpc>
            </a:pPr>
            <a:r>
              <a:rPr lang="en-US" sz="2800" b="1" dirty="0">
                <a:solidFill>
                  <a:srgbClr val="00B0F0"/>
                </a:solidFill>
                <a:latin typeface="Alexandria" pitchFamily="2" charset="-78"/>
                <a:ea typeface="Instrument Sans Semi Bold" pitchFamily="34" charset="-122"/>
                <a:cs typeface="Alexandria" pitchFamily="2" charset="-78"/>
              </a:rPr>
              <a:t>أنواع </a:t>
            </a:r>
            <a:r>
              <a:rPr lang="en-US" sz="2800" b="1" dirty="0" err="1">
                <a:solidFill>
                  <a:srgbClr val="00B0F0"/>
                </a:solidFill>
                <a:latin typeface="Alexandria" pitchFamily="2" charset="-78"/>
                <a:ea typeface="Instrument Sans Semi Bold" pitchFamily="34" charset="-122"/>
                <a:cs typeface="Alexandria" pitchFamily="2" charset="-78"/>
              </a:rPr>
              <a:t>الإنتاج</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الإبداعي</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48719372-BB71-E675-6FD4-49D48420B34E}"/>
              </a:ext>
            </a:extLst>
          </p:cNvPr>
          <p:cNvSpPr/>
          <p:nvPr/>
        </p:nvSpPr>
        <p:spPr>
          <a:xfrm>
            <a:off x="661492" y="2858394"/>
            <a:ext cx="10869018" cy="2109788"/>
          </a:xfrm>
          <a:prstGeom prst="roundRect">
            <a:avLst>
              <a:gd name="adj" fmla="val 8063"/>
            </a:avLst>
          </a:prstGeom>
          <a:solidFill>
            <a:srgbClr val="CEE6FD"/>
          </a:solidFill>
          <a:ln/>
        </p:spPr>
        <p:txBody>
          <a:bodyPr>
            <a:spAutoFit/>
          </a:bodyPr>
          <a:lstStyle/>
          <a:p>
            <a:endParaRPr lang="en-US"/>
          </a:p>
        </p:txBody>
      </p:sp>
      <p:sp>
        <p:nvSpPr>
          <p:cNvPr id="8" name="Shape 2">
            <a:extLst>
              <a:ext uri="{FF2B5EF4-FFF2-40B4-BE49-F238E27FC236}">
                <a16:creationId xmlns:a16="http://schemas.microsoft.com/office/drawing/2014/main" id="{427D2076-B297-CCF6-9419-14EBD167ED09}"/>
              </a:ext>
            </a:extLst>
          </p:cNvPr>
          <p:cNvSpPr/>
          <p:nvPr/>
        </p:nvSpPr>
        <p:spPr>
          <a:xfrm>
            <a:off x="6096000" y="2858394"/>
            <a:ext cx="5409108" cy="2370806"/>
          </a:xfrm>
          <a:prstGeom prst="roundRect">
            <a:avLst>
              <a:gd name="adj" fmla="val 8063"/>
            </a:avLst>
          </a:prstGeom>
          <a:solidFill>
            <a:srgbClr val="CEE6FD"/>
          </a:solidFill>
          <a:ln/>
        </p:spPr>
        <p:txBody>
          <a:bodyPr wrap="square">
            <a:spAutoFit/>
          </a:bodyPr>
          <a:lstStyle/>
          <a:p>
            <a:endParaRPr lang="en-US"/>
          </a:p>
        </p:txBody>
      </p:sp>
      <p:sp>
        <p:nvSpPr>
          <p:cNvPr id="9" name="Text 3">
            <a:extLst>
              <a:ext uri="{FF2B5EF4-FFF2-40B4-BE49-F238E27FC236}">
                <a16:creationId xmlns:a16="http://schemas.microsoft.com/office/drawing/2014/main" id="{AF852EE4-278C-8FC2-AB13-F1B2439F682D}"/>
              </a:ext>
            </a:extLst>
          </p:cNvPr>
          <p:cNvSpPr/>
          <p:nvPr/>
        </p:nvSpPr>
        <p:spPr>
          <a:xfrm>
            <a:off x="9427903" y="2929720"/>
            <a:ext cx="1899559"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الإنتاج الملموس</a:t>
            </a:r>
            <a:endParaRPr lang="en-US" sz="1833"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AE6BF665-15CF-9913-E1A3-DF7DDCF0B631}"/>
              </a:ext>
            </a:extLst>
          </p:cNvPr>
          <p:cNvSpPr/>
          <p:nvPr/>
        </p:nvSpPr>
        <p:spPr>
          <a:xfrm>
            <a:off x="6285012" y="3456087"/>
            <a:ext cx="5056485"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إنتاج يمكن رؤيته ولمسه مثل الأعمال الفنية واللوحات والتماثيل والمجسمات والتصميمات المادية.</a:t>
            </a:r>
            <a:endParaRPr lang="en-US" sz="1600"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2B99D0EE-EECB-7C61-2D8C-0DEE202A2120}"/>
              </a:ext>
            </a:extLst>
          </p:cNvPr>
          <p:cNvSpPr/>
          <p:nvPr/>
        </p:nvSpPr>
        <p:spPr>
          <a:xfrm>
            <a:off x="6294164" y="4534156"/>
            <a:ext cx="5118074" cy="635174"/>
          </a:xfrm>
          <a:prstGeom prst="rect">
            <a:avLst/>
          </a:prstGeom>
          <a:noFill/>
          <a:ln/>
        </p:spPr>
        <p:txBody>
          <a:bodyPr wrap="square" lIns="0" tIns="0" rIns="0" bIns="0" rtlCol="0" anchor="t">
            <a:spAutoFit/>
          </a:bodyPr>
          <a:lstStyle/>
          <a:p>
            <a:pPr algn="ctr" rtl="1">
              <a:lnSpc>
                <a:spcPct val="150000"/>
              </a:lnSpc>
            </a:pPr>
            <a:r>
              <a:rPr lang="en-US" sz="1458" b="1" dirty="0">
                <a:solidFill>
                  <a:schemeClr val="accent2">
                    <a:lumMod val="75000"/>
                  </a:schemeClr>
                </a:solidFill>
                <a:latin typeface="Alexandria" pitchFamily="2" charset="-78"/>
                <a:ea typeface="Instrument Sans Medium" pitchFamily="34" charset="-122"/>
                <a:cs typeface="Alexandria" pitchFamily="2" charset="-78"/>
              </a:rPr>
              <a:t>الهدف</a:t>
            </a:r>
            <a:r>
              <a:rPr lang="en-US" sz="1458" dirty="0">
                <a:solidFill>
                  <a:schemeClr val="accent2">
                    <a:lumMod val="75000"/>
                  </a:schemeClr>
                </a:solidFill>
                <a:latin typeface="Alexandria" pitchFamily="2" charset="-78"/>
                <a:ea typeface="Instrument Sans Medium" pitchFamily="34" charset="-122"/>
                <a:cs typeface="Alexandria" pitchFamily="2" charset="-78"/>
              </a:rPr>
              <a:t>: </a:t>
            </a:r>
            <a:r>
              <a:rPr lang="en-US" sz="1458" dirty="0">
                <a:solidFill>
                  <a:srgbClr val="1E3063"/>
                </a:solidFill>
                <a:latin typeface="Alexandria" pitchFamily="2" charset="-78"/>
                <a:ea typeface="Instrument Sans Medium" pitchFamily="34" charset="-122"/>
                <a:cs typeface="Alexandria" pitchFamily="2" charset="-78"/>
              </a:rPr>
              <a:t>تطوير منتج يتفاعل معه الجمهور ويستمتع به بشكل مباشر.</a:t>
            </a:r>
            <a:endParaRPr lang="en-US" sz="1458"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C83917E5-DBB2-871B-8459-4A7DEFA7F508}"/>
              </a:ext>
            </a:extLst>
          </p:cNvPr>
          <p:cNvSpPr/>
          <p:nvPr/>
        </p:nvSpPr>
        <p:spPr>
          <a:xfrm>
            <a:off x="686892" y="2858394"/>
            <a:ext cx="5409108" cy="2370806"/>
          </a:xfrm>
          <a:prstGeom prst="rect">
            <a:avLst/>
          </a:prstGeom>
          <a:solidFill>
            <a:srgbClr val="CEE6FD"/>
          </a:solidFill>
          <a:ln/>
        </p:spPr>
        <p:txBody>
          <a:bodyPr wrap="square">
            <a:spAutoFit/>
          </a:bodyPr>
          <a:lstStyle/>
          <a:p>
            <a:endParaRPr lang="en-US"/>
          </a:p>
        </p:txBody>
      </p:sp>
      <p:sp>
        <p:nvSpPr>
          <p:cNvPr id="13" name="Shape 7">
            <a:extLst>
              <a:ext uri="{FF2B5EF4-FFF2-40B4-BE49-F238E27FC236}">
                <a16:creationId xmlns:a16="http://schemas.microsoft.com/office/drawing/2014/main" id="{66F3D66C-68EA-A967-97F1-4769DD1CF7F2}"/>
              </a:ext>
            </a:extLst>
          </p:cNvPr>
          <p:cNvSpPr/>
          <p:nvPr/>
        </p:nvSpPr>
        <p:spPr>
          <a:xfrm>
            <a:off x="661492" y="2858394"/>
            <a:ext cx="25400" cy="2109788"/>
          </a:xfrm>
          <a:prstGeom prst="roundRect">
            <a:avLst>
              <a:gd name="adj" fmla="val 669768"/>
            </a:avLst>
          </a:prstGeom>
          <a:solidFill>
            <a:srgbClr val="B4CCE3"/>
          </a:solidFill>
          <a:ln/>
        </p:spPr>
        <p:txBody>
          <a:bodyPr>
            <a:spAutoFit/>
          </a:bodyPr>
          <a:lstStyle/>
          <a:p>
            <a:endParaRPr lang="en-US"/>
          </a:p>
        </p:txBody>
      </p:sp>
      <p:sp>
        <p:nvSpPr>
          <p:cNvPr id="14" name="Text 8">
            <a:extLst>
              <a:ext uri="{FF2B5EF4-FFF2-40B4-BE49-F238E27FC236}">
                <a16:creationId xmlns:a16="http://schemas.microsoft.com/office/drawing/2014/main" id="{07DEEDB8-1726-9725-C452-331929F76F9C}"/>
              </a:ext>
            </a:extLst>
          </p:cNvPr>
          <p:cNvSpPr/>
          <p:nvPr/>
        </p:nvSpPr>
        <p:spPr>
          <a:xfrm>
            <a:off x="3608282" y="2969497"/>
            <a:ext cx="2298706"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الإنتاج غير الملموس</a:t>
            </a:r>
            <a:endParaRPr lang="en-US" sz="1833"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3FD8909F-DE5E-B846-6BD1-B3AA7DA4104C}"/>
              </a:ext>
            </a:extLst>
          </p:cNvPr>
          <p:cNvSpPr/>
          <p:nvPr/>
        </p:nvSpPr>
        <p:spPr>
          <a:xfrm>
            <a:off x="850503" y="3456087"/>
            <a:ext cx="5056485"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إنتاج لا يمكن لمسه كالأفكار والحلول التي تقدم قيمة مضافة دون وجود مادي محدد.</a:t>
            </a:r>
            <a:endParaRPr lang="en-US" sz="1600" dirty="0">
              <a:latin typeface="Alexandria" pitchFamily="2" charset="-78"/>
              <a:cs typeface="Alexandria" pitchFamily="2" charset="-78"/>
            </a:endParaRPr>
          </a:p>
        </p:txBody>
      </p:sp>
      <p:sp>
        <p:nvSpPr>
          <p:cNvPr id="16" name="Text 10">
            <a:extLst>
              <a:ext uri="{FF2B5EF4-FFF2-40B4-BE49-F238E27FC236}">
                <a16:creationId xmlns:a16="http://schemas.microsoft.com/office/drawing/2014/main" id="{B5EAE81C-495D-D336-EAAD-0A3BEBC3C995}"/>
              </a:ext>
            </a:extLst>
          </p:cNvPr>
          <p:cNvSpPr/>
          <p:nvPr/>
        </p:nvSpPr>
        <p:spPr>
          <a:xfrm>
            <a:off x="911547" y="4491109"/>
            <a:ext cx="5056485" cy="635174"/>
          </a:xfrm>
          <a:prstGeom prst="rect">
            <a:avLst/>
          </a:prstGeom>
          <a:noFill/>
          <a:ln/>
        </p:spPr>
        <p:txBody>
          <a:bodyPr wrap="square" lIns="0" tIns="0" rIns="0" bIns="0" rtlCol="0" anchor="t">
            <a:spAutoFit/>
          </a:bodyPr>
          <a:lstStyle/>
          <a:p>
            <a:pPr algn="ctr" rtl="1">
              <a:lnSpc>
                <a:spcPct val="150000"/>
              </a:lnSpc>
            </a:pPr>
            <a:r>
              <a:rPr lang="en-US" sz="1458" b="1" dirty="0" err="1">
                <a:solidFill>
                  <a:schemeClr val="accent2">
                    <a:lumMod val="75000"/>
                  </a:schemeClr>
                </a:solidFill>
                <a:latin typeface="Alexandria" pitchFamily="2" charset="-78"/>
                <a:ea typeface="Instrument Sans Medium" pitchFamily="34" charset="-122"/>
                <a:cs typeface="Alexandria" pitchFamily="2" charset="-78"/>
              </a:rPr>
              <a:t>الهدف</a:t>
            </a:r>
            <a:r>
              <a:rPr lang="en-US" sz="1458" b="1" dirty="0">
                <a:solidFill>
                  <a:schemeClr val="accent2">
                    <a:lumMod val="75000"/>
                  </a:schemeClr>
                </a:solidFill>
                <a:latin typeface="Alexandria" pitchFamily="2" charset="-78"/>
                <a:ea typeface="Instrument Sans Medium" pitchFamily="34" charset="-122"/>
                <a:cs typeface="Alexandria" pitchFamily="2" charset="-78"/>
              </a:rPr>
              <a:t>: </a:t>
            </a:r>
            <a:r>
              <a:rPr lang="en-US" sz="1458" dirty="0">
                <a:solidFill>
                  <a:srgbClr val="1E3063"/>
                </a:solidFill>
                <a:latin typeface="Alexandria" pitchFamily="2" charset="-78"/>
                <a:ea typeface="Instrument Sans Medium" pitchFamily="34" charset="-122"/>
                <a:cs typeface="Alexandria" pitchFamily="2" charset="-78"/>
              </a:rPr>
              <a:t>تحسين أساليب العمل وتقديم حلول فكرية مبتكرة لمواجهة التحديات.</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323033086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3039775-2FCF-9870-0F67-A4D0132F10D7}"/>
              </a:ext>
            </a:extLst>
          </p:cNvPr>
          <p:cNvSpPr/>
          <p:nvPr/>
        </p:nvSpPr>
        <p:spPr>
          <a:xfrm>
            <a:off x="6291475" y="1534451"/>
            <a:ext cx="5208157"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أنواع أخرى من </a:t>
            </a:r>
            <a:r>
              <a:rPr lang="en-US" sz="2800" b="1" dirty="0" err="1">
                <a:solidFill>
                  <a:srgbClr val="00B0F0"/>
                </a:solidFill>
                <a:latin typeface="Alexandria" pitchFamily="2" charset="-78"/>
                <a:ea typeface="Instrument Sans Semi Bold" pitchFamily="34" charset="-122"/>
                <a:cs typeface="Alexandria" pitchFamily="2" charset="-78"/>
              </a:rPr>
              <a:t>الإنتاج</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الإبداعي</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379AC914-1F20-A091-13CC-EBC9C995F087}"/>
              </a:ext>
            </a:extLst>
          </p:cNvPr>
          <p:cNvSpPr/>
          <p:nvPr/>
        </p:nvSpPr>
        <p:spPr>
          <a:xfrm>
            <a:off x="9598890" y="3609678"/>
            <a:ext cx="193161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الإبداع الاجتماعي</a:t>
            </a:r>
            <a:endParaRPr lang="en-US" sz="1833"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AA11CC39-764C-023C-D47A-B0EBD7C558DA}"/>
              </a:ext>
            </a:extLst>
          </p:cNvPr>
          <p:cNvSpPr/>
          <p:nvPr/>
        </p:nvSpPr>
        <p:spPr>
          <a:xfrm>
            <a:off x="8064996" y="4018359"/>
            <a:ext cx="3465513" cy="1280159"/>
          </a:xfrm>
          <a:prstGeom prst="rect">
            <a:avLst/>
          </a:prstGeom>
          <a:noFill/>
          <a:ln/>
        </p:spPr>
        <p:txBody>
          <a:bodyPr wrap="square" lIns="0" tIns="0" rIns="0" bIns="0" rtlCol="0" anchor="t">
            <a:spAutoFit/>
          </a:bodyPr>
          <a:lstStyle/>
          <a:p>
            <a:pPr algn="ctr" rtl="1">
              <a:lnSpc>
                <a:spcPct val="200000"/>
              </a:lnSpc>
            </a:pPr>
            <a:r>
              <a:rPr lang="en-US" sz="1458" dirty="0">
                <a:solidFill>
                  <a:srgbClr val="1E3063"/>
                </a:solidFill>
                <a:latin typeface="Alexandria" pitchFamily="2" charset="-78"/>
                <a:ea typeface="Instrument Sans Medium" pitchFamily="34" charset="-122"/>
                <a:cs typeface="Alexandria" pitchFamily="2" charset="-78"/>
              </a:rPr>
              <a:t>تحسين جودة الحياة عبر طرق جديدة لحل المشكلات الاجتماعية، كتطوير أساليب التعليم وتقديم خدمات مجتمعية مبتكرة.</a:t>
            </a:r>
            <a:endParaRPr lang="en-US" sz="1458"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E685A297-4683-3CC2-51EC-15755E0ED84B}"/>
              </a:ext>
            </a:extLst>
          </p:cNvPr>
          <p:cNvSpPr/>
          <p:nvPr/>
        </p:nvSpPr>
        <p:spPr>
          <a:xfrm>
            <a:off x="6243386" y="3609678"/>
            <a:ext cx="1585370"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الإبداع التجاري</a:t>
            </a:r>
            <a:endParaRPr lang="en-US" sz="1833"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07B17812-2754-CDAF-3E56-BEB66E485B7B}"/>
              </a:ext>
            </a:extLst>
          </p:cNvPr>
          <p:cNvSpPr/>
          <p:nvPr/>
        </p:nvSpPr>
        <p:spPr>
          <a:xfrm>
            <a:off x="4363244" y="4018359"/>
            <a:ext cx="3465513" cy="1280159"/>
          </a:xfrm>
          <a:prstGeom prst="rect">
            <a:avLst/>
          </a:prstGeom>
          <a:noFill/>
          <a:ln/>
        </p:spPr>
        <p:txBody>
          <a:bodyPr wrap="square" lIns="0" tIns="0" rIns="0" bIns="0" rtlCol="0" anchor="t">
            <a:spAutoFit/>
          </a:bodyPr>
          <a:lstStyle/>
          <a:p>
            <a:pPr algn="ctr" rtl="1">
              <a:lnSpc>
                <a:spcPct val="200000"/>
              </a:lnSpc>
            </a:pPr>
            <a:r>
              <a:rPr lang="en-US" sz="1458" dirty="0">
                <a:solidFill>
                  <a:srgbClr val="1E3063"/>
                </a:solidFill>
                <a:latin typeface="Alexandria" pitchFamily="2" charset="-78"/>
                <a:ea typeface="Instrument Sans Medium" pitchFamily="34" charset="-122"/>
                <a:cs typeface="Alexandria" pitchFamily="2" charset="-78"/>
              </a:rPr>
              <a:t>ابتكار منتجات أو خدمات تلبّي احتياجات السوق وتحقق قيمة اقتصادية، كتطوير أساليب تسويقية وبيعية جديدة.</a:t>
            </a:r>
            <a:endParaRPr lang="en-US" sz="1458"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4802F49A-4EBC-8EC5-BF49-C4E55373A2B0}"/>
              </a:ext>
            </a:extLst>
          </p:cNvPr>
          <p:cNvSpPr/>
          <p:nvPr/>
        </p:nvSpPr>
        <p:spPr>
          <a:xfrm>
            <a:off x="2713154" y="3609678"/>
            <a:ext cx="1413850"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الإبداع الفني</a:t>
            </a:r>
            <a:endParaRPr lang="en-US" sz="1833"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508D013D-A451-9346-5F49-043C67DB0516}"/>
              </a:ext>
            </a:extLst>
          </p:cNvPr>
          <p:cNvSpPr/>
          <p:nvPr/>
        </p:nvSpPr>
        <p:spPr>
          <a:xfrm>
            <a:off x="661492" y="4018359"/>
            <a:ext cx="3465513" cy="1280159"/>
          </a:xfrm>
          <a:prstGeom prst="rect">
            <a:avLst/>
          </a:prstGeom>
          <a:noFill/>
          <a:ln/>
        </p:spPr>
        <p:txBody>
          <a:bodyPr wrap="square" lIns="0" tIns="0" rIns="0" bIns="0" rtlCol="0" anchor="t">
            <a:spAutoFit/>
          </a:bodyPr>
          <a:lstStyle/>
          <a:p>
            <a:pPr algn="ctr" rtl="1">
              <a:lnSpc>
                <a:spcPct val="200000"/>
              </a:lnSpc>
            </a:pPr>
            <a:r>
              <a:rPr lang="en-US" sz="1458" dirty="0">
                <a:solidFill>
                  <a:srgbClr val="1E3063"/>
                </a:solidFill>
                <a:latin typeface="Alexandria" pitchFamily="2" charset="-78"/>
                <a:ea typeface="Instrument Sans Medium" pitchFamily="34" charset="-122"/>
                <a:cs typeface="Alexandria" pitchFamily="2" charset="-78"/>
              </a:rPr>
              <a:t>الابتكار في مجالات الفن كالتصوير والموسيقى، يعتمد على التعبير الفني الشخصي وتطوير أساليب جمالية فريدة.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1238318458"/>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9" name="Image 0">
            <a:extLst>
              <a:ext uri="{FF2B5EF4-FFF2-40B4-BE49-F238E27FC236}">
                <a16:creationId xmlns:a16="http://schemas.microsoft.com/office/drawing/2014/main" id="{ACDDAC11-76F1-871E-8094-34D85D8D66BD}"/>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61526" y="1342988"/>
            <a:ext cx="3647728" cy="4863637"/>
          </a:xfrm>
          <a:prstGeom prst="rect">
            <a:avLst/>
          </a:prstGeom>
        </p:spPr>
      </p:pic>
      <p:pic>
        <p:nvPicPr>
          <p:cNvPr id="11" name="Image 0" descr="preencoded.png">
            <a:extLst>
              <a:ext uri="{FF2B5EF4-FFF2-40B4-BE49-F238E27FC236}">
                <a16:creationId xmlns:a16="http://schemas.microsoft.com/office/drawing/2014/main" id="{B987C018-50BC-75D1-CE95-4E0BB7B5AFF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91400" y="0"/>
            <a:ext cx="4800600" cy="6858000"/>
          </a:xfrm>
          <a:prstGeom prst="rect">
            <a:avLst/>
          </a:prstGeom>
        </p:spPr>
      </p:pic>
      <p:sp>
        <p:nvSpPr>
          <p:cNvPr id="15" name="Text 1">
            <a:extLst>
              <a:ext uri="{FF2B5EF4-FFF2-40B4-BE49-F238E27FC236}">
                <a16:creationId xmlns:a16="http://schemas.microsoft.com/office/drawing/2014/main" id="{5476E0AD-F458-2A9A-4044-0EB876FEEDAF}"/>
              </a:ext>
            </a:extLst>
          </p:cNvPr>
          <p:cNvSpPr/>
          <p:nvPr/>
        </p:nvSpPr>
        <p:spPr>
          <a:xfrm>
            <a:off x="6769497" y="1409975"/>
            <a:ext cx="4725492" cy="590649"/>
          </a:xfrm>
          <a:prstGeom prst="rect">
            <a:avLst/>
          </a:prstGeom>
          <a:noFill/>
          <a:ln/>
        </p:spPr>
        <p:txBody>
          <a:bodyPr wrap="none" lIns="0" tIns="0" rIns="0" bIns="0" rtlCol="0" anchor="t"/>
          <a:lstStyle/>
          <a:p>
            <a:pPr algn="l">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الميزة التنافسية</a:t>
            </a:r>
            <a:endParaRPr lang="en-US" sz="2800" b="1" dirty="0">
              <a:solidFill>
                <a:srgbClr val="00B0F0"/>
              </a:solidFill>
              <a:latin typeface="Alexandria" pitchFamily="2" charset="-78"/>
              <a:cs typeface="Alexandria" pitchFamily="2" charset="-78"/>
            </a:endParaRPr>
          </a:p>
        </p:txBody>
      </p:sp>
      <p:sp>
        <p:nvSpPr>
          <p:cNvPr id="16" name="Text 2">
            <a:extLst>
              <a:ext uri="{FF2B5EF4-FFF2-40B4-BE49-F238E27FC236}">
                <a16:creationId xmlns:a16="http://schemas.microsoft.com/office/drawing/2014/main" id="{9A2996FF-3222-B320-9602-C05F5F6B56FE}"/>
              </a:ext>
            </a:extLst>
          </p:cNvPr>
          <p:cNvSpPr/>
          <p:nvPr/>
        </p:nvSpPr>
        <p:spPr>
          <a:xfrm>
            <a:off x="5015880" y="2309382"/>
            <a:ext cx="6297018" cy="604838"/>
          </a:xfrm>
          <a:prstGeom prst="rect">
            <a:avLst/>
          </a:prstGeom>
          <a:noFill/>
          <a:ln/>
        </p:spPr>
        <p:txBody>
          <a:bodyPr wrap="square" lIns="0" tIns="0" rIns="0" bIns="0" rtlCol="0" anchor="t"/>
          <a:lstStyle/>
          <a:p>
            <a:pPr algn="ctr">
              <a:lnSpc>
                <a:spcPts val="2375"/>
              </a:lnSpc>
            </a:pPr>
            <a:r>
              <a:rPr lang="en-US" sz="1458" dirty="0">
                <a:solidFill>
                  <a:srgbClr val="1E3063"/>
                </a:solidFill>
                <a:latin typeface="Alexandria" pitchFamily="2" charset="-78"/>
                <a:ea typeface="Instrument Sans Medium" pitchFamily="34" charset="-122"/>
                <a:cs typeface="Alexandria" pitchFamily="2" charset="-78"/>
              </a:rPr>
              <a:t>الإنتاجية الإبداعية ليست مجرد إنجاز أكثر — بل إنجاز </a:t>
            </a:r>
            <a:r>
              <a:rPr lang="en-US" sz="1458" b="1" dirty="0">
                <a:solidFill>
                  <a:srgbClr val="84C1FA"/>
                </a:solidFill>
                <a:latin typeface="Alexandria" pitchFamily="2" charset="-78"/>
                <a:ea typeface="Instrument Sans Medium" pitchFamily="34" charset="-122"/>
                <a:cs typeface="Alexandria" pitchFamily="2" charset="-78"/>
              </a:rPr>
              <a:t>ما يهمّ حقاً</a:t>
            </a:r>
            <a:r>
              <a:rPr lang="en-US" sz="1458" dirty="0">
                <a:solidFill>
                  <a:srgbClr val="1E3063"/>
                </a:solidFill>
                <a:latin typeface="Alexandria" pitchFamily="2" charset="-78"/>
                <a:ea typeface="Instrument Sans Medium" pitchFamily="34" charset="-122"/>
                <a:cs typeface="Alexandria" pitchFamily="2" charset="-78"/>
              </a:rPr>
              <a:t>. من يمتلك القدرة على تحويل الأفكار إلى واقع بسرعة وجودة، يملك ميزة لا يمكن نسخها.</a:t>
            </a:r>
            <a:endParaRPr lang="en-US" sz="1458" dirty="0">
              <a:latin typeface="Alexandria" pitchFamily="2" charset="-78"/>
              <a:cs typeface="Alexandria" pitchFamily="2" charset="-78"/>
            </a:endParaRPr>
          </a:p>
        </p:txBody>
      </p:sp>
      <p:sp>
        <p:nvSpPr>
          <p:cNvPr id="17" name="Shape 3">
            <a:extLst>
              <a:ext uri="{FF2B5EF4-FFF2-40B4-BE49-F238E27FC236}">
                <a16:creationId xmlns:a16="http://schemas.microsoft.com/office/drawing/2014/main" id="{5E2C850C-1600-ECD8-036A-3870D4154C70}"/>
              </a:ext>
            </a:extLst>
          </p:cNvPr>
          <p:cNvSpPr/>
          <p:nvPr/>
        </p:nvSpPr>
        <p:spPr>
          <a:xfrm>
            <a:off x="8441036" y="3236831"/>
            <a:ext cx="3053953" cy="1089124"/>
          </a:xfrm>
          <a:prstGeom prst="roundRect">
            <a:avLst>
              <a:gd name="adj" fmla="val 15620"/>
            </a:avLst>
          </a:prstGeom>
          <a:solidFill>
            <a:srgbClr val="CEE6FD"/>
          </a:solidFill>
          <a:ln/>
        </p:spPr>
      </p:sp>
      <p:sp>
        <p:nvSpPr>
          <p:cNvPr id="19" name="Text 4">
            <a:extLst>
              <a:ext uri="{FF2B5EF4-FFF2-40B4-BE49-F238E27FC236}">
                <a16:creationId xmlns:a16="http://schemas.microsoft.com/office/drawing/2014/main" id="{992D452D-ABDA-928A-FFAB-B89ACCD1D321}"/>
              </a:ext>
            </a:extLst>
          </p:cNvPr>
          <p:cNvSpPr/>
          <p:nvPr/>
        </p:nvSpPr>
        <p:spPr>
          <a:xfrm>
            <a:off x="8941765" y="3356355"/>
            <a:ext cx="2362696" cy="295275"/>
          </a:xfrm>
          <a:prstGeom prst="rect">
            <a:avLst/>
          </a:prstGeom>
          <a:noFill/>
          <a:ln/>
        </p:spPr>
        <p:txBody>
          <a:bodyPr wrap="none" lIns="0" tIns="0" rIns="0" bIns="0" rtlCol="0" anchor="t"/>
          <a:lstStyle/>
          <a:p>
            <a:pPr algn="ct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الإبداع</a:t>
            </a:r>
            <a:endParaRPr lang="en-US" sz="1833" b="1" dirty="0">
              <a:solidFill>
                <a:schemeClr val="accent2">
                  <a:lumMod val="75000"/>
                </a:schemeClr>
              </a:solidFill>
              <a:latin typeface="Alexandria" pitchFamily="2" charset="-78"/>
              <a:cs typeface="Alexandria" pitchFamily="2" charset="-78"/>
            </a:endParaRPr>
          </a:p>
        </p:txBody>
      </p:sp>
      <p:sp>
        <p:nvSpPr>
          <p:cNvPr id="20" name="Text 5">
            <a:extLst>
              <a:ext uri="{FF2B5EF4-FFF2-40B4-BE49-F238E27FC236}">
                <a16:creationId xmlns:a16="http://schemas.microsoft.com/office/drawing/2014/main" id="{14D4A3A6-517F-8151-78D3-3462B6CEA409}"/>
              </a:ext>
            </a:extLst>
          </p:cNvPr>
          <p:cNvSpPr/>
          <p:nvPr/>
        </p:nvSpPr>
        <p:spPr>
          <a:xfrm>
            <a:off x="8562256" y="3696405"/>
            <a:ext cx="2761706" cy="584775"/>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توليد أفكار جديدة ومختلفة باستمرار</a:t>
            </a:r>
            <a:endParaRPr lang="en-US" sz="1458" dirty="0">
              <a:latin typeface="Alexandria" pitchFamily="2" charset="-78"/>
              <a:cs typeface="Alexandria" pitchFamily="2" charset="-78"/>
            </a:endParaRPr>
          </a:p>
        </p:txBody>
      </p:sp>
      <p:sp>
        <p:nvSpPr>
          <p:cNvPr id="21" name="Shape 6">
            <a:extLst>
              <a:ext uri="{FF2B5EF4-FFF2-40B4-BE49-F238E27FC236}">
                <a16:creationId xmlns:a16="http://schemas.microsoft.com/office/drawing/2014/main" id="{9E5F57FD-9E09-B792-AF49-77CA8F1A3833}"/>
              </a:ext>
            </a:extLst>
          </p:cNvPr>
          <p:cNvSpPr/>
          <p:nvPr/>
        </p:nvSpPr>
        <p:spPr>
          <a:xfrm>
            <a:off x="4683581" y="3176555"/>
            <a:ext cx="3054053" cy="1089124"/>
          </a:xfrm>
          <a:prstGeom prst="roundRect">
            <a:avLst>
              <a:gd name="adj" fmla="val 15620"/>
            </a:avLst>
          </a:prstGeom>
          <a:solidFill>
            <a:srgbClr val="CEE6FD"/>
          </a:solidFill>
          <a:ln/>
        </p:spPr>
      </p:sp>
      <p:sp>
        <p:nvSpPr>
          <p:cNvPr id="22" name="Text 7">
            <a:extLst>
              <a:ext uri="{FF2B5EF4-FFF2-40B4-BE49-F238E27FC236}">
                <a16:creationId xmlns:a16="http://schemas.microsoft.com/office/drawing/2014/main" id="{1BFCA66F-F4AC-6DFF-DA26-50B618B75EEB}"/>
              </a:ext>
            </a:extLst>
          </p:cNvPr>
          <p:cNvSpPr/>
          <p:nvPr/>
        </p:nvSpPr>
        <p:spPr>
          <a:xfrm>
            <a:off x="5028704" y="3295274"/>
            <a:ext cx="2362696" cy="295275"/>
          </a:xfrm>
          <a:prstGeom prst="rect">
            <a:avLst/>
          </a:prstGeom>
          <a:noFill/>
          <a:ln/>
        </p:spPr>
        <p:txBody>
          <a:bodyPr wrap="none" lIns="0" tIns="0" rIns="0" bIns="0" rtlCol="0" anchor="t"/>
          <a:lstStyle/>
          <a:p>
            <a:pPr algn="ct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التنفيذ</a:t>
            </a:r>
            <a:endParaRPr lang="en-US" sz="1833" b="1" dirty="0">
              <a:solidFill>
                <a:schemeClr val="accent2">
                  <a:lumMod val="75000"/>
                </a:schemeClr>
              </a:solidFill>
              <a:latin typeface="Alexandria" pitchFamily="2" charset="-78"/>
              <a:cs typeface="Alexandria" pitchFamily="2" charset="-78"/>
            </a:endParaRPr>
          </a:p>
        </p:txBody>
      </p:sp>
      <p:sp>
        <p:nvSpPr>
          <p:cNvPr id="24" name="Text 8">
            <a:extLst>
              <a:ext uri="{FF2B5EF4-FFF2-40B4-BE49-F238E27FC236}">
                <a16:creationId xmlns:a16="http://schemas.microsoft.com/office/drawing/2014/main" id="{BA12F4C8-267C-3DAB-FAA9-144475A9ADC1}"/>
              </a:ext>
            </a:extLst>
          </p:cNvPr>
          <p:cNvSpPr/>
          <p:nvPr/>
        </p:nvSpPr>
        <p:spPr>
          <a:xfrm>
            <a:off x="4872593" y="3774249"/>
            <a:ext cx="2676029" cy="302419"/>
          </a:xfrm>
          <a:prstGeom prst="rect">
            <a:avLst/>
          </a:prstGeom>
          <a:noFill/>
          <a:ln/>
        </p:spPr>
        <p:txBody>
          <a:bodyPr wrap="none" lIns="0" tIns="0" rIns="0" bIns="0" rtlCol="0" anchor="t"/>
          <a:lstStyle/>
          <a:p>
            <a:pPr algn="l">
              <a:lnSpc>
                <a:spcPts val="2375"/>
              </a:lnSpc>
            </a:pPr>
            <a:r>
              <a:rPr lang="en-US" sz="1458" dirty="0">
                <a:solidFill>
                  <a:srgbClr val="1E3063"/>
                </a:solidFill>
                <a:latin typeface="Alexandria" pitchFamily="2" charset="-78"/>
                <a:ea typeface="Instrument Sans Medium" pitchFamily="34" charset="-122"/>
                <a:cs typeface="Alexandria" pitchFamily="2" charset="-78"/>
              </a:rPr>
              <a:t>تحويل الأفكار إلى نتائج ملموسة</a:t>
            </a:r>
            <a:endParaRPr lang="en-US" sz="1458" dirty="0">
              <a:latin typeface="Alexandria" pitchFamily="2" charset="-78"/>
              <a:cs typeface="Alexandria" pitchFamily="2" charset="-78"/>
            </a:endParaRPr>
          </a:p>
        </p:txBody>
      </p:sp>
      <p:sp>
        <p:nvSpPr>
          <p:cNvPr id="26" name="Shape 9">
            <a:extLst>
              <a:ext uri="{FF2B5EF4-FFF2-40B4-BE49-F238E27FC236}">
                <a16:creationId xmlns:a16="http://schemas.microsoft.com/office/drawing/2014/main" id="{7D3804EB-D62C-79BB-70DA-EEC33D426CC1}"/>
              </a:ext>
            </a:extLst>
          </p:cNvPr>
          <p:cNvSpPr/>
          <p:nvPr/>
        </p:nvSpPr>
        <p:spPr>
          <a:xfrm>
            <a:off x="4554207" y="4896134"/>
            <a:ext cx="6297018" cy="1089124"/>
          </a:xfrm>
          <a:prstGeom prst="roundRect">
            <a:avLst>
              <a:gd name="adj" fmla="val 15620"/>
            </a:avLst>
          </a:prstGeom>
          <a:solidFill>
            <a:srgbClr val="CEE6FD"/>
          </a:solidFill>
          <a:ln/>
        </p:spPr>
      </p:sp>
      <p:sp>
        <p:nvSpPr>
          <p:cNvPr id="27" name="Text 10">
            <a:extLst>
              <a:ext uri="{FF2B5EF4-FFF2-40B4-BE49-F238E27FC236}">
                <a16:creationId xmlns:a16="http://schemas.microsoft.com/office/drawing/2014/main" id="{03DE0FCA-32EF-7AED-2679-00A8D29DF1BE}"/>
              </a:ext>
            </a:extLst>
          </p:cNvPr>
          <p:cNvSpPr/>
          <p:nvPr/>
        </p:nvSpPr>
        <p:spPr>
          <a:xfrm>
            <a:off x="8299516" y="5085146"/>
            <a:ext cx="2362696" cy="295275"/>
          </a:xfrm>
          <a:prstGeom prst="rect">
            <a:avLst/>
          </a:prstGeom>
          <a:noFill/>
          <a:ln/>
        </p:spPr>
        <p:txBody>
          <a:bodyPr wrap="none" lIns="0" tIns="0" rIns="0" bIns="0" rtlCol="0" anchor="t"/>
          <a:lstStyle/>
          <a:p>
            <a:pPr algn="ctr">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التميّز</a:t>
            </a:r>
            <a:endParaRPr lang="en-US" sz="1833" b="1" dirty="0">
              <a:solidFill>
                <a:schemeClr val="accent2">
                  <a:lumMod val="75000"/>
                </a:schemeClr>
              </a:solidFill>
              <a:latin typeface="Alexandria" pitchFamily="2" charset="-78"/>
              <a:cs typeface="Alexandria" pitchFamily="2" charset="-78"/>
            </a:endParaRPr>
          </a:p>
        </p:txBody>
      </p:sp>
      <p:sp>
        <p:nvSpPr>
          <p:cNvPr id="28" name="Text 11">
            <a:extLst>
              <a:ext uri="{FF2B5EF4-FFF2-40B4-BE49-F238E27FC236}">
                <a16:creationId xmlns:a16="http://schemas.microsoft.com/office/drawing/2014/main" id="{3EC0DFBE-8D14-EED0-7BDC-0C3CB7EDAD5F}"/>
              </a:ext>
            </a:extLst>
          </p:cNvPr>
          <p:cNvSpPr/>
          <p:nvPr/>
        </p:nvSpPr>
        <p:spPr>
          <a:xfrm>
            <a:off x="4743219" y="5493829"/>
            <a:ext cx="5918994" cy="302419"/>
          </a:xfrm>
          <a:prstGeom prst="rect">
            <a:avLst/>
          </a:prstGeom>
          <a:noFill/>
          <a:ln/>
        </p:spPr>
        <p:txBody>
          <a:bodyPr wrap="none" lIns="0" tIns="0" rIns="0" bIns="0" rtlCol="0" anchor="t"/>
          <a:lstStyle/>
          <a:p>
            <a:pPr algn="ctr" rtl="1">
              <a:lnSpc>
                <a:spcPts val="2375"/>
              </a:lnSpc>
            </a:pPr>
            <a:r>
              <a:rPr lang="en-US" sz="1600" dirty="0">
                <a:solidFill>
                  <a:srgbClr val="1E3063"/>
                </a:solidFill>
                <a:latin typeface="Alexandria" pitchFamily="2" charset="-78"/>
                <a:ea typeface="Instrument Sans Medium" pitchFamily="34" charset="-122"/>
                <a:cs typeface="Alexandria" pitchFamily="2" charset="-78"/>
              </a:rPr>
              <a:t>بناء قيمة فريدة يصعب منافستها</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55406276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CEADC312-81C9-5D03-ECDA-42A877E3501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55902" y="1155869"/>
            <a:ext cx="3871932" cy="5153451"/>
          </a:xfrm>
          <a:prstGeom prst="rect">
            <a:avLst/>
          </a:prstGeom>
        </p:spPr>
      </p:pic>
      <p:sp>
        <p:nvSpPr>
          <p:cNvPr id="7" name="Text 0">
            <a:extLst>
              <a:ext uri="{FF2B5EF4-FFF2-40B4-BE49-F238E27FC236}">
                <a16:creationId xmlns:a16="http://schemas.microsoft.com/office/drawing/2014/main" id="{CD55A37E-1D92-4006-F438-9793C10DE2EB}"/>
              </a:ext>
            </a:extLst>
          </p:cNvPr>
          <p:cNvSpPr/>
          <p:nvPr/>
        </p:nvSpPr>
        <p:spPr>
          <a:xfrm>
            <a:off x="1752464" y="1212829"/>
            <a:ext cx="6117060"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الميزة التنافسية: المفهوم والسياق</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1456D4DC-60F8-625F-DE50-FD46087196DC}"/>
              </a:ext>
            </a:extLst>
          </p:cNvPr>
          <p:cNvSpPr/>
          <p:nvPr/>
        </p:nvSpPr>
        <p:spPr>
          <a:xfrm>
            <a:off x="541630" y="2039403"/>
            <a:ext cx="7341517" cy="1280159"/>
          </a:xfrm>
          <a:prstGeom prst="rect">
            <a:avLst/>
          </a:prstGeom>
          <a:noFill/>
          <a:ln/>
        </p:spPr>
        <p:txBody>
          <a:bodyPr wrap="square" lIns="0" tIns="0" rIns="0" bIns="0" rtlCol="0" anchor="t">
            <a:spAutoFit/>
          </a:bodyPr>
          <a:lstStyle/>
          <a:p>
            <a:pPr algn="ctr" rtl="1">
              <a:lnSpc>
                <a:spcPct val="200000"/>
              </a:lnSpc>
            </a:pPr>
            <a:r>
              <a:rPr lang="en-US" sz="1458" dirty="0">
                <a:solidFill>
                  <a:srgbClr val="1E3063"/>
                </a:solidFill>
                <a:latin typeface="Alexandria" pitchFamily="2" charset="-78"/>
                <a:ea typeface="Instrument Sans Medium" pitchFamily="34" charset="-122"/>
                <a:cs typeface="Alexandria" pitchFamily="2" charset="-78"/>
              </a:rPr>
              <a:t>في عصرنا الحالي، تواجه المؤسسات تحديات كبيرة نتيجة التطورات التكنولوجية السريعة ووفرة المعلومات، مما يزيد من حدة المنافسة في الأسواق العالمية. الميزة التنافسية هي قدرة المؤسسة على التفوق على منافسيها من خلال أفضل الممارسات والموارد المتاحة.</a:t>
            </a:r>
            <a:endParaRPr lang="en-US" sz="1458"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299779C8-63A0-8669-13B4-802B52B4A985}"/>
              </a:ext>
            </a:extLst>
          </p:cNvPr>
          <p:cNvSpPr/>
          <p:nvPr/>
        </p:nvSpPr>
        <p:spPr>
          <a:xfrm>
            <a:off x="4599055" y="3723290"/>
            <a:ext cx="3053953" cy="1391543"/>
          </a:xfrm>
          <a:prstGeom prst="roundRect">
            <a:avLst>
              <a:gd name="adj" fmla="val 12225"/>
            </a:avLst>
          </a:prstGeom>
          <a:solidFill>
            <a:srgbClr val="CEE6FD"/>
          </a:solidFill>
          <a:ln/>
        </p:spPr>
        <p:txBody>
          <a:bodyPr>
            <a:spAutoFit/>
          </a:bodyPr>
          <a:lstStyle/>
          <a:p>
            <a:endParaRPr lang="en-US"/>
          </a:p>
        </p:txBody>
      </p:sp>
      <p:sp>
        <p:nvSpPr>
          <p:cNvPr id="10" name="Text 3">
            <a:extLst>
              <a:ext uri="{FF2B5EF4-FFF2-40B4-BE49-F238E27FC236}">
                <a16:creationId xmlns:a16="http://schemas.microsoft.com/office/drawing/2014/main" id="{6068A09F-0B4D-9933-4181-6ED84FAB0E88}"/>
              </a:ext>
            </a:extLst>
          </p:cNvPr>
          <p:cNvSpPr/>
          <p:nvPr/>
        </p:nvSpPr>
        <p:spPr>
          <a:xfrm>
            <a:off x="5394519" y="3912302"/>
            <a:ext cx="2069477"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الابتكار التكنولوجي</a:t>
            </a:r>
            <a:endParaRPr lang="en-US" sz="1833"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1E30DAAF-EFB7-4A94-6AA2-B912C1E1DA41}"/>
              </a:ext>
            </a:extLst>
          </p:cNvPr>
          <p:cNvSpPr/>
          <p:nvPr/>
        </p:nvSpPr>
        <p:spPr>
          <a:xfrm>
            <a:off x="4788067" y="4320984"/>
            <a:ext cx="2675930"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تحسين المنتجات والخدمات باستخدام أحدث التقنيات المتاحة</a:t>
            </a:r>
            <a:endParaRPr lang="en-US" sz="1458"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28948A6F-40A7-50E5-66D5-57CA2DA64405}"/>
              </a:ext>
            </a:extLst>
          </p:cNvPr>
          <p:cNvSpPr/>
          <p:nvPr/>
        </p:nvSpPr>
        <p:spPr>
          <a:xfrm>
            <a:off x="1001723" y="3738469"/>
            <a:ext cx="3054053" cy="1391543"/>
          </a:xfrm>
          <a:prstGeom prst="roundRect">
            <a:avLst>
              <a:gd name="adj" fmla="val 12225"/>
            </a:avLst>
          </a:prstGeom>
          <a:solidFill>
            <a:srgbClr val="CEE6FD"/>
          </a:solidFill>
          <a:ln/>
        </p:spPr>
      </p:sp>
      <p:sp>
        <p:nvSpPr>
          <p:cNvPr id="13" name="Text 6">
            <a:extLst>
              <a:ext uri="{FF2B5EF4-FFF2-40B4-BE49-F238E27FC236}">
                <a16:creationId xmlns:a16="http://schemas.microsoft.com/office/drawing/2014/main" id="{107FFBD6-E935-422E-3812-1B085104458A}"/>
              </a:ext>
            </a:extLst>
          </p:cNvPr>
          <p:cNvSpPr/>
          <p:nvPr/>
        </p:nvSpPr>
        <p:spPr>
          <a:xfrm>
            <a:off x="1504067" y="3927481"/>
            <a:ext cx="2362696" cy="295275"/>
          </a:xfrm>
          <a:prstGeom prst="rect">
            <a:avLst/>
          </a:prstGeom>
          <a:noFill/>
          <a:ln/>
        </p:spPr>
        <p:txBody>
          <a:bodyPr wrap="none" lIns="0" tIns="0" rIns="0" bIns="0" rtlCol="0" anchor="t"/>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خفض التكاليف</a:t>
            </a:r>
            <a:endParaRPr lang="en-US" sz="1833" b="1" dirty="0">
              <a:solidFill>
                <a:schemeClr val="accent2">
                  <a:lumMod val="75000"/>
                </a:schemeClr>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D4E364B5-20CD-797D-89F3-00CAA67224C9}"/>
              </a:ext>
            </a:extLst>
          </p:cNvPr>
          <p:cNvSpPr/>
          <p:nvPr/>
        </p:nvSpPr>
        <p:spPr>
          <a:xfrm>
            <a:off x="1190735" y="4336163"/>
            <a:ext cx="2676029" cy="604838"/>
          </a:xfrm>
          <a:prstGeom prst="rect">
            <a:avLst/>
          </a:prstGeom>
          <a:noFill/>
          <a:ln/>
        </p:spPr>
        <p:txBody>
          <a:bodyPr wrap="square" lIns="0" tIns="0" rIns="0" bIns="0" rtlCol="0" anchor="t"/>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تحسين العمليات التشغيلية مع الحفاظ على الجودة العالية</a:t>
            </a:r>
            <a:endParaRPr lang="en-US" sz="1458" dirty="0">
              <a:latin typeface="Alexandria" pitchFamily="2" charset="-78"/>
              <a:cs typeface="Alexandria" pitchFamily="2" charset="-78"/>
            </a:endParaRPr>
          </a:p>
        </p:txBody>
      </p:sp>
      <p:sp>
        <p:nvSpPr>
          <p:cNvPr id="15" name="Shape 8">
            <a:extLst>
              <a:ext uri="{FF2B5EF4-FFF2-40B4-BE49-F238E27FC236}">
                <a16:creationId xmlns:a16="http://schemas.microsoft.com/office/drawing/2014/main" id="{02310CEC-FB59-F357-26AE-0C541C8D4B71}"/>
              </a:ext>
            </a:extLst>
          </p:cNvPr>
          <p:cNvSpPr/>
          <p:nvPr/>
        </p:nvSpPr>
        <p:spPr>
          <a:xfrm>
            <a:off x="756047" y="5286812"/>
            <a:ext cx="6297018" cy="1089124"/>
          </a:xfrm>
          <a:prstGeom prst="roundRect">
            <a:avLst>
              <a:gd name="adj" fmla="val 15620"/>
            </a:avLst>
          </a:prstGeom>
          <a:solidFill>
            <a:srgbClr val="CEE6FD"/>
          </a:solidFill>
          <a:ln/>
        </p:spPr>
        <p:txBody>
          <a:bodyPr>
            <a:spAutoFit/>
          </a:bodyPr>
          <a:lstStyle/>
          <a:p>
            <a:endParaRPr lang="en-US"/>
          </a:p>
        </p:txBody>
      </p:sp>
      <p:sp>
        <p:nvSpPr>
          <p:cNvPr id="16" name="Text 9">
            <a:extLst>
              <a:ext uri="{FF2B5EF4-FFF2-40B4-BE49-F238E27FC236}">
                <a16:creationId xmlns:a16="http://schemas.microsoft.com/office/drawing/2014/main" id="{5BBD26B5-6B3D-A5D5-063B-4901D1744754}"/>
              </a:ext>
            </a:extLst>
          </p:cNvPr>
          <p:cNvSpPr/>
          <p:nvPr/>
        </p:nvSpPr>
        <p:spPr>
          <a:xfrm>
            <a:off x="4140550" y="5475823"/>
            <a:ext cx="2723502"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التميز في خدمة العملاء</a:t>
            </a:r>
            <a:endParaRPr lang="en-US" sz="1833" b="1" dirty="0">
              <a:solidFill>
                <a:schemeClr val="accent2">
                  <a:lumMod val="75000"/>
                </a:schemeClr>
              </a:solidFill>
              <a:latin typeface="Alexandria" pitchFamily="2" charset="-78"/>
              <a:cs typeface="Alexandria" pitchFamily="2" charset="-78"/>
            </a:endParaRPr>
          </a:p>
        </p:txBody>
      </p:sp>
      <p:sp>
        <p:nvSpPr>
          <p:cNvPr id="17" name="Text 10">
            <a:extLst>
              <a:ext uri="{FF2B5EF4-FFF2-40B4-BE49-F238E27FC236}">
                <a16:creationId xmlns:a16="http://schemas.microsoft.com/office/drawing/2014/main" id="{2B6BEB2F-1A81-3012-9E9E-7A330191BE0F}"/>
              </a:ext>
            </a:extLst>
          </p:cNvPr>
          <p:cNvSpPr/>
          <p:nvPr/>
        </p:nvSpPr>
        <p:spPr>
          <a:xfrm>
            <a:off x="1808181" y="5884505"/>
            <a:ext cx="5055872" cy="281487"/>
          </a:xfrm>
          <a:prstGeom prst="rect">
            <a:avLst/>
          </a:prstGeom>
          <a:noFill/>
          <a:ln/>
        </p:spPr>
        <p:txBody>
          <a:bodyPr wrap="none" lIns="0" tIns="0" rIns="0" bIns="0" rtlCol="0" anchor="t">
            <a:spAutoFit/>
          </a:bodyPr>
          <a:lstStyle/>
          <a:p>
            <a:pPr algn="r" rtl="1">
              <a:lnSpc>
                <a:spcPts val="2375"/>
              </a:lnSpc>
            </a:pPr>
            <a:r>
              <a:rPr lang="en-US" sz="1600" dirty="0">
                <a:solidFill>
                  <a:srgbClr val="1E3063"/>
                </a:solidFill>
                <a:latin typeface="Alexandria" pitchFamily="2" charset="-78"/>
                <a:ea typeface="Instrument Sans Medium" pitchFamily="34" charset="-122"/>
                <a:cs typeface="Alexandria" pitchFamily="2" charset="-78"/>
              </a:rPr>
              <a:t>بناء علاقات طويلة الأمد مع العملاء عبر خدمة استثنائية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05445633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08F5E19E-114E-CB55-9BDB-E9574BD8243D}"/>
              </a:ext>
            </a:extLst>
          </p:cNvPr>
          <p:cNvSpPr/>
          <p:nvPr/>
        </p:nvSpPr>
        <p:spPr>
          <a:xfrm>
            <a:off x="4562754" y="1355527"/>
            <a:ext cx="6857647" cy="573490"/>
          </a:xfrm>
          <a:prstGeom prst="rect">
            <a:avLst/>
          </a:prstGeom>
          <a:noFill/>
          <a:ln/>
        </p:spPr>
        <p:txBody>
          <a:bodyPr wrap="none" lIns="0" tIns="0" rIns="0" bIns="0" rtlCol="0" anchor="t">
            <a:spAutoFit/>
          </a:bodyPr>
          <a:lstStyle/>
          <a:p>
            <a:pPr algn="r" rtl="1">
              <a:lnSpc>
                <a:spcPct val="150000"/>
              </a:lnSpc>
            </a:pPr>
            <a:r>
              <a:rPr lang="en-US" sz="2800" b="1" dirty="0">
                <a:solidFill>
                  <a:srgbClr val="00B0F0"/>
                </a:solidFill>
                <a:latin typeface="Alexandria" pitchFamily="2" charset="-78"/>
                <a:ea typeface="Instrument Sans Semi Bold" pitchFamily="34" charset="-122"/>
                <a:cs typeface="Alexandria" pitchFamily="2" charset="-78"/>
              </a:rPr>
              <a:t>طرق تحقيق الميزة </a:t>
            </a:r>
            <a:r>
              <a:rPr lang="en-US" sz="2800" b="1" dirty="0" err="1">
                <a:solidFill>
                  <a:srgbClr val="00B0F0"/>
                </a:solidFill>
                <a:latin typeface="Alexandria" pitchFamily="2" charset="-78"/>
                <a:ea typeface="Instrument Sans Semi Bold" pitchFamily="34" charset="-122"/>
                <a:cs typeface="Alexandria" pitchFamily="2" charset="-78"/>
              </a:rPr>
              <a:t>التنافسية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وتطبيقها</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24DEEF2D-B6B7-8957-A918-AF3EEDBC1FD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6336" y="2570122"/>
            <a:ext cx="6903443" cy="3106539"/>
          </a:xfrm>
          <a:prstGeom prst="rect">
            <a:avLst/>
          </a:prstGeom>
        </p:spPr>
      </p:pic>
      <p:sp>
        <p:nvSpPr>
          <p:cNvPr id="8" name="Text 1">
            <a:extLst>
              <a:ext uri="{FF2B5EF4-FFF2-40B4-BE49-F238E27FC236}">
                <a16:creationId xmlns:a16="http://schemas.microsoft.com/office/drawing/2014/main" id="{F09A325C-CCF0-289C-C166-2EEFF5A295B5}"/>
              </a:ext>
            </a:extLst>
          </p:cNvPr>
          <p:cNvSpPr/>
          <p:nvPr/>
        </p:nvSpPr>
        <p:spPr>
          <a:xfrm>
            <a:off x="4767802" y="2570122"/>
            <a:ext cx="1760246" cy="286745"/>
          </a:xfrm>
          <a:prstGeom prst="rect">
            <a:avLst/>
          </a:prstGeom>
          <a:noFill/>
          <a:ln/>
        </p:spPr>
        <p:txBody>
          <a:bodyPr wrap="square" lIns="0" tIns="0" rIns="0" bIns="0" rtlCol="0" anchor="t">
            <a:spAutoFit/>
          </a:bodyPr>
          <a:lstStyle/>
          <a:p>
            <a:pPr algn="ct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استراتيجيات الصناعة</a:t>
            </a:r>
            <a:endParaRPr lang="en-US"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14408218-1537-48B1-2D39-2FE938B4415C}"/>
              </a:ext>
            </a:extLst>
          </p:cNvPr>
          <p:cNvSpPr/>
          <p:nvPr/>
        </p:nvSpPr>
        <p:spPr>
          <a:xfrm>
            <a:off x="4223792" y="3033854"/>
            <a:ext cx="2664296" cy="286745"/>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توظيف التكنولوجيا والموارد بذكاء</a:t>
            </a:r>
            <a:endParaRPr lang="en-US"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97A15A07-5CDC-7953-3C2E-6F68BD5C7C80}"/>
              </a:ext>
            </a:extLst>
          </p:cNvPr>
          <p:cNvSpPr/>
          <p:nvPr/>
        </p:nvSpPr>
        <p:spPr>
          <a:xfrm>
            <a:off x="3315181" y="5068049"/>
            <a:ext cx="1373773" cy="286745"/>
          </a:xfrm>
          <a:prstGeom prst="rect">
            <a:avLst/>
          </a:prstGeom>
          <a:noFill/>
          <a:ln/>
        </p:spPr>
        <p:txBody>
          <a:bodyPr wrap="none" lIns="0" tIns="0" rIns="0" bIns="0" rtlCol="0" anchor="t">
            <a:spAutoFit/>
          </a:bodyPr>
          <a:lstStyle/>
          <a:p>
            <a:pPr algn="ct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الابتكار المستمر</a:t>
            </a:r>
            <a:endParaRPr lang="en-US"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495E4067-9FCE-FFC8-5F4D-1FF4759B69D6}"/>
              </a:ext>
            </a:extLst>
          </p:cNvPr>
          <p:cNvSpPr/>
          <p:nvPr/>
        </p:nvSpPr>
        <p:spPr>
          <a:xfrm>
            <a:off x="2999390" y="5408481"/>
            <a:ext cx="2005357"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بحث وتطوير لتعزيز الحلول</a:t>
            </a:r>
            <a:endParaRPr lang="en-US"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03B849A2-EB35-D83C-84FC-7174B0167AD4}"/>
              </a:ext>
            </a:extLst>
          </p:cNvPr>
          <p:cNvSpPr/>
          <p:nvPr/>
        </p:nvSpPr>
        <p:spPr>
          <a:xfrm>
            <a:off x="1805898" y="2650770"/>
            <a:ext cx="1359347" cy="286745"/>
          </a:xfrm>
          <a:prstGeom prst="rect">
            <a:avLst/>
          </a:prstGeom>
          <a:noFill/>
          <a:ln/>
        </p:spPr>
        <p:txBody>
          <a:bodyPr wrap="none" lIns="0" tIns="0" rIns="0" bIns="0" rtlCol="0" anchor="t">
            <a:spAutoFit/>
          </a:bodyPr>
          <a:lstStyle/>
          <a:p>
            <a:pPr algn="ct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تطبيقات عملية</a:t>
            </a:r>
            <a:endParaRPr lang="en-US"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F4EAD7C0-2E77-ED99-1A35-8586D66B7B0F}"/>
              </a:ext>
            </a:extLst>
          </p:cNvPr>
          <p:cNvSpPr/>
          <p:nvPr/>
        </p:nvSpPr>
        <p:spPr>
          <a:xfrm>
            <a:off x="1169753" y="3033853"/>
            <a:ext cx="2664296" cy="286745"/>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خفض التكاليف وتحسين الجودة</a:t>
            </a:r>
            <a:endParaRPr lang="en-US"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DDDE7F89-0812-1BE0-87C6-CE85A7253B00}"/>
              </a:ext>
            </a:extLst>
          </p:cNvPr>
          <p:cNvSpPr/>
          <p:nvPr/>
        </p:nvSpPr>
        <p:spPr>
          <a:xfrm>
            <a:off x="9552384" y="2221592"/>
            <a:ext cx="1986121"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المبادئ الجوهرية</a:t>
            </a:r>
            <a:endParaRPr lang="en-US" sz="1833" b="1"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32C77884-1737-239A-379D-78AE1DB41937}"/>
              </a:ext>
            </a:extLst>
          </p:cNvPr>
          <p:cNvSpPr/>
          <p:nvPr/>
        </p:nvSpPr>
        <p:spPr>
          <a:xfrm>
            <a:off x="7459780" y="2798181"/>
            <a:ext cx="4155884" cy="971741"/>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من خلال تطبيق هذه الاستراتيجيات، يمكن للمؤسسات تقليل التكاليف وتحسين الجودة وتقديم حلول مبتكرة تعزز حصتها السوقية.</a:t>
            </a:r>
            <a:endParaRPr lang="en-US" sz="1458" dirty="0">
              <a:latin typeface="Alexandria" pitchFamily="2" charset="-78"/>
              <a:cs typeface="Alexandria" pitchFamily="2" charset="-78"/>
            </a:endParaRPr>
          </a:p>
        </p:txBody>
      </p:sp>
      <p:sp>
        <p:nvSpPr>
          <p:cNvPr id="20" name="Shape 9">
            <a:extLst>
              <a:ext uri="{FF2B5EF4-FFF2-40B4-BE49-F238E27FC236}">
                <a16:creationId xmlns:a16="http://schemas.microsoft.com/office/drawing/2014/main" id="{2195B528-2FE1-5FD5-C41F-08248D8C0629}"/>
              </a:ext>
            </a:extLst>
          </p:cNvPr>
          <p:cNvSpPr/>
          <p:nvPr/>
        </p:nvSpPr>
        <p:spPr>
          <a:xfrm>
            <a:off x="7567354" y="4022824"/>
            <a:ext cx="3859297" cy="1710432"/>
          </a:xfrm>
          <a:prstGeom prst="roundRect">
            <a:avLst>
              <a:gd name="adj" fmla="val 9946"/>
            </a:avLst>
          </a:prstGeom>
          <a:solidFill>
            <a:srgbClr val="B5DAFC"/>
          </a:solidFill>
          <a:ln/>
        </p:spPr>
        <p:txBody>
          <a:bodyPr wrap="square">
            <a:spAutoFit/>
          </a:bodyPr>
          <a:lstStyle/>
          <a:p>
            <a:endParaRPr lang="en-US"/>
          </a:p>
        </p:txBody>
      </p:sp>
      <p:sp>
        <p:nvSpPr>
          <p:cNvPr id="22" name="Text 10">
            <a:extLst>
              <a:ext uri="{FF2B5EF4-FFF2-40B4-BE49-F238E27FC236}">
                <a16:creationId xmlns:a16="http://schemas.microsoft.com/office/drawing/2014/main" id="{01957E12-2700-B5EB-749A-ABC6C6A044D9}"/>
              </a:ext>
            </a:extLst>
          </p:cNvPr>
          <p:cNvSpPr/>
          <p:nvPr/>
        </p:nvSpPr>
        <p:spPr>
          <a:xfrm>
            <a:off x="7775572" y="4405852"/>
            <a:ext cx="3354494" cy="971741"/>
          </a:xfrm>
          <a:prstGeom prst="rect">
            <a:avLst/>
          </a:prstGeom>
          <a:noFill/>
          <a:ln/>
        </p:spPr>
        <p:txBody>
          <a:bodyPr wrap="square" lIns="0" tIns="0" rIns="0" bIns="0" rtlCol="0" anchor="t">
            <a:spAutoFit/>
          </a:bodyPr>
          <a:lstStyle/>
          <a:p>
            <a:pPr algn="ctr" rtl="1">
              <a:lnSpc>
                <a:spcPct val="150000"/>
              </a:lnSpc>
            </a:pPr>
            <a:r>
              <a:rPr lang="en-US" sz="1458" dirty="0">
                <a:latin typeface="Alexandria" pitchFamily="2" charset="-78"/>
                <a:ea typeface="Instrument Sans Medium" pitchFamily="34" charset="-122"/>
                <a:cs typeface="Alexandria" pitchFamily="2" charset="-78"/>
              </a:rPr>
              <a:t>الميزة التنافسية ليست غاية بحد ذاتها، بل هي منهج تفكير مؤسسي مستمر يضمن البقاء في طليعة المنافسة.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3913297400"/>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E2BD5BEA-5A02-86E7-1E19-A5E6095AA764}"/>
              </a:ext>
            </a:extLst>
          </p:cNvPr>
          <p:cNvSpPr/>
          <p:nvPr/>
        </p:nvSpPr>
        <p:spPr>
          <a:xfrm>
            <a:off x="6355133" y="1292575"/>
            <a:ext cx="5174494"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مفهوم </a:t>
            </a:r>
            <a:r>
              <a:rPr lang="en-US" sz="2800" b="1" dirty="0" err="1">
                <a:solidFill>
                  <a:srgbClr val="00B0F0"/>
                </a:solidFill>
                <a:latin typeface="Alexandria" pitchFamily="2" charset="-78"/>
                <a:ea typeface="Instrument Sans Semi Bold" pitchFamily="34" charset="-122"/>
                <a:cs typeface="Alexandria" pitchFamily="2" charset="-78"/>
              </a:rPr>
              <a:t>المنافسة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والتنافسية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8349287C-7C44-551C-185E-C1F2664C138E}"/>
              </a:ext>
            </a:extLst>
          </p:cNvPr>
          <p:cNvSpPr/>
          <p:nvPr/>
        </p:nvSpPr>
        <p:spPr>
          <a:xfrm>
            <a:off x="661492" y="2558455"/>
            <a:ext cx="10869018" cy="1693962"/>
          </a:xfrm>
          <a:prstGeom prst="roundRect">
            <a:avLst>
              <a:gd name="adj" fmla="val 10043"/>
            </a:avLst>
          </a:prstGeom>
          <a:solidFill>
            <a:srgbClr val="CEE6FD"/>
          </a:solidFill>
          <a:ln/>
        </p:spPr>
        <p:txBody>
          <a:bodyPr>
            <a:spAutoFit/>
          </a:bodyPr>
          <a:lstStyle/>
          <a:p>
            <a:endParaRPr lang="en-US"/>
          </a:p>
        </p:txBody>
      </p:sp>
      <p:sp>
        <p:nvSpPr>
          <p:cNvPr id="8" name="Shape 2">
            <a:extLst>
              <a:ext uri="{FF2B5EF4-FFF2-40B4-BE49-F238E27FC236}">
                <a16:creationId xmlns:a16="http://schemas.microsoft.com/office/drawing/2014/main" id="{F543609A-63DD-97BE-EF86-E2B0715D476D}"/>
              </a:ext>
            </a:extLst>
          </p:cNvPr>
          <p:cNvSpPr/>
          <p:nvPr/>
        </p:nvSpPr>
        <p:spPr>
          <a:xfrm>
            <a:off x="6096000" y="2558455"/>
            <a:ext cx="5434508" cy="1693962"/>
          </a:xfrm>
          <a:prstGeom prst="roundRect">
            <a:avLst>
              <a:gd name="adj" fmla="val 10043"/>
            </a:avLst>
          </a:prstGeom>
          <a:solidFill>
            <a:srgbClr val="CEE6FD"/>
          </a:solidFill>
          <a:ln/>
        </p:spPr>
        <p:txBody>
          <a:bodyPr>
            <a:spAutoFit/>
          </a:bodyPr>
          <a:lstStyle/>
          <a:p>
            <a:endParaRPr lang="en-US"/>
          </a:p>
        </p:txBody>
      </p:sp>
      <p:sp>
        <p:nvSpPr>
          <p:cNvPr id="9" name="Text 3">
            <a:extLst>
              <a:ext uri="{FF2B5EF4-FFF2-40B4-BE49-F238E27FC236}">
                <a16:creationId xmlns:a16="http://schemas.microsoft.com/office/drawing/2014/main" id="{4EE03604-E15B-2DA5-50EF-7D26E9E97C49}"/>
              </a:ext>
            </a:extLst>
          </p:cNvPr>
          <p:cNvSpPr/>
          <p:nvPr/>
        </p:nvSpPr>
        <p:spPr>
          <a:xfrm>
            <a:off x="10238631" y="2747467"/>
            <a:ext cx="110286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المنافسة</a:t>
            </a:r>
            <a:endParaRPr lang="en-US" sz="1833"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9485D082-081B-88B3-B1F5-F54643B8F178}"/>
              </a:ext>
            </a:extLst>
          </p:cNvPr>
          <p:cNvSpPr/>
          <p:nvPr/>
        </p:nvSpPr>
        <p:spPr>
          <a:xfrm>
            <a:off x="6285012" y="3156148"/>
            <a:ext cx="5056485"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تعدد الخيارات المتاحة من منتجات وخدمات بأسعار متنوعة وأساليب تسويق مختلفة. تختلف المؤسسات في طريقة تقديم منتجاتها استناداً إلى الجودة والسعر والابتكار.</a:t>
            </a:r>
            <a:endParaRPr lang="en-US" sz="1458"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FD983A47-9502-41A6-7807-9F5C985CAD8D}"/>
              </a:ext>
            </a:extLst>
          </p:cNvPr>
          <p:cNvSpPr/>
          <p:nvPr/>
        </p:nvSpPr>
        <p:spPr>
          <a:xfrm>
            <a:off x="661492" y="2558455"/>
            <a:ext cx="5434508" cy="1693962"/>
          </a:xfrm>
          <a:prstGeom prst="rect">
            <a:avLst/>
          </a:prstGeom>
          <a:solidFill>
            <a:srgbClr val="CEE6FD"/>
          </a:solidFill>
          <a:ln/>
        </p:spPr>
        <p:txBody>
          <a:bodyPr>
            <a:spAutoFit/>
          </a:bodyPr>
          <a:lstStyle/>
          <a:p>
            <a:endParaRPr lang="en-US"/>
          </a:p>
        </p:txBody>
      </p:sp>
      <p:sp>
        <p:nvSpPr>
          <p:cNvPr id="12" name="Shape 6">
            <a:extLst>
              <a:ext uri="{FF2B5EF4-FFF2-40B4-BE49-F238E27FC236}">
                <a16:creationId xmlns:a16="http://schemas.microsoft.com/office/drawing/2014/main" id="{0C3B5D31-33D5-A744-26CC-4B7D63CD284C}"/>
              </a:ext>
            </a:extLst>
          </p:cNvPr>
          <p:cNvSpPr/>
          <p:nvPr/>
        </p:nvSpPr>
        <p:spPr>
          <a:xfrm>
            <a:off x="661492" y="2558455"/>
            <a:ext cx="25400" cy="1693962"/>
          </a:xfrm>
          <a:prstGeom prst="roundRect">
            <a:avLst>
              <a:gd name="adj" fmla="val 669768"/>
            </a:avLst>
          </a:prstGeom>
          <a:solidFill>
            <a:srgbClr val="B4CCE3"/>
          </a:solidFill>
          <a:ln/>
        </p:spPr>
        <p:txBody>
          <a:bodyPr>
            <a:spAutoFit/>
          </a:bodyPr>
          <a:lstStyle/>
          <a:p>
            <a:endParaRPr lang="en-US"/>
          </a:p>
        </p:txBody>
      </p:sp>
      <p:sp>
        <p:nvSpPr>
          <p:cNvPr id="13" name="Text 7">
            <a:extLst>
              <a:ext uri="{FF2B5EF4-FFF2-40B4-BE49-F238E27FC236}">
                <a16:creationId xmlns:a16="http://schemas.microsoft.com/office/drawing/2014/main" id="{64FCE924-4C85-CD92-1EFE-26E340E99C5C}"/>
              </a:ext>
            </a:extLst>
          </p:cNvPr>
          <p:cNvSpPr/>
          <p:nvPr/>
        </p:nvSpPr>
        <p:spPr>
          <a:xfrm>
            <a:off x="4794505" y="2747467"/>
            <a:ext cx="1112484"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التنافسية</a:t>
            </a:r>
            <a:endParaRPr lang="en-US" sz="1833"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FC269FB2-BCAB-8C12-4EF0-B80DDD9895AB}"/>
              </a:ext>
            </a:extLst>
          </p:cNvPr>
          <p:cNvSpPr/>
          <p:nvPr/>
        </p:nvSpPr>
        <p:spPr>
          <a:xfrm>
            <a:off x="850503" y="3156148"/>
            <a:ext cx="5056485"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قدرة المؤسسة على التفوق في السوق وتحقيق الأهداف المطلوبة. يساهم الابتكار والجودة والتحسين المستمر في تعزيز القدرة على المنافسة وتقديم حلول تلبي احتياجات السوق.</a:t>
            </a:r>
            <a:endParaRPr lang="en-US" sz="1458" dirty="0">
              <a:latin typeface="Alexandria" pitchFamily="2" charset="-78"/>
              <a:cs typeface="Alexandria" pitchFamily="2" charset="-78"/>
            </a:endParaRPr>
          </a:p>
        </p:txBody>
      </p:sp>
      <p:sp>
        <p:nvSpPr>
          <p:cNvPr id="15" name="Shape 9">
            <a:extLst>
              <a:ext uri="{FF2B5EF4-FFF2-40B4-BE49-F238E27FC236}">
                <a16:creationId xmlns:a16="http://schemas.microsoft.com/office/drawing/2014/main" id="{61113E0D-DB28-C5E0-48CB-02B845C5AD4E}"/>
              </a:ext>
            </a:extLst>
          </p:cNvPr>
          <p:cNvSpPr/>
          <p:nvPr/>
        </p:nvSpPr>
        <p:spPr>
          <a:xfrm>
            <a:off x="661492" y="4465043"/>
            <a:ext cx="10869018" cy="803176"/>
          </a:xfrm>
          <a:prstGeom prst="roundRect">
            <a:avLst>
              <a:gd name="adj" fmla="val 21181"/>
            </a:avLst>
          </a:prstGeom>
          <a:solidFill>
            <a:srgbClr val="B5DAFC"/>
          </a:solidFill>
          <a:ln/>
        </p:spPr>
        <p:txBody>
          <a:bodyPr>
            <a:spAutoFit/>
          </a:bodyPr>
          <a:lstStyle/>
          <a:p>
            <a:endParaRPr lang="en-US"/>
          </a:p>
        </p:txBody>
      </p:sp>
      <p:sp>
        <p:nvSpPr>
          <p:cNvPr id="17" name="Text 10">
            <a:extLst>
              <a:ext uri="{FF2B5EF4-FFF2-40B4-BE49-F238E27FC236}">
                <a16:creationId xmlns:a16="http://schemas.microsoft.com/office/drawing/2014/main" id="{07E9EBD1-5241-7550-B647-E8B71F65037A}"/>
              </a:ext>
            </a:extLst>
          </p:cNvPr>
          <p:cNvSpPr/>
          <p:nvPr/>
        </p:nvSpPr>
        <p:spPr>
          <a:xfrm>
            <a:off x="1268816" y="4704016"/>
            <a:ext cx="9686947" cy="281487"/>
          </a:xfrm>
          <a:prstGeom prst="rect">
            <a:avLst/>
          </a:prstGeom>
          <a:noFill/>
          <a:ln/>
        </p:spPr>
        <p:txBody>
          <a:bodyPr wrap="none" lIns="0" tIns="0" rIns="0" bIns="0" rtlCol="0" anchor="t">
            <a:spAutoFit/>
          </a:bodyPr>
          <a:lstStyle/>
          <a:p>
            <a:pPr algn="ctr" rtl="1">
              <a:lnSpc>
                <a:spcPts val="2375"/>
              </a:lnSpc>
            </a:pPr>
            <a:r>
              <a:rPr lang="ar-SA" sz="1600" b="1" dirty="0">
                <a:solidFill>
                  <a:schemeClr val="accent2">
                    <a:lumMod val="75000"/>
                  </a:schemeClr>
                </a:solidFill>
                <a:latin typeface="Alexandria" pitchFamily="2" charset="-78"/>
                <a:ea typeface="Instrument Sans Medium" pitchFamily="34" charset="-122"/>
                <a:cs typeface="Alexandria" pitchFamily="2" charset="-78"/>
              </a:rPr>
              <a:t>التفوق التنافسي</a:t>
            </a:r>
            <a:r>
              <a:rPr lang="en-US" sz="1600" b="1" dirty="0">
                <a:solidFill>
                  <a:schemeClr val="accent2">
                    <a:lumMod val="75000"/>
                  </a:schemeClr>
                </a:solidFill>
                <a:latin typeface="Alexandria" pitchFamily="2" charset="-78"/>
                <a:ea typeface="Instrument Sans Medium" pitchFamily="34" charset="-122"/>
                <a:cs typeface="Alexandria" pitchFamily="2" charset="-78"/>
              </a:rPr>
              <a:t> ه</a:t>
            </a:r>
            <a:r>
              <a:rPr lang="ar-SA" sz="1600" b="1" dirty="0">
                <a:solidFill>
                  <a:schemeClr val="accent2">
                    <a:lumMod val="75000"/>
                  </a:schemeClr>
                </a:solidFill>
                <a:latin typeface="Alexandria" pitchFamily="2" charset="-78"/>
                <a:ea typeface="Instrument Sans Medium" pitchFamily="34" charset="-122"/>
                <a:cs typeface="Alexandria" pitchFamily="2" charset="-78"/>
              </a:rPr>
              <a:t>و</a:t>
            </a:r>
            <a:r>
              <a:rPr lang="en-US" sz="1600" b="1" dirty="0">
                <a:solidFill>
                  <a:schemeClr val="accent2">
                    <a:lumMod val="75000"/>
                  </a:schemeClr>
                </a:solidFill>
                <a:latin typeface="Alexandria" pitchFamily="2" charset="-78"/>
                <a:ea typeface="Instrument Sans Medium" pitchFamily="34" charset="-122"/>
                <a:cs typeface="Alexandria" pitchFamily="2" charset="-78"/>
              </a:rPr>
              <a:t> </a:t>
            </a:r>
            <a:r>
              <a:rPr lang="en-US" sz="1600" dirty="0">
                <a:latin typeface="Alexandria" pitchFamily="2" charset="-78"/>
                <a:ea typeface="Instrument Sans Medium" pitchFamily="34" charset="-122"/>
                <a:cs typeface="Alexandria" pitchFamily="2" charset="-78"/>
              </a:rPr>
              <a:t>القوة الدافعة التي تُمكّن المؤسسة من البقاء في صدارة السوق على المدى البعيد.</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80008159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D81490F-AE75-317B-FFEF-1A58A63C0CE6}"/>
              </a:ext>
            </a:extLst>
          </p:cNvPr>
          <p:cNvSpPr/>
          <p:nvPr/>
        </p:nvSpPr>
        <p:spPr>
          <a:xfrm>
            <a:off x="3987542" y="1280641"/>
            <a:ext cx="7588617" cy="444609"/>
          </a:xfrm>
          <a:prstGeom prst="rect">
            <a:avLst/>
          </a:prstGeom>
          <a:noFill/>
          <a:ln/>
        </p:spPr>
        <p:txBody>
          <a:bodyPr wrap="none" lIns="0" tIns="0" rIns="0" bIns="0" rtlCol="0" anchor="t">
            <a:spAutoFit/>
          </a:bodyPr>
          <a:lstStyle/>
          <a:p>
            <a:pPr algn="r" rtl="1">
              <a:lnSpc>
                <a:spcPts val="3708"/>
              </a:lnSpc>
            </a:pPr>
            <a:r>
              <a:rPr lang="en-US" sz="2800" b="1" dirty="0">
                <a:solidFill>
                  <a:srgbClr val="00B0F0"/>
                </a:solidFill>
                <a:latin typeface="Alexandria" pitchFamily="2" charset="-78"/>
                <a:ea typeface="Instrument Sans Semi Bold" pitchFamily="34" charset="-122"/>
                <a:cs typeface="Alexandria" pitchFamily="2" charset="-78"/>
              </a:rPr>
              <a:t>الفرق بين </a:t>
            </a:r>
            <a:r>
              <a:rPr lang="en-US" sz="2800" b="1" dirty="0" err="1">
                <a:solidFill>
                  <a:srgbClr val="00B0F0"/>
                </a:solidFill>
                <a:latin typeface="Alexandria" pitchFamily="2" charset="-78"/>
                <a:ea typeface="Instrument Sans Semi Bold" pitchFamily="34" charset="-122"/>
                <a:cs typeface="Alexandria" pitchFamily="2" charset="-78"/>
              </a:rPr>
              <a:t>المنافسة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والتنافسية</a:t>
            </a:r>
            <a:r>
              <a:rPr lang="ar-SA" sz="2800" b="1" dirty="0">
                <a:solidFill>
                  <a:srgbClr val="00B0F0"/>
                </a:solidFill>
                <a:latin typeface="Alexandria" pitchFamily="2" charset="-78"/>
                <a:ea typeface="Instrument Sans Semi Bold" pitchFamily="34" charset="-122"/>
                <a:cs typeface="Alexandria" pitchFamily="2" charset="-78"/>
              </a:rPr>
              <a:t> المستدامة:</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DCFC6EA7-F188-FD82-1420-EC0411A1726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5895" y="1811185"/>
            <a:ext cx="4536504" cy="4536504"/>
          </a:xfrm>
          <a:prstGeom prst="rect">
            <a:avLst/>
          </a:prstGeom>
        </p:spPr>
      </p:pic>
      <p:sp>
        <p:nvSpPr>
          <p:cNvPr id="9" name="Text 1">
            <a:extLst>
              <a:ext uri="{FF2B5EF4-FFF2-40B4-BE49-F238E27FC236}">
                <a16:creationId xmlns:a16="http://schemas.microsoft.com/office/drawing/2014/main" id="{F29AE7A1-B1B4-CDA8-D791-D7A0260702F5}"/>
              </a:ext>
            </a:extLst>
          </p:cNvPr>
          <p:cNvSpPr/>
          <p:nvPr/>
        </p:nvSpPr>
        <p:spPr>
          <a:xfrm>
            <a:off x="8426258" y="2324959"/>
            <a:ext cx="3149901" cy="230832"/>
          </a:xfrm>
          <a:prstGeom prst="rect">
            <a:avLst/>
          </a:prstGeom>
          <a:noFill/>
          <a:ln/>
        </p:spPr>
        <p:txBody>
          <a:bodyPr wrap="none" lIns="0" tIns="0" rIns="0" bIns="0" rtlCol="0" anchor="t">
            <a:spAutoFit/>
          </a:bodyPr>
          <a:lstStyle/>
          <a:p>
            <a:pPr algn="r" rtl="1">
              <a:lnSpc>
                <a:spcPts val="1833"/>
              </a:lnSpc>
            </a:pPr>
            <a:r>
              <a:rPr lang="en-US" sz="1800" b="1" dirty="0" err="1">
                <a:solidFill>
                  <a:schemeClr val="accent2">
                    <a:lumMod val="75000"/>
                  </a:schemeClr>
                </a:solidFill>
                <a:latin typeface="Alexandria" pitchFamily="2" charset="-78"/>
                <a:ea typeface="Instrument Sans Semi Bold" pitchFamily="34" charset="-122"/>
                <a:cs typeface="Alexandria" pitchFamily="2" charset="-78"/>
              </a:rPr>
              <a:t>التنافسية</a:t>
            </a:r>
            <a:r>
              <a:rPr lang="en-US" sz="1800" b="1" dirty="0">
                <a:solidFill>
                  <a:schemeClr val="accent2">
                    <a:lumMod val="75000"/>
                  </a:schemeClr>
                </a:solidFill>
                <a:latin typeface="Alexandria" pitchFamily="2" charset="-78"/>
                <a:ea typeface="Instrument Sans Semi Bold" pitchFamily="34" charset="-122"/>
                <a:cs typeface="Alexandria" pitchFamily="2" charset="-78"/>
              </a:rPr>
              <a:t> </a:t>
            </a:r>
            <a:r>
              <a:rPr lang="en-US" sz="1800" b="1" dirty="0" err="1">
                <a:solidFill>
                  <a:schemeClr val="accent2">
                    <a:lumMod val="75000"/>
                  </a:schemeClr>
                </a:solidFill>
                <a:latin typeface="Alexandria" pitchFamily="2" charset="-78"/>
                <a:ea typeface="Instrument Sans Semi Bold" pitchFamily="34" charset="-122"/>
                <a:cs typeface="Alexandria" pitchFamily="2" charset="-78"/>
              </a:rPr>
              <a:t>كم</a:t>
            </a:r>
            <a:r>
              <a:rPr lang="ar-SA" sz="1800" b="1" dirty="0">
                <a:solidFill>
                  <a:schemeClr val="accent2">
                    <a:lumMod val="75000"/>
                  </a:schemeClr>
                </a:solidFill>
                <a:latin typeface="Alexandria" pitchFamily="2" charset="-78"/>
                <a:ea typeface="Instrument Sans Semi Bold" pitchFamily="34" charset="-122"/>
                <a:cs typeface="Alexandria" pitchFamily="2" charset="-78"/>
              </a:rPr>
              <a:t>ي</a:t>
            </a:r>
            <a:r>
              <a:rPr lang="en-US" sz="1800" b="1" dirty="0" err="1">
                <a:solidFill>
                  <a:schemeClr val="accent2">
                    <a:lumMod val="75000"/>
                  </a:schemeClr>
                </a:solidFill>
                <a:latin typeface="Alexandria" pitchFamily="2" charset="-78"/>
                <a:ea typeface="Instrument Sans Semi Bold" pitchFamily="34" charset="-122"/>
                <a:cs typeface="Alexandria" pitchFamily="2" charset="-78"/>
              </a:rPr>
              <a:t>زة</a:t>
            </a:r>
            <a:r>
              <a:rPr lang="en-US" sz="1800" b="1" dirty="0">
                <a:solidFill>
                  <a:schemeClr val="accent2">
                    <a:lumMod val="75000"/>
                  </a:schemeClr>
                </a:solidFill>
                <a:latin typeface="Alexandria" pitchFamily="2" charset="-78"/>
                <a:ea typeface="Instrument Sans Semi Bold" pitchFamily="34" charset="-122"/>
                <a:cs typeface="Alexandria" pitchFamily="2" charset="-78"/>
              </a:rPr>
              <a:t> استراتيجية</a:t>
            </a:r>
            <a:endParaRPr lang="en-US" sz="1800" b="1" dirty="0">
              <a:solidFill>
                <a:schemeClr val="accent2">
                  <a:lumMod val="75000"/>
                </a:schemeClr>
              </a:solidFill>
              <a:latin typeface="Alexandria" pitchFamily="2" charset="-78"/>
              <a:cs typeface="Alexandria" pitchFamily="2" charset="-78"/>
            </a:endParaRPr>
          </a:p>
        </p:txBody>
      </p:sp>
      <p:sp>
        <p:nvSpPr>
          <p:cNvPr id="10" name="Text 2">
            <a:extLst>
              <a:ext uri="{FF2B5EF4-FFF2-40B4-BE49-F238E27FC236}">
                <a16:creationId xmlns:a16="http://schemas.microsoft.com/office/drawing/2014/main" id="{53E76014-49EB-BCDB-BACD-398F49857C94}"/>
              </a:ext>
            </a:extLst>
          </p:cNvPr>
          <p:cNvSpPr/>
          <p:nvPr/>
        </p:nvSpPr>
        <p:spPr>
          <a:xfrm>
            <a:off x="6384032" y="2771964"/>
            <a:ext cx="5061744"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التنافسية تعني قدرة المؤسسة على التميز في تقديم خدمات أو منتجات تلبي احتياجات العملاء بشكل أفضل من منافسيها، عبر استراتيجيات تطوير مستمر وابتكار دائم.</a:t>
            </a:r>
            <a:endParaRPr lang="en-US"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BD496676-8960-6305-2856-50DFF0E62045}"/>
              </a:ext>
            </a:extLst>
          </p:cNvPr>
          <p:cNvSpPr/>
          <p:nvPr/>
        </p:nvSpPr>
        <p:spPr>
          <a:xfrm>
            <a:off x="6348491" y="4216340"/>
            <a:ext cx="5061744" cy="1229311"/>
          </a:xfrm>
          <a:prstGeom prst="rect">
            <a:avLst/>
          </a:prstGeom>
          <a:noFill/>
          <a:ln/>
        </p:spPr>
        <p:txBody>
          <a:bodyPr wrap="square" lIns="0" tIns="0" rIns="0" bIns="0" rtlCol="0" anchor="t">
            <a:spAutoFit/>
          </a:bodyPr>
          <a:lstStyle/>
          <a:p>
            <a:pPr algn="ctr" rtl="1">
              <a:lnSpc>
                <a:spcPct val="200000"/>
              </a:lnSpc>
            </a:pPr>
            <a:r>
              <a:rPr lang="en-US" dirty="0">
                <a:solidFill>
                  <a:srgbClr val="1E3063"/>
                </a:solidFill>
                <a:latin typeface="Alexandria" pitchFamily="2" charset="-78"/>
                <a:ea typeface="Instrument Sans Medium" pitchFamily="34" charset="-122"/>
                <a:cs typeface="Alexandria" pitchFamily="2" charset="-78"/>
              </a:rPr>
              <a:t>المنافسة تشير إلى الصراع بين الشركات، </a:t>
            </a:r>
            <a:r>
              <a:rPr lang="en-US" dirty="0" err="1">
                <a:solidFill>
                  <a:srgbClr val="1E3063"/>
                </a:solidFill>
                <a:latin typeface="Alexandria" pitchFamily="2" charset="-78"/>
                <a:ea typeface="Instrument Sans Medium" pitchFamily="34" charset="-122"/>
                <a:cs typeface="Alexandria" pitchFamily="2" charset="-78"/>
              </a:rPr>
              <a:t>بينما</a:t>
            </a:r>
            <a:r>
              <a:rPr lang="en-US" dirty="0">
                <a:solidFill>
                  <a:srgbClr val="1E3063"/>
                </a:solidFill>
                <a:latin typeface="Alexandria" pitchFamily="2" charset="-78"/>
                <a:ea typeface="Instrument Sans Medium" pitchFamily="34" charset="-122"/>
                <a:cs typeface="Alexandria" pitchFamily="2" charset="-78"/>
              </a:rPr>
              <a:t> </a:t>
            </a:r>
            <a:r>
              <a:rPr lang="en-US" b="1" dirty="0" err="1">
                <a:solidFill>
                  <a:srgbClr val="1E3063"/>
                </a:solidFill>
                <a:latin typeface="Alexandria" pitchFamily="2" charset="-78"/>
                <a:ea typeface="Instrument Sans Medium" pitchFamily="34" charset="-122"/>
                <a:cs typeface="Alexandria" pitchFamily="2" charset="-78"/>
              </a:rPr>
              <a:t>التنافسية</a:t>
            </a:r>
            <a:r>
              <a:rPr lang="ar-SA" b="1" dirty="0">
                <a:solidFill>
                  <a:srgbClr val="1E3063"/>
                </a:solidFill>
                <a:latin typeface="Alexandria" pitchFamily="2" charset="-78"/>
                <a:ea typeface="Instrument Sans Medium" pitchFamily="34" charset="-122"/>
                <a:cs typeface="Alexandria" pitchFamily="2" charset="-78"/>
              </a:rPr>
              <a:t> المستدامة </a:t>
            </a:r>
            <a:r>
              <a:rPr lang="en-US" b="1" dirty="0">
                <a:solidFill>
                  <a:srgbClr val="1E3063"/>
                </a:solidFill>
                <a:latin typeface="Alexandria" pitchFamily="2" charset="-78"/>
                <a:ea typeface="Instrument Sans Medium" pitchFamily="34" charset="-122"/>
                <a:cs typeface="Alexandria" pitchFamily="2" charset="-78"/>
              </a:rPr>
              <a:t> تتعلق بالقدرة على الحفاظ على الميزة السوقية</a:t>
            </a:r>
            <a:r>
              <a:rPr lang="en-US" dirty="0">
                <a:solidFill>
                  <a:srgbClr val="1E3063"/>
                </a:solidFill>
                <a:latin typeface="Alexandria" pitchFamily="2" charset="-78"/>
                <a:ea typeface="Instrument Sans Medium" pitchFamily="34" charset="-122"/>
                <a:cs typeface="Alexandria" pitchFamily="2" charset="-78"/>
              </a:rPr>
              <a:t> من خلال منتجات وخدمات ذات جودة وأسعار مناسبة.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01352248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4D44CD33-8BEC-3E29-AB24-3B8F0E6957C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0547" y="1155869"/>
            <a:ext cx="3719736" cy="5108317"/>
          </a:xfrm>
          <a:prstGeom prst="rect">
            <a:avLst/>
          </a:prstGeom>
        </p:spPr>
      </p:pic>
      <p:sp>
        <p:nvSpPr>
          <p:cNvPr id="7" name="Text 0">
            <a:extLst>
              <a:ext uri="{FF2B5EF4-FFF2-40B4-BE49-F238E27FC236}">
                <a16:creationId xmlns:a16="http://schemas.microsoft.com/office/drawing/2014/main" id="{356A6487-CEF4-71A8-FC82-36F63BE9966D}"/>
              </a:ext>
            </a:extLst>
          </p:cNvPr>
          <p:cNvSpPr/>
          <p:nvPr/>
        </p:nvSpPr>
        <p:spPr>
          <a:xfrm>
            <a:off x="6805018" y="1270711"/>
            <a:ext cx="4725492" cy="590649"/>
          </a:xfrm>
          <a:prstGeom prst="rect">
            <a:avLst/>
          </a:prstGeom>
          <a:noFill/>
          <a:ln/>
        </p:spPr>
        <p:txBody>
          <a:bodyPr wrap="none" lIns="0" tIns="0" rIns="0" bIns="0" rtlCol="0" anchor="t"/>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نماذج </a:t>
            </a:r>
            <a:r>
              <a:rPr lang="en-US" sz="2800" b="1" dirty="0" err="1">
                <a:solidFill>
                  <a:srgbClr val="00B0F0"/>
                </a:solidFill>
                <a:latin typeface="Alexandria" pitchFamily="2" charset="-78"/>
                <a:ea typeface="Instrument Sans Semi Bold" pitchFamily="34" charset="-122"/>
                <a:cs typeface="Alexandria" pitchFamily="2" charset="-78"/>
              </a:rPr>
              <a:t>الميزة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التنافسية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EC9E4995-66E2-A573-C608-D051550631BC}"/>
              </a:ext>
            </a:extLst>
          </p:cNvPr>
          <p:cNvSpPr/>
          <p:nvPr/>
        </p:nvSpPr>
        <p:spPr>
          <a:xfrm>
            <a:off x="5233492" y="2329160"/>
            <a:ext cx="6297018" cy="1442343"/>
          </a:xfrm>
          <a:prstGeom prst="roundRect">
            <a:avLst>
              <a:gd name="adj" fmla="val 11795"/>
            </a:avLst>
          </a:prstGeom>
          <a:solidFill>
            <a:srgbClr val="FFFFFF"/>
          </a:solidFill>
          <a:ln w="30480">
            <a:solidFill>
              <a:srgbClr val="B4CCE3"/>
            </a:solidFill>
            <a:prstDash val="solid"/>
          </a:ln>
        </p:spPr>
      </p:sp>
      <p:sp>
        <p:nvSpPr>
          <p:cNvPr id="9" name="Text 2">
            <a:extLst>
              <a:ext uri="{FF2B5EF4-FFF2-40B4-BE49-F238E27FC236}">
                <a16:creationId xmlns:a16="http://schemas.microsoft.com/office/drawing/2014/main" id="{0E493C63-C865-14AA-CB7D-270B94C4E1D9}"/>
              </a:ext>
            </a:extLst>
          </p:cNvPr>
          <p:cNvSpPr/>
          <p:nvPr/>
        </p:nvSpPr>
        <p:spPr>
          <a:xfrm>
            <a:off x="8082840" y="2543572"/>
            <a:ext cx="3233257"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الميزة المعتمدة على الموارد</a:t>
            </a:r>
            <a:endParaRPr lang="en-US" sz="1833"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101D24B7-F1B1-16A0-3539-C528D2479B9E}"/>
              </a:ext>
            </a:extLst>
          </p:cNvPr>
          <p:cNvSpPr/>
          <p:nvPr/>
        </p:nvSpPr>
        <p:spPr>
          <a:xfrm>
            <a:off x="5447904" y="2952254"/>
            <a:ext cx="5868193" cy="604838"/>
          </a:xfrm>
          <a:prstGeom prst="rect">
            <a:avLst/>
          </a:prstGeom>
          <a:noFill/>
          <a:ln/>
        </p:spPr>
        <p:txBody>
          <a:bodyPr wrap="square" lIns="0" tIns="0" rIns="0" bIns="0" rtlCol="0" anchor="t"/>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استغلال الموارد الداخلية استراتيجياً من موارد بشرية ومالية وتكنولوجية لتحقيق التفوق في السوق.</a:t>
            </a:r>
            <a:endParaRPr lang="en-US" sz="1458"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C080FB46-2A50-F7DD-C992-E525C18EA352}"/>
              </a:ext>
            </a:extLst>
          </p:cNvPr>
          <p:cNvSpPr/>
          <p:nvPr/>
        </p:nvSpPr>
        <p:spPr>
          <a:xfrm>
            <a:off x="5233492" y="3960515"/>
            <a:ext cx="6297018" cy="1442343"/>
          </a:xfrm>
          <a:prstGeom prst="roundRect">
            <a:avLst>
              <a:gd name="adj" fmla="val 11795"/>
            </a:avLst>
          </a:prstGeom>
          <a:solidFill>
            <a:srgbClr val="FFFFFF"/>
          </a:solidFill>
          <a:ln w="30480">
            <a:solidFill>
              <a:srgbClr val="B4CCE3"/>
            </a:solidFill>
            <a:prstDash val="solid"/>
          </a:ln>
        </p:spPr>
      </p:sp>
      <p:sp>
        <p:nvSpPr>
          <p:cNvPr id="12" name="Text 5">
            <a:extLst>
              <a:ext uri="{FF2B5EF4-FFF2-40B4-BE49-F238E27FC236}">
                <a16:creationId xmlns:a16="http://schemas.microsoft.com/office/drawing/2014/main" id="{54EBC88B-5F2C-FEA2-2AD3-F3D8CC5F1AA4}"/>
              </a:ext>
            </a:extLst>
          </p:cNvPr>
          <p:cNvSpPr/>
          <p:nvPr/>
        </p:nvSpPr>
        <p:spPr>
          <a:xfrm>
            <a:off x="8094060" y="4174927"/>
            <a:ext cx="3222037"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الميزة المعتمدة على السوق</a:t>
            </a:r>
            <a:endParaRPr lang="en-US" sz="1833" b="1"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98184207-107F-9709-7F74-2E95165F0C5C}"/>
              </a:ext>
            </a:extLst>
          </p:cNvPr>
          <p:cNvSpPr/>
          <p:nvPr/>
        </p:nvSpPr>
        <p:spPr>
          <a:xfrm>
            <a:off x="5447904" y="4583609"/>
            <a:ext cx="5868193"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تحليل السوق والمنافسين وتحديد توجهاتهم للابتكار في تلبية احتياجات السوق المتجددة والوصول لشرائح أوسع.</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62098571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E507A03-9165-1FFF-A955-E35DFE2B12DE}"/>
              </a:ext>
            </a:extLst>
          </p:cNvPr>
          <p:cNvSpPr/>
          <p:nvPr/>
        </p:nvSpPr>
        <p:spPr>
          <a:xfrm>
            <a:off x="6965529" y="1205359"/>
            <a:ext cx="4526880"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خصائص </a:t>
            </a:r>
            <a:r>
              <a:rPr lang="en-US" sz="2800" b="1" dirty="0" err="1">
                <a:solidFill>
                  <a:srgbClr val="00B0F0"/>
                </a:solidFill>
                <a:latin typeface="Alexandria" pitchFamily="2" charset="-78"/>
                <a:ea typeface="Instrument Sans Semi Bold" pitchFamily="34" charset="-122"/>
                <a:cs typeface="Alexandria" pitchFamily="2" charset="-78"/>
              </a:rPr>
              <a:t>الميزة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التنافسية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A0BC422E-C7F2-C65B-62AE-A1E01993287B}"/>
              </a:ext>
            </a:extLst>
          </p:cNvPr>
          <p:cNvSpPr/>
          <p:nvPr/>
        </p:nvSpPr>
        <p:spPr>
          <a:xfrm>
            <a:off x="9722380" y="2238920"/>
            <a:ext cx="115576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الاستدامة</a:t>
            </a:r>
            <a:endParaRPr lang="en-US" sz="1833"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856C9B6C-3D25-A6FB-7595-51FB7BD699EA}"/>
              </a:ext>
            </a:extLst>
          </p:cNvPr>
          <p:cNvSpPr/>
          <p:nvPr/>
        </p:nvSpPr>
        <p:spPr>
          <a:xfrm>
            <a:off x="6176070" y="2647602"/>
            <a:ext cx="4702076"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القدرة على الحفاظ على التميز لفترات طويلة والاستمرار في التفوق على المنافسين</a:t>
            </a:r>
            <a:endParaRPr lang="en-US" sz="1458"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EBF0982D-8AF6-DE6D-F6B7-4A92385F66BF}"/>
              </a:ext>
            </a:extLst>
          </p:cNvPr>
          <p:cNvSpPr/>
          <p:nvPr/>
        </p:nvSpPr>
        <p:spPr>
          <a:xfrm>
            <a:off x="2703052" y="2238920"/>
            <a:ext cx="2622514"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تحقيق القوة التنافسية</a:t>
            </a:r>
            <a:endParaRPr lang="en-US" sz="1833"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596D2DE3-18C9-F2F0-092D-888A18A9AF89}"/>
              </a:ext>
            </a:extLst>
          </p:cNvPr>
          <p:cNvSpPr/>
          <p:nvPr/>
        </p:nvSpPr>
        <p:spPr>
          <a:xfrm>
            <a:off x="623392" y="2647602"/>
            <a:ext cx="4702175"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التفوق في مجالات معينة من خلال الاستفادة من القدرات الفائقة للمؤسسة</a:t>
            </a:r>
            <a:endParaRPr lang="en-US" sz="1458"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74086C08-C492-F7D2-5304-51A8CA538CF6}"/>
              </a:ext>
            </a:extLst>
          </p:cNvPr>
          <p:cNvSpPr/>
          <p:nvPr/>
        </p:nvSpPr>
        <p:spPr>
          <a:xfrm>
            <a:off x="9263922" y="3695352"/>
            <a:ext cx="1614224"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تحقيق القيمة</a:t>
            </a:r>
            <a:endParaRPr lang="en-US" sz="1833"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174C334C-40A0-08B3-3479-C3B7E616FAF3}"/>
              </a:ext>
            </a:extLst>
          </p:cNvPr>
          <p:cNvSpPr/>
          <p:nvPr/>
        </p:nvSpPr>
        <p:spPr>
          <a:xfrm>
            <a:off x="6176070" y="4104035"/>
            <a:ext cx="4702076"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توفير قيمة مضافة للمستهلكين عبر منتجات وخدمات فريدة تلبي احتياجات السوق</a:t>
            </a:r>
            <a:endParaRPr lang="en-US" sz="1458"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2731FEA4-4877-13A7-D17A-3BFF3501A3A0}"/>
              </a:ext>
            </a:extLst>
          </p:cNvPr>
          <p:cNvSpPr/>
          <p:nvPr/>
        </p:nvSpPr>
        <p:spPr>
          <a:xfrm>
            <a:off x="3523791" y="3695352"/>
            <a:ext cx="1801775"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المرونة والتكيف</a:t>
            </a:r>
            <a:endParaRPr lang="en-US" sz="1833" b="1"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B1692EF9-8E1F-3262-72E2-FE35AC6C58F6}"/>
              </a:ext>
            </a:extLst>
          </p:cNvPr>
          <p:cNvSpPr/>
          <p:nvPr/>
        </p:nvSpPr>
        <p:spPr>
          <a:xfrm>
            <a:off x="623392" y="4104035"/>
            <a:ext cx="4702175"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القدرة على الاستجابة السريعة للتحديات الداخلية والخارجية بكفاءة عالية</a:t>
            </a:r>
            <a:endParaRPr lang="en-US" sz="1458" dirty="0">
              <a:latin typeface="Alexandria" pitchFamily="2" charset="-78"/>
              <a:cs typeface="Alexandria" pitchFamily="2" charset="-78"/>
            </a:endParaRPr>
          </a:p>
        </p:txBody>
      </p:sp>
      <p:sp>
        <p:nvSpPr>
          <p:cNvPr id="21" name="Text 9">
            <a:extLst>
              <a:ext uri="{FF2B5EF4-FFF2-40B4-BE49-F238E27FC236}">
                <a16:creationId xmlns:a16="http://schemas.microsoft.com/office/drawing/2014/main" id="{B1104503-DA48-B546-DD19-A7D242D49BA4}"/>
              </a:ext>
            </a:extLst>
          </p:cNvPr>
          <p:cNvSpPr/>
          <p:nvPr/>
        </p:nvSpPr>
        <p:spPr>
          <a:xfrm>
            <a:off x="8702871" y="5151784"/>
            <a:ext cx="2175275"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التفوق الاستراتيجي</a:t>
            </a:r>
            <a:endParaRPr lang="en-US" sz="1833" b="1" dirty="0">
              <a:solidFill>
                <a:schemeClr val="accent2">
                  <a:lumMod val="75000"/>
                </a:schemeClr>
              </a:solidFill>
              <a:latin typeface="Alexandria" pitchFamily="2" charset="-78"/>
              <a:cs typeface="Alexandria" pitchFamily="2" charset="-78"/>
            </a:endParaRPr>
          </a:p>
        </p:txBody>
      </p:sp>
      <p:sp>
        <p:nvSpPr>
          <p:cNvPr id="22" name="Text 10">
            <a:extLst>
              <a:ext uri="{FF2B5EF4-FFF2-40B4-BE49-F238E27FC236}">
                <a16:creationId xmlns:a16="http://schemas.microsoft.com/office/drawing/2014/main" id="{B990CA89-2090-C455-301E-AA70A9424EA8}"/>
              </a:ext>
            </a:extLst>
          </p:cNvPr>
          <p:cNvSpPr/>
          <p:nvPr/>
        </p:nvSpPr>
        <p:spPr>
          <a:xfrm>
            <a:off x="6176070" y="5560466"/>
            <a:ext cx="4702076"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تطبيق استراتيجيات مبتكرة تضمن ميزة مستدامة وتقديم أفضل النتائج المؤسسية</a:t>
            </a:r>
            <a:endParaRPr lang="en-US" sz="1458" dirty="0">
              <a:latin typeface="Alexandria" pitchFamily="2" charset="-78"/>
              <a:cs typeface="Alexandria" pitchFamily="2" charset="-78"/>
            </a:endParaRPr>
          </a:p>
        </p:txBody>
      </p:sp>
      <p:sp>
        <p:nvSpPr>
          <p:cNvPr id="26" name="Text 11">
            <a:extLst>
              <a:ext uri="{FF2B5EF4-FFF2-40B4-BE49-F238E27FC236}">
                <a16:creationId xmlns:a16="http://schemas.microsoft.com/office/drawing/2014/main" id="{4DEEA4F9-405E-A090-3840-D1775420889E}"/>
              </a:ext>
            </a:extLst>
          </p:cNvPr>
          <p:cNvSpPr/>
          <p:nvPr/>
        </p:nvSpPr>
        <p:spPr>
          <a:xfrm>
            <a:off x="3502951" y="5151784"/>
            <a:ext cx="1822615"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استغلال الموارد</a:t>
            </a:r>
            <a:endParaRPr lang="en-US" sz="1833" b="1" dirty="0">
              <a:solidFill>
                <a:schemeClr val="accent2">
                  <a:lumMod val="75000"/>
                </a:schemeClr>
              </a:solidFill>
              <a:latin typeface="Alexandria" pitchFamily="2" charset="-78"/>
              <a:cs typeface="Alexandria" pitchFamily="2" charset="-78"/>
            </a:endParaRPr>
          </a:p>
        </p:txBody>
      </p:sp>
      <p:sp>
        <p:nvSpPr>
          <p:cNvPr id="27" name="Text 12">
            <a:extLst>
              <a:ext uri="{FF2B5EF4-FFF2-40B4-BE49-F238E27FC236}">
                <a16:creationId xmlns:a16="http://schemas.microsoft.com/office/drawing/2014/main" id="{E821F237-2692-6BAF-9505-93138A90772D}"/>
              </a:ext>
            </a:extLst>
          </p:cNvPr>
          <p:cNvSpPr/>
          <p:nvPr/>
        </p:nvSpPr>
        <p:spPr>
          <a:xfrm>
            <a:off x="623392" y="5560466"/>
            <a:ext cx="4702175"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الاستفادة المثلى من الموارد والقدرات الداخلية لتعزيز القدرة التنافسية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824149043"/>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77E741F-24FA-7380-1B07-9EF5AE1DC592}"/>
              </a:ext>
            </a:extLst>
          </p:cNvPr>
          <p:cNvSpPr/>
          <p:nvPr/>
        </p:nvSpPr>
        <p:spPr>
          <a:xfrm>
            <a:off x="5646185" y="1064171"/>
            <a:ext cx="5966377" cy="473463"/>
          </a:xfrm>
          <a:prstGeom prst="rect">
            <a:avLst/>
          </a:prstGeom>
          <a:noFill/>
          <a:ln/>
        </p:spPr>
        <p:txBody>
          <a:bodyPr wrap="none" lIns="0" tIns="0" rIns="0" bIns="0" rtlCol="0" anchor="t">
            <a:spAutoFit/>
          </a:bodyPr>
          <a:lstStyle/>
          <a:p>
            <a:pPr algn="r" rtl="1">
              <a:lnSpc>
                <a:spcPts val="4042"/>
              </a:lnSpc>
            </a:pPr>
            <a:r>
              <a:rPr lang="en-US" sz="2800" b="1" dirty="0">
                <a:solidFill>
                  <a:srgbClr val="00B0F0"/>
                </a:solidFill>
                <a:latin typeface="Alexandria" pitchFamily="2" charset="-78"/>
                <a:ea typeface="Instrument Sans Semi Bold" pitchFamily="34" charset="-122"/>
                <a:cs typeface="Alexandria" pitchFamily="2" charset="-78"/>
              </a:rPr>
              <a:t>العوامل الداخلية </a:t>
            </a:r>
            <a:r>
              <a:rPr lang="en-US" sz="2800" b="1" dirty="0" err="1">
                <a:solidFill>
                  <a:srgbClr val="00B0F0"/>
                </a:solidFill>
                <a:latin typeface="Alexandria" pitchFamily="2" charset="-78"/>
                <a:ea typeface="Instrument Sans Semi Bold" pitchFamily="34" charset="-122"/>
                <a:cs typeface="Alexandria" pitchFamily="2" charset="-78"/>
              </a:rPr>
              <a:t>للميزة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التنافسية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0B8F384B-AC84-DF6F-E5F9-AC2BF31BA6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11126" y="2319499"/>
            <a:ext cx="4128423" cy="23394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Shape 1">
            <a:extLst>
              <a:ext uri="{FF2B5EF4-FFF2-40B4-BE49-F238E27FC236}">
                <a16:creationId xmlns:a16="http://schemas.microsoft.com/office/drawing/2014/main" id="{85CABDBA-BBF7-16CD-5FEC-CE4922354D8D}"/>
              </a:ext>
            </a:extLst>
          </p:cNvPr>
          <p:cNvSpPr/>
          <p:nvPr/>
        </p:nvSpPr>
        <p:spPr>
          <a:xfrm>
            <a:off x="11599763" y="1943150"/>
            <a:ext cx="38100" cy="938609"/>
          </a:xfrm>
          <a:prstGeom prst="rect">
            <a:avLst/>
          </a:prstGeom>
          <a:solidFill>
            <a:srgbClr val="84C1FA"/>
          </a:solidFill>
          <a:ln/>
        </p:spPr>
        <p:txBody>
          <a:bodyPr>
            <a:spAutoFit/>
          </a:bodyPr>
          <a:lstStyle/>
          <a:p>
            <a:endParaRPr lang="en-US"/>
          </a:p>
        </p:txBody>
      </p:sp>
      <p:sp>
        <p:nvSpPr>
          <p:cNvPr id="9" name="Text 2">
            <a:extLst>
              <a:ext uri="{FF2B5EF4-FFF2-40B4-BE49-F238E27FC236}">
                <a16:creationId xmlns:a16="http://schemas.microsoft.com/office/drawing/2014/main" id="{38F81000-FF20-944B-0D14-8E7FDEDD0F8E}"/>
              </a:ext>
            </a:extLst>
          </p:cNvPr>
          <p:cNvSpPr/>
          <p:nvPr/>
        </p:nvSpPr>
        <p:spPr>
          <a:xfrm>
            <a:off x="9220705" y="1962200"/>
            <a:ext cx="2194512"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التكنولوجيا والعمليات</a:t>
            </a:r>
            <a:endParaRPr lang="en-US" sz="1625"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31F3AC83-35BB-A52F-6C9C-FADB83E88C2F}"/>
              </a:ext>
            </a:extLst>
          </p:cNvPr>
          <p:cNvSpPr/>
          <p:nvPr/>
        </p:nvSpPr>
        <p:spPr>
          <a:xfrm>
            <a:off x="5448840" y="2237656"/>
            <a:ext cx="5966377"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استخدام تكنولوجيا حديثة وتحسين العمليات الداخلية لتقليل التكاليف وتقديم قيمة أفضل</a:t>
            </a:r>
            <a:endParaRPr lang="en-US" dirty="0">
              <a:latin typeface="Alexandria" pitchFamily="2" charset="-78"/>
              <a:cs typeface="Alexandria" pitchFamily="2" charset="-78"/>
            </a:endParaRPr>
          </a:p>
        </p:txBody>
      </p:sp>
      <p:sp>
        <p:nvSpPr>
          <p:cNvPr id="11" name="Shape 4">
            <a:extLst>
              <a:ext uri="{FF2B5EF4-FFF2-40B4-BE49-F238E27FC236}">
                <a16:creationId xmlns:a16="http://schemas.microsoft.com/office/drawing/2014/main" id="{5D1B7512-8868-48ED-4E50-A24118F54914}"/>
              </a:ext>
            </a:extLst>
          </p:cNvPr>
          <p:cNvSpPr/>
          <p:nvPr/>
        </p:nvSpPr>
        <p:spPr>
          <a:xfrm>
            <a:off x="11599763" y="3133676"/>
            <a:ext cx="38100" cy="938609"/>
          </a:xfrm>
          <a:prstGeom prst="rect">
            <a:avLst/>
          </a:prstGeom>
          <a:solidFill>
            <a:srgbClr val="84C1FA"/>
          </a:solidFill>
          <a:ln/>
        </p:spPr>
        <p:txBody>
          <a:bodyPr>
            <a:spAutoFit/>
          </a:bodyPr>
          <a:lstStyle/>
          <a:p>
            <a:endParaRPr lang="en-US"/>
          </a:p>
        </p:txBody>
      </p:sp>
      <p:sp>
        <p:nvSpPr>
          <p:cNvPr id="12" name="Text 5">
            <a:extLst>
              <a:ext uri="{FF2B5EF4-FFF2-40B4-BE49-F238E27FC236}">
                <a16:creationId xmlns:a16="http://schemas.microsoft.com/office/drawing/2014/main" id="{EC9AB58E-8BE2-023B-67EA-35FC2BC0088E}"/>
              </a:ext>
            </a:extLst>
          </p:cNvPr>
          <p:cNvSpPr/>
          <p:nvPr/>
        </p:nvSpPr>
        <p:spPr>
          <a:xfrm>
            <a:off x="9262384" y="3152725"/>
            <a:ext cx="2152833"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الابتكار وجودة الخدمة</a:t>
            </a:r>
            <a:endParaRPr lang="en-US" sz="1625" b="1"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6B651DEA-E777-716F-078B-87C766D6B042}"/>
              </a:ext>
            </a:extLst>
          </p:cNvPr>
          <p:cNvSpPr/>
          <p:nvPr/>
        </p:nvSpPr>
        <p:spPr>
          <a:xfrm>
            <a:off x="5551599" y="3419792"/>
            <a:ext cx="5895281"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تطوير منتجات جديدة تتماشى مع احتياجات العملاء مع الحفاظ على معايير جودة عالية</a:t>
            </a:r>
            <a:endParaRPr lang="en-US"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378EDE3C-8BB3-9A56-F640-1B2537D70900}"/>
              </a:ext>
            </a:extLst>
          </p:cNvPr>
          <p:cNvSpPr/>
          <p:nvPr/>
        </p:nvSpPr>
        <p:spPr>
          <a:xfrm>
            <a:off x="11599763" y="4324202"/>
            <a:ext cx="38100" cy="938609"/>
          </a:xfrm>
          <a:prstGeom prst="rect">
            <a:avLst/>
          </a:prstGeom>
          <a:solidFill>
            <a:srgbClr val="84C1FA"/>
          </a:solidFill>
          <a:ln/>
        </p:spPr>
        <p:txBody>
          <a:bodyPr>
            <a:spAutoFit/>
          </a:bodyPr>
          <a:lstStyle/>
          <a:p>
            <a:endParaRPr lang="en-US"/>
          </a:p>
        </p:txBody>
      </p:sp>
      <p:sp>
        <p:nvSpPr>
          <p:cNvPr id="15" name="Text 8">
            <a:extLst>
              <a:ext uri="{FF2B5EF4-FFF2-40B4-BE49-F238E27FC236}">
                <a16:creationId xmlns:a16="http://schemas.microsoft.com/office/drawing/2014/main" id="{544EBA77-BB74-6F31-BD85-3FD017E261E2}"/>
              </a:ext>
            </a:extLst>
          </p:cNvPr>
          <p:cNvSpPr/>
          <p:nvPr/>
        </p:nvSpPr>
        <p:spPr>
          <a:xfrm>
            <a:off x="9324901" y="4343251"/>
            <a:ext cx="2090316"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التسويق الاستراتيجي</a:t>
            </a:r>
            <a:endParaRPr lang="en-US" sz="1625" b="1"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EF791CBC-EB17-9626-C677-51C8E919482B}"/>
              </a:ext>
            </a:extLst>
          </p:cNvPr>
          <p:cNvSpPr/>
          <p:nvPr/>
        </p:nvSpPr>
        <p:spPr>
          <a:xfrm>
            <a:off x="5375920" y="4587100"/>
            <a:ext cx="6039297" cy="286745"/>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استراتيجيات تسويقية مبتكرة لزيادة الوعي وجذب عملاء جدد</a:t>
            </a:r>
            <a:endParaRPr lang="en-US"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DBBF1E42-56E8-A2A6-8D0C-3ADECD5DB71B}"/>
              </a:ext>
            </a:extLst>
          </p:cNvPr>
          <p:cNvSpPr/>
          <p:nvPr/>
        </p:nvSpPr>
        <p:spPr>
          <a:xfrm>
            <a:off x="11599763" y="5514727"/>
            <a:ext cx="38100" cy="938609"/>
          </a:xfrm>
          <a:prstGeom prst="rect">
            <a:avLst/>
          </a:prstGeom>
          <a:solidFill>
            <a:srgbClr val="84C1FA"/>
          </a:solidFill>
          <a:ln/>
        </p:spPr>
        <p:txBody>
          <a:bodyPr>
            <a:spAutoFit/>
          </a:bodyPr>
          <a:lstStyle/>
          <a:p>
            <a:endParaRPr lang="en-US"/>
          </a:p>
        </p:txBody>
      </p:sp>
      <p:sp>
        <p:nvSpPr>
          <p:cNvPr id="19" name="Text 11">
            <a:extLst>
              <a:ext uri="{FF2B5EF4-FFF2-40B4-BE49-F238E27FC236}">
                <a16:creationId xmlns:a16="http://schemas.microsoft.com/office/drawing/2014/main" id="{AF00D483-2D33-945D-9CFF-1E5521385A61}"/>
              </a:ext>
            </a:extLst>
          </p:cNvPr>
          <p:cNvSpPr/>
          <p:nvPr/>
        </p:nvSpPr>
        <p:spPr>
          <a:xfrm>
            <a:off x="8895296" y="5533777"/>
            <a:ext cx="2519921" cy="243849"/>
          </a:xfrm>
          <a:prstGeom prst="rect">
            <a:avLst/>
          </a:prstGeom>
          <a:noFill/>
          <a:ln/>
        </p:spPr>
        <p:txBody>
          <a:bodyPr wrap="none" lIns="0" tIns="0" rIns="0" bIns="0" rtlCol="0" anchor="t">
            <a:spAutoFit/>
          </a:bodyPr>
          <a:lstStyle/>
          <a:p>
            <a:pPr algn="r" rtl="1">
              <a:lnSpc>
                <a:spcPts val="2000"/>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التطوير المستمر والتوزيع</a:t>
            </a:r>
            <a:endParaRPr lang="en-US" sz="1625" b="1"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90A44188-3171-5E00-9726-8A5DE0F923CF}"/>
              </a:ext>
            </a:extLst>
          </p:cNvPr>
          <p:cNvSpPr/>
          <p:nvPr/>
        </p:nvSpPr>
        <p:spPr>
          <a:xfrm>
            <a:off x="4837956" y="5937399"/>
            <a:ext cx="6577261" cy="286745"/>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بيئة محفزة للابتكار الداخلي وشبكة توزيع فعالة تضمن وصول المنتجات بجودة عالية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20119705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19072" y="1064158"/>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88FA509-4A88-5D83-E144-B4A9CAFF12C1}"/>
              </a:ext>
            </a:extLst>
          </p:cNvPr>
          <p:cNvSpPr/>
          <p:nvPr/>
        </p:nvSpPr>
        <p:spPr>
          <a:xfrm>
            <a:off x="5435105" y="1133578"/>
            <a:ext cx="5975995" cy="463845"/>
          </a:xfrm>
          <a:prstGeom prst="rect">
            <a:avLst/>
          </a:prstGeom>
          <a:noFill/>
          <a:ln/>
        </p:spPr>
        <p:txBody>
          <a:bodyPr wrap="none" lIns="0" tIns="0" rIns="0" bIns="0" rtlCol="0" anchor="t">
            <a:spAutoFit/>
          </a:bodyPr>
          <a:lstStyle/>
          <a:p>
            <a:pPr algn="r" rtl="1">
              <a:lnSpc>
                <a:spcPts val="3917"/>
              </a:lnSpc>
            </a:pPr>
            <a:r>
              <a:rPr lang="en-US" sz="2800" b="1" dirty="0">
                <a:solidFill>
                  <a:srgbClr val="00B0F0"/>
                </a:solidFill>
                <a:latin typeface="Alexandria" pitchFamily="2" charset="-78"/>
                <a:ea typeface="Instrument Sans Semi Bold" pitchFamily="34" charset="-122"/>
                <a:cs typeface="Alexandria" pitchFamily="2" charset="-78"/>
              </a:rPr>
              <a:t>العوامل الخارجية </a:t>
            </a:r>
            <a:r>
              <a:rPr lang="en-US" sz="2800" b="1" dirty="0" err="1">
                <a:solidFill>
                  <a:srgbClr val="00B0F0"/>
                </a:solidFill>
                <a:latin typeface="Alexandria" pitchFamily="2" charset="-78"/>
                <a:ea typeface="Instrument Sans Semi Bold" pitchFamily="34" charset="-122"/>
                <a:cs typeface="Alexandria" pitchFamily="2" charset="-78"/>
              </a:rPr>
              <a:t>للميزة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التنافسية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A256DAD7-02C3-57D1-8E59-926CF3B76B9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8736" y="1766366"/>
            <a:ext cx="8486452" cy="4673306"/>
          </a:xfrm>
          <a:prstGeom prst="rect">
            <a:avLst/>
          </a:prstGeom>
        </p:spPr>
      </p:pic>
      <p:sp>
        <p:nvSpPr>
          <p:cNvPr id="9" name="Text 1">
            <a:extLst>
              <a:ext uri="{FF2B5EF4-FFF2-40B4-BE49-F238E27FC236}">
                <a16:creationId xmlns:a16="http://schemas.microsoft.com/office/drawing/2014/main" id="{5E4EBA62-5AF6-A2B9-463C-AA67F7008DCB}"/>
              </a:ext>
            </a:extLst>
          </p:cNvPr>
          <p:cNvSpPr/>
          <p:nvPr/>
        </p:nvSpPr>
        <p:spPr>
          <a:xfrm>
            <a:off x="8976320" y="1708022"/>
            <a:ext cx="2598333" cy="2521972"/>
          </a:xfrm>
          <a:prstGeom prst="rect">
            <a:avLst/>
          </a:prstGeom>
          <a:noFill/>
          <a:ln w="38100">
            <a:solidFill>
              <a:schemeClr val="accent1"/>
            </a:solidFill>
          </a:ln>
        </p:spPr>
        <p:txBody>
          <a:bodyPr wrap="square" lIns="0" tIns="0" rIns="0" bIns="0" rtlCol="0" anchor="t">
            <a:spAutoFit/>
          </a:bodyPr>
          <a:lstStyle/>
          <a:p>
            <a:pPr algn="ctr" rtl="1">
              <a:lnSpc>
                <a:spcPct val="200000"/>
              </a:lnSpc>
            </a:pPr>
            <a:r>
              <a:rPr lang="en-US" b="1" dirty="0">
                <a:solidFill>
                  <a:srgbClr val="1E3063"/>
                </a:solidFill>
                <a:latin typeface="Alexandria" pitchFamily="2" charset="-78"/>
                <a:ea typeface="Instrument Sans Medium" pitchFamily="34" charset="-122"/>
                <a:cs typeface="Alexandria" pitchFamily="2" charset="-78"/>
              </a:rPr>
              <a:t>تتشابك هذه العوامل الخارجية لتؤثر على استراتيجيات المؤسسة وتوجهاتها في السوق، مما يستدعي مراقبة مستمرة وقدرة عالية على التكيف.</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404658037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3856" y="1025480"/>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A2FE740-F7FB-F6BB-FD24-D8501DE51B30}"/>
              </a:ext>
            </a:extLst>
          </p:cNvPr>
          <p:cNvSpPr/>
          <p:nvPr/>
        </p:nvSpPr>
        <p:spPr>
          <a:xfrm>
            <a:off x="4307335" y="1027743"/>
            <a:ext cx="7159011" cy="521553"/>
          </a:xfrm>
          <a:prstGeom prst="rect">
            <a:avLst/>
          </a:prstGeom>
          <a:noFill/>
          <a:ln/>
        </p:spPr>
        <p:txBody>
          <a:bodyPr wrap="none" lIns="0" tIns="0" rIns="0" bIns="0" rtlCol="0" anchor="t">
            <a:spAutoFit/>
          </a:bodyPr>
          <a:lstStyle/>
          <a:p>
            <a:pPr algn="r" rtl="1">
              <a:lnSpc>
                <a:spcPts val="4458"/>
              </a:lnSpc>
            </a:pPr>
            <a:r>
              <a:rPr lang="en-US" sz="2800" b="1" dirty="0">
                <a:solidFill>
                  <a:srgbClr val="00B0F0"/>
                </a:solidFill>
                <a:latin typeface="Alexandria" pitchFamily="2" charset="-78"/>
                <a:ea typeface="Instrument Sans Semi Bold" pitchFamily="34" charset="-122"/>
                <a:cs typeface="Alexandria" pitchFamily="2" charset="-78"/>
              </a:rPr>
              <a:t>محددات الميزة التنافسية: </a:t>
            </a:r>
            <a:r>
              <a:rPr lang="en-US" sz="2800" b="1" dirty="0" err="1">
                <a:solidFill>
                  <a:srgbClr val="00B0F0"/>
                </a:solidFill>
                <a:latin typeface="Alexandria" pitchFamily="2" charset="-78"/>
                <a:ea typeface="Instrument Sans Semi Bold" pitchFamily="34" charset="-122"/>
                <a:cs typeface="Alexandria" pitchFamily="2" charset="-78"/>
              </a:rPr>
              <a:t>نطاق</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التنافس</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DD8DB7F5-33C5-D09D-46C2-0701A32EB6FC}"/>
              </a:ext>
            </a:extLst>
          </p:cNvPr>
          <p:cNvSpPr/>
          <p:nvPr/>
        </p:nvSpPr>
        <p:spPr>
          <a:xfrm>
            <a:off x="2297067" y="1801575"/>
            <a:ext cx="3222036" cy="267061"/>
          </a:xfrm>
          <a:prstGeom prst="rect">
            <a:avLst/>
          </a:prstGeom>
          <a:noFill/>
          <a:ln/>
        </p:spPr>
        <p:txBody>
          <a:bodyPr wrap="none" lIns="0" tIns="0" rIns="0" bIns="0" rtlCol="0" anchor="t">
            <a:spAutoFit/>
          </a:bodyPr>
          <a:lstStyle/>
          <a:p>
            <a:pPr algn="r" rtl="1">
              <a:lnSpc>
                <a:spcPts val="2208"/>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الأبعاد الأربعة لنطاق التنافس</a:t>
            </a:r>
            <a:endParaRPr lang="en-US" sz="1750" b="1" dirty="0">
              <a:solidFill>
                <a:schemeClr val="accent2">
                  <a:lumMod val="75000"/>
                </a:schemeClr>
              </a:solidFill>
              <a:latin typeface="Alexandria" pitchFamily="2" charset="-78"/>
              <a:cs typeface="Alexandria" pitchFamily="2" charset="-78"/>
            </a:endParaRPr>
          </a:p>
        </p:txBody>
      </p:sp>
      <p:sp>
        <p:nvSpPr>
          <p:cNvPr id="8" name="Shape 2">
            <a:extLst>
              <a:ext uri="{FF2B5EF4-FFF2-40B4-BE49-F238E27FC236}">
                <a16:creationId xmlns:a16="http://schemas.microsoft.com/office/drawing/2014/main" id="{ADEA26BA-D275-3B52-245D-1D78178C9EB7}"/>
              </a:ext>
            </a:extLst>
          </p:cNvPr>
          <p:cNvSpPr/>
          <p:nvPr/>
        </p:nvSpPr>
        <p:spPr>
          <a:xfrm>
            <a:off x="3329881" y="2523059"/>
            <a:ext cx="2531567" cy="1690886"/>
          </a:xfrm>
          <a:prstGeom prst="roundRect">
            <a:avLst>
              <a:gd name="adj" fmla="val 7210"/>
            </a:avLst>
          </a:prstGeom>
          <a:solidFill>
            <a:srgbClr val="FFFFFF"/>
          </a:solidFill>
          <a:ln/>
        </p:spPr>
        <p:txBody>
          <a:bodyPr>
            <a:spAutoFit/>
          </a:bodyPr>
          <a:lstStyle/>
          <a:p>
            <a:endParaRPr lang="en-US"/>
          </a:p>
        </p:txBody>
      </p:sp>
      <p:sp>
        <p:nvSpPr>
          <p:cNvPr id="9" name="Shape 3">
            <a:extLst>
              <a:ext uri="{FF2B5EF4-FFF2-40B4-BE49-F238E27FC236}">
                <a16:creationId xmlns:a16="http://schemas.microsoft.com/office/drawing/2014/main" id="{B732EEA6-7A90-35D7-5D57-087F1E654109}"/>
              </a:ext>
            </a:extLst>
          </p:cNvPr>
          <p:cNvSpPr/>
          <p:nvPr/>
        </p:nvSpPr>
        <p:spPr>
          <a:xfrm>
            <a:off x="3329881" y="2497659"/>
            <a:ext cx="2531567" cy="101600"/>
          </a:xfrm>
          <a:prstGeom prst="roundRect">
            <a:avLst>
              <a:gd name="adj" fmla="val 161030"/>
            </a:avLst>
          </a:prstGeom>
          <a:solidFill>
            <a:srgbClr val="84C1FA"/>
          </a:solidFill>
          <a:ln/>
        </p:spPr>
        <p:txBody>
          <a:bodyPr>
            <a:spAutoFit/>
          </a:bodyPr>
          <a:lstStyle/>
          <a:p>
            <a:endParaRPr lang="en-US"/>
          </a:p>
        </p:txBody>
      </p:sp>
      <p:sp>
        <p:nvSpPr>
          <p:cNvPr id="10" name="Shape 4">
            <a:extLst>
              <a:ext uri="{FF2B5EF4-FFF2-40B4-BE49-F238E27FC236}">
                <a16:creationId xmlns:a16="http://schemas.microsoft.com/office/drawing/2014/main" id="{A92FDA32-C480-3A81-C98B-358B1C449408}"/>
              </a:ext>
            </a:extLst>
          </p:cNvPr>
          <p:cNvSpPr/>
          <p:nvPr/>
        </p:nvSpPr>
        <p:spPr>
          <a:xfrm>
            <a:off x="4322961" y="2250405"/>
            <a:ext cx="545307" cy="545307"/>
          </a:xfrm>
          <a:prstGeom prst="roundRect">
            <a:avLst>
              <a:gd name="adj" fmla="val 139738"/>
            </a:avLst>
          </a:prstGeom>
          <a:solidFill>
            <a:srgbClr val="84C1FA"/>
          </a:solidFill>
          <a:ln/>
        </p:spPr>
        <p:txBody>
          <a:bodyPr>
            <a:spAutoFit/>
          </a:bodyPr>
          <a:lstStyle/>
          <a:p>
            <a:endParaRPr lang="en-US"/>
          </a:p>
        </p:txBody>
      </p:sp>
      <p:sp>
        <p:nvSpPr>
          <p:cNvPr id="11" name="Text 5">
            <a:extLst>
              <a:ext uri="{FF2B5EF4-FFF2-40B4-BE49-F238E27FC236}">
                <a16:creationId xmlns:a16="http://schemas.microsoft.com/office/drawing/2014/main" id="{7A30AE75-F197-A3B7-5167-BD42DC1D3415}"/>
              </a:ext>
            </a:extLst>
          </p:cNvPr>
          <p:cNvSpPr/>
          <p:nvPr/>
        </p:nvSpPr>
        <p:spPr>
          <a:xfrm>
            <a:off x="4587396" y="2374982"/>
            <a:ext cx="81754" cy="313804"/>
          </a:xfrm>
          <a:prstGeom prst="rect">
            <a:avLst/>
          </a:prstGeom>
          <a:noFill/>
          <a:ln/>
        </p:spPr>
        <p:txBody>
          <a:bodyPr wrap="none" lIns="0" tIns="0" rIns="0" bIns="0" rtlCol="0" anchor="t">
            <a:spAutoFit/>
          </a:bodyPr>
          <a:lstStyle/>
          <a:p>
            <a:pPr algn="r" rtl="1">
              <a:lnSpc>
                <a:spcPts val="2667"/>
              </a:lnSpc>
            </a:pPr>
            <a:r>
              <a:rPr lang="en-US" sz="1708" dirty="0">
                <a:latin typeface="Alexandria" pitchFamily="2" charset="-78"/>
                <a:ea typeface="Instrument Sans Semi Bold" pitchFamily="34" charset="-122"/>
                <a:cs typeface="Alexandria" pitchFamily="2" charset="-78"/>
              </a:rPr>
              <a:t>1</a:t>
            </a:r>
            <a:endParaRPr lang="en-US" sz="1708" dirty="0">
              <a:latin typeface="Alexandria" pitchFamily="2" charset="-78"/>
              <a:cs typeface="Alexandria" pitchFamily="2" charset="-78"/>
            </a:endParaRPr>
          </a:p>
        </p:txBody>
      </p:sp>
      <p:sp>
        <p:nvSpPr>
          <p:cNvPr id="12" name="Text 6">
            <a:extLst>
              <a:ext uri="{FF2B5EF4-FFF2-40B4-BE49-F238E27FC236}">
                <a16:creationId xmlns:a16="http://schemas.microsoft.com/office/drawing/2014/main" id="{A7365821-687B-C1AE-E032-E67268B96DB7}"/>
              </a:ext>
            </a:extLst>
          </p:cNvPr>
          <p:cNvSpPr/>
          <p:nvPr/>
        </p:nvSpPr>
        <p:spPr>
          <a:xfrm>
            <a:off x="3959904" y="2977481"/>
            <a:ext cx="1694375" cy="267061"/>
          </a:xfrm>
          <a:prstGeom prst="rect">
            <a:avLst/>
          </a:prstGeom>
          <a:noFill/>
          <a:ln/>
        </p:spPr>
        <p:txBody>
          <a:bodyPr wrap="none" lIns="0" tIns="0" rIns="0" bIns="0" rtlCol="0" anchor="t">
            <a:spAutoFit/>
          </a:bodyPr>
          <a:lstStyle/>
          <a:p>
            <a:pPr algn="r" rtl="1">
              <a:lnSpc>
                <a:spcPts val="2208"/>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القطاع السوقي</a:t>
            </a:r>
            <a:endParaRPr lang="en-US" sz="1750"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34617BC6-6796-60DF-6EB4-19015E0372F5}"/>
              </a:ext>
            </a:extLst>
          </p:cNvPr>
          <p:cNvSpPr/>
          <p:nvPr/>
        </p:nvSpPr>
        <p:spPr>
          <a:xfrm>
            <a:off x="3537050" y="3436268"/>
            <a:ext cx="2117229" cy="538609"/>
          </a:xfrm>
          <a:prstGeom prst="rect">
            <a:avLst/>
          </a:prstGeom>
          <a:noFill/>
          <a:ln/>
        </p:spPr>
        <p:txBody>
          <a:bodyPr wrap="square" lIns="0" tIns="0" rIns="0" bIns="0" rtlCol="0" anchor="t">
            <a:spAutoFit/>
          </a:bodyPr>
          <a:lstStyle/>
          <a:p>
            <a:pPr algn="ctr" rtl="1">
              <a:lnSpc>
                <a:spcPts val="2208"/>
              </a:lnSpc>
            </a:pPr>
            <a:r>
              <a:rPr lang="en-US" sz="1417" dirty="0">
                <a:solidFill>
                  <a:srgbClr val="1E3063"/>
                </a:solidFill>
                <a:latin typeface="Alexandria" pitchFamily="2" charset="-78"/>
                <a:ea typeface="Instrument Sans Medium" pitchFamily="34" charset="-122"/>
                <a:cs typeface="Alexandria" pitchFamily="2" charset="-78"/>
              </a:rPr>
              <a:t>نوع المنتجات والخدمات في الأسواق المستهدفة</a:t>
            </a:r>
            <a:endParaRPr lang="en-US" sz="1417"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39DC44B5-2DB9-4356-7446-A916A1A4518A}"/>
              </a:ext>
            </a:extLst>
          </p:cNvPr>
          <p:cNvSpPr/>
          <p:nvPr/>
        </p:nvSpPr>
        <p:spPr>
          <a:xfrm>
            <a:off x="623392" y="2523059"/>
            <a:ext cx="2531666" cy="1690886"/>
          </a:xfrm>
          <a:prstGeom prst="roundRect">
            <a:avLst>
              <a:gd name="adj" fmla="val 7210"/>
            </a:avLst>
          </a:prstGeom>
          <a:solidFill>
            <a:srgbClr val="FFFFFF"/>
          </a:solidFill>
          <a:ln/>
        </p:spPr>
        <p:txBody>
          <a:bodyPr>
            <a:spAutoFit/>
          </a:bodyPr>
          <a:lstStyle/>
          <a:p>
            <a:endParaRPr lang="en-US"/>
          </a:p>
        </p:txBody>
      </p:sp>
      <p:sp>
        <p:nvSpPr>
          <p:cNvPr id="15" name="Shape 9">
            <a:extLst>
              <a:ext uri="{FF2B5EF4-FFF2-40B4-BE49-F238E27FC236}">
                <a16:creationId xmlns:a16="http://schemas.microsoft.com/office/drawing/2014/main" id="{547F68F4-FBB2-EA40-4D54-66C164A79F66}"/>
              </a:ext>
            </a:extLst>
          </p:cNvPr>
          <p:cNvSpPr/>
          <p:nvPr/>
        </p:nvSpPr>
        <p:spPr>
          <a:xfrm>
            <a:off x="623392" y="2497659"/>
            <a:ext cx="2531666" cy="101600"/>
          </a:xfrm>
          <a:prstGeom prst="roundRect">
            <a:avLst>
              <a:gd name="adj" fmla="val 161030"/>
            </a:avLst>
          </a:prstGeom>
          <a:solidFill>
            <a:srgbClr val="84C1FA"/>
          </a:solidFill>
          <a:ln/>
        </p:spPr>
        <p:txBody>
          <a:bodyPr>
            <a:spAutoFit/>
          </a:bodyPr>
          <a:lstStyle/>
          <a:p>
            <a:endParaRPr lang="en-US"/>
          </a:p>
        </p:txBody>
      </p:sp>
      <p:sp>
        <p:nvSpPr>
          <p:cNvPr id="16" name="Shape 10">
            <a:extLst>
              <a:ext uri="{FF2B5EF4-FFF2-40B4-BE49-F238E27FC236}">
                <a16:creationId xmlns:a16="http://schemas.microsoft.com/office/drawing/2014/main" id="{BE24474F-99C8-796C-05AD-99E48A48CABF}"/>
              </a:ext>
            </a:extLst>
          </p:cNvPr>
          <p:cNvSpPr/>
          <p:nvPr/>
        </p:nvSpPr>
        <p:spPr>
          <a:xfrm>
            <a:off x="1616571" y="2250405"/>
            <a:ext cx="545307" cy="545307"/>
          </a:xfrm>
          <a:prstGeom prst="roundRect">
            <a:avLst>
              <a:gd name="adj" fmla="val 139738"/>
            </a:avLst>
          </a:prstGeom>
          <a:solidFill>
            <a:srgbClr val="84C1FA"/>
          </a:solidFill>
          <a:ln/>
        </p:spPr>
        <p:txBody>
          <a:bodyPr>
            <a:spAutoFit/>
          </a:bodyPr>
          <a:lstStyle/>
          <a:p>
            <a:endParaRPr lang="en-US"/>
          </a:p>
        </p:txBody>
      </p:sp>
      <p:sp>
        <p:nvSpPr>
          <p:cNvPr id="17" name="Text 11">
            <a:extLst>
              <a:ext uri="{FF2B5EF4-FFF2-40B4-BE49-F238E27FC236}">
                <a16:creationId xmlns:a16="http://schemas.microsoft.com/office/drawing/2014/main" id="{FB957A10-E91A-70A8-E460-B62B07B1819A}"/>
              </a:ext>
            </a:extLst>
          </p:cNvPr>
          <p:cNvSpPr/>
          <p:nvPr/>
        </p:nvSpPr>
        <p:spPr>
          <a:xfrm>
            <a:off x="1837561" y="2358721"/>
            <a:ext cx="128240" cy="313804"/>
          </a:xfrm>
          <a:prstGeom prst="rect">
            <a:avLst/>
          </a:prstGeom>
          <a:noFill/>
          <a:ln/>
        </p:spPr>
        <p:txBody>
          <a:bodyPr wrap="none" lIns="0" tIns="0" rIns="0" bIns="0" rtlCol="0" anchor="t">
            <a:spAutoFit/>
          </a:bodyPr>
          <a:lstStyle/>
          <a:p>
            <a:pPr algn="r" rtl="1">
              <a:lnSpc>
                <a:spcPts val="2667"/>
              </a:lnSpc>
            </a:pPr>
            <a:r>
              <a:rPr lang="en-US" sz="1708" dirty="0">
                <a:latin typeface="Alexandria" pitchFamily="2" charset="-78"/>
                <a:ea typeface="Instrument Sans Semi Bold" pitchFamily="34" charset="-122"/>
                <a:cs typeface="Alexandria" pitchFamily="2" charset="-78"/>
              </a:rPr>
              <a:t>2</a:t>
            </a:r>
            <a:endParaRPr lang="en-US" sz="1708" dirty="0">
              <a:latin typeface="Alexandria" pitchFamily="2" charset="-78"/>
              <a:cs typeface="Alexandria" pitchFamily="2" charset="-78"/>
            </a:endParaRPr>
          </a:p>
        </p:txBody>
      </p:sp>
      <p:sp>
        <p:nvSpPr>
          <p:cNvPr id="19" name="Text 12">
            <a:extLst>
              <a:ext uri="{FF2B5EF4-FFF2-40B4-BE49-F238E27FC236}">
                <a16:creationId xmlns:a16="http://schemas.microsoft.com/office/drawing/2014/main" id="{1444C5F0-2F53-AB52-CEAA-0959C9EDC437}"/>
              </a:ext>
            </a:extLst>
          </p:cNvPr>
          <p:cNvSpPr/>
          <p:nvPr/>
        </p:nvSpPr>
        <p:spPr>
          <a:xfrm>
            <a:off x="1157333" y="2977481"/>
            <a:ext cx="1790555" cy="267061"/>
          </a:xfrm>
          <a:prstGeom prst="rect">
            <a:avLst/>
          </a:prstGeom>
          <a:noFill/>
          <a:ln/>
        </p:spPr>
        <p:txBody>
          <a:bodyPr wrap="none" lIns="0" tIns="0" rIns="0" bIns="0" rtlCol="0" anchor="t">
            <a:spAutoFit/>
          </a:bodyPr>
          <a:lstStyle/>
          <a:p>
            <a:pPr algn="r" rtl="1">
              <a:lnSpc>
                <a:spcPts val="2208"/>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القطاع الجغرافي</a:t>
            </a:r>
            <a:endParaRPr lang="en-US" sz="1750"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CBF3D825-B55A-93BB-4DF6-AC4D06979312}"/>
              </a:ext>
            </a:extLst>
          </p:cNvPr>
          <p:cNvSpPr/>
          <p:nvPr/>
        </p:nvSpPr>
        <p:spPr>
          <a:xfrm>
            <a:off x="830560" y="3436268"/>
            <a:ext cx="2117328" cy="538609"/>
          </a:xfrm>
          <a:prstGeom prst="rect">
            <a:avLst/>
          </a:prstGeom>
          <a:noFill/>
          <a:ln/>
        </p:spPr>
        <p:txBody>
          <a:bodyPr wrap="square" lIns="0" tIns="0" rIns="0" bIns="0" rtlCol="0" anchor="t">
            <a:spAutoFit/>
          </a:bodyPr>
          <a:lstStyle/>
          <a:p>
            <a:pPr algn="ctr" rtl="1">
              <a:lnSpc>
                <a:spcPts val="2208"/>
              </a:lnSpc>
            </a:pPr>
            <a:r>
              <a:rPr lang="en-US" sz="1417" dirty="0">
                <a:solidFill>
                  <a:srgbClr val="1E3063"/>
                </a:solidFill>
                <a:latin typeface="Alexandria" pitchFamily="2" charset="-78"/>
                <a:ea typeface="Instrument Sans Medium" pitchFamily="34" charset="-122"/>
                <a:cs typeface="Alexandria" pitchFamily="2" charset="-78"/>
              </a:rPr>
              <a:t>الأسواق الجغرافية محلية أو دولية</a:t>
            </a:r>
            <a:endParaRPr lang="en-US" sz="1417" dirty="0">
              <a:latin typeface="Alexandria" pitchFamily="2" charset="-78"/>
              <a:cs typeface="Alexandria" pitchFamily="2" charset="-78"/>
            </a:endParaRPr>
          </a:p>
        </p:txBody>
      </p:sp>
      <p:sp>
        <p:nvSpPr>
          <p:cNvPr id="21" name="Shape 14">
            <a:extLst>
              <a:ext uri="{FF2B5EF4-FFF2-40B4-BE49-F238E27FC236}">
                <a16:creationId xmlns:a16="http://schemas.microsoft.com/office/drawing/2014/main" id="{7985A6CA-8714-D20F-5875-B5151CDF423D}"/>
              </a:ext>
            </a:extLst>
          </p:cNvPr>
          <p:cNvSpPr/>
          <p:nvPr/>
        </p:nvSpPr>
        <p:spPr>
          <a:xfrm>
            <a:off x="3329881" y="4661421"/>
            <a:ext cx="2531567" cy="1690886"/>
          </a:xfrm>
          <a:prstGeom prst="roundRect">
            <a:avLst>
              <a:gd name="adj" fmla="val 7210"/>
            </a:avLst>
          </a:prstGeom>
          <a:solidFill>
            <a:srgbClr val="FFFFFF"/>
          </a:solidFill>
          <a:ln/>
        </p:spPr>
        <p:txBody>
          <a:bodyPr>
            <a:spAutoFit/>
          </a:bodyPr>
          <a:lstStyle/>
          <a:p>
            <a:endParaRPr lang="en-US"/>
          </a:p>
        </p:txBody>
      </p:sp>
      <p:sp>
        <p:nvSpPr>
          <p:cNvPr id="22" name="Shape 15">
            <a:extLst>
              <a:ext uri="{FF2B5EF4-FFF2-40B4-BE49-F238E27FC236}">
                <a16:creationId xmlns:a16="http://schemas.microsoft.com/office/drawing/2014/main" id="{AC544828-6C47-E7DD-A45F-7A48831E48CE}"/>
              </a:ext>
            </a:extLst>
          </p:cNvPr>
          <p:cNvSpPr/>
          <p:nvPr/>
        </p:nvSpPr>
        <p:spPr>
          <a:xfrm>
            <a:off x="3329881" y="4636021"/>
            <a:ext cx="2531567" cy="101600"/>
          </a:xfrm>
          <a:prstGeom prst="roundRect">
            <a:avLst>
              <a:gd name="adj" fmla="val 161030"/>
            </a:avLst>
          </a:prstGeom>
          <a:solidFill>
            <a:srgbClr val="84C1FA"/>
          </a:solidFill>
          <a:ln/>
        </p:spPr>
        <p:txBody>
          <a:bodyPr>
            <a:spAutoFit/>
          </a:bodyPr>
          <a:lstStyle/>
          <a:p>
            <a:endParaRPr lang="en-US"/>
          </a:p>
        </p:txBody>
      </p:sp>
      <p:sp>
        <p:nvSpPr>
          <p:cNvPr id="24" name="Shape 16">
            <a:extLst>
              <a:ext uri="{FF2B5EF4-FFF2-40B4-BE49-F238E27FC236}">
                <a16:creationId xmlns:a16="http://schemas.microsoft.com/office/drawing/2014/main" id="{AC44674D-52A6-ECA4-47F1-BB0BFF180D26}"/>
              </a:ext>
            </a:extLst>
          </p:cNvPr>
          <p:cNvSpPr/>
          <p:nvPr/>
        </p:nvSpPr>
        <p:spPr>
          <a:xfrm>
            <a:off x="4322961" y="4388768"/>
            <a:ext cx="545307" cy="545307"/>
          </a:xfrm>
          <a:prstGeom prst="roundRect">
            <a:avLst>
              <a:gd name="adj" fmla="val 139738"/>
            </a:avLst>
          </a:prstGeom>
          <a:solidFill>
            <a:srgbClr val="84C1FA"/>
          </a:solidFill>
          <a:ln/>
        </p:spPr>
        <p:txBody>
          <a:bodyPr>
            <a:spAutoFit/>
          </a:bodyPr>
          <a:lstStyle/>
          <a:p>
            <a:endParaRPr lang="en-US"/>
          </a:p>
        </p:txBody>
      </p:sp>
      <p:sp>
        <p:nvSpPr>
          <p:cNvPr id="26" name="Text 17">
            <a:extLst>
              <a:ext uri="{FF2B5EF4-FFF2-40B4-BE49-F238E27FC236}">
                <a16:creationId xmlns:a16="http://schemas.microsoft.com/office/drawing/2014/main" id="{CD26D2DA-2A2F-D049-7DF4-81F1F15FB01D}"/>
              </a:ext>
            </a:extLst>
          </p:cNvPr>
          <p:cNvSpPr/>
          <p:nvPr/>
        </p:nvSpPr>
        <p:spPr>
          <a:xfrm>
            <a:off x="4549268" y="4498082"/>
            <a:ext cx="128240" cy="313804"/>
          </a:xfrm>
          <a:prstGeom prst="rect">
            <a:avLst/>
          </a:prstGeom>
          <a:noFill/>
          <a:ln/>
        </p:spPr>
        <p:txBody>
          <a:bodyPr wrap="none" lIns="0" tIns="0" rIns="0" bIns="0" rtlCol="0" anchor="t">
            <a:spAutoFit/>
          </a:bodyPr>
          <a:lstStyle/>
          <a:p>
            <a:pPr algn="r" rtl="1">
              <a:lnSpc>
                <a:spcPts val="2667"/>
              </a:lnSpc>
            </a:pPr>
            <a:r>
              <a:rPr lang="en-US" sz="1708" dirty="0">
                <a:latin typeface="Alexandria" pitchFamily="2" charset="-78"/>
                <a:ea typeface="Instrument Sans Semi Bold" pitchFamily="34" charset="-122"/>
                <a:cs typeface="Alexandria" pitchFamily="2" charset="-78"/>
              </a:rPr>
              <a:t>3</a:t>
            </a:r>
            <a:endParaRPr lang="en-US" sz="1708" dirty="0">
              <a:latin typeface="Alexandria" pitchFamily="2" charset="-78"/>
              <a:cs typeface="Alexandria" pitchFamily="2" charset="-78"/>
            </a:endParaRPr>
          </a:p>
        </p:txBody>
      </p:sp>
      <p:sp>
        <p:nvSpPr>
          <p:cNvPr id="27" name="Text 18">
            <a:extLst>
              <a:ext uri="{FF2B5EF4-FFF2-40B4-BE49-F238E27FC236}">
                <a16:creationId xmlns:a16="http://schemas.microsoft.com/office/drawing/2014/main" id="{103C545A-8103-7AA3-96DC-4379AFDD0B9D}"/>
              </a:ext>
            </a:extLst>
          </p:cNvPr>
          <p:cNvSpPr/>
          <p:nvPr/>
        </p:nvSpPr>
        <p:spPr>
          <a:xfrm>
            <a:off x="3879754" y="5115843"/>
            <a:ext cx="1774525" cy="267061"/>
          </a:xfrm>
          <a:prstGeom prst="rect">
            <a:avLst/>
          </a:prstGeom>
          <a:noFill/>
          <a:ln/>
        </p:spPr>
        <p:txBody>
          <a:bodyPr wrap="none" lIns="0" tIns="0" rIns="0" bIns="0" rtlCol="0" anchor="t">
            <a:spAutoFit/>
          </a:bodyPr>
          <a:lstStyle/>
          <a:p>
            <a:pPr algn="r" rtl="1">
              <a:lnSpc>
                <a:spcPts val="2208"/>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القطاع الوظيفي</a:t>
            </a:r>
            <a:endParaRPr lang="en-US" sz="1750" b="1" dirty="0">
              <a:solidFill>
                <a:schemeClr val="accent2">
                  <a:lumMod val="75000"/>
                </a:schemeClr>
              </a:solidFill>
              <a:latin typeface="Alexandria" pitchFamily="2" charset="-78"/>
              <a:cs typeface="Alexandria" pitchFamily="2" charset="-78"/>
            </a:endParaRPr>
          </a:p>
        </p:txBody>
      </p:sp>
      <p:sp>
        <p:nvSpPr>
          <p:cNvPr id="28" name="Text 19">
            <a:extLst>
              <a:ext uri="{FF2B5EF4-FFF2-40B4-BE49-F238E27FC236}">
                <a16:creationId xmlns:a16="http://schemas.microsoft.com/office/drawing/2014/main" id="{DAFB6201-4B73-21FC-1E70-FE981B5FD65B}"/>
              </a:ext>
            </a:extLst>
          </p:cNvPr>
          <p:cNvSpPr/>
          <p:nvPr/>
        </p:nvSpPr>
        <p:spPr>
          <a:xfrm>
            <a:off x="3537050" y="5574630"/>
            <a:ext cx="2117229" cy="538609"/>
          </a:xfrm>
          <a:prstGeom prst="rect">
            <a:avLst/>
          </a:prstGeom>
          <a:noFill/>
          <a:ln/>
        </p:spPr>
        <p:txBody>
          <a:bodyPr wrap="square" lIns="0" tIns="0" rIns="0" bIns="0" rtlCol="0" anchor="t">
            <a:spAutoFit/>
          </a:bodyPr>
          <a:lstStyle/>
          <a:p>
            <a:pPr algn="ctr" rtl="1">
              <a:lnSpc>
                <a:spcPts val="2208"/>
              </a:lnSpc>
            </a:pPr>
            <a:r>
              <a:rPr lang="en-US" sz="1417" dirty="0">
                <a:solidFill>
                  <a:srgbClr val="1E3063"/>
                </a:solidFill>
                <a:latin typeface="Alexandria" pitchFamily="2" charset="-78"/>
                <a:ea typeface="Instrument Sans Medium" pitchFamily="34" charset="-122"/>
                <a:cs typeface="Alexandria" pitchFamily="2" charset="-78"/>
              </a:rPr>
              <a:t>المجالات التي تركز فيها المؤسسة جهودها</a:t>
            </a:r>
            <a:endParaRPr lang="en-US" sz="1417" dirty="0">
              <a:latin typeface="Alexandria" pitchFamily="2" charset="-78"/>
              <a:cs typeface="Alexandria" pitchFamily="2" charset="-78"/>
            </a:endParaRPr>
          </a:p>
        </p:txBody>
      </p:sp>
      <p:sp>
        <p:nvSpPr>
          <p:cNvPr id="29" name="Shape 20">
            <a:extLst>
              <a:ext uri="{FF2B5EF4-FFF2-40B4-BE49-F238E27FC236}">
                <a16:creationId xmlns:a16="http://schemas.microsoft.com/office/drawing/2014/main" id="{ECE7A280-7EA1-E3F4-881F-2EDFC3C8EB46}"/>
              </a:ext>
            </a:extLst>
          </p:cNvPr>
          <p:cNvSpPr/>
          <p:nvPr/>
        </p:nvSpPr>
        <p:spPr>
          <a:xfrm>
            <a:off x="623392" y="4661421"/>
            <a:ext cx="2531666" cy="1690886"/>
          </a:xfrm>
          <a:prstGeom prst="roundRect">
            <a:avLst>
              <a:gd name="adj" fmla="val 7210"/>
            </a:avLst>
          </a:prstGeom>
          <a:solidFill>
            <a:srgbClr val="FFFFFF"/>
          </a:solidFill>
          <a:ln/>
        </p:spPr>
        <p:txBody>
          <a:bodyPr>
            <a:spAutoFit/>
          </a:bodyPr>
          <a:lstStyle/>
          <a:p>
            <a:endParaRPr lang="en-US"/>
          </a:p>
        </p:txBody>
      </p:sp>
      <p:sp>
        <p:nvSpPr>
          <p:cNvPr id="30" name="Shape 21">
            <a:extLst>
              <a:ext uri="{FF2B5EF4-FFF2-40B4-BE49-F238E27FC236}">
                <a16:creationId xmlns:a16="http://schemas.microsoft.com/office/drawing/2014/main" id="{F48F8E03-60C1-FC3B-ED5D-413C591749E2}"/>
              </a:ext>
            </a:extLst>
          </p:cNvPr>
          <p:cNvSpPr/>
          <p:nvPr/>
        </p:nvSpPr>
        <p:spPr>
          <a:xfrm>
            <a:off x="623392" y="4636021"/>
            <a:ext cx="2531666" cy="101600"/>
          </a:xfrm>
          <a:prstGeom prst="roundRect">
            <a:avLst>
              <a:gd name="adj" fmla="val 161030"/>
            </a:avLst>
          </a:prstGeom>
          <a:solidFill>
            <a:srgbClr val="84C1FA"/>
          </a:solidFill>
          <a:ln/>
        </p:spPr>
        <p:txBody>
          <a:bodyPr>
            <a:spAutoFit/>
          </a:bodyPr>
          <a:lstStyle/>
          <a:p>
            <a:endParaRPr lang="en-US"/>
          </a:p>
        </p:txBody>
      </p:sp>
      <p:sp>
        <p:nvSpPr>
          <p:cNvPr id="31" name="Shape 22">
            <a:extLst>
              <a:ext uri="{FF2B5EF4-FFF2-40B4-BE49-F238E27FC236}">
                <a16:creationId xmlns:a16="http://schemas.microsoft.com/office/drawing/2014/main" id="{25A18F03-D4C4-63D7-FF5D-C092196DA50E}"/>
              </a:ext>
            </a:extLst>
          </p:cNvPr>
          <p:cNvSpPr/>
          <p:nvPr/>
        </p:nvSpPr>
        <p:spPr>
          <a:xfrm>
            <a:off x="1616571" y="4388768"/>
            <a:ext cx="545307" cy="545307"/>
          </a:xfrm>
          <a:prstGeom prst="roundRect">
            <a:avLst>
              <a:gd name="adj" fmla="val 139738"/>
            </a:avLst>
          </a:prstGeom>
          <a:solidFill>
            <a:srgbClr val="84C1FA"/>
          </a:solidFill>
          <a:ln/>
        </p:spPr>
        <p:txBody>
          <a:bodyPr>
            <a:spAutoFit/>
          </a:bodyPr>
          <a:lstStyle/>
          <a:p>
            <a:endParaRPr lang="en-US"/>
          </a:p>
        </p:txBody>
      </p:sp>
      <p:sp>
        <p:nvSpPr>
          <p:cNvPr id="32" name="Text 23">
            <a:extLst>
              <a:ext uri="{FF2B5EF4-FFF2-40B4-BE49-F238E27FC236}">
                <a16:creationId xmlns:a16="http://schemas.microsoft.com/office/drawing/2014/main" id="{79E3846B-76FC-AD12-613B-6E3DCF59447A}"/>
              </a:ext>
            </a:extLst>
          </p:cNvPr>
          <p:cNvSpPr/>
          <p:nvPr/>
        </p:nvSpPr>
        <p:spPr>
          <a:xfrm>
            <a:off x="1800319" y="4458361"/>
            <a:ext cx="131446" cy="313804"/>
          </a:xfrm>
          <a:prstGeom prst="rect">
            <a:avLst/>
          </a:prstGeom>
          <a:noFill/>
          <a:ln/>
        </p:spPr>
        <p:txBody>
          <a:bodyPr wrap="none" lIns="0" tIns="0" rIns="0" bIns="0" rtlCol="0" anchor="t">
            <a:spAutoFit/>
          </a:bodyPr>
          <a:lstStyle/>
          <a:p>
            <a:pPr algn="r" rtl="1">
              <a:lnSpc>
                <a:spcPts val="2667"/>
              </a:lnSpc>
            </a:pPr>
            <a:r>
              <a:rPr lang="en-US" sz="1708" dirty="0">
                <a:latin typeface="Alexandria" pitchFamily="2" charset="-78"/>
                <a:ea typeface="Instrument Sans Semi Bold" pitchFamily="34" charset="-122"/>
                <a:cs typeface="Alexandria" pitchFamily="2" charset="-78"/>
              </a:rPr>
              <a:t>4</a:t>
            </a:r>
            <a:endParaRPr lang="en-US" sz="1708" dirty="0">
              <a:latin typeface="Alexandria" pitchFamily="2" charset="-78"/>
              <a:cs typeface="Alexandria" pitchFamily="2" charset="-78"/>
            </a:endParaRPr>
          </a:p>
        </p:txBody>
      </p:sp>
      <p:sp>
        <p:nvSpPr>
          <p:cNvPr id="33" name="Text 24">
            <a:extLst>
              <a:ext uri="{FF2B5EF4-FFF2-40B4-BE49-F238E27FC236}">
                <a16:creationId xmlns:a16="http://schemas.microsoft.com/office/drawing/2014/main" id="{C08DA950-9FA7-5D32-62C9-85DCEB7EDCC1}"/>
              </a:ext>
            </a:extLst>
          </p:cNvPr>
          <p:cNvSpPr/>
          <p:nvPr/>
        </p:nvSpPr>
        <p:spPr>
          <a:xfrm>
            <a:off x="1437859" y="5115843"/>
            <a:ext cx="1510029" cy="267061"/>
          </a:xfrm>
          <a:prstGeom prst="rect">
            <a:avLst/>
          </a:prstGeom>
          <a:noFill/>
          <a:ln/>
        </p:spPr>
        <p:txBody>
          <a:bodyPr wrap="none" lIns="0" tIns="0" rIns="0" bIns="0" rtlCol="0" anchor="t">
            <a:spAutoFit/>
          </a:bodyPr>
          <a:lstStyle/>
          <a:p>
            <a:pPr algn="r" rtl="1">
              <a:lnSpc>
                <a:spcPts val="2208"/>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القطاع الزمني</a:t>
            </a:r>
            <a:endParaRPr lang="en-US" sz="1750" b="1" dirty="0">
              <a:solidFill>
                <a:schemeClr val="accent2">
                  <a:lumMod val="75000"/>
                </a:schemeClr>
              </a:solidFill>
              <a:latin typeface="Alexandria" pitchFamily="2" charset="-78"/>
              <a:cs typeface="Alexandria" pitchFamily="2" charset="-78"/>
            </a:endParaRPr>
          </a:p>
        </p:txBody>
      </p:sp>
      <p:sp>
        <p:nvSpPr>
          <p:cNvPr id="34" name="Text 25">
            <a:extLst>
              <a:ext uri="{FF2B5EF4-FFF2-40B4-BE49-F238E27FC236}">
                <a16:creationId xmlns:a16="http://schemas.microsoft.com/office/drawing/2014/main" id="{1CEF07BE-41CC-5712-C40A-D39F52C9DBB8}"/>
              </a:ext>
            </a:extLst>
          </p:cNvPr>
          <p:cNvSpPr/>
          <p:nvPr/>
        </p:nvSpPr>
        <p:spPr>
          <a:xfrm>
            <a:off x="830560" y="5574630"/>
            <a:ext cx="2117328" cy="538609"/>
          </a:xfrm>
          <a:prstGeom prst="rect">
            <a:avLst/>
          </a:prstGeom>
          <a:noFill/>
          <a:ln/>
        </p:spPr>
        <p:txBody>
          <a:bodyPr wrap="square" lIns="0" tIns="0" rIns="0" bIns="0" rtlCol="0" anchor="t">
            <a:spAutoFit/>
          </a:bodyPr>
          <a:lstStyle/>
          <a:p>
            <a:pPr algn="ctr" rtl="1">
              <a:lnSpc>
                <a:spcPts val="2208"/>
              </a:lnSpc>
            </a:pPr>
            <a:r>
              <a:rPr lang="en-US" sz="1417" dirty="0">
                <a:solidFill>
                  <a:srgbClr val="1E3063"/>
                </a:solidFill>
                <a:latin typeface="Alexandria" pitchFamily="2" charset="-78"/>
                <a:ea typeface="Instrument Sans Medium" pitchFamily="34" charset="-122"/>
                <a:cs typeface="Alexandria" pitchFamily="2" charset="-78"/>
              </a:rPr>
              <a:t>مدة التزام المؤسسة في السوق وأفقها الزمني</a:t>
            </a:r>
            <a:endParaRPr lang="en-US" sz="1417" dirty="0">
              <a:latin typeface="Alexandria" pitchFamily="2" charset="-78"/>
              <a:cs typeface="Alexandria" pitchFamily="2" charset="-78"/>
            </a:endParaRPr>
          </a:p>
        </p:txBody>
      </p:sp>
      <p:sp>
        <p:nvSpPr>
          <p:cNvPr id="35" name="Text 26">
            <a:extLst>
              <a:ext uri="{FF2B5EF4-FFF2-40B4-BE49-F238E27FC236}">
                <a16:creationId xmlns:a16="http://schemas.microsoft.com/office/drawing/2014/main" id="{C4F94F81-5EC5-0EE8-9090-399D949B031C}"/>
              </a:ext>
            </a:extLst>
          </p:cNvPr>
          <p:cNvSpPr/>
          <p:nvPr/>
        </p:nvSpPr>
        <p:spPr>
          <a:xfrm>
            <a:off x="8300073" y="1769790"/>
            <a:ext cx="3249287" cy="267061"/>
          </a:xfrm>
          <a:prstGeom prst="rect">
            <a:avLst/>
          </a:prstGeom>
          <a:noFill/>
          <a:ln/>
        </p:spPr>
        <p:txBody>
          <a:bodyPr wrap="none" lIns="0" tIns="0" rIns="0" bIns="0" rtlCol="0" anchor="t">
            <a:spAutoFit/>
          </a:bodyPr>
          <a:lstStyle/>
          <a:p>
            <a:pPr algn="r" rtl="1">
              <a:lnSpc>
                <a:spcPts val="2208"/>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نطاق التنافس واسع أم ضيق؟</a:t>
            </a:r>
            <a:endParaRPr lang="en-US" sz="1750" b="1" dirty="0">
              <a:solidFill>
                <a:schemeClr val="accent2">
                  <a:lumMod val="75000"/>
                </a:schemeClr>
              </a:solidFill>
              <a:latin typeface="Alexandria" pitchFamily="2" charset="-78"/>
              <a:cs typeface="Alexandria" pitchFamily="2" charset="-78"/>
            </a:endParaRPr>
          </a:p>
        </p:txBody>
      </p:sp>
      <p:sp>
        <p:nvSpPr>
          <p:cNvPr id="36" name="Text 27">
            <a:extLst>
              <a:ext uri="{FF2B5EF4-FFF2-40B4-BE49-F238E27FC236}">
                <a16:creationId xmlns:a16="http://schemas.microsoft.com/office/drawing/2014/main" id="{B0F5759B-70A3-02A9-E3CA-72FB8D0EAC4A}"/>
              </a:ext>
            </a:extLst>
          </p:cNvPr>
          <p:cNvSpPr/>
          <p:nvPr/>
        </p:nvSpPr>
        <p:spPr>
          <a:xfrm>
            <a:off x="6311306" y="2228577"/>
            <a:ext cx="5238056" cy="1404872"/>
          </a:xfrm>
          <a:prstGeom prst="rect">
            <a:avLst/>
          </a:prstGeom>
          <a:noFill/>
          <a:ln/>
        </p:spPr>
        <p:txBody>
          <a:bodyPr wrap="square" lIns="0" tIns="0" rIns="0" bIns="0" rtlCol="0" anchor="t">
            <a:spAutoFit/>
          </a:bodyPr>
          <a:lstStyle/>
          <a:p>
            <a:pPr algn="ctr" rtl="1">
              <a:lnSpc>
                <a:spcPct val="200000"/>
              </a:lnSpc>
            </a:pPr>
            <a:r>
              <a:rPr lang="en-US" sz="1600" b="1" dirty="0">
                <a:solidFill>
                  <a:srgbClr val="1E3063"/>
                </a:solidFill>
                <a:latin typeface="Alexandria" pitchFamily="2" charset="-78"/>
                <a:ea typeface="Instrument Sans Medium" pitchFamily="34" charset="-122"/>
                <a:cs typeface="Alexandria" pitchFamily="2" charset="-78"/>
              </a:rPr>
              <a:t>النطاق الواسع:</a:t>
            </a:r>
            <a:r>
              <a:rPr lang="en-US" sz="1600" dirty="0">
                <a:solidFill>
                  <a:srgbClr val="1E3063"/>
                </a:solidFill>
                <a:latin typeface="Alexandria" pitchFamily="2" charset="-78"/>
                <a:ea typeface="Instrument Sans Medium" pitchFamily="34" charset="-122"/>
                <a:cs typeface="Alexandria" pitchFamily="2" charset="-78"/>
              </a:rPr>
              <a:t> المؤسسة تعمل في عدة مجالات وتوفر منتجات وخدمات موزعة في أسواق متنوعة وقطاعات متعددة.</a:t>
            </a:r>
            <a:endParaRPr lang="en-US" sz="1600" dirty="0">
              <a:latin typeface="Alexandria" pitchFamily="2" charset="-78"/>
              <a:cs typeface="Alexandria" pitchFamily="2" charset="-78"/>
            </a:endParaRPr>
          </a:p>
        </p:txBody>
      </p:sp>
      <p:sp>
        <p:nvSpPr>
          <p:cNvPr id="37" name="Text 28">
            <a:extLst>
              <a:ext uri="{FF2B5EF4-FFF2-40B4-BE49-F238E27FC236}">
                <a16:creationId xmlns:a16="http://schemas.microsoft.com/office/drawing/2014/main" id="{F66EFDD7-5EFF-DF0A-9F78-F809851771BF}"/>
              </a:ext>
            </a:extLst>
          </p:cNvPr>
          <p:cNvSpPr/>
          <p:nvPr/>
        </p:nvSpPr>
        <p:spPr>
          <a:xfrm>
            <a:off x="6266047" y="3658397"/>
            <a:ext cx="5238056" cy="912429"/>
          </a:xfrm>
          <a:prstGeom prst="rect">
            <a:avLst/>
          </a:prstGeom>
          <a:noFill/>
          <a:ln/>
        </p:spPr>
        <p:txBody>
          <a:bodyPr wrap="square" lIns="0" tIns="0" rIns="0" bIns="0" rtlCol="0" anchor="t">
            <a:spAutoFit/>
          </a:bodyPr>
          <a:lstStyle/>
          <a:p>
            <a:pPr algn="r" rtl="1">
              <a:lnSpc>
                <a:spcPct val="200000"/>
              </a:lnSpc>
            </a:pPr>
            <a:r>
              <a:rPr lang="en-US" sz="1600" b="1" dirty="0">
                <a:solidFill>
                  <a:srgbClr val="1E3063"/>
                </a:solidFill>
                <a:latin typeface="Alexandria" pitchFamily="2" charset="-78"/>
                <a:ea typeface="Instrument Sans Medium" pitchFamily="34" charset="-122"/>
                <a:cs typeface="Alexandria" pitchFamily="2" charset="-78"/>
              </a:rPr>
              <a:t>النطاق الضيق:</a:t>
            </a:r>
            <a:r>
              <a:rPr lang="en-US" sz="1600" dirty="0">
                <a:solidFill>
                  <a:srgbClr val="1E3063"/>
                </a:solidFill>
                <a:latin typeface="Alexandria" pitchFamily="2" charset="-78"/>
                <a:ea typeface="Instrument Sans Medium" pitchFamily="34" charset="-122"/>
                <a:cs typeface="Alexandria" pitchFamily="2" charset="-78"/>
              </a:rPr>
              <a:t> المؤسسة تركز على تقديم منتجات محددة ضمن مجالات أو أسواق معينة فقط لتحقيق تميز أعمق.</a:t>
            </a:r>
            <a:endParaRPr lang="en-US" sz="1600" dirty="0">
              <a:latin typeface="Alexandria" pitchFamily="2" charset="-78"/>
              <a:cs typeface="Alexandria" pitchFamily="2" charset="-78"/>
            </a:endParaRPr>
          </a:p>
        </p:txBody>
      </p:sp>
      <p:sp>
        <p:nvSpPr>
          <p:cNvPr id="38" name="Shape 29">
            <a:extLst>
              <a:ext uri="{FF2B5EF4-FFF2-40B4-BE49-F238E27FC236}">
                <a16:creationId xmlns:a16="http://schemas.microsoft.com/office/drawing/2014/main" id="{1DCB8529-8F7F-EBB5-2D5F-540D5B825B53}"/>
              </a:ext>
            </a:extLst>
          </p:cNvPr>
          <p:cNvSpPr/>
          <p:nvPr/>
        </p:nvSpPr>
        <p:spPr>
          <a:xfrm>
            <a:off x="6257299" y="5077207"/>
            <a:ext cx="5238056" cy="1038919"/>
          </a:xfrm>
          <a:prstGeom prst="roundRect">
            <a:avLst>
              <a:gd name="adj" fmla="val 15748"/>
            </a:avLst>
          </a:prstGeom>
          <a:solidFill>
            <a:srgbClr val="B5DAFC"/>
          </a:solidFill>
          <a:ln/>
        </p:spPr>
        <p:txBody>
          <a:bodyPr>
            <a:spAutoFit/>
          </a:bodyPr>
          <a:lstStyle/>
          <a:p>
            <a:endParaRPr lang="en-US"/>
          </a:p>
        </p:txBody>
      </p:sp>
      <p:sp>
        <p:nvSpPr>
          <p:cNvPr id="40" name="Text 30">
            <a:extLst>
              <a:ext uri="{FF2B5EF4-FFF2-40B4-BE49-F238E27FC236}">
                <a16:creationId xmlns:a16="http://schemas.microsoft.com/office/drawing/2014/main" id="{CA6A8B50-A858-34FD-BCC1-65F41C60BEE6}"/>
              </a:ext>
            </a:extLst>
          </p:cNvPr>
          <p:cNvSpPr/>
          <p:nvPr/>
        </p:nvSpPr>
        <p:spPr>
          <a:xfrm>
            <a:off x="6848047" y="5297472"/>
            <a:ext cx="4465538" cy="544380"/>
          </a:xfrm>
          <a:prstGeom prst="rect">
            <a:avLst/>
          </a:prstGeom>
          <a:noFill/>
          <a:ln/>
        </p:spPr>
        <p:txBody>
          <a:bodyPr wrap="square" lIns="0" tIns="0" rIns="0" bIns="0" rtlCol="0" anchor="t">
            <a:spAutoFit/>
          </a:bodyPr>
          <a:lstStyle/>
          <a:p>
            <a:pPr algn="ctr" rtl="1">
              <a:lnSpc>
                <a:spcPts val="2208"/>
              </a:lnSpc>
            </a:pPr>
            <a:r>
              <a:rPr lang="en-US" sz="1600" dirty="0">
                <a:latin typeface="Alexandria" pitchFamily="2" charset="-78"/>
                <a:ea typeface="Instrument Sans Medium" pitchFamily="34" charset="-122"/>
                <a:cs typeface="Alexandria" pitchFamily="2" charset="-78"/>
              </a:rPr>
              <a:t>تحديد نطاق التنافس أساسي في استراتيجيات التوسع واختيار الأسواق المستهدفة.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7307450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6BA8866-BBCF-1EF0-500B-557589878BD9}"/>
              </a:ext>
            </a:extLst>
          </p:cNvPr>
          <p:cNvSpPr/>
          <p:nvPr/>
        </p:nvSpPr>
        <p:spPr>
          <a:xfrm>
            <a:off x="2666914" y="420075"/>
            <a:ext cx="4538102" cy="511935"/>
          </a:xfrm>
          <a:prstGeom prst="rect">
            <a:avLst/>
          </a:prstGeom>
          <a:noFill/>
          <a:ln/>
        </p:spPr>
        <p:txBody>
          <a:bodyPr wrap="none" lIns="0" tIns="0" rIns="0" bIns="0" rtlCol="0" anchor="t">
            <a:spAutoFit/>
          </a:bodyPr>
          <a:lstStyle/>
          <a:p>
            <a:pPr algn="r" rtl="1">
              <a:lnSpc>
                <a:spcPts val="4416"/>
              </a:lnSpc>
            </a:pPr>
            <a:r>
              <a:rPr lang="en-US" sz="2800" b="1" dirty="0">
                <a:solidFill>
                  <a:srgbClr val="00B0F0"/>
                </a:solidFill>
                <a:latin typeface="Alexandria" pitchFamily="2" charset="-78"/>
                <a:ea typeface="Instrument Sans Semi Bold" pitchFamily="34" charset="-122"/>
                <a:cs typeface="Alexandria" pitchFamily="2" charset="-78"/>
              </a:rPr>
              <a:t>دورة حياة الميزة التنافسية</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72251F57-DEDC-7D9E-7D8C-9653E5BCA156}"/>
              </a:ext>
            </a:extLst>
          </p:cNvPr>
          <p:cNvSpPr/>
          <p:nvPr/>
        </p:nvSpPr>
        <p:spPr>
          <a:xfrm>
            <a:off x="6075561" y="1412651"/>
            <a:ext cx="25400" cy="4418608"/>
          </a:xfrm>
          <a:prstGeom prst="roundRect">
            <a:avLst>
              <a:gd name="adj" fmla="val 639000"/>
            </a:avLst>
          </a:prstGeom>
          <a:solidFill>
            <a:srgbClr val="B4CCE3"/>
          </a:solidFill>
          <a:ln/>
        </p:spPr>
        <p:txBody>
          <a:bodyPr>
            <a:spAutoFit/>
          </a:bodyPr>
          <a:lstStyle/>
          <a:p>
            <a:endParaRPr lang="en-US"/>
          </a:p>
        </p:txBody>
      </p:sp>
      <p:sp>
        <p:nvSpPr>
          <p:cNvPr id="8" name="Shape 2">
            <a:extLst>
              <a:ext uri="{FF2B5EF4-FFF2-40B4-BE49-F238E27FC236}">
                <a16:creationId xmlns:a16="http://schemas.microsoft.com/office/drawing/2014/main" id="{10A1CB10-F220-0584-09C1-D33D3961286A}"/>
              </a:ext>
            </a:extLst>
          </p:cNvPr>
          <p:cNvSpPr/>
          <p:nvPr/>
        </p:nvSpPr>
        <p:spPr>
          <a:xfrm>
            <a:off x="6265714" y="1602755"/>
            <a:ext cx="540941" cy="25400"/>
          </a:xfrm>
          <a:prstGeom prst="roundRect">
            <a:avLst>
              <a:gd name="adj" fmla="val 639000"/>
            </a:avLst>
          </a:prstGeom>
          <a:solidFill>
            <a:srgbClr val="B4CCE3"/>
          </a:solidFill>
          <a:ln/>
        </p:spPr>
        <p:txBody>
          <a:bodyPr>
            <a:spAutoFit/>
          </a:bodyPr>
          <a:lstStyle/>
          <a:p>
            <a:endParaRPr lang="en-US"/>
          </a:p>
        </p:txBody>
      </p:sp>
      <p:sp>
        <p:nvSpPr>
          <p:cNvPr id="9" name="Shape 3">
            <a:extLst>
              <a:ext uri="{FF2B5EF4-FFF2-40B4-BE49-F238E27FC236}">
                <a16:creationId xmlns:a16="http://schemas.microsoft.com/office/drawing/2014/main" id="{428A489D-6ABB-5E26-9915-16F62806541F}"/>
              </a:ext>
            </a:extLst>
          </p:cNvPr>
          <p:cNvSpPr/>
          <p:nvPr/>
        </p:nvSpPr>
        <p:spPr>
          <a:xfrm>
            <a:off x="5885409" y="1412652"/>
            <a:ext cx="405706" cy="405706"/>
          </a:xfrm>
          <a:prstGeom prst="roundRect">
            <a:avLst>
              <a:gd name="adj" fmla="val 40006"/>
            </a:avLst>
          </a:prstGeom>
          <a:solidFill>
            <a:srgbClr val="CEE6FD"/>
          </a:solidFill>
          <a:ln/>
        </p:spPr>
        <p:txBody>
          <a:bodyPr>
            <a:spAutoFit/>
          </a:bodyPr>
          <a:lstStyle/>
          <a:p>
            <a:endParaRPr lang="en-US"/>
          </a:p>
        </p:txBody>
      </p:sp>
      <p:sp>
        <p:nvSpPr>
          <p:cNvPr id="10" name="Text 4">
            <a:extLst>
              <a:ext uri="{FF2B5EF4-FFF2-40B4-BE49-F238E27FC236}">
                <a16:creationId xmlns:a16="http://schemas.microsoft.com/office/drawing/2014/main" id="{821AADA8-D6F6-41CE-E5DD-A50799B22B92}"/>
              </a:ext>
            </a:extLst>
          </p:cNvPr>
          <p:cNvSpPr/>
          <p:nvPr/>
        </p:nvSpPr>
        <p:spPr>
          <a:xfrm>
            <a:off x="6024297" y="1518063"/>
            <a:ext cx="102592" cy="269304"/>
          </a:xfrm>
          <a:prstGeom prst="rect">
            <a:avLst/>
          </a:prstGeom>
          <a:noFill/>
          <a:ln/>
        </p:spPr>
        <p:txBody>
          <a:bodyPr wrap="none" lIns="0" tIns="0" rIns="0" bIns="0" rtlCol="0" anchor="t">
            <a:spAutoFit/>
          </a:bodyPr>
          <a:lstStyle/>
          <a:p>
            <a:pPr algn="ctr" rtl="1">
              <a:lnSpc>
                <a:spcPts val="2125"/>
              </a:lnSpc>
            </a:pPr>
            <a:r>
              <a:rPr lang="en-US" sz="2125" dirty="0">
                <a:solidFill>
                  <a:srgbClr val="1E3063"/>
                </a:solidFill>
                <a:latin typeface="Alexandria" pitchFamily="2" charset="-78"/>
                <a:ea typeface="Instrument Sans Semi Bold" pitchFamily="34" charset="-122"/>
                <a:cs typeface="Alexandria" pitchFamily="2" charset="-78"/>
              </a:rPr>
              <a:t>1</a:t>
            </a:r>
            <a:endParaRPr lang="en-US" sz="2125"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31EA704F-C6A5-58DF-3C0E-AC4113EC25A4}"/>
              </a:ext>
            </a:extLst>
          </p:cNvPr>
          <p:cNvSpPr/>
          <p:nvPr/>
        </p:nvSpPr>
        <p:spPr>
          <a:xfrm>
            <a:off x="6989961" y="1474564"/>
            <a:ext cx="1535677" cy="267061"/>
          </a:xfrm>
          <a:prstGeom prst="rect">
            <a:avLst/>
          </a:prstGeom>
          <a:noFill/>
          <a:ln/>
        </p:spPr>
        <p:txBody>
          <a:bodyPr wrap="none" lIns="0" tIns="0" rIns="0" bIns="0" rtlCol="0" anchor="t">
            <a:spAutoFit/>
          </a:bodyPr>
          <a:lstStyle/>
          <a:p>
            <a:pPr rtl="1">
              <a:lnSpc>
                <a:spcPts val="2208"/>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مرحلة التقديم</a:t>
            </a:r>
            <a:endParaRPr lang="en-US" sz="1750"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221E42C8-2966-F1D5-9790-B4B84608D4A8}"/>
              </a:ext>
            </a:extLst>
          </p:cNvPr>
          <p:cNvSpPr/>
          <p:nvPr/>
        </p:nvSpPr>
        <p:spPr>
          <a:xfrm>
            <a:off x="6989962" y="1859533"/>
            <a:ext cx="4121199" cy="537408"/>
          </a:xfrm>
          <a:prstGeom prst="rect">
            <a:avLst/>
          </a:prstGeom>
          <a:noFill/>
          <a:ln/>
        </p:spPr>
        <p:txBody>
          <a:bodyPr wrap="square" lIns="0" tIns="0" rIns="0" bIns="0" rtlCol="0" anchor="t">
            <a:spAutoFit/>
          </a:bodyPr>
          <a:lstStyle/>
          <a:p>
            <a:pPr rtl="1">
              <a:lnSpc>
                <a:spcPts val="2208"/>
              </a:lnSpc>
            </a:pPr>
            <a:r>
              <a:rPr lang="en-US" sz="1417" dirty="0">
                <a:solidFill>
                  <a:srgbClr val="1E3063"/>
                </a:solidFill>
                <a:latin typeface="Alexandria" pitchFamily="2" charset="-78"/>
                <a:ea typeface="Instrument Sans Medium" pitchFamily="34" charset="-122"/>
                <a:cs typeface="Alexandria" pitchFamily="2" charset="-78"/>
              </a:rPr>
              <a:t>بناء التواجد والوعي بالمنتجات وتحسين الخدمة للعملاء في السوق</a:t>
            </a:r>
            <a:endParaRPr lang="en-US" sz="1417"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FEB1463F-5E18-174D-E58A-5CE22DBCF847}"/>
              </a:ext>
            </a:extLst>
          </p:cNvPr>
          <p:cNvSpPr/>
          <p:nvPr/>
        </p:nvSpPr>
        <p:spPr>
          <a:xfrm>
            <a:off x="5369868" y="2668165"/>
            <a:ext cx="540941" cy="25400"/>
          </a:xfrm>
          <a:prstGeom prst="roundRect">
            <a:avLst>
              <a:gd name="adj" fmla="val 639000"/>
            </a:avLst>
          </a:prstGeom>
          <a:solidFill>
            <a:srgbClr val="B4CCE3"/>
          </a:solidFill>
          <a:ln/>
        </p:spPr>
        <p:txBody>
          <a:bodyPr>
            <a:spAutoFit/>
          </a:bodyPr>
          <a:lstStyle/>
          <a:p>
            <a:endParaRPr lang="en-US"/>
          </a:p>
        </p:txBody>
      </p:sp>
      <p:sp>
        <p:nvSpPr>
          <p:cNvPr id="14" name="Shape 8">
            <a:extLst>
              <a:ext uri="{FF2B5EF4-FFF2-40B4-BE49-F238E27FC236}">
                <a16:creationId xmlns:a16="http://schemas.microsoft.com/office/drawing/2014/main" id="{1B466F82-E9B1-3179-C87B-F4B66CFF25D5}"/>
              </a:ext>
            </a:extLst>
          </p:cNvPr>
          <p:cNvSpPr/>
          <p:nvPr/>
        </p:nvSpPr>
        <p:spPr>
          <a:xfrm>
            <a:off x="5885409" y="2478063"/>
            <a:ext cx="405706" cy="405706"/>
          </a:xfrm>
          <a:prstGeom prst="roundRect">
            <a:avLst>
              <a:gd name="adj" fmla="val 40006"/>
            </a:avLst>
          </a:prstGeom>
          <a:solidFill>
            <a:srgbClr val="CEE6FD"/>
          </a:solidFill>
          <a:ln/>
        </p:spPr>
        <p:txBody>
          <a:bodyPr>
            <a:spAutoFit/>
          </a:bodyPr>
          <a:lstStyle/>
          <a:p>
            <a:endParaRPr lang="en-US"/>
          </a:p>
        </p:txBody>
      </p:sp>
      <p:sp>
        <p:nvSpPr>
          <p:cNvPr id="15" name="Text 9">
            <a:extLst>
              <a:ext uri="{FF2B5EF4-FFF2-40B4-BE49-F238E27FC236}">
                <a16:creationId xmlns:a16="http://schemas.microsoft.com/office/drawing/2014/main" id="{F185F854-F9BA-BA27-0336-632739D4B95B}"/>
              </a:ext>
            </a:extLst>
          </p:cNvPr>
          <p:cNvSpPr/>
          <p:nvPr/>
        </p:nvSpPr>
        <p:spPr>
          <a:xfrm>
            <a:off x="6008861" y="2560445"/>
            <a:ext cx="158698" cy="269304"/>
          </a:xfrm>
          <a:prstGeom prst="rect">
            <a:avLst/>
          </a:prstGeom>
          <a:noFill/>
          <a:ln/>
        </p:spPr>
        <p:txBody>
          <a:bodyPr wrap="none" lIns="0" tIns="0" rIns="0" bIns="0" rtlCol="0" anchor="t">
            <a:spAutoFit/>
          </a:bodyPr>
          <a:lstStyle/>
          <a:p>
            <a:pPr algn="ctr" rtl="1">
              <a:lnSpc>
                <a:spcPts val="2125"/>
              </a:lnSpc>
            </a:pPr>
            <a:r>
              <a:rPr lang="en-US" sz="2125" dirty="0">
                <a:solidFill>
                  <a:srgbClr val="1E3063"/>
                </a:solidFill>
                <a:latin typeface="Alexandria" pitchFamily="2" charset="-78"/>
                <a:ea typeface="Instrument Sans Semi Bold" pitchFamily="34" charset="-122"/>
                <a:cs typeface="Alexandria" pitchFamily="2" charset="-78"/>
              </a:rPr>
              <a:t>2</a:t>
            </a:r>
            <a:endParaRPr lang="en-US" sz="2125" dirty="0">
              <a:latin typeface="Alexandria" pitchFamily="2" charset="-78"/>
              <a:cs typeface="Alexandria" pitchFamily="2" charset="-78"/>
            </a:endParaRPr>
          </a:p>
        </p:txBody>
      </p:sp>
      <p:sp>
        <p:nvSpPr>
          <p:cNvPr id="16" name="Text 10">
            <a:extLst>
              <a:ext uri="{FF2B5EF4-FFF2-40B4-BE49-F238E27FC236}">
                <a16:creationId xmlns:a16="http://schemas.microsoft.com/office/drawing/2014/main" id="{28C36A6C-13D7-AF5A-A4AF-A88A22BC6ED1}"/>
              </a:ext>
            </a:extLst>
          </p:cNvPr>
          <p:cNvSpPr/>
          <p:nvPr/>
        </p:nvSpPr>
        <p:spPr>
          <a:xfrm>
            <a:off x="3884922" y="2539975"/>
            <a:ext cx="1301639" cy="267061"/>
          </a:xfrm>
          <a:prstGeom prst="rect">
            <a:avLst/>
          </a:prstGeom>
          <a:noFill/>
          <a:ln/>
        </p:spPr>
        <p:txBody>
          <a:bodyPr wrap="none" lIns="0" tIns="0" rIns="0" bIns="0" rtlCol="0" anchor="t">
            <a:spAutoFit/>
          </a:bodyPr>
          <a:lstStyle/>
          <a:p>
            <a:pPr algn="r" rtl="1">
              <a:lnSpc>
                <a:spcPts val="2208"/>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مرحلة النمو</a:t>
            </a:r>
            <a:endParaRPr lang="en-US" sz="1750" b="1" dirty="0">
              <a:solidFill>
                <a:schemeClr val="accent2">
                  <a:lumMod val="75000"/>
                </a:schemeClr>
              </a:solidFill>
              <a:latin typeface="Alexandria" pitchFamily="2" charset="-78"/>
              <a:cs typeface="Alexandria" pitchFamily="2" charset="-78"/>
            </a:endParaRPr>
          </a:p>
        </p:txBody>
      </p:sp>
      <p:sp>
        <p:nvSpPr>
          <p:cNvPr id="17" name="Text 11">
            <a:extLst>
              <a:ext uri="{FF2B5EF4-FFF2-40B4-BE49-F238E27FC236}">
                <a16:creationId xmlns:a16="http://schemas.microsoft.com/office/drawing/2014/main" id="{B10505B3-27A8-6F7E-FA15-44DBEF1EE281}"/>
              </a:ext>
            </a:extLst>
          </p:cNvPr>
          <p:cNvSpPr/>
          <p:nvPr/>
        </p:nvSpPr>
        <p:spPr>
          <a:xfrm>
            <a:off x="411215" y="2924944"/>
            <a:ext cx="4775346" cy="256480"/>
          </a:xfrm>
          <a:prstGeom prst="rect">
            <a:avLst/>
          </a:prstGeom>
          <a:noFill/>
          <a:ln/>
        </p:spPr>
        <p:txBody>
          <a:bodyPr wrap="none" lIns="0" tIns="0" rIns="0" bIns="0" rtlCol="0" anchor="t">
            <a:spAutoFit/>
          </a:bodyPr>
          <a:lstStyle/>
          <a:p>
            <a:pPr algn="r" rtl="1">
              <a:lnSpc>
                <a:spcPts val="2208"/>
              </a:lnSpc>
            </a:pPr>
            <a:r>
              <a:rPr lang="en-US" sz="1417" dirty="0">
                <a:solidFill>
                  <a:srgbClr val="1E3063"/>
                </a:solidFill>
                <a:latin typeface="Alexandria" pitchFamily="2" charset="-78"/>
                <a:ea typeface="Instrument Sans Medium" pitchFamily="34" charset="-122"/>
                <a:cs typeface="Alexandria" pitchFamily="2" charset="-78"/>
              </a:rPr>
              <a:t>التوسع والانتشار وزيادة قاعدة العملاء ودخول أسواق جديدة</a:t>
            </a:r>
            <a:endParaRPr lang="en-US" sz="1417" dirty="0">
              <a:latin typeface="Alexandria" pitchFamily="2" charset="-78"/>
              <a:cs typeface="Alexandria" pitchFamily="2" charset="-78"/>
            </a:endParaRPr>
          </a:p>
        </p:txBody>
      </p:sp>
      <p:sp>
        <p:nvSpPr>
          <p:cNvPr id="19" name="Shape 12">
            <a:extLst>
              <a:ext uri="{FF2B5EF4-FFF2-40B4-BE49-F238E27FC236}">
                <a16:creationId xmlns:a16="http://schemas.microsoft.com/office/drawing/2014/main" id="{27DCD8B2-7389-033D-72A1-F2B0270A409A}"/>
              </a:ext>
            </a:extLst>
          </p:cNvPr>
          <p:cNvSpPr/>
          <p:nvPr/>
        </p:nvSpPr>
        <p:spPr>
          <a:xfrm>
            <a:off x="6265714" y="3592488"/>
            <a:ext cx="540941" cy="25400"/>
          </a:xfrm>
          <a:prstGeom prst="roundRect">
            <a:avLst>
              <a:gd name="adj" fmla="val 639000"/>
            </a:avLst>
          </a:prstGeom>
          <a:solidFill>
            <a:srgbClr val="B4CCE3"/>
          </a:solidFill>
          <a:ln/>
        </p:spPr>
        <p:txBody>
          <a:bodyPr>
            <a:spAutoFit/>
          </a:bodyPr>
          <a:lstStyle/>
          <a:p>
            <a:endParaRPr lang="en-US"/>
          </a:p>
        </p:txBody>
      </p:sp>
      <p:sp>
        <p:nvSpPr>
          <p:cNvPr id="20" name="Shape 13">
            <a:extLst>
              <a:ext uri="{FF2B5EF4-FFF2-40B4-BE49-F238E27FC236}">
                <a16:creationId xmlns:a16="http://schemas.microsoft.com/office/drawing/2014/main" id="{5035EA09-AD4A-C8F0-3D5E-B84146DF61D1}"/>
              </a:ext>
            </a:extLst>
          </p:cNvPr>
          <p:cNvSpPr/>
          <p:nvPr/>
        </p:nvSpPr>
        <p:spPr>
          <a:xfrm>
            <a:off x="5885409" y="3402385"/>
            <a:ext cx="405706" cy="405706"/>
          </a:xfrm>
          <a:prstGeom prst="roundRect">
            <a:avLst>
              <a:gd name="adj" fmla="val 40006"/>
            </a:avLst>
          </a:prstGeom>
          <a:solidFill>
            <a:srgbClr val="CEE6FD"/>
          </a:solidFill>
          <a:ln/>
        </p:spPr>
        <p:txBody>
          <a:bodyPr>
            <a:spAutoFit/>
          </a:bodyPr>
          <a:lstStyle/>
          <a:p>
            <a:endParaRPr lang="en-US"/>
          </a:p>
        </p:txBody>
      </p:sp>
      <p:sp>
        <p:nvSpPr>
          <p:cNvPr id="21" name="Text 14">
            <a:extLst>
              <a:ext uri="{FF2B5EF4-FFF2-40B4-BE49-F238E27FC236}">
                <a16:creationId xmlns:a16="http://schemas.microsoft.com/office/drawing/2014/main" id="{C1AAE5FE-D622-DCF4-4AEF-E9D42AE16D3F}"/>
              </a:ext>
            </a:extLst>
          </p:cNvPr>
          <p:cNvSpPr/>
          <p:nvPr/>
        </p:nvSpPr>
        <p:spPr>
          <a:xfrm>
            <a:off x="6007259" y="3508621"/>
            <a:ext cx="160300" cy="269304"/>
          </a:xfrm>
          <a:prstGeom prst="rect">
            <a:avLst/>
          </a:prstGeom>
          <a:noFill/>
          <a:ln/>
        </p:spPr>
        <p:txBody>
          <a:bodyPr wrap="none" lIns="0" tIns="0" rIns="0" bIns="0" rtlCol="0" anchor="t">
            <a:spAutoFit/>
          </a:bodyPr>
          <a:lstStyle/>
          <a:p>
            <a:pPr algn="ctr" rtl="1">
              <a:lnSpc>
                <a:spcPts val="2125"/>
              </a:lnSpc>
            </a:pPr>
            <a:r>
              <a:rPr lang="en-US" sz="2125" dirty="0">
                <a:solidFill>
                  <a:srgbClr val="1E3063"/>
                </a:solidFill>
                <a:latin typeface="Alexandria" pitchFamily="2" charset="-78"/>
                <a:ea typeface="Instrument Sans Semi Bold" pitchFamily="34" charset="-122"/>
                <a:cs typeface="Alexandria" pitchFamily="2" charset="-78"/>
              </a:rPr>
              <a:t>3</a:t>
            </a:r>
            <a:endParaRPr lang="en-US" sz="2125" dirty="0">
              <a:latin typeface="Alexandria" pitchFamily="2" charset="-78"/>
              <a:cs typeface="Alexandria" pitchFamily="2" charset="-78"/>
            </a:endParaRPr>
          </a:p>
        </p:txBody>
      </p:sp>
      <p:sp>
        <p:nvSpPr>
          <p:cNvPr id="22" name="Text 15">
            <a:extLst>
              <a:ext uri="{FF2B5EF4-FFF2-40B4-BE49-F238E27FC236}">
                <a16:creationId xmlns:a16="http://schemas.microsoft.com/office/drawing/2014/main" id="{EEA02815-5ACF-2B88-6BC4-B36907E3856F}"/>
              </a:ext>
            </a:extLst>
          </p:cNvPr>
          <p:cNvSpPr/>
          <p:nvPr/>
        </p:nvSpPr>
        <p:spPr>
          <a:xfrm>
            <a:off x="6989961" y="3464297"/>
            <a:ext cx="1465145" cy="267061"/>
          </a:xfrm>
          <a:prstGeom prst="rect">
            <a:avLst/>
          </a:prstGeom>
          <a:noFill/>
          <a:ln/>
        </p:spPr>
        <p:txBody>
          <a:bodyPr wrap="none" lIns="0" tIns="0" rIns="0" bIns="0" rtlCol="0" anchor="t">
            <a:spAutoFit/>
          </a:bodyPr>
          <a:lstStyle/>
          <a:p>
            <a:pPr rtl="1">
              <a:lnSpc>
                <a:spcPts val="2208"/>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مرحلة التقليد</a:t>
            </a:r>
            <a:endParaRPr lang="en-US" sz="1750" b="1" dirty="0">
              <a:solidFill>
                <a:schemeClr val="accent2">
                  <a:lumMod val="75000"/>
                </a:schemeClr>
              </a:solidFill>
              <a:latin typeface="Alexandria" pitchFamily="2" charset="-78"/>
              <a:cs typeface="Alexandria" pitchFamily="2" charset="-78"/>
            </a:endParaRPr>
          </a:p>
        </p:txBody>
      </p:sp>
      <p:sp>
        <p:nvSpPr>
          <p:cNvPr id="24" name="Text 16">
            <a:extLst>
              <a:ext uri="{FF2B5EF4-FFF2-40B4-BE49-F238E27FC236}">
                <a16:creationId xmlns:a16="http://schemas.microsoft.com/office/drawing/2014/main" id="{5AC1C1A6-6783-4703-2AC0-3E7F2E0415DB}"/>
              </a:ext>
            </a:extLst>
          </p:cNvPr>
          <p:cNvSpPr/>
          <p:nvPr/>
        </p:nvSpPr>
        <p:spPr>
          <a:xfrm>
            <a:off x="6989962" y="3849266"/>
            <a:ext cx="4563169" cy="538609"/>
          </a:xfrm>
          <a:prstGeom prst="rect">
            <a:avLst/>
          </a:prstGeom>
          <a:noFill/>
          <a:ln/>
        </p:spPr>
        <p:txBody>
          <a:bodyPr wrap="square" lIns="0" tIns="0" rIns="0" bIns="0" rtlCol="0" anchor="t">
            <a:spAutoFit/>
          </a:bodyPr>
          <a:lstStyle/>
          <a:p>
            <a:pPr rtl="1">
              <a:lnSpc>
                <a:spcPts val="2208"/>
              </a:lnSpc>
            </a:pPr>
            <a:r>
              <a:rPr lang="en-US" sz="1417" dirty="0">
                <a:solidFill>
                  <a:srgbClr val="1E3063"/>
                </a:solidFill>
                <a:latin typeface="Alexandria" pitchFamily="2" charset="-78"/>
                <a:ea typeface="Instrument Sans Medium" pitchFamily="34" charset="-122"/>
                <a:cs typeface="Alexandria" pitchFamily="2" charset="-78"/>
              </a:rPr>
              <a:t>بدء المنافسين بتقليد المنتجات مما يستدعي ابتكاراً مستمراً للحفاظ على التميز</a:t>
            </a:r>
            <a:endParaRPr lang="en-US" sz="1417" dirty="0">
              <a:latin typeface="Alexandria" pitchFamily="2" charset="-78"/>
              <a:cs typeface="Alexandria" pitchFamily="2" charset="-78"/>
            </a:endParaRPr>
          </a:p>
        </p:txBody>
      </p:sp>
      <p:sp>
        <p:nvSpPr>
          <p:cNvPr id="26" name="Shape 17">
            <a:extLst>
              <a:ext uri="{FF2B5EF4-FFF2-40B4-BE49-F238E27FC236}">
                <a16:creationId xmlns:a16="http://schemas.microsoft.com/office/drawing/2014/main" id="{F1918383-A981-94B7-4A38-45C002E71582}"/>
              </a:ext>
            </a:extLst>
          </p:cNvPr>
          <p:cNvSpPr/>
          <p:nvPr/>
        </p:nvSpPr>
        <p:spPr>
          <a:xfrm>
            <a:off x="5369868" y="4516810"/>
            <a:ext cx="540941" cy="25400"/>
          </a:xfrm>
          <a:prstGeom prst="roundRect">
            <a:avLst>
              <a:gd name="adj" fmla="val 639000"/>
            </a:avLst>
          </a:prstGeom>
          <a:solidFill>
            <a:srgbClr val="B4CCE3"/>
          </a:solidFill>
          <a:ln/>
        </p:spPr>
        <p:txBody>
          <a:bodyPr>
            <a:spAutoFit/>
          </a:bodyPr>
          <a:lstStyle/>
          <a:p>
            <a:endParaRPr lang="en-US"/>
          </a:p>
        </p:txBody>
      </p:sp>
      <p:sp>
        <p:nvSpPr>
          <p:cNvPr id="27" name="Shape 18">
            <a:extLst>
              <a:ext uri="{FF2B5EF4-FFF2-40B4-BE49-F238E27FC236}">
                <a16:creationId xmlns:a16="http://schemas.microsoft.com/office/drawing/2014/main" id="{D44F33EB-E054-A304-47E4-E8C046808301}"/>
              </a:ext>
            </a:extLst>
          </p:cNvPr>
          <p:cNvSpPr/>
          <p:nvPr/>
        </p:nvSpPr>
        <p:spPr>
          <a:xfrm>
            <a:off x="5885409" y="4326707"/>
            <a:ext cx="405706" cy="405706"/>
          </a:xfrm>
          <a:prstGeom prst="roundRect">
            <a:avLst>
              <a:gd name="adj" fmla="val 40006"/>
            </a:avLst>
          </a:prstGeom>
          <a:solidFill>
            <a:srgbClr val="CEE6FD"/>
          </a:solidFill>
          <a:ln/>
        </p:spPr>
        <p:txBody>
          <a:bodyPr>
            <a:spAutoFit/>
          </a:bodyPr>
          <a:lstStyle/>
          <a:p>
            <a:endParaRPr lang="en-US"/>
          </a:p>
        </p:txBody>
      </p:sp>
      <p:sp>
        <p:nvSpPr>
          <p:cNvPr id="28" name="Text 19">
            <a:extLst>
              <a:ext uri="{FF2B5EF4-FFF2-40B4-BE49-F238E27FC236}">
                <a16:creationId xmlns:a16="http://schemas.microsoft.com/office/drawing/2014/main" id="{ECABEB22-AD0B-CC36-B105-BF5427D3A5D5}"/>
              </a:ext>
            </a:extLst>
          </p:cNvPr>
          <p:cNvSpPr/>
          <p:nvPr/>
        </p:nvSpPr>
        <p:spPr>
          <a:xfrm>
            <a:off x="6007259" y="4365104"/>
            <a:ext cx="161903" cy="269304"/>
          </a:xfrm>
          <a:prstGeom prst="rect">
            <a:avLst/>
          </a:prstGeom>
          <a:noFill/>
          <a:ln/>
        </p:spPr>
        <p:txBody>
          <a:bodyPr wrap="none" lIns="0" tIns="0" rIns="0" bIns="0" rtlCol="0" anchor="t">
            <a:spAutoFit/>
          </a:bodyPr>
          <a:lstStyle/>
          <a:p>
            <a:pPr algn="ctr" rtl="1">
              <a:lnSpc>
                <a:spcPts val="2125"/>
              </a:lnSpc>
            </a:pPr>
            <a:r>
              <a:rPr lang="en-US" sz="2125" dirty="0">
                <a:solidFill>
                  <a:srgbClr val="1E3063"/>
                </a:solidFill>
                <a:latin typeface="Alexandria" pitchFamily="2" charset="-78"/>
                <a:ea typeface="Instrument Sans Semi Bold" pitchFamily="34" charset="-122"/>
                <a:cs typeface="Alexandria" pitchFamily="2" charset="-78"/>
              </a:rPr>
              <a:t>4</a:t>
            </a:r>
            <a:endParaRPr lang="en-US" sz="2125" dirty="0">
              <a:latin typeface="Alexandria" pitchFamily="2" charset="-78"/>
              <a:cs typeface="Alexandria" pitchFamily="2" charset="-78"/>
            </a:endParaRPr>
          </a:p>
        </p:txBody>
      </p:sp>
      <p:sp>
        <p:nvSpPr>
          <p:cNvPr id="29" name="Text 20">
            <a:extLst>
              <a:ext uri="{FF2B5EF4-FFF2-40B4-BE49-F238E27FC236}">
                <a16:creationId xmlns:a16="http://schemas.microsoft.com/office/drawing/2014/main" id="{E49A3D69-112C-351A-79C2-DCBC94904CC8}"/>
              </a:ext>
            </a:extLst>
          </p:cNvPr>
          <p:cNvSpPr/>
          <p:nvPr/>
        </p:nvSpPr>
        <p:spPr>
          <a:xfrm>
            <a:off x="3710195" y="4388619"/>
            <a:ext cx="1476366" cy="267061"/>
          </a:xfrm>
          <a:prstGeom prst="rect">
            <a:avLst/>
          </a:prstGeom>
          <a:noFill/>
          <a:ln/>
        </p:spPr>
        <p:txBody>
          <a:bodyPr wrap="none" lIns="0" tIns="0" rIns="0" bIns="0" rtlCol="0" anchor="t">
            <a:spAutoFit/>
          </a:bodyPr>
          <a:lstStyle/>
          <a:p>
            <a:pPr algn="r" rtl="1">
              <a:lnSpc>
                <a:spcPts val="2208"/>
              </a:lnSpc>
            </a:pPr>
            <a:r>
              <a:rPr lang="en-US" sz="1750" b="1" dirty="0">
                <a:solidFill>
                  <a:schemeClr val="accent2">
                    <a:lumMod val="75000"/>
                  </a:schemeClr>
                </a:solidFill>
                <a:latin typeface="Alexandria" pitchFamily="2" charset="-78"/>
                <a:ea typeface="Instrument Sans Semi Bold" pitchFamily="34" charset="-122"/>
                <a:cs typeface="Alexandria" pitchFamily="2" charset="-78"/>
              </a:rPr>
              <a:t>مرحلة الفجوة</a:t>
            </a:r>
            <a:endParaRPr lang="en-US" sz="1750" b="1" dirty="0">
              <a:solidFill>
                <a:schemeClr val="accent2">
                  <a:lumMod val="75000"/>
                </a:schemeClr>
              </a:solidFill>
              <a:latin typeface="Alexandria" pitchFamily="2" charset="-78"/>
              <a:cs typeface="Alexandria" pitchFamily="2" charset="-78"/>
            </a:endParaRPr>
          </a:p>
        </p:txBody>
      </p:sp>
      <p:sp>
        <p:nvSpPr>
          <p:cNvPr id="30" name="Text 21">
            <a:extLst>
              <a:ext uri="{FF2B5EF4-FFF2-40B4-BE49-F238E27FC236}">
                <a16:creationId xmlns:a16="http://schemas.microsoft.com/office/drawing/2014/main" id="{5A6DC856-D61C-3D16-050E-B39059142468}"/>
              </a:ext>
            </a:extLst>
          </p:cNvPr>
          <p:cNvSpPr/>
          <p:nvPr/>
        </p:nvSpPr>
        <p:spPr>
          <a:xfrm>
            <a:off x="623392" y="4773588"/>
            <a:ext cx="4563169" cy="538609"/>
          </a:xfrm>
          <a:prstGeom prst="rect">
            <a:avLst/>
          </a:prstGeom>
          <a:noFill/>
          <a:ln/>
        </p:spPr>
        <p:txBody>
          <a:bodyPr wrap="square" lIns="0" tIns="0" rIns="0" bIns="0" rtlCol="0" anchor="t">
            <a:spAutoFit/>
          </a:bodyPr>
          <a:lstStyle/>
          <a:p>
            <a:pPr algn="r" rtl="1">
              <a:lnSpc>
                <a:spcPts val="2208"/>
              </a:lnSpc>
            </a:pPr>
            <a:r>
              <a:rPr lang="en-US" sz="1417" dirty="0">
                <a:solidFill>
                  <a:srgbClr val="1E3063"/>
                </a:solidFill>
                <a:latin typeface="Alexandria" pitchFamily="2" charset="-78"/>
                <a:ea typeface="Instrument Sans Medium" pitchFamily="34" charset="-122"/>
                <a:cs typeface="Alexandria" pitchFamily="2" charset="-78"/>
              </a:rPr>
              <a:t>مواجهة منافسين جدد بحلول أفضل، وضرورة تجديد الاستراتيجيات والتوسع</a:t>
            </a:r>
            <a:endParaRPr lang="en-US" sz="1417" dirty="0">
              <a:latin typeface="Alexandria" pitchFamily="2" charset="-78"/>
              <a:cs typeface="Alexandria" pitchFamily="2" charset="-78"/>
            </a:endParaRPr>
          </a:p>
        </p:txBody>
      </p:sp>
      <p:sp>
        <p:nvSpPr>
          <p:cNvPr id="31" name="Text 22">
            <a:extLst>
              <a:ext uri="{FF2B5EF4-FFF2-40B4-BE49-F238E27FC236}">
                <a16:creationId xmlns:a16="http://schemas.microsoft.com/office/drawing/2014/main" id="{00475CAC-F2F5-1912-261A-1EF3CD2304EF}"/>
              </a:ext>
            </a:extLst>
          </p:cNvPr>
          <p:cNvSpPr/>
          <p:nvPr/>
        </p:nvSpPr>
        <p:spPr>
          <a:xfrm>
            <a:off x="793491" y="5991069"/>
            <a:ext cx="10427535" cy="262251"/>
          </a:xfrm>
          <a:prstGeom prst="rect">
            <a:avLst/>
          </a:prstGeom>
          <a:noFill/>
          <a:ln/>
        </p:spPr>
        <p:txBody>
          <a:bodyPr wrap="none" lIns="0" tIns="0" rIns="0" bIns="0" rtlCol="0" anchor="t">
            <a:spAutoFit/>
          </a:bodyPr>
          <a:lstStyle/>
          <a:p>
            <a:pPr algn="r" rtl="1">
              <a:lnSpc>
                <a:spcPts val="2208"/>
              </a:lnSpc>
            </a:pPr>
            <a:r>
              <a:rPr lang="en-US" sz="1600" dirty="0">
                <a:solidFill>
                  <a:srgbClr val="1E3063"/>
                </a:solidFill>
                <a:latin typeface="Alexandria" pitchFamily="2" charset="-78"/>
                <a:ea typeface="Instrument Sans Medium" pitchFamily="34" charset="-122"/>
                <a:cs typeface="Alexandria" pitchFamily="2" charset="-78"/>
              </a:rPr>
              <a:t>الميزة التنافسية تمر بدورة حياة متكاملة تتطلب من المؤسسة اليقظة المستمرة والقدرة على التجديد في كل مرحلة.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46221148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C068F9B-4FE3-3DE4-DE30-6940F8915A52}"/>
              </a:ext>
            </a:extLst>
          </p:cNvPr>
          <p:cNvSpPr/>
          <p:nvPr/>
        </p:nvSpPr>
        <p:spPr>
          <a:xfrm>
            <a:off x="7359494" y="1458616"/>
            <a:ext cx="4171015"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مصادر </a:t>
            </a:r>
            <a:r>
              <a:rPr lang="en-US" sz="2800" b="1" dirty="0" err="1">
                <a:solidFill>
                  <a:srgbClr val="00B0F0"/>
                </a:solidFill>
                <a:latin typeface="Alexandria" pitchFamily="2" charset="-78"/>
                <a:ea typeface="Instrument Sans Semi Bold" pitchFamily="34" charset="-122"/>
                <a:cs typeface="Alexandria" pitchFamily="2" charset="-78"/>
              </a:rPr>
              <a:t>الميزة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التنافسية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903DFB7A-E4B5-A8F5-7C2F-DCB4D0E64FFE}"/>
              </a:ext>
            </a:extLst>
          </p:cNvPr>
          <p:cNvSpPr/>
          <p:nvPr/>
        </p:nvSpPr>
        <p:spPr>
          <a:xfrm>
            <a:off x="6190556" y="2427288"/>
            <a:ext cx="5339953" cy="1391543"/>
          </a:xfrm>
          <a:prstGeom prst="roundRect">
            <a:avLst>
              <a:gd name="adj" fmla="val 12225"/>
            </a:avLst>
          </a:prstGeom>
          <a:solidFill>
            <a:srgbClr val="CEE6FD"/>
          </a:solidFill>
          <a:ln/>
        </p:spPr>
        <p:txBody>
          <a:bodyPr>
            <a:spAutoFit/>
          </a:bodyPr>
          <a:lstStyle/>
          <a:p>
            <a:endParaRPr lang="en-US"/>
          </a:p>
        </p:txBody>
      </p:sp>
      <p:sp>
        <p:nvSpPr>
          <p:cNvPr id="8" name="Text 2">
            <a:extLst>
              <a:ext uri="{FF2B5EF4-FFF2-40B4-BE49-F238E27FC236}">
                <a16:creationId xmlns:a16="http://schemas.microsoft.com/office/drawing/2014/main" id="{2DFE5872-734E-7FD9-9910-D9CB8D3AC3CB}"/>
              </a:ext>
            </a:extLst>
          </p:cNvPr>
          <p:cNvSpPr/>
          <p:nvPr/>
        </p:nvSpPr>
        <p:spPr>
          <a:xfrm>
            <a:off x="9453159" y="2616299"/>
            <a:ext cx="1888338"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المصادر الداخلية</a:t>
            </a:r>
            <a:endParaRPr lang="en-US" sz="1833"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05F1E558-954E-16F4-4EF0-2420C5145622}"/>
              </a:ext>
            </a:extLst>
          </p:cNvPr>
          <p:cNvSpPr/>
          <p:nvPr/>
        </p:nvSpPr>
        <p:spPr>
          <a:xfrm>
            <a:off x="6379568" y="3024982"/>
            <a:ext cx="4961930"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الخبرات التكنولوجية، المعرفة التنظيمية، الأنظمة الإدارية، والقدرة على الابتكار في العمليات والمنتجات</a:t>
            </a:r>
            <a:endParaRPr lang="en-US" sz="1458"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5B5D2FB5-5516-A720-192C-FFAA47C85150}"/>
              </a:ext>
            </a:extLst>
          </p:cNvPr>
          <p:cNvSpPr/>
          <p:nvPr/>
        </p:nvSpPr>
        <p:spPr>
          <a:xfrm>
            <a:off x="661492" y="2427288"/>
            <a:ext cx="5340053" cy="1391543"/>
          </a:xfrm>
          <a:prstGeom prst="roundRect">
            <a:avLst>
              <a:gd name="adj" fmla="val 12225"/>
            </a:avLst>
          </a:prstGeom>
          <a:solidFill>
            <a:srgbClr val="CEE6FD"/>
          </a:solidFill>
          <a:ln/>
        </p:spPr>
        <p:txBody>
          <a:bodyPr>
            <a:spAutoFit/>
          </a:bodyPr>
          <a:lstStyle/>
          <a:p>
            <a:endParaRPr lang="en-US"/>
          </a:p>
        </p:txBody>
      </p:sp>
      <p:sp>
        <p:nvSpPr>
          <p:cNvPr id="11" name="Text 5">
            <a:extLst>
              <a:ext uri="{FF2B5EF4-FFF2-40B4-BE49-F238E27FC236}">
                <a16:creationId xmlns:a16="http://schemas.microsoft.com/office/drawing/2014/main" id="{FADA96E5-F9E6-DD6D-3342-C7D1097327F5}"/>
              </a:ext>
            </a:extLst>
          </p:cNvPr>
          <p:cNvSpPr/>
          <p:nvPr/>
        </p:nvSpPr>
        <p:spPr>
          <a:xfrm>
            <a:off x="3916179" y="2616299"/>
            <a:ext cx="1896353"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المصادر الخارجية</a:t>
            </a:r>
            <a:endParaRPr lang="en-US" sz="1833"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CED68CE2-D378-3C7E-96F3-C9DE612EE278}"/>
              </a:ext>
            </a:extLst>
          </p:cNvPr>
          <p:cNvSpPr/>
          <p:nvPr/>
        </p:nvSpPr>
        <p:spPr>
          <a:xfrm>
            <a:off x="850504" y="3024982"/>
            <a:ext cx="4962029"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البنية الاقتصادية، التطورات التكنولوجية التي تتيح استخدام تقنيات جديدة تُحسّن الإنتاجية وتخفض التكاليف</a:t>
            </a:r>
            <a:endParaRPr lang="en-US" sz="1458"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82614B79-1C5D-A5DD-016A-5CE6DDECA83A}"/>
              </a:ext>
            </a:extLst>
          </p:cNvPr>
          <p:cNvSpPr/>
          <p:nvPr/>
        </p:nvSpPr>
        <p:spPr>
          <a:xfrm>
            <a:off x="6190556" y="4007843"/>
            <a:ext cx="5339953" cy="1391543"/>
          </a:xfrm>
          <a:prstGeom prst="roundRect">
            <a:avLst>
              <a:gd name="adj" fmla="val 12225"/>
            </a:avLst>
          </a:prstGeom>
          <a:solidFill>
            <a:srgbClr val="CEE6FD"/>
          </a:solidFill>
          <a:ln/>
        </p:spPr>
        <p:txBody>
          <a:bodyPr>
            <a:spAutoFit/>
          </a:bodyPr>
          <a:lstStyle/>
          <a:p>
            <a:endParaRPr lang="en-US"/>
          </a:p>
        </p:txBody>
      </p:sp>
      <p:sp>
        <p:nvSpPr>
          <p:cNvPr id="14" name="Text 8">
            <a:extLst>
              <a:ext uri="{FF2B5EF4-FFF2-40B4-BE49-F238E27FC236}">
                <a16:creationId xmlns:a16="http://schemas.microsoft.com/office/drawing/2014/main" id="{4180528B-F2EB-81EE-80D9-44CAC6DBCB68}"/>
              </a:ext>
            </a:extLst>
          </p:cNvPr>
          <p:cNvSpPr/>
          <p:nvPr/>
        </p:nvSpPr>
        <p:spPr>
          <a:xfrm>
            <a:off x="9034775" y="4196854"/>
            <a:ext cx="2306722"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المصادر التكنولوجية</a:t>
            </a:r>
            <a:endParaRPr lang="en-US" sz="1833"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A914602A-D566-E132-7CE2-34C0FB50C2B2}"/>
              </a:ext>
            </a:extLst>
          </p:cNvPr>
          <p:cNvSpPr/>
          <p:nvPr/>
        </p:nvSpPr>
        <p:spPr>
          <a:xfrm>
            <a:off x="6379568" y="4605536"/>
            <a:ext cx="4961930"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الابتكار التكنولوجي، استخدام تقنيات حديثة في الإنتاج والتوزيع، والتكيف السريع مع التغيرات</a:t>
            </a:r>
            <a:endParaRPr lang="en-US" sz="1458"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95297A46-87F8-BEFB-8FDD-5F033128E2EC}"/>
              </a:ext>
            </a:extLst>
          </p:cNvPr>
          <p:cNvSpPr/>
          <p:nvPr/>
        </p:nvSpPr>
        <p:spPr>
          <a:xfrm>
            <a:off x="661492" y="4007843"/>
            <a:ext cx="5340053" cy="1391543"/>
          </a:xfrm>
          <a:prstGeom prst="roundRect">
            <a:avLst>
              <a:gd name="adj" fmla="val 12225"/>
            </a:avLst>
          </a:prstGeom>
          <a:solidFill>
            <a:srgbClr val="CEE6FD"/>
          </a:solidFill>
          <a:ln/>
        </p:spPr>
        <p:txBody>
          <a:bodyPr>
            <a:spAutoFit/>
          </a:bodyPr>
          <a:lstStyle/>
          <a:p>
            <a:endParaRPr lang="en-US"/>
          </a:p>
        </p:txBody>
      </p:sp>
      <p:sp>
        <p:nvSpPr>
          <p:cNvPr id="17" name="Text 11">
            <a:extLst>
              <a:ext uri="{FF2B5EF4-FFF2-40B4-BE49-F238E27FC236}">
                <a16:creationId xmlns:a16="http://schemas.microsoft.com/office/drawing/2014/main" id="{9CC7E993-55D2-F730-B33C-7B21EA64807F}"/>
              </a:ext>
            </a:extLst>
          </p:cNvPr>
          <p:cNvSpPr/>
          <p:nvPr/>
        </p:nvSpPr>
        <p:spPr>
          <a:xfrm>
            <a:off x="3456117" y="4196854"/>
            <a:ext cx="2356415"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المصادر الاستراتيجية</a:t>
            </a:r>
            <a:endParaRPr lang="en-US" sz="1833"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022EE988-C8D8-C1C3-CA24-6C3896244A35}"/>
              </a:ext>
            </a:extLst>
          </p:cNvPr>
          <p:cNvSpPr/>
          <p:nvPr/>
        </p:nvSpPr>
        <p:spPr>
          <a:xfrm>
            <a:off x="850504" y="4605536"/>
            <a:ext cx="4962029" cy="604838"/>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تحليل السوق، التوسع في أسواق جديدة، استراتيجيات التسويق والإدارة الفعالة لتحقيق نمو مستدام</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370729442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E16B87FB-5D25-1376-2FEF-1BBADB1B8A4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08168" y="1181963"/>
            <a:ext cx="4128422" cy="5199365"/>
          </a:xfrm>
          <a:prstGeom prst="rect">
            <a:avLst/>
          </a:prstGeom>
        </p:spPr>
      </p:pic>
      <p:sp>
        <p:nvSpPr>
          <p:cNvPr id="7" name="Text 0">
            <a:extLst>
              <a:ext uri="{FF2B5EF4-FFF2-40B4-BE49-F238E27FC236}">
                <a16:creationId xmlns:a16="http://schemas.microsoft.com/office/drawing/2014/main" id="{615B65FF-DB4E-6FC7-5C47-D8DD3743BD3C}"/>
              </a:ext>
            </a:extLst>
          </p:cNvPr>
          <p:cNvSpPr/>
          <p:nvPr/>
        </p:nvSpPr>
        <p:spPr>
          <a:xfrm>
            <a:off x="2943147" y="461593"/>
            <a:ext cx="4060407" cy="502317"/>
          </a:xfrm>
          <a:prstGeom prst="rect">
            <a:avLst/>
          </a:prstGeom>
          <a:noFill/>
          <a:ln/>
        </p:spPr>
        <p:txBody>
          <a:bodyPr wrap="none" lIns="0" tIns="0" rIns="0" bIns="0" rtlCol="0" anchor="t">
            <a:spAutoFit/>
          </a:bodyPr>
          <a:lstStyle/>
          <a:p>
            <a:pPr algn="r" rtl="1">
              <a:lnSpc>
                <a:spcPts val="4333"/>
              </a:lnSpc>
            </a:pPr>
            <a:r>
              <a:rPr lang="en-US" sz="2800" b="1" dirty="0">
                <a:solidFill>
                  <a:srgbClr val="00B0F0"/>
                </a:solidFill>
                <a:latin typeface="Alexandria" pitchFamily="2" charset="-78"/>
                <a:ea typeface="Instrument Sans Semi Bold" pitchFamily="34" charset="-122"/>
                <a:cs typeface="Alexandria" pitchFamily="2" charset="-78"/>
              </a:rPr>
              <a:t>أهداف الميزة التنافسية</a:t>
            </a:r>
            <a:endParaRPr lang="en-US" sz="2800" b="1"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8701CBF2-F64B-1F1D-DBEE-99B31BBEC5D9}"/>
              </a:ext>
            </a:extLst>
          </p:cNvPr>
          <p:cNvSpPr/>
          <p:nvPr/>
        </p:nvSpPr>
        <p:spPr>
          <a:xfrm>
            <a:off x="6607274" y="1541562"/>
            <a:ext cx="396280" cy="396280"/>
          </a:xfrm>
          <a:prstGeom prst="roundRect">
            <a:avLst>
              <a:gd name="adj" fmla="val 40003"/>
            </a:avLst>
          </a:prstGeom>
          <a:solidFill>
            <a:srgbClr val="CEE6FD"/>
          </a:solidFill>
          <a:ln/>
        </p:spPr>
        <p:txBody>
          <a:bodyPr>
            <a:spAutoFit/>
          </a:bodyPr>
          <a:lstStyle/>
          <a:p>
            <a:endParaRPr lang="en-US"/>
          </a:p>
        </p:txBody>
      </p:sp>
      <p:sp>
        <p:nvSpPr>
          <p:cNvPr id="9" name="Text 2">
            <a:extLst>
              <a:ext uri="{FF2B5EF4-FFF2-40B4-BE49-F238E27FC236}">
                <a16:creationId xmlns:a16="http://schemas.microsoft.com/office/drawing/2014/main" id="{9817EC7B-FD81-C5EB-C2F1-BEED2AC17449}"/>
              </a:ext>
            </a:extLst>
          </p:cNvPr>
          <p:cNvSpPr/>
          <p:nvPr/>
        </p:nvSpPr>
        <p:spPr>
          <a:xfrm>
            <a:off x="6756522" y="1587766"/>
            <a:ext cx="97783" cy="257058"/>
          </a:xfrm>
          <a:prstGeom prst="rect">
            <a:avLst/>
          </a:prstGeom>
          <a:noFill/>
          <a:ln/>
        </p:spPr>
        <p:txBody>
          <a:bodyPr wrap="none" lIns="0" tIns="0" rIns="0" bIns="0" rtlCol="0" anchor="t">
            <a:spAutoFit/>
          </a:bodyPr>
          <a:lstStyle/>
          <a:p>
            <a:pPr algn="ctr" rtl="1">
              <a:lnSpc>
                <a:spcPts val="2042"/>
              </a:lnSpc>
            </a:pPr>
            <a:r>
              <a:rPr lang="en-US" sz="2042" dirty="0">
                <a:solidFill>
                  <a:srgbClr val="1E3063"/>
                </a:solidFill>
                <a:latin typeface="Alexandria" pitchFamily="2" charset="-78"/>
                <a:ea typeface="Instrument Sans Semi Bold" pitchFamily="34" charset="-122"/>
                <a:cs typeface="Alexandria" pitchFamily="2" charset="-78"/>
              </a:rPr>
              <a:t>1</a:t>
            </a:r>
            <a:endParaRPr lang="en-US" sz="2042"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AFA1FEF0-2ED7-27D4-3B57-1017EB76DFEE}"/>
              </a:ext>
            </a:extLst>
          </p:cNvPr>
          <p:cNvSpPr/>
          <p:nvPr/>
        </p:nvSpPr>
        <p:spPr>
          <a:xfrm>
            <a:off x="3498431" y="1517971"/>
            <a:ext cx="2912657" cy="265714"/>
          </a:xfrm>
          <a:prstGeom prst="rect">
            <a:avLst/>
          </a:prstGeom>
          <a:noFill/>
          <a:ln/>
        </p:spPr>
        <p:txBody>
          <a:bodyPr wrap="none" lIns="0" tIns="0" rIns="0" bIns="0" rtlCol="0" anchor="t">
            <a:spAutoFit/>
          </a:bodyPr>
          <a:lstStyle/>
          <a:p>
            <a:pPr algn="r" rtl="1">
              <a:lnSpc>
                <a:spcPts val="2167"/>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زيادة الربح والحصة السوقية</a:t>
            </a:r>
            <a:endParaRPr lang="en-US" sz="1708"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F840BFE7-F5EE-89E6-B2C4-0F2097423AE2}"/>
              </a:ext>
            </a:extLst>
          </p:cNvPr>
          <p:cNvSpPr/>
          <p:nvPr/>
        </p:nvSpPr>
        <p:spPr>
          <a:xfrm>
            <a:off x="616446" y="1859226"/>
            <a:ext cx="5826720" cy="514821"/>
          </a:xfrm>
          <a:prstGeom prst="rect">
            <a:avLst/>
          </a:prstGeom>
          <a:noFill/>
          <a:ln/>
        </p:spPr>
        <p:txBody>
          <a:bodyPr wrap="square" lIns="0" tIns="0" rIns="0" bIns="0" rtlCol="0" anchor="t">
            <a:spAutoFit/>
          </a:bodyPr>
          <a:lstStyle/>
          <a:p>
            <a:pPr algn="r" rtl="1">
              <a:lnSpc>
                <a:spcPts val="2125"/>
              </a:lnSpc>
            </a:pPr>
            <a:r>
              <a:rPr lang="en-US" dirty="0">
                <a:solidFill>
                  <a:srgbClr val="1E3063"/>
                </a:solidFill>
                <a:latin typeface="Alexandria" pitchFamily="2" charset="-78"/>
                <a:ea typeface="Instrument Sans Medium" pitchFamily="34" charset="-122"/>
                <a:cs typeface="Alexandria" pitchFamily="2" charset="-78"/>
              </a:rPr>
              <a:t>تحسين القدرة التنافسية يؤدي إلى زيادة المبيعات وتوسيع الحصة السوقية وتحقيق أرباح أعلى</a:t>
            </a:r>
            <a:endParaRPr lang="en-US"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36D04FAB-4E13-6479-18C3-F71A38266167}"/>
              </a:ext>
            </a:extLst>
          </p:cNvPr>
          <p:cNvSpPr/>
          <p:nvPr/>
        </p:nvSpPr>
        <p:spPr>
          <a:xfrm>
            <a:off x="6607274" y="2848173"/>
            <a:ext cx="396280" cy="396280"/>
          </a:xfrm>
          <a:prstGeom prst="roundRect">
            <a:avLst>
              <a:gd name="adj" fmla="val 40003"/>
            </a:avLst>
          </a:prstGeom>
          <a:solidFill>
            <a:srgbClr val="CEE6FD"/>
          </a:solidFill>
          <a:ln/>
        </p:spPr>
        <p:txBody>
          <a:bodyPr>
            <a:spAutoFit/>
          </a:bodyPr>
          <a:lstStyle/>
          <a:p>
            <a:endParaRPr lang="en-US"/>
          </a:p>
        </p:txBody>
      </p:sp>
      <p:sp>
        <p:nvSpPr>
          <p:cNvPr id="13" name="Text 6">
            <a:extLst>
              <a:ext uri="{FF2B5EF4-FFF2-40B4-BE49-F238E27FC236}">
                <a16:creationId xmlns:a16="http://schemas.microsoft.com/office/drawing/2014/main" id="{E9787ABB-5D88-06B2-E879-5C956808C73A}"/>
              </a:ext>
            </a:extLst>
          </p:cNvPr>
          <p:cNvSpPr/>
          <p:nvPr/>
        </p:nvSpPr>
        <p:spPr>
          <a:xfrm>
            <a:off x="6728470" y="2955918"/>
            <a:ext cx="153888" cy="257058"/>
          </a:xfrm>
          <a:prstGeom prst="rect">
            <a:avLst/>
          </a:prstGeom>
          <a:noFill/>
          <a:ln/>
        </p:spPr>
        <p:txBody>
          <a:bodyPr wrap="none" lIns="0" tIns="0" rIns="0" bIns="0" rtlCol="0" anchor="t">
            <a:spAutoFit/>
          </a:bodyPr>
          <a:lstStyle/>
          <a:p>
            <a:pPr algn="ctr" rtl="1">
              <a:lnSpc>
                <a:spcPts val="2042"/>
              </a:lnSpc>
            </a:pPr>
            <a:r>
              <a:rPr lang="en-US" sz="2042" dirty="0">
                <a:solidFill>
                  <a:srgbClr val="1E3063"/>
                </a:solidFill>
                <a:latin typeface="Alexandria" pitchFamily="2" charset="-78"/>
                <a:ea typeface="Instrument Sans Semi Bold" pitchFamily="34" charset="-122"/>
                <a:cs typeface="Alexandria" pitchFamily="2" charset="-78"/>
              </a:rPr>
              <a:t>2</a:t>
            </a:r>
            <a:endParaRPr lang="en-US" sz="2042" dirty="0">
              <a:latin typeface="Alexandria" pitchFamily="2" charset="-78"/>
              <a:cs typeface="Alexandria" pitchFamily="2" charset="-78"/>
            </a:endParaRPr>
          </a:p>
        </p:txBody>
      </p:sp>
      <p:sp>
        <p:nvSpPr>
          <p:cNvPr id="14" name="Text 7">
            <a:extLst>
              <a:ext uri="{FF2B5EF4-FFF2-40B4-BE49-F238E27FC236}">
                <a16:creationId xmlns:a16="http://schemas.microsoft.com/office/drawing/2014/main" id="{5F354CA3-B9DA-6884-614C-66F78D1A9619}"/>
              </a:ext>
            </a:extLst>
          </p:cNvPr>
          <p:cNvSpPr/>
          <p:nvPr/>
        </p:nvSpPr>
        <p:spPr>
          <a:xfrm>
            <a:off x="2996710" y="2908697"/>
            <a:ext cx="3446457" cy="265714"/>
          </a:xfrm>
          <a:prstGeom prst="rect">
            <a:avLst/>
          </a:prstGeom>
          <a:noFill/>
          <a:ln/>
        </p:spPr>
        <p:txBody>
          <a:bodyPr wrap="none" lIns="0" tIns="0" rIns="0" bIns="0" rtlCol="0" anchor="t">
            <a:spAutoFit/>
          </a:bodyPr>
          <a:lstStyle/>
          <a:p>
            <a:pPr algn="r" rtl="1">
              <a:lnSpc>
                <a:spcPts val="2167"/>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تحسين المنتجات وتحقيق الجودة</a:t>
            </a:r>
            <a:endParaRPr lang="en-US" sz="1708" b="1" dirty="0">
              <a:solidFill>
                <a:schemeClr val="accent2">
                  <a:lumMod val="75000"/>
                </a:schemeClr>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8853C3A4-C755-F571-2653-3E5B03B6FEA7}"/>
              </a:ext>
            </a:extLst>
          </p:cNvPr>
          <p:cNvSpPr/>
          <p:nvPr/>
        </p:nvSpPr>
        <p:spPr>
          <a:xfrm>
            <a:off x="695400" y="3199137"/>
            <a:ext cx="5747766" cy="514821"/>
          </a:xfrm>
          <a:prstGeom prst="rect">
            <a:avLst/>
          </a:prstGeom>
          <a:noFill/>
          <a:ln/>
        </p:spPr>
        <p:txBody>
          <a:bodyPr wrap="square" lIns="0" tIns="0" rIns="0" bIns="0" rtlCol="0" anchor="t">
            <a:spAutoFit/>
          </a:bodyPr>
          <a:lstStyle/>
          <a:p>
            <a:pPr algn="r" rtl="1">
              <a:lnSpc>
                <a:spcPts val="2125"/>
              </a:lnSpc>
            </a:pPr>
            <a:r>
              <a:rPr lang="en-US" dirty="0">
                <a:solidFill>
                  <a:srgbClr val="1E3063"/>
                </a:solidFill>
                <a:latin typeface="Alexandria" pitchFamily="2" charset="-78"/>
                <a:ea typeface="Instrument Sans Medium" pitchFamily="34" charset="-122"/>
                <a:cs typeface="Alexandria" pitchFamily="2" charset="-78"/>
              </a:rPr>
              <a:t>تطوير منتجات وخدمات مبتكرة بمعايير جودة عالية تزيد من رضا العملاء وتعزز ولائهم</a:t>
            </a:r>
            <a:endParaRPr lang="en-US" dirty="0">
              <a:latin typeface="Alexandria" pitchFamily="2" charset="-78"/>
              <a:cs typeface="Alexandria" pitchFamily="2" charset="-78"/>
            </a:endParaRPr>
          </a:p>
        </p:txBody>
      </p:sp>
      <p:sp>
        <p:nvSpPr>
          <p:cNvPr id="16" name="Shape 9">
            <a:extLst>
              <a:ext uri="{FF2B5EF4-FFF2-40B4-BE49-F238E27FC236}">
                <a16:creationId xmlns:a16="http://schemas.microsoft.com/office/drawing/2014/main" id="{878D6CE4-CA63-B2EF-8866-B00C866C60BD}"/>
              </a:ext>
            </a:extLst>
          </p:cNvPr>
          <p:cNvSpPr/>
          <p:nvPr/>
        </p:nvSpPr>
        <p:spPr>
          <a:xfrm>
            <a:off x="6607274" y="3882628"/>
            <a:ext cx="396280" cy="396280"/>
          </a:xfrm>
          <a:prstGeom prst="roundRect">
            <a:avLst>
              <a:gd name="adj" fmla="val 40003"/>
            </a:avLst>
          </a:prstGeom>
          <a:solidFill>
            <a:srgbClr val="CEE6FD"/>
          </a:solidFill>
          <a:ln/>
        </p:spPr>
        <p:txBody>
          <a:bodyPr>
            <a:spAutoFit/>
          </a:bodyPr>
          <a:lstStyle/>
          <a:p>
            <a:endParaRPr lang="en-US"/>
          </a:p>
        </p:txBody>
      </p:sp>
      <p:sp>
        <p:nvSpPr>
          <p:cNvPr id="17" name="Text 10">
            <a:extLst>
              <a:ext uri="{FF2B5EF4-FFF2-40B4-BE49-F238E27FC236}">
                <a16:creationId xmlns:a16="http://schemas.microsoft.com/office/drawing/2014/main" id="{F08B257B-7108-9768-7520-888848AFF1C1}"/>
              </a:ext>
            </a:extLst>
          </p:cNvPr>
          <p:cNvSpPr/>
          <p:nvPr/>
        </p:nvSpPr>
        <p:spPr>
          <a:xfrm>
            <a:off x="6728470" y="3933056"/>
            <a:ext cx="153888" cy="257058"/>
          </a:xfrm>
          <a:prstGeom prst="rect">
            <a:avLst/>
          </a:prstGeom>
          <a:noFill/>
          <a:ln/>
        </p:spPr>
        <p:txBody>
          <a:bodyPr wrap="none" lIns="0" tIns="0" rIns="0" bIns="0" rtlCol="0" anchor="t">
            <a:spAutoFit/>
          </a:bodyPr>
          <a:lstStyle/>
          <a:p>
            <a:pPr algn="ctr" rtl="1">
              <a:lnSpc>
                <a:spcPts val="2042"/>
              </a:lnSpc>
            </a:pPr>
            <a:r>
              <a:rPr lang="en-US" sz="2042" dirty="0">
                <a:solidFill>
                  <a:srgbClr val="1E3063"/>
                </a:solidFill>
                <a:latin typeface="Alexandria" pitchFamily="2" charset="-78"/>
                <a:ea typeface="Instrument Sans Semi Bold" pitchFamily="34" charset="-122"/>
                <a:cs typeface="Alexandria" pitchFamily="2" charset="-78"/>
              </a:rPr>
              <a:t>3</a:t>
            </a:r>
            <a:endParaRPr lang="en-US" sz="2042" dirty="0">
              <a:latin typeface="Alexandria" pitchFamily="2" charset="-78"/>
              <a:cs typeface="Alexandria" pitchFamily="2" charset="-78"/>
            </a:endParaRPr>
          </a:p>
        </p:txBody>
      </p:sp>
      <p:sp>
        <p:nvSpPr>
          <p:cNvPr id="19" name="Text 11">
            <a:extLst>
              <a:ext uri="{FF2B5EF4-FFF2-40B4-BE49-F238E27FC236}">
                <a16:creationId xmlns:a16="http://schemas.microsoft.com/office/drawing/2014/main" id="{4B893C74-2F50-DDDD-CF75-34C82C69421C}"/>
              </a:ext>
            </a:extLst>
          </p:cNvPr>
          <p:cNvSpPr/>
          <p:nvPr/>
        </p:nvSpPr>
        <p:spPr>
          <a:xfrm>
            <a:off x="1669424" y="3943152"/>
            <a:ext cx="4773743" cy="265714"/>
          </a:xfrm>
          <a:prstGeom prst="rect">
            <a:avLst/>
          </a:prstGeom>
          <a:noFill/>
          <a:ln/>
        </p:spPr>
        <p:txBody>
          <a:bodyPr wrap="none" lIns="0" tIns="0" rIns="0" bIns="0" rtlCol="0" anchor="t">
            <a:spAutoFit/>
          </a:bodyPr>
          <a:lstStyle/>
          <a:p>
            <a:pPr algn="r" rtl="1">
              <a:lnSpc>
                <a:spcPts val="2167"/>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الاحتفاظ بالعمالة الماهرة وفتح أسواق جديدة</a:t>
            </a:r>
            <a:endParaRPr lang="en-US" sz="1708" b="1"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F4FE7A7F-1624-FC84-5039-F20AB0CF4921}"/>
              </a:ext>
            </a:extLst>
          </p:cNvPr>
          <p:cNvSpPr/>
          <p:nvPr/>
        </p:nvSpPr>
        <p:spPr>
          <a:xfrm>
            <a:off x="616446" y="4319831"/>
            <a:ext cx="5826720" cy="514821"/>
          </a:xfrm>
          <a:prstGeom prst="rect">
            <a:avLst/>
          </a:prstGeom>
          <a:noFill/>
          <a:ln/>
        </p:spPr>
        <p:txBody>
          <a:bodyPr wrap="square" lIns="0" tIns="0" rIns="0" bIns="0" rtlCol="0" anchor="t">
            <a:spAutoFit/>
          </a:bodyPr>
          <a:lstStyle/>
          <a:p>
            <a:pPr algn="r" rtl="1">
              <a:lnSpc>
                <a:spcPts val="2125"/>
              </a:lnSpc>
            </a:pPr>
            <a:r>
              <a:rPr lang="en-US" dirty="0">
                <a:solidFill>
                  <a:srgbClr val="1E3063"/>
                </a:solidFill>
                <a:latin typeface="Alexandria" pitchFamily="2" charset="-78"/>
                <a:ea typeface="Instrument Sans Medium" pitchFamily="34" charset="-122"/>
                <a:cs typeface="Alexandria" pitchFamily="2" charset="-78"/>
              </a:rPr>
              <a:t>بيئة عمل متميزة وبرامج تحفيزية تستهدف تطوير الموظفين، مع التوسع نحو أسواق جديدة</a:t>
            </a:r>
            <a:endParaRPr lang="en-US" dirty="0">
              <a:latin typeface="Alexandria" pitchFamily="2" charset="-78"/>
              <a:cs typeface="Alexandria" pitchFamily="2" charset="-78"/>
            </a:endParaRPr>
          </a:p>
        </p:txBody>
      </p:sp>
      <p:sp>
        <p:nvSpPr>
          <p:cNvPr id="21" name="Shape 13">
            <a:extLst>
              <a:ext uri="{FF2B5EF4-FFF2-40B4-BE49-F238E27FC236}">
                <a16:creationId xmlns:a16="http://schemas.microsoft.com/office/drawing/2014/main" id="{3686516A-FD9A-152A-5F7A-AE018524182D}"/>
              </a:ext>
            </a:extLst>
          </p:cNvPr>
          <p:cNvSpPr/>
          <p:nvPr/>
        </p:nvSpPr>
        <p:spPr>
          <a:xfrm>
            <a:off x="6607274" y="5189240"/>
            <a:ext cx="396280" cy="396280"/>
          </a:xfrm>
          <a:prstGeom prst="roundRect">
            <a:avLst>
              <a:gd name="adj" fmla="val 40003"/>
            </a:avLst>
          </a:prstGeom>
          <a:solidFill>
            <a:srgbClr val="CEE6FD"/>
          </a:solidFill>
          <a:ln/>
        </p:spPr>
        <p:txBody>
          <a:bodyPr>
            <a:spAutoFit/>
          </a:bodyPr>
          <a:lstStyle/>
          <a:p>
            <a:endParaRPr lang="en-US"/>
          </a:p>
        </p:txBody>
      </p:sp>
      <p:sp>
        <p:nvSpPr>
          <p:cNvPr id="22" name="Text 14">
            <a:extLst>
              <a:ext uri="{FF2B5EF4-FFF2-40B4-BE49-F238E27FC236}">
                <a16:creationId xmlns:a16="http://schemas.microsoft.com/office/drawing/2014/main" id="{18707D0D-ECA9-9C0C-E08C-3754C7F3DEBC}"/>
              </a:ext>
            </a:extLst>
          </p:cNvPr>
          <p:cNvSpPr/>
          <p:nvPr/>
        </p:nvSpPr>
        <p:spPr>
          <a:xfrm>
            <a:off x="6726867" y="5332182"/>
            <a:ext cx="157094" cy="257058"/>
          </a:xfrm>
          <a:prstGeom prst="rect">
            <a:avLst/>
          </a:prstGeom>
          <a:noFill/>
          <a:ln/>
        </p:spPr>
        <p:txBody>
          <a:bodyPr wrap="none" lIns="0" tIns="0" rIns="0" bIns="0" rtlCol="0" anchor="t">
            <a:spAutoFit/>
          </a:bodyPr>
          <a:lstStyle/>
          <a:p>
            <a:pPr algn="ctr" rtl="1">
              <a:lnSpc>
                <a:spcPts val="2042"/>
              </a:lnSpc>
            </a:pPr>
            <a:r>
              <a:rPr lang="en-US" sz="2042" dirty="0">
                <a:solidFill>
                  <a:srgbClr val="1E3063"/>
                </a:solidFill>
                <a:latin typeface="Alexandria" pitchFamily="2" charset="-78"/>
                <a:ea typeface="Instrument Sans Semi Bold" pitchFamily="34" charset="-122"/>
                <a:cs typeface="Alexandria" pitchFamily="2" charset="-78"/>
              </a:rPr>
              <a:t>4</a:t>
            </a:r>
            <a:endParaRPr lang="en-US" sz="2042" dirty="0">
              <a:latin typeface="Alexandria" pitchFamily="2" charset="-78"/>
              <a:cs typeface="Alexandria" pitchFamily="2" charset="-78"/>
            </a:endParaRPr>
          </a:p>
        </p:txBody>
      </p:sp>
      <p:sp>
        <p:nvSpPr>
          <p:cNvPr id="24" name="Text 15">
            <a:extLst>
              <a:ext uri="{FF2B5EF4-FFF2-40B4-BE49-F238E27FC236}">
                <a16:creationId xmlns:a16="http://schemas.microsoft.com/office/drawing/2014/main" id="{FE237B99-7950-D72D-647F-D8DD827C2264}"/>
              </a:ext>
            </a:extLst>
          </p:cNvPr>
          <p:cNvSpPr/>
          <p:nvPr/>
        </p:nvSpPr>
        <p:spPr>
          <a:xfrm>
            <a:off x="4594904" y="5249763"/>
            <a:ext cx="1848263" cy="265714"/>
          </a:xfrm>
          <a:prstGeom prst="rect">
            <a:avLst/>
          </a:prstGeom>
          <a:noFill/>
          <a:ln/>
        </p:spPr>
        <p:txBody>
          <a:bodyPr wrap="none" lIns="0" tIns="0" rIns="0" bIns="0" rtlCol="0" anchor="t">
            <a:spAutoFit/>
          </a:bodyPr>
          <a:lstStyle/>
          <a:p>
            <a:pPr algn="r" rtl="1">
              <a:lnSpc>
                <a:spcPts val="2167"/>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تحقيق الاستدامة</a:t>
            </a:r>
            <a:endParaRPr lang="en-US" sz="1708" b="1" dirty="0">
              <a:solidFill>
                <a:schemeClr val="accent2">
                  <a:lumMod val="75000"/>
                </a:schemeClr>
              </a:solidFill>
              <a:latin typeface="Alexandria" pitchFamily="2" charset="-78"/>
              <a:cs typeface="Alexandria" pitchFamily="2" charset="-78"/>
            </a:endParaRPr>
          </a:p>
        </p:txBody>
      </p:sp>
      <p:sp>
        <p:nvSpPr>
          <p:cNvPr id="26" name="Text 16">
            <a:extLst>
              <a:ext uri="{FF2B5EF4-FFF2-40B4-BE49-F238E27FC236}">
                <a16:creationId xmlns:a16="http://schemas.microsoft.com/office/drawing/2014/main" id="{5AF24769-5C73-5E56-E9A1-6A0E8AF2D8DC}"/>
              </a:ext>
            </a:extLst>
          </p:cNvPr>
          <p:cNvSpPr/>
          <p:nvPr/>
        </p:nvSpPr>
        <p:spPr>
          <a:xfrm>
            <a:off x="616446" y="5623322"/>
            <a:ext cx="5826720" cy="514821"/>
          </a:xfrm>
          <a:prstGeom prst="rect">
            <a:avLst/>
          </a:prstGeom>
          <a:noFill/>
          <a:ln/>
        </p:spPr>
        <p:txBody>
          <a:bodyPr wrap="square" lIns="0" tIns="0" rIns="0" bIns="0" rtlCol="0" anchor="t">
            <a:spAutoFit/>
          </a:bodyPr>
          <a:lstStyle/>
          <a:p>
            <a:pPr algn="r" rtl="1">
              <a:lnSpc>
                <a:spcPts val="2125"/>
              </a:lnSpc>
            </a:pPr>
            <a:r>
              <a:rPr lang="en-US" dirty="0">
                <a:solidFill>
                  <a:srgbClr val="1E3063"/>
                </a:solidFill>
                <a:latin typeface="Alexandria" pitchFamily="2" charset="-78"/>
                <a:ea typeface="Instrument Sans Medium" pitchFamily="34" charset="-122"/>
                <a:cs typeface="Alexandria" pitchFamily="2" charset="-78"/>
              </a:rPr>
              <a:t>ضمان النجاح على المدى الطويل مع الالتزام بالممارسات المستدامة التي تخدم المجتمع والبيئة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11194340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B519D3D-4F5E-746A-705C-832586A9898F}"/>
              </a:ext>
            </a:extLst>
          </p:cNvPr>
          <p:cNvSpPr/>
          <p:nvPr/>
        </p:nvSpPr>
        <p:spPr>
          <a:xfrm>
            <a:off x="2433989" y="443369"/>
            <a:ext cx="6902532" cy="444609"/>
          </a:xfrm>
          <a:prstGeom prst="rect">
            <a:avLst/>
          </a:prstGeom>
          <a:noFill/>
          <a:ln/>
        </p:spPr>
        <p:txBody>
          <a:bodyPr wrap="none" lIns="0" tIns="0" rIns="0" bIns="0" rtlCol="0" anchor="t">
            <a:spAutoFit/>
          </a:bodyPr>
          <a:lstStyle/>
          <a:p>
            <a:pPr algn="r" rtl="1">
              <a:lnSpc>
                <a:spcPts val="3708"/>
              </a:lnSpc>
            </a:pPr>
            <a:r>
              <a:rPr lang="en-US" sz="2800" b="1" dirty="0">
                <a:solidFill>
                  <a:srgbClr val="00B0F0"/>
                </a:solidFill>
                <a:latin typeface="Alexandria" pitchFamily="2" charset="-78"/>
                <a:ea typeface="Instrument Sans Semi Bold" pitchFamily="34" charset="-122"/>
                <a:cs typeface="Alexandria" pitchFamily="2" charset="-78"/>
              </a:rPr>
              <a:t>معايير الحكم على جودة الميزة التنافسية</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CF861311-BA0A-0EBC-6953-E4413FAD635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0766" y="1352887"/>
            <a:ext cx="5061744" cy="5061744"/>
          </a:xfrm>
          <a:prstGeom prst="rect">
            <a:avLst/>
          </a:prstGeom>
        </p:spPr>
      </p:pic>
      <p:sp>
        <p:nvSpPr>
          <p:cNvPr id="9" name="Text 1">
            <a:extLst>
              <a:ext uri="{FF2B5EF4-FFF2-40B4-BE49-F238E27FC236}">
                <a16:creationId xmlns:a16="http://schemas.microsoft.com/office/drawing/2014/main" id="{802D1C74-D913-C4F2-944D-DA9A66CE3FE2}"/>
              </a:ext>
            </a:extLst>
          </p:cNvPr>
          <p:cNvSpPr/>
          <p:nvPr/>
        </p:nvSpPr>
        <p:spPr>
          <a:xfrm>
            <a:off x="9145564" y="1581944"/>
            <a:ext cx="2197718" cy="230832"/>
          </a:xfrm>
          <a:prstGeom prst="rect">
            <a:avLst/>
          </a:prstGeom>
          <a:noFill/>
          <a:ln/>
        </p:spPr>
        <p:txBody>
          <a:bodyPr wrap="none" lIns="0" tIns="0" rIns="0" bIns="0" rtlCol="0" anchor="t">
            <a:spAutoFit/>
          </a:bodyPr>
          <a:lstStyle/>
          <a:p>
            <a:pPr algn="r" rtl="1">
              <a:lnSpc>
                <a:spcPts val="1833"/>
              </a:lnSpc>
            </a:pPr>
            <a:r>
              <a:rPr lang="en-US" sz="1800" b="1" dirty="0">
                <a:solidFill>
                  <a:srgbClr val="00B0F0"/>
                </a:solidFill>
                <a:latin typeface="Alexandria" pitchFamily="2" charset="-78"/>
                <a:ea typeface="Instrument Sans Semi Bold" pitchFamily="34" charset="-122"/>
                <a:cs typeface="Alexandria" pitchFamily="2" charset="-78"/>
              </a:rPr>
              <a:t>ثلاثة معايير جوهرية</a:t>
            </a:r>
            <a:endParaRPr lang="en-US" sz="1800" b="1" dirty="0">
              <a:solidFill>
                <a:srgbClr val="00B0F0"/>
              </a:solidFill>
              <a:latin typeface="Alexandria" pitchFamily="2" charset="-78"/>
              <a:cs typeface="Alexandria" pitchFamily="2" charset="-78"/>
            </a:endParaRPr>
          </a:p>
        </p:txBody>
      </p:sp>
      <p:sp>
        <p:nvSpPr>
          <p:cNvPr id="10" name="Shape 2">
            <a:extLst>
              <a:ext uri="{FF2B5EF4-FFF2-40B4-BE49-F238E27FC236}">
                <a16:creationId xmlns:a16="http://schemas.microsoft.com/office/drawing/2014/main" id="{E442BFCF-A47A-C649-2C85-559F755604A4}"/>
              </a:ext>
            </a:extLst>
          </p:cNvPr>
          <p:cNvSpPr/>
          <p:nvPr/>
        </p:nvSpPr>
        <p:spPr>
          <a:xfrm>
            <a:off x="11500527" y="1958484"/>
            <a:ext cx="38100" cy="338554"/>
          </a:xfrm>
          <a:prstGeom prst="rect">
            <a:avLst/>
          </a:prstGeom>
          <a:solidFill>
            <a:srgbClr val="84C1FA"/>
          </a:solidFill>
          <a:ln/>
        </p:spPr>
        <p:txBody>
          <a:bodyPr>
            <a:spAutoFit/>
          </a:bodyPr>
          <a:lstStyle/>
          <a:p>
            <a:endParaRPr lang="en-US" sz="1600"/>
          </a:p>
        </p:txBody>
      </p:sp>
      <p:sp>
        <p:nvSpPr>
          <p:cNvPr id="11" name="Text 3">
            <a:extLst>
              <a:ext uri="{FF2B5EF4-FFF2-40B4-BE49-F238E27FC236}">
                <a16:creationId xmlns:a16="http://schemas.microsoft.com/office/drawing/2014/main" id="{EC91FFAB-50B8-A169-46B7-E65C1D34CCEB}"/>
              </a:ext>
            </a:extLst>
          </p:cNvPr>
          <p:cNvSpPr/>
          <p:nvPr/>
        </p:nvSpPr>
        <p:spPr>
          <a:xfrm>
            <a:off x="9930053" y="1977534"/>
            <a:ext cx="1399422" cy="230832"/>
          </a:xfrm>
          <a:prstGeom prst="rect">
            <a:avLst/>
          </a:prstGeom>
          <a:noFill/>
          <a:ln/>
        </p:spPr>
        <p:txBody>
          <a:bodyPr wrap="none" lIns="0" tIns="0" rIns="0" bIns="0" rtlCol="0" anchor="t">
            <a:spAutoFit/>
          </a:bodyPr>
          <a:lstStyle/>
          <a:p>
            <a:pPr algn="r" rtl="1">
              <a:lnSpc>
                <a:spcPts val="1833"/>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مصدر الميزة</a:t>
            </a:r>
            <a:endParaRPr lang="en-US" sz="1800"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C6EDD4F7-05AA-774C-1AFA-0518354BF987}"/>
              </a:ext>
            </a:extLst>
          </p:cNvPr>
          <p:cNvSpPr/>
          <p:nvPr/>
        </p:nvSpPr>
        <p:spPr>
          <a:xfrm>
            <a:off x="5558036" y="2337499"/>
            <a:ext cx="5771439"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مزايا منخفضة المرتبة سهلة التقليد، بينما المزايا العالية أصعب في المحاكاة وأكثر استدامة</a:t>
            </a:r>
            <a:endParaRPr lang="en-US" dirty="0">
              <a:latin typeface="Alexandria" pitchFamily="2" charset="-78"/>
              <a:cs typeface="Alexandria" pitchFamily="2" charset="-78"/>
            </a:endParaRPr>
          </a:p>
        </p:txBody>
      </p:sp>
      <p:sp>
        <p:nvSpPr>
          <p:cNvPr id="13" name="Shape 5">
            <a:extLst>
              <a:ext uri="{FF2B5EF4-FFF2-40B4-BE49-F238E27FC236}">
                <a16:creationId xmlns:a16="http://schemas.microsoft.com/office/drawing/2014/main" id="{16ECB940-A64C-7FF8-6132-AEDCD59772E9}"/>
              </a:ext>
            </a:extLst>
          </p:cNvPr>
          <p:cNvSpPr/>
          <p:nvPr/>
        </p:nvSpPr>
        <p:spPr>
          <a:xfrm>
            <a:off x="10598276" y="3561952"/>
            <a:ext cx="38100" cy="338554"/>
          </a:xfrm>
          <a:prstGeom prst="rect">
            <a:avLst/>
          </a:prstGeom>
          <a:solidFill>
            <a:srgbClr val="84C1FA"/>
          </a:solidFill>
          <a:ln/>
        </p:spPr>
        <p:txBody>
          <a:bodyPr>
            <a:spAutoFit/>
          </a:bodyPr>
          <a:lstStyle/>
          <a:p>
            <a:endParaRPr lang="en-US" sz="1600"/>
          </a:p>
        </p:txBody>
      </p:sp>
      <p:sp>
        <p:nvSpPr>
          <p:cNvPr id="14" name="Text 6">
            <a:extLst>
              <a:ext uri="{FF2B5EF4-FFF2-40B4-BE49-F238E27FC236}">
                <a16:creationId xmlns:a16="http://schemas.microsoft.com/office/drawing/2014/main" id="{B1BA9E1D-6FA0-8530-010F-D5EB1874A66D}"/>
              </a:ext>
            </a:extLst>
          </p:cNvPr>
          <p:cNvSpPr/>
          <p:nvPr/>
        </p:nvSpPr>
        <p:spPr>
          <a:xfrm>
            <a:off x="7867228" y="3581002"/>
            <a:ext cx="2559996" cy="230832"/>
          </a:xfrm>
          <a:prstGeom prst="rect">
            <a:avLst/>
          </a:prstGeom>
          <a:noFill/>
          <a:ln/>
        </p:spPr>
        <p:txBody>
          <a:bodyPr wrap="none" lIns="0" tIns="0" rIns="0" bIns="0" rtlCol="0" anchor="t">
            <a:spAutoFit/>
          </a:bodyPr>
          <a:lstStyle/>
          <a:p>
            <a:pPr algn="r" rtl="1">
              <a:lnSpc>
                <a:spcPts val="1833"/>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عدد المصادر التنافسية</a:t>
            </a:r>
            <a:endParaRPr lang="en-US" sz="1800" b="1" dirty="0">
              <a:solidFill>
                <a:schemeClr val="accent2">
                  <a:lumMod val="75000"/>
                </a:schemeClr>
              </a:solidFill>
              <a:latin typeface="Alexandria" pitchFamily="2" charset="-78"/>
              <a:cs typeface="Alexandria" pitchFamily="2" charset="-78"/>
            </a:endParaRPr>
          </a:p>
        </p:txBody>
      </p:sp>
      <p:sp>
        <p:nvSpPr>
          <p:cNvPr id="15" name="Text 7">
            <a:extLst>
              <a:ext uri="{FF2B5EF4-FFF2-40B4-BE49-F238E27FC236}">
                <a16:creationId xmlns:a16="http://schemas.microsoft.com/office/drawing/2014/main" id="{2B2DBC0B-A2E6-5ABD-00A2-EAAF0D4BD3FC}"/>
              </a:ext>
            </a:extLst>
          </p:cNvPr>
          <p:cNvSpPr/>
          <p:nvPr/>
        </p:nvSpPr>
        <p:spPr>
          <a:xfrm>
            <a:off x="5365478" y="3940967"/>
            <a:ext cx="5061744"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الاعتماد على مصدر واحد فقط يجعل المؤسسة عُرضة للتقليد — التنويع أساس الصمود</a:t>
            </a:r>
            <a:endParaRPr lang="en-US" dirty="0">
              <a:latin typeface="Alexandria" pitchFamily="2" charset="-78"/>
              <a:cs typeface="Alexandria" pitchFamily="2" charset="-78"/>
            </a:endParaRPr>
          </a:p>
        </p:txBody>
      </p:sp>
      <p:sp>
        <p:nvSpPr>
          <p:cNvPr id="16" name="Shape 8">
            <a:extLst>
              <a:ext uri="{FF2B5EF4-FFF2-40B4-BE49-F238E27FC236}">
                <a16:creationId xmlns:a16="http://schemas.microsoft.com/office/drawing/2014/main" id="{EB8EB96D-F44F-48D2-7E2D-04D4C0ECAE84}"/>
              </a:ext>
            </a:extLst>
          </p:cNvPr>
          <p:cNvSpPr/>
          <p:nvPr/>
        </p:nvSpPr>
        <p:spPr>
          <a:xfrm>
            <a:off x="11514334" y="5380583"/>
            <a:ext cx="38100" cy="338554"/>
          </a:xfrm>
          <a:prstGeom prst="rect">
            <a:avLst/>
          </a:prstGeom>
          <a:solidFill>
            <a:srgbClr val="84C1FA"/>
          </a:solidFill>
          <a:ln/>
        </p:spPr>
        <p:txBody>
          <a:bodyPr>
            <a:spAutoFit/>
          </a:bodyPr>
          <a:lstStyle/>
          <a:p>
            <a:endParaRPr lang="en-US" sz="1600"/>
          </a:p>
        </p:txBody>
      </p:sp>
      <p:sp>
        <p:nvSpPr>
          <p:cNvPr id="17" name="Text 9">
            <a:extLst>
              <a:ext uri="{FF2B5EF4-FFF2-40B4-BE49-F238E27FC236}">
                <a16:creationId xmlns:a16="http://schemas.microsoft.com/office/drawing/2014/main" id="{45C282C7-2785-3712-A111-C3019653B28B}"/>
              </a:ext>
            </a:extLst>
          </p:cNvPr>
          <p:cNvSpPr/>
          <p:nvPr/>
        </p:nvSpPr>
        <p:spPr>
          <a:xfrm>
            <a:off x="8974044" y="5399633"/>
            <a:ext cx="2369238" cy="230832"/>
          </a:xfrm>
          <a:prstGeom prst="rect">
            <a:avLst/>
          </a:prstGeom>
          <a:noFill/>
          <a:ln/>
        </p:spPr>
        <p:txBody>
          <a:bodyPr wrap="none" lIns="0" tIns="0" rIns="0" bIns="0" rtlCol="0" anchor="t">
            <a:spAutoFit/>
          </a:bodyPr>
          <a:lstStyle/>
          <a:p>
            <a:pPr algn="r" rtl="1">
              <a:lnSpc>
                <a:spcPts val="1833"/>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درجة الابتكار المستمر</a:t>
            </a:r>
            <a:endParaRPr lang="en-US" sz="1800" b="1" dirty="0">
              <a:solidFill>
                <a:schemeClr val="accent2">
                  <a:lumMod val="75000"/>
                </a:schemeClr>
              </a:solidFill>
              <a:latin typeface="Alexandria" pitchFamily="2" charset="-78"/>
              <a:cs typeface="Alexandria" pitchFamily="2" charset="-78"/>
            </a:endParaRPr>
          </a:p>
        </p:txBody>
      </p:sp>
      <p:sp>
        <p:nvSpPr>
          <p:cNvPr id="19" name="Text 10">
            <a:extLst>
              <a:ext uri="{FF2B5EF4-FFF2-40B4-BE49-F238E27FC236}">
                <a16:creationId xmlns:a16="http://schemas.microsoft.com/office/drawing/2014/main" id="{FA29AA87-099E-3CDF-2162-4AC65D03D769}"/>
              </a:ext>
            </a:extLst>
          </p:cNvPr>
          <p:cNvSpPr/>
          <p:nvPr/>
        </p:nvSpPr>
        <p:spPr>
          <a:xfrm>
            <a:off x="5558036" y="5759599"/>
            <a:ext cx="5785246" cy="609911"/>
          </a:xfrm>
          <a:prstGeom prst="rect">
            <a:avLst/>
          </a:prstGeom>
          <a:noFill/>
          <a:ln/>
        </p:spPr>
        <p:txBody>
          <a:bodyPr wrap="squar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الابتكار الدائم في المنتجات والعمليات يُجدد الميزة التنافسية ويصونها من التآكل</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94395306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5025" y="1167759"/>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C0EDBB0-6C58-D585-5994-96818E416FA7}"/>
              </a:ext>
            </a:extLst>
          </p:cNvPr>
          <p:cNvSpPr/>
          <p:nvPr/>
        </p:nvSpPr>
        <p:spPr>
          <a:xfrm>
            <a:off x="5574134" y="1179515"/>
            <a:ext cx="5967980" cy="502317"/>
          </a:xfrm>
          <a:prstGeom prst="rect">
            <a:avLst/>
          </a:prstGeom>
          <a:noFill/>
          <a:ln/>
        </p:spPr>
        <p:txBody>
          <a:bodyPr wrap="none" lIns="0" tIns="0" rIns="0" bIns="0" rtlCol="0" anchor="t">
            <a:spAutoFit/>
          </a:bodyPr>
          <a:lstStyle/>
          <a:p>
            <a:pPr algn="r" rtl="1">
              <a:lnSpc>
                <a:spcPts val="4333"/>
              </a:lnSpc>
            </a:pPr>
            <a:r>
              <a:rPr lang="en-US" sz="2800" b="1" dirty="0">
                <a:solidFill>
                  <a:srgbClr val="00B0F0"/>
                </a:solidFill>
                <a:latin typeface="Alexandria" pitchFamily="2" charset="-78"/>
                <a:ea typeface="Instrument Sans Semi Bold" pitchFamily="34" charset="-122"/>
                <a:cs typeface="Alexandria" pitchFamily="2" charset="-78"/>
              </a:rPr>
              <a:t>كيف تقيس نجاح ميزتك التنافسية؟</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A146EFEB-2624-21D6-7675-C384EA1CF7E4}"/>
              </a:ext>
            </a:extLst>
          </p:cNvPr>
          <p:cNvSpPr/>
          <p:nvPr/>
        </p:nvSpPr>
        <p:spPr>
          <a:xfrm>
            <a:off x="9262500" y="2463056"/>
            <a:ext cx="2245808" cy="265714"/>
          </a:xfrm>
          <a:prstGeom prst="rect">
            <a:avLst/>
          </a:prstGeom>
          <a:noFill/>
          <a:ln/>
        </p:spPr>
        <p:txBody>
          <a:bodyPr wrap="none" lIns="0" tIns="0" rIns="0" bIns="0" rtlCol="0" anchor="t">
            <a:spAutoFit/>
          </a:bodyPr>
          <a:lstStyle/>
          <a:p>
            <a:pPr algn="r" rtl="1">
              <a:lnSpc>
                <a:spcPts val="2167"/>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زيادة الحصة السوقية</a:t>
            </a:r>
            <a:endParaRPr lang="en-US" sz="1708"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58682FCB-9DE9-F1C2-544B-62446123D932}"/>
              </a:ext>
            </a:extLst>
          </p:cNvPr>
          <p:cNvSpPr/>
          <p:nvPr/>
        </p:nvSpPr>
        <p:spPr>
          <a:xfrm>
            <a:off x="6300134" y="2837408"/>
            <a:ext cx="5208175" cy="514821"/>
          </a:xfrm>
          <a:prstGeom prst="rect">
            <a:avLst/>
          </a:prstGeom>
          <a:noFill/>
          <a:ln/>
        </p:spPr>
        <p:txBody>
          <a:bodyPr wrap="square" lIns="0" tIns="0" rIns="0" bIns="0" rtlCol="0" anchor="t">
            <a:spAutoFit/>
          </a:bodyPr>
          <a:lstStyle/>
          <a:p>
            <a:pPr algn="r" rtl="1">
              <a:lnSpc>
                <a:spcPts val="2125"/>
              </a:lnSpc>
            </a:pPr>
            <a:r>
              <a:rPr lang="en-US" dirty="0">
                <a:solidFill>
                  <a:srgbClr val="1E3063"/>
                </a:solidFill>
                <a:latin typeface="Alexandria" pitchFamily="2" charset="-78"/>
                <a:ea typeface="Instrument Sans Medium" pitchFamily="34" charset="-122"/>
                <a:cs typeface="Alexandria" pitchFamily="2" charset="-78"/>
              </a:rPr>
              <a:t>استحواذ على نسبة أكبر من السوق مقارنة بالمنافسين دليل على قوة الميزة التنافسية</a:t>
            </a:r>
            <a:endParaRPr lang="en-US"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7B510FB2-7E6B-6812-A5FD-7AE022A706AA}"/>
              </a:ext>
            </a:extLst>
          </p:cNvPr>
          <p:cNvSpPr/>
          <p:nvPr/>
        </p:nvSpPr>
        <p:spPr>
          <a:xfrm>
            <a:off x="4150829" y="2463056"/>
            <a:ext cx="1776127" cy="265714"/>
          </a:xfrm>
          <a:prstGeom prst="rect">
            <a:avLst/>
          </a:prstGeom>
          <a:noFill/>
          <a:ln/>
        </p:spPr>
        <p:txBody>
          <a:bodyPr wrap="none" lIns="0" tIns="0" rIns="0" bIns="0" rtlCol="0" anchor="t">
            <a:spAutoFit/>
          </a:bodyPr>
          <a:lstStyle/>
          <a:p>
            <a:pPr algn="r" rtl="1">
              <a:lnSpc>
                <a:spcPts val="2167"/>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تحقيق أرباح أعلى</a:t>
            </a:r>
            <a:endParaRPr lang="en-US" sz="1708"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86367508-E00E-51AA-1953-CBB1052E603F}"/>
              </a:ext>
            </a:extLst>
          </p:cNvPr>
          <p:cNvSpPr/>
          <p:nvPr/>
        </p:nvSpPr>
        <p:spPr>
          <a:xfrm>
            <a:off x="479375" y="2837407"/>
            <a:ext cx="5447581" cy="514821"/>
          </a:xfrm>
          <a:prstGeom prst="rect">
            <a:avLst/>
          </a:prstGeom>
          <a:noFill/>
          <a:ln/>
        </p:spPr>
        <p:txBody>
          <a:bodyPr wrap="square" lIns="0" tIns="0" rIns="0" bIns="0" rtlCol="0" anchor="t">
            <a:spAutoFit/>
          </a:bodyPr>
          <a:lstStyle/>
          <a:p>
            <a:pPr algn="r" rtl="1">
              <a:lnSpc>
                <a:spcPts val="2125"/>
              </a:lnSpc>
            </a:pPr>
            <a:r>
              <a:rPr lang="en-US" dirty="0">
                <a:solidFill>
                  <a:srgbClr val="1E3063"/>
                </a:solidFill>
                <a:latin typeface="Alexandria" pitchFamily="2" charset="-78"/>
                <a:ea typeface="Instrument Sans Medium" pitchFamily="34" charset="-122"/>
                <a:cs typeface="Alexandria" pitchFamily="2" charset="-78"/>
              </a:rPr>
              <a:t>هوامش ربح مرتفعة تشير إلى كفاءة في إدارة العمليات والتكاليف مثل Apple</a:t>
            </a:r>
            <a:endParaRPr lang="en-US"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4AF9EE84-713F-8A49-C6FE-DC84B97DF823}"/>
              </a:ext>
            </a:extLst>
          </p:cNvPr>
          <p:cNvSpPr/>
          <p:nvPr/>
        </p:nvSpPr>
        <p:spPr>
          <a:xfrm>
            <a:off x="9350666" y="4271020"/>
            <a:ext cx="2157642" cy="265714"/>
          </a:xfrm>
          <a:prstGeom prst="rect">
            <a:avLst/>
          </a:prstGeom>
          <a:noFill/>
          <a:ln/>
        </p:spPr>
        <p:txBody>
          <a:bodyPr wrap="none" lIns="0" tIns="0" rIns="0" bIns="0" rtlCol="0" anchor="t">
            <a:spAutoFit/>
          </a:bodyPr>
          <a:lstStyle/>
          <a:p>
            <a:pPr algn="r" rtl="1">
              <a:lnSpc>
                <a:spcPts val="2167"/>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رضا العملاء وولائهم</a:t>
            </a:r>
            <a:endParaRPr lang="en-US" sz="1708"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BFBA406C-FC60-2F8D-3855-CDABD7EF908F}"/>
              </a:ext>
            </a:extLst>
          </p:cNvPr>
          <p:cNvSpPr/>
          <p:nvPr/>
        </p:nvSpPr>
        <p:spPr>
          <a:xfrm>
            <a:off x="6096000" y="4645372"/>
            <a:ext cx="5412309" cy="514821"/>
          </a:xfrm>
          <a:prstGeom prst="rect">
            <a:avLst/>
          </a:prstGeom>
          <a:noFill/>
          <a:ln/>
        </p:spPr>
        <p:txBody>
          <a:bodyPr wrap="square" lIns="0" tIns="0" rIns="0" bIns="0" rtlCol="0" anchor="t">
            <a:spAutoFit/>
          </a:bodyPr>
          <a:lstStyle/>
          <a:p>
            <a:pPr algn="r" rtl="1">
              <a:lnSpc>
                <a:spcPts val="2125"/>
              </a:lnSpc>
            </a:pPr>
            <a:r>
              <a:rPr lang="en-US" dirty="0">
                <a:solidFill>
                  <a:srgbClr val="1E3063"/>
                </a:solidFill>
                <a:latin typeface="Alexandria" pitchFamily="2" charset="-78"/>
                <a:ea typeface="Instrument Sans Medium" pitchFamily="34" charset="-122"/>
                <a:cs typeface="Alexandria" pitchFamily="2" charset="-78"/>
              </a:rPr>
              <a:t>شراء متكرر وعلاقة طويلة الأمد مع العملاء كما تفعل FedEx في تحسين خدماتها</a:t>
            </a:r>
            <a:endParaRPr lang="en-US"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7FCCCFDE-741D-CA00-E8DB-D096150ECDF0}"/>
              </a:ext>
            </a:extLst>
          </p:cNvPr>
          <p:cNvSpPr/>
          <p:nvPr/>
        </p:nvSpPr>
        <p:spPr>
          <a:xfrm>
            <a:off x="4380058" y="4271020"/>
            <a:ext cx="1546898" cy="265714"/>
          </a:xfrm>
          <a:prstGeom prst="rect">
            <a:avLst/>
          </a:prstGeom>
          <a:noFill/>
          <a:ln/>
        </p:spPr>
        <p:txBody>
          <a:bodyPr wrap="none" lIns="0" tIns="0" rIns="0" bIns="0" rtlCol="0" anchor="t">
            <a:spAutoFit/>
          </a:bodyPr>
          <a:lstStyle/>
          <a:p>
            <a:pPr algn="r" rtl="1">
              <a:lnSpc>
                <a:spcPts val="2167"/>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ابتكار المنتجات</a:t>
            </a:r>
            <a:endParaRPr lang="en-US" sz="1708" b="1"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7360BC09-E363-90BC-37FC-4FC51D79446C}"/>
              </a:ext>
            </a:extLst>
          </p:cNvPr>
          <p:cNvSpPr/>
          <p:nvPr/>
        </p:nvSpPr>
        <p:spPr>
          <a:xfrm>
            <a:off x="479375" y="4645372"/>
            <a:ext cx="5447582" cy="515654"/>
          </a:xfrm>
          <a:prstGeom prst="rect">
            <a:avLst/>
          </a:prstGeom>
          <a:noFill/>
          <a:ln/>
        </p:spPr>
        <p:txBody>
          <a:bodyPr wrap="square" lIns="0" tIns="0" rIns="0" bIns="0" rtlCol="0" anchor="t">
            <a:spAutoFit/>
          </a:bodyPr>
          <a:lstStyle/>
          <a:p>
            <a:pPr algn="r" rtl="1">
              <a:lnSpc>
                <a:spcPts val="2125"/>
              </a:lnSpc>
            </a:pPr>
            <a:r>
              <a:rPr lang="en-US" dirty="0">
                <a:solidFill>
                  <a:srgbClr val="1E3063"/>
                </a:solidFill>
                <a:latin typeface="Alexandria" pitchFamily="2" charset="-78"/>
                <a:ea typeface="Instrument Sans Medium" pitchFamily="34" charset="-122"/>
                <a:cs typeface="Alexandria" pitchFamily="2" charset="-78"/>
              </a:rPr>
              <a:t>إطلاق مستمر لمنتجات جديدة كـ Apple وGoogle للبقاء في صدارة السوق</a:t>
            </a:r>
            <a:endParaRPr lang="en-US" dirty="0">
              <a:latin typeface="Alexandria" pitchFamily="2" charset="-78"/>
              <a:cs typeface="Alexandria" pitchFamily="2" charset="-78"/>
            </a:endParaRPr>
          </a:p>
        </p:txBody>
      </p:sp>
      <p:sp>
        <p:nvSpPr>
          <p:cNvPr id="21" name="Text 9">
            <a:extLst>
              <a:ext uri="{FF2B5EF4-FFF2-40B4-BE49-F238E27FC236}">
                <a16:creationId xmlns:a16="http://schemas.microsoft.com/office/drawing/2014/main" id="{FDCA1C89-21C0-D19C-EAF8-9C440960C39A}"/>
              </a:ext>
            </a:extLst>
          </p:cNvPr>
          <p:cNvSpPr/>
          <p:nvPr/>
        </p:nvSpPr>
        <p:spPr>
          <a:xfrm>
            <a:off x="9108376" y="5796216"/>
            <a:ext cx="2431756" cy="265714"/>
          </a:xfrm>
          <a:prstGeom prst="rect">
            <a:avLst/>
          </a:prstGeom>
          <a:noFill/>
          <a:ln/>
        </p:spPr>
        <p:txBody>
          <a:bodyPr wrap="none" lIns="0" tIns="0" rIns="0" bIns="0" rtlCol="0" anchor="t">
            <a:spAutoFit/>
          </a:bodyPr>
          <a:lstStyle/>
          <a:p>
            <a:pPr algn="r" rtl="1">
              <a:lnSpc>
                <a:spcPts val="2167"/>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سمعة العلامة التجارية</a:t>
            </a:r>
            <a:endParaRPr lang="en-US" sz="1708" b="1" dirty="0">
              <a:solidFill>
                <a:schemeClr val="accent2">
                  <a:lumMod val="75000"/>
                </a:schemeClr>
              </a:solidFill>
              <a:latin typeface="Alexandria" pitchFamily="2" charset="-78"/>
              <a:cs typeface="Alexandria" pitchFamily="2" charset="-78"/>
            </a:endParaRPr>
          </a:p>
        </p:txBody>
      </p:sp>
      <p:sp>
        <p:nvSpPr>
          <p:cNvPr id="22" name="Text 10">
            <a:extLst>
              <a:ext uri="{FF2B5EF4-FFF2-40B4-BE49-F238E27FC236}">
                <a16:creationId xmlns:a16="http://schemas.microsoft.com/office/drawing/2014/main" id="{775D474A-1DBF-4117-CDF4-AD8950E8BBD8}"/>
              </a:ext>
            </a:extLst>
          </p:cNvPr>
          <p:cNvSpPr/>
          <p:nvPr/>
        </p:nvSpPr>
        <p:spPr>
          <a:xfrm>
            <a:off x="6547014" y="6180484"/>
            <a:ext cx="4961295" cy="246349"/>
          </a:xfrm>
          <a:prstGeom prst="rect">
            <a:avLst/>
          </a:prstGeom>
          <a:noFill/>
          <a:ln/>
        </p:spPr>
        <p:txBody>
          <a:bodyPr wrap="none" lIns="0" tIns="0" rIns="0" bIns="0" rtlCol="0" anchor="t">
            <a:spAutoFit/>
          </a:bodyPr>
          <a:lstStyle/>
          <a:p>
            <a:pPr algn="r" rtl="1">
              <a:lnSpc>
                <a:spcPts val="2125"/>
              </a:lnSpc>
            </a:pPr>
            <a:r>
              <a:rPr lang="en-US" dirty="0">
                <a:solidFill>
                  <a:srgbClr val="1E3063"/>
                </a:solidFill>
                <a:latin typeface="Alexandria" pitchFamily="2" charset="-78"/>
                <a:ea typeface="Instrument Sans Medium" pitchFamily="34" charset="-122"/>
                <a:cs typeface="Alexandria" pitchFamily="2" charset="-78"/>
              </a:rPr>
              <a:t>سمعة قوية كـ Tesla تعزز ثقة العملاء وتُرسّخ المكانة التنافسية</a:t>
            </a:r>
            <a:endParaRPr lang="en-US" dirty="0">
              <a:latin typeface="Alexandria" pitchFamily="2" charset="-78"/>
              <a:cs typeface="Alexandria" pitchFamily="2" charset="-78"/>
            </a:endParaRPr>
          </a:p>
        </p:txBody>
      </p:sp>
      <p:sp>
        <p:nvSpPr>
          <p:cNvPr id="26" name="Text 11">
            <a:extLst>
              <a:ext uri="{FF2B5EF4-FFF2-40B4-BE49-F238E27FC236}">
                <a16:creationId xmlns:a16="http://schemas.microsoft.com/office/drawing/2014/main" id="{C79E4448-EB5A-8162-F6D6-98C781082E9C}"/>
              </a:ext>
            </a:extLst>
          </p:cNvPr>
          <p:cNvSpPr/>
          <p:nvPr/>
        </p:nvSpPr>
        <p:spPr>
          <a:xfrm>
            <a:off x="4269450" y="5806132"/>
            <a:ext cx="1657506" cy="265714"/>
          </a:xfrm>
          <a:prstGeom prst="rect">
            <a:avLst/>
          </a:prstGeom>
          <a:noFill/>
          <a:ln/>
        </p:spPr>
        <p:txBody>
          <a:bodyPr wrap="none" lIns="0" tIns="0" rIns="0" bIns="0" rtlCol="0" anchor="t">
            <a:spAutoFit/>
          </a:bodyPr>
          <a:lstStyle/>
          <a:p>
            <a:pPr algn="r" rtl="1">
              <a:lnSpc>
                <a:spcPts val="2167"/>
              </a:lnSpc>
            </a:pPr>
            <a:r>
              <a:rPr lang="en-US" sz="1708" b="1" dirty="0">
                <a:solidFill>
                  <a:schemeClr val="accent2">
                    <a:lumMod val="75000"/>
                  </a:schemeClr>
                </a:solidFill>
                <a:latin typeface="Alexandria" pitchFamily="2" charset="-78"/>
                <a:ea typeface="Instrument Sans Semi Bold" pitchFamily="34" charset="-122"/>
                <a:cs typeface="Alexandria" pitchFamily="2" charset="-78"/>
              </a:rPr>
              <a:t>كفاءة العمليات</a:t>
            </a:r>
            <a:endParaRPr lang="en-US" sz="1708" b="1" dirty="0">
              <a:solidFill>
                <a:schemeClr val="accent2">
                  <a:lumMod val="75000"/>
                </a:schemeClr>
              </a:solidFill>
              <a:latin typeface="Alexandria" pitchFamily="2" charset="-78"/>
              <a:cs typeface="Alexandria" pitchFamily="2" charset="-78"/>
            </a:endParaRPr>
          </a:p>
        </p:txBody>
      </p:sp>
      <p:sp>
        <p:nvSpPr>
          <p:cNvPr id="27" name="Text 12">
            <a:extLst>
              <a:ext uri="{FF2B5EF4-FFF2-40B4-BE49-F238E27FC236}">
                <a16:creationId xmlns:a16="http://schemas.microsoft.com/office/drawing/2014/main" id="{6C0ED93D-0485-37F5-8F61-AE82D31FD985}"/>
              </a:ext>
            </a:extLst>
          </p:cNvPr>
          <p:cNvSpPr/>
          <p:nvPr/>
        </p:nvSpPr>
        <p:spPr>
          <a:xfrm>
            <a:off x="1664572" y="6180484"/>
            <a:ext cx="4262385" cy="246349"/>
          </a:xfrm>
          <a:prstGeom prst="rect">
            <a:avLst/>
          </a:prstGeom>
          <a:noFill/>
          <a:ln/>
        </p:spPr>
        <p:txBody>
          <a:bodyPr wrap="none" lIns="0" tIns="0" rIns="0" bIns="0" rtlCol="0" anchor="t">
            <a:spAutoFit/>
          </a:bodyPr>
          <a:lstStyle/>
          <a:p>
            <a:pPr algn="r" rtl="1">
              <a:lnSpc>
                <a:spcPts val="2125"/>
              </a:lnSpc>
            </a:pPr>
            <a:r>
              <a:rPr lang="en-US" dirty="0">
                <a:solidFill>
                  <a:srgbClr val="1E3063"/>
                </a:solidFill>
                <a:latin typeface="Alexandria" pitchFamily="2" charset="-78"/>
                <a:ea typeface="Instrument Sans Medium" pitchFamily="34" charset="-122"/>
                <a:cs typeface="Alexandria" pitchFamily="2" charset="-78"/>
              </a:rPr>
              <a:t>أنظمة إدارة مبتكرة تحقق أداءً عالياً بأقل تكلفة ممكنة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664797579"/>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9C9DE5DA-7D5C-D053-08F7-18A57F322955}"/>
              </a:ext>
            </a:extLst>
          </p:cNvPr>
          <p:cNvSpPr/>
          <p:nvPr/>
        </p:nvSpPr>
        <p:spPr>
          <a:xfrm>
            <a:off x="2259085" y="1141817"/>
            <a:ext cx="9048952" cy="431913"/>
          </a:xfrm>
          <a:prstGeom prst="rect">
            <a:avLst/>
          </a:prstGeom>
          <a:noFill/>
          <a:ln/>
        </p:spPr>
        <p:txBody>
          <a:bodyPr wrap="none" lIns="0" tIns="0" rIns="0" bIns="0" rtlCol="0" anchor="t">
            <a:spAutoFit/>
          </a:bodyPr>
          <a:lstStyle/>
          <a:p>
            <a:pPr algn="r" rtl="1">
              <a:lnSpc>
                <a:spcPts val="3708"/>
              </a:lnSpc>
            </a:pPr>
            <a:r>
              <a:rPr lang="en-US" sz="2400" b="1" dirty="0">
                <a:solidFill>
                  <a:srgbClr val="00B0F0"/>
                </a:solidFill>
                <a:latin typeface="Alexandria" pitchFamily="2" charset="-78"/>
                <a:ea typeface="Instrument Sans Semi Bold" pitchFamily="34" charset="-122"/>
                <a:cs typeface="Alexandria" pitchFamily="2" charset="-78"/>
              </a:rPr>
              <a:t>الاستراتيجية التنافسية: القوى الخمس المسيطرة </a:t>
            </a:r>
            <a:r>
              <a:rPr lang="en-US" sz="2400" b="1" dirty="0" err="1">
                <a:solidFill>
                  <a:srgbClr val="00B0F0"/>
                </a:solidFill>
                <a:latin typeface="Alexandria" pitchFamily="2" charset="-78"/>
                <a:ea typeface="Instrument Sans Semi Bold" pitchFamily="34" charset="-122"/>
                <a:cs typeface="Alexandria" pitchFamily="2" charset="-78"/>
              </a:rPr>
              <a:t>على</a:t>
            </a:r>
            <a:r>
              <a:rPr lang="en-US" sz="2400" b="1" dirty="0">
                <a:solidFill>
                  <a:srgbClr val="00B0F0"/>
                </a:solidFill>
                <a:latin typeface="Alexandria" pitchFamily="2" charset="-78"/>
                <a:ea typeface="Instrument Sans Semi Bold" pitchFamily="34" charset="-122"/>
                <a:cs typeface="Alexandria" pitchFamily="2" charset="-78"/>
              </a:rPr>
              <a:t> </a:t>
            </a:r>
            <a:r>
              <a:rPr lang="en-US" sz="2400" b="1" dirty="0" err="1">
                <a:solidFill>
                  <a:srgbClr val="00B0F0"/>
                </a:solidFill>
                <a:latin typeface="Alexandria" pitchFamily="2" charset="-78"/>
                <a:ea typeface="Instrument Sans Semi Bold" pitchFamily="34" charset="-122"/>
                <a:cs typeface="Alexandria" pitchFamily="2" charset="-78"/>
              </a:rPr>
              <a:t>السوق</a:t>
            </a:r>
            <a:r>
              <a:rPr lang="ar-SA" sz="2400" b="1" dirty="0">
                <a:solidFill>
                  <a:srgbClr val="00B0F0"/>
                </a:solidFill>
                <a:latin typeface="Alexandria" pitchFamily="2" charset="-78"/>
                <a:ea typeface="Instrument Sans Semi Bold" pitchFamily="34" charset="-122"/>
                <a:cs typeface="Alexandria" pitchFamily="2" charset="-78"/>
              </a:rPr>
              <a:t>:</a:t>
            </a:r>
            <a:endParaRPr lang="en-US" sz="24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2843725A-BFFD-B134-1AA1-262B5823C0C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2244" y="1662811"/>
            <a:ext cx="4954174" cy="4772743"/>
          </a:xfrm>
          <a:prstGeom prst="rect">
            <a:avLst/>
          </a:prstGeom>
        </p:spPr>
      </p:pic>
      <p:sp>
        <p:nvSpPr>
          <p:cNvPr id="9" name="Text 1">
            <a:extLst>
              <a:ext uri="{FF2B5EF4-FFF2-40B4-BE49-F238E27FC236}">
                <a16:creationId xmlns:a16="http://schemas.microsoft.com/office/drawing/2014/main" id="{6269D8A2-8A0B-1548-B79B-709648CEE452}"/>
              </a:ext>
            </a:extLst>
          </p:cNvPr>
          <p:cNvSpPr/>
          <p:nvPr/>
        </p:nvSpPr>
        <p:spPr>
          <a:xfrm>
            <a:off x="8832304" y="1969665"/>
            <a:ext cx="2802049" cy="230832"/>
          </a:xfrm>
          <a:prstGeom prst="rect">
            <a:avLst/>
          </a:prstGeom>
          <a:noFill/>
          <a:ln/>
        </p:spPr>
        <p:txBody>
          <a:bodyPr wrap="none" lIns="0" tIns="0" rIns="0" bIns="0" rtlCol="0" anchor="t">
            <a:spAutoFit/>
          </a:bodyPr>
          <a:lstStyle/>
          <a:p>
            <a:pPr algn="r" rtl="1">
              <a:lnSpc>
                <a:spcPts val="1833"/>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هدف الاستراتيجية التنافسية</a:t>
            </a:r>
            <a:endParaRPr lang="en-US" sz="1600" b="1" dirty="0">
              <a:solidFill>
                <a:schemeClr val="accent2">
                  <a:lumMod val="75000"/>
                </a:schemeClr>
              </a:solidFill>
              <a:latin typeface="Alexandria" pitchFamily="2" charset="-78"/>
              <a:cs typeface="Alexandria" pitchFamily="2" charset="-78"/>
            </a:endParaRPr>
          </a:p>
        </p:txBody>
      </p:sp>
      <p:sp>
        <p:nvSpPr>
          <p:cNvPr id="10" name="Text 2">
            <a:extLst>
              <a:ext uri="{FF2B5EF4-FFF2-40B4-BE49-F238E27FC236}">
                <a16:creationId xmlns:a16="http://schemas.microsoft.com/office/drawing/2014/main" id="{04C7C28E-1A7C-2A15-2516-1D1FBB8A7179}"/>
              </a:ext>
            </a:extLst>
          </p:cNvPr>
          <p:cNvSpPr/>
          <p:nvPr/>
        </p:nvSpPr>
        <p:spPr>
          <a:xfrm>
            <a:off x="5375920" y="2298208"/>
            <a:ext cx="6090884" cy="933076"/>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تسعى المؤسسات إلى تحقيق التميز من خلال استراتيجيات تتنوع بحسب القوى الخمس في السوق. المؤسسات التي تستطيع استغلال هذه القوى بشكل جيد تحقق ميزة تنافسية مستدامة.</a:t>
            </a:r>
            <a:endParaRPr lang="en-US" dirty="0">
              <a:latin typeface="Alexandria" pitchFamily="2" charset="-78"/>
              <a:cs typeface="Alexandria" pitchFamily="2" charset="-78"/>
            </a:endParaRPr>
          </a:p>
        </p:txBody>
      </p:sp>
      <p:sp>
        <p:nvSpPr>
          <p:cNvPr id="11" name="Shape 3">
            <a:extLst>
              <a:ext uri="{FF2B5EF4-FFF2-40B4-BE49-F238E27FC236}">
                <a16:creationId xmlns:a16="http://schemas.microsoft.com/office/drawing/2014/main" id="{6D1C71FF-6178-27F0-8E35-4620B4C56DBB}"/>
              </a:ext>
            </a:extLst>
          </p:cNvPr>
          <p:cNvSpPr/>
          <p:nvPr/>
        </p:nvSpPr>
        <p:spPr>
          <a:xfrm>
            <a:off x="6096000" y="3936106"/>
            <a:ext cx="5253634" cy="1221085"/>
          </a:xfrm>
          <a:prstGeom prst="roundRect">
            <a:avLst>
              <a:gd name="adj" fmla="val 17424"/>
            </a:avLst>
          </a:prstGeom>
          <a:solidFill>
            <a:srgbClr val="B5DAFC"/>
          </a:solidFill>
          <a:ln/>
        </p:spPr>
        <p:txBody>
          <a:bodyPr wrap="square">
            <a:spAutoFit/>
          </a:bodyPr>
          <a:lstStyle/>
          <a:p>
            <a:endParaRPr lang="en-US"/>
          </a:p>
        </p:txBody>
      </p:sp>
      <p:sp>
        <p:nvSpPr>
          <p:cNvPr id="13" name="Text 4">
            <a:extLst>
              <a:ext uri="{FF2B5EF4-FFF2-40B4-BE49-F238E27FC236}">
                <a16:creationId xmlns:a16="http://schemas.microsoft.com/office/drawing/2014/main" id="{5B4432AD-1153-8D34-18C4-703288675488}"/>
              </a:ext>
            </a:extLst>
          </p:cNvPr>
          <p:cNvSpPr/>
          <p:nvPr/>
        </p:nvSpPr>
        <p:spPr>
          <a:xfrm>
            <a:off x="6640895" y="4211870"/>
            <a:ext cx="4415631" cy="609911"/>
          </a:xfrm>
          <a:prstGeom prst="rect">
            <a:avLst/>
          </a:prstGeom>
          <a:noFill/>
          <a:ln/>
        </p:spPr>
        <p:txBody>
          <a:bodyPr wrap="square" lIns="0" tIns="0" rIns="0" bIns="0" rtlCol="0" anchor="t">
            <a:spAutoFit/>
          </a:bodyPr>
          <a:lstStyle/>
          <a:p>
            <a:pPr algn="ctr" rtl="1">
              <a:lnSpc>
                <a:spcPct val="150000"/>
              </a:lnSpc>
            </a:pPr>
            <a:r>
              <a:rPr lang="en-US" dirty="0">
                <a:latin typeface="Alexandria" pitchFamily="2" charset="-78"/>
                <a:ea typeface="Instrument Sans Medium" pitchFamily="34" charset="-122"/>
                <a:cs typeface="Alexandria" pitchFamily="2" charset="-78"/>
              </a:rPr>
              <a:t>فهم هذه القوى الخمس هو نقطة انطلاق أي استراتيجية تنافسية ناجحة في أي قطاع.</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75454630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CAF01D4C-CCA1-D188-7394-B2F0D3D14AF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7110" y="1155869"/>
            <a:ext cx="3791744" cy="5225459"/>
          </a:xfrm>
          <a:prstGeom prst="rect">
            <a:avLst/>
          </a:prstGeom>
        </p:spPr>
      </p:pic>
      <p:sp>
        <p:nvSpPr>
          <p:cNvPr id="9" name="Text 2">
            <a:extLst>
              <a:ext uri="{FF2B5EF4-FFF2-40B4-BE49-F238E27FC236}">
                <a16:creationId xmlns:a16="http://schemas.microsoft.com/office/drawing/2014/main" id="{F0C5D969-CC20-B3AC-B730-9A1D926B9A9F}"/>
              </a:ext>
            </a:extLst>
          </p:cNvPr>
          <p:cNvSpPr/>
          <p:nvPr/>
        </p:nvSpPr>
        <p:spPr>
          <a:xfrm>
            <a:off x="6327359" y="1040333"/>
            <a:ext cx="5283498" cy="546303"/>
          </a:xfrm>
          <a:prstGeom prst="rect">
            <a:avLst/>
          </a:prstGeom>
          <a:noFill/>
          <a:ln/>
        </p:spPr>
        <p:txBody>
          <a:bodyPr wrap="none" lIns="0" tIns="0" rIns="0" bIns="0" rtlCol="0" anchor="t">
            <a:spAutoFit/>
          </a:bodyPr>
          <a:lstStyle/>
          <a:p>
            <a:pPr algn="r" rtl="1">
              <a:lnSpc>
                <a:spcPct val="150000"/>
              </a:lnSpc>
            </a:pPr>
            <a:r>
              <a:rPr lang="en-US" sz="2667" b="1" dirty="0">
                <a:solidFill>
                  <a:srgbClr val="00B0F0"/>
                </a:solidFill>
                <a:latin typeface="Alexandria" pitchFamily="2" charset="-78"/>
                <a:ea typeface="Instrument Sans Semi Bold" pitchFamily="34" charset="-122"/>
                <a:cs typeface="Alexandria" pitchFamily="2" charset="-78"/>
              </a:rPr>
              <a:t>الاستراتيجيات التنافسية </a:t>
            </a:r>
            <a:r>
              <a:rPr lang="en-US" sz="2667" b="1" dirty="0" err="1">
                <a:solidFill>
                  <a:srgbClr val="00B0F0"/>
                </a:solidFill>
                <a:latin typeface="Alexandria" pitchFamily="2" charset="-78"/>
                <a:ea typeface="Instrument Sans Semi Bold" pitchFamily="34" charset="-122"/>
                <a:cs typeface="Alexandria" pitchFamily="2" charset="-78"/>
              </a:rPr>
              <a:t>العامة</a:t>
            </a:r>
            <a:r>
              <a:rPr lang="en-US" sz="2667" b="1" dirty="0">
                <a:solidFill>
                  <a:srgbClr val="00B0F0"/>
                </a:solidFill>
                <a:latin typeface="Alexandria" pitchFamily="2" charset="-78"/>
                <a:ea typeface="Instrument Sans Semi Bold" pitchFamily="34" charset="-122"/>
                <a:cs typeface="Alexandria" pitchFamily="2" charset="-78"/>
              </a:rPr>
              <a:t> </a:t>
            </a:r>
            <a:r>
              <a:rPr lang="ar-SA" sz="2667" b="1" dirty="0">
                <a:solidFill>
                  <a:srgbClr val="00B0F0"/>
                </a:solidFill>
                <a:latin typeface="Alexandria" pitchFamily="2" charset="-78"/>
                <a:ea typeface="Instrument Sans Semi Bold" pitchFamily="34" charset="-122"/>
                <a:cs typeface="Alexandria" pitchFamily="2" charset="-78"/>
              </a:rPr>
              <a:t>:</a:t>
            </a:r>
            <a:endParaRPr lang="en-US" sz="2667" b="1" dirty="0">
              <a:solidFill>
                <a:srgbClr val="00B0F0"/>
              </a:solidFill>
              <a:latin typeface="Alexandria" pitchFamily="2" charset="-78"/>
              <a:cs typeface="Alexandria" pitchFamily="2" charset="-78"/>
            </a:endParaRPr>
          </a:p>
        </p:txBody>
      </p:sp>
      <p:sp>
        <p:nvSpPr>
          <p:cNvPr id="10" name="Shape 3">
            <a:extLst>
              <a:ext uri="{FF2B5EF4-FFF2-40B4-BE49-F238E27FC236}">
                <a16:creationId xmlns:a16="http://schemas.microsoft.com/office/drawing/2014/main" id="{CA900813-EFF0-0351-ECD3-FFD6CD6FC418}"/>
              </a:ext>
            </a:extLst>
          </p:cNvPr>
          <p:cNvSpPr/>
          <p:nvPr/>
        </p:nvSpPr>
        <p:spPr>
          <a:xfrm>
            <a:off x="5048250" y="1750219"/>
            <a:ext cx="6667500" cy="976610"/>
          </a:xfrm>
          <a:prstGeom prst="roundRect">
            <a:avLst>
              <a:gd name="adj" fmla="val 12542"/>
            </a:avLst>
          </a:prstGeom>
          <a:solidFill>
            <a:srgbClr val="CEE6FD"/>
          </a:solidFill>
          <a:ln/>
        </p:spPr>
      </p:sp>
      <p:sp>
        <p:nvSpPr>
          <p:cNvPr id="11" name="Text 4">
            <a:extLst>
              <a:ext uri="{FF2B5EF4-FFF2-40B4-BE49-F238E27FC236}">
                <a16:creationId xmlns:a16="http://schemas.microsoft.com/office/drawing/2014/main" id="{8368F92D-6CD5-FE82-96D9-A9CD633C21C6}"/>
              </a:ext>
            </a:extLst>
          </p:cNvPr>
          <p:cNvSpPr/>
          <p:nvPr/>
        </p:nvSpPr>
        <p:spPr>
          <a:xfrm>
            <a:off x="9986228" y="1789074"/>
            <a:ext cx="1612621" cy="286745"/>
          </a:xfrm>
          <a:prstGeom prst="rect">
            <a:avLst/>
          </a:prstGeom>
          <a:noFill/>
          <a:ln/>
        </p:spPr>
        <p:txBody>
          <a:bodyPr wrap="none" lIns="0" tIns="0" rIns="0" bIns="0" rtlCol="0" anchor="t">
            <a:spAutoFit/>
          </a:bodyPr>
          <a:lstStyle/>
          <a:p>
            <a:pPr algn="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القيادة في التكلفة</a:t>
            </a:r>
            <a:endParaRPr lang="en-US"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EAEF8F6C-0C60-3840-4C6B-A9FECBC6D70C}"/>
              </a:ext>
            </a:extLst>
          </p:cNvPr>
          <p:cNvSpPr/>
          <p:nvPr/>
        </p:nvSpPr>
        <p:spPr>
          <a:xfrm>
            <a:off x="5201374" y="2094751"/>
            <a:ext cx="6378348" cy="286745"/>
          </a:xfrm>
          <a:prstGeom prst="rect">
            <a:avLst/>
          </a:prstGeom>
          <a:noFill/>
          <a:ln/>
        </p:spPr>
        <p:txBody>
          <a:bodyPr wrap="non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تقليل التكاليف وتقديم منتجات بأسعار أقل من المنافسين مع الحفاظ على الجودة</a:t>
            </a:r>
            <a:endParaRPr lang="en-US" dirty="0">
              <a:latin typeface="Alexandria" pitchFamily="2" charset="-78"/>
              <a:cs typeface="Alexandria" pitchFamily="2" charset="-78"/>
            </a:endParaRPr>
          </a:p>
        </p:txBody>
      </p:sp>
      <p:sp>
        <p:nvSpPr>
          <p:cNvPr id="13" name="Text 6">
            <a:extLst>
              <a:ext uri="{FF2B5EF4-FFF2-40B4-BE49-F238E27FC236}">
                <a16:creationId xmlns:a16="http://schemas.microsoft.com/office/drawing/2014/main" id="{C47F83DC-8AFB-AC3E-D2AF-A1B5EDBB8EE8}"/>
              </a:ext>
            </a:extLst>
          </p:cNvPr>
          <p:cNvSpPr/>
          <p:nvPr/>
        </p:nvSpPr>
        <p:spPr>
          <a:xfrm>
            <a:off x="10483448" y="2420888"/>
            <a:ext cx="926536" cy="286745"/>
          </a:xfrm>
          <a:prstGeom prst="rect">
            <a:avLst/>
          </a:prstGeom>
          <a:noFill/>
          <a:ln/>
        </p:spPr>
        <p:txBody>
          <a:bodyPr wrap="none" lIns="0" tIns="0" rIns="0" bIns="0" rtlCol="0" anchor="t">
            <a:spAutoFit/>
          </a:bodyPr>
          <a:lstStyle/>
          <a:p>
            <a:pPr algn="r" rtl="1">
              <a:lnSpc>
                <a:spcPct val="150000"/>
              </a:lnSpc>
            </a:pPr>
            <a:r>
              <a:rPr lang="en-US" b="1" dirty="0">
                <a:solidFill>
                  <a:srgbClr val="1E3063"/>
                </a:solidFill>
                <a:latin typeface="Alexandria" pitchFamily="2" charset="-78"/>
                <a:ea typeface="Instrument Sans Medium" pitchFamily="34" charset="-122"/>
                <a:cs typeface="Alexandria" pitchFamily="2" charset="-78"/>
              </a:rPr>
              <a:t>مثال: إ</a:t>
            </a:r>
            <a:r>
              <a:rPr lang="ar-SA" b="1" dirty="0">
                <a:solidFill>
                  <a:srgbClr val="1E3063"/>
                </a:solidFill>
                <a:latin typeface="Alexandria" pitchFamily="2" charset="-78"/>
                <a:ea typeface="Instrument Sans Medium" pitchFamily="34" charset="-122"/>
                <a:cs typeface="Alexandria" pitchFamily="2" charset="-78"/>
              </a:rPr>
              <a:t> </a:t>
            </a:r>
            <a:r>
              <a:rPr lang="en-US" b="1" dirty="0" err="1">
                <a:solidFill>
                  <a:srgbClr val="1E3063"/>
                </a:solidFill>
                <a:latin typeface="Alexandria" pitchFamily="2" charset="-78"/>
                <a:ea typeface="Instrument Sans Medium" pitchFamily="34" charset="-122"/>
                <a:cs typeface="Alexandria" pitchFamily="2" charset="-78"/>
              </a:rPr>
              <a:t>يكيا</a:t>
            </a:r>
            <a:endParaRPr lang="en-US"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16948739-FD42-4D39-27DF-9E00FA755E09}"/>
              </a:ext>
            </a:extLst>
          </p:cNvPr>
          <p:cNvSpPr/>
          <p:nvPr/>
        </p:nvSpPr>
        <p:spPr>
          <a:xfrm>
            <a:off x="5048250" y="2824758"/>
            <a:ext cx="6667500" cy="976610"/>
          </a:xfrm>
          <a:prstGeom prst="roundRect">
            <a:avLst>
              <a:gd name="adj" fmla="val 12542"/>
            </a:avLst>
          </a:prstGeom>
          <a:solidFill>
            <a:srgbClr val="CEE6FD"/>
          </a:solidFill>
          <a:ln/>
        </p:spPr>
      </p:sp>
      <p:sp>
        <p:nvSpPr>
          <p:cNvPr id="15" name="Text 8">
            <a:extLst>
              <a:ext uri="{FF2B5EF4-FFF2-40B4-BE49-F238E27FC236}">
                <a16:creationId xmlns:a16="http://schemas.microsoft.com/office/drawing/2014/main" id="{9B205179-6825-94C6-65E9-66DD6FD53018}"/>
              </a:ext>
            </a:extLst>
          </p:cNvPr>
          <p:cNvSpPr/>
          <p:nvPr/>
        </p:nvSpPr>
        <p:spPr>
          <a:xfrm>
            <a:off x="10918751" y="2855672"/>
            <a:ext cx="652423" cy="286745"/>
          </a:xfrm>
          <a:prstGeom prst="rect">
            <a:avLst/>
          </a:prstGeom>
          <a:noFill/>
          <a:ln/>
        </p:spPr>
        <p:txBody>
          <a:bodyPr wrap="none" lIns="0" tIns="0" rIns="0" bIns="0" rtlCol="0" anchor="t">
            <a:spAutoFit/>
          </a:bodyPr>
          <a:lstStyle/>
          <a:p>
            <a:pPr algn="r" rtl="1">
              <a:lnSpc>
                <a:spcPct val="150000"/>
              </a:lnSpc>
            </a:pPr>
            <a:r>
              <a:rPr lang="en-US" b="1" dirty="0">
                <a:solidFill>
                  <a:schemeClr val="accent2">
                    <a:lumMod val="75000"/>
                  </a:schemeClr>
                </a:solidFill>
                <a:latin typeface="Alexandria" pitchFamily="2" charset="-78"/>
                <a:ea typeface="Instrument Sans Semi Bold" pitchFamily="34" charset="-122"/>
                <a:cs typeface="Alexandria" pitchFamily="2" charset="-78"/>
              </a:rPr>
              <a:t>التفريق</a:t>
            </a:r>
            <a:endParaRPr lang="en-US" b="1" dirty="0">
              <a:solidFill>
                <a:schemeClr val="accent2">
                  <a:lumMod val="75000"/>
                </a:schemeClr>
              </a:solidFill>
              <a:latin typeface="Alexandria" pitchFamily="2" charset="-78"/>
              <a:cs typeface="Alexandria" pitchFamily="2" charset="-78"/>
            </a:endParaRPr>
          </a:p>
        </p:txBody>
      </p:sp>
      <p:sp>
        <p:nvSpPr>
          <p:cNvPr id="16" name="Text 9">
            <a:extLst>
              <a:ext uri="{FF2B5EF4-FFF2-40B4-BE49-F238E27FC236}">
                <a16:creationId xmlns:a16="http://schemas.microsoft.com/office/drawing/2014/main" id="{21425DC1-39B7-90B8-E5F8-E6D28E164AB8}"/>
              </a:ext>
            </a:extLst>
          </p:cNvPr>
          <p:cNvSpPr/>
          <p:nvPr/>
        </p:nvSpPr>
        <p:spPr>
          <a:xfrm>
            <a:off x="5597314" y="3174765"/>
            <a:ext cx="5982408"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تقديم منتجات فريدة ومتميزة تتيح فرض أسعار أعلى بفضل الجودة أو الابتكار</a:t>
            </a:r>
            <a:endParaRPr lang="en-US" dirty="0">
              <a:latin typeface="Alexandria" pitchFamily="2" charset="-78"/>
              <a:cs typeface="Alexandria" pitchFamily="2" charset="-78"/>
            </a:endParaRPr>
          </a:p>
        </p:txBody>
      </p:sp>
      <p:sp>
        <p:nvSpPr>
          <p:cNvPr id="17" name="Text 10">
            <a:extLst>
              <a:ext uri="{FF2B5EF4-FFF2-40B4-BE49-F238E27FC236}">
                <a16:creationId xmlns:a16="http://schemas.microsoft.com/office/drawing/2014/main" id="{D222D0DB-59CA-33E2-2ED8-C13908D29C67}"/>
              </a:ext>
            </a:extLst>
          </p:cNvPr>
          <p:cNvSpPr/>
          <p:nvPr/>
        </p:nvSpPr>
        <p:spPr>
          <a:xfrm>
            <a:off x="10483448" y="3476837"/>
            <a:ext cx="790281" cy="286745"/>
          </a:xfrm>
          <a:prstGeom prst="rect">
            <a:avLst/>
          </a:prstGeom>
          <a:noFill/>
          <a:ln/>
        </p:spPr>
        <p:txBody>
          <a:bodyPr wrap="none" lIns="0" tIns="0" rIns="0" bIns="0" rtlCol="0" anchor="t">
            <a:spAutoFit/>
          </a:bodyPr>
          <a:lstStyle/>
          <a:p>
            <a:pPr algn="r" rtl="1">
              <a:lnSpc>
                <a:spcPct val="150000"/>
              </a:lnSpc>
            </a:pPr>
            <a:r>
              <a:rPr lang="en-US" b="1" dirty="0">
                <a:solidFill>
                  <a:srgbClr val="1E3063"/>
                </a:solidFill>
                <a:latin typeface="Alexandria" pitchFamily="2" charset="-78"/>
                <a:ea typeface="Instrument Sans Medium" pitchFamily="34" charset="-122"/>
                <a:cs typeface="Alexandria" pitchFamily="2" charset="-78"/>
              </a:rPr>
              <a:t>مثال: آبل</a:t>
            </a:r>
            <a:endParaRPr lang="en-US" dirty="0">
              <a:latin typeface="Alexandria" pitchFamily="2" charset="-78"/>
              <a:cs typeface="Alexandria" pitchFamily="2" charset="-78"/>
            </a:endParaRPr>
          </a:p>
        </p:txBody>
      </p:sp>
      <p:sp>
        <p:nvSpPr>
          <p:cNvPr id="19" name="Shape 11">
            <a:extLst>
              <a:ext uri="{FF2B5EF4-FFF2-40B4-BE49-F238E27FC236}">
                <a16:creationId xmlns:a16="http://schemas.microsoft.com/office/drawing/2014/main" id="{C8820855-56EA-B050-C750-45A7F3C4430B}"/>
              </a:ext>
            </a:extLst>
          </p:cNvPr>
          <p:cNvSpPr/>
          <p:nvPr/>
        </p:nvSpPr>
        <p:spPr>
          <a:xfrm>
            <a:off x="5048250" y="3899297"/>
            <a:ext cx="6667500" cy="976610"/>
          </a:xfrm>
          <a:prstGeom prst="roundRect">
            <a:avLst>
              <a:gd name="adj" fmla="val 12542"/>
            </a:avLst>
          </a:prstGeom>
          <a:solidFill>
            <a:srgbClr val="CEE6FD"/>
          </a:solidFill>
          <a:ln/>
        </p:spPr>
      </p:sp>
      <p:sp>
        <p:nvSpPr>
          <p:cNvPr id="20" name="Text 12">
            <a:extLst>
              <a:ext uri="{FF2B5EF4-FFF2-40B4-BE49-F238E27FC236}">
                <a16:creationId xmlns:a16="http://schemas.microsoft.com/office/drawing/2014/main" id="{0E6F4E74-4F99-41B7-8127-4013474A79BB}"/>
              </a:ext>
            </a:extLst>
          </p:cNvPr>
          <p:cNvSpPr/>
          <p:nvPr/>
        </p:nvSpPr>
        <p:spPr>
          <a:xfrm>
            <a:off x="10060347" y="3907598"/>
            <a:ext cx="1508426" cy="273088"/>
          </a:xfrm>
          <a:prstGeom prst="rect">
            <a:avLst/>
          </a:prstGeom>
          <a:noFill/>
          <a:ln/>
        </p:spPr>
        <p:txBody>
          <a:bodyPr wrap="none" lIns="0" tIns="0" rIns="0" bIns="0" rtlCol="0" anchor="t">
            <a:spAutoFit/>
          </a:bodyPr>
          <a:lstStyle/>
          <a:p>
            <a:pPr algn="r" rtl="1">
              <a:lnSpc>
                <a:spcPct val="150000"/>
              </a:lnSpc>
            </a:pPr>
            <a:r>
              <a:rPr lang="en-US" sz="1333" b="1" dirty="0">
                <a:solidFill>
                  <a:schemeClr val="accent2">
                    <a:lumMod val="75000"/>
                  </a:schemeClr>
                </a:solidFill>
                <a:latin typeface="Alexandria" pitchFamily="2" charset="-78"/>
                <a:ea typeface="Instrument Sans Semi Bold" pitchFamily="34" charset="-122"/>
                <a:cs typeface="Alexandria" pitchFamily="2" charset="-78"/>
              </a:rPr>
              <a:t>التركيز على التكلفة</a:t>
            </a:r>
            <a:endParaRPr lang="en-US" sz="1333" b="1" dirty="0">
              <a:solidFill>
                <a:schemeClr val="accent2">
                  <a:lumMod val="75000"/>
                </a:schemeClr>
              </a:solidFill>
              <a:latin typeface="Alexandria" pitchFamily="2" charset="-78"/>
              <a:cs typeface="Alexandria" pitchFamily="2" charset="-78"/>
            </a:endParaRPr>
          </a:p>
        </p:txBody>
      </p:sp>
      <p:sp>
        <p:nvSpPr>
          <p:cNvPr id="21" name="Text 13">
            <a:extLst>
              <a:ext uri="{FF2B5EF4-FFF2-40B4-BE49-F238E27FC236}">
                <a16:creationId xmlns:a16="http://schemas.microsoft.com/office/drawing/2014/main" id="{70BAD7A4-1716-25FA-E5AC-F994F3AFA984}"/>
              </a:ext>
            </a:extLst>
          </p:cNvPr>
          <p:cNvSpPr/>
          <p:nvPr/>
        </p:nvSpPr>
        <p:spPr>
          <a:xfrm>
            <a:off x="7258376" y="4213233"/>
            <a:ext cx="4339328"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منتجات منخفضة التكلفة لشريحة محددة أو سوق ضيق</a:t>
            </a:r>
            <a:endParaRPr lang="en-US" dirty="0">
              <a:latin typeface="Alexandria" pitchFamily="2" charset="-78"/>
              <a:cs typeface="Alexandria" pitchFamily="2" charset="-78"/>
            </a:endParaRPr>
          </a:p>
        </p:txBody>
      </p:sp>
      <p:sp>
        <p:nvSpPr>
          <p:cNvPr id="22" name="Text 14">
            <a:extLst>
              <a:ext uri="{FF2B5EF4-FFF2-40B4-BE49-F238E27FC236}">
                <a16:creationId xmlns:a16="http://schemas.microsoft.com/office/drawing/2014/main" id="{8C43C97A-6E97-54FB-8695-0238C58E61D0}"/>
              </a:ext>
            </a:extLst>
          </p:cNvPr>
          <p:cNvSpPr/>
          <p:nvPr/>
        </p:nvSpPr>
        <p:spPr>
          <a:xfrm>
            <a:off x="8727980" y="4552653"/>
            <a:ext cx="2851742" cy="286745"/>
          </a:xfrm>
          <a:prstGeom prst="rect">
            <a:avLst/>
          </a:prstGeom>
          <a:noFill/>
          <a:ln/>
        </p:spPr>
        <p:txBody>
          <a:bodyPr wrap="none" lIns="0" tIns="0" rIns="0" bIns="0" rtlCol="0" anchor="t">
            <a:spAutoFit/>
          </a:bodyPr>
          <a:lstStyle/>
          <a:p>
            <a:pPr algn="r" rtl="1">
              <a:lnSpc>
                <a:spcPct val="150000"/>
              </a:lnSpc>
            </a:pPr>
            <a:r>
              <a:rPr lang="en-US" b="1" dirty="0">
                <a:solidFill>
                  <a:srgbClr val="1E3063"/>
                </a:solidFill>
                <a:latin typeface="Alexandria" pitchFamily="2" charset="-78"/>
                <a:ea typeface="Instrument Sans Medium" pitchFamily="34" charset="-122"/>
                <a:cs typeface="Alexandria" pitchFamily="2" charset="-78"/>
              </a:rPr>
              <a:t>مثال: محلات المنتجات المخفضة</a:t>
            </a:r>
            <a:endParaRPr lang="en-US" dirty="0">
              <a:latin typeface="Alexandria" pitchFamily="2" charset="-78"/>
              <a:cs typeface="Alexandria" pitchFamily="2" charset="-78"/>
            </a:endParaRPr>
          </a:p>
        </p:txBody>
      </p:sp>
      <p:sp>
        <p:nvSpPr>
          <p:cNvPr id="24" name="Shape 15">
            <a:extLst>
              <a:ext uri="{FF2B5EF4-FFF2-40B4-BE49-F238E27FC236}">
                <a16:creationId xmlns:a16="http://schemas.microsoft.com/office/drawing/2014/main" id="{2BB2FF83-009A-9FDA-8A9B-D840DEBF77C9}"/>
              </a:ext>
            </a:extLst>
          </p:cNvPr>
          <p:cNvSpPr/>
          <p:nvPr/>
        </p:nvSpPr>
        <p:spPr>
          <a:xfrm>
            <a:off x="5048250" y="4973836"/>
            <a:ext cx="6667500" cy="976610"/>
          </a:xfrm>
          <a:prstGeom prst="roundRect">
            <a:avLst>
              <a:gd name="adj" fmla="val 12542"/>
            </a:avLst>
          </a:prstGeom>
          <a:solidFill>
            <a:srgbClr val="CEE6FD"/>
          </a:solidFill>
          <a:ln/>
        </p:spPr>
      </p:sp>
      <p:sp>
        <p:nvSpPr>
          <p:cNvPr id="26" name="Text 16">
            <a:extLst>
              <a:ext uri="{FF2B5EF4-FFF2-40B4-BE49-F238E27FC236}">
                <a16:creationId xmlns:a16="http://schemas.microsoft.com/office/drawing/2014/main" id="{CA0F66C9-85B7-BCA3-6AF7-1BADF61E3EB4}"/>
              </a:ext>
            </a:extLst>
          </p:cNvPr>
          <p:cNvSpPr/>
          <p:nvPr/>
        </p:nvSpPr>
        <p:spPr>
          <a:xfrm>
            <a:off x="10053663" y="4990282"/>
            <a:ext cx="1526059" cy="273088"/>
          </a:xfrm>
          <a:prstGeom prst="rect">
            <a:avLst/>
          </a:prstGeom>
          <a:noFill/>
          <a:ln/>
        </p:spPr>
        <p:txBody>
          <a:bodyPr wrap="none" lIns="0" tIns="0" rIns="0" bIns="0" rtlCol="0" anchor="t">
            <a:spAutoFit/>
          </a:bodyPr>
          <a:lstStyle/>
          <a:p>
            <a:pPr algn="r" rtl="1">
              <a:lnSpc>
                <a:spcPct val="150000"/>
              </a:lnSpc>
            </a:pPr>
            <a:r>
              <a:rPr lang="en-US" sz="1333" b="1" dirty="0">
                <a:solidFill>
                  <a:schemeClr val="accent2">
                    <a:lumMod val="75000"/>
                  </a:schemeClr>
                </a:solidFill>
                <a:latin typeface="Alexandria" pitchFamily="2" charset="-78"/>
                <a:ea typeface="Instrument Sans Semi Bold" pitchFamily="34" charset="-122"/>
                <a:cs typeface="Alexandria" pitchFamily="2" charset="-78"/>
              </a:rPr>
              <a:t>التركيز على التفريق</a:t>
            </a:r>
            <a:endParaRPr lang="en-US" sz="1333" b="1" dirty="0">
              <a:solidFill>
                <a:schemeClr val="accent2">
                  <a:lumMod val="75000"/>
                </a:schemeClr>
              </a:solidFill>
              <a:latin typeface="Alexandria" pitchFamily="2" charset="-78"/>
              <a:cs typeface="Alexandria" pitchFamily="2" charset="-78"/>
            </a:endParaRPr>
          </a:p>
        </p:txBody>
      </p:sp>
      <p:sp>
        <p:nvSpPr>
          <p:cNvPr id="27" name="Text 17">
            <a:extLst>
              <a:ext uri="{FF2B5EF4-FFF2-40B4-BE49-F238E27FC236}">
                <a16:creationId xmlns:a16="http://schemas.microsoft.com/office/drawing/2014/main" id="{2DA5BECA-D8C5-1A78-E577-AAB8CC0D392C}"/>
              </a:ext>
            </a:extLst>
          </p:cNvPr>
          <p:cNvSpPr/>
          <p:nvPr/>
        </p:nvSpPr>
        <p:spPr>
          <a:xfrm>
            <a:off x="5671325" y="5297308"/>
            <a:ext cx="5897448"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منتجات متميزة لفئة معينة بخصائص فريدة تلبي احتياجاتها بشكل استثنائي</a:t>
            </a:r>
            <a:endParaRPr lang="en-US" dirty="0">
              <a:latin typeface="Alexandria" pitchFamily="2" charset="-78"/>
              <a:cs typeface="Alexandria" pitchFamily="2" charset="-78"/>
            </a:endParaRPr>
          </a:p>
        </p:txBody>
      </p:sp>
      <p:sp>
        <p:nvSpPr>
          <p:cNvPr id="28" name="Text 18">
            <a:extLst>
              <a:ext uri="{FF2B5EF4-FFF2-40B4-BE49-F238E27FC236}">
                <a16:creationId xmlns:a16="http://schemas.microsoft.com/office/drawing/2014/main" id="{659F2A29-7F92-CC8C-9912-853BB07C7CE4}"/>
              </a:ext>
            </a:extLst>
          </p:cNvPr>
          <p:cNvSpPr/>
          <p:nvPr/>
        </p:nvSpPr>
        <p:spPr>
          <a:xfrm>
            <a:off x="10456016" y="5627192"/>
            <a:ext cx="1123706" cy="286745"/>
          </a:xfrm>
          <a:prstGeom prst="rect">
            <a:avLst/>
          </a:prstGeom>
          <a:noFill/>
          <a:ln/>
        </p:spPr>
        <p:txBody>
          <a:bodyPr wrap="none" lIns="0" tIns="0" rIns="0" bIns="0" rtlCol="0" anchor="t">
            <a:spAutoFit/>
          </a:bodyPr>
          <a:lstStyle/>
          <a:p>
            <a:pPr algn="r" rtl="1">
              <a:lnSpc>
                <a:spcPct val="150000"/>
              </a:lnSpc>
            </a:pPr>
            <a:r>
              <a:rPr lang="en-US" b="1" dirty="0">
                <a:solidFill>
                  <a:srgbClr val="1E3063"/>
                </a:solidFill>
                <a:latin typeface="Alexandria" pitchFamily="2" charset="-78"/>
                <a:ea typeface="Instrument Sans Medium" pitchFamily="34" charset="-122"/>
                <a:cs typeface="Alexandria" pitchFamily="2" charset="-78"/>
              </a:rPr>
              <a:t>مثال: رولكس</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34190782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D69D170-BEC6-2AB0-82F6-47BDC1F63815}"/>
              </a:ext>
            </a:extLst>
          </p:cNvPr>
          <p:cNvSpPr/>
          <p:nvPr/>
        </p:nvSpPr>
        <p:spPr>
          <a:xfrm>
            <a:off x="6222386" y="1164116"/>
            <a:ext cx="5414945" cy="573490"/>
          </a:xfrm>
          <a:prstGeom prst="rect">
            <a:avLst/>
          </a:prstGeom>
          <a:noFill/>
          <a:ln/>
        </p:spPr>
        <p:txBody>
          <a:bodyPr wrap="none" lIns="0" tIns="0" rIns="0" bIns="0" rtlCol="0" anchor="t">
            <a:spAutoFit/>
          </a:bodyPr>
          <a:lstStyle/>
          <a:p>
            <a:pPr algn="r" rtl="1">
              <a:lnSpc>
                <a:spcPct val="150000"/>
              </a:lnSpc>
            </a:pPr>
            <a:r>
              <a:rPr lang="en-US" sz="2800" b="1" dirty="0" err="1">
                <a:solidFill>
                  <a:srgbClr val="00B0F0"/>
                </a:solidFill>
                <a:latin typeface="Alexandria" pitchFamily="2" charset="-78"/>
                <a:ea typeface="Instrument Sans Semi Bold" pitchFamily="34" charset="-122"/>
                <a:cs typeface="Alexandria" pitchFamily="2" charset="-78"/>
              </a:rPr>
              <a:t>أمثلة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عملية</a:t>
            </a:r>
            <a:r>
              <a:rPr lang="ar-SA" sz="2800" b="1" dirty="0">
                <a:solidFill>
                  <a:srgbClr val="00B0F0"/>
                </a:solidFill>
                <a:latin typeface="Alexandria" pitchFamily="2" charset="-78"/>
                <a:ea typeface="Instrument Sans Semi Bold" pitchFamily="34" charset="-122"/>
                <a:cs typeface="Alexandria" pitchFamily="2" charset="-78"/>
              </a:rPr>
              <a:t> على الاستراتيجيات:</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A365C9FB-3511-D73D-7C4F-064D7C37577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32344" y="2154946"/>
            <a:ext cx="1004987" cy="621109"/>
          </a:xfrm>
          <a:prstGeom prst="rect">
            <a:avLst/>
          </a:prstGeom>
        </p:spPr>
      </p:pic>
      <p:sp>
        <p:nvSpPr>
          <p:cNvPr id="8" name="Text 1">
            <a:extLst>
              <a:ext uri="{FF2B5EF4-FFF2-40B4-BE49-F238E27FC236}">
                <a16:creationId xmlns:a16="http://schemas.microsoft.com/office/drawing/2014/main" id="{228A201F-7E0A-B371-C70B-E6B972724287}"/>
              </a:ext>
            </a:extLst>
          </p:cNvPr>
          <p:cNvSpPr/>
          <p:nvPr/>
        </p:nvSpPr>
        <p:spPr>
          <a:xfrm>
            <a:off x="8071075" y="2255882"/>
            <a:ext cx="2973831" cy="798617"/>
          </a:xfrm>
          <a:prstGeom prst="rect">
            <a:avLst/>
          </a:prstGeom>
          <a:noFill/>
          <a:ln/>
        </p:spPr>
        <p:txBody>
          <a:bodyPr wrap="square" lIns="0" tIns="0" rIns="0" bIns="0" rtlCol="0" anchor="t">
            <a:spAutoFit/>
          </a:bodyPr>
          <a:lstStyle/>
          <a:p>
            <a:pPr algn="ct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القيادة في </a:t>
            </a:r>
            <a:r>
              <a:rPr lang="en-US" sz="1833" b="1" dirty="0" err="1">
                <a:solidFill>
                  <a:schemeClr val="accent2">
                    <a:lumMod val="75000"/>
                  </a:schemeClr>
                </a:solidFill>
                <a:latin typeface="Alexandria" pitchFamily="2" charset="-78"/>
                <a:ea typeface="Instrument Sans Semi Bold" pitchFamily="34" charset="-122"/>
                <a:cs typeface="Alexandria" pitchFamily="2" charset="-78"/>
              </a:rPr>
              <a:t>التكلفة</a:t>
            </a:r>
            <a:r>
              <a:rPr lang="en-US" sz="1833" b="1" dirty="0">
                <a:solidFill>
                  <a:schemeClr val="accent2">
                    <a:lumMod val="75000"/>
                  </a:schemeClr>
                </a:solidFill>
                <a:latin typeface="Alexandria" pitchFamily="2" charset="-78"/>
                <a:ea typeface="Instrument Sans Semi Bold" pitchFamily="34" charset="-122"/>
                <a:cs typeface="Alexandria" pitchFamily="2" charset="-78"/>
              </a:rPr>
              <a:t> Walmart</a:t>
            </a:r>
            <a:endParaRPr lang="en-US" sz="1833"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AB0D00B5-126D-D752-28F1-B3921A10ED1C}"/>
              </a:ext>
            </a:extLst>
          </p:cNvPr>
          <p:cNvSpPr/>
          <p:nvPr/>
        </p:nvSpPr>
        <p:spPr>
          <a:xfrm>
            <a:off x="8923705" y="3332944"/>
            <a:ext cx="2606803" cy="1308307"/>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تقدم منتجات بأسعار منخفضة من خلال تقليل تكاليف النقل والعمل والبيع لتحقيق تنافسية سعرية قصوى.</a:t>
            </a:r>
            <a:endParaRPr lang="en-US" sz="1458"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440E9FF6-6C1B-6A15-A6B7-C9461817651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166792" y="3003849"/>
            <a:ext cx="1139039" cy="703957"/>
          </a:xfrm>
          <a:prstGeom prst="rect">
            <a:avLst/>
          </a:prstGeom>
        </p:spPr>
      </p:pic>
      <p:sp>
        <p:nvSpPr>
          <p:cNvPr id="11" name="Text 3">
            <a:extLst>
              <a:ext uri="{FF2B5EF4-FFF2-40B4-BE49-F238E27FC236}">
                <a16:creationId xmlns:a16="http://schemas.microsoft.com/office/drawing/2014/main" id="{9B72340C-A3C3-E35E-3F3E-9FA118AF1EC8}"/>
              </a:ext>
            </a:extLst>
          </p:cNvPr>
          <p:cNvSpPr/>
          <p:nvPr/>
        </p:nvSpPr>
        <p:spPr>
          <a:xfrm>
            <a:off x="5195342" y="2962546"/>
            <a:ext cx="1639873" cy="375487"/>
          </a:xfrm>
          <a:prstGeom prst="rect">
            <a:avLst/>
          </a:prstGeom>
          <a:noFill/>
          <a:ln/>
        </p:spPr>
        <p:txBody>
          <a:bodyPr wrap="none" lIns="0" tIns="0" rIns="0" bIns="0" rtlCol="0" anchor="t">
            <a:spAutoFit/>
          </a:bodyPr>
          <a:lstStyle/>
          <a:p>
            <a:pPr algn="r" rtl="1">
              <a:lnSpc>
                <a:spcPct val="150000"/>
              </a:lnSpc>
            </a:pPr>
            <a:r>
              <a:rPr lang="en-US" sz="1833" b="1" dirty="0" err="1">
                <a:solidFill>
                  <a:schemeClr val="accent2">
                    <a:lumMod val="75000"/>
                  </a:schemeClr>
                </a:solidFill>
                <a:latin typeface="Alexandria" pitchFamily="2" charset="-78"/>
                <a:ea typeface="Instrument Sans Semi Bold" pitchFamily="34" charset="-122"/>
                <a:cs typeface="Alexandria" pitchFamily="2" charset="-78"/>
              </a:rPr>
              <a:t>التفريق</a:t>
            </a:r>
            <a:r>
              <a:rPr lang="en-US" sz="1833" b="1" dirty="0">
                <a:solidFill>
                  <a:schemeClr val="accent2">
                    <a:lumMod val="75000"/>
                  </a:schemeClr>
                </a:solidFill>
                <a:latin typeface="Alexandria" pitchFamily="2" charset="-78"/>
                <a:ea typeface="Instrument Sans Semi Bold" pitchFamily="34" charset="-122"/>
                <a:cs typeface="Alexandria" pitchFamily="2" charset="-78"/>
              </a:rPr>
              <a:t> Apple</a:t>
            </a:r>
            <a:endParaRPr lang="en-US" sz="1833"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1A93563B-443B-9652-8C60-CAA1E79E98F8}"/>
              </a:ext>
            </a:extLst>
          </p:cNvPr>
          <p:cNvSpPr/>
          <p:nvPr/>
        </p:nvSpPr>
        <p:spPr>
          <a:xfrm>
            <a:off x="4694226" y="3565955"/>
            <a:ext cx="2803547" cy="971741"/>
          </a:xfrm>
          <a:prstGeom prst="rect">
            <a:avLst/>
          </a:prstGeom>
          <a:noFill/>
          <a:ln/>
        </p:spPr>
        <p:txBody>
          <a:bodyPr wrap="square" lIns="0" tIns="0" rIns="0" bIns="0" rtlCol="0" anchor="t">
            <a:spAutoFit/>
          </a:bodyPr>
          <a:lstStyle/>
          <a:p>
            <a:pPr algn="r" rtl="1">
              <a:lnSpc>
                <a:spcPct val="150000"/>
              </a:lnSpc>
            </a:pPr>
            <a:r>
              <a:rPr lang="en-US" sz="1458" dirty="0">
                <a:solidFill>
                  <a:srgbClr val="1E3063"/>
                </a:solidFill>
                <a:latin typeface="Alexandria" pitchFamily="2" charset="-78"/>
                <a:ea typeface="Instrument Sans Medium" pitchFamily="34" charset="-122"/>
                <a:cs typeface="Alexandria" pitchFamily="2" charset="-78"/>
              </a:rPr>
              <a:t>منتجات ذات جودة عالية وتصميم فريد تسمح بفرض أسعار مرتفعة مع ولاء عملاء استثنائي.</a:t>
            </a:r>
            <a:endParaRPr lang="en-US" sz="1458"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9AA3CD38-92BC-D44F-BA29-7E986E1E830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248896" y="3652517"/>
            <a:ext cx="1292203" cy="798616"/>
          </a:xfrm>
          <a:prstGeom prst="rect">
            <a:avLst/>
          </a:prstGeom>
        </p:spPr>
      </p:pic>
      <p:sp>
        <p:nvSpPr>
          <p:cNvPr id="14" name="Text 5">
            <a:extLst>
              <a:ext uri="{FF2B5EF4-FFF2-40B4-BE49-F238E27FC236}">
                <a16:creationId xmlns:a16="http://schemas.microsoft.com/office/drawing/2014/main" id="{C0CDA3DA-18FD-7F2F-4800-70930CADE507}"/>
              </a:ext>
            </a:extLst>
          </p:cNvPr>
          <p:cNvSpPr/>
          <p:nvPr/>
        </p:nvSpPr>
        <p:spPr>
          <a:xfrm>
            <a:off x="814803" y="3646244"/>
            <a:ext cx="2224286" cy="798617"/>
          </a:xfrm>
          <a:prstGeom prst="rect">
            <a:avLst/>
          </a:prstGeom>
          <a:noFill/>
          <a:ln/>
        </p:spPr>
        <p:txBody>
          <a:bodyPr wrap="square" lIns="0" tIns="0" rIns="0" bIns="0" rtlCol="0" anchor="t">
            <a:spAutoFit/>
          </a:bodyPr>
          <a:lstStyle/>
          <a:p>
            <a:pPr algn="ct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التركيز على </a:t>
            </a:r>
            <a:r>
              <a:rPr lang="en-US" sz="1833" b="1" dirty="0" err="1">
                <a:solidFill>
                  <a:schemeClr val="accent2">
                    <a:lumMod val="75000"/>
                  </a:schemeClr>
                </a:solidFill>
                <a:latin typeface="Alexandria" pitchFamily="2" charset="-78"/>
                <a:ea typeface="Instrument Sans Semi Bold" pitchFamily="34" charset="-122"/>
                <a:cs typeface="Alexandria" pitchFamily="2" charset="-78"/>
              </a:rPr>
              <a:t>التفريق</a:t>
            </a:r>
            <a:r>
              <a:rPr lang="en-US" sz="1833" b="1" dirty="0">
                <a:solidFill>
                  <a:schemeClr val="accent2">
                    <a:lumMod val="75000"/>
                  </a:schemeClr>
                </a:solidFill>
                <a:latin typeface="Alexandria" pitchFamily="2" charset="-78"/>
                <a:ea typeface="Instrument Sans Semi Bold" pitchFamily="34" charset="-122"/>
                <a:cs typeface="Alexandria" pitchFamily="2" charset="-78"/>
              </a:rPr>
              <a:t> Rolex</a:t>
            </a:r>
            <a:endParaRPr lang="en-US" sz="1833"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8558D0F5-83AB-77AF-EBB3-DD2D4BC12F34}"/>
              </a:ext>
            </a:extLst>
          </p:cNvPr>
          <p:cNvSpPr/>
          <p:nvPr/>
        </p:nvSpPr>
        <p:spPr>
          <a:xfrm>
            <a:off x="562479" y="4829202"/>
            <a:ext cx="2686417" cy="971741"/>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ساعات متميزة لشريحة تبحث عن الفخامة والجودة العالية، مع تنافس في سوق محدد وحصري.</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370660148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6DC83367-1EF4-58F3-8214-67223A89D75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0677" y="1187213"/>
            <a:ext cx="3666068" cy="5194115"/>
          </a:xfrm>
          <a:prstGeom prst="rect">
            <a:avLst/>
          </a:prstGeom>
        </p:spPr>
      </p:pic>
      <p:sp>
        <p:nvSpPr>
          <p:cNvPr id="7" name="Text 0">
            <a:extLst>
              <a:ext uri="{FF2B5EF4-FFF2-40B4-BE49-F238E27FC236}">
                <a16:creationId xmlns:a16="http://schemas.microsoft.com/office/drawing/2014/main" id="{F1C364CE-A16A-1BBB-5999-5CA1EBD058F1}"/>
              </a:ext>
            </a:extLst>
          </p:cNvPr>
          <p:cNvSpPr/>
          <p:nvPr/>
        </p:nvSpPr>
        <p:spPr>
          <a:xfrm>
            <a:off x="5233492" y="1184126"/>
            <a:ext cx="6297018" cy="531171"/>
          </a:xfrm>
          <a:prstGeom prst="rect">
            <a:avLst/>
          </a:prstGeom>
          <a:noFill/>
          <a:ln/>
        </p:spPr>
        <p:txBody>
          <a:bodyPr wrap="squar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المعوقات الداخلية </a:t>
            </a:r>
            <a:r>
              <a:rPr lang="en-US" sz="2800" b="1" dirty="0" err="1">
                <a:solidFill>
                  <a:srgbClr val="00B0F0"/>
                </a:solidFill>
                <a:latin typeface="Alexandria" pitchFamily="2" charset="-78"/>
                <a:ea typeface="Instrument Sans Semi Bold" pitchFamily="34" charset="-122"/>
                <a:cs typeface="Alexandria" pitchFamily="2" charset="-78"/>
              </a:rPr>
              <a:t>للميزة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التنافسية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9" name="Text 1">
            <a:extLst>
              <a:ext uri="{FF2B5EF4-FFF2-40B4-BE49-F238E27FC236}">
                <a16:creationId xmlns:a16="http://schemas.microsoft.com/office/drawing/2014/main" id="{9D1214DD-6623-A681-E811-85E431D3FC37}"/>
              </a:ext>
            </a:extLst>
          </p:cNvPr>
          <p:cNvSpPr/>
          <p:nvPr/>
        </p:nvSpPr>
        <p:spPr>
          <a:xfrm>
            <a:off x="9388793" y="2118739"/>
            <a:ext cx="1578958"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غياب التنسيق</a:t>
            </a:r>
            <a:endParaRPr lang="en-US" sz="1833" b="1" dirty="0">
              <a:solidFill>
                <a:schemeClr val="accent2">
                  <a:lumMod val="75000"/>
                </a:schemeClr>
              </a:solidFill>
              <a:latin typeface="Alexandria" pitchFamily="2" charset="-78"/>
              <a:cs typeface="Alexandria" pitchFamily="2" charset="-78"/>
            </a:endParaRPr>
          </a:p>
        </p:txBody>
      </p:sp>
      <p:sp>
        <p:nvSpPr>
          <p:cNvPr id="10" name="Text 2">
            <a:extLst>
              <a:ext uri="{FF2B5EF4-FFF2-40B4-BE49-F238E27FC236}">
                <a16:creationId xmlns:a16="http://schemas.microsoft.com/office/drawing/2014/main" id="{B4E0A457-909C-F32F-6832-FEB7409EDCFF}"/>
              </a:ext>
            </a:extLst>
          </p:cNvPr>
          <p:cNvSpPr/>
          <p:nvPr/>
        </p:nvSpPr>
        <p:spPr>
          <a:xfrm>
            <a:off x="5284997" y="2546127"/>
            <a:ext cx="5682754"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ضعف التنسيق بين الإدارات يُفضي إلى تشتت الأهداف وإضعاف التعاون بين الفرق</a:t>
            </a:r>
            <a:endParaRPr lang="en-US" sz="1458" dirty="0">
              <a:latin typeface="Alexandria" pitchFamily="2" charset="-78"/>
              <a:cs typeface="Alexandria" pitchFamily="2" charset="-78"/>
            </a:endParaRPr>
          </a:p>
        </p:txBody>
      </p:sp>
      <p:sp>
        <p:nvSpPr>
          <p:cNvPr id="12" name="Text 3">
            <a:extLst>
              <a:ext uri="{FF2B5EF4-FFF2-40B4-BE49-F238E27FC236}">
                <a16:creationId xmlns:a16="http://schemas.microsoft.com/office/drawing/2014/main" id="{F0DB85BF-43A4-B763-534E-2D0B76CAD2A0}"/>
              </a:ext>
            </a:extLst>
          </p:cNvPr>
          <p:cNvSpPr/>
          <p:nvPr/>
        </p:nvSpPr>
        <p:spPr>
          <a:xfrm>
            <a:off x="6572317" y="3702488"/>
            <a:ext cx="4395434"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ضعف البنية التحتية والهيكل التنظيمي</a:t>
            </a:r>
            <a:endParaRPr lang="en-US" sz="1833" b="1" dirty="0">
              <a:solidFill>
                <a:schemeClr val="accent2">
                  <a:lumMod val="75000"/>
                </a:schemeClr>
              </a:solidFill>
              <a:latin typeface="Alexandria" pitchFamily="2" charset="-78"/>
              <a:cs typeface="Alexandria" pitchFamily="2" charset="-78"/>
            </a:endParaRPr>
          </a:p>
        </p:txBody>
      </p:sp>
      <p:sp>
        <p:nvSpPr>
          <p:cNvPr id="13" name="Text 4">
            <a:extLst>
              <a:ext uri="{FF2B5EF4-FFF2-40B4-BE49-F238E27FC236}">
                <a16:creationId xmlns:a16="http://schemas.microsoft.com/office/drawing/2014/main" id="{4A0E0D5C-3EB6-217C-1746-F212BBB0F021}"/>
              </a:ext>
            </a:extLst>
          </p:cNvPr>
          <p:cNvSpPr/>
          <p:nvPr/>
        </p:nvSpPr>
        <p:spPr>
          <a:xfrm>
            <a:off x="4917808" y="4214516"/>
            <a:ext cx="5998438" cy="276999"/>
          </a:xfrm>
          <a:prstGeom prst="rect">
            <a:avLst/>
          </a:prstGeom>
          <a:noFill/>
          <a:ln/>
        </p:spPr>
        <p:txBody>
          <a:bodyPr wrap="non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غياب البنية المطلوبة وهياكل تنظيمية غير مرنة تعيق التكيف مع التغيرات</a:t>
            </a:r>
            <a:endParaRPr lang="en-US" sz="1458" dirty="0">
              <a:latin typeface="Alexandria" pitchFamily="2" charset="-78"/>
              <a:cs typeface="Alexandria" pitchFamily="2" charset="-78"/>
            </a:endParaRPr>
          </a:p>
        </p:txBody>
      </p:sp>
      <p:sp>
        <p:nvSpPr>
          <p:cNvPr id="15" name="Text 5">
            <a:extLst>
              <a:ext uri="{FF2B5EF4-FFF2-40B4-BE49-F238E27FC236}">
                <a16:creationId xmlns:a16="http://schemas.microsoft.com/office/drawing/2014/main" id="{5552211D-C4E1-16A7-F6BC-C02DBC31EDCE}"/>
              </a:ext>
            </a:extLst>
          </p:cNvPr>
          <p:cNvSpPr/>
          <p:nvPr/>
        </p:nvSpPr>
        <p:spPr>
          <a:xfrm>
            <a:off x="6886295" y="4894957"/>
            <a:ext cx="4029950"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نقص المعلومات ومشاكل الأنظمة</a:t>
            </a:r>
            <a:endParaRPr lang="en-US" sz="1833" b="1" dirty="0">
              <a:solidFill>
                <a:schemeClr val="accent2">
                  <a:lumMod val="75000"/>
                </a:schemeClr>
              </a:solidFill>
              <a:latin typeface="Alexandria" pitchFamily="2" charset="-78"/>
              <a:cs typeface="Alexandria" pitchFamily="2" charset="-78"/>
            </a:endParaRPr>
          </a:p>
        </p:txBody>
      </p:sp>
      <p:sp>
        <p:nvSpPr>
          <p:cNvPr id="16" name="Text 6">
            <a:extLst>
              <a:ext uri="{FF2B5EF4-FFF2-40B4-BE49-F238E27FC236}">
                <a16:creationId xmlns:a16="http://schemas.microsoft.com/office/drawing/2014/main" id="{88A2E9E7-5A11-8131-D629-0E8AD04A9017}"/>
              </a:ext>
            </a:extLst>
          </p:cNvPr>
          <p:cNvSpPr/>
          <p:nvPr/>
        </p:nvSpPr>
        <p:spPr>
          <a:xfrm>
            <a:off x="5233492" y="5303639"/>
            <a:ext cx="5682754"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غياب المعلومات الدقيقة وأنظمة تكنولوجية قديمة تعرقل تطور العمليات وتُضعف القرارات</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1779711254"/>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0695FA80-33A4-82FC-7450-FD3CA9A5164A}"/>
              </a:ext>
            </a:extLst>
          </p:cNvPr>
          <p:cNvSpPr/>
          <p:nvPr/>
        </p:nvSpPr>
        <p:spPr>
          <a:xfrm>
            <a:off x="5237119" y="1407816"/>
            <a:ext cx="6293390"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المعوقات الخارجية </a:t>
            </a:r>
            <a:r>
              <a:rPr lang="en-US" sz="2800" b="1" dirty="0" err="1">
                <a:solidFill>
                  <a:srgbClr val="00B0F0"/>
                </a:solidFill>
                <a:latin typeface="Alexandria" pitchFamily="2" charset="-78"/>
                <a:ea typeface="Instrument Sans Semi Bold" pitchFamily="34" charset="-122"/>
                <a:cs typeface="Alexandria" pitchFamily="2" charset="-78"/>
              </a:rPr>
              <a:t>للميزة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التنافسية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AE817FC2-1B03-BF09-5D65-B02BD7DE06AF}"/>
              </a:ext>
            </a:extLst>
          </p:cNvPr>
          <p:cNvSpPr/>
          <p:nvPr/>
        </p:nvSpPr>
        <p:spPr>
          <a:xfrm>
            <a:off x="6190556" y="2376488"/>
            <a:ext cx="5339953" cy="1442343"/>
          </a:xfrm>
          <a:prstGeom prst="roundRect">
            <a:avLst>
              <a:gd name="adj" fmla="val 8453"/>
            </a:avLst>
          </a:prstGeom>
          <a:solidFill>
            <a:srgbClr val="FFFFFF"/>
          </a:solidFill>
          <a:ln w="30480">
            <a:solidFill>
              <a:srgbClr val="B4CCE3"/>
            </a:solidFill>
            <a:prstDash val="solid"/>
          </a:ln>
        </p:spPr>
        <p:txBody>
          <a:bodyPr>
            <a:spAutoFit/>
          </a:bodyPr>
          <a:lstStyle/>
          <a:p>
            <a:endParaRPr lang="en-US"/>
          </a:p>
        </p:txBody>
      </p:sp>
      <p:sp>
        <p:nvSpPr>
          <p:cNvPr id="8" name="Shape 2">
            <a:extLst>
              <a:ext uri="{FF2B5EF4-FFF2-40B4-BE49-F238E27FC236}">
                <a16:creationId xmlns:a16="http://schemas.microsoft.com/office/drawing/2014/main" id="{C7F0EB7C-2140-5F2A-3CC2-4859E60ADCA6}"/>
              </a:ext>
            </a:extLst>
          </p:cNvPr>
          <p:cNvSpPr/>
          <p:nvPr/>
        </p:nvSpPr>
        <p:spPr>
          <a:xfrm>
            <a:off x="11454308" y="2376488"/>
            <a:ext cx="101600" cy="1442343"/>
          </a:xfrm>
          <a:prstGeom prst="roundRect">
            <a:avLst>
              <a:gd name="adj" fmla="val 167442"/>
            </a:avLst>
          </a:prstGeom>
          <a:solidFill>
            <a:srgbClr val="84C1FA"/>
          </a:solidFill>
          <a:ln/>
        </p:spPr>
        <p:txBody>
          <a:bodyPr>
            <a:spAutoFit/>
          </a:bodyPr>
          <a:lstStyle/>
          <a:p>
            <a:endParaRPr lang="en-US"/>
          </a:p>
        </p:txBody>
      </p:sp>
      <p:sp>
        <p:nvSpPr>
          <p:cNvPr id="9" name="Text 3">
            <a:extLst>
              <a:ext uri="{FF2B5EF4-FFF2-40B4-BE49-F238E27FC236}">
                <a16:creationId xmlns:a16="http://schemas.microsoft.com/office/drawing/2014/main" id="{FA14B0ED-E7A6-EADF-1C91-A6A55F7F0D1C}"/>
              </a:ext>
            </a:extLst>
          </p:cNvPr>
          <p:cNvSpPr/>
          <p:nvPr/>
        </p:nvSpPr>
        <p:spPr>
          <a:xfrm>
            <a:off x="7863972" y="2590899"/>
            <a:ext cx="3375925"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المنافسة الشديدة في السوق</a:t>
            </a:r>
            <a:endParaRPr lang="en-US" sz="1833"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2C73AA6A-9603-5BF5-C40A-DA421033C876}"/>
              </a:ext>
            </a:extLst>
          </p:cNvPr>
          <p:cNvSpPr/>
          <p:nvPr/>
        </p:nvSpPr>
        <p:spPr>
          <a:xfrm>
            <a:off x="6404968" y="2999581"/>
            <a:ext cx="4834930"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زيادة عدد المنافسين تجعل من الصعب على المؤسسات الصغيرة التفوق على الشركات الكبرى</a:t>
            </a:r>
            <a:endParaRPr lang="en-US" sz="1458"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C75BCA3C-2FD5-0A9F-3635-20EBCE39382E}"/>
              </a:ext>
            </a:extLst>
          </p:cNvPr>
          <p:cNvSpPr/>
          <p:nvPr/>
        </p:nvSpPr>
        <p:spPr>
          <a:xfrm>
            <a:off x="661492" y="2376488"/>
            <a:ext cx="5340053" cy="1442343"/>
          </a:xfrm>
          <a:prstGeom prst="roundRect">
            <a:avLst>
              <a:gd name="adj" fmla="val 8453"/>
            </a:avLst>
          </a:prstGeom>
          <a:solidFill>
            <a:srgbClr val="FFFFFF"/>
          </a:solidFill>
          <a:ln w="30480">
            <a:solidFill>
              <a:srgbClr val="B4CCE3"/>
            </a:solidFill>
            <a:prstDash val="solid"/>
          </a:ln>
        </p:spPr>
        <p:txBody>
          <a:bodyPr>
            <a:spAutoFit/>
          </a:bodyPr>
          <a:lstStyle/>
          <a:p>
            <a:endParaRPr lang="en-US"/>
          </a:p>
        </p:txBody>
      </p:sp>
      <p:sp>
        <p:nvSpPr>
          <p:cNvPr id="12" name="Shape 6">
            <a:extLst>
              <a:ext uri="{FF2B5EF4-FFF2-40B4-BE49-F238E27FC236}">
                <a16:creationId xmlns:a16="http://schemas.microsoft.com/office/drawing/2014/main" id="{06E4DEF0-5B71-F2E6-9215-6485AABCBF11}"/>
              </a:ext>
            </a:extLst>
          </p:cNvPr>
          <p:cNvSpPr/>
          <p:nvPr/>
        </p:nvSpPr>
        <p:spPr>
          <a:xfrm>
            <a:off x="5925343" y="2376488"/>
            <a:ext cx="101600" cy="1442343"/>
          </a:xfrm>
          <a:prstGeom prst="roundRect">
            <a:avLst>
              <a:gd name="adj" fmla="val 167442"/>
            </a:avLst>
          </a:prstGeom>
          <a:solidFill>
            <a:srgbClr val="84C1FA"/>
          </a:solidFill>
          <a:ln/>
        </p:spPr>
        <p:txBody>
          <a:bodyPr>
            <a:spAutoFit/>
          </a:bodyPr>
          <a:lstStyle/>
          <a:p>
            <a:endParaRPr lang="en-US"/>
          </a:p>
        </p:txBody>
      </p:sp>
      <p:sp>
        <p:nvSpPr>
          <p:cNvPr id="13" name="Text 7">
            <a:extLst>
              <a:ext uri="{FF2B5EF4-FFF2-40B4-BE49-F238E27FC236}">
                <a16:creationId xmlns:a16="http://schemas.microsoft.com/office/drawing/2014/main" id="{E53D166A-5869-AD8B-F6E2-8F62099F5D09}"/>
              </a:ext>
            </a:extLst>
          </p:cNvPr>
          <p:cNvSpPr/>
          <p:nvPr/>
        </p:nvSpPr>
        <p:spPr>
          <a:xfrm>
            <a:off x="3445888" y="2590899"/>
            <a:ext cx="2265044"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التقلبات الاقتصادية</a:t>
            </a:r>
            <a:endParaRPr lang="en-US" sz="1833"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071F282B-15A0-AAB4-AE22-EA67B0BE3169}"/>
              </a:ext>
            </a:extLst>
          </p:cNvPr>
          <p:cNvSpPr/>
          <p:nvPr/>
        </p:nvSpPr>
        <p:spPr>
          <a:xfrm>
            <a:off x="875904" y="2999581"/>
            <a:ext cx="4835029"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التضخم والركود يؤثران على قدرة المؤسسة على الحفاظ على أسعار تنافسية في السوق</a:t>
            </a:r>
            <a:endParaRPr lang="en-US" sz="1458" dirty="0">
              <a:latin typeface="Alexandria" pitchFamily="2" charset="-78"/>
              <a:cs typeface="Alexandria" pitchFamily="2" charset="-78"/>
            </a:endParaRPr>
          </a:p>
        </p:txBody>
      </p:sp>
      <p:sp>
        <p:nvSpPr>
          <p:cNvPr id="15" name="Shape 9">
            <a:extLst>
              <a:ext uri="{FF2B5EF4-FFF2-40B4-BE49-F238E27FC236}">
                <a16:creationId xmlns:a16="http://schemas.microsoft.com/office/drawing/2014/main" id="{968D375C-382C-7FE2-1FC1-DE4895ABD1C6}"/>
              </a:ext>
            </a:extLst>
          </p:cNvPr>
          <p:cNvSpPr/>
          <p:nvPr/>
        </p:nvSpPr>
        <p:spPr>
          <a:xfrm>
            <a:off x="6190556" y="4007843"/>
            <a:ext cx="5339953" cy="1442343"/>
          </a:xfrm>
          <a:prstGeom prst="roundRect">
            <a:avLst>
              <a:gd name="adj" fmla="val 8453"/>
            </a:avLst>
          </a:prstGeom>
          <a:solidFill>
            <a:srgbClr val="FFFFFF"/>
          </a:solidFill>
          <a:ln w="30480">
            <a:solidFill>
              <a:srgbClr val="B4CCE3"/>
            </a:solidFill>
            <a:prstDash val="solid"/>
          </a:ln>
        </p:spPr>
        <p:txBody>
          <a:bodyPr>
            <a:spAutoFit/>
          </a:bodyPr>
          <a:lstStyle/>
          <a:p>
            <a:endParaRPr lang="en-US"/>
          </a:p>
        </p:txBody>
      </p:sp>
      <p:sp>
        <p:nvSpPr>
          <p:cNvPr id="16" name="Shape 10">
            <a:extLst>
              <a:ext uri="{FF2B5EF4-FFF2-40B4-BE49-F238E27FC236}">
                <a16:creationId xmlns:a16="http://schemas.microsoft.com/office/drawing/2014/main" id="{F86DBE93-1A34-0757-44EB-01EB0A856B47}"/>
              </a:ext>
            </a:extLst>
          </p:cNvPr>
          <p:cNvSpPr/>
          <p:nvPr/>
        </p:nvSpPr>
        <p:spPr>
          <a:xfrm>
            <a:off x="11454308" y="4007843"/>
            <a:ext cx="101600" cy="1442343"/>
          </a:xfrm>
          <a:prstGeom prst="roundRect">
            <a:avLst>
              <a:gd name="adj" fmla="val 167442"/>
            </a:avLst>
          </a:prstGeom>
          <a:solidFill>
            <a:srgbClr val="84C1FA"/>
          </a:solidFill>
          <a:ln/>
        </p:spPr>
        <p:txBody>
          <a:bodyPr>
            <a:spAutoFit/>
          </a:bodyPr>
          <a:lstStyle/>
          <a:p>
            <a:endParaRPr lang="en-US"/>
          </a:p>
        </p:txBody>
      </p:sp>
      <p:sp>
        <p:nvSpPr>
          <p:cNvPr id="17" name="Text 11">
            <a:extLst>
              <a:ext uri="{FF2B5EF4-FFF2-40B4-BE49-F238E27FC236}">
                <a16:creationId xmlns:a16="http://schemas.microsoft.com/office/drawing/2014/main" id="{8604D279-418B-5536-70EE-407D4D2433A6}"/>
              </a:ext>
            </a:extLst>
          </p:cNvPr>
          <p:cNvSpPr/>
          <p:nvPr/>
        </p:nvSpPr>
        <p:spPr>
          <a:xfrm>
            <a:off x="7480856" y="4222254"/>
            <a:ext cx="3759042"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التغيرات في القوانين والتنظيمات</a:t>
            </a:r>
            <a:endParaRPr lang="en-US" sz="1833"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8CB73712-9EBB-84D7-FBF0-EB5781C39B88}"/>
              </a:ext>
            </a:extLst>
          </p:cNvPr>
          <p:cNvSpPr/>
          <p:nvPr/>
        </p:nvSpPr>
        <p:spPr>
          <a:xfrm>
            <a:off x="6404968" y="4630936"/>
            <a:ext cx="4834930"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الأنظمة الجديدة تستدعي تعديل الاستراتيجيات لمواكبة المتطلبات التنظيمية المتجددة</a:t>
            </a:r>
            <a:endParaRPr lang="en-US" sz="1458" dirty="0">
              <a:latin typeface="Alexandria" pitchFamily="2" charset="-78"/>
              <a:cs typeface="Alexandria" pitchFamily="2" charset="-78"/>
            </a:endParaRPr>
          </a:p>
        </p:txBody>
      </p:sp>
      <p:sp>
        <p:nvSpPr>
          <p:cNvPr id="20" name="Shape 13">
            <a:extLst>
              <a:ext uri="{FF2B5EF4-FFF2-40B4-BE49-F238E27FC236}">
                <a16:creationId xmlns:a16="http://schemas.microsoft.com/office/drawing/2014/main" id="{F16446D7-15A5-A974-5825-199481FE6880}"/>
              </a:ext>
            </a:extLst>
          </p:cNvPr>
          <p:cNvSpPr/>
          <p:nvPr/>
        </p:nvSpPr>
        <p:spPr>
          <a:xfrm>
            <a:off x="661492" y="4007843"/>
            <a:ext cx="5340053" cy="1442343"/>
          </a:xfrm>
          <a:prstGeom prst="roundRect">
            <a:avLst>
              <a:gd name="adj" fmla="val 8453"/>
            </a:avLst>
          </a:prstGeom>
          <a:solidFill>
            <a:srgbClr val="FFFFFF"/>
          </a:solidFill>
          <a:ln w="30480">
            <a:solidFill>
              <a:srgbClr val="B4CCE3"/>
            </a:solidFill>
            <a:prstDash val="solid"/>
          </a:ln>
        </p:spPr>
        <p:txBody>
          <a:bodyPr>
            <a:spAutoFit/>
          </a:bodyPr>
          <a:lstStyle/>
          <a:p>
            <a:endParaRPr lang="en-US"/>
          </a:p>
        </p:txBody>
      </p:sp>
      <p:sp>
        <p:nvSpPr>
          <p:cNvPr id="21" name="Shape 14">
            <a:extLst>
              <a:ext uri="{FF2B5EF4-FFF2-40B4-BE49-F238E27FC236}">
                <a16:creationId xmlns:a16="http://schemas.microsoft.com/office/drawing/2014/main" id="{4C8E6CC1-7436-B466-8381-23AA6945EAD4}"/>
              </a:ext>
            </a:extLst>
          </p:cNvPr>
          <p:cNvSpPr/>
          <p:nvPr/>
        </p:nvSpPr>
        <p:spPr>
          <a:xfrm>
            <a:off x="5925343" y="4007843"/>
            <a:ext cx="101600" cy="1442343"/>
          </a:xfrm>
          <a:prstGeom prst="roundRect">
            <a:avLst>
              <a:gd name="adj" fmla="val 167442"/>
            </a:avLst>
          </a:prstGeom>
          <a:solidFill>
            <a:srgbClr val="84C1FA"/>
          </a:solidFill>
          <a:ln/>
        </p:spPr>
        <p:txBody>
          <a:bodyPr>
            <a:spAutoFit/>
          </a:bodyPr>
          <a:lstStyle/>
          <a:p>
            <a:endParaRPr lang="en-US"/>
          </a:p>
        </p:txBody>
      </p:sp>
      <p:sp>
        <p:nvSpPr>
          <p:cNvPr id="22" name="Text 15">
            <a:extLst>
              <a:ext uri="{FF2B5EF4-FFF2-40B4-BE49-F238E27FC236}">
                <a16:creationId xmlns:a16="http://schemas.microsoft.com/office/drawing/2014/main" id="{FE505249-7B4B-D946-1020-7523A2C7F552}"/>
              </a:ext>
            </a:extLst>
          </p:cNvPr>
          <p:cNvSpPr/>
          <p:nvPr/>
        </p:nvSpPr>
        <p:spPr>
          <a:xfrm>
            <a:off x="2904073" y="4222254"/>
            <a:ext cx="280685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الموارد الدولية المحدودة</a:t>
            </a:r>
            <a:endParaRPr lang="en-US" sz="1833" b="1" dirty="0">
              <a:solidFill>
                <a:schemeClr val="accent2">
                  <a:lumMod val="75000"/>
                </a:schemeClr>
              </a:solidFill>
              <a:latin typeface="Alexandria" pitchFamily="2" charset="-78"/>
              <a:cs typeface="Alexandria" pitchFamily="2" charset="-78"/>
            </a:endParaRPr>
          </a:p>
        </p:txBody>
      </p:sp>
      <p:sp>
        <p:nvSpPr>
          <p:cNvPr id="24" name="Text 16">
            <a:extLst>
              <a:ext uri="{FF2B5EF4-FFF2-40B4-BE49-F238E27FC236}">
                <a16:creationId xmlns:a16="http://schemas.microsoft.com/office/drawing/2014/main" id="{6C548AE6-7829-181E-5AA4-145B65454B36}"/>
              </a:ext>
            </a:extLst>
          </p:cNvPr>
          <p:cNvSpPr/>
          <p:nvPr/>
        </p:nvSpPr>
        <p:spPr>
          <a:xfrm>
            <a:off x="875904" y="4630936"/>
            <a:ext cx="4835029"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قيود الحصول على المواد الخام أو الموارد التقنية تؤثر على جودة المنتجات المقدمة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303264393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52068" y="1016921"/>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BB0C7D4-DB9E-7E80-EB12-6F0C5DA01055}"/>
              </a:ext>
            </a:extLst>
          </p:cNvPr>
          <p:cNvSpPr/>
          <p:nvPr/>
        </p:nvSpPr>
        <p:spPr>
          <a:xfrm>
            <a:off x="3654411" y="1263079"/>
            <a:ext cx="7187866" cy="359073"/>
          </a:xfrm>
          <a:prstGeom prst="rect">
            <a:avLst/>
          </a:prstGeom>
          <a:noFill/>
          <a:ln/>
        </p:spPr>
        <p:txBody>
          <a:bodyPr wrap="none" lIns="0" tIns="0" rIns="0" bIns="0" rtlCol="0" anchor="t">
            <a:spAutoFit/>
          </a:bodyPr>
          <a:lstStyle/>
          <a:p>
            <a:pPr algn="r" rtl="1">
              <a:lnSpc>
                <a:spcPts val="2750"/>
              </a:lnSpc>
            </a:pPr>
            <a:r>
              <a:rPr lang="en-US" sz="2800" b="1" dirty="0">
                <a:solidFill>
                  <a:srgbClr val="00B0F0"/>
                </a:solidFill>
                <a:latin typeface="Alexandria" pitchFamily="2" charset="-78"/>
                <a:ea typeface="Instrument Sans Semi Bold" pitchFamily="34" charset="-122"/>
                <a:cs typeface="Alexandria" pitchFamily="2" charset="-78"/>
              </a:rPr>
              <a:t>أساليب تطوير القدرات </a:t>
            </a:r>
            <a:r>
              <a:rPr lang="en-US" sz="2800" b="1" dirty="0" err="1">
                <a:solidFill>
                  <a:srgbClr val="00B0F0"/>
                </a:solidFill>
                <a:latin typeface="Alexandria" pitchFamily="2" charset="-78"/>
                <a:ea typeface="Instrument Sans Semi Bold" pitchFamily="34" charset="-122"/>
                <a:cs typeface="Alexandria" pitchFamily="2" charset="-78"/>
              </a:rPr>
              <a:t>الإبداعية</a:t>
            </a:r>
            <a:r>
              <a:rPr lang="en-US" sz="2800" b="1" dirty="0">
                <a:solidFill>
                  <a:srgbClr val="00B0F0"/>
                </a:solidFill>
                <a:latin typeface="Alexandria" pitchFamily="2" charset="-78"/>
                <a:ea typeface="Instrument Sans Semi Bold" pitchFamily="34" charset="-122"/>
                <a:cs typeface="Alexandria" pitchFamily="2" charset="-78"/>
              </a:rPr>
              <a:t> </a:t>
            </a:r>
            <a:r>
              <a:rPr lang="en-US" sz="2800" b="1" dirty="0" err="1">
                <a:solidFill>
                  <a:srgbClr val="00B0F0"/>
                </a:solidFill>
                <a:latin typeface="Alexandria" pitchFamily="2" charset="-78"/>
                <a:ea typeface="Instrument Sans Semi Bold" pitchFamily="34" charset="-122"/>
                <a:cs typeface="Alexandria" pitchFamily="2" charset="-78"/>
              </a:rPr>
              <a:t>والإنتاجية</a:t>
            </a:r>
            <a:r>
              <a:rPr lang="ar-SA" sz="2800" b="1" dirty="0">
                <a:solidFill>
                  <a:srgbClr val="00B0F0"/>
                </a:solidFill>
                <a:latin typeface="Alexandria" pitchFamily="2" charset="-78"/>
                <a:ea typeface="Instrument Sans Semi Bold" pitchFamily="34" charset="-122"/>
                <a:cs typeface="Alexandria" pitchFamily="2" charset="-78"/>
              </a:rPr>
              <a:t>:</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7DA48357-248B-59A5-8D63-969C0AA303D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63147" y="2786501"/>
            <a:ext cx="3753163" cy="212677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59C29DEC-9C59-F902-6648-CB46E7F9270A}"/>
              </a:ext>
            </a:extLst>
          </p:cNvPr>
          <p:cNvSpPr/>
          <p:nvPr/>
        </p:nvSpPr>
        <p:spPr>
          <a:xfrm>
            <a:off x="10735418" y="1794395"/>
            <a:ext cx="113109" cy="141387"/>
          </a:xfrm>
          <a:prstGeom prst="rect">
            <a:avLst/>
          </a:prstGeom>
          <a:noFill/>
          <a:ln/>
        </p:spPr>
        <p:txBody>
          <a:bodyPr wrap="none" lIns="0" tIns="0" rIns="0" bIns="0" rtlCol="0" anchor="t"/>
          <a:lstStyle/>
          <a:p>
            <a:pPr rtl="1">
              <a:lnSpc>
                <a:spcPts val="1125"/>
              </a:lnSpc>
            </a:pPr>
            <a:r>
              <a:rPr lang="en-US" dirty="0">
                <a:solidFill>
                  <a:srgbClr val="1E3063"/>
                </a:solidFill>
                <a:latin typeface="Alexandria" pitchFamily="2" charset="-78"/>
                <a:ea typeface="Instrument Sans Light" pitchFamily="34" charset="-122"/>
                <a:cs typeface="Alexandria" pitchFamily="2" charset="-78"/>
              </a:rPr>
              <a:t>01</a:t>
            </a:r>
            <a:endParaRPr lang="en-US"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DEF77353-1E84-208F-78F2-D80484C5BE73}"/>
              </a:ext>
            </a:extLst>
          </p:cNvPr>
          <p:cNvSpPr/>
          <p:nvPr/>
        </p:nvSpPr>
        <p:spPr>
          <a:xfrm>
            <a:off x="8295133" y="1973981"/>
            <a:ext cx="2553394" cy="12700"/>
          </a:xfrm>
          <a:prstGeom prst="rect">
            <a:avLst/>
          </a:prstGeom>
          <a:solidFill>
            <a:srgbClr val="84C1FA"/>
          </a:solidFill>
          <a:ln/>
        </p:spPr>
        <p:txBody>
          <a:bodyPr/>
          <a:lstStyle/>
          <a:p>
            <a:endParaRPr lang="en-US"/>
          </a:p>
        </p:txBody>
      </p:sp>
      <p:sp>
        <p:nvSpPr>
          <p:cNvPr id="10" name="Text 3">
            <a:extLst>
              <a:ext uri="{FF2B5EF4-FFF2-40B4-BE49-F238E27FC236}">
                <a16:creationId xmlns:a16="http://schemas.microsoft.com/office/drawing/2014/main" id="{A87C905C-7651-077F-6813-6120773A5D0D}"/>
              </a:ext>
            </a:extLst>
          </p:cNvPr>
          <p:cNvSpPr/>
          <p:nvPr/>
        </p:nvSpPr>
        <p:spPr>
          <a:xfrm>
            <a:off x="9207053" y="2055936"/>
            <a:ext cx="1641475" cy="185307"/>
          </a:xfrm>
          <a:prstGeom prst="rect">
            <a:avLst/>
          </a:prstGeom>
          <a:noFill/>
          <a:ln/>
        </p:spPr>
        <p:txBody>
          <a:bodyPr wrap="none" lIns="0" tIns="0" rIns="0" bIns="0" rtlCol="0" anchor="t">
            <a:spAutoFit/>
          </a:bodyPr>
          <a:lstStyle/>
          <a:p>
            <a:pPr algn="r" rtl="1">
              <a:lnSpc>
                <a:spcPts val="1375"/>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التدريب المستمر</a:t>
            </a:r>
            <a:endParaRPr lang="en-US" sz="1600"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279DCF75-E23A-E148-1513-A0F049E42583}"/>
              </a:ext>
            </a:extLst>
          </p:cNvPr>
          <p:cNvSpPr/>
          <p:nvPr/>
        </p:nvSpPr>
        <p:spPr>
          <a:xfrm>
            <a:off x="5924291" y="2410319"/>
            <a:ext cx="4741683" cy="156453"/>
          </a:xfrm>
          <a:prstGeom prst="rect">
            <a:avLst/>
          </a:prstGeom>
          <a:noFill/>
          <a:ln/>
        </p:spPr>
        <p:txBody>
          <a:bodyPr wrap="none" lIns="0" tIns="0" rIns="0" bIns="0" rtlCol="0" anchor="t">
            <a:spAutoFit/>
          </a:bodyPr>
          <a:lstStyle/>
          <a:p>
            <a:pPr algn="r" rtl="1">
              <a:lnSpc>
                <a:spcPts val="1125"/>
              </a:lnSpc>
            </a:pPr>
            <a:r>
              <a:rPr lang="en-US" sz="1600" dirty="0">
                <a:solidFill>
                  <a:srgbClr val="1E3063"/>
                </a:solidFill>
                <a:latin typeface="Alexandria" pitchFamily="2" charset="-78"/>
                <a:ea typeface="Instrument Sans Medium" pitchFamily="34" charset="-122"/>
                <a:cs typeface="Alexandria" pitchFamily="2" charset="-78"/>
              </a:rPr>
              <a:t>برامج تدريبية دورية لتنمية المهارات وتحديث المعرفة</a:t>
            </a:r>
            <a:endParaRPr lang="en-US" sz="1600"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69DA0739-EF8E-653E-196D-C291630EF42F}"/>
              </a:ext>
            </a:extLst>
          </p:cNvPr>
          <p:cNvSpPr/>
          <p:nvPr/>
        </p:nvSpPr>
        <p:spPr>
          <a:xfrm>
            <a:off x="10735418" y="2597670"/>
            <a:ext cx="113109" cy="141387"/>
          </a:xfrm>
          <a:prstGeom prst="rect">
            <a:avLst/>
          </a:prstGeom>
          <a:noFill/>
          <a:ln/>
        </p:spPr>
        <p:txBody>
          <a:bodyPr wrap="none" lIns="0" tIns="0" rIns="0" bIns="0" rtlCol="0" anchor="t"/>
          <a:lstStyle/>
          <a:p>
            <a:pPr rtl="1">
              <a:lnSpc>
                <a:spcPts val="1125"/>
              </a:lnSpc>
            </a:pPr>
            <a:r>
              <a:rPr lang="en-US" dirty="0">
                <a:solidFill>
                  <a:srgbClr val="1E3063"/>
                </a:solidFill>
                <a:latin typeface="Alexandria" pitchFamily="2" charset="-78"/>
                <a:ea typeface="Instrument Sans Light" pitchFamily="34" charset="-122"/>
                <a:cs typeface="Alexandria" pitchFamily="2" charset="-78"/>
              </a:rPr>
              <a:t>02</a:t>
            </a:r>
            <a:endParaRPr lang="en-US"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0998E8CC-5604-3700-FF98-5E779047DEE4}"/>
              </a:ext>
            </a:extLst>
          </p:cNvPr>
          <p:cNvSpPr/>
          <p:nvPr/>
        </p:nvSpPr>
        <p:spPr>
          <a:xfrm>
            <a:off x="8295133" y="2777256"/>
            <a:ext cx="2553394" cy="12700"/>
          </a:xfrm>
          <a:prstGeom prst="rect">
            <a:avLst/>
          </a:prstGeom>
          <a:solidFill>
            <a:srgbClr val="84C1FA"/>
          </a:solidFill>
          <a:ln/>
        </p:spPr>
        <p:txBody>
          <a:bodyPr/>
          <a:lstStyle/>
          <a:p>
            <a:endParaRPr lang="en-US"/>
          </a:p>
        </p:txBody>
      </p:sp>
      <p:sp>
        <p:nvSpPr>
          <p:cNvPr id="14" name="Text 7">
            <a:extLst>
              <a:ext uri="{FF2B5EF4-FFF2-40B4-BE49-F238E27FC236}">
                <a16:creationId xmlns:a16="http://schemas.microsoft.com/office/drawing/2014/main" id="{E191F345-AF32-31E6-ACCC-FA7556780B50}"/>
              </a:ext>
            </a:extLst>
          </p:cNvPr>
          <p:cNvSpPr/>
          <p:nvPr/>
        </p:nvSpPr>
        <p:spPr>
          <a:xfrm>
            <a:off x="9434065" y="2859211"/>
            <a:ext cx="1414463" cy="176808"/>
          </a:xfrm>
          <a:prstGeom prst="rect">
            <a:avLst/>
          </a:prstGeom>
          <a:noFill/>
          <a:ln/>
        </p:spPr>
        <p:txBody>
          <a:bodyPr wrap="none" lIns="0" tIns="0" rIns="0" bIns="0" rtlCol="0" anchor="t"/>
          <a:lstStyle/>
          <a:p>
            <a:pPr algn="r" rtl="1">
              <a:lnSpc>
                <a:spcPts val="1375"/>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الاستماع لآراء الآخرين</a:t>
            </a:r>
            <a:endParaRPr lang="en-US" sz="1600" b="1" dirty="0">
              <a:solidFill>
                <a:schemeClr val="accent2">
                  <a:lumMod val="75000"/>
                </a:schemeClr>
              </a:solidFill>
              <a:latin typeface="Alexandria" pitchFamily="2" charset="-78"/>
              <a:cs typeface="Alexandria" pitchFamily="2" charset="-78"/>
            </a:endParaRPr>
          </a:p>
        </p:txBody>
      </p:sp>
      <p:sp>
        <p:nvSpPr>
          <p:cNvPr id="15" name="Text 8">
            <a:extLst>
              <a:ext uri="{FF2B5EF4-FFF2-40B4-BE49-F238E27FC236}">
                <a16:creationId xmlns:a16="http://schemas.microsoft.com/office/drawing/2014/main" id="{B6DF167E-2DEC-17E7-5A56-8C0DD9210B56}"/>
              </a:ext>
            </a:extLst>
          </p:cNvPr>
          <p:cNvSpPr/>
          <p:nvPr/>
        </p:nvSpPr>
        <p:spPr>
          <a:xfrm>
            <a:off x="4967601" y="3259772"/>
            <a:ext cx="5743002" cy="156453"/>
          </a:xfrm>
          <a:prstGeom prst="rect">
            <a:avLst/>
          </a:prstGeom>
          <a:noFill/>
          <a:ln/>
        </p:spPr>
        <p:txBody>
          <a:bodyPr wrap="square" lIns="0" tIns="0" rIns="0" bIns="0" rtlCol="0" anchor="t">
            <a:spAutoFit/>
          </a:bodyPr>
          <a:lstStyle/>
          <a:p>
            <a:pPr algn="r" rtl="1">
              <a:lnSpc>
                <a:spcPts val="1125"/>
              </a:lnSpc>
            </a:pPr>
            <a:r>
              <a:rPr lang="en-US" sz="1600" dirty="0">
                <a:solidFill>
                  <a:srgbClr val="1E3063"/>
                </a:solidFill>
                <a:latin typeface="Alexandria" pitchFamily="2" charset="-78"/>
                <a:ea typeface="Instrument Sans Medium" pitchFamily="34" charset="-122"/>
                <a:cs typeface="Alexandria" pitchFamily="2" charset="-78"/>
              </a:rPr>
              <a:t>الانفتاح على آراء الزملاء والرؤساء لتوجيه الأفكار بشكل صحيح</a:t>
            </a:r>
            <a:endParaRPr lang="en-US" sz="1600" dirty="0">
              <a:latin typeface="Alexandria" pitchFamily="2" charset="-78"/>
              <a:cs typeface="Alexandria" pitchFamily="2" charset="-78"/>
            </a:endParaRPr>
          </a:p>
        </p:txBody>
      </p:sp>
      <p:sp>
        <p:nvSpPr>
          <p:cNvPr id="16" name="Text 9">
            <a:extLst>
              <a:ext uri="{FF2B5EF4-FFF2-40B4-BE49-F238E27FC236}">
                <a16:creationId xmlns:a16="http://schemas.microsoft.com/office/drawing/2014/main" id="{4CC34E1E-AF02-485F-45C2-A0337DBFBF06}"/>
              </a:ext>
            </a:extLst>
          </p:cNvPr>
          <p:cNvSpPr/>
          <p:nvPr/>
        </p:nvSpPr>
        <p:spPr>
          <a:xfrm>
            <a:off x="10735418" y="3545705"/>
            <a:ext cx="113109" cy="141387"/>
          </a:xfrm>
          <a:prstGeom prst="rect">
            <a:avLst/>
          </a:prstGeom>
          <a:noFill/>
          <a:ln/>
        </p:spPr>
        <p:txBody>
          <a:bodyPr wrap="none" lIns="0" tIns="0" rIns="0" bIns="0" rtlCol="0" anchor="t"/>
          <a:lstStyle/>
          <a:p>
            <a:pPr rtl="1">
              <a:lnSpc>
                <a:spcPts val="1125"/>
              </a:lnSpc>
            </a:pPr>
            <a:r>
              <a:rPr lang="en-US" dirty="0">
                <a:solidFill>
                  <a:srgbClr val="1E3063"/>
                </a:solidFill>
                <a:latin typeface="Alexandria" pitchFamily="2" charset="-78"/>
                <a:ea typeface="Instrument Sans Light" pitchFamily="34" charset="-122"/>
                <a:cs typeface="Alexandria" pitchFamily="2" charset="-78"/>
              </a:rPr>
              <a:t>03</a:t>
            </a:r>
            <a:endParaRPr lang="en-US" dirty="0">
              <a:latin typeface="Alexandria" pitchFamily="2" charset="-78"/>
              <a:cs typeface="Alexandria" pitchFamily="2" charset="-78"/>
            </a:endParaRPr>
          </a:p>
        </p:txBody>
      </p:sp>
      <p:sp>
        <p:nvSpPr>
          <p:cNvPr id="17" name="Shape 10">
            <a:extLst>
              <a:ext uri="{FF2B5EF4-FFF2-40B4-BE49-F238E27FC236}">
                <a16:creationId xmlns:a16="http://schemas.microsoft.com/office/drawing/2014/main" id="{6B33BA66-19A4-8055-9150-ED1475638498}"/>
              </a:ext>
            </a:extLst>
          </p:cNvPr>
          <p:cNvSpPr/>
          <p:nvPr/>
        </p:nvSpPr>
        <p:spPr>
          <a:xfrm>
            <a:off x="8295133" y="3725292"/>
            <a:ext cx="2553394" cy="12700"/>
          </a:xfrm>
          <a:prstGeom prst="rect">
            <a:avLst/>
          </a:prstGeom>
          <a:solidFill>
            <a:srgbClr val="84C1FA"/>
          </a:solidFill>
          <a:ln/>
        </p:spPr>
        <p:txBody>
          <a:bodyPr/>
          <a:lstStyle/>
          <a:p>
            <a:endParaRPr lang="en-US"/>
          </a:p>
        </p:txBody>
      </p:sp>
      <p:sp>
        <p:nvSpPr>
          <p:cNvPr id="19" name="Text 11">
            <a:extLst>
              <a:ext uri="{FF2B5EF4-FFF2-40B4-BE49-F238E27FC236}">
                <a16:creationId xmlns:a16="http://schemas.microsoft.com/office/drawing/2014/main" id="{2446DAC9-762F-E1C7-D661-CBA3AB310AF9}"/>
              </a:ext>
            </a:extLst>
          </p:cNvPr>
          <p:cNvSpPr/>
          <p:nvPr/>
        </p:nvSpPr>
        <p:spPr>
          <a:xfrm>
            <a:off x="9434065" y="3807246"/>
            <a:ext cx="1414463" cy="176808"/>
          </a:xfrm>
          <a:prstGeom prst="rect">
            <a:avLst/>
          </a:prstGeom>
          <a:noFill/>
          <a:ln/>
        </p:spPr>
        <p:txBody>
          <a:bodyPr wrap="none" lIns="0" tIns="0" rIns="0" bIns="0" rtlCol="0" anchor="t"/>
          <a:lstStyle/>
          <a:p>
            <a:pPr algn="r" rtl="1">
              <a:lnSpc>
                <a:spcPts val="1375"/>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تشجيع التعاون</a:t>
            </a:r>
            <a:endParaRPr lang="en-US" sz="1600" b="1"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59E8E2A8-D152-C28F-878F-D750C583583D}"/>
              </a:ext>
            </a:extLst>
          </p:cNvPr>
          <p:cNvSpPr/>
          <p:nvPr/>
        </p:nvSpPr>
        <p:spPr>
          <a:xfrm>
            <a:off x="4850770" y="4155716"/>
            <a:ext cx="5976663" cy="156453"/>
          </a:xfrm>
          <a:prstGeom prst="rect">
            <a:avLst/>
          </a:prstGeom>
          <a:noFill/>
          <a:ln/>
        </p:spPr>
        <p:txBody>
          <a:bodyPr wrap="square" lIns="0" tIns="0" rIns="0" bIns="0" rtlCol="0" anchor="t">
            <a:spAutoFit/>
          </a:bodyPr>
          <a:lstStyle/>
          <a:p>
            <a:pPr algn="r" rtl="1">
              <a:lnSpc>
                <a:spcPts val="1125"/>
              </a:lnSpc>
            </a:pPr>
            <a:r>
              <a:rPr lang="en-US" sz="1600" dirty="0">
                <a:solidFill>
                  <a:srgbClr val="1E3063"/>
                </a:solidFill>
                <a:latin typeface="Alexandria" pitchFamily="2" charset="-78"/>
                <a:ea typeface="Instrument Sans Medium" pitchFamily="34" charset="-122"/>
                <a:cs typeface="Alexandria" pitchFamily="2" charset="-78"/>
              </a:rPr>
              <a:t>العمل الجماعي وتبادل الأفكار لتحقيق الأهداف بشكل أسرع وأفضل</a:t>
            </a:r>
            <a:endParaRPr lang="en-US" sz="1600" dirty="0">
              <a:latin typeface="Alexandria" pitchFamily="2" charset="-78"/>
              <a:cs typeface="Alexandria" pitchFamily="2" charset="-78"/>
            </a:endParaRPr>
          </a:p>
        </p:txBody>
      </p:sp>
      <p:sp>
        <p:nvSpPr>
          <p:cNvPr id="21" name="Text 13">
            <a:extLst>
              <a:ext uri="{FF2B5EF4-FFF2-40B4-BE49-F238E27FC236}">
                <a16:creationId xmlns:a16="http://schemas.microsoft.com/office/drawing/2014/main" id="{037C9334-BF97-1A3C-D945-5F0EB1C96BA4}"/>
              </a:ext>
            </a:extLst>
          </p:cNvPr>
          <p:cNvSpPr/>
          <p:nvPr/>
        </p:nvSpPr>
        <p:spPr>
          <a:xfrm>
            <a:off x="10735418" y="4493741"/>
            <a:ext cx="113109" cy="141387"/>
          </a:xfrm>
          <a:prstGeom prst="rect">
            <a:avLst/>
          </a:prstGeom>
          <a:noFill/>
          <a:ln/>
        </p:spPr>
        <p:txBody>
          <a:bodyPr wrap="none" lIns="0" tIns="0" rIns="0" bIns="0" rtlCol="0" anchor="t"/>
          <a:lstStyle/>
          <a:p>
            <a:pPr rtl="1">
              <a:lnSpc>
                <a:spcPts val="1125"/>
              </a:lnSpc>
            </a:pPr>
            <a:r>
              <a:rPr lang="en-US" dirty="0">
                <a:solidFill>
                  <a:srgbClr val="1E3063"/>
                </a:solidFill>
                <a:latin typeface="Alexandria" pitchFamily="2" charset="-78"/>
                <a:ea typeface="Instrument Sans Light" pitchFamily="34" charset="-122"/>
                <a:cs typeface="Alexandria" pitchFamily="2" charset="-78"/>
              </a:rPr>
              <a:t>04</a:t>
            </a:r>
            <a:endParaRPr lang="en-US" dirty="0">
              <a:latin typeface="Alexandria" pitchFamily="2" charset="-78"/>
              <a:cs typeface="Alexandria" pitchFamily="2" charset="-78"/>
            </a:endParaRPr>
          </a:p>
        </p:txBody>
      </p:sp>
      <p:sp>
        <p:nvSpPr>
          <p:cNvPr id="22" name="Shape 14">
            <a:extLst>
              <a:ext uri="{FF2B5EF4-FFF2-40B4-BE49-F238E27FC236}">
                <a16:creationId xmlns:a16="http://schemas.microsoft.com/office/drawing/2014/main" id="{001197D8-08A4-0379-6A68-42A33A353D72}"/>
              </a:ext>
            </a:extLst>
          </p:cNvPr>
          <p:cNvSpPr/>
          <p:nvPr/>
        </p:nvSpPr>
        <p:spPr>
          <a:xfrm>
            <a:off x="8295133" y="4673327"/>
            <a:ext cx="2553394" cy="12700"/>
          </a:xfrm>
          <a:prstGeom prst="rect">
            <a:avLst/>
          </a:prstGeom>
          <a:solidFill>
            <a:srgbClr val="84C1FA"/>
          </a:solidFill>
          <a:ln/>
        </p:spPr>
        <p:txBody>
          <a:bodyPr/>
          <a:lstStyle/>
          <a:p>
            <a:endParaRPr lang="en-US"/>
          </a:p>
        </p:txBody>
      </p:sp>
      <p:sp>
        <p:nvSpPr>
          <p:cNvPr id="24" name="Text 15">
            <a:extLst>
              <a:ext uri="{FF2B5EF4-FFF2-40B4-BE49-F238E27FC236}">
                <a16:creationId xmlns:a16="http://schemas.microsoft.com/office/drawing/2014/main" id="{8C5D132D-C3E7-FE87-4C1B-8AA69E4A6A99}"/>
              </a:ext>
            </a:extLst>
          </p:cNvPr>
          <p:cNvSpPr/>
          <p:nvPr/>
        </p:nvSpPr>
        <p:spPr>
          <a:xfrm>
            <a:off x="9434065" y="4755281"/>
            <a:ext cx="1414463" cy="176808"/>
          </a:xfrm>
          <a:prstGeom prst="rect">
            <a:avLst/>
          </a:prstGeom>
          <a:noFill/>
          <a:ln/>
        </p:spPr>
        <p:txBody>
          <a:bodyPr wrap="none" lIns="0" tIns="0" rIns="0" bIns="0" rtlCol="0" anchor="t"/>
          <a:lstStyle/>
          <a:p>
            <a:pPr algn="r" rtl="1">
              <a:lnSpc>
                <a:spcPts val="1375"/>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إتاحة الفرص للتجارب</a:t>
            </a:r>
            <a:endParaRPr lang="en-US" sz="1600" b="1" dirty="0">
              <a:solidFill>
                <a:schemeClr val="accent2">
                  <a:lumMod val="75000"/>
                </a:schemeClr>
              </a:solidFill>
              <a:latin typeface="Alexandria" pitchFamily="2" charset="-78"/>
              <a:cs typeface="Alexandria" pitchFamily="2" charset="-78"/>
            </a:endParaRPr>
          </a:p>
        </p:txBody>
      </p:sp>
      <p:sp>
        <p:nvSpPr>
          <p:cNvPr id="26" name="Text 16">
            <a:extLst>
              <a:ext uri="{FF2B5EF4-FFF2-40B4-BE49-F238E27FC236}">
                <a16:creationId xmlns:a16="http://schemas.microsoft.com/office/drawing/2014/main" id="{54B3A49D-A43C-4A8F-F6A8-28B5D10392E0}"/>
              </a:ext>
            </a:extLst>
          </p:cNvPr>
          <p:cNvSpPr/>
          <p:nvPr/>
        </p:nvSpPr>
        <p:spPr>
          <a:xfrm>
            <a:off x="4865614" y="5030598"/>
            <a:ext cx="5976663" cy="156453"/>
          </a:xfrm>
          <a:prstGeom prst="rect">
            <a:avLst/>
          </a:prstGeom>
          <a:noFill/>
          <a:ln/>
        </p:spPr>
        <p:txBody>
          <a:bodyPr wrap="square" lIns="0" tIns="0" rIns="0" bIns="0" rtlCol="0" anchor="t">
            <a:spAutoFit/>
          </a:bodyPr>
          <a:lstStyle/>
          <a:p>
            <a:pPr algn="r" rtl="1">
              <a:lnSpc>
                <a:spcPts val="1125"/>
              </a:lnSpc>
            </a:pPr>
            <a:r>
              <a:rPr lang="en-US" sz="1600" dirty="0">
                <a:solidFill>
                  <a:srgbClr val="1E3063"/>
                </a:solidFill>
                <a:latin typeface="Alexandria" pitchFamily="2" charset="-78"/>
                <a:ea typeface="Instrument Sans Medium" pitchFamily="34" charset="-122"/>
                <a:cs typeface="Alexandria" pitchFamily="2" charset="-78"/>
              </a:rPr>
              <a:t>تجريب تقنيات جديدة وأدوات حديثة لتطوير المهارات الإبداعية</a:t>
            </a:r>
            <a:endParaRPr lang="en-US" sz="1600" dirty="0">
              <a:latin typeface="Alexandria" pitchFamily="2" charset="-78"/>
              <a:cs typeface="Alexandria" pitchFamily="2" charset="-78"/>
            </a:endParaRPr>
          </a:p>
        </p:txBody>
      </p:sp>
      <p:sp>
        <p:nvSpPr>
          <p:cNvPr id="27" name="Text 17">
            <a:extLst>
              <a:ext uri="{FF2B5EF4-FFF2-40B4-BE49-F238E27FC236}">
                <a16:creationId xmlns:a16="http://schemas.microsoft.com/office/drawing/2014/main" id="{5F3605D3-8F59-243A-4825-8EA3280BBD41}"/>
              </a:ext>
            </a:extLst>
          </p:cNvPr>
          <p:cNvSpPr/>
          <p:nvPr/>
        </p:nvSpPr>
        <p:spPr>
          <a:xfrm>
            <a:off x="10735418" y="5441776"/>
            <a:ext cx="113109" cy="141387"/>
          </a:xfrm>
          <a:prstGeom prst="rect">
            <a:avLst/>
          </a:prstGeom>
          <a:noFill/>
          <a:ln/>
        </p:spPr>
        <p:txBody>
          <a:bodyPr wrap="none" lIns="0" tIns="0" rIns="0" bIns="0" rtlCol="0" anchor="t"/>
          <a:lstStyle/>
          <a:p>
            <a:pPr rtl="1">
              <a:lnSpc>
                <a:spcPts val="1125"/>
              </a:lnSpc>
            </a:pPr>
            <a:r>
              <a:rPr lang="en-US" dirty="0">
                <a:solidFill>
                  <a:srgbClr val="1E3063"/>
                </a:solidFill>
                <a:latin typeface="Alexandria" pitchFamily="2" charset="-78"/>
                <a:ea typeface="Instrument Sans Light" pitchFamily="34" charset="-122"/>
                <a:cs typeface="Alexandria" pitchFamily="2" charset="-78"/>
              </a:rPr>
              <a:t>05</a:t>
            </a:r>
            <a:endParaRPr lang="en-US" dirty="0">
              <a:latin typeface="Alexandria" pitchFamily="2" charset="-78"/>
              <a:cs typeface="Alexandria" pitchFamily="2" charset="-78"/>
            </a:endParaRPr>
          </a:p>
        </p:txBody>
      </p:sp>
      <p:sp>
        <p:nvSpPr>
          <p:cNvPr id="28" name="Shape 18">
            <a:extLst>
              <a:ext uri="{FF2B5EF4-FFF2-40B4-BE49-F238E27FC236}">
                <a16:creationId xmlns:a16="http://schemas.microsoft.com/office/drawing/2014/main" id="{824870F9-639B-B59D-EC85-DDF8DBB6C8E3}"/>
              </a:ext>
            </a:extLst>
          </p:cNvPr>
          <p:cNvSpPr/>
          <p:nvPr/>
        </p:nvSpPr>
        <p:spPr>
          <a:xfrm>
            <a:off x="8295133" y="5621362"/>
            <a:ext cx="2553394" cy="12700"/>
          </a:xfrm>
          <a:prstGeom prst="rect">
            <a:avLst/>
          </a:prstGeom>
          <a:solidFill>
            <a:srgbClr val="84C1FA"/>
          </a:solidFill>
          <a:ln/>
        </p:spPr>
        <p:txBody>
          <a:bodyPr/>
          <a:lstStyle/>
          <a:p>
            <a:endParaRPr lang="en-US"/>
          </a:p>
        </p:txBody>
      </p:sp>
      <p:sp>
        <p:nvSpPr>
          <p:cNvPr id="29" name="Text 19">
            <a:extLst>
              <a:ext uri="{FF2B5EF4-FFF2-40B4-BE49-F238E27FC236}">
                <a16:creationId xmlns:a16="http://schemas.microsoft.com/office/drawing/2014/main" id="{286FC84D-5226-8DDF-079E-06321281523C}"/>
              </a:ext>
            </a:extLst>
          </p:cNvPr>
          <p:cNvSpPr/>
          <p:nvPr/>
        </p:nvSpPr>
        <p:spPr>
          <a:xfrm>
            <a:off x="8639589" y="5703317"/>
            <a:ext cx="2208939" cy="185307"/>
          </a:xfrm>
          <a:prstGeom prst="rect">
            <a:avLst/>
          </a:prstGeom>
          <a:noFill/>
          <a:ln/>
        </p:spPr>
        <p:txBody>
          <a:bodyPr wrap="none" lIns="0" tIns="0" rIns="0" bIns="0" rtlCol="0" anchor="t">
            <a:spAutoFit/>
          </a:bodyPr>
          <a:lstStyle/>
          <a:p>
            <a:pPr algn="r" rtl="1">
              <a:lnSpc>
                <a:spcPts val="1375"/>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الدعم الإداري المستمر</a:t>
            </a:r>
            <a:endParaRPr lang="en-US" sz="1600" b="1" dirty="0">
              <a:solidFill>
                <a:schemeClr val="accent2">
                  <a:lumMod val="75000"/>
                </a:schemeClr>
              </a:solidFill>
              <a:latin typeface="Alexandria" pitchFamily="2" charset="-78"/>
              <a:cs typeface="Alexandria" pitchFamily="2" charset="-78"/>
            </a:endParaRPr>
          </a:p>
        </p:txBody>
      </p:sp>
      <p:sp>
        <p:nvSpPr>
          <p:cNvPr id="30" name="Text 20">
            <a:extLst>
              <a:ext uri="{FF2B5EF4-FFF2-40B4-BE49-F238E27FC236}">
                <a16:creationId xmlns:a16="http://schemas.microsoft.com/office/drawing/2014/main" id="{0CEBC851-D380-C2B6-A65F-E1CDA29A4751}"/>
              </a:ext>
            </a:extLst>
          </p:cNvPr>
          <p:cNvSpPr/>
          <p:nvPr/>
        </p:nvSpPr>
        <p:spPr>
          <a:xfrm>
            <a:off x="5081638" y="6093275"/>
            <a:ext cx="5760639" cy="323764"/>
          </a:xfrm>
          <a:prstGeom prst="rect">
            <a:avLst/>
          </a:prstGeom>
          <a:noFill/>
          <a:ln/>
        </p:spPr>
        <p:txBody>
          <a:bodyPr wrap="square" lIns="0" tIns="0" rIns="0" bIns="0" rtlCol="0" anchor="t"/>
          <a:lstStyle/>
          <a:p>
            <a:pPr algn="r" rtl="1">
              <a:lnSpc>
                <a:spcPts val="1125"/>
              </a:lnSpc>
            </a:pPr>
            <a:r>
              <a:rPr lang="en-US" sz="1600" dirty="0">
                <a:solidFill>
                  <a:srgbClr val="1E3063"/>
                </a:solidFill>
                <a:latin typeface="Alexandria" pitchFamily="2" charset="-78"/>
                <a:ea typeface="Instrument Sans Medium" pitchFamily="34" charset="-122"/>
                <a:cs typeface="Alexandria" pitchFamily="2" charset="-78"/>
              </a:rPr>
              <a:t>توفير بيئة تشجع على الابتكار وتقديم الأفكار دون خشية الفشل</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16526033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FD1F20BD-4323-CB1A-EA27-0487E821C637}"/>
              </a:ext>
            </a:extLst>
          </p:cNvPr>
          <p:cNvSpPr/>
          <p:nvPr/>
        </p:nvSpPr>
        <p:spPr>
          <a:xfrm>
            <a:off x="3233365" y="1098667"/>
            <a:ext cx="8297144"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كيف يحقق المشروع الناشئ ميزة تنافسية قوية؟</a:t>
            </a:r>
            <a:endParaRPr lang="en-US"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31D01A68-C47B-F29A-CEBF-380B7CC20468}"/>
              </a:ext>
            </a:extLst>
          </p:cNvPr>
          <p:cNvSpPr/>
          <p:nvPr/>
        </p:nvSpPr>
        <p:spPr>
          <a:xfrm>
            <a:off x="6190556" y="1897136"/>
            <a:ext cx="5339953" cy="2147590"/>
          </a:xfrm>
          <a:prstGeom prst="roundRect">
            <a:avLst>
              <a:gd name="adj" fmla="val 7921"/>
            </a:avLst>
          </a:prstGeom>
          <a:solidFill>
            <a:srgbClr val="CEE6FD"/>
          </a:solidFill>
          <a:ln/>
        </p:spPr>
        <p:txBody>
          <a:bodyPr>
            <a:spAutoFit/>
          </a:bodyPr>
          <a:lstStyle/>
          <a:p>
            <a:endParaRPr lang="en-US"/>
          </a:p>
        </p:txBody>
      </p:sp>
      <p:sp>
        <p:nvSpPr>
          <p:cNvPr id="8" name="Shape 2">
            <a:extLst>
              <a:ext uri="{FF2B5EF4-FFF2-40B4-BE49-F238E27FC236}">
                <a16:creationId xmlns:a16="http://schemas.microsoft.com/office/drawing/2014/main" id="{7295A036-98C7-7A8B-1EC2-7991D06215A7}"/>
              </a:ext>
            </a:extLst>
          </p:cNvPr>
          <p:cNvSpPr/>
          <p:nvPr/>
        </p:nvSpPr>
        <p:spPr>
          <a:xfrm>
            <a:off x="10774462" y="2086148"/>
            <a:ext cx="567035" cy="567035"/>
          </a:xfrm>
          <a:prstGeom prst="roundRect">
            <a:avLst>
              <a:gd name="adj" fmla="val 13436980"/>
            </a:avLst>
          </a:prstGeom>
          <a:solidFill>
            <a:srgbClr val="84C1FA"/>
          </a:solidFill>
          <a:ln/>
        </p:spPr>
        <p:txBody>
          <a:bodyPr>
            <a:spAutoFit/>
          </a:bodyPr>
          <a:lstStyle/>
          <a:p>
            <a:endParaRPr lang="en-US"/>
          </a:p>
        </p:txBody>
      </p:sp>
      <p:sp>
        <p:nvSpPr>
          <p:cNvPr id="10" name="Text 3">
            <a:extLst>
              <a:ext uri="{FF2B5EF4-FFF2-40B4-BE49-F238E27FC236}">
                <a16:creationId xmlns:a16="http://schemas.microsoft.com/office/drawing/2014/main" id="{B48566C3-0E39-5DF7-FD17-5B42C8E41F96}"/>
              </a:ext>
            </a:extLst>
          </p:cNvPr>
          <p:cNvSpPr/>
          <p:nvPr/>
        </p:nvSpPr>
        <p:spPr>
          <a:xfrm>
            <a:off x="8601964" y="2842194"/>
            <a:ext cx="2739533"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الاعتماد على التكنولوجيا</a:t>
            </a:r>
            <a:endParaRPr lang="en-US" sz="1833"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7F4F04C6-5C5F-5FD8-575C-ECD02778301B}"/>
              </a:ext>
            </a:extLst>
          </p:cNvPr>
          <p:cNvSpPr/>
          <p:nvPr/>
        </p:nvSpPr>
        <p:spPr>
          <a:xfrm>
            <a:off x="6379568" y="3250877"/>
            <a:ext cx="4961930" cy="604838"/>
          </a:xfrm>
          <a:prstGeom prst="rect">
            <a:avLst/>
          </a:prstGeom>
          <a:noFill/>
          <a:ln/>
        </p:spPr>
        <p:txBody>
          <a:bodyPr wrap="square" lIns="0" tIns="0" rIns="0" bIns="0" rtlCol="0" anchor="t">
            <a:spAutoFit/>
          </a:bodyPr>
          <a:lstStyle/>
          <a:p>
            <a:pPr algn="r" rtl="1">
              <a:lnSpc>
                <a:spcPts val="2375"/>
              </a:lnSpc>
            </a:pPr>
            <a:r>
              <a:rPr lang="en-US" sz="1600" dirty="0">
                <a:solidFill>
                  <a:srgbClr val="1E3063"/>
                </a:solidFill>
                <a:latin typeface="Alexandria" pitchFamily="2" charset="-78"/>
                <a:ea typeface="Instrument Sans Medium" pitchFamily="34" charset="-122"/>
                <a:cs typeface="Alexandria" pitchFamily="2" charset="-78"/>
              </a:rPr>
              <a:t>إدخال التقنيات الحديثة لجذب العملاء وتسريع العمليات وتحسين الكفاءة التشغيلية</a:t>
            </a:r>
            <a:endParaRPr lang="en-US" sz="1600"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C62EBB51-B470-C2E9-9A27-4F4CDCEC101A}"/>
              </a:ext>
            </a:extLst>
          </p:cNvPr>
          <p:cNvSpPr/>
          <p:nvPr/>
        </p:nvSpPr>
        <p:spPr>
          <a:xfrm>
            <a:off x="661492" y="1897136"/>
            <a:ext cx="5340053" cy="2147590"/>
          </a:xfrm>
          <a:prstGeom prst="roundRect">
            <a:avLst>
              <a:gd name="adj" fmla="val 7921"/>
            </a:avLst>
          </a:prstGeom>
          <a:solidFill>
            <a:srgbClr val="CEE6FD"/>
          </a:solidFill>
          <a:ln/>
        </p:spPr>
        <p:txBody>
          <a:bodyPr>
            <a:spAutoFit/>
          </a:bodyPr>
          <a:lstStyle/>
          <a:p>
            <a:endParaRPr lang="en-US"/>
          </a:p>
        </p:txBody>
      </p:sp>
      <p:sp>
        <p:nvSpPr>
          <p:cNvPr id="13" name="Shape 6">
            <a:extLst>
              <a:ext uri="{FF2B5EF4-FFF2-40B4-BE49-F238E27FC236}">
                <a16:creationId xmlns:a16="http://schemas.microsoft.com/office/drawing/2014/main" id="{23F78DF9-C521-5523-B598-E4E69F5046BB}"/>
              </a:ext>
            </a:extLst>
          </p:cNvPr>
          <p:cNvSpPr/>
          <p:nvPr/>
        </p:nvSpPr>
        <p:spPr>
          <a:xfrm>
            <a:off x="5245497" y="2086148"/>
            <a:ext cx="567035" cy="567035"/>
          </a:xfrm>
          <a:prstGeom prst="roundRect">
            <a:avLst>
              <a:gd name="adj" fmla="val 13436980"/>
            </a:avLst>
          </a:prstGeom>
          <a:solidFill>
            <a:srgbClr val="84C1FA"/>
          </a:solidFill>
          <a:ln/>
        </p:spPr>
        <p:txBody>
          <a:bodyPr>
            <a:spAutoFit/>
          </a:bodyPr>
          <a:lstStyle/>
          <a:p>
            <a:endParaRPr lang="en-US"/>
          </a:p>
        </p:txBody>
      </p:sp>
      <p:sp>
        <p:nvSpPr>
          <p:cNvPr id="15" name="Text 7">
            <a:extLst>
              <a:ext uri="{FF2B5EF4-FFF2-40B4-BE49-F238E27FC236}">
                <a16:creationId xmlns:a16="http://schemas.microsoft.com/office/drawing/2014/main" id="{FBC41695-60AF-92BE-1493-22913B9C476C}"/>
              </a:ext>
            </a:extLst>
          </p:cNvPr>
          <p:cNvSpPr/>
          <p:nvPr/>
        </p:nvSpPr>
        <p:spPr>
          <a:xfrm>
            <a:off x="3658096" y="2842194"/>
            <a:ext cx="2154436" cy="278281"/>
          </a:xfrm>
          <a:prstGeom prst="rect">
            <a:avLst/>
          </a:prstGeom>
          <a:noFill/>
          <a:ln/>
        </p:spPr>
        <p:txBody>
          <a:bodyPr wrap="none" lIns="0" tIns="0" rIns="0" bIns="0" rtlCol="0" anchor="t">
            <a:spAutoFit/>
          </a:bodyPr>
          <a:lstStyle/>
          <a:p>
            <a:pPr algn="r" rtl="1">
              <a:lnSpc>
                <a:spcPts val="2292"/>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فهم عقلية العملاء</a:t>
            </a:r>
            <a:endParaRPr lang="en-US" sz="1800" b="1" dirty="0">
              <a:solidFill>
                <a:schemeClr val="accent2">
                  <a:lumMod val="75000"/>
                </a:schemeClr>
              </a:solidFill>
              <a:latin typeface="Alexandria" pitchFamily="2" charset="-78"/>
              <a:cs typeface="Alexandria" pitchFamily="2" charset="-78"/>
            </a:endParaRPr>
          </a:p>
        </p:txBody>
      </p:sp>
      <p:sp>
        <p:nvSpPr>
          <p:cNvPr id="16" name="Text 8">
            <a:extLst>
              <a:ext uri="{FF2B5EF4-FFF2-40B4-BE49-F238E27FC236}">
                <a16:creationId xmlns:a16="http://schemas.microsoft.com/office/drawing/2014/main" id="{A1ABAF4A-A9AB-80F6-95B1-C8D8EA5326D9}"/>
              </a:ext>
            </a:extLst>
          </p:cNvPr>
          <p:cNvSpPr/>
          <p:nvPr/>
        </p:nvSpPr>
        <p:spPr>
          <a:xfrm>
            <a:off x="850504" y="3250877"/>
            <a:ext cx="4962029" cy="604838"/>
          </a:xfrm>
          <a:prstGeom prst="rect">
            <a:avLst/>
          </a:prstGeom>
          <a:noFill/>
          <a:ln/>
        </p:spPr>
        <p:txBody>
          <a:bodyPr wrap="square" lIns="0" tIns="0" rIns="0" bIns="0" rtlCol="0" anchor="t">
            <a:spAutoFit/>
          </a:bodyPr>
          <a:lstStyle/>
          <a:p>
            <a:pPr algn="r" rtl="1">
              <a:lnSpc>
                <a:spcPts val="2375"/>
              </a:lnSpc>
            </a:pPr>
            <a:r>
              <a:rPr lang="en-US" sz="1600" dirty="0">
                <a:solidFill>
                  <a:srgbClr val="1E3063"/>
                </a:solidFill>
                <a:latin typeface="Alexandria" pitchFamily="2" charset="-78"/>
                <a:ea typeface="Instrument Sans Medium" pitchFamily="34" charset="-122"/>
                <a:cs typeface="Alexandria" pitchFamily="2" charset="-78"/>
              </a:rPr>
              <a:t>تحديد الصفات المميزة للعملاء المستهدفين وتقديم منتجات تلبي احتياجاتهم بشكل فريد</a:t>
            </a:r>
            <a:endParaRPr lang="en-US" sz="1600" dirty="0">
              <a:latin typeface="Alexandria" pitchFamily="2" charset="-78"/>
              <a:cs typeface="Alexandria" pitchFamily="2" charset="-78"/>
            </a:endParaRPr>
          </a:p>
        </p:txBody>
      </p:sp>
      <p:sp>
        <p:nvSpPr>
          <p:cNvPr id="17" name="Shape 9">
            <a:extLst>
              <a:ext uri="{FF2B5EF4-FFF2-40B4-BE49-F238E27FC236}">
                <a16:creationId xmlns:a16="http://schemas.microsoft.com/office/drawing/2014/main" id="{C441058E-DDA6-8BCC-12D4-3245AD8B4276}"/>
              </a:ext>
            </a:extLst>
          </p:cNvPr>
          <p:cNvSpPr/>
          <p:nvPr/>
        </p:nvSpPr>
        <p:spPr>
          <a:xfrm>
            <a:off x="6190556" y="4233738"/>
            <a:ext cx="5339953" cy="2147590"/>
          </a:xfrm>
          <a:prstGeom prst="roundRect">
            <a:avLst>
              <a:gd name="adj" fmla="val 7921"/>
            </a:avLst>
          </a:prstGeom>
          <a:solidFill>
            <a:srgbClr val="CEE6FD"/>
          </a:solidFill>
          <a:ln/>
        </p:spPr>
        <p:txBody>
          <a:bodyPr>
            <a:spAutoFit/>
          </a:bodyPr>
          <a:lstStyle/>
          <a:p>
            <a:endParaRPr lang="en-US"/>
          </a:p>
        </p:txBody>
      </p:sp>
      <p:sp>
        <p:nvSpPr>
          <p:cNvPr id="19" name="Shape 10">
            <a:extLst>
              <a:ext uri="{FF2B5EF4-FFF2-40B4-BE49-F238E27FC236}">
                <a16:creationId xmlns:a16="http://schemas.microsoft.com/office/drawing/2014/main" id="{3C93F48F-2F18-45FC-FD10-B634AA8A5140}"/>
              </a:ext>
            </a:extLst>
          </p:cNvPr>
          <p:cNvSpPr/>
          <p:nvPr/>
        </p:nvSpPr>
        <p:spPr>
          <a:xfrm>
            <a:off x="10774462" y="4422749"/>
            <a:ext cx="567035" cy="567035"/>
          </a:xfrm>
          <a:prstGeom prst="roundRect">
            <a:avLst>
              <a:gd name="adj" fmla="val 13436980"/>
            </a:avLst>
          </a:prstGeom>
          <a:solidFill>
            <a:srgbClr val="84C1FA"/>
          </a:solidFill>
          <a:ln/>
        </p:spPr>
        <p:txBody>
          <a:bodyPr>
            <a:spAutoFit/>
          </a:bodyPr>
          <a:lstStyle/>
          <a:p>
            <a:endParaRPr lang="en-US"/>
          </a:p>
        </p:txBody>
      </p:sp>
      <p:sp>
        <p:nvSpPr>
          <p:cNvPr id="21" name="Text 11">
            <a:extLst>
              <a:ext uri="{FF2B5EF4-FFF2-40B4-BE49-F238E27FC236}">
                <a16:creationId xmlns:a16="http://schemas.microsoft.com/office/drawing/2014/main" id="{BF7B879B-39AD-FD49-C0A0-57D836443C8F}"/>
              </a:ext>
            </a:extLst>
          </p:cNvPr>
          <p:cNvSpPr/>
          <p:nvPr/>
        </p:nvSpPr>
        <p:spPr>
          <a:xfrm>
            <a:off x="9297668" y="5178796"/>
            <a:ext cx="204382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القدرة على التكيف</a:t>
            </a:r>
            <a:endParaRPr lang="en-US" sz="1833" b="1" dirty="0">
              <a:solidFill>
                <a:schemeClr val="accent2">
                  <a:lumMod val="75000"/>
                </a:schemeClr>
              </a:solidFill>
              <a:latin typeface="Alexandria" pitchFamily="2" charset="-78"/>
              <a:cs typeface="Alexandria" pitchFamily="2" charset="-78"/>
            </a:endParaRPr>
          </a:p>
        </p:txBody>
      </p:sp>
      <p:sp>
        <p:nvSpPr>
          <p:cNvPr id="22" name="Text 12">
            <a:extLst>
              <a:ext uri="{FF2B5EF4-FFF2-40B4-BE49-F238E27FC236}">
                <a16:creationId xmlns:a16="http://schemas.microsoft.com/office/drawing/2014/main" id="{546886CF-D965-DE54-9A3C-34A6D9B0D496}"/>
              </a:ext>
            </a:extLst>
          </p:cNvPr>
          <p:cNvSpPr/>
          <p:nvPr/>
        </p:nvSpPr>
        <p:spPr>
          <a:xfrm>
            <a:off x="6379568" y="5587478"/>
            <a:ext cx="4961930" cy="604838"/>
          </a:xfrm>
          <a:prstGeom prst="rect">
            <a:avLst/>
          </a:prstGeom>
          <a:noFill/>
          <a:ln/>
        </p:spPr>
        <p:txBody>
          <a:bodyPr wrap="square" lIns="0" tIns="0" rIns="0" bIns="0" rtlCol="0" anchor="t">
            <a:spAutoFit/>
          </a:bodyPr>
          <a:lstStyle/>
          <a:p>
            <a:pPr algn="r" rtl="1">
              <a:lnSpc>
                <a:spcPts val="2375"/>
              </a:lnSpc>
            </a:pPr>
            <a:r>
              <a:rPr lang="en-US" sz="1600" dirty="0">
                <a:solidFill>
                  <a:srgbClr val="1E3063"/>
                </a:solidFill>
                <a:latin typeface="Alexandria" pitchFamily="2" charset="-78"/>
                <a:ea typeface="Instrument Sans Medium" pitchFamily="34" charset="-122"/>
                <a:cs typeface="Alexandria" pitchFamily="2" charset="-78"/>
              </a:rPr>
              <a:t>التكيف السريع مع تغيرات السوق والتحديات الاقتصادية يمنح مرونة تنافسية أكبر</a:t>
            </a:r>
            <a:endParaRPr lang="en-US" sz="1600" dirty="0">
              <a:latin typeface="Alexandria" pitchFamily="2" charset="-78"/>
              <a:cs typeface="Alexandria" pitchFamily="2" charset="-78"/>
            </a:endParaRPr>
          </a:p>
        </p:txBody>
      </p:sp>
      <p:sp>
        <p:nvSpPr>
          <p:cNvPr id="24" name="Shape 13">
            <a:extLst>
              <a:ext uri="{FF2B5EF4-FFF2-40B4-BE49-F238E27FC236}">
                <a16:creationId xmlns:a16="http://schemas.microsoft.com/office/drawing/2014/main" id="{32BD7CDC-3C95-5D13-B704-0C91F4D116F5}"/>
              </a:ext>
            </a:extLst>
          </p:cNvPr>
          <p:cNvSpPr/>
          <p:nvPr/>
        </p:nvSpPr>
        <p:spPr>
          <a:xfrm>
            <a:off x="661492" y="4233738"/>
            <a:ext cx="5340053" cy="2147590"/>
          </a:xfrm>
          <a:prstGeom prst="roundRect">
            <a:avLst>
              <a:gd name="adj" fmla="val 7921"/>
            </a:avLst>
          </a:prstGeom>
          <a:solidFill>
            <a:srgbClr val="CEE6FD"/>
          </a:solidFill>
          <a:ln/>
        </p:spPr>
        <p:txBody>
          <a:bodyPr>
            <a:spAutoFit/>
          </a:bodyPr>
          <a:lstStyle/>
          <a:p>
            <a:endParaRPr lang="en-US"/>
          </a:p>
        </p:txBody>
      </p:sp>
      <p:sp>
        <p:nvSpPr>
          <p:cNvPr id="26" name="Shape 14">
            <a:extLst>
              <a:ext uri="{FF2B5EF4-FFF2-40B4-BE49-F238E27FC236}">
                <a16:creationId xmlns:a16="http://schemas.microsoft.com/office/drawing/2014/main" id="{825E0150-032E-427A-D498-7701964732F7}"/>
              </a:ext>
            </a:extLst>
          </p:cNvPr>
          <p:cNvSpPr/>
          <p:nvPr/>
        </p:nvSpPr>
        <p:spPr>
          <a:xfrm>
            <a:off x="5245497" y="4422749"/>
            <a:ext cx="567035" cy="567035"/>
          </a:xfrm>
          <a:prstGeom prst="roundRect">
            <a:avLst>
              <a:gd name="adj" fmla="val 13436980"/>
            </a:avLst>
          </a:prstGeom>
          <a:solidFill>
            <a:srgbClr val="84C1FA"/>
          </a:solidFill>
          <a:ln/>
        </p:spPr>
        <p:txBody>
          <a:bodyPr>
            <a:spAutoFit/>
          </a:bodyPr>
          <a:lstStyle/>
          <a:p>
            <a:endParaRPr lang="en-US"/>
          </a:p>
        </p:txBody>
      </p:sp>
      <p:sp>
        <p:nvSpPr>
          <p:cNvPr id="28" name="Text 15">
            <a:extLst>
              <a:ext uri="{FF2B5EF4-FFF2-40B4-BE49-F238E27FC236}">
                <a16:creationId xmlns:a16="http://schemas.microsoft.com/office/drawing/2014/main" id="{66A90B3D-8A2F-6B2F-C337-A7FE072D5912}"/>
              </a:ext>
            </a:extLst>
          </p:cNvPr>
          <p:cNvSpPr/>
          <p:nvPr/>
        </p:nvSpPr>
        <p:spPr>
          <a:xfrm>
            <a:off x="4158233" y="5178796"/>
            <a:ext cx="165429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تقليل التكاليف</a:t>
            </a:r>
            <a:endParaRPr lang="en-US" sz="1833" b="1" dirty="0">
              <a:solidFill>
                <a:schemeClr val="accent2">
                  <a:lumMod val="75000"/>
                </a:schemeClr>
              </a:solidFill>
              <a:latin typeface="Alexandria" pitchFamily="2" charset="-78"/>
              <a:cs typeface="Alexandria" pitchFamily="2" charset="-78"/>
            </a:endParaRPr>
          </a:p>
        </p:txBody>
      </p:sp>
      <p:sp>
        <p:nvSpPr>
          <p:cNvPr id="29" name="Text 16">
            <a:extLst>
              <a:ext uri="{FF2B5EF4-FFF2-40B4-BE49-F238E27FC236}">
                <a16:creationId xmlns:a16="http://schemas.microsoft.com/office/drawing/2014/main" id="{17FC2075-7F9A-E47F-12DC-DD98C1E6075E}"/>
              </a:ext>
            </a:extLst>
          </p:cNvPr>
          <p:cNvSpPr/>
          <p:nvPr/>
        </p:nvSpPr>
        <p:spPr>
          <a:xfrm>
            <a:off x="850504" y="5587478"/>
            <a:ext cx="4962029" cy="604838"/>
          </a:xfrm>
          <a:prstGeom prst="rect">
            <a:avLst/>
          </a:prstGeom>
          <a:noFill/>
          <a:ln/>
        </p:spPr>
        <p:txBody>
          <a:bodyPr wrap="square" lIns="0" tIns="0" rIns="0" bIns="0" rtlCol="0" anchor="t">
            <a:spAutoFit/>
          </a:bodyPr>
          <a:lstStyle/>
          <a:p>
            <a:pPr algn="r" rtl="1">
              <a:lnSpc>
                <a:spcPts val="2375"/>
              </a:lnSpc>
            </a:pPr>
            <a:r>
              <a:rPr lang="en-US" sz="1600" dirty="0">
                <a:solidFill>
                  <a:srgbClr val="1E3063"/>
                </a:solidFill>
                <a:latin typeface="Alexandria" pitchFamily="2" charset="-78"/>
                <a:ea typeface="Instrument Sans Medium" pitchFamily="34" charset="-122"/>
                <a:cs typeface="Alexandria" pitchFamily="2" charset="-78"/>
              </a:rPr>
              <a:t>خفض التكاليف بفاعلية لتقديم منتجات بأسعار تنافسية دون التأثير على الجودة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432296872"/>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E14DFFA-33F9-23EB-E6BA-CFEAFADD5B05}"/>
              </a:ext>
            </a:extLst>
          </p:cNvPr>
          <p:cNvSpPr/>
          <p:nvPr/>
        </p:nvSpPr>
        <p:spPr>
          <a:xfrm>
            <a:off x="5631830" y="1176461"/>
            <a:ext cx="5860579"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كيف تحافظ على الميزة التنافسية؟</a:t>
            </a:r>
            <a:endParaRPr lang="en-US"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18779225-F9C6-FF5B-0CE9-DBDCE5005B55}"/>
              </a:ext>
            </a:extLst>
          </p:cNvPr>
          <p:cNvSpPr/>
          <p:nvPr/>
        </p:nvSpPr>
        <p:spPr>
          <a:xfrm>
            <a:off x="8243392" y="2518493"/>
            <a:ext cx="2654573" cy="279307"/>
          </a:xfrm>
          <a:prstGeom prst="rect">
            <a:avLst/>
          </a:prstGeom>
          <a:noFill/>
          <a:ln/>
        </p:spPr>
        <p:txBody>
          <a:bodyPr wrap="none" lIns="0" tIns="0" rIns="0" bIns="0" rtlCol="0" anchor="t">
            <a:spAutoFit/>
          </a:bodyPr>
          <a:lstStyle/>
          <a:p>
            <a:pP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تنمية الكفاءات المميزة</a:t>
            </a:r>
            <a:endParaRPr lang="en-US" sz="1833" b="1" dirty="0">
              <a:solidFill>
                <a:schemeClr val="accent2">
                  <a:lumMod val="75000"/>
                </a:schemeClr>
              </a:solidFill>
              <a:latin typeface="Alexandria" pitchFamily="2" charset="-78"/>
              <a:cs typeface="Alexandria" pitchFamily="2" charset="-78"/>
            </a:endParaRPr>
          </a:p>
        </p:txBody>
      </p:sp>
      <p:sp>
        <p:nvSpPr>
          <p:cNvPr id="8" name="Text 2">
            <a:extLst>
              <a:ext uri="{FF2B5EF4-FFF2-40B4-BE49-F238E27FC236}">
                <a16:creationId xmlns:a16="http://schemas.microsoft.com/office/drawing/2014/main" id="{79F31D6A-3641-105C-E3CB-46562E42E67C}"/>
              </a:ext>
            </a:extLst>
          </p:cNvPr>
          <p:cNvSpPr/>
          <p:nvPr/>
        </p:nvSpPr>
        <p:spPr>
          <a:xfrm>
            <a:off x="8243392" y="2927176"/>
            <a:ext cx="3249018" cy="604838"/>
          </a:xfrm>
          <a:prstGeom prst="rect">
            <a:avLst/>
          </a:prstGeom>
          <a:noFill/>
          <a:ln/>
        </p:spPr>
        <p:txBody>
          <a:bodyPr wrap="square" lIns="0" tIns="0" rIns="0" bIns="0" rtlCol="0" anchor="t">
            <a:spAutoFit/>
          </a:bodyPr>
          <a:lstStyle/>
          <a:p>
            <a:pPr rtl="1">
              <a:lnSpc>
                <a:spcPts val="2375"/>
              </a:lnSpc>
            </a:pPr>
            <a:r>
              <a:rPr lang="en-US" sz="1458" dirty="0">
                <a:solidFill>
                  <a:srgbClr val="1E3063"/>
                </a:solidFill>
                <a:latin typeface="Alexandria" pitchFamily="2" charset="-78"/>
                <a:ea typeface="Instrument Sans Medium" pitchFamily="34" charset="-122"/>
                <a:cs typeface="Alexandria" pitchFamily="2" charset="-78"/>
              </a:rPr>
              <a:t>تحسين الأداء في جميع المحطات للتكيف مع المتغيرات السوقية</a:t>
            </a:r>
            <a:endParaRPr lang="en-US" sz="1458" dirty="0">
              <a:latin typeface="Alexandria" pitchFamily="2" charset="-78"/>
              <a:cs typeface="Alexandria" pitchFamily="2" charset="-78"/>
            </a:endParaRPr>
          </a:p>
        </p:txBody>
      </p:sp>
      <p:pic>
        <p:nvPicPr>
          <p:cNvPr id="9" name="Image 0" descr="preencoded.png">
            <a:extLst>
              <a:ext uri="{FF2B5EF4-FFF2-40B4-BE49-F238E27FC236}">
                <a16:creationId xmlns:a16="http://schemas.microsoft.com/office/drawing/2014/main" id="{BECC0DF8-1193-F8D7-A574-643BBFB925D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47728" y="2132856"/>
            <a:ext cx="3804146" cy="3804146"/>
          </a:xfrm>
          <a:prstGeom prst="rect">
            <a:avLst/>
          </a:prstGeom>
        </p:spPr>
      </p:pic>
      <p:sp>
        <p:nvSpPr>
          <p:cNvPr id="11" name="Text 3">
            <a:extLst>
              <a:ext uri="{FF2B5EF4-FFF2-40B4-BE49-F238E27FC236}">
                <a16:creationId xmlns:a16="http://schemas.microsoft.com/office/drawing/2014/main" id="{C6554D7C-FCFB-38A3-807E-D8267391E324}"/>
              </a:ext>
            </a:extLst>
          </p:cNvPr>
          <p:cNvSpPr/>
          <p:nvPr/>
        </p:nvSpPr>
        <p:spPr>
          <a:xfrm>
            <a:off x="1414906" y="2177876"/>
            <a:ext cx="2457404"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بيئة التعلم التنظيمية</a:t>
            </a:r>
            <a:endParaRPr lang="en-US" sz="1833"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44F2E2BA-89CD-3F0B-4FCD-817660A59706}"/>
              </a:ext>
            </a:extLst>
          </p:cNvPr>
          <p:cNvSpPr/>
          <p:nvPr/>
        </p:nvSpPr>
        <p:spPr>
          <a:xfrm>
            <a:off x="623392" y="2586558"/>
            <a:ext cx="3248918"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توفير تعلم مستمر يعزز القدرة على التحسين والتكيف مع التغيرات</a:t>
            </a:r>
            <a:endParaRPr lang="en-US" sz="1458"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0102E7A8-4BD3-824E-7C6D-81449A201AC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47728" y="2145134"/>
            <a:ext cx="3804146" cy="3804146"/>
          </a:xfrm>
          <a:prstGeom prst="rect">
            <a:avLst/>
          </a:prstGeom>
        </p:spPr>
      </p:pic>
      <p:sp>
        <p:nvSpPr>
          <p:cNvPr id="15" name="Text 5">
            <a:extLst>
              <a:ext uri="{FF2B5EF4-FFF2-40B4-BE49-F238E27FC236}">
                <a16:creationId xmlns:a16="http://schemas.microsoft.com/office/drawing/2014/main" id="{08644175-5BAF-6FE7-7811-7F01B06D8599}"/>
              </a:ext>
            </a:extLst>
          </p:cNvPr>
          <p:cNvSpPr/>
          <p:nvPr/>
        </p:nvSpPr>
        <p:spPr>
          <a:xfrm>
            <a:off x="1745145" y="3540348"/>
            <a:ext cx="2032609"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التحسين المستمر</a:t>
            </a:r>
            <a:endParaRPr lang="en-US" sz="1833" b="1" dirty="0">
              <a:solidFill>
                <a:schemeClr val="accent2">
                  <a:lumMod val="75000"/>
                </a:schemeClr>
              </a:solidFill>
              <a:latin typeface="Alexandria" pitchFamily="2" charset="-78"/>
              <a:cs typeface="Alexandria" pitchFamily="2" charset="-78"/>
            </a:endParaRPr>
          </a:p>
        </p:txBody>
      </p:sp>
      <p:sp>
        <p:nvSpPr>
          <p:cNvPr id="16" name="Text 6">
            <a:extLst>
              <a:ext uri="{FF2B5EF4-FFF2-40B4-BE49-F238E27FC236}">
                <a16:creationId xmlns:a16="http://schemas.microsoft.com/office/drawing/2014/main" id="{DCEF8087-7C2E-3DE9-D7C1-49C950ECFFAF}"/>
              </a:ext>
            </a:extLst>
          </p:cNvPr>
          <p:cNvSpPr/>
          <p:nvPr/>
        </p:nvSpPr>
        <p:spPr>
          <a:xfrm>
            <a:off x="623392" y="3949029"/>
            <a:ext cx="3154363"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تطوير دوري للعمليات لضمان مساهمة كل جانب في تحقيق الأهداف</a:t>
            </a:r>
            <a:endParaRPr lang="en-US" sz="1458" dirty="0">
              <a:latin typeface="Alexandria" pitchFamily="2" charset="-78"/>
              <a:cs typeface="Alexandria" pitchFamily="2" charset="-78"/>
            </a:endParaRPr>
          </a:p>
        </p:txBody>
      </p:sp>
      <p:pic>
        <p:nvPicPr>
          <p:cNvPr id="17" name="Image 4" descr="preencoded.png">
            <a:extLst>
              <a:ext uri="{FF2B5EF4-FFF2-40B4-BE49-F238E27FC236}">
                <a16:creationId xmlns:a16="http://schemas.microsoft.com/office/drawing/2014/main" id="{D635C8E4-F1A7-0AC6-95AB-0FB1ED38A8C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647728" y="2145134"/>
            <a:ext cx="3804146" cy="3804146"/>
          </a:xfrm>
          <a:prstGeom prst="rect">
            <a:avLst/>
          </a:prstGeom>
        </p:spPr>
      </p:pic>
      <p:sp>
        <p:nvSpPr>
          <p:cNvPr id="20" name="Text 7">
            <a:extLst>
              <a:ext uri="{FF2B5EF4-FFF2-40B4-BE49-F238E27FC236}">
                <a16:creationId xmlns:a16="http://schemas.microsoft.com/office/drawing/2014/main" id="{80DB94EF-3A5A-AB57-3B98-07DF35B4E6A0}"/>
              </a:ext>
            </a:extLst>
          </p:cNvPr>
          <p:cNvSpPr/>
          <p:nvPr/>
        </p:nvSpPr>
        <p:spPr>
          <a:xfrm>
            <a:off x="1381242" y="4902918"/>
            <a:ext cx="2491068"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استثمار أفضل الموارد</a:t>
            </a:r>
            <a:endParaRPr lang="en-US" sz="1833" b="1" dirty="0">
              <a:solidFill>
                <a:schemeClr val="accent2">
                  <a:lumMod val="75000"/>
                </a:schemeClr>
              </a:solidFill>
              <a:latin typeface="Alexandria" pitchFamily="2" charset="-78"/>
              <a:cs typeface="Alexandria" pitchFamily="2" charset="-78"/>
            </a:endParaRPr>
          </a:p>
        </p:txBody>
      </p:sp>
      <p:sp>
        <p:nvSpPr>
          <p:cNvPr id="21" name="Text 8">
            <a:extLst>
              <a:ext uri="{FF2B5EF4-FFF2-40B4-BE49-F238E27FC236}">
                <a16:creationId xmlns:a16="http://schemas.microsoft.com/office/drawing/2014/main" id="{78F93A67-BFEF-5E55-06A4-E97720A9D518}"/>
              </a:ext>
            </a:extLst>
          </p:cNvPr>
          <p:cNvSpPr/>
          <p:nvPr/>
        </p:nvSpPr>
        <p:spPr>
          <a:xfrm>
            <a:off x="623392" y="5311601"/>
            <a:ext cx="3248918" cy="604838"/>
          </a:xfrm>
          <a:prstGeom prst="rect">
            <a:avLst/>
          </a:prstGeom>
          <a:noFill/>
          <a:ln/>
        </p:spPr>
        <p:txBody>
          <a:bodyPr wrap="square" lIns="0" tIns="0" rIns="0" bIns="0" rtlCol="0" anchor="t">
            <a:spAutoFit/>
          </a:bodyPr>
          <a:lstStyle/>
          <a:p>
            <a:pPr algn="r" rtl="1">
              <a:lnSpc>
                <a:spcPts val="2375"/>
              </a:lnSpc>
            </a:pPr>
            <a:r>
              <a:rPr lang="en-US" sz="1458" dirty="0">
                <a:solidFill>
                  <a:srgbClr val="1E3063"/>
                </a:solidFill>
                <a:latin typeface="Alexandria" pitchFamily="2" charset="-78"/>
                <a:ea typeface="Instrument Sans Medium" pitchFamily="34" charset="-122"/>
                <a:cs typeface="Alexandria" pitchFamily="2" charset="-78"/>
              </a:rPr>
              <a:t>كفاءة في استخدام الموارد للحفاظ على أفضل المنتجات بأقل التكاليف</a:t>
            </a:r>
            <a:endParaRPr lang="en-US" sz="1458" dirty="0">
              <a:latin typeface="Alexandria" pitchFamily="2" charset="-78"/>
              <a:cs typeface="Alexandria" pitchFamily="2" charset="-78"/>
            </a:endParaRPr>
          </a:p>
        </p:txBody>
      </p:sp>
      <p:pic>
        <p:nvPicPr>
          <p:cNvPr id="22" name="Image 6" descr="preencoded.png">
            <a:extLst>
              <a:ext uri="{FF2B5EF4-FFF2-40B4-BE49-F238E27FC236}">
                <a16:creationId xmlns:a16="http://schemas.microsoft.com/office/drawing/2014/main" id="{680155EE-9AFE-770B-52DA-1165150170D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647728" y="2167969"/>
            <a:ext cx="3804146" cy="3804146"/>
          </a:xfrm>
          <a:prstGeom prst="rect">
            <a:avLst/>
          </a:prstGeom>
        </p:spPr>
      </p:pic>
      <p:sp>
        <p:nvSpPr>
          <p:cNvPr id="26" name="Text 9">
            <a:extLst>
              <a:ext uri="{FF2B5EF4-FFF2-40B4-BE49-F238E27FC236}">
                <a16:creationId xmlns:a16="http://schemas.microsoft.com/office/drawing/2014/main" id="{CEB90359-3119-D18A-A110-A82980CEF34D}"/>
              </a:ext>
            </a:extLst>
          </p:cNvPr>
          <p:cNvSpPr/>
          <p:nvPr/>
        </p:nvSpPr>
        <p:spPr>
          <a:xfrm>
            <a:off x="8243392" y="4562301"/>
            <a:ext cx="1466748" cy="279307"/>
          </a:xfrm>
          <a:prstGeom prst="rect">
            <a:avLst/>
          </a:prstGeom>
          <a:noFill/>
          <a:ln/>
        </p:spPr>
        <p:txBody>
          <a:bodyPr wrap="none" lIns="0" tIns="0" rIns="0" bIns="0" rtlCol="0" anchor="t">
            <a:spAutoFit/>
          </a:bodyPr>
          <a:lstStyle/>
          <a:p>
            <a:pP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ثقافة الابتكار</a:t>
            </a:r>
            <a:endParaRPr lang="en-US" sz="1833" b="1" dirty="0">
              <a:solidFill>
                <a:schemeClr val="accent2">
                  <a:lumMod val="75000"/>
                </a:schemeClr>
              </a:solidFill>
              <a:latin typeface="Alexandria" pitchFamily="2" charset="-78"/>
              <a:cs typeface="Alexandria" pitchFamily="2" charset="-78"/>
            </a:endParaRPr>
          </a:p>
        </p:txBody>
      </p:sp>
      <p:sp>
        <p:nvSpPr>
          <p:cNvPr id="27" name="Text 10">
            <a:extLst>
              <a:ext uri="{FF2B5EF4-FFF2-40B4-BE49-F238E27FC236}">
                <a16:creationId xmlns:a16="http://schemas.microsoft.com/office/drawing/2014/main" id="{CC469252-E7FF-C121-2C0D-A3FA969C24F6}"/>
              </a:ext>
            </a:extLst>
          </p:cNvPr>
          <p:cNvSpPr/>
          <p:nvPr/>
        </p:nvSpPr>
        <p:spPr>
          <a:xfrm>
            <a:off x="8243392" y="4970983"/>
            <a:ext cx="3249018" cy="604838"/>
          </a:xfrm>
          <a:prstGeom prst="rect">
            <a:avLst/>
          </a:prstGeom>
          <a:noFill/>
          <a:ln/>
        </p:spPr>
        <p:txBody>
          <a:bodyPr wrap="square" lIns="0" tIns="0" rIns="0" bIns="0" rtlCol="0" anchor="t">
            <a:spAutoFit/>
          </a:bodyPr>
          <a:lstStyle/>
          <a:p>
            <a:pPr rtl="1">
              <a:lnSpc>
                <a:spcPts val="2375"/>
              </a:lnSpc>
            </a:pPr>
            <a:r>
              <a:rPr lang="en-US" sz="1458" dirty="0">
                <a:solidFill>
                  <a:srgbClr val="1E3063"/>
                </a:solidFill>
                <a:latin typeface="Alexandria" pitchFamily="2" charset="-78"/>
                <a:ea typeface="Instrument Sans Medium" pitchFamily="34" charset="-122"/>
                <a:cs typeface="Alexandria" pitchFamily="2" charset="-78"/>
              </a:rPr>
              <a:t>بيئة تشجع الموظفين على الإبداع وتبادل الأفكار المبتكرة</a:t>
            </a:r>
            <a:endParaRPr lang="en-US" sz="1458" dirty="0">
              <a:latin typeface="Alexandria" pitchFamily="2" charset="-78"/>
              <a:cs typeface="Alexandria" pitchFamily="2" charset="-78"/>
            </a:endParaRPr>
          </a:p>
        </p:txBody>
      </p:sp>
      <p:pic>
        <p:nvPicPr>
          <p:cNvPr id="28" name="Image 8" descr="preencoded.png">
            <a:extLst>
              <a:ext uri="{FF2B5EF4-FFF2-40B4-BE49-F238E27FC236}">
                <a16:creationId xmlns:a16="http://schemas.microsoft.com/office/drawing/2014/main" id="{9F6B63A7-23A3-DA65-90E5-697254507A7A}"/>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660006" y="2145134"/>
            <a:ext cx="3804146" cy="3804146"/>
          </a:xfrm>
          <a:prstGeom prst="rect">
            <a:avLst/>
          </a:prstGeom>
        </p:spPr>
      </p:pic>
    </p:spTree>
    <p:extLst>
      <p:ext uri="{BB962C8B-B14F-4D97-AF65-F5344CB8AC3E}">
        <p14:creationId xmlns:p14="http://schemas.microsoft.com/office/powerpoint/2010/main" val="3846484353"/>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70357"/>
            <a:ext cx="4128422" cy="57138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196813"/>
            <a:ext cx="11553856" cy="52980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8DC619D6-D711-C382-0FEA-A6AC8FB7F309}"/>
              </a:ext>
            </a:extLst>
          </p:cNvPr>
          <p:cNvSpPr/>
          <p:nvPr/>
        </p:nvSpPr>
        <p:spPr>
          <a:xfrm>
            <a:off x="2466997" y="372584"/>
            <a:ext cx="8031045"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العلاقة بين القيادة الإبداعية والميزة التنافسية</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338088A3-308B-188C-79FD-20D14F85D05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69877" y="1570435"/>
            <a:ext cx="8452247" cy="3868341"/>
          </a:xfrm>
          <a:prstGeom prst="rect">
            <a:avLst/>
          </a:prstGeom>
        </p:spPr>
      </p:pic>
      <p:sp>
        <p:nvSpPr>
          <p:cNvPr id="9" name="Text 1">
            <a:extLst>
              <a:ext uri="{FF2B5EF4-FFF2-40B4-BE49-F238E27FC236}">
                <a16:creationId xmlns:a16="http://schemas.microsoft.com/office/drawing/2014/main" id="{0BB5AFD3-42AD-D94F-DD98-5EE7AB538673}"/>
              </a:ext>
            </a:extLst>
          </p:cNvPr>
          <p:cNvSpPr/>
          <p:nvPr/>
        </p:nvSpPr>
        <p:spPr>
          <a:xfrm>
            <a:off x="2087742" y="4520166"/>
            <a:ext cx="1938031" cy="291555"/>
          </a:xfrm>
          <a:prstGeom prst="rect">
            <a:avLst/>
          </a:prstGeom>
          <a:noFill/>
          <a:ln/>
        </p:spPr>
        <p:txBody>
          <a:bodyPr wrap="none" lIns="0" tIns="0" rIns="0" bIns="0" rtlCol="0" anchor="t">
            <a:spAutoFit/>
          </a:bodyPr>
          <a:lstStyle/>
          <a:p>
            <a:pPr algn="ctr" rtl="1">
              <a:lnSpc>
                <a:spcPts val="2375"/>
              </a:lnSpc>
            </a:pPr>
            <a:r>
              <a:rPr lang="en-US" sz="1917" b="1" dirty="0">
                <a:solidFill>
                  <a:schemeClr val="accent2">
                    <a:lumMod val="75000"/>
                  </a:schemeClr>
                </a:solidFill>
                <a:latin typeface="Alexandria" pitchFamily="2" charset="-78"/>
                <a:ea typeface="Instrument Sans Semi Bold" pitchFamily="34" charset="-122"/>
                <a:cs typeface="Alexandria" pitchFamily="2" charset="-78"/>
              </a:rPr>
              <a:t>الميزة التنافسية</a:t>
            </a:r>
            <a:endParaRPr lang="en-US" sz="1917" b="1" dirty="0">
              <a:solidFill>
                <a:schemeClr val="accent2">
                  <a:lumMod val="75000"/>
                </a:schemeClr>
              </a:solidFill>
              <a:latin typeface="Alexandria" pitchFamily="2" charset="-78"/>
              <a:cs typeface="Alexandria" pitchFamily="2" charset="-78"/>
            </a:endParaRPr>
          </a:p>
        </p:txBody>
      </p:sp>
      <p:sp>
        <p:nvSpPr>
          <p:cNvPr id="11" name="Text 2">
            <a:extLst>
              <a:ext uri="{FF2B5EF4-FFF2-40B4-BE49-F238E27FC236}">
                <a16:creationId xmlns:a16="http://schemas.microsoft.com/office/drawing/2014/main" id="{DEE328AE-EC3B-CA7E-9039-5ED04FFA766C}"/>
              </a:ext>
            </a:extLst>
          </p:cNvPr>
          <p:cNvSpPr/>
          <p:nvPr/>
        </p:nvSpPr>
        <p:spPr>
          <a:xfrm>
            <a:off x="4263202" y="4367322"/>
            <a:ext cx="1586857" cy="611375"/>
          </a:xfrm>
          <a:prstGeom prst="rect">
            <a:avLst/>
          </a:prstGeom>
          <a:noFill/>
          <a:ln/>
        </p:spPr>
        <p:txBody>
          <a:bodyPr wrap="square" lIns="0" tIns="0" rIns="0" bIns="0" rtlCol="0" anchor="t">
            <a:spAutoFit/>
          </a:bodyPr>
          <a:lstStyle/>
          <a:p>
            <a:pPr algn="ctr" rtl="1">
              <a:lnSpc>
                <a:spcPts val="2375"/>
              </a:lnSpc>
            </a:pPr>
            <a:r>
              <a:rPr lang="en-US" sz="1917" b="1" dirty="0">
                <a:solidFill>
                  <a:schemeClr val="accent2">
                    <a:lumMod val="75000"/>
                  </a:schemeClr>
                </a:solidFill>
                <a:latin typeface="Alexandria" pitchFamily="2" charset="-78"/>
                <a:ea typeface="Instrument Sans Semi Bold" pitchFamily="34" charset="-122"/>
                <a:cs typeface="Alexandria" pitchFamily="2" charset="-78"/>
              </a:rPr>
              <a:t>زيادة الإنتاج البحثي</a:t>
            </a:r>
            <a:endParaRPr lang="en-US" sz="1917" b="1" dirty="0">
              <a:solidFill>
                <a:schemeClr val="accent2">
                  <a:lumMod val="75000"/>
                </a:schemeClr>
              </a:solidFill>
              <a:latin typeface="Alexandria" pitchFamily="2" charset="-78"/>
              <a:cs typeface="Alexandria" pitchFamily="2" charset="-78"/>
            </a:endParaRPr>
          </a:p>
        </p:txBody>
      </p:sp>
      <p:sp>
        <p:nvSpPr>
          <p:cNvPr id="13" name="Text 3">
            <a:extLst>
              <a:ext uri="{FF2B5EF4-FFF2-40B4-BE49-F238E27FC236}">
                <a16:creationId xmlns:a16="http://schemas.microsoft.com/office/drawing/2014/main" id="{986EAC51-3883-B1E8-5464-DE5BB06EC591}"/>
              </a:ext>
            </a:extLst>
          </p:cNvPr>
          <p:cNvSpPr/>
          <p:nvPr/>
        </p:nvSpPr>
        <p:spPr>
          <a:xfrm>
            <a:off x="6252207" y="4367322"/>
            <a:ext cx="1586857" cy="611375"/>
          </a:xfrm>
          <a:prstGeom prst="rect">
            <a:avLst/>
          </a:prstGeom>
          <a:noFill/>
          <a:ln/>
        </p:spPr>
        <p:txBody>
          <a:bodyPr wrap="square" lIns="0" tIns="0" rIns="0" bIns="0" rtlCol="0" anchor="t">
            <a:spAutoFit/>
          </a:bodyPr>
          <a:lstStyle/>
          <a:p>
            <a:pPr algn="ctr" rtl="1">
              <a:lnSpc>
                <a:spcPts val="2375"/>
              </a:lnSpc>
            </a:pPr>
            <a:r>
              <a:rPr lang="en-US" sz="1917" b="1" dirty="0">
                <a:solidFill>
                  <a:schemeClr val="accent2">
                    <a:lumMod val="75000"/>
                  </a:schemeClr>
                </a:solidFill>
                <a:latin typeface="Alexandria" pitchFamily="2" charset="-78"/>
                <a:ea typeface="Instrument Sans Semi Bold" pitchFamily="34" charset="-122"/>
                <a:cs typeface="Alexandria" pitchFamily="2" charset="-78"/>
              </a:rPr>
              <a:t>تنمية الموارد البشرية</a:t>
            </a:r>
            <a:endParaRPr lang="en-US" sz="1917" b="1" dirty="0">
              <a:solidFill>
                <a:schemeClr val="accent2">
                  <a:lumMod val="75000"/>
                </a:schemeClr>
              </a:solidFill>
              <a:latin typeface="Alexandria" pitchFamily="2" charset="-78"/>
              <a:cs typeface="Alexandria" pitchFamily="2" charset="-78"/>
            </a:endParaRPr>
          </a:p>
        </p:txBody>
      </p:sp>
      <p:sp>
        <p:nvSpPr>
          <p:cNvPr id="15" name="Text 4">
            <a:extLst>
              <a:ext uri="{FF2B5EF4-FFF2-40B4-BE49-F238E27FC236}">
                <a16:creationId xmlns:a16="http://schemas.microsoft.com/office/drawing/2014/main" id="{70581D51-96C2-AFAE-5840-0899A546FC1F}"/>
              </a:ext>
            </a:extLst>
          </p:cNvPr>
          <p:cNvSpPr/>
          <p:nvPr/>
        </p:nvSpPr>
        <p:spPr>
          <a:xfrm>
            <a:off x="8117918" y="4520166"/>
            <a:ext cx="1920398" cy="291555"/>
          </a:xfrm>
          <a:prstGeom prst="rect">
            <a:avLst/>
          </a:prstGeom>
          <a:noFill/>
          <a:ln/>
        </p:spPr>
        <p:txBody>
          <a:bodyPr wrap="none" lIns="0" tIns="0" rIns="0" bIns="0" rtlCol="0" anchor="t">
            <a:spAutoFit/>
          </a:bodyPr>
          <a:lstStyle/>
          <a:p>
            <a:pPr algn="ctr" rtl="1">
              <a:lnSpc>
                <a:spcPts val="2375"/>
              </a:lnSpc>
            </a:pPr>
            <a:r>
              <a:rPr lang="en-US" sz="1917" b="1" dirty="0">
                <a:solidFill>
                  <a:schemeClr val="accent2">
                    <a:lumMod val="75000"/>
                  </a:schemeClr>
                </a:solidFill>
                <a:latin typeface="Alexandria" pitchFamily="2" charset="-78"/>
                <a:ea typeface="Instrument Sans Semi Bold" pitchFamily="34" charset="-122"/>
                <a:cs typeface="Alexandria" pitchFamily="2" charset="-78"/>
              </a:rPr>
              <a:t>القيادة الإبداعية</a:t>
            </a:r>
            <a:endParaRPr lang="en-US" sz="1917" b="1" dirty="0">
              <a:solidFill>
                <a:schemeClr val="accent2">
                  <a:lumMod val="75000"/>
                </a:schemeClr>
              </a:solidFill>
              <a:latin typeface="Alexandria" pitchFamily="2" charset="-78"/>
              <a:cs typeface="Alexandria" pitchFamily="2" charset="-78"/>
            </a:endParaRPr>
          </a:p>
        </p:txBody>
      </p:sp>
      <p:sp>
        <p:nvSpPr>
          <p:cNvPr id="16" name="Text 5">
            <a:extLst>
              <a:ext uri="{FF2B5EF4-FFF2-40B4-BE49-F238E27FC236}">
                <a16:creationId xmlns:a16="http://schemas.microsoft.com/office/drawing/2014/main" id="{8149CFFF-3247-885E-07FA-29C08203EAB2}"/>
              </a:ext>
            </a:extLst>
          </p:cNvPr>
          <p:cNvSpPr/>
          <p:nvPr/>
        </p:nvSpPr>
        <p:spPr>
          <a:xfrm>
            <a:off x="661491" y="5433321"/>
            <a:ext cx="10869018"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القيادة الإبداعية هي المحرك الأول الذي يُولّد سلسلة من التأثيرات الإيجابية، تبدأ بتحفيز الموارد البشرية وتنتهي بتحقيق ميزة تنافسية راسخة تضع المؤسسة في مقدمة المشهد التعليمي.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44728754"/>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12321" y="3517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908720"/>
            <a:ext cx="4128422" cy="577552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052736"/>
            <a:ext cx="11553856" cy="544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F00198A9-1C22-1705-207D-2A113E2476D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9303" y="1230108"/>
            <a:ext cx="3647728" cy="5079212"/>
          </a:xfrm>
          <a:prstGeom prst="rect">
            <a:avLst/>
          </a:prstGeom>
        </p:spPr>
      </p:pic>
      <p:sp>
        <p:nvSpPr>
          <p:cNvPr id="7" name="Text 0">
            <a:extLst>
              <a:ext uri="{FF2B5EF4-FFF2-40B4-BE49-F238E27FC236}">
                <a16:creationId xmlns:a16="http://schemas.microsoft.com/office/drawing/2014/main" id="{9A0A4445-7112-C391-0896-E07E1F8762CC}"/>
              </a:ext>
            </a:extLst>
          </p:cNvPr>
          <p:cNvSpPr/>
          <p:nvPr/>
        </p:nvSpPr>
        <p:spPr>
          <a:xfrm>
            <a:off x="6551581" y="1088790"/>
            <a:ext cx="4978928" cy="531171"/>
          </a:xfrm>
          <a:prstGeom prst="rect">
            <a:avLst/>
          </a:prstGeom>
          <a:noFill/>
          <a:ln/>
        </p:spPr>
        <p:txBody>
          <a:bodyPr wrap="none" lIns="0" tIns="0" rIns="0" bIns="0" rtlCol="0" anchor="t">
            <a:spAutoFit/>
          </a:bodyPr>
          <a:lstStyle/>
          <a:p>
            <a:pPr algn="r" rtl="1">
              <a:lnSpc>
                <a:spcPts val="4625"/>
              </a:lnSpc>
            </a:pPr>
            <a:r>
              <a:rPr lang="en-US" sz="2800" b="1" dirty="0">
                <a:solidFill>
                  <a:srgbClr val="00B0F0"/>
                </a:solidFill>
                <a:latin typeface="Alexandria" pitchFamily="2" charset="-78"/>
                <a:ea typeface="Instrument Sans Semi Bold" pitchFamily="34" charset="-122"/>
                <a:cs typeface="Alexandria" pitchFamily="2" charset="-78"/>
              </a:rPr>
              <a:t>الخاتمة: نحو مستقبل مشرق</a:t>
            </a:r>
            <a:endParaRPr lang="en-US" sz="28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96454503-00C5-A0B6-C61F-FE22031F714D}"/>
              </a:ext>
            </a:extLst>
          </p:cNvPr>
          <p:cNvSpPr/>
          <p:nvPr/>
        </p:nvSpPr>
        <p:spPr>
          <a:xfrm>
            <a:off x="4167031" y="1731783"/>
            <a:ext cx="7363479" cy="971741"/>
          </a:xfrm>
          <a:prstGeom prst="rect">
            <a:avLst/>
          </a:prstGeom>
          <a:noFill/>
          <a:ln/>
        </p:spPr>
        <p:txBody>
          <a:bodyPr wrap="square" lIns="0" tIns="0" rIns="0" bIns="0" rtlCol="0" anchor="t">
            <a:spAutoFit/>
          </a:bodyPr>
          <a:lstStyle/>
          <a:p>
            <a:pPr algn="r" rtl="1">
              <a:lnSpc>
                <a:spcPct val="150000"/>
              </a:lnSpc>
            </a:pPr>
            <a:r>
              <a:rPr lang="en-US" sz="1458" dirty="0">
                <a:solidFill>
                  <a:srgbClr val="1E3063"/>
                </a:solidFill>
                <a:latin typeface="Alexandria" pitchFamily="2" charset="-78"/>
                <a:ea typeface="Instrument Sans Medium" pitchFamily="34" charset="-122"/>
                <a:cs typeface="Alexandria" pitchFamily="2" charset="-78"/>
              </a:rPr>
              <a:t>في ظل العولمة المتسارعة، تواجه المؤسسات التعليمية تحديات جمة تستدعي التكيف والابتكار المستمر. المؤسسات التي تبني نظاماً شاملاً لتطوير مواردها البشرية وتقنياتها تظل قادرة على مواكبة التغيرات وتحقيق النجاح المستدام.</a:t>
            </a:r>
            <a:endParaRPr lang="en-US" sz="1458"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771F4935-AA66-1ADA-5FC1-CD328D4AE058}"/>
              </a:ext>
            </a:extLst>
          </p:cNvPr>
          <p:cNvSpPr/>
          <p:nvPr/>
        </p:nvSpPr>
        <p:spPr>
          <a:xfrm>
            <a:off x="8476556" y="2939951"/>
            <a:ext cx="3053953" cy="1693962"/>
          </a:xfrm>
          <a:prstGeom prst="roundRect">
            <a:avLst>
              <a:gd name="adj" fmla="val 26781"/>
            </a:avLst>
          </a:prstGeom>
          <a:solidFill>
            <a:srgbClr val="CEE6FD"/>
          </a:solidFill>
          <a:ln/>
        </p:spPr>
        <p:txBody>
          <a:bodyPr>
            <a:spAutoFit/>
          </a:bodyPr>
          <a:lstStyle/>
          <a:p>
            <a:endParaRPr lang="en-US"/>
          </a:p>
        </p:txBody>
      </p:sp>
      <p:sp>
        <p:nvSpPr>
          <p:cNvPr id="10" name="Text 3">
            <a:extLst>
              <a:ext uri="{FF2B5EF4-FFF2-40B4-BE49-F238E27FC236}">
                <a16:creationId xmlns:a16="http://schemas.microsoft.com/office/drawing/2014/main" id="{E4A3DC6A-00DF-572E-8973-54D268762B76}"/>
              </a:ext>
            </a:extLst>
          </p:cNvPr>
          <p:cNvSpPr/>
          <p:nvPr/>
        </p:nvSpPr>
        <p:spPr>
          <a:xfrm>
            <a:off x="8600362" y="3128963"/>
            <a:ext cx="2741135"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جودة المنتجات والكفاءة</a:t>
            </a:r>
            <a:endParaRPr lang="en-US" sz="1833"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6C8C9701-39C2-36A4-0AB3-1945F5A1C11F}"/>
              </a:ext>
            </a:extLst>
          </p:cNvPr>
          <p:cNvSpPr/>
          <p:nvPr/>
        </p:nvSpPr>
        <p:spPr>
          <a:xfrm>
            <a:off x="8665568" y="3537644"/>
            <a:ext cx="2675930" cy="892552"/>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الاستثمار في الجودة والإنتاجية لتقليل التكاليف وتحسين الخدمات</a:t>
            </a:r>
            <a:endParaRPr lang="en-US" sz="1458"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34E081FE-48FC-0B58-26D7-4551AE163B6B}"/>
              </a:ext>
            </a:extLst>
          </p:cNvPr>
          <p:cNvSpPr/>
          <p:nvPr/>
        </p:nvSpPr>
        <p:spPr>
          <a:xfrm>
            <a:off x="5233492" y="2939951"/>
            <a:ext cx="3054053" cy="1693962"/>
          </a:xfrm>
          <a:prstGeom prst="roundRect">
            <a:avLst>
              <a:gd name="adj" fmla="val 26781"/>
            </a:avLst>
          </a:prstGeom>
          <a:solidFill>
            <a:srgbClr val="CEE6FD"/>
          </a:solidFill>
          <a:ln/>
        </p:spPr>
        <p:txBody>
          <a:bodyPr>
            <a:spAutoFit/>
          </a:bodyPr>
          <a:lstStyle/>
          <a:p>
            <a:endParaRPr lang="en-US"/>
          </a:p>
        </p:txBody>
      </p:sp>
      <p:sp>
        <p:nvSpPr>
          <p:cNvPr id="13" name="Text 6">
            <a:extLst>
              <a:ext uri="{FF2B5EF4-FFF2-40B4-BE49-F238E27FC236}">
                <a16:creationId xmlns:a16="http://schemas.microsoft.com/office/drawing/2014/main" id="{555F0126-DB10-C917-539B-28533C5148BD}"/>
              </a:ext>
            </a:extLst>
          </p:cNvPr>
          <p:cNvSpPr/>
          <p:nvPr/>
        </p:nvSpPr>
        <p:spPr>
          <a:xfrm>
            <a:off x="6008216" y="3128963"/>
            <a:ext cx="2090316"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التكيف التكنولوجي</a:t>
            </a:r>
            <a:endParaRPr lang="en-US" sz="1833" b="1" dirty="0">
              <a:solidFill>
                <a:schemeClr val="accent2">
                  <a:lumMod val="75000"/>
                </a:schemeClr>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801DCCDE-E900-A0DB-123C-E4E3DA60FC0A}"/>
              </a:ext>
            </a:extLst>
          </p:cNvPr>
          <p:cNvSpPr/>
          <p:nvPr/>
        </p:nvSpPr>
        <p:spPr>
          <a:xfrm>
            <a:off x="5422504" y="3537644"/>
            <a:ext cx="2676029" cy="907257"/>
          </a:xfrm>
          <a:prstGeom prst="rect">
            <a:avLst/>
          </a:prstGeom>
          <a:noFill/>
          <a:ln/>
        </p:spPr>
        <p:txBody>
          <a:bodyPr wrap="squar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الاستجابة السريعة للتغيرات الاقتصادية والتكنولوجية لتعزيز الكفاءة</a:t>
            </a:r>
            <a:endParaRPr lang="en-US" sz="1458" dirty="0">
              <a:latin typeface="Alexandria" pitchFamily="2" charset="-78"/>
              <a:cs typeface="Alexandria" pitchFamily="2" charset="-78"/>
            </a:endParaRPr>
          </a:p>
        </p:txBody>
      </p:sp>
      <p:sp>
        <p:nvSpPr>
          <p:cNvPr id="15" name="Shape 8">
            <a:extLst>
              <a:ext uri="{FF2B5EF4-FFF2-40B4-BE49-F238E27FC236}">
                <a16:creationId xmlns:a16="http://schemas.microsoft.com/office/drawing/2014/main" id="{33437C8A-F2DA-1FE5-A457-46F38F7C0224}"/>
              </a:ext>
            </a:extLst>
          </p:cNvPr>
          <p:cNvSpPr/>
          <p:nvPr/>
        </p:nvSpPr>
        <p:spPr>
          <a:xfrm>
            <a:off x="5233492" y="4822925"/>
            <a:ext cx="6297018" cy="1089124"/>
          </a:xfrm>
          <a:prstGeom prst="roundRect">
            <a:avLst>
              <a:gd name="adj" fmla="val 41653"/>
            </a:avLst>
          </a:prstGeom>
          <a:solidFill>
            <a:srgbClr val="CEE6FD"/>
          </a:solidFill>
          <a:ln/>
        </p:spPr>
        <p:txBody>
          <a:bodyPr>
            <a:spAutoFit/>
          </a:bodyPr>
          <a:lstStyle/>
          <a:p>
            <a:endParaRPr lang="en-US"/>
          </a:p>
        </p:txBody>
      </p:sp>
      <p:sp>
        <p:nvSpPr>
          <p:cNvPr id="16" name="Text 9">
            <a:extLst>
              <a:ext uri="{FF2B5EF4-FFF2-40B4-BE49-F238E27FC236}">
                <a16:creationId xmlns:a16="http://schemas.microsoft.com/office/drawing/2014/main" id="{1BBB7432-3115-9C3D-D136-0A6A5C816DF1}"/>
              </a:ext>
            </a:extLst>
          </p:cNvPr>
          <p:cNvSpPr/>
          <p:nvPr/>
        </p:nvSpPr>
        <p:spPr>
          <a:xfrm>
            <a:off x="9544530" y="5011936"/>
            <a:ext cx="1796967" cy="279307"/>
          </a:xfrm>
          <a:prstGeom prst="rect">
            <a:avLst/>
          </a:prstGeom>
          <a:noFill/>
          <a:ln/>
        </p:spPr>
        <p:txBody>
          <a:bodyPr wrap="none" lIns="0" tIns="0" rIns="0" bIns="0" rtlCol="0" anchor="t">
            <a:spAutoFit/>
          </a:bodyPr>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التميز المستدام</a:t>
            </a:r>
            <a:endParaRPr lang="en-US" sz="1833" b="1" dirty="0">
              <a:solidFill>
                <a:schemeClr val="accent2">
                  <a:lumMod val="75000"/>
                </a:schemeClr>
              </a:solidFill>
              <a:latin typeface="Alexandria" pitchFamily="2" charset="-78"/>
              <a:cs typeface="Alexandria" pitchFamily="2" charset="-78"/>
            </a:endParaRPr>
          </a:p>
        </p:txBody>
      </p:sp>
      <p:sp>
        <p:nvSpPr>
          <p:cNvPr id="17" name="Text 10">
            <a:extLst>
              <a:ext uri="{FF2B5EF4-FFF2-40B4-BE49-F238E27FC236}">
                <a16:creationId xmlns:a16="http://schemas.microsoft.com/office/drawing/2014/main" id="{9A702411-0C21-44EF-F85E-118D8C34FC89}"/>
              </a:ext>
            </a:extLst>
          </p:cNvPr>
          <p:cNvSpPr/>
          <p:nvPr/>
        </p:nvSpPr>
        <p:spPr>
          <a:xfrm>
            <a:off x="5750224" y="5420619"/>
            <a:ext cx="5591274" cy="276999"/>
          </a:xfrm>
          <a:prstGeom prst="rect">
            <a:avLst/>
          </a:prstGeom>
          <a:noFill/>
          <a:ln/>
        </p:spPr>
        <p:txBody>
          <a:bodyPr wrap="none" lIns="0" tIns="0" rIns="0" bIns="0" rtlCol="0" anchor="t">
            <a:spAutoFit/>
          </a:bodyPr>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استراتيجيات مبتكرة والتزام بالتميز في الجودة لضمان مستقبل مشرق</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3511250013"/>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0ABA5A-DC78-4AF7-8E1B-743888095B72}">
  <ds:schemaRefs>
    <ds:schemaRef ds:uri="http://schemas.microsoft.com/sharepoint/v3/contenttype/forms"/>
  </ds:schemaRefs>
</ds:datastoreItem>
</file>

<file path=customXml/itemProps2.xml><?xml version="1.0" encoding="utf-8"?>
<ds:datastoreItem xmlns:ds="http://schemas.openxmlformats.org/officeDocument/2006/customXml" ds:itemID="{0C5A0AB4-5E19-4D83-8409-59CEDDE018F8}">
  <ds:schemaRefs>
    <ds:schemaRef ds:uri="d13aca44-ef33-4cf4-9980-7f0b00e6eeb9"/>
    <ds:schemaRef ds:uri="49100919-8a76-4266-be0c-7dc583902cb4"/>
    <ds:schemaRef ds:uri="http://schemas.openxmlformats.org/package/2006/metadata/core-properties"/>
    <ds:schemaRef ds:uri="http://schemas.microsoft.com/office/2006/documentManagement/types"/>
    <ds:schemaRef ds:uri="http://purl.org/dc/terms/"/>
    <ds:schemaRef ds:uri="http://purl.org/dc/dcmitype/"/>
    <ds:schemaRef ds:uri="http://schemas.microsoft.com/office/infopath/2007/PartnerControls"/>
    <ds:schemaRef ds:uri="http://schemas.microsoft.com/office/2006/metadata/properties"/>
    <ds:schemaRef ds:uri="http://www.w3.org/XML/1998/namespace"/>
    <ds:schemaRef ds:uri="http://purl.org/dc/elements/1.1/"/>
  </ds:schemaRefs>
</ds:datastoreItem>
</file>

<file path=customXml/itemProps3.xml><?xml version="1.0" encoding="utf-8"?>
<ds:datastoreItem xmlns:ds="http://schemas.openxmlformats.org/officeDocument/2006/customXml" ds:itemID="{1D4FA9F6-081C-48CA-A078-065779B10F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50657</TotalTime>
  <Words>2958</Words>
  <Application>Microsoft Office PowerPoint</Application>
  <PresentationFormat>Widescreen</PresentationFormat>
  <Paragraphs>377</Paragraphs>
  <Slides>40</Slides>
  <Notes>1</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40</vt:i4>
      </vt:variant>
    </vt:vector>
  </HeadingPairs>
  <TitlesOfParts>
    <vt:vector size="53" baseType="lpstr">
      <vt:lpstr>Alexandria</vt:lpstr>
      <vt:lpstr>Arial</vt:lpstr>
      <vt:lpstr>Calibri</vt:lpstr>
      <vt:lpstr>Calibri Light</vt:lpstr>
      <vt:lpstr>Century Gothic</vt:lpstr>
      <vt:lpstr>Instrument Sans Light</vt:lpstr>
      <vt:lpstr>Instrument Sans Medium</vt:lpstr>
      <vt:lpstr>Instrument Sans Semi Bold</vt:lpstr>
      <vt:lpstr>Roboto Light</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Dr. Nour Affour</cp:lastModifiedBy>
  <cp:revision>499</cp:revision>
  <dcterms:created xsi:type="dcterms:W3CDTF">2023-04-29T09:08:23Z</dcterms:created>
  <dcterms:modified xsi:type="dcterms:W3CDTF">2026-04-09T16:40:29Z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