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484" r:id="rId2"/>
    <p:sldId id="303" r:id="rId3"/>
    <p:sldId id="276" r:id="rId4"/>
    <p:sldId id="521" r:id="rId5"/>
    <p:sldId id="565" r:id="rId6"/>
    <p:sldId id="567" r:id="rId7"/>
    <p:sldId id="562" r:id="rId8"/>
    <p:sldId id="563" r:id="rId9"/>
    <p:sldId id="564" r:id="rId10"/>
    <p:sldId id="566" r:id="rId11"/>
    <p:sldId id="568" r:id="rId12"/>
    <p:sldId id="569" r:id="rId13"/>
    <p:sldId id="570" r:id="rId14"/>
    <p:sldId id="571" r:id="rId15"/>
    <p:sldId id="572" r:id="rId16"/>
    <p:sldId id="573" r:id="rId17"/>
    <p:sldId id="574" r:id="rId18"/>
    <p:sldId id="575" r:id="rId19"/>
    <p:sldId id="576" r:id="rId20"/>
    <p:sldId id="584" r:id="rId21"/>
    <p:sldId id="585" r:id="rId22"/>
    <p:sldId id="586" r:id="rId23"/>
    <p:sldId id="577" r:id="rId24"/>
    <p:sldId id="579" r:id="rId25"/>
    <p:sldId id="578" r:id="rId26"/>
    <p:sldId id="580" r:id="rId27"/>
    <p:sldId id="581" r:id="rId28"/>
    <p:sldId id="582" r:id="rId29"/>
    <p:sldId id="583" r:id="rId30"/>
    <p:sldId id="587" r:id="rId31"/>
    <p:sldId id="588" r:id="rId32"/>
    <p:sldId id="589" r:id="rId33"/>
    <p:sldId id="590" r:id="rId34"/>
    <p:sldId id="591" r:id="rId35"/>
    <p:sldId id="561" r:id="rId36"/>
    <p:sldId id="349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4"/>
            <p14:sldId id="303"/>
            <p14:sldId id="276"/>
            <p14:sldId id="521"/>
            <p14:sldId id="565"/>
            <p14:sldId id="567"/>
            <p14:sldId id="562"/>
            <p14:sldId id="563"/>
            <p14:sldId id="564"/>
            <p14:sldId id="566"/>
            <p14:sldId id="568"/>
            <p14:sldId id="569"/>
            <p14:sldId id="570"/>
            <p14:sldId id="571"/>
            <p14:sldId id="572"/>
            <p14:sldId id="573"/>
            <p14:sldId id="574"/>
            <p14:sldId id="575"/>
            <p14:sldId id="576"/>
            <p14:sldId id="584"/>
            <p14:sldId id="585"/>
            <p14:sldId id="586"/>
            <p14:sldId id="577"/>
            <p14:sldId id="579"/>
            <p14:sldId id="578"/>
            <p14:sldId id="580"/>
            <p14:sldId id="581"/>
            <p14:sldId id="582"/>
            <p14:sldId id="583"/>
            <p14:sldId id="587"/>
            <p14:sldId id="588"/>
            <p14:sldId id="589"/>
            <p14:sldId id="590"/>
            <p14:sldId id="591"/>
            <p14:sldId id="561"/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1291E5-0BD8-EA9E-1BB4-6A8A163CDEDB}" v="667" dt="2023-08-29T16:10:11.462"/>
    <p1510:client id="{05A17F0D-DD91-242D-6088-3D66914F2012}" v="1660" dt="2023-09-12T18:14:47.057"/>
    <p1510:client id="{11327CC4-8745-570C-0838-6ACE17AB2D30}" v="1592" dt="2023-09-28T10:21:41.200"/>
    <p1510:client id="{1176E7FB-7952-BDDE-1BF3-CF8344E9990C}" v="443" dt="2023-09-12T17:18:43.502"/>
    <p1510:client id="{17AA0ED1-A0DA-3F13-CDFB-3A31D3DBC440}" v="923" dt="2023-09-12T11:16:06.740"/>
    <p1510:client id="{21C58AA7-73FF-876F-BA96-56C7D98867FF}" v="35" dt="2023-09-08T20:31:26.322"/>
    <p1510:client id="{2284D4EA-F7CD-2E14-3743-1591894FFC75}" v="84" dt="2023-09-12T19:35:42.124"/>
    <p1510:client id="{232B9E7E-0570-CA3D-EAF9-2E561350A64E}" v="62" dt="2023-09-12T19:54:20.119"/>
    <p1510:client id="{379558C3-21EC-EBF9-CED9-A6513BF4E4E5}" v="110" dt="2023-09-25T08:57:48.926"/>
    <p1510:client id="{3F9A7881-86C8-AF81-9086-6EBBE67B0D96}" v="185" dt="2023-09-12T18:29:42.029"/>
    <p1510:client id="{46CB2493-4DD4-6EA3-99EE-01D1C2FC8003}" v="3414" dt="2023-08-31T16:22:27.629"/>
    <p1510:client id="{506804B1-B4A9-6FB6-68D8-E3F0DEF6ED08}" v="5" dt="2023-09-24T11:03:38.764"/>
    <p1510:client id="{57910821-4839-E1BD-2750-0DF33731EECC}" v="3214" dt="2023-08-31T09:37:19.792"/>
    <p1510:client id="{5EA41550-3138-B522-E536-5D89A4E1D701}" v="4983" dt="2023-08-31T12:10:09.432"/>
    <p1510:client id="{749713F8-C72F-8F6D-DFCD-EFFFD3370699}" v="234" dt="2023-09-12T19:47:16.808"/>
    <p1510:client id="{7E49A461-0E87-FCF9-0046-038196C3BBD9}" v="524" dt="2023-09-08T20:46:26.638"/>
    <p1510:client id="{878B5414-2B7C-1BBA-D173-562788A1EAD8}" v="280" dt="2023-08-29T15:17:31.020"/>
    <p1510:client id="{8C98493E-D47E-05AE-1087-C6BCE46E9557}" v="408" dt="2023-09-27T18:32:27.859"/>
    <p1510:client id="{9019C6E6-1276-9CC6-7460-12F0CFBA9298}" v="1507" dt="2023-09-29T14:42:09.452"/>
    <p1510:client id="{93B27F12-8DF8-5135-EB83-95C732A60885}" v="1908" dt="2023-09-12T19:31:34.673"/>
    <p1510:client id="{9974AAA3-8226-2AEF-CE4E-AA5B2D54117B}" v="1393" dt="2023-09-04T12:38:58.344"/>
    <p1510:client id="{9B8CD4CB-CAAA-6459-CE0C-89E01960A408}" v="1228" dt="2023-09-27T21:28:41.026"/>
    <p1510:client id="{BB44D990-3789-D892-A808-85EED76AA05C}" v="374" dt="2023-08-29T15:35:40.226"/>
    <p1510:client id="{BB723FAD-1C93-E73A-CA62-0AFE81A0AC6F}" v="2824" dt="2023-08-30T15:38:17.740"/>
    <p1510:client id="{D4C8152E-31B3-D59A-F086-D6D72784B865}" v="275" dt="2023-09-04T12:46:47.182"/>
    <p1510:client id="{D932AD42-0DDB-A44F-8ABF-1CDB06878786}" v="484" dt="2023-09-12T11:35:49.618"/>
    <p1510:client id="{DE832326-2AC0-0026-2233-9D09B1E2BEBD}" v="9" dt="2023-09-12T19:37:32.053"/>
    <p1510:client id="{E00F0F0D-72BF-078F-AD30-2EAD1004C057}" v="1183" dt="2023-09-04T13:35:08.583"/>
    <p1510:client id="{E6227BBE-1C81-1BBC-38B3-112AD649FF98}" v="33" dt="2023-10-05T18:03:32.436"/>
    <p1510:client id="{EBD26148-0815-7CD4-9F97-EE3EBD007D51}" v="14" dt="2023-10-31T20:28:37.7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microsoft.com/office/2015/10/relationships/revisionInfo" Target="revisionInfo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58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4455754"/>
            <a:ext cx="518838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imes New Roman"/>
                <a:cs typeface="Times New Roman"/>
              </a:rPr>
              <a:t>Prepared by Dr. Hamada I. AbdulWakel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699474" cy="212365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Network 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Programming </a:t>
            </a:r>
            <a:b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in Python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/>
                <a:cs typeface="Times New Roman"/>
              </a:rPr>
              <a:t>Lecture 5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pic>
        <p:nvPicPr>
          <p:cNvPr id="2" name="Picture 1" descr="A person typing on a computer&#10;&#10;Description automatically generated">
            <a:extLst>
              <a:ext uri="{FF2B5EF4-FFF2-40B4-BE49-F238E27FC236}">
                <a16:creationId xmlns:a16="http://schemas.microsoft.com/office/drawing/2014/main" id="{08D4FAB9-1930-430F-E48C-6D3598880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0891" y="-329242"/>
            <a:ext cx="7415840" cy="741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5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52776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/>
                <a:cs typeface="Times New Roman"/>
              </a:rPr>
              <a:t>Lecture 5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C1477801-16F8-98AE-702C-779E46001760}"/>
              </a:ext>
            </a:extLst>
          </p:cNvPr>
          <p:cNvSpPr txBox="1"/>
          <p:nvPr/>
        </p:nvSpPr>
        <p:spPr>
          <a:xfrm>
            <a:off x="5718426" y="2785710"/>
            <a:ext cx="5392823" cy="138499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200" b="1" dirty="0">
                <a:solidFill>
                  <a:srgbClr val="00B0F0"/>
                </a:solidFill>
                <a:latin typeface="Times New Roman"/>
                <a:cs typeface="Times New Roman"/>
              </a:rPr>
              <a:t>Socket Programming</a:t>
            </a:r>
          </a:p>
          <a:p>
            <a:r>
              <a:rPr lang="en-US" sz="4200" b="1" dirty="0">
                <a:solidFill>
                  <a:srgbClr val="00B0F0"/>
                </a:solidFill>
                <a:latin typeface="Times New Roman"/>
                <a:cs typeface="Times New Roman"/>
              </a:rPr>
              <a:t>Using Python – Part II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05333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RECAP: LECTURE 4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Client/Server Programming.</a:t>
            </a: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Communication Protocols.</a:t>
            </a: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TCP and UDP Programming in Python.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LECTURE MAIN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Sockets and concurrency.</a:t>
            </a:r>
            <a:endParaRPr lang="en-US" dirty="0">
              <a:ea typeface="Calibri"/>
              <a:cs typeface="Calibri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threading programming.</a:t>
            </a:r>
            <a:endParaRPr lang="en-US" dirty="0"/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Programming the multiple client/server model.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 panose="020F0502020204030204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The casting/communication types.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07059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900484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THE ITERATIVE SERVER</a:t>
            </a:r>
          </a:p>
        </p:txBody>
      </p:sp>
      <p:pic>
        <p:nvPicPr>
          <p:cNvPr id="7" name="Picture 6" descr="A diagram of a server&#10;&#10;Description automatically generated">
            <a:extLst>
              <a:ext uri="{FF2B5EF4-FFF2-40B4-BE49-F238E27FC236}">
                <a16:creationId xmlns:a16="http://schemas.microsoft.com/office/drawing/2014/main" id="{D3B3D221-32AD-8BEC-9295-B047FC0998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532" y="2412414"/>
            <a:ext cx="7228935" cy="2924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37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1202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An iterative server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iterates through each client, handling it one at a time.</a:t>
            </a:r>
            <a:endParaRPr lang="en-US" dirty="0"/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following list describes the iterative server socket process.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When a connection request arrives, it accepts the connection, receives the client data and does whatever has to be done to build a reply.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server sends the data back to the client.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 server closes the socket and waits for the next connection request from the network.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900484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THE ITERATIVE SERVER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99863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Servers usually handle multiple clients.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900484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SOCKETS AND CONCURRENCY</a:t>
            </a:r>
          </a:p>
        </p:txBody>
      </p:sp>
      <p:pic>
        <p:nvPicPr>
          <p:cNvPr id="7" name="Picture 6" descr="A cartoon of two people&#10;&#10;Description automatically generated">
            <a:extLst>
              <a:ext uri="{FF2B5EF4-FFF2-40B4-BE49-F238E27FC236}">
                <a16:creationId xmlns:a16="http://schemas.microsoft.com/office/drawing/2014/main" id="{D6D11F03-A7A8-9B92-9180-54045A734D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9683" y="2908671"/>
            <a:ext cx="6912633" cy="2852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57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Each client gets its own socket on server.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900484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SOCKETS AND CONCURRENCY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diagram of a computer&#10;&#10;Description automatically generated">
            <a:extLst>
              <a:ext uri="{FF2B5EF4-FFF2-40B4-BE49-F238E27FC236}">
                <a16:creationId xmlns:a16="http://schemas.microsoft.com/office/drawing/2014/main" id="{D6D11F03-A7A8-9B92-9180-54045A734D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9683" y="2849699"/>
            <a:ext cx="6912633" cy="2970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12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New connections make a new socket.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900484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SOCKETS AND CONCURRENCY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diagram of a computer network&#10;&#10;Description automatically generated">
            <a:extLst>
              <a:ext uri="{FF2B5EF4-FFF2-40B4-BE49-F238E27FC236}">
                <a16:creationId xmlns:a16="http://schemas.microsoft.com/office/drawing/2014/main" id="{D6D11F03-A7A8-9B92-9180-54045A734D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8761" y="2849699"/>
            <a:ext cx="5895609" cy="314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32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1202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A concurrent server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accepts a client connection, delegates the connection to a child process of some kind, and immediately signals its availability to receive the next client connection.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following list describes the concurrent server process:</a:t>
            </a:r>
            <a:endParaRPr lang="en-US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When a connection request arrives, it schedules a child process and forwards the connection to the child process.</a:t>
            </a:r>
            <a:endParaRPr lang="en-US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child process takes the connection from the main process.</a:t>
            </a:r>
            <a:endParaRPr lang="en-US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child process receives the client request and processes it.</a:t>
            </a:r>
            <a:endParaRPr lang="en-US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connection is closed, and the child process signals to the main process that it is available for a new connection.</a:t>
            </a:r>
            <a:endParaRPr lang="en-US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900484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SOCKETS AND CONCURRENCY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99545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1202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A thread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is defined in computer science as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the smallest unit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that can be scheduled in an operating system.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ability of a process to execute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multiple threads parallelly is called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Multithreading.</a:t>
            </a:r>
            <a:endParaRPr lang="en-US" b="1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274295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THE THREADING PROGRAMMING</a:t>
            </a:r>
          </a:p>
        </p:txBody>
      </p:sp>
      <p:pic>
        <p:nvPicPr>
          <p:cNvPr id="7" name="Picture 6" descr="A screenshot of a computer program&#10;&#10;Description automatically generated">
            <a:extLst>
              <a:ext uri="{FF2B5EF4-FFF2-40B4-BE49-F238E27FC236}">
                <a16:creationId xmlns:a16="http://schemas.microsoft.com/office/drawing/2014/main" id="{43DB6442-40C1-3DF9-CDF3-1CA4188E70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0250" y="3226610"/>
            <a:ext cx="4928558" cy="2647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62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1202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Advantages: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Significantly improve the performance</a:t>
            </a:r>
          </a:p>
          <a:p>
            <a:pPr lvl="1"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of any program.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program can remain responsive while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lvl="1"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one thread waits for input.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All the threads of a process have access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lvl="1"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to its global variables.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274295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THE THREADING PROGRAMMING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11" name="Picture 10" descr="A diagram of a process&#10;&#10;Description automatically generated">
            <a:extLst>
              <a:ext uri="{FF2B5EF4-FFF2-40B4-BE49-F238E27FC236}">
                <a16:creationId xmlns:a16="http://schemas.microsoft.com/office/drawing/2014/main" id="{9DFE8CF0-31CB-0EC7-16E7-F9C2EA04A6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4740" y="2564426"/>
            <a:ext cx="4525992" cy="2764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07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48070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Disadvantages: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On 1-CPU system, multithreading would not hit 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lvl="1"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the speed of computation.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Synchronization for preventing mutual exclusion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lvl="1"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of shared resources.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Increases the complexity of the program.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Thread safe problem.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274295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THE THREADING PROGRAMMING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11" name="Picture 10" descr="A diagram of a thread&#10;&#10;Description automatically generated">
            <a:extLst>
              <a:ext uri="{FF2B5EF4-FFF2-40B4-BE49-F238E27FC236}">
                <a16:creationId xmlns:a16="http://schemas.microsoft.com/office/drawing/2014/main" id="{9DFE8CF0-31CB-0EC7-16E7-F9C2EA04A6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5087" y="2535671"/>
            <a:ext cx="4035409" cy="2764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02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48070"/>
            <a:ext cx="10541000" cy="33239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endParaRPr lang="en-US"/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function is a set of instructions that could be performed n times according to function calling in the code.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   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def myFun1(a, b):</a:t>
            </a:r>
            <a:endParaRPr lang="en-US" dirty="0">
              <a:solidFill>
                <a:srgbClr val="00B0F0"/>
              </a:solidFill>
              <a:ea typeface="Calibri"/>
              <a:cs typeface="Calibri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c = a + b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print(c)</a:t>
            </a:r>
          </a:p>
          <a:p>
            <a:pPr algn="just"/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myFun1(1, 2)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3"/>
            <a:ext cx="627429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THREADING IN PYTHON USING FUNCTIONS</a:t>
            </a:r>
          </a:p>
        </p:txBody>
      </p:sp>
    </p:spTree>
    <p:extLst>
      <p:ext uri="{BB962C8B-B14F-4D97-AF65-F5344CB8AC3E}">
        <p14:creationId xmlns:p14="http://schemas.microsoft.com/office/powerpoint/2010/main" val="92234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48070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Performing/calling a function using threads using the threading module in Python.</a:t>
            </a:r>
            <a:endParaRPr lang="en-US" dirty="0"/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   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import threading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def myFun1(a, b):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c = a + b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print(c)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 thread1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threading.Thread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(target = myFun1,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args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= (12, 10))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thread1.start()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3"/>
            <a:ext cx="627429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THREADING IN PYTHON USING FUNCTIONS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91745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48070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import threading, time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def myFun1(a, b):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time.sleep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(1) #seconds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c = a + b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print(c)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def myFun2(a):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c = a * 2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print(c)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3"/>
            <a:ext cx="627429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THREADING IN PYTHON USING FUNCTIONS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82568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48070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thread1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threading.Thread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(target = myFun1,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args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= (12, 10))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thread1.start()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thread2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threading.Thread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(target = myFun2,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args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= (10,))</a:t>
            </a:r>
            <a:endParaRPr lang="en-US"/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thread2.start()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print("Total number of threads",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threading.active_count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 - 1)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3"/>
            <a:ext cx="627429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THREADING IN PYTHON USING FUNCTIONS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898490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48070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Thread()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 creates a thread object. It takes two argument as following:</a:t>
            </a:r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target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 refers to the function name assigned to the created thread.</a:t>
            </a:r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args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 a tuple represents the function inputs.</a:t>
            </a:r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start()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 starts the execution of the thread in the operating system.</a:t>
            </a:r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active_count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 counts the number of the threads in the whole program.</a:t>
            </a:r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program itself is counted as a thread, so we subtract 1 from the number returned from this method.     </a:t>
            </a:r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274295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THREADING METHODS</a:t>
            </a:r>
          </a:p>
        </p:txBody>
      </p:sp>
    </p:spTree>
    <p:extLst>
      <p:ext uri="{BB962C8B-B14F-4D97-AF65-F5344CB8AC3E}">
        <p14:creationId xmlns:p14="http://schemas.microsoft.com/office/powerpoint/2010/main" val="391331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48070"/>
            <a:ext cx="10541000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Thread-1: listen and accept connections from other clients.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Thread-N: send commands to an already connected clients.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45899"/>
            <a:ext cx="627429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THREADING FOR THE CLIENT/SERVER MODEL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7" name="Picture 6" descr="A diagram of a server&#10;&#10;Description automatically generated">
            <a:extLst>
              <a:ext uri="{FF2B5EF4-FFF2-40B4-BE49-F238E27FC236}">
                <a16:creationId xmlns:a16="http://schemas.microsoft.com/office/drawing/2014/main" id="{1CED0A51-E65E-3C39-80A3-6E3595147F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645" y="3647939"/>
            <a:ext cx="6495690" cy="236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286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45899"/>
            <a:ext cx="627429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THREADING FOR THE CLIENT/SERVER MODEL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11" name="Picture 10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5FF0B382-77B2-5794-DDC3-5B7CFC4C1F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4437" y="2262033"/>
            <a:ext cx="9903123" cy="1600690"/>
          </a:xfrm>
          <a:prstGeom prst="rect">
            <a:avLst/>
          </a:prstGeom>
        </p:spPr>
      </p:pic>
      <p:pic>
        <p:nvPicPr>
          <p:cNvPr id="12" name="Picture 11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9203C065-60A5-C56D-9E08-6BFBF27E4E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8815" y="4109016"/>
            <a:ext cx="9888746" cy="1716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838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45899"/>
            <a:ext cx="627429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THREADING FOR THE CLIENT/SERVER MODEL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13" name="Picture 12" descr="A screen shot of a computer&#10;&#10;Description automatically generated">
            <a:extLst>
              <a:ext uri="{FF2B5EF4-FFF2-40B4-BE49-F238E27FC236}">
                <a16:creationId xmlns:a16="http://schemas.microsoft.com/office/drawing/2014/main" id="{F4275375-D3F8-8596-C595-22B9A72F58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286" y="2743796"/>
            <a:ext cx="10133162" cy="2261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40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45899"/>
            <a:ext cx="627429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THREADING FOR THE CLIENT/SERVER MODEL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14" name="Picture 13" descr="A screen shot of a computer program&#10;&#10;Description automatically generated">
            <a:extLst>
              <a:ext uri="{FF2B5EF4-FFF2-40B4-BE49-F238E27FC236}">
                <a16:creationId xmlns:a16="http://schemas.microsoft.com/office/drawing/2014/main" id="{F5DE9910-C64B-D01A-22DF-BE3B7D0781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984" y="2371142"/>
            <a:ext cx="9328029" cy="2992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04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4938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 1- the server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import socket, threading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Port = 5050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Server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socket.gethostbyname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socket.gethostname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Addr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= (Server, Port)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server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socket.socket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socket.AF_INET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socket.SOCK_STREAM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server.bind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Addr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def send(msg, client):</a:t>
            </a:r>
            <a:endParaRPr lang="en-US" dirty="0"/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client.send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msg.encode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("utf-8"))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45899"/>
            <a:ext cx="627429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THREADING FOR THE CLIENT/SERVER MODEL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30817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4938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 1- the server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def client(conn,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addr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 clients):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addr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 "is connected.")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connected = True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while connected: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msg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conn.recv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(1024).decode("utf-8")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if msg == "DES":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     connected = False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     continue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print(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addr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 msg)</a:t>
            </a:r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45899"/>
            <a:ext cx="627429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THREADING FOR THE CLIENT/SERVER MODEL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855088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4938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 1- the server</a:t>
            </a:r>
            <a:endParaRPr lang="en-US" dirty="0"/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def client(conn,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addr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 clients):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…....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while connected: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…...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msg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f"Message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received: {msg}"</a:t>
            </a:r>
            <a:endParaRPr lang="en-US"/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for client in clients: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       if client != conn: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              send(msg, client)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conn.close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45899"/>
            <a:ext cx="627429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THREADING FOR THE CLIENT/SERVER MODEL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97300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4938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 1- the server</a:t>
            </a:r>
            <a:endParaRPr lang="en-US" dirty="0"/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def start():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clients = []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server.listen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print("The server is listening to", Server)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while True: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conn,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addr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server.accept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clients.append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(conn)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45899"/>
            <a:ext cx="627429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THREADING FOR THE CLIENT/SERVER MODEL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208466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4938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 1- the server</a:t>
            </a:r>
            <a:endParaRPr lang="en-US" dirty="0"/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def start():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…....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while True:</a:t>
            </a:r>
            <a:endParaRPr lang="en-US" dirty="0"/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…...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thread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threading.Thread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(target=client,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args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=(conn,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addr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 clients))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thread.start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print("Number of active connection:",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threading.active_count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 - 1)</a:t>
            </a:r>
          </a:p>
          <a:p>
            <a:pPr algn="just"/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print("The server is starting")</a:t>
            </a:r>
          </a:p>
          <a:p>
            <a:pPr algn="just"/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start()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45899"/>
            <a:ext cx="627429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THREADING FOR THE CLIENT/SERVER MODEL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752646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4938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 2- the client</a:t>
            </a:r>
            <a:endParaRPr lang="en-US" dirty="0"/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import threading, socket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Port = 5050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Server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socket.gethostbyname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socket.gethostname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Addr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= (Server, Port)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client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socket.socket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socket.AF_INET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socket.SOCK_STREAM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client.connect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Addr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def read():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msg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client.recv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(1024).decode("utf-8")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print(msg)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45899"/>
            <a:ext cx="627429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THREADING FOR THE CLIENT/SERVER MODEL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58301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4938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 2- the client</a:t>
            </a:r>
            <a:endParaRPr lang="en-US" dirty="0"/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def send():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connect = True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while connect: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msg = input();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client.send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msg.encode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("utf-8"))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if msg == "DES":  connect = False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else: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thread =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threading.Thread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(target=read);   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thread.start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continue</a:t>
            </a:r>
          </a:p>
          <a:p>
            <a:pPr algn="just"/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send()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45899"/>
            <a:ext cx="627429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THREADING FOR THE CLIENT/SERVER MODEL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1678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4938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Many applications transmit the same data at one time to multiple receivers:</a:t>
            </a:r>
            <a:endParaRPr lang="en-US" dirty="0"/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Broadcasts of Radio or Video.</a:t>
            </a: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Video conferencing.</a:t>
            </a: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Shared applications.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The cast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term signifies some data (stream of packets) is being transmitted to the client(s) from a server over the communication channel.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77220"/>
            <a:ext cx="6274295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CASTING</a:t>
            </a:r>
          </a:p>
        </p:txBody>
      </p:sp>
    </p:spTree>
    <p:extLst>
      <p:ext uri="{BB962C8B-B14F-4D97-AF65-F5344CB8AC3E}">
        <p14:creationId xmlns:p14="http://schemas.microsoft.com/office/powerpoint/2010/main" val="84858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4938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There are three casting types:</a:t>
            </a:r>
            <a:endParaRPr lang="en-US" dirty="0"/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Unicasting.</a:t>
            </a: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Multicasting.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Broadcasting.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4"/>
            <a:ext cx="627429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CASTING/COMMUNICATION TYPES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651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4938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Unicasting.</a:t>
            </a:r>
            <a:endParaRPr lang="en-US"/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type of information transfer and it is used when there is a participation of single sender and single recipient.</a:t>
            </a:r>
          </a:p>
          <a:p>
            <a:pPr marL="1200150" lvl="2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Represents the one-to-one communication.</a:t>
            </a:r>
          </a:p>
          <a:p>
            <a:pPr marL="1200150" lvl="2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Example:</a:t>
            </a: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Browsing a website.</a:t>
            </a: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Downloading a file from a FTP server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4"/>
            <a:ext cx="627429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CASTING/COMMUNICATION TYPES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line with yellow circles and a green circle&#10;&#10;Description automatically generated">
            <a:extLst>
              <a:ext uri="{FF2B5EF4-FFF2-40B4-BE49-F238E27FC236}">
                <a16:creationId xmlns:a16="http://schemas.microsoft.com/office/drawing/2014/main" id="{86F50556-660A-AFDE-B870-F57F7C5A1C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3450" y="4196661"/>
            <a:ext cx="2705100" cy="18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29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4938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Multicasting.</a:t>
            </a:r>
            <a:endParaRPr lang="en-US"/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type of information transfer and it is used when there is a participation of single sender and multiple recipient.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Represents the 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one-to-many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communication.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multiple recipient must join to that a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multicast group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to receive data.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Only supported by UDP.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Example:</a:t>
            </a:r>
          </a:p>
          <a:p>
            <a:pPr marL="1657350" lvl="3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Sending an email to a mailing list.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4"/>
            <a:ext cx="627429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CASTING/COMMUNICATION TYPES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11" name="Picture 10" descr="A diagram of a network&#10;&#10;Description automatically generated">
            <a:extLst>
              <a:ext uri="{FF2B5EF4-FFF2-40B4-BE49-F238E27FC236}">
                <a16:creationId xmlns:a16="http://schemas.microsoft.com/office/drawing/2014/main" id="{73DCC7DE-9071-FA1E-0B5F-D874459D66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2513" y="4130533"/>
            <a:ext cx="2743200" cy="1846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44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4938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Broadcasting.</a:t>
            </a:r>
            <a:endParaRPr lang="en-US" dirty="0"/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type of information transfer and it is used when there is a participation of single sender and all recipient.</a:t>
            </a: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Represents the 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one-to-all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communication.</a:t>
            </a:r>
            <a:endParaRPr lang="en-US"/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 recipients should be in a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local network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  <a:endParaRPr lang="en-US" sz="2400" dirty="0">
              <a:solidFill>
                <a:srgbClr val="2D3956"/>
              </a:solidFill>
              <a:latin typeface="Times New Roman"/>
              <a:ea typeface="Calibri" panose="020F0502020204030204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Example:</a:t>
            </a:r>
            <a:endParaRPr lang="en-US" dirty="0"/>
          </a:p>
          <a:p>
            <a:pPr marL="1657350" lvl="3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Video and audio broadcasting.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4"/>
            <a:ext cx="6274295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CASTING/COMMUNICATION TYPES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11" name="Picture 10" descr="A diagram of a network&#10;&#10;Description automatically generated">
            <a:extLst>
              <a:ext uri="{FF2B5EF4-FFF2-40B4-BE49-F238E27FC236}">
                <a16:creationId xmlns:a16="http://schemas.microsoft.com/office/drawing/2014/main" id="{73DCC7DE-9071-FA1E-0B5F-D874459D66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8953" y="4130533"/>
            <a:ext cx="2730320" cy="1846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193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QUESTIONS FOR ONLINE DISCUSSION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Write a program to simulate an arithmetic competition, where any client can ask other clients to solve a simple arithmetic equation, and they can send their results. The client who send the question then say the client's address with the correct answer.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84517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person holding a tablet&#10;&#10;Description automatically generated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5117" y="1587476"/>
            <a:ext cx="9342407" cy="389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36</Slides>
  <Notes>3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661</cp:revision>
  <dcterms:created xsi:type="dcterms:W3CDTF">2023-04-29T09:08:23Z</dcterms:created>
  <dcterms:modified xsi:type="dcterms:W3CDTF">2023-10-31T20:29:06Z</dcterms:modified>
</cp:coreProperties>
</file>