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7"/>
  </p:notesMasterIdLst>
  <p:sldIdLst>
    <p:sldId id="480" r:id="rId3"/>
    <p:sldId id="276" r:id="rId4"/>
    <p:sldId id="596" r:id="rId5"/>
    <p:sldId id="638" r:id="rId6"/>
    <p:sldId id="639" r:id="rId7"/>
    <p:sldId id="640" r:id="rId8"/>
    <p:sldId id="641" r:id="rId9"/>
    <p:sldId id="642" r:id="rId10"/>
    <p:sldId id="643" r:id="rId11"/>
    <p:sldId id="645" r:id="rId12"/>
    <p:sldId id="646" r:id="rId13"/>
    <p:sldId id="648" r:id="rId14"/>
    <p:sldId id="647" r:id="rId15"/>
    <p:sldId id="649" r:id="rId16"/>
    <p:sldId id="650" r:id="rId17"/>
    <p:sldId id="651" r:id="rId18"/>
    <p:sldId id="652" r:id="rId19"/>
    <p:sldId id="654" r:id="rId20"/>
    <p:sldId id="655" r:id="rId21"/>
    <p:sldId id="656" r:id="rId22"/>
    <p:sldId id="657" r:id="rId23"/>
    <p:sldId id="658" r:id="rId24"/>
    <p:sldId id="659" r:id="rId25"/>
    <p:sldId id="660" r:id="rId26"/>
    <p:sldId id="661" r:id="rId27"/>
    <p:sldId id="662" r:id="rId28"/>
    <p:sldId id="663" r:id="rId29"/>
    <p:sldId id="664" r:id="rId30"/>
    <p:sldId id="665" r:id="rId31"/>
    <p:sldId id="669" r:id="rId32"/>
    <p:sldId id="666" r:id="rId33"/>
    <p:sldId id="667" r:id="rId34"/>
    <p:sldId id="668" r:id="rId35"/>
    <p:sldId id="670" r:id="rId36"/>
    <p:sldId id="671" r:id="rId37"/>
    <p:sldId id="672" r:id="rId38"/>
    <p:sldId id="673" r:id="rId39"/>
    <p:sldId id="674" r:id="rId40"/>
    <p:sldId id="675" r:id="rId41"/>
    <p:sldId id="676" r:id="rId42"/>
    <p:sldId id="677" r:id="rId43"/>
    <p:sldId id="678" r:id="rId44"/>
    <p:sldId id="679" r:id="rId45"/>
    <p:sldId id="680" r:id="rId46"/>
    <p:sldId id="681" r:id="rId47"/>
    <p:sldId id="682" r:id="rId48"/>
    <p:sldId id="683" r:id="rId49"/>
    <p:sldId id="684" r:id="rId50"/>
    <p:sldId id="685" r:id="rId51"/>
    <p:sldId id="686" r:id="rId52"/>
    <p:sldId id="687" r:id="rId53"/>
    <p:sldId id="688" r:id="rId54"/>
    <p:sldId id="689"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96"/>
            <p14:sldId id="638"/>
            <p14:sldId id="639"/>
            <p14:sldId id="640"/>
            <p14:sldId id="641"/>
            <p14:sldId id="642"/>
            <p14:sldId id="643"/>
            <p14:sldId id="645"/>
            <p14:sldId id="646"/>
            <p14:sldId id="648"/>
            <p14:sldId id="647"/>
            <p14:sldId id="649"/>
            <p14:sldId id="650"/>
            <p14:sldId id="651"/>
            <p14:sldId id="652"/>
            <p14:sldId id="654"/>
            <p14:sldId id="655"/>
            <p14:sldId id="656"/>
            <p14:sldId id="657"/>
            <p14:sldId id="658"/>
            <p14:sldId id="659"/>
            <p14:sldId id="660"/>
            <p14:sldId id="661"/>
            <p14:sldId id="662"/>
            <p14:sldId id="663"/>
            <p14:sldId id="664"/>
            <p14:sldId id="665"/>
            <p14:sldId id="669"/>
            <p14:sldId id="666"/>
            <p14:sldId id="667"/>
            <p14:sldId id="668"/>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1371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15501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49717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87310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1768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67151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9277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37122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623871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27000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87439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712747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68717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5329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9538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91735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40221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7118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9985869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jpeg"/><Relationship Id="rId1" Type="http://schemas.openxmlformats.org/officeDocument/2006/relationships/slideLayout" Target="../slideLayouts/slideLayout13.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4</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3708708"/>
          </a:xfrm>
          <a:prstGeom prst="rect">
            <a:avLst/>
          </a:prstGeom>
          <a:noFill/>
        </p:spPr>
        <p:txBody>
          <a:bodyPr wrap="square" rtlCol="0">
            <a:spAutoFit/>
          </a:bodyPr>
          <a:lstStyle/>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different kinds of intelligence that affect behavior in organizations.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different learning styles that influence how people process information and that affect behavior in organizations.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how attitudes are formed, describe the meaning of cognitive dissonance, and identify and describe three important work-related attitudes.</a:t>
            </a:r>
          </a:p>
          <a:p>
            <a:pPr marL="342900" marR="0" indent="-342900" algn="l" rtl="0" eaLnBrk="1" fontAlgn="ctr" latinLnBrk="0" hangingPunct="1">
              <a:lnSpc>
                <a:spcPct val="20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role and importance of values and emotions in organizational behavior.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8E837-1014-6EDE-CF07-02A4DC331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1EA696-9A95-956E-4EBB-9332C63444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530AB7-1883-8006-77BA-C39A05D6723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A850A166-3C12-CC0F-88E1-6345FFE3D1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365561-9A73-8A3C-21D4-86BF7B60C8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843318-CC5C-05C2-A412-40CF32E8C39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2FFE4FF-013F-0352-D296-CCF1FE00F6AE}"/>
              </a:ext>
            </a:extLst>
          </p:cNvPr>
          <p:cNvSpPr txBox="1"/>
          <p:nvPr/>
        </p:nvSpPr>
        <p:spPr>
          <a:xfrm>
            <a:off x="1033720" y="2141974"/>
            <a:ext cx="10541000" cy="33609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Intelligence:</a:t>
            </a:r>
          </a:p>
          <a:p>
            <a:pPr marL="285750" lvl="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addition to personality and personality traits, another important set of individual differences is intelligence. There are many types of intelligence, or mental abilities, including</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general mental ability,</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 information processing capacity, </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verbal ability, and </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emotional intelligence.</a:t>
            </a:r>
          </a:p>
        </p:txBody>
      </p:sp>
      <p:pic>
        <p:nvPicPr>
          <p:cNvPr id="7" name="Graphic 21">
            <a:extLst>
              <a:ext uri="{FF2B5EF4-FFF2-40B4-BE49-F238E27FC236}">
                <a16:creationId xmlns:a16="http://schemas.microsoft.com/office/drawing/2014/main" id="{3073FDD6-0472-4A89-26B4-804A6EFF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75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90F28-C622-1A35-17F5-F846D43247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D61724-ADAB-AD84-2170-98ADE7C276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03ED1F-08CC-F07A-F245-A7AB3DD1F65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CBC6B118-B02B-5B03-ABE1-11F50E0D1F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717EFF-B3CC-E09B-2FBB-068CC2C3CF6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9E4CC0-F21D-CB3E-CA07-7E11F639A83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F470354-B6C8-07E9-36D4-ABAAB5BFD1B8}"/>
              </a:ext>
            </a:extLst>
          </p:cNvPr>
          <p:cNvSpPr txBox="1"/>
          <p:nvPr/>
        </p:nvSpPr>
        <p:spPr>
          <a:xfrm>
            <a:off x="753140" y="2141974"/>
            <a:ext cx="10541000" cy="341632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General Mental  Ability:</a:t>
            </a: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General mental ability </a:t>
            </a:r>
            <a:r>
              <a:rPr lang="en-US" sz="2000" b="0" i="0" u="none" dirty="0">
                <a:solidFill>
                  <a:schemeClr val="tx1"/>
                </a:solidFill>
                <a:latin typeface="Times New Roman" panose="02020603050405020304" pitchFamily="18" charset="0"/>
                <a:cs typeface="Times New Roman" panose="02020603050405020304" pitchFamily="18" charset="0"/>
              </a:rPr>
              <a:t>is the capacity to rapidly and fluidly acquire, process, and apply information. It involves reasoning, remembering, understanding, and problem solving. It is associated with the increased ability to acquire, process, and synthesize information and has been defined simply as the </a:t>
            </a:r>
            <a:r>
              <a:rPr lang="en-US" sz="2000" b="1" i="0" u="sng" dirty="0">
                <a:solidFill>
                  <a:schemeClr val="tx1"/>
                </a:solidFill>
                <a:latin typeface="Times New Roman" panose="02020603050405020304" pitchFamily="18" charset="0"/>
                <a:cs typeface="Times New Roman" panose="02020603050405020304" pitchFamily="18" charset="0"/>
              </a:rPr>
              <a:t>ability to learn.</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 has supported the idea that mental ability is most important in complex jobs, when individuals are new to the job, and when there are changes in the workplace that require workers to learn new ways of performing their jobs. Some companies, particularly technology companies including Google, prefer to hire for </a:t>
            </a:r>
            <a:r>
              <a:rPr lang="en-US" sz="2000" b="1" i="0" u="sng" dirty="0">
                <a:solidFill>
                  <a:schemeClr val="tx1"/>
                </a:solidFill>
                <a:latin typeface="Times New Roman" panose="02020603050405020304" pitchFamily="18" charset="0"/>
                <a:cs typeface="Times New Roman" panose="02020603050405020304" pitchFamily="18" charset="0"/>
              </a:rPr>
              <a:t>general mental ability rather than experience</a:t>
            </a:r>
          </a:p>
        </p:txBody>
      </p:sp>
      <p:pic>
        <p:nvPicPr>
          <p:cNvPr id="7" name="Graphic 21">
            <a:extLst>
              <a:ext uri="{FF2B5EF4-FFF2-40B4-BE49-F238E27FC236}">
                <a16:creationId xmlns:a16="http://schemas.microsoft.com/office/drawing/2014/main" id="{6F715719-90B1-5965-9041-B642809775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702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421025-820E-777F-B4B0-6AB5D4604E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25424-A5FE-3501-F3EC-7889761BE1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0E112AF-0E61-64B0-4CDC-38E7D8D3B58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0B1B3B52-7205-B713-AE58-72361F62AB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0341C4-4BBC-51B3-629B-9ADFE9C438E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A4DCCF-7005-EE26-CBD7-D44F3A24428C}"/>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D2889EC-245D-B77E-A089-4A696D526D66}"/>
              </a:ext>
            </a:extLst>
          </p:cNvPr>
          <p:cNvSpPr txBox="1"/>
          <p:nvPr/>
        </p:nvSpPr>
        <p:spPr>
          <a:xfrm>
            <a:off x="753140" y="2141974"/>
            <a:ext cx="10541000" cy="310854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Information processing capacity:</a:t>
            </a:r>
          </a:p>
          <a:p>
            <a:pPr marL="285750" indent="-285750" algn="just">
              <a:buFont typeface="Wingdings" panose="05000000000000000000" pitchFamily="2" charset="2"/>
              <a:buChar char="§"/>
            </a:pPr>
            <a:r>
              <a:rPr lang="en-US" sz="2000" b="1" i="0" u="sng" dirty="0">
                <a:solidFill>
                  <a:schemeClr val="tx1"/>
                </a:solidFill>
                <a:latin typeface="Times New Roman" panose="02020603050405020304" pitchFamily="18" charset="0"/>
                <a:cs typeface="Times New Roman" panose="02020603050405020304" pitchFamily="18" charset="0"/>
              </a:rPr>
              <a:t>Information processing capacity </a:t>
            </a:r>
            <a:r>
              <a:rPr lang="en-US" sz="2000" b="0" i="0" u="none" dirty="0">
                <a:solidFill>
                  <a:schemeClr val="tx1"/>
                </a:solidFill>
                <a:latin typeface="Times New Roman" panose="02020603050405020304" pitchFamily="18" charset="0"/>
                <a:cs typeface="Times New Roman" panose="02020603050405020304" pitchFamily="18" charset="0"/>
              </a:rPr>
              <a:t>involves the way individuals process and organize information. Information processing capacity also helps explain differences between experts and novices on task learning and performance, as experts process and organize information more efficiently and accurately than novices.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General mental ability influences information processing capacity. Age also explains differences in information processing capacity. Relative to younger adults, older adults tend to have access to a wider amount and variety of information, although they are less able to process novel information quickly</a:t>
            </a:r>
          </a:p>
        </p:txBody>
      </p:sp>
      <p:pic>
        <p:nvPicPr>
          <p:cNvPr id="7" name="Graphic 21">
            <a:extLst>
              <a:ext uri="{FF2B5EF4-FFF2-40B4-BE49-F238E27FC236}">
                <a16:creationId xmlns:a16="http://schemas.microsoft.com/office/drawing/2014/main" id="{E90D46A2-CD26-CE3C-C246-8F373E010A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964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0327-1945-CB6B-FC5C-0B2E1F3C78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513821-AD68-2454-27F4-A202A37CCD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DA7AB65-D717-037A-1838-383B64C016C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B76F366-832A-E073-E804-B57968EDE1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059E63-99AA-2953-F963-E0D8502F1A2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E9DD633-1DF7-88A2-A774-10DB6B037F61}"/>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7C59D23-7AC1-1DE0-3F5D-D5BE251BE6EC}"/>
              </a:ext>
            </a:extLst>
          </p:cNvPr>
          <p:cNvSpPr txBox="1"/>
          <p:nvPr/>
        </p:nvSpPr>
        <p:spPr>
          <a:xfrm>
            <a:off x="753140" y="2141974"/>
            <a:ext cx="10541000" cy="280076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Information processing capacity:</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There are many different types of mental ability tests, including the Wonderlic Personnel Test, Raven’s Progressive Matrices, the Kaufman Brief Intelligence Test, and the Wechsler Abbreviated Scale of Intelligence..</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Because hiring discrimination can be legally problematic when using mental ability tests, it is best to evaluate the effect of mental ability tests on protected groups before using them on job candidates Many organizations use mental ability tests, including the National Football League.</a:t>
            </a:r>
          </a:p>
        </p:txBody>
      </p:sp>
      <p:pic>
        <p:nvPicPr>
          <p:cNvPr id="7" name="Graphic 21">
            <a:extLst>
              <a:ext uri="{FF2B5EF4-FFF2-40B4-BE49-F238E27FC236}">
                <a16:creationId xmlns:a16="http://schemas.microsoft.com/office/drawing/2014/main" id="{97B6D270-07F4-2C1F-FD55-C416BF5D79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72447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D7E072-6627-30CD-3FE1-559AA42F15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AF69C3-C77F-DC08-AC91-F9DD83B83CC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E290305-A96A-225E-553E-4E95DE95D15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5249D6D9-1035-3C35-0130-D0F3E2B48A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935158-BB3A-7F07-9BE2-5243D1C1755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E42CF0C-4964-ED4D-C116-E70C44D44D55}"/>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6573E80-2894-B8E9-E9F6-94896CF6AE93}"/>
              </a:ext>
            </a:extLst>
          </p:cNvPr>
          <p:cNvSpPr txBox="1"/>
          <p:nvPr/>
        </p:nvSpPr>
        <p:spPr>
          <a:xfrm>
            <a:off x="762000" y="2101396"/>
            <a:ext cx="10541000" cy="40318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Multiple Intelligences: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Researchers and scholars are realizing that there is more than one way to be smart. Gardner’s theory of multiple intelligences suggests that there are several distinct forms of intelligence that everyone possesses in varying degrees: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Linguistic: words and language</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Logical–mathematical: logic and numbers</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Musical: music, rhythm, and sound</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Bodily–kinesthetic: body movement and control</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Spatial–visual: images and space</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Interpersonal: other people’s feelings</a:t>
            </a:r>
          </a:p>
          <a:p>
            <a:pPr marL="342900" indent="-342900" algn="l">
              <a:buFont typeface="+mj-lt"/>
              <a:buAutoNum type="arabicParenR"/>
            </a:pPr>
            <a:r>
              <a:rPr lang="en-US" sz="2000" b="0" i="0" dirty="0">
                <a:solidFill>
                  <a:schemeClr val="tx1"/>
                </a:solidFill>
                <a:effectLst/>
                <a:latin typeface="Times New Roman" panose="02020603050405020304" pitchFamily="18" charset="0"/>
                <a:cs typeface="Times New Roman" panose="02020603050405020304" pitchFamily="18" charset="0"/>
              </a:rPr>
              <a:t>Intrapersonal: self-awareness</a:t>
            </a:r>
          </a:p>
        </p:txBody>
      </p:sp>
      <p:pic>
        <p:nvPicPr>
          <p:cNvPr id="7" name="Graphic 21">
            <a:extLst>
              <a:ext uri="{FF2B5EF4-FFF2-40B4-BE49-F238E27FC236}">
                <a16:creationId xmlns:a16="http://schemas.microsoft.com/office/drawing/2014/main" id="{42052C75-1BDA-EBD9-9726-862C196969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4152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5E02C-1A35-F74A-1864-76F5D88F48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885C02-55BD-6436-8611-32A8F2BC68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C022958-0ED6-C69E-8E48-D2078FAF3FC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27EFD69E-5F9F-D924-ABF5-73B9C0D7DD82}"/>
              </a:ext>
            </a:extLst>
          </p:cNvPr>
          <p:cNvSpPr/>
          <p:nvPr/>
        </p:nvSpPr>
        <p:spPr>
          <a:xfrm>
            <a:off x="928575" y="7274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71911C-28E8-3EC4-67DF-A839A039A225}"/>
              </a:ext>
            </a:extLst>
          </p:cNvPr>
          <p:cNvSpPr txBox="1"/>
          <p:nvPr/>
        </p:nvSpPr>
        <p:spPr>
          <a:xfrm>
            <a:off x="1152390" y="83440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68254C-A9C7-6E34-CB6C-F4F96A50AA1C}"/>
              </a:ext>
            </a:extLst>
          </p:cNvPr>
          <p:cNvSpPr txBox="1"/>
          <p:nvPr/>
        </p:nvSpPr>
        <p:spPr>
          <a:xfrm>
            <a:off x="1186687" y="982950"/>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1DC02E6-21E9-1245-F2A7-84E6B9BD2778}"/>
              </a:ext>
            </a:extLst>
          </p:cNvPr>
          <p:cNvSpPr txBox="1"/>
          <p:nvPr/>
        </p:nvSpPr>
        <p:spPr>
          <a:xfrm>
            <a:off x="753140" y="1893446"/>
            <a:ext cx="10541000" cy="10526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Multiple Intelligences:</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Matching Intelligence Types with Career Choices</a:t>
            </a:r>
          </a:p>
        </p:txBody>
      </p:sp>
      <p:pic>
        <p:nvPicPr>
          <p:cNvPr id="7" name="Graphic 21">
            <a:extLst>
              <a:ext uri="{FF2B5EF4-FFF2-40B4-BE49-F238E27FC236}">
                <a16:creationId xmlns:a16="http://schemas.microsoft.com/office/drawing/2014/main" id="{6EEC1862-3B0F-8994-AE43-6B4963D4E8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FFA1045-BAAF-38F4-55AB-AFF53A863C8B}"/>
              </a:ext>
            </a:extLst>
          </p:cNvPr>
          <p:cNvPicPr>
            <a:picLocks noChangeAspect="1"/>
          </p:cNvPicPr>
          <p:nvPr/>
        </p:nvPicPr>
        <p:blipFill>
          <a:blip r:embed="rId3"/>
          <a:stretch>
            <a:fillRect/>
          </a:stretch>
        </p:blipFill>
        <p:spPr>
          <a:xfrm>
            <a:off x="928575" y="3009131"/>
            <a:ext cx="9943438" cy="3121423"/>
          </a:xfrm>
          <a:prstGeom prst="rect">
            <a:avLst/>
          </a:prstGeom>
        </p:spPr>
      </p:pic>
    </p:spTree>
    <p:extLst>
      <p:ext uri="{BB962C8B-B14F-4D97-AF65-F5344CB8AC3E}">
        <p14:creationId xmlns:p14="http://schemas.microsoft.com/office/powerpoint/2010/main" val="1498002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D4E1A-D3B9-E638-E06E-6A3FFCBBE5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10B8DB-AB59-CD30-10CA-AC8E174D286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551FF9-0EA6-8F5B-EF58-CA5239E8A2B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155F64C1-5DCE-8C13-13C0-8705BA471CDE}"/>
              </a:ext>
            </a:extLst>
          </p:cNvPr>
          <p:cNvSpPr/>
          <p:nvPr/>
        </p:nvSpPr>
        <p:spPr>
          <a:xfrm>
            <a:off x="872784" y="7164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3719FA-CDF7-15D7-CC0F-0E2D7ED873A4}"/>
              </a:ext>
            </a:extLst>
          </p:cNvPr>
          <p:cNvSpPr txBox="1"/>
          <p:nvPr/>
        </p:nvSpPr>
        <p:spPr>
          <a:xfrm>
            <a:off x="1127125" y="853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EEAF18-6699-42BC-F669-B38DC00E143B}"/>
              </a:ext>
            </a:extLst>
          </p:cNvPr>
          <p:cNvSpPr txBox="1"/>
          <p:nvPr/>
        </p:nvSpPr>
        <p:spPr>
          <a:xfrm>
            <a:off x="1119929" y="100458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B85CB36-8D13-1DED-A35E-00B9738F6464}"/>
              </a:ext>
            </a:extLst>
          </p:cNvPr>
          <p:cNvSpPr txBox="1"/>
          <p:nvPr/>
        </p:nvSpPr>
        <p:spPr>
          <a:xfrm>
            <a:off x="753140" y="1779013"/>
            <a:ext cx="10541000" cy="105266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Multiple Intelligences:</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Matching Intelligence Types with Career Choices</a:t>
            </a:r>
          </a:p>
        </p:txBody>
      </p:sp>
      <p:pic>
        <p:nvPicPr>
          <p:cNvPr id="7" name="Graphic 21">
            <a:extLst>
              <a:ext uri="{FF2B5EF4-FFF2-40B4-BE49-F238E27FC236}">
                <a16:creationId xmlns:a16="http://schemas.microsoft.com/office/drawing/2014/main" id="{80BB1340-FA51-791A-5E4D-99C42A6B2A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F1A0411-C2B7-93A3-0A08-DDFD959653E8}"/>
              </a:ext>
            </a:extLst>
          </p:cNvPr>
          <p:cNvPicPr>
            <a:picLocks noChangeAspect="1"/>
          </p:cNvPicPr>
          <p:nvPr/>
        </p:nvPicPr>
        <p:blipFill>
          <a:blip r:embed="rId3"/>
          <a:stretch>
            <a:fillRect/>
          </a:stretch>
        </p:blipFill>
        <p:spPr>
          <a:xfrm>
            <a:off x="799990" y="2833849"/>
            <a:ext cx="9772735" cy="3170195"/>
          </a:xfrm>
          <a:prstGeom prst="rect">
            <a:avLst/>
          </a:prstGeom>
        </p:spPr>
      </p:pic>
    </p:spTree>
    <p:extLst>
      <p:ext uri="{BB962C8B-B14F-4D97-AF65-F5344CB8AC3E}">
        <p14:creationId xmlns:p14="http://schemas.microsoft.com/office/powerpoint/2010/main" val="135167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A5800-4C10-A4C6-9723-BA4871E293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599507-814E-1E57-4C00-986A9B659D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58756E9-609D-EF03-C65D-F723F92D532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B23832FD-6F32-9BA8-D9E9-740B8CF980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54A315-34DF-BFAC-C3AB-E00F0FCA875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A58E0C-5564-2229-D2DE-B4030C8E368D}"/>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F079CE1-8F11-CC58-86C1-6E302E05BE33}"/>
              </a:ext>
            </a:extLst>
          </p:cNvPr>
          <p:cNvSpPr txBox="1"/>
          <p:nvPr/>
        </p:nvSpPr>
        <p:spPr>
          <a:xfrm>
            <a:off x="762000" y="2101396"/>
            <a:ext cx="10541000" cy="372409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4- Emotional Intelligence:</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Emotional intelligence (EI) is an interpersonal capability that includes the ability to perceive and express emotions, to understand and use them, and to manage emotions in oneself and other people</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Expert Daniel Goleman defines emotional intelligence as “the capacity for recognizing our own feelings and those of others, for motivating ourselves, and for managing emotions well in ourselves and in our relationships.”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He describes five dimensions of EI that </a:t>
            </a:r>
            <a:r>
              <a:rPr lang="en-US" sz="2000" b="1" i="1" u="none" dirty="0">
                <a:solidFill>
                  <a:schemeClr val="tx1"/>
                </a:solidFill>
                <a:latin typeface="Times New Roman" panose="02020603050405020304" pitchFamily="18" charset="0"/>
                <a:cs typeface="Times New Roman" panose="02020603050405020304" pitchFamily="18" charset="0"/>
              </a:rPr>
              <a:t>include three personal competencies (self-awareness, self-regulation, and motivation) and two social competencies (empathy and social skills).</a:t>
            </a:r>
            <a:r>
              <a:rPr lang="en-US" sz="2000" b="0" i="0" u="none" dirty="0">
                <a:solidFill>
                  <a:schemeClr val="tx1"/>
                </a:solidFill>
                <a:latin typeface="Times New Roman" panose="02020603050405020304" pitchFamily="18" charset="0"/>
                <a:cs typeface="Times New Roman" panose="02020603050405020304" pitchFamily="18" charset="0"/>
              </a:rPr>
              <a:t> Emotional capabilities may operate at multiple levels to influence change in organizations</a:t>
            </a:r>
            <a:endParaRPr lang="en-US" sz="2000" b="0" i="0" dirty="0">
              <a:solidFill>
                <a:schemeClr val="tx1"/>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37245AD-DBFA-A0B2-A842-E93A8E341C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0683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B76F7-A02A-F185-2BB9-01B3E5A485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EF6222-AE68-189D-CC90-33F0717781E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E11F1C6-7DC9-091F-E932-8266A1796E5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39BB2556-0F80-BC88-B496-2DD07DDE6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6E6B8D-9F4D-F3EE-B98D-973EA50DF9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A174B9-5892-8C88-555A-0A0B581E4ECE}"/>
              </a:ext>
            </a:extLst>
          </p:cNvPr>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B4339B1-216C-C332-B815-58B45F2F9A67}"/>
              </a:ext>
            </a:extLst>
          </p:cNvPr>
          <p:cNvSpPr txBox="1"/>
          <p:nvPr/>
        </p:nvSpPr>
        <p:spPr>
          <a:xfrm>
            <a:off x="762000" y="2101396"/>
            <a:ext cx="10541000" cy="372409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4- Emotional Intelligence:</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five dimensions comprising emotional intelligence are:</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Self-awareness</a:t>
            </a:r>
            <a:r>
              <a:rPr lang="en-US" sz="2000" b="0" i="0" u="none" dirty="0">
                <a:solidFill>
                  <a:schemeClr val="tx1"/>
                </a:solidFill>
                <a:latin typeface="Times New Roman" panose="02020603050405020304" pitchFamily="18" charset="0"/>
                <a:cs typeface="Times New Roman" panose="02020603050405020304" pitchFamily="18" charset="0"/>
              </a:rPr>
              <a:t>: being aware of what you are feeling</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Self-motivation</a:t>
            </a:r>
            <a:r>
              <a:rPr lang="en-US" sz="2000" b="0" i="0" u="none" dirty="0">
                <a:solidFill>
                  <a:schemeClr val="tx1"/>
                </a:solidFill>
                <a:latin typeface="Times New Roman" panose="02020603050405020304" pitchFamily="18" charset="0"/>
                <a:cs typeface="Times New Roman" panose="02020603050405020304" pitchFamily="18" charset="0"/>
              </a:rPr>
              <a:t>: persisting in the face of obstacles, setbacks, and failures</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Self-management</a:t>
            </a:r>
            <a:r>
              <a:rPr lang="en-US" sz="2000" b="0" i="0" u="none" dirty="0">
                <a:solidFill>
                  <a:schemeClr val="tx1"/>
                </a:solidFill>
                <a:latin typeface="Times New Roman" panose="02020603050405020304" pitchFamily="18" charset="0"/>
                <a:cs typeface="Times New Roman" panose="02020603050405020304" pitchFamily="18" charset="0"/>
              </a:rPr>
              <a:t>: managing your own emotions and impulses</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Empathy</a:t>
            </a:r>
            <a:r>
              <a:rPr lang="en-US" sz="2000" b="0" i="0" u="none" dirty="0">
                <a:solidFill>
                  <a:schemeClr val="tx1"/>
                </a:solidFill>
                <a:latin typeface="Times New Roman" panose="02020603050405020304" pitchFamily="18" charset="0"/>
                <a:cs typeface="Times New Roman" panose="02020603050405020304" pitchFamily="18" charset="0"/>
              </a:rPr>
              <a:t>: sensing how others are feeling</a:t>
            </a:r>
          </a:p>
          <a:p>
            <a:pPr marL="342900" indent="-342900" algn="just">
              <a:buFont typeface="+mj-lt"/>
              <a:buAutoNum type="arabicPeriod"/>
            </a:pPr>
            <a:r>
              <a:rPr lang="en-US" sz="2000" b="1" i="0" u="none" dirty="0">
                <a:solidFill>
                  <a:schemeClr val="tx1"/>
                </a:solidFill>
                <a:latin typeface="Times New Roman" panose="02020603050405020304" pitchFamily="18" charset="0"/>
                <a:cs typeface="Times New Roman" panose="02020603050405020304" pitchFamily="18" charset="0"/>
              </a:rPr>
              <a:t>Social skills: </a:t>
            </a:r>
            <a:r>
              <a:rPr lang="en-US" sz="2000" b="0" i="0" u="none" dirty="0">
                <a:solidFill>
                  <a:schemeClr val="tx1"/>
                </a:solidFill>
                <a:latin typeface="Times New Roman" panose="02020603050405020304" pitchFamily="18" charset="0"/>
                <a:cs typeface="Times New Roman" panose="02020603050405020304" pitchFamily="18" charset="0"/>
              </a:rPr>
              <a:t>effectively handling the emotions of others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You can get a rough estimate of your EI by taking the EI self-assessment from About.com at:</a:t>
            </a:r>
          </a:p>
          <a:p>
            <a:pPr marL="285750" indent="-285750" algn="l">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none" dirty="0">
                <a:solidFill>
                  <a:schemeClr val="tx1"/>
                </a:solidFill>
                <a:latin typeface="Times New Roman" panose="02020603050405020304" pitchFamily="18" charset="0"/>
                <a:cs typeface="Times New Roman" panose="02020603050405020304" pitchFamily="18" charset="0"/>
              </a:rPr>
              <a:t>http://psychology.about.com/library/quiz/bl_eq_quiz.htm.</a:t>
            </a:r>
          </a:p>
        </p:txBody>
      </p:sp>
      <p:pic>
        <p:nvPicPr>
          <p:cNvPr id="7" name="Graphic 21">
            <a:extLst>
              <a:ext uri="{FF2B5EF4-FFF2-40B4-BE49-F238E27FC236}">
                <a16:creationId xmlns:a16="http://schemas.microsoft.com/office/drawing/2014/main" id="{6F81EFA2-9857-7F6C-DB21-114F09662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75830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9D5F2-B596-D4E9-DBBA-8807E3E1BB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809887-7F9C-2CAC-9098-1A8D19C1982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B402D03-2450-A136-E95C-DAB6B860D7C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7ED89A04-D792-6062-87F0-443CFD138E5F}"/>
              </a:ext>
            </a:extLst>
          </p:cNvPr>
          <p:cNvSpPr/>
          <p:nvPr/>
        </p:nvSpPr>
        <p:spPr>
          <a:xfrm>
            <a:off x="995064" y="6288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9E51F7-FE35-24E9-9077-FA032AF61425}"/>
              </a:ext>
            </a:extLst>
          </p:cNvPr>
          <p:cNvSpPr txBox="1"/>
          <p:nvPr/>
        </p:nvSpPr>
        <p:spPr>
          <a:xfrm>
            <a:off x="1179882" y="84954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B59F78E-FC9D-34EB-3FBD-53747FAB943D}"/>
              </a:ext>
            </a:extLst>
          </p:cNvPr>
          <p:cNvSpPr txBox="1"/>
          <p:nvPr/>
        </p:nvSpPr>
        <p:spPr>
          <a:xfrm>
            <a:off x="1152790" y="99051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2BACCB3-EDAF-B25C-D167-A06CDEE37FEA}"/>
              </a:ext>
            </a:extLst>
          </p:cNvPr>
          <p:cNvSpPr txBox="1"/>
          <p:nvPr/>
        </p:nvSpPr>
        <p:spPr>
          <a:xfrm>
            <a:off x="753140" y="1683371"/>
            <a:ext cx="10541000" cy="43396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Learning style </a:t>
            </a:r>
            <a:r>
              <a:rPr lang="en-US" sz="2000" b="0" i="0" u="none" dirty="0">
                <a:solidFill>
                  <a:schemeClr val="tx1"/>
                </a:solidFill>
                <a:latin typeface="Times New Roman" panose="02020603050405020304" pitchFamily="18" charset="0"/>
                <a:cs typeface="Times New Roman" panose="02020603050405020304" pitchFamily="18" charset="0"/>
              </a:rPr>
              <a:t>refers to individual differences and preferences in how we process information while problem solving, learning, or engaging in similar activities.</a:t>
            </a:r>
          </a:p>
          <a:p>
            <a:pPr marL="0" indent="0" algn="just">
              <a:buFont typeface="Wingdings" panose="05000000000000000000" pitchFamily="2" charset="2"/>
              <a:buNone/>
            </a:pPr>
            <a:r>
              <a:rPr lang="en-US" sz="2000" b="1" i="1" u="sng" dirty="0">
                <a:latin typeface="Times New Roman" panose="02020603050405020304" pitchFamily="18" charset="0"/>
                <a:cs typeface="Times New Roman" panose="02020603050405020304" pitchFamily="18" charset="0"/>
              </a:rPr>
              <a:t>There are several of the most popular approaches to learning styles:</a:t>
            </a:r>
          </a:p>
          <a:p>
            <a:pPr marL="0" indent="0" algn="just">
              <a:buFont typeface="Wingdings" panose="05000000000000000000" pitchFamily="2" charset="2"/>
              <a:buNone/>
            </a:pPr>
            <a:r>
              <a:rPr lang="en-US" sz="2000" b="1" i="1" u="sng" dirty="0">
                <a:solidFill>
                  <a:srgbClr val="C00000"/>
                </a:solidFill>
                <a:latin typeface="Times New Roman" panose="02020603050405020304" pitchFamily="18" charset="0"/>
                <a:cs typeface="Times New Roman" panose="02020603050405020304" pitchFamily="18" charset="0"/>
              </a:rPr>
              <a:t>1- A sensory modality </a:t>
            </a:r>
            <a:r>
              <a:rPr lang="en-US" sz="2000" b="0" i="0" u="none" dirty="0">
                <a:solidFill>
                  <a:schemeClr val="tx1"/>
                </a:solidFill>
                <a:latin typeface="Times New Roman" panose="02020603050405020304" pitchFamily="18" charset="0"/>
                <a:cs typeface="Times New Roman" panose="02020603050405020304" pitchFamily="18" charset="0"/>
              </a:rPr>
              <a:t>is a system that interacts with the environment through one of the basic senses. The most important sensory modalities are:</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Visual: learning by seeing</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Auditory: learning by hearing</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Tactile: learning by touching</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Kinesthetic: learning by doing</a:t>
            </a:r>
          </a:p>
          <a:p>
            <a:pPr marL="0" indent="0" algn="just">
              <a:buFont typeface="Wingdings" panose="05000000000000000000" pitchFamily="2" charset="2"/>
              <a:buNone/>
            </a:pPr>
            <a:r>
              <a:rPr lang="en-US" sz="2000" b="0" i="0" u="none" dirty="0">
                <a:solidFill>
                  <a:schemeClr val="tx1"/>
                </a:solidFill>
                <a:latin typeface="Times New Roman" panose="02020603050405020304" pitchFamily="18" charset="0"/>
                <a:cs typeface="Times New Roman" panose="02020603050405020304" pitchFamily="18" charset="0"/>
              </a:rPr>
              <a:t>according to researchers, about 20–30 percent of American students are auditory; about 40 percent are visual; and the remaining 30–40 percent are either tactile/kinesthetic, visual/tactile, or some combinations of the above major senses.</a:t>
            </a:r>
          </a:p>
        </p:txBody>
      </p:sp>
      <p:pic>
        <p:nvPicPr>
          <p:cNvPr id="7" name="Graphic 21">
            <a:extLst>
              <a:ext uri="{FF2B5EF4-FFF2-40B4-BE49-F238E27FC236}">
                <a16:creationId xmlns:a16="http://schemas.microsoft.com/office/drawing/2014/main" id="{CC0EAA23-6B15-B65D-47A8-48FF6AA9C3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3070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F0AEB-CFF2-71E0-A30C-05ED4F3340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266BF4-1F95-71DB-2D10-92902BB3DD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45698F8-1E72-81FA-C206-0462ABD53EE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DDEFE106-E1CC-2985-7BEC-AA7B5A7EC18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EB59C4-262A-9B42-7EF9-5DF72817262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90F828-D3BC-92D9-A442-2627BB3A05D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8AB8315-0D70-3068-BB8B-B0A558D34622}"/>
              </a:ext>
            </a:extLst>
          </p:cNvPr>
          <p:cNvSpPr txBox="1"/>
          <p:nvPr/>
        </p:nvSpPr>
        <p:spPr>
          <a:xfrm>
            <a:off x="753140" y="1779013"/>
            <a:ext cx="10541000" cy="43396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Learning Style Inventory</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2- </a:t>
            </a: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The Kolb Learning Style Inventory</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is one of the more dominant approaches to categorizing cognitive styles. According to David Kolb, the four basic learning modes are </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active experimentation, reflective observation, concrete experience, and abstract conceptualization</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1" u="sng" strike="noStrike" kern="1200" dirty="0">
                <a:solidFill>
                  <a:srgbClr val="000000"/>
                </a:solidFill>
                <a:effectLst/>
                <a:latin typeface="Times New Roman" panose="02020603050405020304" pitchFamily="18" charset="0"/>
                <a:cs typeface="Times New Roman" panose="02020603050405020304" pitchFamily="18" charset="0"/>
              </a:rPr>
              <a:t>Kolb suggests that there are four basic learning styles:</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1- </a:t>
            </a:r>
            <a:r>
              <a:rPr lang="en-US" sz="2000" b="1" i="0" u="sng" strike="noStrike" kern="1200" dirty="0" err="1">
                <a:solidFill>
                  <a:srgbClr val="000000"/>
                </a:solidFill>
                <a:effectLst/>
                <a:latin typeface="Times New Roman" panose="02020603050405020304" pitchFamily="18" charset="0"/>
                <a:cs typeface="Times New Roman" panose="02020603050405020304" pitchFamily="18" charset="0"/>
              </a:rPr>
              <a:t>Convergers</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depend primarily on active experimentation and abstract conceptualization to learn. People with this style are superior in technical tasks and problems and inferior in interpersonal learning settings.</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2-  </a:t>
            </a:r>
            <a:r>
              <a:rPr lang="en-US" sz="2000" b="1" i="0" u="sng" strike="noStrike" kern="1200" dirty="0" err="1">
                <a:solidFill>
                  <a:srgbClr val="000000"/>
                </a:solidFill>
                <a:effectLst/>
                <a:latin typeface="Times New Roman" panose="02020603050405020304" pitchFamily="18" charset="0"/>
                <a:cs typeface="Times New Roman" panose="02020603050405020304" pitchFamily="18" charset="0"/>
              </a:rPr>
              <a:t>Divergers</a:t>
            </a:r>
            <a:r>
              <a:rPr lang="en-US" sz="2000" b="1" i="0" u="sng"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depend primarily on concrete experience and reflective observation. People with this style tend to organize concrete situations from different perspectives and structure their relationships into a meaningful whole. They are superior in generating alternative hypotheses and ideas and tend to be imaginative and people- or feeling-oriented.</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3DF19FC3-8B0C-7BEE-6B85-12BAE4EDF9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2413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FADE6-B2AA-21DE-A463-B4ACECE451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6BAE5A-0C93-BC94-DC46-064FE16C69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8FC2074-D774-D530-895B-F0D1E8A7884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5DC1819A-44AF-D9CF-6992-507FA93A3C9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D5242FC-1A34-9DD7-EA0A-8A358B2EB4A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0617E31-A01B-F212-A68F-B3DA6A0D112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2BD3715-FC59-96E4-7902-5C7C60CA004A}"/>
              </a:ext>
            </a:extLst>
          </p:cNvPr>
          <p:cNvSpPr txBox="1"/>
          <p:nvPr/>
        </p:nvSpPr>
        <p:spPr>
          <a:xfrm>
            <a:off x="825500" y="2075917"/>
            <a:ext cx="10541000" cy="310854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3- Assimilators: </a:t>
            </a:r>
            <a:r>
              <a:rPr lang="en-US" sz="2000" b="0" i="0" u="none" dirty="0">
                <a:solidFill>
                  <a:schemeClr val="tx1"/>
                </a:solidFill>
                <a:latin typeface="Times New Roman" panose="02020603050405020304" pitchFamily="18" charset="0"/>
                <a:cs typeface="Times New Roman" panose="02020603050405020304" pitchFamily="18" charset="0"/>
              </a:rPr>
              <a:t>depend on abstract conceptualization and reflective observation. These individuals tend to be more concerned about abstract concepts and ideas than about people. They also tend to focus on the logical soundness and preciseness of ideas, rather than the ideas’ practical values; they tend to work in research and planning units.</a:t>
            </a:r>
          </a:p>
          <a:p>
            <a:pPr marL="0" indent="0" algn="just">
              <a:buFont typeface="Wingdings" panose="05000000000000000000" pitchFamily="2" charset="2"/>
              <a:buNone/>
            </a:pPr>
            <a:endParaRPr lang="en-US" sz="2000"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4- Accommodators</a:t>
            </a:r>
            <a:r>
              <a:rPr lang="en-US" sz="2000" b="0" i="0" u="none" dirty="0">
                <a:solidFill>
                  <a:schemeClr val="tx1"/>
                </a:solidFill>
                <a:latin typeface="Times New Roman" panose="02020603050405020304" pitchFamily="18" charset="0"/>
                <a:cs typeface="Times New Roman" panose="02020603050405020304" pitchFamily="18" charset="0"/>
              </a:rPr>
              <a:t>: rely mainly on active experimentation and concrete experiences and focus on risk taking, opportunity seeking, and action. Accommodators tend to deal with people easily and specialize in action-oriented jobs, such as marketing and sales.</a:t>
            </a:r>
          </a:p>
        </p:txBody>
      </p:sp>
      <p:pic>
        <p:nvPicPr>
          <p:cNvPr id="7" name="Graphic 21">
            <a:extLst>
              <a:ext uri="{FF2B5EF4-FFF2-40B4-BE49-F238E27FC236}">
                <a16:creationId xmlns:a16="http://schemas.microsoft.com/office/drawing/2014/main" id="{E1D246F0-C414-C715-EE7C-8076454485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86058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AB790-48B8-3E9B-4E55-A81E900C0C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633A5-C6EA-C9C1-0B74-DE2F0906CD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848218F-70C5-4457-A501-123A4C37FF5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D0561D0E-09DC-6634-51A2-9B191653D3D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BBFF02-293B-3863-7AD1-538AB8D27E1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31D76C-231D-1C13-EA94-FEC68A38191F}"/>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33641D0-9FB0-1F5D-0CF7-8B7908F0DCCE}"/>
              </a:ext>
            </a:extLst>
          </p:cNvPr>
          <p:cNvSpPr txBox="1"/>
          <p:nvPr/>
        </p:nvSpPr>
        <p:spPr>
          <a:xfrm>
            <a:off x="825500" y="2075917"/>
            <a:ext cx="10541000" cy="372409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3- Learning style orientations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predict preferences for instructional methods beyond the Big Five personality traits. They identified five key factors:</a:t>
            </a:r>
          </a:p>
          <a:p>
            <a:pPr marL="342900" indent="-342900" algn="just">
              <a:buFont typeface="+mj-lt"/>
              <a:buAutoNum type="arabicPeriod"/>
            </a:pPr>
            <a:r>
              <a:rPr lang="en-US" sz="2000" b="0" i="1" u="none" dirty="0">
                <a:solidFill>
                  <a:schemeClr val="tx1"/>
                </a:solidFill>
                <a:latin typeface="Times New Roman" panose="02020603050405020304" pitchFamily="18" charset="0"/>
                <a:cs typeface="Times New Roman" panose="02020603050405020304" pitchFamily="18" charset="0"/>
              </a:rPr>
              <a:t>Discovery learning: </a:t>
            </a:r>
            <a:r>
              <a:rPr lang="en-US" sz="2000" b="0" i="0" u="none" dirty="0">
                <a:solidFill>
                  <a:schemeClr val="tx1"/>
                </a:solidFill>
                <a:latin typeface="Times New Roman" panose="02020603050405020304" pitchFamily="18" charset="0"/>
                <a:cs typeface="Times New Roman" panose="02020603050405020304" pitchFamily="18" charset="0"/>
              </a:rPr>
              <a:t>an inclination for exploration during learning. Discovery learners prefer subjective assessments, interactional activities, informational methods, and active-reflective activities.</a:t>
            </a:r>
          </a:p>
          <a:p>
            <a:pPr marL="342900" indent="-342900" algn="just">
              <a:buFont typeface="+mj-lt"/>
              <a:buAutoNum type="arabicPeriod"/>
            </a:pPr>
            <a:r>
              <a:rPr lang="en-US" sz="2000" b="0" i="1" u="none" dirty="0">
                <a:solidFill>
                  <a:schemeClr val="tx1"/>
                </a:solidFill>
                <a:latin typeface="Times New Roman" panose="02020603050405020304" pitchFamily="18" charset="0"/>
                <a:cs typeface="Times New Roman" panose="02020603050405020304" pitchFamily="18" charset="0"/>
              </a:rPr>
              <a:t>Experiential learning: </a:t>
            </a:r>
            <a:r>
              <a:rPr lang="en-US" sz="2000" b="0" i="0" u="none" dirty="0">
                <a:solidFill>
                  <a:schemeClr val="tx1"/>
                </a:solidFill>
                <a:latin typeface="Times New Roman" panose="02020603050405020304" pitchFamily="18" charset="0"/>
                <a:cs typeface="Times New Roman" panose="02020603050405020304" pitchFamily="18" charset="0"/>
              </a:rPr>
              <a:t>a desire for hands-on approaches to instruction. Experiential learning is positively related to a preference for action activities.</a:t>
            </a:r>
          </a:p>
          <a:p>
            <a:pPr marL="342900" indent="-342900" algn="just">
              <a:buFont typeface="+mj-lt"/>
              <a:buAutoNum type="arabicPeriod"/>
            </a:pPr>
            <a:r>
              <a:rPr lang="en-US" sz="2000" b="0" i="1" u="none" dirty="0">
                <a:solidFill>
                  <a:schemeClr val="tx1"/>
                </a:solidFill>
                <a:latin typeface="Times New Roman" panose="02020603050405020304" pitchFamily="18" charset="0"/>
                <a:cs typeface="Times New Roman" panose="02020603050405020304" pitchFamily="18" charset="0"/>
              </a:rPr>
              <a:t>Observational learning</a:t>
            </a:r>
            <a:r>
              <a:rPr lang="en-US" sz="2000" b="0" i="0" u="none" dirty="0">
                <a:solidFill>
                  <a:schemeClr val="tx1"/>
                </a:solidFill>
                <a:latin typeface="Times New Roman" panose="02020603050405020304" pitchFamily="18" charset="0"/>
                <a:cs typeface="Times New Roman" panose="02020603050405020304" pitchFamily="18" charset="0"/>
              </a:rPr>
              <a:t>: a preference for external stimuli such as demonstrations and diagrams to help facilitate learning. Observational learning is positively related to preference for informational methods and active-reflective methods.</a:t>
            </a:r>
          </a:p>
        </p:txBody>
      </p:sp>
      <p:pic>
        <p:nvPicPr>
          <p:cNvPr id="7" name="Graphic 21">
            <a:extLst>
              <a:ext uri="{FF2B5EF4-FFF2-40B4-BE49-F238E27FC236}">
                <a16:creationId xmlns:a16="http://schemas.microsoft.com/office/drawing/2014/main" id="{4B986815-31B2-43A9-5D35-12E1117EB2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8744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6F64E-F341-B25C-6122-5332E53911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9B1D17-8564-5D0F-5DD5-8A4AFEF3F9F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9E071E-D529-8550-9FEC-FC1D6721D2F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9C22577-2C8F-90F2-8102-7C74923A522F}"/>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B5DCE5-3524-145D-D9EA-7CEB1270355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611C48B-3F6A-2E9D-4167-E42F1418F16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C235BED-63AC-1195-1C24-79327280F430}"/>
              </a:ext>
            </a:extLst>
          </p:cNvPr>
          <p:cNvSpPr txBox="1"/>
          <p:nvPr/>
        </p:nvSpPr>
        <p:spPr>
          <a:xfrm>
            <a:off x="825500" y="2075917"/>
            <a:ext cx="10541000" cy="280076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Learning Styles:</a:t>
            </a:r>
          </a:p>
          <a:p>
            <a:pPr marL="0" indent="0" algn="just">
              <a:buFont typeface="Wingdings" panose="05000000000000000000" pitchFamily="2" charset="2"/>
              <a:buNone/>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3- Learning style orientations </a:t>
            </a:r>
          </a:p>
          <a:p>
            <a:pPr marL="0" indent="0" algn="just">
              <a:buFont typeface="Wingdings" panose="05000000000000000000" pitchFamily="2" charset="2"/>
              <a:buNone/>
            </a:pPr>
            <a:endParaRPr lang="en-US" sz="2000" b="1" u="sng" dirty="0">
              <a:solidFill>
                <a:srgbClr val="C00000"/>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i="0" u="none" dirty="0">
                <a:solidFill>
                  <a:schemeClr val="tx1"/>
                </a:solidFill>
                <a:latin typeface="Times New Roman" panose="02020603050405020304" pitchFamily="18" charset="0"/>
                <a:cs typeface="Times New Roman" panose="02020603050405020304" pitchFamily="18" charset="0"/>
              </a:rPr>
              <a:t>4</a:t>
            </a:r>
            <a:r>
              <a:rPr lang="en-US" sz="2000" b="0" i="1" u="none" dirty="0">
                <a:solidFill>
                  <a:schemeClr val="tx1"/>
                </a:solidFill>
                <a:latin typeface="Times New Roman" panose="02020603050405020304" pitchFamily="18" charset="0"/>
                <a:cs typeface="Times New Roman" panose="02020603050405020304" pitchFamily="18" charset="0"/>
              </a:rPr>
              <a:t>. Structured learning: a </a:t>
            </a:r>
            <a:r>
              <a:rPr lang="en-US" sz="2000" b="0" i="0" u="none" dirty="0">
                <a:solidFill>
                  <a:schemeClr val="tx1"/>
                </a:solidFill>
                <a:latin typeface="Times New Roman" panose="02020603050405020304" pitchFamily="18" charset="0"/>
                <a:cs typeface="Times New Roman" panose="02020603050405020304" pitchFamily="18" charset="0"/>
              </a:rPr>
              <a:t>preference for processing strategies such as taking notes, writing down task steps, and so forth. Structured learning is related to preferences for subjective assessments.</a:t>
            </a:r>
          </a:p>
          <a:p>
            <a:pPr marL="0" indent="0" algn="just">
              <a:buFont typeface="+mj-lt"/>
              <a:buNone/>
            </a:pPr>
            <a:endParaRPr lang="en-US" sz="2000"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0" i="0" u="none" dirty="0">
                <a:solidFill>
                  <a:schemeClr val="tx1"/>
                </a:solidFill>
                <a:latin typeface="Times New Roman" panose="02020603050405020304" pitchFamily="18" charset="0"/>
                <a:cs typeface="Times New Roman" panose="02020603050405020304" pitchFamily="18" charset="0"/>
              </a:rPr>
              <a:t>5</a:t>
            </a:r>
            <a:r>
              <a:rPr lang="en-US" sz="2000" b="0" i="1" u="none" dirty="0">
                <a:solidFill>
                  <a:schemeClr val="tx1"/>
                </a:solidFill>
                <a:latin typeface="Times New Roman" panose="02020603050405020304" pitchFamily="18" charset="0"/>
                <a:cs typeface="Times New Roman" panose="02020603050405020304" pitchFamily="18" charset="0"/>
              </a:rPr>
              <a:t>. Group learning: </a:t>
            </a:r>
            <a:r>
              <a:rPr lang="en-US" sz="2000" b="0" i="0" u="none" dirty="0">
                <a:solidFill>
                  <a:schemeClr val="tx1"/>
                </a:solidFill>
                <a:latin typeface="Times New Roman" panose="02020603050405020304" pitchFamily="18" charset="0"/>
                <a:cs typeface="Times New Roman" panose="02020603050405020304" pitchFamily="18" charset="0"/>
              </a:rPr>
              <a:t>a preference to work with others while learning. Group learning is related to preferences for action and interactional learning</a:t>
            </a:r>
          </a:p>
        </p:txBody>
      </p:sp>
      <p:pic>
        <p:nvPicPr>
          <p:cNvPr id="7" name="Graphic 21">
            <a:extLst>
              <a:ext uri="{FF2B5EF4-FFF2-40B4-BE49-F238E27FC236}">
                <a16:creationId xmlns:a16="http://schemas.microsoft.com/office/drawing/2014/main" id="{1C48113F-3CFA-39ED-AACC-B5B6C1DB17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6131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3A8C1-4C73-EE3A-6CD0-AF879017EC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9DB0F9-E5F7-0FAC-B321-ACCFA14D3B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831520-D63C-88B8-0567-3FFC21592DD7}"/>
              </a:ext>
            </a:extLst>
          </p:cNvPr>
          <p:cNvSpPr txBox="1"/>
          <p:nvPr/>
        </p:nvSpPr>
        <p:spPr>
          <a:xfrm>
            <a:off x="2513150" y="1019069"/>
            <a:ext cx="732402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3D9173BC-0C80-E54E-06DE-5C6C81E7EE4B}"/>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635848-7164-295F-4EF6-076397AFAD8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91A7417-AB79-DD87-14B8-FB54B79448CC}"/>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1175F0F-5D5E-93A5-0321-03CDD04CDE09}"/>
              </a:ext>
            </a:extLst>
          </p:cNvPr>
          <p:cNvSpPr txBox="1"/>
          <p:nvPr/>
        </p:nvSpPr>
        <p:spPr>
          <a:xfrm>
            <a:off x="1442991" y="3290734"/>
            <a:ext cx="9264338" cy="66120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Attitudes in Organizations</a:t>
            </a:r>
          </a:p>
        </p:txBody>
      </p:sp>
      <p:pic>
        <p:nvPicPr>
          <p:cNvPr id="7" name="Graphic 21">
            <a:extLst>
              <a:ext uri="{FF2B5EF4-FFF2-40B4-BE49-F238E27FC236}">
                <a16:creationId xmlns:a16="http://schemas.microsoft.com/office/drawing/2014/main" id="{00265097-D9BE-1EF7-AB7C-F2956F877B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70810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29876-974E-8B12-2417-75A194DDEB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838241-CBCF-2F6B-B37D-C5B003CD48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C0563F2-20C4-D2EC-AFEA-454CBFCB257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7FD7606F-3541-1BA8-22E0-3D8B9770DAF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E68978-C7E9-2FE1-FDD3-BDED4298499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BBC0C9-74A2-491D-6E4B-7DB705C4932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F761E4A-956C-C3DA-F7AE-1737CB55BBB5}"/>
              </a:ext>
            </a:extLst>
          </p:cNvPr>
          <p:cNvSpPr txBox="1"/>
          <p:nvPr/>
        </p:nvSpPr>
        <p:spPr>
          <a:xfrm>
            <a:off x="762000" y="2071591"/>
            <a:ext cx="10541000" cy="3600986"/>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 :</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ED7D31">
                    <a:lumMod val="75000"/>
                  </a:srgbClr>
                </a:solidFill>
                <a:effectLst/>
                <a:uLnTx/>
                <a:uFillTx/>
                <a:latin typeface="Times New Roman" panose="02020603050405020304" pitchFamily="18" charset="0"/>
                <a:ea typeface="+mn-ea"/>
                <a:cs typeface="Times New Roman" panose="02020603050405020304" pitchFamily="18" charset="0"/>
              </a:rPr>
              <a:t>Attitude Is a Choice at Pike Place Fish Market </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John Yokoyama did not plan on owning Seattle’s Pike Place Fish Market. </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when the owner of the business decided to get out, Yokoyama decided to buy the business instead of losing his job.</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 emulated the previous owner’s negative attitudes, anger, and fear-based management style. No one working there was having fun, including Yokoyama.</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his business struggled, employee turnover was high and morale was low.</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Yokoyama knew he was not getting the best from his employees and</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finally recognized that he needed to change his managerial values and style to save his business.</a:t>
            </a:r>
          </a:p>
          <a:p>
            <a:pPr marL="285750" marR="0" lvl="0" indent="-285750" algn="just" defTabSz="914400" rtl="0" eaLnBrk="1" fontAlgn="auto" latinLnBrk="0" hangingPunct="1">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Yokoyama asks you for advice on improving his employees’ attitudes.</a:t>
            </a:r>
          </a:p>
        </p:txBody>
      </p:sp>
      <p:pic>
        <p:nvPicPr>
          <p:cNvPr id="7" name="Graphic 21">
            <a:extLst>
              <a:ext uri="{FF2B5EF4-FFF2-40B4-BE49-F238E27FC236}">
                <a16:creationId xmlns:a16="http://schemas.microsoft.com/office/drawing/2014/main" id="{34B30B5D-CD9B-CE6B-6CA1-000460739A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26585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402ECE-FD77-95FC-438B-BC749DCDA4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442DBC-521A-82E8-EF74-1A4711CCE88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375734-3B5C-727D-A6A8-964E16B96F48}"/>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CF345DF7-6606-90FA-C870-1B6856F4F18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1A2FE6-EECC-1DE5-778E-79739A905A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6279DF-4C02-DD67-5E99-D200D876680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D1F3B76-5ED1-BE9F-045E-6615D92DD4D8}"/>
              </a:ext>
            </a:extLst>
          </p:cNvPr>
          <p:cNvSpPr txBox="1"/>
          <p:nvPr/>
        </p:nvSpPr>
        <p:spPr>
          <a:xfrm>
            <a:off x="762000" y="2071591"/>
            <a:ext cx="10541000"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 :</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ED7D31">
                    <a:lumMod val="75000"/>
                  </a:srgbClr>
                </a:solidFill>
                <a:effectLst/>
                <a:uLnTx/>
                <a:uFillTx/>
                <a:latin typeface="Times New Roman" panose="02020603050405020304" pitchFamily="18" charset="0"/>
                <a:ea typeface="+mn-ea"/>
                <a:cs typeface="Times New Roman" panose="02020603050405020304" pitchFamily="18" charset="0"/>
              </a:rPr>
              <a:t>Attitude Is a Choice at Pike Place Fish Market </a:t>
            </a:r>
          </a:p>
        </p:txBody>
      </p:sp>
      <p:pic>
        <p:nvPicPr>
          <p:cNvPr id="7" name="Graphic 21">
            <a:extLst>
              <a:ext uri="{FF2B5EF4-FFF2-40B4-BE49-F238E27FC236}">
                <a16:creationId xmlns:a16="http://schemas.microsoft.com/office/drawing/2014/main" id="{79E2D699-1B35-1220-D9FA-385DB2038E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EAF3E2C-13F1-CDAD-493E-A13CF304A8B8}"/>
              </a:ext>
            </a:extLst>
          </p:cNvPr>
          <p:cNvPicPr>
            <a:picLocks noChangeAspect="1"/>
          </p:cNvPicPr>
          <p:nvPr/>
        </p:nvPicPr>
        <p:blipFill>
          <a:blip r:embed="rId3"/>
          <a:stretch>
            <a:fillRect/>
          </a:stretch>
        </p:blipFill>
        <p:spPr>
          <a:xfrm>
            <a:off x="1978593" y="2899026"/>
            <a:ext cx="8090093" cy="3115326"/>
          </a:xfrm>
          <a:prstGeom prst="rect">
            <a:avLst/>
          </a:prstGeom>
        </p:spPr>
      </p:pic>
    </p:spTree>
    <p:extLst>
      <p:ext uri="{BB962C8B-B14F-4D97-AF65-F5344CB8AC3E}">
        <p14:creationId xmlns:p14="http://schemas.microsoft.com/office/powerpoint/2010/main" val="1411930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B9F92-034F-A570-EA18-EBD25038B0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94313-066E-8E38-1853-0C6D19723E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F5336F1-9C81-5B75-A097-592671180A4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91F7EB6-8631-44D0-96D0-808ABB108C4A}"/>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A97A68-06A3-6083-B5F6-83540E95033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FACC306-8FE0-7398-AF1B-AC85E86CBF9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F8D9F5A-5BD9-94A9-EAF9-598C0DB3BBDA}"/>
              </a:ext>
            </a:extLst>
          </p:cNvPr>
          <p:cNvSpPr txBox="1"/>
          <p:nvPr/>
        </p:nvSpPr>
        <p:spPr>
          <a:xfrm>
            <a:off x="762000" y="2071591"/>
            <a:ext cx="10541000" cy="3231654"/>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Attitudes</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Defined as A person’s complexes of beliefs and feelings about specific ideas, situations, or other people.</a:t>
            </a: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Attitudes Important </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Attitudes are important because they are the mechanism through which most people express their feelings. </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How Attitudes Are Formed</a:t>
            </a:r>
            <a:endParaRPr lang="en-US" sz="2000" b="0" i="0" u="none" strike="noStrike" kern="1200" dirty="0">
              <a:solidFill>
                <a:srgbClr val="000000"/>
              </a:solidFill>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Attitudes are formed by a variety of forces, including our personal values, our experiences, and our personalities. </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D4ED971B-8751-7EDA-BDAB-74D39EDD40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6024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0E76F-4BAC-425E-0B1E-EA1C0CB601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82E9F4-047D-C1B5-ACC3-2B3E9E8590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0FD9E5-5395-E779-A792-75BBEAD939C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28B29C52-A8AE-74DB-4030-C8088AB71E2B}"/>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4E17ED-AE37-A636-FBBB-328A2768375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528F6F-82DD-DBFB-7709-94CD989E7140}"/>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7E9FD2B-92C9-51BB-AD64-19AA0E38827A}"/>
              </a:ext>
            </a:extLst>
          </p:cNvPr>
          <p:cNvSpPr txBox="1"/>
          <p:nvPr/>
        </p:nvSpPr>
        <p:spPr>
          <a:xfrm>
            <a:off x="762000" y="2071591"/>
            <a:ext cx="10541000" cy="769441"/>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5DDC1FEC-B609-24A1-F208-EE40B64792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5EF2DAB0-D2A0-0EBE-144A-7374A6AD59EC}"/>
              </a:ext>
            </a:extLst>
          </p:cNvPr>
          <p:cNvGrpSpPr/>
          <p:nvPr/>
        </p:nvGrpSpPr>
        <p:grpSpPr>
          <a:xfrm>
            <a:off x="911479" y="2361564"/>
            <a:ext cx="9919941" cy="3694343"/>
            <a:chOff x="1355833" y="1891609"/>
            <a:chExt cx="10564844" cy="3694343"/>
          </a:xfrm>
        </p:grpSpPr>
        <p:pic>
          <p:nvPicPr>
            <p:cNvPr id="8" name="Picture 7">
              <a:extLst>
                <a:ext uri="{FF2B5EF4-FFF2-40B4-BE49-F238E27FC236}">
                  <a16:creationId xmlns:a16="http://schemas.microsoft.com/office/drawing/2014/main" id="{C90FC144-6781-8978-57A7-C3580A2516C2}"/>
                </a:ext>
              </a:extLst>
            </p:cNvPr>
            <p:cNvPicPr>
              <a:picLocks noChangeAspect="1"/>
            </p:cNvPicPr>
            <p:nvPr/>
          </p:nvPicPr>
          <p:blipFill>
            <a:blip r:embed="rId3"/>
            <a:stretch>
              <a:fillRect/>
            </a:stretch>
          </p:blipFill>
          <p:spPr>
            <a:xfrm>
              <a:off x="7392879" y="1891609"/>
              <a:ext cx="4527798" cy="3694343"/>
            </a:xfrm>
            <a:prstGeom prst="rect">
              <a:avLst/>
            </a:prstGeom>
          </p:spPr>
        </p:pic>
        <p:sp>
          <p:nvSpPr>
            <p:cNvPr id="9" name="TextBox 8">
              <a:extLst>
                <a:ext uri="{FF2B5EF4-FFF2-40B4-BE49-F238E27FC236}">
                  <a16:creationId xmlns:a16="http://schemas.microsoft.com/office/drawing/2014/main" id="{A72CA854-2A8D-BC78-BEDB-B3F9880C2E04}"/>
                </a:ext>
              </a:extLst>
            </p:cNvPr>
            <p:cNvSpPr txBox="1"/>
            <p:nvPr/>
          </p:nvSpPr>
          <p:spPr>
            <a:xfrm>
              <a:off x="1355833" y="2513235"/>
              <a:ext cx="6037047" cy="2308324"/>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Attitudes are our beliefs and feelings about things. For example, soccer fans develop positive attitudes toward their favorite team and then support it by cheering for it to win, wearing shirts and caps with its logo, and bragging about its accomplishments to their friends. They also root for other teams to lose because this helps their own team. Their attitudes may be developed on the basis of where they live, who plays on the team, or myriad other factors</a:t>
              </a:r>
            </a:p>
          </p:txBody>
        </p:sp>
      </p:grpSp>
    </p:spTree>
    <p:extLst>
      <p:ext uri="{BB962C8B-B14F-4D97-AF65-F5344CB8AC3E}">
        <p14:creationId xmlns:p14="http://schemas.microsoft.com/office/powerpoint/2010/main" val="3559629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39E0D5-FF41-F687-8FFB-077A9B99C5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EB477D-72E0-7A14-3AC2-BD12C5C25B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61E9C6-42DD-D494-6F29-97A83B21E53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C49C7E5-8D8D-DF29-C7E0-E6B1B942F663}"/>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892F66-5926-56D6-8E85-05EC5CBE653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8C3528-3E06-1AD4-1E85-DC6A2E3234A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38377D8-3EC3-F54E-07DF-9E31FEC4AE90}"/>
              </a:ext>
            </a:extLst>
          </p:cNvPr>
          <p:cNvSpPr txBox="1"/>
          <p:nvPr/>
        </p:nvSpPr>
        <p:spPr>
          <a:xfrm>
            <a:off x="762000" y="2071591"/>
            <a:ext cx="5476568" cy="3600986"/>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Attitudes are generally formed around a sequence of cognition, affect, and behavioral intention. </a:t>
            </a: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That is, we come to know something that we believe to be true (cognition). This knowledge triggers a feeling (affect). </a:t>
            </a: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Cognition and affect then together influence how we intend to behave in the future</a:t>
            </a:r>
          </a:p>
        </p:txBody>
      </p:sp>
      <p:pic>
        <p:nvPicPr>
          <p:cNvPr id="7" name="Graphic 21">
            <a:extLst>
              <a:ext uri="{FF2B5EF4-FFF2-40B4-BE49-F238E27FC236}">
                <a16:creationId xmlns:a16="http://schemas.microsoft.com/office/drawing/2014/main" id="{E8DA85C1-B5A9-3F18-3425-8486F6A579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E7745B4-F0DD-9DFB-B4BC-2E7577E88460}"/>
              </a:ext>
            </a:extLst>
          </p:cNvPr>
          <p:cNvPicPr>
            <a:picLocks noChangeAspect="1"/>
          </p:cNvPicPr>
          <p:nvPr/>
        </p:nvPicPr>
        <p:blipFill>
          <a:blip r:embed="rId3"/>
          <a:stretch>
            <a:fillRect/>
          </a:stretch>
        </p:blipFill>
        <p:spPr>
          <a:xfrm>
            <a:off x="6502362" y="2349378"/>
            <a:ext cx="4663844" cy="3261643"/>
          </a:xfrm>
          <a:prstGeom prst="rect">
            <a:avLst/>
          </a:prstGeom>
        </p:spPr>
      </p:pic>
    </p:spTree>
    <p:extLst>
      <p:ext uri="{BB962C8B-B14F-4D97-AF65-F5344CB8AC3E}">
        <p14:creationId xmlns:p14="http://schemas.microsoft.com/office/powerpoint/2010/main" val="3890694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19812-F9B8-2B07-5DFA-C3D1B735C1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F0A1D8-87E5-0688-5403-1F110D0DA5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689FA6-1312-DE83-F07B-73EDA004A61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E0BB3AEE-3214-CF6D-342B-BA079058EE8E}"/>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046F5D-127A-549E-2169-D5223F4FC22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AE464AB-68D2-3FA0-5355-2A166160270C}"/>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742E290-187D-3824-7621-962759A3C24C}"/>
              </a:ext>
            </a:extLst>
          </p:cNvPr>
          <p:cNvSpPr txBox="1"/>
          <p:nvPr/>
        </p:nvSpPr>
        <p:spPr>
          <a:xfrm>
            <a:off x="761999" y="2071591"/>
            <a:ext cx="10461523" cy="3293209"/>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1- Cognition </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Defined as the knowledge a person presumes to have about something</a:t>
            </a:r>
            <a:endParaRPr lang="en-US" sz="20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Ex</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You may believe you like a class because the textbook is excellent, the class meets at your favorite time, the instructor is outstanding, and the workload is reasonable. This “knowledge” </a:t>
            </a:r>
            <a:r>
              <a:rPr lang="en-US" sz="2000" b="0" i="1" u="sng" strike="noStrike" kern="1200" dirty="0">
                <a:solidFill>
                  <a:srgbClr val="000000"/>
                </a:solidFill>
                <a:effectLst/>
                <a:latin typeface="Times New Roman" panose="02020603050405020304" pitchFamily="18" charset="0"/>
                <a:cs typeface="Times New Roman" panose="02020603050405020304" pitchFamily="18" charset="0"/>
              </a:rPr>
              <a:t>may be true, partially true, or totally false.</a:t>
            </a:r>
            <a:endParaRPr lang="en-US" sz="20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Cognitions are based on perceptions of truth and reality, and, perceptions agree with reality to varying degrees.</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E72CC113-E516-9115-28C6-95A21C5139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91836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E25A6-8230-96DA-D00B-F0F64AE2E8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18AE9E-D733-F357-091B-F2EA6A8F72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421D04-4006-8DE2-E566-BE77A349DBB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4300ADEE-A9BC-A20A-E52E-650A9F428567}"/>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A0012C-93EF-2FDF-C270-FF85AC5CE95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A4DBB0D-0138-4F64-EE4B-54E8CB8DB4FA}"/>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FE4ADFD-E4BA-BF47-5725-62E99F47A00F}"/>
              </a:ext>
            </a:extLst>
          </p:cNvPr>
          <p:cNvSpPr txBox="1"/>
          <p:nvPr/>
        </p:nvSpPr>
        <p:spPr>
          <a:xfrm>
            <a:off x="761999" y="2071591"/>
            <a:ext cx="10461523" cy="3293209"/>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2-</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A person’s affect </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A person’s feeling toward something.</a:t>
            </a:r>
            <a:endParaRPr lang="en-US" sz="2000" b="0" i="0" u="none" strike="noStrike" dirty="0">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In many ways, affect is similar to emotion — it is something over which we have little or no conscious control.</a:t>
            </a:r>
            <a:endParaRPr lang="en-US" sz="20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Ex</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you may like one of your classes, dislike another, and be indifferent toward a third. If the class you dislike is an elective, you may not be particularly concerned. But if it is the first course in your chosen major, your affective reaction may cause you considerable anxiety.</a:t>
            </a:r>
            <a:endParaRPr lang="en-US" sz="20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2EE337E2-9ADF-7CF3-9837-DCE3BBEAC6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44028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C195A-3865-7530-8CB7-27F012023D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1035B1-569B-6CDF-E590-E6D21A348A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490F6CF-1CCA-9EC2-F9DC-F27A312495D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563294E-5147-2374-EDCD-1A0CD852E0FB}"/>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E3DA96-2699-05C9-0330-594557557F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9E20D-CA18-9A51-1D7E-A56909CCECB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DEECE59-1640-14EC-5F21-C024D8EDAC02}"/>
              </a:ext>
            </a:extLst>
          </p:cNvPr>
          <p:cNvSpPr txBox="1"/>
          <p:nvPr/>
        </p:nvSpPr>
        <p:spPr>
          <a:xfrm>
            <a:off x="761999" y="2071591"/>
            <a:ext cx="10461523" cy="3908762"/>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2060"/>
                </a:solidFill>
                <a:effectLst/>
                <a:latin typeface="Times New Roman" panose="02020603050405020304" pitchFamily="18" charset="0"/>
                <a:cs typeface="Times New Roman" panose="02020603050405020304" pitchFamily="18" charset="0"/>
              </a:rPr>
              <a:t>3- behavioral Intention</a:t>
            </a:r>
            <a:endParaRPr lang="en-US" sz="18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2000" b="1" i="0" u="none" strike="noStrike" kern="1200" dirty="0">
                <a:solidFill>
                  <a:srgbClr val="0A1F61"/>
                </a:solidFill>
                <a:effectLst/>
                <a:latin typeface="Times New Roman" panose="02020603050405020304" pitchFamily="18" charset="0"/>
                <a:cs typeface="Times New Roman" panose="02020603050405020304" pitchFamily="18" charset="0"/>
              </a:rPr>
              <a:t> </a:t>
            </a: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Component of an attitude that guides a person’s behavior</a:t>
            </a:r>
            <a:endParaRPr lang="en-US" sz="18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C00000"/>
                </a:solidFill>
                <a:effectLst/>
                <a:latin typeface="Times New Roman" panose="02020603050405020304" pitchFamily="18" charset="0"/>
                <a:cs typeface="Times New Roman" panose="02020603050405020304" pitchFamily="18" charset="0"/>
              </a:rPr>
              <a:t>Ex</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If you like your instructor, you may intend to take another class from him or her next semester. Intentions are not always translated into actual behavior, however. If the instructor’s course next semester is scheduled for 8:00 a.m., you may decide that another instructor is just as good.</a:t>
            </a:r>
            <a:endParaRPr lang="en-US" sz="1800" b="0" i="0" u="none" strike="noStrike" dirty="0">
              <a:effectLst/>
              <a:latin typeface="Arial" panose="020B0604020202020204" pitchFamily="34" charset="0"/>
            </a:endParaRPr>
          </a:p>
          <a:p>
            <a:pPr marL="347472" indent="-347472"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Some attitudes, and their corresponding intentions, are much more central and significant to an individual than others. You may intend to do one thing (take a particular class) but later alter your intentions because of a more significant and central attitude (fondness for sleeping late).</a:t>
            </a:r>
            <a:endParaRPr lang="en-US" sz="18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694E4B0C-0927-3922-DF97-EC07824BCF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79884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05364-5656-D7B0-9BBD-A262E6A138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31C605-A53D-0E29-2113-A45B6D38F08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35C52C-F043-BFF4-59F7-768DD1A35DA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ABAE2223-ED4E-051A-EA6C-AF7DA62DB05F}"/>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8DF5B8-182F-86BF-99C1-4BEF32396B3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0C009A3-D2F1-CAC2-AFDC-D56B35C6A5CA}"/>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1E78A5E-01EC-2F91-8D2C-671B18F1F756}"/>
              </a:ext>
            </a:extLst>
          </p:cNvPr>
          <p:cNvSpPr txBox="1"/>
          <p:nvPr/>
        </p:nvSpPr>
        <p:spPr>
          <a:xfrm>
            <a:off x="792878" y="1922360"/>
            <a:ext cx="10461523" cy="1415772"/>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 </a:t>
            </a:r>
            <a:r>
              <a:rPr kumimoji="0" lang="en-US" sz="24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How Attitudes Are Formed:</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18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B82B988E-83BD-117F-E017-D05BB6F17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5312814-0713-0642-DCF6-89DF824065D7}"/>
              </a:ext>
            </a:extLst>
          </p:cNvPr>
          <p:cNvPicPr>
            <a:picLocks noChangeAspect="1"/>
          </p:cNvPicPr>
          <p:nvPr/>
        </p:nvPicPr>
        <p:blipFill>
          <a:blip r:embed="rId3"/>
          <a:stretch>
            <a:fillRect/>
          </a:stretch>
        </p:blipFill>
        <p:spPr>
          <a:xfrm>
            <a:off x="968478" y="2781877"/>
            <a:ext cx="9498391" cy="3392392"/>
          </a:xfrm>
          <a:prstGeom prst="rect">
            <a:avLst/>
          </a:prstGeom>
        </p:spPr>
      </p:pic>
    </p:spTree>
    <p:extLst>
      <p:ext uri="{BB962C8B-B14F-4D97-AF65-F5344CB8AC3E}">
        <p14:creationId xmlns:p14="http://schemas.microsoft.com/office/powerpoint/2010/main" val="4102733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7DE8A-B05D-C92F-2C80-BC26A93810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DE97B6-CED6-B1DD-42FC-36C1F717A4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0AD2F9B-A099-B41D-137C-6A911D31CD63}"/>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213D728D-5CCD-81FB-329D-D2A2853F725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D3BABE-F539-91B5-2D83-209D9C4DDE7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F84C36D-0F37-4FD2-EE54-8418BB573BE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CA1CBA7-8148-6F6D-5FDA-45CDAF29DC3C}"/>
              </a:ext>
            </a:extLst>
          </p:cNvPr>
          <p:cNvSpPr txBox="1"/>
          <p:nvPr/>
        </p:nvSpPr>
        <p:spPr>
          <a:xfrm>
            <a:off x="792878" y="1922360"/>
            <a:ext cx="10461523" cy="135421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endParaRPr lang="en-US" sz="18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3BDFF025-1A8E-822A-9980-ABBD7227E7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EADE2D5-6F38-25C2-0401-DBF65DDB2507}"/>
              </a:ext>
            </a:extLst>
          </p:cNvPr>
          <p:cNvPicPr>
            <a:picLocks noChangeAspect="1"/>
          </p:cNvPicPr>
          <p:nvPr/>
        </p:nvPicPr>
        <p:blipFill>
          <a:blip r:embed="rId3"/>
          <a:stretch>
            <a:fillRect/>
          </a:stretch>
        </p:blipFill>
        <p:spPr>
          <a:xfrm>
            <a:off x="937599" y="2412684"/>
            <a:ext cx="9498391" cy="3633531"/>
          </a:xfrm>
          <a:prstGeom prst="rect">
            <a:avLst/>
          </a:prstGeom>
        </p:spPr>
      </p:pic>
    </p:spTree>
    <p:extLst>
      <p:ext uri="{BB962C8B-B14F-4D97-AF65-F5344CB8AC3E}">
        <p14:creationId xmlns:p14="http://schemas.microsoft.com/office/powerpoint/2010/main" val="502734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555EF-3BA8-9B88-90F8-A605A764C3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082AC0-BE8E-388E-B032-E818FF75B2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DF3E04-7B0C-80BB-566E-DA34FFE9B10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4866E10C-3001-BA09-53A0-5B8B8C23A686}"/>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2BB44C-2696-1424-2637-47045BAF626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42D431-8E64-2F44-2FD8-87FD83944813}"/>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A97A8E5-E784-D752-A4AA-04E5DBDB2EBC}"/>
              </a:ext>
            </a:extLst>
          </p:cNvPr>
          <p:cNvSpPr txBox="1"/>
          <p:nvPr/>
        </p:nvSpPr>
        <p:spPr>
          <a:xfrm>
            <a:off x="792878" y="1922360"/>
            <a:ext cx="10461523" cy="4185761"/>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Cognitive dissonance is an incompatibility or conflict between behavior and an attitude or between two different attitudes.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Ex</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suppose that you strongly believe that all companies need to be both profitable and environmentally responsible and that you are the new CEO of a company that is a terrible polluter. You learn that reducing your company’s carbon emissions would be so expensive that the company would no longer be profitable. What would you do? The </a:t>
            </a:r>
            <a:r>
              <a:rPr kumimoji="0" lang="en-US" sz="2000" b="0"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gap</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between your environmentally responsible attitude and your attitude that your responsibility is to run a profitable company creates what is called </a:t>
            </a: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cognitive dissonance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C79517FD-B947-48FC-10EC-F8A6EC06CB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7096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E1A76-604C-38D8-1F0A-EFFCE7B439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55302-EDDF-DC72-4E22-11F372EF7E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01EB4A-7A72-AEA2-EDF7-3E2075C294D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1BF6413D-50A7-6A41-0B35-9310B9026D4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54A35F-F578-E2FA-BAFF-B3FB57CA9CD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50636A-9EAB-F80C-4D19-EAF60AE1F65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64A8F1C-CF59-B07C-71B3-487A8FA67827}"/>
              </a:ext>
            </a:extLst>
          </p:cNvPr>
          <p:cNvSpPr txBox="1"/>
          <p:nvPr/>
        </p:nvSpPr>
        <p:spPr>
          <a:xfrm>
            <a:off x="792878" y="1922360"/>
            <a:ext cx="10461523" cy="387798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people experience dissonance, they often use one of four approaches to cope with it. Using the scenario mentioned in the pervious ex., these would include:</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change your behavior and reduce the company’s carbon emissions.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reduce the felt dissonance by reasoning that the pollution is not so important when compared to the goal of running a profitable company.</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change your attitude toward pollution to decrease your belief that pollution is bad.</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seek additional information to better reason that the benefits to society of manufacturing the products outweigh the societal costs of polluting.</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F8F46648-2A1D-AA15-4F1D-4FE0E536D1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60500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55577-7B14-4F9A-B9A1-A61D4080F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DAC363-9698-5C47-06C2-939580B76D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0F1BDC-D80F-5B00-9EF6-217265C7E24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67953D22-AB2A-0B12-3E9D-C0EC9925AB5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0FD2A6-6C9D-F676-CF51-86D31F6DF0F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C7B438B-938E-DD1A-0F0C-7013368B62F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24A9215-E92E-3A37-FC1D-2AF737F93F43}"/>
              </a:ext>
            </a:extLst>
          </p:cNvPr>
          <p:cNvSpPr txBox="1"/>
          <p:nvPr/>
        </p:nvSpPr>
        <p:spPr>
          <a:xfrm>
            <a:off x="792878" y="1922360"/>
            <a:ext cx="10461523" cy="387798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Cognitive dissonance :</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sometimes people are aware of their dissonance but make a conscious decision to not reduce it. This decision would be influenced by the following three things:</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Your perception of the importance of the elements that are creating the dissonance.  </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amount of influence you feel you have over these elements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rewards involved in the dissonance</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41340A47-6271-6305-8503-24F0A07890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389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3F2A8-0D3E-8D77-BA64-AF4625236F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15376B-70A2-DB39-3B4D-F0241A612B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BE86EC5-868D-EB59-E890-CD61F2B203A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E880BF50-EC6D-ED67-6FE5-F736F56471F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F2C4E8-1767-F34A-7F46-94A8FF3B9A4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8E7328A-0971-393E-CC5C-B1177FB8F38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C7BD133-4F6F-69D8-523C-AC07E12326A1}"/>
              </a:ext>
            </a:extLst>
          </p:cNvPr>
          <p:cNvSpPr txBox="1"/>
          <p:nvPr/>
        </p:nvSpPr>
        <p:spPr>
          <a:xfrm>
            <a:off x="792878" y="1922360"/>
            <a:ext cx="10461523" cy="387798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Attitude Change:</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Attitudes are not as stable as personality attributes.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Attitudes can also change when the object of the attitude becomes less important or less relevant to the person.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individuals may change their attitudes as a way to reduce cognitive dissonance.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Deeply rooted attitudes that have a long history are, of course, resistant to change. </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4D6D2E94-3851-CBDB-3721-319FF690CD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5928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73C8B-93CD-1C59-ACFD-F90111CD6A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33A28F-8CFE-6CE1-F287-CA841E9F11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9B5FD98-16EB-2BD7-E502-C2D08DB1E83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E042150-E513-8F5E-8512-E373A43F411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3DDD0A-261E-7A54-2F2E-3A1BAA881D2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708658-DB4A-90B1-84CD-17FB44CEBB7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B6895B5-E7C4-2B56-E894-071D133C21C6}"/>
              </a:ext>
            </a:extLst>
          </p:cNvPr>
          <p:cNvSpPr txBox="1"/>
          <p:nvPr/>
        </p:nvSpPr>
        <p:spPr>
          <a:xfrm>
            <a:off x="792878" y="1922360"/>
            <a:ext cx="10461523" cy="738664"/>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8BA270FB-17AE-7498-DEE1-EAB1891215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D737CDE9-6645-D890-5E87-E2F391DDE815}"/>
              </a:ext>
            </a:extLst>
          </p:cNvPr>
          <p:cNvGrpSpPr/>
          <p:nvPr/>
        </p:nvGrpSpPr>
        <p:grpSpPr>
          <a:xfrm>
            <a:off x="1152390" y="2362013"/>
            <a:ext cx="9675462" cy="3577367"/>
            <a:chOff x="1797965" y="2239204"/>
            <a:chExt cx="10443551" cy="4200521"/>
          </a:xfrm>
        </p:grpSpPr>
        <p:pic>
          <p:nvPicPr>
            <p:cNvPr id="8" name="Picture 7">
              <a:extLst>
                <a:ext uri="{FF2B5EF4-FFF2-40B4-BE49-F238E27FC236}">
                  <a16:creationId xmlns:a16="http://schemas.microsoft.com/office/drawing/2014/main" id="{1EC4079B-E8F8-F098-A619-A1DAC35BF8F1}"/>
                </a:ext>
              </a:extLst>
            </p:cNvPr>
            <p:cNvPicPr>
              <a:picLocks noChangeAspect="1"/>
            </p:cNvPicPr>
            <p:nvPr/>
          </p:nvPicPr>
          <p:blipFill>
            <a:blip r:embed="rId3"/>
            <a:stretch>
              <a:fillRect/>
            </a:stretch>
          </p:blipFill>
          <p:spPr>
            <a:xfrm>
              <a:off x="6988024" y="2239204"/>
              <a:ext cx="5253492" cy="3976345"/>
            </a:xfrm>
            <a:prstGeom prst="rect">
              <a:avLst/>
            </a:prstGeom>
          </p:spPr>
        </p:pic>
        <p:sp>
          <p:nvSpPr>
            <p:cNvPr id="9" name="TextBox 8">
              <a:extLst>
                <a:ext uri="{FF2B5EF4-FFF2-40B4-BE49-F238E27FC236}">
                  <a16:creationId xmlns:a16="http://schemas.microsoft.com/office/drawing/2014/main" id="{616B1AB4-9903-F044-F6D4-48C63E737FC9}"/>
                </a:ext>
              </a:extLst>
            </p:cNvPr>
            <p:cNvSpPr txBox="1"/>
            <p:nvPr/>
          </p:nvSpPr>
          <p:spPr>
            <a:xfrm>
              <a:off x="1797965" y="2654074"/>
              <a:ext cx="4964612" cy="3785651"/>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Attitudes play an important role in organizations, especially attitudes like job satisfaction, organizational commitment, and employee engagement. Take this team of designers, for example. They seem to enjoy working together and appear to all be satisfied with what they are doing. In all likelihood, then, they will be productive and help the organization remain effective and successful.</a:t>
              </a:r>
            </a:p>
          </p:txBody>
        </p:sp>
      </p:grpSp>
    </p:spTree>
    <p:extLst>
      <p:ext uri="{BB962C8B-B14F-4D97-AF65-F5344CB8AC3E}">
        <p14:creationId xmlns:p14="http://schemas.microsoft.com/office/powerpoint/2010/main" val="1144307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BF339-D2EE-B112-B0D6-5BA52C49C4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298BCC-A23C-956D-CE67-FB64EC2403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A3EC12-1C4A-19CD-4C88-09B05396CE04}"/>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DC9A25D2-4D9B-ABF0-DD98-7A123EFBE0D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CC2E32-8613-8020-95C8-8EF756216B0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9764454-26A1-4DE1-B635-8E87845F1223}"/>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A121CAB-43DC-4136-4D04-3A2D2E59ED73}"/>
              </a:ext>
            </a:extLst>
          </p:cNvPr>
          <p:cNvSpPr txBox="1"/>
          <p:nvPr/>
        </p:nvSpPr>
        <p:spPr>
          <a:xfrm>
            <a:off x="792878" y="1922360"/>
            <a:ext cx="10461523" cy="4185761"/>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a:t>
            </a:r>
          </a:p>
          <a:p>
            <a:pPr marL="0" indent="0" algn="l"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b="1" i="0" u="none" strike="noStrike" kern="1200" dirty="0">
                <a:solidFill>
                  <a:srgbClr val="000000"/>
                </a:solidFill>
                <a:effectLst/>
                <a:latin typeface="Times New Roman" panose="02020603050405020304" pitchFamily="18"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People in an organization form attitudes about many different things.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Employees are likely to have attitudes about their salary, their promotion possibilities, their boss, employee benefits,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Some of these attitudes are more important than others. Especially important attitudes are:</a:t>
            </a:r>
          </a:p>
          <a:p>
            <a:pPr marL="514350" marR="0" lvl="0" indent="-514350" algn="just" defTabSz="914400" rtl="0" eaLnBrk="1" fontAlgn="auto" latinLnBrk="0" hangingPunct="1">
              <a:lnSpc>
                <a:spcPct val="100000"/>
              </a:lnSpc>
              <a:spcBef>
                <a:spcPts val="0"/>
              </a:spcBef>
              <a:spcAft>
                <a:spcPts val="0"/>
              </a:spcAft>
              <a:buClrTx/>
              <a:buSzTx/>
              <a:buFont typeface="+mj-lt"/>
              <a:buAutoNum type="romanLcPeriod"/>
              <a:tabLst/>
              <a:defRPr/>
            </a:pP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Job satisfaction, </a:t>
            </a:r>
          </a:p>
          <a:p>
            <a:pPr marL="514350" marR="0" lvl="0" indent="-514350" algn="just" defTabSz="914400" rtl="0" eaLnBrk="1" fontAlgn="auto" latinLnBrk="0" hangingPunct="1">
              <a:lnSpc>
                <a:spcPct val="100000"/>
              </a:lnSpc>
              <a:spcBef>
                <a:spcPts val="0"/>
              </a:spcBef>
              <a:spcAft>
                <a:spcPts val="0"/>
              </a:spcAft>
              <a:buClrTx/>
              <a:buSzTx/>
              <a:buFont typeface="+mj-lt"/>
              <a:buAutoNum type="romanLcPeriod"/>
              <a:tabLst/>
              <a:defRPr/>
            </a:pP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commitment, and </a:t>
            </a:r>
          </a:p>
          <a:p>
            <a:pPr marL="514350" marR="0" lvl="0" indent="-514350" algn="just" defTabSz="914400" rtl="0" eaLnBrk="1" fontAlgn="auto" latinLnBrk="0" hangingPunct="1">
              <a:lnSpc>
                <a:spcPct val="100000"/>
              </a:lnSpc>
              <a:spcBef>
                <a:spcPts val="0"/>
              </a:spcBef>
              <a:spcAft>
                <a:spcPts val="0"/>
              </a:spcAft>
              <a:buClrTx/>
              <a:buSzTx/>
              <a:buFont typeface="+mj-lt"/>
              <a:buAutoNum type="romanLcPeriod"/>
              <a:tabLst/>
              <a:defRPr/>
            </a:pP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 engagement.</a:t>
            </a:r>
          </a:p>
          <a:p>
            <a:pPr marL="0" indent="0" algn="l" rtl="0" eaLnBrk="1" fontAlgn="t" latinLnBrk="0" hangingPunct="1">
              <a:spcBef>
                <a:spcPts val="0"/>
              </a:spcBef>
              <a:spcAft>
                <a:spcPts val="0"/>
              </a:spcAft>
            </a:pPr>
            <a:endParaRPr lang="en-US" sz="1800" b="0" i="0" u="none" strike="noStrike" dirty="0">
              <a:effectLst/>
              <a:latin typeface="Arial" panose="020B0604020202020204" pitchFamily="34" charset="0"/>
            </a:endParaRPr>
          </a:p>
        </p:txBody>
      </p:sp>
      <p:pic>
        <p:nvPicPr>
          <p:cNvPr id="7" name="Graphic 21">
            <a:extLst>
              <a:ext uri="{FF2B5EF4-FFF2-40B4-BE49-F238E27FC236}">
                <a16:creationId xmlns:a16="http://schemas.microsoft.com/office/drawing/2014/main" id="{84FAE814-3906-2DA1-7084-FB7F329AF3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687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91E02-19F1-DC5C-FD97-68E6C21829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B21A8A-DAD5-81B5-D3CB-1B18D10AF6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79E683B-37DC-64E2-12C5-7C027A1E81C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0F29230-A529-B8CE-ABF0-93AE7416A87E}"/>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16AE12-B942-5294-228F-8A537007C4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16450A-D0A4-95AC-5DCC-6E2F75068A4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E4A526F-6D47-C76E-7C4F-2B7DC9D03990}"/>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a:t>
            </a:r>
          </a:p>
        </p:txBody>
      </p:sp>
      <p:pic>
        <p:nvPicPr>
          <p:cNvPr id="7" name="Graphic 21">
            <a:extLst>
              <a:ext uri="{FF2B5EF4-FFF2-40B4-BE49-F238E27FC236}">
                <a16:creationId xmlns:a16="http://schemas.microsoft.com/office/drawing/2014/main" id="{3A6F687E-0296-0EBB-ABAE-3899365E07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94642A3F-64CC-E48B-C12C-D84769AE1218}"/>
              </a:ext>
            </a:extLst>
          </p:cNvPr>
          <p:cNvGraphicFramePr>
            <a:graphicFrameLocks noGrp="1"/>
          </p:cNvGraphicFramePr>
          <p:nvPr>
            <p:extLst>
              <p:ext uri="{D42A27DB-BD31-4B8C-83A1-F6EECF244321}">
                <p14:modId xmlns:p14="http://schemas.microsoft.com/office/powerpoint/2010/main" val="1471743694"/>
              </p:ext>
            </p:extLst>
          </p:nvPr>
        </p:nvGraphicFramePr>
        <p:xfrm>
          <a:off x="937599" y="2682512"/>
          <a:ext cx="9893821" cy="3444240"/>
        </p:xfrm>
        <a:graphic>
          <a:graphicData uri="http://schemas.openxmlformats.org/drawingml/2006/table">
            <a:tbl>
              <a:tblPr firstRow="1" bandRow="1"/>
              <a:tblGrid>
                <a:gridCol w="2177694">
                  <a:extLst>
                    <a:ext uri="{9D8B030D-6E8A-4147-A177-3AD203B41FA5}">
                      <a16:colId xmlns:a16="http://schemas.microsoft.com/office/drawing/2014/main" val="3966072766"/>
                    </a:ext>
                  </a:extLst>
                </a:gridCol>
                <a:gridCol w="7716127">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l">
                        <a:buFont typeface="+mj-lt"/>
                        <a:buAutoNum type="arabicParenR"/>
                      </a:pPr>
                      <a:r>
                        <a:rPr lang="en-US" sz="2000" b="1" u="none" kern="1200" dirty="0">
                          <a:solidFill>
                            <a:srgbClr val="002060"/>
                          </a:solidFill>
                          <a:latin typeface="Times New Roman" panose="02020603050405020304" pitchFamily="18" charset="0"/>
                          <a:ea typeface="+mn-ea"/>
                          <a:cs typeface="Times New Roman" panose="02020603050405020304" pitchFamily="18" charset="0"/>
                        </a:rPr>
                        <a:t>Job satisfaction, </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dirty="0">
                          <a:solidFill>
                            <a:schemeClr val="tx1"/>
                          </a:solidFill>
                          <a:latin typeface="Times New Roman" panose="02020603050405020304" pitchFamily="18" charset="0"/>
                          <a:cs typeface="Times New Roman" panose="02020603050405020304" pitchFamily="18" charset="0"/>
                        </a:rPr>
                        <a:t>Job satisfaction reflects our attitudes and feelings about our job</a:t>
                      </a: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factors that have the greatest influence on job satisfaction are;</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The work itself,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Attitudes,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Values, and</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Personality. </a:t>
                      </a:r>
                    </a:p>
                    <a:p>
                      <a:pPr marL="342900" indent="-342900" algn="just">
                        <a:buFont typeface="Wingdings" panose="05000000000000000000" pitchFamily="2" charset="2"/>
                        <a:buChar char="ü"/>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Satisfaction with the nature of the work itself is the largest influence on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Challenging work, autonomy, variety, and job scope also increase job satisfaction.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59527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E02B5B-3060-5979-940B-1DCFF98A4D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E2BE7F-32EE-82C0-5301-AFAC9A07FC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302F55-5606-9318-8DD1-A8B7DFD8221E}"/>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1DD09441-8443-7398-2EEA-5CB6C7814DF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CCC345-25B5-D1D2-4FEC-D618C34991B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7B2057-E833-9437-1FA1-8F6D75F9ECD4}"/>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959E1ED-E23F-7946-CE1E-73D4EC3D8C43}"/>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AC1E394-48A0-02B4-5321-AA9F352B3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F2051EB9-B47D-CB84-1CAB-A70339AE0E14}"/>
              </a:ext>
            </a:extLst>
          </p:cNvPr>
          <p:cNvGraphicFramePr>
            <a:graphicFrameLocks noGrp="1"/>
          </p:cNvGraphicFramePr>
          <p:nvPr>
            <p:extLst>
              <p:ext uri="{D42A27DB-BD31-4B8C-83A1-F6EECF244321}">
                <p14:modId xmlns:p14="http://schemas.microsoft.com/office/powerpoint/2010/main" val="2090513311"/>
              </p:ext>
            </p:extLst>
          </p:nvPr>
        </p:nvGraphicFramePr>
        <p:xfrm>
          <a:off x="1039624" y="2740574"/>
          <a:ext cx="9533101" cy="3188591"/>
        </p:xfrm>
        <a:graphic>
          <a:graphicData uri="http://schemas.openxmlformats.org/drawingml/2006/table">
            <a:tbl>
              <a:tblPr firstRow="1" bandRow="1"/>
              <a:tblGrid>
                <a:gridCol w="2098297">
                  <a:extLst>
                    <a:ext uri="{9D8B030D-6E8A-4147-A177-3AD203B41FA5}">
                      <a16:colId xmlns:a16="http://schemas.microsoft.com/office/drawing/2014/main" val="3966072766"/>
                    </a:ext>
                  </a:extLst>
                </a:gridCol>
                <a:gridCol w="743480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Attitudes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As a manager, if you want to increase your subordinates’ job satisfaction, </a:t>
                      </a:r>
                      <a:r>
                        <a:rPr lang="en-US" sz="2000" b="1" kern="1200" dirty="0">
                          <a:solidFill>
                            <a:schemeClr val="tx1"/>
                          </a:solidFill>
                          <a:latin typeface="Times New Roman" panose="02020603050405020304" pitchFamily="18" charset="0"/>
                          <a:ea typeface="+mn-ea"/>
                          <a:cs typeface="Times New Roman" panose="02020603050405020304" pitchFamily="18" charset="0"/>
                        </a:rPr>
                        <a:t>focus first on improving the nature of the work they do.</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Coworkers, bosses, and subordinates attitudes and perceptions can be contagious, especially for new hires forming impressions about the job and company.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If coworkers are unhappy and dissatisfied with their jobs, new hires are more likely to be dissatisfied than if they regularly interact with happy and satisfied coworkers.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912916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0BFBE-FABC-C500-23A5-701BF147AB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7FCCFC-C7D9-D13A-5094-20E4DE2E1D4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FF726F6-F785-B789-8943-26940823288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C7BDEACB-0D08-EFF9-0FB7-7CD0CF1C853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618A86-571D-05CF-5570-F92E6492D2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DBD2731-31E6-28F6-DC2F-C2F1F45E4A2A}"/>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EDEE4B5-C4DE-1A0C-8F42-E2152B3FC0CD}"/>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0C280DFC-85CF-9501-D7FF-FC22F16A1C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586ADD5A-165F-53E3-66BB-0C3338A9D189}"/>
              </a:ext>
            </a:extLst>
          </p:cNvPr>
          <p:cNvGraphicFramePr>
            <a:graphicFrameLocks noGrp="1"/>
          </p:cNvGraphicFramePr>
          <p:nvPr>
            <p:extLst>
              <p:ext uri="{D42A27DB-BD31-4B8C-83A1-F6EECF244321}">
                <p14:modId xmlns:p14="http://schemas.microsoft.com/office/powerpoint/2010/main" val="768303570"/>
              </p:ext>
            </p:extLst>
          </p:nvPr>
        </p:nvGraphicFramePr>
        <p:xfrm>
          <a:off x="762000" y="2647056"/>
          <a:ext cx="10267678" cy="3444240"/>
        </p:xfrm>
        <a:graphic>
          <a:graphicData uri="http://schemas.openxmlformats.org/drawingml/2006/table">
            <a:tbl>
              <a:tblPr firstRow="1" bandRow="1"/>
              <a:tblGrid>
                <a:gridCol w="1612727">
                  <a:extLst>
                    <a:ext uri="{9D8B030D-6E8A-4147-A177-3AD203B41FA5}">
                      <a16:colId xmlns:a16="http://schemas.microsoft.com/office/drawing/2014/main" val="3966072766"/>
                    </a:ext>
                  </a:extLst>
                </a:gridCol>
                <a:gridCol w="8654951">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Value</a:t>
                      </a:r>
                    </a:p>
                    <a:p>
                      <a:pPr marL="0" indent="0" algn="l">
                        <a:buFont typeface="Wingdings" panose="05000000000000000000" pitchFamily="2" charset="2"/>
                        <a:buNone/>
                      </a:pPr>
                      <a:endParaRPr lang="ar-EG"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Personality </a:t>
                      </a: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Employees who find intrinsic value in their work are doing what is important to them.</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Some people are rarely satisfied with their jobs, and others tend to be satisfied no matter what job they have.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Research evidence suggests that differences in job satisfaction are due in part to differences in employees’ genetics and personality.</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In particular, core self-evaluation, extroversion, and conscientiousness influence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Accordingly, selecting extroverted, conscientious people who are a good fit with the job and who have high core self-evaluations (a broad, general, positive self-regard) can enhance employees’ job satisfaction.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078801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38A2E-89B1-6E01-9FB2-2461F0811E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D85545-6ACA-EAFD-616D-F368F45D05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49A912B-8780-D8A5-E992-F16E237ED39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AE960C4B-4ACC-BC9B-5A51-1F2B8A771C5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921271-13A3-C0D9-34B8-13CBBA918DE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75D54FC-BB4B-1449-24C5-C98E3AC5608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5D70CB3-807F-7885-E6F6-36D34A696F2A}"/>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7D721A4-EC30-3AB8-2B69-9C0B6082E5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330BCBF-8366-B784-E017-1FF549188CF6}"/>
              </a:ext>
            </a:extLst>
          </p:cNvPr>
          <p:cNvSpPr txBox="1"/>
          <p:nvPr/>
        </p:nvSpPr>
        <p:spPr>
          <a:xfrm>
            <a:off x="1330694" y="2881423"/>
            <a:ext cx="4668077" cy="2862322"/>
          </a:xfrm>
          <a:prstGeom prst="rect">
            <a:avLst/>
          </a:prstGeom>
          <a:noFill/>
        </p:spPr>
        <p:txBody>
          <a:bodyPr wrap="square">
            <a:spAutoFit/>
          </a:bodyPr>
          <a:lstStyle/>
          <a:p>
            <a:pPr algn="just"/>
            <a:endParaRPr lang="en-US" sz="2000" b="1"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Job satisfaction is one of the most important job-related attitudes in organizations.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It reflects both our attitudes and our feelings about our job.</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Job satisfaction is strongly influenced by our personality, values, other attitudes, and the work itself.</a:t>
            </a:r>
          </a:p>
        </p:txBody>
      </p:sp>
      <p:pic>
        <p:nvPicPr>
          <p:cNvPr id="9" name="Picture 8">
            <a:extLst>
              <a:ext uri="{FF2B5EF4-FFF2-40B4-BE49-F238E27FC236}">
                <a16:creationId xmlns:a16="http://schemas.microsoft.com/office/drawing/2014/main" id="{E8394502-47AA-4F70-F8D4-635AFC2843BA}"/>
              </a:ext>
            </a:extLst>
          </p:cNvPr>
          <p:cNvPicPr>
            <a:picLocks noChangeAspect="1"/>
          </p:cNvPicPr>
          <p:nvPr/>
        </p:nvPicPr>
        <p:blipFill>
          <a:blip r:embed="rId3"/>
          <a:stretch>
            <a:fillRect/>
          </a:stretch>
        </p:blipFill>
        <p:spPr>
          <a:xfrm>
            <a:off x="6417219" y="2421941"/>
            <a:ext cx="4981903" cy="3460085"/>
          </a:xfrm>
          <a:prstGeom prst="rect">
            <a:avLst/>
          </a:prstGeom>
        </p:spPr>
      </p:pic>
    </p:spTree>
    <p:extLst>
      <p:ext uri="{BB962C8B-B14F-4D97-AF65-F5344CB8AC3E}">
        <p14:creationId xmlns:p14="http://schemas.microsoft.com/office/powerpoint/2010/main" val="4269592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5127B-5603-B1FE-FE3E-B99BF0EB32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620D92-13CE-C36B-7DCF-EF21E42B88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5946693-EBFB-0D15-F08C-744AC2B6444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D5459233-D347-D4B8-4A5F-D9EB47590911}"/>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F66D05-4333-98F1-6208-C6A5C25254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613A738-8E58-5582-D98D-CD0778E4A09B}"/>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455E2B7-AC6F-2EC9-A555-54F93E44B016}"/>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87DA877-B0A6-DFA9-EE94-C9C3042B23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487060C9-D9B1-DCDE-5158-85A200E8D63F}"/>
              </a:ext>
            </a:extLst>
          </p:cNvPr>
          <p:cNvGraphicFramePr>
            <a:graphicFrameLocks noGrp="1"/>
          </p:cNvGraphicFramePr>
          <p:nvPr>
            <p:extLst>
              <p:ext uri="{D42A27DB-BD31-4B8C-83A1-F6EECF244321}">
                <p14:modId xmlns:p14="http://schemas.microsoft.com/office/powerpoint/2010/main" val="1803519321"/>
              </p:ext>
            </p:extLst>
          </p:nvPr>
        </p:nvGraphicFramePr>
        <p:xfrm>
          <a:off x="586402" y="2803638"/>
          <a:ext cx="10812720" cy="3188591"/>
        </p:xfrm>
        <a:graphic>
          <a:graphicData uri="http://schemas.openxmlformats.org/drawingml/2006/table">
            <a:tbl>
              <a:tblPr firstRow="1" bandRow="1"/>
              <a:tblGrid>
                <a:gridCol w="2156800">
                  <a:extLst>
                    <a:ext uri="{9D8B030D-6E8A-4147-A177-3AD203B41FA5}">
                      <a16:colId xmlns:a16="http://schemas.microsoft.com/office/drawing/2014/main" val="3966072766"/>
                    </a:ext>
                  </a:extLst>
                </a:gridCol>
                <a:gridCol w="8655920">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2) Organizational Commitment</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Organizational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reflects the degree to which an employee identifies with the organization and its goals and wants to stay with the organization. </a:t>
                      </a:r>
                    </a:p>
                    <a:p>
                      <a:pPr marL="0" indent="0" algn="just" defTabSz="914400" rtl="0" eaLnBrk="1" latinLnBrk="0" hangingPunct="1">
                        <a:buFont typeface="Wingdings" panose="05000000000000000000" pitchFamily="2" charset="2"/>
                        <a:buNone/>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There are three ways we can feel committed to an employer:</a:t>
                      </a:r>
                    </a:p>
                    <a:p>
                      <a:pPr marL="0" indent="0" algn="just" defTabSz="914400" rtl="0" eaLnBrk="1" latinLnBrk="0" hangingPunct="1">
                        <a:buFont typeface="Wingdings" panose="05000000000000000000" pitchFamily="2" charset="2"/>
                        <a:buNone/>
                      </a:pPr>
                      <a:r>
                        <a:rPr lang="en-US" sz="2000" b="0" kern="1200" dirty="0">
                          <a:solidFill>
                            <a:schemeClr val="tx1"/>
                          </a:solidFill>
                          <a:latin typeface="Times New Roman" panose="02020603050405020304" pitchFamily="18" charset="0"/>
                          <a:ea typeface="+mn-ea"/>
                          <a:cs typeface="Times New Roman" panose="02020603050405020304" pitchFamily="18" charset="0"/>
                        </a:rPr>
                        <a:t>1- </a:t>
                      </a:r>
                      <a:r>
                        <a:rPr lang="en-US" sz="2000" b="1" kern="1200" dirty="0">
                          <a:solidFill>
                            <a:schemeClr val="tx1"/>
                          </a:solidFill>
                          <a:latin typeface="Times New Roman" panose="02020603050405020304" pitchFamily="18" charset="0"/>
                          <a:ea typeface="+mn-ea"/>
                          <a:cs typeface="Times New Roman" panose="02020603050405020304" pitchFamily="18" charset="0"/>
                        </a:rPr>
                        <a:t>Affective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positive emotional attachment to the organization and strong identification with its values and goals.</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Normative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feeling obliged to stay with an organization for moral or ethical reasons. </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Continuance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staying with an organization because of perceived high economic (i.e., taking another job would mean losing valuable stock options)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885630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3DF4D-BDF9-B67E-F962-0AC5443E8C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21F882-CB96-F508-8200-AE86A4E33E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2348893-F37B-ED66-8448-CDC3726BEBB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86B6BB9-3C3A-367A-2F50-EB212B6CDFCD}"/>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5C30DA-5057-FF4F-CFDD-4387106659E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C9B954-C787-C31F-FD26-12E6B2A5ED7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50AFDC3-FA65-4D84-4194-E109FF784702}"/>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a:p>
            <a:pPr fontAlgn="t"/>
            <a:r>
              <a:rPr lang="en-US" sz="2400" b="1" i="0" u="none" strike="noStrike" kern="1200" dirty="0">
                <a:solidFill>
                  <a:srgbClr val="C00000"/>
                </a:solidFill>
                <a:effectLst/>
                <a:latin typeface="Times New Roman" panose="02020603050405020304" pitchFamily="18" charset="0"/>
                <a:cs typeface="Times New Roman" panose="02020603050405020304" pitchFamily="18" charset="0"/>
              </a:rPr>
              <a:t>Key Work-Related Attitudes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Job satisfaction)</a:t>
            </a:r>
            <a:endParaRPr lang="en-US" sz="2400" b="1" i="0" u="none" strike="noStrike" kern="1200" dirty="0">
              <a:solidFill>
                <a:srgbClr val="C00000"/>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97F3966-9F99-E02C-F239-57BC7057F4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511EDC60-EDC6-DC29-E703-4996B4C6CDFC}"/>
              </a:ext>
            </a:extLst>
          </p:cNvPr>
          <p:cNvGraphicFramePr>
            <a:graphicFrameLocks noGrp="1"/>
          </p:cNvGraphicFramePr>
          <p:nvPr>
            <p:extLst>
              <p:ext uri="{D42A27DB-BD31-4B8C-83A1-F6EECF244321}">
                <p14:modId xmlns:p14="http://schemas.microsoft.com/office/powerpoint/2010/main" val="2885748139"/>
              </p:ext>
            </p:extLst>
          </p:nvPr>
        </p:nvGraphicFramePr>
        <p:xfrm>
          <a:off x="606057" y="2682512"/>
          <a:ext cx="10793065" cy="3444240"/>
        </p:xfrm>
        <a:graphic>
          <a:graphicData uri="http://schemas.openxmlformats.org/drawingml/2006/table">
            <a:tbl>
              <a:tblPr firstRow="1" bandRow="1"/>
              <a:tblGrid>
                <a:gridCol w="2322521">
                  <a:extLst>
                    <a:ext uri="{9D8B030D-6E8A-4147-A177-3AD203B41FA5}">
                      <a16:colId xmlns:a16="http://schemas.microsoft.com/office/drawing/2014/main" val="3966072766"/>
                    </a:ext>
                  </a:extLst>
                </a:gridCol>
                <a:gridCol w="847054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3) Employee Engagement</a:t>
                      </a:r>
                    </a:p>
                    <a:p>
                      <a:pPr marL="0" indent="0" algn="just">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Employee engagement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is “a heightened emotional and intellectual connection that an employee has for his/her job, organization, manager, or coworkers that, in turn, influences him/her to apply additional discretionary effort to his/her work.”</a:t>
                      </a:r>
                    </a:p>
                    <a:p>
                      <a:pPr marL="342900" indent="-342900" algn="just" defTabSz="914400" rtl="0" eaLnBrk="1" latinLnBrk="0" hangingPunct="1">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Engagement is enhanced when employees: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clear goals. And Have the resources needed to do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Get meaningful feedback on their performance.</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able to use their talents.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recognized for doing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positive relationships with coworkers.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opportunities to learn and grow., </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supportive leadership.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262795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39EAB-C955-D850-FAAE-4495A4E97A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C1C5AC-F6BD-F081-152B-476B5331FE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F686B2-73E7-6599-0CC1-44915890E2A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B38C3A33-71C2-961C-537B-153664145627}"/>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8823E9-E996-FF92-02F3-4ACB7351F9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B8A4899-1401-CD5F-7FA4-6C407B457D97}"/>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66C627D-F2B9-2413-D4DD-323873688F83}"/>
              </a:ext>
            </a:extLst>
          </p:cNvPr>
          <p:cNvSpPr txBox="1"/>
          <p:nvPr/>
        </p:nvSpPr>
        <p:spPr>
          <a:xfrm>
            <a:off x="792878" y="1922360"/>
            <a:ext cx="10461523" cy="461665"/>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p:txBody>
      </p:sp>
      <p:pic>
        <p:nvPicPr>
          <p:cNvPr id="7" name="Graphic 21">
            <a:extLst>
              <a:ext uri="{FF2B5EF4-FFF2-40B4-BE49-F238E27FC236}">
                <a16:creationId xmlns:a16="http://schemas.microsoft.com/office/drawing/2014/main" id="{50544FC1-06F8-D6E0-91C1-DAE6AD0A11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986DC3E7-7549-1539-8C18-66D72547A37B}"/>
              </a:ext>
            </a:extLst>
          </p:cNvPr>
          <p:cNvGraphicFramePr>
            <a:graphicFrameLocks noGrp="1"/>
          </p:cNvGraphicFramePr>
          <p:nvPr>
            <p:extLst>
              <p:ext uri="{D42A27DB-BD31-4B8C-83A1-F6EECF244321}">
                <p14:modId xmlns:p14="http://schemas.microsoft.com/office/powerpoint/2010/main" val="2205041552"/>
              </p:ext>
            </p:extLst>
          </p:nvPr>
        </p:nvGraphicFramePr>
        <p:xfrm>
          <a:off x="617280" y="2538377"/>
          <a:ext cx="10461523" cy="3444240"/>
        </p:xfrm>
        <a:graphic>
          <a:graphicData uri="http://schemas.openxmlformats.org/drawingml/2006/table">
            <a:tbl>
              <a:tblPr firstRow="1" bandRow="1"/>
              <a:tblGrid>
                <a:gridCol w="1528364">
                  <a:extLst>
                    <a:ext uri="{9D8B030D-6E8A-4147-A177-3AD203B41FA5}">
                      <a16:colId xmlns:a16="http://schemas.microsoft.com/office/drawing/2014/main" val="3966072766"/>
                    </a:ext>
                  </a:extLst>
                </a:gridCol>
                <a:gridCol w="8933159">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Values</a:t>
                      </a: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Values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are ways of behaving or end-states that are desirable to a person or to a group.</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can be conscious or unconscious.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 company leader’s personal values affect the firm’s business strategy and all aspects of organizational behavior including staffing, reward systems, manager–subordinate relationships, communication, conflict management styles, and negotiation approaches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Our personal values combine with organizational influences like company culture to generate decisions that can be significantly different from those made based solely on our personal values.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Strong company cultures help to guide us when making these ambiguous choices.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52597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55BE1-5CE1-40D6-600C-BE9DF5B74C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AB6000-9E5A-AE15-985F-88C1AFF4AF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5A86A17-E4B4-A2FA-8D18-5844B051FFD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47C8F571-4387-B337-6350-0C8384A5E15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DDCCD5-2A1E-9A97-6E7A-17AF094A000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FBAA10-25DD-2F6D-9AD8-42E78344109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9DA9CCC-2F6F-E8BA-3F9A-ABBA58CE0A5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Types of Values (Terminal and Instrumental Values):</a:t>
            </a:r>
          </a:p>
        </p:txBody>
      </p:sp>
      <p:pic>
        <p:nvPicPr>
          <p:cNvPr id="7" name="Graphic 21">
            <a:extLst>
              <a:ext uri="{FF2B5EF4-FFF2-40B4-BE49-F238E27FC236}">
                <a16:creationId xmlns:a16="http://schemas.microsoft.com/office/drawing/2014/main" id="{17A7085A-4A05-0554-B7A2-09CA046468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48F9938C-FA27-1FD7-C3BD-00C5B9288549}"/>
              </a:ext>
            </a:extLst>
          </p:cNvPr>
          <p:cNvGraphicFramePr>
            <a:graphicFrameLocks noGrp="1"/>
          </p:cNvGraphicFramePr>
          <p:nvPr>
            <p:extLst>
              <p:ext uri="{D42A27DB-BD31-4B8C-83A1-F6EECF244321}">
                <p14:modId xmlns:p14="http://schemas.microsoft.com/office/powerpoint/2010/main" val="368677110"/>
              </p:ext>
            </p:extLst>
          </p:nvPr>
        </p:nvGraphicFramePr>
        <p:xfrm>
          <a:off x="922745" y="2851495"/>
          <a:ext cx="9649980" cy="3188591"/>
        </p:xfrm>
        <a:graphic>
          <a:graphicData uri="http://schemas.openxmlformats.org/drawingml/2006/table">
            <a:tbl>
              <a:tblPr firstRow="1" bandRow="1"/>
              <a:tblGrid>
                <a:gridCol w="1491744">
                  <a:extLst>
                    <a:ext uri="{9D8B030D-6E8A-4147-A177-3AD203B41FA5}">
                      <a16:colId xmlns:a16="http://schemas.microsoft.com/office/drawing/2014/main" val="3966072766"/>
                    </a:ext>
                  </a:extLst>
                </a:gridCol>
                <a:gridCol w="8158236">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Types of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Terminal Values</a:t>
                      </a: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can be described as </a:t>
                      </a: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or instrumental and as intrinsic or extrinsic</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p>
                    <a:p>
                      <a:pPr marL="0" indent="0" algn="just" defTabSz="914400" rtl="0" eaLnBrk="1" latinLnBrk="0" hangingPunct="1">
                        <a:buFont typeface="Wingdings" panose="05000000000000000000" pitchFamily="2" charset="2"/>
                        <a:buNone/>
                      </a:pPr>
                      <a:endParaRPr lang="en-US" sz="2000" b="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our long-term life goals and may include prosperity, happiness, a secure family, and a sense of accomplishment. </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can change over time depending on our experiences and accomplishments. When a career-oriented person sells his or her business for a lot of money, his or her prosperity goals may be reached and family may then become most important.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368508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F27EE5-AD5E-6FB0-3107-673CC265FA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47492C-736C-6BB1-FF9B-312C69F11A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1F424A5-C07E-92CF-776D-DE0B788800EF}"/>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7E0BD55B-577A-4564-3477-7718C837D169}"/>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71820D-432A-CA19-2FE7-76800F1646B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F079E5D-0975-C563-1396-0A61164EFAB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76F7BF4-1E05-EDEF-3EC5-CE4C31405DDE}"/>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Types of Values (Terminal and Instrumental Values):</a:t>
            </a:r>
          </a:p>
        </p:txBody>
      </p:sp>
      <p:pic>
        <p:nvPicPr>
          <p:cNvPr id="7" name="Graphic 21">
            <a:extLst>
              <a:ext uri="{FF2B5EF4-FFF2-40B4-BE49-F238E27FC236}">
                <a16:creationId xmlns:a16="http://schemas.microsoft.com/office/drawing/2014/main" id="{479586C3-3780-4FF3-8B2F-FF3E01B1CD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1BB3C2A5-0A30-91B3-4C13-9723F724D902}"/>
              </a:ext>
            </a:extLst>
          </p:cNvPr>
          <p:cNvGraphicFramePr>
            <a:graphicFrameLocks noGrp="1"/>
          </p:cNvGraphicFramePr>
          <p:nvPr>
            <p:extLst>
              <p:ext uri="{D42A27DB-BD31-4B8C-83A1-F6EECF244321}">
                <p14:modId xmlns:p14="http://schemas.microsoft.com/office/powerpoint/2010/main" val="258464093"/>
              </p:ext>
            </p:extLst>
          </p:nvPr>
        </p:nvGraphicFramePr>
        <p:xfrm>
          <a:off x="942321" y="2810336"/>
          <a:ext cx="9649980" cy="3188591"/>
        </p:xfrm>
        <a:graphic>
          <a:graphicData uri="http://schemas.openxmlformats.org/drawingml/2006/table">
            <a:tbl>
              <a:tblPr firstRow="1" bandRow="1"/>
              <a:tblGrid>
                <a:gridCol w="1976741">
                  <a:extLst>
                    <a:ext uri="{9D8B030D-6E8A-4147-A177-3AD203B41FA5}">
                      <a16:colId xmlns:a16="http://schemas.microsoft.com/office/drawing/2014/main" val="3966072766"/>
                    </a:ext>
                  </a:extLst>
                </a:gridCol>
                <a:gridCol w="7673239">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Instrumental values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Instrumental values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are our preferred means of achieving our terminal values or our preferred ways of behaving.</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influence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what we want to accomplish; instrumental values influence how we get there.</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Honesty, ambition, and independence are examples of instrumental values that guide our behavior in pursuit of our terminal goals.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People who value honesty behave more ethically in pursuing the terminal value of prosperity and a sense of accomplishment than do people with a lower honesty instrumental value.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244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7E761-F547-1E50-71AB-B8CB26F9B2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5BBBB-BE81-C872-F762-B80526EF36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EF727B2-0E2C-1A4A-8A25-6D21EFE87AE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794A77B1-3BB5-A93E-7D6E-5AE3571FBA1E}"/>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5805FE-EBAD-50E4-64BE-C6256EE86DB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B13C3E2-C03F-F0F8-549C-3EDB0413FC2E}"/>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0F1D184-68C6-D9D7-7404-73DD2F98E24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Types of Values (Intrinsic and Extrinsic Values):</a:t>
            </a:r>
          </a:p>
        </p:txBody>
      </p:sp>
      <p:pic>
        <p:nvPicPr>
          <p:cNvPr id="7" name="Graphic 21">
            <a:extLst>
              <a:ext uri="{FF2B5EF4-FFF2-40B4-BE49-F238E27FC236}">
                <a16:creationId xmlns:a16="http://schemas.microsoft.com/office/drawing/2014/main" id="{E0AAAC7C-2E24-F094-1AAB-24AC23B26D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180C276B-7862-1B84-939E-362429764E8D}"/>
              </a:ext>
            </a:extLst>
          </p:cNvPr>
          <p:cNvGraphicFramePr>
            <a:graphicFrameLocks noGrp="1"/>
          </p:cNvGraphicFramePr>
          <p:nvPr>
            <p:extLst>
              <p:ext uri="{D42A27DB-BD31-4B8C-83A1-F6EECF244321}">
                <p14:modId xmlns:p14="http://schemas.microsoft.com/office/powerpoint/2010/main" val="1164666355"/>
              </p:ext>
            </p:extLst>
          </p:nvPr>
        </p:nvGraphicFramePr>
        <p:xfrm>
          <a:off x="854573" y="2753357"/>
          <a:ext cx="10399828" cy="3188591"/>
        </p:xfrm>
        <a:graphic>
          <a:graphicData uri="http://schemas.openxmlformats.org/drawingml/2006/table">
            <a:tbl>
              <a:tblPr firstRow="1" bandRow="1"/>
              <a:tblGrid>
                <a:gridCol w="1955512">
                  <a:extLst>
                    <a:ext uri="{9D8B030D-6E8A-4147-A177-3AD203B41FA5}">
                      <a16:colId xmlns:a16="http://schemas.microsoft.com/office/drawing/2014/main" val="3966072766"/>
                    </a:ext>
                  </a:extLst>
                </a:gridCol>
                <a:gridCol w="8444316">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Intrinsic work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4- Extrinsic work values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Intrinsic work values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relate to the work itself</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some employees want challenging jobs with a lot of variety that require them to continually learn new things, whereas others prefer simpler jobs they can perform in the same way every day.</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Extrinsic work values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related to the outcomes of doing work.</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employees who work to earn money or to have health benefits are satisfying extrinsic work values. Having high status in the company, getting recognized for quality work, and having job security are extrinsic work values.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85934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F829C-15E7-C880-41A6-4A657DCA4F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06135E-36F7-A4C6-98BE-89897343F2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1B122B6-660B-2F4B-52CA-95CE52BE4B29}"/>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A44DCD1-65D2-7CF1-5161-8895543D8C22}"/>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BB71F3-0E5D-1850-5C8A-E8262090FCD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27365F-424B-E020-9A31-8CA7E7376E8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53EF831-CAB9-15A7-605E-BCF259C6980D}"/>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Conflicts among Values:</a:t>
            </a:r>
          </a:p>
        </p:txBody>
      </p:sp>
      <p:pic>
        <p:nvPicPr>
          <p:cNvPr id="7" name="Graphic 21">
            <a:extLst>
              <a:ext uri="{FF2B5EF4-FFF2-40B4-BE49-F238E27FC236}">
                <a16:creationId xmlns:a16="http://schemas.microsoft.com/office/drawing/2014/main" id="{F57960EC-52BC-346E-1BBA-6875B0A73B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C457E582-B511-051E-38E6-BC1D3FFBCC1C}"/>
              </a:ext>
            </a:extLst>
          </p:cNvPr>
          <p:cNvGraphicFramePr>
            <a:graphicFrameLocks noGrp="1"/>
          </p:cNvGraphicFramePr>
          <p:nvPr>
            <p:extLst>
              <p:ext uri="{D42A27DB-BD31-4B8C-83A1-F6EECF244321}">
                <p14:modId xmlns:p14="http://schemas.microsoft.com/office/powerpoint/2010/main" val="529428722"/>
              </p:ext>
            </p:extLst>
          </p:nvPr>
        </p:nvGraphicFramePr>
        <p:xfrm>
          <a:off x="762000" y="2682512"/>
          <a:ext cx="10488566" cy="3444240"/>
        </p:xfrm>
        <a:graphic>
          <a:graphicData uri="http://schemas.openxmlformats.org/drawingml/2006/table">
            <a:tbl>
              <a:tblPr firstRow="1" bandRow="1"/>
              <a:tblGrid>
                <a:gridCol w="2226958">
                  <a:extLst>
                    <a:ext uri="{9D8B030D-6E8A-4147-A177-3AD203B41FA5}">
                      <a16:colId xmlns:a16="http://schemas.microsoft.com/office/drawing/2014/main" val="3966072766"/>
                    </a:ext>
                  </a:extLst>
                </a:gridCol>
                <a:gridCol w="8261608">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Conflicts among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Intrapersonal value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Intrapersonal, interpersonal, and individual–organization value conflicts </a:t>
                      </a:r>
                      <a:r>
                        <a:rPr lang="en-US" sz="2000" b="1" u="none" kern="1200" dirty="0">
                          <a:solidFill>
                            <a:schemeClr val="tx1"/>
                          </a:solidFill>
                          <a:latin typeface="Times New Roman" panose="02020603050405020304" pitchFamily="18" charset="0"/>
                          <a:ea typeface="+mn-ea"/>
                          <a:cs typeface="Times New Roman" panose="02020603050405020304" pitchFamily="18" charset="0"/>
                        </a:rPr>
                        <a:t>all influence employee attitudes, retention, job satisfaction, and job performance</a:t>
                      </a:r>
                      <a:r>
                        <a:rPr lang="en-US" sz="2000" b="1" u="sng"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highly ranked instrumental and terminal values conflict and both cannot be met, we experience inner conflict and stress.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intrapersonal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 between the instrumental value of ambition and the terminal value of happiness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being happy pulls us to spend quality time with our family or pursuing a hobby we love, but personal ambition pulls us to work longer hours and pursue promotions, we feel conflicted.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837453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B5E3CD-F746-1141-670A-5D437538E7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BEA36A-E716-DA99-BC70-2698877FB1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593EFD-035F-6B90-9BFF-0BEB39CFBEB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18C64283-A8F6-05AF-B689-1E8DB0478B61}"/>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E945E8-CD90-A350-55B6-9DCC3BFBC08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834D8C5-0786-EFF7-5A43-24A5C55DAD5D}"/>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981E51F-28AE-DEC6-2019-02A8CD193A26}"/>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Conflicts among Values:</a:t>
            </a:r>
          </a:p>
        </p:txBody>
      </p:sp>
      <p:pic>
        <p:nvPicPr>
          <p:cNvPr id="7" name="Graphic 21">
            <a:extLst>
              <a:ext uri="{FF2B5EF4-FFF2-40B4-BE49-F238E27FC236}">
                <a16:creationId xmlns:a16="http://schemas.microsoft.com/office/drawing/2014/main" id="{A4F6FE10-AAD5-F539-D658-9BBE9C84F4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1241FFA0-8F33-3839-50AC-E81C7DF69D56}"/>
              </a:ext>
            </a:extLst>
          </p:cNvPr>
          <p:cNvGraphicFramePr>
            <a:graphicFrameLocks noGrp="1"/>
          </p:cNvGraphicFramePr>
          <p:nvPr>
            <p:extLst>
              <p:ext uri="{D42A27DB-BD31-4B8C-83A1-F6EECF244321}">
                <p14:modId xmlns:p14="http://schemas.microsoft.com/office/powerpoint/2010/main" val="172779650"/>
              </p:ext>
            </p:extLst>
          </p:nvPr>
        </p:nvGraphicFramePr>
        <p:xfrm>
          <a:off x="792878" y="2681595"/>
          <a:ext cx="10461523" cy="3446075"/>
        </p:xfrm>
        <a:graphic>
          <a:graphicData uri="http://schemas.openxmlformats.org/drawingml/2006/table">
            <a:tbl>
              <a:tblPr firstRow="1" bandRow="1"/>
              <a:tblGrid>
                <a:gridCol w="2298675">
                  <a:extLst>
                    <a:ext uri="{9D8B030D-6E8A-4147-A177-3AD203B41FA5}">
                      <a16:colId xmlns:a16="http://schemas.microsoft.com/office/drawing/2014/main" val="3966072766"/>
                    </a:ext>
                  </a:extLst>
                </a:gridCol>
                <a:gridCol w="8162848">
                  <a:extLst>
                    <a:ext uri="{9D8B030D-6E8A-4147-A177-3AD203B41FA5}">
                      <a16:colId xmlns:a16="http://schemas.microsoft.com/office/drawing/2014/main" val="3536453227"/>
                    </a:ext>
                  </a:extLst>
                </a:gridCol>
              </a:tblGrid>
              <a:tr h="344607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Interpersonal value</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Individual–organization value conflicts </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interpersonal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conflicts occur when two different people hold conflicting values. Interpersonal value conflicts are often the cause of personality clashes and other disagreements.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one coworker values individual rewards and the other values group recognition, the two may clash over how to approach a new project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Employee’s values can conflict with the values of the organization, creating individual–organization value conflict. Lower individual–organization value conflict leads to greater job satisfaction, higher performance, lower stress, and greater job commitment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975673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A3610-1E1B-7446-8671-4D8EC097BD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3230A7-89AF-5BA2-2B86-81936A1027B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8BE5C56-F9C4-325D-78B4-78430EC54A22}"/>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B3E1C0A1-4079-A64E-ABE2-7D989848292A}"/>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A9745D-57D3-E769-786D-0EA15273F68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FAD392-4783-3FDC-07B5-548273A033B8}"/>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8CFE879-4C69-2734-7C96-299E7E7CF129}"/>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How Values Differ around the World:</a:t>
            </a:r>
          </a:p>
        </p:txBody>
      </p:sp>
      <p:pic>
        <p:nvPicPr>
          <p:cNvPr id="7" name="Graphic 21">
            <a:extLst>
              <a:ext uri="{FF2B5EF4-FFF2-40B4-BE49-F238E27FC236}">
                <a16:creationId xmlns:a16="http://schemas.microsoft.com/office/drawing/2014/main" id="{716B1DE7-D214-DE2F-F684-11DC1D9120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FEBA09DD-52EE-08F6-F0E9-76D1F6B5EFB0}"/>
              </a:ext>
            </a:extLst>
          </p:cNvPr>
          <p:cNvGraphicFramePr>
            <a:graphicFrameLocks noGrp="1"/>
          </p:cNvGraphicFramePr>
          <p:nvPr>
            <p:extLst>
              <p:ext uri="{D42A27DB-BD31-4B8C-83A1-F6EECF244321}">
                <p14:modId xmlns:p14="http://schemas.microsoft.com/office/powerpoint/2010/main" val="2050050862"/>
              </p:ext>
            </p:extLst>
          </p:nvPr>
        </p:nvGraphicFramePr>
        <p:xfrm>
          <a:off x="792878" y="2990081"/>
          <a:ext cx="10192711" cy="2967682"/>
        </p:xfrm>
        <a:graphic>
          <a:graphicData uri="http://schemas.openxmlformats.org/drawingml/2006/table">
            <a:tbl>
              <a:tblPr firstRow="1" bandRow="1"/>
              <a:tblGrid>
                <a:gridCol w="1916568">
                  <a:extLst>
                    <a:ext uri="{9D8B030D-6E8A-4147-A177-3AD203B41FA5}">
                      <a16:colId xmlns:a16="http://schemas.microsoft.com/office/drawing/2014/main" val="3966072766"/>
                    </a:ext>
                  </a:extLst>
                </a:gridCol>
                <a:gridCol w="8276143">
                  <a:extLst>
                    <a:ext uri="{9D8B030D-6E8A-4147-A177-3AD203B41FA5}">
                      <a16:colId xmlns:a16="http://schemas.microsoft.com/office/drawing/2014/main" val="3536453227"/>
                    </a:ext>
                  </a:extLst>
                </a:gridCol>
              </a:tblGrid>
              <a:tr h="296768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Global differences in values can also lead to different managerial behaviors.</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Latin Americans tend to highly value family loyalty, which leads them to hire competent family members whenever possible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in the United States tend to strongly value individual achievement, which leads them to emphasize a candidate’s previous performance and skill assessments rather than family ties.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514614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EB6EE-D17C-AC5E-19E9-7F1A8CA9AA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4758DF-B82D-2885-C13D-0AF999FF8B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102B1E-2088-B644-F4EE-14895F0A5301}"/>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5D881FF3-D818-66A9-3B0B-EB8704C3C1F2}"/>
              </a:ext>
            </a:extLst>
          </p:cNvPr>
          <p:cNvSpPr/>
          <p:nvPr/>
        </p:nvSpPr>
        <p:spPr>
          <a:xfrm>
            <a:off x="933098" y="6760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A13EB7-D96C-1222-04C7-775CFF25CA40}"/>
              </a:ext>
            </a:extLst>
          </p:cNvPr>
          <p:cNvSpPr txBox="1"/>
          <p:nvPr/>
        </p:nvSpPr>
        <p:spPr>
          <a:xfrm>
            <a:off x="1092841" y="70438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496719-D571-5385-7CE8-AB3B397C71DA}"/>
              </a:ext>
            </a:extLst>
          </p:cNvPr>
          <p:cNvSpPr txBox="1"/>
          <p:nvPr/>
        </p:nvSpPr>
        <p:spPr>
          <a:xfrm>
            <a:off x="1127138" y="91774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EF10412-94CD-1524-CE2B-B716E636A047}"/>
              </a:ext>
            </a:extLst>
          </p:cNvPr>
          <p:cNvSpPr txBox="1"/>
          <p:nvPr/>
        </p:nvSpPr>
        <p:spPr>
          <a:xfrm>
            <a:off x="762000" y="1775354"/>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How Values Differ around the World:</a:t>
            </a:r>
          </a:p>
        </p:txBody>
      </p:sp>
      <p:pic>
        <p:nvPicPr>
          <p:cNvPr id="7" name="Graphic 21">
            <a:extLst>
              <a:ext uri="{FF2B5EF4-FFF2-40B4-BE49-F238E27FC236}">
                <a16:creationId xmlns:a16="http://schemas.microsoft.com/office/drawing/2014/main" id="{3244DE6A-8ABC-C736-A5FF-2681777BEE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762A1360-9673-B77D-86CB-92625BB5D0AE}"/>
              </a:ext>
            </a:extLst>
          </p:cNvPr>
          <p:cNvGraphicFramePr>
            <a:graphicFrameLocks noGrp="1"/>
          </p:cNvGraphicFramePr>
          <p:nvPr>
            <p:extLst>
              <p:ext uri="{D42A27DB-BD31-4B8C-83A1-F6EECF244321}">
                <p14:modId xmlns:p14="http://schemas.microsoft.com/office/powerpoint/2010/main" val="3446496233"/>
              </p:ext>
            </p:extLst>
          </p:nvPr>
        </p:nvGraphicFramePr>
        <p:xfrm>
          <a:off x="617280" y="2574059"/>
          <a:ext cx="10781842" cy="3444240"/>
        </p:xfrm>
        <a:graphic>
          <a:graphicData uri="http://schemas.openxmlformats.org/drawingml/2006/table">
            <a:tbl>
              <a:tblPr firstRow="1" bandRow="1"/>
              <a:tblGrid>
                <a:gridCol w="2027344">
                  <a:extLst>
                    <a:ext uri="{9D8B030D-6E8A-4147-A177-3AD203B41FA5}">
                      <a16:colId xmlns:a16="http://schemas.microsoft.com/office/drawing/2014/main" val="3966072766"/>
                    </a:ext>
                  </a:extLst>
                </a:gridCol>
                <a:gridCol w="8754498">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are influenced by culture. Research has found that a large number of basic values can be condensed into two major dimensions that vary across cultures:.</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traditional/secular–rational values and</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survival/self-expression values</a:t>
                      </a: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Traditional/secular-rational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the contrast between societies in which religion is very important and those in which it is not</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More traditional societies emphasize the importance of parent–child ties and deference to authority, which is reflected in high levels of national pride and a nationalistic outlook. </a:t>
                      </a: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have the opposite characteristics.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46928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5A37D-F7AA-53C8-977D-9700288638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69B4B3-7B1E-D393-A42C-3BD20E85DA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A7C3555-D2DF-CD58-D951-C86F400850D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FB128E6-37AD-22CA-DA64-139853EDF908}"/>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83F6B3-03E8-463C-9934-274EAE41496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DDA921C-A89D-5334-1FD7-8A251DC1F356}"/>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9713A9C-69E7-DEC5-5633-D1EDD859A82A}"/>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How Values Differ around the World:</a:t>
            </a:r>
          </a:p>
        </p:txBody>
      </p:sp>
      <p:pic>
        <p:nvPicPr>
          <p:cNvPr id="7" name="Graphic 21">
            <a:extLst>
              <a:ext uri="{FF2B5EF4-FFF2-40B4-BE49-F238E27FC236}">
                <a16:creationId xmlns:a16="http://schemas.microsoft.com/office/drawing/2014/main" id="{ED54D825-C555-A45A-0A12-E50DDDE2E2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BB79FC2B-EDC2-DD42-B25E-3ADD1D87D672}"/>
              </a:ext>
            </a:extLst>
          </p:cNvPr>
          <p:cNvGraphicFramePr>
            <a:graphicFrameLocks noGrp="1"/>
          </p:cNvGraphicFramePr>
          <p:nvPr>
            <p:extLst>
              <p:ext uri="{D42A27DB-BD31-4B8C-83A1-F6EECF244321}">
                <p14:modId xmlns:p14="http://schemas.microsoft.com/office/powerpoint/2010/main" val="143328049"/>
              </p:ext>
            </p:extLst>
          </p:nvPr>
        </p:nvGraphicFramePr>
        <p:xfrm>
          <a:off x="929191" y="3010522"/>
          <a:ext cx="10325210" cy="2739037"/>
        </p:xfrm>
        <a:graphic>
          <a:graphicData uri="http://schemas.openxmlformats.org/drawingml/2006/table">
            <a:tbl>
              <a:tblPr firstRow="1" bandRow="1"/>
              <a:tblGrid>
                <a:gridCol w="1941481">
                  <a:extLst>
                    <a:ext uri="{9D8B030D-6E8A-4147-A177-3AD203B41FA5}">
                      <a16:colId xmlns:a16="http://schemas.microsoft.com/office/drawing/2014/main" val="3966072766"/>
                    </a:ext>
                  </a:extLst>
                </a:gridCol>
                <a:gridCol w="8383729">
                  <a:extLst>
                    <a:ext uri="{9D8B030D-6E8A-4147-A177-3AD203B41FA5}">
                      <a16:colId xmlns:a16="http://schemas.microsoft.com/office/drawing/2014/main" val="3536453227"/>
                    </a:ext>
                  </a:extLst>
                </a:gridCol>
              </a:tblGrid>
              <a:tr h="273903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Survival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economic and physical security. </a:t>
                      </a:r>
                    </a:p>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Self-expression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subjective well-being, self-expression, and quality of life, giving high priority to environmental protection, diversity tolerance, and participation in decision making. </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that rank high on self-expression values also tend to have higher interpersonal trust and tolerance and value individual freedom and self-expression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20508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A0E60-CED3-88E6-C3F2-819B6774C6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5F2589-BFDF-0B00-CB72-4177B8FF5E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B15D39-0987-FA52-09DA-CD0193AAF9B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812D6BD8-297B-DE31-BFC7-65FA81146994}"/>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73AA36-F673-3C24-1587-3DCF67A1E42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6C496B-6A90-4206-6EED-02F77D75FFD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032210F-5185-B707-AD70-9B0582E3EE1B}"/>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Role of Emotions in Behavior:</a:t>
            </a:r>
          </a:p>
        </p:txBody>
      </p:sp>
      <p:pic>
        <p:nvPicPr>
          <p:cNvPr id="7" name="Graphic 21">
            <a:extLst>
              <a:ext uri="{FF2B5EF4-FFF2-40B4-BE49-F238E27FC236}">
                <a16:creationId xmlns:a16="http://schemas.microsoft.com/office/drawing/2014/main" id="{536F36F1-A754-CB5B-ECC3-818F5D6C0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B0FAC84E-0E47-C475-9D93-2B0C05B6C288}"/>
              </a:ext>
            </a:extLst>
          </p:cNvPr>
          <p:cNvGraphicFramePr>
            <a:graphicFrameLocks noGrp="1"/>
          </p:cNvGraphicFramePr>
          <p:nvPr>
            <p:extLst>
              <p:ext uri="{D42A27DB-BD31-4B8C-83A1-F6EECF244321}">
                <p14:modId xmlns:p14="http://schemas.microsoft.com/office/powerpoint/2010/main" val="2933816074"/>
              </p:ext>
            </p:extLst>
          </p:nvPr>
        </p:nvGraphicFramePr>
        <p:xfrm>
          <a:off x="792878" y="2835930"/>
          <a:ext cx="10401408" cy="3188591"/>
        </p:xfrm>
        <a:graphic>
          <a:graphicData uri="http://schemas.openxmlformats.org/drawingml/2006/table">
            <a:tbl>
              <a:tblPr firstRow="1" bandRow="1"/>
              <a:tblGrid>
                <a:gridCol w="1615126">
                  <a:extLst>
                    <a:ext uri="{9D8B030D-6E8A-4147-A177-3AD203B41FA5}">
                      <a16:colId xmlns:a16="http://schemas.microsoft.com/office/drawing/2014/main" val="3966072766"/>
                    </a:ext>
                  </a:extLst>
                </a:gridCol>
                <a:gridCol w="8786282">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Emotions: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intense, short-term physiological, behavioral, and psychological reactions to a specific object, person, or event that prepare us to respond to it</a:t>
                      </a:r>
                      <a:r>
                        <a:rPr lang="en-US" sz="2000" b="0" u="none" kern="1200" dirty="0">
                          <a:solidFill>
                            <a:schemeClr val="tx1"/>
                          </a:solidFill>
                          <a:latin typeface="Times New Roman" panose="02020603050405020304" pitchFamily="18" charset="0"/>
                          <a:ea typeface="+mn-ea"/>
                          <a:cs typeface="Times New Roman" panose="02020603050405020304" pitchFamily="18" charset="0"/>
                        </a:rPr>
                        <a:t>.</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definition can be divided  into its four important elements:</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short events or episodes. Emotions are relatively short-lived.</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directed at something or someone. This differentiates emotions from moods, which are short-term emotional states that are not directed toward anything in particular.</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experienced. They involve involuntary changes in heart rate, blood pressure, facial expressions, animation, and vocal tone. We feel emotion.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45587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08336-1696-DDD3-D259-C75E838760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9AD628-CB11-20AC-8219-353B7EDBF6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E86E1DF-E8C5-0E66-0345-C3B2AE0B073D}"/>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A1404B0-DD15-05AE-9791-A70317619219}"/>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51AC4A-024A-3E0F-2142-B2A8D893ABE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B605248-320C-2643-458F-3550D2DFEC9B}"/>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F06420E-BA59-9C91-6F76-A13C3B7C64F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Role of Emotions in Behavior:</a:t>
            </a:r>
          </a:p>
        </p:txBody>
      </p:sp>
      <p:pic>
        <p:nvPicPr>
          <p:cNvPr id="7" name="Graphic 21">
            <a:extLst>
              <a:ext uri="{FF2B5EF4-FFF2-40B4-BE49-F238E27FC236}">
                <a16:creationId xmlns:a16="http://schemas.microsoft.com/office/drawing/2014/main" id="{EB6CA59B-1E23-5733-44D4-F362DBCD50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F15450D2-C1E0-3190-32EC-255D28FCF71B}"/>
              </a:ext>
            </a:extLst>
          </p:cNvPr>
          <p:cNvGraphicFramePr>
            <a:graphicFrameLocks noGrp="1"/>
          </p:cNvGraphicFramePr>
          <p:nvPr>
            <p:extLst>
              <p:ext uri="{D42A27DB-BD31-4B8C-83A1-F6EECF244321}">
                <p14:modId xmlns:p14="http://schemas.microsoft.com/office/powerpoint/2010/main" val="249702948"/>
              </p:ext>
            </p:extLst>
          </p:nvPr>
        </p:nvGraphicFramePr>
        <p:xfrm>
          <a:off x="670496" y="2740574"/>
          <a:ext cx="10728625" cy="3188591"/>
        </p:xfrm>
        <a:graphic>
          <a:graphicData uri="http://schemas.openxmlformats.org/drawingml/2006/table">
            <a:tbl>
              <a:tblPr firstRow="1" bandRow="1"/>
              <a:tblGrid>
                <a:gridCol w="2636821">
                  <a:extLst>
                    <a:ext uri="{9D8B030D-6E8A-4147-A177-3AD203B41FA5}">
                      <a16:colId xmlns:a16="http://schemas.microsoft.com/office/drawing/2014/main" val="3966072766"/>
                    </a:ext>
                  </a:extLst>
                </a:gridCol>
                <a:gridCol w="809180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Why is understanding the role of emotions important to organizations?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Emotions create a state of physical readiness through physiological reactions. Increased heart rate, adrenaline, and eye movements prepare our bodies to take action.</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because effective employees and managers know how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positively influence their own emotions and the emotions of others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Second,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emotions influence both the creation and maintenance of our motivation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engage or to not engage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certain behaviors.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Third,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found that emotion can influence turnover, decision making, leadership, helping behaviors, and teamwork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115363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4D968-4BF9-B4CA-F8FF-9409FAF672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958B0C-5D43-1535-3486-CBA2E9700F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FCDEFCB-2C81-8F95-46B2-9550025C1890}"/>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0A910DD3-96A6-7C34-193F-2BB7371EEBE3}"/>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7CC29E-5425-1600-0D59-18BB1D29D2F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9258910-4B91-BE92-21D9-C5710A77ABF1}"/>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56F0EDA-ABBB-D541-F7C5-5621E60B16CE}"/>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Affect and Mood</a:t>
            </a:r>
          </a:p>
        </p:txBody>
      </p:sp>
      <p:pic>
        <p:nvPicPr>
          <p:cNvPr id="7" name="Graphic 21">
            <a:extLst>
              <a:ext uri="{FF2B5EF4-FFF2-40B4-BE49-F238E27FC236}">
                <a16:creationId xmlns:a16="http://schemas.microsoft.com/office/drawing/2014/main" id="{E15FA418-DED1-BC61-0DDD-2A3A17AAB6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6505DE07-D8F0-97BF-EA71-7AD562C2019F}"/>
              </a:ext>
            </a:extLst>
          </p:cNvPr>
          <p:cNvGrpSpPr/>
          <p:nvPr/>
        </p:nvGrpSpPr>
        <p:grpSpPr>
          <a:xfrm>
            <a:off x="1216924" y="2454201"/>
            <a:ext cx="9355801" cy="3500301"/>
            <a:chOff x="1967071" y="2016094"/>
            <a:chExt cx="9573189" cy="3500301"/>
          </a:xfrm>
        </p:grpSpPr>
        <p:pic>
          <p:nvPicPr>
            <p:cNvPr id="9" name="Picture 8">
              <a:extLst>
                <a:ext uri="{FF2B5EF4-FFF2-40B4-BE49-F238E27FC236}">
                  <a16:creationId xmlns:a16="http://schemas.microsoft.com/office/drawing/2014/main" id="{DF9521B8-39D1-2B4A-D248-072B60FE1736}"/>
                </a:ext>
              </a:extLst>
            </p:cNvPr>
            <p:cNvPicPr>
              <a:picLocks noChangeAspect="1"/>
            </p:cNvPicPr>
            <p:nvPr/>
          </p:nvPicPr>
          <p:blipFill>
            <a:blip r:embed="rId3"/>
            <a:stretch>
              <a:fillRect/>
            </a:stretch>
          </p:blipFill>
          <p:spPr>
            <a:xfrm>
              <a:off x="6149110" y="2016094"/>
              <a:ext cx="5391150" cy="3500301"/>
            </a:xfrm>
            <a:prstGeom prst="rect">
              <a:avLst/>
            </a:prstGeom>
          </p:spPr>
        </p:pic>
        <p:sp>
          <p:nvSpPr>
            <p:cNvPr id="11" name="TextBox 10">
              <a:extLst>
                <a:ext uri="{FF2B5EF4-FFF2-40B4-BE49-F238E27FC236}">
                  <a16:creationId xmlns:a16="http://schemas.microsoft.com/office/drawing/2014/main" id="{C0400381-E93A-9E52-D82D-54C23776C0B4}"/>
                </a:ext>
              </a:extLst>
            </p:cNvPr>
            <p:cNvSpPr txBox="1"/>
            <p:nvPr/>
          </p:nvSpPr>
          <p:spPr>
            <a:xfrm>
              <a:off x="1967071" y="2774073"/>
              <a:ext cx="4075819" cy="2246769"/>
            </a:xfrm>
            <a:prstGeom prst="rect">
              <a:avLst/>
            </a:prstGeom>
            <a:solidFill>
              <a:srgbClr val="FF9518"/>
            </a:solidFill>
          </p:spPr>
          <p:txBody>
            <a:bodyPr wrap="square">
              <a:spAutoFit/>
            </a:bodyPr>
            <a:lstStyle/>
            <a:p>
              <a:pPr algn="just"/>
              <a:r>
                <a:rPr lang="en-US" sz="2000" i="1" dirty="0">
                  <a:solidFill>
                    <a:srgbClr val="3F3F3F"/>
                  </a:solidFill>
                  <a:latin typeface="Times New Roman" panose="02020603050405020304" pitchFamily="18" charset="0"/>
                  <a:cs typeface="Times New Roman" panose="02020603050405020304" pitchFamily="18" charset="0"/>
                </a:rPr>
                <a:t>Affect and mood play important roles in how we perform our jobs and how others perceive us. These two Starbucks baristas, for example, are happy and engaging. Their positive mood and affect, in turn, can make their customers feel good as well.</a:t>
              </a:r>
              <a:endParaRPr lang="en-US" sz="2000" i="1" dirty="0">
                <a:solidFill>
                  <a:prstClr val="black"/>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463687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85B78-0488-23B4-AE8F-BF7EC95A6A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3A8F05-A3D2-2859-7EE0-5E234B5296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B07BD2A-F541-8C11-01E8-5C1EB5C3E0A5}"/>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9EE140E3-4D4A-5D0B-3B8D-DCB207C03E35}"/>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423A35-6718-D9CF-E728-0BCE2B0CBAD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84CBCC-F789-F108-E713-8BADA6D7BDC9}"/>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80C6965-720C-C0C5-35F7-6CACE872E1E6}"/>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Affect and Mood</a:t>
            </a:r>
          </a:p>
        </p:txBody>
      </p:sp>
      <p:pic>
        <p:nvPicPr>
          <p:cNvPr id="7" name="Graphic 21">
            <a:extLst>
              <a:ext uri="{FF2B5EF4-FFF2-40B4-BE49-F238E27FC236}">
                <a16:creationId xmlns:a16="http://schemas.microsoft.com/office/drawing/2014/main" id="{519BE7DB-4D4C-7792-ACAC-754E4BFFE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7">
            <a:extLst>
              <a:ext uri="{FF2B5EF4-FFF2-40B4-BE49-F238E27FC236}">
                <a16:creationId xmlns:a16="http://schemas.microsoft.com/office/drawing/2014/main" id="{5CD2EBCC-AC67-EB90-29B9-C471C5E76078}"/>
              </a:ext>
            </a:extLst>
          </p:cNvPr>
          <p:cNvGraphicFramePr>
            <a:graphicFrameLocks noGrp="1"/>
          </p:cNvGraphicFramePr>
          <p:nvPr>
            <p:extLst>
              <p:ext uri="{D42A27DB-BD31-4B8C-83A1-F6EECF244321}">
                <p14:modId xmlns:p14="http://schemas.microsoft.com/office/powerpoint/2010/main" val="2051924022"/>
              </p:ext>
            </p:extLst>
          </p:nvPr>
        </p:nvGraphicFramePr>
        <p:xfrm>
          <a:off x="942321" y="2851495"/>
          <a:ext cx="9776103" cy="3188591"/>
        </p:xfrm>
        <a:graphic>
          <a:graphicData uri="http://schemas.openxmlformats.org/drawingml/2006/table">
            <a:tbl>
              <a:tblPr firstRow="1" bandRow="1"/>
              <a:tblGrid>
                <a:gridCol w="1518802">
                  <a:extLst>
                    <a:ext uri="{9D8B030D-6E8A-4147-A177-3AD203B41FA5}">
                      <a16:colId xmlns:a16="http://schemas.microsoft.com/office/drawing/2014/main" val="3966072766"/>
                    </a:ext>
                  </a:extLst>
                </a:gridCol>
                <a:gridCol w="8257301">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Affectivity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Affectivity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represents our tendency to experience a particular mood or to react to things with certain emotions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Researchers have identified two types of affectivity: positive and negative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 affect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which reflects a combination of high energy and positive evaluation characterized by emotions like elation.</a:t>
                      </a:r>
                    </a:p>
                    <a:p>
                      <a:pPr marL="457200" indent="-457200" algn="just" defTabSz="914400" rtl="0" eaLnBrk="1" latinLnBrk="0" hangingPunct="1">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Negative affect,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comprises feelings of being upset, fearful, and distressed.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164385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CC302-C159-AB84-ABBC-8AC30E8F97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0AEBC7-726F-BC15-007C-5D0031845D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1C6D90-7E0C-F384-9064-5ED0956FE4AB}"/>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Values, Perceptions, and Reactions</a:t>
            </a:r>
          </a:p>
        </p:txBody>
      </p:sp>
      <p:sp>
        <p:nvSpPr>
          <p:cNvPr id="5" name="Rectangle 4">
            <a:extLst>
              <a:ext uri="{FF2B5EF4-FFF2-40B4-BE49-F238E27FC236}">
                <a16:creationId xmlns:a16="http://schemas.microsoft.com/office/drawing/2014/main" id="{6C4C662C-3506-6F9A-78F9-E3A547961560}"/>
              </a:ext>
            </a:extLst>
          </p:cNvPr>
          <p:cNvSpPr/>
          <p:nvPr/>
        </p:nvSpPr>
        <p:spPr>
          <a:xfrm>
            <a:off x="942321"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DD6253-3763-D9B8-0B7C-B6F5AD2BFB3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CF9DA9F-BE41-FE88-DB52-3C51C968C625}"/>
              </a:ext>
            </a:extLst>
          </p:cNvPr>
          <p:cNvSpPr txBox="1"/>
          <p:nvPr/>
        </p:nvSpPr>
        <p:spPr>
          <a:xfrm>
            <a:off x="1152390" y="1108441"/>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0B04E6C-D901-A017-E52C-3E6266441EC5}"/>
              </a:ext>
            </a:extLst>
          </p:cNvPr>
          <p:cNvSpPr txBox="1"/>
          <p:nvPr/>
        </p:nvSpPr>
        <p:spPr>
          <a:xfrm>
            <a:off x="792878" y="1922360"/>
            <a:ext cx="10461523" cy="830997"/>
          </a:xfrm>
          <a:prstGeom prst="rect">
            <a:avLst/>
          </a:prstGeom>
          <a:noFill/>
        </p:spPr>
        <p:txBody>
          <a:bodyPr wrap="square" rtlCol="0">
            <a:spAutoFit/>
          </a:bodyPr>
          <a:lstStyle/>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just" defTabSz="914400" rtl="0" eaLnBrk="1" fontAlgn="auto" latinLnBrk="0" hangingPunct="1">
              <a:spcBef>
                <a:spcPts val="0"/>
              </a:spcBef>
              <a:spcAft>
                <a:spcPts val="0"/>
              </a:spcAft>
              <a:buClrTx/>
              <a:buSzTx/>
              <a:buFontTx/>
              <a:buNone/>
              <a:tabLst/>
              <a:defRPr/>
            </a:pPr>
            <a:r>
              <a:rPr kumimoji="0" lang="en-US" sz="24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Affect and Mood</a:t>
            </a:r>
          </a:p>
        </p:txBody>
      </p:sp>
      <p:pic>
        <p:nvPicPr>
          <p:cNvPr id="7" name="Graphic 21">
            <a:extLst>
              <a:ext uri="{FF2B5EF4-FFF2-40B4-BE49-F238E27FC236}">
                <a16:creationId xmlns:a16="http://schemas.microsoft.com/office/drawing/2014/main" id="{1B86145F-C357-0CD3-30AC-236383427D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31F4EEA4-4EEA-665B-3641-2AC5060B8609}"/>
              </a:ext>
            </a:extLst>
          </p:cNvPr>
          <p:cNvGrpSpPr/>
          <p:nvPr/>
        </p:nvGrpSpPr>
        <p:grpSpPr>
          <a:xfrm>
            <a:off x="2187971" y="2990081"/>
            <a:ext cx="7865370" cy="2464684"/>
            <a:chOff x="3308200" y="2404407"/>
            <a:chExt cx="7865370" cy="2464684"/>
          </a:xfrm>
        </p:grpSpPr>
        <p:pic>
          <p:nvPicPr>
            <p:cNvPr id="9" name="Picture 8">
              <a:extLst>
                <a:ext uri="{FF2B5EF4-FFF2-40B4-BE49-F238E27FC236}">
                  <a16:creationId xmlns:a16="http://schemas.microsoft.com/office/drawing/2014/main" id="{E2271DFC-FC4E-4A05-3019-BEDB97EF9606}"/>
                </a:ext>
              </a:extLst>
            </p:cNvPr>
            <p:cNvPicPr>
              <a:picLocks noChangeAspect="1"/>
            </p:cNvPicPr>
            <p:nvPr/>
          </p:nvPicPr>
          <p:blipFill>
            <a:blip r:embed="rId3"/>
            <a:stretch>
              <a:fillRect/>
            </a:stretch>
          </p:blipFill>
          <p:spPr>
            <a:xfrm>
              <a:off x="3308200" y="2404407"/>
              <a:ext cx="7865370" cy="1374218"/>
            </a:xfrm>
            <a:prstGeom prst="rect">
              <a:avLst/>
            </a:prstGeom>
          </p:spPr>
        </p:pic>
        <p:sp>
          <p:nvSpPr>
            <p:cNvPr id="11" name="TextBox 10">
              <a:extLst>
                <a:ext uri="{FF2B5EF4-FFF2-40B4-BE49-F238E27FC236}">
                  <a16:creationId xmlns:a16="http://schemas.microsoft.com/office/drawing/2014/main" id="{5570FD47-C96A-D890-9C51-949FE3D73DF5}"/>
                </a:ext>
              </a:extLst>
            </p:cNvPr>
            <p:cNvSpPr txBox="1"/>
            <p:nvPr/>
          </p:nvSpPr>
          <p:spPr>
            <a:xfrm>
              <a:off x="3308200" y="3853428"/>
              <a:ext cx="7865370" cy="1015663"/>
            </a:xfrm>
            <a:prstGeom prst="rect">
              <a:avLst/>
            </a:prstGeom>
            <a:no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Affect can vary anywhere along a continuum ranging from positive affect to negative affect. As illustrated here, it is also possible to fall in between these extremes and reflect neither positive nor negative affect.</a:t>
              </a:r>
            </a:p>
          </p:txBody>
        </p:sp>
      </p:grpSp>
    </p:spTree>
    <p:extLst>
      <p:ext uri="{BB962C8B-B14F-4D97-AF65-F5344CB8AC3E}">
        <p14:creationId xmlns:p14="http://schemas.microsoft.com/office/powerpoint/2010/main" val="3302802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1FCF5FE-6A7F-449D-9D6A-9492ECA0365E}"/>
</file>

<file path=customXml/itemProps2.xml><?xml version="1.0" encoding="utf-8"?>
<ds:datastoreItem xmlns:ds="http://schemas.openxmlformats.org/officeDocument/2006/customXml" ds:itemID="{F8D154B0-B714-420D-AFD1-4C59209C246D}"/>
</file>

<file path=customXml/itemProps3.xml><?xml version="1.0" encoding="utf-8"?>
<ds:datastoreItem xmlns:ds="http://schemas.openxmlformats.org/officeDocument/2006/customXml" ds:itemID="{08B7A4A5-59F7-4E3F-A6F4-3818601D651A}"/>
</file>

<file path=docProps/app.xml><?xml version="1.0" encoding="utf-8"?>
<Properties xmlns="http://schemas.openxmlformats.org/officeDocument/2006/extended-properties" xmlns:vt="http://schemas.openxmlformats.org/officeDocument/2006/docPropsVTypes">
  <TotalTime>355</TotalTime>
  <Words>4916</Words>
  <Application>Microsoft Office PowerPoint</Application>
  <PresentationFormat>Widescreen</PresentationFormat>
  <Paragraphs>544</Paragraphs>
  <Slides>54</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54</vt:i4>
      </vt:variant>
    </vt:vector>
  </HeadingPairs>
  <TitlesOfParts>
    <vt:vector size="63"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97</cp:revision>
  <dcterms:created xsi:type="dcterms:W3CDTF">2023-04-29T09:08:00Z</dcterms:created>
  <dcterms:modified xsi:type="dcterms:W3CDTF">2026-05-23T22:14:21Z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