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entation.xml" ContentType="application/vnd.openxmlformats-officedocument.presentationml.presentation.main+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a:tcStyle>
        <a:tcBdr/>
        <a:fill>
          <a:solidFill>
            <a:srgbClr val="E8EBF5"/>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a:tcStyle>
        <a:tcBdr/>
        <a:fill>
          <a:solidFill>
            <a:srgbClr val="EBF1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94626"/>
  </p:normalViewPr>
  <p:slideViewPr>
    <p:cSldViewPr snapToGrid="0">
      <p:cViewPr varScale="1">
        <p:scale>
          <a:sx n="105" d="100"/>
          <a:sy n="105" d="100"/>
        </p:scale>
        <p:origin x="840"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customXml" Target="../customXml/item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7" name="Shape 147"/>
          <p:cNvSpPr>
            <a:spLocks noGrp="1" noRot="1" noChangeAspect="1"/>
          </p:cNvSpPr>
          <p:nvPr>
            <p:ph type="sldImg"/>
          </p:nvPr>
        </p:nvSpPr>
        <p:spPr>
          <a:xfrm>
            <a:off x="1143000" y="685800"/>
            <a:ext cx="4572000" cy="3429000"/>
          </a:xfrm>
          <a:prstGeom prst="rect">
            <a:avLst/>
          </a:prstGeom>
        </p:spPr>
        <p:txBody>
          <a:bodyPr/>
          <a:lstStyle/>
          <a:p>
            <a:endParaRPr/>
          </a:p>
        </p:txBody>
      </p:sp>
      <p:sp>
        <p:nvSpPr>
          <p:cNvPr id="148" name="Shape 148"/>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11" name="Title Text"/>
          <p:cNvSpPr txBox="1">
            <a:spLocks noGrp="1"/>
          </p:cNvSpPr>
          <p:nvPr>
            <p:ph type="title"/>
          </p:nvPr>
        </p:nvSpPr>
        <p:spPr>
          <a:xfrm>
            <a:off x="1524000" y="1122362"/>
            <a:ext cx="9144000" cy="2387601"/>
          </a:xfrm>
          <a:prstGeom prst="rect">
            <a:avLst/>
          </a:prstGeom>
        </p:spPr>
        <p:txBody>
          <a:bodyPr anchor="b"/>
          <a:lstStyle>
            <a:lvl1pPr algn="ctr">
              <a:defRPr sz="6000"/>
            </a:lvl1pPr>
          </a:lstStyle>
          <a:p>
            <a:r>
              <a:t>Title Text</a:t>
            </a:r>
          </a:p>
        </p:txBody>
      </p:sp>
      <p:sp>
        <p:nvSpPr>
          <p:cNvPr id="12" name="Body Level One…"/>
          <p:cNvSpPr txBox="1">
            <a:spLocks noGrp="1"/>
          </p:cNvSpPr>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r>
              <a:t>Body Level One</a:t>
            </a:r>
          </a:p>
          <a:p>
            <a:pPr lvl="1"/>
            <a:r>
              <a:t>Body Level Two</a:t>
            </a:r>
          </a:p>
          <a:p>
            <a:pPr lvl="2"/>
            <a:r>
              <a:t>Body Level Three</a:t>
            </a:r>
          </a:p>
          <a:p>
            <a:pPr lvl="3"/>
            <a:r>
              <a:t>Body Level Four</a:t>
            </a:r>
          </a:p>
          <a:p>
            <a:pPr lvl="4"/>
            <a:r>
              <a:t>Body Level Five</a:t>
            </a:r>
          </a:p>
        </p:txBody>
      </p:sp>
      <p:sp>
        <p:nvSpPr>
          <p:cNvPr id="1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20" name="Title Text"/>
          <p:cNvSpPr txBox="1">
            <a:spLocks noGrp="1"/>
          </p:cNvSpPr>
          <p:nvPr>
            <p:ph type="title"/>
          </p:nvPr>
        </p:nvSpPr>
        <p:spPr>
          <a:prstGeom prst="rect">
            <a:avLst/>
          </a:prstGeom>
        </p:spPr>
        <p:txBody>
          <a:bodyPr/>
          <a:lstStyle/>
          <a:p>
            <a:r>
              <a:t>Title Text</a:t>
            </a:r>
          </a:p>
        </p:txBody>
      </p:sp>
      <p:sp>
        <p:nvSpPr>
          <p:cNvPr id="21"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29" name="Title Text"/>
          <p:cNvSpPr txBox="1">
            <a:spLocks noGrp="1"/>
          </p:cNvSpPr>
          <p:nvPr>
            <p:ph type="title"/>
          </p:nvPr>
        </p:nvSpPr>
        <p:spPr>
          <a:xfrm>
            <a:off x="831850" y="1709738"/>
            <a:ext cx="10515600" cy="2852737"/>
          </a:xfrm>
          <a:prstGeom prst="rect">
            <a:avLst/>
          </a:prstGeom>
        </p:spPr>
        <p:txBody>
          <a:bodyPr anchor="b"/>
          <a:lstStyle>
            <a:lvl1pPr>
              <a:defRPr sz="6000"/>
            </a:lvl1pPr>
          </a:lstStyle>
          <a:p>
            <a:r>
              <a:t>Title Text</a:t>
            </a:r>
          </a:p>
        </p:txBody>
      </p:sp>
      <p:sp>
        <p:nvSpPr>
          <p:cNvPr id="30" name="Body Level One…"/>
          <p:cNvSpPr txBox="1">
            <a:spLocks noGrp="1"/>
          </p:cNvSpPr>
          <p:nvPr>
            <p:ph type="body" sz="quarter" idx="1"/>
          </p:nvPr>
        </p:nvSpPr>
        <p:spPr>
          <a:xfrm>
            <a:off x="831850" y="4589462"/>
            <a:ext cx="10515600" cy="1500188"/>
          </a:xfrm>
          <a:prstGeom prst="rect">
            <a:avLst/>
          </a:prstGeom>
        </p:spPr>
        <p:txBody>
          <a:bodyPr/>
          <a:lstStyle>
            <a:lvl1pPr marL="0" indent="0">
              <a:buSzTx/>
              <a:buFontTx/>
              <a:buNone/>
              <a:defRPr sz="2400">
                <a:solidFill>
                  <a:srgbClr val="888888"/>
                </a:solidFill>
              </a:defRPr>
            </a:lvl1pPr>
            <a:lvl2pPr marL="0" indent="457200">
              <a:buSzTx/>
              <a:buFontTx/>
              <a:buNone/>
              <a:defRPr sz="2400">
                <a:solidFill>
                  <a:srgbClr val="888888"/>
                </a:solidFill>
              </a:defRPr>
            </a:lvl2pPr>
            <a:lvl3pPr marL="0" indent="914400">
              <a:buSzTx/>
              <a:buFontTx/>
              <a:buNone/>
              <a:defRPr sz="2400">
                <a:solidFill>
                  <a:srgbClr val="888888"/>
                </a:solidFill>
              </a:defRPr>
            </a:lvl3pPr>
            <a:lvl4pPr marL="0" indent="1371600">
              <a:buSzTx/>
              <a:buFontTx/>
              <a:buNone/>
              <a:defRPr sz="2400">
                <a:solidFill>
                  <a:srgbClr val="888888"/>
                </a:solidFill>
              </a:defRPr>
            </a:lvl4pPr>
            <a:lvl5pPr marL="0" indent="1828800">
              <a:buSzTx/>
              <a:buFontTx/>
              <a:buNone/>
              <a:defRPr sz="2400">
                <a:solidFill>
                  <a:srgbClr val="888888"/>
                </a:solidFill>
              </a:defRPr>
            </a:lvl5pPr>
          </a:lstStyle>
          <a:p>
            <a:r>
              <a:t>Body Level One</a:t>
            </a:r>
          </a:p>
          <a:p>
            <a:pPr lvl="1"/>
            <a:r>
              <a:t>Body Level Two</a:t>
            </a:r>
          </a:p>
          <a:p>
            <a:pPr lvl="2"/>
            <a:r>
              <a:t>Body Level Three</a:t>
            </a:r>
          </a:p>
          <a:p>
            <a:pPr lvl="3"/>
            <a:r>
              <a:t>Body Level Four</a:t>
            </a:r>
          </a:p>
          <a:p>
            <a:pPr lvl="4"/>
            <a:r>
              <a:t>Body Level Five</a:t>
            </a:r>
          </a:p>
        </p:txBody>
      </p:sp>
      <p:sp>
        <p:nvSpPr>
          <p:cNvPr id="3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wo Content">
    <p:spTree>
      <p:nvGrpSpPr>
        <p:cNvPr id="1" name=""/>
        <p:cNvGrpSpPr/>
        <p:nvPr/>
      </p:nvGrpSpPr>
      <p:grpSpPr>
        <a:xfrm>
          <a:off x="0" y="0"/>
          <a:ext cx="0" cy="0"/>
          <a:chOff x="0" y="0"/>
          <a:chExt cx="0" cy="0"/>
        </a:xfrm>
      </p:grpSpPr>
      <p:sp>
        <p:nvSpPr>
          <p:cNvPr id="38" name="Title Text"/>
          <p:cNvSpPr txBox="1">
            <a:spLocks noGrp="1"/>
          </p:cNvSpPr>
          <p:nvPr>
            <p:ph type="title"/>
          </p:nvPr>
        </p:nvSpPr>
        <p:spPr>
          <a:prstGeom prst="rect">
            <a:avLst/>
          </a:prstGeom>
        </p:spPr>
        <p:txBody>
          <a:bodyPr/>
          <a:lstStyle/>
          <a:p>
            <a:r>
              <a:t>Title Text</a:t>
            </a:r>
          </a:p>
        </p:txBody>
      </p:sp>
      <p:sp>
        <p:nvSpPr>
          <p:cNvPr id="39" name="Body Level One…"/>
          <p:cNvSpPr txBox="1">
            <a:spLocks noGrp="1"/>
          </p:cNvSpPr>
          <p:nvPr>
            <p:ph type="body" sz="half" idx="1"/>
          </p:nvPr>
        </p:nvSpPr>
        <p:spPr>
          <a:xfrm>
            <a:off x="838200" y="1825625"/>
            <a:ext cx="5181600" cy="4351338"/>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4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Comparison">
    <p:spTree>
      <p:nvGrpSpPr>
        <p:cNvPr id="1" name=""/>
        <p:cNvGrpSpPr/>
        <p:nvPr/>
      </p:nvGrpSpPr>
      <p:grpSpPr>
        <a:xfrm>
          <a:off x="0" y="0"/>
          <a:ext cx="0" cy="0"/>
          <a:chOff x="0" y="0"/>
          <a:chExt cx="0" cy="0"/>
        </a:xfrm>
      </p:grpSpPr>
      <p:sp>
        <p:nvSpPr>
          <p:cNvPr id="47" name="Title Text"/>
          <p:cNvSpPr txBox="1">
            <a:spLocks noGrp="1"/>
          </p:cNvSpPr>
          <p:nvPr>
            <p:ph type="title"/>
          </p:nvPr>
        </p:nvSpPr>
        <p:spPr>
          <a:xfrm>
            <a:off x="839787" y="365125"/>
            <a:ext cx="10515601" cy="1325563"/>
          </a:xfrm>
          <a:prstGeom prst="rect">
            <a:avLst/>
          </a:prstGeom>
        </p:spPr>
        <p:txBody>
          <a:bodyPr/>
          <a:lstStyle/>
          <a:p>
            <a:r>
              <a:t>Title Text</a:t>
            </a:r>
          </a:p>
        </p:txBody>
      </p:sp>
      <p:sp>
        <p:nvSpPr>
          <p:cNvPr id="48" name="Body Level One…"/>
          <p:cNvSpPr txBox="1">
            <a:spLocks noGrp="1"/>
          </p:cNvSpPr>
          <p:nvPr>
            <p:ph type="body" sz="quarter" idx="1"/>
          </p:nvPr>
        </p:nvSpPr>
        <p:spPr>
          <a:xfrm>
            <a:off x="839787" y="1681163"/>
            <a:ext cx="5157789" cy="823913"/>
          </a:xfrm>
          <a:prstGeom prst="rect">
            <a:avLst/>
          </a:prstGeom>
        </p:spPr>
        <p:txBody>
          <a:bodyPr anchor="b"/>
          <a:lstStyle>
            <a:lvl1pPr marL="0" indent="0">
              <a:buSzTx/>
              <a:buFontTx/>
              <a:buNone/>
              <a:defRPr sz="2400" b="1"/>
            </a:lvl1pPr>
            <a:lvl2pPr marL="0" indent="457200">
              <a:buSzTx/>
              <a:buFontTx/>
              <a:buNone/>
              <a:defRPr sz="2400" b="1"/>
            </a:lvl2pPr>
            <a:lvl3pPr marL="0" indent="914400">
              <a:buSzTx/>
              <a:buFontTx/>
              <a:buNone/>
              <a:defRPr sz="2400" b="1"/>
            </a:lvl3pPr>
            <a:lvl4pPr marL="0" indent="1371600">
              <a:buSzTx/>
              <a:buFontTx/>
              <a:buNone/>
              <a:defRPr sz="2400" b="1"/>
            </a:lvl4pPr>
            <a:lvl5pPr marL="0" indent="1828800">
              <a:buSzTx/>
              <a:buFontTx/>
              <a:buNone/>
              <a:defRPr sz="2400" b="1"/>
            </a:lvl5pPr>
          </a:lstStyle>
          <a:p>
            <a:r>
              <a:t>Body Level One</a:t>
            </a:r>
          </a:p>
          <a:p>
            <a:pPr lvl="1"/>
            <a:r>
              <a:t>Body Level Two</a:t>
            </a:r>
          </a:p>
          <a:p>
            <a:pPr lvl="2"/>
            <a:r>
              <a:t>Body Level Three</a:t>
            </a:r>
          </a:p>
          <a:p>
            <a:pPr lvl="3"/>
            <a:r>
              <a:t>Body Level Four</a:t>
            </a:r>
          </a:p>
          <a:p>
            <a:pPr lvl="4"/>
            <a:r>
              <a:t>Body Level Five</a:t>
            </a:r>
          </a:p>
        </p:txBody>
      </p:sp>
      <p:sp>
        <p:nvSpPr>
          <p:cNvPr id="49" name="Text Placeholder 4"/>
          <p:cNvSpPr>
            <a:spLocks noGrp="1"/>
          </p:cNvSpPr>
          <p:nvPr>
            <p:ph type="body" sz="quarter" idx="21"/>
          </p:nvPr>
        </p:nvSpPr>
        <p:spPr>
          <a:xfrm>
            <a:off x="6172200" y="1681163"/>
            <a:ext cx="5183188" cy="823913"/>
          </a:xfrm>
          <a:prstGeom prst="rect">
            <a:avLst/>
          </a:prstGeom>
        </p:spPr>
        <p:txBody>
          <a:bodyPr anchor="b"/>
          <a:lstStyle/>
          <a:p>
            <a:pPr marL="0" indent="0">
              <a:buSzTx/>
              <a:buFontTx/>
              <a:buNone/>
              <a:defRPr sz="2400" b="1"/>
            </a:pPr>
            <a:endParaRPr/>
          </a:p>
        </p:txBody>
      </p:sp>
      <p:sp>
        <p:nvSpPr>
          <p:cNvPr id="5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57" name="Title Text"/>
          <p:cNvSpPr txBox="1">
            <a:spLocks noGrp="1"/>
          </p:cNvSpPr>
          <p:nvPr>
            <p:ph type="title"/>
          </p:nvPr>
        </p:nvSpPr>
        <p:spPr>
          <a:prstGeom prst="rect">
            <a:avLst/>
          </a:prstGeom>
        </p:spPr>
        <p:txBody>
          <a:bodyPr/>
          <a:lstStyle/>
          <a:p>
            <a:r>
              <a:t>Title Text</a:t>
            </a:r>
          </a:p>
        </p:txBody>
      </p:sp>
      <p:sp>
        <p:nvSpPr>
          <p:cNvPr id="5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6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Content with Caption">
    <p:spTree>
      <p:nvGrpSpPr>
        <p:cNvPr id="1" name=""/>
        <p:cNvGrpSpPr/>
        <p:nvPr/>
      </p:nvGrpSpPr>
      <p:grpSpPr>
        <a:xfrm>
          <a:off x="0" y="0"/>
          <a:ext cx="0" cy="0"/>
          <a:chOff x="0" y="0"/>
          <a:chExt cx="0" cy="0"/>
        </a:xfrm>
      </p:grpSpPr>
      <p:sp>
        <p:nvSpPr>
          <p:cNvPr id="7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73" name="Body Level One…"/>
          <p:cNvSpPr txBox="1">
            <a:spLocks noGrp="1"/>
          </p:cNvSpPr>
          <p:nvPr>
            <p:ph type="body" sz="half" idx="1"/>
          </p:nvPr>
        </p:nvSpPr>
        <p:spPr>
          <a:xfrm>
            <a:off x="5183187" y="987425"/>
            <a:ext cx="6172201" cy="4873625"/>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r>
              <a:t>Body Level One</a:t>
            </a:r>
          </a:p>
          <a:p>
            <a:pPr lvl="1"/>
            <a:r>
              <a:t>Body Level Two</a:t>
            </a:r>
          </a:p>
          <a:p>
            <a:pPr lvl="2"/>
            <a:r>
              <a:t>Body Level Three</a:t>
            </a:r>
          </a:p>
          <a:p>
            <a:pPr lvl="3"/>
            <a:r>
              <a:t>Body Level Four</a:t>
            </a:r>
          </a:p>
          <a:p>
            <a:pPr lvl="4"/>
            <a:r>
              <a:t>Body Level Five</a:t>
            </a:r>
          </a:p>
        </p:txBody>
      </p:sp>
      <p:sp>
        <p:nvSpPr>
          <p:cNvPr id="74" name="Text Placeholder 3"/>
          <p:cNvSpPr>
            <a:spLocks noGrp="1"/>
          </p:cNvSpPr>
          <p:nvPr>
            <p:ph type="body" sz="quarter" idx="21"/>
          </p:nvPr>
        </p:nvSpPr>
        <p:spPr>
          <a:xfrm>
            <a:off x="839787" y="2057400"/>
            <a:ext cx="3932238" cy="3811588"/>
          </a:xfrm>
          <a:prstGeom prst="rect">
            <a:avLst/>
          </a:prstGeom>
        </p:spPr>
        <p:txBody>
          <a:bodyPr/>
          <a:lstStyle/>
          <a:p>
            <a:pPr marL="0" indent="0">
              <a:buSzTx/>
              <a:buFontTx/>
              <a:buNone/>
              <a:defRPr sz="1600"/>
            </a:pPr>
            <a:endParaRPr/>
          </a:p>
        </p:txBody>
      </p:sp>
      <p:sp>
        <p:nvSpPr>
          <p:cNvPr id="7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Picture with Caption">
    <p:spTree>
      <p:nvGrpSpPr>
        <p:cNvPr id="1" name=""/>
        <p:cNvGrpSpPr/>
        <p:nvPr/>
      </p:nvGrpSpPr>
      <p:grpSpPr>
        <a:xfrm>
          <a:off x="0" y="0"/>
          <a:ext cx="0" cy="0"/>
          <a:chOff x="0" y="0"/>
          <a:chExt cx="0" cy="0"/>
        </a:xfrm>
      </p:grpSpPr>
      <p:sp>
        <p:nvSpPr>
          <p:cNvPr id="8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83" name="Picture Placeholder 2"/>
          <p:cNvSpPr>
            <a:spLocks noGrp="1"/>
          </p:cNvSpPr>
          <p:nvPr>
            <p:ph type="pic" sz="half" idx="21"/>
          </p:nvPr>
        </p:nvSpPr>
        <p:spPr>
          <a:xfrm>
            <a:off x="5183187" y="987425"/>
            <a:ext cx="6172201" cy="4873625"/>
          </a:xfrm>
          <a:prstGeom prst="rect">
            <a:avLst/>
          </a:prstGeom>
        </p:spPr>
        <p:txBody>
          <a:bodyPr lIns="91439" rIns="91439">
            <a:noAutofit/>
          </a:bodyPr>
          <a:lstStyle/>
          <a:p>
            <a:endParaRPr/>
          </a:p>
        </p:txBody>
      </p:sp>
      <p:sp>
        <p:nvSpPr>
          <p:cNvPr id="84" name="Body Level One…"/>
          <p:cNvSpPr txBox="1">
            <a:spLocks noGrp="1"/>
          </p:cNvSpPr>
          <p:nvPr>
            <p:ph type="body" sz="quarter" idx="1"/>
          </p:nvPr>
        </p:nvSpPr>
        <p:spPr>
          <a:xfrm>
            <a:off x="839787"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r>
              <a:t>Body Level One</a:t>
            </a:r>
          </a:p>
          <a:p>
            <a:pPr lvl="1"/>
            <a:r>
              <a:t>Body Level Two</a:t>
            </a:r>
          </a:p>
          <a:p>
            <a:pPr lvl="2"/>
            <a:r>
              <a:t>Body Level Three</a:t>
            </a:r>
          </a:p>
          <a:p>
            <a:pPr lvl="3"/>
            <a:r>
              <a:t>Body Level Four</a:t>
            </a:r>
          </a:p>
          <a:p>
            <a:pPr lvl="4"/>
            <a:r>
              <a:t>Body Level Five</a:t>
            </a:r>
          </a:p>
        </p:txBody>
      </p:sp>
      <p:sp>
        <p:nvSpPr>
          <p:cNvPr id="8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8_Title Slide">
    <p:spTree>
      <p:nvGrpSpPr>
        <p:cNvPr id="1" name=""/>
        <p:cNvGrpSpPr/>
        <p:nvPr/>
      </p:nvGrpSpPr>
      <p:grpSpPr>
        <a:xfrm>
          <a:off x="0" y="0"/>
          <a:ext cx="0" cy="0"/>
          <a:chOff x="0" y="0"/>
          <a:chExt cx="0" cy="0"/>
        </a:xfrm>
      </p:grpSpPr>
      <p:sp>
        <p:nvSpPr>
          <p:cNvPr id="92" name="Picture Placeholder 10"/>
          <p:cNvSpPr>
            <a:spLocks noGrp="1"/>
          </p:cNvSpPr>
          <p:nvPr>
            <p:ph type="pic" idx="21"/>
          </p:nvPr>
        </p:nvSpPr>
        <p:spPr>
          <a:xfrm>
            <a:off x="-1" y="-1"/>
            <a:ext cx="12192001" cy="6858001"/>
          </a:xfrm>
          <a:prstGeom prst="rect">
            <a:avLst/>
          </a:prstGeom>
        </p:spPr>
        <p:txBody>
          <a:bodyPr lIns="91439" rIns="91439">
            <a:noAutofit/>
          </a:bodyPr>
          <a:lstStyle/>
          <a:p>
            <a:endParaRPr/>
          </a:p>
        </p:txBody>
      </p:sp>
      <p:sp>
        <p:nvSpPr>
          <p:cNvPr id="93"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23_Title Slide">
    <p:spTree>
      <p:nvGrpSpPr>
        <p:cNvPr id="1" name=""/>
        <p:cNvGrpSpPr/>
        <p:nvPr/>
      </p:nvGrpSpPr>
      <p:grpSpPr>
        <a:xfrm>
          <a:off x="0" y="0"/>
          <a:ext cx="0" cy="0"/>
          <a:chOff x="0" y="0"/>
          <a:chExt cx="0" cy="0"/>
        </a:xfrm>
      </p:grpSpPr>
      <p:sp>
        <p:nvSpPr>
          <p:cNvPr id="100" name="Picture Placeholder 13"/>
          <p:cNvSpPr>
            <a:spLocks noGrp="1"/>
          </p:cNvSpPr>
          <p:nvPr>
            <p:ph type="pic" idx="21"/>
          </p:nvPr>
        </p:nvSpPr>
        <p:spPr>
          <a:xfrm>
            <a:off x="1" y="0"/>
            <a:ext cx="9740897" cy="5962650"/>
          </a:xfrm>
          <a:prstGeom prst="rect">
            <a:avLst/>
          </a:prstGeom>
        </p:spPr>
        <p:txBody>
          <a:bodyPr lIns="91439" rIns="91439">
            <a:noAutofit/>
          </a:bodyPr>
          <a:lstStyle/>
          <a:p>
            <a:endParaRPr/>
          </a:p>
        </p:txBody>
      </p:sp>
      <p:sp>
        <p:nvSpPr>
          <p:cNvPr id="101"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29_Title Slide">
    <p:spTree>
      <p:nvGrpSpPr>
        <p:cNvPr id="1" name=""/>
        <p:cNvGrpSpPr/>
        <p:nvPr/>
      </p:nvGrpSpPr>
      <p:grpSpPr>
        <a:xfrm>
          <a:off x="0" y="0"/>
          <a:ext cx="0" cy="0"/>
          <a:chOff x="0" y="0"/>
          <a:chExt cx="0" cy="0"/>
        </a:xfrm>
      </p:grpSpPr>
      <p:sp>
        <p:nvSpPr>
          <p:cNvPr id="108" name="Picture Placeholder 6"/>
          <p:cNvSpPr>
            <a:spLocks noGrp="1"/>
          </p:cNvSpPr>
          <p:nvPr>
            <p:ph type="pic" idx="21"/>
          </p:nvPr>
        </p:nvSpPr>
        <p:spPr>
          <a:xfrm>
            <a:off x="1127759" y="1123950"/>
            <a:ext cx="9936482" cy="4610100"/>
          </a:xfrm>
          <a:prstGeom prst="rect">
            <a:avLst/>
          </a:prstGeom>
        </p:spPr>
        <p:txBody>
          <a:bodyPr lIns="91439" rIns="91439">
            <a:noAutofit/>
          </a:bodyPr>
          <a:lstStyle/>
          <a:p>
            <a:endParaRPr/>
          </a:p>
        </p:txBody>
      </p:sp>
      <p:sp>
        <p:nvSpPr>
          <p:cNvPr id="109"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33_Title Slide">
    <p:spTree>
      <p:nvGrpSpPr>
        <p:cNvPr id="1" name=""/>
        <p:cNvGrpSpPr/>
        <p:nvPr/>
      </p:nvGrpSpPr>
      <p:grpSpPr>
        <a:xfrm>
          <a:off x="0" y="0"/>
          <a:ext cx="0" cy="0"/>
          <a:chOff x="0" y="0"/>
          <a:chExt cx="0" cy="0"/>
        </a:xfrm>
      </p:grpSpPr>
      <p:sp>
        <p:nvSpPr>
          <p:cNvPr id="116" name="Picture Placeholder 3"/>
          <p:cNvSpPr>
            <a:spLocks noGrp="1"/>
          </p:cNvSpPr>
          <p:nvPr>
            <p:ph type="pic" idx="21"/>
          </p:nvPr>
        </p:nvSpPr>
        <p:spPr>
          <a:xfrm>
            <a:off x="-1" y="0"/>
            <a:ext cx="6826173" cy="6857999"/>
          </a:xfrm>
          <a:prstGeom prst="rect">
            <a:avLst/>
          </a:prstGeom>
        </p:spPr>
        <p:txBody>
          <a:bodyPr lIns="91439" rIns="91439">
            <a:noAutofit/>
          </a:bodyPr>
          <a:lstStyle/>
          <a:p>
            <a:endParaRPr/>
          </a:p>
        </p:txBody>
      </p:sp>
      <p:sp>
        <p:nvSpPr>
          <p:cNvPr id="117"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3_Title Slide">
    <p:spTree>
      <p:nvGrpSpPr>
        <p:cNvPr id="1" name=""/>
        <p:cNvGrpSpPr/>
        <p:nvPr/>
      </p:nvGrpSpPr>
      <p:grpSpPr>
        <a:xfrm>
          <a:off x="0" y="0"/>
          <a:ext cx="0" cy="0"/>
          <a:chOff x="0" y="0"/>
          <a:chExt cx="0" cy="0"/>
        </a:xfrm>
      </p:grpSpPr>
      <p:sp>
        <p:nvSpPr>
          <p:cNvPr id="124" name="Picture Placeholder 3"/>
          <p:cNvSpPr>
            <a:spLocks noGrp="1"/>
          </p:cNvSpPr>
          <p:nvPr>
            <p:ph type="pic" sz="half" idx="21"/>
          </p:nvPr>
        </p:nvSpPr>
        <p:spPr>
          <a:xfrm>
            <a:off x="7088923" y="508820"/>
            <a:ext cx="3701848" cy="5184057"/>
          </a:xfrm>
          <a:prstGeom prst="rect">
            <a:avLst/>
          </a:prstGeom>
          <a:ln w="127000">
            <a:solidFill>
              <a:srgbClr val="FAFAFA"/>
            </a:solidFill>
            <a:miter lim="800000"/>
          </a:ln>
        </p:spPr>
        <p:txBody>
          <a:bodyPr lIns="91439" rIns="91439">
            <a:noAutofit/>
          </a:bodyPr>
          <a:lstStyle/>
          <a:p>
            <a:endParaRPr/>
          </a:p>
        </p:txBody>
      </p:sp>
      <p:sp>
        <p:nvSpPr>
          <p:cNvPr id="125"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48_Title Slide">
    <p:spTree>
      <p:nvGrpSpPr>
        <p:cNvPr id="1" name=""/>
        <p:cNvGrpSpPr/>
        <p:nvPr/>
      </p:nvGrpSpPr>
      <p:grpSpPr>
        <a:xfrm>
          <a:off x="0" y="0"/>
          <a:ext cx="0" cy="0"/>
          <a:chOff x="0" y="0"/>
          <a:chExt cx="0" cy="0"/>
        </a:xfrm>
      </p:grpSpPr>
      <p:sp>
        <p:nvSpPr>
          <p:cNvPr id="132" name="Picture Placeholder 3"/>
          <p:cNvSpPr>
            <a:spLocks noGrp="1"/>
          </p:cNvSpPr>
          <p:nvPr>
            <p:ph type="pic" idx="21"/>
          </p:nvPr>
        </p:nvSpPr>
        <p:spPr>
          <a:xfrm>
            <a:off x="3452648" y="-3"/>
            <a:ext cx="8739352" cy="6858001"/>
          </a:xfrm>
          <a:prstGeom prst="rect">
            <a:avLst/>
          </a:prstGeom>
        </p:spPr>
        <p:txBody>
          <a:bodyPr lIns="91439" rIns="91439">
            <a:noAutofit/>
          </a:bodyPr>
          <a:lstStyle/>
          <a:p>
            <a:endParaRPr/>
          </a:p>
        </p:txBody>
      </p:sp>
      <p:sp>
        <p:nvSpPr>
          <p:cNvPr id="133"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type="tx">
  <p:cSld name="25_Title Slide">
    <p:spTree>
      <p:nvGrpSpPr>
        <p:cNvPr id="1" name=""/>
        <p:cNvGrpSpPr/>
        <p:nvPr/>
      </p:nvGrpSpPr>
      <p:grpSpPr>
        <a:xfrm>
          <a:off x="0" y="0"/>
          <a:ext cx="0" cy="0"/>
          <a:chOff x="0" y="0"/>
          <a:chExt cx="0" cy="0"/>
        </a:xfrm>
      </p:grpSpPr>
      <p:sp>
        <p:nvSpPr>
          <p:cNvPr id="140" name="Picture Placeholder 2"/>
          <p:cNvSpPr>
            <a:spLocks noGrp="1"/>
          </p:cNvSpPr>
          <p:nvPr>
            <p:ph type="pic" sz="quarter" idx="21"/>
          </p:nvPr>
        </p:nvSpPr>
        <p:spPr>
          <a:xfrm>
            <a:off x="6096000" y="933450"/>
            <a:ext cx="4962146" cy="2495550"/>
          </a:xfrm>
          <a:prstGeom prst="rect">
            <a:avLst/>
          </a:prstGeom>
        </p:spPr>
        <p:txBody>
          <a:bodyPr lIns="91439" rIns="91439">
            <a:noAutofit/>
          </a:bodyPr>
          <a:lstStyle/>
          <a:p>
            <a:endParaRPr/>
          </a:p>
        </p:txBody>
      </p:sp>
      <p:sp>
        <p:nvSpPr>
          <p:cNvPr id="141"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18"/>
          <a:srcRect/>
          <a:stretch>
            <a:fillRect/>
          </a:stretch>
        </a:blip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838200" y="365125"/>
            <a:ext cx="10515600" cy="132556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chor="ctr">
            <a:normAutofit/>
          </a:bodyPr>
          <a:lstStyle/>
          <a:p>
            <a:r>
              <a:t>Title Text</a:t>
            </a:r>
          </a:p>
        </p:txBody>
      </p:sp>
      <p:sp>
        <p:nvSpPr>
          <p:cNvPr id="3" name="Body Level One…"/>
          <p:cNvSpPr txBox="1">
            <a:spLocks noGrp="1"/>
          </p:cNvSpPr>
          <p:nvPr>
            <p:ph type="body" idx="1"/>
          </p:nvPr>
        </p:nvSpPr>
        <p:spPr>
          <a:xfrm>
            <a:off x="838200" y="1825625"/>
            <a:ext cx="10515600" cy="435133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ormAutofit/>
          </a:bodyPr>
          <a:lstStyle/>
          <a:p>
            <a:r>
              <a:t>Body Level One</a:t>
            </a:r>
          </a:p>
          <a:p>
            <a:pPr lvl="1"/>
            <a:r>
              <a:t>Body Level Two</a:t>
            </a:r>
          </a:p>
          <a:p>
            <a:pPr lvl="2"/>
            <a:r>
              <a:t>Body Level Three</a:t>
            </a:r>
          </a:p>
          <a:p>
            <a:pPr lvl="3"/>
            <a:r>
              <a:t>Body Level Four</a:t>
            </a:r>
          </a:p>
          <a:p>
            <a:pPr lvl="4"/>
            <a:r>
              <a:t>Body Level Five</a:t>
            </a:r>
          </a:p>
        </p:txBody>
      </p:sp>
      <p:sp>
        <p:nvSpPr>
          <p:cNvPr id="4" name="Slide Number"/>
          <p:cNvSpPr txBox="1">
            <a:spLocks noGrp="1"/>
          </p:cNvSpPr>
          <p:nvPr>
            <p:ph type="sldNum" sz="quarter" idx="2"/>
          </p:nvPr>
        </p:nvSpPr>
        <p:spPr>
          <a:xfrm>
            <a:off x="11095176" y="6414760"/>
            <a:ext cx="258624" cy="248305"/>
          </a:xfrm>
          <a:prstGeom prst="rect">
            <a:avLst/>
          </a:prstGeom>
          <a:ln w="12700">
            <a:miter lim="400000"/>
          </a:ln>
        </p:spPr>
        <p:txBody>
          <a:bodyPr wrap="none" lIns="45719" rIns="45719" anchor="ctr">
            <a:spAutoFit/>
          </a:bodyPr>
          <a:lstStyle>
            <a:lvl1pPr algn="r">
              <a:defRPr sz="1200">
                <a:solidFill>
                  <a:srgbClr val="888888"/>
                </a:solidFill>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ransition spd="med"/>
  <p:txStyles>
    <p:title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0.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jpeg"/><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eg"/><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eg"/><Relationship Id="rId1" Type="http://schemas.openxmlformats.org/officeDocument/2006/relationships/slideLayout" Target="../slideLayouts/slideLayout14.xml"/><Relationship Id="rId6" Type="http://schemas.openxmlformats.org/officeDocument/2006/relationships/image" Target="../media/image6.png"/><Relationship Id="rId5" Type="http://schemas.openxmlformats.org/officeDocument/2006/relationships/image" Target="../media/image8.jpeg"/><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eg"/><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eg"/><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jpe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eg"/><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eg"/><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9.jpe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eg"/><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9.jpe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eg"/><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10.jpeg"/></Relationships>
</file>

<file path=ppt/slides/_rels/slide12.xml.rels><?xml version="1.0" encoding="UTF-8" standalone="yes"?>
<Relationships xmlns="http://schemas.openxmlformats.org/package/2006/relationships"><Relationship Id="rId3" Type="http://schemas.openxmlformats.org/officeDocument/2006/relationships/hyperlink" Target="https://sis.midocean.ae/login" TargetMode="External"/><Relationship Id="rId2" Type="http://schemas.openxmlformats.org/officeDocument/2006/relationships/image" Target="../media/image2.jpeg"/><Relationship Id="rId1" Type="http://schemas.openxmlformats.org/officeDocument/2006/relationships/slideLayout" Target="../slideLayouts/slideLayout14.xml"/><Relationship Id="rId6" Type="http://schemas.openxmlformats.org/officeDocument/2006/relationships/image" Target="../media/image6.png"/><Relationship Id="rId5" Type="http://schemas.openxmlformats.org/officeDocument/2006/relationships/image" Target="../media/image11.jpeg"/><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0" name="aksub.jpg" descr="aksub.jpg"/>
          <p:cNvPicPr>
            <a:picLocks noChangeAspect="1"/>
          </p:cNvPicPr>
          <p:nvPr/>
        </p:nvPicPr>
        <p:blipFill>
          <a:blip r:embed="rId2"/>
          <a:srcRect l="467" r="467"/>
          <a:stretch>
            <a:fillRect/>
          </a:stretch>
        </p:blipFill>
        <p:spPr>
          <a:xfrm>
            <a:off x="-57150" y="-44450"/>
            <a:ext cx="12311979" cy="6858000"/>
          </a:xfrm>
          <a:prstGeom prst="rect">
            <a:avLst/>
          </a:prstGeom>
          <a:ln w="12700">
            <a:miter lim="400000"/>
          </a:ln>
        </p:spPr>
      </p:pic>
      <p:sp>
        <p:nvSpPr>
          <p:cNvPr id="151" name="Oval 17"/>
          <p:cNvSpPr/>
          <p:nvPr/>
        </p:nvSpPr>
        <p:spPr>
          <a:xfrm>
            <a:off x="6054428" y="-720725"/>
            <a:ext cx="7782360" cy="7578726"/>
          </a:xfrm>
          <a:prstGeom prst="ellipse">
            <a:avLst/>
          </a:prstGeom>
          <a:solidFill>
            <a:srgbClr val="00B0F0"/>
          </a:solidFill>
          <a:ln w="12700">
            <a:miter lim="400000"/>
          </a:ln>
        </p:spPr>
        <p:txBody>
          <a:bodyPr lIns="45719" rIns="45719" anchor="ctr"/>
          <a:lstStyle/>
          <a:p>
            <a:pPr algn="ctr">
              <a:defRPr>
                <a:solidFill>
                  <a:srgbClr val="FFFFFF"/>
                </a:solidFill>
              </a:defRPr>
            </a:pPr>
            <a:endParaRPr/>
          </a:p>
        </p:txBody>
      </p:sp>
      <p:sp>
        <p:nvSpPr>
          <p:cNvPr id="152" name="TextBox 29"/>
          <p:cNvSpPr txBox="1"/>
          <p:nvPr/>
        </p:nvSpPr>
        <p:spPr>
          <a:xfrm>
            <a:off x="554015" y="3794395"/>
            <a:ext cx="4795024" cy="4597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400">
                <a:latin typeface="Alexandria Regular Regular"/>
                <a:ea typeface="Alexandria Regular Regular"/>
                <a:cs typeface="Alexandria Regular Regular"/>
                <a:sym typeface="Alexandria Regular Regular"/>
              </a:defRPr>
            </a:lvl1pPr>
          </a:lstStyle>
          <a:p>
            <a:r>
              <a:t>by Samara Jasim</a:t>
            </a:r>
          </a:p>
        </p:txBody>
      </p:sp>
      <p:sp>
        <p:nvSpPr>
          <p:cNvPr id="153" name="TextBox 30"/>
          <p:cNvSpPr txBox="1"/>
          <p:nvPr/>
        </p:nvSpPr>
        <p:spPr>
          <a:xfrm>
            <a:off x="327141" y="2424036"/>
            <a:ext cx="5615351" cy="13614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4100">
                <a:solidFill>
                  <a:srgbClr val="00B0F0"/>
                </a:solidFill>
                <a:latin typeface="Alexandria Regular Bold"/>
                <a:ea typeface="Alexandria Regular Bold"/>
                <a:cs typeface="Alexandria Regular Bold"/>
                <a:sym typeface="Alexandria Regular Bold"/>
              </a:defRPr>
            </a:lvl1pPr>
          </a:lstStyle>
          <a:p>
            <a:r>
              <a:t>English Language for Digital Law</a:t>
            </a:r>
          </a:p>
        </p:txBody>
      </p:sp>
      <p:grpSp>
        <p:nvGrpSpPr>
          <p:cNvPr id="156" name="Rectangle: Rounded Corners 33"/>
          <p:cNvGrpSpPr/>
          <p:nvPr/>
        </p:nvGrpSpPr>
        <p:grpSpPr>
          <a:xfrm>
            <a:off x="41359" y="5769782"/>
            <a:ext cx="3516608" cy="529168"/>
            <a:chOff x="-1802540" y="73874"/>
            <a:chExt cx="3516607" cy="529167"/>
          </a:xfrm>
        </p:grpSpPr>
        <p:sp>
          <p:nvSpPr>
            <p:cNvPr id="154" name="Rounded Rectangle"/>
            <p:cNvSpPr/>
            <p:nvPr/>
          </p:nvSpPr>
          <p:spPr>
            <a:xfrm>
              <a:off x="-1802541" y="73874"/>
              <a:ext cx="3516609" cy="529168"/>
            </a:xfrm>
            <a:prstGeom prst="roundRect">
              <a:avLst>
                <a:gd name="adj" fmla="val 16667"/>
              </a:avLst>
            </a:prstGeom>
            <a:solidFill>
              <a:srgbClr val="4EADEA"/>
            </a:solidFill>
            <a:ln w="12700" cap="flat">
              <a:solidFill>
                <a:srgbClr val="00B0F0"/>
              </a:solidFill>
              <a:prstDash val="solid"/>
              <a:miter lim="800000"/>
            </a:ln>
            <a:effectLst/>
          </p:spPr>
          <p:txBody>
            <a:bodyPr wrap="square" lIns="45719" tIns="45719" rIns="45719" bIns="45719" numCol="1" anchor="ctr">
              <a:noAutofit/>
            </a:bodyPr>
            <a:lstStyle/>
            <a:p>
              <a:pPr algn="ctr">
                <a:defRPr>
                  <a:solidFill>
                    <a:srgbClr val="4EADEA"/>
                  </a:solidFill>
                </a:defRPr>
              </a:pPr>
              <a:endParaRPr/>
            </a:p>
          </p:txBody>
        </p:sp>
        <p:sp>
          <p:nvSpPr>
            <p:cNvPr id="155" name="Orientation Lecture"/>
            <p:cNvSpPr txBox="1"/>
            <p:nvPr/>
          </p:nvSpPr>
          <p:spPr>
            <a:xfrm>
              <a:off x="-1724638" y="102238"/>
              <a:ext cx="3360804" cy="47244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lvl1pPr algn="ctr">
                <a:defRPr sz="2500">
                  <a:latin typeface="Alexandria Regular Bold"/>
                  <a:ea typeface="Alexandria Regular Bold"/>
                  <a:cs typeface="Alexandria Regular Bold"/>
                  <a:sym typeface="Alexandria Regular Bold"/>
                </a:defRPr>
              </a:lvl1pPr>
            </a:lstStyle>
            <a:p>
              <a:r>
                <a:t>Orientation Lecture</a:t>
              </a:r>
            </a:p>
          </p:txBody>
        </p:sp>
      </p:grpSp>
      <p:sp>
        <p:nvSpPr>
          <p:cNvPr id="157" name="TextBox 45"/>
          <p:cNvSpPr txBox="1"/>
          <p:nvPr/>
        </p:nvSpPr>
        <p:spPr>
          <a:xfrm>
            <a:off x="374988" y="5413224"/>
            <a:ext cx="1162813" cy="396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9" rIns="45719">
            <a:spAutoFit/>
          </a:bodyPr>
          <a:lstStyle>
            <a:lvl1pPr>
              <a:defRPr sz="2000">
                <a:latin typeface="Alexandria Regular Regular"/>
                <a:ea typeface="Alexandria Regular Regular"/>
                <a:cs typeface="Alexandria Regular Regular"/>
                <a:sym typeface="Alexandria Regular Regular"/>
              </a:defRPr>
            </a:lvl1pPr>
          </a:lstStyle>
          <a:p>
            <a:r>
              <a:t>LAW 614</a:t>
            </a:r>
          </a:p>
        </p:txBody>
      </p:sp>
      <p:sp>
        <p:nvSpPr>
          <p:cNvPr id="158" name="Oval 13"/>
          <p:cNvSpPr/>
          <p:nvPr/>
        </p:nvSpPr>
        <p:spPr>
          <a:xfrm>
            <a:off x="6200342" y="-320675"/>
            <a:ext cx="7410451" cy="7410450"/>
          </a:xfrm>
          <a:prstGeom prst="ellipse">
            <a:avLst/>
          </a:prstGeom>
          <a:blipFill>
            <a:blip r:embed="rId3"/>
            <a:stretch>
              <a:fillRect/>
            </a:stretch>
          </a:blipFill>
          <a:ln w="12700">
            <a:miter lim="400000"/>
          </a:ln>
        </p:spPr>
        <p:txBody>
          <a:bodyPr lIns="45719" rIns="45719" anchor="ctr"/>
          <a:lstStyle/>
          <a:p>
            <a:pPr algn="ctr">
              <a:defRPr>
                <a:solidFill>
                  <a:srgbClr val="FFFFFF"/>
                </a:solidFill>
              </a:defRPr>
            </a:pPr>
            <a:endParaRPr/>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60"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161" name="TextBox 2"/>
          <p:cNvSpPr txBox="1"/>
          <p:nvPr/>
        </p:nvSpPr>
        <p:spPr>
          <a:xfrm>
            <a:off x="2558870" y="1019068"/>
            <a:ext cx="3810592" cy="523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r>
              <a:t>Who am I?</a:t>
            </a:r>
          </a:p>
        </p:txBody>
      </p:sp>
      <p:sp>
        <p:nvSpPr>
          <p:cNvPr id="162"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sp>
        <p:nvSpPr>
          <p:cNvPr id="163" name="TextBox 47"/>
          <p:cNvSpPr txBox="1"/>
          <p:nvPr/>
        </p:nvSpPr>
        <p:spPr>
          <a:xfrm>
            <a:off x="934719" y="2061643"/>
            <a:ext cx="10449561" cy="403352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nSpc>
                <a:spcPct val="120000"/>
              </a:lnSpc>
              <a:defRPr sz="2600">
                <a:solidFill>
                  <a:srgbClr val="4EABE7"/>
                </a:solidFill>
                <a:latin typeface="Alexandria Regular Bold"/>
                <a:ea typeface="Alexandria Regular Bold"/>
                <a:cs typeface="Alexandria Regular Bold"/>
                <a:sym typeface="Alexandria Regular Bold"/>
              </a:defRPr>
            </a:pPr>
            <a:r>
              <a:t>Samara Jasim</a:t>
            </a:r>
          </a:p>
          <a:p>
            <a:pPr marL="581526" lvl="1" indent="-200526">
              <a:lnSpc>
                <a:spcPct val="150000"/>
              </a:lnSpc>
              <a:spcBef>
                <a:spcPts val="1200"/>
              </a:spcBef>
              <a:buSzPct val="60000"/>
              <a:buBlip>
                <a:blip r:embed="rId3"/>
              </a:buBlip>
              <a:defRPr sz="2600">
                <a:latin typeface="Alexandria Regular Regular"/>
                <a:ea typeface="Alexandria Regular Regular"/>
                <a:cs typeface="Alexandria Regular Regular"/>
                <a:sym typeface="Alexandria Regular Regular"/>
              </a:defRPr>
            </a:pPr>
            <a:r>
              <a:t>Lecturer: specialized in </a:t>
            </a:r>
            <a:r>
              <a:rPr>
                <a:latin typeface="Alexandria Regular Bold"/>
                <a:ea typeface="Alexandria Regular Bold"/>
                <a:cs typeface="Alexandria Regular Bold"/>
                <a:sym typeface="Alexandria Regular Bold"/>
              </a:rPr>
              <a:t>Teaching English as a Foreign Language </a:t>
            </a:r>
            <a:r>
              <a:t>Field;</a:t>
            </a:r>
          </a:p>
          <a:p>
            <a:pPr marL="581526" lvl="1" indent="-200526">
              <a:lnSpc>
                <a:spcPct val="150000"/>
              </a:lnSpc>
              <a:spcBef>
                <a:spcPts val="1200"/>
              </a:spcBef>
              <a:buSzPct val="60000"/>
              <a:buBlip>
                <a:blip r:embed="rId3"/>
              </a:buBlip>
              <a:defRPr sz="2600">
                <a:latin typeface="Alexandria Regular Regular"/>
                <a:ea typeface="Alexandria Regular Regular"/>
                <a:cs typeface="Alexandria Regular Regular"/>
                <a:sym typeface="Alexandria Regular Regular"/>
              </a:defRPr>
            </a:pPr>
            <a:r>
              <a:t>Educational Consultant;</a:t>
            </a:r>
          </a:p>
          <a:p>
            <a:pPr marL="581526" lvl="1" indent="-200526">
              <a:lnSpc>
                <a:spcPct val="150000"/>
              </a:lnSpc>
              <a:spcBef>
                <a:spcPts val="1200"/>
              </a:spcBef>
              <a:buSzPct val="60000"/>
              <a:buBlip>
                <a:blip r:embed="rId3"/>
              </a:buBlip>
              <a:defRPr sz="2600">
                <a:latin typeface="Alexandria Regular Regular"/>
                <a:ea typeface="Alexandria Regular Regular"/>
                <a:cs typeface="Alexandria Regular Regular"/>
                <a:sym typeface="Alexandria Regular Regular"/>
              </a:defRPr>
            </a:pPr>
            <a:r>
              <a:t>Sworn Translator; and</a:t>
            </a:r>
          </a:p>
          <a:p>
            <a:pPr marL="581526" lvl="1" indent="-200526">
              <a:lnSpc>
                <a:spcPct val="150000"/>
              </a:lnSpc>
              <a:spcBef>
                <a:spcPts val="1200"/>
              </a:spcBef>
              <a:buSzPct val="60000"/>
              <a:buBlip>
                <a:blip r:embed="rId3"/>
              </a:buBlip>
              <a:defRPr sz="2600">
                <a:latin typeface="Alexandria Regular Regular"/>
                <a:ea typeface="Alexandria Regular Regular"/>
                <a:cs typeface="Alexandria Regular Regular"/>
                <a:sym typeface="Alexandria Regular Regular"/>
              </a:defRPr>
            </a:pPr>
            <a:r>
              <a:t>Paralegal</a:t>
            </a:r>
          </a:p>
        </p:txBody>
      </p:sp>
      <p:sp>
        <p:nvSpPr>
          <p:cNvPr id="164" name="TextBox 7"/>
          <p:cNvSpPr txBox="1"/>
          <p:nvPr/>
        </p:nvSpPr>
        <p:spPr>
          <a:xfrm>
            <a:off x="4833620" y="6400765"/>
            <a:ext cx="2524761" cy="34018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a:solidFill>
                  <a:srgbClr val="FFFFFF"/>
                </a:solidFill>
              </a:defRPr>
            </a:lvl1pPr>
          </a:lstStyle>
          <a:p>
            <a:r>
              <a:t>www.midocean.ae</a:t>
            </a:r>
          </a:p>
        </p:txBody>
      </p:sp>
      <p:pic>
        <p:nvPicPr>
          <p:cNvPr id="165" name="english-course-2829679-2350623.png" descr="english-course-2829679-2350623.png"/>
          <p:cNvPicPr>
            <a:picLocks noChangeAspect="1"/>
          </p:cNvPicPr>
          <p:nvPr/>
        </p:nvPicPr>
        <p:blipFill>
          <a:blip r:embed="rId4"/>
          <a:stretch>
            <a:fillRect/>
          </a:stretch>
        </p:blipFill>
        <p:spPr>
          <a:xfrm>
            <a:off x="1079825" y="919883"/>
            <a:ext cx="1125124" cy="1125124"/>
          </a:xfrm>
          <a:prstGeom prst="rect">
            <a:avLst/>
          </a:prstGeom>
          <a:ln w="12700">
            <a:miter lim="400000"/>
          </a:ln>
        </p:spPr>
      </p:pic>
      <p:sp>
        <p:nvSpPr>
          <p:cNvPr id="166"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endParaRPr/>
          </a:p>
        </p:txBody>
      </p:sp>
      <p:sp>
        <p:nvSpPr>
          <p:cNvPr id="167" name="TextBox 2"/>
          <p:cNvSpPr txBox="1"/>
          <p:nvPr/>
        </p:nvSpPr>
        <p:spPr>
          <a:xfrm>
            <a:off x="9329419" y="279400"/>
            <a:ext cx="2524761" cy="38354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r>
              <a:t>www.midocean.ae</a:t>
            </a:r>
          </a:p>
        </p:txBody>
      </p:sp>
      <p:pic>
        <p:nvPicPr>
          <p:cNvPr id="168" name="Graphic 21" descr="Graphic 21"/>
          <p:cNvPicPr>
            <a:picLocks noChangeAspect="1"/>
          </p:cNvPicPr>
          <p:nvPr/>
        </p:nvPicPr>
        <p:blipFill>
          <a:blip r:embed="rId5"/>
          <a:srcRect t="27877" b="25429"/>
          <a:stretch>
            <a:fillRect/>
          </a:stretch>
        </p:blipFill>
        <p:spPr>
          <a:xfrm>
            <a:off x="180431" y="79526"/>
            <a:ext cx="2305142" cy="1076344"/>
          </a:xfrm>
          <a:prstGeom prst="rect">
            <a:avLst/>
          </a:prstGeom>
          <a:ln w="12700">
            <a:miter lim="400000"/>
          </a:ln>
        </p:spPr>
      </p:pic>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70"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171" name="TextBox 2"/>
          <p:cNvSpPr txBox="1"/>
          <p:nvPr/>
        </p:nvSpPr>
        <p:spPr>
          <a:xfrm>
            <a:off x="2558870" y="1019068"/>
            <a:ext cx="3810592" cy="523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r>
              <a:t>Course Details</a:t>
            </a:r>
          </a:p>
        </p:txBody>
      </p:sp>
      <p:sp>
        <p:nvSpPr>
          <p:cNvPr id="172"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sp>
        <p:nvSpPr>
          <p:cNvPr id="173" name="TextBox 47"/>
          <p:cNvSpPr txBox="1"/>
          <p:nvPr/>
        </p:nvSpPr>
        <p:spPr>
          <a:xfrm>
            <a:off x="820419" y="2188643"/>
            <a:ext cx="10449561" cy="354076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just">
              <a:lnSpc>
                <a:spcPct val="170000"/>
              </a:lnSpc>
              <a:buClr>
                <a:srgbClr val="232735"/>
              </a:buClr>
              <a:buSzPct val="100000"/>
              <a:buChar char="✦"/>
              <a:defRPr sz="2300">
                <a:solidFill>
                  <a:srgbClr val="E2913D"/>
                </a:solidFill>
                <a:latin typeface="Alexandria Regular Bold"/>
                <a:ea typeface="Alexandria Regular Bold"/>
                <a:cs typeface="Alexandria Regular Bold"/>
                <a:sym typeface="Alexandria Regular Bold"/>
              </a:defRPr>
            </a:pPr>
            <a:r>
              <a:rPr>
                <a:solidFill>
                  <a:srgbClr val="4EADEA"/>
                </a:solidFill>
              </a:rPr>
              <a:t>This course</a:t>
            </a:r>
            <a:r>
              <a:t> </a:t>
            </a:r>
            <a:r>
              <a:rPr>
                <a:solidFill>
                  <a:srgbClr val="000000"/>
                </a:solidFill>
                <a:latin typeface="Alexandria Regular Regular"/>
                <a:ea typeface="Alexandria Regular Regular"/>
                <a:cs typeface="Alexandria Regular Regular"/>
                <a:sym typeface="Alexandria Regular Regular"/>
              </a:rPr>
              <a:t>is designed to give students a deep understanding of the legal issues and challenges brought by the digital transformation of our economy and the regulation of the innovations it implies.</a:t>
            </a:r>
          </a:p>
          <a:p>
            <a:pPr algn="just">
              <a:lnSpc>
                <a:spcPct val="180000"/>
              </a:lnSpc>
              <a:defRPr sz="2300">
                <a:latin typeface="Alexandria Regular Regular"/>
                <a:ea typeface="Alexandria Regular Regular"/>
                <a:cs typeface="Alexandria Regular Regular"/>
                <a:sym typeface="Alexandria Regular Regular"/>
              </a:defRPr>
            </a:pPr>
            <a:r>
              <a:t>The aim of the course is to provide in-depth knowledge of legal English as well as an increased ability to communicate in international legal contexts, both academic and professional, in an effective manner.</a:t>
            </a:r>
          </a:p>
        </p:txBody>
      </p:sp>
      <p:pic>
        <p:nvPicPr>
          <p:cNvPr id="174" name="english-course-2829679-2350623.png" descr="english-course-2829679-2350623.png"/>
          <p:cNvPicPr>
            <a:picLocks noChangeAspect="1"/>
          </p:cNvPicPr>
          <p:nvPr/>
        </p:nvPicPr>
        <p:blipFill>
          <a:blip r:embed="rId3"/>
          <a:stretch>
            <a:fillRect/>
          </a:stretch>
        </p:blipFill>
        <p:spPr>
          <a:xfrm>
            <a:off x="1079825" y="919883"/>
            <a:ext cx="1125124" cy="1125124"/>
          </a:xfrm>
          <a:prstGeom prst="rect">
            <a:avLst/>
          </a:prstGeom>
          <a:ln w="12700">
            <a:miter lim="400000"/>
          </a:ln>
        </p:spPr>
      </p:pic>
      <p:sp>
        <p:nvSpPr>
          <p:cNvPr id="175"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endParaRPr/>
          </a:p>
        </p:txBody>
      </p:sp>
      <p:sp>
        <p:nvSpPr>
          <p:cNvPr id="176" name="TextBox 2"/>
          <p:cNvSpPr txBox="1"/>
          <p:nvPr/>
        </p:nvSpPr>
        <p:spPr>
          <a:xfrm>
            <a:off x="9329419" y="279400"/>
            <a:ext cx="2524761" cy="38354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r>
              <a:t>www.midocean.ae</a:t>
            </a:r>
          </a:p>
        </p:txBody>
      </p:sp>
      <p:pic>
        <p:nvPicPr>
          <p:cNvPr id="177" name="Graphic 21" descr="Graphic 21"/>
          <p:cNvPicPr>
            <a:picLocks noChangeAspect="1"/>
          </p:cNvPicPr>
          <p:nvPr/>
        </p:nvPicPr>
        <p:blipFill>
          <a:blip r:embed="rId4"/>
          <a:srcRect t="27877" b="25429"/>
          <a:stretch>
            <a:fillRect/>
          </a:stretch>
        </p:blipFill>
        <p:spPr>
          <a:xfrm>
            <a:off x="180431" y="79526"/>
            <a:ext cx="2305142" cy="1076344"/>
          </a:xfrm>
          <a:prstGeom prst="rect">
            <a:avLst/>
          </a:prstGeom>
          <a:ln w="12700">
            <a:miter lim="400000"/>
          </a:ln>
        </p:spPr>
      </p:pic>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79"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180" name="TextBox 2"/>
          <p:cNvSpPr txBox="1"/>
          <p:nvPr/>
        </p:nvSpPr>
        <p:spPr>
          <a:xfrm>
            <a:off x="2558870" y="1019068"/>
            <a:ext cx="3810592" cy="523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r>
              <a:t>Learning Resources</a:t>
            </a:r>
          </a:p>
        </p:txBody>
      </p:sp>
      <p:sp>
        <p:nvSpPr>
          <p:cNvPr id="181"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sp>
        <p:nvSpPr>
          <p:cNvPr id="182" name="TextBox 47"/>
          <p:cNvSpPr txBox="1"/>
          <p:nvPr/>
        </p:nvSpPr>
        <p:spPr>
          <a:xfrm>
            <a:off x="820419" y="2188643"/>
            <a:ext cx="10449561" cy="375666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nSpc>
                <a:spcPct val="130000"/>
              </a:lnSpc>
              <a:buClr>
                <a:srgbClr val="1F2330"/>
              </a:buClr>
              <a:buSzPct val="100000"/>
              <a:buChar char="✦"/>
              <a:defRPr sz="2600">
                <a:solidFill>
                  <a:srgbClr val="4EADEA"/>
                </a:solidFill>
                <a:latin typeface="Alexandria Regular Bold"/>
                <a:ea typeface="Alexandria Regular Bold"/>
                <a:cs typeface="Alexandria Regular Bold"/>
                <a:sym typeface="Alexandria Regular Bold"/>
              </a:defRPr>
            </a:pPr>
            <a:r>
              <a:t> Credit Hours: </a:t>
            </a:r>
          </a:p>
          <a:p>
            <a:pPr marL="446087" indent="-446087">
              <a:lnSpc>
                <a:spcPct val="130000"/>
              </a:lnSpc>
              <a:defRPr sz="2600">
                <a:latin typeface="Alexandria Regular Regular"/>
                <a:ea typeface="Alexandria Regular Regular"/>
                <a:cs typeface="Alexandria Regular Regular"/>
                <a:sym typeface="Alexandria Regular Regular"/>
              </a:defRPr>
            </a:pPr>
            <a:r>
              <a:t>3 credit hours.  </a:t>
            </a:r>
          </a:p>
          <a:p>
            <a:pPr marL="457199" lvl="1" indent="-457199">
              <a:lnSpc>
                <a:spcPct val="130000"/>
              </a:lnSpc>
              <a:buClr>
                <a:srgbClr val="242836"/>
              </a:buClr>
              <a:buSzPct val="100000"/>
              <a:buChar char="✦"/>
              <a:defRPr sz="2600">
                <a:solidFill>
                  <a:srgbClr val="4EADEA"/>
                </a:solidFill>
                <a:latin typeface="Alexandria Regular Bold"/>
                <a:ea typeface="Alexandria Regular Bold"/>
                <a:cs typeface="Alexandria Regular Bold"/>
                <a:sym typeface="Alexandria Regular Bold"/>
              </a:defRPr>
            </a:pPr>
            <a:r>
              <a:t>Recommended Resources: </a:t>
            </a:r>
            <a:endParaRPr>
              <a:solidFill>
                <a:srgbClr val="FF0000"/>
              </a:solidFill>
            </a:endParaRPr>
          </a:p>
          <a:p>
            <a:pPr marL="514350" lvl="1" indent="-514350">
              <a:lnSpc>
                <a:spcPct val="130000"/>
              </a:lnSpc>
              <a:buSzPct val="100000"/>
              <a:buAutoNum type="arabicPeriod"/>
              <a:defRPr sz="2600">
                <a:latin typeface="Alexandria Regular Regular"/>
                <a:ea typeface="Alexandria Regular Regular"/>
                <a:cs typeface="Alexandria Regular Regular"/>
                <a:sym typeface="Alexandria Regular Regular"/>
              </a:defRPr>
            </a:pPr>
            <a:r>
              <a:t>IT Security Risk Control Management by Raymond Pompon</a:t>
            </a:r>
          </a:p>
          <a:p>
            <a:pPr marL="514350" lvl="1" indent="-514350">
              <a:lnSpc>
                <a:spcPct val="130000"/>
              </a:lnSpc>
              <a:buSzPct val="100000"/>
              <a:buAutoNum type="arabicPeriod"/>
              <a:defRPr sz="2600">
                <a:latin typeface="Alexandria Regular Regular"/>
                <a:ea typeface="Alexandria Regular Regular"/>
                <a:cs typeface="Alexandria Regular Regular"/>
                <a:sym typeface="Alexandria Regular Regular"/>
              </a:defRPr>
            </a:pPr>
            <a:r>
              <a:t> Law and Technology in a Global Digital Society</a:t>
            </a:r>
          </a:p>
          <a:p>
            <a:pPr marL="457199" lvl="1" indent="-457199">
              <a:lnSpc>
                <a:spcPct val="130000"/>
              </a:lnSpc>
              <a:spcBef>
                <a:spcPts val="700"/>
              </a:spcBef>
              <a:buClr>
                <a:srgbClr val="242836"/>
              </a:buClr>
              <a:buSzPct val="100000"/>
              <a:buChar char="✦"/>
              <a:defRPr sz="2600">
                <a:solidFill>
                  <a:srgbClr val="4EADEA"/>
                </a:solidFill>
                <a:latin typeface="Alexandria Regular Bold"/>
                <a:ea typeface="Alexandria Regular Bold"/>
                <a:cs typeface="Alexandria Regular Bold"/>
                <a:sym typeface="Alexandria Regular Bold"/>
              </a:defRPr>
            </a:pPr>
            <a:r>
              <a:t>Essential References:</a:t>
            </a:r>
            <a:endParaRPr>
              <a:solidFill>
                <a:srgbClr val="E2913D"/>
              </a:solidFill>
            </a:endParaRPr>
          </a:p>
          <a:p>
            <a:pPr>
              <a:lnSpc>
                <a:spcPct val="130000"/>
              </a:lnSpc>
              <a:defRPr sz="2600">
                <a:solidFill>
                  <a:srgbClr val="F14124"/>
                </a:solidFill>
                <a:latin typeface="Alexandria Regular Bold"/>
                <a:ea typeface="Alexandria Regular Bold"/>
                <a:cs typeface="Alexandria Regular Bold"/>
                <a:sym typeface="Alexandria Regular Bold"/>
              </a:defRPr>
            </a:pPr>
            <a:r>
              <a:rPr>
                <a:solidFill>
                  <a:srgbClr val="000000"/>
                </a:solidFill>
                <a:latin typeface="Alexandria Regular Regular"/>
                <a:ea typeface="Alexandria Regular Regular"/>
                <a:cs typeface="Alexandria Regular Regular"/>
                <a:sym typeface="Alexandria Regular Regular"/>
              </a:rPr>
              <a:t>1. A Dictionary</a:t>
            </a:r>
          </a:p>
        </p:txBody>
      </p:sp>
      <p:pic>
        <p:nvPicPr>
          <p:cNvPr id="183" name="english-course-2829679-2350623.png" descr="english-course-2829679-2350623.png"/>
          <p:cNvPicPr>
            <a:picLocks noChangeAspect="1"/>
          </p:cNvPicPr>
          <p:nvPr/>
        </p:nvPicPr>
        <p:blipFill>
          <a:blip r:embed="rId3"/>
          <a:stretch>
            <a:fillRect/>
          </a:stretch>
        </p:blipFill>
        <p:spPr>
          <a:xfrm>
            <a:off x="1079825" y="919883"/>
            <a:ext cx="1125124" cy="1125124"/>
          </a:xfrm>
          <a:prstGeom prst="rect">
            <a:avLst/>
          </a:prstGeom>
          <a:ln w="12700">
            <a:miter lim="400000"/>
          </a:ln>
        </p:spPr>
      </p:pic>
      <p:pic>
        <p:nvPicPr>
          <p:cNvPr id="184" name="978-3-030-90513-2.jpeg" descr="978-3-030-90513-2.jpeg"/>
          <p:cNvPicPr>
            <a:picLocks noChangeAspect="1"/>
          </p:cNvPicPr>
          <p:nvPr/>
        </p:nvPicPr>
        <p:blipFill>
          <a:blip r:embed="rId4"/>
          <a:stretch>
            <a:fillRect/>
          </a:stretch>
        </p:blipFill>
        <p:spPr>
          <a:xfrm>
            <a:off x="7957753" y="1757094"/>
            <a:ext cx="1346431" cy="2026973"/>
          </a:xfrm>
          <a:prstGeom prst="rect">
            <a:avLst/>
          </a:prstGeom>
          <a:ln w="12700">
            <a:miter lim="400000"/>
          </a:ln>
        </p:spPr>
      </p:pic>
      <p:pic>
        <p:nvPicPr>
          <p:cNvPr id="185" name="it-security-risk-control-management.jpeg" descr="it-security-risk-control-management.jpeg"/>
          <p:cNvPicPr>
            <a:picLocks noChangeAspect="1"/>
          </p:cNvPicPr>
          <p:nvPr/>
        </p:nvPicPr>
        <p:blipFill>
          <a:blip r:embed="rId5"/>
          <a:stretch>
            <a:fillRect/>
          </a:stretch>
        </p:blipFill>
        <p:spPr>
          <a:xfrm>
            <a:off x="9480822" y="1740354"/>
            <a:ext cx="1442558" cy="2060453"/>
          </a:xfrm>
          <a:prstGeom prst="rect">
            <a:avLst/>
          </a:prstGeom>
          <a:ln w="12700">
            <a:miter lim="400000"/>
          </a:ln>
        </p:spPr>
      </p:pic>
      <p:sp>
        <p:nvSpPr>
          <p:cNvPr id="186"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endParaRPr/>
          </a:p>
        </p:txBody>
      </p:sp>
      <p:sp>
        <p:nvSpPr>
          <p:cNvPr id="187" name="TextBox 2"/>
          <p:cNvSpPr txBox="1"/>
          <p:nvPr/>
        </p:nvSpPr>
        <p:spPr>
          <a:xfrm>
            <a:off x="9329419" y="279400"/>
            <a:ext cx="2524761" cy="38354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r>
              <a:t>www.midocean.ae</a:t>
            </a:r>
          </a:p>
        </p:txBody>
      </p:sp>
      <p:pic>
        <p:nvPicPr>
          <p:cNvPr id="188" name="Graphic 21" descr="Graphic 21"/>
          <p:cNvPicPr>
            <a:picLocks noChangeAspect="1"/>
          </p:cNvPicPr>
          <p:nvPr/>
        </p:nvPicPr>
        <p:blipFill>
          <a:blip r:embed="rId6"/>
          <a:srcRect t="27877" b="25429"/>
          <a:stretch>
            <a:fillRect/>
          </a:stretch>
        </p:blipFill>
        <p:spPr>
          <a:xfrm>
            <a:off x="180431" y="79526"/>
            <a:ext cx="2305142" cy="1076344"/>
          </a:xfrm>
          <a:prstGeom prst="rect">
            <a:avLst/>
          </a:prstGeom>
          <a:ln w="12700">
            <a:miter lim="400000"/>
          </a:ln>
        </p:spPr>
      </p:pic>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90"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191" name="TextBox 2"/>
          <p:cNvSpPr txBox="1"/>
          <p:nvPr/>
        </p:nvSpPr>
        <p:spPr>
          <a:xfrm>
            <a:off x="2558870" y="1019068"/>
            <a:ext cx="5303134" cy="523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r>
              <a:t>What is this course about?</a:t>
            </a:r>
          </a:p>
        </p:txBody>
      </p:sp>
      <p:sp>
        <p:nvSpPr>
          <p:cNvPr id="192"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sp>
        <p:nvSpPr>
          <p:cNvPr id="193" name="TextBox 47"/>
          <p:cNvSpPr txBox="1"/>
          <p:nvPr/>
        </p:nvSpPr>
        <p:spPr>
          <a:xfrm>
            <a:off x="820419" y="2188643"/>
            <a:ext cx="10449561" cy="3749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just" defTabSz="457200">
              <a:lnSpc>
                <a:spcPct val="160000"/>
              </a:lnSpc>
              <a:spcBef>
                <a:spcPts val="1200"/>
              </a:spcBef>
              <a:defRPr sz="2633">
                <a:latin typeface="Alexandria Regular Regular"/>
                <a:ea typeface="Alexandria Regular Regular"/>
                <a:cs typeface="Alexandria Regular Regular"/>
                <a:sym typeface="Alexandria Regular Regular"/>
              </a:defRPr>
            </a:lvl1pPr>
          </a:lstStyle>
          <a:p>
            <a:r>
              <a:t>The transformation of society into a digital society, in which essential areas of life are carried out through the exchange of data via electronic networks and machines equipped with artificial intelligence to carry out activities that were previously the preserve of humans, is taking place worldwide with great dynamics. </a:t>
            </a:r>
          </a:p>
        </p:txBody>
      </p:sp>
      <p:pic>
        <p:nvPicPr>
          <p:cNvPr id="194" name="english-course-2829679-2350623.png" descr="english-course-2829679-2350623.png"/>
          <p:cNvPicPr>
            <a:picLocks noChangeAspect="1"/>
          </p:cNvPicPr>
          <p:nvPr/>
        </p:nvPicPr>
        <p:blipFill>
          <a:blip r:embed="rId3"/>
          <a:stretch>
            <a:fillRect/>
          </a:stretch>
        </p:blipFill>
        <p:spPr>
          <a:xfrm>
            <a:off x="1079825" y="919883"/>
            <a:ext cx="1125124" cy="1125124"/>
          </a:xfrm>
          <a:prstGeom prst="rect">
            <a:avLst/>
          </a:prstGeom>
          <a:ln w="12700">
            <a:miter lim="400000"/>
          </a:ln>
        </p:spPr>
      </p:pic>
      <p:sp>
        <p:nvSpPr>
          <p:cNvPr id="195"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endParaRPr/>
          </a:p>
        </p:txBody>
      </p:sp>
      <p:sp>
        <p:nvSpPr>
          <p:cNvPr id="196" name="TextBox 2"/>
          <p:cNvSpPr txBox="1"/>
          <p:nvPr/>
        </p:nvSpPr>
        <p:spPr>
          <a:xfrm>
            <a:off x="9329419" y="279400"/>
            <a:ext cx="2524761" cy="38354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r>
              <a:t>www.midocean.ae</a:t>
            </a:r>
          </a:p>
        </p:txBody>
      </p:sp>
      <p:pic>
        <p:nvPicPr>
          <p:cNvPr id="197" name="Graphic 21" descr="Graphic 21"/>
          <p:cNvPicPr>
            <a:picLocks noChangeAspect="1"/>
          </p:cNvPicPr>
          <p:nvPr/>
        </p:nvPicPr>
        <p:blipFill>
          <a:blip r:embed="rId4"/>
          <a:srcRect t="27877" b="25429"/>
          <a:stretch>
            <a:fillRect/>
          </a:stretch>
        </p:blipFill>
        <p:spPr>
          <a:xfrm>
            <a:off x="180431" y="79526"/>
            <a:ext cx="2305142" cy="1076344"/>
          </a:xfrm>
          <a:prstGeom prst="rect">
            <a:avLst/>
          </a:prstGeom>
          <a:ln w="12700">
            <a:miter lim="400000"/>
          </a:ln>
        </p:spPr>
      </p:pic>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99"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200" name="TextBox 2"/>
          <p:cNvSpPr txBox="1"/>
          <p:nvPr/>
        </p:nvSpPr>
        <p:spPr>
          <a:xfrm>
            <a:off x="2558870" y="1019068"/>
            <a:ext cx="5885820" cy="523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r>
              <a:t>What is this course about?</a:t>
            </a:r>
          </a:p>
        </p:txBody>
      </p:sp>
      <p:sp>
        <p:nvSpPr>
          <p:cNvPr id="201"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sp>
        <p:nvSpPr>
          <p:cNvPr id="202" name="TextBox 47"/>
          <p:cNvSpPr txBox="1"/>
          <p:nvPr/>
        </p:nvSpPr>
        <p:spPr>
          <a:xfrm>
            <a:off x="820419" y="2188643"/>
            <a:ext cx="10449561" cy="3749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just" defTabSz="457200">
              <a:lnSpc>
                <a:spcPct val="160000"/>
              </a:lnSpc>
              <a:spcBef>
                <a:spcPts val="1200"/>
              </a:spcBef>
              <a:defRPr sz="2633">
                <a:latin typeface="Alexandria Regular Regular"/>
                <a:ea typeface="Alexandria Regular Regular"/>
                <a:cs typeface="Alexandria Regular Regular"/>
                <a:sym typeface="Alexandria Regular Regular"/>
              </a:defRPr>
            </a:lvl1pPr>
          </a:lstStyle>
          <a:p>
            <a:r>
              <a:t>This transformation process involves the law in two ways: On the one hand, law has to adapt in order to provide the changed society with appropriate rules, and on the other hand, it acts as a driving factor of the transformation by setting limits to technological development while at the same time providing a framework and basis for it. </a:t>
            </a:r>
          </a:p>
        </p:txBody>
      </p:sp>
      <p:pic>
        <p:nvPicPr>
          <p:cNvPr id="203" name="english-course-2829679-2350623.png" descr="english-course-2829679-2350623.png"/>
          <p:cNvPicPr>
            <a:picLocks noChangeAspect="1"/>
          </p:cNvPicPr>
          <p:nvPr/>
        </p:nvPicPr>
        <p:blipFill>
          <a:blip r:embed="rId3"/>
          <a:stretch>
            <a:fillRect/>
          </a:stretch>
        </p:blipFill>
        <p:spPr>
          <a:xfrm>
            <a:off x="1079825" y="919883"/>
            <a:ext cx="1125124" cy="1125124"/>
          </a:xfrm>
          <a:prstGeom prst="rect">
            <a:avLst/>
          </a:prstGeom>
          <a:ln w="12700">
            <a:miter lim="400000"/>
          </a:ln>
        </p:spPr>
      </p:pic>
      <p:sp>
        <p:nvSpPr>
          <p:cNvPr id="204"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endParaRPr/>
          </a:p>
        </p:txBody>
      </p:sp>
      <p:sp>
        <p:nvSpPr>
          <p:cNvPr id="205" name="TextBox 2"/>
          <p:cNvSpPr txBox="1"/>
          <p:nvPr/>
        </p:nvSpPr>
        <p:spPr>
          <a:xfrm>
            <a:off x="9329419" y="279400"/>
            <a:ext cx="2524761" cy="38354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r>
              <a:t>www.midocean.ae</a:t>
            </a:r>
          </a:p>
        </p:txBody>
      </p:sp>
      <p:pic>
        <p:nvPicPr>
          <p:cNvPr id="206" name="Graphic 21" descr="Graphic 21"/>
          <p:cNvPicPr>
            <a:picLocks noChangeAspect="1"/>
          </p:cNvPicPr>
          <p:nvPr/>
        </p:nvPicPr>
        <p:blipFill>
          <a:blip r:embed="rId4"/>
          <a:srcRect t="27877" b="25429"/>
          <a:stretch>
            <a:fillRect/>
          </a:stretch>
        </p:blipFill>
        <p:spPr>
          <a:xfrm>
            <a:off x="180431" y="79526"/>
            <a:ext cx="2305142" cy="1076344"/>
          </a:xfrm>
          <a:prstGeom prst="rect">
            <a:avLst/>
          </a:prstGeom>
          <a:ln w="12700">
            <a:miter lim="400000"/>
          </a:ln>
        </p:spPr>
      </p:pic>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208" name="TextBox 2"/>
          <p:cNvSpPr txBox="1"/>
          <p:nvPr/>
        </p:nvSpPr>
        <p:spPr>
          <a:xfrm>
            <a:off x="2558870" y="650768"/>
            <a:ext cx="4212561" cy="48273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800" b="1">
                <a:latin typeface="Times New Roman"/>
                <a:ea typeface="Times New Roman"/>
                <a:cs typeface="Times New Roman"/>
                <a:sym typeface="Times New Roman"/>
              </a:defRPr>
            </a:lvl1pPr>
          </a:lstStyle>
          <a:p>
            <a:r>
              <a:t>Course Content</a:t>
            </a:r>
          </a:p>
        </p:txBody>
      </p:sp>
      <p:sp>
        <p:nvSpPr>
          <p:cNvPr id="209" name="TextBox 7"/>
          <p:cNvSpPr txBox="1"/>
          <p:nvPr/>
        </p:nvSpPr>
        <p:spPr>
          <a:xfrm>
            <a:off x="4833620" y="6400765"/>
            <a:ext cx="2524761" cy="34018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a:solidFill>
                  <a:srgbClr val="FFFFFF"/>
                </a:solidFill>
              </a:defRPr>
            </a:lvl1pPr>
          </a:lstStyle>
          <a:p>
            <a:r>
              <a:t>www.midocean.ae</a:t>
            </a:r>
          </a:p>
        </p:txBody>
      </p:sp>
      <p:graphicFrame>
        <p:nvGraphicFramePr>
          <p:cNvPr id="210" name="Table 9"/>
          <p:cNvGraphicFramePr/>
          <p:nvPr/>
        </p:nvGraphicFramePr>
        <p:xfrm>
          <a:off x="1269494" y="1272281"/>
          <a:ext cx="10507638" cy="5502363"/>
        </p:xfrm>
        <a:graphic>
          <a:graphicData uri="http://schemas.openxmlformats.org/drawingml/2006/table">
            <a:tbl>
              <a:tblPr firstRow="1" bandRow="1">
                <a:tableStyleId>{4C3C2611-4C71-4FC5-86AE-919BDF0F9419}</a:tableStyleId>
              </a:tblPr>
              <a:tblGrid>
                <a:gridCol w="6487594">
                  <a:extLst>
                    <a:ext uri="{9D8B030D-6E8A-4147-A177-3AD203B41FA5}">
                      <a16:colId xmlns:a16="http://schemas.microsoft.com/office/drawing/2014/main" val="20000"/>
                    </a:ext>
                  </a:extLst>
                </a:gridCol>
                <a:gridCol w="2121262">
                  <a:extLst>
                    <a:ext uri="{9D8B030D-6E8A-4147-A177-3AD203B41FA5}">
                      <a16:colId xmlns:a16="http://schemas.microsoft.com/office/drawing/2014/main" val="20001"/>
                    </a:ext>
                  </a:extLst>
                </a:gridCol>
                <a:gridCol w="1898782">
                  <a:extLst>
                    <a:ext uri="{9D8B030D-6E8A-4147-A177-3AD203B41FA5}">
                      <a16:colId xmlns:a16="http://schemas.microsoft.com/office/drawing/2014/main" val="20002"/>
                    </a:ext>
                  </a:extLst>
                </a:gridCol>
              </a:tblGrid>
              <a:tr h="777943">
                <a:tc>
                  <a:txBody>
                    <a:bodyPr/>
                    <a:lstStyle/>
                    <a:p>
                      <a:pPr algn="ctr" defTabSz="457200">
                        <a:defRPr sz="1800" b="0">
                          <a:solidFill>
                            <a:srgbClr val="000000"/>
                          </a:solidFill>
                        </a:defRPr>
                      </a:pPr>
                      <a:r>
                        <a:rPr sz="2500" b="1">
                          <a:solidFill>
                            <a:srgbClr val="FFFFFF"/>
                          </a:solidFill>
                          <a:latin typeface="Arial Narrow"/>
                          <a:ea typeface="Arial Narrow"/>
                          <a:cs typeface="Arial Narrow"/>
                          <a:sym typeface="Arial Narrow"/>
                        </a:rPr>
                        <a:t>Course Unit</a:t>
                      </a:r>
                    </a:p>
                  </a:txBody>
                  <a:tcPr marL="45721" marR="45721" marT="45721" marB="45721" anchor="ctr" horzOverflow="overflow">
                    <a:lnL w="12700">
                      <a:solidFill>
                        <a:srgbClr val="000000"/>
                      </a:solidFill>
                    </a:lnL>
                    <a:lnR w="12700">
                      <a:solidFill>
                        <a:srgbClr val="000000"/>
                      </a:solidFill>
                    </a:lnR>
                    <a:lnT w="12700">
                      <a:solidFill>
                        <a:srgbClr val="000000"/>
                      </a:solidFill>
                    </a:lnT>
                    <a:lnB w="38100">
                      <a:solidFill>
                        <a:srgbClr val="000000"/>
                      </a:solidFill>
                    </a:lnB>
                    <a:solidFill>
                      <a:srgbClr val="242836"/>
                    </a:solidFill>
                  </a:tcPr>
                </a:tc>
                <a:tc>
                  <a:txBody>
                    <a:bodyPr/>
                    <a:lstStyle/>
                    <a:p>
                      <a:pPr algn="ctr" defTabSz="457200">
                        <a:defRPr sz="1800" b="0">
                          <a:solidFill>
                            <a:srgbClr val="000000"/>
                          </a:solidFill>
                        </a:defRPr>
                      </a:pPr>
                      <a:r>
                        <a:rPr sz="2500" b="1">
                          <a:solidFill>
                            <a:srgbClr val="FFFFFF"/>
                          </a:solidFill>
                          <a:latin typeface="Arial Narrow"/>
                          <a:ea typeface="Arial Narrow"/>
                          <a:cs typeface="Arial Narrow"/>
                          <a:sym typeface="Arial Narrow"/>
                        </a:rPr>
                        <a:t>No.of. Weeks </a:t>
                      </a:r>
                    </a:p>
                  </a:txBody>
                  <a:tcPr marL="45721" marR="45721" marT="45721" marB="45721" anchor="ctr" horzOverflow="overflow">
                    <a:lnL w="12700">
                      <a:solidFill>
                        <a:srgbClr val="000000"/>
                      </a:solidFill>
                    </a:lnL>
                    <a:lnR w="12700">
                      <a:solidFill>
                        <a:srgbClr val="000000"/>
                      </a:solidFill>
                    </a:lnR>
                    <a:lnT w="12700">
                      <a:solidFill>
                        <a:srgbClr val="000000"/>
                      </a:solidFill>
                    </a:lnT>
                    <a:lnB w="38100">
                      <a:solidFill>
                        <a:srgbClr val="000000"/>
                      </a:solidFill>
                    </a:lnB>
                    <a:solidFill>
                      <a:srgbClr val="242836"/>
                    </a:solidFill>
                  </a:tcPr>
                </a:tc>
                <a:tc>
                  <a:txBody>
                    <a:bodyPr/>
                    <a:lstStyle/>
                    <a:p>
                      <a:pPr algn="ctr" defTabSz="457200">
                        <a:defRPr sz="1800" b="0">
                          <a:solidFill>
                            <a:srgbClr val="000000"/>
                          </a:solidFill>
                        </a:defRPr>
                      </a:pPr>
                      <a:r>
                        <a:rPr sz="2500" b="1">
                          <a:solidFill>
                            <a:srgbClr val="FFFFFF"/>
                          </a:solidFill>
                          <a:latin typeface="Arial Narrow"/>
                          <a:ea typeface="Arial Narrow"/>
                          <a:cs typeface="Arial Narrow"/>
                          <a:sym typeface="Arial Narrow"/>
                        </a:rPr>
                        <a:t>Contact Hours</a:t>
                      </a:r>
                    </a:p>
                  </a:txBody>
                  <a:tcPr marL="45721" marR="45721" marT="45721" marB="45721" anchor="ctr" horzOverflow="overflow">
                    <a:lnL w="12700">
                      <a:solidFill>
                        <a:srgbClr val="000000"/>
                      </a:solidFill>
                    </a:lnL>
                    <a:lnR w="12700">
                      <a:solidFill>
                        <a:srgbClr val="000000"/>
                      </a:solidFill>
                    </a:lnR>
                    <a:lnT w="12700">
                      <a:solidFill>
                        <a:srgbClr val="000000"/>
                      </a:solidFill>
                    </a:lnT>
                    <a:lnB w="38100">
                      <a:solidFill>
                        <a:srgbClr val="000000"/>
                      </a:solidFill>
                    </a:lnB>
                    <a:solidFill>
                      <a:srgbClr val="242836"/>
                    </a:solidFill>
                  </a:tcPr>
                </a:tc>
                <a:extLst>
                  <a:ext uri="{0D108BD9-81ED-4DB2-BD59-A6C34878D82A}">
                    <a16:rowId xmlns:a16="http://schemas.microsoft.com/office/drawing/2014/main" val="10000"/>
                  </a:ext>
                </a:extLst>
              </a:tr>
              <a:tr h="422022">
                <a:tc>
                  <a:txBody>
                    <a:bodyPr/>
                    <a:lstStyle/>
                    <a:p>
                      <a:pPr algn="l" defTabSz="457200">
                        <a:defRPr sz="1800"/>
                      </a:pPr>
                      <a:r>
                        <a:rPr sz="2500">
                          <a:solidFill>
                            <a:srgbClr val="FFFFFF"/>
                          </a:solidFill>
                          <a:latin typeface="Arial Narrow"/>
                          <a:ea typeface="Arial Narrow"/>
                          <a:cs typeface="Arial Narrow"/>
                          <a:sym typeface="Arial Narrow"/>
                        </a:rPr>
                        <a:t>1. Introduction to Digital Law</a:t>
                      </a:r>
                    </a:p>
                  </a:txBody>
                  <a:tcPr marL="45721" marR="45721" marT="45721" marB="45721" anchor="ctr" horzOverflow="overflow">
                    <a:lnL w="12700">
                      <a:solidFill>
                        <a:srgbClr val="000000"/>
                      </a:solidFill>
                      <a:miter lim="400000"/>
                    </a:lnL>
                    <a:lnR w="12700">
                      <a:solidFill>
                        <a:srgbClr val="000000"/>
                      </a:solidFill>
                    </a:lnR>
                    <a:lnT w="381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2nd</a:t>
                      </a:r>
                    </a:p>
                  </a:txBody>
                  <a:tcPr marL="45721" marR="45721" marT="45721" marB="45721" anchor="ctr" horzOverflow="overflow">
                    <a:lnL w="12700">
                      <a:solidFill>
                        <a:srgbClr val="000000"/>
                      </a:solidFill>
                    </a:lnL>
                    <a:lnR w="12700">
                      <a:solidFill>
                        <a:srgbClr val="000000"/>
                      </a:solidFill>
                    </a:lnR>
                    <a:lnT w="381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3</a:t>
                      </a:r>
                    </a:p>
                  </a:txBody>
                  <a:tcPr marL="45721" marR="45721" marT="45721" marB="45721" anchor="ctr" horzOverflow="overflow">
                    <a:lnL w="12700">
                      <a:solidFill>
                        <a:srgbClr val="000000"/>
                      </a:solidFill>
                    </a:lnL>
                    <a:lnR w="12700">
                      <a:solidFill>
                        <a:srgbClr val="000000"/>
                      </a:solidFill>
                      <a:miter lim="400000"/>
                    </a:lnR>
                    <a:lnT w="38100">
                      <a:solidFill>
                        <a:srgbClr val="000000"/>
                      </a:solidFill>
                    </a:lnT>
                    <a:lnB w="12700">
                      <a:solidFill>
                        <a:srgbClr val="000000"/>
                      </a:solidFill>
                    </a:lnB>
                    <a:solidFill>
                      <a:srgbClr val="4EADEA"/>
                    </a:solidFill>
                  </a:tcPr>
                </a:tc>
                <a:extLst>
                  <a:ext uri="{0D108BD9-81ED-4DB2-BD59-A6C34878D82A}">
                    <a16:rowId xmlns:a16="http://schemas.microsoft.com/office/drawing/2014/main" val="10001"/>
                  </a:ext>
                </a:extLst>
              </a:tr>
              <a:tr h="412656">
                <a:tc>
                  <a:txBody>
                    <a:bodyPr/>
                    <a:lstStyle/>
                    <a:p>
                      <a:pPr algn="l">
                        <a:defRPr sz="1800"/>
                      </a:pPr>
                      <a:r>
                        <a:rPr sz="2500">
                          <a:solidFill>
                            <a:srgbClr val="FFFFFF"/>
                          </a:solidFill>
                          <a:latin typeface="Arial Narrow"/>
                          <a:ea typeface="Arial Narrow"/>
                          <a:cs typeface="Arial Narrow"/>
                          <a:sym typeface="Arial Narrow"/>
                        </a:rPr>
                        <a:t>2. IT Security</a:t>
                      </a:r>
                    </a:p>
                  </a:txBody>
                  <a:tcPr marL="45721" marR="45721" marT="45721" marB="45721" anchor="ctr" horzOverflow="overflow">
                    <a:lnL w="12700">
                      <a:solidFill>
                        <a:srgbClr val="000000"/>
                      </a:solidFill>
                      <a:miter lim="400000"/>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3rd</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3</a:t>
                      </a:r>
                    </a:p>
                  </a:txBody>
                  <a:tcPr marL="45721" marR="45721" marT="45721" marB="45721" anchor="ctr"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extLst>
                  <a:ext uri="{0D108BD9-81ED-4DB2-BD59-A6C34878D82A}">
                    <a16:rowId xmlns:a16="http://schemas.microsoft.com/office/drawing/2014/main" val="10002"/>
                  </a:ext>
                </a:extLst>
              </a:tr>
              <a:tr h="409311">
                <a:tc>
                  <a:txBody>
                    <a:bodyPr/>
                    <a:lstStyle/>
                    <a:p>
                      <a:pPr algn="l">
                        <a:defRPr sz="1800"/>
                      </a:pPr>
                      <a:r>
                        <a:rPr sz="2500">
                          <a:solidFill>
                            <a:srgbClr val="FFFFFF"/>
                          </a:solidFill>
                          <a:latin typeface="Arial Narrow"/>
                          <a:ea typeface="Arial Narrow"/>
                          <a:cs typeface="Arial Narrow"/>
                          <a:sym typeface="Arial Narrow"/>
                        </a:rPr>
                        <a:t>3. Artificial Intelligence</a:t>
                      </a:r>
                    </a:p>
                  </a:txBody>
                  <a:tcPr marL="45721" marR="45721" marT="45721" marB="45721" anchor="ctr" horzOverflow="overflow">
                    <a:lnL w="12700">
                      <a:solidFill>
                        <a:srgbClr val="000000"/>
                      </a:solidFill>
                      <a:miter lim="400000"/>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4th</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3</a:t>
                      </a:r>
                    </a:p>
                  </a:txBody>
                  <a:tcPr marL="45721" marR="45721" marT="45721" marB="45721" anchor="ctr"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extLst>
                  <a:ext uri="{0D108BD9-81ED-4DB2-BD59-A6C34878D82A}">
                    <a16:rowId xmlns:a16="http://schemas.microsoft.com/office/drawing/2014/main" val="10003"/>
                  </a:ext>
                </a:extLst>
              </a:tr>
              <a:tr h="409311">
                <a:tc>
                  <a:txBody>
                    <a:bodyPr/>
                    <a:lstStyle/>
                    <a:p>
                      <a:pPr algn="l" defTabSz="457200">
                        <a:defRPr sz="1800"/>
                      </a:pPr>
                      <a:r>
                        <a:rPr sz="2500">
                          <a:solidFill>
                            <a:srgbClr val="FFFFFF"/>
                          </a:solidFill>
                          <a:latin typeface="Arial Narrow"/>
                          <a:ea typeface="Arial Narrow"/>
                          <a:cs typeface="Arial Narrow"/>
                          <a:sym typeface="Arial Narrow"/>
                        </a:rPr>
                        <a:t>4. Data Protection</a:t>
                      </a:r>
                    </a:p>
                  </a:txBody>
                  <a:tcPr marL="45721" marR="45721" marT="45721" marB="45721" anchor="ctr" horzOverflow="overflow">
                    <a:lnL w="12700">
                      <a:solidFill>
                        <a:srgbClr val="000000"/>
                      </a:solidFill>
                      <a:miter lim="400000"/>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5th</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3</a:t>
                      </a:r>
                    </a:p>
                  </a:txBody>
                  <a:tcPr marL="45721" marR="45721" marT="45721" marB="45721" anchor="ctr"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extLst>
                  <a:ext uri="{0D108BD9-81ED-4DB2-BD59-A6C34878D82A}">
                    <a16:rowId xmlns:a16="http://schemas.microsoft.com/office/drawing/2014/main" val="10004"/>
                  </a:ext>
                </a:extLst>
              </a:tr>
              <a:tr h="409311">
                <a:tc>
                  <a:txBody>
                    <a:bodyPr/>
                    <a:lstStyle/>
                    <a:p>
                      <a:pPr algn="l" defTabSz="457200">
                        <a:defRPr sz="1800"/>
                      </a:pPr>
                      <a:r>
                        <a:rPr sz="2500">
                          <a:solidFill>
                            <a:srgbClr val="FFFFFF"/>
                          </a:solidFill>
                          <a:latin typeface="Arial Narrow"/>
                          <a:ea typeface="Arial Narrow"/>
                          <a:cs typeface="Arial Narrow"/>
                          <a:sym typeface="Arial Narrow"/>
                        </a:rPr>
                        <a:t>5. Smart Contracts</a:t>
                      </a:r>
                    </a:p>
                  </a:txBody>
                  <a:tcPr marL="45721" marR="45721" marT="45721" marB="45721" anchor="ctr" horzOverflow="overflow">
                    <a:lnL w="12700">
                      <a:solidFill>
                        <a:srgbClr val="000000"/>
                      </a:solidFill>
                      <a:miter lim="400000"/>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6th</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3</a:t>
                      </a:r>
                    </a:p>
                  </a:txBody>
                  <a:tcPr marL="45721" marR="45721" marT="45721" marB="45721" anchor="ctr"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extLst>
                  <a:ext uri="{0D108BD9-81ED-4DB2-BD59-A6C34878D82A}">
                    <a16:rowId xmlns:a16="http://schemas.microsoft.com/office/drawing/2014/main" val="10005"/>
                  </a:ext>
                </a:extLst>
              </a:tr>
              <a:tr h="427086">
                <a:tc>
                  <a:txBody>
                    <a:bodyPr/>
                    <a:lstStyle/>
                    <a:p>
                      <a:pPr algn="l" defTabSz="457200">
                        <a:defRPr sz="1800"/>
                      </a:pPr>
                      <a:r>
                        <a:rPr sz="2500">
                          <a:solidFill>
                            <a:srgbClr val="FFFFFF"/>
                          </a:solidFill>
                          <a:latin typeface="Arial Narrow"/>
                          <a:ea typeface="Arial Narrow"/>
                          <a:cs typeface="Arial Narrow"/>
                          <a:sym typeface="Arial Narrow"/>
                        </a:rPr>
                        <a:t>6. Ethics of Digital Law</a:t>
                      </a:r>
                    </a:p>
                  </a:txBody>
                  <a:tcPr marL="45721" marR="45721" marT="45721" marB="45721" anchor="ctr" horzOverflow="overflow">
                    <a:lnL w="12700">
                      <a:solidFill>
                        <a:srgbClr val="000000"/>
                      </a:solidFill>
                      <a:miter lim="400000"/>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7th</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3</a:t>
                      </a:r>
                    </a:p>
                  </a:txBody>
                  <a:tcPr marL="45721" marR="45721" marT="45721" marB="45721" anchor="ctr"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extLst>
                  <a:ext uri="{0D108BD9-81ED-4DB2-BD59-A6C34878D82A}">
                    <a16:rowId xmlns:a16="http://schemas.microsoft.com/office/drawing/2014/main" val="10006"/>
                  </a:ext>
                </a:extLst>
              </a:tr>
              <a:tr h="409311">
                <a:tc>
                  <a:txBody>
                    <a:bodyPr/>
                    <a:lstStyle/>
                    <a:p>
                      <a:pPr algn="l" defTabSz="457200">
                        <a:defRPr sz="1800"/>
                      </a:pPr>
                      <a:r>
                        <a:rPr sz="2500">
                          <a:solidFill>
                            <a:srgbClr val="FFFFFF"/>
                          </a:solidFill>
                          <a:latin typeface="Arial Narrow"/>
                          <a:ea typeface="Arial Narrow"/>
                          <a:cs typeface="Arial Narrow"/>
                          <a:sym typeface="Arial Narrow"/>
                        </a:rPr>
                        <a:t>7. Internet of Things and Consumers’ Privacy</a:t>
                      </a:r>
                    </a:p>
                  </a:txBody>
                  <a:tcPr marL="45721" marR="45721" marT="45721" marB="45721" anchor="ctr" horzOverflow="overflow">
                    <a:lnL w="12700">
                      <a:solidFill>
                        <a:srgbClr val="000000"/>
                      </a:solidFill>
                      <a:miter lim="400000"/>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8th</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3</a:t>
                      </a:r>
                    </a:p>
                  </a:txBody>
                  <a:tcPr marL="45721" marR="45721" marT="45721" marB="45721" anchor="ctr"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extLst>
                  <a:ext uri="{0D108BD9-81ED-4DB2-BD59-A6C34878D82A}">
                    <a16:rowId xmlns:a16="http://schemas.microsoft.com/office/drawing/2014/main" val="10007"/>
                  </a:ext>
                </a:extLst>
              </a:tr>
              <a:tr h="409311">
                <a:tc>
                  <a:txBody>
                    <a:bodyPr/>
                    <a:lstStyle/>
                    <a:p>
                      <a:pPr algn="l" defTabSz="457200">
                        <a:defRPr sz="1800"/>
                      </a:pPr>
                      <a:r>
                        <a:rPr sz="2500">
                          <a:solidFill>
                            <a:srgbClr val="FFFFFF"/>
                          </a:solidFill>
                          <a:latin typeface="Arial Narrow"/>
                          <a:ea typeface="Arial Narrow"/>
                          <a:cs typeface="Arial Narrow"/>
                          <a:sym typeface="Arial Narrow"/>
                        </a:rPr>
                        <a:t>8. Phishing in Online Banking</a:t>
                      </a:r>
                    </a:p>
                  </a:txBody>
                  <a:tcPr marL="45721" marR="45721" marT="45721" marB="45721" anchor="ctr" horzOverflow="overflow">
                    <a:lnL w="12700">
                      <a:solidFill>
                        <a:srgbClr val="000000"/>
                      </a:solidFill>
                      <a:miter lim="400000"/>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9th</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3</a:t>
                      </a:r>
                    </a:p>
                  </a:txBody>
                  <a:tcPr marL="45721" marR="45721" marT="45721" marB="45721" anchor="ctr"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extLst>
                  <a:ext uri="{0D108BD9-81ED-4DB2-BD59-A6C34878D82A}">
                    <a16:rowId xmlns:a16="http://schemas.microsoft.com/office/drawing/2014/main" val="10008"/>
                  </a:ext>
                </a:extLst>
              </a:tr>
              <a:tr h="409311">
                <a:tc>
                  <a:txBody>
                    <a:bodyPr/>
                    <a:lstStyle/>
                    <a:p>
                      <a:pPr algn="l" defTabSz="457200">
                        <a:defRPr sz="1800"/>
                      </a:pPr>
                      <a:r>
                        <a:rPr sz="2500">
                          <a:solidFill>
                            <a:srgbClr val="FFFFFF"/>
                          </a:solidFill>
                          <a:latin typeface="Arial Narrow"/>
                          <a:ea typeface="Arial Narrow"/>
                          <a:cs typeface="Arial Narrow"/>
                          <a:sym typeface="Arial Narrow"/>
                        </a:rPr>
                        <a:t>9. Digital Media</a:t>
                      </a:r>
                    </a:p>
                  </a:txBody>
                  <a:tcPr marL="45721" marR="45721" marT="45721" marB="45721" anchor="ctr" horzOverflow="overflow">
                    <a:lnL w="12700">
                      <a:solidFill>
                        <a:srgbClr val="000000"/>
                      </a:solidFill>
                      <a:miter lim="400000"/>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10th</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3</a:t>
                      </a:r>
                    </a:p>
                  </a:txBody>
                  <a:tcPr marL="45721" marR="45721" marT="45721" marB="45721" anchor="ctr"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extLst>
                  <a:ext uri="{0D108BD9-81ED-4DB2-BD59-A6C34878D82A}">
                    <a16:rowId xmlns:a16="http://schemas.microsoft.com/office/drawing/2014/main" val="10009"/>
                  </a:ext>
                </a:extLst>
              </a:tr>
              <a:tr h="409311">
                <a:tc>
                  <a:txBody>
                    <a:bodyPr/>
                    <a:lstStyle/>
                    <a:p>
                      <a:pPr algn="l" defTabSz="457200">
                        <a:defRPr sz="1800"/>
                      </a:pPr>
                      <a:r>
                        <a:rPr sz="2500">
                          <a:solidFill>
                            <a:srgbClr val="FFFFFF"/>
                          </a:solidFill>
                          <a:latin typeface="Arial Narrow"/>
                          <a:ea typeface="Arial Narrow"/>
                          <a:cs typeface="Arial Narrow"/>
                          <a:sym typeface="Arial Narrow"/>
                        </a:rPr>
                        <a:t>10. Human Rights in the Digital Law</a:t>
                      </a:r>
                    </a:p>
                  </a:txBody>
                  <a:tcPr marL="45721" marR="45721" marT="45721" marB="45721" anchor="ctr" horzOverflow="overflow">
                    <a:lnL w="12700">
                      <a:solidFill>
                        <a:srgbClr val="000000"/>
                      </a:solidFill>
                      <a:miter lim="400000"/>
                    </a:lnL>
                    <a:lnR w="12700">
                      <a:solidFill>
                        <a:srgbClr val="000000"/>
                      </a:solidFill>
                      <a:miter lim="400000"/>
                    </a:lnR>
                    <a:lnT w="12700">
                      <a:solidFill>
                        <a:srgbClr val="000000"/>
                      </a:solidFill>
                    </a:lnT>
                    <a:lnB w="12700">
                      <a:solidFill>
                        <a:srgbClr val="000000"/>
                      </a:solidFill>
                      <a:miter lim="400000"/>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11th</a:t>
                      </a:r>
                    </a:p>
                  </a:txBody>
                  <a:tcPr marL="45721" marR="45721" marT="45721" marB="45721" anchor="ctr" horzOverflow="overflow">
                    <a:lnL w="12700">
                      <a:solidFill>
                        <a:srgbClr val="000000"/>
                      </a:solidFill>
                      <a:miter lim="400000"/>
                    </a:lnL>
                    <a:lnR w="12700">
                      <a:solidFill>
                        <a:srgbClr val="000000"/>
                      </a:solidFill>
                      <a:miter lim="400000"/>
                    </a:lnR>
                    <a:lnT w="12700">
                      <a:solidFill>
                        <a:srgbClr val="000000"/>
                      </a:solidFill>
                    </a:lnT>
                    <a:lnB w="12700">
                      <a:solidFill>
                        <a:srgbClr val="000000"/>
                      </a:solidFill>
                      <a:miter lim="400000"/>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3</a:t>
                      </a:r>
                    </a:p>
                  </a:txBody>
                  <a:tcPr marL="45721" marR="45721" marT="45721" marB="45721" anchor="ctr" horzOverflow="overflow">
                    <a:lnL w="12700">
                      <a:solidFill>
                        <a:srgbClr val="000000"/>
                      </a:solidFill>
                      <a:miter lim="400000"/>
                    </a:lnL>
                    <a:lnR w="12700">
                      <a:solidFill>
                        <a:srgbClr val="000000"/>
                      </a:solidFill>
                    </a:lnR>
                    <a:lnT w="12700">
                      <a:solidFill>
                        <a:srgbClr val="000000"/>
                      </a:solidFill>
                    </a:lnT>
                    <a:lnB w="12700">
                      <a:solidFill>
                        <a:srgbClr val="000000"/>
                      </a:solidFill>
                      <a:miter lim="400000"/>
                    </a:lnB>
                    <a:solidFill>
                      <a:srgbClr val="4EADEA"/>
                    </a:solidFill>
                  </a:tcPr>
                </a:tc>
                <a:extLst>
                  <a:ext uri="{0D108BD9-81ED-4DB2-BD59-A6C34878D82A}">
                    <a16:rowId xmlns:a16="http://schemas.microsoft.com/office/drawing/2014/main" val="10010"/>
                  </a:ext>
                </a:extLst>
              </a:tr>
            </a:tbl>
          </a:graphicData>
        </a:graphic>
      </p:graphicFrame>
      <p:sp>
        <p:nvSpPr>
          <p:cNvPr id="211"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endParaRPr/>
          </a:p>
        </p:txBody>
      </p:sp>
      <p:sp>
        <p:nvSpPr>
          <p:cNvPr id="212" name="TextBox 2"/>
          <p:cNvSpPr txBox="1"/>
          <p:nvPr/>
        </p:nvSpPr>
        <p:spPr>
          <a:xfrm>
            <a:off x="9329419" y="279400"/>
            <a:ext cx="2524761" cy="38354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r>
              <a:t>www.midocean.ae</a:t>
            </a:r>
          </a:p>
        </p:txBody>
      </p:sp>
      <p:pic>
        <p:nvPicPr>
          <p:cNvPr id="213" name="Graphic 21" descr="Graphic 21"/>
          <p:cNvPicPr>
            <a:picLocks noChangeAspect="1"/>
          </p:cNvPicPr>
          <p:nvPr/>
        </p:nvPicPr>
        <p:blipFill>
          <a:blip r:embed="rId3"/>
          <a:srcRect t="27877" b="25429"/>
          <a:stretch>
            <a:fillRect/>
          </a:stretch>
        </p:blipFill>
        <p:spPr>
          <a:xfrm>
            <a:off x="180431" y="79526"/>
            <a:ext cx="2305142" cy="1076344"/>
          </a:xfrm>
          <a:prstGeom prst="rect">
            <a:avLst/>
          </a:prstGeom>
          <a:ln w="12700">
            <a:miter lim="400000"/>
          </a:ln>
        </p:spPr>
      </p:pic>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215"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216" name="TextBox 2"/>
          <p:cNvSpPr txBox="1"/>
          <p:nvPr/>
        </p:nvSpPr>
        <p:spPr>
          <a:xfrm>
            <a:off x="2558870" y="1019068"/>
            <a:ext cx="4212561" cy="523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r>
              <a:t>Assessment Tools</a:t>
            </a:r>
          </a:p>
        </p:txBody>
      </p:sp>
      <p:sp>
        <p:nvSpPr>
          <p:cNvPr id="217"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sp>
        <p:nvSpPr>
          <p:cNvPr id="218" name="TextBox 47"/>
          <p:cNvSpPr txBox="1"/>
          <p:nvPr/>
        </p:nvSpPr>
        <p:spPr>
          <a:xfrm>
            <a:off x="528319" y="2099744"/>
            <a:ext cx="10983312" cy="39649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marL="457200" lvl="1" indent="0" defTabSz="457200">
              <a:lnSpc>
                <a:spcPct val="110000"/>
              </a:lnSpc>
              <a:spcBef>
                <a:spcPts val="1000"/>
              </a:spcBef>
              <a:buClr>
                <a:srgbClr val="90A3C5"/>
              </a:buClr>
              <a:buSzPct val="80000"/>
              <a:buChar char=""/>
              <a:defRPr sz="2100">
                <a:solidFill>
                  <a:srgbClr val="404040"/>
                </a:solidFill>
                <a:latin typeface="Alexandria Regular Regular"/>
                <a:ea typeface="Alexandria Regular Regular"/>
                <a:cs typeface="Alexandria Regular Regular"/>
                <a:sym typeface="Alexandria Regular Regular"/>
              </a:defRPr>
            </a:pPr>
            <a:r>
              <a:t>Multiple Choice, T&amp;F, Matching, Arranging, Audio Questions</a:t>
            </a:r>
          </a:p>
          <a:p>
            <a:pPr marL="457200" lvl="1" indent="0" defTabSz="457200">
              <a:lnSpc>
                <a:spcPct val="110000"/>
              </a:lnSpc>
              <a:spcBef>
                <a:spcPts val="1000"/>
              </a:spcBef>
              <a:buClr>
                <a:srgbClr val="90A3C5"/>
              </a:buClr>
              <a:buSzPct val="80000"/>
              <a:buChar char=""/>
              <a:defRPr sz="2100">
                <a:solidFill>
                  <a:srgbClr val="404040"/>
                </a:solidFill>
                <a:latin typeface="Alexandria Regular Regular"/>
                <a:ea typeface="Alexandria Regular Regular"/>
                <a:cs typeface="Alexandria Regular Regular"/>
                <a:sym typeface="Alexandria Regular Regular"/>
              </a:defRPr>
            </a:pPr>
            <a:r>
              <a:t>80% marks</a:t>
            </a:r>
          </a:p>
          <a:p>
            <a:pPr marL="1206500" lvl="2" indent="-292100" defTabSz="457200">
              <a:lnSpc>
                <a:spcPct val="110000"/>
              </a:lnSpc>
              <a:spcBef>
                <a:spcPts val="1000"/>
              </a:spcBef>
              <a:buClr>
                <a:srgbClr val="90A3C5"/>
              </a:buClr>
              <a:buSzPct val="80000"/>
              <a:buChar char=""/>
              <a:defRPr sz="2100">
                <a:solidFill>
                  <a:srgbClr val="404040"/>
                </a:solidFill>
                <a:latin typeface="Alexandria Regular Regular"/>
                <a:ea typeface="Alexandria Regular Regular"/>
                <a:cs typeface="Alexandria Regular Regular"/>
                <a:sym typeface="Alexandria Regular Regular"/>
              </a:defRPr>
            </a:pPr>
            <a:r>
              <a:t>10 weekly quizzes (open on Saturdays, at </a:t>
            </a:r>
            <a:r>
              <a:rPr>
                <a:latin typeface="Alexandria Regular Bold"/>
                <a:ea typeface="Alexandria Regular Bold"/>
                <a:cs typeface="Alexandria Regular Bold"/>
                <a:sym typeface="Alexandria Regular Bold"/>
              </a:rPr>
              <a:t>22:00</a:t>
            </a:r>
            <a:r>
              <a:t> ksa and close next Saturday at </a:t>
            </a:r>
            <a:r>
              <a:rPr>
                <a:latin typeface="Alexandria Regular Bold"/>
                <a:ea typeface="Alexandria Regular Bold"/>
                <a:cs typeface="Alexandria Regular Bold"/>
                <a:sym typeface="Alexandria Regular Bold"/>
              </a:rPr>
              <a:t>21:00</a:t>
            </a:r>
            <a:r>
              <a:t> ksa)</a:t>
            </a:r>
          </a:p>
          <a:p>
            <a:pPr marL="1206500" lvl="2" indent="-292100" defTabSz="457200">
              <a:lnSpc>
                <a:spcPct val="110000"/>
              </a:lnSpc>
              <a:spcBef>
                <a:spcPts val="1000"/>
              </a:spcBef>
              <a:buClr>
                <a:srgbClr val="90A3C5"/>
              </a:buClr>
              <a:buSzPct val="80000"/>
              <a:buChar char=""/>
              <a:defRPr sz="2100">
                <a:solidFill>
                  <a:srgbClr val="404040"/>
                </a:solidFill>
                <a:latin typeface="Alexandria Regular Regular"/>
                <a:ea typeface="Alexandria Regular Regular"/>
                <a:cs typeface="Alexandria Regular Regular"/>
                <a:sym typeface="Alexandria Regular Regular"/>
              </a:defRPr>
            </a:pPr>
            <a:r>
              <a:t>The duration of each quiz is (</a:t>
            </a:r>
            <a:r>
              <a:rPr>
                <a:latin typeface="Alexandria Regular Bold"/>
                <a:ea typeface="Alexandria Regular Bold"/>
                <a:cs typeface="Alexandria Regular Bold"/>
                <a:sym typeface="Alexandria Regular Bold"/>
              </a:rPr>
              <a:t>24 </a:t>
            </a:r>
            <a:r>
              <a:t>minutes only = 3 minutes for each question)</a:t>
            </a:r>
          </a:p>
          <a:p>
            <a:pPr marL="1206500" lvl="2" indent="-292100" defTabSz="457200">
              <a:lnSpc>
                <a:spcPct val="110000"/>
              </a:lnSpc>
              <a:spcBef>
                <a:spcPts val="1000"/>
              </a:spcBef>
              <a:buClr>
                <a:srgbClr val="90A3C5"/>
              </a:buClr>
              <a:buSzPct val="80000"/>
              <a:buChar char=""/>
              <a:defRPr sz="2100">
                <a:solidFill>
                  <a:srgbClr val="404040"/>
                </a:solidFill>
                <a:latin typeface="Alexandria Regular Regular"/>
                <a:ea typeface="Alexandria Regular Regular"/>
                <a:cs typeface="Alexandria Regular Regular"/>
                <a:sym typeface="Alexandria Regular Regular"/>
              </a:defRPr>
            </a:pPr>
            <a:r>
              <a:t>8 Marks for each of short exam. </a:t>
            </a:r>
          </a:p>
          <a:p>
            <a:pPr marL="1206500" lvl="2" indent="-292100" defTabSz="457200">
              <a:lnSpc>
                <a:spcPct val="110000"/>
              </a:lnSpc>
              <a:spcBef>
                <a:spcPts val="1000"/>
              </a:spcBef>
              <a:buClr>
                <a:srgbClr val="7B8AA7"/>
              </a:buClr>
              <a:buSzPct val="80000"/>
              <a:buChar char=""/>
              <a:defRPr sz="2100">
                <a:solidFill>
                  <a:srgbClr val="404040"/>
                </a:solidFill>
                <a:latin typeface="Alexandria Regular Regular"/>
                <a:ea typeface="Alexandria Regular Regular"/>
                <a:cs typeface="Alexandria Regular Regular"/>
                <a:sym typeface="Alexandria Regular Regular"/>
              </a:defRPr>
            </a:pPr>
            <a:r>
              <a:t>8 questions </a:t>
            </a:r>
          </a:p>
          <a:p>
            <a:pPr marL="457200" lvl="1" indent="0" defTabSz="457200">
              <a:lnSpc>
                <a:spcPct val="110000"/>
              </a:lnSpc>
              <a:spcBef>
                <a:spcPts val="1000"/>
              </a:spcBef>
              <a:buClr>
                <a:srgbClr val="90A3C5"/>
              </a:buClr>
              <a:buSzPct val="80000"/>
              <a:buChar char=""/>
              <a:defRPr sz="2100">
                <a:solidFill>
                  <a:srgbClr val="404040"/>
                </a:solidFill>
                <a:latin typeface="Alexandria Regular Regular"/>
                <a:ea typeface="Alexandria Regular Regular"/>
                <a:cs typeface="Alexandria Regular Regular"/>
                <a:sym typeface="Alexandria Regular Regular"/>
              </a:defRPr>
            </a:pPr>
            <a:r>
              <a:t>20% Final Examination</a:t>
            </a:r>
          </a:p>
        </p:txBody>
      </p:sp>
      <p:pic>
        <p:nvPicPr>
          <p:cNvPr id="219" name="english-course-2829679-2350623.png" descr="english-course-2829679-2350623.png"/>
          <p:cNvPicPr>
            <a:picLocks noChangeAspect="1"/>
          </p:cNvPicPr>
          <p:nvPr/>
        </p:nvPicPr>
        <p:blipFill>
          <a:blip r:embed="rId3"/>
          <a:stretch>
            <a:fillRect/>
          </a:stretch>
        </p:blipFill>
        <p:spPr>
          <a:xfrm>
            <a:off x="1079825" y="919883"/>
            <a:ext cx="1125124" cy="1125124"/>
          </a:xfrm>
          <a:prstGeom prst="rect">
            <a:avLst/>
          </a:prstGeom>
          <a:ln w="12700">
            <a:miter lim="400000"/>
          </a:ln>
        </p:spPr>
      </p:pic>
      <p:sp>
        <p:nvSpPr>
          <p:cNvPr id="220"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endParaRPr/>
          </a:p>
        </p:txBody>
      </p:sp>
      <p:sp>
        <p:nvSpPr>
          <p:cNvPr id="221" name="TextBox 2"/>
          <p:cNvSpPr txBox="1"/>
          <p:nvPr/>
        </p:nvSpPr>
        <p:spPr>
          <a:xfrm>
            <a:off x="9329419" y="279400"/>
            <a:ext cx="2524761" cy="38354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r>
              <a:t>www.midocean.ae</a:t>
            </a:r>
          </a:p>
        </p:txBody>
      </p:sp>
      <p:pic>
        <p:nvPicPr>
          <p:cNvPr id="222" name="Graphic 21" descr="Graphic 21"/>
          <p:cNvPicPr>
            <a:picLocks noChangeAspect="1"/>
          </p:cNvPicPr>
          <p:nvPr/>
        </p:nvPicPr>
        <p:blipFill>
          <a:blip r:embed="rId4"/>
          <a:srcRect t="27877" b="25429"/>
          <a:stretch>
            <a:fillRect/>
          </a:stretch>
        </p:blipFill>
        <p:spPr>
          <a:xfrm>
            <a:off x="180431" y="79526"/>
            <a:ext cx="2305142" cy="1076344"/>
          </a:xfrm>
          <a:prstGeom prst="rect">
            <a:avLst/>
          </a:prstGeom>
          <a:ln w="12700">
            <a:miter lim="400000"/>
          </a:ln>
        </p:spPr>
      </p:pic>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224"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225" name="TextBox 2"/>
          <p:cNvSpPr txBox="1"/>
          <p:nvPr/>
        </p:nvSpPr>
        <p:spPr>
          <a:xfrm>
            <a:off x="2558870" y="1019068"/>
            <a:ext cx="4212561" cy="523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r>
              <a:t>Assessment Tools</a:t>
            </a:r>
          </a:p>
        </p:txBody>
      </p:sp>
      <p:sp>
        <p:nvSpPr>
          <p:cNvPr id="226"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pic>
        <p:nvPicPr>
          <p:cNvPr id="227" name="english-course-2829679-2350623.png" descr="english-course-2829679-2350623.png"/>
          <p:cNvPicPr>
            <a:picLocks noChangeAspect="1"/>
          </p:cNvPicPr>
          <p:nvPr/>
        </p:nvPicPr>
        <p:blipFill>
          <a:blip r:embed="rId3"/>
          <a:stretch>
            <a:fillRect/>
          </a:stretch>
        </p:blipFill>
        <p:spPr>
          <a:xfrm>
            <a:off x="1079825" y="919883"/>
            <a:ext cx="1125124" cy="1125124"/>
          </a:xfrm>
          <a:prstGeom prst="rect">
            <a:avLst/>
          </a:prstGeom>
          <a:ln w="12700">
            <a:miter lim="400000"/>
          </a:ln>
        </p:spPr>
      </p:pic>
      <p:pic>
        <p:nvPicPr>
          <p:cNvPr id="228" name="WhatsApp Image 2023-09-25 at 11.27.11 PM.jpeg" descr="WhatsApp Image 2023-09-25 at 11.27.11 PM.jpeg"/>
          <p:cNvPicPr>
            <a:picLocks noChangeAspect="1"/>
          </p:cNvPicPr>
          <p:nvPr/>
        </p:nvPicPr>
        <p:blipFill>
          <a:blip r:embed="rId4"/>
          <a:srcRect t="18821" b="39801"/>
          <a:stretch>
            <a:fillRect/>
          </a:stretch>
        </p:blipFill>
        <p:spPr>
          <a:xfrm>
            <a:off x="1453575" y="2117126"/>
            <a:ext cx="9233735" cy="3820673"/>
          </a:xfrm>
          <a:prstGeom prst="rect">
            <a:avLst/>
          </a:prstGeom>
          <a:ln w="12700">
            <a:miter lim="400000"/>
          </a:ln>
        </p:spPr>
      </p:pic>
      <p:sp>
        <p:nvSpPr>
          <p:cNvPr id="229"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endParaRPr/>
          </a:p>
        </p:txBody>
      </p:sp>
      <p:sp>
        <p:nvSpPr>
          <p:cNvPr id="230" name="TextBox 2"/>
          <p:cNvSpPr txBox="1"/>
          <p:nvPr/>
        </p:nvSpPr>
        <p:spPr>
          <a:xfrm>
            <a:off x="9329419" y="279400"/>
            <a:ext cx="2524761" cy="38354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r>
              <a:t>www.midocean.ae</a:t>
            </a:r>
          </a:p>
        </p:txBody>
      </p:sp>
      <p:pic>
        <p:nvPicPr>
          <p:cNvPr id="231" name="Graphic 21" descr="Graphic 21"/>
          <p:cNvPicPr>
            <a:picLocks noChangeAspect="1"/>
          </p:cNvPicPr>
          <p:nvPr/>
        </p:nvPicPr>
        <p:blipFill>
          <a:blip r:embed="rId5"/>
          <a:srcRect t="27877" b="25429"/>
          <a:stretch>
            <a:fillRect/>
          </a:stretch>
        </p:blipFill>
        <p:spPr>
          <a:xfrm>
            <a:off x="180431" y="79526"/>
            <a:ext cx="2305142" cy="1076344"/>
          </a:xfrm>
          <a:prstGeom prst="rect">
            <a:avLst/>
          </a:prstGeom>
          <a:ln w="12700">
            <a:miter lim="400000"/>
          </a:ln>
        </p:spPr>
      </p:pic>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233"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234" name="TextBox 2"/>
          <p:cNvSpPr txBox="1"/>
          <p:nvPr/>
        </p:nvSpPr>
        <p:spPr>
          <a:xfrm>
            <a:off x="2558870" y="1019068"/>
            <a:ext cx="4212561" cy="523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r>
              <a:t>Assessment Tools</a:t>
            </a:r>
          </a:p>
        </p:txBody>
      </p:sp>
      <p:sp>
        <p:nvSpPr>
          <p:cNvPr id="235"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pic>
        <p:nvPicPr>
          <p:cNvPr id="236" name="english-course-2829679-2350623.png" descr="english-course-2829679-2350623.png"/>
          <p:cNvPicPr>
            <a:picLocks noChangeAspect="1"/>
          </p:cNvPicPr>
          <p:nvPr/>
        </p:nvPicPr>
        <p:blipFill>
          <a:blip r:embed="rId3"/>
          <a:stretch>
            <a:fillRect/>
          </a:stretch>
        </p:blipFill>
        <p:spPr>
          <a:xfrm>
            <a:off x="1079825" y="919883"/>
            <a:ext cx="1125124" cy="1125124"/>
          </a:xfrm>
          <a:prstGeom prst="rect">
            <a:avLst/>
          </a:prstGeom>
          <a:ln w="12700">
            <a:miter lim="400000"/>
          </a:ln>
        </p:spPr>
      </p:pic>
      <p:pic>
        <p:nvPicPr>
          <p:cNvPr id="237" name="WhatsApp Image 2023-09-25 at 11.27.11 PM.jpeg" descr="WhatsApp Image 2023-09-25 at 11.27.11 PM.jpeg"/>
          <p:cNvPicPr>
            <a:picLocks noChangeAspect="1"/>
          </p:cNvPicPr>
          <p:nvPr/>
        </p:nvPicPr>
        <p:blipFill>
          <a:blip r:embed="rId4"/>
          <a:srcRect l="45" t="60425" r="45" b="3932"/>
          <a:stretch>
            <a:fillRect/>
          </a:stretch>
        </p:blipFill>
        <p:spPr>
          <a:xfrm>
            <a:off x="835123" y="2195022"/>
            <a:ext cx="10377123" cy="3702031"/>
          </a:xfrm>
          <a:prstGeom prst="rect">
            <a:avLst/>
          </a:prstGeom>
          <a:ln w="12700">
            <a:miter lim="400000"/>
          </a:ln>
        </p:spPr>
      </p:pic>
      <p:sp>
        <p:nvSpPr>
          <p:cNvPr id="238"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endParaRPr/>
          </a:p>
        </p:txBody>
      </p:sp>
      <p:sp>
        <p:nvSpPr>
          <p:cNvPr id="239" name="TextBox 2"/>
          <p:cNvSpPr txBox="1"/>
          <p:nvPr/>
        </p:nvSpPr>
        <p:spPr>
          <a:xfrm>
            <a:off x="9329419" y="279400"/>
            <a:ext cx="2524761" cy="38354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r>
              <a:t>www.midocean.ae</a:t>
            </a:r>
          </a:p>
        </p:txBody>
      </p:sp>
      <p:pic>
        <p:nvPicPr>
          <p:cNvPr id="240" name="Graphic 21" descr="Graphic 21"/>
          <p:cNvPicPr>
            <a:picLocks noChangeAspect="1"/>
          </p:cNvPicPr>
          <p:nvPr/>
        </p:nvPicPr>
        <p:blipFill>
          <a:blip r:embed="rId5"/>
          <a:srcRect t="27877" b="25429"/>
          <a:stretch>
            <a:fillRect/>
          </a:stretch>
        </p:blipFill>
        <p:spPr>
          <a:xfrm>
            <a:off x="180431" y="79526"/>
            <a:ext cx="2305142" cy="1076344"/>
          </a:xfrm>
          <a:prstGeom prst="rect">
            <a:avLst/>
          </a:prstGeom>
          <a:ln w="12700">
            <a:miter lim="400000"/>
          </a:ln>
        </p:spPr>
      </p:pic>
    </p:spTree>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242"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243" name="TextBox 2"/>
          <p:cNvSpPr txBox="1"/>
          <p:nvPr/>
        </p:nvSpPr>
        <p:spPr>
          <a:xfrm>
            <a:off x="2558870" y="1019068"/>
            <a:ext cx="4212561" cy="523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r>
              <a:t>Online Session</a:t>
            </a:r>
          </a:p>
        </p:txBody>
      </p:sp>
      <p:sp>
        <p:nvSpPr>
          <p:cNvPr id="244"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pic>
        <p:nvPicPr>
          <p:cNvPr id="245" name="english-course-2829679-2350623.png" descr="english-course-2829679-2350623.png"/>
          <p:cNvPicPr>
            <a:picLocks noChangeAspect="1"/>
          </p:cNvPicPr>
          <p:nvPr/>
        </p:nvPicPr>
        <p:blipFill>
          <a:blip r:embed="rId3"/>
          <a:stretch>
            <a:fillRect/>
          </a:stretch>
        </p:blipFill>
        <p:spPr>
          <a:xfrm>
            <a:off x="1079825" y="919883"/>
            <a:ext cx="1125124" cy="1125124"/>
          </a:xfrm>
          <a:prstGeom prst="rect">
            <a:avLst/>
          </a:prstGeom>
          <a:ln w="12700">
            <a:miter lim="400000"/>
          </a:ln>
        </p:spPr>
      </p:pic>
      <p:pic>
        <p:nvPicPr>
          <p:cNvPr id="246" name="hjb.jpg" descr="hjb.jpg"/>
          <p:cNvPicPr>
            <a:picLocks noChangeAspect="1"/>
          </p:cNvPicPr>
          <p:nvPr/>
        </p:nvPicPr>
        <p:blipFill>
          <a:blip r:embed="rId4"/>
          <a:srcRect l="3866" r="935"/>
          <a:stretch>
            <a:fillRect/>
          </a:stretch>
        </p:blipFill>
        <p:spPr>
          <a:xfrm>
            <a:off x="837604" y="3452196"/>
            <a:ext cx="10516680" cy="836903"/>
          </a:xfrm>
          <a:prstGeom prst="rect">
            <a:avLst/>
          </a:prstGeom>
          <a:ln w="12700">
            <a:miter lim="400000"/>
          </a:ln>
        </p:spPr>
      </p:pic>
      <p:sp>
        <p:nvSpPr>
          <p:cNvPr id="247"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endParaRPr/>
          </a:p>
        </p:txBody>
      </p:sp>
      <p:sp>
        <p:nvSpPr>
          <p:cNvPr id="248" name="TextBox 2"/>
          <p:cNvSpPr txBox="1"/>
          <p:nvPr/>
        </p:nvSpPr>
        <p:spPr>
          <a:xfrm>
            <a:off x="9329419" y="279400"/>
            <a:ext cx="2524761" cy="38354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r>
              <a:t>www.midocean.ae</a:t>
            </a:r>
          </a:p>
        </p:txBody>
      </p:sp>
      <p:pic>
        <p:nvPicPr>
          <p:cNvPr id="249" name="Graphic 21" descr="Graphic 21"/>
          <p:cNvPicPr>
            <a:picLocks noChangeAspect="1"/>
          </p:cNvPicPr>
          <p:nvPr/>
        </p:nvPicPr>
        <p:blipFill>
          <a:blip r:embed="rId5"/>
          <a:srcRect t="27877" b="25429"/>
          <a:stretch>
            <a:fillRect/>
          </a:stretch>
        </p:blipFill>
        <p:spPr>
          <a:xfrm>
            <a:off x="180431" y="79526"/>
            <a:ext cx="2305142" cy="1076344"/>
          </a:xfrm>
          <a:prstGeom prst="rect">
            <a:avLst/>
          </a:prstGeom>
          <a:ln w="12700">
            <a:miter lim="400000"/>
          </a:ln>
        </p:spPr>
      </p:pic>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251"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252" name="TextBox 2"/>
          <p:cNvSpPr txBox="1"/>
          <p:nvPr/>
        </p:nvSpPr>
        <p:spPr>
          <a:xfrm>
            <a:off x="2558870" y="1019068"/>
            <a:ext cx="4212561" cy="523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r>
              <a:t>Contact Us</a:t>
            </a:r>
          </a:p>
        </p:txBody>
      </p:sp>
      <p:sp>
        <p:nvSpPr>
          <p:cNvPr id="253"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sp>
        <p:nvSpPr>
          <p:cNvPr id="254" name="TextBox 47"/>
          <p:cNvSpPr txBox="1"/>
          <p:nvPr/>
        </p:nvSpPr>
        <p:spPr>
          <a:xfrm>
            <a:off x="820419" y="2188643"/>
            <a:ext cx="10449561" cy="13487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just" defTabSz="457200">
              <a:lnSpc>
                <a:spcPct val="190000"/>
              </a:lnSpc>
              <a:spcBef>
                <a:spcPts val="1200"/>
              </a:spcBef>
              <a:defRPr sz="2433">
                <a:latin typeface="Alexandria Regular Regular"/>
                <a:ea typeface="Alexandria Regular Regular"/>
                <a:cs typeface="Alexandria Regular Regular"/>
                <a:sym typeface="Alexandria Regular Regular"/>
              </a:defRPr>
            </a:pPr>
            <a:r>
              <a:t>SIS Platform: </a:t>
            </a:r>
          </a:p>
          <a:p>
            <a:pPr algn="just" defTabSz="457200">
              <a:lnSpc>
                <a:spcPct val="190000"/>
              </a:lnSpc>
              <a:spcBef>
                <a:spcPts val="1200"/>
              </a:spcBef>
              <a:defRPr sz="2433">
                <a:latin typeface="Alexandria Regular Regular"/>
                <a:ea typeface="Alexandria Regular Regular"/>
                <a:cs typeface="Alexandria Regular Regular"/>
                <a:sym typeface="Alexandria Regular Regular"/>
              </a:defRPr>
            </a:pPr>
            <a:r>
              <a:rPr u="sng">
                <a:solidFill>
                  <a:srgbClr val="0563C1"/>
                </a:solidFill>
                <a:uFill>
                  <a:solidFill>
                    <a:srgbClr val="0563C1"/>
                  </a:solidFill>
                </a:uFill>
                <a:hlinkClick r:id="rId3"/>
              </a:rPr>
              <a:t>https://sis.midocean.ae/login</a:t>
            </a:r>
            <a:r>
              <a:t> </a:t>
            </a:r>
          </a:p>
        </p:txBody>
      </p:sp>
      <p:pic>
        <p:nvPicPr>
          <p:cNvPr id="255" name="english-course-2829679-2350623.png" descr="english-course-2829679-2350623.png"/>
          <p:cNvPicPr>
            <a:picLocks noChangeAspect="1"/>
          </p:cNvPicPr>
          <p:nvPr/>
        </p:nvPicPr>
        <p:blipFill>
          <a:blip r:embed="rId4"/>
          <a:stretch>
            <a:fillRect/>
          </a:stretch>
        </p:blipFill>
        <p:spPr>
          <a:xfrm>
            <a:off x="1079825" y="919883"/>
            <a:ext cx="1125124" cy="1125124"/>
          </a:xfrm>
          <a:prstGeom prst="rect">
            <a:avLst/>
          </a:prstGeom>
          <a:ln w="12700">
            <a:miter lim="400000"/>
          </a:ln>
        </p:spPr>
      </p:pic>
      <p:pic>
        <p:nvPicPr>
          <p:cNvPr id="256" name="vfxg.jpg" descr="vfxg.jpg"/>
          <p:cNvPicPr>
            <a:picLocks noChangeAspect="1"/>
          </p:cNvPicPr>
          <p:nvPr/>
        </p:nvPicPr>
        <p:blipFill>
          <a:blip r:embed="rId5"/>
          <a:stretch>
            <a:fillRect/>
          </a:stretch>
        </p:blipFill>
        <p:spPr>
          <a:xfrm>
            <a:off x="5367556" y="2068066"/>
            <a:ext cx="5989517" cy="3605270"/>
          </a:xfrm>
          <a:prstGeom prst="rect">
            <a:avLst/>
          </a:prstGeom>
          <a:ln w="12700">
            <a:miter lim="400000"/>
          </a:ln>
        </p:spPr>
      </p:pic>
      <p:sp>
        <p:nvSpPr>
          <p:cNvPr id="257"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endParaRPr/>
          </a:p>
        </p:txBody>
      </p:sp>
      <p:sp>
        <p:nvSpPr>
          <p:cNvPr id="258" name="TextBox 2"/>
          <p:cNvSpPr txBox="1"/>
          <p:nvPr/>
        </p:nvSpPr>
        <p:spPr>
          <a:xfrm>
            <a:off x="9329419" y="279400"/>
            <a:ext cx="2524761" cy="38354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r>
              <a:t>www.midocean.ae</a:t>
            </a:r>
          </a:p>
        </p:txBody>
      </p:sp>
      <p:pic>
        <p:nvPicPr>
          <p:cNvPr id="259" name="Graphic 21" descr="Graphic 21"/>
          <p:cNvPicPr>
            <a:picLocks noChangeAspect="1"/>
          </p:cNvPicPr>
          <p:nvPr/>
        </p:nvPicPr>
        <p:blipFill>
          <a:blip r:embed="rId6"/>
          <a:srcRect t="27877" b="25429"/>
          <a:stretch>
            <a:fillRect/>
          </a:stretch>
        </p:blipFill>
        <p:spPr>
          <a:xfrm>
            <a:off x="180431" y="79526"/>
            <a:ext cx="2305142" cy="1076344"/>
          </a:xfrm>
          <a:prstGeom prst="rect">
            <a:avLst/>
          </a:prstGeom>
          <a:ln w="12700">
            <a:miter lim="400000"/>
          </a:ln>
        </p:spPr>
      </p:pic>
    </p:spTree>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erson typing on a computer&#10;&#10;Description automatically generated">
            <a:extLst>
              <a:ext uri="{FF2B5EF4-FFF2-40B4-BE49-F238E27FC236}">
                <a16:creationId xmlns:a16="http://schemas.microsoft.com/office/drawing/2014/main" id="{F7F23F5B-47FB-C734-A238-2E4BB5A49961}"/>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0" y="10"/>
            <a:ext cx="12191980" cy="6857990"/>
          </a:xfrm>
          <a:prstGeom prst="rect">
            <a:avLst/>
          </a:prstGeom>
          <a:noFill/>
        </p:spPr>
      </p:pic>
    </p:spTree>
  </p:cSld>
  <p:clrMapOvr>
    <a:masterClrMapping/>
  </p:clrMapOvr>
  <p:transition spd="med"/>
</p:sld>
</file>

<file path=ppt/theme/theme1.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B61E241-E845-4E54-93B6-3320750D96A1}"/>
</file>

<file path=customXml/itemProps2.xml><?xml version="1.0" encoding="utf-8"?>
<ds:datastoreItem xmlns:ds="http://schemas.openxmlformats.org/officeDocument/2006/customXml" ds:itemID="{591E8414-109F-4E13-BC5B-A1790861932E}"/>
</file>

<file path=customXml/itemProps3.xml><?xml version="1.0" encoding="utf-8"?>
<ds:datastoreItem xmlns:ds="http://schemas.openxmlformats.org/officeDocument/2006/customXml" ds:itemID="{4D7657F4-D4BF-4A50-8DDA-335B1DD0A06C}"/>
</file>

<file path=docProps/app.xml><?xml version="1.0" encoding="utf-8"?>
<Properties xmlns="http://schemas.openxmlformats.org/officeDocument/2006/extended-properties" xmlns:vt="http://schemas.openxmlformats.org/officeDocument/2006/docPropsVTypes">
  <TotalTime>0</TotalTime>
  <Words>513</Words>
  <Application>Microsoft Macintosh PowerPoint</Application>
  <PresentationFormat>Widescreen</PresentationFormat>
  <Paragraphs>86</Paragraphs>
  <Slides>13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Alexandria Regular Bold</vt:lpstr>
      <vt:lpstr>Alexandria Regular Regular</vt:lpstr>
      <vt:lpstr>Arial</vt:lpstr>
      <vt:lpstr>Arial Narrow</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SamaraJasim</cp:lastModifiedBy>
  <cp:revision>1</cp:revision>
  <dcterms:modified xsi:type="dcterms:W3CDTF">2024-05-26T06:45:22Z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