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ink/ink1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993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100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94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6701" units="1/cm"/>
          <inkml:channelProperty channel="T" name="resolution" value="1" units="1/dev"/>
        </inkml:channelProperties>
      </inkml:inkSource>
      <inkml:timestamp xml:id="ts0" timeString="2023-11-08T10:57:31.675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12769 10984 0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5FDC9A-227A-D21F-1110-A7F3CAD566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05DE0AD-E8AC-8790-4735-C3890FD87D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3B447-C8BF-45CE-A5BC-BF00AA54BC7F}" type="datetimeFigureOut">
              <a:rPr lang="en-US" smtClean="0"/>
              <a:t>10/18/2025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128438E-9CF9-4389-4307-90FC115C26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6BD7842-E0A7-EAE1-6637-220127BB7E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020EF4-B470-4C61-BD12-820E27C940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33398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9_Title Slide" userDrawn="1">
  <p:cSld name="29_Title Slide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61;p5">
            <a:extLst>
              <a:ext uri="{FF2B5EF4-FFF2-40B4-BE49-F238E27FC236}">
                <a16:creationId xmlns:a16="http://schemas.microsoft.com/office/drawing/2014/main" id="{A1F3E9D5-4715-1D92-FFB5-2A77D0B78234}"/>
              </a:ext>
            </a:extLst>
          </p:cNvPr>
          <p:cNvSpPr/>
          <p:nvPr userDrawn="1"/>
        </p:nvSpPr>
        <p:spPr>
          <a:xfrm>
            <a:off x="234043" y="938580"/>
            <a:ext cx="11723914" cy="5460434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B892816D-CF31-D6A0-BE9B-9DE0C28B18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62661" y="6481442"/>
            <a:ext cx="2667000" cy="294289"/>
          </a:xfrm>
          <a:prstGeom prst="rect">
            <a:avLst/>
          </a:prstGeom>
        </p:spPr>
        <p:txBody>
          <a:bodyPr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BDBACC2-E59C-4C76-9B43-ACFA72B85B7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Google Shape;10;p10">
            <a:extLst>
              <a:ext uri="{FF2B5EF4-FFF2-40B4-BE49-F238E27FC236}">
                <a16:creationId xmlns:a16="http://schemas.microsoft.com/office/drawing/2014/main" id="{618E2B20-27FA-AF59-2CF1-0BF4BAB4E82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34044" y="82269"/>
            <a:ext cx="9456608" cy="731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3200" b="0" i="0" u="none" strike="noStrike" cap="none">
                <a:solidFill>
                  <a:schemeClr val="bg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 dirty="0"/>
          </a:p>
        </p:txBody>
      </p:sp>
      <p:sp>
        <p:nvSpPr>
          <p:cNvPr id="4" name="Google Shape;11;p10">
            <a:extLst>
              <a:ext uri="{FF2B5EF4-FFF2-40B4-BE49-F238E27FC236}">
                <a16:creationId xmlns:a16="http://schemas.microsoft.com/office/drawing/2014/main" id="{283E618B-3D74-A212-BEA0-89B68258A133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479148" y="1124622"/>
            <a:ext cx="11233704" cy="50972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  <p:pic>
        <p:nvPicPr>
          <p:cNvPr id="3" name="Picture 2" descr="A white text on a black background&#10;&#10;AI-generated content may be incorrect.">
            <a:extLst>
              <a:ext uri="{FF2B5EF4-FFF2-40B4-BE49-F238E27FC236}">
                <a16:creationId xmlns:a16="http://schemas.microsoft.com/office/drawing/2014/main" id="{8AC1792B-0F81-113E-BC26-79F38DE30C7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793952" y="-264256"/>
            <a:ext cx="2235709" cy="1486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98594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918B44F-7B20-36E9-31F6-8CA78EBEC1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7170F96-E711-1914-1B82-C117B49D16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E26E02-BAB1-68FC-FAED-730CB4F1C0A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103B447-C8BF-45CE-A5BC-BF00AA54BC7F}" type="datetimeFigureOut">
              <a:rPr lang="en-US" smtClean="0"/>
              <a:t>10/18/2025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5916A5-3299-702A-F25B-10535881C02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742073-4D82-07E5-590A-523CA43896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B020EF4-B470-4C61-BD12-820E27C940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45288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55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gif"/><Relationship Id="rId5" Type="http://schemas.openxmlformats.org/officeDocument/2006/relationships/image" Target="../media/image32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8BC724F-B992-1E8D-2BDB-67BD4CC9A2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4B63A4-207F-7772-9231-C9C5DD5616C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3402373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F5FCDF7-37AE-ED0A-9E7B-9B6D04B9BB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EB27E7-3B29-9224-B05D-B653779F706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6300822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6421C27-70DF-5442-C39B-F8811289D8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9D7D078-7340-E57E-0417-FC357BD261A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3261774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32EBBD7-1C2D-F9EF-94EA-3B3DC6FF51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Overfitting versus underfitting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AFB665-32B0-DA24-3379-CE2CC130013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5359991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207F8D-1BBA-BF27-5771-AF6A6BD95C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Overfitting versus underfitting</a:t>
            </a:r>
          </a:p>
        </p:txBody>
      </p:sp>
      <p:pic>
        <p:nvPicPr>
          <p:cNvPr id="1026" name="Picture 2" descr="Overfitting and Underfitting in Machine Learning - Animated Guide for  Beginners - MLK - Machine Learning Knowledge">
            <a:extLst>
              <a:ext uri="{FF2B5EF4-FFF2-40B4-BE49-F238E27FC236}">
                <a16:creationId xmlns:a16="http://schemas.microsoft.com/office/drawing/2014/main" id="{875B5869-3C73-C56D-F5C8-968FF785963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7607" y="1123950"/>
            <a:ext cx="6456786" cy="5097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C0E0CC9-BB7F-519C-182B-2360DDADC708}"/>
              </a:ext>
            </a:extLst>
          </p:cNvPr>
          <p:cNvSpPr txBox="1"/>
          <p:nvPr/>
        </p:nvSpPr>
        <p:spPr>
          <a:xfrm>
            <a:off x="359228" y="6067524"/>
            <a:ext cx="9993086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https://machinelearningknowledge.ai/overfitting-and-underfitting-in-machine-learning-animated-guide-for-beginners/</a:t>
            </a:r>
          </a:p>
        </p:txBody>
      </p:sp>
    </p:spTree>
    <p:extLst>
      <p:ext uri="{BB962C8B-B14F-4D97-AF65-F5344CB8AC3E}">
        <p14:creationId xmlns:p14="http://schemas.microsoft.com/office/powerpoint/2010/main" val="2558614053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2445575-3CB4-2072-B375-535265DF26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Overfitting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51E11C4-DBEC-AF67-687E-4B84C3DC86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9218878"/>
      </p:ext>
    </p:extLst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7222423-036F-0E3A-1986-1684B61F14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How can you prevent overfitting?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E71CB3C-6DA4-59B0-6192-5684109624A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6224180"/>
      </p:ext>
    </p:extLst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B9EC402-A615-4602-5C14-654EC8CD51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How can you prevent overfitting?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18A3D2-ECB4-1872-6F2F-E5B827DDF2F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2677568"/>
      </p:ext>
    </p:extLst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1334105-96C6-F7E6-18FC-D4407745B3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How can you prevent overfitting?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2882F9-7BB9-CD10-BD53-A5591F24EA8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3681626"/>
      </p:ext>
    </p:extLst>
  </p:cSld>
  <p:clrMapOvr>
    <a:masterClrMapping/>
  </p:clrMapOvr>
  <p:transition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8E54CF7-43CD-BA32-09C7-88346CB475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How can you prevent overfitting?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59C48D2-6ED8-69E9-FE15-9D5B1FDD410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2598468"/>
      </p:ext>
    </p:extLst>
  </p:cSld>
  <p:clrMapOvr>
    <a:masterClrMapping/>
  </p:clrMapOvr>
  <p:transition spd="slow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74CD1FA-03C4-70E4-53EE-5E57F18549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How can you prevent overfitting?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5F9C5B-C3C0-041A-EF64-A501F759E3D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8540947"/>
      </p:ext>
    </p:extLst>
  </p:cSld>
  <p:clrMapOvr>
    <a:masterClrMapping/>
  </p:clrMapOvr>
  <p:transition spd="slow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91288F2-412F-5E76-071D-F3BFDF6D97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How can you prevent overfitting?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78F5B6-B87B-6B0B-DB48-55A7A1E9DBA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7316168"/>
      </p:ext>
    </p:extLst>
  </p:cSld>
  <p:clrMapOvr>
    <a:masterClrMapping/>
  </p:clrMapOvr>
  <p:transition spd="slow"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72EB73B-CEF1-10CD-A0A9-2B6D33DF1D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What is underfitting?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F25963-9578-B67F-CF30-06DB01E2151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7851300"/>
      </p:ext>
    </p:extLst>
  </p:cSld>
  <p:clrMapOvr>
    <a:masterClrMapping/>
  </p:clrMapOvr>
  <p:transition spd="slow">
    <p:wip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CC9997E-E8DE-D14F-23ED-ADEAC0A051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i="0">
                <a:effectLst/>
                <a:latin typeface="Poppins" panose="00000500000000000000" pitchFamily="2" charset="0"/>
              </a:rPr>
              <a:t>Neural Network Topologies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16F3BF0-205F-176F-FF1A-2AAB4A52A3C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377959"/>
      </p:ext>
    </p:extLst>
  </p:cSld>
  <p:clrMapOvr>
    <a:masterClrMapping/>
  </p:clrMapOvr>
  <p:transition spd="slow"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249701E-B358-57E2-302B-4C9E4C0E65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i="0">
                <a:effectLst/>
                <a:latin typeface="Poppins" panose="00000500000000000000" pitchFamily="2" charset="0"/>
              </a:rPr>
              <a:t>Neural Network Topologies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1A176AC-FE18-EB9E-4223-21AC6E0ACFB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8671897"/>
      </p:ext>
    </p:extLst>
  </p:cSld>
  <p:clrMapOvr>
    <a:masterClrMapping/>
  </p:clrMapOvr>
  <p:transition spd="slow">
    <p:wip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59AD6C0-96C2-F5CF-10C7-C1C62F63CB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i="0">
                <a:effectLst/>
                <a:latin typeface="Poppins" panose="00000500000000000000" pitchFamily="2" charset="0"/>
              </a:rPr>
              <a:t>Neural Network Topologies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FC61A3-378B-A07F-5A0E-5FD26FC89AD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8032437"/>
      </p:ext>
    </p:extLst>
  </p:cSld>
  <p:clrMapOvr>
    <a:masterClrMapping/>
  </p:clrMapOvr>
  <p:transition spd="slow">
    <p:wip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288C97B-6E55-AA46-1859-7DFF43AC12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i="0">
                <a:effectLst/>
                <a:latin typeface="Poppins" panose="00000500000000000000" pitchFamily="2" charset="0"/>
              </a:rPr>
              <a:t>Neural Network Topologies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6C0B4B7-1EA1-7122-897F-A2191FB0598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9013321"/>
      </p:ext>
    </p:extLst>
  </p:cSld>
  <p:clrMapOvr>
    <a:masterClrMapping/>
  </p:clrMapOvr>
  <p:transition spd="slow">
    <p:wip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F39F956-E3F7-39C2-A63B-2EC74E3A9F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i="0">
                <a:effectLst/>
                <a:latin typeface="Poppins" panose="00000500000000000000" pitchFamily="2" charset="0"/>
              </a:rPr>
              <a:t>Neural Network Topologies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1AAD43-F340-7C3F-8164-7568FB5AE77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9861093"/>
      </p:ext>
    </p:extLst>
  </p:cSld>
  <p:clrMapOvr>
    <a:masterClrMapping/>
  </p:clrMapOvr>
  <p:transition spd="slow">
    <p:wip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BD37632-DC49-DDF1-B177-5D79FDB2AE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i="0">
                <a:effectLst/>
                <a:latin typeface="Poppins" panose="00000500000000000000" pitchFamily="2" charset="0"/>
              </a:rPr>
              <a:t>Neural Network Topologies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587A67-7F75-B2BA-41AD-8315C86AB5E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1674285"/>
      </p:ext>
    </p:extLst>
  </p:cSld>
  <p:clrMapOvr>
    <a:masterClrMapping/>
  </p:clrMapOvr>
  <p:transition spd="slow">
    <p:wip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5565210-14B9-4D1A-1740-04B5F04049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i="0">
                <a:effectLst/>
                <a:latin typeface="Poppins" panose="00000500000000000000" pitchFamily="2" charset="0"/>
              </a:rPr>
              <a:t>Neural Network Topologies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7CF441-544A-123F-A586-6EF3E2A569B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041602"/>
      </p:ext>
    </p:extLst>
  </p:cSld>
  <p:clrMapOvr>
    <a:masterClrMapping/>
  </p:clrMapOvr>
  <p:transition spd="slow">
    <p:wip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564969C-0EDA-C146-5A83-652C2DF9CC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Recurrent Neural Network (RNN):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0089594-250C-1694-1CE7-5447DED808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191137"/>
      </p:ext>
    </p:extLst>
  </p:cSld>
  <p:clrMapOvr>
    <a:masterClrMapping/>
  </p:clrMapOvr>
  <p:transition spd="slow">
    <p:wip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E5121CF-BC11-4549-D200-303C69D015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Recurrent Neural Network (RNN):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B3E9A4-C0A3-88B7-2F35-3C0581C791E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4152593"/>
      </p:ext>
    </p:extLst>
  </p:cSld>
  <p:clrMapOvr>
    <a:masterClrMapping/>
  </p:clrMapOvr>
  <p:transition spd="slow">
    <p:wip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B109E10-BAF6-4F79-055C-68EEF6B400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Recurrent Neural Network (RNN):</a:t>
            </a:r>
            <a:br>
              <a:rPr lang="en-US"/>
            </a:b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2B925C6-4CFD-67EC-8B05-2F56EF338D4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2085111"/>
      </p:ext>
    </p:extLst>
  </p:cSld>
  <p:clrMapOvr>
    <a:masterClrMapping/>
  </p:clrMapOvr>
  <p:transition spd="slow">
    <p:wip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1A4EA72-C78C-05BC-A318-3E5C6322A1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i="0">
                <a:effectLst/>
                <a:latin typeface="Poppins" panose="00000500000000000000" pitchFamily="2" charset="0"/>
              </a:rPr>
              <a:t>Neural Network Topologies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5CCEE51-5F06-C680-AF7E-F4A72C67991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1648961"/>
      </p:ext>
    </p:extLst>
  </p:cSld>
  <p:clrMapOvr>
    <a:masterClrMapping/>
  </p:clrMapOvr>
  <p:transition spd="slow">
    <p:wip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8C93BD6-BAD5-3699-5E7D-1162207255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Recurrent Neural Network (RNN)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D99E62-F1CB-87C0-C908-AFB7684FA9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3993968"/>
      </p:ext>
    </p:extLst>
  </p:cSld>
  <p:clrMapOvr>
    <a:masterClrMapping/>
  </p:clrMapOvr>
  <p:transition spd="slow">
    <p:wip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41D022F-3007-8849-A19A-AFC19E73DA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Recurrent Neural Network (RNN):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B62DB7-03E6-8C66-3B6B-5165EC8CA20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9947757"/>
      </p:ext>
    </p:extLst>
  </p:cSld>
  <p:clrMapOvr>
    <a:masterClrMapping/>
  </p:clrMapOvr>
  <p:transition spd="slow">
    <p:wip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FC2EE10-E60E-DF8C-448C-41BE874A01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Convolutional Neural Network (CNN)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DFDB3DA-80E2-C336-9AE3-C4F7CBF3B4D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0613229"/>
      </p:ext>
    </p:extLst>
  </p:cSld>
  <p:clrMapOvr>
    <a:masterClrMapping/>
  </p:clrMapOvr>
  <p:transition spd="slow">
    <p:wip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D556B50-C0AC-931C-1CA4-183E8E4D47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Convolutional Neural Network (CNN)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4D18D0-1FBC-752C-E9DC-35E3A58CBA3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0841024"/>
      </p:ext>
    </p:extLst>
  </p:cSld>
  <p:clrMapOvr>
    <a:masterClrMapping/>
  </p:clrMapOvr>
  <p:transition spd="slow">
    <p:wip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D72898-341D-FB6A-30F4-B306F5663F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Convolutional Neural Network (CNN)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16164DC-14E9-CF8D-4A09-1D13874F88A5}"/>
              </a:ext>
            </a:extLst>
          </p:cNvPr>
          <p:cNvSpPr txBox="1"/>
          <p:nvPr/>
        </p:nvSpPr>
        <p:spPr>
          <a:xfrm>
            <a:off x="734785" y="6062776"/>
            <a:ext cx="1072242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https://towardsdatascience.com/light-on-math-machine-learning-intuitive-guide-to-convolution-neural-networks-e3f054dd5daa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23" name="Ink 22">
                <a:extLst>
                  <a:ext uri="{FF2B5EF4-FFF2-40B4-BE49-F238E27FC236}">
                    <a16:creationId xmlns:a16="http://schemas.microsoft.com/office/drawing/2014/main" id="{757463DC-AF14-8195-1860-A4B8B7167CBE}"/>
                  </a:ext>
                </a:extLst>
              </p14:cNvPr>
              <p14:cNvContentPartPr/>
              <p14:nvPr/>
            </p14:nvContentPartPr>
            <p14:xfrm>
              <a:off x="4596840" y="3954240"/>
              <a:ext cx="360" cy="360"/>
            </p14:xfrm>
          </p:contentPart>
        </mc:Choice>
        <mc:Fallback xmlns="">
          <p:pic>
            <p:nvPicPr>
              <p:cNvPr id="23" name="Ink 22">
                <a:extLst>
                  <a:ext uri="{FF2B5EF4-FFF2-40B4-BE49-F238E27FC236}">
                    <a16:creationId xmlns:a16="http://schemas.microsoft.com/office/drawing/2014/main" id="{757463DC-AF14-8195-1860-A4B8B7167CBE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4587480" y="3944880"/>
                <a:ext cx="19080" cy="19080"/>
              </a:xfrm>
              <a:prstGeom prst="rect">
                <a:avLst/>
              </a:prstGeom>
            </p:spPr>
          </p:pic>
        </mc:Fallback>
      </mc:AlternateContent>
      <p:pic>
        <p:nvPicPr>
          <p:cNvPr id="31" name="Content Placeholder 30" descr="A drawing of a face&#10;&#10;Description automatically generated">
            <a:extLst>
              <a:ext uri="{FF2B5EF4-FFF2-40B4-BE49-F238E27FC236}">
                <a16:creationId xmlns:a16="http://schemas.microsoft.com/office/drawing/2014/main" id="{1C751E07-39A1-9AE5-D22F-F9CBABC98E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6"/>
          <a:stretch>
            <a:fillRect/>
          </a:stretch>
        </p:blipFill>
        <p:spPr>
          <a:xfrm>
            <a:off x="881062" y="1543844"/>
            <a:ext cx="10429875" cy="4257675"/>
          </a:xfrm>
        </p:spPr>
      </p:pic>
    </p:spTree>
    <p:extLst>
      <p:ext uri="{BB962C8B-B14F-4D97-AF65-F5344CB8AC3E}">
        <p14:creationId xmlns:p14="http://schemas.microsoft.com/office/powerpoint/2010/main" val="3184643104"/>
      </p:ext>
    </p:extLst>
  </p:cSld>
  <p:clrMapOvr>
    <a:masterClrMapping/>
  </p:clrMapOvr>
  <p:transition spd="slow">
    <p:wip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9D69383-8B11-4425-87F5-9D7C52D453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Convolutional Neural Network (CNN)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CC57FE-3717-0B30-3C5B-1BE48BAA870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4308281"/>
      </p:ext>
    </p:extLst>
  </p:cSld>
  <p:clrMapOvr>
    <a:masterClrMapping/>
  </p:clrMapOvr>
  <p:transition spd="slow">
    <p:wip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08B28DB-CDC8-F72A-A322-0A09A9155E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Convolutional Neural Network (CNN)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DB3816-F9F5-2051-C440-88874E7EB39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6093285"/>
      </p:ext>
    </p:extLst>
  </p:cSld>
  <p:clrMapOvr>
    <a:masterClrMapping/>
  </p:clrMapOvr>
  <p:transition spd="slow">
    <p:wip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AE2ADAE-A743-3355-F3EE-3F130B2420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Convolution Neural Network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1B78FD-DB9F-245C-4679-C94B9672437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8716521"/>
      </p:ext>
    </p:extLst>
  </p:cSld>
  <p:clrMapOvr>
    <a:masterClrMapping/>
  </p:clrMapOvr>
  <p:transition spd="slow">
    <p:wip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70CD3D5-3217-16B5-7E27-EBC3CA72A5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Other Types of DNN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D9717B-85F4-B33C-E4DF-5260DE590F5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1386795"/>
      </p:ext>
    </p:extLst>
  </p:cSld>
  <p:clrMapOvr>
    <a:masterClrMapping/>
  </p:clrMapOvr>
  <p:transition spd="slow">
    <p:wip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4D252B0-20B4-3C18-4F55-02FC304862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Build Your First Neural Network-TensorFlow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7128A7E-742A-E257-0233-E102AC2D887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5726378"/>
      </p:ext>
    </p:extLst>
  </p:cSld>
  <p:clrMapOvr>
    <a:masterClrMapping/>
  </p:clrMapOvr>
  <p:transition spd="slow">
    <p:wip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A232BD2-26BB-A8B6-F8F4-C12BB3B9C3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Build Your First Neural Network-Keras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FA35AD-6A53-2B13-6C58-DAB0F50FA2A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9634938"/>
      </p:ext>
    </p:extLst>
  </p:cSld>
  <p:clrMapOvr>
    <a:masterClrMapping/>
  </p:clrMapOvr>
  <p:transition spd="slow">
    <p:wip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15844C6-C44A-CC57-E8BB-CEF7BF665C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Build Your First Neural Network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966BEA-4C53-2B1E-A243-AC67E1A7FE3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3481488"/>
      </p:ext>
    </p:extLst>
  </p:cSld>
  <p:clrMapOvr>
    <a:masterClrMapping/>
  </p:clrMapOvr>
  <p:transition spd="slow">
    <p:wip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1BD6A1F-30CE-1A78-4DF9-A92CA46009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Build Your First Neural Network-Keras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2DF87B-2D74-6DB9-D256-0F97B48DFC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4559069"/>
      </p:ext>
    </p:extLst>
  </p:cSld>
  <p:clrMapOvr>
    <a:masterClrMapping/>
  </p:clrMapOvr>
  <p:transition spd="slow">
    <p:wip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D8745F6-0C9D-D4F1-8F0E-805F5B0E59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Build Your First Neural Network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9CB1E5-1865-BC4A-F177-777E363B9D7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8563737"/>
      </p:ext>
    </p:extLst>
  </p:cSld>
  <p:clrMapOvr>
    <a:masterClrMapping/>
  </p:clrMapOvr>
  <p:transition spd="slow">
    <p:wip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5938169-63D5-07DC-21F7-727FB5559D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Build Your First Neural Network(sequential model)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2FC787B-8464-3268-C30D-491715C1DDC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5951005"/>
      </p:ext>
    </p:extLst>
  </p:cSld>
  <p:clrMapOvr>
    <a:masterClrMapping/>
  </p:clrMapOvr>
  <p:transition spd="slow">
    <p:wip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BCA5A3E-7EB4-7692-D8B1-961B495B96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Build Your First Neural Network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9F37CE-E9E7-27B7-D6CD-BAD3F646FAC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786040"/>
      </p:ext>
    </p:extLst>
  </p:cSld>
  <p:clrMapOvr>
    <a:masterClrMapping/>
  </p:clrMapOvr>
  <p:transition spd="slow">
    <p:wip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1AE89FD-AC58-A3E8-F24B-3AD01CEE18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Build Your First Neural Network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241324-CFF1-E335-2972-F846F1F352C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0870471"/>
      </p:ext>
    </p:extLst>
  </p:cSld>
  <p:clrMapOvr>
    <a:masterClrMapping/>
  </p:clrMapOvr>
  <p:transition spd="slow">
    <p:wip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25FDC78-FF4D-6827-A375-6FEB426246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FCBE6D-97C9-7BF1-1454-9671FFC99C4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2261651"/>
      </p:ext>
    </p:extLst>
  </p:cSld>
  <p:clrMapOvr>
    <a:masterClrMapping/>
  </p:clrMapOvr>
  <p:transition spd="slow">
    <p:wipe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025B40E-1492-0486-0065-B4D32760B2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Build Your First Neural Network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7856A81-1B8A-3D49-5E32-638F525C5D5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9781077"/>
      </p:ext>
    </p:extLst>
  </p:cSld>
  <p:clrMapOvr>
    <a:masterClrMapping/>
  </p:clrMapOvr>
  <p:transition spd="slow">
    <p:wipe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87BFF80-02F3-071F-A5F6-3B6B618917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LAB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E899B7D-6E77-D64D-2D8C-9FA83EB1484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1976519"/>
      </p:ext>
    </p:extLst>
  </p:cSld>
  <p:clrMapOvr>
    <a:masterClrMapping/>
  </p:clrMapOvr>
  <p:transition spd="slow">
    <p:wipe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38CD1A8-3B1A-5779-2716-4CB213A078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>
                <a:ln w="10160">
                  <a:noFill/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Georgia" panose="02040502050405020303" pitchFamily="18" charset="0"/>
              </a:rPr>
              <a:t>A Short History of Programming languages</a:t>
            </a:r>
            <a:endParaRPr lang="en-US" b="1" dirty="0">
              <a:ln w="10160">
                <a:noFill/>
                <a:prstDash val="solid"/>
              </a:ln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E5862F-8978-8F0A-95AA-94C5959E960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2649157"/>
      </p:ext>
    </p:extLst>
  </p:cSld>
  <p:clrMapOvr>
    <a:masterClrMapping/>
  </p:clrMapOvr>
  <p:transition spd="slow">
    <p:wipe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86D1CEA-ADED-58E3-DD1D-59A3ECFE57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>
                <a:ln w="10160">
                  <a:noFill/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Georgia" panose="02040502050405020303" pitchFamily="18" charset="0"/>
              </a:rPr>
              <a:t>A Short History of Programming languages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24E119B-3421-52C5-531B-4D21C87214C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8135147"/>
      </p:ext>
    </p:extLst>
  </p:cSld>
  <p:clrMapOvr>
    <a:masterClrMapping/>
  </p:clrMapOvr>
  <p:transition spd="slow">
    <p:wipe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1105B2D-83D6-6A1F-F9B5-495EFB60D8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>
                <a:ln w="10160">
                  <a:noFill/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Georgia" panose="02040502050405020303" pitchFamily="18" charset="0"/>
              </a:rPr>
              <a:t>A Short History of Programming languages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81DD1B-3F7E-6AE1-3DE5-D3E1BA3DF0D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7010741"/>
      </p:ext>
    </p:extLst>
  </p:cSld>
  <p:clrMapOvr>
    <a:masterClrMapping/>
  </p:clrMapOvr>
  <p:transition spd="slow">
    <p:wipe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0859DB9-B4EB-A477-F2C9-43F9215030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>
                <a:ln w="10160">
                  <a:noFill/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Georgia" panose="02040502050405020303" pitchFamily="18" charset="0"/>
              </a:rPr>
              <a:t>A Short History of Programming languages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5EF5530-A7DB-52BD-A1D5-BE7AACB7492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4881396"/>
      </p:ext>
    </p:extLst>
  </p:cSld>
  <p:clrMapOvr>
    <a:masterClrMapping/>
  </p:clrMapOvr>
  <p:transition spd="slow">
    <p:wipe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B6F01A4-D3BA-5B46-B360-D139C67701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Why Python?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5B1D77-7DE9-5DAC-7645-93064B8C89C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9993220"/>
      </p:ext>
    </p:extLst>
  </p:cSld>
  <p:clrMapOvr>
    <a:masterClrMapping/>
  </p:clrMapOvr>
  <p:transition spd="slow">
    <p:wipe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5505E7D-14FF-6851-641F-7C537BD2FE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Why Python?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A11962-9E56-41E9-B840-EA73214D569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9241469"/>
      </p:ext>
    </p:extLst>
  </p:cSld>
  <p:clrMapOvr>
    <a:masterClrMapping/>
  </p:clrMapOvr>
  <p:transition spd="slow">
    <p:wipe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E5E753B-C7C2-A541-B739-597BEF83CB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What is Anaconda?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7E6563F-51FB-AF5B-0631-38D23B92B00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5307378"/>
      </p:ext>
    </p:extLst>
  </p:cSld>
  <p:clrMapOvr>
    <a:masterClrMapping/>
  </p:clrMapOvr>
  <p:transition spd="slow">
    <p:wipe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5C499CB-32E3-1875-14DD-A885BCD346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Installing Anaconda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FEB9654-04A2-864A-5C0D-7DA07565C18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0814789"/>
      </p:ext>
    </p:extLst>
  </p:cSld>
  <p:clrMapOvr>
    <a:masterClrMapping/>
  </p:clrMapOvr>
  <p:transition spd="slow">
    <p:wipe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77410F0-4C08-F202-D36F-B8549AB56E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Google Colaboratory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CBA3CD3-4C06-1C9C-F711-8A039256442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8628426"/>
      </p:ext>
    </p:extLst>
  </p:cSld>
  <p:clrMapOvr>
    <a:masterClrMapping/>
  </p:clrMapOvr>
  <p:transition spd="slow">
    <p:wipe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F6FAFF5-AC77-A5B9-56BA-8DA366B55F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3139C1-5A86-C79B-C5BB-586AAF11BFF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5447475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C391769-33CE-ADEC-E25F-C07B23E6E7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6A1B0D8-CA69-BE30-2185-D04954B7791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3700605"/>
      </p:ext>
    </p:extLst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242</Words>
  <Application>Microsoft Office PowerPoint</Application>
  <PresentationFormat>Widescreen</PresentationFormat>
  <Paragraphs>51</Paragraphs>
  <Slides>55</Slides>
  <Notes>0</Notes>
  <HiddenSlides>1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55</vt:i4>
      </vt:variant>
    </vt:vector>
  </HeadingPairs>
  <TitlesOfParts>
    <vt:vector size="63" baseType="lpstr">
      <vt:lpstr>Aptos</vt:lpstr>
      <vt:lpstr>Aptos Display</vt:lpstr>
      <vt:lpstr>Arial</vt:lpstr>
      <vt:lpstr>Calibri</vt:lpstr>
      <vt:lpstr>Georgia</vt:lpstr>
      <vt:lpstr>Poppins</vt:lpstr>
      <vt:lpstr>Times New Roman</vt:lpstr>
      <vt:lpstr>Office Theme</vt:lpstr>
      <vt:lpstr>PowerPoint Presentation</vt:lpstr>
      <vt:lpstr>PowerPoint Presentation</vt:lpstr>
      <vt:lpstr>PowerPoint Presentation</vt:lpstr>
      <vt:lpstr>Overfitting versus underfitting</vt:lpstr>
      <vt:lpstr>Overfitting versus underfitting</vt:lpstr>
      <vt:lpstr>Overfitting</vt:lpstr>
      <vt:lpstr>How can you prevent overfitting?</vt:lpstr>
      <vt:lpstr>How can you prevent overfitting?</vt:lpstr>
      <vt:lpstr>How can you prevent overfitting?</vt:lpstr>
      <vt:lpstr>How can you prevent overfitting?</vt:lpstr>
      <vt:lpstr>How can you prevent overfitting?</vt:lpstr>
      <vt:lpstr>How can you prevent overfitting?</vt:lpstr>
      <vt:lpstr>What is underfitting?</vt:lpstr>
      <vt:lpstr>Neural Network Topologies</vt:lpstr>
      <vt:lpstr>Neural Network Topologies</vt:lpstr>
      <vt:lpstr>Neural Network Topologies</vt:lpstr>
      <vt:lpstr>Neural Network Topologies</vt:lpstr>
      <vt:lpstr>Neural Network Topologies</vt:lpstr>
      <vt:lpstr>Neural Network Topologies</vt:lpstr>
      <vt:lpstr>Neural Network Topologies</vt:lpstr>
      <vt:lpstr>Recurrent Neural Network (RNN):</vt:lpstr>
      <vt:lpstr>Recurrent Neural Network (RNN):</vt:lpstr>
      <vt:lpstr>Recurrent Neural Network (RNN): </vt:lpstr>
      <vt:lpstr>Neural Network Topologies</vt:lpstr>
      <vt:lpstr>Recurrent Neural Network (RNN)</vt:lpstr>
      <vt:lpstr>Recurrent Neural Network (RNN):</vt:lpstr>
      <vt:lpstr>Convolutional Neural Network (CNN)</vt:lpstr>
      <vt:lpstr>Convolutional Neural Network (CNN)</vt:lpstr>
      <vt:lpstr>Convolutional Neural Network (CNN)</vt:lpstr>
      <vt:lpstr>Convolutional Neural Network (CNN)</vt:lpstr>
      <vt:lpstr>Convolutional Neural Network (CNN)</vt:lpstr>
      <vt:lpstr>Convolution Neural Network</vt:lpstr>
      <vt:lpstr>Other Types of DNN</vt:lpstr>
      <vt:lpstr>Build Your First Neural Network-TensorFlow</vt:lpstr>
      <vt:lpstr>Build Your First Neural Network-Keras</vt:lpstr>
      <vt:lpstr>Build Your First Neural Network</vt:lpstr>
      <vt:lpstr>Build Your First Neural Network-Keras</vt:lpstr>
      <vt:lpstr>Build Your First Neural Network</vt:lpstr>
      <vt:lpstr>Build Your First Neural Network(sequential model)</vt:lpstr>
      <vt:lpstr>Build Your First Neural Network</vt:lpstr>
      <vt:lpstr>Build Your First Neural Network</vt:lpstr>
      <vt:lpstr>PowerPoint Presentation</vt:lpstr>
      <vt:lpstr>Build Your First Neural Network</vt:lpstr>
      <vt:lpstr>LAB</vt:lpstr>
      <vt:lpstr>A Short History of Programming languages</vt:lpstr>
      <vt:lpstr>A Short History of Programming languages</vt:lpstr>
      <vt:lpstr>A Short History of Programming languages</vt:lpstr>
      <vt:lpstr>A Short History of Programming languages</vt:lpstr>
      <vt:lpstr>Why Python?</vt:lpstr>
      <vt:lpstr>Why Python?</vt:lpstr>
      <vt:lpstr>What is Anaconda?</vt:lpstr>
      <vt:lpstr>Installing Anaconda</vt:lpstr>
      <vt:lpstr>Google Colaboratory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Shahira azazy</dc:creator>
  <cp:lastModifiedBy>Shahira azazy</cp:lastModifiedBy>
  <cp:revision>3</cp:revision>
  <dcterms:created xsi:type="dcterms:W3CDTF">2025-10-18T02:57:36Z</dcterms:created>
  <dcterms:modified xsi:type="dcterms:W3CDTF">2025-10-18T03:00:52Z</dcterms:modified>
</cp:coreProperties>
</file>