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7"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6" r:id="rId29"/>
    <p:sldId id="287" r:id="rId30"/>
    <p:sldId id="288" r:id="rId31"/>
    <p:sldId id="289" r:id="rId32"/>
    <p:sldId id="290" r:id="rId33"/>
    <p:sldId id="291" r:id="rId34"/>
    <p:sldId id="292" r:id="rId35"/>
    <p:sldId id="293" r:id="rId36"/>
    <p:sldId id="294" r:id="rId37"/>
    <p:sldId id="295" r:id="rId38"/>
    <p:sldId id="296" r:id="rId39"/>
    <p:sldId id="297" r:id="rId40"/>
    <p:sldId id="299" r:id="rId41"/>
    <p:sldId id="298"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83" autoAdjust="0"/>
    <p:restoredTop sz="94660"/>
  </p:normalViewPr>
  <p:slideViewPr>
    <p:cSldViewPr snapToGrid="0">
      <p:cViewPr varScale="1">
        <p:scale>
          <a:sx n="70" d="100"/>
          <a:sy n="70" d="100"/>
        </p:scale>
        <p:origin x="64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C95098-2C58-4E7A-A02F-9F1189D4F6AA}" type="datetimeFigureOut">
              <a:rPr lang="en-US" smtClean="0"/>
              <a:t>1/20/2023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9C6864-FF6F-4C4F-8062-D9198CF02076}" type="slidenum">
              <a:rPr lang="en-US" smtClean="0"/>
              <a:t>‹#›</a:t>
            </a:fld>
            <a:endParaRPr lang="en-US"/>
          </a:p>
        </p:txBody>
      </p:sp>
    </p:spTree>
    <p:extLst>
      <p:ext uri="{BB962C8B-B14F-4D97-AF65-F5344CB8AC3E}">
        <p14:creationId xmlns:p14="http://schemas.microsoft.com/office/powerpoint/2010/main" val="3620070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3283E8C-668C-69D0-76DE-5937AAC11E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BCCE9BEF-8B29-1D39-E715-5C72F4F4D8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91A315E-FDD3-3F41-7E9E-A75B68C2AB6A}"/>
              </a:ext>
            </a:extLst>
          </p:cNvPr>
          <p:cNvSpPr>
            <a:spLocks noGrp="1"/>
          </p:cNvSpPr>
          <p:nvPr>
            <p:ph type="dt" sz="half" idx="10"/>
          </p:nvPr>
        </p:nvSpPr>
        <p:spPr/>
        <p:txBody>
          <a:bodyPr/>
          <a:lstStyle/>
          <a:p>
            <a:fld id="{6E19BF60-B78D-47BA-93BA-EF1ECA3C51E2}" type="datetimeFigureOut">
              <a:rPr lang="en-US" smtClean="0"/>
              <a:t>1/20/2023</a:t>
            </a:fld>
            <a:endParaRPr lang="en-US"/>
          </a:p>
        </p:txBody>
      </p:sp>
      <p:sp>
        <p:nvSpPr>
          <p:cNvPr id="5" name="Footer Placeholder 4">
            <a:extLst>
              <a:ext uri="{FF2B5EF4-FFF2-40B4-BE49-F238E27FC236}">
                <a16:creationId xmlns:a16="http://schemas.microsoft.com/office/drawing/2014/main" xmlns="" id="{E96BC236-1524-1C06-8DBB-5802DF5800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22F18C4E-C452-5CBA-3114-68096217A82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800537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ED249E8-2AFA-44D1-2AC0-AFF17DAB92A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79CFF8D0-9C11-F8B8-CCF9-4925B12CB31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447A8B0-4BC0-DE02-C9A4-6B418FDD3211}"/>
              </a:ext>
            </a:extLst>
          </p:cNvPr>
          <p:cNvSpPr>
            <a:spLocks noGrp="1"/>
          </p:cNvSpPr>
          <p:nvPr>
            <p:ph type="dt" sz="half" idx="10"/>
          </p:nvPr>
        </p:nvSpPr>
        <p:spPr/>
        <p:txBody>
          <a:bodyPr/>
          <a:lstStyle/>
          <a:p>
            <a:fld id="{6E19BF60-B78D-47BA-93BA-EF1ECA3C51E2}" type="datetimeFigureOut">
              <a:rPr lang="en-US" smtClean="0"/>
              <a:t>1/20/2023</a:t>
            </a:fld>
            <a:endParaRPr lang="en-US"/>
          </a:p>
        </p:txBody>
      </p:sp>
      <p:sp>
        <p:nvSpPr>
          <p:cNvPr id="5" name="Footer Placeholder 4">
            <a:extLst>
              <a:ext uri="{FF2B5EF4-FFF2-40B4-BE49-F238E27FC236}">
                <a16:creationId xmlns:a16="http://schemas.microsoft.com/office/drawing/2014/main" xmlns="" id="{75C78EB9-D624-1C19-D6E0-8D6EC91FBA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7D8C661-26D1-DB49-6292-4E450CCE94E8}"/>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30630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60DE0CE-7418-30F9-8844-8ED1B851335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0318485B-0129-293E-BFF9-361A594FFC3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85B9EEB4-4B09-6EE9-498D-5E5444C582EE}"/>
              </a:ext>
            </a:extLst>
          </p:cNvPr>
          <p:cNvSpPr>
            <a:spLocks noGrp="1"/>
          </p:cNvSpPr>
          <p:nvPr>
            <p:ph type="dt" sz="half" idx="10"/>
          </p:nvPr>
        </p:nvSpPr>
        <p:spPr/>
        <p:txBody>
          <a:bodyPr/>
          <a:lstStyle/>
          <a:p>
            <a:fld id="{6E19BF60-B78D-47BA-93BA-EF1ECA3C51E2}" type="datetimeFigureOut">
              <a:rPr lang="en-US" smtClean="0"/>
              <a:t>1/20/2023</a:t>
            </a:fld>
            <a:endParaRPr lang="en-US"/>
          </a:p>
        </p:txBody>
      </p:sp>
      <p:sp>
        <p:nvSpPr>
          <p:cNvPr id="5" name="Footer Placeholder 4">
            <a:extLst>
              <a:ext uri="{FF2B5EF4-FFF2-40B4-BE49-F238E27FC236}">
                <a16:creationId xmlns:a16="http://schemas.microsoft.com/office/drawing/2014/main" xmlns="" id="{47D99226-A643-BF69-4EF5-C7755CC6C4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ADCD760-9EF1-DB78-3333-C64589B5474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589881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D5A842F-5364-B04C-87A4-42421B6142C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686CE0FA-B884-1FB6-9903-3CC748A249A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2CBB4F18-D9C7-0479-4927-E88ED4E524F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FE94214B-D458-A4D2-83D8-698DD2D25F5B}"/>
              </a:ext>
            </a:extLst>
          </p:cNvPr>
          <p:cNvSpPr>
            <a:spLocks noGrp="1"/>
          </p:cNvSpPr>
          <p:nvPr>
            <p:ph type="dt" sz="half" idx="10"/>
          </p:nvPr>
        </p:nvSpPr>
        <p:spPr/>
        <p:txBody>
          <a:bodyPr/>
          <a:lstStyle/>
          <a:p>
            <a:fld id="{6E19BF60-B78D-47BA-93BA-EF1ECA3C51E2}" type="datetimeFigureOut">
              <a:rPr lang="en-US" smtClean="0"/>
              <a:t>1/20/2023</a:t>
            </a:fld>
            <a:endParaRPr lang="en-US"/>
          </a:p>
        </p:txBody>
      </p:sp>
      <p:sp>
        <p:nvSpPr>
          <p:cNvPr id="6" name="Footer Placeholder 5">
            <a:extLst>
              <a:ext uri="{FF2B5EF4-FFF2-40B4-BE49-F238E27FC236}">
                <a16:creationId xmlns:a16="http://schemas.microsoft.com/office/drawing/2014/main" xmlns="" id="{14A60FC3-2839-6A5F-6071-08FF00320D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34B021A3-719D-BE23-54D6-3029652DFE26}"/>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612511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887EEB4-65E5-6CC0-6C01-DA109DA2BBF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356C6C3C-BF0D-C5DD-C45B-71118720E4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D6C16438-FB75-79D3-199A-D7BDCFEA3D1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7683A947-89E9-3431-7BE0-95E3D12037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CB463C76-42B2-E71E-A2A4-1201C55F599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71DCAF5A-4316-5585-2C9B-C7DDA42A203F}"/>
              </a:ext>
            </a:extLst>
          </p:cNvPr>
          <p:cNvSpPr>
            <a:spLocks noGrp="1"/>
          </p:cNvSpPr>
          <p:nvPr>
            <p:ph type="dt" sz="half" idx="10"/>
          </p:nvPr>
        </p:nvSpPr>
        <p:spPr/>
        <p:txBody>
          <a:bodyPr/>
          <a:lstStyle/>
          <a:p>
            <a:fld id="{6E19BF60-B78D-47BA-93BA-EF1ECA3C51E2}" type="datetimeFigureOut">
              <a:rPr lang="en-US" smtClean="0"/>
              <a:t>1/20/2023</a:t>
            </a:fld>
            <a:endParaRPr lang="en-US"/>
          </a:p>
        </p:txBody>
      </p:sp>
      <p:sp>
        <p:nvSpPr>
          <p:cNvPr id="8" name="Footer Placeholder 7">
            <a:extLst>
              <a:ext uri="{FF2B5EF4-FFF2-40B4-BE49-F238E27FC236}">
                <a16:creationId xmlns:a16="http://schemas.microsoft.com/office/drawing/2014/main" xmlns="" id="{3314FF82-6EB0-2C2F-41C2-CF98220DA9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84BEB9BA-9261-D662-FF39-BAEB28F99C9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586005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26DF64-1046-1B8C-2303-8E4B82ACCC7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7F137F21-6774-BA14-3220-247BCD6B4B45}"/>
              </a:ext>
            </a:extLst>
          </p:cNvPr>
          <p:cNvSpPr>
            <a:spLocks noGrp="1"/>
          </p:cNvSpPr>
          <p:nvPr>
            <p:ph type="dt" sz="half" idx="10"/>
          </p:nvPr>
        </p:nvSpPr>
        <p:spPr/>
        <p:txBody>
          <a:bodyPr/>
          <a:lstStyle/>
          <a:p>
            <a:fld id="{6E19BF60-B78D-47BA-93BA-EF1ECA3C51E2}" type="datetimeFigureOut">
              <a:rPr lang="en-US" smtClean="0"/>
              <a:t>1/20/2023</a:t>
            </a:fld>
            <a:endParaRPr lang="en-US"/>
          </a:p>
        </p:txBody>
      </p:sp>
      <p:sp>
        <p:nvSpPr>
          <p:cNvPr id="4" name="Footer Placeholder 3">
            <a:extLst>
              <a:ext uri="{FF2B5EF4-FFF2-40B4-BE49-F238E27FC236}">
                <a16:creationId xmlns:a16="http://schemas.microsoft.com/office/drawing/2014/main" xmlns="" id="{A1BDEFB0-8EE9-60A3-852A-96FA28E04A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3971F79C-433D-A8D3-2FF6-65B2A41378CD}"/>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327445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A7C09E53-A22E-1FE2-9DEF-BD81D0EA2096}"/>
              </a:ext>
            </a:extLst>
          </p:cNvPr>
          <p:cNvSpPr>
            <a:spLocks noGrp="1"/>
          </p:cNvSpPr>
          <p:nvPr>
            <p:ph type="dt" sz="half" idx="10"/>
          </p:nvPr>
        </p:nvSpPr>
        <p:spPr/>
        <p:txBody>
          <a:bodyPr/>
          <a:lstStyle/>
          <a:p>
            <a:fld id="{6E19BF60-B78D-47BA-93BA-EF1ECA3C51E2}" type="datetimeFigureOut">
              <a:rPr lang="en-US" smtClean="0"/>
              <a:t>1/20/2023</a:t>
            </a:fld>
            <a:endParaRPr lang="en-US"/>
          </a:p>
        </p:txBody>
      </p:sp>
      <p:sp>
        <p:nvSpPr>
          <p:cNvPr id="3" name="Footer Placeholder 2">
            <a:extLst>
              <a:ext uri="{FF2B5EF4-FFF2-40B4-BE49-F238E27FC236}">
                <a16:creationId xmlns:a16="http://schemas.microsoft.com/office/drawing/2014/main" xmlns="" id="{1713C97A-EFCB-5606-5049-F140560A0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E122F17-12E7-F98C-A316-A348F5E1E9F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644400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D5CE209-6683-8640-0AA8-A9A62BBF9C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DAC3CC01-F671-51C8-4826-00CFBB2FC5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9CBC4D51-D4B1-AB35-36A6-AF695AA1AB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25C481CC-80EF-D401-3CAC-0285CD3B4AB6}"/>
              </a:ext>
            </a:extLst>
          </p:cNvPr>
          <p:cNvSpPr>
            <a:spLocks noGrp="1"/>
          </p:cNvSpPr>
          <p:nvPr>
            <p:ph type="dt" sz="half" idx="10"/>
          </p:nvPr>
        </p:nvSpPr>
        <p:spPr/>
        <p:txBody>
          <a:bodyPr/>
          <a:lstStyle/>
          <a:p>
            <a:fld id="{6E19BF60-B78D-47BA-93BA-EF1ECA3C51E2}" type="datetimeFigureOut">
              <a:rPr lang="en-US" smtClean="0"/>
              <a:t>1/20/2023</a:t>
            </a:fld>
            <a:endParaRPr lang="en-US"/>
          </a:p>
        </p:txBody>
      </p:sp>
      <p:sp>
        <p:nvSpPr>
          <p:cNvPr id="6" name="Footer Placeholder 5">
            <a:extLst>
              <a:ext uri="{FF2B5EF4-FFF2-40B4-BE49-F238E27FC236}">
                <a16:creationId xmlns:a16="http://schemas.microsoft.com/office/drawing/2014/main" xmlns="" id="{C2695D9E-B806-3881-CC7D-3206F10E80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B84F9162-7EDE-BC19-5B35-6ABA1ABFEF25}"/>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713369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DD0C90A-98AE-AEEC-4E85-8BEC7713E6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3D467B12-E91A-A451-8950-71C8BF202B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D7C2807D-FA05-EC22-93BF-EE4209F210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0BE167D4-FABA-16C2-3D2B-CBEA31E4C355}"/>
              </a:ext>
            </a:extLst>
          </p:cNvPr>
          <p:cNvSpPr>
            <a:spLocks noGrp="1"/>
          </p:cNvSpPr>
          <p:nvPr>
            <p:ph type="dt" sz="half" idx="10"/>
          </p:nvPr>
        </p:nvSpPr>
        <p:spPr/>
        <p:txBody>
          <a:bodyPr/>
          <a:lstStyle/>
          <a:p>
            <a:fld id="{6E19BF60-B78D-47BA-93BA-EF1ECA3C51E2}" type="datetimeFigureOut">
              <a:rPr lang="en-US" smtClean="0"/>
              <a:t>1/20/2023</a:t>
            </a:fld>
            <a:endParaRPr lang="en-US"/>
          </a:p>
        </p:txBody>
      </p:sp>
      <p:sp>
        <p:nvSpPr>
          <p:cNvPr id="6" name="Footer Placeholder 5">
            <a:extLst>
              <a:ext uri="{FF2B5EF4-FFF2-40B4-BE49-F238E27FC236}">
                <a16:creationId xmlns:a16="http://schemas.microsoft.com/office/drawing/2014/main" xmlns="" id="{C9E96CD1-297A-15D9-A5C7-A531D13352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9EC80CC6-EDEF-30F0-E6E7-C05A26727371}"/>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284102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E16573-6B43-3482-45E3-F0F0A3D8D1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BF2B1A70-CFF0-0F97-7CCA-20603D6EBA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22B7289-A9D2-A91C-3733-1C0E71ABBEF8}"/>
              </a:ext>
            </a:extLst>
          </p:cNvPr>
          <p:cNvSpPr>
            <a:spLocks noGrp="1"/>
          </p:cNvSpPr>
          <p:nvPr>
            <p:ph type="dt" sz="half" idx="10"/>
          </p:nvPr>
        </p:nvSpPr>
        <p:spPr/>
        <p:txBody>
          <a:bodyPr/>
          <a:lstStyle/>
          <a:p>
            <a:fld id="{6E19BF60-B78D-47BA-93BA-EF1ECA3C51E2}" type="datetimeFigureOut">
              <a:rPr lang="en-US" smtClean="0"/>
              <a:t>1/20/2023</a:t>
            </a:fld>
            <a:endParaRPr lang="en-US"/>
          </a:p>
        </p:txBody>
      </p:sp>
      <p:sp>
        <p:nvSpPr>
          <p:cNvPr id="5" name="Footer Placeholder 4">
            <a:extLst>
              <a:ext uri="{FF2B5EF4-FFF2-40B4-BE49-F238E27FC236}">
                <a16:creationId xmlns:a16="http://schemas.microsoft.com/office/drawing/2014/main" xmlns="" id="{C105BB2E-5DB2-8E6A-F385-77E3D6611C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C5CB0A1-5587-0ACC-8E79-CBAD365E8B9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046553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6BF785D0-A025-275D-DDE8-9C667796D70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FF83A109-D4A8-05AC-A1CD-72CECFF14AE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9D2F19AA-14B3-25CB-4767-81F4E18B96A4}"/>
              </a:ext>
            </a:extLst>
          </p:cNvPr>
          <p:cNvSpPr>
            <a:spLocks noGrp="1"/>
          </p:cNvSpPr>
          <p:nvPr>
            <p:ph type="dt" sz="half" idx="10"/>
          </p:nvPr>
        </p:nvSpPr>
        <p:spPr/>
        <p:txBody>
          <a:bodyPr/>
          <a:lstStyle/>
          <a:p>
            <a:fld id="{6E19BF60-B78D-47BA-93BA-EF1ECA3C51E2}" type="datetimeFigureOut">
              <a:rPr lang="en-US" smtClean="0"/>
              <a:t>1/20/2023</a:t>
            </a:fld>
            <a:endParaRPr lang="en-US"/>
          </a:p>
        </p:txBody>
      </p:sp>
      <p:sp>
        <p:nvSpPr>
          <p:cNvPr id="5" name="Footer Placeholder 4">
            <a:extLst>
              <a:ext uri="{FF2B5EF4-FFF2-40B4-BE49-F238E27FC236}">
                <a16:creationId xmlns:a16="http://schemas.microsoft.com/office/drawing/2014/main" xmlns="" id="{F1F3FCCD-3289-CBA9-28B5-6E623A25FE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64349604-E0FF-EF47-3F6C-642632A78E3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148738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FB5FF1D-142D-5E51-8B42-54CC88F80E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0AE99A96-39FF-956D-D20C-A273271C7C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8EF5D35C-58F6-42B4-1065-E1D982DC44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9BF60-B78D-47BA-93BA-EF1ECA3C51E2}" type="datetimeFigureOut">
              <a:rPr lang="en-US" smtClean="0"/>
              <a:t>1/20/2023</a:t>
            </a:fld>
            <a:endParaRPr lang="en-US"/>
          </a:p>
        </p:txBody>
      </p:sp>
      <p:sp>
        <p:nvSpPr>
          <p:cNvPr id="5" name="Footer Placeholder 4">
            <a:extLst>
              <a:ext uri="{FF2B5EF4-FFF2-40B4-BE49-F238E27FC236}">
                <a16:creationId xmlns:a16="http://schemas.microsoft.com/office/drawing/2014/main" xmlns="" id="{FE40FA8B-698A-EE91-2A11-D1BA0A4F1D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00CF9332-C487-79F0-842D-E715251AA8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E99585-42A8-4088-9674-72B9B7DFC4DB}" type="slidenum">
              <a:rPr lang="en-US" smtClean="0"/>
              <a:t>‹#›</a:t>
            </a:fld>
            <a:endParaRPr lang="en-US"/>
          </a:p>
        </p:txBody>
      </p:sp>
    </p:spTree>
    <p:extLst>
      <p:ext uri="{BB962C8B-B14F-4D97-AF65-F5344CB8AC3E}">
        <p14:creationId xmlns:p14="http://schemas.microsoft.com/office/powerpoint/2010/main" val="2641417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60493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a:t>
            </a:r>
          </a:p>
          <a:p>
            <a:r>
              <a:rPr lang="en-US" sz="2800" dirty="0">
                <a:solidFill>
                  <a:srgbClr val="24A9E1"/>
                </a:solidFill>
                <a:latin typeface="Tajawal Medium" panose="00000600000000000000" pitchFamily="2" charset="-78"/>
                <a:cs typeface="Tajawal Medium" panose="00000600000000000000" pitchFamily="2" charset="-78"/>
              </a:rPr>
              <a:t>Prepared by Dr. Walid K. El Leithy</a:t>
            </a:r>
          </a:p>
          <a:p>
            <a:r>
              <a:rPr lang="en-US" sz="2800" dirty="0">
                <a:solidFill>
                  <a:srgbClr val="FF9518"/>
                </a:solidFill>
                <a:latin typeface="Tajawal Medium" panose="00000600000000000000" pitchFamily="2" charset="-78"/>
                <a:cs typeface="Tajawal Medium" panose="00000600000000000000" pitchFamily="2" charset="-78"/>
              </a:rPr>
              <a:t>Lecture 7</a:t>
            </a:r>
          </a:p>
        </p:txBody>
      </p:sp>
      <p:sp>
        <p:nvSpPr>
          <p:cNvPr id="16" name="TextBox 15"/>
          <p:cNvSpPr txBox="1"/>
          <p:nvPr/>
        </p:nvSpPr>
        <p:spPr>
          <a:xfrm>
            <a:off x="6995710" y="3159395"/>
            <a:ext cx="4025461" cy="954107"/>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PMG 671</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Basics Approaches to Leadership</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4124206"/>
          </a:xfrm>
          <a:prstGeom prst="rect">
            <a:avLst/>
          </a:prstGeom>
          <a:noFill/>
        </p:spPr>
        <p:txBody>
          <a:bodyPr wrap="square">
            <a:spAutoFit/>
          </a:bodyPr>
          <a:lstStyle/>
          <a:p>
            <a:pPr eaLnBrk="1" hangingPunct="1"/>
            <a:r>
              <a:rPr lang="en-US" altLang="ar-EG" sz="2200"/>
              <a:t>After studying this chapter, you should be able to:</a:t>
            </a:r>
          </a:p>
          <a:p>
            <a:pPr lvl="1" eaLnBrk="1" hangingPunct="1"/>
            <a:r>
              <a:rPr lang="en-US" altLang="ar-EG" sz="2000"/>
              <a:t>Define leadership and contrast leadership and management.</a:t>
            </a:r>
          </a:p>
          <a:p>
            <a:pPr lvl="1" eaLnBrk="1" hangingPunct="1"/>
            <a:r>
              <a:rPr lang="en-US" altLang="ar-EG" sz="2000"/>
              <a:t>Summarize the conclusions of trait theories.</a:t>
            </a:r>
          </a:p>
          <a:p>
            <a:pPr lvl="1" eaLnBrk="1" hangingPunct="1"/>
            <a:r>
              <a:rPr lang="en-US" altLang="ar-EG" sz="2000"/>
              <a:t>Identify the central tenets and main limitations of behavioral theories.</a:t>
            </a:r>
          </a:p>
          <a:p>
            <a:pPr lvl="1" eaLnBrk="1" hangingPunct="1"/>
            <a:r>
              <a:rPr lang="en-US" altLang="ar-EG" sz="2000"/>
              <a:t>Assess contingency theories of leadership by their level of support.</a:t>
            </a:r>
          </a:p>
          <a:p>
            <a:pPr lvl="1" eaLnBrk="1" hangingPunct="1"/>
            <a:r>
              <a:rPr lang="en-US" altLang="ar-EG" sz="2000"/>
              <a:t>Contrast the interactive theories (path-goal and leader-member exchange).</a:t>
            </a:r>
          </a:p>
          <a:p>
            <a:pPr lvl="1" eaLnBrk="1" hangingPunct="1"/>
            <a:r>
              <a:rPr lang="en-US" altLang="ar-EG" sz="2000"/>
              <a:t>Identify the situational variables in the leader-participation model.</a:t>
            </a:r>
          </a:p>
          <a:p>
            <a:pPr lvl="1" eaLnBrk="1" hangingPunct="1"/>
            <a:r>
              <a:rPr lang="en-US" altLang="ar-EG" sz="2000"/>
              <a:t>Show how U.S. managers might need to adjust their leadership approaches in Brazil, France, Egypt, and China.</a:t>
            </a:r>
            <a:endParaRPr lang="en-US" altLang="ar-EG" sz="2000" dirty="0"/>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Leadership?</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046988"/>
          </a:xfrm>
          <a:prstGeom prst="rect">
            <a:avLst/>
          </a:prstGeom>
          <a:noFill/>
        </p:spPr>
        <p:txBody>
          <a:bodyPr wrap="square">
            <a:spAutoFit/>
          </a:bodyPr>
          <a:lstStyle/>
          <a:p>
            <a:pPr eaLnBrk="1" hangingPunct="1"/>
            <a:r>
              <a:rPr lang="en-US" altLang="ar-EG" sz="2400" dirty="0"/>
              <a:t>Leadership</a:t>
            </a:r>
          </a:p>
          <a:p>
            <a:pPr lvl="1" eaLnBrk="1" hangingPunct="1"/>
            <a:r>
              <a:rPr lang="en-US" altLang="ar-EG" sz="2400" dirty="0"/>
              <a:t>The ability to influence a group toward the achievement of goals</a:t>
            </a:r>
          </a:p>
          <a:p>
            <a:pPr eaLnBrk="1" hangingPunct="1"/>
            <a:r>
              <a:rPr lang="en-US" altLang="ar-EG" sz="2400" dirty="0"/>
              <a:t>Management</a:t>
            </a:r>
          </a:p>
          <a:p>
            <a:pPr lvl="1" eaLnBrk="1" hangingPunct="1"/>
            <a:r>
              <a:rPr lang="en-US" altLang="ar-EG" sz="2400" dirty="0"/>
              <a:t>Use of authority inherent in designated formal rank to obtain compliance from organizational members</a:t>
            </a:r>
          </a:p>
          <a:p>
            <a:pPr eaLnBrk="1" hangingPunct="1"/>
            <a:r>
              <a:rPr lang="en-US" altLang="ar-EG" sz="2400" dirty="0"/>
              <a:t>Both are necessary for organizational success</a:t>
            </a:r>
          </a:p>
        </p:txBody>
      </p:sp>
    </p:spTree>
    <p:extLst>
      <p:ext uri="{BB962C8B-B14F-4D97-AF65-F5344CB8AC3E}">
        <p14:creationId xmlns:p14="http://schemas.microsoft.com/office/powerpoint/2010/main" val="4277854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and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4093428"/>
          </a:xfrm>
          <a:prstGeom prst="rect">
            <a:avLst/>
          </a:prstGeom>
          <a:noFill/>
        </p:spPr>
        <p:txBody>
          <a:bodyPr wrap="square">
            <a:spAutoFit/>
          </a:bodyPr>
          <a:lstStyle/>
          <a:p>
            <a:r>
              <a:rPr lang="en-GB" sz="2000" b="1" dirty="0">
                <a:latin typeface="Comic Sans MS" panose="030F0702030302020204" pitchFamily="66" charset="0"/>
              </a:rPr>
              <a:t>Bennis (1989) identiﬁed 12 distinctions between managers and leaders:</a:t>
            </a:r>
          </a:p>
          <a:p>
            <a:endParaRPr lang="en-GB" sz="2000" b="1" dirty="0">
              <a:latin typeface="Comic Sans MS" panose="030F0702030302020204" pitchFamily="66" charset="0"/>
            </a:endParaRPr>
          </a:p>
          <a:p>
            <a:r>
              <a:rPr lang="en-GB" sz="2000" b="1" dirty="0">
                <a:latin typeface="Comic Sans MS" panose="030F0702030302020204" pitchFamily="66" charset="0"/>
              </a:rPr>
              <a:t> 1. Managers administer, leaders innovate.</a:t>
            </a:r>
          </a:p>
          <a:p>
            <a:r>
              <a:rPr lang="en-GB" sz="2000" b="1" dirty="0">
                <a:latin typeface="Comic Sans MS" panose="030F0702030302020204" pitchFamily="66" charset="0"/>
              </a:rPr>
              <a:t> 2. Managers ask how and when, leaders ask what and why.</a:t>
            </a:r>
          </a:p>
          <a:p>
            <a:r>
              <a:rPr lang="en-GB" sz="2000" b="1" dirty="0">
                <a:latin typeface="Comic Sans MS" panose="030F0702030302020204" pitchFamily="66" charset="0"/>
              </a:rPr>
              <a:t> 3. Managers focus on systems, leaders focus on people. </a:t>
            </a:r>
          </a:p>
          <a:p>
            <a:r>
              <a:rPr lang="en-GB" sz="2000" b="1" dirty="0">
                <a:latin typeface="Comic Sans MS" panose="030F0702030302020204" pitchFamily="66" charset="0"/>
              </a:rPr>
              <a:t> 4. Managers do things right, leaders do the right things. </a:t>
            </a:r>
          </a:p>
          <a:p>
            <a:r>
              <a:rPr lang="en-GB" sz="2000" b="1" dirty="0">
                <a:latin typeface="Comic Sans MS" panose="030F0702030302020204" pitchFamily="66" charset="0"/>
              </a:rPr>
              <a:t> 5. Managers maintain, leaders develop.</a:t>
            </a:r>
          </a:p>
          <a:p>
            <a:r>
              <a:rPr lang="en-GB" sz="2000" b="1" dirty="0">
                <a:latin typeface="Comic Sans MS" panose="030F0702030302020204" pitchFamily="66" charset="0"/>
              </a:rPr>
              <a:t> 6. Managers rely on control, leaders inspire trust.</a:t>
            </a:r>
          </a:p>
          <a:p>
            <a:r>
              <a:rPr lang="en-GB" sz="2000" b="1" dirty="0">
                <a:latin typeface="Comic Sans MS" panose="030F0702030302020204" pitchFamily="66" charset="0"/>
              </a:rPr>
              <a:t> </a:t>
            </a:r>
          </a:p>
        </p:txBody>
      </p:sp>
    </p:spTree>
    <p:extLst>
      <p:ext uri="{BB962C8B-B14F-4D97-AF65-F5344CB8AC3E}">
        <p14:creationId xmlns:p14="http://schemas.microsoft.com/office/powerpoint/2010/main" val="14063493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and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2554545"/>
          </a:xfrm>
          <a:prstGeom prst="rect">
            <a:avLst/>
          </a:prstGeom>
          <a:noFill/>
        </p:spPr>
        <p:txBody>
          <a:bodyPr wrap="square">
            <a:spAutoFit/>
          </a:bodyPr>
          <a:lstStyle/>
          <a:p>
            <a:r>
              <a:rPr lang="en-GB" sz="2000" b="1">
                <a:latin typeface="Comic Sans MS" panose="030F0702030302020204" pitchFamily="66" charset="0"/>
              </a:rPr>
              <a:t>7. Managers have a short-term perspective, leaders have a longer-term perspective. </a:t>
            </a:r>
          </a:p>
          <a:p>
            <a:r>
              <a:rPr lang="en-GB" sz="2000" b="1">
                <a:latin typeface="Comic Sans MS" panose="030F0702030302020204" pitchFamily="66" charset="0"/>
              </a:rPr>
              <a:t> 8. Managers accept the status quo, leaders challenge the status quo.</a:t>
            </a:r>
          </a:p>
          <a:p>
            <a:r>
              <a:rPr lang="en-GB" sz="2000" b="1">
                <a:latin typeface="Comic Sans MS" panose="030F0702030302020204" pitchFamily="66" charset="0"/>
              </a:rPr>
              <a:t> 9. Managers have an eye on the bottom line, leaders have an eye on the horizon.</a:t>
            </a:r>
          </a:p>
          <a:p>
            <a:r>
              <a:rPr lang="en-GB" sz="2000" b="1">
                <a:latin typeface="Comic Sans MS" panose="030F0702030302020204" pitchFamily="66" charset="0"/>
              </a:rPr>
              <a:t>10. Managers imitate, leaders originate.</a:t>
            </a:r>
          </a:p>
          <a:p>
            <a:r>
              <a:rPr lang="en-GB" sz="2000" b="1">
                <a:latin typeface="Comic Sans MS" panose="030F0702030302020204" pitchFamily="66" charset="0"/>
              </a:rPr>
              <a:t>12. Managers copy, leaders show originality.</a:t>
            </a:r>
            <a:endParaRPr lang="en-GB" sz="2000" b="1" dirty="0">
              <a:latin typeface="Comic Sans MS" panose="030F0702030302020204" pitchFamily="66" charset="0"/>
            </a:endParaRPr>
          </a:p>
        </p:txBody>
      </p:sp>
    </p:spTree>
    <p:extLst>
      <p:ext uri="{BB962C8B-B14F-4D97-AF65-F5344CB8AC3E}">
        <p14:creationId xmlns:p14="http://schemas.microsoft.com/office/powerpoint/2010/main" val="30285422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and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xmlns="" id="{65DA1393-D808-C027-D3E0-F526FF543217}"/>
              </a:ext>
            </a:extLst>
          </p:cNvPr>
          <p:cNvPicPr>
            <a:picLocks noChangeAspect="1"/>
          </p:cNvPicPr>
          <p:nvPr/>
        </p:nvPicPr>
        <p:blipFill>
          <a:blip r:embed="rId6"/>
          <a:stretch>
            <a:fillRect/>
          </a:stretch>
        </p:blipFill>
        <p:spPr>
          <a:xfrm>
            <a:off x="2035614" y="1274944"/>
            <a:ext cx="7715598" cy="5330241"/>
          </a:xfrm>
          <a:prstGeom prst="rect">
            <a:avLst/>
          </a:prstGeom>
        </p:spPr>
      </p:pic>
    </p:spTree>
    <p:extLst>
      <p:ext uri="{BB962C8B-B14F-4D97-AF65-F5344CB8AC3E}">
        <p14:creationId xmlns:p14="http://schemas.microsoft.com/office/powerpoint/2010/main" val="24326437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Style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00164"/>
            <a:ext cx="6896093" cy="4524315"/>
          </a:xfrm>
          <a:prstGeom prst="rect">
            <a:avLst/>
          </a:prstGeom>
          <a:noFill/>
        </p:spPr>
        <p:txBody>
          <a:bodyPr wrap="square">
            <a:spAutoFit/>
          </a:bodyPr>
          <a:lstStyle/>
          <a:p>
            <a:r>
              <a:rPr lang="en-US" sz="2400" dirty="0"/>
              <a:t>The way in which bosses deal with their employees is known as their leadership style. For example, some managers are quite strict with workers. They always expect deadlines to be met and targets to be hit. Others are more relaxed and understanding. If there is a good reason why a particular task has not been completed by the deadline, they will be willing to accept this and give the employee more time. Although the way in which managers manage will vary slightly from individual to individual, their styles can be </a:t>
            </a:r>
            <a:r>
              <a:rPr lang="en-US" sz="2400" dirty="0" err="1"/>
              <a:t>categorised</a:t>
            </a:r>
            <a:r>
              <a:rPr lang="en-US" sz="2400" dirty="0"/>
              <a:t> under four headings: autocratic, democratic , paternalistic and laissez fair. </a:t>
            </a:r>
          </a:p>
        </p:txBody>
      </p:sp>
    </p:spTree>
    <p:extLst>
      <p:ext uri="{BB962C8B-B14F-4D97-AF65-F5344CB8AC3E}">
        <p14:creationId xmlns:p14="http://schemas.microsoft.com/office/powerpoint/2010/main" val="10820686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Types of Management/ Leadership Style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xmlns="" id="{9E6CD6DC-FEDE-DBB8-96BE-61940BA94885}"/>
              </a:ext>
            </a:extLst>
          </p:cNvPr>
          <p:cNvSpPr txBox="1">
            <a:spLocks noChangeArrowheads="1"/>
          </p:cNvSpPr>
          <p:nvPr/>
        </p:nvSpPr>
        <p:spPr>
          <a:xfrm>
            <a:off x="6372224" y="2040042"/>
            <a:ext cx="3214689" cy="405595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dirty="0">
                <a:latin typeface="Comic Sans MS" pitchFamily="66" charset="0"/>
              </a:rPr>
              <a:t>Autocratic </a:t>
            </a:r>
          </a:p>
          <a:p>
            <a:pPr>
              <a:buFontTx/>
              <a:buNone/>
            </a:pPr>
            <a:endParaRPr lang="en-GB" b="1" dirty="0">
              <a:latin typeface="Comic Sans MS" pitchFamily="66" charset="0"/>
            </a:endParaRPr>
          </a:p>
          <a:p>
            <a:r>
              <a:rPr lang="en-GB" b="1" dirty="0">
                <a:latin typeface="Comic Sans MS" pitchFamily="66" charset="0"/>
              </a:rPr>
              <a:t>Paternalistic</a:t>
            </a:r>
          </a:p>
          <a:p>
            <a:pPr marL="0" indent="0">
              <a:buFont typeface="Arial" panose="020B0604020202020204" pitchFamily="34" charset="0"/>
              <a:buNone/>
            </a:pPr>
            <a:endParaRPr lang="en-GB" b="1" dirty="0">
              <a:latin typeface="Comic Sans MS" pitchFamily="66" charset="0"/>
            </a:endParaRPr>
          </a:p>
          <a:p>
            <a:r>
              <a:rPr lang="en-GB" b="1" dirty="0">
                <a:latin typeface="Comic Sans MS" pitchFamily="66" charset="0"/>
              </a:rPr>
              <a:t>Democratic </a:t>
            </a:r>
          </a:p>
          <a:p>
            <a:pPr>
              <a:buFontTx/>
              <a:buNone/>
            </a:pPr>
            <a:endParaRPr lang="en-GB" b="1" dirty="0">
              <a:latin typeface="Comic Sans MS" pitchFamily="66" charset="0"/>
            </a:endParaRPr>
          </a:p>
          <a:p>
            <a:r>
              <a:rPr lang="en-GB" b="1" dirty="0">
                <a:latin typeface="Comic Sans MS" pitchFamily="66" charset="0"/>
              </a:rPr>
              <a:t>Laissez Faire  </a:t>
            </a:r>
          </a:p>
        </p:txBody>
      </p:sp>
      <p:sp>
        <p:nvSpPr>
          <p:cNvPr id="12" name="Text Box 5">
            <a:extLst>
              <a:ext uri="{FF2B5EF4-FFF2-40B4-BE49-F238E27FC236}">
                <a16:creationId xmlns:a16="http://schemas.microsoft.com/office/drawing/2014/main" xmlns="" id="{89319384-6C6C-14C9-60C6-3562690DD07A}"/>
              </a:ext>
            </a:extLst>
          </p:cNvPr>
          <p:cNvSpPr txBox="1">
            <a:spLocks noChangeArrowheads="1"/>
          </p:cNvSpPr>
          <p:nvPr/>
        </p:nvSpPr>
        <p:spPr bwMode="auto">
          <a:xfrm>
            <a:off x="1747097" y="1627859"/>
            <a:ext cx="2638419" cy="523220"/>
          </a:xfrm>
          <a:prstGeom prst="rect">
            <a:avLst/>
          </a:prstGeom>
          <a:noFill/>
          <a:ln w="76200" cmpd="tri">
            <a:noFill/>
            <a:miter lim="800000"/>
            <a:headEnd/>
            <a:tailEnd/>
          </a:ln>
        </p:spPr>
        <p:txBody>
          <a:bodyPr wrap="square">
            <a:spAutoFit/>
          </a:bodyPr>
          <a:lstStyle/>
          <a:p>
            <a:pPr algn="l">
              <a:spcBef>
                <a:spcPct val="50000"/>
              </a:spcBef>
            </a:pPr>
            <a:r>
              <a:rPr lang="en-GB" sz="2800" b="1" dirty="0">
                <a:solidFill>
                  <a:srgbClr val="FF0000"/>
                </a:solidFill>
                <a:latin typeface="Comic Sans MS" pitchFamily="66" charset="0"/>
              </a:rPr>
              <a:t>Tight Control</a:t>
            </a:r>
          </a:p>
        </p:txBody>
      </p:sp>
      <p:sp>
        <p:nvSpPr>
          <p:cNvPr id="13" name="Line 4">
            <a:extLst>
              <a:ext uri="{FF2B5EF4-FFF2-40B4-BE49-F238E27FC236}">
                <a16:creationId xmlns:a16="http://schemas.microsoft.com/office/drawing/2014/main" xmlns="" id="{DD092527-F7EF-ADAA-AA74-1266C4046550}"/>
              </a:ext>
            </a:extLst>
          </p:cNvPr>
          <p:cNvSpPr>
            <a:spLocks noChangeShapeType="1"/>
          </p:cNvSpPr>
          <p:nvPr/>
        </p:nvSpPr>
        <p:spPr bwMode="auto">
          <a:xfrm>
            <a:off x="2955138" y="2151079"/>
            <a:ext cx="0" cy="3048000"/>
          </a:xfrm>
          <a:prstGeom prst="line">
            <a:avLst/>
          </a:prstGeom>
          <a:noFill/>
          <a:ln w="76200" cmpd="tri">
            <a:solidFill>
              <a:schemeClr val="tx1"/>
            </a:solidFill>
            <a:round/>
            <a:headEnd type="triangle" w="med" len="med"/>
            <a:tailEnd type="triangle" w="med" len="med"/>
          </a:ln>
        </p:spPr>
        <p:txBody>
          <a:bodyPr wrap="none" anchor="ctr"/>
          <a:lstStyle/>
          <a:p>
            <a:endParaRPr lang="en-US"/>
          </a:p>
        </p:txBody>
      </p:sp>
      <p:sp>
        <p:nvSpPr>
          <p:cNvPr id="14" name="Rectangle 6">
            <a:extLst>
              <a:ext uri="{FF2B5EF4-FFF2-40B4-BE49-F238E27FC236}">
                <a16:creationId xmlns:a16="http://schemas.microsoft.com/office/drawing/2014/main" xmlns="" id="{343A97BC-08A2-CC7F-8D90-62D682993AF7}"/>
              </a:ext>
            </a:extLst>
          </p:cNvPr>
          <p:cNvSpPr>
            <a:spLocks noChangeArrowheads="1"/>
          </p:cNvSpPr>
          <p:nvPr/>
        </p:nvSpPr>
        <p:spPr bwMode="auto">
          <a:xfrm>
            <a:off x="2100262" y="5088042"/>
            <a:ext cx="2514597" cy="523220"/>
          </a:xfrm>
          <a:prstGeom prst="rect">
            <a:avLst/>
          </a:prstGeom>
          <a:noFill/>
          <a:ln w="76200" cmpd="tri">
            <a:noFill/>
            <a:miter lim="800000"/>
            <a:headEnd/>
            <a:tailEnd/>
          </a:ln>
        </p:spPr>
        <p:txBody>
          <a:bodyPr wrap="square">
            <a:spAutoFit/>
          </a:bodyPr>
          <a:lstStyle/>
          <a:p>
            <a:r>
              <a:rPr lang="en-GB" sz="2800" b="1" dirty="0">
                <a:solidFill>
                  <a:srgbClr val="0000CC"/>
                </a:solidFill>
                <a:latin typeface="Comic Sans MS" pitchFamily="66" charset="0"/>
              </a:rPr>
              <a:t>Loose Control</a:t>
            </a:r>
          </a:p>
        </p:txBody>
      </p:sp>
    </p:spTree>
    <p:extLst>
      <p:ext uri="{BB962C8B-B14F-4D97-AF65-F5344CB8AC3E}">
        <p14:creationId xmlns:p14="http://schemas.microsoft.com/office/powerpoint/2010/main" val="41275600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726131" y="574267"/>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Autocratic Managers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4524315"/>
          </a:xfrm>
          <a:prstGeom prst="rect">
            <a:avLst/>
          </a:prstGeom>
          <a:noFill/>
        </p:spPr>
        <p:txBody>
          <a:bodyPr wrap="square">
            <a:spAutoFit/>
          </a:bodyPr>
          <a:lstStyle/>
          <a:p>
            <a:pPr eaLnBrk="1" hangingPunct="1"/>
            <a:r>
              <a:rPr lang="en-US" sz="3600"/>
              <a:t>Autocratic managers are authoritarian: they tell employees what to do and do not listen much to what workers themselves have to say. Autocratic managers tend to use one-way, top-down communication. They give orders to workers and do not want feedback.</a:t>
            </a:r>
            <a:endParaRPr lang="en-US" altLang="ar-EG" sz="2000" dirty="0"/>
          </a:p>
        </p:txBody>
      </p:sp>
    </p:spTree>
    <p:extLst>
      <p:ext uri="{BB962C8B-B14F-4D97-AF65-F5344CB8AC3E}">
        <p14:creationId xmlns:p14="http://schemas.microsoft.com/office/powerpoint/2010/main" val="24857434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Democratic Managers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4154984"/>
          </a:xfrm>
          <a:prstGeom prst="rect">
            <a:avLst/>
          </a:prstGeom>
          <a:noFill/>
        </p:spPr>
        <p:txBody>
          <a:bodyPr wrap="square">
            <a:spAutoFit/>
          </a:bodyPr>
          <a:lstStyle/>
          <a:p>
            <a:r>
              <a:rPr lang="en-US" sz="2400" dirty="0"/>
              <a:t>Democratic managers, by comparison, like to involve their workers in decisions. They tend to listen to employees’ ideas and ensure people contribute to the discussion. Communication by democratic managers tends to be two-way. Bosses put forward an idea and employees give their opinion. A democratic leader will regularly delegate decision-making power to junior staff. The delegation of authority, which is at the heart of democratic leadership, can be approached in one of two main ways: management by objectives and laissez faire.</a:t>
            </a:r>
          </a:p>
        </p:txBody>
      </p:sp>
    </p:spTree>
    <p:extLst>
      <p:ext uri="{BB962C8B-B14F-4D97-AF65-F5344CB8AC3E}">
        <p14:creationId xmlns:p14="http://schemas.microsoft.com/office/powerpoint/2010/main" val="20238452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Laissez Faire Managers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4154984"/>
          </a:xfrm>
          <a:prstGeom prst="rect">
            <a:avLst/>
          </a:prstGeom>
          <a:noFill/>
        </p:spPr>
        <p:txBody>
          <a:bodyPr wrap="square">
            <a:spAutoFit/>
          </a:bodyPr>
          <a:lstStyle/>
          <a:p>
            <a:r>
              <a:rPr lang="en-US" sz="2400" dirty="0"/>
              <a:t>Meaning ‘let it be’, this occurs when managers are so busy, or so lazy, that they do not take the time to ensure that junior staff know what to do or how to do it. Some people may respond very well to the freedom to decide how to spend their working lives; others may become frustrated. It is said that Bill Gates, in the early days of Microsoft, hired brilliant students and told them no more than to create brilliant software. Was this a laissez-faire style or management by objectives? Clearly the dividing line can be narrow.</a:t>
            </a:r>
          </a:p>
        </p:txBody>
      </p:sp>
    </p:spTree>
    <p:extLst>
      <p:ext uri="{BB962C8B-B14F-4D97-AF65-F5344CB8AC3E}">
        <p14:creationId xmlns:p14="http://schemas.microsoft.com/office/powerpoint/2010/main" val="32792461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Paternalistic Managers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416320"/>
          </a:xfrm>
          <a:prstGeom prst="rect">
            <a:avLst/>
          </a:prstGeom>
          <a:noFill/>
        </p:spPr>
        <p:txBody>
          <a:bodyPr wrap="square">
            <a:spAutoFit/>
          </a:bodyPr>
          <a:lstStyle/>
          <a:p>
            <a:r>
              <a:rPr lang="en-US" sz="2400" dirty="0"/>
              <a:t>A paternalistic manager thinks and acts like a father. He or she tries to do what is best for their staff/ children. There may be consultation to find out the views of the employees, but decisions are made by the head of the ‘family’. This type of boss believes employees need direction but thinks it is important that they are supported and cared for properly. Paternalists are interested in the security and social needs of staff.</a:t>
            </a:r>
          </a:p>
        </p:txBody>
      </p:sp>
    </p:spTree>
    <p:extLst>
      <p:ext uri="{BB962C8B-B14F-4D97-AF65-F5344CB8AC3E}">
        <p14:creationId xmlns:p14="http://schemas.microsoft.com/office/powerpoint/2010/main" val="16199022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Why Managers need to acquire Leadership skills?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970318"/>
          </a:xfrm>
          <a:prstGeom prst="rect">
            <a:avLst/>
          </a:prstGeom>
          <a:noFill/>
        </p:spPr>
        <p:txBody>
          <a:bodyPr wrap="square">
            <a:spAutoFit/>
          </a:bodyPr>
          <a:lstStyle/>
          <a:p>
            <a:pPr eaLnBrk="1" hangingPunct="1"/>
            <a:r>
              <a:rPr lang="en-US" altLang="ar-EG" sz="2800" dirty="0"/>
              <a:t>Since Leadership is all about making a change in the society a man lives in or an organization a person works for.</a:t>
            </a:r>
          </a:p>
          <a:p>
            <a:pPr eaLnBrk="1" hangingPunct="1"/>
            <a:r>
              <a:rPr lang="en-US" altLang="ar-EG" sz="2800" dirty="0"/>
              <a:t>Any change needs followers who believe in the importance of such change to the welfare of the organization they work for.</a:t>
            </a:r>
          </a:p>
          <a:p>
            <a:pPr eaLnBrk="1" hangingPunct="1"/>
            <a:r>
              <a:rPr lang="en-US" altLang="ar-EG" sz="2800" dirty="0"/>
              <a:t>Therefore Managers need to learn how to make a change , how to be a leader and to develop followers.</a:t>
            </a:r>
          </a:p>
        </p:txBody>
      </p:sp>
    </p:spTree>
    <p:extLst>
      <p:ext uri="{BB962C8B-B14F-4D97-AF65-F5344CB8AC3E}">
        <p14:creationId xmlns:p14="http://schemas.microsoft.com/office/powerpoint/2010/main" val="10865681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Theories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4339650"/>
          </a:xfrm>
          <a:prstGeom prst="rect">
            <a:avLst/>
          </a:prstGeom>
          <a:noFill/>
        </p:spPr>
        <p:txBody>
          <a:bodyPr wrap="square">
            <a:spAutoFit/>
          </a:bodyPr>
          <a:lstStyle/>
          <a:p>
            <a:pPr eaLnBrk="1" hangingPunct="1"/>
            <a:r>
              <a:rPr lang="en-US" altLang="ar-EG" sz="2400" dirty="0"/>
              <a:t>Researchers have been trying to answer these questions for years:</a:t>
            </a:r>
          </a:p>
          <a:p>
            <a:pPr lvl="1" eaLnBrk="1" hangingPunct="1"/>
            <a:r>
              <a:rPr lang="en-US" altLang="ar-EG" sz="2400" dirty="0"/>
              <a:t>What does it take to be a successful leader?</a:t>
            </a:r>
          </a:p>
          <a:p>
            <a:pPr lvl="1" eaLnBrk="1" hangingPunct="1">
              <a:spcAft>
                <a:spcPct val="50000"/>
              </a:spcAft>
            </a:pPr>
            <a:r>
              <a:rPr lang="en-US" altLang="ar-EG" sz="2400" dirty="0"/>
              <a:t>What is the most effective leadership style?	</a:t>
            </a:r>
          </a:p>
          <a:p>
            <a:pPr eaLnBrk="1" hangingPunct="1"/>
            <a:r>
              <a:rPr lang="en-US" altLang="ar-EG" sz="2400" dirty="0"/>
              <a:t>Leadership Theories:</a:t>
            </a:r>
          </a:p>
          <a:p>
            <a:pPr eaLnBrk="1" hangingPunct="1"/>
            <a:r>
              <a:rPr lang="en-US" altLang="ar-EG" sz="2400" dirty="0"/>
              <a:t>The great man Theory</a:t>
            </a:r>
          </a:p>
          <a:p>
            <a:pPr eaLnBrk="1" hangingPunct="1"/>
            <a:r>
              <a:rPr lang="en-US" altLang="ar-EG" sz="2400" dirty="0"/>
              <a:t>Trait Theory </a:t>
            </a:r>
          </a:p>
          <a:p>
            <a:pPr eaLnBrk="1" hangingPunct="1"/>
            <a:r>
              <a:rPr lang="en-US" altLang="ar-EG" sz="2400" dirty="0"/>
              <a:t>Behavior Theory </a:t>
            </a:r>
          </a:p>
          <a:p>
            <a:pPr eaLnBrk="1" hangingPunct="1"/>
            <a:r>
              <a:rPr lang="en-US" altLang="ar-EG" sz="2400" dirty="0"/>
              <a:t>Contingency Theory</a:t>
            </a:r>
          </a:p>
          <a:p>
            <a:pPr eaLnBrk="1" hangingPunct="1"/>
            <a:r>
              <a:rPr lang="en-US" altLang="ar-EG" sz="2400" dirty="0"/>
              <a:t>Transactional Theory</a:t>
            </a:r>
          </a:p>
          <a:p>
            <a:pPr eaLnBrk="1" hangingPunct="1"/>
            <a:r>
              <a:rPr lang="en-US" altLang="ar-EG" sz="2400" dirty="0"/>
              <a:t>Transformational Theory</a:t>
            </a:r>
          </a:p>
        </p:txBody>
      </p:sp>
    </p:spTree>
    <p:extLst>
      <p:ext uri="{BB962C8B-B14F-4D97-AF65-F5344CB8AC3E}">
        <p14:creationId xmlns:p14="http://schemas.microsoft.com/office/powerpoint/2010/main" val="14543293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Great Man Theory ( 1840)</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4401205"/>
          </a:xfrm>
          <a:prstGeom prst="rect">
            <a:avLst/>
          </a:prstGeom>
          <a:noFill/>
        </p:spPr>
        <p:txBody>
          <a:bodyPr wrap="square">
            <a:spAutoFit/>
          </a:bodyPr>
          <a:lstStyle/>
          <a:p>
            <a:pPr algn="just"/>
            <a:r>
              <a:rPr lang="en-US" altLang="ar-EG" sz="2800"/>
              <a:t>The Great Man theory evolved around the mid 19th century.</a:t>
            </a:r>
          </a:p>
          <a:p>
            <a:pPr algn="just"/>
            <a:r>
              <a:rPr lang="en-US" altLang="ar-EG" sz="2800"/>
              <a:t>The Great Man theory assumes that the traits of Leadership are intrinsic. That simply means that great leaders are born and not made.</a:t>
            </a:r>
          </a:p>
          <a:p>
            <a:pPr algn="just"/>
            <a:r>
              <a:rPr lang="en-US" altLang="ar-EG" sz="2800"/>
              <a:t>This theory sees great leaders as those who are destined by birth to become a leader. Furthermore, the belief was that great leaders will rise when confronted with the appropriate situation</a:t>
            </a:r>
            <a:r>
              <a:rPr lang="en-US" altLang="ar-EG" sz="2800">
                <a:solidFill>
                  <a:srgbClr val="000000"/>
                </a:solidFill>
                <a:latin typeface="Verdana" panose="020B0604030504040204" pitchFamily="34" charset="0"/>
              </a:rPr>
              <a:t>.</a:t>
            </a:r>
            <a:endParaRPr lang="ar-EG" altLang="ar-EG" sz="2800" dirty="0"/>
          </a:p>
        </p:txBody>
      </p:sp>
    </p:spTree>
    <p:extLst>
      <p:ext uri="{BB962C8B-B14F-4D97-AF65-F5344CB8AC3E}">
        <p14:creationId xmlns:p14="http://schemas.microsoft.com/office/powerpoint/2010/main" val="17766367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Trait Theory ( 1930-1940)</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40788" y="1190832"/>
            <a:ext cx="7105682" cy="5133713"/>
          </a:xfrm>
          <a:prstGeom prst="rect">
            <a:avLst/>
          </a:prstGeom>
          <a:noFill/>
        </p:spPr>
        <p:txBody>
          <a:bodyPr wrap="square">
            <a:spAutoFit/>
          </a:bodyPr>
          <a:lstStyle/>
          <a:p>
            <a:pPr algn="just" eaLnBrk="1" hangingPunct="1">
              <a:lnSpc>
                <a:spcPct val="90000"/>
              </a:lnSpc>
            </a:pPr>
            <a:r>
              <a:rPr lang="en-US" altLang="ar-EG" sz="2800"/>
              <a:t>The trait leadership theory believes that people are either born or are made with </a:t>
            </a:r>
            <a:r>
              <a:rPr lang="en-US" altLang="ar-EG" sz="2800" u="sng"/>
              <a:t>certain qualities </a:t>
            </a:r>
            <a:r>
              <a:rPr lang="en-US" altLang="ar-EG" sz="2800"/>
              <a:t>that will make them excel in leadership roles. That is, certain qualities such as intelligence, sense of responsibility, creativity and other values puts anyone in the shoes of a good leader.</a:t>
            </a:r>
          </a:p>
          <a:p>
            <a:pPr algn="just" eaLnBrk="1" hangingPunct="1">
              <a:lnSpc>
                <a:spcPct val="90000"/>
              </a:lnSpc>
            </a:pPr>
            <a:r>
              <a:rPr lang="en-US" altLang="ar-EG" sz="2800"/>
              <a:t>The trait theory of leadership focused on analyzing mental, physical and social characteristic in order to gain more understanding of what is the characteristic or the combination of characteristics that are common among leaders.</a:t>
            </a:r>
            <a:endParaRPr lang="en-US" altLang="ar-EG" sz="2800" dirty="0"/>
          </a:p>
        </p:txBody>
      </p:sp>
    </p:spTree>
    <p:extLst>
      <p:ext uri="{BB962C8B-B14F-4D97-AF65-F5344CB8AC3E}">
        <p14:creationId xmlns:p14="http://schemas.microsoft.com/office/powerpoint/2010/main" val="19354725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Trait </a:t>
            </a:r>
            <a:r>
              <a:rPr lang="en-US" sz="2400" dirty="0" err="1">
                <a:solidFill>
                  <a:schemeClr val="bg1"/>
                </a:solidFill>
                <a:latin typeface="Tajawal Medium" panose="00000600000000000000" pitchFamily="2" charset="-78"/>
                <a:cs typeface="Tajawal Medium" panose="00000600000000000000" pitchFamily="2" charset="-78"/>
              </a:rPr>
              <a:t>Thoery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2585323"/>
          </a:xfrm>
          <a:prstGeom prst="rect">
            <a:avLst/>
          </a:prstGeom>
          <a:noFill/>
        </p:spPr>
        <p:txBody>
          <a:bodyPr wrap="square">
            <a:spAutoFit/>
          </a:bodyPr>
          <a:lstStyle/>
          <a:p>
            <a:pPr eaLnBrk="1" hangingPunct="1">
              <a:defRPr/>
            </a:pPr>
            <a:r>
              <a:rPr lang="en-US" altLang="ar-EG"/>
              <a:t>Edwin Gheselli identified six traits for effective leadership:</a:t>
            </a:r>
          </a:p>
          <a:p>
            <a:pPr lvl="1" eaLnBrk="1" hangingPunct="1">
              <a:defRPr/>
            </a:pPr>
            <a:r>
              <a:rPr lang="en-US" altLang="ar-EG" sz="2400" b="1">
                <a:solidFill>
                  <a:srgbClr val="CC6600"/>
                </a:solidFill>
                <a:ea typeface="+mn-ea"/>
                <a:cs typeface="+mn-cs"/>
              </a:rPr>
              <a:t>Need for achievement</a:t>
            </a:r>
          </a:p>
          <a:p>
            <a:pPr lvl="1" eaLnBrk="1" hangingPunct="1">
              <a:defRPr/>
            </a:pPr>
            <a:r>
              <a:rPr lang="en-US" altLang="ar-EG" sz="2400" b="1">
                <a:solidFill>
                  <a:srgbClr val="CC6600"/>
                </a:solidFill>
                <a:ea typeface="+mn-ea"/>
                <a:cs typeface="+mn-cs"/>
              </a:rPr>
              <a:t>Intelligence</a:t>
            </a:r>
          </a:p>
          <a:p>
            <a:pPr lvl="1" eaLnBrk="1" hangingPunct="1">
              <a:defRPr/>
            </a:pPr>
            <a:r>
              <a:rPr lang="en-US" altLang="ar-EG" sz="2400" b="1">
                <a:solidFill>
                  <a:srgbClr val="CC6600"/>
                </a:solidFill>
                <a:ea typeface="+mn-ea"/>
                <a:cs typeface="+mn-cs"/>
              </a:rPr>
              <a:t>Decisiveness</a:t>
            </a:r>
          </a:p>
          <a:p>
            <a:pPr lvl="1" eaLnBrk="1" hangingPunct="1">
              <a:defRPr/>
            </a:pPr>
            <a:r>
              <a:rPr lang="en-US" altLang="ar-EG" sz="2400" b="1">
                <a:solidFill>
                  <a:srgbClr val="CC6600"/>
                </a:solidFill>
                <a:ea typeface="+mn-ea"/>
                <a:cs typeface="+mn-cs"/>
              </a:rPr>
              <a:t>Self-confidence</a:t>
            </a:r>
          </a:p>
          <a:p>
            <a:pPr lvl="1" eaLnBrk="1" hangingPunct="1">
              <a:defRPr/>
            </a:pPr>
            <a:r>
              <a:rPr lang="en-US" altLang="ar-EG" sz="2400" b="1">
                <a:solidFill>
                  <a:srgbClr val="CC6600"/>
                </a:solidFill>
                <a:ea typeface="+mn-ea"/>
                <a:cs typeface="+mn-cs"/>
              </a:rPr>
              <a:t>Initiative</a:t>
            </a:r>
          </a:p>
          <a:p>
            <a:pPr lvl="1" eaLnBrk="1" hangingPunct="1">
              <a:defRPr/>
            </a:pPr>
            <a:r>
              <a:rPr lang="en-US" altLang="ar-EG" sz="2400" b="1">
                <a:solidFill>
                  <a:srgbClr val="CC6600"/>
                </a:solidFill>
                <a:ea typeface="+mn-ea"/>
                <a:cs typeface="+mn-cs"/>
              </a:rPr>
              <a:t>Supervisory ability</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22483006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Behavior Theory  ( 1940-1950)</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539430"/>
          </a:xfrm>
          <a:prstGeom prst="rect">
            <a:avLst/>
          </a:prstGeom>
          <a:noFill/>
        </p:spPr>
        <p:txBody>
          <a:bodyPr wrap="square">
            <a:spAutoFit/>
          </a:bodyPr>
          <a:lstStyle/>
          <a:p>
            <a:pPr algn="just" eaLnBrk="1" hangingPunct="1"/>
            <a:r>
              <a:rPr lang="en-US" altLang="ar-EG" sz="2800"/>
              <a:t>In the 1930s, emphasis on behaviorism moved researchers in the direction of leadership behavior.</a:t>
            </a:r>
          </a:p>
          <a:p>
            <a:pPr algn="just" eaLnBrk="1" hangingPunct="1"/>
            <a:r>
              <a:rPr lang="en-US" altLang="ar-EG" sz="2800"/>
              <a:t>In reaction to the trait leadership theory, the behavioural theories are offering a new perspective, one that focuses on the behaviours of the leaders as opposed to their mental, physical or social characteristics. </a:t>
            </a:r>
            <a:endParaRPr lang="en-US" altLang="ar-EG" sz="2800" dirty="0"/>
          </a:p>
        </p:txBody>
      </p:sp>
    </p:spTree>
    <p:extLst>
      <p:ext uri="{BB962C8B-B14F-4D97-AF65-F5344CB8AC3E}">
        <p14:creationId xmlns:p14="http://schemas.microsoft.com/office/powerpoint/2010/main" val="37076116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Behavior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360920"/>
          </a:xfrm>
          <a:prstGeom prst="rect">
            <a:avLst/>
          </a:prstGeom>
          <a:noFill/>
        </p:spPr>
        <p:txBody>
          <a:bodyPr wrap="square">
            <a:spAutoFit/>
          </a:bodyPr>
          <a:lstStyle/>
          <a:p>
            <a:pPr eaLnBrk="1" hangingPunct="1">
              <a:defRPr/>
            </a:pPr>
            <a:r>
              <a:rPr lang="en-US" altLang="ar-EG"/>
              <a:t>Ralph Stogdill at Ohio State University</a:t>
            </a:r>
          </a:p>
          <a:p>
            <a:pPr lvl="1" algn="just" eaLnBrk="1" hangingPunct="1">
              <a:lnSpc>
                <a:spcPct val="90000"/>
              </a:lnSpc>
              <a:defRPr/>
            </a:pPr>
            <a:r>
              <a:rPr lang="en-US" altLang="ar-EG" sz="2400" b="1">
                <a:solidFill>
                  <a:srgbClr val="CC6600"/>
                </a:solidFill>
                <a:ea typeface="+mn-ea"/>
                <a:cs typeface="+mn-cs"/>
              </a:rPr>
              <a:t>Helped develop the Leader Behavior Description Questionnaire (LBDQ)</a:t>
            </a:r>
          </a:p>
          <a:p>
            <a:pPr lvl="1" algn="just" eaLnBrk="1" hangingPunct="1">
              <a:lnSpc>
                <a:spcPct val="90000"/>
              </a:lnSpc>
              <a:defRPr/>
            </a:pPr>
            <a:r>
              <a:rPr lang="en-US" altLang="ar-EG" sz="2400" b="1">
                <a:solidFill>
                  <a:srgbClr val="CC6600"/>
                </a:solidFill>
                <a:ea typeface="+mn-ea"/>
                <a:cs typeface="+mn-cs"/>
              </a:rPr>
              <a:t>The behavioural theories first divided leaders in two categories. </a:t>
            </a:r>
            <a:r>
              <a:rPr lang="en-US" altLang="ar-EG" sz="2400" b="1" u="sng">
                <a:solidFill>
                  <a:srgbClr val="CC6600"/>
                </a:solidFill>
                <a:ea typeface="+mn-ea"/>
                <a:cs typeface="+mn-cs"/>
              </a:rPr>
              <a:t>Those that were concerned with the tasks and those concerned with the people. </a:t>
            </a:r>
          </a:p>
          <a:p>
            <a:pPr lvl="1" algn="just" eaLnBrk="1" hangingPunct="1">
              <a:lnSpc>
                <a:spcPct val="90000"/>
              </a:lnSpc>
              <a:defRPr/>
            </a:pPr>
            <a:r>
              <a:rPr lang="en-US" altLang="ar-EG" sz="2400" b="1">
                <a:solidFill>
                  <a:srgbClr val="CC6600"/>
                </a:solidFill>
                <a:ea typeface="+mn-ea"/>
                <a:cs typeface="+mn-cs"/>
              </a:rPr>
              <a:t>Respondents described leaders’ behavior in two dimensions:</a:t>
            </a:r>
          </a:p>
          <a:p>
            <a:pPr lvl="2" algn="just" eaLnBrk="1" hangingPunct="1">
              <a:lnSpc>
                <a:spcPct val="90000"/>
              </a:lnSpc>
              <a:defRPr/>
            </a:pPr>
            <a:r>
              <a:rPr lang="en-US" altLang="ar-EG" sz="2400" b="1">
                <a:solidFill>
                  <a:srgbClr val="CC6600"/>
                </a:solidFill>
                <a:ea typeface="+mn-ea"/>
                <a:cs typeface="+mn-cs"/>
              </a:rPr>
              <a:t>Initiating structure</a:t>
            </a:r>
          </a:p>
          <a:p>
            <a:pPr lvl="2" algn="just" eaLnBrk="1" hangingPunct="1">
              <a:lnSpc>
                <a:spcPct val="90000"/>
              </a:lnSpc>
              <a:defRPr/>
            </a:pPr>
            <a:r>
              <a:rPr lang="en-US" altLang="ar-EG" sz="2400" b="1">
                <a:solidFill>
                  <a:srgbClr val="CC6600"/>
                </a:solidFill>
                <a:ea typeface="+mn-ea"/>
                <a:cs typeface="+mn-cs"/>
              </a:rPr>
              <a:t>Showing consideration</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22231330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Behavior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323987"/>
          </a:xfrm>
          <a:prstGeom prst="rect">
            <a:avLst/>
          </a:prstGeom>
          <a:noFill/>
        </p:spPr>
        <p:txBody>
          <a:bodyPr wrap="square">
            <a:spAutoFit/>
          </a:bodyPr>
          <a:lstStyle/>
          <a:p>
            <a:pPr algn="just" eaLnBrk="1" hangingPunct="1">
              <a:defRPr/>
            </a:pPr>
            <a:r>
              <a:rPr lang="en-US" altLang="ar-EG"/>
              <a:t>Initiating structure means:</a:t>
            </a:r>
          </a:p>
          <a:p>
            <a:pPr algn="just" eaLnBrk="1" hangingPunct="1">
              <a:defRPr/>
            </a:pPr>
            <a:r>
              <a:rPr lang="en-US" altLang="ar-EG"/>
              <a:t> the extent to which a leader defines leader and group member roles, initiates actions, organizes group activities, and defines how tasks are to be accomplished by the group.</a:t>
            </a:r>
          </a:p>
          <a:p>
            <a:pPr eaLnBrk="1" hangingPunct="1">
              <a:defRPr/>
            </a:pPr>
            <a:r>
              <a:rPr lang="en-US" altLang="ar-EG"/>
              <a:t> Measures of initiating structure:</a:t>
            </a:r>
          </a:p>
          <a:p>
            <a:pPr lvl="1" eaLnBrk="1" hangingPunct="1">
              <a:defRPr/>
            </a:pPr>
            <a:r>
              <a:rPr lang="en-US" altLang="ar-EG" sz="2400" b="1">
                <a:solidFill>
                  <a:srgbClr val="CC6600"/>
                </a:solidFill>
                <a:ea typeface="+mn-ea"/>
                <a:cs typeface="+mn-cs"/>
              </a:rPr>
              <a:t>Trying out new ideas </a:t>
            </a:r>
          </a:p>
          <a:p>
            <a:pPr lvl="1" eaLnBrk="1" hangingPunct="1">
              <a:defRPr/>
            </a:pPr>
            <a:r>
              <a:rPr lang="en-US" altLang="ar-EG" sz="2400" b="1">
                <a:solidFill>
                  <a:srgbClr val="CC6600"/>
                </a:solidFill>
                <a:ea typeface="+mn-ea"/>
                <a:cs typeface="+mn-cs"/>
              </a:rPr>
              <a:t>Encouraging slow workers to work harder</a:t>
            </a:r>
          </a:p>
          <a:p>
            <a:pPr lvl="1" eaLnBrk="1" hangingPunct="1">
              <a:defRPr/>
            </a:pPr>
            <a:r>
              <a:rPr lang="en-US" altLang="ar-EG" sz="2400" b="1">
                <a:solidFill>
                  <a:srgbClr val="CC6600"/>
                </a:solidFill>
                <a:ea typeface="+mn-ea"/>
                <a:cs typeface="+mn-cs"/>
              </a:rPr>
              <a:t>Meeting deadlines</a:t>
            </a:r>
          </a:p>
          <a:p>
            <a:pPr lvl="1" eaLnBrk="1" hangingPunct="1">
              <a:defRPr/>
            </a:pPr>
            <a:r>
              <a:rPr lang="en-US" altLang="ar-EG" sz="2400" b="1">
                <a:solidFill>
                  <a:srgbClr val="CC6600"/>
                </a:solidFill>
                <a:ea typeface="+mn-ea"/>
                <a:cs typeface="+mn-cs"/>
              </a:rPr>
              <a:t>Meeting at scheduled times</a:t>
            </a:r>
          </a:p>
          <a:p>
            <a:pPr lvl="1" eaLnBrk="1" hangingPunct="1">
              <a:defRPr/>
            </a:pPr>
            <a:r>
              <a:rPr lang="en-US" altLang="ar-EG" sz="2400" b="1">
                <a:solidFill>
                  <a:srgbClr val="CC6600"/>
                </a:solidFill>
                <a:ea typeface="+mn-ea"/>
                <a:cs typeface="+mn-cs"/>
              </a:rPr>
              <a:t>Making sure everyone works to capacity</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28400878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Behavior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416320"/>
          </a:xfrm>
          <a:prstGeom prst="rect">
            <a:avLst/>
          </a:prstGeom>
          <a:noFill/>
        </p:spPr>
        <p:txBody>
          <a:bodyPr wrap="square">
            <a:spAutoFit/>
          </a:bodyPr>
          <a:lstStyle/>
          <a:p>
            <a:pPr eaLnBrk="1" hangingPunct="1">
              <a:defRPr/>
            </a:pPr>
            <a:r>
              <a:rPr lang="en-US" altLang="ar-EG"/>
              <a:t>Showing consideration means… </a:t>
            </a:r>
            <a:br>
              <a:rPr lang="en-US" altLang="ar-EG"/>
            </a:br>
            <a:r>
              <a:rPr lang="en-US" altLang="ar-EG"/>
              <a:t>taking action to develop trust, respect, support, and friendship with subordinates</a:t>
            </a:r>
          </a:p>
          <a:p>
            <a:pPr eaLnBrk="1" hangingPunct="1">
              <a:defRPr/>
            </a:pPr>
            <a:r>
              <a:rPr lang="en-US" altLang="ar-EG"/>
              <a:t> Measures of consideration:</a:t>
            </a:r>
          </a:p>
          <a:p>
            <a:pPr lvl="1" eaLnBrk="1" hangingPunct="1">
              <a:defRPr/>
            </a:pPr>
            <a:r>
              <a:rPr lang="en-US" altLang="ar-EG" sz="2400" b="1">
                <a:solidFill>
                  <a:srgbClr val="CC6600"/>
                </a:solidFill>
                <a:ea typeface="+mn-ea"/>
                <a:cs typeface="+mn-cs"/>
              </a:rPr>
              <a:t>Being helpful</a:t>
            </a:r>
          </a:p>
          <a:p>
            <a:pPr lvl="1" eaLnBrk="1" hangingPunct="1">
              <a:defRPr/>
            </a:pPr>
            <a:r>
              <a:rPr lang="en-US" altLang="ar-EG" sz="2400" b="1">
                <a:solidFill>
                  <a:srgbClr val="CC6600"/>
                </a:solidFill>
                <a:ea typeface="+mn-ea"/>
                <a:cs typeface="+mn-cs"/>
              </a:rPr>
              <a:t>Treating all people as equals</a:t>
            </a:r>
          </a:p>
          <a:p>
            <a:pPr lvl="1" eaLnBrk="1" hangingPunct="1">
              <a:defRPr/>
            </a:pPr>
            <a:r>
              <a:rPr lang="en-US" altLang="ar-EG" sz="2400" b="1">
                <a:solidFill>
                  <a:srgbClr val="CC6600"/>
                </a:solidFill>
                <a:ea typeface="+mn-ea"/>
                <a:cs typeface="+mn-cs"/>
              </a:rPr>
              <a:t>Willing to make changes</a:t>
            </a:r>
          </a:p>
          <a:p>
            <a:pPr lvl="1" eaLnBrk="1" hangingPunct="1">
              <a:defRPr/>
            </a:pPr>
            <a:r>
              <a:rPr lang="en-US" altLang="ar-EG" sz="2400" b="1">
                <a:solidFill>
                  <a:srgbClr val="CC6600"/>
                </a:solidFill>
                <a:ea typeface="+mn-ea"/>
                <a:cs typeface="+mn-cs"/>
              </a:rPr>
              <a:t>Standing behind subordinates</a:t>
            </a:r>
          </a:p>
          <a:p>
            <a:pPr lvl="1" eaLnBrk="1" hangingPunct="1">
              <a:defRPr/>
            </a:pPr>
            <a:r>
              <a:rPr lang="en-US" altLang="ar-EG" sz="2400" b="1">
                <a:solidFill>
                  <a:srgbClr val="CC6600"/>
                </a:solidFill>
                <a:ea typeface="+mn-ea"/>
                <a:cs typeface="+mn-cs"/>
              </a:rPr>
              <a:t>Doing things to make group membership pleasant</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9283904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Contingency Theory ( 1960)</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970318"/>
          </a:xfrm>
          <a:prstGeom prst="rect">
            <a:avLst/>
          </a:prstGeom>
          <a:noFill/>
        </p:spPr>
        <p:txBody>
          <a:bodyPr wrap="square">
            <a:spAutoFit/>
          </a:bodyPr>
          <a:lstStyle/>
          <a:p>
            <a:pPr eaLnBrk="1" hangingPunct="1">
              <a:defRPr/>
            </a:pPr>
            <a:r>
              <a:rPr lang="en-US" altLang="ar-EG" dirty="0"/>
              <a:t>Both trait and behavioral theories tried to identify the one best leader or </a:t>
            </a:r>
            <a:r>
              <a:rPr lang="en-US" altLang="ar-EG" u="sng" dirty="0"/>
              <a:t>style for all situations</a:t>
            </a:r>
          </a:p>
          <a:p>
            <a:pPr lvl="1" eaLnBrk="1" hangingPunct="1">
              <a:defRPr/>
            </a:pPr>
            <a:r>
              <a:rPr lang="en-US" altLang="ar-EG" sz="2400" b="1" dirty="0">
                <a:solidFill>
                  <a:srgbClr val="CC6600"/>
                </a:solidFill>
                <a:ea typeface="+mn-ea"/>
                <a:cs typeface="+mn-cs"/>
              </a:rPr>
              <a:t>By the late 1960s, it became apparent that there is no such universal answer.</a:t>
            </a:r>
          </a:p>
          <a:p>
            <a:pPr lvl="1" eaLnBrk="1" hangingPunct="1">
              <a:defRPr/>
            </a:pPr>
            <a:r>
              <a:rPr lang="en-US" altLang="ar-EG" sz="2400" b="1" dirty="0">
                <a:solidFill>
                  <a:srgbClr val="CC6600"/>
                </a:solidFill>
                <a:ea typeface="+mn-ea"/>
                <a:cs typeface="+mn-cs"/>
              </a:rPr>
              <a:t>The Contingency Leadership theory argues that there is no single way of leading and that every leadership style should be based on certain situations, which signifies that there are certain people who perform at the maximum level in certain places; but at minimal performance when taken out of their element.</a:t>
            </a:r>
          </a:p>
        </p:txBody>
      </p:sp>
    </p:spTree>
    <p:extLst>
      <p:ext uri="{BB962C8B-B14F-4D97-AF65-F5344CB8AC3E}">
        <p14:creationId xmlns:p14="http://schemas.microsoft.com/office/powerpoint/2010/main" val="25520049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Contingency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1174" y="1743157"/>
            <a:ext cx="6889652" cy="1477328"/>
          </a:xfrm>
          <a:prstGeom prst="rect">
            <a:avLst/>
          </a:prstGeom>
          <a:noFill/>
        </p:spPr>
        <p:txBody>
          <a:bodyPr wrap="square">
            <a:spAutoFit/>
          </a:bodyPr>
          <a:lstStyle/>
          <a:p>
            <a:pPr eaLnBrk="1" hangingPunct="1">
              <a:spcBef>
                <a:spcPct val="50000"/>
              </a:spcBef>
              <a:defRPr/>
            </a:pPr>
            <a:r>
              <a:rPr lang="en-US" altLang="ar-EG"/>
              <a:t>Leadership effectiveness depends on a </a:t>
            </a:r>
            <a:r>
              <a:rPr lang="en-US" altLang="ar-EG" i="1"/>
              <a:t>combination</a:t>
            </a:r>
            <a:r>
              <a:rPr lang="en-US" altLang="ar-EG"/>
              <a:t> of the:</a:t>
            </a:r>
          </a:p>
          <a:p>
            <a:pPr lvl="1" eaLnBrk="1" hangingPunct="1">
              <a:defRPr/>
            </a:pPr>
            <a:r>
              <a:rPr lang="en-US" altLang="ar-EG" sz="2400" b="1">
                <a:solidFill>
                  <a:srgbClr val="CC6600"/>
                </a:solidFill>
                <a:ea typeface="+mn-ea"/>
                <a:cs typeface="+mn-cs"/>
              </a:rPr>
              <a:t>Leader </a:t>
            </a:r>
          </a:p>
          <a:p>
            <a:pPr lvl="1" eaLnBrk="1" hangingPunct="1">
              <a:defRPr/>
            </a:pPr>
            <a:r>
              <a:rPr lang="en-US" altLang="ar-EG" sz="2400" b="1">
                <a:solidFill>
                  <a:srgbClr val="CC6600"/>
                </a:solidFill>
                <a:ea typeface="+mn-ea"/>
                <a:cs typeface="+mn-cs"/>
              </a:rPr>
              <a:t>Followers </a:t>
            </a:r>
          </a:p>
          <a:p>
            <a:pPr lvl="1" eaLnBrk="1" hangingPunct="1">
              <a:defRPr/>
            </a:pPr>
            <a:r>
              <a:rPr lang="en-US" altLang="ar-EG" sz="2400" b="1">
                <a:solidFill>
                  <a:srgbClr val="CC6600"/>
                </a:solidFill>
                <a:ea typeface="+mn-ea"/>
                <a:cs typeface="+mn-cs"/>
              </a:rPr>
              <a:t>Situational factors</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7044446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Contingency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490186"/>
          </a:xfrm>
          <a:prstGeom prst="rect">
            <a:avLst/>
          </a:prstGeom>
          <a:noFill/>
        </p:spPr>
        <p:txBody>
          <a:bodyPr wrap="square">
            <a:spAutoFit/>
          </a:bodyPr>
          <a:lstStyle/>
          <a:p>
            <a:pPr marL="457200" lvl="1" indent="0" eaLnBrk="1" hangingPunct="1">
              <a:buFont typeface="Times New Roman" panose="02020603050405020304" pitchFamily="18" charset="0"/>
              <a:buNone/>
              <a:defRPr/>
            </a:pPr>
            <a:r>
              <a:rPr lang="en-US" altLang="ar-EG" sz="2400" b="1" dirty="0">
                <a:solidFill>
                  <a:srgbClr val="CC6600"/>
                </a:solidFill>
                <a:ea typeface="+mn-ea"/>
                <a:cs typeface="+mn-cs"/>
              </a:rPr>
              <a:t>Most agree that leadership effectiveness depends on the leader, the followers, and situation variables</a:t>
            </a:r>
          </a:p>
          <a:p>
            <a:pPr eaLnBrk="1" hangingPunct="1">
              <a:spcBef>
                <a:spcPct val="60000"/>
              </a:spcBef>
              <a:defRPr/>
            </a:pPr>
            <a:r>
              <a:rPr lang="en-US" altLang="ar-EG" dirty="0"/>
              <a:t>Leaders in different situations need different interests, values, and skills</a:t>
            </a:r>
          </a:p>
          <a:p>
            <a:pPr lvl="1" eaLnBrk="1" hangingPunct="1">
              <a:defRPr/>
            </a:pPr>
            <a:r>
              <a:rPr lang="en-US" altLang="ar-EG" sz="2400" b="1" dirty="0">
                <a:solidFill>
                  <a:srgbClr val="CC6600"/>
                </a:solidFill>
                <a:ea typeface="+mn-ea"/>
                <a:cs typeface="+mn-cs"/>
              </a:rPr>
              <a:t>A leader in a bank differs from one on a farm</a:t>
            </a:r>
          </a:p>
          <a:p>
            <a:pPr lvl="1" eaLnBrk="1" hangingPunct="1">
              <a:defRPr/>
            </a:pPr>
            <a:r>
              <a:rPr lang="en-US" altLang="ar-EG" sz="2400" b="1" dirty="0">
                <a:solidFill>
                  <a:srgbClr val="CC6600"/>
                </a:solidFill>
                <a:ea typeface="+mn-ea"/>
                <a:cs typeface="+mn-cs"/>
              </a:rPr>
              <a:t>Experienced vs new followers have different needs</a:t>
            </a:r>
          </a:p>
          <a:p>
            <a:pPr lvl="1" eaLnBrk="1" hangingPunct="1">
              <a:defRPr/>
            </a:pPr>
            <a:r>
              <a:rPr lang="en-US" altLang="ar-EG" sz="2400" b="1" dirty="0">
                <a:solidFill>
                  <a:srgbClr val="CC6600"/>
                </a:solidFill>
                <a:ea typeface="+mn-ea"/>
                <a:cs typeface="+mn-cs"/>
              </a:rPr>
              <a:t>Situational factors include the job performed, the workplace culture, and task urgency</a:t>
            </a:r>
          </a:p>
        </p:txBody>
      </p:sp>
    </p:spTree>
    <p:extLst>
      <p:ext uri="{BB962C8B-B14F-4D97-AF65-F5344CB8AC3E}">
        <p14:creationId xmlns:p14="http://schemas.microsoft.com/office/powerpoint/2010/main" val="17372193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Contingency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785652"/>
          </a:xfrm>
          <a:prstGeom prst="rect">
            <a:avLst/>
          </a:prstGeom>
          <a:noFill/>
        </p:spPr>
        <p:txBody>
          <a:bodyPr wrap="square">
            <a:spAutoFit/>
          </a:bodyPr>
          <a:lstStyle/>
          <a:p>
            <a:pPr eaLnBrk="1" hangingPunct="1">
              <a:spcAft>
                <a:spcPct val="50000"/>
              </a:spcAft>
              <a:defRPr/>
            </a:pPr>
            <a:r>
              <a:rPr lang="en-US" altLang="ar-EG" sz="2400" dirty="0"/>
              <a:t>Leadership results when… </a:t>
            </a:r>
            <a:br>
              <a:rPr lang="en-US" altLang="ar-EG" sz="2400" dirty="0"/>
            </a:br>
            <a:r>
              <a:rPr lang="en-US" altLang="ar-EG" sz="2400" dirty="0"/>
              <a:t>the ideas and deeds ( actions) of the leader match the </a:t>
            </a:r>
            <a:r>
              <a:rPr lang="en-US" altLang="ar-EG" sz="2400" u="sng" dirty="0"/>
              <a:t>needs and expectations </a:t>
            </a:r>
            <a:r>
              <a:rPr lang="en-US" altLang="ar-EG" sz="2400" dirty="0"/>
              <a:t>of the follower in a particular situation</a:t>
            </a:r>
          </a:p>
          <a:p>
            <a:pPr eaLnBrk="1" hangingPunct="1">
              <a:defRPr/>
            </a:pPr>
            <a:r>
              <a:rPr lang="en-US" altLang="ar-EG" sz="2400" dirty="0"/>
              <a:t>Examples:</a:t>
            </a:r>
          </a:p>
          <a:p>
            <a:pPr lvl="1" eaLnBrk="1" hangingPunct="1">
              <a:defRPr/>
            </a:pPr>
            <a:r>
              <a:rPr lang="en-US" altLang="ar-EG" sz="2400" b="1" dirty="0">
                <a:solidFill>
                  <a:srgbClr val="CC6600"/>
                </a:solidFill>
                <a:ea typeface="+mn-ea"/>
                <a:cs typeface="+mn-cs"/>
              </a:rPr>
              <a:t>Nelson Mandela </a:t>
            </a:r>
          </a:p>
          <a:p>
            <a:pPr lvl="1" eaLnBrk="1" hangingPunct="1">
              <a:spcAft>
                <a:spcPct val="50000"/>
              </a:spcAft>
              <a:defRPr/>
            </a:pPr>
            <a:r>
              <a:rPr lang="en-US" altLang="ar-EG" sz="2400" b="1" dirty="0">
                <a:solidFill>
                  <a:srgbClr val="CC6600"/>
                </a:solidFill>
                <a:ea typeface="+mn-ea"/>
                <a:cs typeface="+mn-cs"/>
              </a:rPr>
              <a:t>Adolf Hitler</a:t>
            </a:r>
          </a:p>
          <a:p>
            <a:pPr eaLnBrk="1" hangingPunct="1">
              <a:defRPr/>
            </a:pPr>
            <a:r>
              <a:rPr lang="en-US" altLang="ar-EG" sz="2400" u="sng" dirty="0"/>
              <a:t>For leadership to take place, the leader, followers, and situation must match </a:t>
            </a:r>
          </a:p>
        </p:txBody>
      </p:sp>
    </p:spTree>
    <p:extLst>
      <p:ext uri="{BB962C8B-B14F-4D97-AF65-F5344CB8AC3E}">
        <p14:creationId xmlns:p14="http://schemas.microsoft.com/office/powerpoint/2010/main" val="33092674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236448"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Transactional Theory ( 1970)</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4278094"/>
          </a:xfrm>
          <a:prstGeom prst="rect">
            <a:avLst/>
          </a:prstGeom>
          <a:noFill/>
        </p:spPr>
        <p:txBody>
          <a:bodyPr wrap="square">
            <a:spAutoFit/>
          </a:bodyPr>
          <a:lstStyle/>
          <a:p>
            <a:pPr>
              <a:defRPr/>
            </a:pPr>
            <a:r>
              <a:rPr lang="en-US" altLang="ar-EG" sz="2400" dirty="0"/>
              <a:t>Transactional theories, also known as exchange theories of leadership, are characterized by a transaction made between the leader and the followers. </a:t>
            </a:r>
            <a:r>
              <a:rPr lang="en-US" altLang="ar-EG" sz="2400" u="sng" dirty="0"/>
              <a:t>In fact, the theory values a positive and mutually beneficial relationship.</a:t>
            </a:r>
          </a:p>
          <a:p>
            <a:pPr marL="0" indent="0">
              <a:buFont typeface="Wingdings" panose="05000000000000000000" pitchFamily="2" charset="2"/>
              <a:buNone/>
              <a:defRPr/>
            </a:pPr>
            <a:endParaRPr lang="en-US" altLang="ar-EG" sz="2400" u="sng" dirty="0"/>
          </a:p>
          <a:p>
            <a:pPr>
              <a:defRPr/>
            </a:pPr>
            <a:r>
              <a:rPr lang="en-US" altLang="ar-EG" sz="2400" dirty="0"/>
              <a:t>For the transactional theories to be effective and as a result have motivational value, the leader must find a means to align to adequately reward (or punish) his follower, for performing leader-assigned task. </a:t>
            </a:r>
          </a:p>
          <a:p>
            <a:pPr>
              <a:defRPr/>
            </a:pPr>
            <a:endParaRPr lang="en-US" altLang="ar-EG" sz="3200" dirty="0"/>
          </a:p>
        </p:txBody>
      </p:sp>
    </p:spTree>
    <p:extLst>
      <p:ext uri="{BB962C8B-B14F-4D97-AF65-F5344CB8AC3E}">
        <p14:creationId xmlns:p14="http://schemas.microsoft.com/office/powerpoint/2010/main" val="35127139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Transactional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416320"/>
          </a:xfrm>
          <a:prstGeom prst="rect">
            <a:avLst/>
          </a:prstGeom>
          <a:noFill/>
        </p:spPr>
        <p:txBody>
          <a:bodyPr wrap="square">
            <a:spAutoFit/>
          </a:bodyPr>
          <a:lstStyle/>
          <a:p>
            <a:pPr marL="0" indent="0" algn="just">
              <a:buFontTx/>
              <a:buNone/>
            </a:pPr>
            <a:r>
              <a:rPr lang="en-US" altLang="ar-EG" sz="2400" dirty="0"/>
              <a:t>Transactional leadership styles are more concerned with maintaining the normal flow of operations. Transactional leadership can be described as "keeping the ship afloat." Transactional leaders use disciplinary power and an array of incentives to motivate employees to perform at their best. The term "transactional" refers to the fact that this type of leader essentially motivates subordinates by exchanging rewards for performance. </a:t>
            </a:r>
            <a:endParaRPr lang="ar-EG" altLang="ar-EG" sz="3200" dirty="0"/>
          </a:p>
        </p:txBody>
      </p:sp>
    </p:spTree>
    <p:extLst>
      <p:ext uri="{BB962C8B-B14F-4D97-AF65-F5344CB8AC3E}">
        <p14:creationId xmlns:p14="http://schemas.microsoft.com/office/powerpoint/2010/main" val="10451990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Transactional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2062103"/>
          </a:xfrm>
          <a:prstGeom prst="rect">
            <a:avLst/>
          </a:prstGeom>
          <a:noFill/>
        </p:spPr>
        <p:txBody>
          <a:bodyPr wrap="square">
            <a:spAutoFit/>
          </a:bodyPr>
          <a:lstStyle/>
          <a:p>
            <a:pPr algn="just" eaLnBrk="1" hangingPunct="1">
              <a:defRPr/>
            </a:pPr>
            <a:r>
              <a:rPr lang="en-US" altLang="ar-EG" sz="2400"/>
              <a:t>A transactional leader generally does not look ahead in strategically guiding an organization to a position of market leadership; instead, these managers are solely concerned with making sure everything flows smoothly today</a:t>
            </a:r>
            <a:r>
              <a:rPr lang="en-US" altLang="ar-EG" sz="3200"/>
              <a:t>.</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15005092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Transformational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046988"/>
          </a:xfrm>
          <a:prstGeom prst="rect">
            <a:avLst/>
          </a:prstGeom>
          <a:noFill/>
        </p:spPr>
        <p:txBody>
          <a:bodyPr wrap="square">
            <a:spAutoFit/>
          </a:bodyPr>
          <a:lstStyle/>
          <a:p>
            <a:pPr algn="just" eaLnBrk="1" hangingPunct="1">
              <a:defRPr/>
            </a:pPr>
            <a:r>
              <a:rPr lang="en-US" altLang="ar-EG" sz="2400" dirty="0"/>
              <a:t>A transformational leader goes beyond managing day-to-day operations and crafts strategies for taking his company, department or work team to the next level of performance and success. Transformational leadership styles focus on team-building, motivation and collaboration with employees at different levels of an organization to accomplish change for the better.</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9449620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Transformational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2554545"/>
          </a:xfrm>
          <a:prstGeom prst="rect">
            <a:avLst/>
          </a:prstGeom>
          <a:noFill/>
        </p:spPr>
        <p:txBody>
          <a:bodyPr wrap="square">
            <a:spAutoFit/>
          </a:bodyPr>
          <a:lstStyle/>
          <a:p>
            <a:pPr algn="just" eaLnBrk="1" hangingPunct="1">
              <a:defRPr/>
            </a:pPr>
            <a:r>
              <a:rPr lang="en-US" altLang="ar-EG" sz="3200"/>
              <a:t>Transformational leaders set goals and incentives to push their subordinates to higher performance levels, while providing opportunities for personal and professional growth for each employee.</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25654943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89157"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Advantages of both Transactional </a:t>
            </a:r>
            <a:r>
              <a:rPr lang="en-US" sz="2400" dirty="0" smtClean="0">
                <a:solidFill>
                  <a:schemeClr val="bg1"/>
                </a:solidFill>
                <a:latin typeface="Tajawal Medium" panose="00000600000000000000" pitchFamily="2" charset="-78"/>
                <a:cs typeface="Tajawal Medium" panose="00000600000000000000" pitchFamily="2" charset="-78"/>
              </a:rPr>
              <a:t>&amp; Transformational </a:t>
            </a:r>
            <a:r>
              <a:rPr lang="en-US" sz="2400" dirty="0">
                <a:solidFill>
                  <a:schemeClr val="bg1"/>
                </a:solidFill>
                <a:latin typeface="Tajawal Medium" panose="00000600000000000000" pitchFamily="2" charset="-78"/>
                <a:cs typeface="Tajawal Medium" panose="00000600000000000000" pitchFamily="2" charset="-78"/>
              </a:rPr>
              <a:t>Styles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046988"/>
          </a:xfrm>
          <a:prstGeom prst="rect">
            <a:avLst/>
          </a:prstGeom>
          <a:noFill/>
        </p:spPr>
        <p:txBody>
          <a:bodyPr wrap="square">
            <a:spAutoFit/>
          </a:bodyPr>
          <a:lstStyle/>
          <a:p>
            <a:pPr algn="just" eaLnBrk="1" hangingPunct="1">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Both leadership styles are needed for guiding an organization to success. </a:t>
            </a:r>
            <a:r>
              <a:rPr kumimoji="0" lang="en-US" altLang="ar-EG" sz="2400" b="1" i="0" u="sng"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Transactional leaders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provide distinct advantages through their abilities to address small operational details quickly. </a:t>
            </a:r>
            <a:r>
              <a:rPr kumimoji="0" lang="en-US" altLang="ar-EG" sz="2400" b="1" i="0" u="sng"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Transactional leaders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handle all the details that come together to build a strong reputation in the marketplace, while keeping employees productive on the front line.</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3532958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Advantages of both Transactional &amp; Transformational Styles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2308324"/>
          </a:xfrm>
          <a:prstGeom prst="rect">
            <a:avLst/>
          </a:prstGeom>
          <a:noFill/>
        </p:spPr>
        <p:txBody>
          <a:bodyPr wrap="square">
            <a:spAutoFit/>
          </a:bodyPr>
          <a:lstStyle/>
          <a:p>
            <a:pPr algn="just" eaLnBrk="1" hangingPunct="1">
              <a:defRPr/>
            </a:pPr>
            <a:r>
              <a:rPr kumimoji="0" lang="en-US" altLang="ar-EG" sz="2400" b="1" i="0" u="sng"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Transformational leadership </a:t>
            </a: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styles are crucial to the strategic development of a small business. Small businesses with transformational leaders at the helm shoot for ambitious goals, and can  achieve rapid success through the vision and team-building skills of the leader</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873675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774688"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Contemporarily Theory of Leadership ( The Fiedler Model)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128838" y="1610200"/>
            <a:ext cx="7527749" cy="4598182"/>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Fred Fiedler developed the first comprehensive contingency model for leadership. The </a:t>
            </a: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Fiedler contingency model </a:t>
            </a: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proposes </a:t>
            </a:r>
            <a:r>
              <a:rPr kumimoji="0" lang="en-US" altLang="en-US" sz="2400" b="0" i="0" u="sng" strike="noStrike" kern="0" cap="none" spc="0" normalizeH="0" baseline="0" noProof="0">
                <a:ln>
                  <a:noFill/>
                </a:ln>
                <a:solidFill>
                  <a:srgbClr val="CC6600"/>
                </a:solidFill>
                <a:effectLst/>
                <a:uLnTx/>
                <a:uFillTx/>
                <a:latin typeface="Times New Roman" pitchFamily="18" charset="0"/>
                <a:ea typeface="+mn-ea"/>
                <a:cs typeface="+mn-cs"/>
              </a:rPr>
              <a:t>that effective group performance depends on the proper match between the leader’s style and the degree to which </a:t>
            </a:r>
            <a:r>
              <a:rPr kumimoji="0" lang="en-US" altLang="en-US" sz="2400" b="1" i="0" u="sng" strike="noStrike" kern="0" cap="none" spc="0" normalizeH="0" baseline="0" noProof="0">
                <a:ln>
                  <a:noFill/>
                </a:ln>
                <a:solidFill>
                  <a:srgbClr val="CC6600"/>
                </a:solidFill>
                <a:effectLst/>
                <a:uLnTx/>
                <a:uFillTx/>
                <a:latin typeface="Times New Roman" pitchFamily="18" charset="0"/>
                <a:ea typeface="+mn-ea"/>
                <a:cs typeface="+mn-cs"/>
              </a:rPr>
              <a:t>the situation </a:t>
            </a:r>
            <a:r>
              <a:rPr kumimoji="0" lang="en-US" altLang="en-US" sz="2400" b="0" i="0" u="sng" strike="noStrike" kern="0" cap="none" spc="0" normalizeH="0" baseline="0" noProof="0">
                <a:ln>
                  <a:noFill/>
                </a:ln>
                <a:solidFill>
                  <a:srgbClr val="CC6600"/>
                </a:solidFill>
                <a:effectLst/>
                <a:uLnTx/>
                <a:uFillTx/>
                <a:latin typeface="Times New Roman" pitchFamily="18" charset="0"/>
                <a:ea typeface="+mn-ea"/>
                <a:cs typeface="+mn-cs"/>
              </a:rPr>
              <a:t>gives the leader control.</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Fiedler assumes an individual’s leadership style is fixed. This means if a situation requires a task-oriented leader and the person in the leadership position is relationship oriented, either the situation has to be modified or the leader has to be replaced to achieve optimal effectiveness.</a:t>
            </a: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4592601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Situational Leadership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859518"/>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rPr>
              <a:t>Situational leadership theory (SLT) focuses on the followers</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 </a:t>
            </a:r>
            <a:r>
              <a:rPr kumimoji="0" lang="en-US" altLang="en-US" sz="2400" b="0" i="0" u="sng" strike="noStrike" kern="0" cap="none" spc="0" normalizeH="0" baseline="0" noProof="0" dirty="0">
                <a:ln>
                  <a:noFill/>
                </a:ln>
                <a:solidFill>
                  <a:srgbClr val="CC6600"/>
                </a:solidFill>
                <a:effectLst/>
                <a:uLnTx/>
                <a:uFillTx/>
                <a:latin typeface="Times New Roman" pitchFamily="18" charset="0"/>
                <a:ea typeface="+mn-ea"/>
                <a:cs typeface="+mn-cs"/>
              </a:rPr>
              <a:t>It says successful leadership depends on selecting the right leadership style contingent on the followers’ </a:t>
            </a:r>
            <a:r>
              <a:rPr kumimoji="0" lang="en-US" altLang="en-US" sz="2400" b="0" i="1" u="sng" strike="noStrike" kern="0" cap="none" spc="0" normalizeH="0" baseline="0" noProof="0" dirty="0">
                <a:ln>
                  <a:noFill/>
                </a:ln>
                <a:solidFill>
                  <a:srgbClr val="CC6600"/>
                </a:solidFill>
                <a:effectLst/>
                <a:uLnTx/>
                <a:uFillTx/>
                <a:latin typeface="Times New Roman" pitchFamily="18" charset="0"/>
                <a:ea typeface="+mn-ea"/>
                <a:cs typeface="+mn-cs"/>
              </a:rPr>
              <a:t>readiness, </a:t>
            </a:r>
            <a:r>
              <a:rPr kumimoji="0" lang="en-US" altLang="en-US" sz="2400" b="0" i="0" u="sng" strike="noStrike" kern="0" cap="none" spc="0" normalizeH="0" baseline="0" noProof="0" dirty="0">
                <a:ln>
                  <a:noFill/>
                </a:ln>
                <a:solidFill>
                  <a:srgbClr val="CC6600"/>
                </a:solidFill>
                <a:effectLst/>
                <a:uLnTx/>
                <a:uFillTx/>
                <a:latin typeface="Times New Roman" pitchFamily="18" charset="0"/>
                <a:ea typeface="+mn-ea"/>
                <a:cs typeface="+mn-cs"/>
              </a:rPr>
              <a:t>or the extent to which they are willing and able to accomplish a specific task.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A leader should choose one of four behaviors depending on follower readiness.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If followers are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unable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and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unwilling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to do a task, the leader needs to give clear and specific directions;</a:t>
            </a:r>
          </a:p>
        </p:txBody>
      </p:sp>
    </p:spTree>
    <p:extLst>
      <p:ext uri="{BB962C8B-B14F-4D97-AF65-F5344CB8AC3E}">
        <p14:creationId xmlns:p14="http://schemas.microsoft.com/office/powerpoint/2010/main" val="21743664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Situational Leadership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1174" y="1728092"/>
            <a:ext cx="6889652" cy="1938992"/>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If they are </a:t>
            </a:r>
            <a:r>
              <a:rPr kumimoji="0" lang="en-US" altLang="en-US" sz="2400" b="0" i="1" u="none" strike="noStrike" kern="0" cap="none" spc="0" normalizeH="0" baseline="0" noProof="0">
                <a:ln>
                  <a:noFill/>
                </a:ln>
                <a:solidFill>
                  <a:srgbClr val="CC6600"/>
                </a:solidFill>
                <a:effectLst/>
                <a:uLnTx/>
                <a:uFillTx/>
                <a:latin typeface="Times New Roman" pitchFamily="18" charset="0"/>
                <a:ea typeface="+mn-ea"/>
                <a:cs typeface="+mn-cs"/>
              </a:rPr>
              <a:t>unable </a:t>
            </a: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and </a:t>
            </a:r>
            <a:r>
              <a:rPr kumimoji="0" lang="en-US" altLang="en-US" sz="2400" b="0" i="1" u="none" strike="noStrike" kern="0" cap="none" spc="0" normalizeH="0" baseline="0" noProof="0">
                <a:ln>
                  <a:noFill/>
                </a:ln>
                <a:solidFill>
                  <a:srgbClr val="CC6600"/>
                </a:solidFill>
                <a:effectLst/>
                <a:uLnTx/>
                <a:uFillTx/>
                <a:latin typeface="Times New Roman" pitchFamily="18" charset="0"/>
                <a:ea typeface="+mn-ea"/>
                <a:cs typeface="+mn-cs"/>
              </a:rPr>
              <a:t>willing, </a:t>
            </a: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the leader needs to display high task orientation to compensate for followers’ lack of ability and high relationship orientation to get them to “buy into” the leader’s desires.</a:t>
            </a: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0272104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Situational Leadership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1174" y="1728092"/>
            <a:ext cx="6889652" cy="2086725"/>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If followers are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able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and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unwilling,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the leader needs to use a supportive and participative style;</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if they are both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able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and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willing,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the leader doesn’t need to do much.</a:t>
            </a: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8900343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Path- goal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190832"/>
            <a:ext cx="6890449" cy="3724096"/>
          </a:xfrm>
          <a:prstGeom prst="rect">
            <a:avLst/>
          </a:prstGeom>
          <a:noFill/>
        </p:spPr>
        <p:txBody>
          <a:bodyPr wrap="square">
            <a:spAutoFit/>
          </a:bodyPr>
          <a:lstStyle/>
          <a:p>
            <a:pPr marR="0" lvl="0" algn="l" defTabSz="914400" rtl="0" eaLnBrk="0" fontAlgn="base" latinLnBrk="0" hangingPunct="0">
              <a:lnSpc>
                <a:spcPct val="100000"/>
              </a:lnSpc>
              <a:spcBef>
                <a:spcPct val="20000"/>
              </a:spcBef>
              <a:spcAft>
                <a:spcPct val="0"/>
              </a:spcAft>
              <a:buClr>
                <a:srgbClr val="000000"/>
              </a:buClr>
              <a:buSzTx/>
              <a:tabLst/>
              <a:defRPr/>
            </a:pPr>
            <a:r>
              <a:rPr lang="en-US" sz="2000" b="0" i="0" dirty="0">
                <a:solidFill>
                  <a:srgbClr val="202124"/>
                </a:solidFill>
                <a:effectLst/>
                <a:latin typeface="arial" panose="020B0604020202020204" pitchFamily="34" charset="0"/>
              </a:rPr>
              <a:t>The path-goal theory states that </a:t>
            </a:r>
            <a:r>
              <a:rPr lang="en-US" sz="2000" b="1" i="0" dirty="0">
                <a:solidFill>
                  <a:srgbClr val="202124"/>
                </a:solidFill>
                <a:effectLst/>
                <a:latin typeface="arial" panose="020B0604020202020204" pitchFamily="34" charset="0"/>
              </a:rPr>
              <a:t>a leader's behavior is contingent on the satisfaction, motivation, and performance of their employees</a:t>
            </a:r>
            <a:r>
              <a:rPr lang="en-US" sz="2000" b="0" i="0" dirty="0">
                <a:solidFill>
                  <a:srgbClr val="202124"/>
                </a:solidFill>
                <a:effectLst/>
                <a:latin typeface="arial" panose="020B0604020202020204" pitchFamily="34" charset="0"/>
              </a:rPr>
              <a:t>. </a:t>
            </a:r>
            <a:r>
              <a:rPr lang="en-US" sz="2000" b="0" i="0">
                <a:solidFill>
                  <a:srgbClr val="202124"/>
                </a:solidFill>
                <a:effectLst/>
                <a:latin typeface="arial" panose="020B0604020202020204" pitchFamily="34" charset="0"/>
              </a:rPr>
              <a:t>The manager's job is viewed as guiding workers to choose the best paths to reach both their goals as well as the corporation's goals.</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rPr>
              <a:t>Path-goal theory centers on how leaders motivate subordinates to accomplish designated goals Emphasizes the relationship between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rPr>
              <a:t>the leaders style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rPr>
              <a:t>the characteristics of the subordinates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rPr>
              <a:t>the work setting</a:t>
            </a:r>
          </a:p>
        </p:txBody>
      </p:sp>
    </p:spTree>
    <p:extLst>
      <p:ext uri="{BB962C8B-B14F-4D97-AF65-F5344CB8AC3E}">
        <p14:creationId xmlns:p14="http://schemas.microsoft.com/office/powerpoint/2010/main" val="16896084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Path- goal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1174" y="1728092"/>
            <a:ext cx="6889652" cy="3268587"/>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rPr>
              <a:t>Motivational Principles (based on Expectancy Theory) - Subordinates will be motivated if they believe: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rPr>
              <a:t> they are capable of performing their work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rPr>
              <a:t> that their efforts will result in a certain outcome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rPr>
              <a:t> that the payoffs for doing their work are worthwhile </a:t>
            </a:r>
          </a:p>
        </p:txBody>
      </p:sp>
    </p:spTree>
    <p:extLst>
      <p:ext uri="{BB962C8B-B14F-4D97-AF65-F5344CB8AC3E}">
        <p14:creationId xmlns:p14="http://schemas.microsoft.com/office/powerpoint/2010/main" val="23208573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Path - goal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190831"/>
            <a:ext cx="6890449" cy="5041380"/>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Leader Behaviors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Directive Leadership  Leader who gives subordinates task instruction including:  What is expected of them  How task is to be done  Timeline for task completion.</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Supportive Leadership  Refers to being friendly, approachable, and supportive as a leader and includes:  Attending to well-being &amp; human needs of subordinates’ ;  Using supportive behavior (cognitive and affective) to make work environment pleasant and more tolerant;  Increase self-confidence and lower anxiety</a:t>
            </a: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64244159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Path - goal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190831"/>
            <a:ext cx="6890449" cy="5336846"/>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Participative Leadership  Leader who invites subordinates to share in the decision-making  A participative leader:  Consults with subordinates  Seeks their ideas &amp; opinions  Integrates their input into group/organizational decisions.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Achievement Oriented Leadership  Leader who challenges subordinates to perform work at the highest level possible  An achievement oriented leader:  Establishes a high standard of excellence for subordinates;  Seeks continuous improvement;  Demonstrates a high degree of confidence in subordinates’ ability to establish &amp; achieve challenging goals.</a:t>
            </a: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96610128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Charismatic Leadership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FB5F112F-A99B-7098-B452-B5FB6E8998B0}"/>
              </a:ext>
            </a:extLst>
          </p:cNvPr>
          <p:cNvSpPr txBox="1"/>
          <p:nvPr/>
        </p:nvSpPr>
        <p:spPr>
          <a:xfrm>
            <a:off x="2786063" y="1714500"/>
            <a:ext cx="6443662" cy="3416320"/>
          </a:xfrm>
          <a:prstGeom prst="rect">
            <a:avLst/>
          </a:prstGeom>
          <a:noFill/>
        </p:spPr>
        <p:txBody>
          <a:bodyPr wrap="square">
            <a:spAutoFit/>
          </a:bodyPr>
          <a:lstStyle/>
          <a:p>
            <a:r>
              <a:rPr lang="en-US" altLang="en-US" sz="2400" b="0" dirty="0"/>
              <a:t>A leadership theory that states that followers make attributions of heroic or extraordinary leadership abilities when they observe certain behaviors.</a:t>
            </a:r>
          </a:p>
          <a:p>
            <a:r>
              <a:rPr lang="en-US" altLang="en-US" sz="2400" b="0" dirty="0"/>
              <a:t>Charismatic leader is this certain quality of an individual personality, by virtue of which he or she is set apart from ordinary people and treated as endowed with supernatural, superhuman, or at least specifically exceptional powers or qualities.</a:t>
            </a:r>
            <a:endParaRPr lang="en-US" altLang="en-US" sz="2400" dirty="0"/>
          </a:p>
        </p:txBody>
      </p:sp>
    </p:spTree>
    <p:extLst>
      <p:ext uri="{BB962C8B-B14F-4D97-AF65-F5344CB8AC3E}">
        <p14:creationId xmlns:p14="http://schemas.microsoft.com/office/powerpoint/2010/main" val="29781098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4714</TotalTime>
  <Words>2450</Words>
  <Application>Microsoft Office PowerPoint</Application>
  <PresentationFormat>Widescreen</PresentationFormat>
  <Paragraphs>263</Paragraphs>
  <Slides>41</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Arial</vt:lpstr>
      <vt:lpstr>Arial</vt:lpstr>
      <vt:lpstr>Calibri</vt:lpstr>
      <vt:lpstr>Calibri Light</vt:lpstr>
      <vt:lpstr>Comic Sans MS</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Walid  El Leithy</dc:creator>
  <cp:lastModifiedBy>Microsoft account</cp:lastModifiedBy>
  <cp:revision>196</cp:revision>
  <dcterms:created xsi:type="dcterms:W3CDTF">2022-05-27T10:44:51Z</dcterms:created>
  <dcterms:modified xsi:type="dcterms:W3CDTF">2023-01-20T09:13:36Z</dcterms:modified>
</cp:coreProperties>
</file>