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500" r:id="rId5"/>
    <p:sldId id="499" r:id="rId6"/>
    <p:sldId id="651" r:id="rId7"/>
    <p:sldId id="612" r:id="rId8"/>
    <p:sldId id="614" r:id="rId9"/>
    <p:sldId id="633" r:id="rId10"/>
    <p:sldId id="636" r:id="rId11"/>
    <p:sldId id="638" r:id="rId12"/>
    <p:sldId id="620" r:id="rId13"/>
    <p:sldId id="621" r:id="rId14"/>
    <p:sldId id="637" r:id="rId15"/>
    <p:sldId id="615" r:id="rId16"/>
    <p:sldId id="639" r:id="rId17"/>
    <p:sldId id="616" r:id="rId18"/>
    <p:sldId id="635" r:id="rId19"/>
    <p:sldId id="622" r:id="rId20"/>
    <p:sldId id="617" r:id="rId21"/>
    <p:sldId id="619" r:id="rId22"/>
    <p:sldId id="618" r:id="rId23"/>
    <p:sldId id="628" r:id="rId24"/>
    <p:sldId id="626" r:id="rId25"/>
    <p:sldId id="627" r:id="rId26"/>
    <p:sldId id="630" r:id="rId27"/>
    <p:sldId id="629" r:id="rId28"/>
    <p:sldId id="625" r:id="rId29"/>
    <p:sldId id="634" r:id="rId30"/>
    <p:sldId id="632" r:id="rId31"/>
    <p:sldId id="631" r:id="rId32"/>
    <p:sldId id="624" r:id="rId33"/>
    <p:sldId id="640" r:id="rId34"/>
    <p:sldId id="642" r:id="rId35"/>
    <p:sldId id="641" r:id="rId36"/>
    <p:sldId id="645" r:id="rId37"/>
    <p:sldId id="644" r:id="rId38"/>
    <p:sldId id="643" r:id="rId39"/>
    <p:sldId id="648" r:id="rId40"/>
    <p:sldId id="646" r:id="rId41"/>
    <p:sldId id="647" r:id="rId42"/>
    <p:sldId id="623" r:id="rId43"/>
    <p:sldId id="649" r:id="rId44"/>
    <p:sldId id="650" r:id="rId45"/>
    <p:sldId id="611" r:id="rId46"/>
    <p:sldId id="510"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0"/>
            <p14:sldId id="499"/>
            <p14:sldId id="651"/>
            <p14:sldId id="612"/>
            <p14:sldId id="614"/>
            <p14:sldId id="633"/>
            <p14:sldId id="636"/>
            <p14:sldId id="638"/>
            <p14:sldId id="620"/>
            <p14:sldId id="621"/>
            <p14:sldId id="637"/>
            <p14:sldId id="615"/>
            <p14:sldId id="639"/>
            <p14:sldId id="616"/>
            <p14:sldId id="635"/>
            <p14:sldId id="622"/>
            <p14:sldId id="617"/>
            <p14:sldId id="619"/>
            <p14:sldId id="618"/>
            <p14:sldId id="628"/>
            <p14:sldId id="626"/>
            <p14:sldId id="627"/>
            <p14:sldId id="630"/>
            <p14:sldId id="629"/>
            <p14:sldId id="625"/>
            <p14:sldId id="634"/>
            <p14:sldId id="632"/>
            <p14:sldId id="631"/>
            <p14:sldId id="624"/>
            <p14:sldId id="640"/>
            <p14:sldId id="642"/>
            <p14:sldId id="641"/>
            <p14:sldId id="645"/>
            <p14:sldId id="644"/>
            <p14:sldId id="643"/>
            <p14:sldId id="648"/>
            <p14:sldId id="646"/>
            <p14:sldId id="647"/>
            <p14:sldId id="623"/>
            <p14:sldId id="649"/>
            <p14:sldId id="650"/>
            <p14:sldId id="611"/>
            <p14:sldId id="510"/>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986"/>
    <p:restoredTop sz="93759" autoAdjust="0"/>
  </p:normalViewPr>
  <p:slideViewPr>
    <p:cSldViewPr snapToGrid="0">
      <p:cViewPr varScale="1">
        <p:scale>
          <a:sx n="101" d="100"/>
          <a:sy n="101" d="100"/>
        </p:scale>
        <p:origin x="200" y="4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86EFF03-BDD2-E34F-A5E3-C919F0963A89}" type="doc">
      <dgm:prSet loTypeId="urn:microsoft.com/office/officeart/2005/8/layout/hierarchy3" loCatId="" qsTypeId="urn:microsoft.com/office/officeart/2005/8/quickstyle/simple1" qsCatId="simple" csTypeId="urn:microsoft.com/office/officeart/2005/8/colors/accent1_2" csCatId="accent1" phldr="1"/>
      <dgm:spPr/>
      <dgm:t>
        <a:bodyPr/>
        <a:lstStyle/>
        <a:p>
          <a:endParaRPr lang="en-US"/>
        </a:p>
      </dgm:t>
    </dgm:pt>
    <dgm:pt modelId="{0F68FC50-326E-5649-97D1-E2A4697D4DB8}">
      <dgm:prSet phldrT="[Text]" custT="1"/>
      <dgm:spPr/>
      <dgm:t>
        <a:bodyPr/>
        <a:lstStyle/>
        <a:p>
          <a:pPr rtl="1"/>
          <a:r>
            <a:rPr lang="ar-SA" sz="1400" b="1" dirty="0">
              <a:latin typeface="Alexandria" pitchFamily="2" charset="-78"/>
              <a:cs typeface="Alexandria" pitchFamily="2" charset="-78"/>
            </a:rPr>
            <a:t>الداخليون</a:t>
          </a:r>
          <a:endParaRPr lang="en-US" sz="1400" b="1" dirty="0">
            <a:latin typeface="Alexandria" pitchFamily="2" charset="-78"/>
            <a:cs typeface="Alexandria" pitchFamily="2" charset="-78"/>
          </a:endParaRPr>
        </a:p>
      </dgm:t>
    </dgm:pt>
    <dgm:pt modelId="{250DA166-BB70-EC4D-B025-19993ED3FD6E}" type="parTrans" cxnId="{1DF8BC05-EEA3-3B4F-AEA9-DD308683C0E8}">
      <dgm:prSet/>
      <dgm:spPr/>
      <dgm:t>
        <a:bodyPr/>
        <a:lstStyle/>
        <a:p>
          <a:endParaRPr lang="en-US" b="1">
            <a:latin typeface="Alexandria" pitchFamily="2" charset="-78"/>
            <a:cs typeface="Alexandria" pitchFamily="2" charset="-78"/>
          </a:endParaRPr>
        </a:p>
      </dgm:t>
    </dgm:pt>
    <dgm:pt modelId="{34AF38D6-6180-5A46-903C-79EB126B22CA}" type="sibTrans" cxnId="{1DF8BC05-EEA3-3B4F-AEA9-DD308683C0E8}">
      <dgm:prSet/>
      <dgm:spPr/>
      <dgm:t>
        <a:bodyPr/>
        <a:lstStyle/>
        <a:p>
          <a:endParaRPr lang="en-US" b="1">
            <a:latin typeface="Alexandria" pitchFamily="2" charset="-78"/>
            <a:cs typeface="Alexandria" pitchFamily="2" charset="-78"/>
          </a:endParaRPr>
        </a:p>
      </dgm:t>
    </dgm:pt>
    <dgm:pt modelId="{42D63E0C-F8AE-494E-BD9F-0BC448FA8D1F}">
      <dgm:prSet phldrT="[Text]"/>
      <dgm:spPr/>
      <dgm:t>
        <a:bodyPr/>
        <a:lstStyle/>
        <a:p>
          <a:pPr rtl="1"/>
          <a:r>
            <a:rPr lang="ar-SA" b="1" dirty="0">
              <a:latin typeface="Alexandria" pitchFamily="2" charset="-78"/>
              <a:cs typeface="Alexandria" pitchFamily="2" charset="-78"/>
            </a:rPr>
            <a:t>الموظفون</a:t>
          </a:r>
          <a:endParaRPr lang="en-US" b="1" dirty="0">
            <a:latin typeface="Alexandria" pitchFamily="2" charset="-78"/>
            <a:cs typeface="Alexandria" pitchFamily="2" charset="-78"/>
          </a:endParaRPr>
        </a:p>
      </dgm:t>
    </dgm:pt>
    <dgm:pt modelId="{69B4A213-673D-0641-AAD8-B442FE691418}" type="parTrans" cxnId="{630E22CF-8F54-E943-813E-06DF65A3DBCC}">
      <dgm:prSet/>
      <dgm:spPr/>
      <dgm:t>
        <a:bodyPr/>
        <a:lstStyle/>
        <a:p>
          <a:endParaRPr lang="en-US" b="1">
            <a:latin typeface="Alexandria" pitchFamily="2" charset="-78"/>
            <a:cs typeface="Alexandria" pitchFamily="2" charset="-78"/>
          </a:endParaRPr>
        </a:p>
      </dgm:t>
    </dgm:pt>
    <dgm:pt modelId="{F169D70B-4B6C-3440-B601-B4C247B60E39}" type="sibTrans" cxnId="{630E22CF-8F54-E943-813E-06DF65A3DBCC}">
      <dgm:prSet/>
      <dgm:spPr/>
      <dgm:t>
        <a:bodyPr/>
        <a:lstStyle/>
        <a:p>
          <a:endParaRPr lang="en-US" b="1">
            <a:latin typeface="Alexandria" pitchFamily="2" charset="-78"/>
            <a:cs typeface="Alexandria" pitchFamily="2" charset="-78"/>
          </a:endParaRPr>
        </a:p>
      </dgm:t>
    </dgm:pt>
    <dgm:pt modelId="{895E7FBE-8C09-2743-8606-1866A8C80361}">
      <dgm:prSet phldrT="[Text]"/>
      <dgm:spPr/>
      <dgm:t>
        <a:bodyPr/>
        <a:lstStyle/>
        <a:p>
          <a:pPr rtl="1"/>
          <a:r>
            <a:rPr lang="ar-SA" b="1" dirty="0">
              <a:latin typeface="Alexandria" pitchFamily="2" charset="-78"/>
              <a:cs typeface="Alexandria" pitchFamily="2" charset="-78"/>
            </a:rPr>
            <a:t>الادارة</a:t>
          </a:r>
          <a:endParaRPr lang="en-US" b="1" dirty="0">
            <a:latin typeface="Alexandria" pitchFamily="2" charset="-78"/>
            <a:cs typeface="Alexandria" pitchFamily="2" charset="-78"/>
          </a:endParaRPr>
        </a:p>
      </dgm:t>
    </dgm:pt>
    <dgm:pt modelId="{927F9735-F1C3-ED45-B0DF-B1E6E263D276}" type="parTrans" cxnId="{95AE495A-36E4-0349-A023-BF01558E273B}">
      <dgm:prSet/>
      <dgm:spPr/>
      <dgm:t>
        <a:bodyPr/>
        <a:lstStyle/>
        <a:p>
          <a:endParaRPr lang="en-US" b="1">
            <a:latin typeface="Alexandria" pitchFamily="2" charset="-78"/>
            <a:cs typeface="Alexandria" pitchFamily="2" charset="-78"/>
          </a:endParaRPr>
        </a:p>
      </dgm:t>
    </dgm:pt>
    <dgm:pt modelId="{BE7C3233-66FB-6040-80EC-5E8D689FDDAC}" type="sibTrans" cxnId="{95AE495A-36E4-0349-A023-BF01558E273B}">
      <dgm:prSet/>
      <dgm:spPr/>
      <dgm:t>
        <a:bodyPr/>
        <a:lstStyle/>
        <a:p>
          <a:endParaRPr lang="en-US" b="1">
            <a:latin typeface="Alexandria" pitchFamily="2" charset="-78"/>
            <a:cs typeface="Alexandria" pitchFamily="2" charset="-78"/>
          </a:endParaRPr>
        </a:p>
      </dgm:t>
    </dgm:pt>
    <dgm:pt modelId="{BA1F4ED3-5FE4-E345-B890-15DDB344C53E}">
      <dgm:prSet phldrT="[Text]" custT="1"/>
      <dgm:spPr/>
      <dgm:t>
        <a:bodyPr/>
        <a:lstStyle/>
        <a:p>
          <a:pPr rtl="1"/>
          <a:r>
            <a:rPr lang="ar-SA" sz="1400" b="1" dirty="0">
              <a:latin typeface="Alexandria" pitchFamily="2" charset="-78"/>
              <a:cs typeface="Alexandria" pitchFamily="2" charset="-78"/>
            </a:rPr>
            <a:t>الخارجيون</a:t>
          </a:r>
          <a:endParaRPr lang="en-US" sz="1400" b="1" dirty="0">
            <a:latin typeface="Alexandria" pitchFamily="2" charset="-78"/>
            <a:cs typeface="Alexandria" pitchFamily="2" charset="-78"/>
          </a:endParaRPr>
        </a:p>
      </dgm:t>
    </dgm:pt>
    <dgm:pt modelId="{F030D689-49A5-C14F-89A8-F255F49E7C4D}" type="parTrans" cxnId="{331120DD-F0F4-6B4C-84FE-215AADAD86E2}">
      <dgm:prSet/>
      <dgm:spPr/>
      <dgm:t>
        <a:bodyPr/>
        <a:lstStyle/>
        <a:p>
          <a:endParaRPr lang="en-US" b="1">
            <a:latin typeface="Alexandria" pitchFamily="2" charset="-78"/>
            <a:cs typeface="Alexandria" pitchFamily="2" charset="-78"/>
          </a:endParaRPr>
        </a:p>
      </dgm:t>
    </dgm:pt>
    <dgm:pt modelId="{56963208-C319-0846-89E7-712747DCFB4F}" type="sibTrans" cxnId="{331120DD-F0F4-6B4C-84FE-215AADAD86E2}">
      <dgm:prSet/>
      <dgm:spPr/>
      <dgm:t>
        <a:bodyPr/>
        <a:lstStyle/>
        <a:p>
          <a:endParaRPr lang="en-US" b="1">
            <a:latin typeface="Alexandria" pitchFamily="2" charset="-78"/>
            <a:cs typeface="Alexandria" pitchFamily="2" charset="-78"/>
          </a:endParaRPr>
        </a:p>
      </dgm:t>
    </dgm:pt>
    <dgm:pt modelId="{410B9063-1AC6-5A48-B75A-97D4FAD62342}">
      <dgm:prSet phldrT="[Text]"/>
      <dgm:spPr/>
      <dgm:t>
        <a:bodyPr/>
        <a:lstStyle/>
        <a:p>
          <a:pPr rtl="1"/>
          <a:r>
            <a:rPr lang="ar-SA" b="1" dirty="0">
              <a:latin typeface="Alexandria" pitchFamily="2" charset="-78"/>
              <a:cs typeface="Alexandria" pitchFamily="2" charset="-78"/>
            </a:rPr>
            <a:t>العملاء</a:t>
          </a:r>
          <a:endParaRPr lang="en-US" b="1" dirty="0">
            <a:latin typeface="Alexandria" pitchFamily="2" charset="-78"/>
            <a:cs typeface="Alexandria" pitchFamily="2" charset="-78"/>
          </a:endParaRPr>
        </a:p>
      </dgm:t>
    </dgm:pt>
    <dgm:pt modelId="{95F52575-D91E-EE4A-BECD-D4C36BBA4260}" type="parTrans" cxnId="{162DBC0D-A21C-6B49-9C96-98E7AFF84204}">
      <dgm:prSet/>
      <dgm:spPr/>
      <dgm:t>
        <a:bodyPr/>
        <a:lstStyle/>
        <a:p>
          <a:endParaRPr lang="en-US" b="1">
            <a:latin typeface="Alexandria" pitchFamily="2" charset="-78"/>
            <a:cs typeface="Alexandria" pitchFamily="2" charset="-78"/>
          </a:endParaRPr>
        </a:p>
      </dgm:t>
    </dgm:pt>
    <dgm:pt modelId="{2B79E8A0-6E6F-8D44-A963-17C5913F30D1}" type="sibTrans" cxnId="{162DBC0D-A21C-6B49-9C96-98E7AFF84204}">
      <dgm:prSet/>
      <dgm:spPr/>
      <dgm:t>
        <a:bodyPr/>
        <a:lstStyle/>
        <a:p>
          <a:endParaRPr lang="en-US" b="1">
            <a:latin typeface="Alexandria" pitchFamily="2" charset="-78"/>
            <a:cs typeface="Alexandria" pitchFamily="2" charset="-78"/>
          </a:endParaRPr>
        </a:p>
      </dgm:t>
    </dgm:pt>
    <dgm:pt modelId="{2E10237F-C503-6A44-AB93-199C55218A27}">
      <dgm:prSet phldrT="[Text]"/>
      <dgm:spPr/>
      <dgm:t>
        <a:bodyPr/>
        <a:lstStyle/>
        <a:p>
          <a:pPr rtl="1"/>
          <a:r>
            <a:rPr lang="ar-SA" b="1" dirty="0">
              <a:latin typeface="Alexandria" pitchFamily="2" charset="-78"/>
              <a:cs typeface="Alexandria" pitchFamily="2" charset="-78"/>
            </a:rPr>
            <a:t>الموردون</a:t>
          </a:r>
          <a:endParaRPr lang="en-US" b="1" dirty="0">
            <a:latin typeface="Alexandria" pitchFamily="2" charset="-78"/>
            <a:cs typeface="Alexandria" pitchFamily="2" charset="-78"/>
          </a:endParaRPr>
        </a:p>
      </dgm:t>
    </dgm:pt>
    <dgm:pt modelId="{638428B6-1E23-2345-8B9E-889FFF74E5C3}" type="parTrans" cxnId="{DE142333-77DF-284B-B7A5-C44C8DD5A802}">
      <dgm:prSet/>
      <dgm:spPr/>
      <dgm:t>
        <a:bodyPr/>
        <a:lstStyle/>
        <a:p>
          <a:endParaRPr lang="en-US" b="1">
            <a:latin typeface="Alexandria" pitchFamily="2" charset="-78"/>
            <a:cs typeface="Alexandria" pitchFamily="2" charset="-78"/>
          </a:endParaRPr>
        </a:p>
      </dgm:t>
    </dgm:pt>
    <dgm:pt modelId="{C82F9920-856D-BE42-AD80-D335E154EB6E}" type="sibTrans" cxnId="{DE142333-77DF-284B-B7A5-C44C8DD5A802}">
      <dgm:prSet/>
      <dgm:spPr/>
      <dgm:t>
        <a:bodyPr/>
        <a:lstStyle/>
        <a:p>
          <a:endParaRPr lang="en-US" b="1">
            <a:latin typeface="Alexandria" pitchFamily="2" charset="-78"/>
            <a:cs typeface="Alexandria" pitchFamily="2" charset="-78"/>
          </a:endParaRPr>
        </a:p>
      </dgm:t>
    </dgm:pt>
    <dgm:pt modelId="{223CF2C0-AC67-2941-945F-27B9A2419AD5}">
      <dgm:prSet/>
      <dgm:spPr/>
      <dgm:t>
        <a:bodyPr/>
        <a:lstStyle/>
        <a:p>
          <a:pPr rtl="1"/>
          <a:r>
            <a:rPr lang="ar-SA" b="1" dirty="0">
              <a:latin typeface="Alexandria" pitchFamily="2" charset="-78"/>
              <a:cs typeface="Alexandria" pitchFamily="2" charset="-78"/>
            </a:rPr>
            <a:t>المساهمون</a:t>
          </a:r>
          <a:endParaRPr lang="en-US" b="1" dirty="0">
            <a:latin typeface="Alexandria" pitchFamily="2" charset="-78"/>
            <a:cs typeface="Alexandria" pitchFamily="2" charset="-78"/>
          </a:endParaRPr>
        </a:p>
      </dgm:t>
    </dgm:pt>
    <dgm:pt modelId="{A3E61D8A-5FD6-EB45-9507-5EF89ED4519C}" type="parTrans" cxnId="{0EFD860A-BC8E-1947-A31E-D7D775DF11CD}">
      <dgm:prSet/>
      <dgm:spPr/>
      <dgm:t>
        <a:bodyPr/>
        <a:lstStyle/>
        <a:p>
          <a:endParaRPr lang="en-US" b="1">
            <a:latin typeface="Alexandria" pitchFamily="2" charset="-78"/>
            <a:cs typeface="Alexandria" pitchFamily="2" charset="-78"/>
          </a:endParaRPr>
        </a:p>
      </dgm:t>
    </dgm:pt>
    <dgm:pt modelId="{CFD01A4C-42E3-394D-9DC3-A0FA75E55E85}" type="sibTrans" cxnId="{0EFD860A-BC8E-1947-A31E-D7D775DF11CD}">
      <dgm:prSet/>
      <dgm:spPr/>
      <dgm:t>
        <a:bodyPr/>
        <a:lstStyle/>
        <a:p>
          <a:endParaRPr lang="en-US" b="1">
            <a:latin typeface="Alexandria" pitchFamily="2" charset="-78"/>
            <a:cs typeface="Alexandria" pitchFamily="2" charset="-78"/>
          </a:endParaRPr>
        </a:p>
      </dgm:t>
    </dgm:pt>
    <dgm:pt modelId="{30F28333-8B2D-A64B-9ACE-ACB3FF1926AE}">
      <dgm:prSet/>
      <dgm:spPr/>
      <dgm:t>
        <a:bodyPr/>
        <a:lstStyle/>
        <a:p>
          <a:pPr rtl="1"/>
          <a:r>
            <a:rPr lang="ar-SA" b="1" dirty="0">
              <a:latin typeface="Alexandria" pitchFamily="2" charset="-78"/>
              <a:cs typeface="Alexandria" pitchFamily="2" charset="-78"/>
            </a:rPr>
            <a:t>الحكومة</a:t>
          </a:r>
          <a:endParaRPr lang="en-US" b="1" dirty="0">
            <a:latin typeface="Alexandria" pitchFamily="2" charset="-78"/>
            <a:cs typeface="Alexandria" pitchFamily="2" charset="-78"/>
          </a:endParaRPr>
        </a:p>
      </dgm:t>
    </dgm:pt>
    <dgm:pt modelId="{EA034E72-9C38-7043-AF9A-5472294CF9AD}" type="parTrans" cxnId="{E837B97B-1801-D94E-8686-A9BC9E8A885B}">
      <dgm:prSet/>
      <dgm:spPr/>
      <dgm:t>
        <a:bodyPr/>
        <a:lstStyle/>
        <a:p>
          <a:endParaRPr lang="en-US" b="1">
            <a:latin typeface="Alexandria" pitchFamily="2" charset="-78"/>
            <a:cs typeface="Alexandria" pitchFamily="2" charset="-78"/>
          </a:endParaRPr>
        </a:p>
      </dgm:t>
    </dgm:pt>
    <dgm:pt modelId="{C44667E5-05BE-0644-9190-D39BE83EE040}" type="sibTrans" cxnId="{E837B97B-1801-D94E-8686-A9BC9E8A885B}">
      <dgm:prSet/>
      <dgm:spPr/>
      <dgm:t>
        <a:bodyPr/>
        <a:lstStyle/>
        <a:p>
          <a:endParaRPr lang="en-US" b="1">
            <a:latin typeface="Alexandria" pitchFamily="2" charset="-78"/>
            <a:cs typeface="Alexandria" pitchFamily="2" charset="-78"/>
          </a:endParaRPr>
        </a:p>
      </dgm:t>
    </dgm:pt>
    <dgm:pt modelId="{78CA5014-0F67-704D-B959-16F0A36EC44E}">
      <dgm:prSet/>
      <dgm:spPr/>
      <dgm:t>
        <a:bodyPr/>
        <a:lstStyle/>
        <a:p>
          <a:pPr rtl="1"/>
          <a:r>
            <a:rPr lang="ar-SA" b="1" dirty="0">
              <a:latin typeface="Alexandria" pitchFamily="2" charset="-78"/>
              <a:cs typeface="Alexandria" pitchFamily="2" charset="-78"/>
            </a:rPr>
            <a:t>المجتمع المحلي</a:t>
          </a:r>
          <a:endParaRPr lang="en-US" b="1" dirty="0">
            <a:latin typeface="Alexandria" pitchFamily="2" charset="-78"/>
            <a:cs typeface="Alexandria" pitchFamily="2" charset="-78"/>
          </a:endParaRPr>
        </a:p>
      </dgm:t>
    </dgm:pt>
    <dgm:pt modelId="{62DB89E0-E130-5A48-803A-E333FC003DF6}" type="parTrans" cxnId="{20AF779A-EFB7-054A-9EFB-1C887BB2FF73}">
      <dgm:prSet/>
      <dgm:spPr/>
      <dgm:t>
        <a:bodyPr/>
        <a:lstStyle/>
        <a:p>
          <a:endParaRPr lang="en-US" b="1">
            <a:latin typeface="Alexandria" pitchFamily="2" charset="-78"/>
            <a:cs typeface="Alexandria" pitchFamily="2" charset="-78"/>
          </a:endParaRPr>
        </a:p>
      </dgm:t>
    </dgm:pt>
    <dgm:pt modelId="{D9610A16-15A6-AC49-B041-469B4B7E1A68}" type="sibTrans" cxnId="{20AF779A-EFB7-054A-9EFB-1C887BB2FF73}">
      <dgm:prSet/>
      <dgm:spPr/>
      <dgm:t>
        <a:bodyPr/>
        <a:lstStyle/>
        <a:p>
          <a:endParaRPr lang="en-US" b="1">
            <a:latin typeface="Alexandria" pitchFamily="2" charset="-78"/>
            <a:cs typeface="Alexandria" pitchFamily="2" charset="-78"/>
          </a:endParaRPr>
        </a:p>
      </dgm:t>
    </dgm:pt>
    <dgm:pt modelId="{20A66D9F-F3AB-E147-9E90-78297C526A32}">
      <dgm:prSet/>
      <dgm:spPr/>
      <dgm:t>
        <a:bodyPr/>
        <a:lstStyle/>
        <a:p>
          <a:pPr rtl="1"/>
          <a:r>
            <a:rPr lang="ar-SA" b="1" dirty="0">
              <a:latin typeface="Alexandria" pitchFamily="2" charset="-78"/>
              <a:cs typeface="Alexandria" pitchFamily="2" charset="-78"/>
            </a:rPr>
            <a:t>الجهات التنظيمية</a:t>
          </a:r>
          <a:endParaRPr lang="en-US" b="1" dirty="0">
            <a:latin typeface="Alexandria" pitchFamily="2" charset="-78"/>
            <a:cs typeface="Alexandria" pitchFamily="2" charset="-78"/>
          </a:endParaRPr>
        </a:p>
      </dgm:t>
    </dgm:pt>
    <dgm:pt modelId="{C1AAE093-903E-0A4D-ACC9-56ACC01494D1}" type="parTrans" cxnId="{89959572-F12A-B845-8685-537A47F9FCFF}">
      <dgm:prSet/>
      <dgm:spPr/>
      <dgm:t>
        <a:bodyPr/>
        <a:lstStyle/>
        <a:p>
          <a:endParaRPr lang="en-US" b="1">
            <a:latin typeface="Alexandria" pitchFamily="2" charset="-78"/>
            <a:cs typeface="Alexandria" pitchFamily="2" charset="-78"/>
          </a:endParaRPr>
        </a:p>
      </dgm:t>
    </dgm:pt>
    <dgm:pt modelId="{93E6BC2F-A0AA-AF4B-A8C2-A6644CF3B504}" type="sibTrans" cxnId="{89959572-F12A-B845-8685-537A47F9FCFF}">
      <dgm:prSet/>
      <dgm:spPr/>
      <dgm:t>
        <a:bodyPr/>
        <a:lstStyle/>
        <a:p>
          <a:endParaRPr lang="en-US" b="1">
            <a:latin typeface="Alexandria" pitchFamily="2" charset="-78"/>
            <a:cs typeface="Alexandria" pitchFamily="2" charset="-78"/>
          </a:endParaRPr>
        </a:p>
      </dgm:t>
    </dgm:pt>
    <dgm:pt modelId="{86613D99-AD17-0947-B854-1F764090920E}">
      <dgm:prSet/>
      <dgm:spPr/>
      <dgm:t>
        <a:bodyPr/>
        <a:lstStyle/>
        <a:p>
          <a:pPr rtl="1"/>
          <a:r>
            <a:rPr lang="ar-SA" b="1" dirty="0">
              <a:latin typeface="Alexandria" pitchFamily="2" charset="-78"/>
              <a:cs typeface="Alexandria" pitchFamily="2" charset="-78"/>
            </a:rPr>
            <a:t>وسائل الاعلام</a:t>
          </a:r>
          <a:endParaRPr lang="en-US" b="1" dirty="0">
            <a:latin typeface="Alexandria" pitchFamily="2" charset="-78"/>
            <a:cs typeface="Alexandria" pitchFamily="2" charset="-78"/>
          </a:endParaRPr>
        </a:p>
      </dgm:t>
    </dgm:pt>
    <dgm:pt modelId="{40A2DEAE-31C0-8541-B450-0512791C589B}" type="parTrans" cxnId="{A732DF8B-F8B8-BE44-83CD-CC80D43085B3}">
      <dgm:prSet/>
      <dgm:spPr/>
      <dgm:t>
        <a:bodyPr/>
        <a:lstStyle/>
        <a:p>
          <a:endParaRPr lang="en-US" b="1">
            <a:latin typeface="Alexandria" pitchFamily="2" charset="-78"/>
            <a:cs typeface="Alexandria" pitchFamily="2" charset="-78"/>
          </a:endParaRPr>
        </a:p>
      </dgm:t>
    </dgm:pt>
    <dgm:pt modelId="{9F375725-90CE-FA4C-AD9C-C77BD7267C9C}" type="sibTrans" cxnId="{A732DF8B-F8B8-BE44-83CD-CC80D43085B3}">
      <dgm:prSet/>
      <dgm:spPr/>
      <dgm:t>
        <a:bodyPr/>
        <a:lstStyle/>
        <a:p>
          <a:endParaRPr lang="en-US" b="1">
            <a:latin typeface="Alexandria" pitchFamily="2" charset="-78"/>
            <a:cs typeface="Alexandria" pitchFamily="2" charset="-78"/>
          </a:endParaRPr>
        </a:p>
      </dgm:t>
    </dgm:pt>
    <dgm:pt modelId="{A678B10B-E55E-2A4D-A177-C15638684829}" type="pres">
      <dgm:prSet presAssocID="{086EFF03-BDD2-E34F-A5E3-C919F0963A89}" presName="diagram" presStyleCnt="0">
        <dgm:presLayoutVars>
          <dgm:chPref val="1"/>
          <dgm:dir/>
          <dgm:animOne val="branch"/>
          <dgm:animLvl val="lvl"/>
          <dgm:resizeHandles/>
        </dgm:presLayoutVars>
      </dgm:prSet>
      <dgm:spPr/>
    </dgm:pt>
    <dgm:pt modelId="{0952BAE8-C527-DC46-8987-2A5D7B129B55}" type="pres">
      <dgm:prSet presAssocID="{0F68FC50-326E-5649-97D1-E2A4697D4DB8}" presName="root" presStyleCnt="0"/>
      <dgm:spPr/>
    </dgm:pt>
    <dgm:pt modelId="{1C1CB989-DBCE-8F48-9869-ECFA67A92DB4}" type="pres">
      <dgm:prSet presAssocID="{0F68FC50-326E-5649-97D1-E2A4697D4DB8}" presName="rootComposite" presStyleCnt="0"/>
      <dgm:spPr/>
    </dgm:pt>
    <dgm:pt modelId="{168793ED-9ADB-E34D-BF4E-A576226505F3}" type="pres">
      <dgm:prSet presAssocID="{0F68FC50-326E-5649-97D1-E2A4697D4DB8}" presName="rootText" presStyleLbl="node1" presStyleIdx="0" presStyleCnt="2" custLinFactNeighborX="-70919" custLinFactNeighborY="-365"/>
      <dgm:spPr/>
    </dgm:pt>
    <dgm:pt modelId="{A63A0521-5D57-3A46-8BF0-5D8B605496E8}" type="pres">
      <dgm:prSet presAssocID="{0F68FC50-326E-5649-97D1-E2A4697D4DB8}" presName="rootConnector" presStyleLbl="node1" presStyleIdx="0" presStyleCnt="2"/>
      <dgm:spPr/>
    </dgm:pt>
    <dgm:pt modelId="{19FDB092-EE72-3E42-8469-229904EFEC5B}" type="pres">
      <dgm:prSet presAssocID="{0F68FC50-326E-5649-97D1-E2A4697D4DB8}" presName="childShape" presStyleCnt="0"/>
      <dgm:spPr/>
    </dgm:pt>
    <dgm:pt modelId="{FF0A245E-855C-4A45-85C7-F58CAA1F1633}" type="pres">
      <dgm:prSet presAssocID="{69B4A213-673D-0641-AAD8-B442FE691418}" presName="Name13" presStyleLbl="parChTrans1D2" presStyleIdx="0" presStyleCnt="9"/>
      <dgm:spPr/>
    </dgm:pt>
    <dgm:pt modelId="{5834FB7B-E067-594E-801F-9689B9465E2A}" type="pres">
      <dgm:prSet presAssocID="{42D63E0C-F8AE-494E-BD9F-0BC448FA8D1F}" presName="childText" presStyleLbl="bgAcc1" presStyleIdx="0" presStyleCnt="9" custLinFactNeighborX="-92196">
        <dgm:presLayoutVars>
          <dgm:bulletEnabled val="1"/>
        </dgm:presLayoutVars>
      </dgm:prSet>
      <dgm:spPr/>
    </dgm:pt>
    <dgm:pt modelId="{AC24E81F-62CE-8945-BE92-043F50A4E07B}" type="pres">
      <dgm:prSet presAssocID="{927F9735-F1C3-ED45-B0DF-B1E6E263D276}" presName="Name13" presStyleLbl="parChTrans1D2" presStyleIdx="1" presStyleCnt="9"/>
      <dgm:spPr/>
    </dgm:pt>
    <dgm:pt modelId="{BC0584CF-C26B-794B-87CD-8022662779BF}" type="pres">
      <dgm:prSet presAssocID="{895E7FBE-8C09-2743-8606-1866A8C80361}" presName="childText" presStyleLbl="bgAcc1" presStyleIdx="1" presStyleCnt="9" custLinFactNeighborX="-91001" custLinFactNeighborY="5017">
        <dgm:presLayoutVars>
          <dgm:bulletEnabled val="1"/>
        </dgm:presLayoutVars>
      </dgm:prSet>
      <dgm:spPr/>
    </dgm:pt>
    <dgm:pt modelId="{8C43A695-5504-0840-BA16-5EB1D8DDC7D1}" type="pres">
      <dgm:prSet presAssocID="{A3E61D8A-5FD6-EB45-9507-5EF89ED4519C}" presName="Name13" presStyleLbl="parChTrans1D2" presStyleIdx="2" presStyleCnt="9"/>
      <dgm:spPr/>
    </dgm:pt>
    <dgm:pt modelId="{3265C336-3406-3444-9580-2C539D549B2B}" type="pres">
      <dgm:prSet presAssocID="{223CF2C0-AC67-2941-945F-27B9A2419AD5}" presName="childText" presStyleLbl="bgAcc1" presStyleIdx="2" presStyleCnt="9" custLinFactNeighborX="-88637" custLinFactNeighborY="1414">
        <dgm:presLayoutVars>
          <dgm:bulletEnabled val="1"/>
        </dgm:presLayoutVars>
      </dgm:prSet>
      <dgm:spPr/>
    </dgm:pt>
    <dgm:pt modelId="{965416BE-5435-3A40-9B1E-272F2177FFB8}" type="pres">
      <dgm:prSet presAssocID="{BA1F4ED3-5FE4-E345-B890-15DDB344C53E}" presName="root" presStyleCnt="0"/>
      <dgm:spPr/>
    </dgm:pt>
    <dgm:pt modelId="{AB22AF92-C361-5E42-B040-0E0C11DE2ABE}" type="pres">
      <dgm:prSet presAssocID="{BA1F4ED3-5FE4-E345-B890-15DDB344C53E}" presName="rootComposite" presStyleCnt="0"/>
      <dgm:spPr/>
    </dgm:pt>
    <dgm:pt modelId="{FC9AE512-5C1B-6441-83D6-E15A02A98C09}" type="pres">
      <dgm:prSet presAssocID="{BA1F4ED3-5FE4-E345-B890-15DDB344C53E}" presName="rootText" presStyleLbl="node1" presStyleIdx="1" presStyleCnt="2"/>
      <dgm:spPr/>
    </dgm:pt>
    <dgm:pt modelId="{7F81D77E-E138-574F-A189-3D23A1599527}" type="pres">
      <dgm:prSet presAssocID="{BA1F4ED3-5FE4-E345-B890-15DDB344C53E}" presName="rootConnector" presStyleLbl="node1" presStyleIdx="1" presStyleCnt="2"/>
      <dgm:spPr/>
    </dgm:pt>
    <dgm:pt modelId="{AB1BF086-689C-A84E-9F4A-49A2B6C6FF96}" type="pres">
      <dgm:prSet presAssocID="{BA1F4ED3-5FE4-E345-B890-15DDB344C53E}" presName="childShape" presStyleCnt="0"/>
      <dgm:spPr/>
    </dgm:pt>
    <dgm:pt modelId="{D63AA5F4-8596-2647-8232-1AB1F941280D}" type="pres">
      <dgm:prSet presAssocID="{95F52575-D91E-EE4A-BECD-D4C36BBA4260}" presName="Name13" presStyleLbl="parChTrans1D2" presStyleIdx="3" presStyleCnt="9"/>
      <dgm:spPr/>
    </dgm:pt>
    <dgm:pt modelId="{C339F881-46EF-2349-B8C1-840CF7A2B7B9}" type="pres">
      <dgm:prSet presAssocID="{410B9063-1AC6-5A48-B75A-97D4FAD62342}" presName="childText" presStyleLbl="bgAcc1" presStyleIdx="3" presStyleCnt="9">
        <dgm:presLayoutVars>
          <dgm:bulletEnabled val="1"/>
        </dgm:presLayoutVars>
      </dgm:prSet>
      <dgm:spPr/>
    </dgm:pt>
    <dgm:pt modelId="{8BE57ABF-022E-344A-B431-18DE80FDF550}" type="pres">
      <dgm:prSet presAssocID="{638428B6-1E23-2345-8B9E-889FFF74E5C3}" presName="Name13" presStyleLbl="parChTrans1D2" presStyleIdx="4" presStyleCnt="9"/>
      <dgm:spPr/>
    </dgm:pt>
    <dgm:pt modelId="{2882FF6A-6CC8-5149-A547-D00093B17654}" type="pres">
      <dgm:prSet presAssocID="{2E10237F-C503-6A44-AB93-199C55218A27}" presName="childText" presStyleLbl="bgAcc1" presStyleIdx="4" presStyleCnt="9">
        <dgm:presLayoutVars>
          <dgm:bulletEnabled val="1"/>
        </dgm:presLayoutVars>
      </dgm:prSet>
      <dgm:spPr/>
    </dgm:pt>
    <dgm:pt modelId="{1FCBC800-AF15-F644-A431-AF39799579EA}" type="pres">
      <dgm:prSet presAssocID="{EA034E72-9C38-7043-AF9A-5472294CF9AD}" presName="Name13" presStyleLbl="parChTrans1D2" presStyleIdx="5" presStyleCnt="9"/>
      <dgm:spPr/>
    </dgm:pt>
    <dgm:pt modelId="{954F1B1E-5D2C-1340-8BE7-DDCF2216866E}" type="pres">
      <dgm:prSet presAssocID="{30F28333-8B2D-A64B-9ACE-ACB3FF1926AE}" presName="childText" presStyleLbl="bgAcc1" presStyleIdx="5" presStyleCnt="9">
        <dgm:presLayoutVars>
          <dgm:bulletEnabled val="1"/>
        </dgm:presLayoutVars>
      </dgm:prSet>
      <dgm:spPr/>
    </dgm:pt>
    <dgm:pt modelId="{6A6C06A1-2054-D74C-9816-067782F20BED}" type="pres">
      <dgm:prSet presAssocID="{62DB89E0-E130-5A48-803A-E333FC003DF6}" presName="Name13" presStyleLbl="parChTrans1D2" presStyleIdx="6" presStyleCnt="9"/>
      <dgm:spPr/>
    </dgm:pt>
    <dgm:pt modelId="{0EEE5335-6F58-F94D-9C62-F8118DC77C63}" type="pres">
      <dgm:prSet presAssocID="{78CA5014-0F67-704D-B959-16F0A36EC44E}" presName="childText" presStyleLbl="bgAcc1" presStyleIdx="6" presStyleCnt="9">
        <dgm:presLayoutVars>
          <dgm:bulletEnabled val="1"/>
        </dgm:presLayoutVars>
      </dgm:prSet>
      <dgm:spPr/>
    </dgm:pt>
    <dgm:pt modelId="{3C2960F4-9362-6749-8B3B-45BFDF00444D}" type="pres">
      <dgm:prSet presAssocID="{C1AAE093-903E-0A4D-ACC9-56ACC01494D1}" presName="Name13" presStyleLbl="parChTrans1D2" presStyleIdx="7" presStyleCnt="9"/>
      <dgm:spPr/>
    </dgm:pt>
    <dgm:pt modelId="{E2580F66-94EB-C24F-92D5-08C1713DF9C2}" type="pres">
      <dgm:prSet presAssocID="{20A66D9F-F3AB-E147-9E90-78297C526A32}" presName="childText" presStyleLbl="bgAcc1" presStyleIdx="7" presStyleCnt="9">
        <dgm:presLayoutVars>
          <dgm:bulletEnabled val="1"/>
        </dgm:presLayoutVars>
      </dgm:prSet>
      <dgm:spPr/>
    </dgm:pt>
    <dgm:pt modelId="{054B64A0-726B-BC4A-8D29-DE0289BF5A0D}" type="pres">
      <dgm:prSet presAssocID="{40A2DEAE-31C0-8541-B450-0512791C589B}" presName="Name13" presStyleLbl="parChTrans1D2" presStyleIdx="8" presStyleCnt="9"/>
      <dgm:spPr/>
    </dgm:pt>
    <dgm:pt modelId="{A489D1B8-BA3C-2D47-8565-025036D4976A}" type="pres">
      <dgm:prSet presAssocID="{86613D99-AD17-0947-B854-1F764090920E}" presName="childText" presStyleLbl="bgAcc1" presStyleIdx="8" presStyleCnt="9">
        <dgm:presLayoutVars>
          <dgm:bulletEnabled val="1"/>
        </dgm:presLayoutVars>
      </dgm:prSet>
      <dgm:spPr/>
    </dgm:pt>
  </dgm:ptLst>
  <dgm:cxnLst>
    <dgm:cxn modelId="{1DF8BC05-EEA3-3B4F-AEA9-DD308683C0E8}" srcId="{086EFF03-BDD2-E34F-A5E3-C919F0963A89}" destId="{0F68FC50-326E-5649-97D1-E2A4697D4DB8}" srcOrd="0" destOrd="0" parTransId="{250DA166-BB70-EC4D-B025-19993ED3FD6E}" sibTransId="{34AF38D6-6180-5A46-903C-79EB126B22CA}"/>
    <dgm:cxn modelId="{211D2E08-9A68-0147-B2D8-E6EE037121F1}" type="presOf" srcId="{410B9063-1AC6-5A48-B75A-97D4FAD62342}" destId="{C339F881-46EF-2349-B8C1-840CF7A2B7B9}" srcOrd="0" destOrd="0" presId="urn:microsoft.com/office/officeart/2005/8/layout/hierarchy3"/>
    <dgm:cxn modelId="{CE18A909-FCEF-DD4A-8F8B-6948CB4CB0E9}" type="presOf" srcId="{0F68FC50-326E-5649-97D1-E2A4697D4DB8}" destId="{A63A0521-5D57-3A46-8BF0-5D8B605496E8}" srcOrd="1" destOrd="0" presId="urn:microsoft.com/office/officeart/2005/8/layout/hierarchy3"/>
    <dgm:cxn modelId="{0EFD860A-BC8E-1947-A31E-D7D775DF11CD}" srcId="{0F68FC50-326E-5649-97D1-E2A4697D4DB8}" destId="{223CF2C0-AC67-2941-945F-27B9A2419AD5}" srcOrd="2" destOrd="0" parTransId="{A3E61D8A-5FD6-EB45-9507-5EF89ED4519C}" sibTransId="{CFD01A4C-42E3-394D-9DC3-A0FA75E55E85}"/>
    <dgm:cxn modelId="{162DBC0D-A21C-6B49-9C96-98E7AFF84204}" srcId="{BA1F4ED3-5FE4-E345-B890-15DDB344C53E}" destId="{410B9063-1AC6-5A48-B75A-97D4FAD62342}" srcOrd="0" destOrd="0" parTransId="{95F52575-D91E-EE4A-BECD-D4C36BBA4260}" sibTransId="{2B79E8A0-6E6F-8D44-A963-17C5913F30D1}"/>
    <dgm:cxn modelId="{885AB915-1433-3349-98C4-FD92F616BDA8}" type="presOf" srcId="{C1AAE093-903E-0A4D-ACC9-56ACC01494D1}" destId="{3C2960F4-9362-6749-8B3B-45BFDF00444D}" srcOrd="0" destOrd="0" presId="urn:microsoft.com/office/officeart/2005/8/layout/hierarchy3"/>
    <dgm:cxn modelId="{FB644E22-1D90-744B-A17F-0F2FFDAF9804}" type="presOf" srcId="{927F9735-F1C3-ED45-B0DF-B1E6E263D276}" destId="{AC24E81F-62CE-8945-BE92-043F50A4E07B}" srcOrd="0" destOrd="0" presId="urn:microsoft.com/office/officeart/2005/8/layout/hierarchy3"/>
    <dgm:cxn modelId="{C89D7A22-FD93-C245-810A-C3F3E00012C6}" type="presOf" srcId="{638428B6-1E23-2345-8B9E-889FFF74E5C3}" destId="{8BE57ABF-022E-344A-B431-18DE80FDF550}" srcOrd="0" destOrd="0" presId="urn:microsoft.com/office/officeart/2005/8/layout/hierarchy3"/>
    <dgm:cxn modelId="{67C2CB22-FE7F-9843-AC27-1B5DD93254EF}" type="presOf" srcId="{42D63E0C-F8AE-494E-BD9F-0BC448FA8D1F}" destId="{5834FB7B-E067-594E-801F-9689B9465E2A}" srcOrd="0" destOrd="0" presId="urn:microsoft.com/office/officeart/2005/8/layout/hierarchy3"/>
    <dgm:cxn modelId="{A7C25831-6CC1-194A-82F8-62896F1B3CC1}" type="presOf" srcId="{086EFF03-BDD2-E34F-A5E3-C919F0963A89}" destId="{A678B10B-E55E-2A4D-A177-C15638684829}" srcOrd="0" destOrd="0" presId="urn:microsoft.com/office/officeart/2005/8/layout/hierarchy3"/>
    <dgm:cxn modelId="{ABC40A33-20CC-DD45-B6E9-BD1CB02F5A50}" type="presOf" srcId="{EA034E72-9C38-7043-AF9A-5472294CF9AD}" destId="{1FCBC800-AF15-F644-A431-AF39799579EA}" srcOrd="0" destOrd="0" presId="urn:microsoft.com/office/officeart/2005/8/layout/hierarchy3"/>
    <dgm:cxn modelId="{DE142333-77DF-284B-B7A5-C44C8DD5A802}" srcId="{BA1F4ED3-5FE4-E345-B890-15DDB344C53E}" destId="{2E10237F-C503-6A44-AB93-199C55218A27}" srcOrd="1" destOrd="0" parTransId="{638428B6-1E23-2345-8B9E-889FFF74E5C3}" sibTransId="{C82F9920-856D-BE42-AD80-D335E154EB6E}"/>
    <dgm:cxn modelId="{98DD624F-6BED-D74F-B1AF-4933CEF3B581}" type="presOf" srcId="{223CF2C0-AC67-2941-945F-27B9A2419AD5}" destId="{3265C336-3406-3444-9580-2C539D549B2B}" srcOrd="0" destOrd="0" presId="urn:microsoft.com/office/officeart/2005/8/layout/hierarchy3"/>
    <dgm:cxn modelId="{95AE495A-36E4-0349-A023-BF01558E273B}" srcId="{0F68FC50-326E-5649-97D1-E2A4697D4DB8}" destId="{895E7FBE-8C09-2743-8606-1866A8C80361}" srcOrd="1" destOrd="0" parTransId="{927F9735-F1C3-ED45-B0DF-B1E6E263D276}" sibTransId="{BE7C3233-66FB-6040-80EC-5E8D689FDDAC}"/>
    <dgm:cxn modelId="{7D795563-B921-F748-A6D5-F13FBA5F1EFD}" type="presOf" srcId="{BA1F4ED3-5FE4-E345-B890-15DDB344C53E}" destId="{7F81D77E-E138-574F-A189-3D23A1599527}" srcOrd="1" destOrd="0" presId="urn:microsoft.com/office/officeart/2005/8/layout/hierarchy3"/>
    <dgm:cxn modelId="{A86C9A65-7F86-E544-90C7-47303666EECE}" type="presOf" srcId="{78CA5014-0F67-704D-B959-16F0A36EC44E}" destId="{0EEE5335-6F58-F94D-9C62-F8118DC77C63}" srcOrd="0" destOrd="0" presId="urn:microsoft.com/office/officeart/2005/8/layout/hierarchy3"/>
    <dgm:cxn modelId="{638E586C-13EB-AF4C-98C3-A1802BC444F6}" type="presOf" srcId="{69B4A213-673D-0641-AAD8-B442FE691418}" destId="{FF0A245E-855C-4A45-85C7-F58CAA1F1633}" srcOrd="0" destOrd="0" presId="urn:microsoft.com/office/officeart/2005/8/layout/hierarchy3"/>
    <dgm:cxn modelId="{89959572-F12A-B845-8685-537A47F9FCFF}" srcId="{BA1F4ED3-5FE4-E345-B890-15DDB344C53E}" destId="{20A66D9F-F3AB-E147-9E90-78297C526A32}" srcOrd="4" destOrd="0" parTransId="{C1AAE093-903E-0A4D-ACC9-56ACC01494D1}" sibTransId="{93E6BC2F-A0AA-AF4B-A8C2-A6644CF3B504}"/>
    <dgm:cxn modelId="{69477374-97BE-0349-8D25-36DB359E8E32}" type="presOf" srcId="{2E10237F-C503-6A44-AB93-199C55218A27}" destId="{2882FF6A-6CC8-5149-A547-D00093B17654}" srcOrd="0" destOrd="0" presId="urn:microsoft.com/office/officeart/2005/8/layout/hierarchy3"/>
    <dgm:cxn modelId="{E837B97B-1801-D94E-8686-A9BC9E8A885B}" srcId="{BA1F4ED3-5FE4-E345-B890-15DDB344C53E}" destId="{30F28333-8B2D-A64B-9ACE-ACB3FF1926AE}" srcOrd="2" destOrd="0" parTransId="{EA034E72-9C38-7043-AF9A-5472294CF9AD}" sibTransId="{C44667E5-05BE-0644-9190-D39BE83EE040}"/>
    <dgm:cxn modelId="{63A39680-5015-A647-B065-6E69997C0CBC}" type="presOf" srcId="{30F28333-8B2D-A64B-9ACE-ACB3FF1926AE}" destId="{954F1B1E-5D2C-1340-8BE7-DDCF2216866E}" srcOrd="0" destOrd="0" presId="urn:microsoft.com/office/officeart/2005/8/layout/hierarchy3"/>
    <dgm:cxn modelId="{A732DF8B-F8B8-BE44-83CD-CC80D43085B3}" srcId="{BA1F4ED3-5FE4-E345-B890-15DDB344C53E}" destId="{86613D99-AD17-0947-B854-1F764090920E}" srcOrd="5" destOrd="0" parTransId="{40A2DEAE-31C0-8541-B450-0512791C589B}" sibTransId="{9F375725-90CE-FA4C-AD9C-C77BD7267C9C}"/>
    <dgm:cxn modelId="{20AF779A-EFB7-054A-9EFB-1C887BB2FF73}" srcId="{BA1F4ED3-5FE4-E345-B890-15DDB344C53E}" destId="{78CA5014-0F67-704D-B959-16F0A36EC44E}" srcOrd="3" destOrd="0" parTransId="{62DB89E0-E130-5A48-803A-E333FC003DF6}" sibTransId="{D9610A16-15A6-AC49-B041-469B4B7E1A68}"/>
    <dgm:cxn modelId="{B9F99D9E-5EC6-9344-92CD-8DC4EC937858}" type="presOf" srcId="{62DB89E0-E130-5A48-803A-E333FC003DF6}" destId="{6A6C06A1-2054-D74C-9816-067782F20BED}" srcOrd="0" destOrd="0" presId="urn:microsoft.com/office/officeart/2005/8/layout/hierarchy3"/>
    <dgm:cxn modelId="{3C25E0AF-ADE4-CE4C-9452-552B0B48AA2F}" type="presOf" srcId="{20A66D9F-F3AB-E147-9E90-78297C526A32}" destId="{E2580F66-94EB-C24F-92D5-08C1713DF9C2}" srcOrd="0" destOrd="0" presId="urn:microsoft.com/office/officeart/2005/8/layout/hierarchy3"/>
    <dgm:cxn modelId="{F72373B7-C566-D748-8CEB-27558E912CE9}" type="presOf" srcId="{0F68FC50-326E-5649-97D1-E2A4697D4DB8}" destId="{168793ED-9ADB-E34D-BF4E-A576226505F3}" srcOrd="0" destOrd="0" presId="urn:microsoft.com/office/officeart/2005/8/layout/hierarchy3"/>
    <dgm:cxn modelId="{E8EF06B8-01D8-854C-B559-AD2CF76CDA38}" type="presOf" srcId="{95F52575-D91E-EE4A-BECD-D4C36BBA4260}" destId="{D63AA5F4-8596-2647-8232-1AB1F941280D}" srcOrd="0" destOrd="0" presId="urn:microsoft.com/office/officeart/2005/8/layout/hierarchy3"/>
    <dgm:cxn modelId="{0E345BB8-5E1C-A44B-9086-8443C6B88B39}" type="presOf" srcId="{895E7FBE-8C09-2743-8606-1866A8C80361}" destId="{BC0584CF-C26B-794B-87CD-8022662779BF}" srcOrd="0" destOrd="0" presId="urn:microsoft.com/office/officeart/2005/8/layout/hierarchy3"/>
    <dgm:cxn modelId="{C9CD03C2-FD57-AD4D-AB2C-F34AEEE0156F}" type="presOf" srcId="{A3E61D8A-5FD6-EB45-9507-5EF89ED4519C}" destId="{8C43A695-5504-0840-BA16-5EB1D8DDC7D1}" srcOrd="0" destOrd="0" presId="urn:microsoft.com/office/officeart/2005/8/layout/hierarchy3"/>
    <dgm:cxn modelId="{630E22CF-8F54-E943-813E-06DF65A3DBCC}" srcId="{0F68FC50-326E-5649-97D1-E2A4697D4DB8}" destId="{42D63E0C-F8AE-494E-BD9F-0BC448FA8D1F}" srcOrd="0" destOrd="0" parTransId="{69B4A213-673D-0641-AAD8-B442FE691418}" sibTransId="{F169D70B-4B6C-3440-B601-B4C247B60E39}"/>
    <dgm:cxn modelId="{331120DD-F0F4-6B4C-84FE-215AADAD86E2}" srcId="{086EFF03-BDD2-E34F-A5E3-C919F0963A89}" destId="{BA1F4ED3-5FE4-E345-B890-15DDB344C53E}" srcOrd="1" destOrd="0" parTransId="{F030D689-49A5-C14F-89A8-F255F49E7C4D}" sibTransId="{56963208-C319-0846-89E7-712747DCFB4F}"/>
    <dgm:cxn modelId="{BFE52CEF-2B16-FB46-AB1F-CAADCB98846F}" type="presOf" srcId="{BA1F4ED3-5FE4-E345-B890-15DDB344C53E}" destId="{FC9AE512-5C1B-6441-83D6-E15A02A98C09}" srcOrd="0" destOrd="0" presId="urn:microsoft.com/office/officeart/2005/8/layout/hierarchy3"/>
    <dgm:cxn modelId="{27E76FFA-D909-C249-99A6-FEE63A6A1185}" type="presOf" srcId="{40A2DEAE-31C0-8541-B450-0512791C589B}" destId="{054B64A0-726B-BC4A-8D29-DE0289BF5A0D}" srcOrd="0" destOrd="0" presId="urn:microsoft.com/office/officeart/2005/8/layout/hierarchy3"/>
    <dgm:cxn modelId="{78E4E4FD-A2E7-0F41-9B55-F8104B2509EF}" type="presOf" srcId="{86613D99-AD17-0947-B854-1F764090920E}" destId="{A489D1B8-BA3C-2D47-8565-025036D4976A}" srcOrd="0" destOrd="0" presId="urn:microsoft.com/office/officeart/2005/8/layout/hierarchy3"/>
    <dgm:cxn modelId="{FF00A839-4F53-1341-A952-A54FD779D544}" type="presParOf" srcId="{A678B10B-E55E-2A4D-A177-C15638684829}" destId="{0952BAE8-C527-DC46-8987-2A5D7B129B55}" srcOrd="0" destOrd="0" presId="urn:microsoft.com/office/officeart/2005/8/layout/hierarchy3"/>
    <dgm:cxn modelId="{CA9CA178-E094-924F-BBAE-25FA32F9F438}" type="presParOf" srcId="{0952BAE8-C527-DC46-8987-2A5D7B129B55}" destId="{1C1CB989-DBCE-8F48-9869-ECFA67A92DB4}" srcOrd="0" destOrd="0" presId="urn:microsoft.com/office/officeart/2005/8/layout/hierarchy3"/>
    <dgm:cxn modelId="{88350D7C-B0E1-9D41-8CA9-FC67684E7FBE}" type="presParOf" srcId="{1C1CB989-DBCE-8F48-9869-ECFA67A92DB4}" destId="{168793ED-9ADB-E34D-BF4E-A576226505F3}" srcOrd="0" destOrd="0" presId="urn:microsoft.com/office/officeart/2005/8/layout/hierarchy3"/>
    <dgm:cxn modelId="{8F9E784C-0428-794A-A8CF-E5F1DFEC8990}" type="presParOf" srcId="{1C1CB989-DBCE-8F48-9869-ECFA67A92DB4}" destId="{A63A0521-5D57-3A46-8BF0-5D8B605496E8}" srcOrd="1" destOrd="0" presId="urn:microsoft.com/office/officeart/2005/8/layout/hierarchy3"/>
    <dgm:cxn modelId="{E19CA1C0-6BF0-D64F-AFEC-F7206F35FB21}" type="presParOf" srcId="{0952BAE8-C527-DC46-8987-2A5D7B129B55}" destId="{19FDB092-EE72-3E42-8469-229904EFEC5B}" srcOrd="1" destOrd="0" presId="urn:microsoft.com/office/officeart/2005/8/layout/hierarchy3"/>
    <dgm:cxn modelId="{A8F04F1D-DBD4-C843-BD0E-C2E3F6761F7F}" type="presParOf" srcId="{19FDB092-EE72-3E42-8469-229904EFEC5B}" destId="{FF0A245E-855C-4A45-85C7-F58CAA1F1633}" srcOrd="0" destOrd="0" presId="urn:microsoft.com/office/officeart/2005/8/layout/hierarchy3"/>
    <dgm:cxn modelId="{F6D331F8-7D5C-0D4F-982C-BB35067B7461}" type="presParOf" srcId="{19FDB092-EE72-3E42-8469-229904EFEC5B}" destId="{5834FB7B-E067-594E-801F-9689B9465E2A}" srcOrd="1" destOrd="0" presId="urn:microsoft.com/office/officeart/2005/8/layout/hierarchy3"/>
    <dgm:cxn modelId="{7E41928A-5595-2F43-B366-BB9A7B726E86}" type="presParOf" srcId="{19FDB092-EE72-3E42-8469-229904EFEC5B}" destId="{AC24E81F-62CE-8945-BE92-043F50A4E07B}" srcOrd="2" destOrd="0" presId="urn:microsoft.com/office/officeart/2005/8/layout/hierarchy3"/>
    <dgm:cxn modelId="{934A77AD-CF6C-1244-A77D-4914832282A6}" type="presParOf" srcId="{19FDB092-EE72-3E42-8469-229904EFEC5B}" destId="{BC0584CF-C26B-794B-87CD-8022662779BF}" srcOrd="3" destOrd="0" presId="urn:microsoft.com/office/officeart/2005/8/layout/hierarchy3"/>
    <dgm:cxn modelId="{49B70ED0-9FFD-644A-8918-8DE354ADA897}" type="presParOf" srcId="{19FDB092-EE72-3E42-8469-229904EFEC5B}" destId="{8C43A695-5504-0840-BA16-5EB1D8DDC7D1}" srcOrd="4" destOrd="0" presId="urn:microsoft.com/office/officeart/2005/8/layout/hierarchy3"/>
    <dgm:cxn modelId="{01BE5C75-03E2-5549-AFCB-BE0C0983D4EF}" type="presParOf" srcId="{19FDB092-EE72-3E42-8469-229904EFEC5B}" destId="{3265C336-3406-3444-9580-2C539D549B2B}" srcOrd="5" destOrd="0" presId="urn:microsoft.com/office/officeart/2005/8/layout/hierarchy3"/>
    <dgm:cxn modelId="{AF179221-FF18-3A40-A96C-FDC8C1B41875}" type="presParOf" srcId="{A678B10B-E55E-2A4D-A177-C15638684829}" destId="{965416BE-5435-3A40-9B1E-272F2177FFB8}" srcOrd="1" destOrd="0" presId="urn:microsoft.com/office/officeart/2005/8/layout/hierarchy3"/>
    <dgm:cxn modelId="{AC921220-D845-6D44-AEE2-7760D6184F13}" type="presParOf" srcId="{965416BE-5435-3A40-9B1E-272F2177FFB8}" destId="{AB22AF92-C361-5E42-B040-0E0C11DE2ABE}" srcOrd="0" destOrd="0" presId="urn:microsoft.com/office/officeart/2005/8/layout/hierarchy3"/>
    <dgm:cxn modelId="{5942EABD-ED64-E048-A888-8476B43B814E}" type="presParOf" srcId="{AB22AF92-C361-5E42-B040-0E0C11DE2ABE}" destId="{FC9AE512-5C1B-6441-83D6-E15A02A98C09}" srcOrd="0" destOrd="0" presId="urn:microsoft.com/office/officeart/2005/8/layout/hierarchy3"/>
    <dgm:cxn modelId="{9F2754E1-2827-AD49-ACD9-B6369C288460}" type="presParOf" srcId="{AB22AF92-C361-5E42-B040-0E0C11DE2ABE}" destId="{7F81D77E-E138-574F-A189-3D23A1599527}" srcOrd="1" destOrd="0" presId="urn:microsoft.com/office/officeart/2005/8/layout/hierarchy3"/>
    <dgm:cxn modelId="{00DCA70C-6BB2-9542-8FEA-B3A01213E08D}" type="presParOf" srcId="{965416BE-5435-3A40-9B1E-272F2177FFB8}" destId="{AB1BF086-689C-A84E-9F4A-49A2B6C6FF96}" srcOrd="1" destOrd="0" presId="urn:microsoft.com/office/officeart/2005/8/layout/hierarchy3"/>
    <dgm:cxn modelId="{CAB8AE93-1E9C-BF44-AD84-C61E7493441E}" type="presParOf" srcId="{AB1BF086-689C-A84E-9F4A-49A2B6C6FF96}" destId="{D63AA5F4-8596-2647-8232-1AB1F941280D}" srcOrd="0" destOrd="0" presId="urn:microsoft.com/office/officeart/2005/8/layout/hierarchy3"/>
    <dgm:cxn modelId="{D843D985-C4C2-9D41-AACC-9D0AAC8021AD}" type="presParOf" srcId="{AB1BF086-689C-A84E-9F4A-49A2B6C6FF96}" destId="{C339F881-46EF-2349-B8C1-840CF7A2B7B9}" srcOrd="1" destOrd="0" presId="urn:microsoft.com/office/officeart/2005/8/layout/hierarchy3"/>
    <dgm:cxn modelId="{EDE1B0F6-3169-7345-B3B8-EF14950E77E0}" type="presParOf" srcId="{AB1BF086-689C-A84E-9F4A-49A2B6C6FF96}" destId="{8BE57ABF-022E-344A-B431-18DE80FDF550}" srcOrd="2" destOrd="0" presId="urn:microsoft.com/office/officeart/2005/8/layout/hierarchy3"/>
    <dgm:cxn modelId="{47C0D24A-72B5-6E46-B67E-DFC4922F35FE}" type="presParOf" srcId="{AB1BF086-689C-A84E-9F4A-49A2B6C6FF96}" destId="{2882FF6A-6CC8-5149-A547-D00093B17654}" srcOrd="3" destOrd="0" presId="urn:microsoft.com/office/officeart/2005/8/layout/hierarchy3"/>
    <dgm:cxn modelId="{963CA60F-A830-A742-B80F-93131F653D03}" type="presParOf" srcId="{AB1BF086-689C-A84E-9F4A-49A2B6C6FF96}" destId="{1FCBC800-AF15-F644-A431-AF39799579EA}" srcOrd="4" destOrd="0" presId="urn:microsoft.com/office/officeart/2005/8/layout/hierarchy3"/>
    <dgm:cxn modelId="{6276DCEA-A5F9-4E48-8ED9-DD7F5E11C91C}" type="presParOf" srcId="{AB1BF086-689C-A84E-9F4A-49A2B6C6FF96}" destId="{954F1B1E-5D2C-1340-8BE7-DDCF2216866E}" srcOrd="5" destOrd="0" presId="urn:microsoft.com/office/officeart/2005/8/layout/hierarchy3"/>
    <dgm:cxn modelId="{F29D9BCE-318D-164B-A54D-8AAEF9A966B9}" type="presParOf" srcId="{AB1BF086-689C-A84E-9F4A-49A2B6C6FF96}" destId="{6A6C06A1-2054-D74C-9816-067782F20BED}" srcOrd="6" destOrd="0" presId="urn:microsoft.com/office/officeart/2005/8/layout/hierarchy3"/>
    <dgm:cxn modelId="{16EFCF25-7D3B-A446-8461-B6C355F62003}" type="presParOf" srcId="{AB1BF086-689C-A84E-9F4A-49A2B6C6FF96}" destId="{0EEE5335-6F58-F94D-9C62-F8118DC77C63}" srcOrd="7" destOrd="0" presId="urn:microsoft.com/office/officeart/2005/8/layout/hierarchy3"/>
    <dgm:cxn modelId="{77CCE668-BAA4-AE4C-8540-B27A9303AE9D}" type="presParOf" srcId="{AB1BF086-689C-A84E-9F4A-49A2B6C6FF96}" destId="{3C2960F4-9362-6749-8B3B-45BFDF00444D}" srcOrd="8" destOrd="0" presId="urn:microsoft.com/office/officeart/2005/8/layout/hierarchy3"/>
    <dgm:cxn modelId="{E44390E9-E82C-8445-9120-3461A8B37EFD}" type="presParOf" srcId="{AB1BF086-689C-A84E-9F4A-49A2B6C6FF96}" destId="{E2580F66-94EB-C24F-92D5-08C1713DF9C2}" srcOrd="9" destOrd="0" presId="urn:microsoft.com/office/officeart/2005/8/layout/hierarchy3"/>
    <dgm:cxn modelId="{52DB57D1-BF33-B546-B69C-7558027F879A}" type="presParOf" srcId="{AB1BF086-689C-A84E-9F4A-49A2B6C6FF96}" destId="{054B64A0-726B-BC4A-8D29-DE0289BF5A0D}" srcOrd="10" destOrd="0" presId="urn:microsoft.com/office/officeart/2005/8/layout/hierarchy3"/>
    <dgm:cxn modelId="{15703BE0-35D8-8440-B9D6-DE302E5C5FA8}" type="presParOf" srcId="{AB1BF086-689C-A84E-9F4A-49A2B6C6FF96}" destId="{A489D1B8-BA3C-2D47-8565-025036D4976A}" srcOrd="1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44F38C4-563F-4147-98EA-6B1B11745486}" type="doc">
      <dgm:prSet loTypeId="urn:microsoft.com/office/officeart/2008/layout/VerticalCurvedList" loCatId="" qsTypeId="urn:microsoft.com/office/officeart/2005/8/quickstyle/simple1" qsCatId="simple" csTypeId="urn:microsoft.com/office/officeart/2005/8/colors/accent1_2" csCatId="accent1" phldr="1"/>
      <dgm:spPr/>
      <dgm:t>
        <a:bodyPr/>
        <a:lstStyle/>
        <a:p>
          <a:endParaRPr lang="en-US"/>
        </a:p>
      </dgm:t>
    </dgm:pt>
    <dgm:pt modelId="{8602B987-7BB1-A245-9FC6-C22CB444554B}">
      <dgm:prSet phldrT="[Text]" custT="1"/>
      <dgm:spPr/>
      <dgm:t>
        <a:bodyPr/>
        <a:lstStyle/>
        <a:p>
          <a:pPr algn="r" rtl="1"/>
          <a:r>
            <a:rPr lang="ar-SA" sz="1600" dirty="0">
              <a:solidFill>
                <a:schemeClr val="bg1"/>
              </a:solidFill>
              <a:latin typeface="Alexandria" pitchFamily="2" charset="-78"/>
              <a:cs typeface="Alexandria" pitchFamily="2" charset="-78"/>
            </a:rPr>
            <a:t>تواصل مباشر، حوافز شخصية، ملاحظات محددة</a:t>
          </a:r>
          <a:endParaRPr lang="en-US" sz="1600" dirty="0">
            <a:solidFill>
              <a:schemeClr val="bg1"/>
            </a:solidFill>
            <a:latin typeface="Alexandria" pitchFamily="2" charset="-78"/>
            <a:cs typeface="Alexandria" pitchFamily="2" charset="-78"/>
          </a:endParaRPr>
        </a:p>
      </dgm:t>
    </dgm:pt>
    <dgm:pt modelId="{63398E13-9EEE-A943-A5C9-60D69D7D0DCB}" type="parTrans" cxnId="{60F582D9-433B-2441-84CB-44C1E2421023}">
      <dgm:prSet/>
      <dgm:spPr/>
      <dgm:t>
        <a:bodyPr/>
        <a:lstStyle/>
        <a:p>
          <a:pPr algn="r"/>
          <a:endParaRPr lang="en-US" sz="1600">
            <a:solidFill>
              <a:schemeClr val="bg1"/>
            </a:solidFill>
            <a:latin typeface="Alexandria" pitchFamily="2" charset="-78"/>
            <a:cs typeface="Alexandria" pitchFamily="2" charset="-78"/>
          </a:endParaRPr>
        </a:p>
      </dgm:t>
    </dgm:pt>
    <dgm:pt modelId="{87E430A1-85B4-B34A-A513-ABA3535B1823}" type="sibTrans" cxnId="{60F582D9-433B-2441-84CB-44C1E2421023}">
      <dgm:prSet/>
      <dgm:spPr/>
      <dgm:t>
        <a:bodyPr/>
        <a:lstStyle/>
        <a:p>
          <a:pPr algn="r"/>
          <a:endParaRPr lang="en-US" sz="1600">
            <a:solidFill>
              <a:schemeClr val="bg1"/>
            </a:solidFill>
            <a:latin typeface="Alexandria" pitchFamily="2" charset="-78"/>
            <a:cs typeface="Alexandria" pitchFamily="2" charset="-78"/>
          </a:endParaRPr>
        </a:p>
      </dgm:t>
    </dgm:pt>
    <dgm:pt modelId="{40B37ED2-15FA-984C-A6F9-518892E0F8D5}">
      <dgm:prSet phldrT="[Text]" custT="1"/>
      <dgm:spPr/>
      <dgm:t>
        <a:bodyPr/>
        <a:lstStyle/>
        <a:p>
          <a:pPr algn="r" rtl="1"/>
          <a:r>
            <a:rPr lang="ar-SA" sz="1600" dirty="0">
              <a:solidFill>
                <a:schemeClr val="bg1"/>
              </a:solidFill>
              <a:latin typeface="Alexandria" pitchFamily="2" charset="-78"/>
              <a:cs typeface="Alexandria" pitchFamily="2" charset="-78"/>
            </a:rPr>
            <a:t>تشاور جماعي، توازن مصالح متعددة، اجتماعات</a:t>
          </a:r>
          <a:endParaRPr lang="en-US" sz="1600" dirty="0">
            <a:solidFill>
              <a:schemeClr val="bg1"/>
            </a:solidFill>
            <a:latin typeface="Alexandria" pitchFamily="2" charset="-78"/>
            <a:cs typeface="Alexandria" pitchFamily="2" charset="-78"/>
          </a:endParaRPr>
        </a:p>
      </dgm:t>
    </dgm:pt>
    <dgm:pt modelId="{19B819DE-C235-EC42-AC9E-1EF36D28FF5F}" type="parTrans" cxnId="{9153D561-343F-9E40-A12F-64FA7DC95F49}">
      <dgm:prSet/>
      <dgm:spPr/>
      <dgm:t>
        <a:bodyPr/>
        <a:lstStyle/>
        <a:p>
          <a:pPr algn="r"/>
          <a:endParaRPr lang="en-US" sz="1600">
            <a:solidFill>
              <a:schemeClr val="bg1"/>
            </a:solidFill>
            <a:latin typeface="Alexandria" pitchFamily="2" charset="-78"/>
            <a:cs typeface="Alexandria" pitchFamily="2" charset="-78"/>
          </a:endParaRPr>
        </a:p>
      </dgm:t>
    </dgm:pt>
    <dgm:pt modelId="{7FDC3E47-4680-524D-8837-EF57643BCA88}" type="sibTrans" cxnId="{9153D561-343F-9E40-A12F-64FA7DC95F49}">
      <dgm:prSet/>
      <dgm:spPr/>
      <dgm:t>
        <a:bodyPr/>
        <a:lstStyle/>
        <a:p>
          <a:pPr algn="r"/>
          <a:endParaRPr lang="en-US" sz="1600">
            <a:solidFill>
              <a:schemeClr val="bg1"/>
            </a:solidFill>
            <a:latin typeface="Alexandria" pitchFamily="2" charset="-78"/>
            <a:cs typeface="Alexandria" pitchFamily="2" charset="-78"/>
          </a:endParaRPr>
        </a:p>
      </dgm:t>
    </dgm:pt>
    <dgm:pt modelId="{D45B5FBD-FB7F-6F46-AE8C-882F828266B6}">
      <dgm:prSet phldrT="[Text]" custT="1"/>
      <dgm:spPr/>
      <dgm:t>
        <a:bodyPr/>
        <a:lstStyle/>
        <a:p>
          <a:pPr algn="r" rtl="1"/>
          <a:r>
            <a:rPr lang="ar-SA" sz="1600" dirty="0">
              <a:solidFill>
                <a:schemeClr val="bg1"/>
              </a:solidFill>
              <a:latin typeface="Alexandria" pitchFamily="2" charset="-78"/>
              <a:cs typeface="Alexandria" pitchFamily="2" charset="-78"/>
            </a:rPr>
            <a:t>علاقات رسمية، تعاقدات قانونية، توافق مع القوانين والسياسات</a:t>
          </a:r>
          <a:endParaRPr lang="en-US" sz="1600" dirty="0">
            <a:solidFill>
              <a:schemeClr val="bg1"/>
            </a:solidFill>
            <a:latin typeface="Alexandria" pitchFamily="2" charset="-78"/>
            <a:cs typeface="Alexandria" pitchFamily="2" charset="-78"/>
          </a:endParaRPr>
        </a:p>
      </dgm:t>
    </dgm:pt>
    <dgm:pt modelId="{066E54AE-09F5-EA46-80DD-54A7FE8959CC}" type="parTrans" cxnId="{0E6FAA86-4AD6-A84B-935E-E58D23592E07}">
      <dgm:prSet/>
      <dgm:spPr/>
      <dgm:t>
        <a:bodyPr/>
        <a:lstStyle/>
        <a:p>
          <a:pPr algn="r"/>
          <a:endParaRPr lang="en-US" sz="1600">
            <a:solidFill>
              <a:schemeClr val="bg1"/>
            </a:solidFill>
            <a:latin typeface="Alexandria" pitchFamily="2" charset="-78"/>
            <a:cs typeface="Alexandria" pitchFamily="2" charset="-78"/>
          </a:endParaRPr>
        </a:p>
      </dgm:t>
    </dgm:pt>
    <dgm:pt modelId="{1382C70D-3FE1-A744-9C04-839DDD0FB4ED}" type="sibTrans" cxnId="{0E6FAA86-4AD6-A84B-935E-E58D23592E07}">
      <dgm:prSet/>
      <dgm:spPr/>
      <dgm:t>
        <a:bodyPr/>
        <a:lstStyle/>
        <a:p>
          <a:pPr algn="r"/>
          <a:endParaRPr lang="en-US" sz="1600">
            <a:solidFill>
              <a:schemeClr val="bg1"/>
            </a:solidFill>
            <a:latin typeface="Alexandria" pitchFamily="2" charset="-78"/>
            <a:cs typeface="Alexandria" pitchFamily="2" charset="-78"/>
          </a:endParaRPr>
        </a:p>
      </dgm:t>
    </dgm:pt>
    <dgm:pt modelId="{FE1E2417-73C4-334C-AAFB-91A7BFE8D1C6}" type="pres">
      <dgm:prSet presAssocID="{944F38C4-563F-4147-98EA-6B1B11745486}" presName="Name0" presStyleCnt="0">
        <dgm:presLayoutVars>
          <dgm:chMax val="7"/>
          <dgm:chPref val="7"/>
          <dgm:dir/>
        </dgm:presLayoutVars>
      </dgm:prSet>
      <dgm:spPr/>
    </dgm:pt>
    <dgm:pt modelId="{A4B565DF-FC22-C149-A898-12316A161FCB}" type="pres">
      <dgm:prSet presAssocID="{944F38C4-563F-4147-98EA-6B1B11745486}" presName="Name1" presStyleCnt="0"/>
      <dgm:spPr/>
    </dgm:pt>
    <dgm:pt modelId="{48223D88-AF5A-8F4C-ACB2-6CAE6D29F986}" type="pres">
      <dgm:prSet presAssocID="{944F38C4-563F-4147-98EA-6B1B11745486}" presName="cycle" presStyleCnt="0"/>
      <dgm:spPr/>
    </dgm:pt>
    <dgm:pt modelId="{8BB2ABD9-9CDF-CF4D-BE9B-9784D2086008}" type="pres">
      <dgm:prSet presAssocID="{944F38C4-563F-4147-98EA-6B1B11745486}" presName="srcNode" presStyleLbl="node1" presStyleIdx="0" presStyleCnt="3"/>
      <dgm:spPr/>
    </dgm:pt>
    <dgm:pt modelId="{4C4D0084-9CBA-3C40-9376-76608432243B}" type="pres">
      <dgm:prSet presAssocID="{944F38C4-563F-4147-98EA-6B1B11745486}" presName="conn" presStyleLbl="parChTrans1D2" presStyleIdx="0" presStyleCnt="1"/>
      <dgm:spPr/>
    </dgm:pt>
    <dgm:pt modelId="{351E0FA4-FB56-C046-91D8-0DE1D8CCB25B}" type="pres">
      <dgm:prSet presAssocID="{944F38C4-563F-4147-98EA-6B1B11745486}" presName="extraNode" presStyleLbl="node1" presStyleIdx="0" presStyleCnt="3"/>
      <dgm:spPr/>
    </dgm:pt>
    <dgm:pt modelId="{C0C9EEDA-FDD8-C344-AB41-0FE6DED319FE}" type="pres">
      <dgm:prSet presAssocID="{944F38C4-563F-4147-98EA-6B1B11745486}" presName="dstNode" presStyleLbl="node1" presStyleIdx="0" presStyleCnt="3"/>
      <dgm:spPr/>
    </dgm:pt>
    <dgm:pt modelId="{79ED7A8A-EB8A-1D48-BD3E-058A5A8AFA07}" type="pres">
      <dgm:prSet presAssocID="{8602B987-7BB1-A245-9FC6-C22CB444554B}" presName="text_1" presStyleLbl="node1" presStyleIdx="0" presStyleCnt="3">
        <dgm:presLayoutVars>
          <dgm:bulletEnabled val="1"/>
        </dgm:presLayoutVars>
      </dgm:prSet>
      <dgm:spPr/>
    </dgm:pt>
    <dgm:pt modelId="{11090E78-D884-FF4B-AA63-1431DAFC2638}" type="pres">
      <dgm:prSet presAssocID="{8602B987-7BB1-A245-9FC6-C22CB444554B}" presName="accent_1" presStyleCnt="0"/>
      <dgm:spPr/>
    </dgm:pt>
    <dgm:pt modelId="{22199595-029B-8C47-B007-1FC17CF52B69}" type="pres">
      <dgm:prSet presAssocID="{8602B987-7BB1-A245-9FC6-C22CB444554B}" presName="accentRepeatNode" presStyleLbl="solidFgAcc1" presStyleIdx="0" presStyleCnt="3"/>
      <dgm:spPr/>
    </dgm:pt>
    <dgm:pt modelId="{3CBE381F-33BC-BC4E-8E7E-B070C99ED4A4}" type="pres">
      <dgm:prSet presAssocID="{40B37ED2-15FA-984C-A6F9-518892E0F8D5}" presName="text_2" presStyleLbl="node1" presStyleIdx="1" presStyleCnt="3">
        <dgm:presLayoutVars>
          <dgm:bulletEnabled val="1"/>
        </dgm:presLayoutVars>
      </dgm:prSet>
      <dgm:spPr/>
    </dgm:pt>
    <dgm:pt modelId="{D72E8470-A68C-8044-BE25-FCCF0C910DA6}" type="pres">
      <dgm:prSet presAssocID="{40B37ED2-15FA-984C-A6F9-518892E0F8D5}" presName="accent_2" presStyleCnt="0"/>
      <dgm:spPr/>
    </dgm:pt>
    <dgm:pt modelId="{DC75519A-4C09-3345-B6FD-29A107DDA4A6}" type="pres">
      <dgm:prSet presAssocID="{40B37ED2-15FA-984C-A6F9-518892E0F8D5}" presName="accentRepeatNode" presStyleLbl="solidFgAcc1" presStyleIdx="1" presStyleCnt="3"/>
      <dgm:spPr/>
    </dgm:pt>
    <dgm:pt modelId="{CB59A598-FD4F-6C4D-AE49-6FD25A916B8F}" type="pres">
      <dgm:prSet presAssocID="{D45B5FBD-FB7F-6F46-AE8C-882F828266B6}" presName="text_3" presStyleLbl="node1" presStyleIdx="2" presStyleCnt="3">
        <dgm:presLayoutVars>
          <dgm:bulletEnabled val="1"/>
        </dgm:presLayoutVars>
      </dgm:prSet>
      <dgm:spPr/>
    </dgm:pt>
    <dgm:pt modelId="{8CA2AC48-0DA2-644B-9DCD-98080B835BBC}" type="pres">
      <dgm:prSet presAssocID="{D45B5FBD-FB7F-6F46-AE8C-882F828266B6}" presName="accent_3" presStyleCnt="0"/>
      <dgm:spPr/>
    </dgm:pt>
    <dgm:pt modelId="{396E9C0E-5F50-394F-AFEC-7C6967ABCB51}" type="pres">
      <dgm:prSet presAssocID="{D45B5FBD-FB7F-6F46-AE8C-882F828266B6}" presName="accentRepeatNode" presStyleLbl="solidFgAcc1" presStyleIdx="2" presStyleCnt="3"/>
      <dgm:spPr/>
    </dgm:pt>
  </dgm:ptLst>
  <dgm:cxnLst>
    <dgm:cxn modelId="{288BF31F-5926-ED4B-86B2-F901109FAD4F}" type="presOf" srcId="{944F38C4-563F-4147-98EA-6B1B11745486}" destId="{FE1E2417-73C4-334C-AAFB-91A7BFE8D1C6}" srcOrd="0" destOrd="0" presId="urn:microsoft.com/office/officeart/2008/layout/VerticalCurvedList"/>
    <dgm:cxn modelId="{9153D561-343F-9E40-A12F-64FA7DC95F49}" srcId="{944F38C4-563F-4147-98EA-6B1B11745486}" destId="{40B37ED2-15FA-984C-A6F9-518892E0F8D5}" srcOrd="1" destOrd="0" parTransId="{19B819DE-C235-EC42-AC9E-1EF36D28FF5F}" sibTransId="{7FDC3E47-4680-524D-8837-EF57643BCA88}"/>
    <dgm:cxn modelId="{E970496D-B8A6-7E42-8FBC-4EA82BB651C2}" type="presOf" srcId="{87E430A1-85B4-B34A-A513-ABA3535B1823}" destId="{4C4D0084-9CBA-3C40-9376-76608432243B}" srcOrd="0" destOrd="0" presId="urn:microsoft.com/office/officeart/2008/layout/VerticalCurvedList"/>
    <dgm:cxn modelId="{03273A75-CFCC-6743-BDB2-8A61BF52A7F4}" type="presOf" srcId="{8602B987-7BB1-A245-9FC6-C22CB444554B}" destId="{79ED7A8A-EB8A-1D48-BD3E-058A5A8AFA07}" srcOrd="0" destOrd="0" presId="urn:microsoft.com/office/officeart/2008/layout/VerticalCurvedList"/>
    <dgm:cxn modelId="{55756678-D1E5-4942-AAFC-6F678FC65AA2}" type="presOf" srcId="{40B37ED2-15FA-984C-A6F9-518892E0F8D5}" destId="{3CBE381F-33BC-BC4E-8E7E-B070C99ED4A4}" srcOrd="0" destOrd="0" presId="urn:microsoft.com/office/officeart/2008/layout/VerticalCurvedList"/>
    <dgm:cxn modelId="{0E6FAA86-4AD6-A84B-935E-E58D23592E07}" srcId="{944F38C4-563F-4147-98EA-6B1B11745486}" destId="{D45B5FBD-FB7F-6F46-AE8C-882F828266B6}" srcOrd="2" destOrd="0" parTransId="{066E54AE-09F5-EA46-80DD-54A7FE8959CC}" sibTransId="{1382C70D-3FE1-A744-9C04-839DDD0FB4ED}"/>
    <dgm:cxn modelId="{60F582D9-433B-2441-84CB-44C1E2421023}" srcId="{944F38C4-563F-4147-98EA-6B1B11745486}" destId="{8602B987-7BB1-A245-9FC6-C22CB444554B}" srcOrd="0" destOrd="0" parTransId="{63398E13-9EEE-A943-A5C9-60D69D7D0DCB}" sibTransId="{87E430A1-85B4-B34A-A513-ABA3535B1823}"/>
    <dgm:cxn modelId="{145786F3-5CAD-F543-9378-01EADD3F46F8}" type="presOf" srcId="{D45B5FBD-FB7F-6F46-AE8C-882F828266B6}" destId="{CB59A598-FD4F-6C4D-AE49-6FD25A916B8F}" srcOrd="0" destOrd="0" presId="urn:microsoft.com/office/officeart/2008/layout/VerticalCurvedList"/>
    <dgm:cxn modelId="{FCFB02C2-B814-C843-95DE-7B7113A7D326}" type="presParOf" srcId="{FE1E2417-73C4-334C-AAFB-91A7BFE8D1C6}" destId="{A4B565DF-FC22-C149-A898-12316A161FCB}" srcOrd="0" destOrd="0" presId="urn:microsoft.com/office/officeart/2008/layout/VerticalCurvedList"/>
    <dgm:cxn modelId="{620B3FAB-3096-8745-BF1A-53CDC62532CD}" type="presParOf" srcId="{A4B565DF-FC22-C149-A898-12316A161FCB}" destId="{48223D88-AF5A-8F4C-ACB2-6CAE6D29F986}" srcOrd="0" destOrd="0" presId="urn:microsoft.com/office/officeart/2008/layout/VerticalCurvedList"/>
    <dgm:cxn modelId="{5675BD3A-D3C0-2F48-8490-5C96CC594725}" type="presParOf" srcId="{48223D88-AF5A-8F4C-ACB2-6CAE6D29F986}" destId="{8BB2ABD9-9CDF-CF4D-BE9B-9784D2086008}" srcOrd="0" destOrd="0" presId="urn:microsoft.com/office/officeart/2008/layout/VerticalCurvedList"/>
    <dgm:cxn modelId="{B88ED83F-43FA-5648-B3F1-6492792C6BBF}" type="presParOf" srcId="{48223D88-AF5A-8F4C-ACB2-6CAE6D29F986}" destId="{4C4D0084-9CBA-3C40-9376-76608432243B}" srcOrd="1" destOrd="0" presId="urn:microsoft.com/office/officeart/2008/layout/VerticalCurvedList"/>
    <dgm:cxn modelId="{E6AFB4FE-2288-0242-8FE9-276502F29326}" type="presParOf" srcId="{48223D88-AF5A-8F4C-ACB2-6CAE6D29F986}" destId="{351E0FA4-FB56-C046-91D8-0DE1D8CCB25B}" srcOrd="2" destOrd="0" presId="urn:microsoft.com/office/officeart/2008/layout/VerticalCurvedList"/>
    <dgm:cxn modelId="{99191BB1-2C35-5B49-8B8E-8FABD323C11E}" type="presParOf" srcId="{48223D88-AF5A-8F4C-ACB2-6CAE6D29F986}" destId="{C0C9EEDA-FDD8-C344-AB41-0FE6DED319FE}" srcOrd="3" destOrd="0" presId="urn:microsoft.com/office/officeart/2008/layout/VerticalCurvedList"/>
    <dgm:cxn modelId="{889D1DB3-8C69-D64A-BFA7-5B8C6F6A8378}" type="presParOf" srcId="{A4B565DF-FC22-C149-A898-12316A161FCB}" destId="{79ED7A8A-EB8A-1D48-BD3E-058A5A8AFA07}" srcOrd="1" destOrd="0" presId="urn:microsoft.com/office/officeart/2008/layout/VerticalCurvedList"/>
    <dgm:cxn modelId="{B65773B9-C2B0-254B-97F1-A1AE9A07460C}" type="presParOf" srcId="{A4B565DF-FC22-C149-A898-12316A161FCB}" destId="{11090E78-D884-FF4B-AA63-1431DAFC2638}" srcOrd="2" destOrd="0" presId="urn:microsoft.com/office/officeart/2008/layout/VerticalCurvedList"/>
    <dgm:cxn modelId="{7022B614-EB13-B140-9FF0-0BB25A34E482}" type="presParOf" srcId="{11090E78-D884-FF4B-AA63-1431DAFC2638}" destId="{22199595-029B-8C47-B007-1FC17CF52B69}" srcOrd="0" destOrd="0" presId="urn:microsoft.com/office/officeart/2008/layout/VerticalCurvedList"/>
    <dgm:cxn modelId="{2CDFC42C-A29D-124C-AB60-21E8E8A60A29}" type="presParOf" srcId="{A4B565DF-FC22-C149-A898-12316A161FCB}" destId="{3CBE381F-33BC-BC4E-8E7E-B070C99ED4A4}" srcOrd="3" destOrd="0" presId="urn:microsoft.com/office/officeart/2008/layout/VerticalCurvedList"/>
    <dgm:cxn modelId="{40210DF7-3C65-954B-8B8F-D30BF4295A91}" type="presParOf" srcId="{A4B565DF-FC22-C149-A898-12316A161FCB}" destId="{D72E8470-A68C-8044-BE25-FCCF0C910DA6}" srcOrd="4" destOrd="0" presId="urn:microsoft.com/office/officeart/2008/layout/VerticalCurvedList"/>
    <dgm:cxn modelId="{69BD7FE5-B292-BC4E-886A-0F11B5A309D7}" type="presParOf" srcId="{D72E8470-A68C-8044-BE25-FCCF0C910DA6}" destId="{DC75519A-4C09-3345-B6FD-29A107DDA4A6}" srcOrd="0" destOrd="0" presId="urn:microsoft.com/office/officeart/2008/layout/VerticalCurvedList"/>
    <dgm:cxn modelId="{CA5602B5-6234-AF4A-86E8-F3FD92313EC4}" type="presParOf" srcId="{A4B565DF-FC22-C149-A898-12316A161FCB}" destId="{CB59A598-FD4F-6C4D-AE49-6FD25A916B8F}" srcOrd="5" destOrd="0" presId="urn:microsoft.com/office/officeart/2008/layout/VerticalCurvedList"/>
    <dgm:cxn modelId="{30976B09-3E36-9048-A09C-73C501B778E3}" type="presParOf" srcId="{A4B565DF-FC22-C149-A898-12316A161FCB}" destId="{8CA2AC48-0DA2-644B-9DCD-98080B835BBC}" srcOrd="6" destOrd="0" presId="urn:microsoft.com/office/officeart/2008/layout/VerticalCurvedList"/>
    <dgm:cxn modelId="{F6497B44-37FD-4B44-8717-35FB4498C3F6}" type="presParOf" srcId="{8CA2AC48-0DA2-644B-9DCD-98080B835BBC}" destId="{396E9C0E-5F50-394F-AFEC-7C6967ABCB51}"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1CCBE32-24B3-9344-AD0A-34485415B103}" type="doc">
      <dgm:prSet loTypeId="urn:microsoft.com/office/officeart/2005/8/layout/matrix3" loCatId="" qsTypeId="urn:microsoft.com/office/officeart/2005/8/quickstyle/simple3" qsCatId="simple" csTypeId="urn:microsoft.com/office/officeart/2005/8/colors/accent1_2" csCatId="accent1" phldr="1"/>
      <dgm:spPr/>
      <dgm:t>
        <a:bodyPr/>
        <a:lstStyle/>
        <a:p>
          <a:endParaRPr lang="en-US"/>
        </a:p>
      </dgm:t>
    </dgm:pt>
    <dgm:pt modelId="{1126B40F-51BF-D848-B570-808854D1FA27}">
      <dgm:prSet phldrT="[Text]" custT="1"/>
      <dgm:spPr/>
      <dgm:t>
        <a:bodyPr/>
        <a:lstStyle/>
        <a:p>
          <a:pPr rtl="1">
            <a:lnSpc>
              <a:spcPct val="150000"/>
            </a:lnSpc>
          </a:pPr>
          <a:r>
            <a:rPr lang="ar-SA" sz="1400" b="1" dirty="0">
              <a:latin typeface="Alexandria" pitchFamily="2" charset="-78"/>
              <a:cs typeface="Alexandria" pitchFamily="2" charset="-78"/>
            </a:rPr>
            <a:t>تقليل المخاطر والنزاعات المحتملة</a:t>
          </a:r>
          <a:endParaRPr lang="en-US" sz="1400" b="1" dirty="0">
            <a:latin typeface="Alexandria" pitchFamily="2" charset="-78"/>
            <a:cs typeface="Alexandria" pitchFamily="2" charset="-78"/>
          </a:endParaRPr>
        </a:p>
      </dgm:t>
    </dgm:pt>
    <dgm:pt modelId="{65D49AF8-35FC-E040-9F79-46DA1C8F2636}" type="parTrans" cxnId="{016F4767-060B-F44F-AB72-0D790BC12E8B}">
      <dgm:prSet/>
      <dgm:spPr/>
      <dgm:t>
        <a:bodyPr/>
        <a:lstStyle/>
        <a:p>
          <a:pPr>
            <a:lnSpc>
              <a:spcPct val="150000"/>
            </a:lnSpc>
          </a:pPr>
          <a:endParaRPr lang="en-US" sz="1400" b="1">
            <a:latin typeface="Alexandria" pitchFamily="2" charset="-78"/>
            <a:cs typeface="Alexandria" pitchFamily="2" charset="-78"/>
          </a:endParaRPr>
        </a:p>
      </dgm:t>
    </dgm:pt>
    <dgm:pt modelId="{94F5D799-E4B5-274F-9A8E-6037AE6C2C91}" type="sibTrans" cxnId="{016F4767-060B-F44F-AB72-0D790BC12E8B}">
      <dgm:prSet/>
      <dgm:spPr/>
      <dgm:t>
        <a:bodyPr/>
        <a:lstStyle/>
        <a:p>
          <a:pPr>
            <a:lnSpc>
              <a:spcPct val="150000"/>
            </a:lnSpc>
          </a:pPr>
          <a:endParaRPr lang="en-US" sz="1400" b="1">
            <a:latin typeface="Alexandria" pitchFamily="2" charset="-78"/>
            <a:cs typeface="Alexandria" pitchFamily="2" charset="-78"/>
          </a:endParaRPr>
        </a:p>
      </dgm:t>
    </dgm:pt>
    <dgm:pt modelId="{5A339E31-3EC4-994C-8A21-EB5626E31673}">
      <dgm:prSet phldrT="[Text]" custT="1"/>
      <dgm:spPr/>
      <dgm:t>
        <a:bodyPr/>
        <a:lstStyle/>
        <a:p>
          <a:pPr rtl="1">
            <a:lnSpc>
              <a:spcPct val="150000"/>
            </a:lnSpc>
          </a:pPr>
          <a:r>
            <a:rPr lang="ar-SA" sz="1400" b="1" dirty="0">
              <a:latin typeface="Alexandria" pitchFamily="2" charset="-78"/>
              <a:cs typeface="Alexandria" pitchFamily="2" charset="-78"/>
            </a:rPr>
            <a:t>بناء ثقة دائمة مع أصحاب المصلحة</a:t>
          </a:r>
          <a:endParaRPr lang="en-US" sz="1400" b="1" dirty="0">
            <a:latin typeface="Alexandria" pitchFamily="2" charset="-78"/>
            <a:cs typeface="Alexandria" pitchFamily="2" charset="-78"/>
          </a:endParaRPr>
        </a:p>
      </dgm:t>
    </dgm:pt>
    <dgm:pt modelId="{D2A8512E-F816-3D41-899A-A6D0B14A4918}" type="parTrans" cxnId="{98D41EB5-CDB6-1D48-9B7C-B954073D7CF2}">
      <dgm:prSet/>
      <dgm:spPr/>
      <dgm:t>
        <a:bodyPr/>
        <a:lstStyle/>
        <a:p>
          <a:pPr>
            <a:lnSpc>
              <a:spcPct val="150000"/>
            </a:lnSpc>
          </a:pPr>
          <a:endParaRPr lang="en-US" sz="1400" b="1">
            <a:latin typeface="Alexandria" pitchFamily="2" charset="-78"/>
            <a:cs typeface="Alexandria" pitchFamily="2" charset="-78"/>
          </a:endParaRPr>
        </a:p>
      </dgm:t>
    </dgm:pt>
    <dgm:pt modelId="{2EC21E68-A62F-D34C-A1CB-9E5117352C81}" type="sibTrans" cxnId="{98D41EB5-CDB6-1D48-9B7C-B954073D7CF2}">
      <dgm:prSet/>
      <dgm:spPr/>
      <dgm:t>
        <a:bodyPr/>
        <a:lstStyle/>
        <a:p>
          <a:pPr>
            <a:lnSpc>
              <a:spcPct val="150000"/>
            </a:lnSpc>
          </a:pPr>
          <a:endParaRPr lang="en-US" sz="1400" b="1">
            <a:latin typeface="Alexandria" pitchFamily="2" charset="-78"/>
            <a:cs typeface="Alexandria" pitchFamily="2" charset="-78"/>
          </a:endParaRPr>
        </a:p>
      </dgm:t>
    </dgm:pt>
    <dgm:pt modelId="{BD957987-B784-C744-B69A-DA533563904B}">
      <dgm:prSet phldrT="[Text]" custT="1"/>
      <dgm:spPr/>
      <dgm:t>
        <a:bodyPr/>
        <a:lstStyle/>
        <a:p>
          <a:pPr rtl="1">
            <a:lnSpc>
              <a:spcPct val="150000"/>
            </a:lnSpc>
          </a:pPr>
          <a:r>
            <a:rPr lang="ar-SA" sz="1400" b="1" dirty="0">
              <a:latin typeface="Alexandria" pitchFamily="2" charset="-78"/>
              <a:cs typeface="Alexandria" pitchFamily="2" charset="-78"/>
            </a:rPr>
            <a:t>زيادة فرص النمو والاستثمار على المدي الطويل</a:t>
          </a:r>
          <a:endParaRPr lang="en-US" sz="1400" b="1" dirty="0">
            <a:latin typeface="Alexandria" pitchFamily="2" charset="-78"/>
            <a:cs typeface="Alexandria" pitchFamily="2" charset="-78"/>
          </a:endParaRPr>
        </a:p>
      </dgm:t>
    </dgm:pt>
    <dgm:pt modelId="{E81CAB1D-D9B8-A641-AB19-3B7E624D2BFF}" type="parTrans" cxnId="{42727E32-D3F2-EC41-9AE4-6ECB07E6E6A7}">
      <dgm:prSet/>
      <dgm:spPr/>
      <dgm:t>
        <a:bodyPr/>
        <a:lstStyle/>
        <a:p>
          <a:pPr>
            <a:lnSpc>
              <a:spcPct val="150000"/>
            </a:lnSpc>
          </a:pPr>
          <a:endParaRPr lang="en-US" sz="1400" b="1">
            <a:latin typeface="Alexandria" pitchFamily="2" charset="-78"/>
            <a:cs typeface="Alexandria" pitchFamily="2" charset="-78"/>
          </a:endParaRPr>
        </a:p>
      </dgm:t>
    </dgm:pt>
    <dgm:pt modelId="{6CB9BB4C-F527-1641-99C4-348618ED3731}" type="sibTrans" cxnId="{42727E32-D3F2-EC41-9AE4-6ECB07E6E6A7}">
      <dgm:prSet/>
      <dgm:spPr/>
      <dgm:t>
        <a:bodyPr/>
        <a:lstStyle/>
        <a:p>
          <a:pPr>
            <a:lnSpc>
              <a:spcPct val="150000"/>
            </a:lnSpc>
          </a:pPr>
          <a:endParaRPr lang="en-US" sz="1400" b="1">
            <a:latin typeface="Alexandria" pitchFamily="2" charset="-78"/>
            <a:cs typeface="Alexandria" pitchFamily="2" charset="-78"/>
          </a:endParaRPr>
        </a:p>
      </dgm:t>
    </dgm:pt>
    <dgm:pt modelId="{14739F15-75EB-C440-8020-1D244E966EB1}">
      <dgm:prSet phldrT="[Text]" custT="1"/>
      <dgm:spPr/>
      <dgm:t>
        <a:bodyPr/>
        <a:lstStyle/>
        <a:p>
          <a:pPr rtl="1">
            <a:lnSpc>
              <a:spcPct val="150000"/>
            </a:lnSpc>
          </a:pPr>
          <a:r>
            <a:rPr lang="ar-SA" sz="1400" b="1" dirty="0">
              <a:latin typeface="Alexandria" pitchFamily="2" charset="-78"/>
              <a:cs typeface="Alexandria" pitchFamily="2" charset="-78"/>
            </a:rPr>
            <a:t>تحسين سمعة المؤسسة </a:t>
          </a:r>
          <a:endParaRPr lang="en-US" sz="1400" b="1" dirty="0">
            <a:latin typeface="Alexandria" pitchFamily="2" charset="-78"/>
            <a:cs typeface="Alexandria" pitchFamily="2" charset="-78"/>
          </a:endParaRPr>
        </a:p>
      </dgm:t>
    </dgm:pt>
    <dgm:pt modelId="{E30F5DB6-F5D9-E340-ACEC-D68B71CCB0DD}" type="parTrans" cxnId="{AA8689EA-3719-6647-B671-42CDC45EF16F}">
      <dgm:prSet/>
      <dgm:spPr/>
      <dgm:t>
        <a:bodyPr/>
        <a:lstStyle/>
        <a:p>
          <a:pPr>
            <a:lnSpc>
              <a:spcPct val="150000"/>
            </a:lnSpc>
          </a:pPr>
          <a:endParaRPr lang="en-US" sz="1400" b="1">
            <a:latin typeface="Alexandria" pitchFamily="2" charset="-78"/>
            <a:cs typeface="Alexandria" pitchFamily="2" charset="-78"/>
          </a:endParaRPr>
        </a:p>
      </dgm:t>
    </dgm:pt>
    <dgm:pt modelId="{E738BFAE-2049-6D4F-91C1-D22B5D1DAC43}" type="sibTrans" cxnId="{AA8689EA-3719-6647-B671-42CDC45EF16F}">
      <dgm:prSet/>
      <dgm:spPr/>
      <dgm:t>
        <a:bodyPr/>
        <a:lstStyle/>
        <a:p>
          <a:pPr>
            <a:lnSpc>
              <a:spcPct val="150000"/>
            </a:lnSpc>
          </a:pPr>
          <a:endParaRPr lang="en-US" sz="1400" b="1">
            <a:latin typeface="Alexandria" pitchFamily="2" charset="-78"/>
            <a:cs typeface="Alexandria" pitchFamily="2" charset="-78"/>
          </a:endParaRPr>
        </a:p>
      </dgm:t>
    </dgm:pt>
    <dgm:pt modelId="{2CA03BC0-B196-9D41-9581-F32A4A4DE294}" type="pres">
      <dgm:prSet presAssocID="{81CCBE32-24B3-9344-AD0A-34485415B103}" presName="matrix" presStyleCnt="0">
        <dgm:presLayoutVars>
          <dgm:chMax val="1"/>
          <dgm:dir/>
          <dgm:resizeHandles val="exact"/>
        </dgm:presLayoutVars>
      </dgm:prSet>
      <dgm:spPr/>
    </dgm:pt>
    <dgm:pt modelId="{B447C15E-E84B-574A-BF33-13AACFE10350}" type="pres">
      <dgm:prSet presAssocID="{81CCBE32-24B3-9344-AD0A-34485415B103}" presName="diamond" presStyleLbl="bgShp" presStyleIdx="0" presStyleCnt="1"/>
      <dgm:spPr/>
    </dgm:pt>
    <dgm:pt modelId="{A18829BD-DBAE-7F4D-8AB5-B0700A209231}" type="pres">
      <dgm:prSet presAssocID="{81CCBE32-24B3-9344-AD0A-34485415B103}" presName="quad1" presStyleLbl="node1" presStyleIdx="0" presStyleCnt="4">
        <dgm:presLayoutVars>
          <dgm:chMax val="0"/>
          <dgm:chPref val="0"/>
          <dgm:bulletEnabled val="1"/>
        </dgm:presLayoutVars>
      </dgm:prSet>
      <dgm:spPr/>
    </dgm:pt>
    <dgm:pt modelId="{0686EFD7-47EF-DE43-9DFF-91AB2F687CFE}" type="pres">
      <dgm:prSet presAssocID="{81CCBE32-24B3-9344-AD0A-34485415B103}" presName="quad2" presStyleLbl="node1" presStyleIdx="1" presStyleCnt="4">
        <dgm:presLayoutVars>
          <dgm:chMax val="0"/>
          <dgm:chPref val="0"/>
          <dgm:bulletEnabled val="1"/>
        </dgm:presLayoutVars>
      </dgm:prSet>
      <dgm:spPr/>
    </dgm:pt>
    <dgm:pt modelId="{51E14F42-40E5-2849-A4AE-6BAE9EF0C684}" type="pres">
      <dgm:prSet presAssocID="{81CCBE32-24B3-9344-AD0A-34485415B103}" presName="quad3" presStyleLbl="node1" presStyleIdx="2" presStyleCnt="4">
        <dgm:presLayoutVars>
          <dgm:chMax val="0"/>
          <dgm:chPref val="0"/>
          <dgm:bulletEnabled val="1"/>
        </dgm:presLayoutVars>
      </dgm:prSet>
      <dgm:spPr/>
    </dgm:pt>
    <dgm:pt modelId="{4EAA00FE-D10F-1D41-A4F1-A39E294DBAAA}" type="pres">
      <dgm:prSet presAssocID="{81CCBE32-24B3-9344-AD0A-34485415B103}" presName="quad4" presStyleLbl="node1" presStyleIdx="3" presStyleCnt="4">
        <dgm:presLayoutVars>
          <dgm:chMax val="0"/>
          <dgm:chPref val="0"/>
          <dgm:bulletEnabled val="1"/>
        </dgm:presLayoutVars>
      </dgm:prSet>
      <dgm:spPr/>
    </dgm:pt>
  </dgm:ptLst>
  <dgm:cxnLst>
    <dgm:cxn modelId="{2A65570D-BEA3-BB4A-A620-D9601FE853C9}" type="presOf" srcId="{BD957987-B784-C744-B69A-DA533563904B}" destId="{51E14F42-40E5-2849-A4AE-6BAE9EF0C684}" srcOrd="0" destOrd="0" presId="urn:microsoft.com/office/officeart/2005/8/layout/matrix3"/>
    <dgm:cxn modelId="{42727E32-D3F2-EC41-9AE4-6ECB07E6E6A7}" srcId="{81CCBE32-24B3-9344-AD0A-34485415B103}" destId="{BD957987-B784-C744-B69A-DA533563904B}" srcOrd="2" destOrd="0" parTransId="{E81CAB1D-D9B8-A641-AB19-3B7E624D2BFF}" sibTransId="{6CB9BB4C-F527-1641-99C4-348618ED3731}"/>
    <dgm:cxn modelId="{22B2EC4B-CF07-394F-85A4-A45738829D96}" type="presOf" srcId="{81CCBE32-24B3-9344-AD0A-34485415B103}" destId="{2CA03BC0-B196-9D41-9581-F32A4A4DE294}" srcOrd="0" destOrd="0" presId="urn:microsoft.com/office/officeart/2005/8/layout/matrix3"/>
    <dgm:cxn modelId="{530D3259-8463-5947-A5D5-036A2380A6C6}" type="presOf" srcId="{14739F15-75EB-C440-8020-1D244E966EB1}" destId="{4EAA00FE-D10F-1D41-A4F1-A39E294DBAAA}" srcOrd="0" destOrd="0" presId="urn:microsoft.com/office/officeart/2005/8/layout/matrix3"/>
    <dgm:cxn modelId="{016F4767-060B-F44F-AB72-0D790BC12E8B}" srcId="{81CCBE32-24B3-9344-AD0A-34485415B103}" destId="{1126B40F-51BF-D848-B570-808854D1FA27}" srcOrd="0" destOrd="0" parTransId="{65D49AF8-35FC-E040-9F79-46DA1C8F2636}" sibTransId="{94F5D799-E4B5-274F-9A8E-6037AE6C2C91}"/>
    <dgm:cxn modelId="{98D41EB5-CDB6-1D48-9B7C-B954073D7CF2}" srcId="{81CCBE32-24B3-9344-AD0A-34485415B103}" destId="{5A339E31-3EC4-994C-8A21-EB5626E31673}" srcOrd="1" destOrd="0" parTransId="{D2A8512E-F816-3D41-899A-A6D0B14A4918}" sibTransId="{2EC21E68-A62F-D34C-A1CB-9E5117352C81}"/>
    <dgm:cxn modelId="{517427B5-C7C5-A14A-B687-835650DA713E}" type="presOf" srcId="{5A339E31-3EC4-994C-8A21-EB5626E31673}" destId="{0686EFD7-47EF-DE43-9DFF-91AB2F687CFE}" srcOrd="0" destOrd="0" presId="urn:microsoft.com/office/officeart/2005/8/layout/matrix3"/>
    <dgm:cxn modelId="{D8F8D7E6-EE3B-C946-B57B-BE19D10F618B}" type="presOf" srcId="{1126B40F-51BF-D848-B570-808854D1FA27}" destId="{A18829BD-DBAE-7F4D-8AB5-B0700A209231}" srcOrd="0" destOrd="0" presId="urn:microsoft.com/office/officeart/2005/8/layout/matrix3"/>
    <dgm:cxn modelId="{AA8689EA-3719-6647-B671-42CDC45EF16F}" srcId="{81CCBE32-24B3-9344-AD0A-34485415B103}" destId="{14739F15-75EB-C440-8020-1D244E966EB1}" srcOrd="3" destOrd="0" parTransId="{E30F5DB6-F5D9-E340-ACEC-D68B71CCB0DD}" sibTransId="{E738BFAE-2049-6D4F-91C1-D22B5D1DAC43}"/>
    <dgm:cxn modelId="{BF44F696-1848-8E4D-8E60-BBE37351F2E9}" type="presParOf" srcId="{2CA03BC0-B196-9D41-9581-F32A4A4DE294}" destId="{B447C15E-E84B-574A-BF33-13AACFE10350}" srcOrd="0" destOrd="0" presId="urn:microsoft.com/office/officeart/2005/8/layout/matrix3"/>
    <dgm:cxn modelId="{EAE851C4-1726-664C-AD6D-2042BC254DED}" type="presParOf" srcId="{2CA03BC0-B196-9D41-9581-F32A4A4DE294}" destId="{A18829BD-DBAE-7F4D-8AB5-B0700A209231}" srcOrd="1" destOrd="0" presId="urn:microsoft.com/office/officeart/2005/8/layout/matrix3"/>
    <dgm:cxn modelId="{7DDEC86E-884D-6941-ADC2-9F1D87BCD78B}" type="presParOf" srcId="{2CA03BC0-B196-9D41-9581-F32A4A4DE294}" destId="{0686EFD7-47EF-DE43-9DFF-91AB2F687CFE}" srcOrd="2" destOrd="0" presId="urn:microsoft.com/office/officeart/2005/8/layout/matrix3"/>
    <dgm:cxn modelId="{2752CD38-89E1-424B-8A2A-732412464FCE}" type="presParOf" srcId="{2CA03BC0-B196-9D41-9581-F32A4A4DE294}" destId="{51E14F42-40E5-2849-A4AE-6BAE9EF0C684}" srcOrd="3" destOrd="0" presId="urn:microsoft.com/office/officeart/2005/8/layout/matrix3"/>
    <dgm:cxn modelId="{5FCAA27B-E345-074E-A08A-072F266DB3AB}" type="presParOf" srcId="{2CA03BC0-B196-9D41-9581-F32A4A4DE294}" destId="{4EAA00FE-D10F-1D41-A4F1-A39E294DBAAA}"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8793ED-9ADB-E34D-BF4E-A576226505F3}">
      <dsp:nvSpPr>
        <dsp:cNvPr id="0" name=""/>
        <dsp:cNvSpPr/>
      </dsp:nvSpPr>
      <dsp:spPr>
        <a:xfrm>
          <a:off x="3161240" y="323"/>
          <a:ext cx="1402730" cy="70136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17780" rIns="26670" bIns="17780" numCol="1" spcCol="1270" anchor="ctr" anchorCtr="0">
          <a:noAutofit/>
        </a:bodyPr>
        <a:lstStyle/>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الداخليون</a:t>
          </a:r>
          <a:endParaRPr lang="en-US" sz="1400" b="1" kern="1200" dirty="0">
            <a:latin typeface="Alexandria" pitchFamily="2" charset="-78"/>
            <a:cs typeface="Alexandria" pitchFamily="2" charset="-78"/>
          </a:endParaRPr>
        </a:p>
      </dsp:txBody>
      <dsp:txXfrm>
        <a:off x="3181782" y="20865"/>
        <a:ext cx="1361646" cy="660281"/>
      </dsp:txXfrm>
    </dsp:sp>
    <dsp:sp modelId="{FF0A245E-855C-4A45-85C7-F58CAA1F1633}">
      <dsp:nvSpPr>
        <dsp:cNvPr id="0" name=""/>
        <dsp:cNvSpPr/>
      </dsp:nvSpPr>
      <dsp:spPr>
        <a:xfrm>
          <a:off x="3301513" y="701688"/>
          <a:ext cx="100466" cy="528583"/>
        </a:xfrm>
        <a:custGeom>
          <a:avLst/>
          <a:gdLst/>
          <a:ahLst/>
          <a:cxnLst/>
          <a:rect l="0" t="0" r="0" b="0"/>
          <a:pathLst>
            <a:path>
              <a:moveTo>
                <a:pt x="0" y="0"/>
              </a:moveTo>
              <a:lnTo>
                <a:pt x="0" y="528583"/>
              </a:lnTo>
              <a:lnTo>
                <a:pt x="100466" y="52858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834FB7B-E067-594E-801F-9689B9465E2A}">
      <dsp:nvSpPr>
        <dsp:cNvPr id="0" name=""/>
        <dsp:cNvSpPr/>
      </dsp:nvSpPr>
      <dsp:spPr>
        <a:xfrm>
          <a:off x="3401980" y="879589"/>
          <a:ext cx="1122184" cy="70136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rtl="1">
            <a:lnSpc>
              <a:spcPct val="90000"/>
            </a:lnSpc>
            <a:spcBef>
              <a:spcPct val="0"/>
            </a:spcBef>
            <a:spcAft>
              <a:spcPct val="35000"/>
            </a:spcAft>
            <a:buNone/>
          </a:pPr>
          <a:r>
            <a:rPr lang="ar-SA" sz="1300" b="1" kern="1200" dirty="0">
              <a:latin typeface="Alexandria" pitchFamily="2" charset="-78"/>
              <a:cs typeface="Alexandria" pitchFamily="2" charset="-78"/>
            </a:rPr>
            <a:t>الموظفون</a:t>
          </a:r>
          <a:endParaRPr lang="en-US" sz="1300" b="1" kern="1200" dirty="0">
            <a:latin typeface="Alexandria" pitchFamily="2" charset="-78"/>
            <a:cs typeface="Alexandria" pitchFamily="2" charset="-78"/>
          </a:endParaRPr>
        </a:p>
      </dsp:txBody>
      <dsp:txXfrm>
        <a:off x="3422522" y="900131"/>
        <a:ext cx="1081100" cy="660281"/>
      </dsp:txXfrm>
    </dsp:sp>
    <dsp:sp modelId="{AC24E81F-62CE-8945-BE92-043F50A4E07B}">
      <dsp:nvSpPr>
        <dsp:cNvPr id="0" name=""/>
        <dsp:cNvSpPr/>
      </dsp:nvSpPr>
      <dsp:spPr>
        <a:xfrm>
          <a:off x="3301513" y="701688"/>
          <a:ext cx="113876" cy="1440477"/>
        </a:xfrm>
        <a:custGeom>
          <a:avLst/>
          <a:gdLst/>
          <a:ahLst/>
          <a:cxnLst/>
          <a:rect l="0" t="0" r="0" b="0"/>
          <a:pathLst>
            <a:path>
              <a:moveTo>
                <a:pt x="0" y="0"/>
              </a:moveTo>
              <a:lnTo>
                <a:pt x="0" y="1440477"/>
              </a:lnTo>
              <a:lnTo>
                <a:pt x="113876" y="144047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0584CF-C26B-794B-87CD-8022662779BF}">
      <dsp:nvSpPr>
        <dsp:cNvPr id="0" name=""/>
        <dsp:cNvSpPr/>
      </dsp:nvSpPr>
      <dsp:spPr>
        <a:xfrm>
          <a:off x="3415390" y="1791483"/>
          <a:ext cx="1122184" cy="70136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rtl="1">
            <a:lnSpc>
              <a:spcPct val="90000"/>
            </a:lnSpc>
            <a:spcBef>
              <a:spcPct val="0"/>
            </a:spcBef>
            <a:spcAft>
              <a:spcPct val="35000"/>
            </a:spcAft>
            <a:buNone/>
          </a:pPr>
          <a:r>
            <a:rPr lang="ar-SA" sz="1300" b="1" kern="1200" dirty="0">
              <a:latin typeface="Alexandria" pitchFamily="2" charset="-78"/>
              <a:cs typeface="Alexandria" pitchFamily="2" charset="-78"/>
            </a:rPr>
            <a:t>الادارة</a:t>
          </a:r>
          <a:endParaRPr lang="en-US" sz="1300" b="1" kern="1200" dirty="0">
            <a:latin typeface="Alexandria" pitchFamily="2" charset="-78"/>
            <a:cs typeface="Alexandria" pitchFamily="2" charset="-78"/>
          </a:endParaRPr>
        </a:p>
      </dsp:txBody>
      <dsp:txXfrm>
        <a:off x="3435932" y="1812025"/>
        <a:ext cx="1081100" cy="660281"/>
      </dsp:txXfrm>
    </dsp:sp>
    <dsp:sp modelId="{8C43A695-5504-0840-BA16-5EB1D8DDC7D1}">
      <dsp:nvSpPr>
        <dsp:cNvPr id="0" name=""/>
        <dsp:cNvSpPr/>
      </dsp:nvSpPr>
      <dsp:spPr>
        <a:xfrm>
          <a:off x="3301513" y="701688"/>
          <a:ext cx="140404" cy="2291913"/>
        </a:xfrm>
        <a:custGeom>
          <a:avLst/>
          <a:gdLst/>
          <a:ahLst/>
          <a:cxnLst/>
          <a:rect l="0" t="0" r="0" b="0"/>
          <a:pathLst>
            <a:path>
              <a:moveTo>
                <a:pt x="0" y="0"/>
              </a:moveTo>
              <a:lnTo>
                <a:pt x="0" y="2291913"/>
              </a:lnTo>
              <a:lnTo>
                <a:pt x="140404" y="229191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265C336-3406-3444-9580-2C539D549B2B}">
      <dsp:nvSpPr>
        <dsp:cNvPr id="0" name=""/>
        <dsp:cNvSpPr/>
      </dsp:nvSpPr>
      <dsp:spPr>
        <a:xfrm>
          <a:off x="3441918" y="2642919"/>
          <a:ext cx="1122184" cy="70136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rtl="1">
            <a:lnSpc>
              <a:spcPct val="90000"/>
            </a:lnSpc>
            <a:spcBef>
              <a:spcPct val="0"/>
            </a:spcBef>
            <a:spcAft>
              <a:spcPct val="35000"/>
            </a:spcAft>
            <a:buNone/>
          </a:pPr>
          <a:r>
            <a:rPr lang="ar-SA" sz="1300" b="1" kern="1200" dirty="0">
              <a:latin typeface="Alexandria" pitchFamily="2" charset="-78"/>
              <a:cs typeface="Alexandria" pitchFamily="2" charset="-78"/>
            </a:rPr>
            <a:t>المساهمون</a:t>
          </a:r>
          <a:endParaRPr lang="en-US" sz="1300" b="1" kern="1200" dirty="0">
            <a:latin typeface="Alexandria" pitchFamily="2" charset="-78"/>
            <a:cs typeface="Alexandria" pitchFamily="2" charset="-78"/>
          </a:endParaRPr>
        </a:p>
      </dsp:txBody>
      <dsp:txXfrm>
        <a:off x="3462460" y="2663461"/>
        <a:ext cx="1081100" cy="660281"/>
      </dsp:txXfrm>
    </dsp:sp>
    <dsp:sp modelId="{FC9AE512-5C1B-6441-83D6-E15A02A98C09}">
      <dsp:nvSpPr>
        <dsp:cNvPr id="0" name=""/>
        <dsp:cNvSpPr/>
      </dsp:nvSpPr>
      <dsp:spPr>
        <a:xfrm>
          <a:off x="5909455" y="2883"/>
          <a:ext cx="1402730" cy="70136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17780" rIns="26670" bIns="17780" numCol="1" spcCol="1270" anchor="ctr" anchorCtr="0">
          <a:noAutofit/>
        </a:bodyPr>
        <a:lstStyle/>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الخارجيون</a:t>
          </a:r>
          <a:endParaRPr lang="en-US" sz="1400" b="1" kern="1200" dirty="0">
            <a:latin typeface="Alexandria" pitchFamily="2" charset="-78"/>
            <a:cs typeface="Alexandria" pitchFamily="2" charset="-78"/>
          </a:endParaRPr>
        </a:p>
      </dsp:txBody>
      <dsp:txXfrm>
        <a:off x="5929997" y="23425"/>
        <a:ext cx="1361646" cy="660281"/>
      </dsp:txXfrm>
    </dsp:sp>
    <dsp:sp modelId="{D63AA5F4-8596-2647-8232-1AB1F941280D}">
      <dsp:nvSpPr>
        <dsp:cNvPr id="0" name=""/>
        <dsp:cNvSpPr/>
      </dsp:nvSpPr>
      <dsp:spPr>
        <a:xfrm>
          <a:off x="6049728" y="704248"/>
          <a:ext cx="140273" cy="526023"/>
        </a:xfrm>
        <a:custGeom>
          <a:avLst/>
          <a:gdLst/>
          <a:ahLst/>
          <a:cxnLst/>
          <a:rect l="0" t="0" r="0" b="0"/>
          <a:pathLst>
            <a:path>
              <a:moveTo>
                <a:pt x="0" y="0"/>
              </a:moveTo>
              <a:lnTo>
                <a:pt x="0" y="526023"/>
              </a:lnTo>
              <a:lnTo>
                <a:pt x="140273" y="52602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339F881-46EF-2349-B8C1-840CF7A2B7B9}">
      <dsp:nvSpPr>
        <dsp:cNvPr id="0" name=""/>
        <dsp:cNvSpPr/>
      </dsp:nvSpPr>
      <dsp:spPr>
        <a:xfrm>
          <a:off x="6190001" y="879589"/>
          <a:ext cx="1122184" cy="70136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rtl="1">
            <a:lnSpc>
              <a:spcPct val="90000"/>
            </a:lnSpc>
            <a:spcBef>
              <a:spcPct val="0"/>
            </a:spcBef>
            <a:spcAft>
              <a:spcPct val="35000"/>
            </a:spcAft>
            <a:buNone/>
          </a:pPr>
          <a:r>
            <a:rPr lang="ar-SA" sz="1300" b="1" kern="1200" dirty="0">
              <a:latin typeface="Alexandria" pitchFamily="2" charset="-78"/>
              <a:cs typeface="Alexandria" pitchFamily="2" charset="-78"/>
            </a:rPr>
            <a:t>العملاء</a:t>
          </a:r>
          <a:endParaRPr lang="en-US" sz="1300" b="1" kern="1200" dirty="0">
            <a:latin typeface="Alexandria" pitchFamily="2" charset="-78"/>
            <a:cs typeface="Alexandria" pitchFamily="2" charset="-78"/>
          </a:endParaRPr>
        </a:p>
      </dsp:txBody>
      <dsp:txXfrm>
        <a:off x="6210543" y="900131"/>
        <a:ext cx="1081100" cy="660281"/>
      </dsp:txXfrm>
    </dsp:sp>
    <dsp:sp modelId="{8BE57ABF-022E-344A-B431-18DE80FDF550}">
      <dsp:nvSpPr>
        <dsp:cNvPr id="0" name=""/>
        <dsp:cNvSpPr/>
      </dsp:nvSpPr>
      <dsp:spPr>
        <a:xfrm>
          <a:off x="6049728" y="704248"/>
          <a:ext cx="140273" cy="1402730"/>
        </a:xfrm>
        <a:custGeom>
          <a:avLst/>
          <a:gdLst/>
          <a:ahLst/>
          <a:cxnLst/>
          <a:rect l="0" t="0" r="0" b="0"/>
          <a:pathLst>
            <a:path>
              <a:moveTo>
                <a:pt x="0" y="0"/>
              </a:moveTo>
              <a:lnTo>
                <a:pt x="0" y="1402730"/>
              </a:lnTo>
              <a:lnTo>
                <a:pt x="140273" y="140273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882FF6A-6CC8-5149-A547-D00093B17654}">
      <dsp:nvSpPr>
        <dsp:cNvPr id="0" name=""/>
        <dsp:cNvSpPr/>
      </dsp:nvSpPr>
      <dsp:spPr>
        <a:xfrm>
          <a:off x="6190001" y="1756296"/>
          <a:ext cx="1122184" cy="70136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rtl="1">
            <a:lnSpc>
              <a:spcPct val="90000"/>
            </a:lnSpc>
            <a:spcBef>
              <a:spcPct val="0"/>
            </a:spcBef>
            <a:spcAft>
              <a:spcPct val="35000"/>
            </a:spcAft>
            <a:buNone/>
          </a:pPr>
          <a:r>
            <a:rPr lang="ar-SA" sz="1300" b="1" kern="1200" dirty="0">
              <a:latin typeface="Alexandria" pitchFamily="2" charset="-78"/>
              <a:cs typeface="Alexandria" pitchFamily="2" charset="-78"/>
            </a:rPr>
            <a:t>الموردون</a:t>
          </a:r>
          <a:endParaRPr lang="en-US" sz="1300" b="1" kern="1200" dirty="0">
            <a:latin typeface="Alexandria" pitchFamily="2" charset="-78"/>
            <a:cs typeface="Alexandria" pitchFamily="2" charset="-78"/>
          </a:endParaRPr>
        </a:p>
      </dsp:txBody>
      <dsp:txXfrm>
        <a:off x="6210543" y="1776838"/>
        <a:ext cx="1081100" cy="660281"/>
      </dsp:txXfrm>
    </dsp:sp>
    <dsp:sp modelId="{1FCBC800-AF15-F644-A431-AF39799579EA}">
      <dsp:nvSpPr>
        <dsp:cNvPr id="0" name=""/>
        <dsp:cNvSpPr/>
      </dsp:nvSpPr>
      <dsp:spPr>
        <a:xfrm>
          <a:off x="6049728" y="704248"/>
          <a:ext cx="140273" cy="2279436"/>
        </a:xfrm>
        <a:custGeom>
          <a:avLst/>
          <a:gdLst/>
          <a:ahLst/>
          <a:cxnLst/>
          <a:rect l="0" t="0" r="0" b="0"/>
          <a:pathLst>
            <a:path>
              <a:moveTo>
                <a:pt x="0" y="0"/>
              </a:moveTo>
              <a:lnTo>
                <a:pt x="0" y="2279436"/>
              </a:lnTo>
              <a:lnTo>
                <a:pt x="140273" y="227943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54F1B1E-5D2C-1340-8BE7-DDCF2216866E}">
      <dsp:nvSpPr>
        <dsp:cNvPr id="0" name=""/>
        <dsp:cNvSpPr/>
      </dsp:nvSpPr>
      <dsp:spPr>
        <a:xfrm>
          <a:off x="6190001" y="2633002"/>
          <a:ext cx="1122184" cy="70136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rtl="1">
            <a:lnSpc>
              <a:spcPct val="90000"/>
            </a:lnSpc>
            <a:spcBef>
              <a:spcPct val="0"/>
            </a:spcBef>
            <a:spcAft>
              <a:spcPct val="35000"/>
            </a:spcAft>
            <a:buNone/>
          </a:pPr>
          <a:r>
            <a:rPr lang="ar-SA" sz="1300" b="1" kern="1200" dirty="0">
              <a:latin typeface="Alexandria" pitchFamily="2" charset="-78"/>
              <a:cs typeface="Alexandria" pitchFamily="2" charset="-78"/>
            </a:rPr>
            <a:t>الحكومة</a:t>
          </a:r>
          <a:endParaRPr lang="en-US" sz="1300" b="1" kern="1200" dirty="0">
            <a:latin typeface="Alexandria" pitchFamily="2" charset="-78"/>
            <a:cs typeface="Alexandria" pitchFamily="2" charset="-78"/>
          </a:endParaRPr>
        </a:p>
      </dsp:txBody>
      <dsp:txXfrm>
        <a:off x="6210543" y="2653544"/>
        <a:ext cx="1081100" cy="660281"/>
      </dsp:txXfrm>
    </dsp:sp>
    <dsp:sp modelId="{6A6C06A1-2054-D74C-9816-067782F20BED}">
      <dsp:nvSpPr>
        <dsp:cNvPr id="0" name=""/>
        <dsp:cNvSpPr/>
      </dsp:nvSpPr>
      <dsp:spPr>
        <a:xfrm>
          <a:off x="6049728" y="704248"/>
          <a:ext cx="140273" cy="3156142"/>
        </a:xfrm>
        <a:custGeom>
          <a:avLst/>
          <a:gdLst/>
          <a:ahLst/>
          <a:cxnLst/>
          <a:rect l="0" t="0" r="0" b="0"/>
          <a:pathLst>
            <a:path>
              <a:moveTo>
                <a:pt x="0" y="0"/>
              </a:moveTo>
              <a:lnTo>
                <a:pt x="0" y="3156142"/>
              </a:lnTo>
              <a:lnTo>
                <a:pt x="140273" y="315614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EEE5335-6F58-F94D-9C62-F8118DC77C63}">
      <dsp:nvSpPr>
        <dsp:cNvPr id="0" name=""/>
        <dsp:cNvSpPr/>
      </dsp:nvSpPr>
      <dsp:spPr>
        <a:xfrm>
          <a:off x="6190001" y="3509708"/>
          <a:ext cx="1122184" cy="70136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rtl="1">
            <a:lnSpc>
              <a:spcPct val="90000"/>
            </a:lnSpc>
            <a:spcBef>
              <a:spcPct val="0"/>
            </a:spcBef>
            <a:spcAft>
              <a:spcPct val="35000"/>
            </a:spcAft>
            <a:buNone/>
          </a:pPr>
          <a:r>
            <a:rPr lang="ar-SA" sz="1300" b="1" kern="1200" dirty="0">
              <a:latin typeface="Alexandria" pitchFamily="2" charset="-78"/>
              <a:cs typeface="Alexandria" pitchFamily="2" charset="-78"/>
            </a:rPr>
            <a:t>المجتمع المحلي</a:t>
          </a:r>
          <a:endParaRPr lang="en-US" sz="1300" b="1" kern="1200" dirty="0">
            <a:latin typeface="Alexandria" pitchFamily="2" charset="-78"/>
            <a:cs typeface="Alexandria" pitchFamily="2" charset="-78"/>
          </a:endParaRPr>
        </a:p>
      </dsp:txBody>
      <dsp:txXfrm>
        <a:off x="6210543" y="3530250"/>
        <a:ext cx="1081100" cy="660281"/>
      </dsp:txXfrm>
    </dsp:sp>
    <dsp:sp modelId="{3C2960F4-9362-6749-8B3B-45BFDF00444D}">
      <dsp:nvSpPr>
        <dsp:cNvPr id="0" name=""/>
        <dsp:cNvSpPr/>
      </dsp:nvSpPr>
      <dsp:spPr>
        <a:xfrm>
          <a:off x="6049728" y="704248"/>
          <a:ext cx="140273" cy="4032849"/>
        </a:xfrm>
        <a:custGeom>
          <a:avLst/>
          <a:gdLst/>
          <a:ahLst/>
          <a:cxnLst/>
          <a:rect l="0" t="0" r="0" b="0"/>
          <a:pathLst>
            <a:path>
              <a:moveTo>
                <a:pt x="0" y="0"/>
              </a:moveTo>
              <a:lnTo>
                <a:pt x="0" y="4032849"/>
              </a:lnTo>
              <a:lnTo>
                <a:pt x="140273" y="403284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2580F66-94EB-C24F-92D5-08C1713DF9C2}">
      <dsp:nvSpPr>
        <dsp:cNvPr id="0" name=""/>
        <dsp:cNvSpPr/>
      </dsp:nvSpPr>
      <dsp:spPr>
        <a:xfrm>
          <a:off x="6190001" y="4386415"/>
          <a:ext cx="1122184" cy="70136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rtl="1">
            <a:lnSpc>
              <a:spcPct val="90000"/>
            </a:lnSpc>
            <a:spcBef>
              <a:spcPct val="0"/>
            </a:spcBef>
            <a:spcAft>
              <a:spcPct val="35000"/>
            </a:spcAft>
            <a:buNone/>
          </a:pPr>
          <a:r>
            <a:rPr lang="ar-SA" sz="1300" b="1" kern="1200" dirty="0">
              <a:latin typeface="Alexandria" pitchFamily="2" charset="-78"/>
              <a:cs typeface="Alexandria" pitchFamily="2" charset="-78"/>
            </a:rPr>
            <a:t>الجهات التنظيمية</a:t>
          </a:r>
          <a:endParaRPr lang="en-US" sz="1300" b="1" kern="1200" dirty="0">
            <a:latin typeface="Alexandria" pitchFamily="2" charset="-78"/>
            <a:cs typeface="Alexandria" pitchFamily="2" charset="-78"/>
          </a:endParaRPr>
        </a:p>
      </dsp:txBody>
      <dsp:txXfrm>
        <a:off x="6210543" y="4406957"/>
        <a:ext cx="1081100" cy="660281"/>
      </dsp:txXfrm>
    </dsp:sp>
    <dsp:sp modelId="{054B64A0-726B-BC4A-8D29-DE0289BF5A0D}">
      <dsp:nvSpPr>
        <dsp:cNvPr id="0" name=""/>
        <dsp:cNvSpPr/>
      </dsp:nvSpPr>
      <dsp:spPr>
        <a:xfrm>
          <a:off x="6049728" y="704248"/>
          <a:ext cx="140273" cy="4909555"/>
        </a:xfrm>
        <a:custGeom>
          <a:avLst/>
          <a:gdLst/>
          <a:ahLst/>
          <a:cxnLst/>
          <a:rect l="0" t="0" r="0" b="0"/>
          <a:pathLst>
            <a:path>
              <a:moveTo>
                <a:pt x="0" y="0"/>
              </a:moveTo>
              <a:lnTo>
                <a:pt x="0" y="4909555"/>
              </a:lnTo>
              <a:lnTo>
                <a:pt x="140273" y="490955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489D1B8-BA3C-2D47-8565-025036D4976A}">
      <dsp:nvSpPr>
        <dsp:cNvPr id="0" name=""/>
        <dsp:cNvSpPr/>
      </dsp:nvSpPr>
      <dsp:spPr>
        <a:xfrm>
          <a:off x="6190001" y="5263121"/>
          <a:ext cx="1122184" cy="70136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 tIns="16510" rIns="24765" bIns="16510" numCol="1" spcCol="1270" anchor="ctr" anchorCtr="0">
          <a:noAutofit/>
        </a:bodyPr>
        <a:lstStyle/>
        <a:p>
          <a:pPr marL="0" lvl="0" indent="0" algn="ctr" defTabSz="577850" rtl="1">
            <a:lnSpc>
              <a:spcPct val="90000"/>
            </a:lnSpc>
            <a:spcBef>
              <a:spcPct val="0"/>
            </a:spcBef>
            <a:spcAft>
              <a:spcPct val="35000"/>
            </a:spcAft>
            <a:buNone/>
          </a:pPr>
          <a:r>
            <a:rPr lang="ar-SA" sz="1300" b="1" kern="1200" dirty="0">
              <a:latin typeface="Alexandria" pitchFamily="2" charset="-78"/>
              <a:cs typeface="Alexandria" pitchFamily="2" charset="-78"/>
            </a:rPr>
            <a:t>وسائل الاعلام</a:t>
          </a:r>
          <a:endParaRPr lang="en-US" sz="1300" b="1" kern="1200" dirty="0">
            <a:latin typeface="Alexandria" pitchFamily="2" charset="-78"/>
            <a:cs typeface="Alexandria" pitchFamily="2" charset="-78"/>
          </a:endParaRPr>
        </a:p>
      </dsp:txBody>
      <dsp:txXfrm>
        <a:off x="6210543" y="5283663"/>
        <a:ext cx="1081100" cy="66028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4D0084-9CBA-3C40-9376-76608432243B}">
      <dsp:nvSpPr>
        <dsp:cNvPr id="0" name=""/>
        <dsp:cNvSpPr/>
      </dsp:nvSpPr>
      <dsp:spPr>
        <a:xfrm>
          <a:off x="-5028384" y="-770394"/>
          <a:ext cx="5988434" cy="5988434"/>
        </a:xfrm>
        <a:prstGeom prst="blockArc">
          <a:avLst>
            <a:gd name="adj1" fmla="val 18900000"/>
            <a:gd name="adj2" fmla="val 2700000"/>
            <a:gd name="adj3" fmla="val 361"/>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9ED7A8A-EB8A-1D48-BD3E-058A5A8AFA07}">
      <dsp:nvSpPr>
        <dsp:cNvPr id="0" name=""/>
        <dsp:cNvSpPr/>
      </dsp:nvSpPr>
      <dsp:spPr>
        <a:xfrm>
          <a:off x="617464" y="444764"/>
          <a:ext cx="7546472" cy="88952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06064" tIns="40640" rIns="40640" bIns="40640" numCol="1" spcCol="1270" anchor="ctr" anchorCtr="0">
          <a:noAutofit/>
        </a:bodyPr>
        <a:lstStyle/>
        <a:p>
          <a:pPr marL="0" lvl="0" indent="0" algn="r" defTabSz="711200" rtl="1">
            <a:lnSpc>
              <a:spcPct val="90000"/>
            </a:lnSpc>
            <a:spcBef>
              <a:spcPct val="0"/>
            </a:spcBef>
            <a:spcAft>
              <a:spcPct val="35000"/>
            </a:spcAft>
            <a:buNone/>
          </a:pPr>
          <a:r>
            <a:rPr lang="ar-SA" sz="1600" kern="1200" dirty="0">
              <a:solidFill>
                <a:schemeClr val="bg1"/>
              </a:solidFill>
              <a:latin typeface="Alexandria" pitchFamily="2" charset="-78"/>
              <a:cs typeface="Alexandria" pitchFamily="2" charset="-78"/>
            </a:rPr>
            <a:t>تواصل مباشر، حوافز شخصية، ملاحظات محددة</a:t>
          </a:r>
          <a:endParaRPr lang="en-US" sz="1600" kern="1200" dirty="0">
            <a:solidFill>
              <a:schemeClr val="bg1"/>
            </a:solidFill>
            <a:latin typeface="Alexandria" pitchFamily="2" charset="-78"/>
            <a:cs typeface="Alexandria" pitchFamily="2" charset="-78"/>
          </a:endParaRPr>
        </a:p>
      </dsp:txBody>
      <dsp:txXfrm>
        <a:off x="617464" y="444764"/>
        <a:ext cx="7546472" cy="889529"/>
      </dsp:txXfrm>
    </dsp:sp>
    <dsp:sp modelId="{22199595-029B-8C47-B007-1FC17CF52B69}">
      <dsp:nvSpPr>
        <dsp:cNvPr id="0" name=""/>
        <dsp:cNvSpPr/>
      </dsp:nvSpPr>
      <dsp:spPr>
        <a:xfrm>
          <a:off x="61509" y="333573"/>
          <a:ext cx="1111911" cy="1111911"/>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CBE381F-33BC-BC4E-8E7E-B070C99ED4A4}">
      <dsp:nvSpPr>
        <dsp:cNvPr id="0" name=""/>
        <dsp:cNvSpPr/>
      </dsp:nvSpPr>
      <dsp:spPr>
        <a:xfrm>
          <a:off x="940808" y="1779058"/>
          <a:ext cx="7223128" cy="88952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06064" tIns="40640" rIns="40640" bIns="40640" numCol="1" spcCol="1270" anchor="ctr" anchorCtr="0">
          <a:noAutofit/>
        </a:bodyPr>
        <a:lstStyle/>
        <a:p>
          <a:pPr marL="0" lvl="0" indent="0" algn="r" defTabSz="711200" rtl="1">
            <a:lnSpc>
              <a:spcPct val="90000"/>
            </a:lnSpc>
            <a:spcBef>
              <a:spcPct val="0"/>
            </a:spcBef>
            <a:spcAft>
              <a:spcPct val="35000"/>
            </a:spcAft>
            <a:buNone/>
          </a:pPr>
          <a:r>
            <a:rPr lang="ar-SA" sz="1600" kern="1200" dirty="0">
              <a:solidFill>
                <a:schemeClr val="bg1"/>
              </a:solidFill>
              <a:latin typeface="Alexandria" pitchFamily="2" charset="-78"/>
              <a:cs typeface="Alexandria" pitchFamily="2" charset="-78"/>
            </a:rPr>
            <a:t>تشاور جماعي، توازن مصالح متعددة، اجتماعات</a:t>
          </a:r>
          <a:endParaRPr lang="en-US" sz="1600" kern="1200" dirty="0">
            <a:solidFill>
              <a:schemeClr val="bg1"/>
            </a:solidFill>
            <a:latin typeface="Alexandria" pitchFamily="2" charset="-78"/>
            <a:cs typeface="Alexandria" pitchFamily="2" charset="-78"/>
          </a:endParaRPr>
        </a:p>
      </dsp:txBody>
      <dsp:txXfrm>
        <a:off x="940808" y="1779058"/>
        <a:ext cx="7223128" cy="889529"/>
      </dsp:txXfrm>
    </dsp:sp>
    <dsp:sp modelId="{DC75519A-4C09-3345-B6FD-29A107DDA4A6}">
      <dsp:nvSpPr>
        <dsp:cNvPr id="0" name=""/>
        <dsp:cNvSpPr/>
      </dsp:nvSpPr>
      <dsp:spPr>
        <a:xfrm>
          <a:off x="384852" y="1667866"/>
          <a:ext cx="1111911" cy="1111911"/>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B59A598-FD4F-6C4D-AE49-6FD25A916B8F}">
      <dsp:nvSpPr>
        <dsp:cNvPr id="0" name=""/>
        <dsp:cNvSpPr/>
      </dsp:nvSpPr>
      <dsp:spPr>
        <a:xfrm>
          <a:off x="617464" y="3113351"/>
          <a:ext cx="7546472" cy="889529"/>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06064" tIns="40640" rIns="40640" bIns="40640" numCol="1" spcCol="1270" anchor="ctr" anchorCtr="0">
          <a:noAutofit/>
        </a:bodyPr>
        <a:lstStyle/>
        <a:p>
          <a:pPr marL="0" lvl="0" indent="0" algn="r" defTabSz="711200" rtl="1">
            <a:lnSpc>
              <a:spcPct val="90000"/>
            </a:lnSpc>
            <a:spcBef>
              <a:spcPct val="0"/>
            </a:spcBef>
            <a:spcAft>
              <a:spcPct val="35000"/>
            </a:spcAft>
            <a:buNone/>
          </a:pPr>
          <a:r>
            <a:rPr lang="ar-SA" sz="1600" kern="1200" dirty="0">
              <a:solidFill>
                <a:schemeClr val="bg1"/>
              </a:solidFill>
              <a:latin typeface="Alexandria" pitchFamily="2" charset="-78"/>
              <a:cs typeface="Alexandria" pitchFamily="2" charset="-78"/>
            </a:rPr>
            <a:t>علاقات رسمية، تعاقدات قانونية، توافق مع القوانين والسياسات</a:t>
          </a:r>
          <a:endParaRPr lang="en-US" sz="1600" kern="1200" dirty="0">
            <a:solidFill>
              <a:schemeClr val="bg1"/>
            </a:solidFill>
            <a:latin typeface="Alexandria" pitchFamily="2" charset="-78"/>
            <a:cs typeface="Alexandria" pitchFamily="2" charset="-78"/>
          </a:endParaRPr>
        </a:p>
      </dsp:txBody>
      <dsp:txXfrm>
        <a:off x="617464" y="3113351"/>
        <a:ext cx="7546472" cy="889529"/>
      </dsp:txXfrm>
    </dsp:sp>
    <dsp:sp modelId="{396E9C0E-5F50-394F-AFEC-7C6967ABCB51}">
      <dsp:nvSpPr>
        <dsp:cNvPr id="0" name=""/>
        <dsp:cNvSpPr/>
      </dsp:nvSpPr>
      <dsp:spPr>
        <a:xfrm>
          <a:off x="61509" y="3002160"/>
          <a:ext cx="1111911" cy="1111911"/>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47C15E-E84B-574A-BF33-13AACFE10350}">
      <dsp:nvSpPr>
        <dsp:cNvPr id="0" name=""/>
        <dsp:cNvSpPr/>
      </dsp:nvSpPr>
      <dsp:spPr>
        <a:xfrm>
          <a:off x="2214799" y="0"/>
          <a:ext cx="5377010" cy="5377010"/>
        </a:xfrm>
        <a:prstGeom prst="diamond">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A18829BD-DBAE-7F4D-8AB5-B0700A209231}">
      <dsp:nvSpPr>
        <dsp:cNvPr id="0" name=""/>
        <dsp:cNvSpPr/>
      </dsp:nvSpPr>
      <dsp:spPr>
        <a:xfrm>
          <a:off x="2725615" y="510815"/>
          <a:ext cx="2097033" cy="2097033"/>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تقليل المخاطر والنزاعات المحتملة</a:t>
          </a:r>
          <a:endParaRPr lang="en-US" sz="1400" b="1" kern="1200" dirty="0">
            <a:latin typeface="Alexandria" pitchFamily="2" charset="-78"/>
            <a:cs typeface="Alexandria" pitchFamily="2" charset="-78"/>
          </a:endParaRPr>
        </a:p>
      </dsp:txBody>
      <dsp:txXfrm>
        <a:off x="2827984" y="613184"/>
        <a:ext cx="1892295" cy="1892295"/>
      </dsp:txXfrm>
    </dsp:sp>
    <dsp:sp modelId="{0686EFD7-47EF-DE43-9DFF-91AB2F687CFE}">
      <dsp:nvSpPr>
        <dsp:cNvPr id="0" name=""/>
        <dsp:cNvSpPr/>
      </dsp:nvSpPr>
      <dsp:spPr>
        <a:xfrm>
          <a:off x="4983959" y="510815"/>
          <a:ext cx="2097033" cy="2097033"/>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بناء ثقة دائمة مع أصحاب المصلحة</a:t>
          </a:r>
          <a:endParaRPr lang="en-US" sz="1400" b="1" kern="1200" dirty="0">
            <a:latin typeface="Alexandria" pitchFamily="2" charset="-78"/>
            <a:cs typeface="Alexandria" pitchFamily="2" charset="-78"/>
          </a:endParaRPr>
        </a:p>
      </dsp:txBody>
      <dsp:txXfrm>
        <a:off x="5086328" y="613184"/>
        <a:ext cx="1892295" cy="1892295"/>
      </dsp:txXfrm>
    </dsp:sp>
    <dsp:sp modelId="{51E14F42-40E5-2849-A4AE-6BAE9EF0C684}">
      <dsp:nvSpPr>
        <dsp:cNvPr id="0" name=""/>
        <dsp:cNvSpPr/>
      </dsp:nvSpPr>
      <dsp:spPr>
        <a:xfrm>
          <a:off x="2725615" y="2769160"/>
          <a:ext cx="2097033" cy="2097033"/>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زيادة فرص النمو والاستثمار على المدي الطويل</a:t>
          </a:r>
          <a:endParaRPr lang="en-US" sz="1400" b="1" kern="1200" dirty="0">
            <a:latin typeface="Alexandria" pitchFamily="2" charset="-78"/>
            <a:cs typeface="Alexandria" pitchFamily="2" charset="-78"/>
          </a:endParaRPr>
        </a:p>
      </dsp:txBody>
      <dsp:txXfrm>
        <a:off x="2827984" y="2871529"/>
        <a:ext cx="1892295" cy="1892295"/>
      </dsp:txXfrm>
    </dsp:sp>
    <dsp:sp modelId="{4EAA00FE-D10F-1D41-A4F1-A39E294DBAAA}">
      <dsp:nvSpPr>
        <dsp:cNvPr id="0" name=""/>
        <dsp:cNvSpPr/>
      </dsp:nvSpPr>
      <dsp:spPr>
        <a:xfrm>
          <a:off x="4983959" y="2769160"/>
          <a:ext cx="2097033" cy="2097033"/>
        </a:xfrm>
        <a:prstGeom prst="round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تحسين سمعة المؤسسة </a:t>
          </a:r>
          <a:endParaRPr lang="en-US" sz="1400" b="1" kern="1200" dirty="0">
            <a:latin typeface="Alexandria" pitchFamily="2" charset="-78"/>
            <a:cs typeface="Alexandria" pitchFamily="2" charset="-78"/>
          </a:endParaRPr>
        </a:p>
      </dsp:txBody>
      <dsp:txXfrm>
        <a:off x="5086328" y="2871529"/>
        <a:ext cx="1892295" cy="1892295"/>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6/21/25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6/21/25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6/21/25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6/21/25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6/21/25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6/21/25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6/21/25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6/21/25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hyperlink" Target="https://shorturl.at/4KJbq"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3.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1386" y="3794125"/>
            <a:ext cx="5216525" cy="369332"/>
          </a:xfrm>
          <a:prstGeom prst="rect">
            <a:avLst/>
          </a:prstGeom>
          <a:noFill/>
        </p:spPr>
        <p:txBody>
          <a:bodyPr wrap="square" rtlCol="0">
            <a:spAutoFit/>
          </a:bodyPr>
          <a:lstStyle/>
          <a:p>
            <a:r>
              <a:rPr lang="ar-SA" b="1" dirty="0">
                <a:latin typeface="Alexandria" charset="0"/>
                <a:cs typeface="Alexandria" charset="0"/>
              </a:rPr>
              <a:t>المحاضر : ا.د/ إيناس عبد الحميد</a:t>
            </a:r>
            <a:endParaRPr lang="en-US" b="1" dirty="0">
              <a:latin typeface="Alexandria" charset="0"/>
              <a:cs typeface="Alexandria" charset="0"/>
            </a:endParaRPr>
          </a:p>
        </p:txBody>
      </p:sp>
      <p:sp>
        <p:nvSpPr>
          <p:cNvPr id="31" name="TextBox 30"/>
          <p:cNvSpPr txBox="1"/>
          <p:nvPr/>
        </p:nvSpPr>
        <p:spPr>
          <a:xfrm>
            <a:off x="256979" y="2424037"/>
            <a:ext cx="3722494" cy="461665"/>
          </a:xfrm>
          <a:prstGeom prst="rect">
            <a:avLst/>
          </a:prstGeom>
          <a:noFill/>
        </p:spPr>
        <p:txBody>
          <a:bodyPr wrap="none" rtlCol="0">
            <a:spAutoFit/>
          </a:bodyPr>
          <a:lstStyle/>
          <a:p>
            <a:r>
              <a:rPr lang="ar-SA" sz="2400" b="1" dirty="0">
                <a:solidFill>
                  <a:srgbClr val="00B0F0"/>
                </a:solidFill>
                <a:latin typeface="Alexandria" charset="0"/>
                <a:cs typeface="Alexandria" charset="0"/>
              </a:rPr>
              <a:t>نظريات العلاقات العامة</a:t>
            </a:r>
            <a:endParaRPr lang="en-US" sz="2400" b="1" dirty="0">
              <a:solidFill>
                <a:srgbClr val="00B0F0"/>
              </a:solidFill>
              <a:latin typeface="Alexandria" charset="0"/>
              <a:cs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solidFill>
                  <a:schemeClr val="bg1"/>
                </a:solidFill>
                <a:latin typeface="Alexandria" charset="0"/>
                <a:cs typeface="Alexandria" charset="0"/>
              </a:rPr>
              <a:t>المحاضرة الثالثة</a:t>
            </a:r>
            <a:endParaRPr lang="en-US" b="1" dirty="0">
              <a:solidFill>
                <a:schemeClr val="bg1"/>
              </a:solidFill>
              <a:latin typeface="Alexandria" charset="0"/>
              <a:cs typeface="Alexandria" charset="0"/>
            </a:endParaRPr>
          </a:p>
        </p:txBody>
      </p:sp>
      <p:sp>
        <p:nvSpPr>
          <p:cNvPr id="46" name="TextBox 45"/>
          <p:cNvSpPr txBox="1"/>
          <p:nvPr/>
        </p:nvSpPr>
        <p:spPr>
          <a:xfrm>
            <a:off x="329269" y="4884321"/>
            <a:ext cx="4366965" cy="768287"/>
          </a:xfrm>
          <a:prstGeom prst="rect">
            <a:avLst/>
          </a:prstGeom>
          <a:noFill/>
        </p:spPr>
        <p:txBody>
          <a:bodyPr wrap="none" rtlCol="0">
            <a:spAutoFit/>
          </a:bodyPr>
          <a:lstStyle/>
          <a:p>
            <a:pPr rtl="1">
              <a:lnSpc>
                <a:spcPct val="107000"/>
              </a:lnSpc>
              <a:spcAft>
                <a:spcPts val="800"/>
              </a:spcAft>
            </a:pPr>
            <a:r>
              <a:rPr lang="en-US" b="1" dirty="0">
                <a:latin typeface="Alexandria" charset="0"/>
                <a:cs typeface="Alexandria" charset="0"/>
              </a:rPr>
              <a:t>PRL611</a:t>
            </a:r>
            <a:endParaRPr lang="en-EG" b="1" dirty="0">
              <a:latin typeface="Alexandria" charset="0"/>
              <a:cs typeface="Alexandria" charset="0"/>
            </a:endParaRPr>
          </a:p>
          <a:p>
            <a:r>
              <a:rPr lang="ar-SA" b="1" dirty="0">
                <a:latin typeface="Alexandria" charset="0"/>
                <a:cs typeface="Alexandria" charset="0"/>
              </a:rPr>
              <a:t>برنامج الماجستير في العلاقات العامة</a:t>
            </a:r>
            <a:endParaRPr lang="en-US"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4005330" y="740644"/>
            <a:ext cx="7348469" cy="338554"/>
          </a:xfrm>
          <a:prstGeom prst="rect">
            <a:avLst/>
          </a:prstGeom>
          <a:noFill/>
        </p:spPr>
        <p:txBody>
          <a:bodyPr wrap="square" rtlCol="0">
            <a:spAutoFit/>
          </a:bodyPr>
          <a:lstStyle/>
          <a:p>
            <a:pPr lvl="0" algn="r" rtl="1"/>
            <a:r>
              <a:rPr lang="ar-SA" sz="1600" b="1" dirty="0">
                <a:latin typeface="Alexandria" pitchFamily="2" charset="-78"/>
                <a:cs typeface="Alexandria" pitchFamily="2" charset="-78"/>
              </a:rPr>
              <a:t>ملخص المحاضرة السابقة: مقدمة في نظريات العلاقات العامة</a:t>
            </a:r>
            <a:endParaRPr lang="en-US" sz="1600" b="1" dirty="0">
              <a:latin typeface="Alexandria" pitchFamily="2" charset="-78"/>
              <a:cs typeface="Alexandria" pitchFamily="2" charset="-78"/>
            </a:endParaRPr>
          </a:p>
        </p:txBody>
      </p:sp>
      <p:sp>
        <p:nvSpPr>
          <p:cNvPr id="18" name="Rectangle 17"/>
          <p:cNvSpPr/>
          <p:nvPr/>
        </p:nvSpPr>
        <p:spPr>
          <a:xfrm>
            <a:off x="1383658" y="1282203"/>
            <a:ext cx="2619528" cy="66286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1570436" y="1293815"/>
            <a:ext cx="2268815" cy="646331"/>
          </a:xfrm>
          <a:prstGeom prst="rect">
            <a:avLst/>
          </a:prstGeom>
          <a:noFill/>
        </p:spPr>
        <p:txBody>
          <a:bodyPr wrap="square" rtlCol="0">
            <a:spAutoFit/>
          </a:bodyPr>
          <a:lstStyle/>
          <a:p>
            <a:pPr algn="ctr" rtl="1"/>
            <a:r>
              <a:rPr lang="ar-SA" b="1" dirty="0">
                <a:solidFill>
                  <a:schemeClr val="bg1"/>
                </a:solidFill>
                <a:latin typeface="Alexandria" charset="0"/>
                <a:cs typeface="Alexandria" charset="0"/>
              </a:rPr>
              <a:t>المحاضرة الثانية</a:t>
            </a:r>
            <a:endParaRPr lang="en-US" b="1" dirty="0">
              <a:solidFill>
                <a:schemeClr val="bg1"/>
              </a:solidFill>
              <a:latin typeface="Alexandria" charset="0"/>
              <a:cs typeface="Alexandria" charset="0"/>
            </a:endParaRPr>
          </a:p>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 name="Picture 19">
            <a:extLst>
              <a:ext uri="{FF2B5EF4-FFF2-40B4-BE49-F238E27FC236}">
                <a16:creationId xmlns:a16="http://schemas.microsoft.com/office/drawing/2014/main" id="{9D14C251-09ED-0248-853C-6F317C5B2186}"/>
              </a:ext>
            </a:extLst>
          </p:cNvPr>
          <p:cNvPicPr>
            <a:picLocks noChangeAspect="1"/>
          </p:cNvPicPr>
          <p:nvPr/>
        </p:nvPicPr>
        <p:blipFill rotWithShape="1">
          <a:blip r:embed="rId3">
            <a:extLst>
              <a:ext uri="{28A0092B-C50C-407E-A947-70E740481C1C}">
                <a14:useLocalDpi xmlns:a14="http://schemas.microsoft.com/office/drawing/2010/main" val="0"/>
              </a:ext>
            </a:extLst>
          </a:blip>
          <a:srcRect b="28848"/>
          <a:stretch/>
        </p:blipFill>
        <p:spPr>
          <a:xfrm>
            <a:off x="252243" y="2345390"/>
            <a:ext cx="3781188" cy="2519139"/>
          </a:xfrm>
          <a:prstGeom prst="rect">
            <a:avLst/>
          </a:prstGeom>
        </p:spPr>
      </p:pic>
      <p:sp>
        <p:nvSpPr>
          <p:cNvPr id="13" name="TextBox 12">
            <a:extLst>
              <a:ext uri="{FF2B5EF4-FFF2-40B4-BE49-F238E27FC236}">
                <a16:creationId xmlns:a16="http://schemas.microsoft.com/office/drawing/2014/main" id="{4C2F5187-4D0F-9445-994B-E52A766F4BE3}"/>
              </a:ext>
            </a:extLst>
          </p:cNvPr>
          <p:cNvSpPr txBox="1"/>
          <p:nvPr/>
        </p:nvSpPr>
        <p:spPr>
          <a:xfrm>
            <a:off x="-238218" y="3438794"/>
            <a:ext cx="3081846" cy="1025409"/>
          </a:xfrm>
          <a:prstGeom prst="rect">
            <a:avLst/>
          </a:prstGeom>
          <a:noFill/>
        </p:spPr>
        <p:txBody>
          <a:bodyPr wrap="square" rtlCol="0">
            <a:spAutoFit/>
          </a:bodyPr>
          <a:lstStyle/>
          <a:p>
            <a:pPr lvl="0" algn="r" rtl="1">
              <a:lnSpc>
                <a:spcPct val="150000"/>
              </a:lnSpc>
              <a:buSzPts val="1000"/>
              <a:tabLst>
                <a:tab pos="457200" algn="l"/>
              </a:tabLst>
            </a:pPr>
            <a:r>
              <a:rPr lang="ar-SA" sz="1400" b="1" dirty="0">
                <a:effectLst/>
                <a:latin typeface="Alexandria" pitchFamily="2" charset="-78"/>
                <a:ea typeface="Times New Roman" panose="02020603050405020304" pitchFamily="18" charset="0"/>
                <a:cs typeface="Alexandria" pitchFamily="2" charset="-78"/>
              </a:rPr>
              <a:t>المفاهيم الأساسية في</a:t>
            </a:r>
            <a:r>
              <a:rPr lang="en-US" sz="1400" b="1" dirty="0">
                <a:effectLst/>
                <a:latin typeface="Alexandria" pitchFamily="2" charset="-78"/>
                <a:ea typeface="Times New Roman" panose="02020603050405020304" pitchFamily="18" charset="0"/>
                <a:cs typeface="Alexandria" pitchFamily="2" charset="-78"/>
              </a:rPr>
              <a:t> </a:t>
            </a:r>
            <a:r>
              <a:rPr lang="ar-SA" sz="1400" b="1" dirty="0">
                <a:effectLst/>
                <a:latin typeface="Alexandria" pitchFamily="2" charset="-78"/>
                <a:ea typeface="Times New Roman" panose="02020603050405020304" pitchFamily="18" charset="0"/>
                <a:cs typeface="Alexandria" pitchFamily="2" charset="-78"/>
              </a:rPr>
              <a:t>نظريات العلاقات العامة </a:t>
            </a:r>
          </a:p>
          <a:p>
            <a:pPr lvl="0" algn="r" rtl="1">
              <a:lnSpc>
                <a:spcPct val="150000"/>
              </a:lnSpc>
              <a:buSzPts val="1000"/>
              <a:tabLst>
                <a:tab pos="457200" algn="l"/>
              </a:tabLst>
            </a:pPr>
            <a:endParaRPr lang="en-EG" sz="1400" b="1" dirty="0">
              <a:effectLst/>
              <a:latin typeface="Alexandria" pitchFamily="2" charset="-78"/>
              <a:ea typeface="Times New Roman" panose="02020603050405020304" pitchFamily="18" charset="0"/>
              <a:cs typeface="Alexandria" pitchFamily="2" charset="-78"/>
            </a:endParaRPr>
          </a:p>
        </p:txBody>
      </p:sp>
      <p:sp>
        <p:nvSpPr>
          <p:cNvPr id="14" name="TextBox 13">
            <a:extLst>
              <a:ext uri="{FF2B5EF4-FFF2-40B4-BE49-F238E27FC236}">
                <a16:creationId xmlns:a16="http://schemas.microsoft.com/office/drawing/2014/main" id="{8AEAC15E-F992-A047-8E99-FC3692F72405}"/>
              </a:ext>
            </a:extLst>
          </p:cNvPr>
          <p:cNvSpPr txBox="1"/>
          <p:nvPr/>
        </p:nvSpPr>
        <p:spPr>
          <a:xfrm>
            <a:off x="114032" y="5038722"/>
            <a:ext cx="2178802" cy="307777"/>
          </a:xfrm>
          <a:prstGeom prst="rect">
            <a:avLst/>
          </a:prstGeom>
          <a:noFill/>
        </p:spPr>
        <p:txBody>
          <a:bodyPr wrap="none" rtlCol="0">
            <a:spAutoFit/>
          </a:bodyPr>
          <a:lstStyle/>
          <a:p>
            <a:r>
              <a:rPr lang="ar-SA" sz="1400" b="1" kern="0" dirty="0">
                <a:effectLst/>
                <a:latin typeface="Alexandria" pitchFamily="2" charset="-78"/>
                <a:ea typeface="Times New Roman" panose="02020603050405020304" pitchFamily="18" charset="0"/>
                <a:cs typeface="Alexandria" pitchFamily="2" charset="-78"/>
              </a:rPr>
              <a:t>نماذج العلاقات العامة </a:t>
            </a:r>
            <a:endParaRPr lang="en-US" sz="1400" b="1" dirty="0">
              <a:latin typeface="Alexandria" pitchFamily="2" charset="-78"/>
              <a:cs typeface="Alexandria" pitchFamily="2" charset="-78"/>
            </a:endParaRPr>
          </a:p>
        </p:txBody>
      </p:sp>
      <p:sp>
        <p:nvSpPr>
          <p:cNvPr id="12" name="Content Placeholder 11">
            <a:extLst>
              <a:ext uri="{FF2B5EF4-FFF2-40B4-BE49-F238E27FC236}">
                <a16:creationId xmlns:a16="http://schemas.microsoft.com/office/drawing/2014/main" id="{E1031614-8877-820B-B841-B43CAF94E8CB}"/>
              </a:ext>
            </a:extLst>
          </p:cNvPr>
          <p:cNvSpPr>
            <a:spLocks noGrp="1"/>
          </p:cNvSpPr>
          <p:nvPr>
            <p:ph sz="half" idx="2"/>
          </p:nvPr>
        </p:nvSpPr>
        <p:spPr>
          <a:xfrm>
            <a:off x="4523893" y="1046422"/>
            <a:ext cx="7479218" cy="5689230"/>
          </a:xfrm>
        </p:spPr>
        <p:txBody>
          <a:bodyPr>
            <a:normAutofit lnSpcReduction="10000"/>
          </a:bodyPr>
          <a:lstStyle/>
          <a:p>
            <a:pPr marL="228600" indent="-228600" algn="r" defTabSz="914400" rtl="1" eaLnBrk="1" latinLnBrk="0" hangingPunct="1">
              <a:lnSpc>
                <a:spcPct val="200000"/>
              </a:lnSpc>
              <a:spcBef>
                <a:spcPts val="1000"/>
              </a:spcBef>
              <a:buFont typeface="Arial" panose="020B0604020202020204" pitchFamily="34" charset="0"/>
              <a:buChar char="•"/>
            </a:pPr>
            <a:r>
              <a:rPr lang="ar-SA" sz="1400" b="1" dirty="0">
                <a:latin typeface="Alexandria" pitchFamily="2" charset="-78"/>
                <a:cs typeface="Alexandria" pitchFamily="2" charset="-78"/>
              </a:rPr>
              <a:t>معنى النظرية و</a:t>
            </a:r>
            <a:r>
              <a:rPr lang="ar-EG" sz="1400" b="1" dirty="0">
                <a:latin typeface="Alexandria" pitchFamily="2" charset="-78"/>
                <a:cs typeface="Alexandria" pitchFamily="2" charset="-78"/>
              </a:rPr>
              <a:t>وظائفها .</a:t>
            </a:r>
          </a:p>
          <a:p>
            <a:pPr algn="r" rtl="1">
              <a:lnSpc>
                <a:spcPct val="200000"/>
              </a:lnSpc>
            </a:pPr>
            <a:r>
              <a:rPr lang="ar-SA" sz="1400" dirty="0">
                <a:latin typeface="Alexandria" pitchFamily="2" charset="-78"/>
                <a:cs typeface="Alexandria" pitchFamily="2" charset="-78"/>
              </a:rPr>
              <a:t>تم شرح </a:t>
            </a:r>
            <a:r>
              <a:rPr lang="ar-SA" sz="1400" b="1" dirty="0">
                <a:latin typeface="Alexandria" pitchFamily="2" charset="-78"/>
                <a:cs typeface="Alexandria" pitchFamily="2" charset="-78"/>
              </a:rPr>
              <a:t>عناصر النظرية </a:t>
            </a:r>
            <a:r>
              <a:rPr lang="ar-SA" sz="1400" dirty="0">
                <a:latin typeface="Alexandria" pitchFamily="2" charset="-78"/>
                <a:cs typeface="Alexandria" pitchFamily="2" charset="-78"/>
              </a:rPr>
              <a:t>وهي </a:t>
            </a:r>
            <a:r>
              <a:rPr lang="ar-EG" sz="1400" dirty="0">
                <a:latin typeface="Alexandria" pitchFamily="2" charset="-78"/>
                <a:cs typeface="Alexandria" pitchFamily="2" charset="-78"/>
              </a:rPr>
              <a:t>المفاهيم، والتعريفات والافتراضات والعلاقات، والتفسير، والتنبؤ والقابلية، كما تم تطبيق عناصر النظرية على نماذج من النظريات مثل نظرية الغرس الثقافي.</a:t>
            </a:r>
            <a:endParaRPr lang="ar-SA" sz="1400" b="1" dirty="0">
              <a:latin typeface="Alexandria" pitchFamily="2" charset="-78"/>
              <a:cs typeface="Alexandria" pitchFamily="2" charset="-78"/>
            </a:endParaRPr>
          </a:p>
          <a:p>
            <a:pPr algn="r" rtl="1">
              <a:lnSpc>
                <a:spcPct val="200000"/>
              </a:lnSpc>
            </a:pPr>
            <a:r>
              <a:rPr lang="ar-SA" sz="1400" b="1" dirty="0">
                <a:latin typeface="Alexandria" pitchFamily="2" charset="-78"/>
                <a:cs typeface="Alexandria" pitchFamily="2" charset="-78"/>
              </a:rPr>
              <a:t>مراحل تطور نظريات العلاقات العامة  بدءا </a:t>
            </a:r>
            <a:r>
              <a:rPr lang="ar-SA" sz="1400" dirty="0">
                <a:latin typeface="Alexandria" pitchFamily="2" charset="-78"/>
                <a:cs typeface="Alexandria" pitchFamily="2" charset="-78"/>
              </a:rPr>
              <a:t>من</a:t>
            </a:r>
            <a:r>
              <a:rPr lang="ar-SA" sz="1400" b="1" dirty="0">
                <a:latin typeface="Alexandria" pitchFamily="2" charset="-78"/>
                <a:cs typeface="Alexandria" pitchFamily="2" charset="-78"/>
              </a:rPr>
              <a:t> </a:t>
            </a:r>
            <a:r>
              <a:rPr lang="ar-EG" sz="1400" dirty="0">
                <a:latin typeface="Alexandria" pitchFamily="2" charset="-78"/>
                <a:cs typeface="Alexandria" pitchFamily="2" charset="-78"/>
              </a:rPr>
              <a:t>بدايات الممارسة العملية للعلاقات العامة، </a:t>
            </a:r>
            <a:r>
              <a:rPr lang="ar-EG" sz="1400" b="1" dirty="0">
                <a:latin typeface="Alexandria" pitchFamily="2" charset="-78"/>
                <a:cs typeface="Alexandria" pitchFamily="2" charset="-78"/>
              </a:rPr>
              <a:t>للمرحلة التانية </a:t>
            </a:r>
            <a:r>
              <a:rPr lang="ar-EG" sz="1400" dirty="0">
                <a:latin typeface="Alexandria" pitchFamily="2" charset="-78"/>
                <a:cs typeface="Alexandria" pitchFamily="2" charset="-78"/>
              </a:rPr>
              <a:t>المرتبطة بنشأة العلاقات العامة كمجال والتي بدأ فيها التفكير في العلاقات العامة بشكل أكثر تنظيمًا وأخلاقية، وبدأت تظهر النماذج الأولى، ثم </a:t>
            </a:r>
            <a:r>
              <a:rPr lang="ar-EG" sz="1400" b="1" dirty="0">
                <a:latin typeface="Alexandria" pitchFamily="2" charset="-78"/>
                <a:cs typeface="Alexandria" pitchFamily="2" charset="-78"/>
              </a:rPr>
              <a:t>المرحلة الثالثة </a:t>
            </a:r>
            <a:r>
              <a:rPr lang="ar-EG" sz="1400" dirty="0">
                <a:latin typeface="Alexandria" pitchFamily="2" charset="-78"/>
                <a:cs typeface="Alexandria" pitchFamily="2" charset="-78"/>
              </a:rPr>
              <a:t>المرتبطة بظهور النماذج الكلاسيكية للعلاقات العامة والتي بدأ فيها  الباحثون في العلاقات العامة بوضع أطر منهجية لتصنيف وتفسير ممارسات العلاقات العامة، ثم </a:t>
            </a:r>
            <a:r>
              <a:rPr lang="ar-EG" sz="1400" b="1" dirty="0">
                <a:latin typeface="Alexandria" pitchFamily="2" charset="-78"/>
                <a:cs typeface="Alexandria" pitchFamily="2" charset="-78"/>
              </a:rPr>
              <a:t>المرحلة الرابعة</a:t>
            </a:r>
            <a:r>
              <a:rPr lang="ar-EG" sz="1400" dirty="0">
                <a:latin typeface="Alexandria" pitchFamily="2" charset="-78"/>
                <a:cs typeface="Alexandria" pitchFamily="2" charset="-78"/>
              </a:rPr>
              <a:t> والتي شهدت تحولاً كبيراً نحو التركيز على العلاقات كأصل استراتيجي. وأخيرا </a:t>
            </a:r>
            <a:r>
              <a:rPr lang="ar-EG" sz="1400" b="1" dirty="0">
                <a:latin typeface="Alexandria" pitchFamily="2" charset="-78"/>
                <a:cs typeface="Alexandria" pitchFamily="2" charset="-78"/>
              </a:rPr>
              <a:t>المرحلة الخامسة </a:t>
            </a:r>
            <a:r>
              <a:rPr lang="ar-EG" sz="1400" dirty="0">
                <a:latin typeface="Alexandria" pitchFamily="2" charset="-78"/>
                <a:cs typeface="Alexandria" pitchFamily="2" charset="-78"/>
              </a:rPr>
              <a:t>والتي بدأت مع التطورات التكنولوجية وزيادة شدة المنافسة بين المؤسسات، فظهرت نظريات جديدة أو تطورت نظريات قائمة لتناسب البيئة الحديثة مثل نظريات</a:t>
            </a:r>
            <a:r>
              <a:rPr lang="ar-SA" sz="1400" dirty="0">
                <a:latin typeface="Alexandria" pitchFamily="2" charset="-78"/>
                <a:cs typeface="Alexandria" pitchFamily="2" charset="-78"/>
              </a:rPr>
              <a:t> وسائل التواصل الاجتماعي ، ونظريات إدارة الصورة الذهنية ، ونظريات إدارة الأزمة.</a:t>
            </a:r>
          </a:p>
          <a:p>
            <a:pPr algn="r" rtl="1">
              <a:lnSpc>
                <a:spcPct val="200000"/>
              </a:lnSpc>
            </a:pPr>
            <a:endParaRPr lang="ar-EG" sz="1400" dirty="0">
              <a:latin typeface="Alexandria" pitchFamily="2" charset="-78"/>
              <a:cs typeface="Alexandria" pitchFamily="2" charset="-78"/>
            </a:endParaRPr>
          </a:p>
          <a:p>
            <a:pPr algn="r" rtl="1">
              <a:lnSpc>
                <a:spcPct val="200000"/>
              </a:lnSpc>
            </a:pPr>
            <a:endParaRPr lang="ar-EG" sz="14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400" dirty="0"/>
          </a:p>
        </p:txBody>
      </p:sp>
      <p:sp>
        <p:nvSpPr>
          <p:cNvPr id="15" name="TextBox 14">
            <a:extLst>
              <a:ext uri="{FF2B5EF4-FFF2-40B4-BE49-F238E27FC236}">
                <a16:creationId xmlns:a16="http://schemas.microsoft.com/office/drawing/2014/main" id="{6701EC48-2DBD-DDCC-5AA9-142AE65DFCEA}"/>
              </a:ext>
            </a:extLst>
          </p:cNvPr>
          <p:cNvSpPr txBox="1"/>
          <p:nvPr/>
        </p:nvSpPr>
        <p:spPr>
          <a:xfrm>
            <a:off x="30011" y="2473162"/>
            <a:ext cx="4669868" cy="307777"/>
          </a:xfrm>
          <a:prstGeom prst="rect">
            <a:avLst/>
          </a:prstGeom>
          <a:noFill/>
        </p:spPr>
        <p:txBody>
          <a:bodyPr wrap="none" rtlCol="0">
            <a:spAutoFit/>
          </a:bodyPr>
          <a:lstStyle/>
          <a:p>
            <a:pPr lvl="0" algn="r" rtl="1">
              <a:buSzPts val="1000"/>
              <a:tabLst>
                <a:tab pos="457200" algn="l"/>
              </a:tabLst>
            </a:pPr>
            <a:r>
              <a:rPr lang="ar-SA" sz="1400" b="1" dirty="0">
                <a:effectLst/>
                <a:latin typeface="Alexandria" pitchFamily="2" charset="-78"/>
                <a:ea typeface="Times New Roman" panose="02020603050405020304" pitchFamily="18" charset="0"/>
                <a:cs typeface="Alexandria" pitchFamily="2" charset="-78"/>
              </a:rPr>
              <a:t>التطور التاريخي لنظريات وممارسات العلاقات العامة</a:t>
            </a:r>
            <a:endParaRPr lang="en-EG" sz="1400" b="1"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712257647"/>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10643"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محتوى هذه المحاضرة:</a:t>
            </a:r>
            <a:endParaRPr lang="en-US" b="1" dirty="0">
              <a:latin typeface="Alexandria" pitchFamily="2" charset="-78"/>
              <a:cs typeface="Alexandria" pitchFamily="2" charset="-78"/>
            </a:endParaRPr>
          </a:p>
        </p:txBody>
      </p:sp>
      <p:sp>
        <p:nvSpPr>
          <p:cNvPr id="18" name="Rectangle 17"/>
          <p:cNvSpPr/>
          <p:nvPr/>
        </p:nvSpPr>
        <p:spPr>
          <a:xfrm>
            <a:off x="6582886" y="3892997"/>
            <a:ext cx="2541814" cy="13656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6688615" y="4269299"/>
            <a:ext cx="2353552" cy="646331"/>
          </a:xfrm>
          <a:prstGeom prst="rect">
            <a:avLst/>
          </a:prstGeom>
          <a:noFill/>
        </p:spPr>
        <p:txBody>
          <a:bodyPr wrap="square" rtlCol="0">
            <a:spAutoFit/>
          </a:bodyPr>
          <a:lstStyle/>
          <a:p>
            <a:pPr algn="ctr" rtl="1"/>
            <a:r>
              <a:rPr lang="ar-SA" b="1" dirty="0">
                <a:solidFill>
                  <a:schemeClr val="bg1"/>
                </a:solidFill>
                <a:latin typeface="Alexandria" charset="0"/>
                <a:cs typeface="Alexandria" charset="0"/>
              </a:rPr>
              <a:t>المحاضرة الثالثة</a:t>
            </a:r>
            <a:endParaRPr lang="en-US" b="1" dirty="0">
              <a:solidFill>
                <a:schemeClr val="bg1"/>
              </a:solidFill>
              <a:latin typeface="Alexandria" charset="0"/>
              <a:cs typeface="Alexandria" charset="0"/>
            </a:endParaRPr>
          </a:p>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180431" y="1063369"/>
            <a:ext cx="5654312" cy="369332"/>
          </a:xfrm>
          <a:prstGeom prst="rect">
            <a:avLst/>
          </a:prstGeom>
          <a:noFill/>
        </p:spPr>
        <p:txBody>
          <a:bodyPr wrap="square" rtlCol="0">
            <a:spAutoFit/>
          </a:bodyPr>
          <a:lstStyle/>
          <a:p>
            <a:pPr algn="r" rtl="1"/>
            <a:r>
              <a:rPr lang="ar-SA" sz="1800" b="1" kern="0" dirty="0">
                <a:effectLst/>
                <a:latin typeface="Alexandria" pitchFamily="2" charset="-78"/>
                <a:ea typeface="Times New Roman" panose="02020603050405020304" pitchFamily="18" charset="0"/>
                <a:cs typeface="Alexandria" pitchFamily="2" charset="-78"/>
              </a:rPr>
              <a:t>نظريتي أصحاب </a:t>
            </a:r>
            <a:r>
              <a:rPr lang="ar-SA" b="1" kern="0" dirty="0">
                <a:latin typeface="Alexandria" pitchFamily="2" charset="-78"/>
                <a:cs typeface="Alexandria" pitchFamily="2" charset="-78"/>
              </a:rPr>
              <a:t>المصلحة و بناء العلاقات:</a:t>
            </a:r>
            <a:endParaRPr lang="en-US" b="1" kern="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26A6009B-51ED-6347-B881-44335BA154CC}"/>
              </a:ext>
            </a:extLst>
          </p:cNvPr>
          <p:cNvSpPr txBox="1"/>
          <p:nvPr/>
        </p:nvSpPr>
        <p:spPr>
          <a:xfrm>
            <a:off x="0" y="1414403"/>
            <a:ext cx="6500353" cy="5436809"/>
          </a:xfrm>
          <a:prstGeom prst="rect">
            <a:avLst/>
          </a:prstGeom>
          <a:noFill/>
        </p:spPr>
        <p:txBody>
          <a:bodyPr wrap="square" rtlCol="0">
            <a:spAutoFit/>
          </a:bodyPr>
          <a:lstStyle/>
          <a:p>
            <a:pPr marL="285750" lvl="0" indent="-285750" algn="r" rtl="1">
              <a:lnSpc>
                <a:spcPct val="200000"/>
              </a:lnSpc>
              <a:buSzPts val="1000"/>
              <a:buFont typeface="Wingdings" pitchFamily="2" charset="2"/>
              <a:buChar char="ü"/>
              <a:tabLst>
                <a:tab pos="457200" algn="l"/>
              </a:tabLst>
            </a:pPr>
            <a:r>
              <a:rPr lang="ar-SA" sz="1600" dirty="0">
                <a:effectLst/>
                <a:latin typeface="Alexandria" pitchFamily="2" charset="-78"/>
                <a:ea typeface="Times New Roman" panose="02020603050405020304" pitchFamily="18" charset="0"/>
                <a:cs typeface="Alexandria" pitchFamily="2" charset="-78"/>
              </a:rPr>
              <a:t>تحديد وتحليل أصحاب المصلحة وأنواعهم المختلفة</a:t>
            </a:r>
            <a:r>
              <a:rPr lang="en-EG" sz="1600" dirty="0">
                <a:effectLst/>
                <a:latin typeface="Alexandria" pitchFamily="2" charset="-78"/>
                <a:ea typeface="Times New Roman" panose="02020603050405020304" pitchFamily="18" charset="0"/>
                <a:cs typeface="Alexandria" pitchFamily="2" charset="-78"/>
              </a:rPr>
              <a:t>.</a:t>
            </a:r>
          </a:p>
          <a:p>
            <a:pPr marL="285750" lvl="0" indent="-285750" algn="r" rtl="1">
              <a:lnSpc>
                <a:spcPct val="200000"/>
              </a:lnSpc>
              <a:buSzPts val="1000"/>
              <a:buFont typeface="Wingdings" pitchFamily="2" charset="2"/>
              <a:buChar char="ü"/>
              <a:tabLst>
                <a:tab pos="457200" algn="l"/>
              </a:tabLst>
            </a:pPr>
            <a:r>
              <a:rPr lang="ar-SA" sz="1600" dirty="0">
                <a:effectLst/>
                <a:latin typeface="Alexandria" pitchFamily="2" charset="-78"/>
                <a:ea typeface="Times New Roman" panose="02020603050405020304" pitchFamily="18" charset="0"/>
                <a:cs typeface="Alexandria" pitchFamily="2" charset="-78"/>
              </a:rPr>
              <a:t>مسؤولية المنظمة تجاه أصحاب المصلحة</a:t>
            </a:r>
            <a:r>
              <a:rPr lang="en-EG" sz="1600" dirty="0">
                <a:effectLst/>
                <a:latin typeface="Alexandria" pitchFamily="2" charset="-78"/>
                <a:ea typeface="Times New Roman" panose="02020603050405020304" pitchFamily="18" charset="0"/>
                <a:cs typeface="Alexandria" pitchFamily="2" charset="-78"/>
              </a:rPr>
              <a:t>.</a:t>
            </a:r>
          </a:p>
          <a:p>
            <a:pPr marL="285750" lvl="0" indent="-285750" algn="r" rtl="1">
              <a:lnSpc>
                <a:spcPct val="200000"/>
              </a:lnSpc>
              <a:buSzPts val="1000"/>
              <a:buFont typeface="Wingdings" pitchFamily="2" charset="2"/>
              <a:buChar char="ü"/>
              <a:tabLst>
                <a:tab pos="457200" algn="l"/>
              </a:tabLst>
            </a:pPr>
            <a:r>
              <a:rPr lang="ar-SA" sz="1600" dirty="0">
                <a:effectLst/>
                <a:latin typeface="Alexandria" pitchFamily="2" charset="-78"/>
                <a:ea typeface="Times New Roman" panose="02020603050405020304" pitchFamily="18" charset="0"/>
                <a:cs typeface="Alexandria" pitchFamily="2" charset="-78"/>
              </a:rPr>
              <a:t>استراتيجيات إدارة علاقات المنظمة مع أصحاب المصلحة</a:t>
            </a:r>
            <a:r>
              <a:rPr lang="en-EG" sz="1600" dirty="0">
                <a:effectLst/>
                <a:latin typeface="Alexandria" pitchFamily="2" charset="-78"/>
                <a:ea typeface="Times New Roman" panose="02020603050405020304" pitchFamily="18" charset="0"/>
                <a:cs typeface="Alexandria" pitchFamily="2" charset="-78"/>
              </a:rPr>
              <a:t>.</a:t>
            </a:r>
          </a:p>
          <a:p>
            <a:pPr marL="285750" lvl="0" indent="-285750" algn="r" rtl="1">
              <a:lnSpc>
                <a:spcPct val="200000"/>
              </a:lnSpc>
              <a:buSzPts val="1000"/>
              <a:buFont typeface="Wingdings" pitchFamily="2" charset="2"/>
              <a:buChar char="ü"/>
              <a:tabLst>
                <a:tab pos="457200" algn="l"/>
              </a:tabLst>
            </a:pPr>
            <a:r>
              <a:rPr lang="ar-SA" sz="1600" dirty="0">
                <a:effectLst/>
                <a:latin typeface="Alexandria" pitchFamily="2" charset="-78"/>
                <a:ea typeface="Times New Roman" panose="02020603050405020304" pitchFamily="18" charset="0"/>
                <a:cs typeface="Alexandria" pitchFamily="2" charset="-78"/>
              </a:rPr>
              <a:t>دور الاتصالات في بناء والحفاظ على علاقات قوية مع أصحاب المصلحة</a:t>
            </a:r>
            <a:r>
              <a:rPr lang="en-EG" sz="1600" dirty="0">
                <a:effectLst/>
                <a:latin typeface="Alexandria" pitchFamily="2" charset="-78"/>
                <a:ea typeface="Times New Roman" panose="02020603050405020304" pitchFamily="18" charset="0"/>
                <a:cs typeface="Alexandria" pitchFamily="2" charset="-78"/>
              </a:rPr>
              <a:t>.</a:t>
            </a:r>
            <a:endParaRPr lang="ar-SA" sz="1600" dirty="0">
              <a:effectLst/>
              <a:latin typeface="Alexandria" pitchFamily="2" charset="-78"/>
              <a:ea typeface="Times New Roman" panose="02020603050405020304" pitchFamily="18" charset="0"/>
              <a:cs typeface="Alexandria" pitchFamily="2" charset="-78"/>
            </a:endParaRPr>
          </a:p>
          <a:p>
            <a:pPr marL="285750" indent="-285750" algn="r" rtl="1">
              <a:lnSpc>
                <a:spcPct val="200000"/>
              </a:lnSpc>
              <a:buFont typeface="Wingdings" pitchFamily="2" charset="2"/>
              <a:buChar char="ü"/>
            </a:pPr>
            <a:r>
              <a:rPr lang="ar-SA" sz="1600" dirty="0">
                <a:effectLst/>
                <a:latin typeface="Alexandria" pitchFamily="2" charset="-78"/>
                <a:ea typeface="Times New Roman" panose="02020603050405020304" pitchFamily="18" charset="0"/>
                <a:cs typeface="Alexandria" pitchFamily="2" charset="-78"/>
              </a:rPr>
              <a:t>العلاقات العامة كعملية بناء علاقات متبادلة المنفعة</a:t>
            </a:r>
          </a:p>
          <a:p>
            <a:pPr algn="r" rtl="1">
              <a:lnSpc>
                <a:spcPct val="200000"/>
              </a:lnSpc>
            </a:pPr>
            <a:r>
              <a:rPr lang="ar-SA" sz="1600" dirty="0">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بين المنظمة وجمهورها والحفاظ عليها.</a:t>
            </a:r>
            <a:endParaRPr lang="en-EG" sz="1600" dirty="0">
              <a:effectLst/>
              <a:latin typeface="Alexandria" pitchFamily="2" charset="-78"/>
              <a:ea typeface="Times New Roman" panose="02020603050405020304" pitchFamily="18" charset="0"/>
              <a:cs typeface="Alexandria" pitchFamily="2" charset="-78"/>
            </a:endParaRPr>
          </a:p>
          <a:p>
            <a:pPr marL="285750" indent="-285750" algn="r" rtl="1">
              <a:lnSpc>
                <a:spcPct val="200000"/>
              </a:lnSpc>
              <a:buFont typeface="Wingdings" pitchFamily="2" charset="2"/>
              <a:buChar char="ü"/>
            </a:pPr>
            <a:r>
              <a:rPr lang="ar-SA" sz="1600" dirty="0">
                <a:effectLst/>
                <a:latin typeface="Alexandria" pitchFamily="2" charset="-78"/>
                <a:ea typeface="Times New Roman" panose="02020603050405020304" pitchFamily="18" charset="0"/>
                <a:cs typeface="Alexandria" pitchFamily="2" charset="-78"/>
              </a:rPr>
              <a:t>استراتيجيات بناء علاقات قوية وطويلة الأمد</a:t>
            </a:r>
            <a:r>
              <a:rPr lang="en-EG" sz="1600" dirty="0">
                <a:effectLst/>
                <a:latin typeface="Alexandria" pitchFamily="2" charset="-78"/>
                <a:ea typeface="Times New Roman" panose="02020603050405020304" pitchFamily="18" charset="0"/>
                <a:cs typeface="Alexandria" pitchFamily="2" charset="-78"/>
              </a:rPr>
              <a:t>.</a:t>
            </a:r>
          </a:p>
          <a:p>
            <a:pPr marL="285750" indent="-285750" algn="r" rtl="1">
              <a:lnSpc>
                <a:spcPct val="200000"/>
              </a:lnSpc>
              <a:buFont typeface="Wingdings" pitchFamily="2" charset="2"/>
              <a:buChar char="ü"/>
            </a:pPr>
            <a:r>
              <a:rPr lang="ar-SA" sz="1600" dirty="0">
                <a:effectLst/>
                <a:latin typeface="Alexandria" pitchFamily="2" charset="-78"/>
                <a:ea typeface="Times New Roman" panose="02020603050405020304" pitchFamily="18" charset="0"/>
                <a:cs typeface="Alexandria" pitchFamily="2" charset="-78"/>
              </a:rPr>
              <a:t>دور الاتصالات في تعزيز جودة العلاقات</a:t>
            </a:r>
            <a:r>
              <a:rPr lang="en-EG" sz="1600" dirty="0">
                <a:effectLst/>
                <a:latin typeface="Alexandria" pitchFamily="2" charset="-78"/>
                <a:ea typeface="Times New Roman" panose="02020603050405020304" pitchFamily="18" charset="0"/>
                <a:cs typeface="Alexandria" pitchFamily="2" charset="-78"/>
              </a:rPr>
              <a:t>.</a:t>
            </a:r>
            <a:endParaRPr lang="ar-SA" sz="1600" dirty="0">
              <a:effectLst/>
              <a:latin typeface="Alexandria" pitchFamily="2" charset="-78"/>
              <a:ea typeface="Times New Roman" panose="02020603050405020304" pitchFamily="18" charset="0"/>
              <a:cs typeface="Alexandria" pitchFamily="2" charset="-78"/>
            </a:endParaRPr>
          </a:p>
          <a:p>
            <a:pPr marL="285750" indent="-285750" algn="r" rtl="1">
              <a:lnSpc>
                <a:spcPct val="200000"/>
              </a:lnSpc>
              <a:buFont typeface="Wingdings" pitchFamily="2" charset="2"/>
              <a:buChar char="ü"/>
            </a:pPr>
            <a:r>
              <a:rPr lang="ar-SA" sz="1600" dirty="0">
                <a:latin typeface="Alexandria" pitchFamily="2" charset="-78"/>
                <a:ea typeface="Times New Roman" panose="02020603050405020304" pitchFamily="18" charset="0"/>
                <a:cs typeface="Alexandria" pitchFamily="2" charset="-78"/>
              </a:rPr>
              <a:t>نظريتي أصحاب المصلحة وبناء العلاقات.</a:t>
            </a:r>
            <a:endParaRPr lang="en-EG" sz="1600" dirty="0">
              <a:effectLst/>
              <a:latin typeface="Alexandria" pitchFamily="2" charset="-78"/>
              <a:ea typeface="Times New Roman" panose="02020603050405020304" pitchFamily="18" charset="0"/>
              <a:cs typeface="Alexandria" pitchFamily="2" charset="-78"/>
            </a:endParaRPr>
          </a:p>
          <a:p>
            <a:pPr marL="342900" lvl="0" indent="-342900" algn="r" rtl="1">
              <a:lnSpc>
                <a:spcPct val="200000"/>
              </a:lnSpc>
              <a:buSzPts val="1000"/>
              <a:buFont typeface="Wingdings" pitchFamily="2" charset="2"/>
              <a:buChar char="q"/>
              <a:tabLst>
                <a:tab pos="457200" algn="l"/>
              </a:tabLst>
            </a:pPr>
            <a:endParaRPr lang="en-EG" sz="1600" dirty="0">
              <a:effectLst/>
              <a:latin typeface="Alexandria" pitchFamily="2" charset="-78"/>
              <a:ea typeface="Times New Roman" panose="02020603050405020304" pitchFamily="18" charset="0"/>
              <a:cs typeface="Alexandria" pitchFamily="2" charset="-78"/>
            </a:endParaRPr>
          </a:p>
        </p:txBody>
      </p:sp>
    </p:spTree>
    <p:extLst>
      <p:ext uri="{BB962C8B-B14F-4D97-AF65-F5344CB8AC3E}">
        <p14:creationId xmlns:p14="http://schemas.microsoft.com/office/powerpoint/2010/main" val="2558765243"/>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itle 6">
            <a:extLst>
              <a:ext uri="{FF2B5EF4-FFF2-40B4-BE49-F238E27FC236}">
                <a16:creationId xmlns:a16="http://schemas.microsoft.com/office/drawing/2014/main" id="{DA859D71-26BF-81DB-585A-A97A3DC72244}"/>
              </a:ext>
            </a:extLst>
          </p:cNvPr>
          <p:cNvSpPr>
            <a:spLocks noGrp="1"/>
          </p:cNvSpPr>
          <p:nvPr>
            <p:ph type="title"/>
          </p:nvPr>
        </p:nvSpPr>
        <p:spPr>
          <a:xfrm>
            <a:off x="1010477" y="1269665"/>
            <a:ext cx="10515600" cy="748427"/>
          </a:xfrm>
        </p:spPr>
        <p:txBody>
          <a:bodyPr>
            <a:normAutofit/>
          </a:bodyPr>
          <a:lstStyle/>
          <a:p>
            <a:pPr algn="r" defTabSz="914400" rtl="0" eaLnBrk="1" latinLnBrk="0" hangingPunct="1">
              <a:lnSpc>
                <a:spcPct val="90000"/>
              </a:lnSpc>
              <a:spcBef>
                <a:spcPct val="0"/>
              </a:spcBef>
              <a:buNone/>
            </a:pPr>
            <a:r>
              <a:rPr lang="ar-SA" sz="2400" b="1" dirty="0">
                <a:solidFill>
                  <a:srgbClr val="00B0F0"/>
                </a:solidFill>
                <a:latin typeface="Alexandria" pitchFamily="2" charset="-78"/>
                <a:cs typeface="Alexandria" pitchFamily="2" charset="-78"/>
              </a:rPr>
              <a:t>أصحاب المصلحة؟</a:t>
            </a:r>
            <a:endParaRPr lang="en-EG" sz="2400" b="1" dirty="0">
              <a:solidFill>
                <a:srgbClr val="00B0F0"/>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sz="half" idx="1"/>
          </p:nvPr>
        </p:nvSpPr>
        <p:spPr>
          <a:xfrm>
            <a:off x="838200" y="3091331"/>
            <a:ext cx="1431447" cy="3085632"/>
          </a:xfrm>
        </p:spPr>
        <p:txBody>
          <a:bodyPr>
            <a:normAutofit/>
          </a:bodyPr>
          <a:lstStyle/>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b="1" dirty="0">
              <a:latin typeface="Alexandria" pitchFamily="2" charset="-78"/>
              <a:cs typeface="Alexandria" pitchFamily="2" charset="-78"/>
            </a:endParaRPr>
          </a:p>
        </p:txBody>
      </p:sp>
      <p:sp>
        <p:nvSpPr>
          <p:cNvPr id="9" name="Content Placeholder 8">
            <a:extLst>
              <a:ext uri="{FF2B5EF4-FFF2-40B4-BE49-F238E27FC236}">
                <a16:creationId xmlns:a16="http://schemas.microsoft.com/office/drawing/2014/main" id="{BCFEF4F7-B16A-310E-2E15-365662DA839D}"/>
              </a:ext>
            </a:extLst>
          </p:cNvPr>
          <p:cNvSpPr>
            <a:spLocks noGrp="1"/>
          </p:cNvSpPr>
          <p:nvPr>
            <p:ph sz="half" idx="2"/>
          </p:nvPr>
        </p:nvSpPr>
        <p:spPr>
          <a:xfrm>
            <a:off x="4492487" y="2163866"/>
            <a:ext cx="7103166" cy="3272084"/>
          </a:xfrm>
        </p:spPr>
        <p:txBody>
          <a:bodyPr>
            <a:normAutofit/>
          </a:bodyPr>
          <a:lstStyle/>
          <a:p>
            <a:pPr marL="0" indent="0" algn="r" defTabSz="914400" rtl="1" eaLnBrk="1" latinLnBrk="0" hangingPunct="1">
              <a:lnSpc>
                <a:spcPct val="200000"/>
              </a:lnSpc>
              <a:spcBef>
                <a:spcPts val="1000"/>
              </a:spcBef>
              <a:buNone/>
            </a:pPr>
            <a:r>
              <a:rPr lang="ar-EG" sz="1600" b="1" dirty="0">
                <a:latin typeface="Alexandria" pitchFamily="2" charset="-78"/>
                <a:cs typeface="Alexandria" pitchFamily="2" charset="-78"/>
              </a:rPr>
              <a:t>أصحاب المصلحة </a:t>
            </a:r>
            <a:r>
              <a:rPr lang="en-US" sz="1600" b="1" dirty="0">
                <a:latin typeface="Alexandria" pitchFamily="2" charset="-78"/>
                <a:cs typeface="Alexandria" pitchFamily="2" charset="-78"/>
              </a:rPr>
              <a:t>Stakeholders)</a:t>
            </a:r>
            <a:r>
              <a:rPr lang="en-US" sz="1600" dirty="0">
                <a:latin typeface="Alexandria" pitchFamily="2" charset="-78"/>
                <a:cs typeface="Alexandria" pitchFamily="2" charset="-78"/>
              </a:rPr>
              <a:t> </a:t>
            </a:r>
            <a:r>
              <a:rPr lang="ar-SA" sz="1600" dirty="0">
                <a:latin typeface="Alexandria" pitchFamily="2" charset="-78"/>
                <a:cs typeface="Alexandria" pitchFamily="2" charset="-78"/>
              </a:rPr>
              <a:t>) </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هم الأفراد أو المجموعات أو المؤسسات التي تؤثر على المؤسسة أو تتأثر بها بشكل مباشر أو غير مباشر نتيجة لأنشطتها أو قراراتها. </a:t>
            </a: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ويرجع عدد من الباحثين هذا المصطلح الى ال ٣٠ وال ٤٠ في المؤسسات الأمريكية.</a:t>
            </a:r>
          </a:p>
          <a:p>
            <a:pPr marL="0" indent="0" algn="r" defTabSz="914400" rtl="1" eaLnBrk="1" latinLnBrk="0" hangingPunct="1">
              <a:lnSpc>
                <a:spcPct val="200000"/>
              </a:lnSpc>
              <a:spcBef>
                <a:spcPts val="1000"/>
              </a:spcBef>
              <a:buNone/>
            </a:pPr>
            <a:endParaRPr lang="en-EG" sz="1600" dirty="0">
              <a:latin typeface="Alexandria" pitchFamily="2" charset="-78"/>
              <a:cs typeface="Alexandria" pitchFamily="2" charset="-78"/>
            </a:endParaRPr>
          </a:p>
        </p:txBody>
      </p:sp>
      <p:pic>
        <p:nvPicPr>
          <p:cNvPr id="1028" name="Picture 4" descr="Stakeholder Analysis - weADAPT">
            <a:extLst>
              <a:ext uri="{FF2B5EF4-FFF2-40B4-BE49-F238E27FC236}">
                <a16:creationId xmlns:a16="http://schemas.microsoft.com/office/drawing/2014/main" id="{273C48A7-35EA-DD1A-4336-13F445442C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037" y="1989030"/>
            <a:ext cx="4042279" cy="32720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6409464"/>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itle 4">
            <a:extLst>
              <a:ext uri="{FF2B5EF4-FFF2-40B4-BE49-F238E27FC236}">
                <a16:creationId xmlns:a16="http://schemas.microsoft.com/office/drawing/2014/main" id="{BBD473AC-0161-5CB2-E203-36FBE86E6CA6}"/>
              </a:ext>
            </a:extLst>
          </p:cNvPr>
          <p:cNvSpPr>
            <a:spLocks noGrp="1"/>
          </p:cNvSpPr>
          <p:nvPr>
            <p:ph type="title"/>
          </p:nvPr>
        </p:nvSpPr>
        <p:spPr>
          <a:xfrm>
            <a:off x="838200" y="820800"/>
            <a:ext cx="10515600" cy="869888"/>
          </a:xfrm>
        </p:spPr>
        <p:txBody>
          <a:bodyPr/>
          <a:lstStyle/>
          <a:p>
            <a:pPr algn="r" rtl="1"/>
            <a:r>
              <a:rPr lang="ar-SA" sz="2400" b="1" dirty="0">
                <a:solidFill>
                  <a:srgbClr val="00B0F0"/>
                </a:solidFill>
                <a:latin typeface="Alexandria" pitchFamily="2" charset="-78"/>
                <a:cs typeface="Alexandria" pitchFamily="2" charset="-78"/>
              </a:rPr>
              <a:t>الفروق بين فئات أصحاب المصلحة:</a:t>
            </a:r>
            <a:endParaRPr lang="en-EG" sz="2400" b="1" dirty="0">
              <a:solidFill>
                <a:srgbClr val="00B0F0"/>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p:txBody>
          <a:bodyPr>
            <a:normAutofit/>
          </a:bodyPr>
          <a:lstStyle/>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b="1" dirty="0">
              <a:latin typeface="Alexandria" pitchFamily="2" charset="-78"/>
              <a:cs typeface="Alexandria" pitchFamily="2" charset="-78"/>
            </a:endParaRPr>
          </a:p>
        </p:txBody>
      </p:sp>
      <p:graphicFrame>
        <p:nvGraphicFramePr>
          <p:cNvPr id="2" name="Table 1">
            <a:extLst>
              <a:ext uri="{FF2B5EF4-FFF2-40B4-BE49-F238E27FC236}">
                <a16:creationId xmlns:a16="http://schemas.microsoft.com/office/drawing/2014/main" id="{A2D08FDE-C4C8-F78E-8630-211FF380AB3B}"/>
              </a:ext>
            </a:extLst>
          </p:cNvPr>
          <p:cNvGraphicFramePr>
            <a:graphicFrameLocks noGrp="1"/>
          </p:cNvGraphicFramePr>
          <p:nvPr>
            <p:extLst>
              <p:ext uri="{D42A27DB-BD31-4B8C-83A1-F6EECF244321}">
                <p14:modId xmlns:p14="http://schemas.microsoft.com/office/powerpoint/2010/main" val="1494898504"/>
              </p:ext>
            </p:extLst>
          </p:nvPr>
        </p:nvGraphicFramePr>
        <p:xfrm>
          <a:off x="450574" y="1690688"/>
          <a:ext cx="11158331" cy="5240609"/>
        </p:xfrm>
        <a:graphic>
          <a:graphicData uri="http://schemas.openxmlformats.org/drawingml/2006/table">
            <a:tbl>
              <a:tblPr/>
              <a:tblGrid>
                <a:gridCol w="1543323">
                  <a:extLst>
                    <a:ext uri="{9D8B030D-6E8A-4147-A177-3AD203B41FA5}">
                      <a16:colId xmlns:a16="http://schemas.microsoft.com/office/drawing/2014/main" val="45524321"/>
                    </a:ext>
                  </a:extLst>
                </a:gridCol>
                <a:gridCol w="5895564">
                  <a:extLst>
                    <a:ext uri="{9D8B030D-6E8A-4147-A177-3AD203B41FA5}">
                      <a16:colId xmlns:a16="http://schemas.microsoft.com/office/drawing/2014/main" val="1352946547"/>
                    </a:ext>
                  </a:extLst>
                </a:gridCol>
                <a:gridCol w="3719444">
                  <a:extLst>
                    <a:ext uri="{9D8B030D-6E8A-4147-A177-3AD203B41FA5}">
                      <a16:colId xmlns:a16="http://schemas.microsoft.com/office/drawing/2014/main" val="3761724551"/>
                    </a:ext>
                  </a:extLst>
                </a:gridCol>
              </a:tblGrid>
              <a:tr h="781986">
                <a:tc>
                  <a:txBody>
                    <a:bodyPr/>
                    <a:lstStyle/>
                    <a:p>
                      <a:pPr algn="ctr" rtl="1">
                        <a:lnSpc>
                          <a:spcPct val="200000"/>
                        </a:lnSpc>
                      </a:pPr>
                      <a:r>
                        <a:rPr lang="ar-EG" b="1" dirty="0">
                          <a:latin typeface="Alexandria" pitchFamily="2" charset="-78"/>
                          <a:cs typeface="Alexandria" pitchFamily="2" charset="-78"/>
                        </a:rPr>
                        <a:t>نوع أصحاب المصلحة</a:t>
                      </a:r>
                    </a:p>
                  </a:txBody>
                  <a:tcPr anchor="ctr">
                    <a:lnL>
                      <a:noFill/>
                    </a:lnL>
                    <a:lnR>
                      <a:noFill/>
                    </a:lnR>
                    <a:lnT>
                      <a:noFill/>
                    </a:lnT>
                    <a:lnB>
                      <a:noFill/>
                    </a:lnB>
                  </a:tcPr>
                </a:tc>
                <a:tc>
                  <a:txBody>
                    <a:bodyPr/>
                    <a:lstStyle/>
                    <a:p>
                      <a:pPr algn="ctr" rtl="1">
                        <a:lnSpc>
                          <a:spcPct val="200000"/>
                        </a:lnSpc>
                      </a:pPr>
                      <a:r>
                        <a:rPr lang="ar-EG" b="1" dirty="0">
                          <a:latin typeface="Alexandria" pitchFamily="2" charset="-78"/>
                          <a:cs typeface="Alexandria" pitchFamily="2" charset="-78"/>
                        </a:rPr>
                        <a:t>التعريف</a:t>
                      </a:r>
                    </a:p>
                  </a:txBody>
                  <a:tcPr anchor="ctr">
                    <a:lnL>
                      <a:noFill/>
                    </a:lnL>
                    <a:lnR>
                      <a:noFill/>
                    </a:lnR>
                    <a:lnT>
                      <a:noFill/>
                    </a:lnT>
                    <a:lnB>
                      <a:noFill/>
                    </a:lnB>
                  </a:tcPr>
                </a:tc>
                <a:tc>
                  <a:txBody>
                    <a:bodyPr/>
                    <a:lstStyle/>
                    <a:p>
                      <a:pPr algn="ctr" rtl="1">
                        <a:lnSpc>
                          <a:spcPct val="200000"/>
                        </a:lnSpc>
                      </a:pPr>
                      <a:r>
                        <a:rPr lang="ar-EG" b="1" dirty="0">
                          <a:latin typeface="Alexandria" pitchFamily="2" charset="-78"/>
                          <a:cs typeface="Alexandria" pitchFamily="2" charset="-78"/>
                        </a:rPr>
                        <a:t>أمثلة</a:t>
                      </a:r>
                    </a:p>
                  </a:txBody>
                  <a:tcPr anchor="ctr">
                    <a:lnL>
                      <a:noFill/>
                    </a:lnL>
                    <a:lnR>
                      <a:noFill/>
                    </a:lnR>
                    <a:lnT>
                      <a:noFill/>
                    </a:lnT>
                    <a:lnB>
                      <a:noFill/>
                    </a:lnB>
                  </a:tcPr>
                </a:tc>
                <a:extLst>
                  <a:ext uri="{0D108BD9-81ED-4DB2-BD59-A6C34878D82A}">
                    <a16:rowId xmlns:a16="http://schemas.microsoft.com/office/drawing/2014/main" val="1371473259"/>
                  </a:ext>
                </a:extLst>
              </a:tr>
              <a:tr h="1368477">
                <a:tc>
                  <a:txBody>
                    <a:bodyPr/>
                    <a:lstStyle/>
                    <a:p>
                      <a:pPr algn="ctr" rtl="1">
                        <a:lnSpc>
                          <a:spcPct val="200000"/>
                        </a:lnSpc>
                      </a:pPr>
                      <a:r>
                        <a:rPr lang="ar-EG" b="1" dirty="0">
                          <a:latin typeface="Alexandria" pitchFamily="2" charset="-78"/>
                          <a:cs typeface="Alexandria" pitchFamily="2" charset="-78"/>
                        </a:rPr>
                        <a:t>أفراد</a:t>
                      </a:r>
                      <a:endParaRPr lang="ar-EG" dirty="0">
                        <a:latin typeface="Alexandria" pitchFamily="2" charset="-78"/>
                        <a:cs typeface="Alexandria" pitchFamily="2" charset="-78"/>
                      </a:endParaRPr>
                    </a:p>
                  </a:txBody>
                  <a:tcPr anchor="ctr">
                    <a:lnL>
                      <a:noFill/>
                    </a:lnL>
                    <a:lnR>
                      <a:noFill/>
                    </a:lnR>
                    <a:lnT>
                      <a:noFill/>
                    </a:lnT>
                    <a:lnB>
                      <a:noFill/>
                    </a:lnB>
                  </a:tcPr>
                </a:tc>
                <a:tc>
                  <a:txBody>
                    <a:bodyPr/>
                    <a:lstStyle/>
                    <a:p>
                      <a:pPr algn="ctr" rtl="1">
                        <a:lnSpc>
                          <a:spcPct val="200000"/>
                        </a:lnSpc>
                      </a:pPr>
                      <a:r>
                        <a:rPr lang="ar-EG" dirty="0">
                          <a:latin typeface="Alexandria" pitchFamily="2" charset="-78"/>
                          <a:cs typeface="Alexandria" pitchFamily="2" charset="-78"/>
                        </a:rPr>
                        <a:t>فرد يؤثر أو يتأثر بالمؤسسة بشكل مباشر.</a:t>
                      </a:r>
                    </a:p>
                  </a:txBody>
                  <a:tcPr anchor="ctr">
                    <a:lnL>
                      <a:noFill/>
                    </a:lnL>
                    <a:lnR>
                      <a:noFill/>
                    </a:lnR>
                    <a:lnT>
                      <a:noFill/>
                    </a:lnT>
                    <a:lnB>
                      <a:noFill/>
                    </a:lnB>
                  </a:tcPr>
                </a:tc>
                <a:tc>
                  <a:txBody>
                    <a:bodyPr/>
                    <a:lstStyle/>
                    <a:p>
                      <a:pPr algn="ctr" rtl="1">
                        <a:lnSpc>
                          <a:spcPct val="200000"/>
                        </a:lnSpc>
                      </a:pPr>
                      <a:r>
                        <a:rPr lang="ar-EG">
                          <a:latin typeface="Alexandria" pitchFamily="2" charset="-78"/>
                          <a:cs typeface="Alexandria" pitchFamily="2" charset="-78"/>
                        </a:rPr>
                        <a:t>- موظف- عميل معين- مستثمر فرد</a:t>
                      </a:r>
                    </a:p>
                  </a:txBody>
                  <a:tcPr anchor="ctr">
                    <a:lnL>
                      <a:noFill/>
                    </a:lnL>
                    <a:lnR>
                      <a:noFill/>
                    </a:lnR>
                    <a:lnT>
                      <a:noFill/>
                    </a:lnT>
                    <a:lnB>
                      <a:noFill/>
                    </a:lnB>
                  </a:tcPr>
                </a:tc>
                <a:extLst>
                  <a:ext uri="{0D108BD9-81ED-4DB2-BD59-A6C34878D82A}">
                    <a16:rowId xmlns:a16="http://schemas.microsoft.com/office/drawing/2014/main" val="2237329059"/>
                  </a:ext>
                </a:extLst>
              </a:tr>
              <a:tr h="1395643">
                <a:tc>
                  <a:txBody>
                    <a:bodyPr/>
                    <a:lstStyle/>
                    <a:p>
                      <a:pPr algn="ctr" rtl="1">
                        <a:lnSpc>
                          <a:spcPct val="200000"/>
                        </a:lnSpc>
                      </a:pPr>
                      <a:r>
                        <a:rPr lang="ar-EG" b="1">
                          <a:latin typeface="Alexandria" pitchFamily="2" charset="-78"/>
                          <a:cs typeface="Alexandria" pitchFamily="2" charset="-78"/>
                        </a:rPr>
                        <a:t>مجموعات</a:t>
                      </a:r>
                      <a:endParaRPr lang="ar-EG">
                        <a:latin typeface="Alexandria" pitchFamily="2" charset="-78"/>
                        <a:cs typeface="Alexandria" pitchFamily="2" charset="-78"/>
                      </a:endParaRPr>
                    </a:p>
                  </a:txBody>
                  <a:tcPr anchor="ctr">
                    <a:lnL>
                      <a:noFill/>
                    </a:lnL>
                    <a:lnR>
                      <a:noFill/>
                    </a:lnR>
                    <a:lnT>
                      <a:noFill/>
                    </a:lnT>
                    <a:lnB>
                      <a:noFill/>
                    </a:lnB>
                  </a:tcPr>
                </a:tc>
                <a:tc>
                  <a:txBody>
                    <a:bodyPr/>
                    <a:lstStyle/>
                    <a:p>
                      <a:pPr algn="ctr" rtl="1">
                        <a:lnSpc>
                          <a:spcPct val="200000"/>
                        </a:lnSpc>
                      </a:pPr>
                      <a:r>
                        <a:rPr lang="ar-EG" dirty="0">
                          <a:latin typeface="Alexandria" pitchFamily="2" charset="-78"/>
                          <a:cs typeface="Alexandria" pitchFamily="2" charset="-78"/>
                        </a:rPr>
                        <a:t>مجموعة من الأشخاص لهم مصلحة مشتركة ويتعاملون كمجموعة.</a:t>
                      </a:r>
                    </a:p>
                  </a:txBody>
                  <a:tcPr anchor="ctr">
                    <a:lnL>
                      <a:noFill/>
                    </a:lnL>
                    <a:lnR>
                      <a:noFill/>
                    </a:lnR>
                    <a:lnT>
                      <a:noFill/>
                    </a:lnT>
                    <a:lnB>
                      <a:noFill/>
                    </a:lnB>
                  </a:tcPr>
                </a:tc>
                <a:tc>
                  <a:txBody>
                    <a:bodyPr/>
                    <a:lstStyle/>
                    <a:p>
                      <a:pPr algn="ctr" rtl="1">
                        <a:lnSpc>
                          <a:spcPct val="200000"/>
                        </a:lnSpc>
                      </a:pPr>
                      <a:r>
                        <a:rPr lang="ar-EG" dirty="0">
                          <a:latin typeface="Alexandria" pitchFamily="2" charset="-78"/>
                          <a:cs typeface="Alexandria" pitchFamily="2" charset="-78"/>
                        </a:rPr>
                        <a:t>- مجتمع سكني محيط بالمؤسسة - اتحاد طلاب- نقابة عمال</a:t>
                      </a:r>
                    </a:p>
                  </a:txBody>
                  <a:tcPr anchor="ctr">
                    <a:lnL>
                      <a:noFill/>
                    </a:lnL>
                    <a:lnR>
                      <a:noFill/>
                    </a:lnR>
                    <a:lnT>
                      <a:noFill/>
                    </a:lnT>
                    <a:lnB>
                      <a:noFill/>
                    </a:lnB>
                  </a:tcPr>
                </a:tc>
                <a:extLst>
                  <a:ext uri="{0D108BD9-81ED-4DB2-BD59-A6C34878D82A}">
                    <a16:rowId xmlns:a16="http://schemas.microsoft.com/office/drawing/2014/main" val="4146369336"/>
                  </a:ext>
                </a:extLst>
              </a:tr>
              <a:tr h="1368477">
                <a:tc>
                  <a:txBody>
                    <a:bodyPr/>
                    <a:lstStyle/>
                    <a:p>
                      <a:pPr algn="ctr" rtl="1">
                        <a:lnSpc>
                          <a:spcPct val="200000"/>
                        </a:lnSpc>
                      </a:pPr>
                      <a:r>
                        <a:rPr lang="ar-EG" b="1">
                          <a:latin typeface="Alexandria" pitchFamily="2" charset="-78"/>
                          <a:cs typeface="Alexandria" pitchFamily="2" charset="-78"/>
                        </a:rPr>
                        <a:t>مؤسسات</a:t>
                      </a:r>
                      <a:endParaRPr lang="ar-EG">
                        <a:latin typeface="Alexandria" pitchFamily="2" charset="-78"/>
                        <a:cs typeface="Alexandria" pitchFamily="2" charset="-78"/>
                      </a:endParaRPr>
                    </a:p>
                  </a:txBody>
                  <a:tcPr anchor="ctr">
                    <a:lnL>
                      <a:noFill/>
                    </a:lnL>
                    <a:lnR>
                      <a:noFill/>
                    </a:lnR>
                    <a:lnT>
                      <a:noFill/>
                    </a:lnT>
                    <a:lnB>
                      <a:noFill/>
                    </a:lnB>
                  </a:tcPr>
                </a:tc>
                <a:tc>
                  <a:txBody>
                    <a:bodyPr/>
                    <a:lstStyle/>
                    <a:p>
                      <a:pPr algn="ctr" rtl="1">
                        <a:lnSpc>
                          <a:spcPct val="200000"/>
                        </a:lnSpc>
                      </a:pPr>
                      <a:r>
                        <a:rPr lang="ar-EG">
                          <a:latin typeface="Alexandria" pitchFamily="2" charset="-78"/>
                          <a:cs typeface="Alexandria" pitchFamily="2" charset="-78"/>
                        </a:rPr>
                        <a:t>كيان قانوني مستقل يؤثر أو يتأثر بالمؤسسة.</a:t>
                      </a:r>
                    </a:p>
                  </a:txBody>
                  <a:tcPr anchor="ctr">
                    <a:lnL>
                      <a:noFill/>
                    </a:lnL>
                    <a:lnR>
                      <a:noFill/>
                    </a:lnR>
                    <a:lnT>
                      <a:noFill/>
                    </a:lnT>
                    <a:lnB>
                      <a:noFill/>
                    </a:lnB>
                  </a:tcPr>
                </a:tc>
                <a:tc>
                  <a:txBody>
                    <a:bodyPr/>
                    <a:lstStyle/>
                    <a:p>
                      <a:pPr algn="ctr" rtl="1">
                        <a:lnSpc>
                          <a:spcPct val="200000"/>
                        </a:lnSpc>
                      </a:pPr>
                      <a:r>
                        <a:rPr lang="ar-EG" dirty="0">
                          <a:latin typeface="Alexandria" pitchFamily="2" charset="-78"/>
                          <a:cs typeface="Alexandria" pitchFamily="2" charset="-78"/>
                        </a:rPr>
                        <a:t>- شركة توريد- وزارة حكومية- منظمة حقوق المستهلك- بنك</a:t>
                      </a:r>
                    </a:p>
                  </a:txBody>
                  <a:tcPr anchor="ctr">
                    <a:lnL>
                      <a:noFill/>
                    </a:lnL>
                    <a:lnR>
                      <a:noFill/>
                    </a:lnR>
                    <a:lnT>
                      <a:noFill/>
                    </a:lnT>
                    <a:lnB>
                      <a:noFill/>
                    </a:lnB>
                  </a:tcPr>
                </a:tc>
                <a:extLst>
                  <a:ext uri="{0D108BD9-81ED-4DB2-BD59-A6C34878D82A}">
                    <a16:rowId xmlns:a16="http://schemas.microsoft.com/office/drawing/2014/main" val="2922509692"/>
                  </a:ext>
                </a:extLst>
              </a:tr>
            </a:tbl>
          </a:graphicData>
        </a:graphic>
      </p:graphicFrame>
    </p:spTree>
    <p:extLst>
      <p:ext uri="{BB962C8B-B14F-4D97-AF65-F5344CB8AC3E}">
        <p14:creationId xmlns:p14="http://schemas.microsoft.com/office/powerpoint/2010/main" val="4174678294"/>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p:txBody>
          <a:bodyPr>
            <a:normAutofit/>
          </a:bodyPr>
          <a:lstStyle/>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ظهور هذا المصطلح لم يكن وليداً للصدفة وإنما كان نتيجة </a:t>
            </a:r>
            <a:r>
              <a:rPr lang="ar-EG" sz="1600" b="1" dirty="0">
                <a:latin typeface="Alexandria" pitchFamily="2" charset="-78"/>
                <a:cs typeface="Alexandria" pitchFamily="2" charset="-78"/>
              </a:rPr>
              <a:t>مجموعة من العوامل التي </a:t>
            </a:r>
            <a:r>
              <a:rPr lang="ar-EG" sz="1600" dirty="0">
                <a:latin typeface="Alexandria" pitchFamily="2" charset="-78"/>
                <a:cs typeface="Alexandria" pitchFamily="2" charset="-78"/>
              </a:rPr>
              <a:t>ساعدت على ظهوره:</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التطورات الإدارية في مجال المؤسسات التي أدت إلى الانتقال من المفهوم الضيق قصير الأمد للكفاءة إلى المفهوم الأشمل والطويل الأمد الذي يجعل الإدارة معنية بالأداء متعدد المجالات.</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 الوعي الاجتماعي للمدراء بأن رضا العميل ورضا المجتمع هو المصدر الحقيقي للكفاءة، وهذا لن يتحقق بدون مسؤولية اجتماعية للمؤسسة من أجل قبول العميل والمجتمع لها.</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1867563654"/>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3F0901BF-8598-134B-E19A-29686DDFBB49}"/>
              </a:ext>
            </a:extLst>
          </p:cNvPr>
          <p:cNvSpPr>
            <a:spLocks noGrp="1"/>
          </p:cNvSpPr>
          <p:nvPr>
            <p:ph type="title"/>
          </p:nvPr>
        </p:nvSpPr>
        <p:spPr>
          <a:xfrm>
            <a:off x="838200" y="762688"/>
            <a:ext cx="10515600" cy="1325563"/>
          </a:xfrm>
        </p:spPr>
        <p:txBody>
          <a:bodyPr>
            <a:normAutofit/>
          </a:bodyPr>
          <a:lstStyle/>
          <a:p>
            <a:pPr algn="r" defTabSz="914400" rtl="1" eaLnBrk="1" latinLnBrk="0" hangingPunct="1">
              <a:lnSpc>
                <a:spcPct val="150000"/>
              </a:lnSpc>
              <a:spcBef>
                <a:spcPct val="0"/>
              </a:spcBef>
              <a:buNone/>
            </a:pPr>
            <a:r>
              <a:rPr lang="ar-EG" sz="1600" dirty="0">
                <a:latin typeface="Alexandria" pitchFamily="2" charset="-78"/>
                <a:cs typeface="Alexandria" pitchFamily="2" charset="-78"/>
              </a:rPr>
              <a:t>وهناك عدد من التعريفات ذات الصلة بمصطلح "أصحاب المصالح"، الا أنها تشترك فيما يلي:</a:t>
            </a:r>
            <a:endParaRPr lang="en-EG" sz="1600" dirty="0">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p:txBody>
          <a:bodyPr>
            <a:normAutofit/>
          </a:bodyPr>
          <a:lstStyle/>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b="1" dirty="0">
              <a:latin typeface="Alexandria" pitchFamily="2" charset="-78"/>
              <a:cs typeface="Alexandria" pitchFamily="2" charset="-78"/>
            </a:endParaRPr>
          </a:p>
        </p:txBody>
      </p:sp>
      <p:graphicFrame>
        <p:nvGraphicFramePr>
          <p:cNvPr id="6" name="Table 6">
            <a:extLst>
              <a:ext uri="{FF2B5EF4-FFF2-40B4-BE49-F238E27FC236}">
                <a16:creationId xmlns:a16="http://schemas.microsoft.com/office/drawing/2014/main" id="{A0A8D658-CBBE-EE7C-1E7F-9E228E8F1D73}"/>
              </a:ext>
            </a:extLst>
          </p:cNvPr>
          <p:cNvGraphicFramePr>
            <a:graphicFrameLocks noGrp="1"/>
          </p:cNvGraphicFramePr>
          <p:nvPr/>
        </p:nvGraphicFramePr>
        <p:xfrm>
          <a:off x="2032000" y="2031631"/>
          <a:ext cx="8128000" cy="4410395"/>
        </p:xfrm>
        <a:graphic>
          <a:graphicData uri="http://schemas.openxmlformats.org/drawingml/2006/table">
            <a:tbl>
              <a:tblPr firstRow="1" bandRow="1">
                <a:tableStyleId>{69CF1AB2-1976-4502-BF36-3FF5EA218861}</a:tableStyleId>
              </a:tblPr>
              <a:tblGrid>
                <a:gridCol w="4064000">
                  <a:extLst>
                    <a:ext uri="{9D8B030D-6E8A-4147-A177-3AD203B41FA5}">
                      <a16:colId xmlns:a16="http://schemas.microsoft.com/office/drawing/2014/main" val="1566624073"/>
                    </a:ext>
                  </a:extLst>
                </a:gridCol>
                <a:gridCol w="4064000">
                  <a:extLst>
                    <a:ext uri="{9D8B030D-6E8A-4147-A177-3AD203B41FA5}">
                      <a16:colId xmlns:a16="http://schemas.microsoft.com/office/drawing/2014/main" val="3910828573"/>
                    </a:ext>
                  </a:extLst>
                </a:gridCol>
              </a:tblGrid>
              <a:tr h="370840">
                <a:tc>
                  <a:txBody>
                    <a:bodyPr/>
                    <a:lstStyle/>
                    <a:p>
                      <a:pPr marL="0" algn="ctr" defTabSz="914400" rtl="1" eaLnBrk="1" latinLnBrk="0" hangingPunct="1">
                        <a:lnSpc>
                          <a:spcPct val="200000"/>
                        </a:lnSpc>
                      </a:pPr>
                      <a:r>
                        <a:rPr lang="ar-SA" sz="1400" b="0" dirty="0">
                          <a:latin typeface="Alexandria" pitchFamily="2" charset="-78"/>
                          <a:cs typeface="Alexandria" pitchFamily="2" charset="-78"/>
                        </a:rPr>
                        <a:t>التفسير</a:t>
                      </a:r>
                      <a:endParaRPr lang="en-EG" sz="1400" b="0" dirty="0">
                        <a:latin typeface="Alexandria" pitchFamily="2" charset="-78"/>
                        <a:cs typeface="Alexandria" pitchFamily="2" charset="-78"/>
                      </a:endParaRPr>
                    </a:p>
                  </a:txBody>
                  <a:tcPr/>
                </a:tc>
                <a:tc>
                  <a:txBody>
                    <a:bodyPr/>
                    <a:lstStyle/>
                    <a:p>
                      <a:pPr marL="0" algn="ctr" defTabSz="914400" rtl="1" eaLnBrk="1" latinLnBrk="0" hangingPunct="1">
                        <a:lnSpc>
                          <a:spcPct val="200000"/>
                        </a:lnSpc>
                      </a:pPr>
                      <a:r>
                        <a:rPr lang="ar-SA" sz="1400" b="0" dirty="0">
                          <a:latin typeface="Alexandria" pitchFamily="2" charset="-78"/>
                          <a:cs typeface="Alexandria" pitchFamily="2" charset="-78"/>
                        </a:rPr>
                        <a:t>التعريف</a:t>
                      </a:r>
                      <a:endParaRPr lang="en-EG" sz="1400" b="0" dirty="0">
                        <a:latin typeface="Alexandria" pitchFamily="2" charset="-78"/>
                        <a:cs typeface="Alexandria" pitchFamily="2" charset="-78"/>
                      </a:endParaRPr>
                    </a:p>
                  </a:txBody>
                  <a:tcPr/>
                </a:tc>
                <a:extLst>
                  <a:ext uri="{0D108BD9-81ED-4DB2-BD59-A6C34878D82A}">
                    <a16:rowId xmlns:a16="http://schemas.microsoft.com/office/drawing/2014/main" val="3931038175"/>
                  </a:ext>
                </a:extLst>
              </a:tr>
              <a:tr h="370840">
                <a:tc>
                  <a:txBody>
                    <a:bodyPr/>
                    <a:lstStyle/>
                    <a:p>
                      <a:pPr marL="0" algn="r" defTabSz="914400" rtl="1" eaLnBrk="1" latinLnBrk="0" hangingPunct="1">
                        <a:lnSpc>
                          <a:spcPct val="200000"/>
                        </a:lnSpc>
                      </a:pPr>
                      <a:r>
                        <a:rPr lang="ar-EG" sz="1400" b="0" dirty="0">
                          <a:latin typeface="Alexandria" pitchFamily="2" charset="-78"/>
                          <a:cs typeface="Alexandria" pitchFamily="2" charset="-78"/>
                        </a:rPr>
                        <a:t>هم أطراف ترتبط بالمؤسسة وتضمن استمرارية المؤسسة. </a:t>
                      </a:r>
                      <a:endParaRPr lang="en-EG" sz="1400" b="0" dirty="0">
                        <a:latin typeface="Alexandria" pitchFamily="2" charset="-78"/>
                        <a:cs typeface="Alexandria" pitchFamily="2" charset="-78"/>
                      </a:endParaRPr>
                    </a:p>
                  </a:txBody>
                  <a:tcPr/>
                </a:tc>
                <a:tc>
                  <a:txBody>
                    <a:bodyPr/>
                    <a:lstStyle/>
                    <a:p>
                      <a:pPr marL="0" algn="r" defTabSz="914400" rtl="1" eaLnBrk="1" latinLnBrk="0" hangingPunct="1">
                        <a:lnSpc>
                          <a:spcPct val="200000"/>
                        </a:lnSpc>
                      </a:pPr>
                      <a:r>
                        <a:rPr lang="ar-EG" sz="1400" b="0" dirty="0">
                          <a:latin typeface="Alexandria" pitchFamily="2" charset="-78"/>
                          <a:cs typeface="Alexandria" pitchFamily="2" charset="-78"/>
                        </a:rPr>
                        <a:t>أصحاب المصالح هم أطراف ضرورية لاستمرارية المؤسسة </a:t>
                      </a:r>
                      <a:endParaRPr lang="en-EG" sz="1400" b="0" dirty="0">
                        <a:latin typeface="Alexandria" pitchFamily="2" charset="-78"/>
                        <a:cs typeface="Alexandria" pitchFamily="2" charset="-78"/>
                      </a:endParaRPr>
                    </a:p>
                  </a:txBody>
                  <a:tcPr/>
                </a:tc>
                <a:extLst>
                  <a:ext uri="{0D108BD9-81ED-4DB2-BD59-A6C34878D82A}">
                    <a16:rowId xmlns:a16="http://schemas.microsoft.com/office/drawing/2014/main" val="861858026"/>
                  </a:ext>
                </a:extLst>
              </a:tr>
              <a:tr h="370840">
                <a:tc>
                  <a:txBody>
                    <a:bodyPr/>
                    <a:lstStyle/>
                    <a:p>
                      <a:pPr marL="0" algn="r" defTabSz="914400" rtl="1" eaLnBrk="1" latinLnBrk="0" hangingPunct="1">
                        <a:lnSpc>
                          <a:spcPct val="200000"/>
                        </a:lnSpc>
                      </a:pPr>
                      <a:r>
                        <a:rPr lang="ar-EG" sz="1400" dirty="0">
                          <a:latin typeface="Alexandria" pitchFamily="2" charset="-78"/>
                          <a:cs typeface="Alexandria" pitchFamily="2" charset="-78"/>
                        </a:rPr>
                        <a:t>هم أطراف تستطيع أن تؤثر أو تتأثر بإعداد الأهداف التنظيمية.</a:t>
                      </a:r>
                      <a:endParaRPr lang="en-EG" sz="1400" dirty="0">
                        <a:latin typeface="Alexandria" pitchFamily="2" charset="-78"/>
                        <a:cs typeface="Alexandria" pitchFamily="2" charset="-78"/>
                      </a:endParaRPr>
                    </a:p>
                  </a:txBody>
                  <a:tcPr/>
                </a:tc>
                <a:tc>
                  <a:txBody>
                    <a:bodyPr/>
                    <a:lstStyle/>
                    <a:p>
                      <a:pPr marL="0" algn="r" defTabSz="914400" rtl="1" eaLnBrk="1" latinLnBrk="0" hangingPunct="1">
                        <a:lnSpc>
                          <a:spcPct val="200000"/>
                        </a:lnSpc>
                      </a:pPr>
                      <a:r>
                        <a:rPr lang="ar-EG" sz="1400" dirty="0">
                          <a:latin typeface="Alexandria" pitchFamily="2" charset="-78"/>
                          <a:cs typeface="Alexandria" pitchFamily="2" charset="-78"/>
                        </a:rPr>
                        <a:t>أصحاب المصالح هم أطراف تؤثر وتتأثر بنشاط المؤسسة </a:t>
                      </a:r>
                      <a:endParaRPr lang="en-EG" sz="1400" dirty="0">
                        <a:latin typeface="Alexandria" pitchFamily="2" charset="-78"/>
                        <a:cs typeface="Alexandria" pitchFamily="2" charset="-78"/>
                      </a:endParaRPr>
                    </a:p>
                  </a:txBody>
                  <a:tcPr/>
                </a:tc>
                <a:extLst>
                  <a:ext uri="{0D108BD9-81ED-4DB2-BD59-A6C34878D82A}">
                    <a16:rowId xmlns:a16="http://schemas.microsoft.com/office/drawing/2014/main" val="1156218602"/>
                  </a:ext>
                </a:extLst>
              </a:tr>
              <a:tr h="370840">
                <a:tc>
                  <a:txBody>
                    <a:bodyPr/>
                    <a:lstStyle/>
                    <a:p>
                      <a:pPr marL="0" algn="r" defTabSz="914400" rtl="1" eaLnBrk="1" latinLnBrk="0" hangingPunct="1">
                        <a:lnSpc>
                          <a:spcPct val="200000"/>
                        </a:lnSpc>
                      </a:pPr>
                      <a:r>
                        <a:rPr lang="ar-EG" sz="1400" dirty="0">
                          <a:latin typeface="Alexandria" pitchFamily="2" charset="-78"/>
                          <a:cs typeface="Alexandria" pitchFamily="2" charset="-78"/>
                        </a:rPr>
                        <a:t>هم أطراف لديها منفعة أو حقوق على المؤسسة.</a:t>
                      </a:r>
                      <a:endParaRPr lang="en-EG" sz="1400" dirty="0">
                        <a:latin typeface="Alexandria" pitchFamily="2" charset="-78"/>
                        <a:cs typeface="Alexandria" pitchFamily="2" charset="-78"/>
                      </a:endParaRPr>
                    </a:p>
                  </a:txBody>
                  <a:tcPr/>
                </a:tc>
                <a:tc>
                  <a:txBody>
                    <a:bodyPr/>
                    <a:lstStyle/>
                    <a:p>
                      <a:pPr marL="0" algn="r" defTabSz="914400" rtl="1" eaLnBrk="1" latinLnBrk="0" hangingPunct="1">
                        <a:lnSpc>
                          <a:spcPct val="200000"/>
                        </a:lnSpc>
                      </a:pPr>
                      <a:r>
                        <a:rPr lang="ar-EG" sz="1400" dirty="0">
                          <a:latin typeface="Alexandria" pitchFamily="2" charset="-78"/>
                          <a:cs typeface="Alexandria" pitchFamily="2" charset="-78"/>
                        </a:rPr>
                        <a:t>أصحاب المصالح هم أطراف تملك حقوقا على المؤسسة</a:t>
                      </a:r>
                      <a:endParaRPr lang="en-EG" sz="1400" dirty="0">
                        <a:latin typeface="Alexandria" pitchFamily="2" charset="-78"/>
                        <a:cs typeface="Alexandria" pitchFamily="2" charset="-78"/>
                      </a:endParaRPr>
                    </a:p>
                  </a:txBody>
                  <a:tcPr/>
                </a:tc>
                <a:extLst>
                  <a:ext uri="{0D108BD9-81ED-4DB2-BD59-A6C34878D82A}">
                    <a16:rowId xmlns:a16="http://schemas.microsoft.com/office/drawing/2014/main" val="2259564091"/>
                  </a:ext>
                </a:extLst>
              </a:tr>
              <a:tr h="370840">
                <a:tc>
                  <a:txBody>
                    <a:bodyPr/>
                    <a:lstStyle/>
                    <a:p>
                      <a:pPr marL="0" algn="r" defTabSz="914400" rtl="1" eaLnBrk="1" latinLnBrk="0" hangingPunct="1">
                        <a:lnSpc>
                          <a:spcPct val="200000"/>
                        </a:lnSpc>
                      </a:pPr>
                      <a:r>
                        <a:rPr lang="ar-EG" sz="1400" dirty="0">
                          <a:latin typeface="Alexandria" pitchFamily="2" charset="-78"/>
                          <a:cs typeface="Alexandria" pitchFamily="2" charset="-78"/>
                        </a:rPr>
                        <a:t>مجموعة ممثلين تملك على الأقل خاصية من بين </a:t>
                      </a:r>
                      <a:r>
                        <a:rPr lang="ar-EG" sz="1400" b="1" dirty="0">
                          <a:latin typeface="Alexandria" pitchFamily="2" charset="-78"/>
                          <a:cs typeface="Alexandria" pitchFamily="2" charset="-78"/>
                        </a:rPr>
                        <a:t>ثلاثة خصائص التالية</a:t>
                      </a:r>
                      <a:r>
                        <a:rPr lang="ar-EG" sz="1400" dirty="0">
                          <a:latin typeface="Alexandria" pitchFamily="2" charset="-78"/>
                          <a:cs typeface="Alexandria" pitchFamily="2" charset="-78"/>
                        </a:rPr>
                        <a:t>: السلطة ، الشرعية، سرعة الاستجابة.</a:t>
                      </a:r>
                      <a:endParaRPr lang="en-EG" sz="1400" dirty="0">
                        <a:latin typeface="Alexandria" pitchFamily="2" charset="-78"/>
                        <a:cs typeface="Alexandria" pitchFamily="2" charset="-78"/>
                      </a:endParaRPr>
                    </a:p>
                  </a:txBody>
                  <a:tcPr/>
                </a:tc>
                <a:tc>
                  <a:txBody>
                    <a:bodyPr/>
                    <a:lstStyle/>
                    <a:p>
                      <a:pPr marL="0" algn="r" defTabSz="914400" rtl="1" eaLnBrk="1" latinLnBrk="0" hangingPunct="1">
                        <a:lnSpc>
                          <a:spcPct val="200000"/>
                        </a:lnSpc>
                      </a:pPr>
                      <a:r>
                        <a:rPr lang="ar-EG" sz="1400" dirty="0">
                          <a:latin typeface="Alexandria" pitchFamily="2" charset="-78"/>
                          <a:cs typeface="Alexandria" pitchFamily="2" charset="-78"/>
                        </a:rPr>
                        <a:t>أصحاب المصالح هم أطراف لها خصائص معينة</a:t>
                      </a:r>
                      <a:endParaRPr lang="en-EG" sz="1400" dirty="0">
                        <a:latin typeface="Alexandria" pitchFamily="2" charset="-78"/>
                        <a:cs typeface="Alexandria" pitchFamily="2" charset="-78"/>
                      </a:endParaRPr>
                    </a:p>
                  </a:txBody>
                  <a:tcPr/>
                </a:tc>
                <a:extLst>
                  <a:ext uri="{0D108BD9-81ED-4DB2-BD59-A6C34878D82A}">
                    <a16:rowId xmlns:a16="http://schemas.microsoft.com/office/drawing/2014/main" val="2574008897"/>
                  </a:ext>
                </a:extLst>
              </a:tr>
            </a:tbl>
          </a:graphicData>
        </a:graphic>
      </p:graphicFrame>
    </p:spTree>
    <p:extLst>
      <p:ext uri="{BB962C8B-B14F-4D97-AF65-F5344CB8AC3E}">
        <p14:creationId xmlns:p14="http://schemas.microsoft.com/office/powerpoint/2010/main" val="1603581985"/>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477078" y="1007164"/>
            <a:ext cx="11422822" cy="5679869"/>
          </a:xfrm>
        </p:spPr>
        <p:txBody>
          <a:bodyPr>
            <a:normAutofit/>
          </a:bodyPr>
          <a:lstStyle/>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r>
              <a:rPr lang="ar-EG" sz="1600" b="1" dirty="0">
                <a:latin typeface="Alexandria" pitchFamily="2" charset="-78"/>
                <a:cs typeface="Alexandria" pitchFamily="2" charset="-78"/>
              </a:rPr>
              <a:t>السلطة</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تعبر عن قوة تأثير أصحاب المصالح المرتبطين باستمرارية المؤسسة أي قوة ممارسة صاحب المصلحة لإرادته على بقية الأفراد، مثل مستثمر كبير يمتلك نسبة كبيرة من الأسهم فيستطيع التأثير في القرارات.</a:t>
            </a:r>
          </a:p>
          <a:p>
            <a:pPr algn="r" rtl="1">
              <a:lnSpc>
                <a:spcPct val="200000"/>
              </a:lnSpc>
            </a:pPr>
            <a:r>
              <a:rPr lang="ar-EG" sz="1600" b="1" dirty="0">
                <a:latin typeface="Alexandria" pitchFamily="2" charset="-78"/>
                <a:cs typeface="Alexandria" pitchFamily="2" charset="-78"/>
              </a:rPr>
              <a:t>الشرعية</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علاقة صاحب المصلحة بالمنظمة "مبررة ومقبولة اجتماعيًا أو قانونيًا أو أخلاقيًا"، أي أن له سببًا حقيقيًا ومشروعًا يجعله مهتمًا أو متأثرًا بأنشطة المؤسسة.</a:t>
            </a:r>
          </a:p>
          <a:p>
            <a:pPr algn="r" rtl="1">
              <a:lnSpc>
                <a:spcPct val="200000"/>
              </a:lnSpc>
            </a:pPr>
            <a:r>
              <a:rPr lang="ar-EG" sz="1600" b="1" dirty="0">
                <a:latin typeface="Alexandria" pitchFamily="2" charset="-78"/>
                <a:cs typeface="Alexandria" pitchFamily="2" charset="-78"/>
              </a:rPr>
              <a:t> سرعة الاستجابة </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أي سرعة الاستجابة في تلبية مطالب أصحاب المصالح وهي تصف درجة أولوية طلبات أصحاب المصالح، مثل ناشط بيئي يطالب بإيقاف مشروع بشكل فوري دون أن تكون له سلطة أو صفة قانونية واضحة، لديه إلحاح لكنه ليس شرعيًا بالضرورة أو ذا نفوذ، مثل موظف متقاعد يطالب بمستحقات لديه حق قانوني، لكنه لا يملك سلطة أو استعجال كافٍ للتأثير المباشر.</a:t>
            </a:r>
          </a:p>
          <a:p>
            <a:pPr marL="0" indent="0" algn="r" rtl="1">
              <a:lnSpc>
                <a:spcPct val="200000"/>
              </a:lnSpc>
              <a:buNone/>
            </a:pPr>
            <a:endParaRPr lang="ar-EG" sz="1600" dirty="0">
              <a:latin typeface="Alexandria" pitchFamily="2" charset="-78"/>
              <a:cs typeface="Alexandria" pitchFamily="2" charset="-78"/>
            </a:endParaRPr>
          </a:p>
          <a:p>
            <a:pPr algn="r" rtl="1">
              <a:lnSpc>
                <a:spcPct val="200000"/>
              </a:lnSpc>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188413832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DAC569C0-6666-6AD9-846D-DB927219E2B6}"/>
              </a:ext>
            </a:extLst>
          </p:cNvPr>
          <p:cNvSpPr>
            <a:spLocks noGrp="1"/>
          </p:cNvSpPr>
          <p:nvPr>
            <p:ph type="title"/>
          </p:nvPr>
        </p:nvSpPr>
        <p:spPr>
          <a:xfrm>
            <a:off x="3286538" y="444638"/>
            <a:ext cx="8067261" cy="1076344"/>
          </a:xfrm>
        </p:spPr>
        <p:txBody>
          <a:bodyPr>
            <a:normAutofit/>
          </a:bodyPr>
          <a:lstStyle/>
          <a:p>
            <a:pPr algn="r" defTabSz="914400" rtl="1" eaLnBrk="1" latinLnBrk="0" hangingPunct="1">
              <a:lnSpc>
                <a:spcPct val="90000"/>
              </a:lnSpc>
              <a:spcBef>
                <a:spcPct val="0"/>
              </a:spcBef>
              <a:buNone/>
            </a:pPr>
            <a:r>
              <a:rPr lang="ar-SA" sz="2400" b="1" dirty="0">
                <a:solidFill>
                  <a:srgbClr val="00AEEF"/>
                </a:solidFill>
                <a:latin typeface="Alexandria" pitchFamily="2" charset="-78"/>
                <a:cs typeface="Alexandria" pitchFamily="2" charset="-78"/>
              </a:rPr>
              <a:t>أنواع أصحاب المصلحة:</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180431" y="1321106"/>
            <a:ext cx="11468229" cy="5257493"/>
          </a:xfrm>
        </p:spPr>
        <p:txBody>
          <a:bodyPr>
            <a:normAutofit/>
          </a:bodyPr>
          <a:lstStyle/>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b="1" dirty="0">
              <a:latin typeface="Alexandria" pitchFamily="2" charset="-78"/>
              <a:cs typeface="Alexandria" pitchFamily="2" charset="-78"/>
            </a:endParaRPr>
          </a:p>
        </p:txBody>
      </p:sp>
      <p:graphicFrame>
        <p:nvGraphicFramePr>
          <p:cNvPr id="6" name="Diagram 5">
            <a:extLst>
              <a:ext uri="{FF2B5EF4-FFF2-40B4-BE49-F238E27FC236}">
                <a16:creationId xmlns:a16="http://schemas.microsoft.com/office/drawing/2014/main" id="{B90ECD41-219A-B3C2-678E-81380D2C0E30}"/>
              </a:ext>
            </a:extLst>
          </p:cNvPr>
          <p:cNvGraphicFramePr/>
          <p:nvPr>
            <p:extLst>
              <p:ext uri="{D42A27DB-BD31-4B8C-83A1-F6EECF244321}">
                <p14:modId xmlns:p14="http://schemas.microsoft.com/office/powerpoint/2010/main" val="2190727768"/>
              </p:ext>
            </p:extLst>
          </p:nvPr>
        </p:nvGraphicFramePr>
        <p:xfrm>
          <a:off x="180431" y="693162"/>
          <a:ext cx="11468229" cy="596737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77163732-1FA7-4A3F-CB8C-3A8F64B2C871}"/>
              </a:ext>
            </a:extLst>
          </p:cNvPr>
          <p:cNvSpPr txBox="1"/>
          <p:nvPr/>
        </p:nvSpPr>
        <p:spPr>
          <a:xfrm>
            <a:off x="384316" y="1762542"/>
            <a:ext cx="2775119" cy="338554"/>
          </a:xfrm>
          <a:prstGeom prst="rect">
            <a:avLst/>
          </a:prstGeom>
          <a:noFill/>
        </p:spPr>
        <p:txBody>
          <a:bodyPr wrap="none" rtlCol="0">
            <a:spAutoFit/>
          </a:bodyPr>
          <a:lstStyle/>
          <a:p>
            <a:r>
              <a:rPr lang="ar-SA" sz="1600" b="1" dirty="0">
                <a:latin typeface="Alexandria" pitchFamily="2" charset="-78"/>
                <a:cs typeface="Alexandria" pitchFamily="2" charset="-78"/>
              </a:rPr>
              <a:t>الأشخاص داخل المؤسسة</a:t>
            </a:r>
            <a:endParaRPr lang="en-EG" sz="1600" b="1"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98CE17B3-7AD2-C2F2-C3BF-7A39C9E89FDD}"/>
              </a:ext>
            </a:extLst>
          </p:cNvPr>
          <p:cNvSpPr txBox="1"/>
          <p:nvPr/>
        </p:nvSpPr>
        <p:spPr>
          <a:xfrm>
            <a:off x="7745162" y="1632996"/>
            <a:ext cx="4154738" cy="789383"/>
          </a:xfrm>
          <a:prstGeom prst="rect">
            <a:avLst/>
          </a:prstGeom>
          <a:noFill/>
        </p:spPr>
        <p:txBody>
          <a:bodyPr wrap="square" rtlCol="0">
            <a:spAutoFit/>
          </a:bodyPr>
          <a:lstStyle/>
          <a:p>
            <a:pPr algn="r" rtl="1">
              <a:lnSpc>
                <a:spcPct val="150000"/>
              </a:lnSpc>
            </a:pPr>
            <a:r>
              <a:rPr lang="ar-SA" sz="1600" b="1" dirty="0">
                <a:latin typeface="Alexandria" pitchFamily="2" charset="-78"/>
                <a:cs typeface="Alexandria" pitchFamily="2" charset="-78"/>
              </a:rPr>
              <a:t>الأطراف خارج المؤسسة </a:t>
            </a:r>
          </a:p>
          <a:p>
            <a:pPr algn="r" rtl="1">
              <a:lnSpc>
                <a:spcPct val="150000"/>
              </a:lnSpc>
            </a:pPr>
            <a:r>
              <a:rPr lang="ar-SA" sz="1600" b="1" dirty="0">
                <a:latin typeface="Alexandria" pitchFamily="2" charset="-78"/>
                <a:cs typeface="Alexandria" pitchFamily="2" charset="-78"/>
              </a:rPr>
              <a:t>الذين يتأثرون بأنشطتها و يؤثرون عليها</a:t>
            </a:r>
            <a:endParaRPr lang="en-EG" sz="1600" b="1" dirty="0">
              <a:latin typeface="Alexandria" pitchFamily="2" charset="-78"/>
              <a:cs typeface="Alexandria" pitchFamily="2" charset="-78"/>
            </a:endParaRPr>
          </a:p>
        </p:txBody>
      </p:sp>
    </p:spTree>
    <p:extLst>
      <p:ext uri="{BB962C8B-B14F-4D97-AF65-F5344CB8AC3E}">
        <p14:creationId xmlns:p14="http://schemas.microsoft.com/office/powerpoint/2010/main" val="1934391492"/>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sz="half" idx="1"/>
          </p:nvPr>
        </p:nvSpPr>
        <p:spPr/>
        <p:txBody>
          <a:bodyPr>
            <a:normAutofit/>
          </a:bodyPr>
          <a:lstStyle/>
          <a:p>
            <a:pPr marL="0" indent="0" algn="r" rtl="1">
              <a:lnSpc>
                <a:spcPct val="150000"/>
              </a:lnSpc>
              <a:buNone/>
            </a:pPr>
            <a:r>
              <a:rPr lang="ar-EG" sz="1400" b="1" dirty="0">
                <a:solidFill>
                  <a:srgbClr val="00AEEF"/>
                </a:solidFill>
                <a:latin typeface="Alexandria" pitchFamily="2" charset="-78"/>
                <a:cs typeface="Alexandria" pitchFamily="2" charset="-78"/>
              </a:rPr>
              <a:t>أصحاب المصلحة الخارجيون :</a:t>
            </a:r>
          </a:p>
          <a:p>
            <a:pPr marL="0" indent="0" algn="r" rtl="1">
              <a:lnSpc>
                <a:spcPct val="150000"/>
              </a:lnSpc>
              <a:buNone/>
            </a:pPr>
            <a:r>
              <a:rPr lang="ar-EG" sz="1400" dirty="0">
                <a:latin typeface="Alexandria" pitchFamily="2" charset="-78"/>
                <a:cs typeface="Alexandria" pitchFamily="2" charset="-78"/>
              </a:rPr>
              <a:t>هم الأطراف خارج المؤسسة الذين يتأثرون بأنشطتها أو يؤثرون عليها. مثل:</a:t>
            </a: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العملاء:</a:t>
            </a:r>
            <a:r>
              <a:rPr lang="ar-EG" sz="1400" dirty="0">
                <a:latin typeface="Alexandria" pitchFamily="2" charset="-78"/>
                <a:cs typeface="Alexandria" pitchFamily="2" charset="-78"/>
              </a:rPr>
              <a:t> يتأثرون بجودة المنتجات أو الخدمات.</a:t>
            </a: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الموردون:</a:t>
            </a:r>
            <a:r>
              <a:rPr lang="ar-EG" sz="1400" dirty="0">
                <a:latin typeface="Alexandria" pitchFamily="2" charset="-78"/>
                <a:cs typeface="Alexandria" pitchFamily="2" charset="-78"/>
              </a:rPr>
              <a:t> يعتمدون على استمرار التعاون للحصول على عوائد.</a:t>
            </a: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الحكومة:</a:t>
            </a:r>
            <a:r>
              <a:rPr lang="ar-EG" sz="1400" dirty="0">
                <a:latin typeface="Alexandria" pitchFamily="2" charset="-78"/>
                <a:cs typeface="Alexandria" pitchFamily="2" charset="-78"/>
              </a:rPr>
              <a:t> تهتم بالالتزام بالقوانين والضرائب.</a:t>
            </a: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المجتمع المحلي:</a:t>
            </a:r>
            <a:r>
              <a:rPr lang="ar-EG" sz="1400" dirty="0">
                <a:latin typeface="Alexandria" pitchFamily="2" charset="-78"/>
                <a:cs typeface="Alexandria" pitchFamily="2" charset="-78"/>
              </a:rPr>
              <a:t> يتأثر بالأثر البيئي والاجتماعي للمؤسسة.</a:t>
            </a: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الجهات التنظيمية:</a:t>
            </a:r>
            <a:r>
              <a:rPr lang="ar-EG" sz="1400" dirty="0">
                <a:latin typeface="Alexandria" pitchFamily="2" charset="-78"/>
                <a:cs typeface="Alexandria" pitchFamily="2" charset="-78"/>
              </a:rPr>
              <a:t> تراقب الالتزام بالمعايير القانونية.</a:t>
            </a: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وسائل الإعلام:</a:t>
            </a:r>
            <a:r>
              <a:rPr lang="ar-EG" sz="1400" dirty="0">
                <a:latin typeface="Alexandria" pitchFamily="2" charset="-78"/>
                <a:cs typeface="Alexandria" pitchFamily="2" charset="-78"/>
              </a:rPr>
              <a:t> تؤثر على سمعة المؤسسة وتراقب أداءها.</a:t>
            </a:r>
          </a:p>
        </p:txBody>
      </p:sp>
      <p:sp>
        <p:nvSpPr>
          <p:cNvPr id="6" name="Content Placeholder 5">
            <a:extLst>
              <a:ext uri="{FF2B5EF4-FFF2-40B4-BE49-F238E27FC236}">
                <a16:creationId xmlns:a16="http://schemas.microsoft.com/office/drawing/2014/main" id="{61852B98-98B0-F4A2-BC49-9EA33DC5ED7A}"/>
              </a:ext>
            </a:extLst>
          </p:cNvPr>
          <p:cNvSpPr>
            <a:spLocks noGrp="1"/>
          </p:cNvSpPr>
          <p:nvPr>
            <p:ph sz="half" idx="2"/>
          </p:nvPr>
        </p:nvSpPr>
        <p:spPr/>
        <p:txBody>
          <a:bodyPr>
            <a:normAutofit/>
          </a:bodyPr>
          <a:lstStyle/>
          <a:p>
            <a:pPr marL="0" indent="0" algn="r" rtl="1">
              <a:lnSpc>
                <a:spcPct val="150000"/>
              </a:lnSpc>
              <a:buNone/>
            </a:pPr>
            <a:r>
              <a:rPr lang="ar-EG" sz="1400" b="1" dirty="0">
                <a:solidFill>
                  <a:srgbClr val="00AEEF"/>
                </a:solidFill>
                <a:latin typeface="Alexandria" pitchFamily="2" charset="-78"/>
                <a:cs typeface="Alexandria" pitchFamily="2" charset="-78"/>
              </a:rPr>
              <a:t>أصحاب المصلحة الداخليون :</a:t>
            </a:r>
            <a:endParaRPr lang="en-US" sz="1400" b="1" dirty="0">
              <a:solidFill>
                <a:srgbClr val="00AEEF"/>
              </a:solidFill>
              <a:latin typeface="Alexandria" pitchFamily="2" charset="-78"/>
              <a:cs typeface="Alexandria" pitchFamily="2" charset="-78"/>
            </a:endParaRPr>
          </a:p>
          <a:p>
            <a:pPr marL="0" indent="0" algn="r" rtl="1">
              <a:lnSpc>
                <a:spcPct val="150000"/>
              </a:lnSpc>
              <a:buNone/>
            </a:pPr>
            <a:r>
              <a:rPr lang="ar-EG" sz="1400" dirty="0">
                <a:latin typeface="Alexandria" pitchFamily="2" charset="-78"/>
                <a:cs typeface="Alexandria" pitchFamily="2" charset="-78"/>
              </a:rPr>
              <a:t>هم الأشخاص أو الجهات داخل المؤسسة. مثل:</a:t>
            </a: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الموظفون:</a:t>
            </a:r>
            <a:r>
              <a:rPr lang="ar-EG" sz="1400" dirty="0">
                <a:latin typeface="Alexandria" pitchFamily="2" charset="-78"/>
                <a:cs typeface="Alexandria" pitchFamily="2" charset="-78"/>
              </a:rPr>
              <a:t> يتأثرون بالرواتب، ظروف العمل، وسياسات المؤسسة.</a:t>
            </a: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الإدارة:</a:t>
            </a:r>
            <a:r>
              <a:rPr lang="ar-EG" sz="1400" dirty="0">
                <a:latin typeface="Alexandria" pitchFamily="2" charset="-78"/>
                <a:cs typeface="Alexandria" pitchFamily="2" charset="-78"/>
              </a:rPr>
              <a:t> تسعى لتحقيق أهداف المؤسسة وتحسين الأداء.</a:t>
            </a:r>
          </a:p>
          <a:p>
            <a:pPr algn="r" rtl="1">
              <a:lnSpc>
                <a:spcPct val="150000"/>
              </a:lnSpc>
              <a:buFont typeface="Arial" panose="020B0604020202020204" pitchFamily="34" charset="0"/>
              <a:buChar char="•"/>
            </a:pPr>
            <a:r>
              <a:rPr lang="ar-EG" sz="1400" b="1" dirty="0">
                <a:latin typeface="Alexandria" pitchFamily="2" charset="-78"/>
                <a:cs typeface="Alexandria" pitchFamily="2" charset="-78"/>
              </a:rPr>
              <a:t>المساهمون (في الشركات):</a:t>
            </a:r>
            <a:r>
              <a:rPr lang="ar-EG" sz="1400" dirty="0">
                <a:latin typeface="Alexandria" pitchFamily="2" charset="-78"/>
                <a:cs typeface="Alexandria" pitchFamily="2" charset="-78"/>
              </a:rPr>
              <a:t> يهتمون بالعوائد على استثماراتهم.</a:t>
            </a:r>
          </a:p>
          <a:p>
            <a:pPr marL="228600" indent="-228600" algn="r" defTabSz="914400" rtl="1" eaLnBrk="1" latinLnBrk="0" hangingPunct="1">
              <a:lnSpc>
                <a:spcPct val="150000"/>
              </a:lnSpc>
              <a:spcBef>
                <a:spcPts val="1000"/>
              </a:spcBef>
              <a:buFont typeface="Arial" panose="020B0604020202020204" pitchFamily="34" charset="0"/>
              <a:buChar char="•"/>
            </a:pP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3437586704"/>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304800" y="827598"/>
            <a:ext cx="11049000" cy="5705282"/>
          </a:xfrm>
        </p:spPr>
        <p:txBody>
          <a:bodyPr>
            <a:normAutofit/>
          </a:bodyPr>
          <a:lstStyle/>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تصنيف آخر هو ذلك التصنيف الأكثر شيوعا والمتعلق بقدرتهم في التأثير على استمرارية المؤسسة وهو نوعان: </a:t>
            </a:r>
          </a:p>
          <a:p>
            <a:pPr algn="r" defTabSz="914400" rtl="1" eaLnBrk="1" latinLnBrk="0" hangingPunct="1">
              <a:lnSpc>
                <a:spcPct val="200000"/>
              </a:lnSpc>
              <a:spcBef>
                <a:spcPts val="1000"/>
              </a:spcBef>
              <a:buFont typeface="Wingdings" pitchFamily="2" charset="2"/>
              <a:buChar char="Ø"/>
            </a:pPr>
            <a:r>
              <a:rPr lang="ar-EG" sz="1600" b="1" dirty="0">
                <a:latin typeface="Alexandria" pitchFamily="2" charset="-78"/>
                <a:cs typeface="Alexandria" pitchFamily="2" charset="-78"/>
              </a:rPr>
              <a:t>أصحاب المصالح الأساسيون</a:t>
            </a:r>
            <a:r>
              <a:rPr lang="ar-EG" sz="1600" dirty="0">
                <a:latin typeface="Alexandria" pitchFamily="2" charset="-78"/>
                <a:cs typeface="Alexandria" pitchFamily="2" charset="-78"/>
              </a:rPr>
              <a:t>: هم أطراف في المؤسسة لا تستطيع المؤسسة أن تعمل وتستمر بدونهم مثل العاملين، الزبائن، المساهمين والموردين. </a:t>
            </a:r>
          </a:p>
          <a:p>
            <a:pPr algn="r" defTabSz="914400" rtl="1" eaLnBrk="1" latinLnBrk="0" hangingPunct="1">
              <a:lnSpc>
                <a:spcPct val="200000"/>
              </a:lnSpc>
              <a:spcBef>
                <a:spcPts val="1000"/>
              </a:spcBef>
              <a:buFont typeface="Wingdings" pitchFamily="2" charset="2"/>
              <a:buChar char="Ø"/>
            </a:pPr>
            <a:r>
              <a:rPr lang="ar-EG" sz="1600" b="1" dirty="0">
                <a:latin typeface="Alexandria" pitchFamily="2" charset="-78"/>
                <a:cs typeface="Alexandria" pitchFamily="2" charset="-78"/>
              </a:rPr>
              <a:t>أصحاب المصالح الثانويون: </a:t>
            </a:r>
            <a:r>
              <a:rPr lang="ar-EG" sz="1600" dirty="0">
                <a:latin typeface="Alexandria" pitchFamily="2" charset="-78"/>
                <a:cs typeface="Alexandria" pitchFamily="2" charset="-78"/>
              </a:rPr>
              <a:t>هم أطراف تقوم بدور الوسيط لعمل واستمرارية المؤسسة مثل السلطات العامة، وسائل الإعلام، الجمعيات.</a:t>
            </a:r>
          </a:p>
        </p:txBody>
      </p:sp>
    </p:spTree>
    <p:extLst>
      <p:ext uri="{BB962C8B-B14F-4D97-AF65-F5344CB8AC3E}">
        <p14:creationId xmlns:p14="http://schemas.microsoft.com/office/powerpoint/2010/main" val="303084729"/>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2617A629-1094-67E9-1ED6-84C4089786A7}"/>
              </a:ext>
            </a:extLst>
          </p:cNvPr>
          <p:cNvSpPr>
            <a:spLocks noGrp="1"/>
          </p:cNvSpPr>
          <p:nvPr>
            <p:ph type="title"/>
          </p:nvPr>
        </p:nvSpPr>
        <p:spPr>
          <a:xfrm>
            <a:off x="1630016" y="960119"/>
            <a:ext cx="9723783" cy="730569"/>
          </a:xfrm>
        </p:spPr>
        <p:txBody>
          <a:bodyPr>
            <a:normAutofit/>
          </a:bodyPr>
          <a:lstStyle/>
          <a:p>
            <a:pPr algn="r" defTabSz="914400" rtl="1" eaLnBrk="1" latinLnBrk="0" hangingPunct="1">
              <a:lnSpc>
                <a:spcPct val="90000"/>
              </a:lnSpc>
              <a:spcBef>
                <a:spcPct val="0"/>
              </a:spcBef>
              <a:buNone/>
            </a:pPr>
            <a:r>
              <a:rPr lang="ar-SA" sz="2400" b="1" dirty="0">
                <a:solidFill>
                  <a:srgbClr val="00AEEF"/>
                </a:solidFill>
                <a:latin typeface="Alexandria" pitchFamily="2" charset="-78"/>
                <a:cs typeface="Alexandria" pitchFamily="2" charset="-78"/>
              </a:rPr>
              <a:t>تصنيف أصحاب المصلحة يؤثر في نمط التواصل :</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p:txBody>
          <a:bodyPr>
            <a:normAutofit/>
          </a:bodyPr>
          <a:lstStyle/>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b="1" dirty="0">
              <a:latin typeface="Alexandria" pitchFamily="2" charset="-78"/>
              <a:cs typeface="Alexandria" pitchFamily="2" charset="-78"/>
            </a:endParaRPr>
          </a:p>
        </p:txBody>
      </p:sp>
      <p:graphicFrame>
        <p:nvGraphicFramePr>
          <p:cNvPr id="5" name="Diagram 4">
            <a:extLst>
              <a:ext uri="{FF2B5EF4-FFF2-40B4-BE49-F238E27FC236}">
                <a16:creationId xmlns:a16="http://schemas.microsoft.com/office/drawing/2014/main" id="{C19ABF8E-25F0-43C5-29AC-3044C8C4F382}"/>
              </a:ext>
            </a:extLst>
          </p:cNvPr>
          <p:cNvGraphicFramePr/>
          <p:nvPr>
            <p:extLst>
              <p:ext uri="{D42A27DB-BD31-4B8C-83A1-F6EECF244321}">
                <p14:modId xmlns:p14="http://schemas.microsoft.com/office/powerpoint/2010/main" val="958541746"/>
              </p:ext>
            </p:extLst>
          </p:nvPr>
        </p:nvGraphicFramePr>
        <p:xfrm>
          <a:off x="1934817" y="1690688"/>
          <a:ext cx="8225183" cy="44476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6BE10A55-B1F2-A818-0D4A-4C38ED794560}"/>
              </a:ext>
            </a:extLst>
          </p:cNvPr>
          <p:cNvSpPr txBox="1"/>
          <p:nvPr/>
        </p:nvSpPr>
        <p:spPr>
          <a:xfrm>
            <a:off x="2180773" y="2438400"/>
            <a:ext cx="649537" cy="338554"/>
          </a:xfrm>
          <a:prstGeom prst="rect">
            <a:avLst/>
          </a:prstGeom>
          <a:noFill/>
        </p:spPr>
        <p:txBody>
          <a:bodyPr wrap="none" rtlCol="0">
            <a:spAutoFit/>
          </a:bodyPr>
          <a:lstStyle/>
          <a:p>
            <a:r>
              <a:rPr lang="ar-SA" sz="1600" b="1" dirty="0">
                <a:latin typeface="Alexandria" pitchFamily="2" charset="-78"/>
                <a:cs typeface="Alexandria" pitchFamily="2" charset="-78"/>
              </a:rPr>
              <a:t>أفراد</a:t>
            </a:r>
            <a:endParaRPr lang="en-EG" sz="1600" b="1"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AE1AF60A-2493-0AA1-735F-58F114261A06}"/>
              </a:ext>
            </a:extLst>
          </p:cNvPr>
          <p:cNvSpPr txBox="1"/>
          <p:nvPr/>
        </p:nvSpPr>
        <p:spPr>
          <a:xfrm>
            <a:off x="2266123" y="3763617"/>
            <a:ext cx="1192955" cy="338554"/>
          </a:xfrm>
          <a:prstGeom prst="rect">
            <a:avLst/>
          </a:prstGeom>
          <a:noFill/>
        </p:spPr>
        <p:txBody>
          <a:bodyPr wrap="none" rtlCol="0">
            <a:spAutoFit/>
          </a:bodyPr>
          <a:lstStyle/>
          <a:p>
            <a:r>
              <a:rPr lang="ar-SA" sz="1600" b="1" dirty="0">
                <a:latin typeface="Alexandria" pitchFamily="2" charset="-78"/>
                <a:cs typeface="Alexandria" pitchFamily="2" charset="-78"/>
              </a:rPr>
              <a:t>مجموعات</a:t>
            </a:r>
            <a:endParaRPr lang="en-EG" sz="1600" b="1"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705632D3-3CD4-BCBC-8685-C40968A9BBC2}"/>
              </a:ext>
            </a:extLst>
          </p:cNvPr>
          <p:cNvSpPr txBox="1"/>
          <p:nvPr/>
        </p:nvSpPr>
        <p:spPr>
          <a:xfrm>
            <a:off x="1942234" y="5009322"/>
            <a:ext cx="1168910" cy="338554"/>
          </a:xfrm>
          <a:prstGeom prst="rect">
            <a:avLst/>
          </a:prstGeom>
          <a:noFill/>
        </p:spPr>
        <p:txBody>
          <a:bodyPr wrap="none" rtlCol="0">
            <a:spAutoFit/>
          </a:bodyPr>
          <a:lstStyle/>
          <a:p>
            <a:r>
              <a:rPr lang="ar-SA" sz="1600" b="1" dirty="0">
                <a:latin typeface="Alexandria" pitchFamily="2" charset="-78"/>
                <a:cs typeface="Alexandria" pitchFamily="2" charset="-78"/>
              </a:rPr>
              <a:t>مؤسسات</a:t>
            </a:r>
            <a:endParaRPr lang="en-EG" sz="1600" b="1" dirty="0">
              <a:latin typeface="Alexandria" pitchFamily="2" charset="-78"/>
              <a:cs typeface="Alexandria" pitchFamily="2" charset="-78"/>
            </a:endParaRPr>
          </a:p>
        </p:txBody>
      </p:sp>
    </p:spTree>
    <p:extLst>
      <p:ext uri="{BB962C8B-B14F-4D97-AF65-F5344CB8AC3E}">
        <p14:creationId xmlns:p14="http://schemas.microsoft.com/office/powerpoint/2010/main" val="4233658900"/>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838200" y="2033543"/>
            <a:ext cx="10515600" cy="4143419"/>
          </a:xfrm>
        </p:spPr>
        <p:txBody>
          <a:bodyPr>
            <a:normAutofit/>
          </a:bodyPr>
          <a:lstStyle/>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وهناك مجموعة من </a:t>
            </a:r>
            <a:r>
              <a:rPr lang="ar-EG" sz="1600" b="1" dirty="0">
                <a:latin typeface="Alexandria" pitchFamily="2" charset="-78"/>
                <a:cs typeface="Alexandria" pitchFamily="2" charset="-78"/>
              </a:rPr>
              <a:t>المعايير يمكن استخدامها لتحديد وترتيب أصحاب المصالح </a:t>
            </a:r>
            <a:r>
              <a:rPr lang="ar-EG" sz="1600" dirty="0">
                <a:latin typeface="Alexandria" pitchFamily="2" charset="-78"/>
                <a:cs typeface="Alexandria" pitchFamily="2" charset="-78"/>
              </a:rPr>
              <a:t>المرتبطين بمؤسستهم بحيث تسمح بتسهيل الرد على مختلف متطلباتهم وهي:</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تقييم </a:t>
            </a:r>
            <a:r>
              <a:rPr lang="ar-EG" sz="1600" b="1" dirty="0">
                <a:latin typeface="Alexandria" pitchFamily="2" charset="-78"/>
                <a:cs typeface="Alexandria" pitchFamily="2" charset="-78"/>
              </a:rPr>
              <a:t>تأثير كل صاحب مصلحة </a:t>
            </a:r>
            <a:r>
              <a:rPr lang="ar-EG" sz="1600" dirty="0">
                <a:latin typeface="Alexandria" pitchFamily="2" charset="-78"/>
                <a:cs typeface="Alexandria" pitchFamily="2" charset="-78"/>
              </a:rPr>
              <a:t>وأهميته لنجاح خطط المؤسسة.</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 </a:t>
            </a:r>
            <a:r>
              <a:rPr lang="ar-EG" sz="1600" b="1" dirty="0">
                <a:latin typeface="Alexandria" pitchFamily="2" charset="-78"/>
                <a:cs typeface="Alexandria" pitchFamily="2" charset="-78"/>
              </a:rPr>
              <a:t>تحديد المخاطر والافتراضات </a:t>
            </a:r>
            <a:r>
              <a:rPr lang="ar-EG" sz="1600" dirty="0">
                <a:latin typeface="Alexandria" pitchFamily="2" charset="-78"/>
                <a:cs typeface="Alexandria" pitchFamily="2" charset="-78"/>
              </a:rPr>
              <a:t>التي ستؤثر على تصميم ونجاح إستراتيجية المؤسسة.</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b="0" dirty="0">
                <a:latin typeface="Alexandria" pitchFamily="2" charset="-78"/>
                <a:cs typeface="Alexandria" pitchFamily="2" charset="-78"/>
              </a:rPr>
              <a:t>مدى </a:t>
            </a:r>
            <a:r>
              <a:rPr lang="ar-EG" sz="1600" b="1" dirty="0">
                <a:latin typeface="Alexandria" pitchFamily="2" charset="-78"/>
                <a:cs typeface="Alexandria" pitchFamily="2" charset="-78"/>
              </a:rPr>
              <a:t>اهتمامهم</a:t>
            </a:r>
            <a:r>
              <a:rPr lang="ar-EG" sz="1600" b="0" dirty="0">
                <a:latin typeface="Alexandria" pitchFamily="2" charset="-78"/>
                <a:cs typeface="Alexandria" pitchFamily="2" charset="-78"/>
              </a:rPr>
              <a:t> بما تقوم به المؤسسة.</a:t>
            </a:r>
            <a:endParaRPr lang="ar-EG" sz="1600" dirty="0">
              <a:latin typeface="Alexandria" pitchFamily="2" charset="-78"/>
              <a:cs typeface="Alexandria" pitchFamily="2" charset="-78"/>
            </a:endParaRPr>
          </a:p>
        </p:txBody>
      </p:sp>
      <p:sp>
        <p:nvSpPr>
          <p:cNvPr id="6" name="Title 1">
            <a:extLst>
              <a:ext uri="{FF2B5EF4-FFF2-40B4-BE49-F238E27FC236}">
                <a16:creationId xmlns:a16="http://schemas.microsoft.com/office/drawing/2014/main" id="{0A62F8F9-EE16-9F4D-68AA-19EB32E564EB}"/>
              </a:ext>
            </a:extLst>
          </p:cNvPr>
          <p:cNvSpPr>
            <a:spLocks noGrp="1"/>
          </p:cNvSpPr>
          <p:nvPr>
            <p:ph type="title"/>
          </p:nvPr>
        </p:nvSpPr>
        <p:spPr>
          <a:xfrm>
            <a:off x="838200" y="1155868"/>
            <a:ext cx="10515600" cy="782859"/>
          </a:xfrm>
        </p:spPr>
        <p:txBody>
          <a:bodyPr>
            <a:normAutofit fontScale="90000"/>
          </a:bodyPr>
          <a:lstStyle/>
          <a:p>
            <a:pPr algn="r" defTabSz="914400" rtl="1" eaLnBrk="1" latinLnBrk="0" hangingPunct="1">
              <a:lnSpc>
                <a:spcPct val="150000"/>
              </a:lnSpc>
              <a:spcBef>
                <a:spcPct val="0"/>
              </a:spcBef>
              <a:buNone/>
            </a:pPr>
            <a:r>
              <a:rPr lang="ar-SA" sz="2400" b="1" dirty="0">
                <a:solidFill>
                  <a:srgbClr val="00AEEF"/>
                </a:solidFill>
                <a:latin typeface="Alexandria" pitchFamily="2" charset="-78"/>
                <a:cs typeface="Alexandria" pitchFamily="2" charset="-78"/>
              </a:rPr>
              <a:t>تحليل أصحاب المصلحة:</a:t>
            </a:r>
            <a:br>
              <a:rPr lang="ar-SA" sz="2400" b="1" dirty="0">
                <a:solidFill>
                  <a:srgbClr val="00AEEF"/>
                </a:solidFill>
                <a:latin typeface="Alexandria" pitchFamily="2" charset="-78"/>
                <a:cs typeface="Alexandria" pitchFamily="2" charset="-78"/>
              </a:rPr>
            </a:br>
            <a:endParaRPr lang="en-EG" sz="1800" dirty="0">
              <a:latin typeface="Alexandria" pitchFamily="2" charset="-78"/>
              <a:cs typeface="Alexandria" pitchFamily="2" charset="-78"/>
            </a:endParaRPr>
          </a:p>
        </p:txBody>
      </p:sp>
    </p:spTree>
    <p:extLst>
      <p:ext uri="{BB962C8B-B14F-4D97-AF65-F5344CB8AC3E}">
        <p14:creationId xmlns:p14="http://schemas.microsoft.com/office/powerpoint/2010/main" val="2638564559"/>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52F4DC40-87BB-EED0-A3CC-0B5C387F0B27}"/>
              </a:ext>
            </a:extLst>
          </p:cNvPr>
          <p:cNvSpPr>
            <a:spLocks noGrp="1"/>
          </p:cNvSpPr>
          <p:nvPr>
            <p:ph type="title"/>
          </p:nvPr>
        </p:nvSpPr>
        <p:spPr>
          <a:xfrm>
            <a:off x="838200" y="365125"/>
            <a:ext cx="10515600" cy="1331153"/>
          </a:xfrm>
        </p:spPr>
        <p:txBody>
          <a:bodyPr>
            <a:normAutofit/>
          </a:bodyPr>
          <a:lstStyle/>
          <a:p>
            <a:pPr algn="r" defTabSz="914400" rtl="1" eaLnBrk="1" latinLnBrk="0" hangingPunct="1">
              <a:lnSpc>
                <a:spcPct val="90000"/>
              </a:lnSpc>
              <a:spcBef>
                <a:spcPct val="0"/>
              </a:spcBef>
              <a:buNone/>
            </a:pPr>
            <a:r>
              <a:rPr lang="ar-EG" sz="2400" b="1" dirty="0">
                <a:solidFill>
                  <a:srgbClr val="00AEEF"/>
                </a:solidFill>
                <a:latin typeface="Alexandria" pitchFamily="2" charset="-78"/>
                <a:cs typeface="Alexandria" pitchFamily="2" charset="-78"/>
              </a:rPr>
              <a:t>أهمية أصحاب المصلحة لأي مؤسسة:</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180431" y="1609478"/>
            <a:ext cx="11521239" cy="4969122"/>
          </a:xfrm>
        </p:spPr>
        <p:txBody>
          <a:bodyPr>
            <a:normAutofit/>
          </a:bodyPr>
          <a:lstStyle/>
          <a:p>
            <a:pPr algn="r" rtl="1">
              <a:lnSpc>
                <a:spcPct val="200000"/>
              </a:lnSpc>
            </a:pPr>
            <a:r>
              <a:rPr lang="ar-EG" sz="1600" dirty="0">
                <a:latin typeface="Alexandria" pitchFamily="2" charset="-78"/>
                <a:cs typeface="Alexandria" pitchFamily="2" charset="-78"/>
              </a:rPr>
              <a:t>ان أصحاب المصالح يعدون </a:t>
            </a:r>
            <a:r>
              <a:rPr lang="ar-EG" sz="1600" b="1" dirty="0">
                <a:latin typeface="Alexandria" pitchFamily="2" charset="-78"/>
                <a:cs typeface="Alexandria" pitchFamily="2" charset="-78"/>
              </a:rPr>
              <a:t>موارد حيوية للمؤسسة، </a:t>
            </a:r>
            <a:r>
              <a:rPr lang="ar-EG" sz="1600" dirty="0">
                <a:latin typeface="Alexandria" pitchFamily="2" charset="-78"/>
                <a:cs typeface="Alexandria" pitchFamily="2" charset="-78"/>
              </a:rPr>
              <a:t>وتطوير علاقات إيجابية معهم يسهم في تحقيق نجاحها.</a:t>
            </a:r>
          </a:p>
          <a:p>
            <a:pPr algn="r" rtl="1">
              <a:lnSpc>
                <a:spcPct val="200000"/>
              </a:lnSpc>
            </a:pPr>
            <a:r>
              <a:rPr lang="ar-EG" sz="1600" dirty="0">
                <a:latin typeface="Alexandria" pitchFamily="2" charset="-78"/>
                <a:cs typeface="Alexandria" pitchFamily="2" charset="-78"/>
              </a:rPr>
              <a:t>تساهم علاقات أصحاب المصالح في </a:t>
            </a:r>
            <a:r>
              <a:rPr lang="ar-EG" sz="1600" b="1" dirty="0">
                <a:latin typeface="Alexandria" pitchFamily="2" charset="-78"/>
                <a:cs typeface="Alexandria" pitchFamily="2" charset="-78"/>
              </a:rPr>
              <a:t>خلق الميزة التنافسية :</a:t>
            </a:r>
          </a:p>
          <a:p>
            <a:pPr marL="0" indent="0" algn="r" rtl="1">
              <a:lnSpc>
                <a:spcPct val="200000"/>
              </a:lnSpc>
              <a:buNone/>
            </a:pPr>
            <a:r>
              <a:rPr lang="ar-EG" sz="1600" b="1" dirty="0">
                <a:latin typeface="Alexandria" pitchFamily="2" charset="-78"/>
                <a:cs typeface="Alexandria" pitchFamily="2" charset="-78"/>
              </a:rPr>
              <a:t> </a:t>
            </a:r>
            <a:r>
              <a:rPr lang="ar-EG" sz="1600" dirty="0">
                <a:latin typeface="Alexandria" pitchFamily="2" charset="-78"/>
                <a:cs typeface="Alexandria" pitchFamily="2" charset="-78"/>
              </a:rPr>
              <a:t>فالمؤسسة أدركت أن قدرتها على تطوير علاقات مع أصحاب المصلحة هام جدا في تحقيق النجاح.</a:t>
            </a:r>
          </a:p>
          <a:p>
            <a:pPr algn="r" rtl="1">
              <a:lnSpc>
                <a:spcPct val="200000"/>
              </a:lnSpc>
            </a:pPr>
            <a:r>
              <a:rPr lang="ar-EG" sz="1600" b="1" dirty="0">
                <a:latin typeface="Alexandria" pitchFamily="2" charset="-78"/>
                <a:cs typeface="Alexandria" pitchFamily="2" charset="-78"/>
              </a:rPr>
              <a:t>تحقيق الأهداف الاستراتيجية: </a:t>
            </a:r>
          </a:p>
          <a:p>
            <a:pPr marL="0" indent="0" algn="r" rtl="1">
              <a:lnSpc>
                <a:spcPct val="200000"/>
              </a:lnSpc>
              <a:buNone/>
            </a:pPr>
            <a:r>
              <a:rPr lang="ar-EG" sz="1600" dirty="0">
                <a:latin typeface="Alexandria" pitchFamily="2" charset="-78"/>
                <a:cs typeface="Alexandria" pitchFamily="2" charset="-78"/>
              </a:rPr>
              <a:t>التعاون مع أصحاب المصلحة يعزز فرص النجاح وتحقيق الأهداف طويلة المدى.</a:t>
            </a:r>
          </a:p>
          <a:p>
            <a:pPr algn="r" rtl="1">
              <a:lnSpc>
                <a:spcPct val="200000"/>
              </a:lnSpc>
            </a:pPr>
            <a:r>
              <a:rPr lang="ar-EG" sz="1600" b="1" dirty="0">
                <a:latin typeface="Alexandria" pitchFamily="2" charset="-78"/>
                <a:cs typeface="Alexandria" pitchFamily="2" charset="-78"/>
              </a:rPr>
              <a:t>تحسين السمعة والقبول الاجتماعي: </a:t>
            </a:r>
          </a:p>
          <a:p>
            <a:pPr marL="0" indent="0" algn="r" rtl="1">
              <a:lnSpc>
                <a:spcPct val="200000"/>
              </a:lnSpc>
              <a:buNone/>
            </a:pPr>
            <a:r>
              <a:rPr lang="ar-EG" sz="1600" dirty="0">
                <a:latin typeface="Alexandria" pitchFamily="2" charset="-78"/>
                <a:cs typeface="Alexandria" pitchFamily="2" charset="-78"/>
              </a:rPr>
              <a:t>رضا العملاء والمجتمع يرفع من سمعة المؤسسة ويساعد في استمراريتها.</a:t>
            </a:r>
          </a:p>
        </p:txBody>
      </p:sp>
    </p:spTree>
    <p:extLst>
      <p:ext uri="{BB962C8B-B14F-4D97-AF65-F5344CB8AC3E}">
        <p14:creationId xmlns:p14="http://schemas.microsoft.com/office/powerpoint/2010/main" val="3376925701"/>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180431" y="1532908"/>
            <a:ext cx="11173369" cy="5045692"/>
          </a:xfrm>
        </p:spPr>
        <p:txBody>
          <a:bodyPr>
            <a:normAutofit/>
          </a:bodyPr>
          <a:lstStyle/>
          <a:p>
            <a:pPr algn="r" rtl="1">
              <a:lnSpc>
                <a:spcPct val="200000"/>
              </a:lnSpc>
            </a:pPr>
            <a:r>
              <a:rPr lang="ar-EG" sz="1600" b="1" dirty="0">
                <a:latin typeface="Alexandria" pitchFamily="2" charset="-78"/>
                <a:cs typeface="Alexandria" pitchFamily="2" charset="-78"/>
              </a:rPr>
              <a:t>الحد من المخاطر:</a:t>
            </a:r>
            <a:endParaRPr lang="ar-EG"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فهم توقعات أصحاب المصلحة يساعد على التنبؤ بالمشكلات وتقليل التهديدات.</a:t>
            </a:r>
            <a:endParaRPr lang="ar-EG" sz="1600" b="1" dirty="0">
              <a:latin typeface="Alexandria" pitchFamily="2" charset="-78"/>
              <a:cs typeface="Alexandria" pitchFamily="2" charset="-78"/>
            </a:endParaRPr>
          </a:p>
          <a:p>
            <a:pPr algn="r" rtl="1">
              <a:lnSpc>
                <a:spcPct val="200000"/>
              </a:lnSpc>
            </a:pPr>
            <a:r>
              <a:rPr lang="ar-EG" sz="1600" b="1" dirty="0">
                <a:latin typeface="Alexandria" pitchFamily="2" charset="-78"/>
                <a:cs typeface="Alexandria" pitchFamily="2" charset="-78"/>
              </a:rPr>
              <a:t>تعزيز الولاء والانتماء:</a:t>
            </a:r>
            <a:endParaRPr lang="ar-EG"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الموظفون والمساهمون الراضون أكثر ولاءً، مما يقلل من معدل الدوران ويزيد الكفاءة.</a:t>
            </a:r>
          </a:p>
          <a:p>
            <a:pPr algn="r" rtl="1">
              <a:lnSpc>
                <a:spcPct val="200000"/>
              </a:lnSpc>
            </a:pPr>
            <a:r>
              <a:rPr lang="ar-EG" sz="1600" b="1" dirty="0">
                <a:latin typeface="Alexandria" pitchFamily="2" charset="-78"/>
                <a:cs typeface="Alexandria" pitchFamily="2" charset="-78"/>
              </a:rPr>
              <a:t>الامتثال والتنظيم:</a:t>
            </a:r>
            <a:endParaRPr lang="ar-EG" sz="1600" dirty="0">
              <a:latin typeface="Alexandria" pitchFamily="2" charset="-78"/>
              <a:cs typeface="Alexandria" pitchFamily="2" charset="-78"/>
            </a:endParaRPr>
          </a:p>
          <a:p>
            <a:pPr marL="0" indent="0" algn="r" rtl="1">
              <a:lnSpc>
                <a:spcPct val="200000"/>
              </a:lnSpc>
              <a:buNone/>
            </a:pPr>
            <a:r>
              <a:rPr lang="ar-EG" sz="1600" dirty="0">
                <a:latin typeface="Alexandria" pitchFamily="2" charset="-78"/>
                <a:cs typeface="Alexandria" pitchFamily="2" charset="-78"/>
              </a:rPr>
              <a:t>تلبية متطلبات الجهات الحكومية والتنظيمية يجنّب المؤسسة العقوبات القانونية.</a:t>
            </a:r>
          </a:p>
        </p:txBody>
      </p:sp>
    </p:spTree>
    <p:extLst>
      <p:ext uri="{BB962C8B-B14F-4D97-AF65-F5344CB8AC3E}">
        <p14:creationId xmlns:p14="http://schemas.microsoft.com/office/powerpoint/2010/main" val="1682508357"/>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121C3C52-DE13-64B4-B524-724E37060F91}"/>
              </a:ext>
            </a:extLst>
          </p:cNvPr>
          <p:cNvSpPr>
            <a:spLocks noGrp="1"/>
          </p:cNvSpPr>
          <p:nvPr>
            <p:ph type="title"/>
          </p:nvPr>
        </p:nvSpPr>
        <p:spPr>
          <a:xfrm>
            <a:off x="838200" y="722934"/>
            <a:ext cx="10515600" cy="1325563"/>
          </a:xfrm>
        </p:spPr>
        <p:txBody>
          <a:bodyPr>
            <a:normAutofit/>
          </a:bodyPr>
          <a:lstStyle/>
          <a:p>
            <a:pPr algn="r" defTabSz="914400" rtl="1" eaLnBrk="1" latinLnBrk="0" hangingPunct="1">
              <a:lnSpc>
                <a:spcPct val="90000"/>
              </a:lnSpc>
              <a:spcBef>
                <a:spcPct val="0"/>
              </a:spcBef>
              <a:buNone/>
            </a:pPr>
            <a:r>
              <a:rPr lang="ar-SA" sz="2400" b="1" dirty="0">
                <a:latin typeface="Alexandria" pitchFamily="2" charset="-78"/>
                <a:cs typeface="Alexandria" pitchFamily="2" charset="-78"/>
              </a:rPr>
              <a:t>مثال تطبيقي:</a:t>
            </a:r>
            <a:endParaRPr lang="en-EG" sz="2400" b="1" dirty="0">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838200" y="1825625"/>
            <a:ext cx="10515600" cy="4667250"/>
          </a:xfrm>
        </p:spPr>
        <p:txBody>
          <a:bodyPr>
            <a:normAutofit/>
          </a:bodyPr>
          <a:lstStyle/>
          <a:p>
            <a:pPr marL="0" indent="0" algn="r" defTabSz="914400" rtl="1" eaLnBrk="1" latinLnBrk="0" hangingPunct="1">
              <a:lnSpc>
                <a:spcPct val="150000"/>
              </a:lnSpc>
              <a:spcBef>
                <a:spcPts val="1000"/>
              </a:spcBef>
              <a:buNone/>
            </a:pPr>
            <a:endParaRPr lang="ar-EG" sz="1600" dirty="0">
              <a:latin typeface="Alexandria" pitchFamily="2" charset="-78"/>
              <a:cs typeface="Alexandria" pitchFamily="2" charset="-78"/>
            </a:endParaRPr>
          </a:p>
          <a:p>
            <a:pPr algn="r" rtl="1">
              <a:lnSpc>
                <a:spcPct val="150000"/>
              </a:lnSpc>
            </a:pPr>
            <a:r>
              <a:rPr lang="ar-EG" sz="1600" dirty="0">
                <a:latin typeface="Alexandria" pitchFamily="2" charset="-78"/>
                <a:cs typeface="Alexandria" pitchFamily="2" charset="-78"/>
              </a:rPr>
              <a:t>في أوائل العقد 2010، واجهت تويوتا أزمة كبيرة بسبب مشاكل في دواسات البنزين ببعض السيارات.</a:t>
            </a:r>
          </a:p>
          <a:p>
            <a:pPr marL="0" indent="0" algn="r" rtl="1">
              <a:lnSpc>
                <a:spcPct val="150000"/>
              </a:lnSpc>
              <a:buNone/>
            </a:pPr>
            <a:r>
              <a:rPr lang="ar-EG" sz="1600" b="1" dirty="0">
                <a:latin typeface="Alexandria" pitchFamily="2" charset="-78"/>
                <a:cs typeface="Alexandria" pitchFamily="2" charset="-78"/>
              </a:rPr>
              <a:t>دور أصحاب المصلحة:</a:t>
            </a:r>
            <a:endParaRPr lang="ar-EG" sz="1600" dirty="0">
              <a:latin typeface="Alexandria" pitchFamily="2" charset="-78"/>
              <a:cs typeface="Alexandria" pitchFamily="2" charset="-78"/>
            </a:endParaRPr>
          </a:p>
          <a:p>
            <a:pPr algn="r" rtl="1">
              <a:lnSpc>
                <a:spcPct val="150000"/>
              </a:lnSpc>
              <a:buFont typeface="Arial" panose="020B0604020202020204" pitchFamily="34" charset="0"/>
              <a:buChar char="•"/>
            </a:pPr>
            <a:r>
              <a:rPr lang="ar-EG" sz="1600" b="1" dirty="0">
                <a:latin typeface="Alexandria" pitchFamily="2" charset="-78"/>
                <a:cs typeface="Alexandria" pitchFamily="2" charset="-78"/>
              </a:rPr>
              <a:t>العملاء:</a:t>
            </a:r>
            <a:r>
              <a:rPr lang="ar-EG" sz="1600" dirty="0">
                <a:latin typeface="Alexandria" pitchFamily="2" charset="-78"/>
                <a:cs typeface="Alexandria" pitchFamily="2" charset="-78"/>
              </a:rPr>
              <a:t> فقد بعض العملاء الثقة بسبب المخاطر.</a:t>
            </a:r>
          </a:p>
          <a:p>
            <a:pPr algn="r" rtl="1">
              <a:lnSpc>
                <a:spcPct val="150000"/>
              </a:lnSpc>
              <a:buFont typeface="Arial" panose="020B0604020202020204" pitchFamily="34" charset="0"/>
              <a:buChar char="•"/>
            </a:pPr>
            <a:r>
              <a:rPr lang="ar-EG" sz="1600" b="1" dirty="0">
                <a:latin typeface="Alexandria" pitchFamily="2" charset="-78"/>
                <a:cs typeface="Alexandria" pitchFamily="2" charset="-78"/>
              </a:rPr>
              <a:t>الحكومة:</a:t>
            </a:r>
            <a:r>
              <a:rPr lang="ar-EG" sz="1600" dirty="0">
                <a:latin typeface="Alexandria" pitchFamily="2" charset="-78"/>
                <a:cs typeface="Alexandria" pitchFamily="2" charset="-78"/>
              </a:rPr>
              <a:t> فرضت رقابة صارمة وغرامات.</a:t>
            </a:r>
          </a:p>
          <a:p>
            <a:pPr algn="r" rtl="1">
              <a:lnSpc>
                <a:spcPct val="150000"/>
              </a:lnSpc>
              <a:buFont typeface="Arial" panose="020B0604020202020204" pitchFamily="34" charset="0"/>
              <a:buChar char="•"/>
            </a:pPr>
            <a:r>
              <a:rPr lang="ar-EG" sz="1600" b="1" dirty="0">
                <a:latin typeface="Alexandria" pitchFamily="2" charset="-78"/>
                <a:cs typeface="Alexandria" pitchFamily="2" charset="-78"/>
              </a:rPr>
              <a:t>وسائل الإعلام:</a:t>
            </a:r>
            <a:r>
              <a:rPr lang="ar-EG" sz="1600" dirty="0">
                <a:latin typeface="Alexandria" pitchFamily="2" charset="-78"/>
                <a:cs typeface="Alexandria" pitchFamily="2" charset="-78"/>
              </a:rPr>
              <a:t> نشرت التقارير وسلطت الضوء على الخلل.</a:t>
            </a:r>
          </a:p>
          <a:p>
            <a:pPr algn="r" rtl="1">
              <a:lnSpc>
                <a:spcPct val="150000"/>
              </a:lnSpc>
              <a:buFont typeface="Arial" panose="020B0604020202020204" pitchFamily="34" charset="0"/>
              <a:buChar char="•"/>
            </a:pPr>
            <a:r>
              <a:rPr lang="ar-EG" sz="1600" b="1" dirty="0">
                <a:latin typeface="Alexandria" pitchFamily="2" charset="-78"/>
                <a:cs typeface="Alexandria" pitchFamily="2" charset="-78"/>
              </a:rPr>
              <a:t>الموردون:</a:t>
            </a:r>
            <a:r>
              <a:rPr lang="ar-EG" sz="1600" dirty="0">
                <a:latin typeface="Alexandria" pitchFamily="2" charset="-78"/>
                <a:cs typeface="Alexandria" pitchFamily="2" charset="-78"/>
              </a:rPr>
              <a:t> كان عليهم العمل على تعديل القطع واسترجاع المنتجات.</a:t>
            </a:r>
          </a:p>
          <a:p>
            <a:pPr algn="r" rtl="1">
              <a:lnSpc>
                <a:spcPct val="150000"/>
              </a:lnSpc>
            </a:pPr>
            <a:r>
              <a:rPr lang="ar-EG" sz="1600" b="1" dirty="0">
                <a:latin typeface="Alexandria" pitchFamily="2" charset="-78"/>
                <a:cs typeface="Alexandria" pitchFamily="2" charset="-78"/>
              </a:rPr>
              <a:t>النتيجة:</a:t>
            </a:r>
            <a:br>
              <a:rPr lang="ar-EG" sz="1600" dirty="0">
                <a:latin typeface="Alexandria" pitchFamily="2" charset="-78"/>
                <a:cs typeface="Alexandria" pitchFamily="2" charset="-78"/>
              </a:rPr>
            </a:br>
            <a:r>
              <a:rPr lang="ar-EG" sz="1600" dirty="0">
                <a:latin typeface="Alexandria" pitchFamily="2" charset="-78"/>
                <a:cs typeface="Alexandria" pitchFamily="2" charset="-78"/>
              </a:rPr>
              <a:t>تويوتا اضطرت لاسترجاع ملايين السيارات، وأنفقت مليارات على تحسين الجودة والتواصل مع العملاء. وأظهرت أهمية رضا أصحاب المصلحة في استعادة السمعة.</a:t>
            </a:r>
          </a:p>
          <a:p>
            <a:pPr marL="228600" indent="-228600" algn="r" defTabSz="914400" rtl="1" eaLnBrk="1" latinLnBrk="0" hangingPunct="1">
              <a:lnSpc>
                <a:spcPct val="150000"/>
              </a:lnSpc>
              <a:spcBef>
                <a:spcPts val="1000"/>
              </a:spcBef>
              <a:buFont typeface="Arial" panose="020B0604020202020204" pitchFamily="34" charset="0"/>
              <a:buChar char="•"/>
            </a:pPr>
            <a:endParaRPr lang="en-EG" sz="1600" b="1" dirty="0">
              <a:latin typeface="Alexandria" pitchFamily="2" charset="-78"/>
              <a:cs typeface="Alexandria" pitchFamily="2" charset="-78"/>
            </a:endParaRPr>
          </a:p>
        </p:txBody>
      </p:sp>
      <p:pic>
        <p:nvPicPr>
          <p:cNvPr id="4098" name="Picture 2" descr="‫ما الذي تعرفه عن معنى شعار &quot;تويوتا&quot;؟ وأسماء طرازاتها؟‬‎">
            <a:extLst>
              <a:ext uri="{FF2B5EF4-FFF2-40B4-BE49-F238E27FC236}">
                <a16:creationId xmlns:a16="http://schemas.microsoft.com/office/drawing/2014/main" id="{1DCAE63D-DA46-1814-1175-A3C9EB39D45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289" y="3183460"/>
            <a:ext cx="2916592" cy="2083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4049447"/>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664087C0-B0F5-68E1-66F0-D472A4985614}"/>
              </a:ext>
            </a:extLst>
          </p:cNvPr>
          <p:cNvSpPr>
            <a:spLocks noGrp="1"/>
          </p:cNvSpPr>
          <p:nvPr>
            <p:ph type="title"/>
          </p:nvPr>
        </p:nvSpPr>
        <p:spPr/>
        <p:txBody>
          <a:bodyPr>
            <a:normAutofit/>
          </a:bodyPr>
          <a:lstStyle/>
          <a:p>
            <a:pPr algn="r" defTabSz="914400" rtl="1" eaLnBrk="1" latinLnBrk="0" hangingPunct="1">
              <a:lnSpc>
                <a:spcPct val="90000"/>
              </a:lnSpc>
              <a:spcBef>
                <a:spcPct val="0"/>
              </a:spcBef>
              <a:buNone/>
            </a:pPr>
            <a:r>
              <a:rPr lang="ar-SA" sz="2400" b="1" dirty="0">
                <a:solidFill>
                  <a:srgbClr val="00AEEF"/>
                </a:solidFill>
                <a:latin typeface="Alexandria" pitchFamily="2" charset="-78"/>
                <a:cs typeface="Alexandria" pitchFamily="2" charset="-78"/>
              </a:rPr>
              <a:t>مسئولية المؤسسة تجاه أصحاب المصلحة:</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sz="half" idx="1"/>
          </p:nvPr>
        </p:nvSpPr>
        <p:spPr>
          <a:xfrm>
            <a:off x="122582" y="1291644"/>
            <a:ext cx="5397501" cy="5201231"/>
          </a:xfrm>
        </p:spPr>
        <p:txBody>
          <a:bodyPr>
            <a:noAutofit/>
          </a:bodyPr>
          <a:lstStyle/>
          <a:p>
            <a:pPr marL="0" indent="0" algn="r" rtl="1">
              <a:lnSpc>
                <a:spcPct val="150000"/>
              </a:lnSpc>
              <a:buNone/>
            </a:pPr>
            <a:r>
              <a:rPr lang="ar-EG" sz="1400" b="1" dirty="0">
                <a:latin typeface="Alexandria" pitchFamily="2" charset="-78"/>
                <a:cs typeface="Alexandria" pitchFamily="2" charset="-78"/>
              </a:rPr>
              <a:t>٣. الاحترام والتقدير</a:t>
            </a:r>
          </a:p>
          <a:p>
            <a:pPr algn="r" rtl="1">
              <a:lnSpc>
                <a:spcPct val="150000"/>
              </a:lnSpc>
              <a:buFont typeface="Arial" panose="020B0604020202020204" pitchFamily="34" charset="0"/>
              <a:buChar char="•"/>
            </a:pPr>
            <a:r>
              <a:rPr lang="ar-EG" sz="1400" dirty="0">
                <a:latin typeface="Alexandria" pitchFamily="2" charset="-78"/>
                <a:cs typeface="Alexandria" pitchFamily="2" charset="-78"/>
              </a:rPr>
              <a:t>الاعتراف بحقوق كل طرف واحترام توقعاتهم.</a:t>
            </a:r>
          </a:p>
          <a:p>
            <a:pPr algn="r" rtl="1">
              <a:lnSpc>
                <a:spcPct val="150000"/>
              </a:lnSpc>
              <a:buFont typeface="Arial" panose="020B0604020202020204" pitchFamily="34" charset="0"/>
              <a:buChar char="•"/>
            </a:pPr>
            <a:r>
              <a:rPr lang="ar-EG" sz="1400" dirty="0">
                <a:latin typeface="Alexandria" pitchFamily="2" charset="-78"/>
                <a:cs typeface="Alexandria" pitchFamily="2" charset="-78"/>
              </a:rPr>
              <a:t>تشجيع الحوار والمشاركة في اتخاذ القرار.</a:t>
            </a:r>
          </a:p>
          <a:p>
            <a:pPr marL="0" indent="0" algn="r" rtl="1">
              <a:lnSpc>
                <a:spcPct val="150000"/>
              </a:lnSpc>
              <a:buNone/>
            </a:pPr>
            <a:r>
              <a:rPr lang="ar-EG" sz="1400" b="1" dirty="0">
                <a:latin typeface="Alexandria" pitchFamily="2" charset="-78"/>
                <a:cs typeface="Alexandria" pitchFamily="2" charset="-78"/>
              </a:rPr>
              <a:t>٤. الاستدامة والمسؤولية البيئية</a:t>
            </a:r>
          </a:p>
          <a:p>
            <a:pPr algn="r" rtl="1">
              <a:lnSpc>
                <a:spcPct val="150000"/>
              </a:lnSpc>
              <a:buFont typeface="Arial" panose="020B0604020202020204" pitchFamily="34" charset="0"/>
              <a:buChar char="•"/>
            </a:pPr>
            <a:r>
              <a:rPr lang="ar-EG" sz="1400" dirty="0">
                <a:latin typeface="Alexandria" pitchFamily="2" charset="-78"/>
                <a:cs typeface="Alexandria" pitchFamily="2" charset="-78"/>
              </a:rPr>
              <a:t>اتخاذ قرارات تراعي الأثر البيئي والاجتماعي.</a:t>
            </a:r>
          </a:p>
          <a:p>
            <a:pPr algn="r" rtl="1">
              <a:lnSpc>
                <a:spcPct val="150000"/>
              </a:lnSpc>
              <a:buFont typeface="Arial" panose="020B0604020202020204" pitchFamily="34" charset="0"/>
              <a:buChar char="•"/>
            </a:pPr>
            <a:r>
              <a:rPr lang="ar-EG" sz="1400" dirty="0">
                <a:latin typeface="Alexandria" pitchFamily="2" charset="-78"/>
                <a:cs typeface="Alexandria" pitchFamily="2" charset="-78"/>
              </a:rPr>
              <a:t>الاستثمار في الممارسات المستدامة.</a:t>
            </a:r>
          </a:p>
          <a:p>
            <a:pPr marL="0" indent="0" algn="r" rtl="1">
              <a:lnSpc>
                <a:spcPct val="150000"/>
              </a:lnSpc>
              <a:buNone/>
            </a:pPr>
            <a:r>
              <a:rPr lang="ar-EG" sz="1400" b="1" dirty="0">
                <a:latin typeface="Alexandria" pitchFamily="2" charset="-78"/>
                <a:cs typeface="Alexandria" pitchFamily="2" charset="-78"/>
              </a:rPr>
              <a:t>٥. الامتثال للقوانين والأنظمة</a:t>
            </a:r>
          </a:p>
          <a:p>
            <a:pPr algn="r" rtl="1">
              <a:lnSpc>
                <a:spcPct val="150000"/>
              </a:lnSpc>
              <a:buFont typeface="Arial" panose="020B0604020202020204" pitchFamily="34" charset="0"/>
              <a:buChar char="•"/>
            </a:pPr>
            <a:r>
              <a:rPr lang="ar-EG" sz="1400" dirty="0">
                <a:latin typeface="Alexandria" pitchFamily="2" charset="-78"/>
                <a:cs typeface="Alexandria" pitchFamily="2" charset="-78"/>
              </a:rPr>
              <a:t>احترام القوانين المحلية والدولية.</a:t>
            </a:r>
          </a:p>
          <a:p>
            <a:pPr algn="r" rtl="1">
              <a:lnSpc>
                <a:spcPct val="150000"/>
              </a:lnSpc>
              <a:buFont typeface="Arial" panose="020B0604020202020204" pitchFamily="34" charset="0"/>
              <a:buChar char="•"/>
            </a:pPr>
            <a:r>
              <a:rPr lang="ar-EG" sz="1400" dirty="0">
                <a:latin typeface="Alexandria" pitchFamily="2" charset="-78"/>
                <a:cs typeface="Alexandria" pitchFamily="2" charset="-78"/>
              </a:rPr>
              <a:t>العمل بشفافية مالية وضرائبية.</a:t>
            </a:r>
          </a:p>
          <a:p>
            <a:pPr marL="0" indent="0" algn="r" rtl="1">
              <a:lnSpc>
                <a:spcPct val="150000"/>
              </a:lnSpc>
              <a:buNone/>
            </a:pPr>
            <a:r>
              <a:rPr lang="ar-EG" sz="1400" b="1" dirty="0">
                <a:latin typeface="Alexandria" pitchFamily="2" charset="-78"/>
                <a:cs typeface="Alexandria" pitchFamily="2" charset="-78"/>
              </a:rPr>
              <a:t>٦. المساهمة في تنمية المجتمع</a:t>
            </a:r>
          </a:p>
          <a:p>
            <a:pPr algn="r" rtl="1">
              <a:lnSpc>
                <a:spcPct val="150000"/>
              </a:lnSpc>
              <a:buFont typeface="Arial" panose="020B0604020202020204" pitchFamily="34" charset="0"/>
              <a:buChar char="•"/>
            </a:pPr>
            <a:r>
              <a:rPr lang="ar-EG" sz="1400" dirty="0">
                <a:latin typeface="Alexandria" pitchFamily="2" charset="-78"/>
                <a:cs typeface="Alexandria" pitchFamily="2" charset="-78"/>
              </a:rPr>
              <a:t>المشاركة في المبادرات التعليمية والصحية والاجتماعية.</a:t>
            </a:r>
          </a:p>
          <a:p>
            <a:pPr algn="r" rtl="1">
              <a:lnSpc>
                <a:spcPct val="150000"/>
              </a:lnSpc>
              <a:buFont typeface="Arial" panose="020B0604020202020204" pitchFamily="34" charset="0"/>
              <a:buChar char="•"/>
            </a:pPr>
            <a:r>
              <a:rPr lang="ar-EG" sz="1400" dirty="0">
                <a:latin typeface="Alexandria" pitchFamily="2" charset="-78"/>
                <a:cs typeface="Alexandria" pitchFamily="2" charset="-78"/>
              </a:rPr>
              <a:t>دعم الاقتصاد المحلي من خلال التوظيف والتوريد المحلي.</a:t>
            </a:r>
          </a:p>
          <a:p>
            <a:pPr marL="0" indent="0" algn="r" defTabSz="914400" rtl="1" eaLnBrk="1" latinLnBrk="0" hangingPunct="1">
              <a:lnSpc>
                <a:spcPct val="150000"/>
              </a:lnSpc>
              <a:spcBef>
                <a:spcPts val="1000"/>
              </a:spcBef>
              <a:buNone/>
            </a:pPr>
            <a:endParaRPr lang="en-EG" sz="1400" b="1" dirty="0">
              <a:latin typeface="Alexandria" pitchFamily="2" charset="-78"/>
              <a:cs typeface="Alexandria" pitchFamily="2" charset="-78"/>
            </a:endParaRPr>
          </a:p>
        </p:txBody>
      </p:sp>
      <p:sp>
        <p:nvSpPr>
          <p:cNvPr id="6" name="Content Placeholder 5">
            <a:extLst>
              <a:ext uri="{FF2B5EF4-FFF2-40B4-BE49-F238E27FC236}">
                <a16:creationId xmlns:a16="http://schemas.microsoft.com/office/drawing/2014/main" id="{63C63A25-9AAA-BEDB-9F0F-C99BE56B58BC}"/>
              </a:ext>
            </a:extLst>
          </p:cNvPr>
          <p:cNvSpPr>
            <a:spLocks noGrp="1"/>
          </p:cNvSpPr>
          <p:nvPr>
            <p:ph sz="half" idx="2"/>
          </p:nvPr>
        </p:nvSpPr>
        <p:spPr>
          <a:xfrm>
            <a:off x="5692422" y="1291644"/>
            <a:ext cx="6207477" cy="5286956"/>
          </a:xfrm>
        </p:spPr>
        <p:txBody>
          <a:bodyPr>
            <a:normAutofit/>
          </a:bodyPr>
          <a:lstStyle/>
          <a:p>
            <a:pPr algn="r" rtl="1">
              <a:lnSpc>
                <a:spcPct val="150000"/>
              </a:lnSpc>
            </a:pPr>
            <a:r>
              <a:rPr lang="ar-EG" sz="1400" dirty="0">
                <a:latin typeface="Alexandria" pitchFamily="2" charset="-78"/>
                <a:cs typeface="Alexandria" pitchFamily="2" charset="-78"/>
              </a:rPr>
              <a:t>مسؤولية المنظمة تجاه أصحاب المصلحة تتمثل في التزامها الأخلاقي والاجتماعي والاقتصادي تجاه كل الأطراف التي تتأثر بأنشطتها أو تؤثر عليها. </a:t>
            </a:r>
          </a:p>
          <a:p>
            <a:pPr marL="0" indent="0" algn="r" rtl="1">
              <a:lnSpc>
                <a:spcPct val="150000"/>
              </a:lnSpc>
              <a:buNone/>
            </a:pPr>
            <a:r>
              <a:rPr lang="ar-EG" sz="1400" dirty="0">
                <a:latin typeface="Alexandria" pitchFamily="2" charset="-78"/>
                <a:cs typeface="Alexandria" pitchFamily="2" charset="-78"/>
              </a:rPr>
              <a:t>هذه المسؤولية تتجاوز تحقيق الربح فقط، وتركّز على تحقيق </a:t>
            </a:r>
            <a:r>
              <a:rPr lang="ar-EG" sz="1400" b="1" dirty="0">
                <a:latin typeface="Alexandria" pitchFamily="2" charset="-78"/>
                <a:cs typeface="Alexandria" pitchFamily="2" charset="-78"/>
              </a:rPr>
              <a:t>توازن بين مصلحة المؤسسة ومصالح أصحاب المصلحة</a:t>
            </a:r>
            <a:r>
              <a:rPr lang="ar-EG" sz="1400" dirty="0">
                <a:latin typeface="Alexandria" pitchFamily="2" charset="-78"/>
                <a:cs typeface="Alexandria" pitchFamily="2" charset="-78"/>
              </a:rPr>
              <a:t> على المدى الطويل.</a:t>
            </a:r>
          </a:p>
          <a:p>
            <a:pPr marL="0" indent="0" algn="r" rtl="1">
              <a:lnSpc>
                <a:spcPct val="150000"/>
              </a:lnSpc>
              <a:buNone/>
            </a:pPr>
            <a:endParaRPr lang="ar-EG" sz="1400" dirty="0">
              <a:latin typeface="Alexandria" pitchFamily="2" charset="-78"/>
              <a:cs typeface="Alexandria" pitchFamily="2" charset="-78"/>
            </a:endParaRPr>
          </a:p>
          <a:p>
            <a:pPr marL="0" indent="0" algn="r" rtl="1">
              <a:lnSpc>
                <a:spcPct val="150000"/>
              </a:lnSpc>
              <a:buNone/>
            </a:pPr>
            <a:r>
              <a:rPr lang="ar-EG" sz="1400" b="1" dirty="0">
                <a:latin typeface="Alexandria" pitchFamily="2" charset="-78"/>
                <a:cs typeface="Alexandria" pitchFamily="2" charset="-78"/>
              </a:rPr>
              <a:t>أهم مجالات المسؤولية العامة تجاه أصحاب المصلحة:</a:t>
            </a:r>
          </a:p>
          <a:p>
            <a:pPr marL="0" indent="0" algn="r" rtl="1">
              <a:lnSpc>
                <a:spcPct val="150000"/>
              </a:lnSpc>
              <a:buNone/>
            </a:pPr>
            <a:r>
              <a:rPr lang="ar-EG" sz="1400" b="1" dirty="0">
                <a:latin typeface="Alexandria" pitchFamily="2" charset="-78"/>
                <a:cs typeface="Alexandria" pitchFamily="2" charset="-78"/>
              </a:rPr>
              <a:t>١. الشفافية والمصداقية</a:t>
            </a:r>
          </a:p>
          <a:p>
            <a:pPr algn="r" rtl="1">
              <a:lnSpc>
                <a:spcPct val="150000"/>
              </a:lnSpc>
              <a:buFont typeface="Arial" panose="020B0604020202020204" pitchFamily="34" charset="0"/>
              <a:buChar char="•"/>
            </a:pPr>
            <a:r>
              <a:rPr lang="ar-EG" sz="1400" dirty="0">
                <a:latin typeface="Alexandria" pitchFamily="2" charset="-78"/>
                <a:cs typeface="Alexandria" pitchFamily="2" charset="-78"/>
              </a:rPr>
              <a:t>توفير معلومات دقيقة وفي الوقت المناسب.</a:t>
            </a:r>
          </a:p>
          <a:p>
            <a:pPr algn="r" rtl="1">
              <a:lnSpc>
                <a:spcPct val="150000"/>
              </a:lnSpc>
              <a:buFont typeface="Arial" panose="020B0604020202020204" pitchFamily="34" charset="0"/>
              <a:buChar char="•"/>
            </a:pPr>
            <a:r>
              <a:rPr lang="ar-EG" sz="1400" dirty="0">
                <a:latin typeface="Alexandria" pitchFamily="2" charset="-78"/>
                <a:cs typeface="Alexandria" pitchFamily="2" charset="-78"/>
              </a:rPr>
              <a:t>الوضوح في السياسات والقرارات التي تؤثر على أصحاب المصلحة.</a:t>
            </a:r>
          </a:p>
          <a:p>
            <a:pPr marL="0" indent="0" algn="r" rtl="1">
              <a:lnSpc>
                <a:spcPct val="150000"/>
              </a:lnSpc>
              <a:buNone/>
            </a:pPr>
            <a:r>
              <a:rPr lang="ar-EG" sz="1400" b="1" dirty="0">
                <a:latin typeface="Alexandria" pitchFamily="2" charset="-78"/>
                <a:cs typeface="Alexandria" pitchFamily="2" charset="-78"/>
              </a:rPr>
              <a:t>٢. العدالة والمساواة</a:t>
            </a:r>
          </a:p>
          <a:p>
            <a:pPr algn="r" rtl="1">
              <a:lnSpc>
                <a:spcPct val="150000"/>
              </a:lnSpc>
              <a:buFont typeface="Arial" panose="020B0604020202020204" pitchFamily="34" charset="0"/>
              <a:buChar char="•"/>
            </a:pPr>
            <a:r>
              <a:rPr lang="ar-EG" sz="1400" dirty="0">
                <a:latin typeface="Alexandria" pitchFamily="2" charset="-78"/>
                <a:cs typeface="Alexandria" pitchFamily="2" charset="-78"/>
              </a:rPr>
              <a:t>معاملة جميع أصحاب المصلحة بعدل وبدون تمييز.</a:t>
            </a:r>
          </a:p>
          <a:p>
            <a:pPr algn="r" rtl="1">
              <a:lnSpc>
                <a:spcPct val="150000"/>
              </a:lnSpc>
              <a:buFont typeface="Arial" panose="020B0604020202020204" pitchFamily="34" charset="0"/>
              <a:buChar char="•"/>
            </a:pPr>
            <a:r>
              <a:rPr lang="ar-EG" sz="1400" dirty="0">
                <a:latin typeface="Alexandria" pitchFamily="2" charset="-78"/>
                <a:cs typeface="Alexandria" pitchFamily="2" charset="-78"/>
              </a:rPr>
              <a:t>ضمان تكافؤ الفرص (خاصة للموظفين والعملاء).</a:t>
            </a:r>
          </a:p>
          <a:p>
            <a:pPr algn="r" rtl="1">
              <a:lnSpc>
                <a:spcPct val="150000"/>
              </a:lnSpc>
            </a:pPr>
            <a:endParaRPr lang="ar-EG" sz="1400" dirty="0">
              <a:latin typeface="Alexandria" pitchFamily="2" charset="-78"/>
              <a:cs typeface="Alexandria" pitchFamily="2" charset="-78"/>
            </a:endParaRPr>
          </a:p>
          <a:p>
            <a:pPr marL="228600" indent="-228600" algn="r" defTabSz="914400" rtl="1" eaLnBrk="1" latinLnBrk="0" hangingPunct="1">
              <a:lnSpc>
                <a:spcPct val="150000"/>
              </a:lnSpc>
              <a:spcBef>
                <a:spcPts val="1000"/>
              </a:spcBef>
              <a:buFont typeface="Arial" panose="020B0604020202020204" pitchFamily="34" charset="0"/>
              <a:buChar char="•"/>
            </a:pPr>
            <a:endParaRPr lang="en-EG" sz="1400" dirty="0"/>
          </a:p>
        </p:txBody>
      </p:sp>
    </p:spTree>
    <p:extLst>
      <p:ext uri="{BB962C8B-B14F-4D97-AF65-F5344CB8AC3E}">
        <p14:creationId xmlns:p14="http://schemas.microsoft.com/office/powerpoint/2010/main" val="1036835348"/>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39064ED8-5E73-7687-259D-B5BDFF27183A}"/>
              </a:ext>
            </a:extLst>
          </p:cNvPr>
          <p:cNvSpPr>
            <a:spLocks noGrp="1"/>
          </p:cNvSpPr>
          <p:nvPr>
            <p:ph type="title"/>
          </p:nvPr>
        </p:nvSpPr>
        <p:spPr/>
        <p:txBody>
          <a:bodyPr>
            <a:normAutofit/>
          </a:bodyPr>
          <a:lstStyle/>
          <a:p>
            <a:pPr algn="r" rtl="1"/>
            <a:r>
              <a:rPr lang="ar-EG" sz="1800" dirty="0">
                <a:latin typeface="Alexandria" pitchFamily="2" charset="-78"/>
                <a:cs typeface="Alexandria" pitchFamily="2" charset="-78"/>
              </a:rPr>
              <a:t>هذه المسؤوليات مهمة لأنها تؤدي إلى:</a:t>
            </a:r>
            <a:br>
              <a:rPr lang="ar-EG" sz="1800" dirty="0">
                <a:latin typeface="Alexandria" pitchFamily="2" charset="-78"/>
                <a:cs typeface="Alexandria" pitchFamily="2" charset="-78"/>
              </a:rPr>
            </a:br>
            <a:endParaRPr lang="en-EG" sz="1800" dirty="0">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p:txBody>
          <a:bodyPr>
            <a:normAutofit/>
          </a:bodyPr>
          <a:lstStyle/>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b="1" dirty="0">
              <a:latin typeface="Alexandria" pitchFamily="2" charset="-78"/>
              <a:cs typeface="Alexandria" pitchFamily="2" charset="-78"/>
            </a:endParaRPr>
          </a:p>
        </p:txBody>
      </p:sp>
      <p:graphicFrame>
        <p:nvGraphicFramePr>
          <p:cNvPr id="6" name="Diagram 5">
            <a:extLst>
              <a:ext uri="{FF2B5EF4-FFF2-40B4-BE49-F238E27FC236}">
                <a16:creationId xmlns:a16="http://schemas.microsoft.com/office/drawing/2014/main" id="{7FCFAC1F-635E-61D0-3463-A5CF2A40292F}"/>
              </a:ext>
            </a:extLst>
          </p:cNvPr>
          <p:cNvGraphicFramePr/>
          <p:nvPr>
            <p:extLst>
              <p:ext uri="{D42A27DB-BD31-4B8C-83A1-F6EECF244321}">
                <p14:modId xmlns:p14="http://schemas.microsoft.com/office/powerpoint/2010/main" val="1655820469"/>
              </p:ext>
            </p:extLst>
          </p:nvPr>
        </p:nvGraphicFramePr>
        <p:xfrm>
          <a:off x="609600" y="1201590"/>
          <a:ext cx="9806609" cy="537701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1261293"/>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8C02669B-3412-7262-100B-E1DFB4DA047C}"/>
              </a:ext>
            </a:extLst>
          </p:cNvPr>
          <p:cNvSpPr>
            <a:spLocks noGrp="1"/>
          </p:cNvSpPr>
          <p:nvPr>
            <p:ph type="title"/>
          </p:nvPr>
        </p:nvSpPr>
        <p:spPr>
          <a:xfrm>
            <a:off x="838200" y="497645"/>
            <a:ext cx="10515600" cy="1076343"/>
          </a:xfrm>
        </p:spPr>
        <p:txBody>
          <a:bodyPr>
            <a:normAutofit/>
          </a:bodyPr>
          <a:lstStyle/>
          <a:p>
            <a:pPr algn="r" defTabSz="914400" rtl="1" eaLnBrk="1" latinLnBrk="0" hangingPunct="1">
              <a:lnSpc>
                <a:spcPct val="90000"/>
              </a:lnSpc>
              <a:spcBef>
                <a:spcPct val="0"/>
              </a:spcBef>
              <a:buNone/>
            </a:pPr>
            <a:r>
              <a:rPr lang="ar-EG" sz="2400" b="1" dirty="0">
                <a:solidFill>
                  <a:srgbClr val="00AEEF"/>
                </a:solidFill>
                <a:latin typeface="Alexandria" pitchFamily="2" charset="-78"/>
                <a:cs typeface="Alexandria" pitchFamily="2" charset="-78"/>
              </a:rPr>
              <a:t>استراتيجيات إدارة علاقات المنظمة مع أصحاب المصلحة:</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437322" y="1374114"/>
            <a:ext cx="11608904" cy="5204486"/>
          </a:xfrm>
        </p:spPr>
        <p:txBody>
          <a:bodyPr>
            <a:noAutofit/>
          </a:bodyPr>
          <a:lstStyle/>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إدارة علاقات أصحاب المصلحة تتطلب خطة واضحة تهدف إلى </a:t>
            </a:r>
            <a:r>
              <a:rPr lang="ar-EG" sz="1600" b="1" dirty="0">
                <a:latin typeface="Alexandria" pitchFamily="2" charset="-78"/>
                <a:cs typeface="Alexandria" pitchFamily="2" charset="-78"/>
              </a:rPr>
              <a:t>كسب ثقتهم، والتفاعل معهم بفعالية، وتحقيق توازن بين مصالحهم ومصالح المؤسسة</a:t>
            </a:r>
            <a:r>
              <a:rPr lang="ar-EG" sz="1600" dirty="0">
                <a:latin typeface="Alexandria" pitchFamily="2" charset="-78"/>
                <a:cs typeface="Alexandria" pitchFamily="2" charset="-78"/>
              </a:rPr>
              <a:t>. </a:t>
            </a:r>
            <a:r>
              <a:rPr lang="ar-EG" sz="1600" b="1" dirty="0">
                <a:solidFill>
                  <a:srgbClr val="00AEEF"/>
                </a:solidFill>
                <a:latin typeface="Alexandria" pitchFamily="2" charset="-78"/>
                <a:cs typeface="Alexandria" pitchFamily="2" charset="-78"/>
              </a:rPr>
              <a:t>من أبرز هذه الاستراتيجيات:</a:t>
            </a:r>
          </a:p>
          <a:p>
            <a:pPr marL="342900" indent="-342900" algn="r" rtl="1">
              <a:lnSpc>
                <a:spcPct val="200000"/>
              </a:lnSpc>
              <a:buAutoNum type="arabicPeriod"/>
            </a:pPr>
            <a:r>
              <a:rPr lang="ar-EG" sz="1600" b="1" dirty="0">
                <a:latin typeface="Alexandria" pitchFamily="2" charset="-78"/>
                <a:cs typeface="Alexandria" pitchFamily="2" charset="-78"/>
              </a:rPr>
              <a:t>تحليل أصحاب المصلحة </a:t>
            </a:r>
          </a:p>
          <a:p>
            <a:pPr lvl="1" algn="r" rtl="1">
              <a:lnSpc>
                <a:spcPct val="200000"/>
              </a:lnSpc>
            </a:pPr>
            <a:r>
              <a:rPr lang="ar-EG" sz="1400" dirty="0">
                <a:latin typeface="Alexandria" pitchFamily="2" charset="-78"/>
                <a:cs typeface="Alexandria" pitchFamily="2" charset="-78"/>
              </a:rPr>
              <a:t>تحديد أصحاب المصلحة الرئيسيين.</a:t>
            </a:r>
          </a:p>
          <a:p>
            <a:pPr lvl="1" algn="r" rtl="1">
              <a:lnSpc>
                <a:spcPct val="200000"/>
              </a:lnSpc>
            </a:pPr>
            <a:r>
              <a:rPr lang="ar-EG" sz="1400" dirty="0">
                <a:latin typeface="Alexandria" pitchFamily="2" charset="-78"/>
                <a:cs typeface="Alexandria" pitchFamily="2" charset="-78"/>
              </a:rPr>
              <a:t>تصنيفهم حسب درجة التأثير والاهتمام.</a:t>
            </a:r>
          </a:p>
          <a:p>
            <a:pPr lvl="1" algn="r" rtl="1">
              <a:lnSpc>
                <a:spcPct val="200000"/>
              </a:lnSpc>
            </a:pPr>
            <a:r>
              <a:rPr lang="ar-EG" sz="1400" dirty="0">
                <a:latin typeface="Alexandria" pitchFamily="2" charset="-78"/>
                <a:cs typeface="Alexandria" pitchFamily="2" charset="-78"/>
              </a:rPr>
              <a:t>تحديد طرق التواصل المناسبة لكل فئة.</a:t>
            </a:r>
          </a:p>
          <a:p>
            <a:pPr marL="0" indent="0" algn="r" rtl="1">
              <a:lnSpc>
                <a:spcPct val="200000"/>
              </a:lnSpc>
              <a:buNone/>
            </a:pPr>
            <a:r>
              <a:rPr lang="ar-EG" sz="1600" b="1" dirty="0">
                <a:latin typeface="Alexandria" pitchFamily="2" charset="-78"/>
                <a:cs typeface="Alexandria" pitchFamily="2" charset="-78"/>
              </a:rPr>
              <a:t>٢. إشراك أصحاب المصلحة</a:t>
            </a:r>
            <a:endParaRPr lang="en-US" sz="1600" b="1" dirty="0">
              <a:latin typeface="Alexandria" pitchFamily="2" charset="-78"/>
              <a:cs typeface="Alexandria" pitchFamily="2" charset="-78"/>
            </a:endParaRPr>
          </a:p>
          <a:p>
            <a:pPr lvl="1" algn="r" rtl="1">
              <a:lnSpc>
                <a:spcPct val="200000"/>
              </a:lnSpc>
            </a:pPr>
            <a:r>
              <a:rPr lang="ar-EG" sz="1400" dirty="0">
                <a:latin typeface="Alexandria" pitchFamily="2" charset="-78"/>
                <a:cs typeface="Alexandria" pitchFamily="2" charset="-78"/>
              </a:rPr>
              <a:t>إشراكهم في صنع القرار، خاصة في المشاريع الحساسة.</a:t>
            </a:r>
          </a:p>
          <a:p>
            <a:pPr lvl="1" algn="r" rtl="1">
              <a:lnSpc>
                <a:spcPct val="200000"/>
              </a:lnSpc>
            </a:pPr>
            <a:r>
              <a:rPr lang="ar-EG" sz="1400" dirty="0">
                <a:latin typeface="Alexandria" pitchFamily="2" charset="-78"/>
                <a:cs typeface="Alexandria" pitchFamily="2" charset="-78"/>
              </a:rPr>
              <a:t>عقد ورش عمل واستبيانات واستشارات دورية.</a:t>
            </a:r>
            <a:endParaRPr lang="en-EG" sz="1400" b="1" dirty="0">
              <a:latin typeface="Alexandria" pitchFamily="2" charset="-78"/>
              <a:cs typeface="Alexandria" pitchFamily="2" charset="-78"/>
            </a:endParaRPr>
          </a:p>
        </p:txBody>
      </p:sp>
    </p:spTree>
    <p:extLst>
      <p:ext uri="{BB962C8B-B14F-4D97-AF65-F5344CB8AC3E}">
        <p14:creationId xmlns:p14="http://schemas.microsoft.com/office/powerpoint/2010/main" val="2208367349"/>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838200" y="1573988"/>
            <a:ext cx="10515600" cy="4602975"/>
          </a:xfrm>
        </p:spPr>
        <p:txBody>
          <a:bodyPr>
            <a:noAutofit/>
          </a:bodyPr>
          <a:lstStyle/>
          <a:p>
            <a:pPr marL="0" indent="0" algn="r" rtl="1">
              <a:lnSpc>
                <a:spcPct val="200000"/>
              </a:lnSpc>
              <a:buNone/>
            </a:pPr>
            <a:r>
              <a:rPr lang="ar-EG" sz="1600" b="1" dirty="0">
                <a:latin typeface="Alexandria" pitchFamily="2" charset="-78"/>
                <a:cs typeface="Alexandria" pitchFamily="2" charset="-78"/>
              </a:rPr>
              <a:t>٣. بناء الثقة والشفافية</a:t>
            </a:r>
          </a:p>
          <a:p>
            <a:pPr lvl="1" algn="r" rtl="1">
              <a:lnSpc>
                <a:spcPct val="200000"/>
              </a:lnSpc>
            </a:pPr>
            <a:r>
              <a:rPr lang="ar-EG" sz="1400" dirty="0">
                <a:latin typeface="Alexandria" pitchFamily="2" charset="-78"/>
                <a:cs typeface="Alexandria" pitchFamily="2" charset="-78"/>
              </a:rPr>
              <a:t>مشاركة المعلومات والقرارات بوضوح.</a:t>
            </a:r>
          </a:p>
          <a:p>
            <a:pPr lvl="1" algn="r" rtl="1">
              <a:lnSpc>
                <a:spcPct val="200000"/>
              </a:lnSpc>
            </a:pPr>
            <a:r>
              <a:rPr lang="ar-EG" sz="1400" dirty="0">
                <a:latin typeface="Alexandria" pitchFamily="2" charset="-78"/>
                <a:cs typeface="Alexandria" pitchFamily="2" charset="-78"/>
              </a:rPr>
              <a:t>تقارير دورية (مالية، بيئية، اجتماعية).</a:t>
            </a:r>
          </a:p>
          <a:p>
            <a:pPr lvl="1" algn="r" rtl="1">
              <a:lnSpc>
                <a:spcPct val="200000"/>
              </a:lnSpc>
            </a:pPr>
            <a:r>
              <a:rPr lang="ar-EG" sz="1400" dirty="0">
                <a:latin typeface="Alexandria" pitchFamily="2" charset="-78"/>
                <a:cs typeface="Alexandria" pitchFamily="2" charset="-78"/>
              </a:rPr>
              <a:t>الرد السريع على الشكاوى والملاحظات.</a:t>
            </a:r>
          </a:p>
          <a:p>
            <a:pPr marL="0" indent="0" algn="r" rtl="1">
              <a:lnSpc>
                <a:spcPct val="200000"/>
              </a:lnSpc>
              <a:buNone/>
            </a:pPr>
            <a:r>
              <a:rPr lang="ar-EG" sz="1600" b="1" dirty="0">
                <a:latin typeface="Alexandria" pitchFamily="2" charset="-78"/>
                <a:cs typeface="Alexandria" pitchFamily="2" charset="-78"/>
              </a:rPr>
              <a:t>٤. التخصيص في التواصل</a:t>
            </a:r>
          </a:p>
          <a:p>
            <a:pPr lvl="1" algn="r" rtl="1">
              <a:lnSpc>
                <a:spcPct val="200000"/>
              </a:lnSpc>
            </a:pPr>
            <a:r>
              <a:rPr lang="ar-EG" sz="1400" dirty="0">
                <a:latin typeface="Alexandria" pitchFamily="2" charset="-78"/>
                <a:cs typeface="Alexandria" pitchFamily="2" charset="-78"/>
              </a:rPr>
              <a:t>تخصيص الرسائل والمحتوى حسب احتياجات وتوقعات كل فئة من أصحاب المصلحة (موظفون، مستثمرون، عملاء...).</a:t>
            </a:r>
          </a:p>
          <a:p>
            <a:pPr marL="0" indent="0" algn="r" defTabSz="914400" rtl="1" eaLnBrk="1" latinLnBrk="0" hangingPunct="1">
              <a:lnSpc>
                <a:spcPct val="200000"/>
              </a:lnSpc>
              <a:spcBef>
                <a:spcPts val="1000"/>
              </a:spcBef>
              <a:buNone/>
            </a:pPr>
            <a:endParaRPr lang="en-EG" sz="1600" b="1" dirty="0">
              <a:latin typeface="Alexandria" pitchFamily="2" charset="-78"/>
              <a:cs typeface="Alexandria" pitchFamily="2" charset="-78"/>
            </a:endParaRPr>
          </a:p>
        </p:txBody>
      </p:sp>
    </p:spTree>
    <p:extLst>
      <p:ext uri="{BB962C8B-B14F-4D97-AF65-F5344CB8AC3E}">
        <p14:creationId xmlns:p14="http://schemas.microsoft.com/office/powerpoint/2010/main" val="1038320186"/>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3C5C1E84-2951-D898-9B3C-41E9CF0665AB}"/>
              </a:ext>
            </a:extLst>
          </p:cNvPr>
          <p:cNvSpPr>
            <a:spLocks noGrp="1"/>
          </p:cNvSpPr>
          <p:nvPr>
            <p:ph type="title"/>
          </p:nvPr>
        </p:nvSpPr>
        <p:spPr>
          <a:xfrm>
            <a:off x="838200" y="934966"/>
            <a:ext cx="10515600" cy="1325563"/>
          </a:xfrm>
        </p:spPr>
        <p:txBody>
          <a:bodyPr>
            <a:normAutofit/>
          </a:bodyPr>
          <a:lstStyle/>
          <a:p>
            <a:pPr algn="r" rtl="1"/>
            <a:r>
              <a:rPr lang="ar-EG" sz="2400" dirty="0">
                <a:solidFill>
                  <a:srgbClr val="00AEEF"/>
                </a:solidFill>
                <a:latin typeface="Alexandria" pitchFamily="2" charset="-78"/>
                <a:cs typeface="Alexandria" pitchFamily="2" charset="-78"/>
              </a:rPr>
              <a:t>دور الاتصالات في بناء علاقات قوية مع أصحاب المصلحة والحفاظ عليها: </a:t>
            </a:r>
            <a:endParaRPr lang="en-EG" sz="2400"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838200" y="1825779"/>
            <a:ext cx="10903226" cy="4735495"/>
          </a:xfrm>
        </p:spPr>
        <p:txBody>
          <a:bodyPr>
            <a:noAutofit/>
          </a:bodyPr>
          <a:lstStyle/>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0" indent="0" algn="r" rtl="1">
              <a:lnSpc>
                <a:spcPct val="200000"/>
              </a:lnSpc>
              <a:buNone/>
            </a:pPr>
            <a:r>
              <a:rPr lang="ar-EG" sz="1600" b="1" dirty="0">
                <a:latin typeface="Alexandria" pitchFamily="2" charset="-78"/>
                <a:cs typeface="Alexandria" pitchFamily="2" charset="-78"/>
              </a:rPr>
              <a:t>١. الاتصال كأداة استراتيجية</a:t>
            </a:r>
          </a:p>
          <a:p>
            <a:pPr algn="r" rtl="1">
              <a:lnSpc>
                <a:spcPct val="200000"/>
              </a:lnSpc>
            </a:pPr>
            <a:r>
              <a:rPr lang="ar-EG" sz="1600" dirty="0">
                <a:latin typeface="Alexandria" pitchFamily="2" charset="-78"/>
                <a:cs typeface="Alexandria" pitchFamily="2" charset="-78"/>
              </a:rPr>
              <a:t>الاتصال الفعال ليس فقط تبادل معلومات، بل هو أداة </a:t>
            </a:r>
            <a:r>
              <a:rPr lang="ar-EG" sz="1600" b="1" dirty="0">
                <a:latin typeface="Alexandria" pitchFamily="2" charset="-78"/>
                <a:cs typeface="Alexandria" pitchFamily="2" charset="-78"/>
              </a:rPr>
              <a:t>للتأثير، والإقناع، وبناء الولاء والثقة</a:t>
            </a:r>
            <a:r>
              <a:rPr lang="ar-EG" sz="1600" dirty="0">
                <a:latin typeface="Alexandria" pitchFamily="2" charset="-78"/>
                <a:cs typeface="Alexandria" pitchFamily="2" charset="-78"/>
              </a:rPr>
              <a:t>.  </a:t>
            </a:r>
          </a:p>
          <a:p>
            <a:pPr algn="r" rtl="1">
              <a:lnSpc>
                <a:spcPct val="200000"/>
              </a:lnSpc>
            </a:pPr>
            <a:r>
              <a:rPr lang="ar-EG" sz="1600" dirty="0">
                <a:latin typeface="Alexandria" pitchFamily="2" charset="-78"/>
                <a:cs typeface="Alexandria" pitchFamily="2" charset="-78"/>
              </a:rPr>
              <a:t>الاتصال له دور في تعزيز جودة الاتصالات عن طريق: </a:t>
            </a:r>
          </a:p>
          <a:p>
            <a:pPr lvl="1" algn="r" rtl="1">
              <a:lnSpc>
                <a:spcPct val="200000"/>
              </a:lnSpc>
            </a:pPr>
            <a:r>
              <a:rPr lang="ar-EG" sz="1600" dirty="0">
                <a:latin typeface="Alexandria" pitchFamily="2" charset="-78"/>
                <a:cs typeface="Alexandria" pitchFamily="2" charset="-78"/>
              </a:rPr>
              <a:t>بناء الثقة من خلال الصدق والشفافية.</a:t>
            </a:r>
          </a:p>
          <a:p>
            <a:pPr lvl="1" algn="r" rtl="1">
              <a:lnSpc>
                <a:spcPct val="200000"/>
              </a:lnSpc>
            </a:pPr>
            <a:r>
              <a:rPr lang="ar-EG" sz="1600" dirty="0">
                <a:latin typeface="Alexandria" pitchFamily="2" charset="-78"/>
                <a:cs typeface="Alexandria" pitchFamily="2" charset="-78"/>
              </a:rPr>
              <a:t>حل النزاعات من خلال توضيح المواقف وسرعة الرد.</a:t>
            </a:r>
          </a:p>
          <a:p>
            <a:pPr lvl="1" algn="r" rtl="1">
              <a:lnSpc>
                <a:spcPct val="200000"/>
              </a:lnSpc>
            </a:pPr>
            <a:r>
              <a:rPr lang="ar-EG" sz="1600" dirty="0">
                <a:latin typeface="Alexandria" pitchFamily="2" charset="-78"/>
                <a:cs typeface="Alexandria" pitchFamily="2" charset="-78"/>
              </a:rPr>
              <a:t>دعم الولاء من خلال التقدير والمشاركة.</a:t>
            </a:r>
          </a:p>
          <a:p>
            <a:pPr lvl="1" algn="r" rtl="1">
              <a:lnSpc>
                <a:spcPct val="200000"/>
              </a:lnSpc>
            </a:pPr>
            <a:r>
              <a:rPr lang="ar-EG" sz="1600" dirty="0">
                <a:latin typeface="Alexandria" pitchFamily="2" charset="-78"/>
                <a:cs typeface="Alexandria" pitchFamily="2" charset="-78"/>
              </a:rPr>
              <a:t>تحقيق الاستدامة من خلال إبقاء الحوار مفتوحا ومستمرا.</a:t>
            </a:r>
          </a:p>
          <a:p>
            <a:pPr marL="0" indent="0" algn="r" defTabSz="914400" rtl="1" eaLnBrk="1" latinLnBrk="0" hangingPunct="1">
              <a:lnSpc>
                <a:spcPct val="200000"/>
              </a:lnSpc>
              <a:spcBef>
                <a:spcPts val="1000"/>
              </a:spcBef>
              <a:buNone/>
            </a:pPr>
            <a:endParaRPr lang="en-EG" sz="1600" b="1" dirty="0">
              <a:latin typeface="Alexandria" pitchFamily="2" charset="-78"/>
              <a:cs typeface="Alexandria" pitchFamily="2" charset="-78"/>
            </a:endParaRPr>
          </a:p>
        </p:txBody>
      </p:sp>
    </p:spTree>
    <p:extLst>
      <p:ext uri="{BB962C8B-B14F-4D97-AF65-F5344CB8AC3E}">
        <p14:creationId xmlns:p14="http://schemas.microsoft.com/office/powerpoint/2010/main" val="3864074350"/>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p:txBody>
          <a:bodyPr>
            <a:normAutofit/>
          </a:bodyPr>
          <a:lstStyle/>
          <a:p>
            <a:pPr marL="0" indent="0" algn="r" rtl="1">
              <a:lnSpc>
                <a:spcPct val="150000"/>
              </a:lnSpc>
              <a:buNone/>
            </a:pPr>
            <a:endParaRPr lang="ar-EG" sz="1600" dirty="0">
              <a:latin typeface="Alexandria" pitchFamily="2" charset="-78"/>
              <a:cs typeface="Alexandria" pitchFamily="2" charset="-78"/>
            </a:endParaRPr>
          </a:p>
          <a:p>
            <a:pPr marL="0" indent="0" algn="r" rtl="1">
              <a:lnSpc>
                <a:spcPct val="150000"/>
              </a:lnSpc>
              <a:buNone/>
            </a:pPr>
            <a:r>
              <a:rPr lang="ar-EG" sz="1600" b="1" dirty="0">
                <a:latin typeface="Alexandria" pitchFamily="2" charset="-78"/>
                <a:cs typeface="Alexandria" pitchFamily="2" charset="-78"/>
              </a:rPr>
              <a:t>٢.أدوات الاتصال المؤسسي</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المؤتمرات والندوات.</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التقارير السنوية والنشرات الإخبارية.</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وسائل التواصل الاجتماعي والموقع الرسمي.</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البريد الإلكتروني والاجتماعات المباشرة.</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b="1" dirty="0">
              <a:latin typeface="Alexandria" pitchFamily="2" charset="-78"/>
              <a:cs typeface="Alexandria" pitchFamily="2" charset="-78"/>
            </a:endParaRPr>
          </a:p>
        </p:txBody>
      </p:sp>
    </p:spTree>
    <p:extLst>
      <p:ext uri="{BB962C8B-B14F-4D97-AF65-F5344CB8AC3E}">
        <p14:creationId xmlns:p14="http://schemas.microsoft.com/office/powerpoint/2010/main" val="3249999620"/>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838200" y="1441468"/>
            <a:ext cx="10903226" cy="4735495"/>
          </a:xfrm>
        </p:spPr>
        <p:txBody>
          <a:bodyPr>
            <a:noAutofit/>
          </a:bodyPr>
          <a:lstStyle/>
          <a:p>
            <a:pPr marL="0" indent="0" algn="r" defTabSz="914400" rtl="1" eaLnBrk="1" latinLnBrk="0" hangingPunct="1">
              <a:lnSpc>
                <a:spcPct val="150000"/>
              </a:lnSpc>
              <a:spcBef>
                <a:spcPts val="1000"/>
              </a:spcBef>
              <a:buNone/>
            </a:pPr>
            <a:endParaRPr lang="ar-EG" sz="1600" dirty="0">
              <a:latin typeface="Alexandria" pitchFamily="2" charset="-78"/>
              <a:cs typeface="Alexandria" pitchFamily="2" charset="-78"/>
            </a:endParaRPr>
          </a:p>
          <a:p>
            <a:pPr marL="0" indent="0" algn="r" rtl="1">
              <a:lnSpc>
                <a:spcPct val="150000"/>
              </a:lnSpc>
              <a:buNone/>
            </a:pPr>
            <a:r>
              <a:rPr lang="ar-EG" sz="1600" b="1" dirty="0">
                <a:latin typeface="Alexandria" pitchFamily="2" charset="-78"/>
                <a:cs typeface="Alexandria" pitchFamily="2" charset="-78"/>
              </a:rPr>
              <a:t>٣. مبادئ الاتصال الفعّال مع أصحاب المصلحة</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الوضوح والشفافية.</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التوقيت المناسب.</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التفاعل والاستماع الفعّال.</a:t>
            </a:r>
          </a:p>
          <a:p>
            <a:pPr algn="r" rtl="1">
              <a:lnSpc>
                <a:spcPct val="150000"/>
              </a:lnSpc>
              <a:buFont typeface="Arial" panose="020B0604020202020204" pitchFamily="34" charset="0"/>
              <a:buChar char="•"/>
            </a:pPr>
            <a:r>
              <a:rPr lang="ar-EG" sz="1600" dirty="0">
                <a:latin typeface="Alexandria" pitchFamily="2" charset="-78"/>
                <a:cs typeface="Alexandria" pitchFamily="2" charset="-78"/>
              </a:rPr>
              <a:t>التخصيص والثقافة المناسبة.</a:t>
            </a:r>
          </a:p>
          <a:p>
            <a:pPr marL="228600" indent="-228600" algn="r" defTabSz="914400" rtl="1" eaLnBrk="1" latinLnBrk="0" hangingPunct="1">
              <a:lnSpc>
                <a:spcPct val="150000"/>
              </a:lnSpc>
              <a:spcBef>
                <a:spcPts val="1000"/>
              </a:spcBef>
              <a:buFont typeface="Arial" panose="020B0604020202020204" pitchFamily="34" charset="0"/>
              <a:buChar char="•"/>
            </a:pPr>
            <a:endParaRPr lang="en-EG" sz="1600" b="1"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5D5950F1-393B-64ED-4647-5A46C817671F}"/>
              </a:ext>
            </a:extLst>
          </p:cNvPr>
          <p:cNvSpPr txBox="1"/>
          <p:nvPr/>
        </p:nvSpPr>
        <p:spPr>
          <a:xfrm>
            <a:off x="9529113" y="4002157"/>
            <a:ext cx="184730" cy="369332"/>
          </a:xfrm>
          <a:prstGeom prst="rect">
            <a:avLst/>
          </a:prstGeom>
          <a:noFill/>
        </p:spPr>
        <p:txBody>
          <a:bodyPr wrap="none" rtlCol="0">
            <a:spAutoFit/>
          </a:bodyPr>
          <a:lstStyle/>
          <a:p>
            <a:pPr marL="0" algn="r" defTabSz="914400" rtl="1" eaLnBrk="1" latinLnBrk="0" hangingPunct="1"/>
            <a:endParaRPr lang="en-EG" dirty="0"/>
          </a:p>
        </p:txBody>
      </p:sp>
    </p:spTree>
    <p:extLst>
      <p:ext uri="{BB962C8B-B14F-4D97-AF65-F5344CB8AC3E}">
        <p14:creationId xmlns:p14="http://schemas.microsoft.com/office/powerpoint/2010/main" val="2231955793"/>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F8BFEA68-7DE8-55EF-BBC5-0BAEA8A36999}"/>
              </a:ext>
            </a:extLst>
          </p:cNvPr>
          <p:cNvSpPr>
            <a:spLocks noGrp="1"/>
          </p:cNvSpPr>
          <p:nvPr>
            <p:ph type="title"/>
          </p:nvPr>
        </p:nvSpPr>
        <p:spPr/>
        <p:txBody>
          <a:bodyPr>
            <a:normAutofit/>
          </a:bodyPr>
          <a:lstStyle/>
          <a:p>
            <a:pPr algn="r" defTabSz="914400" rtl="1" eaLnBrk="1" latinLnBrk="0" hangingPunct="1">
              <a:lnSpc>
                <a:spcPct val="90000"/>
              </a:lnSpc>
              <a:spcBef>
                <a:spcPct val="0"/>
              </a:spcBef>
              <a:buNone/>
            </a:pPr>
            <a:r>
              <a:rPr lang="ar-EG" sz="2400" b="1" dirty="0">
                <a:solidFill>
                  <a:srgbClr val="00AEEF"/>
                </a:solidFill>
                <a:latin typeface="Alexandria" pitchFamily="2" charset="-78"/>
                <a:cs typeface="Alexandria" pitchFamily="2" charset="-78"/>
              </a:rPr>
              <a:t>استراتيجيات بناء علاقات قوية وطويلة الأمد مع أصحاب المصلحة:</a:t>
            </a:r>
            <a:endParaRPr lang="en-EG" sz="2400" b="1" dirty="0">
              <a:solidFill>
                <a:srgbClr val="00AEEF"/>
              </a:solidFill>
              <a:latin typeface="Alexandria" pitchFamily="2" charset="-78"/>
              <a:cs typeface="Alexandria" pitchFamily="2" charset="-78"/>
            </a:endParaRPr>
          </a:p>
        </p:txBody>
      </p:sp>
      <p:graphicFrame>
        <p:nvGraphicFramePr>
          <p:cNvPr id="7" name="Table 6">
            <a:extLst>
              <a:ext uri="{FF2B5EF4-FFF2-40B4-BE49-F238E27FC236}">
                <a16:creationId xmlns:a16="http://schemas.microsoft.com/office/drawing/2014/main" id="{B8F4C381-122B-B224-5EB7-6B028FBFC1CF}"/>
              </a:ext>
            </a:extLst>
          </p:cNvPr>
          <p:cNvGraphicFramePr>
            <a:graphicFrameLocks noGrp="1"/>
          </p:cNvGraphicFramePr>
          <p:nvPr>
            <p:extLst>
              <p:ext uri="{D42A27DB-BD31-4B8C-83A1-F6EECF244321}">
                <p14:modId xmlns:p14="http://schemas.microsoft.com/office/powerpoint/2010/main" val="3951638778"/>
              </p:ext>
            </p:extLst>
          </p:nvPr>
        </p:nvGraphicFramePr>
        <p:xfrm>
          <a:off x="838200" y="1826462"/>
          <a:ext cx="10515600" cy="3805710"/>
        </p:xfrm>
        <a:graphic>
          <a:graphicData uri="http://schemas.openxmlformats.org/drawingml/2006/table">
            <a:tbl>
              <a:tblPr/>
              <a:tblGrid>
                <a:gridCol w="4674704">
                  <a:extLst>
                    <a:ext uri="{9D8B030D-6E8A-4147-A177-3AD203B41FA5}">
                      <a16:colId xmlns:a16="http://schemas.microsoft.com/office/drawing/2014/main" val="1105209352"/>
                    </a:ext>
                  </a:extLst>
                </a:gridCol>
                <a:gridCol w="5840896">
                  <a:extLst>
                    <a:ext uri="{9D8B030D-6E8A-4147-A177-3AD203B41FA5}">
                      <a16:colId xmlns:a16="http://schemas.microsoft.com/office/drawing/2014/main" val="4154113170"/>
                    </a:ext>
                  </a:extLst>
                </a:gridCol>
              </a:tblGrid>
              <a:tr h="634285">
                <a:tc>
                  <a:txBody>
                    <a:bodyPr/>
                    <a:lstStyle/>
                    <a:p>
                      <a:pPr algn="r" rtl="1"/>
                      <a:r>
                        <a:rPr lang="ar-EG" sz="1600" b="1" dirty="0">
                          <a:latin typeface="Alexandria" pitchFamily="2" charset="-78"/>
                          <a:cs typeface="Alexandria" pitchFamily="2" charset="-78"/>
                        </a:rPr>
                        <a:t>الاستراتيجية</a:t>
                      </a:r>
                    </a:p>
                  </a:txBody>
                  <a:tcPr anchor="ctr">
                    <a:lnL>
                      <a:noFill/>
                    </a:lnL>
                    <a:lnR>
                      <a:noFill/>
                    </a:lnR>
                    <a:lnT>
                      <a:noFill/>
                    </a:lnT>
                    <a:lnB>
                      <a:noFill/>
                    </a:lnB>
                  </a:tcPr>
                </a:tc>
                <a:tc>
                  <a:txBody>
                    <a:bodyPr/>
                    <a:lstStyle/>
                    <a:p>
                      <a:pPr algn="r" rtl="1"/>
                      <a:r>
                        <a:rPr lang="ar-EG" sz="1600" b="1" dirty="0">
                          <a:latin typeface="Alexandria" pitchFamily="2" charset="-78"/>
                          <a:cs typeface="Alexandria" pitchFamily="2" charset="-78"/>
                        </a:rPr>
                        <a:t>التفسير</a:t>
                      </a:r>
                    </a:p>
                  </a:txBody>
                  <a:tcPr anchor="ctr">
                    <a:lnL>
                      <a:noFill/>
                    </a:lnL>
                    <a:lnR>
                      <a:noFill/>
                    </a:lnR>
                    <a:lnT>
                      <a:noFill/>
                    </a:lnT>
                    <a:lnB>
                      <a:noFill/>
                    </a:lnB>
                  </a:tcPr>
                </a:tc>
                <a:extLst>
                  <a:ext uri="{0D108BD9-81ED-4DB2-BD59-A6C34878D82A}">
                    <a16:rowId xmlns:a16="http://schemas.microsoft.com/office/drawing/2014/main" val="2878449115"/>
                  </a:ext>
                </a:extLst>
              </a:tr>
              <a:tr h="634285">
                <a:tc>
                  <a:txBody>
                    <a:bodyPr/>
                    <a:lstStyle/>
                    <a:p>
                      <a:pPr algn="r" rtl="1"/>
                      <a:r>
                        <a:rPr lang="ar-EG" sz="1600" b="0">
                          <a:latin typeface="Alexandria" pitchFamily="2" charset="-78"/>
                          <a:cs typeface="Alexandria" pitchFamily="2" charset="-78"/>
                        </a:rPr>
                        <a:t>التواصل المستمر</a:t>
                      </a:r>
                    </a:p>
                  </a:txBody>
                  <a:tcPr anchor="ctr">
                    <a:lnL>
                      <a:noFill/>
                    </a:lnL>
                    <a:lnR>
                      <a:noFill/>
                    </a:lnR>
                    <a:lnT>
                      <a:noFill/>
                    </a:lnT>
                    <a:lnB>
                      <a:noFill/>
                    </a:lnB>
                  </a:tcPr>
                </a:tc>
                <a:tc>
                  <a:txBody>
                    <a:bodyPr/>
                    <a:lstStyle/>
                    <a:p>
                      <a:pPr algn="r" rtl="1"/>
                      <a:r>
                        <a:rPr lang="ar-EG" sz="1600" b="0" dirty="0">
                          <a:latin typeface="Alexandria" pitchFamily="2" charset="-78"/>
                          <a:cs typeface="Alexandria" pitchFamily="2" charset="-78"/>
                        </a:rPr>
                        <a:t>توفير قنوات مفتوحة ودورية للتواصل والملاحظات</a:t>
                      </a:r>
                    </a:p>
                  </a:txBody>
                  <a:tcPr anchor="ctr">
                    <a:lnL>
                      <a:noFill/>
                    </a:lnL>
                    <a:lnR>
                      <a:noFill/>
                    </a:lnR>
                    <a:lnT>
                      <a:noFill/>
                    </a:lnT>
                    <a:lnB>
                      <a:noFill/>
                    </a:lnB>
                  </a:tcPr>
                </a:tc>
                <a:extLst>
                  <a:ext uri="{0D108BD9-81ED-4DB2-BD59-A6C34878D82A}">
                    <a16:rowId xmlns:a16="http://schemas.microsoft.com/office/drawing/2014/main" val="1323322678"/>
                  </a:ext>
                </a:extLst>
              </a:tr>
              <a:tr h="634285">
                <a:tc>
                  <a:txBody>
                    <a:bodyPr/>
                    <a:lstStyle/>
                    <a:p>
                      <a:pPr algn="r" rtl="1"/>
                      <a:r>
                        <a:rPr lang="ar-EG" sz="1600" b="0">
                          <a:latin typeface="Alexandria" pitchFamily="2" charset="-78"/>
                          <a:cs typeface="Alexandria" pitchFamily="2" charset="-78"/>
                        </a:rPr>
                        <a:t>الاستماع الفعّال</a:t>
                      </a:r>
                    </a:p>
                  </a:txBody>
                  <a:tcPr anchor="ctr">
                    <a:lnL>
                      <a:noFill/>
                    </a:lnL>
                    <a:lnR>
                      <a:noFill/>
                    </a:lnR>
                    <a:lnT>
                      <a:noFill/>
                    </a:lnT>
                    <a:lnB>
                      <a:noFill/>
                    </a:lnB>
                  </a:tcPr>
                </a:tc>
                <a:tc>
                  <a:txBody>
                    <a:bodyPr/>
                    <a:lstStyle/>
                    <a:p>
                      <a:pPr algn="r" rtl="1"/>
                      <a:r>
                        <a:rPr lang="ar-EG" sz="1600" b="0">
                          <a:latin typeface="Alexandria" pitchFamily="2" charset="-78"/>
                          <a:cs typeface="Alexandria" pitchFamily="2" charset="-78"/>
                        </a:rPr>
                        <a:t>فهم توقعات واحتياجات أصحاب المصلحة بعمق</a:t>
                      </a:r>
                    </a:p>
                  </a:txBody>
                  <a:tcPr anchor="ctr">
                    <a:lnL>
                      <a:noFill/>
                    </a:lnL>
                    <a:lnR>
                      <a:noFill/>
                    </a:lnR>
                    <a:lnT>
                      <a:noFill/>
                    </a:lnT>
                    <a:lnB>
                      <a:noFill/>
                    </a:lnB>
                  </a:tcPr>
                </a:tc>
                <a:extLst>
                  <a:ext uri="{0D108BD9-81ED-4DB2-BD59-A6C34878D82A}">
                    <a16:rowId xmlns:a16="http://schemas.microsoft.com/office/drawing/2014/main" val="3931355986"/>
                  </a:ext>
                </a:extLst>
              </a:tr>
              <a:tr h="634285">
                <a:tc>
                  <a:txBody>
                    <a:bodyPr/>
                    <a:lstStyle/>
                    <a:p>
                      <a:pPr algn="r" rtl="1"/>
                      <a:r>
                        <a:rPr lang="ar-EG" sz="1600" b="0" dirty="0">
                          <a:latin typeface="Alexandria" pitchFamily="2" charset="-78"/>
                          <a:cs typeface="Alexandria" pitchFamily="2" charset="-78"/>
                        </a:rPr>
                        <a:t>الاحترام المتبادل</a:t>
                      </a:r>
                    </a:p>
                  </a:txBody>
                  <a:tcPr anchor="ctr">
                    <a:lnL>
                      <a:noFill/>
                    </a:lnL>
                    <a:lnR>
                      <a:noFill/>
                    </a:lnR>
                    <a:lnT>
                      <a:noFill/>
                    </a:lnT>
                    <a:lnB>
                      <a:noFill/>
                    </a:lnB>
                  </a:tcPr>
                </a:tc>
                <a:tc>
                  <a:txBody>
                    <a:bodyPr/>
                    <a:lstStyle/>
                    <a:p>
                      <a:pPr algn="r" rtl="1"/>
                      <a:r>
                        <a:rPr lang="ar-EG" sz="1600" b="0">
                          <a:latin typeface="Alexandria" pitchFamily="2" charset="-78"/>
                          <a:cs typeface="Alexandria" pitchFamily="2" charset="-78"/>
                        </a:rPr>
                        <a:t>التعامل مع كل فئة بعدالة وشفافية</a:t>
                      </a:r>
                    </a:p>
                  </a:txBody>
                  <a:tcPr anchor="ctr">
                    <a:lnL>
                      <a:noFill/>
                    </a:lnL>
                    <a:lnR>
                      <a:noFill/>
                    </a:lnR>
                    <a:lnT>
                      <a:noFill/>
                    </a:lnT>
                    <a:lnB>
                      <a:noFill/>
                    </a:lnB>
                  </a:tcPr>
                </a:tc>
                <a:extLst>
                  <a:ext uri="{0D108BD9-81ED-4DB2-BD59-A6C34878D82A}">
                    <a16:rowId xmlns:a16="http://schemas.microsoft.com/office/drawing/2014/main" val="3641239936"/>
                  </a:ext>
                </a:extLst>
              </a:tr>
              <a:tr h="634285">
                <a:tc>
                  <a:txBody>
                    <a:bodyPr/>
                    <a:lstStyle/>
                    <a:p>
                      <a:pPr algn="r" rtl="1"/>
                      <a:r>
                        <a:rPr lang="ar-EG" sz="1600" b="0">
                          <a:latin typeface="Alexandria" pitchFamily="2" charset="-78"/>
                          <a:cs typeface="Alexandria" pitchFamily="2" charset="-78"/>
                        </a:rPr>
                        <a:t>المرونة</a:t>
                      </a:r>
                    </a:p>
                  </a:txBody>
                  <a:tcPr anchor="ctr">
                    <a:lnL>
                      <a:noFill/>
                    </a:lnL>
                    <a:lnR>
                      <a:noFill/>
                    </a:lnR>
                    <a:lnT>
                      <a:noFill/>
                    </a:lnT>
                    <a:lnB>
                      <a:noFill/>
                    </a:lnB>
                  </a:tcPr>
                </a:tc>
                <a:tc>
                  <a:txBody>
                    <a:bodyPr/>
                    <a:lstStyle/>
                    <a:p>
                      <a:pPr algn="r" rtl="1"/>
                      <a:r>
                        <a:rPr lang="ar-EG" sz="1600" b="0">
                          <a:latin typeface="Alexandria" pitchFamily="2" charset="-78"/>
                          <a:cs typeface="Alexandria" pitchFamily="2" charset="-78"/>
                        </a:rPr>
                        <a:t>القدرة على التكيف مع تغيرات مصالح الأطراف</a:t>
                      </a:r>
                    </a:p>
                  </a:txBody>
                  <a:tcPr anchor="ctr">
                    <a:lnL>
                      <a:noFill/>
                    </a:lnL>
                    <a:lnR>
                      <a:noFill/>
                    </a:lnR>
                    <a:lnT>
                      <a:noFill/>
                    </a:lnT>
                    <a:lnB>
                      <a:noFill/>
                    </a:lnB>
                  </a:tcPr>
                </a:tc>
                <a:extLst>
                  <a:ext uri="{0D108BD9-81ED-4DB2-BD59-A6C34878D82A}">
                    <a16:rowId xmlns:a16="http://schemas.microsoft.com/office/drawing/2014/main" val="326626471"/>
                  </a:ext>
                </a:extLst>
              </a:tr>
              <a:tr h="634285">
                <a:tc>
                  <a:txBody>
                    <a:bodyPr/>
                    <a:lstStyle/>
                    <a:p>
                      <a:pPr algn="r" rtl="1"/>
                      <a:r>
                        <a:rPr lang="ar-EG" sz="1600" b="0" dirty="0">
                          <a:latin typeface="Alexandria" pitchFamily="2" charset="-78"/>
                          <a:cs typeface="Alexandria" pitchFamily="2" charset="-78"/>
                        </a:rPr>
                        <a:t>الاعتراف والمكافأة</a:t>
                      </a:r>
                    </a:p>
                  </a:txBody>
                  <a:tcPr anchor="ctr">
                    <a:lnL>
                      <a:noFill/>
                    </a:lnL>
                    <a:lnR>
                      <a:noFill/>
                    </a:lnR>
                    <a:lnT>
                      <a:noFill/>
                    </a:lnT>
                    <a:lnB>
                      <a:noFill/>
                    </a:lnB>
                  </a:tcPr>
                </a:tc>
                <a:tc>
                  <a:txBody>
                    <a:bodyPr/>
                    <a:lstStyle/>
                    <a:p>
                      <a:pPr algn="r" rtl="1"/>
                      <a:r>
                        <a:rPr lang="ar-EG" sz="1600" b="0" dirty="0">
                          <a:latin typeface="Alexandria" pitchFamily="2" charset="-78"/>
                          <a:cs typeface="Alexandria" pitchFamily="2" charset="-78"/>
                        </a:rPr>
                        <a:t>تقدير مساهمات الأطراف (موظفين، متطوعين، عملاء...)</a:t>
                      </a:r>
                    </a:p>
                  </a:txBody>
                  <a:tcPr anchor="ctr">
                    <a:lnL>
                      <a:noFill/>
                    </a:lnL>
                    <a:lnR>
                      <a:noFill/>
                    </a:lnR>
                    <a:lnT>
                      <a:noFill/>
                    </a:lnT>
                    <a:lnB>
                      <a:noFill/>
                    </a:lnB>
                  </a:tcPr>
                </a:tc>
                <a:extLst>
                  <a:ext uri="{0D108BD9-81ED-4DB2-BD59-A6C34878D82A}">
                    <a16:rowId xmlns:a16="http://schemas.microsoft.com/office/drawing/2014/main" val="764761916"/>
                  </a:ext>
                </a:extLst>
              </a:tr>
            </a:tbl>
          </a:graphicData>
        </a:graphic>
      </p:graphicFrame>
    </p:spTree>
    <p:extLst>
      <p:ext uri="{BB962C8B-B14F-4D97-AF65-F5344CB8AC3E}">
        <p14:creationId xmlns:p14="http://schemas.microsoft.com/office/powerpoint/2010/main" val="4036403668"/>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8264875D-1C7F-2C34-BEF1-C431888B8AEE}"/>
              </a:ext>
            </a:extLst>
          </p:cNvPr>
          <p:cNvSpPr>
            <a:spLocks noGrp="1"/>
          </p:cNvSpPr>
          <p:nvPr>
            <p:ph type="title"/>
          </p:nvPr>
        </p:nvSpPr>
        <p:spPr>
          <a:xfrm>
            <a:off x="838200" y="616917"/>
            <a:ext cx="10515600" cy="963640"/>
          </a:xfrm>
        </p:spPr>
        <p:txBody>
          <a:bodyPr>
            <a:normAutofit/>
          </a:bodyPr>
          <a:lstStyle/>
          <a:p>
            <a:pPr algn="r" defTabSz="914400" rtl="1" eaLnBrk="1" latinLnBrk="0" hangingPunct="1">
              <a:lnSpc>
                <a:spcPct val="90000"/>
              </a:lnSpc>
              <a:spcBef>
                <a:spcPct val="0"/>
              </a:spcBef>
              <a:buNone/>
            </a:pPr>
            <a:r>
              <a:rPr lang="ar-SA" sz="2400" b="1" dirty="0">
                <a:solidFill>
                  <a:srgbClr val="00AEEF"/>
                </a:solidFill>
                <a:latin typeface="Alexandria" pitchFamily="2" charset="-78"/>
                <a:cs typeface="Alexandria" pitchFamily="2" charset="-78"/>
              </a:rPr>
              <a:t>نظرية أصحاب المصلحة:</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180431" y="1493384"/>
            <a:ext cx="11719469" cy="5285089"/>
          </a:xfrm>
        </p:spPr>
        <p:txBody>
          <a:bodyPr>
            <a:normAutofit/>
          </a:bodyPr>
          <a:lstStyle/>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هي نظرية في الإدارة الاستراتيجية والأخلاقيات، </a:t>
            </a:r>
            <a:r>
              <a:rPr lang="ar-EG" sz="1600" b="1" dirty="0">
                <a:latin typeface="Alexandria" pitchFamily="2" charset="-78"/>
                <a:cs typeface="Alexandria" pitchFamily="2" charset="-78"/>
              </a:rPr>
              <a:t>تفترض أن </a:t>
            </a:r>
            <a:r>
              <a:rPr lang="ar-EG" sz="1600" dirty="0">
                <a:latin typeface="Alexandria" pitchFamily="2" charset="-78"/>
                <a:cs typeface="Alexandria" pitchFamily="2" charset="-78"/>
              </a:rPr>
              <a:t>المؤسسة يجب ألا تهتم فقط بتحقيق الأرباح للمساهمين، بل يجب أن تأخذ في الاعتبار مصالح </a:t>
            </a:r>
            <a:r>
              <a:rPr lang="ar-EG" sz="1600" b="1" dirty="0">
                <a:latin typeface="Alexandria" pitchFamily="2" charset="-78"/>
                <a:cs typeface="Alexandria" pitchFamily="2" charset="-78"/>
              </a:rPr>
              <a:t>جميع الأطراف المتأثرة أو المؤثرة</a:t>
            </a:r>
            <a:r>
              <a:rPr lang="ar-EG" sz="1600" dirty="0">
                <a:latin typeface="Alexandria" pitchFamily="2" charset="-78"/>
                <a:cs typeface="Alexandria" pitchFamily="2" charset="-78"/>
              </a:rPr>
              <a:t> في أنشطتها.</a:t>
            </a: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فمنذ الثمانينات، كان هناك ارتفاع كبير في بروز النظرية، حيث واصل العلماء في جميع أنحاء العالم التشكيك في استدامة التركيز على ثروة المساهمين كأهم هدف أساسي للأعمال التجارية.</a:t>
            </a:r>
          </a:p>
          <a:p>
            <a:pPr algn="r" rtl="1">
              <a:lnSpc>
                <a:spcPct val="200000"/>
              </a:lnSpc>
            </a:pPr>
            <a:r>
              <a:rPr lang="ar-EG" sz="1600" dirty="0">
                <a:latin typeface="Alexandria" pitchFamily="2" charset="-78"/>
                <a:cs typeface="Alexandria" pitchFamily="2" charset="-78"/>
              </a:rPr>
              <a:t>ويرجعو باحثون آخرون أصل نظرية أصحاب المصالح إلى سنوات الخمسينات وبداية سنوات الستينات فهم يعتقدون أن الأفكار الأولى حول هذا المفهوم بدأت مع أعمال 1959 </a:t>
            </a:r>
            <a:r>
              <a:rPr lang="en-US" sz="1600" dirty="0">
                <a:latin typeface="Alexandria" pitchFamily="2" charset="-78"/>
                <a:cs typeface="Alexandria" pitchFamily="2" charset="-78"/>
              </a:rPr>
              <a:t>Penrose </a:t>
            </a:r>
            <a:r>
              <a:rPr lang="ar-SA" sz="1600" dirty="0">
                <a:latin typeface="Alexandria" pitchFamily="2" charset="-78"/>
                <a:cs typeface="Alexandria" pitchFamily="2" charset="-78"/>
              </a:rPr>
              <a:t> </a:t>
            </a:r>
            <a:r>
              <a:rPr lang="ar-EG" sz="1600" dirty="0">
                <a:latin typeface="Alexandria" pitchFamily="2" charset="-78"/>
                <a:cs typeface="Alexandria" pitchFamily="2" charset="-78"/>
              </a:rPr>
              <a:t>معتبرين أنه أحد الرواد لهذه النظرية، في حين نجد أن آخرين يعتقدون أن 1968 </a:t>
            </a:r>
            <a:r>
              <a:rPr lang="en-US" sz="1600" dirty="0">
                <a:latin typeface="Alexandria" pitchFamily="2" charset="-78"/>
                <a:cs typeface="Alexandria" pitchFamily="2" charset="-78"/>
              </a:rPr>
              <a:t>Ansoff </a:t>
            </a:r>
            <a:r>
              <a:rPr lang="ar-SA" sz="1600" dirty="0">
                <a:latin typeface="Alexandria" pitchFamily="2" charset="-78"/>
                <a:cs typeface="Alexandria" pitchFamily="2" charset="-78"/>
              </a:rPr>
              <a:t> </a:t>
            </a:r>
            <a:r>
              <a:rPr lang="ar-EG" sz="1600" dirty="0">
                <a:latin typeface="Alexandria" pitchFamily="2" charset="-78"/>
                <a:cs typeface="Alexandria" pitchFamily="2" charset="-78"/>
              </a:rPr>
              <a:t>هو من رجع أول مرة لاستعمال هذا المفهوم في تعريفه للأهداف التنظيمية. أما 1979 </a:t>
            </a:r>
            <a:r>
              <a:rPr lang="en-US" sz="1600" dirty="0">
                <a:latin typeface="Alexandria" pitchFamily="2" charset="-78"/>
                <a:cs typeface="Alexandria" pitchFamily="2" charset="-78"/>
              </a:rPr>
              <a:t>Sturdivant </a:t>
            </a:r>
            <a:r>
              <a:rPr lang="ar-SA" sz="1600" dirty="0">
                <a:latin typeface="Alexandria" pitchFamily="2" charset="-78"/>
                <a:cs typeface="Alexandria" pitchFamily="2" charset="-78"/>
              </a:rPr>
              <a:t> </a:t>
            </a:r>
            <a:r>
              <a:rPr lang="ar-EG" sz="1600" dirty="0">
                <a:latin typeface="Alexandria" pitchFamily="2" charset="-78"/>
                <a:cs typeface="Alexandria" pitchFamily="2" charset="-78"/>
              </a:rPr>
              <a:t>فيشير إلى أنه من الصعب تحديد وبدقة أصول نظرية أصحاب المصلحة. </a:t>
            </a:r>
            <a:endParaRPr lang="en-EG" sz="1600" dirty="0">
              <a:latin typeface="Alexandria" pitchFamily="2" charset="-78"/>
              <a:cs typeface="Alexandria" pitchFamily="2" charset="-78"/>
            </a:endParaRPr>
          </a:p>
        </p:txBody>
      </p:sp>
    </p:spTree>
    <p:extLst>
      <p:ext uri="{BB962C8B-B14F-4D97-AF65-F5344CB8AC3E}">
        <p14:creationId xmlns:p14="http://schemas.microsoft.com/office/powerpoint/2010/main" val="891827123"/>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Content Placeholder 5">
            <a:extLst>
              <a:ext uri="{FF2B5EF4-FFF2-40B4-BE49-F238E27FC236}">
                <a16:creationId xmlns:a16="http://schemas.microsoft.com/office/drawing/2014/main" id="{4E7D1C07-76D9-61FE-649A-FB975D63AF70}"/>
              </a:ext>
            </a:extLst>
          </p:cNvPr>
          <p:cNvSpPr>
            <a:spLocks noGrp="1"/>
          </p:cNvSpPr>
          <p:nvPr>
            <p:ph sz="half" idx="2"/>
          </p:nvPr>
        </p:nvSpPr>
        <p:spPr>
          <a:xfrm>
            <a:off x="2372139" y="795132"/>
            <a:ext cx="9639430" cy="5883964"/>
          </a:xfrm>
        </p:spPr>
        <p:txBody>
          <a:bodyPr>
            <a:noAutofit/>
          </a:bodyPr>
          <a:lstStyle/>
          <a:p>
            <a:pPr marL="0" indent="0" algn="ctr" rtl="1">
              <a:lnSpc>
                <a:spcPct val="200000"/>
              </a:lnSpc>
              <a:buNone/>
            </a:pPr>
            <a:r>
              <a:rPr lang="ar-EG" sz="1600" b="1" dirty="0">
                <a:solidFill>
                  <a:srgbClr val="00AEEF"/>
                </a:solidFill>
                <a:latin typeface="Alexandria" pitchFamily="2" charset="-78"/>
                <a:cs typeface="Alexandria" pitchFamily="2" charset="-78"/>
              </a:rPr>
              <a:t>نظرية أصحاب المصالح: البحث عن التوازن بين المسؤولية الاجتماعية والمسؤولية الاقتصادية </a:t>
            </a:r>
            <a:r>
              <a:rPr lang="ar-EG" sz="1600" dirty="0">
                <a:latin typeface="Alexandria" pitchFamily="2" charset="-78"/>
                <a:cs typeface="Alexandria" pitchFamily="2" charset="-78"/>
              </a:rPr>
              <a:t>.</a:t>
            </a:r>
          </a:p>
          <a:p>
            <a:pPr algn="r" rtl="1">
              <a:lnSpc>
                <a:spcPct val="200000"/>
              </a:lnSpc>
            </a:pPr>
            <a:r>
              <a:rPr lang="ar-EG" sz="1600" dirty="0">
                <a:latin typeface="Alexandria" pitchFamily="2" charset="-78"/>
                <a:cs typeface="Alexandria" pitchFamily="2" charset="-78"/>
              </a:rPr>
              <a:t>اذا تعارضت المسؤولية الاقتصادية والمسؤولية الاجتماعية للمؤسسة على المدى القصير، فإنه لا يمكن أن يكون كذلك وباستمرار على المدى الطويل، وبالتالي لا يوجد ضرورة للتركيز على جانب واحد فقط وإهمال الجانب الآخر . </a:t>
            </a:r>
          </a:p>
          <a:p>
            <a:pPr algn="r" rtl="1">
              <a:lnSpc>
                <a:spcPct val="200000"/>
              </a:lnSpc>
            </a:pPr>
            <a:r>
              <a:rPr lang="ar-EG" sz="1600" dirty="0">
                <a:latin typeface="Alexandria" pitchFamily="2" charset="-78"/>
                <a:cs typeface="Alexandria" pitchFamily="2" charset="-78"/>
              </a:rPr>
              <a:t>وبشكل عام فإن مسألة المسؤولية الاجتماعية ودرجة تبنيها أو عدم تبنيها من قبل المؤسسات يقوم في جوهره على ميل المؤسسة للتركيز على الجانب الاقتصادي أو الجانب الاجتماعي. </a:t>
            </a:r>
          </a:p>
          <a:p>
            <a:pPr algn="r" rtl="1">
              <a:lnSpc>
                <a:spcPct val="200000"/>
              </a:lnSpc>
            </a:pPr>
            <a:r>
              <a:rPr lang="ar-EG" sz="1600" dirty="0">
                <a:latin typeface="Alexandria" pitchFamily="2" charset="-78"/>
                <a:cs typeface="Alexandria" pitchFamily="2" charset="-78"/>
              </a:rPr>
              <a:t>في هذا الصدد قامت جامعة هارفارد بإجراء دراسة مقارنة للمؤسسات، حيث أظهرت أن تلك التي تولي اهتماماً متوازناً بمختلف فئات المستفيدين </a:t>
            </a:r>
            <a:r>
              <a:rPr lang="ar-EG" sz="1600" b="1" dirty="0">
                <a:latin typeface="Alexandria" pitchFamily="2" charset="-78"/>
                <a:cs typeface="Alexandria" pitchFamily="2" charset="-78"/>
              </a:rPr>
              <a:t>قد حققت معدلات نمو أكبر </a:t>
            </a:r>
            <a:r>
              <a:rPr lang="ar-EG" sz="1600" dirty="0">
                <a:latin typeface="Alexandria" pitchFamily="2" charset="-78"/>
                <a:cs typeface="Alexandria" pitchFamily="2" charset="-78"/>
              </a:rPr>
              <a:t>بأربع مرات من تلك المؤسسات التي حصرت اهتمامها بالمساهمين فحسب، وتشير تلك الدراسات إلى أن المؤسسات ذات المسؤولية الاجتماعية العالية قد حققت أيضاً معدلات نمو في التوظيف فاقت ثماني أضعاف تلك المؤسسات التي ركزت على المساهمين فقط.</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pic>
        <p:nvPicPr>
          <p:cNvPr id="6148" name="Picture 4" descr="Corporate Responsibility Concept as Scales Balancing Profit and Planet with  white background and iso | Premium AI-generated image">
            <a:extLst>
              <a:ext uri="{FF2B5EF4-FFF2-40B4-BE49-F238E27FC236}">
                <a16:creationId xmlns:a16="http://schemas.microsoft.com/office/drawing/2014/main" id="{6873E6DE-3ABB-DAFD-0E9B-7A7972776946}"/>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107486" y="1155869"/>
            <a:ext cx="2297671" cy="22731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3570943"/>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1DD795EB-9F3F-59B8-0A71-912B245CBC54}"/>
              </a:ext>
            </a:extLst>
          </p:cNvPr>
          <p:cNvSpPr>
            <a:spLocks noGrp="1"/>
          </p:cNvSpPr>
          <p:nvPr>
            <p:ph type="title"/>
          </p:nvPr>
        </p:nvSpPr>
        <p:spPr>
          <a:xfrm>
            <a:off x="838200" y="761338"/>
            <a:ext cx="10515600" cy="757073"/>
          </a:xfrm>
        </p:spPr>
        <p:txBody>
          <a:bodyPr>
            <a:normAutofit/>
          </a:bodyPr>
          <a:lstStyle/>
          <a:p>
            <a:pPr algn="r" defTabSz="914400" rtl="1" eaLnBrk="1" latinLnBrk="0" hangingPunct="1">
              <a:lnSpc>
                <a:spcPct val="90000"/>
              </a:lnSpc>
              <a:spcBef>
                <a:spcPct val="0"/>
              </a:spcBef>
              <a:buNone/>
            </a:pPr>
            <a:r>
              <a:rPr lang="ar-SA" sz="2400" dirty="0">
                <a:solidFill>
                  <a:srgbClr val="00AEEF"/>
                </a:solidFill>
                <a:latin typeface="Alexandria" pitchFamily="2" charset="-78"/>
                <a:cs typeface="Alexandria" pitchFamily="2" charset="-78"/>
              </a:rPr>
              <a:t>مثال تطبيقي:</a:t>
            </a:r>
            <a:endParaRPr lang="en-EG" sz="2400"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180431" y="1370588"/>
            <a:ext cx="11173369" cy="4806375"/>
          </a:xfrm>
        </p:spPr>
        <p:txBody>
          <a:bodyPr>
            <a:noAutofit/>
          </a:bodyPr>
          <a:lstStyle/>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SA" sz="1600" b="1" dirty="0">
                <a:latin typeface="Alexandria" pitchFamily="2" charset="-78"/>
                <a:cs typeface="Alexandria" pitchFamily="2" charset="-78"/>
              </a:rPr>
              <a:t>دراسة بعنوان : "</a:t>
            </a:r>
            <a:r>
              <a:rPr lang="ar-EG" sz="1600" dirty="0">
                <a:latin typeface="Alexandria" pitchFamily="2" charset="-78"/>
                <a:cs typeface="Alexandria" pitchFamily="2" charset="-78"/>
              </a:rPr>
              <a:t>نظرية أصحاب المصالح: البحث عن التوازن بين المسؤولية الاجتماعية والمسؤولية الاقتصادية - حالة مجمع صيدال – "</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b="1" dirty="0">
                <a:latin typeface="Alexandria" pitchFamily="2" charset="-78"/>
                <a:cs typeface="Alexandria" pitchFamily="2" charset="-78"/>
              </a:rPr>
              <a:t>الباحثة: </a:t>
            </a:r>
            <a:r>
              <a:rPr lang="ar-EG" sz="1600" dirty="0">
                <a:latin typeface="Alexandria" pitchFamily="2" charset="-78"/>
                <a:cs typeface="Alexandria" pitchFamily="2" charset="-78"/>
              </a:rPr>
              <a:t>عقيلة صدوقي (٢٠١٩) </a:t>
            </a:r>
            <a:r>
              <a:rPr lang="en-US" sz="1600" dirty="0">
                <a:latin typeface="Alexandria" pitchFamily="2" charset="-78"/>
                <a:cs typeface="Alexandria" pitchFamily="2" charset="-78"/>
              </a:rPr>
              <a:t>/  </a:t>
            </a:r>
            <a:r>
              <a:rPr lang="ar-SA" sz="1600" dirty="0">
                <a:latin typeface="Alexandria" pitchFamily="2" charset="-78"/>
                <a:cs typeface="Alexandria" pitchFamily="2" charset="-78"/>
              </a:rPr>
              <a:t>الجزائر</a:t>
            </a:r>
            <a:endParaRPr lang="ar-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r>
              <a:rPr lang="en-US" sz="1600" b="1" dirty="0">
                <a:latin typeface="Alexandria" pitchFamily="2" charset="-78"/>
                <a:cs typeface="Alexandria" pitchFamily="2" charset="-78"/>
                <a:hlinkClick r:id="rId3"/>
              </a:rPr>
              <a:t>https://shorturl.at/4KJbq</a:t>
            </a:r>
            <a:endParaRPr lang="ar-SA" sz="1600" b="1"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SA" sz="1600" b="1" dirty="0">
                <a:latin typeface="Alexandria" pitchFamily="2" charset="-78"/>
                <a:cs typeface="Alexandria" pitchFamily="2" charset="-78"/>
              </a:rPr>
              <a:t>الهدف من الدراسة : </a:t>
            </a: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توضيح إسهام نظرية أصحاب المصالح في علاقة التوازن بين المسؤولية الاقتصادية والمسؤولية الاجتماعية. </a:t>
            </a:r>
          </a:p>
        </p:txBody>
      </p:sp>
    </p:spTree>
    <p:extLst>
      <p:ext uri="{BB962C8B-B14F-4D97-AF65-F5344CB8AC3E}">
        <p14:creationId xmlns:p14="http://schemas.microsoft.com/office/powerpoint/2010/main" val="3974488011"/>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365760" y="1690688"/>
            <a:ext cx="11534140" cy="4990528"/>
          </a:xfrm>
        </p:spPr>
        <p:txBody>
          <a:bodyPr>
            <a:normAutofit/>
          </a:bodyPr>
          <a:lstStyle/>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EG" sz="1600" b="1" dirty="0">
                <a:latin typeface="Alexandria" pitchFamily="2" charset="-78"/>
                <a:cs typeface="Alexandria" pitchFamily="2" charset="-78"/>
              </a:rPr>
              <a:t>إشكالية الدراسة :</a:t>
            </a: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هل استطاعت المؤسسة في ظل نظرية أصحاب المصالح أن توازن بين مسؤوليتها الاجتماعية ومسؤوليتها الاقتصادية؟.</a:t>
            </a:r>
          </a:p>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للإجابة عن هذه الإشكالية تم الاستعانة </a:t>
            </a:r>
            <a:r>
              <a:rPr lang="ar-EG" sz="1600" b="1" dirty="0">
                <a:latin typeface="Alexandria" pitchFamily="2" charset="-78"/>
                <a:cs typeface="Alexandria" pitchFamily="2" charset="-78"/>
              </a:rPr>
              <a:t>بالفرضية التالية</a:t>
            </a:r>
            <a:r>
              <a:rPr lang="ar-EG" sz="1600" dirty="0">
                <a:latin typeface="Alexandria" pitchFamily="2" charset="-78"/>
                <a:cs typeface="Alexandria" pitchFamily="2" charset="-78"/>
              </a:rPr>
              <a:t>:</a:t>
            </a:r>
          </a:p>
          <a:p>
            <a:pPr marL="0" indent="0" algn="r" defTabSz="914400" rtl="1" eaLnBrk="1" latinLnBrk="0" hangingPunct="1">
              <a:lnSpc>
                <a:spcPct val="200000"/>
              </a:lnSpc>
              <a:spcBef>
                <a:spcPts val="1000"/>
              </a:spcBef>
              <a:buNone/>
            </a:pPr>
            <a:r>
              <a:rPr lang="ar-EG" sz="1600" b="1" dirty="0">
                <a:latin typeface="Alexandria" pitchFamily="2" charset="-78"/>
                <a:cs typeface="Alexandria" pitchFamily="2" charset="-78"/>
              </a:rPr>
              <a:t>يقع على عاتق المؤسسة إضافة إلى مسؤوليتها الاقتصادية المسؤولية الاجتماعية أيضا. </a:t>
            </a:r>
            <a:endParaRPr lang="en-EG" sz="1600" b="1" dirty="0">
              <a:latin typeface="Alexandria" pitchFamily="2" charset="-78"/>
              <a:cs typeface="Alexandria" pitchFamily="2" charset="-78"/>
            </a:endParaRPr>
          </a:p>
        </p:txBody>
      </p:sp>
    </p:spTree>
    <p:extLst>
      <p:ext uri="{BB962C8B-B14F-4D97-AF65-F5344CB8AC3E}">
        <p14:creationId xmlns:p14="http://schemas.microsoft.com/office/powerpoint/2010/main" val="224390279"/>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180431" y="1026382"/>
            <a:ext cx="11831138" cy="5606994"/>
          </a:xfrm>
        </p:spPr>
        <p:txBody>
          <a:bodyPr>
            <a:noAutofit/>
          </a:bodyPr>
          <a:lstStyle/>
          <a:p>
            <a:pPr marL="0" indent="0" algn="r" defTabSz="914400" rtl="1" eaLnBrk="1" latinLnBrk="0" hangingPunct="1">
              <a:lnSpc>
                <a:spcPct val="200000"/>
              </a:lnSpc>
              <a:spcBef>
                <a:spcPts val="1000"/>
              </a:spcBef>
              <a:buNone/>
            </a:pPr>
            <a:endParaRPr lang="ar-EG" sz="1400" dirty="0">
              <a:latin typeface="Alexandria" pitchFamily="2" charset="-78"/>
              <a:cs typeface="Alexandria" pitchFamily="2" charset="-78"/>
            </a:endParaRPr>
          </a:p>
          <a:p>
            <a:pPr algn="r" rtl="1">
              <a:lnSpc>
                <a:spcPct val="200000"/>
              </a:lnSpc>
            </a:pPr>
            <a:r>
              <a:rPr lang="ar-EG" sz="1400" dirty="0">
                <a:latin typeface="Alexandria" pitchFamily="2" charset="-78"/>
                <a:cs typeface="Alexandria" pitchFamily="2" charset="-78"/>
              </a:rPr>
              <a:t>وقد استندت هذه الدراسة على جانب نظري وآخر تطبيقي باستخدام أسلوب دراسة الحالة على أهم مؤسسة في </a:t>
            </a:r>
            <a:r>
              <a:rPr lang="ar-EG" sz="1400" b="1" dirty="0">
                <a:latin typeface="Alexandria" pitchFamily="2" charset="-78"/>
                <a:cs typeface="Alexandria" pitchFamily="2" charset="-78"/>
              </a:rPr>
              <a:t>القطاع الصيدلاني با</a:t>
            </a:r>
            <a:r>
              <a:rPr lang="ar-EG" sz="1400" dirty="0">
                <a:latin typeface="Alexandria" pitchFamily="2" charset="-78"/>
                <a:cs typeface="Alexandria" pitchFamily="2" charset="-78"/>
              </a:rPr>
              <a:t>لجزائر وهي مجمع صيدال الذي يسعى إلى تحقيق الاتزان في تحمل المسؤولية الاجتماعية جنباً إلى جنب مع المسؤولية الاقتصادية. </a:t>
            </a:r>
            <a:endParaRPr lang="en-EG" sz="1400" b="1"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ar-EG" sz="1400" dirty="0"/>
          </a:p>
          <a:p>
            <a:pPr marL="228600" indent="-228600" algn="r" defTabSz="914400" rtl="1" eaLnBrk="1" latinLnBrk="0" hangingPunct="1">
              <a:lnSpc>
                <a:spcPct val="200000"/>
              </a:lnSpc>
              <a:spcBef>
                <a:spcPts val="1000"/>
              </a:spcBef>
              <a:buFont typeface="Arial" panose="020B0604020202020204" pitchFamily="34" charset="0"/>
              <a:buChar char="•"/>
            </a:pPr>
            <a:r>
              <a:rPr lang="ar-EG" sz="1400" dirty="0">
                <a:latin typeface="Alexandria" pitchFamily="2" charset="-78"/>
                <a:cs typeface="Alexandria" pitchFamily="2" charset="-78"/>
              </a:rPr>
              <a:t>يعتبر مجمع صيدال من بين المؤسسات الصيدلانية في الجزائر، الموكلة لها مهمة إنتاج واستراد وتصدير وتسويق كل ما يتعلق بالمواد الصيدلانية والكيميائية سواء على شكل مواد أولية أو منتجات نصف مصنعة أو تامة الصنع بغرض الاستعمال البشري. </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dirty="0">
                <a:latin typeface="Alexandria" pitchFamily="2" charset="-78"/>
                <a:cs typeface="Alexandria" pitchFamily="2" charset="-78"/>
              </a:rPr>
              <a:t>وبالتالي يمكن القول بأن هذا النشاط له </a:t>
            </a:r>
            <a:r>
              <a:rPr lang="ar-EG" sz="1400" b="1" dirty="0">
                <a:latin typeface="Alexandria" pitchFamily="2" charset="-78"/>
                <a:cs typeface="Alexandria" pitchFamily="2" charset="-78"/>
              </a:rPr>
              <a:t>تأثير قوي على مستوى صحة الإنسان من جهة ومن جهة أخرى على مستوى البيئة</a:t>
            </a:r>
            <a:r>
              <a:rPr lang="ar-EG" sz="1400" dirty="0">
                <a:latin typeface="Alexandria" pitchFamily="2" charset="-78"/>
                <a:cs typeface="Alexandria" pitchFamily="2" charset="-78"/>
              </a:rPr>
              <a:t>. لذا فإن المجمع يتابع التزاماته نحو حماية البيئة ونحو أحسن تأمين لأفراده وجيرانه من المؤسسات ومستهلكيه. وهو ما يعكس ثقافته المبنية أساسا على حماية المستهلك والحفاظ على البيئة أي الحق في الحياة في بيئة خالية من التلوث. </a:t>
            </a: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583064412"/>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180431" y="1020416"/>
            <a:ext cx="11454978" cy="5558183"/>
          </a:xfrm>
        </p:spPr>
        <p:txBody>
          <a:bodyPr>
            <a:normAutofit/>
          </a:bodyPr>
          <a:lstStyle/>
          <a:p>
            <a:pPr marL="0" indent="0" algn="r" defTabSz="914400" rtl="1" eaLnBrk="1" latinLnBrk="0" hangingPunct="1">
              <a:lnSpc>
                <a:spcPct val="200000"/>
              </a:lnSpc>
              <a:spcBef>
                <a:spcPts val="1000"/>
              </a:spcBef>
              <a:buNone/>
            </a:pPr>
            <a:endParaRPr lang="ar-EG" sz="14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r>
              <a:rPr lang="ar-EG" sz="1400" b="1" dirty="0">
                <a:latin typeface="Alexandria" pitchFamily="2" charset="-78"/>
                <a:cs typeface="Alexandria" pitchFamily="2" charset="-78"/>
              </a:rPr>
              <a:t>العينة </a:t>
            </a:r>
            <a:r>
              <a:rPr lang="ar-EG" sz="1400" dirty="0">
                <a:latin typeface="Alexandria" pitchFamily="2" charset="-78"/>
                <a:cs typeface="Alexandria" pitchFamily="2" charset="-78"/>
              </a:rPr>
              <a:t>: نظراً لتعدد وكثرة فئات أصحاب المصالح لأي مؤسسة سواء داخلها أو خارجها ،</a:t>
            </a:r>
            <a:r>
              <a:rPr lang="ar-EG" sz="1400" dirty="0"/>
              <a:t> </a:t>
            </a:r>
            <a:r>
              <a:rPr lang="ar-EG" sz="1400" dirty="0">
                <a:latin typeface="Alexandria" pitchFamily="2" charset="-78"/>
                <a:cs typeface="Alexandria" pitchFamily="2" charset="-78"/>
              </a:rPr>
              <a:t>في الدراسة تم اختيار الأطراف التالية: </a:t>
            </a:r>
            <a:r>
              <a:rPr lang="ar-EG" sz="1400" b="1" dirty="0">
                <a:latin typeface="Alexandria" pitchFamily="2" charset="-78"/>
                <a:cs typeface="Alexandria" pitchFamily="2" charset="-78"/>
              </a:rPr>
              <a:t>أصحاب الأسهم، الأفراد، الزبائن، المجتمع المحلي، البيئة. </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b="1" dirty="0">
                <a:latin typeface="Alexandria" pitchFamily="2" charset="-78"/>
                <a:cs typeface="Alexandria" pitchFamily="2" charset="-78"/>
              </a:rPr>
              <a:t>مبررات للاختيار:</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b="1" dirty="0">
                <a:latin typeface="Alexandria" pitchFamily="2" charset="-78"/>
                <a:cs typeface="Alexandria" pitchFamily="2" charset="-78"/>
              </a:rPr>
              <a:t>حملة الأسهم</a:t>
            </a:r>
            <a:r>
              <a:rPr lang="ar-EG" sz="1400" dirty="0">
                <a:latin typeface="Alexandria" pitchFamily="2" charset="-78"/>
                <a:cs typeface="Alexandria" pitchFamily="2" charset="-78"/>
              </a:rPr>
              <a:t>: يمثلون فئة مهمة جداً من أصحاب المصالح والمستفيدين المباشرين من نشاط المؤسسة. تنتظر هذه </a:t>
            </a:r>
            <a:r>
              <a:rPr lang="ar-EG" sz="1400" b="1" u="sng" dirty="0">
                <a:latin typeface="Alexandria" pitchFamily="2" charset="-78"/>
                <a:cs typeface="Alexandria" pitchFamily="2" charset="-78"/>
              </a:rPr>
              <a:t>الفئة تحقيق أكبر ربح </a:t>
            </a:r>
            <a:r>
              <a:rPr lang="ar-EG" sz="1400" dirty="0">
                <a:latin typeface="Alexandria" pitchFamily="2" charset="-78"/>
                <a:cs typeface="Alexandria" pitchFamily="2" charset="-78"/>
              </a:rPr>
              <a:t>ممكن، تعظيم قيمة السهم، رسم صورة محترمة للمؤسسة، زيادة حجم المبيعات...الخ. </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dirty="0">
                <a:latin typeface="Alexandria" pitchFamily="2" charset="-78"/>
                <a:cs typeface="Alexandria" pitchFamily="2" charset="-78"/>
              </a:rPr>
              <a:t>ا</a:t>
            </a:r>
            <a:r>
              <a:rPr lang="ar-EG" sz="1400" b="1" dirty="0">
                <a:latin typeface="Alexandria" pitchFamily="2" charset="-78"/>
                <a:cs typeface="Alexandria" pitchFamily="2" charset="-78"/>
              </a:rPr>
              <a:t>لأفراد</a:t>
            </a:r>
            <a:r>
              <a:rPr lang="ar-EG" sz="1400" dirty="0">
                <a:latin typeface="Alexandria" pitchFamily="2" charset="-78"/>
                <a:cs typeface="Alexandria" pitchFamily="2" charset="-78"/>
              </a:rPr>
              <a:t>: تشمل هذه الفئة جميع العاملين من إداريين وفنيين وفئات أخرى، لهم مصلحة مهمة في المؤسسة لا تقتصر على الأجور وإنما تتعداها إلى الحصول على فرص ترقية، عدالة وظيفية، المشاركة في القرارات...إلخ. </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b="1" dirty="0">
                <a:latin typeface="Alexandria" pitchFamily="2" charset="-78"/>
                <a:cs typeface="Alexandria" pitchFamily="2" charset="-78"/>
              </a:rPr>
              <a:t>الزبائن</a:t>
            </a:r>
            <a:r>
              <a:rPr lang="ar-EG" sz="1400" dirty="0">
                <a:latin typeface="Alexandria" pitchFamily="2" charset="-78"/>
                <a:cs typeface="Alexandria" pitchFamily="2" charset="-78"/>
              </a:rPr>
              <a:t>: يرتبط وجود أي مؤسسة بإنتاج سلع وخدمات يستهلكها زبائن ينتظرون منها منتجات بأسعار مناسبة ونوعية جيدة، تطوير مستمر للسلع والخدمات، التزام بمعالجة الأضرار التي تحدث بعد البيع...إلخ. </a:t>
            </a:r>
          </a:p>
        </p:txBody>
      </p:sp>
    </p:spTree>
    <p:extLst>
      <p:ext uri="{BB962C8B-B14F-4D97-AF65-F5344CB8AC3E}">
        <p14:creationId xmlns:p14="http://schemas.microsoft.com/office/powerpoint/2010/main" val="648975399"/>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180431" y="1020416"/>
            <a:ext cx="11454978" cy="5558183"/>
          </a:xfrm>
        </p:spPr>
        <p:txBody>
          <a:bodyPr>
            <a:normAutofit/>
          </a:bodyPr>
          <a:lstStyle/>
          <a:p>
            <a:pPr marL="0" indent="0" algn="r" defTabSz="914400" rtl="1" eaLnBrk="1" latinLnBrk="0" hangingPunct="1">
              <a:lnSpc>
                <a:spcPct val="200000"/>
              </a:lnSpc>
              <a:spcBef>
                <a:spcPts val="1000"/>
              </a:spcBef>
              <a:buNone/>
            </a:pPr>
            <a:endParaRPr lang="ar-EG" sz="14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r>
              <a:rPr lang="ar-EG" sz="1400" b="1" dirty="0">
                <a:latin typeface="Alexandria" pitchFamily="2" charset="-78"/>
                <a:cs typeface="Alexandria" pitchFamily="2" charset="-78"/>
              </a:rPr>
              <a:t>المجتمع المحلي</a:t>
            </a:r>
            <a:r>
              <a:rPr lang="ar-EG" sz="1400" dirty="0">
                <a:latin typeface="Alexandria" pitchFamily="2" charset="-78"/>
                <a:cs typeface="Alexandria" pitchFamily="2" charset="-78"/>
              </a:rPr>
              <a:t>: أهم المعايير الخاصة بالمجتمع كصاحب مصلحة من وجود المؤسسات: المساهمة في دعم البنى التحتية للمجتمع، خلق فرص عمل جديدة، دعم المؤسسات العلمية، احترام العادات والتقاليد السائدة في المجتمع...إلخ. </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b="1" dirty="0">
                <a:latin typeface="Alexandria" pitchFamily="2" charset="-78"/>
                <a:cs typeface="Alexandria" pitchFamily="2" charset="-78"/>
              </a:rPr>
              <a:t>البيئة</a:t>
            </a:r>
            <a:r>
              <a:rPr lang="ar-EG" sz="1400" dirty="0">
                <a:latin typeface="Alexandria" pitchFamily="2" charset="-78"/>
                <a:cs typeface="Alexandria" pitchFamily="2" charset="-78"/>
              </a:rPr>
              <a:t>: يقصد البيئة الطبيعية، التربة، الماء والهواء. ولقد أصبحت المؤسسات تسعى إلى التقليل من الآثار السلبية لأنشطتها على البيئة وهو ما يصطلح عليه بتخضير الأعمال.</a:t>
            </a:r>
          </a:p>
          <a:p>
            <a:pPr marL="0" indent="0" algn="r" defTabSz="914400" rtl="1" eaLnBrk="1" latinLnBrk="0" hangingPunct="1">
              <a:lnSpc>
                <a:spcPct val="200000"/>
              </a:lnSpc>
              <a:spcBef>
                <a:spcPts val="1000"/>
              </a:spcBef>
              <a:buNone/>
            </a:pPr>
            <a:endParaRPr lang="ar-EG" sz="14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r>
              <a:rPr lang="ar-EG" sz="1400" dirty="0">
                <a:latin typeface="Alexandria" pitchFamily="2" charset="-78"/>
                <a:cs typeface="Alexandria" pitchFamily="2" charset="-78"/>
              </a:rPr>
              <a:t>يمكن الحكم على أداء المؤسسات في هذا المجال بما يلي: </a:t>
            </a:r>
            <a:r>
              <a:rPr lang="ar-EG" sz="1400" b="1" dirty="0">
                <a:latin typeface="Alexandria" pitchFamily="2" charset="-78"/>
                <a:cs typeface="Alexandria" pitchFamily="2" charset="-78"/>
              </a:rPr>
              <a:t>ربط الأداء البيئي ، الوقاية من التلوث، تثقيف الجمهور برسالة المؤسسة، وجود قسم خاص أو وحدة خاصة بالبيئة، تثقيف الجمهور بقضايا البيئة،  المشاركة مع جمعيات حماية البيئة...</a:t>
            </a:r>
            <a:endParaRPr lang="en-EG" sz="1400" b="1" dirty="0">
              <a:latin typeface="Alexandria" pitchFamily="2" charset="-78"/>
              <a:cs typeface="Alexandria" pitchFamily="2" charset="-78"/>
            </a:endParaRPr>
          </a:p>
        </p:txBody>
      </p:sp>
    </p:spTree>
    <p:extLst>
      <p:ext uri="{BB962C8B-B14F-4D97-AF65-F5344CB8AC3E}">
        <p14:creationId xmlns:p14="http://schemas.microsoft.com/office/powerpoint/2010/main" val="3967085013"/>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180431" y="1155869"/>
            <a:ext cx="11831137" cy="5477508"/>
          </a:xfrm>
        </p:spPr>
        <p:txBody>
          <a:bodyPr>
            <a:normAutofit/>
          </a:bodyPr>
          <a:lstStyle/>
          <a:p>
            <a:pPr marL="0" indent="0" algn="r" defTabSz="914400" rtl="1" eaLnBrk="1" latinLnBrk="0" hangingPunct="1">
              <a:lnSpc>
                <a:spcPct val="200000"/>
              </a:lnSpc>
              <a:spcBef>
                <a:spcPts val="1000"/>
              </a:spcBef>
              <a:buNone/>
            </a:pPr>
            <a:endParaRPr lang="ar-EG" sz="14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r>
              <a:rPr lang="ar-SA" sz="1400" dirty="0">
                <a:latin typeface="Alexandria" pitchFamily="2" charset="-78"/>
                <a:cs typeface="Alexandria" pitchFamily="2" charset="-78"/>
              </a:rPr>
              <a:t>بعد</a:t>
            </a:r>
            <a:r>
              <a:rPr lang="ar-SA" sz="1400" b="1" dirty="0">
                <a:latin typeface="Alexandria" pitchFamily="2" charset="-78"/>
                <a:cs typeface="Alexandria" pitchFamily="2" charset="-78"/>
              </a:rPr>
              <a:t> </a:t>
            </a:r>
            <a:r>
              <a:rPr lang="ar-EG" sz="1400" dirty="0">
                <a:latin typeface="Alexandria" pitchFamily="2" charset="-78"/>
                <a:cs typeface="Alexandria" pitchFamily="2" charset="-78"/>
              </a:rPr>
              <a:t>تحديد الأطراف ذات المصلحة ، تم تقييم ما حققته المؤسسة لكل لمتطلبات الأطراف المحددة. </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b="1" dirty="0">
                <a:latin typeface="Alexandria" pitchFamily="2" charset="-78"/>
                <a:cs typeface="Alexandria" pitchFamily="2" charset="-78"/>
              </a:rPr>
              <a:t>أصحاب الأسهم</a:t>
            </a:r>
            <a:r>
              <a:rPr lang="ar-EG" sz="1400" dirty="0">
                <a:latin typeface="Alexandria" pitchFamily="2" charset="-78"/>
                <a:cs typeface="Alexandria" pitchFamily="2" charset="-78"/>
              </a:rPr>
              <a:t>: تشير الأرقام إلى وصول الأرباح المتوقعة.</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b="1" dirty="0">
                <a:latin typeface="Alexandria" pitchFamily="2" charset="-78"/>
                <a:cs typeface="Alexandria" pitchFamily="2" charset="-78"/>
              </a:rPr>
              <a:t>الأفراد</a:t>
            </a:r>
            <a:r>
              <a:rPr lang="ar-EG" sz="1400" dirty="0">
                <a:latin typeface="Alexandria" pitchFamily="2" charset="-78"/>
                <a:cs typeface="Alexandria" pitchFamily="2" charset="-78"/>
              </a:rPr>
              <a:t>: يؤمن المجمع بأن احترام شخصية وكرامة كل عامل هي أساس تطور بيئة العمل المبنية على أساس الثقة المتبادلة والولاء الذي يثريه مساهمة كل فرد، لذا فإن المجمع يتبنى ما يلي:</a:t>
            </a:r>
          </a:p>
          <a:p>
            <a:pPr lvl="1" algn="r" rtl="1">
              <a:lnSpc>
                <a:spcPct val="200000"/>
              </a:lnSpc>
              <a:spcBef>
                <a:spcPts val="1000"/>
              </a:spcBef>
            </a:pPr>
            <a:r>
              <a:rPr lang="ar-EG" sz="1400" dirty="0">
                <a:latin typeface="Alexandria" pitchFamily="2" charset="-78"/>
                <a:cs typeface="Alexandria" pitchFamily="2" charset="-78"/>
              </a:rPr>
              <a:t> إجراء دورات تدريبية، تقديم خطابات شكر، تقديم مكافئات لما لها من تأثير كبير على السلوكيات والتي تمس جميع الأفراد (وفقا لشروط محددة). </a:t>
            </a:r>
          </a:p>
          <a:p>
            <a:pPr lvl="1" algn="r" rtl="1">
              <a:lnSpc>
                <a:spcPct val="200000"/>
              </a:lnSpc>
              <a:spcBef>
                <a:spcPts val="1000"/>
              </a:spcBef>
            </a:pPr>
            <a:r>
              <a:rPr lang="ar-EG" sz="1400" dirty="0">
                <a:latin typeface="Alexandria" pitchFamily="2" charset="-78"/>
                <a:cs typeface="Alexandria" pitchFamily="2" charset="-78"/>
              </a:rPr>
              <a:t>-إعداد وطرح استبيان يتعلق برضا الأفراد.</a:t>
            </a:r>
          </a:p>
          <a:p>
            <a:pPr lvl="1" algn="r" rtl="1">
              <a:lnSpc>
                <a:spcPct val="200000"/>
              </a:lnSpc>
              <a:spcBef>
                <a:spcPts val="1000"/>
              </a:spcBef>
            </a:pPr>
            <a:r>
              <a:rPr lang="ar-EG" sz="1400" dirty="0">
                <a:latin typeface="Alexandria" pitchFamily="2" charset="-78"/>
                <a:cs typeface="Alexandria" pitchFamily="2" charset="-78"/>
              </a:rPr>
              <a:t>إعداد برامج احتياطية للفترات الشتوية والفترات شديدة الحرارة. </a:t>
            </a:r>
          </a:p>
        </p:txBody>
      </p:sp>
    </p:spTree>
    <p:extLst>
      <p:ext uri="{BB962C8B-B14F-4D97-AF65-F5344CB8AC3E}">
        <p14:creationId xmlns:p14="http://schemas.microsoft.com/office/powerpoint/2010/main" val="1191289581"/>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397565" y="1155870"/>
            <a:ext cx="11251095" cy="5422730"/>
          </a:xfrm>
        </p:spPr>
        <p:txBody>
          <a:bodyPr>
            <a:normAutofit/>
          </a:bodyPr>
          <a:lstStyle/>
          <a:p>
            <a:pPr marL="0" indent="0" algn="r" defTabSz="914400" rtl="1" eaLnBrk="1" latinLnBrk="0" hangingPunct="1">
              <a:lnSpc>
                <a:spcPct val="200000"/>
              </a:lnSpc>
              <a:spcBef>
                <a:spcPts val="1000"/>
              </a:spcBef>
              <a:buNone/>
            </a:pPr>
            <a:endParaRPr lang="ar-EG" sz="14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r>
              <a:rPr lang="ar-EG" sz="1400" b="1" dirty="0">
                <a:latin typeface="Alexandria" pitchFamily="2" charset="-78"/>
                <a:cs typeface="Alexandria" pitchFamily="2" charset="-78"/>
              </a:rPr>
              <a:t> الزبائن</a:t>
            </a:r>
            <a:r>
              <a:rPr lang="ar-EG" sz="1400" dirty="0">
                <a:latin typeface="Alexandria" pitchFamily="2" charset="-78"/>
                <a:cs typeface="Alexandria" pitchFamily="2" charset="-78"/>
              </a:rPr>
              <a:t>: ينتظر الزبائن من أي مؤسسة منتجات بأسعار مناسبة ونوعية جيدة، تطوير مستمر للسلع والخدمات، التزام بمعالجة الأضرار التي تحدث بعد البيع...إلخ. لذلك يسعى مجمع صيدال لتحقيق كل هذا، من خلال:</a:t>
            </a:r>
          </a:p>
          <a:p>
            <a:pPr marL="0" indent="0" algn="r" defTabSz="914400" rtl="1" eaLnBrk="1" latinLnBrk="0" hangingPunct="1">
              <a:lnSpc>
                <a:spcPct val="200000"/>
              </a:lnSpc>
              <a:spcBef>
                <a:spcPts val="1000"/>
              </a:spcBef>
              <a:buNone/>
            </a:pPr>
            <a:r>
              <a:rPr lang="ar-EG" sz="1400" dirty="0">
                <a:latin typeface="Alexandria" pitchFamily="2" charset="-78"/>
                <a:cs typeface="Alexandria" pitchFamily="2" charset="-78"/>
              </a:rPr>
              <a:t>	- التعريف والتحديد الواضحين لجميع مراحل التصنيع واثبات قدرتها المستمرة على تحقيق النتائج المرجوة عن طريق إجراء الدراسات الضرورية.</a:t>
            </a:r>
          </a:p>
          <a:p>
            <a:pPr marL="0" indent="0" algn="r" defTabSz="914400" rtl="1" eaLnBrk="1" latinLnBrk="0" hangingPunct="1">
              <a:lnSpc>
                <a:spcPct val="200000"/>
              </a:lnSpc>
              <a:spcBef>
                <a:spcPts val="1000"/>
              </a:spcBef>
              <a:buNone/>
            </a:pPr>
            <a:r>
              <a:rPr lang="ar-EG" sz="1400" dirty="0">
                <a:latin typeface="Alexandria" pitchFamily="2" charset="-78"/>
                <a:cs typeface="Alexandria" pitchFamily="2" charset="-78"/>
              </a:rPr>
              <a:t>	- وجود ملصقات صحيحة، إجراءات وتعليمات معتمدة، وسائل تخزين ونقل ملائمة.</a:t>
            </a:r>
          </a:p>
          <a:p>
            <a:pPr marL="0" indent="0" algn="r" defTabSz="914400" rtl="1" eaLnBrk="1" latinLnBrk="0" hangingPunct="1">
              <a:lnSpc>
                <a:spcPct val="200000"/>
              </a:lnSpc>
              <a:spcBef>
                <a:spcPts val="1000"/>
              </a:spcBef>
              <a:buNone/>
            </a:pPr>
            <a:r>
              <a:rPr lang="ar-EG" sz="1400" dirty="0">
                <a:latin typeface="Alexandria" pitchFamily="2" charset="-78"/>
                <a:cs typeface="Alexandria" pitchFamily="2" charset="-78"/>
              </a:rPr>
              <a:t> 	- إعداد السجلات أثناء التصنيع حيث تظهر أن جميع الخطوات المحددة في طرق العمل والتعليمات قد اتخذت بالفعل، وأن كميات المستحضر قد تمت كما هو متوقع. وأن أي خروج على ذلك يجري تسجيله بدقة والتحقيق فيه. </a:t>
            </a:r>
          </a:p>
          <a:p>
            <a:pPr marL="0" indent="0" algn="r" defTabSz="914400" rtl="1" eaLnBrk="1" latinLnBrk="0" hangingPunct="1">
              <a:lnSpc>
                <a:spcPct val="200000"/>
              </a:lnSpc>
              <a:spcBef>
                <a:spcPts val="1000"/>
              </a:spcBef>
              <a:buNone/>
            </a:pPr>
            <a:r>
              <a:rPr lang="ar-EG" sz="1400" dirty="0">
                <a:latin typeface="Alexandria" pitchFamily="2" charset="-78"/>
                <a:cs typeface="Alexandria" pitchFamily="2" charset="-78"/>
              </a:rPr>
              <a:t>	-وجود نظام لاسترجاع المستحضرات غير المطابقة من الأسواق. </a:t>
            </a:r>
          </a:p>
          <a:p>
            <a:pPr marL="0" indent="0" algn="r" defTabSz="914400" rtl="1" eaLnBrk="1" latinLnBrk="0" hangingPunct="1">
              <a:lnSpc>
                <a:spcPct val="200000"/>
              </a:lnSpc>
              <a:spcBef>
                <a:spcPts val="1000"/>
              </a:spcBef>
              <a:buNone/>
            </a:pPr>
            <a:r>
              <a:rPr lang="ar-EG" sz="1400" dirty="0">
                <a:latin typeface="Alexandria" pitchFamily="2" charset="-78"/>
                <a:cs typeface="Alexandria" pitchFamily="2" charset="-78"/>
              </a:rPr>
              <a:t> 	- هناك نظام مناسب لمعالجة الشكاوى.</a:t>
            </a:r>
            <a:endParaRPr lang="en-EG" sz="1400" b="1" dirty="0">
              <a:latin typeface="Alexandria" pitchFamily="2" charset="-78"/>
              <a:cs typeface="Alexandria" pitchFamily="2" charset="-78"/>
            </a:endParaRPr>
          </a:p>
        </p:txBody>
      </p:sp>
    </p:spTree>
    <p:extLst>
      <p:ext uri="{BB962C8B-B14F-4D97-AF65-F5344CB8AC3E}">
        <p14:creationId xmlns:p14="http://schemas.microsoft.com/office/powerpoint/2010/main" val="1184786700"/>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424071" y="993912"/>
            <a:ext cx="11587498" cy="5584687"/>
          </a:xfrm>
        </p:spPr>
        <p:txBody>
          <a:bodyPr>
            <a:normAutofit fontScale="92500" lnSpcReduction="10000"/>
          </a:bodyPr>
          <a:lstStyle/>
          <a:p>
            <a:pPr marL="0" indent="0" algn="r" defTabSz="914400" rtl="1" eaLnBrk="1" latinLnBrk="0" hangingPunct="1">
              <a:lnSpc>
                <a:spcPct val="200000"/>
              </a:lnSpc>
              <a:spcBef>
                <a:spcPts val="1000"/>
              </a:spcBef>
              <a:buNone/>
            </a:pPr>
            <a:endParaRPr lang="ar-EG" sz="14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r>
              <a:rPr lang="ar-EG" sz="1400" b="1" dirty="0">
                <a:latin typeface="Alexandria" pitchFamily="2" charset="-78"/>
                <a:cs typeface="Alexandria" pitchFamily="2" charset="-78"/>
              </a:rPr>
              <a:t>المجتمع المحلي</a:t>
            </a:r>
            <a:r>
              <a:rPr lang="ar-EG" sz="1400" dirty="0">
                <a:latin typeface="Alexandria" pitchFamily="2" charset="-78"/>
                <a:cs typeface="Alexandria" pitchFamily="2" charset="-78"/>
              </a:rPr>
              <a:t>: </a:t>
            </a:r>
          </a:p>
          <a:p>
            <a:pPr marL="228600" indent="-228600" algn="r" defTabSz="914400" rtl="1" eaLnBrk="1" latinLnBrk="0" hangingPunct="1">
              <a:lnSpc>
                <a:spcPct val="200000"/>
              </a:lnSpc>
              <a:spcBef>
                <a:spcPts val="1000"/>
              </a:spcBef>
              <a:buFont typeface="Arial" panose="020B0604020202020204" pitchFamily="34" charset="0"/>
              <a:buChar char="•"/>
            </a:pPr>
            <a:r>
              <a:rPr lang="ar-EG" sz="1400" dirty="0">
                <a:latin typeface="Alexandria" pitchFamily="2" charset="-78"/>
                <a:cs typeface="Alexandria" pitchFamily="2" charset="-78"/>
              </a:rPr>
              <a:t>يتبنى المجمع عدة أنشطة تدخل في إطار التوعية ودعم المؤسسات العلمية : </a:t>
            </a:r>
          </a:p>
          <a:p>
            <a:pPr lvl="1" algn="r" rtl="1">
              <a:lnSpc>
                <a:spcPct val="200000"/>
              </a:lnSpc>
              <a:spcBef>
                <a:spcPts val="1000"/>
              </a:spcBef>
            </a:pPr>
            <a:r>
              <a:rPr lang="ar-EG" sz="1400" dirty="0">
                <a:latin typeface="Alexandria" pitchFamily="2" charset="-78"/>
                <a:cs typeface="Alexandria" pitchFamily="2" charset="-78"/>
              </a:rPr>
              <a:t>تنظيم مركز للقطاعات الصحية في ثلاثة مناطق تجارية. </a:t>
            </a:r>
          </a:p>
          <a:p>
            <a:pPr lvl="1" algn="r" rtl="1">
              <a:lnSpc>
                <a:spcPct val="200000"/>
              </a:lnSpc>
              <a:spcBef>
                <a:spcPts val="1000"/>
              </a:spcBef>
            </a:pPr>
            <a:r>
              <a:rPr lang="ar-EG" sz="1400" dirty="0">
                <a:latin typeface="Alexandria" pitchFamily="2" charset="-78"/>
                <a:cs typeface="Alexandria" pitchFamily="2" charset="-78"/>
              </a:rPr>
              <a:t>يقوم المجمع أيضا برعاية حدثين مهمين: تنظيم ندوات في إطار ترويج المنتجات الجديدة، ورعاية حصة (إرشادات طبية) بالتلفزيون الجزائري.</a:t>
            </a:r>
          </a:p>
          <a:p>
            <a:pPr lvl="1" algn="r" rtl="1">
              <a:lnSpc>
                <a:spcPct val="200000"/>
              </a:lnSpc>
              <a:spcBef>
                <a:spcPts val="1000"/>
              </a:spcBef>
            </a:pPr>
            <a:r>
              <a:rPr lang="ar-EG" sz="1400" dirty="0">
                <a:latin typeface="Alexandria" pitchFamily="2" charset="-78"/>
                <a:cs typeface="Alexandria" pitchFamily="2" charset="-78"/>
              </a:rPr>
              <a:t>قام المجمع برعاية قوافل طبية عالجت أكثر الأمراض انتشاراً مثل: أمراض القلب، أمراض الغدد، أمراض الحساسية، أمراض الجلد و أمراض العيون. </a:t>
            </a:r>
          </a:p>
          <a:p>
            <a:pPr marL="457200" lvl="1" indent="0" algn="r" rtl="1">
              <a:lnSpc>
                <a:spcPct val="200000"/>
              </a:lnSpc>
              <a:spcBef>
                <a:spcPts val="1000"/>
              </a:spcBef>
              <a:buNone/>
            </a:pPr>
            <a:endParaRPr lang="ar-EG" sz="1000" dirty="0">
              <a:latin typeface="Alexandria" pitchFamily="2" charset="-78"/>
              <a:cs typeface="Alexandria" pitchFamily="2" charset="-78"/>
            </a:endParaRPr>
          </a:p>
          <a:p>
            <a:pPr marL="457200" lvl="1" indent="0" algn="r" rtl="1">
              <a:lnSpc>
                <a:spcPct val="200000"/>
              </a:lnSpc>
              <a:spcBef>
                <a:spcPts val="1000"/>
              </a:spcBef>
              <a:buNone/>
            </a:pPr>
            <a:r>
              <a:rPr lang="ar-EG" sz="1400" b="1" dirty="0">
                <a:latin typeface="Alexandria" pitchFamily="2" charset="-78"/>
                <a:cs typeface="Alexandria" pitchFamily="2" charset="-78"/>
              </a:rPr>
              <a:t>البيئة: </a:t>
            </a:r>
          </a:p>
          <a:p>
            <a:pPr lvl="1" algn="r" rtl="1">
              <a:lnSpc>
                <a:spcPct val="200000"/>
              </a:lnSpc>
              <a:spcBef>
                <a:spcPts val="1000"/>
              </a:spcBef>
            </a:pPr>
            <a:r>
              <a:rPr lang="ar-EG" sz="1400" dirty="0">
                <a:latin typeface="Alexandria" pitchFamily="2" charset="-78"/>
                <a:cs typeface="Alexandria" pitchFamily="2" charset="-78"/>
              </a:rPr>
              <a:t>الاهتمام بالآثار البيئية للقرارات التي يتخذها.</a:t>
            </a:r>
          </a:p>
          <a:p>
            <a:pPr lvl="1" algn="r" rtl="1">
              <a:lnSpc>
                <a:spcPct val="200000"/>
              </a:lnSpc>
              <a:spcBef>
                <a:spcPts val="1000"/>
              </a:spcBef>
            </a:pPr>
            <a:r>
              <a:rPr lang="ar-EG" sz="1400" dirty="0">
                <a:latin typeface="Alexandria" pitchFamily="2" charset="-78"/>
                <a:cs typeface="Alexandria" pitchFamily="2" charset="-78"/>
              </a:rPr>
              <a:t>وجود قسم خاص بالبيئة تحت اسم المديرية المركزية للأمن والبيئة والتي تقوم بإعداد وتوجيه و تطبيق كل سياسات المجمع المتعلقة بالأمن الداخلي الصناعي والبيئي، حيث تقوم بمراقبة دورية لإجراءات الأمن للتأكد من تطبيق قواعد السلامة والصحة، وكذلك المصادقة على أعمال الصيانة والأعمال الجديدة.</a:t>
            </a:r>
            <a:endParaRPr lang="en-EG" sz="1400" dirty="0">
              <a:latin typeface="Alexandria" pitchFamily="2" charset="-78"/>
              <a:cs typeface="Alexandria" pitchFamily="2" charset="-78"/>
            </a:endParaRPr>
          </a:p>
        </p:txBody>
      </p:sp>
    </p:spTree>
    <p:extLst>
      <p:ext uri="{BB962C8B-B14F-4D97-AF65-F5344CB8AC3E}">
        <p14:creationId xmlns:p14="http://schemas.microsoft.com/office/powerpoint/2010/main" val="1362866523"/>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4529FF32-DE38-A25C-A058-AD798AC347EC}"/>
              </a:ext>
            </a:extLst>
          </p:cNvPr>
          <p:cNvSpPr>
            <a:spLocks noGrp="1"/>
          </p:cNvSpPr>
          <p:nvPr>
            <p:ph type="title"/>
          </p:nvPr>
        </p:nvSpPr>
        <p:spPr>
          <a:xfrm>
            <a:off x="838200" y="632344"/>
            <a:ext cx="10515600" cy="609250"/>
          </a:xfrm>
        </p:spPr>
        <p:txBody>
          <a:bodyPr>
            <a:normAutofit/>
          </a:bodyPr>
          <a:lstStyle/>
          <a:p>
            <a:pPr algn="r" rtl="1"/>
            <a:r>
              <a:rPr lang="ar-SA" sz="2400" b="1" dirty="0">
                <a:solidFill>
                  <a:srgbClr val="00AEEF"/>
                </a:solidFill>
                <a:latin typeface="Alexandria" pitchFamily="2" charset="-78"/>
                <a:cs typeface="Alexandria" pitchFamily="2" charset="-78"/>
              </a:rPr>
              <a:t>نظرية بناء العلاقات:</a:t>
            </a:r>
            <a:endParaRPr lang="en-EG" sz="24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180431" y="765235"/>
            <a:ext cx="11865795" cy="5813365"/>
          </a:xfrm>
        </p:spPr>
        <p:txBody>
          <a:bodyPr>
            <a:noAutofit/>
          </a:bodyPr>
          <a:lstStyle/>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r>
              <a:rPr lang="ar-EG" sz="1600" dirty="0">
                <a:latin typeface="Alexandria" pitchFamily="2" charset="-78"/>
                <a:cs typeface="Alexandria" pitchFamily="2" charset="-78"/>
              </a:rPr>
              <a:t>هي نظرية تشير الى أن الدور الرئيسي للعلاقات العامة ليس فقط </a:t>
            </a:r>
            <a:r>
              <a:rPr lang="ar-EG" sz="1600" b="1" dirty="0">
                <a:latin typeface="Alexandria" pitchFamily="2" charset="-78"/>
                <a:cs typeface="Alexandria" pitchFamily="2" charset="-78"/>
              </a:rPr>
              <a:t>نشر المعلومات أو تحسين الصورة الذهنية</a:t>
            </a:r>
            <a:r>
              <a:rPr lang="ar-EG" sz="1600" dirty="0">
                <a:latin typeface="Alexandria" pitchFamily="2" charset="-78"/>
                <a:cs typeface="Alexandria" pitchFamily="2" charset="-78"/>
              </a:rPr>
              <a:t>، بل يتمثل في </a:t>
            </a:r>
            <a:r>
              <a:rPr lang="ar-EG" sz="1600" b="1" dirty="0">
                <a:latin typeface="Alexandria" pitchFamily="2" charset="-78"/>
                <a:cs typeface="Alexandria" pitchFamily="2" charset="-78"/>
              </a:rPr>
              <a:t>بناء علاقات طويلة الأمد، متبادلة المنفعة، قائمة على الثقة والاحترام</a:t>
            </a:r>
            <a:r>
              <a:rPr lang="ar-EG" sz="1600" dirty="0">
                <a:latin typeface="Alexandria" pitchFamily="2" charset="-78"/>
                <a:cs typeface="Alexandria" pitchFamily="2" charset="-78"/>
              </a:rPr>
              <a:t> بين المنظمة وجماهيرها المختلفة.</a:t>
            </a:r>
          </a:p>
          <a:p>
            <a:pPr marL="0" indent="0" algn="r" defTabSz="914400" rtl="1" eaLnBrk="1" latinLnBrk="0" hangingPunct="1">
              <a:lnSpc>
                <a:spcPct val="200000"/>
              </a:lnSpc>
              <a:spcBef>
                <a:spcPts val="1000"/>
              </a:spcBef>
              <a:buNone/>
            </a:pPr>
            <a:r>
              <a:rPr lang="ar-EG" sz="1600" b="1" dirty="0">
                <a:latin typeface="Alexandria" pitchFamily="2" charset="-78"/>
                <a:cs typeface="Alexandria" pitchFamily="2" charset="-78"/>
              </a:rPr>
              <a:t>عناصر النظرية : </a:t>
            </a:r>
          </a:p>
          <a:p>
            <a:pPr algn="r" rtl="1">
              <a:lnSpc>
                <a:spcPct val="200000"/>
              </a:lnSpc>
            </a:pPr>
            <a:r>
              <a:rPr lang="ar-EG" sz="1600" b="1" dirty="0">
                <a:latin typeface="Alexandria" pitchFamily="2" charset="-78"/>
                <a:cs typeface="Alexandria" pitchFamily="2" charset="-78"/>
              </a:rPr>
              <a:t>1. العلاق</a:t>
            </a:r>
            <a:r>
              <a:rPr lang="ar-SA" sz="1600" b="1" dirty="0">
                <a:latin typeface="Alexandria" pitchFamily="2" charset="-78"/>
                <a:cs typeface="Alexandria" pitchFamily="2" charset="-78"/>
              </a:rPr>
              <a:t>ات</a:t>
            </a:r>
            <a:r>
              <a:rPr lang="ar-EG" sz="1600" b="1" dirty="0">
                <a:latin typeface="Alexandria" pitchFamily="2" charset="-78"/>
                <a:cs typeface="Alexandria" pitchFamily="2" charset="-78"/>
              </a:rPr>
              <a:t> كهدف استراتيجي</a:t>
            </a:r>
          </a:p>
          <a:p>
            <a:pPr marL="0" indent="0" algn="r" rtl="1">
              <a:lnSpc>
                <a:spcPct val="200000"/>
              </a:lnSpc>
              <a:buNone/>
            </a:pPr>
            <a:r>
              <a:rPr lang="ar-EG" sz="1400" dirty="0">
                <a:latin typeface="Alexandria" pitchFamily="2" charset="-78"/>
                <a:cs typeface="Alexandria" pitchFamily="2" charset="-78"/>
              </a:rPr>
              <a:t>العلاقات العامة لا تهدف فقط لإيصال الرسائل، بل إلى إنشاء "علاقات فعالة" تحقّق منفعة لكل الأطراف (المنظمة + الجمهور).</a:t>
            </a:r>
          </a:p>
          <a:p>
            <a:pPr algn="r" rtl="1">
              <a:lnSpc>
                <a:spcPct val="200000"/>
              </a:lnSpc>
            </a:pPr>
            <a:r>
              <a:rPr lang="ar-EG" sz="1600" b="1" dirty="0">
                <a:latin typeface="Alexandria" pitchFamily="2" charset="-78"/>
                <a:cs typeface="Alexandria" pitchFamily="2" charset="-78"/>
              </a:rPr>
              <a:t>2. المنفعة المتبادلة</a:t>
            </a:r>
            <a:endParaRPr lang="ar-SA" sz="1600" b="1" dirty="0">
              <a:latin typeface="Alexandria" pitchFamily="2" charset="-78"/>
              <a:cs typeface="Alexandria" pitchFamily="2" charset="-78"/>
            </a:endParaRPr>
          </a:p>
          <a:p>
            <a:pPr marL="0" indent="0" algn="r" rtl="1">
              <a:lnSpc>
                <a:spcPct val="200000"/>
              </a:lnSpc>
              <a:buNone/>
            </a:pPr>
            <a:r>
              <a:rPr lang="ar-EG" sz="1400" dirty="0">
                <a:latin typeface="Alexandria" pitchFamily="2" charset="-78"/>
                <a:cs typeface="Alexandria" pitchFamily="2" charset="-78"/>
              </a:rPr>
              <a:t>لا بد أن يشعر الطرفان بأن هناك منفعة متبادلة:</a:t>
            </a:r>
          </a:p>
          <a:p>
            <a:pPr lvl="1" algn="r" rtl="1">
              <a:lnSpc>
                <a:spcPct val="200000"/>
              </a:lnSpc>
            </a:pPr>
            <a:r>
              <a:rPr lang="ar-EG" sz="1400" dirty="0">
                <a:latin typeface="Alexandria" pitchFamily="2" charset="-78"/>
                <a:cs typeface="Alexandria" pitchFamily="2" charset="-78"/>
              </a:rPr>
              <a:t>الجمهور يحصل على المعلومة أو الخدمة أو الاحترام.</a:t>
            </a:r>
          </a:p>
          <a:p>
            <a:pPr lvl="1" algn="r" rtl="1">
              <a:lnSpc>
                <a:spcPct val="200000"/>
              </a:lnSpc>
            </a:pPr>
            <a:r>
              <a:rPr lang="ar-EG" sz="1400" dirty="0">
                <a:latin typeface="Alexandria" pitchFamily="2" charset="-78"/>
                <a:cs typeface="Alexandria" pitchFamily="2" charset="-78"/>
              </a:rPr>
              <a:t>المنظمة تكسب الثقة، الولاء، الدعم المجتمعي.</a:t>
            </a:r>
          </a:p>
          <a:p>
            <a:pPr marL="0" indent="0" algn="r" rtl="1">
              <a:lnSpc>
                <a:spcPct val="200000"/>
              </a:lnSpc>
              <a:buNone/>
            </a:pPr>
            <a:endParaRPr lang="en-EG" sz="1600" b="1" dirty="0">
              <a:latin typeface="Alexandria" pitchFamily="2" charset="-78"/>
              <a:cs typeface="Alexandria" pitchFamily="2" charset="-78"/>
            </a:endParaRPr>
          </a:p>
        </p:txBody>
      </p:sp>
    </p:spTree>
    <p:extLst>
      <p:ext uri="{BB962C8B-B14F-4D97-AF65-F5344CB8AC3E}">
        <p14:creationId xmlns:p14="http://schemas.microsoft.com/office/powerpoint/2010/main" val="3692812811"/>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838200" y="1241594"/>
            <a:ext cx="11061700" cy="5251281"/>
          </a:xfrm>
        </p:spPr>
        <p:txBody>
          <a:bodyPr>
            <a:noAutofit/>
          </a:bodyPr>
          <a:lstStyle/>
          <a:p>
            <a:pPr algn="r" rtl="1">
              <a:lnSpc>
                <a:spcPct val="200000"/>
              </a:lnSpc>
            </a:pPr>
            <a:r>
              <a:rPr lang="ar-EG" sz="1600" b="1" dirty="0">
                <a:latin typeface="Alexandria" pitchFamily="2" charset="-78"/>
                <a:cs typeface="Alexandria" pitchFamily="2" charset="-78"/>
              </a:rPr>
              <a:t>٣. الاستمرارية</a:t>
            </a:r>
          </a:p>
          <a:p>
            <a:pPr marL="0" indent="0" algn="r" rtl="1">
              <a:lnSpc>
                <a:spcPct val="200000"/>
              </a:lnSpc>
              <a:buNone/>
            </a:pPr>
            <a:r>
              <a:rPr lang="ar-EG" sz="1600" dirty="0">
                <a:latin typeface="Alexandria" pitchFamily="2" charset="-78"/>
                <a:cs typeface="Alexandria" pitchFamily="2" charset="-78"/>
              </a:rPr>
              <a:t>العلاقة ليست مؤقتة أو قائمة على أزمة فقط، بل تستمر على المدى الطويل مع التواصل الدائم.</a:t>
            </a:r>
          </a:p>
          <a:p>
            <a:pPr algn="r" rtl="1">
              <a:lnSpc>
                <a:spcPct val="200000"/>
              </a:lnSpc>
            </a:pPr>
            <a:r>
              <a:rPr lang="ar-EG" sz="1600" b="1" dirty="0">
                <a:latin typeface="Alexandria" pitchFamily="2" charset="-78"/>
                <a:cs typeface="Alexandria" pitchFamily="2" charset="-78"/>
              </a:rPr>
              <a:t>4. الاتصال ثنائي الاتجاه </a:t>
            </a:r>
          </a:p>
          <a:p>
            <a:pPr lvl="1" algn="r" rtl="1">
              <a:lnSpc>
                <a:spcPct val="200000"/>
              </a:lnSpc>
            </a:pPr>
            <a:r>
              <a:rPr lang="ar-EG" sz="1400" dirty="0">
                <a:latin typeface="Alexandria" pitchFamily="2" charset="-78"/>
                <a:cs typeface="Alexandria" pitchFamily="2" charset="-78"/>
              </a:rPr>
              <a:t>استماع المنظمة للجمهور.</a:t>
            </a:r>
          </a:p>
          <a:p>
            <a:pPr lvl="1" algn="r" rtl="1">
              <a:lnSpc>
                <a:spcPct val="200000"/>
              </a:lnSpc>
            </a:pPr>
            <a:r>
              <a:rPr lang="ar-EG" sz="1400" dirty="0">
                <a:latin typeface="Alexandria" pitchFamily="2" charset="-78"/>
                <a:cs typeface="Alexandria" pitchFamily="2" charset="-78"/>
              </a:rPr>
              <a:t>تفاعل فعّال من الطرفين.</a:t>
            </a:r>
          </a:p>
          <a:p>
            <a:pPr lvl="1" algn="r" rtl="1">
              <a:lnSpc>
                <a:spcPct val="200000"/>
              </a:lnSpc>
            </a:pPr>
            <a:r>
              <a:rPr lang="ar-EG" sz="1400" dirty="0">
                <a:latin typeface="Alexandria" pitchFamily="2" charset="-78"/>
                <a:cs typeface="Alexandria" pitchFamily="2" charset="-78"/>
              </a:rPr>
              <a:t>تجنب الاتصال الأحادي (مثل الإعلان فقط).</a:t>
            </a: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b="1" dirty="0">
              <a:latin typeface="Alexandria" pitchFamily="2" charset="-78"/>
              <a:cs typeface="Alexandria" pitchFamily="2" charset="-78"/>
            </a:endParaRPr>
          </a:p>
        </p:txBody>
      </p:sp>
    </p:spTree>
    <p:extLst>
      <p:ext uri="{BB962C8B-B14F-4D97-AF65-F5344CB8AC3E}">
        <p14:creationId xmlns:p14="http://schemas.microsoft.com/office/powerpoint/2010/main" val="1893777259"/>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p:txBody>
          <a:bodyPr>
            <a:normAutofit/>
          </a:bodyPr>
          <a:lstStyle/>
          <a:p>
            <a:pPr marL="0" indent="0" algn="r" rtl="1">
              <a:lnSpc>
                <a:spcPct val="200000"/>
              </a:lnSpc>
              <a:buNone/>
            </a:pPr>
            <a:r>
              <a:rPr lang="ar-EG" sz="1600" b="1" dirty="0">
                <a:latin typeface="Alexandria" pitchFamily="2" charset="-78"/>
                <a:cs typeface="Alexandria" pitchFamily="2" charset="-78"/>
              </a:rPr>
              <a:t>أهداف نظرية بناء العلاقات في العلاقات العامة: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تعزيز الصورة الذهنية</a:t>
            </a:r>
            <a:r>
              <a:rPr lang="ar-EG" sz="1600" dirty="0">
                <a:latin typeface="Alexandria" pitchFamily="2" charset="-78"/>
                <a:cs typeface="Alexandria" pitchFamily="2" charset="-78"/>
              </a:rPr>
              <a:t> للمنظمة.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تحقيق ولاء الجمهور</a:t>
            </a:r>
            <a:r>
              <a:rPr lang="ar-EG" sz="1600" dirty="0">
                <a:latin typeface="Alexandria" pitchFamily="2" charset="-78"/>
                <a:cs typeface="Alexandria" pitchFamily="2" charset="-78"/>
              </a:rPr>
              <a:t>.</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إدارة الأزمات</a:t>
            </a:r>
            <a:r>
              <a:rPr lang="ar-EG" sz="1600" dirty="0">
                <a:latin typeface="Alexandria" pitchFamily="2" charset="-78"/>
                <a:cs typeface="Alexandria" pitchFamily="2" charset="-78"/>
              </a:rPr>
              <a:t> بشكل فعّال من خلال علاقات مبنية مسبقًا.</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تحسين سمعة المؤسسة</a:t>
            </a:r>
            <a:r>
              <a:rPr lang="ar-EG" sz="1600" dirty="0">
                <a:latin typeface="Alexandria" pitchFamily="2" charset="-78"/>
                <a:cs typeface="Alexandria" pitchFamily="2" charset="-78"/>
              </a:rPr>
              <a:t> داخليًا وخارجيًا.</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تقوية الدعم المجتمعي</a:t>
            </a:r>
            <a:r>
              <a:rPr lang="ar-EG" sz="1600" dirty="0">
                <a:latin typeface="Alexandria" pitchFamily="2" charset="-78"/>
                <a:cs typeface="Alexandria" pitchFamily="2" charset="-78"/>
              </a:rPr>
              <a:t> والسياسي والإعلامي</a:t>
            </a:r>
          </a:p>
        </p:txBody>
      </p:sp>
    </p:spTree>
    <p:extLst>
      <p:ext uri="{BB962C8B-B14F-4D97-AF65-F5344CB8AC3E}">
        <p14:creationId xmlns:p14="http://schemas.microsoft.com/office/powerpoint/2010/main" val="2364674356"/>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E9BB9C48-4C9F-8945-6C92-82B207B30630}"/>
              </a:ext>
            </a:extLst>
          </p:cNvPr>
          <p:cNvSpPr>
            <a:spLocks noGrp="1"/>
          </p:cNvSpPr>
          <p:nvPr>
            <p:ph type="title"/>
          </p:nvPr>
        </p:nvSpPr>
        <p:spPr>
          <a:xfrm>
            <a:off x="838200" y="1014483"/>
            <a:ext cx="10515600" cy="984908"/>
          </a:xfrm>
        </p:spPr>
        <p:txBody>
          <a:bodyPr>
            <a:noAutofit/>
          </a:bodyPr>
          <a:lstStyle/>
          <a:p>
            <a:pPr algn="r" rtl="1">
              <a:lnSpc>
                <a:spcPct val="200000"/>
              </a:lnSpc>
            </a:pPr>
            <a:r>
              <a:rPr lang="ar-EG" sz="1600" b="1" dirty="0">
                <a:latin typeface="Alexandria" pitchFamily="2" charset="-78"/>
                <a:cs typeface="Alexandria" pitchFamily="2" charset="-78"/>
              </a:rPr>
              <a:t>أبعاد العلاقة الجيدة وفق النظرية:</a:t>
            </a:r>
            <a:br>
              <a:rPr lang="ar-EG" sz="1600" b="1" dirty="0">
                <a:latin typeface="Alexandria" pitchFamily="2" charset="-78"/>
                <a:cs typeface="Alexandria" pitchFamily="2" charset="-78"/>
              </a:rPr>
            </a:br>
            <a:r>
              <a:rPr lang="ar-EG" sz="1600" dirty="0">
                <a:latin typeface="Alexandria" pitchFamily="2" charset="-78"/>
                <a:cs typeface="Alexandria" pitchFamily="2" charset="-78"/>
              </a:rPr>
              <a:t>وفق الباحثين مثل </a:t>
            </a:r>
            <a:r>
              <a:rPr lang="en-US" sz="1600" b="1" dirty="0" err="1">
                <a:latin typeface="Alexandria" pitchFamily="2" charset="-78"/>
                <a:cs typeface="Alexandria" pitchFamily="2" charset="-78"/>
              </a:rPr>
              <a:t>Ledingham</a:t>
            </a:r>
            <a:r>
              <a:rPr lang="en-US" sz="1600" b="1" dirty="0">
                <a:latin typeface="Alexandria" pitchFamily="2" charset="-78"/>
                <a:cs typeface="Alexandria" pitchFamily="2" charset="-78"/>
              </a:rPr>
              <a:t> </a:t>
            </a:r>
            <a:r>
              <a:rPr lang="ar-EG" sz="1600" b="1" dirty="0">
                <a:latin typeface="Alexandria" pitchFamily="2" charset="-78"/>
                <a:cs typeface="Alexandria" pitchFamily="2" charset="-78"/>
              </a:rPr>
              <a:t>و</a:t>
            </a:r>
            <a:r>
              <a:rPr lang="en-US" sz="1600" b="1" dirty="0" err="1">
                <a:latin typeface="Alexandria" pitchFamily="2" charset="-78"/>
                <a:cs typeface="Alexandria" pitchFamily="2" charset="-78"/>
              </a:rPr>
              <a:t>Bruning</a:t>
            </a:r>
            <a:r>
              <a:rPr lang="en-US" sz="1600" dirty="0">
                <a:latin typeface="Alexandria" pitchFamily="2" charset="-78"/>
                <a:cs typeface="Alexandria" pitchFamily="2" charset="-78"/>
              </a:rPr>
              <a:t>، </a:t>
            </a:r>
            <a:r>
              <a:rPr lang="ar-SA" sz="1600" dirty="0">
                <a:latin typeface="Alexandria" pitchFamily="2" charset="-78"/>
                <a:cs typeface="Alexandria" pitchFamily="2" charset="-78"/>
              </a:rPr>
              <a:t> </a:t>
            </a:r>
            <a:r>
              <a:rPr lang="ar-EG" sz="1600" dirty="0">
                <a:latin typeface="Alexandria" pitchFamily="2" charset="-78"/>
                <a:cs typeface="Alexandria" pitchFamily="2" charset="-78"/>
              </a:rPr>
              <a:t>العلاقة الجيدة بين المؤسسة والجمهور تقوم على عدة أبعاد:</a:t>
            </a:r>
            <a:br>
              <a:rPr lang="ar-EG" sz="1600" dirty="0">
                <a:latin typeface="Alexandria" pitchFamily="2" charset="-78"/>
                <a:cs typeface="Alexandria" pitchFamily="2" charset="-78"/>
              </a:rPr>
            </a:br>
            <a:endParaRPr lang="en-EG" sz="1600" dirty="0">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p:txBody>
          <a:bodyPr>
            <a:normAutofit/>
          </a:bodyPr>
          <a:lstStyle/>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a:p>
            <a:pPr marL="0" indent="0" algn="r" defTabSz="914400" rtl="1" eaLnBrk="1" latinLnBrk="0" hangingPunct="1">
              <a:lnSpc>
                <a:spcPct val="200000"/>
              </a:lnSpc>
              <a:spcBef>
                <a:spcPts val="1000"/>
              </a:spcBef>
              <a:buNone/>
            </a:pPr>
            <a:endParaRPr lang="en-EG" sz="1600" b="1" dirty="0">
              <a:latin typeface="Alexandria" pitchFamily="2" charset="-78"/>
              <a:cs typeface="Alexandria" pitchFamily="2" charset="-78"/>
            </a:endParaRPr>
          </a:p>
        </p:txBody>
      </p:sp>
      <p:graphicFrame>
        <p:nvGraphicFramePr>
          <p:cNvPr id="7" name="Table 8">
            <a:extLst>
              <a:ext uri="{FF2B5EF4-FFF2-40B4-BE49-F238E27FC236}">
                <a16:creationId xmlns:a16="http://schemas.microsoft.com/office/drawing/2014/main" id="{69EC9F4C-396C-D0B6-730C-4963F8E877E5}"/>
              </a:ext>
            </a:extLst>
          </p:cNvPr>
          <p:cNvGraphicFramePr>
            <a:graphicFrameLocks noGrp="1"/>
          </p:cNvGraphicFramePr>
          <p:nvPr>
            <p:extLst>
              <p:ext uri="{D42A27DB-BD31-4B8C-83A1-F6EECF244321}">
                <p14:modId xmlns:p14="http://schemas.microsoft.com/office/powerpoint/2010/main" val="2268469994"/>
              </p:ext>
            </p:extLst>
          </p:nvPr>
        </p:nvGraphicFramePr>
        <p:xfrm>
          <a:off x="2032000" y="2111145"/>
          <a:ext cx="8128000" cy="4507614"/>
        </p:xfrm>
        <a:graphic>
          <a:graphicData uri="http://schemas.openxmlformats.org/drawingml/2006/table">
            <a:tbl>
              <a:tblPr firstRow="1" bandRow="1">
                <a:tableStyleId>{22838BEF-8BB2-4498-84A7-C5851F593DF1}</a:tableStyleId>
              </a:tblPr>
              <a:tblGrid>
                <a:gridCol w="4064000">
                  <a:extLst>
                    <a:ext uri="{9D8B030D-6E8A-4147-A177-3AD203B41FA5}">
                      <a16:colId xmlns:a16="http://schemas.microsoft.com/office/drawing/2014/main" val="3291780617"/>
                    </a:ext>
                  </a:extLst>
                </a:gridCol>
                <a:gridCol w="4064000">
                  <a:extLst>
                    <a:ext uri="{9D8B030D-6E8A-4147-A177-3AD203B41FA5}">
                      <a16:colId xmlns:a16="http://schemas.microsoft.com/office/drawing/2014/main" val="1968966495"/>
                    </a:ext>
                  </a:extLst>
                </a:gridCol>
              </a:tblGrid>
              <a:tr h="370840">
                <a:tc>
                  <a:txBody>
                    <a:bodyPr/>
                    <a:lstStyle/>
                    <a:p>
                      <a:pPr marL="0" algn="ctr" defTabSz="914400" rtl="1" eaLnBrk="1" latinLnBrk="0" hangingPunct="1">
                        <a:lnSpc>
                          <a:spcPct val="200000"/>
                        </a:lnSpc>
                      </a:pPr>
                      <a:r>
                        <a:rPr lang="ar-SA" sz="1600" dirty="0">
                          <a:latin typeface="Alexandria" pitchFamily="2" charset="-78"/>
                          <a:cs typeface="Alexandria" pitchFamily="2" charset="-78"/>
                        </a:rPr>
                        <a:t>التوضيح</a:t>
                      </a:r>
                      <a:endParaRPr lang="en-EG" sz="1600" dirty="0">
                        <a:latin typeface="Alexandria" pitchFamily="2" charset="-78"/>
                        <a:cs typeface="Alexandria" pitchFamily="2" charset="-78"/>
                      </a:endParaRPr>
                    </a:p>
                  </a:txBody>
                  <a:tcPr/>
                </a:tc>
                <a:tc>
                  <a:txBody>
                    <a:bodyPr/>
                    <a:lstStyle/>
                    <a:p>
                      <a:pPr marL="0" algn="ctr" defTabSz="914400" rtl="1" eaLnBrk="1" latinLnBrk="0" hangingPunct="1">
                        <a:lnSpc>
                          <a:spcPct val="200000"/>
                        </a:lnSpc>
                      </a:pPr>
                      <a:r>
                        <a:rPr lang="ar-SA" sz="1600" dirty="0">
                          <a:latin typeface="Alexandria" pitchFamily="2" charset="-78"/>
                          <a:cs typeface="Alexandria" pitchFamily="2" charset="-78"/>
                        </a:rPr>
                        <a:t>البعد</a:t>
                      </a:r>
                      <a:endParaRPr lang="en-EG" sz="1600" dirty="0">
                        <a:latin typeface="Alexandria" pitchFamily="2" charset="-78"/>
                        <a:cs typeface="Alexandria" pitchFamily="2" charset="-78"/>
                      </a:endParaRPr>
                    </a:p>
                  </a:txBody>
                  <a:tcPr/>
                </a:tc>
                <a:extLst>
                  <a:ext uri="{0D108BD9-81ED-4DB2-BD59-A6C34878D82A}">
                    <a16:rowId xmlns:a16="http://schemas.microsoft.com/office/drawing/2014/main" val="43684256"/>
                  </a:ext>
                </a:extLst>
              </a:tr>
              <a:tr h="370840">
                <a:tc>
                  <a:txBody>
                    <a:bodyPr/>
                    <a:lstStyle/>
                    <a:p>
                      <a:pPr marL="0" algn="r" defTabSz="914400" rtl="1" eaLnBrk="1" latinLnBrk="0" hangingPunct="1">
                        <a:lnSpc>
                          <a:spcPct val="200000"/>
                        </a:lnSpc>
                      </a:pPr>
                      <a:r>
                        <a:rPr lang="ar-EG" sz="1600" b="0" dirty="0">
                          <a:latin typeface="Alexandria" pitchFamily="2" charset="-78"/>
                          <a:cs typeface="Alexandria" pitchFamily="2" charset="-78"/>
                        </a:rPr>
                        <a:t>تصديق الجمهور لنية وأفعال المؤسسة.</a:t>
                      </a:r>
                      <a:endParaRPr lang="en-EG" sz="1600" dirty="0">
                        <a:latin typeface="Alexandria" pitchFamily="2" charset="-78"/>
                        <a:cs typeface="Alexandria" pitchFamily="2" charset="-78"/>
                      </a:endParaRPr>
                    </a:p>
                  </a:txBody>
                  <a:tcPr/>
                </a:tc>
                <a:tc>
                  <a:txBody>
                    <a:bodyPr/>
                    <a:lstStyle/>
                    <a:p>
                      <a:pPr marL="0" algn="r" defTabSz="914400" rtl="1" eaLnBrk="1" latinLnBrk="0" hangingPunct="1">
                        <a:lnSpc>
                          <a:spcPct val="200000"/>
                        </a:lnSpc>
                      </a:pPr>
                      <a:r>
                        <a:rPr lang="ar-EG" sz="1600" b="0" dirty="0">
                          <a:latin typeface="Alexandria" pitchFamily="2" charset="-78"/>
                          <a:cs typeface="Alexandria" pitchFamily="2" charset="-78"/>
                        </a:rPr>
                        <a:t>الثقة</a:t>
                      </a:r>
                      <a:endParaRPr lang="en-EG" sz="1600" dirty="0">
                        <a:latin typeface="Alexandria" pitchFamily="2" charset="-78"/>
                        <a:cs typeface="Alexandria" pitchFamily="2" charset="-78"/>
                      </a:endParaRPr>
                    </a:p>
                  </a:txBody>
                  <a:tcPr/>
                </a:tc>
                <a:extLst>
                  <a:ext uri="{0D108BD9-81ED-4DB2-BD59-A6C34878D82A}">
                    <a16:rowId xmlns:a16="http://schemas.microsoft.com/office/drawing/2014/main" val="3355022284"/>
                  </a:ext>
                </a:extLst>
              </a:tr>
              <a:tr h="370840">
                <a:tc>
                  <a:txBody>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lang="ar-EG" sz="1600" b="0" dirty="0">
                          <a:latin typeface="Alexandria" pitchFamily="2" charset="-78"/>
                          <a:cs typeface="Alexandria" pitchFamily="2" charset="-78"/>
                        </a:rPr>
                        <a:t>مدى التزام المؤسسة بالحفاظ على العلاقة.</a:t>
                      </a:r>
                    </a:p>
                  </a:txBody>
                  <a:tcPr/>
                </a:tc>
                <a:tc>
                  <a:txBody>
                    <a:bodyPr/>
                    <a:lstStyle/>
                    <a:p>
                      <a:pPr marL="0" algn="r" defTabSz="914400" rtl="1" eaLnBrk="1" latinLnBrk="0" hangingPunct="1">
                        <a:lnSpc>
                          <a:spcPct val="200000"/>
                        </a:lnSpc>
                      </a:pPr>
                      <a:r>
                        <a:rPr lang="ar-EG" sz="1600" b="0" dirty="0">
                          <a:latin typeface="Alexandria" pitchFamily="2" charset="-78"/>
                          <a:cs typeface="Alexandria" pitchFamily="2" charset="-78"/>
                        </a:rPr>
                        <a:t>الالتزام</a:t>
                      </a:r>
                      <a:endParaRPr lang="en-EG" sz="1600" dirty="0">
                        <a:latin typeface="Alexandria" pitchFamily="2" charset="-78"/>
                        <a:cs typeface="Alexandria" pitchFamily="2" charset="-78"/>
                      </a:endParaRPr>
                    </a:p>
                  </a:txBody>
                  <a:tcPr/>
                </a:tc>
                <a:extLst>
                  <a:ext uri="{0D108BD9-81ED-4DB2-BD59-A6C34878D82A}">
                    <a16:rowId xmlns:a16="http://schemas.microsoft.com/office/drawing/2014/main" val="3237363081"/>
                  </a:ext>
                </a:extLst>
              </a:tr>
              <a:tr h="370840">
                <a:tc>
                  <a:txBody>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lang="ar-EG" sz="1600" b="0" dirty="0">
                          <a:latin typeface="Alexandria" pitchFamily="2" charset="-78"/>
                          <a:cs typeface="Alexandria" pitchFamily="2" charset="-78"/>
                        </a:rPr>
                        <a:t>شعور الجمهور بالرضا عن تعامل المؤسسة.</a:t>
                      </a:r>
                    </a:p>
                  </a:txBody>
                  <a:tcPr/>
                </a:tc>
                <a:tc>
                  <a:txBody>
                    <a:bodyPr/>
                    <a:lstStyle/>
                    <a:p>
                      <a:pPr marL="0" algn="r" defTabSz="914400" rtl="1" eaLnBrk="1" latinLnBrk="0" hangingPunct="1">
                        <a:lnSpc>
                          <a:spcPct val="200000"/>
                        </a:lnSpc>
                      </a:pPr>
                      <a:r>
                        <a:rPr lang="ar-EG" sz="1600" b="0" dirty="0">
                          <a:latin typeface="Alexandria" pitchFamily="2" charset="-78"/>
                          <a:cs typeface="Alexandria" pitchFamily="2" charset="-78"/>
                        </a:rPr>
                        <a:t>الرضا</a:t>
                      </a:r>
                      <a:endParaRPr lang="en-EG" sz="1600" dirty="0">
                        <a:latin typeface="Alexandria" pitchFamily="2" charset="-78"/>
                        <a:cs typeface="Alexandria" pitchFamily="2" charset="-78"/>
                      </a:endParaRPr>
                    </a:p>
                  </a:txBody>
                  <a:tcPr/>
                </a:tc>
                <a:extLst>
                  <a:ext uri="{0D108BD9-81ED-4DB2-BD59-A6C34878D82A}">
                    <a16:rowId xmlns:a16="http://schemas.microsoft.com/office/drawing/2014/main" val="3634902690"/>
                  </a:ext>
                </a:extLst>
              </a:tr>
              <a:tr h="370840">
                <a:tc>
                  <a:txBody>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lang="ar-EG" sz="1600" b="0" dirty="0">
                          <a:latin typeface="Alexandria" pitchFamily="2" charset="-78"/>
                          <a:cs typeface="Alexandria" pitchFamily="2" charset="-78"/>
                        </a:rPr>
                        <a:t>فهم متبادل لاحتياجات وتوقعات كل طرف.</a:t>
                      </a:r>
                    </a:p>
                  </a:txBody>
                  <a:tcPr/>
                </a:tc>
                <a:tc>
                  <a:txBody>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lang="ar-EG" sz="1600" b="0" dirty="0">
                          <a:latin typeface="Alexandria" pitchFamily="2" charset="-78"/>
                          <a:cs typeface="Alexandria" pitchFamily="2" charset="-78"/>
                        </a:rPr>
                        <a:t>التفاهم المتبادل</a:t>
                      </a:r>
                    </a:p>
                    <a:p>
                      <a:pPr marL="0" algn="r" defTabSz="914400" rtl="1" eaLnBrk="1" latinLnBrk="0" hangingPunct="1">
                        <a:lnSpc>
                          <a:spcPct val="200000"/>
                        </a:lnSpc>
                      </a:pPr>
                      <a:endParaRPr lang="en-EG" sz="1600" dirty="0">
                        <a:latin typeface="Alexandria" pitchFamily="2" charset="-78"/>
                        <a:cs typeface="Alexandria" pitchFamily="2" charset="-78"/>
                      </a:endParaRPr>
                    </a:p>
                  </a:txBody>
                  <a:tcPr/>
                </a:tc>
                <a:extLst>
                  <a:ext uri="{0D108BD9-81ED-4DB2-BD59-A6C34878D82A}">
                    <a16:rowId xmlns:a16="http://schemas.microsoft.com/office/drawing/2014/main" val="3783599913"/>
                  </a:ext>
                </a:extLst>
              </a:tr>
              <a:tr h="370840">
                <a:tc>
                  <a:txBody>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lang="ar-EG" sz="1600" b="0" dirty="0">
                          <a:latin typeface="Alexandria" pitchFamily="2" charset="-78"/>
                          <a:cs typeface="Alexandria" pitchFamily="2" charset="-78"/>
                        </a:rPr>
                        <a:t>العلاقة تقوم على الأخذ والعطاء وليس طرف واحد فقط.</a:t>
                      </a:r>
                    </a:p>
                    <a:p>
                      <a:pPr marL="0" algn="r" defTabSz="914400" rtl="1" eaLnBrk="1" latinLnBrk="0" hangingPunct="1">
                        <a:lnSpc>
                          <a:spcPct val="200000"/>
                        </a:lnSpc>
                      </a:pPr>
                      <a:endParaRPr lang="en-EG" sz="1600" dirty="0">
                        <a:latin typeface="Alexandria" pitchFamily="2" charset="-78"/>
                        <a:cs typeface="Alexandria" pitchFamily="2" charset="-78"/>
                      </a:endParaRPr>
                    </a:p>
                  </a:txBody>
                  <a:tcPr/>
                </a:tc>
                <a:tc>
                  <a:txBody>
                    <a:bodyPr/>
                    <a:lstStyle/>
                    <a:p>
                      <a:pPr marL="0" algn="r" defTabSz="914400" rtl="1" eaLnBrk="1" latinLnBrk="0" hangingPunct="1">
                        <a:lnSpc>
                          <a:spcPct val="200000"/>
                        </a:lnSpc>
                      </a:pPr>
                      <a:r>
                        <a:rPr lang="ar-EG" sz="1600" b="0" dirty="0">
                          <a:latin typeface="Alexandria" pitchFamily="2" charset="-78"/>
                          <a:cs typeface="Alexandria" pitchFamily="2" charset="-78"/>
                        </a:rPr>
                        <a:t>التبادل</a:t>
                      </a:r>
                      <a:endParaRPr lang="en-EG" sz="1600" dirty="0">
                        <a:latin typeface="Alexandria" pitchFamily="2" charset="-78"/>
                        <a:cs typeface="Alexandria" pitchFamily="2" charset="-78"/>
                      </a:endParaRPr>
                    </a:p>
                  </a:txBody>
                  <a:tcPr/>
                </a:tc>
                <a:extLst>
                  <a:ext uri="{0D108BD9-81ED-4DB2-BD59-A6C34878D82A}">
                    <a16:rowId xmlns:a16="http://schemas.microsoft.com/office/drawing/2014/main" val="2048923711"/>
                  </a:ext>
                </a:extLst>
              </a:tr>
            </a:tbl>
          </a:graphicData>
        </a:graphic>
      </p:graphicFrame>
    </p:spTree>
    <p:extLst>
      <p:ext uri="{BB962C8B-B14F-4D97-AF65-F5344CB8AC3E}">
        <p14:creationId xmlns:p14="http://schemas.microsoft.com/office/powerpoint/2010/main" val="343418968"/>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23A8E3A0-19E0-642B-E645-30BF98EBFE22}"/>
              </a:ext>
            </a:extLst>
          </p:cNvPr>
          <p:cNvSpPr>
            <a:spLocks noGrp="1"/>
          </p:cNvSpPr>
          <p:nvPr>
            <p:ph type="title"/>
          </p:nvPr>
        </p:nvSpPr>
        <p:spPr>
          <a:xfrm>
            <a:off x="838200" y="944552"/>
            <a:ext cx="10515600" cy="732510"/>
          </a:xfrm>
        </p:spPr>
        <p:txBody>
          <a:bodyPr>
            <a:normAutofit/>
          </a:bodyPr>
          <a:lstStyle/>
          <a:p>
            <a:pPr algn="r" rtl="1"/>
            <a:r>
              <a:rPr lang="ar-EG" sz="1800" dirty="0">
                <a:latin typeface="Alexandria" pitchFamily="2" charset="-78"/>
                <a:cs typeface="Alexandria" pitchFamily="2" charset="-78"/>
              </a:rPr>
              <a:t>كيف يمكن قياس فعالية المؤسسة في بناء العلاقات؟ </a:t>
            </a:r>
            <a:br>
              <a:rPr lang="ar-EG" sz="1800" dirty="0">
                <a:latin typeface="Alexandria" pitchFamily="2" charset="-78"/>
                <a:cs typeface="Alexandria" pitchFamily="2" charset="-78"/>
              </a:rPr>
            </a:br>
            <a:endParaRPr lang="en-EG" sz="1800" dirty="0"/>
          </a:p>
        </p:txBody>
      </p:sp>
      <p:sp>
        <p:nvSpPr>
          <p:cNvPr id="4" name="Content Placeholder 3">
            <a:extLst>
              <a:ext uri="{FF2B5EF4-FFF2-40B4-BE49-F238E27FC236}">
                <a16:creationId xmlns:a16="http://schemas.microsoft.com/office/drawing/2014/main" id="{D2EEC919-67F2-9145-C002-96B288840D3A}"/>
              </a:ext>
            </a:extLst>
          </p:cNvPr>
          <p:cNvSpPr>
            <a:spLocks noGrp="1"/>
          </p:cNvSpPr>
          <p:nvPr>
            <p:ph idx="1"/>
          </p:nvPr>
        </p:nvSpPr>
        <p:spPr/>
        <p:txBody>
          <a:bodyPr/>
          <a:lstStyle/>
          <a:p>
            <a:endParaRPr lang="en-EG"/>
          </a:p>
        </p:txBody>
      </p:sp>
      <p:graphicFrame>
        <p:nvGraphicFramePr>
          <p:cNvPr id="5" name="Table 13">
            <a:extLst>
              <a:ext uri="{FF2B5EF4-FFF2-40B4-BE49-F238E27FC236}">
                <a16:creationId xmlns:a16="http://schemas.microsoft.com/office/drawing/2014/main" id="{7D91046B-A242-5300-A8C1-05BD5F213A53}"/>
              </a:ext>
            </a:extLst>
          </p:cNvPr>
          <p:cNvGraphicFramePr>
            <a:graphicFrameLocks/>
          </p:cNvGraphicFramePr>
          <p:nvPr>
            <p:extLst>
              <p:ext uri="{D42A27DB-BD31-4B8C-83A1-F6EECF244321}">
                <p14:modId xmlns:p14="http://schemas.microsoft.com/office/powerpoint/2010/main" val="4229168871"/>
              </p:ext>
            </p:extLst>
          </p:nvPr>
        </p:nvGraphicFramePr>
        <p:xfrm>
          <a:off x="838200" y="1825625"/>
          <a:ext cx="10515600" cy="4671040"/>
        </p:xfrm>
        <a:graphic>
          <a:graphicData uri="http://schemas.openxmlformats.org/drawingml/2006/table">
            <a:tbl>
              <a:tblPr firstRow="1" bandRow="1">
                <a:tableStyleId>{22838BEF-8BB2-4498-84A7-C5851F593DF1}</a:tableStyleId>
              </a:tblPr>
              <a:tblGrid>
                <a:gridCol w="5257800">
                  <a:extLst>
                    <a:ext uri="{9D8B030D-6E8A-4147-A177-3AD203B41FA5}">
                      <a16:colId xmlns:a16="http://schemas.microsoft.com/office/drawing/2014/main" val="3358267794"/>
                    </a:ext>
                  </a:extLst>
                </a:gridCol>
                <a:gridCol w="5257800">
                  <a:extLst>
                    <a:ext uri="{9D8B030D-6E8A-4147-A177-3AD203B41FA5}">
                      <a16:colId xmlns:a16="http://schemas.microsoft.com/office/drawing/2014/main" val="3149248534"/>
                    </a:ext>
                  </a:extLst>
                </a:gridCol>
              </a:tblGrid>
              <a:tr h="560056">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600" b="1" dirty="0">
                          <a:latin typeface="Alexandria" pitchFamily="2" charset="-78"/>
                          <a:cs typeface="Alexandria" pitchFamily="2" charset="-78"/>
                        </a:rPr>
                        <a:t>كيف تم تطبيقه عمليًا في المؤسسات؟</a:t>
                      </a:r>
                    </a:p>
                    <a:p>
                      <a:pPr marL="0" algn="r" defTabSz="914400" rtl="1" eaLnBrk="1" latinLnBrk="0" hangingPunct="1"/>
                      <a:endParaRPr lang="en-EG" sz="1600" b="1" dirty="0">
                        <a:latin typeface="Alexandria" pitchFamily="2" charset="-78"/>
                        <a:cs typeface="Alexandria" pitchFamily="2" charset="-78"/>
                      </a:endParaRPr>
                    </a:p>
                  </a:txBody>
                  <a:tcPr/>
                </a:tc>
                <a:tc>
                  <a:txBody>
                    <a:bodyPr/>
                    <a:lstStyle/>
                    <a:p>
                      <a:pPr marL="0" algn="r" defTabSz="914400" rtl="1" eaLnBrk="1" latinLnBrk="0" hangingPunct="1"/>
                      <a:r>
                        <a:rPr lang="ar-SA" sz="1600" b="1" dirty="0">
                          <a:latin typeface="Alexandria" pitchFamily="2" charset="-78"/>
                          <a:cs typeface="Alexandria" pitchFamily="2" charset="-78"/>
                        </a:rPr>
                        <a:t>البعد</a:t>
                      </a:r>
                      <a:endParaRPr lang="en-EG" sz="1600" b="1" dirty="0">
                        <a:latin typeface="Alexandria" pitchFamily="2" charset="-78"/>
                        <a:cs typeface="Alexandria" pitchFamily="2" charset="-78"/>
                      </a:endParaRPr>
                    </a:p>
                  </a:txBody>
                  <a:tcPr/>
                </a:tc>
                <a:extLst>
                  <a:ext uri="{0D108BD9-81ED-4DB2-BD59-A6C34878D82A}">
                    <a16:rowId xmlns:a16="http://schemas.microsoft.com/office/drawing/2014/main" val="1597162459"/>
                  </a:ext>
                </a:extLst>
              </a:tr>
              <a:tr h="80008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600" b="0" dirty="0">
                          <a:latin typeface="Alexandria" pitchFamily="2" charset="-78"/>
                          <a:cs typeface="Alexandria" pitchFamily="2" charset="-78"/>
                        </a:rPr>
                        <a:t>نشر تقارير شفافة صادقة ودقيقة.</a:t>
                      </a:r>
                    </a:p>
                  </a:txBody>
                  <a:tcPr/>
                </a:tc>
                <a:tc>
                  <a:txBody>
                    <a:bodyPr/>
                    <a:lstStyle/>
                    <a:p>
                      <a:pPr marL="0" algn="r" defTabSz="914400" rtl="1" eaLnBrk="1" latinLnBrk="0" hangingPunct="1"/>
                      <a:r>
                        <a:rPr lang="ar-EG" sz="1600" b="0" dirty="0">
                          <a:latin typeface="Alexandria" pitchFamily="2" charset="-78"/>
                          <a:cs typeface="Alexandria" pitchFamily="2" charset="-78"/>
                        </a:rPr>
                        <a:t>الثقة</a:t>
                      </a:r>
                      <a:endParaRPr lang="en-EG" sz="1600" b="0" dirty="0">
                        <a:latin typeface="Alexandria" pitchFamily="2" charset="-78"/>
                        <a:cs typeface="Alexandria" pitchFamily="2" charset="-78"/>
                      </a:endParaRPr>
                    </a:p>
                  </a:txBody>
                  <a:tcPr/>
                </a:tc>
                <a:extLst>
                  <a:ext uri="{0D108BD9-81ED-4DB2-BD59-A6C34878D82A}">
                    <a16:rowId xmlns:a16="http://schemas.microsoft.com/office/drawing/2014/main" val="1333486908"/>
                  </a:ext>
                </a:extLst>
              </a:tr>
              <a:tr h="800080">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600" b="0" dirty="0">
                          <a:latin typeface="Alexandria" pitchFamily="2" charset="-78"/>
                          <a:cs typeface="Alexandria" pitchFamily="2" charset="-78"/>
                        </a:rPr>
                        <a:t>قيام المؤسسات بتنفيذ برامج مسئولية اجتماعية طويلة الأمد مثل تعليم طلاب المدارس عن إعادة التدوير.</a:t>
                      </a:r>
                    </a:p>
                    <a:p>
                      <a:pPr marL="0" algn="r" defTabSz="914400" rtl="1" eaLnBrk="1" latinLnBrk="0" hangingPunct="1"/>
                      <a:endParaRPr lang="en-EG" sz="1600" b="0" dirty="0">
                        <a:latin typeface="Alexandria" pitchFamily="2" charset="-78"/>
                        <a:cs typeface="Alexandria" pitchFamily="2" charset="-78"/>
                      </a:endParaRPr>
                    </a:p>
                  </a:txBody>
                  <a:tcPr/>
                </a:tc>
                <a:tc>
                  <a:txBody>
                    <a:bodyPr/>
                    <a:lstStyle/>
                    <a:p>
                      <a:pPr marL="0" algn="r" defTabSz="914400" rtl="1" eaLnBrk="1" latinLnBrk="0" hangingPunct="1"/>
                      <a:r>
                        <a:rPr lang="ar-EG" sz="1600" b="0" dirty="0">
                          <a:latin typeface="Alexandria" pitchFamily="2" charset="-78"/>
                          <a:cs typeface="Alexandria" pitchFamily="2" charset="-78"/>
                        </a:rPr>
                        <a:t>الالتزام</a:t>
                      </a:r>
                      <a:endParaRPr lang="en-EG" sz="1600" b="0" dirty="0">
                        <a:latin typeface="Alexandria" pitchFamily="2" charset="-78"/>
                        <a:cs typeface="Alexandria" pitchFamily="2" charset="-78"/>
                      </a:endParaRPr>
                    </a:p>
                  </a:txBody>
                  <a:tcPr/>
                </a:tc>
                <a:extLst>
                  <a:ext uri="{0D108BD9-81ED-4DB2-BD59-A6C34878D82A}">
                    <a16:rowId xmlns:a16="http://schemas.microsoft.com/office/drawing/2014/main" val="352456392"/>
                  </a:ext>
                </a:extLst>
              </a:tr>
              <a:tr h="324477">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600" b="0" dirty="0">
                          <a:latin typeface="Alexandria" pitchFamily="2" charset="-78"/>
                          <a:cs typeface="Alexandria" pitchFamily="2" charset="-78"/>
                        </a:rPr>
                        <a:t>استطلاعات شهرية لقياس رضا العملاء وتحسين الخدمات وفقًا للنتائج.</a:t>
                      </a:r>
                    </a:p>
                    <a:p>
                      <a:pPr marL="0" algn="r" defTabSz="914400" rtl="1" eaLnBrk="1" latinLnBrk="0" hangingPunct="1"/>
                      <a:endParaRPr lang="en-EG" sz="1600" b="0" dirty="0">
                        <a:latin typeface="Alexandria" pitchFamily="2" charset="-78"/>
                        <a:cs typeface="Alexandria" pitchFamily="2" charset="-78"/>
                      </a:endParaRPr>
                    </a:p>
                  </a:txBody>
                  <a:tcPr/>
                </a:tc>
                <a:tc>
                  <a:txBody>
                    <a:bodyPr/>
                    <a:lstStyle/>
                    <a:p>
                      <a:pPr marL="0" algn="r" defTabSz="914400" rtl="1" eaLnBrk="1" latinLnBrk="0" hangingPunct="1"/>
                      <a:r>
                        <a:rPr lang="ar-EG" sz="1600" b="0" dirty="0">
                          <a:latin typeface="Alexandria" pitchFamily="2" charset="-78"/>
                          <a:cs typeface="Alexandria" pitchFamily="2" charset="-78"/>
                        </a:rPr>
                        <a:t>الرضا </a:t>
                      </a:r>
                      <a:endParaRPr lang="en-EG" sz="1600" b="0" dirty="0">
                        <a:latin typeface="Alexandria" pitchFamily="2" charset="-78"/>
                        <a:cs typeface="Alexandria" pitchFamily="2" charset="-78"/>
                      </a:endParaRPr>
                    </a:p>
                  </a:txBody>
                  <a:tcPr/>
                </a:tc>
                <a:extLst>
                  <a:ext uri="{0D108BD9-81ED-4DB2-BD59-A6C34878D82A}">
                    <a16:rowId xmlns:a16="http://schemas.microsoft.com/office/drawing/2014/main" val="3308014685"/>
                  </a:ext>
                </a:extLst>
              </a:tr>
              <a:tr h="560056">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600" b="0" dirty="0">
                          <a:latin typeface="Alexandria" pitchFamily="2" charset="-78"/>
                          <a:cs typeface="Alexandria" pitchFamily="2" charset="-78"/>
                        </a:rPr>
                        <a:t>عقد ورش عمل مع سكان الأحياء للاستماع لمقترحاتهم وتطوير الخدمات.</a:t>
                      </a:r>
                    </a:p>
                    <a:p>
                      <a:pPr marL="0" algn="r" defTabSz="914400" rtl="1" eaLnBrk="1" latinLnBrk="0" hangingPunct="1"/>
                      <a:endParaRPr lang="en-EG" sz="1600" b="0" dirty="0">
                        <a:latin typeface="Alexandria" pitchFamily="2" charset="-78"/>
                        <a:cs typeface="Alexandria" pitchFamily="2" charset="-78"/>
                      </a:endParaRPr>
                    </a:p>
                  </a:txBody>
                  <a:tcPr/>
                </a:tc>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600" b="0" dirty="0">
                          <a:latin typeface="Alexandria" pitchFamily="2" charset="-78"/>
                          <a:cs typeface="Alexandria" pitchFamily="2" charset="-78"/>
                        </a:rPr>
                        <a:t>التفاهم المتبادل</a:t>
                      </a:r>
                    </a:p>
                    <a:p>
                      <a:pPr marL="0" algn="r" defTabSz="914400" rtl="1" eaLnBrk="1" latinLnBrk="0" hangingPunct="1"/>
                      <a:endParaRPr lang="en-EG" sz="1600" b="0" dirty="0">
                        <a:latin typeface="Alexandria" pitchFamily="2" charset="-78"/>
                        <a:cs typeface="Alexandria" pitchFamily="2" charset="-78"/>
                      </a:endParaRPr>
                    </a:p>
                  </a:txBody>
                  <a:tcPr/>
                </a:tc>
                <a:extLst>
                  <a:ext uri="{0D108BD9-81ED-4DB2-BD59-A6C34878D82A}">
                    <a16:rowId xmlns:a16="http://schemas.microsoft.com/office/drawing/2014/main" val="2827929362"/>
                  </a:ext>
                </a:extLst>
              </a:tr>
              <a:tr h="324477">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600" b="0" dirty="0">
                          <a:latin typeface="Alexandria" pitchFamily="2" charset="-78"/>
                          <a:cs typeface="Alexandria" pitchFamily="2" charset="-78"/>
                        </a:rPr>
                        <a:t>الشركة تمنح خصومات على المنتجات الصديقة للبيئة مقابل تسليم المواد القابلة لإعادة التدوير.</a:t>
                      </a:r>
                    </a:p>
                    <a:p>
                      <a:pPr marL="0" algn="r" defTabSz="914400" rtl="1" eaLnBrk="1" latinLnBrk="0" hangingPunct="1"/>
                      <a:endParaRPr lang="en-EG" sz="1600" b="0" dirty="0">
                        <a:latin typeface="Alexandria" pitchFamily="2" charset="-78"/>
                        <a:cs typeface="Alexandria" pitchFamily="2" charset="-78"/>
                      </a:endParaRPr>
                    </a:p>
                  </a:txBody>
                  <a:tcPr/>
                </a:tc>
                <a:tc>
                  <a:txBody>
                    <a:bodyPr/>
                    <a:lstStyle/>
                    <a:p>
                      <a:pPr marL="0" algn="r" defTabSz="914400" rtl="1" eaLnBrk="1" latinLnBrk="0" hangingPunct="1"/>
                      <a:r>
                        <a:rPr lang="ar-EG" sz="1600" b="0" dirty="0">
                          <a:latin typeface="Alexandria" pitchFamily="2" charset="-78"/>
                          <a:cs typeface="Alexandria" pitchFamily="2" charset="-78"/>
                        </a:rPr>
                        <a:t>التبادل</a:t>
                      </a:r>
                      <a:endParaRPr lang="en-EG" sz="1600" b="0" dirty="0">
                        <a:latin typeface="Alexandria" pitchFamily="2" charset="-78"/>
                        <a:cs typeface="Alexandria" pitchFamily="2" charset="-78"/>
                      </a:endParaRPr>
                    </a:p>
                  </a:txBody>
                  <a:tcPr/>
                </a:tc>
                <a:extLst>
                  <a:ext uri="{0D108BD9-81ED-4DB2-BD59-A6C34878D82A}">
                    <a16:rowId xmlns:a16="http://schemas.microsoft.com/office/drawing/2014/main" val="4200547708"/>
                  </a:ext>
                </a:extLst>
              </a:tr>
            </a:tbl>
          </a:graphicData>
        </a:graphic>
      </p:graphicFrame>
    </p:spTree>
    <p:extLst>
      <p:ext uri="{BB962C8B-B14F-4D97-AF65-F5344CB8AC3E}">
        <p14:creationId xmlns:p14="http://schemas.microsoft.com/office/powerpoint/2010/main" val="2497713993"/>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838200" y="973371"/>
            <a:ext cx="10770704" cy="5203592"/>
          </a:xfrm>
        </p:spPr>
        <p:txBody>
          <a:bodyPr>
            <a:normAutofit/>
          </a:bodyPr>
          <a:lstStyle/>
          <a:p>
            <a:pPr algn="r" rtl="1">
              <a:lnSpc>
                <a:spcPct val="200000"/>
              </a:lnSpc>
            </a:pPr>
            <a:r>
              <a:rPr lang="ar-EG" sz="1600" b="1" dirty="0">
                <a:latin typeface="Alexandria" pitchFamily="2" charset="-78"/>
                <a:cs typeface="Alexandria" pitchFamily="2" charset="-78"/>
              </a:rPr>
              <a:t>استراتيجيات الاتصال التي يمكن استخدامها:</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وسائل التواصل الاجتماعي</a:t>
            </a:r>
            <a:r>
              <a:rPr lang="ar-EG" sz="1600" dirty="0">
                <a:latin typeface="Alexandria" pitchFamily="2" charset="-78"/>
                <a:cs typeface="Alexandria" pitchFamily="2" charset="-78"/>
              </a:rPr>
              <a:t>: لنشر معلومات، فيديوهات تعليمية، والرد على الأسئلة.</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رسائل بريدية شهرية</a:t>
            </a:r>
            <a:r>
              <a:rPr lang="ar-EG" sz="1600" dirty="0">
                <a:latin typeface="Alexandria" pitchFamily="2" charset="-78"/>
                <a:cs typeface="Alexandria" pitchFamily="2" charset="-78"/>
              </a:rPr>
              <a:t>: تحتوي على نصائح بيئية وتحديثات حول المشاريع.</a:t>
            </a:r>
          </a:p>
          <a:p>
            <a:pPr algn="r" rtl="1">
              <a:lnSpc>
                <a:spcPct val="200000"/>
              </a:lnSpc>
              <a:buFont typeface="Arial" panose="020B0604020202020204" pitchFamily="34" charset="0"/>
              <a:buChar char="•"/>
            </a:pPr>
            <a:r>
              <a:rPr lang="ar-EG" sz="1600" b="1" dirty="0">
                <a:latin typeface="Alexandria" pitchFamily="2" charset="-78"/>
                <a:cs typeface="Alexandria" pitchFamily="2" charset="-78"/>
              </a:rPr>
              <a:t>منصات تفاعلية</a:t>
            </a:r>
            <a:r>
              <a:rPr lang="ar-EG" sz="1600" dirty="0">
                <a:latin typeface="Alexandria" pitchFamily="2" charset="-78"/>
                <a:cs typeface="Alexandria" pitchFamily="2" charset="-78"/>
              </a:rPr>
              <a:t>: مثل تطبيق إلكتروني يتيح تتبع مساهمات الأفراد في التدوير.</a:t>
            </a:r>
          </a:p>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2239001258"/>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838200" y="973371"/>
            <a:ext cx="10770704" cy="5203592"/>
          </a:xfrm>
        </p:spPr>
        <p:txBody>
          <a:bodyPr>
            <a:normAutofit/>
          </a:bodyPr>
          <a:lstStyle/>
          <a:p>
            <a:pPr marL="0" indent="0" algn="r" rtl="1">
              <a:lnSpc>
                <a:spcPct val="200000"/>
              </a:lnSpc>
              <a:buNone/>
            </a:pPr>
            <a:r>
              <a:rPr lang="ar-EG" sz="1600" b="1" dirty="0">
                <a:latin typeface="Alexandria" pitchFamily="2" charset="-78"/>
                <a:cs typeface="Alexandria" pitchFamily="2" charset="-78"/>
              </a:rPr>
              <a:t>اذا الدروس المستفادة من النظريتين:</a:t>
            </a:r>
          </a:p>
          <a:p>
            <a:pPr algn="r" rtl="1">
              <a:lnSpc>
                <a:spcPct val="200000"/>
              </a:lnSpc>
            </a:pPr>
            <a:r>
              <a:rPr lang="ar-EG" sz="1600" dirty="0">
                <a:latin typeface="Alexandria" pitchFamily="2" charset="-78"/>
                <a:cs typeface="Alexandria" pitchFamily="2" charset="-78"/>
              </a:rPr>
              <a:t>العلاقة المستمرة تبني </a:t>
            </a:r>
            <a:r>
              <a:rPr lang="ar-EG" sz="1600" b="1" dirty="0">
                <a:latin typeface="Alexandria" pitchFamily="2" charset="-78"/>
                <a:cs typeface="Alexandria" pitchFamily="2" charset="-78"/>
              </a:rPr>
              <a:t>ولاءً طويل الأمد</a:t>
            </a:r>
            <a:r>
              <a:rPr lang="ar-EG" sz="1600" dirty="0">
                <a:latin typeface="Alexandria" pitchFamily="2" charset="-78"/>
                <a:cs typeface="Alexandria" pitchFamily="2" charset="-78"/>
              </a:rPr>
              <a:t>، وليس مجرد رضا مؤقت.</a:t>
            </a:r>
          </a:p>
          <a:p>
            <a:pPr algn="r" rtl="1">
              <a:lnSpc>
                <a:spcPct val="200000"/>
              </a:lnSpc>
            </a:pPr>
            <a:r>
              <a:rPr lang="ar-EG" sz="1600" dirty="0">
                <a:latin typeface="Alexandria" pitchFamily="2" charset="-78"/>
                <a:cs typeface="Alexandria" pitchFamily="2" charset="-78"/>
              </a:rPr>
              <a:t>الاستماع والتفاعل يعزز </a:t>
            </a:r>
            <a:r>
              <a:rPr lang="ar-EG" sz="1600" b="1" dirty="0">
                <a:latin typeface="Alexandria" pitchFamily="2" charset="-78"/>
                <a:cs typeface="Alexandria" pitchFamily="2" charset="-78"/>
              </a:rPr>
              <a:t>الثقة</a:t>
            </a:r>
            <a:r>
              <a:rPr lang="ar-EG" sz="1600" dirty="0">
                <a:latin typeface="Alexandria" pitchFamily="2" charset="-78"/>
                <a:cs typeface="Alexandria" pitchFamily="2" charset="-78"/>
              </a:rPr>
              <a:t> أكثر من الإعلانات فقط.</a:t>
            </a:r>
          </a:p>
          <a:p>
            <a:pPr algn="r" rtl="1">
              <a:lnSpc>
                <a:spcPct val="200000"/>
              </a:lnSpc>
            </a:pPr>
            <a:r>
              <a:rPr lang="ar-EG" sz="1600" dirty="0">
                <a:latin typeface="Alexandria" pitchFamily="2" charset="-78"/>
                <a:cs typeface="Alexandria" pitchFamily="2" charset="-78"/>
              </a:rPr>
              <a:t>المنفعة المتبادلة تجعل الجمهور </a:t>
            </a:r>
            <a:r>
              <a:rPr lang="ar-EG" sz="1600" b="1" dirty="0">
                <a:latin typeface="Alexandria" pitchFamily="2" charset="-78"/>
                <a:cs typeface="Alexandria" pitchFamily="2" charset="-78"/>
              </a:rPr>
              <a:t>شريكًا وليس مجرد متلقي</a:t>
            </a:r>
            <a:r>
              <a:rPr lang="ar-EG" sz="1600" dirty="0">
                <a:latin typeface="Alexandria" pitchFamily="2" charset="-78"/>
                <a:cs typeface="Alexandria" pitchFamily="2" charset="-78"/>
              </a:rPr>
              <a:t>.</a:t>
            </a:r>
          </a:p>
          <a:p>
            <a:pPr marL="0" indent="0" algn="r" defTabSz="914400" rtl="1" eaLnBrk="1" latinLnBrk="0" hangingPunct="1">
              <a:lnSpc>
                <a:spcPct val="200000"/>
              </a:lnSpc>
              <a:spcBef>
                <a:spcPts val="1000"/>
              </a:spcBef>
              <a:buNone/>
            </a:pPr>
            <a:endParaRPr lang="ar-EG" sz="1600" dirty="0">
              <a:latin typeface="Alexandria" pitchFamily="2" charset="-78"/>
              <a:cs typeface="Alexandria" pitchFamily="2" charset="-78"/>
            </a:endParaRPr>
          </a:p>
        </p:txBody>
      </p:sp>
    </p:spTree>
    <p:extLst>
      <p:ext uri="{BB962C8B-B14F-4D97-AF65-F5344CB8AC3E}">
        <p14:creationId xmlns:p14="http://schemas.microsoft.com/office/powerpoint/2010/main" val="2019127097"/>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Box 18"/>
          <p:cNvSpPr txBox="1"/>
          <p:nvPr/>
        </p:nvSpPr>
        <p:spPr>
          <a:xfrm>
            <a:off x="5692422" y="3528595"/>
            <a:ext cx="1091009"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 </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3417E732-1229-5699-6057-B807D2C49EA6}"/>
              </a:ext>
            </a:extLst>
          </p:cNvPr>
          <p:cNvSpPr>
            <a:spLocks noGrp="1"/>
          </p:cNvSpPr>
          <p:nvPr>
            <p:ph type="title"/>
          </p:nvPr>
        </p:nvSpPr>
        <p:spPr>
          <a:xfrm>
            <a:off x="838200" y="1071339"/>
            <a:ext cx="10515600" cy="619349"/>
          </a:xfrm>
        </p:spPr>
        <p:txBody>
          <a:bodyPr>
            <a:normAutofit/>
          </a:bodyPr>
          <a:lstStyle/>
          <a:p>
            <a:pPr algn="r" rtl="1"/>
            <a:r>
              <a:rPr lang="en-EG" sz="1800" b="1" dirty="0">
                <a:solidFill>
                  <a:srgbClr val="00AEEF"/>
                </a:solidFill>
                <a:latin typeface="Alexandria" pitchFamily="2" charset="-78"/>
                <a:cs typeface="Alexandria" pitchFamily="2" charset="-78"/>
              </a:rPr>
              <a:t>م</a:t>
            </a:r>
            <a:r>
              <a:rPr lang="ar-SA" sz="1800" b="1" dirty="0">
                <a:solidFill>
                  <a:srgbClr val="00AEEF"/>
                </a:solidFill>
                <a:latin typeface="Alexandria" pitchFamily="2" charset="-78"/>
                <a:cs typeface="Alexandria" pitchFamily="2" charset="-78"/>
              </a:rPr>
              <a:t>لخص المحاضرة</a:t>
            </a:r>
            <a:r>
              <a:rPr lang="en-US" sz="1800" b="1" dirty="0">
                <a:solidFill>
                  <a:srgbClr val="00AEEF"/>
                </a:solidFill>
                <a:latin typeface="Alexandria" pitchFamily="2" charset="-78"/>
                <a:cs typeface="Alexandria" pitchFamily="2" charset="-78"/>
              </a:rPr>
              <a:t>:</a:t>
            </a:r>
            <a:endParaRPr lang="en-EG" sz="18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9C1332E7-7118-AA09-9D09-E067547FC86E}"/>
              </a:ext>
            </a:extLst>
          </p:cNvPr>
          <p:cNvSpPr>
            <a:spLocks noGrp="1"/>
          </p:cNvSpPr>
          <p:nvPr>
            <p:ph idx="1"/>
          </p:nvPr>
        </p:nvSpPr>
        <p:spPr>
          <a:xfrm>
            <a:off x="365760" y="1690688"/>
            <a:ext cx="11534140" cy="4990528"/>
          </a:xfrm>
        </p:spPr>
        <p:txBody>
          <a:bodyPr>
            <a:normAutofit/>
          </a:bodyPr>
          <a:lstStyle/>
          <a:p>
            <a:pPr marL="0" indent="0" algn="r" defTabSz="914400" rtl="1" eaLnBrk="1" latinLnBrk="0" hangingPunct="1">
              <a:lnSpc>
                <a:spcPct val="200000"/>
              </a:lnSpc>
              <a:spcBef>
                <a:spcPts val="1000"/>
              </a:spcBef>
              <a:buNone/>
            </a:pPr>
            <a:r>
              <a:rPr lang="ar-EG" sz="1600" dirty="0">
                <a:latin typeface="Alexandria" pitchFamily="2" charset="-78"/>
                <a:cs typeface="Alexandria" pitchFamily="2" charset="-78"/>
              </a:rPr>
              <a:t>أجابت هذه المحاضرة على عدة أسئلة :</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b="1" dirty="0">
                <a:latin typeface="Alexandria" pitchFamily="2" charset="-78"/>
                <a:cs typeface="Alexandria" pitchFamily="2" charset="-78"/>
              </a:rPr>
              <a:t>من هم أصحاب المصلحة ؟ </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b="1" dirty="0">
                <a:latin typeface="Alexandria" pitchFamily="2" charset="-78"/>
                <a:cs typeface="Alexandria" pitchFamily="2" charset="-78"/>
              </a:rPr>
              <a:t>على أي أساس تم تقسيم أصحاب المصلحة؟</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b="1" dirty="0">
                <a:latin typeface="Alexandria" pitchFamily="2" charset="-78"/>
                <a:cs typeface="Alexandria" pitchFamily="2" charset="-78"/>
              </a:rPr>
              <a:t>ما أسس التعامل مع كل فئة من أصحاب المصالح؟</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b="1" dirty="0">
                <a:latin typeface="Alexandria" pitchFamily="2" charset="-78"/>
                <a:cs typeface="Alexandria" pitchFamily="2" charset="-78"/>
              </a:rPr>
              <a:t>ما أهمية أصحاب المصلحة للمؤسسة؟</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b="1" dirty="0">
                <a:latin typeface="Alexandria" pitchFamily="2" charset="-78"/>
                <a:cs typeface="Alexandria" pitchFamily="2" charset="-78"/>
              </a:rPr>
              <a:t>ما مسئولية المؤسسة تجاه أصحاب المصلحة؟</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b="1" dirty="0">
                <a:latin typeface="Alexandria" pitchFamily="2" charset="-78"/>
                <a:cs typeface="Alexandria" pitchFamily="2" charset="-78"/>
              </a:rPr>
              <a:t>ما هي نظرية أصحاب المصالح ؟ وكيف يمكن تطبيقها في تقييم عمل المؤسسات؟</a:t>
            </a:r>
          </a:p>
          <a:p>
            <a:pPr marL="228600" indent="-228600" algn="r" defTabSz="914400" rtl="1" eaLnBrk="1" latinLnBrk="0" hangingPunct="1">
              <a:lnSpc>
                <a:spcPct val="200000"/>
              </a:lnSpc>
              <a:spcBef>
                <a:spcPts val="1000"/>
              </a:spcBef>
              <a:buFont typeface="Arial" panose="020B0604020202020204" pitchFamily="34" charset="0"/>
              <a:buChar char="•"/>
            </a:pPr>
            <a:r>
              <a:rPr lang="ar-SA" sz="1600" b="1" dirty="0">
                <a:latin typeface="Alexandria" pitchFamily="2" charset="-78"/>
                <a:cs typeface="Alexandria" pitchFamily="2" charset="-78"/>
              </a:rPr>
              <a:t>ما هي </a:t>
            </a:r>
            <a:r>
              <a:rPr lang="ar-EG" sz="1600" b="1" dirty="0">
                <a:latin typeface="Alexandria" pitchFamily="2" charset="-78"/>
                <a:cs typeface="Alexandria" pitchFamily="2" charset="-78"/>
              </a:rPr>
              <a:t>نظرية بناء العلاقات في العلاقات العامة</a:t>
            </a:r>
            <a:r>
              <a:rPr lang="ar-SA" sz="1600" b="1">
                <a:latin typeface="Alexandria" pitchFamily="2" charset="-78"/>
                <a:cs typeface="Alexandria" pitchFamily="2" charset="-78"/>
              </a:rPr>
              <a:t>؟</a:t>
            </a:r>
            <a:endParaRPr lang="ar-SA" sz="1600" b="1"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ar-SA" sz="1600" b="1"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EG" sz="1600" b="1" dirty="0">
              <a:latin typeface="Alexandria" pitchFamily="2" charset="-78"/>
              <a:cs typeface="Alexandria" pitchFamily="2" charset="-78"/>
            </a:endParaRPr>
          </a:p>
        </p:txBody>
      </p:sp>
    </p:spTree>
    <p:extLst>
      <p:ext uri="{BB962C8B-B14F-4D97-AF65-F5344CB8AC3E}">
        <p14:creationId xmlns:p14="http://schemas.microsoft.com/office/powerpoint/2010/main" val="3907800056"/>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527BAFC-48C6-4CCB-9F0D-3706D95B797B}"/>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5133</TotalTime>
  <Words>3585</Words>
  <Application>Microsoft Macintosh PowerPoint</Application>
  <PresentationFormat>Widescreen</PresentationFormat>
  <Paragraphs>415</Paragraphs>
  <Slides>43</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Alexandria</vt:lpstr>
      <vt:lpstr>Arial</vt:lpstr>
      <vt:lpstr>Calibri</vt:lpstr>
      <vt:lpstr>Calibri Light</vt:lpstr>
      <vt:lpstr>Wingdings</vt:lpstr>
      <vt:lpstr>Office Theme</vt:lpstr>
      <vt:lpstr>PowerPoint Presentation</vt:lpstr>
      <vt:lpstr>PowerPoint Presentation</vt:lpstr>
      <vt:lpstr>PowerPoint Presentation</vt:lpstr>
      <vt:lpstr>أصحاب المصلحة؟</vt:lpstr>
      <vt:lpstr>الفروق بين فئات أصحاب المصلحة:</vt:lpstr>
      <vt:lpstr>PowerPoint Presentation</vt:lpstr>
      <vt:lpstr>وهناك عدد من التعريفات ذات الصلة بمصطلح "أصحاب المصالح"، الا أنها تشترك فيما يلي:</vt:lpstr>
      <vt:lpstr>PowerPoint Presentation</vt:lpstr>
      <vt:lpstr>أنواع أصحاب المصلحة:</vt:lpstr>
      <vt:lpstr>PowerPoint Presentation</vt:lpstr>
      <vt:lpstr>PowerPoint Presentation</vt:lpstr>
      <vt:lpstr>تصنيف أصحاب المصلحة يؤثر في نمط التواصل :</vt:lpstr>
      <vt:lpstr>تحليل أصحاب المصلحة: </vt:lpstr>
      <vt:lpstr>أهمية أصحاب المصلحة لأي مؤسسة:</vt:lpstr>
      <vt:lpstr>PowerPoint Presentation</vt:lpstr>
      <vt:lpstr>مثال تطبيقي:</vt:lpstr>
      <vt:lpstr>مسئولية المؤسسة تجاه أصحاب المصلحة:</vt:lpstr>
      <vt:lpstr>هذه المسؤوليات مهمة لأنها تؤدي إلى: </vt:lpstr>
      <vt:lpstr>استراتيجيات إدارة علاقات المنظمة مع أصحاب المصلحة:</vt:lpstr>
      <vt:lpstr>PowerPoint Presentation</vt:lpstr>
      <vt:lpstr>دور الاتصالات في بناء علاقات قوية مع أصحاب المصلحة والحفاظ عليها: </vt:lpstr>
      <vt:lpstr>PowerPoint Presentation</vt:lpstr>
      <vt:lpstr>PowerPoint Presentation</vt:lpstr>
      <vt:lpstr>استراتيجيات بناء علاقات قوية وطويلة الأمد مع أصحاب المصلحة:</vt:lpstr>
      <vt:lpstr>نظرية أصحاب المصلحة:</vt:lpstr>
      <vt:lpstr>PowerPoint Presentation</vt:lpstr>
      <vt:lpstr>مثال تطبيقي:</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نظرية بناء العلاقات:</vt:lpstr>
      <vt:lpstr>PowerPoint Presentation</vt:lpstr>
      <vt:lpstr>PowerPoint Presentation</vt:lpstr>
      <vt:lpstr>أبعاد العلاقة الجيدة وفق النظرية: وفق الباحثين مثل Ledingham وBruning،  العلاقة الجيدة بين المؤسسة والجمهور تقوم على عدة أبعاد: </vt:lpstr>
      <vt:lpstr>كيف يمكن قياس فعالية المؤسسة في بناء العلاقات؟  </vt:lpstr>
      <vt:lpstr>PowerPoint Presentation</vt:lpstr>
      <vt:lpstr>PowerPoint Presentation</vt:lpstr>
      <vt:lpstr>ملخص المحاضرة:</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Inas Abdel Hamid</cp:lastModifiedBy>
  <cp:revision>181</cp:revision>
  <dcterms:created xsi:type="dcterms:W3CDTF">2023-04-29T09:08:00Z</dcterms:created>
  <dcterms:modified xsi:type="dcterms:W3CDTF">2025-06-22T21:32:18Z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