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5"/>
  </p:notesMasterIdLst>
  <p:sldIdLst>
    <p:sldId id="480" r:id="rId2"/>
    <p:sldId id="303" r:id="rId3"/>
    <p:sldId id="313" r:id="rId4"/>
    <p:sldId id="276" r:id="rId5"/>
    <p:sldId id="529" r:id="rId6"/>
    <p:sldId id="530" r:id="rId7"/>
    <p:sldId id="531" r:id="rId8"/>
    <p:sldId id="532" r:id="rId9"/>
    <p:sldId id="533" r:id="rId10"/>
    <p:sldId id="534" r:id="rId11"/>
    <p:sldId id="535" r:id="rId12"/>
    <p:sldId id="536" r:id="rId13"/>
    <p:sldId id="537" r:id="rId14"/>
    <p:sldId id="538" r:id="rId15"/>
    <p:sldId id="539" r:id="rId16"/>
    <p:sldId id="540" r:id="rId17"/>
    <p:sldId id="541" r:id="rId18"/>
    <p:sldId id="542" r:id="rId19"/>
    <p:sldId id="543" r:id="rId20"/>
    <p:sldId id="544" r:id="rId21"/>
    <p:sldId id="545" r:id="rId22"/>
    <p:sldId id="546" r:id="rId23"/>
    <p:sldId id="550" r:id="rId24"/>
    <p:sldId id="551" r:id="rId25"/>
    <p:sldId id="552" r:id="rId26"/>
    <p:sldId id="553" r:id="rId27"/>
    <p:sldId id="554" r:id="rId28"/>
    <p:sldId id="555" r:id="rId29"/>
    <p:sldId id="556" r:id="rId30"/>
    <p:sldId id="569" r:id="rId31"/>
    <p:sldId id="570" r:id="rId32"/>
    <p:sldId id="571" r:id="rId33"/>
    <p:sldId id="572" r:id="rId34"/>
    <p:sldId id="566" r:id="rId35"/>
    <p:sldId id="568" r:id="rId36"/>
    <p:sldId id="557" r:id="rId37"/>
    <p:sldId id="558" r:id="rId38"/>
    <p:sldId id="573" r:id="rId39"/>
    <p:sldId id="574" r:id="rId40"/>
    <p:sldId id="577" r:id="rId41"/>
    <p:sldId id="559" r:id="rId42"/>
    <p:sldId id="560" r:id="rId43"/>
    <p:sldId id="561" r:id="rId44"/>
    <p:sldId id="562" r:id="rId45"/>
    <p:sldId id="563" r:id="rId46"/>
    <p:sldId id="564" r:id="rId47"/>
    <p:sldId id="576" r:id="rId48"/>
    <p:sldId id="525" r:id="rId49"/>
    <p:sldId id="526" r:id="rId50"/>
    <p:sldId id="527" r:id="rId51"/>
    <p:sldId id="528" r:id="rId52"/>
    <p:sldId id="565" r:id="rId53"/>
    <p:sldId id="349" r:id="rId5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276"/>
            <p14:sldId id="529"/>
            <p14:sldId id="530"/>
            <p14:sldId id="531"/>
            <p14:sldId id="532"/>
            <p14:sldId id="533"/>
            <p14:sldId id="534"/>
            <p14:sldId id="535"/>
            <p14:sldId id="536"/>
            <p14:sldId id="537"/>
            <p14:sldId id="538"/>
            <p14:sldId id="539"/>
            <p14:sldId id="540"/>
            <p14:sldId id="541"/>
            <p14:sldId id="542"/>
            <p14:sldId id="543"/>
            <p14:sldId id="544"/>
            <p14:sldId id="545"/>
            <p14:sldId id="546"/>
            <p14:sldId id="550"/>
            <p14:sldId id="551"/>
            <p14:sldId id="552"/>
            <p14:sldId id="553"/>
            <p14:sldId id="554"/>
            <p14:sldId id="555"/>
            <p14:sldId id="556"/>
            <p14:sldId id="569"/>
            <p14:sldId id="570"/>
            <p14:sldId id="571"/>
            <p14:sldId id="572"/>
            <p14:sldId id="566"/>
            <p14:sldId id="568"/>
            <p14:sldId id="557"/>
            <p14:sldId id="558"/>
            <p14:sldId id="573"/>
            <p14:sldId id="574"/>
            <p14:sldId id="577"/>
            <p14:sldId id="559"/>
            <p14:sldId id="560"/>
            <p14:sldId id="561"/>
            <p14:sldId id="562"/>
            <p14:sldId id="563"/>
            <p14:sldId id="564"/>
            <p14:sldId id="576"/>
            <p14:sldId id="525"/>
            <p14:sldId id="526"/>
            <p14:sldId id="527"/>
            <p14:sldId id="528"/>
            <p14:sldId id="565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85" d="100"/>
          <a:sy n="85" d="100"/>
        </p:scale>
        <p:origin x="744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1155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1/15/2024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1/15/2024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1/15/2024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1/15/2024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5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27.png"/><Relationship Id="rId4" Type="http://schemas.openxmlformats.org/officeDocument/2006/relationships/image" Target="../media/image25.pn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7" Type="http://schemas.openxmlformats.org/officeDocument/2006/relationships/image" Target="../media/image7.sv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Alfaisal Hasan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108644" y="2424037"/>
            <a:ext cx="4095417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Probability and </a:t>
            </a:r>
            <a:endParaRPr lang="en-US" sz="4400" b="1" dirty="0" smtClean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Statistics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94617" y="6015708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2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74145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 201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Probability and Statistics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4095417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Probability and </a:t>
            </a:r>
            <a:endParaRPr lang="en-US" sz="4400" b="1" dirty="0" smtClean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Statistics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70224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2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74145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 201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Probability and Statistics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Alfaisal Hasan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/>
              <a:t>Chapter 1: Introduction To Statistics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</a:rPr>
              <a:t>Chapter 2: Descriptive Statistics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3: Probability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4: Discrete Probability Distributions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5: Normal Probability Distributions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6: Confidence Intervals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7: Hypothesis Testing with One Sample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8: Hypothesis Testing with Two Samples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9: Correlation And Regression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10: Chi-Square Tests and The </a:t>
            </a:r>
            <a:r>
              <a:rPr lang="en-US" i="1" dirty="0"/>
              <a:t>F</a:t>
            </a:r>
            <a:r>
              <a:rPr lang="en-US" dirty="0"/>
              <a:t>-Distribution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Descriptive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Statistics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96697" y="1752794"/>
            <a:ext cx="9666288" cy="34163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1-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Distributions and Their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Graphs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2-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More Graphs and Displays</a:t>
            </a:r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3-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Measures of Central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Tendency</a:t>
            </a: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4-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Measures of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Variation</a:t>
            </a: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5-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Measures of Position</a:t>
            </a:r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27201" y="1019069"/>
            <a:ext cx="710071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Distributions and their Graphs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87472" y="2726031"/>
            <a:ext cx="9666288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1- Frequency Distributions </a:t>
            </a: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2- Graphs of Frequency Distributions </a:t>
            </a:r>
          </a:p>
        </p:txBody>
      </p:sp>
    </p:spTree>
    <p:extLst>
      <p:ext uri="{BB962C8B-B14F-4D97-AF65-F5344CB8AC3E}">
        <p14:creationId xmlns:p14="http://schemas.microsoft.com/office/powerpoint/2010/main" val="1478540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04623" y="1019069"/>
            <a:ext cx="71232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Distributions and their Graphs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862877" y="2224114"/>
            <a:ext cx="9666288" cy="34163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just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distribution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a table that shows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classes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intervals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data entries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with a count of the number of entries in each class. The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</a:t>
            </a:r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of a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class is the number of data entries in the class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en-US" sz="2400" dirty="0"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 algn="just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Draw the frequency table, determine the three items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/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1- number of classes </a:t>
            </a:r>
          </a:p>
          <a:p>
            <a:pPr algn="just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2- Range </a:t>
            </a:r>
          </a:p>
          <a:p>
            <a:pPr algn="just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3- Class Width</a:t>
            </a:r>
          </a:p>
        </p:txBody>
      </p:sp>
    </p:spTree>
    <p:extLst>
      <p:ext uri="{BB962C8B-B14F-4D97-AF65-F5344CB8AC3E}">
        <p14:creationId xmlns:p14="http://schemas.microsoft.com/office/powerpoint/2010/main" val="4016791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Example 1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806431" y="1735276"/>
            <a:ext cx="8590635" cy="424731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just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following sample data set lists the prices (in dollars) of 30 portable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global positioning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system (GPS) navigators. Construct a frequency distribution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that has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seven classes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r>
              <a:rPr lang="en-US" b="1" dirty="0" smtClean="0"/>
              <a:t>Construct </a:t>
            </a:r>
            <a:r>
              <a:rPr lang="en-US" b="1" dirty="0"/>
              <a:t>a Frequency Distribution from a Data Set</a:t>
            </a:r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 smtClean="0"/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7153935"/>
              </p:ext>
            </p:extLst>
          </p:nvPr>
        </p:nvGraphicFramePr>
        <p:xfrm>
          <a:off x="1829981" y="3150505"/>
          <a:ext cx="8128000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2800">
                  <a:extLst>
                    <a:ext uri="{9D8B030D-6E8A-4147-A177-3AD203B41FA5}">
                      <a16:colId xmlns:a16="http://schemas.microsoft.com/office/drawing/2014/main" val="3450635098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1977075787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3696127489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1314790839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2157347465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2339684333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2820390120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2834346577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1565496196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4387942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90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130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70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325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250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33778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275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270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130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160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130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332220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220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95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180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170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150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600358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02291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 of Example 1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1874165" y="1938478"/>
                <a:ext cx="8590635" cy="3840923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dirty="0" smtClean="0">
                    <a:solidFill>
                      <a:schemeClr val="tx1"/>
                    </a:solidFill>
                  </a:rPr>
                  <a:t>Number of classes = 7</a:t>
                </a:r>
              </a:p>
              <a:p>
                <a:endParaRPr lang="en-US" dirty="0">
                  <a:solidFill>
                    <a:schemeClr val="tx1"/>
                  </a:solidFill>
                </a:endParaRPr>
              </a:p>
              <a:p>
                <a:r>
                  <a:rPr lang="en-US" dirty="0" smtClean="0">
                    <a:solidFill>
                      <a:schemeClr val="tx1"/>
                    </a:solidFill>
                  </a:rPr>
                  <a:t>Range = Max – Min = </a:t>
                </a:r>
                <a:r>
                  <a:rPr lang="en-US" dirty="0">
                    <a:solidFill>
                      <a:schemeClr val="tx1"/>
                    </a:solidFill>
                  </a:rPr>
                  <a:t>450 - 59 = 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391</a:t>
                </a:r>
              </a:p>
              <a:p>
                <a:endParaRPr lang="en-US" dirty="0">
                  <a:solidFill>
                    <a:schemeClr val="tx1"/>
                  </a:solidFill>
                </a:endParaRPr>
              </a:p>
              <a:p>
                <a:r>
                  <a:rPr lang="en-US" dirty="0" smtClean="0">
                    <a:solidFill>
                      <a:schemeClr val="tx1"/>
                    </a:solidFill>
                  </a:rPr>
                  <a:t>Class Width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𝑅𝑎𝑛𝑔𝑒</m:t>
                        </m:r>
                        <m:r>
                          <a:rPr lang="en-US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</m:num>
                      <m:den>
                        <m:r>
                          <a:rPr lang="en-US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𝑁𝑢𝑚𝑏𝑒𝑟</m:t>
                        </m:r>
                        <m:r>
                          <a:rPr lang="en-US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𝑜𝑓</m:t>
                        </m:r>
                        <m:r>
                          <a:rPr lang="en-US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𝑐𝑙𝑎𝑠𝑠𝑒𝑠</m:t>
                        </m:r>
                      </m:den>
                    </m:f>
                    <m:r>
                      <a:rPr lang="en-US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391</m:t>
                        </m:r>
                        <m:r>
                          <a:rPr lang="en-US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</m:num>
                      <m:den>
                        <m:r>
                          <a:rPr lang="en-US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7</m:t>
                        </m:r>
                      </m:den>
                    </m:f>
                    <m:r>
                      <a:rPr lang="en-US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m:rPr>
                        <m:nor/>
                      </m:rPr>
                      <a:rPr lang="en-US">
                        <a:solidFill>
                          <a:schemeClr val="tx1"/>
                        </a:solidFill>
                      </a:rPr>
                      <m:t>55.86</m:t>
                    </m:r>
                  </m:oMath>
                </a14:m>
                <a:r>
                  <a:rPr lang="en-US" dirty="0" smtClean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US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≅</m:t>
                    </m:r>
                    <m:r>
                      <a:rPr lang="en-US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56</m:t>
                    </m:r>
                  </m:oMath>
                </a14:m>
                <a:endParaRPr lang="en-US" dirty="0">
                  <a:solidFill>
                    <a:schemeClr val="tx1"/>
                  </a:solidFill>
                </a:endParaRPr>
              </a:p>
              <a:p>
                <a:endParaRPr lang="en-US" dirty="0" smtClean="0">
                  <a:solidFill>
                    <a:schemeClr val="tx1"/>
                  </a:solidFill>
                </a:endParaRPr>
              </a:p>
              <a:p>
                <a:endParaRPr lang="en-US" dirty="0">
                  <a:solidFill>
                    <a:schemeClr val="tx1"/>
                  </a:solidFill>
                </a:endParaRPr>
              </a:p>
              <a:p>
                <a:endParaRPr lang="en-US" dirty="0" smtClean="0">
                  <a:solidFill>
                    <a:schemeClr val="tx1"/>
                  </a:solidFill>
                </a:endParaRPr>
              </a:p>
              <a:p>
                <a:endParaRPr lang="en-US" dirty="0">
                  <a:solidFill>
                    <a:schemeClr val="tx1"/>
                  </a:solidFill>
                </a:endParaRPr>
              </a:p>
              <a:p>
                <a:endParaRPr lang="en-US" dirty="0" smtClean="0">
                  <a:solidFill>
                    <a:schemeClr val="tx1"/>
                  </a:solidFill>
                </a:endParaRPr>
              </a:p>
              <a:p>
                <a:endParaRPr lang="en-US" dirty="0">
                  <a:solidFill>
                    <a:schemeClr val="tx1"/>
                  </a:solidFill>
                </a:endParaRPr>
              </a:p>
              <a:p>
                <a:endParaRPr lang="en-US" dirty="0" smtClean="0">
                  <a:solidFill>
                    <a:schemeClr val="tx1"/>
                  </a:solidFill>
                </a:endParaRPr>
              </a:p>
              <a:p>
                <a:endParaRPr lang="en-US" dirty="0" smtClean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74165" y="1938478"/>
                <a:ext cx="8590635" cy="3840923"/>
              </a:xfrm>
              <a:prstGeom prst="rect">
                <a:avLst/>
              </a:prstGeom>
              <a:blipFill>
                <a:blip r:embed="rId3"/>
                <a:stretch>
                  <a:fillRect l="-567" t="-95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9283828"/>
              </p:ext>
            </p:extLst>
          </p:nvPr>
        </p:nvGraphicFramePr>
        <p:xfrm>
          <a:off x="1940818" y="3783817"/>
          <a:ext cx="8128000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2800">
                  <a:extLst>
                    <a:ext uri="{9D8B030D-6E8A-4147-A177-3AD203B41FA5}">
                      <a16:colId xmlns:a16="http://schemas.microsoft.com/office/drawing/2014/main" val="3450635098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1977075787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3696127489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1314790839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2157347465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2339684333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2820390120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2834346577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1565496196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4387942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90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130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70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325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250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33778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275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270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130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160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130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332220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220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95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180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170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150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60035856"/>
                  </a:ext>
                </a:extLst>
              </a:tr>
            </a:tbl>
          </a:graphicData>
        </a:graphic>
      </p:graphicFrame>
      <p:sp>
        <p:nvSpPr>
          <p:cNvPr id="10" name="Oval 9"/>
          <p:cNvSpPr/>
          <p:nvPr/>
        </p:nvSpPr>
        <p:spPr>
          <a:xfrm>
            <a:off x="7573818" y="4147132"/>
            <a:ext cx="775855" cy="370065"/>
          </a:xfrm>
          <a:prstGeom prst="ellipse">
            <a:avLst/>
          </a:prstGeom>
          <a:solidFill>
            <a:schemeClr val="bg1"/>
          </a:solidFill>
          <a:ln w="984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450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5077230" y="4141590"/>
            <a:ext cx="775855" cy="370065"/>
          </a:xfrm>
          <a:prstGeom prst="ellipse">
            <a:avLst/>
          </a:prstGeom>
          <a:solidFill>
            <a:schemeClr val="bg1"/>
          </a:solidFill>
          <a:ln w="984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59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3191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275645" y="1019069"/>
            <a:ext cx="755226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Distributions and their Graphs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24938" t="34891" r="6822" b="23954"/>
          <a:stretch/>
        </p:blipFill>
        <p:spPr>
          <a:xfrm>
            <a:off x="1098481" y="2472265"/>
            <a:ext cx="9750141" cy="3307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8824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Cumulative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Distributions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741679" y="2296359"/>
                <a:ext cx="11257281" cy="2988960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>
                <a:spAutoFit/>
              </a:bodyPr>
              <a:lstStyle/>
              <a:p>
                <a:pPr algn="just"/>
                <a:endParaRPr lang="en-US" sz="20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:r>
                  <a:rPr lang="en-US" sz="24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1- The </a:t>
                </a:r>
                <a:r>
                  <a:rPr lang="en-US" sz="24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midpoint </a:t>
                </a:r>
                <a:r>
                  <a:rPr lang="en-US" sz="24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 a class 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𝐿𝑜𝑤𝑒𝑟</m:t>
                        </m:r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𝑐𝑙𝑎𝑠𝑠</m:t>
                        </m:r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𝑙𝑖𝑚𝑖𝑡</m:t>
                        </m:r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𝑈𝑝𝑝𝑒𝑟</m:t>
                        </m:r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𝑐𝑙𝑎𝑠𝑠</m:t>
                        </m:r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𝐿𝑖𝑚𝑖𝑡</m:t>
                        </m:r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</m:num>
                      <m:den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endParaRPr lang="en-US" sz="24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:endParaRPr lang="en-US" sz="24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:r>
                  <a:rPr lang="en-US" sz="24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2- The </a:t>
                </a:r>
                <a:r>
                  <a:rPr lang="en-US" sz="24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relative frequency </a:t>
                </a:r>
                <a:r>
                  <a:rPr lang="en-US" sz="24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 a </a:t>
                </a:r>
                <a:r>
                  <a:rPr lang="en-US" sz="24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class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𝐶𝑙𝑎𝑠𝑠</m:t>
                        </m:r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 </m:t>
                        </m:r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𝐹𝑟𝑒𝑞𝑢𝑒𝑛𝑐𝑦</m:t>
                        </m:r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</m:num>
                      <m:den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𝑆𝑎𝑚𝑝𝑙𝑒</m:t>
                        </m:r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𝑆𝑖𝑧𝑒</m:t>
                        </m:r>
                      </m:den>
                    </m:f>
                    <m:r>
                      <a:rPr 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𝑓</m:t>
                        </m:r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</m:num>
                      <m:den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𝑛</m:t>
                        </m:r>
                      </m:den>
                    </m:f>
                  </m:oMath>
                </a14:m>
                <a:endParaRPr lang="en-US" sz="24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:endParaRPr lang="en-US" sz="24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:r>
                  <a:rPr lang="en-US" sz="24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3- The </a:t>
                </a:r>
                <a:r>
                  <a:rPr lang="en-US" sz="24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cumulative frequency </a:t>
                </a:r>
                <a:r>
                  <a:rPr lang="en-US" sz="24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 a class is the sum of the frequencies of that </a:t>
                </a:r>
                <a:r>
                  <a:rPr lang="en-US" sz="24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class and </a:t>
                </a:r>
                <a:r>
                  <a:rPr lang="en-US" sz="24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all previous classes. The cumulative frequency of the last class is equal </a:t>
                </a:r>
                <a:r>
                  <a:rPr lang="en-US" sz="24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to the </a:t>
                </a:r>
                <a:r>
                  <a:rPr lang="en-US" sz="24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sample size </a:t>
                </a:r>
                <a:r>
                  <a:rPr lang="en-US" sz="2400" i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en-US" sz="24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1679" y="2296359"/>
                <a:ext cx="11257281" cy="2988960"/>
              </a:xfrm>
              <a:prstGeom prst="rect">
                <a:avLst/>
              </a:prstGeom>
              <a:blipFill>
                <a:blip r:embed="rId3"/>
                <a:stretch>
                  <a:fillRect l="-867" r="-867" b="-387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84505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Example 2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36320" y="1859340"/>
            <a:ext cx="10251440" cy="313932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just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following sample data set lists the prices (in dollars) of 30 portable global positioning system (GPS) navigators. Construct a frequency distribution that has seven classes.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  <a:p>
            <a:r>
              <a:rPr lang="en-US" b="1" dirty="0" smtClean="0"/>
              <a:t>Find the mid point, Relative frequency and a Cumulative Frequency </a:t>
            </a:r>
            <a:r>
              <a:rPr lang="en-US" b="1" dirty="0"/>
              <a:t>Distribution from a Data </a:t>
            </a:r>
            <a:r>
              <a:rPr lang="en-US" b="1" dirty="0" smtClean="0"/>
              <a:t>Set above </a:t>
            </a:r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4374" y="2810202"/>
            <a:ext cx="8163252" cy="1237595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4145067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880972" y="434923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Solution of Example 2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8" name="Table 7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013994767"/>
                  </p:ext>
                </p:extLst>
              </p:nvPr>
            </p:nvGraphicFramePr>
            <p:xfrm>
              <a:off x="365759" y="1389030"/>
              <a:ext cx="11137619" cy="4750566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637563">
                      <a:extLst>
                        <a:ext uri="{9D8B030D-6E8A-4147-A177-3AD203B41FA5}">
                          <a16:colId xmlns:a16="http://schemas.microsoft.com/office/drawing/2014/main" val="2864635230"/>
                        </a:ext>
                      </a:extLst>
                    </a:gridCol>
                    <a:gridCol w="1683439">
                      <a:extLst>
                        <a:ext uri="{9D8B030D-6E8A-4147-A177-3AD203B41FA5}">
                          <a16:colId xmlns:a16="http://schemas.microsoft.com/office/drawing/2014/main" val="3044567693"/>
                        </a:ext>
                      </a:extLst>
                    </a:gridCol>
                    <a:gridCol w="2842387">
                      <a:extLst>
                        <a:ext uri="{9D8B030D-6E8A-4147-A177-3AD203B41FA5}">
                          <a16:colId xmlns:a16="http://schemas.microsoft.com/office/drawing/2014/main" val="2818537031"/>
                        </a:ext>
                      </a:extLst>
                    </a:gridCol>
                    <a:gridCol w="2422378">
                      <a:extLst>
                        <a:ext uri="{9D8B030D-6E8A-4147-A177-3AD203B41FA5}">
                          <a16:colId xmlns:a16="http://schemas.microsoft.com/office/drawing/2014/main" val="3610353647"/>
                        </a:ext>
                      </a:extLst>
                    </a:gridCol>
                    <a:gridCol w="2551852">
                      <a:extLst>
                        <a:ext uri="{9D8B030D-6E8A-4147-A177-3AD203B41FA5}">
                          <a16:colId xmlns:a16="http://schemas.microsoft.com/office/drawing/2014/main" val="1602307909"/>
                        </a:ext>
                      </a:extLst>
                    </a:gridCol>
                  </a:tblGrid>
                  <a:tr h="654657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Class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Frequency  f 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Midpoint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Relative Frequency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Cumulative frequency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785115498"/>
                      </a:ext>
                    </a:extLst>
                  </a:tr>
                  <a:tr h="625788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59-114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US" sz="21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2100" b="0" i="0" smtClean="0">
                                        <a:latin typeface="Cambria Math" panose="02040503050406030204" pitchFamily="18" charset="0"/>
                                      </a:rPr>
                                      <m:t>59</m:t>
                                    </m:r>
                                    <m:r>
                                      <a:rPr lang="en-US" sz="2100" b="0" i="0" smtClean="0"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  <m:r>
                                      <a:rPr lang="en-US" sz="2100" b="0" i="0" smtClean="0">
                                        <a:latin typeface="Cambria Math" panose="02040503050406030204" pitchFamily="18" charset="0"/>
                                      </a:rPr>
                                      <m:t>114</m:t>
                                    </m:r>
                                  </m:num>
                                  <m:den>
                                    <m:r>
                                      <a:rPr lang="en-US" sz="2100" b="0" i="0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den>
                                </m:f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86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.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5</m:t>
                                </m:r>
                              </m:oMath>
                            </m:oMathPara>
                          </a14:m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US" sz="21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2100" b="0" i="0" smtClean="0">
                                        <a:latin typeface="Cambria Math" panose="02040503050406030204" pitchFamily="18" charset="0"/>
                                      </a:rPr>
                                      <m:t>5</m:t>
                                    </m:r>
                                  </m:num>
                                  <m:den>
                                    <m:r>
                                      <a:rPr lang="en-US" sz="2100" b="0" i="0" smtClean="0">
                                        <a:latin typeface="Cambria Math" panose="02040503050406030204" pitchFamily="18" charset="0"/>
                                      </a:rPr>
                                      <m:t>30</m:t>
                                    </m:r>
                                  </m:den>
                                </m:f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.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17</m:t>
                                </m:r>
                              </m:oMath>
                            </m:oMathPara>
                          </a14:m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754142835"/>
                      </a:ext>
                    </a:extLst>
                  </a:tr>
                  <a:tr h="62391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115-170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8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US" sz="21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2100" b="0" i="0" smtClean="0">
                                        <a:latin typeface="Cambria Math" panose="02040503050406030204" pitchFamily="18" charset="0"/>
                                      </a:rPr>
                                      <m:t>115</m:t>
                                    </m:r>
                                    <m:r>
                                      <a:rPr lang="en-US" sz="2100" b="0" i="0" smtClean="0"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  <m:r>
                                      <a:rPr lang="en-US" sz="2100" b="0" i="0" smtClean="0">
                                        <a:latin typeface="Cambria Math" panose="02040503050406030204" pitchFamily="18" charset="0"/>
                                      </a:rPr>
                                      <m:t>170</m:t>
                                    </m:r>
                                  </m:num>
                                  <m:den>
                                    <m:r>
                                      <a:rPr lang="en-US" sz="2100" b="0" i="0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den>
                                </m:f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142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.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5</m:t>
                                </m:r>
                              </m:oMath>
                            </m:oMathPara>
                          </a14:m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US" sz="21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2100" b="0" i="0" smtClean="0">
                                        <a:latin typeface="Cambria Math" panose="02040503050406030204" pitchFamily="18" charset="0"/>
                                      </a:rPr>
                                      <m:t>8</m:t>
                                    </m:r>
                                  </m:num>
                                  <m:den>
                                    <m:r>
                                      <a:rPr lang="en-US" sz="2100" b="0" i="0" smtClean="0">
                                        <a:latin typeface="Cambria Math" panose="02040503050406030204" pitchFamily="18" charset="0"/>
                                      </a:rPr>
                                      <m:t>30</m:t>
                                    </m:r>
                                  </m:den>
                                </m:f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.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27</m:t>
                                </m:r>
                              </m:oMath>
                            </m:oMathPara>
                          </a14:m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5+8=13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207627880"/>
                      </a:ext>
                    </a:extLst>
                  </a:tr>
                  <a:tr h="36824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171-226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6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198.5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0.2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5+8+6=19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826932998"/>
                      </a:ext>
                    </a:extLst>
                  </a:tr>
                  <a:tr h="36824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227-282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254.5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0.17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5+8+6+5=24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107013584"/>
                      </a:ext>
                    </a:extLst>
                  </a:tr>
                  <a:tr h="36824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283-338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310.5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0.07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5+8+6+5+2=26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349485804"/>
                      </a:ext>
                    </a:extLst>
                  </a:tr>
                  <a:tr h="36824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339-394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366.5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0.03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5+8+6+5+2+1=27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844211415"/>
                      </a:ext>
                    </a:extLst>
                  </a:tr>
                  <a:tr h="565217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395-450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422.5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0.1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5+8+6+5+2+1+3=30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29889703"/>
                      </a:ext>
                    </a:extLst>
                  </a:tr>
                  <a:tr h="36824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Total 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007476417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8" name="Table 7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013994767"/>
                  </p:ext>
                </p:extLst>
              </p:nvPr>
            </p:nvGraphicFramePr>
            <p:xfrm>
              <a:off x="365759" y="1389030"/>
              <a:ext cx="11137619" cy="4750566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637563">
                      <a:extLst>
                        <a:ext uri="{9D8B030D-6E8A-4147-A177-3AD203B41FA5}">
                          <a16:colId xmlns:a16="http://schemas.microsoft.com/office/drawing/2014/main" val="2864635230"/>
                        </a:ext>
                      </a:extLst>
                    </a:gridCol>
                    <a:gridCol w="1683439">
                      <a:extLst>
                        <a:ext uri="{9D8B030D-6E8A-4147-A177-3AD203B41FA5}">
                          <a16:colId xmlns:a16="http://schemas.microsoft.com/office/drawing/2014/main" val="3044567693"/>
                        </a:ext>
                      </a:extLst>
                    </a:gridCol>
                    <a:gridCol w="2842387">
                      <a:extLst>
                        <a:ext uri="{9D8B030D-6E8A-4147-A177-3AD203B41FA5}">
                          <a16:colId xmlns:a16="http://schemas.microsoft.com/office/drawing/2014/main" val="2818537031"/>
                        </a:ext>
                      </a:extLst>
                    </a:gridCol>
                    <a:gridCol w="2422378">
                      <a:extLst>
                        <a:ext uri="{9D8B030D-6E8A-4147-A177-3AD203B41FA5}">
                          <a16:colId xmlns:a16="http://schemas.microsoft.com/office/drawing/2014/main" val="3610353647"/>
                        </a:ext>
                      </a:extLst>
                    </a:gridCol>
                    <a:gridCol w="2551852">
                      <a:extLst>
                        <a:ext uri="{9D8B030D-6E8A-4147-A177-3AD203B41FA5}">
                          <a16:colId xmlns:a16="http://schemas.microsoft.com/office/drawing/2014/main" val="1602307909"/>
                        </a:ext>
                      </a:extLst>
                    </a:gridCol>
                  </a:tblGrid>
                  <a:tr h="73152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Class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Frequency  f 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Midpoint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Relative Frequency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Cumulative frequency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785115498"/>
                      </a:ext>
                    </a:extLst>
                  </a:tr>
                  <a:tr h="69926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59-114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3"/>
                          <a:stretch>
                            <a:fillRect l="-116916" t="-108696" r="-175803" b="-49130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3"/>
                          <a:stretch>
                            <a:fillRect l="-254523" t="-108696" r="-106281" b="-49130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754142835"/>
                      </a:ext>
                    </a:extLst>
                  </a:tr>
                  <a:tr h="697167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115-170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8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3"/>
                          <a:stretch>
                            <a:fillRect l="-116916" t="-208696" r="-175803" b="-39130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3"/>
                          <a:stretch>
                            <a:fillRect l="-254523" t="-208696" r="-106281" b="-39130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5+8=13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207627880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171-226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6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198.5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0.2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5+8+6=19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826932998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227-282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254.5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0.17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5+8+6+5=24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107013584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283-338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310.5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0.07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5+8+6+5+2=26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349485804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339-394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366.5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0.03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5+8+6+5+2+1=27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844211415"/>
                      </a:ext>
                    </a:extLst>
                  </a:tr>
                  <a:tr h="565217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395-450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422.5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0.1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5+8+6+5+2+1+3=30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29889703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Total 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007476417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263824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Graphs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Frequency Distributions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49987" y="2198120"/>
            <a:ext cx="9666288" cy="230832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just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1-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Histogram</a:t>
            </a:r>
          </a:p>
          <a:p>
            <a:pPr algn="just"/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2-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Polygon</a:t>
            </a:r>
          </a:p>
          <a:p>
            <a:pPr algn="just"/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3-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Relative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Histogram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1454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Histogram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874165" y="1735276"/>
            <a:ext cx="9666288" cy="304698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just"/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histogram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a bar graph that represents the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distribution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a data set. A histogram has the following properties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horizontal scale is quantitative and measures the data values.</a:t>
            </a:r>
          </a:p>
          <a:p>
            <a:pPr algn="just">
              <a:lnSpc>
                <a:spcPct val="150000"/>
              </a:lnSpc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vertical scale measures the frequencies of the classes.</a:t>
            </a:r>
          </a:p>
          <a:p>
            <a:pPr algn="just">
              <a:lnSpc>
                <a:spcPct val="150000"/>
              </a:lnSpc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Consecutive bars must touch.</a:t>
            </a:r>
          </a:p>
        </p:txBody>
      </p:sp>
    </p:spTree>
    <p:extLst>
      <p:ext uri="{BB962C8B-B14F-4D97-AF65-F5344CB8AC3E}">
        <p14:creationId xmlns:p14="http://schemas.microsoft.com/office/powerpoint/2010/main" val="1978089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Example 3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48865" y="1650393"/>
            <a:ext cx="9044318" cy="46166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just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Draw the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Histogram based on the data in the below table:  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9" name="Table 8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185831578"/>
                  </p:ext>
                </p:extLst>
              </p:nvPr>
            </p:nvGraphicFramePr>
            <p:xfrm>
              <a:off x="2640039" y="2206058"/>
              <a:ext cx="5320187" cy="40386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413531">
                      <a:extLst>
                        <a:ext uri="{9D8B030D-6E8A-4147-A177-3AD203B41FA5}">
                          <a16:colId xmlns:a16="http://schemas.microsoft.com/office/drawing/2014/main" val="2864635230"/>
                        </a:ext>
                      </a:extLst>
                    </a:gridCol>
                    <a:gridCol w="1453130">
                      <a:extLst>
                        <a:ext uri="{9D8B030D-6E8A-4147-A177-3AD203B41FA5}">
                          <a16:colId xmlns:a16="http://schemas.microsoft.com/office/drawing/2014/main" val="3044567693"/>
                        </a:ext>
                      </a:extLst>
                    </a:gridCol>
                    <a:gridCol w="2453526">
                      <a:extLst>
                        <a:ext uri="{9D8B030D-6E8A-4147-A177-3AD203B41FA5}">
                          <a16:colId xmlns:a16="http://schemas.microsoft.com/office/drawing/2014/main" val="2818537031"/>
                        </a:ext>
                      </a:extLst>
                    </a:gridCol>
                  </a:tblGrid>
                  <a:tr h="546541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Class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Frequency  </a:t>
                          </a:r>
                          <a:r>
                            <a:rPr lang="en-US" sz="2100" i="1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f</a:t>
                          </a:r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Midpoint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785115498"/>
                      </a:ext>
                    </a:extLst>
                  </a:tr>
                  <a:tr h="42672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59-114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86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.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5</m:t>
                                </m:r>
                              </m:oMath>
                            </m:oMathPara>
                          </a14:m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754142835"/>
                      </a:ext>
                    </a:extLst>
                  </a:tr>
                  <a:tr h="3962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115-170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8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142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.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5</m:t>
                                </m:r>
                              </m:oMath>
                            </m:oMathPara>
                          </a14:m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207627880"/>
                      </a:ext>
                    </a:extLst>
                  </a:tr>
                  <a:tr h="307429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171-226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6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198.5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826932998"/>
                      </a:ext>
                    </a:extLst>
                  </a:tr>
                  <a:tr h="307429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227-282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254.5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107013584"/>
                      </a:ext>
                    </a:extLst>
                  </a:tr>
                  <a:tr h="307429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283-338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310.5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349485804"/>
                      </a:ext>
                    </a:extLst>
                  </a:tr>
                  <a:tr h="307429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339-394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366.5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844211415"/>
                      </a:ext>
                    </a:extLst>
                  </a:tr>
                  <a:tr h="307429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395-450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422.5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29889703"/>
                      </a:ext>
                    </a:extLst>
                  </a:tr>
                  <a:tr h="307429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Total 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007476417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9" name="Table 8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185831578"/>
                  </p:ext>
                </p:extLst>
              </p:nvPr>
            </p:nvGraphicFramePr>
            <p:xfrm>
              <a:off x="2640039" y="2206058"/>
              <a:ext cx="5320187" cy="40386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413531">
                      <a:extLst>
                        <a:ext uri="{9D8B030D-6E8A-4147-A177-3AD203B41FA5}">
                          <a16:colId xmlns:a16="http://schemas.microsoft.com/office/drawing/2014/main" val="2864635230"/>
                        </a:ext>
                      </a:extLst>
                    </a:gridCol>
                    <a:gridCol w="1453130">
                      <a:extLst>
                        <a:ext uri="{9D8B030D-6E8A-4147-A177-3AD203B41FA5}">
                          <a16:colId xmlns:a16="http://schemas.microsoft.com/office/drawing/2014/main" val="3044567693"/>
                        </a:ext>
                      </a:extLst>
                    </a:gridCol>
                    <a:gridCol w="2453526">
                      <a:extLst>
                        <a:ext uri="{9D8B030D-6E8A-4147-A177-3AD203B41FA5}">
                          <a16:colId xmlns:a16="http://schemas.microsoft.com/office/drawing/2014/main" val="2818537031"/>
                        </a:ext>
                      </a:extLst>
                    </a:gridCol>
                  </a:tblGrid>
                  <a:tr h="73152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Class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Frequency  </a:t>
                          </a:r>
                          <a:r>
                            <a:rPr lang="en-US" sz="2100" i="1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f</a:t>
                          </a:r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Midpoint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785115498"/>
                      </a:ext>
                    </a:extLst>
                  </a:tr>
                  <a:tr h="42672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59-114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3"/>
                          <a:stretch>
                            <a:fillRect l="-116873" t="-178571" r="-993" b="-704286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754142835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115-170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8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3"/>
                          <a:stretch>
                            <a:fillRect l="-116873" t="-286765" r="-993" b="-62500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07627880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171-226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6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198.5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826932998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227-282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254.5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107013584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283-338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310.5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349485804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339-394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366.5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844211415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395-450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422.5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29889703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Total 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007476417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2193154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Histogram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6948" t="34573" r="9258" b="20355"/>
          <a:stretch/>
        </p:blipFill>
        <p:spPr>
          <a:xfrm>
            <a:off x="2119849" y="2325511"/>
            <a:ext cx="7712773" cy="3635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8808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Polygon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19063" y="2458490"/>
            <a:ext cx="7965162" cy="156966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polygon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a line graph that emphasizes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continuous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change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frequencies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41121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 4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5914" t="31832" r="7520" b="17596"/>
          <a:stretch/>
        </p:blipFill>
        <p:spPr>
          <a:xfrm>
            <a:off x="2257063" y="2172975"/>
            <a:ext cx="8218027" cy="4132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8505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 of Example 4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2730" t="32620" r="8409" b="20995"/>
          <a:stretch/>
        </p:blipFill>
        <p:spPr>
          <a:xfrm>
            <a:off x="1794077" y="1973176"/>
            <a:ext cx="9363919" cy="4150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5571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Relative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Histogram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858507" y="2204822"/>
            <a:ext cx="8329202" cy="181588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just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relative frequency histogram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has the same shape and the same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horizontal scale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 the corresponding frequency histogram. The difference is that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vertical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scale measures the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relative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frequencies, not frequencies.</a:t>
            </a:r>
          </a:p>
        </p:txBody>
      </p:sp>
    </p:spTree>
    <p:extLst>
      <p:ext uri="{BB962C8B-B14F-4D97-AF65-F5344CB8AC3E}">
        <p14:creationId xmlns:p14="http://schemas.microsoft.com/office/powerpoint/2010/main" val="2986634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027727" y="581780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 5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611795" y="1503636"/>
            <a:ext cx="9044318" cy="46166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just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Draw the relative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Histogram based on the data in this table:  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9" name="Table 8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161445244"/>
                  </p:ext>
                </p:extLst>
              </p:nvPr>
            </p:nvGraphicFramePr>
            <p:xfrm>
              <a:off x="1832393" y="2060580"/>
              <a:ext cx="8976715" cy="4329609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712130">
                      <a:extLst>
                        <a:ext uri="{9D8B030D-6E8A-4147-A177-3AD203B41FA5}">
                          <a16:colId xmlns:a16="http://schemas.microsoft.com/office/drawing/2014/main" val="2864635230"/>
                        </a:ext>
                      </a:extLst>
                    </a:gridCol>
                    <a:gridCol w="2508272">
                      <a:extLst>
                        <a:ext uri="{9D8B030D-6E8A-4147-A177-3AD203B41FA5}">
                          <a16:colId xmlns:a16="http://schemas.microsoft.com/office/drawing/2014/main" val="3044567693"/>
                        </a:ext>
                      </a:extLst>
                    </a:gridCol>
                    <a:gridCol w="2223634">
                      <a:extLst>
                        <a:ext uri="{9D8B030D-6E8A-4147-A177-3AD203B41FA5}">
                          <a16:colId xmlns:a16="http://schemas.microsoft.com/office/drawing/2014/main" val="2818537031"/>
                        </a:ext>
                      </a:extLst>
                    </a:gridCol>
                    <a:gridCol w="2532679">
                      <a:extLst>
                        <a:ext uri="{9D8B030D-6E8A-4147-A177-3AD203B41FA5}">
                          <a16:colId xmlns:a16="http://schemas.microsoft.com/office/drawing/2014/main" val="3610353647"/>
                        </a:ext>
                      </a:extLst>
                    </a:gridCol>
                  </a:tblGrid>
                  <a:tr h="581285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Class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Frequency  f 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Midpoint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Relative Frequency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785115498"/>
                      </a:ext>
                    </a:extLst>
                  </a:tr>
                  <a:tr h="55565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59-114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86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.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5</m:t>
                                </m:r>
                              </m:oMath>
                            </m:oMathPara>
                          </a14:m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.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17</m:t>
                                </m:r>
                              </m:oMath>
                            </m:oMathPara>
                          </a14:m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754142835"/>
                      </a:ext>
                    </a:extLst>
                  </a:tr>
                  <a:tr h="553987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115-170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8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142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.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5</m:t>
                                </m:r>
                              </m:oMath>
                            </m:oMathPara>
                          </a14:m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.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27</m:t>
                                </m:r>
                              </m:oMath>
                            </m:oMathPara>
                          </a14:m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207627880"/>
                      </a:ext>
                    </a:extLst>
                  </a:tr>
                  <a:tr h="32697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171-226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6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198.5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0.2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826932998"/>
                      </a:ext>
                    </a:extLst>
                  </a:tr>
                  <a:tr h="32697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227-282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254.5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0.17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107013584"/>
                      </a:ext>
                    </a:extLst>
                  </a:tr>
                  <a:tr h="32697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283-338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310.5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0.07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349485804"/>
                      </a:ext>
                    </a:extLst>
                  </a:tr>
                  <a:tr h="32697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339-394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366.5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0.03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844211415"/>
                      </a:ext>
                    </a:extLst>
                  </a:tr>
                  <a:tr h="581285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395-450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422.5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0.1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29889703"/>
                      </a:ext>
                    </a:extLst>
                  </a:tr>
                  <a:tr h="32697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Total 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007476417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9" name="Table 8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161445244"/>
                  </p:ext>
                </p:extLst>
              </p:nvPr>
            </p:nvGraphicFramePr>
            <p:xfrm>
              <a:off x="1832393" y="2060580"/>
              <a:ext cx="8976715" cy="4329609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712130">
                      <a:extLst>
                        <a:ext uri="{9D8B030D-6E8A-4147-A177-3AD203B41FA5}">
                          <a16:colId xmlns:a16="http://schemas.microsoft.com/office/drawing/2014/main" val="2864635230"/>
                        </a:ext>
                      </a:extLst>
                    </a:gridCol>
                    <a:gridCol w="2508272">
                      <a:extLst>
                        <a:ext uri="{9D8B030D-6E8A-4147-A177-3AD203B41FA5}">
                          <a16:colId xmlns:a16="http://schemas.microsoft.com/office/drawing/2014/main" val="3044567693"/>
                        </a:ext>
                      </a:extLst>
                    </a:gridCol>
                    <a:gridCol w="2223634">
                      <a:extLst>
                        <a:ext uri="{9D8B030D-6E8A-4147-A177-3AD203B41FA5}">
                          <a16:colId xmlns:a16="http://schemas.microsoft.com/office/drawing/2014/main" val="2818537031"/>
                        </a:ext>
                      </a:extLst>
                    </a:gridCol>
                    <a:gridCol w="2532679">
                      <a:extLst>
                        <a:ext uri="{9D8B030D-6E8A-4147-A177-3AD203B41FA5}">
                          <a16:colId xmlns:a16="http://schemas.microsoft.com/office/drawing/2014/main" val="3610353647"/>
                        </a:ext>
                      </a:extLst>
                    </a:gridCol>
                  </a:tblGrid>
                  <a:tr h="581285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Class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Frequency  f 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Midpoint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Relative Frequency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785115498"/>
                      </a:ext>
                    </a:extLst>
                  </a:tr>
                  <a:tr h="55565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59-114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3"/>
                          <a:stretch>
                            <a:fillRect l="-190137" t="-109783" r="-115068" b="-59021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3"/>
                          <a:stretch>
                            <a:fillRect l="-254567" t="-109783" r="-962" b="-590217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754142835"/>
                      </a:ext>
                    </a:extLst>
                  </a:tr>
                  <a:tr h="553987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115-170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8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3"/>
                          <a:stretch>
                            <a:fillRect l="-190137" t="-212088" r="-115068" b="-49670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3"/>
                          <a:stretch>
                            <a:fillRect l="-254567" t="-212088" r="-962" b="-496703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07627880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171-226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6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198.5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0.2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826932998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227-282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254.5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0.17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107013584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283-338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310.5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0.07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349485804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339-394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366.5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0.03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844211415"/>
                      </a:ext>
                    </a:extLst>
                  </a:tr>
                  <a:tr h="581285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395-450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422.5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0.1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29889703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Total 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007476417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1336522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Solution of Example 5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5362" t="33687" r="17353" b="26065"/>
          <a:stretch/>
        </p:blipFill>
        <p:spPr>
          <a:xfrm>
            <a:off x="2131140" y="1973176"/>
            <a:ext cx="7659460" cy="3667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2632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422401" y="1019069"/>
            <a:ext cx="740551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Distributions and their Graphs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14365" y="2153690"/>
            <a:ext cx="9666288" cy="397031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1- Frequency Distributions and Their Graphs</a:t>
            </a: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2- More Graphs and Displays</a:t>
            </a: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3- Measures of Central Tendency</a:t>
            </a: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4- Measures of Variation</a:t>
            </a: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5- Measures of Position</a:t>
            </a:r>
          </a:p>
          <a:p>
            <a:pPr>
              <a:lnSpc>
                <a:spcPct val="200000"/>
              </a:lnSpc>
            </a:pPr>
            <a:endParaRPr lang="en-US" dirty="0"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5348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Measures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Central Tendency 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87119" y="1846924"/>
            <a:ext cx="9593533" cy="34163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 have three measures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Central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Tendency:</a:t>
            </a: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1- Mean </a:t>
            </a: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2- Median </a:t>
            </a: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3- Mode </a:t>
            </a: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297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Important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Notes 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1087119" y="1846924"/>
                <a:ext cx="9593533" cy="4260269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endParaRPr lang="en-US" sz="24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en-US" sz="24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Mean is not preferred to use as a central measure for the data contained an outlier. </a:t>
                </a:r>
              </a:p>
              <a:p>
                <a:endParaRPr lang="en-US" sz="24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en-US" sz="24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An </a:t>
                </a:r>
                <a:r>
                  <a:rPr lang="en-US" sz="24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outlier </a:t>
                </a:r>
                <a:r>
                  <a:rPr lang="en-US" sz="24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is a data entry that is far removed from the other entries in </a:t>
                </a:r>
                <a:r>
                  <a:rPr lang="en-US" sz="24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data </a:t>
                </a:r>
                <a:r>
                  <a:rPr lang="en-US" sz="24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set</a:t>
                </a:r>
                <a:r>
                  <a:rPr lang="en-US" sz="24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en-US" sz="24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Sample Mean =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sz="32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32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𝑿</m:t>
                        </m:r>
                      </m:e>
                    </m:acc>
                    <m:r>
                      <a:rPr lang="en-US" sz="32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32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nary>
                          <m:naryPr>
                            <m:chr m:val="∑"/>
                            <m:subHide m:val="on"/>
                            <m:supHide m:val="on"/>
                            <m:ctrlPr>
                              <a:rPr lang="en-US" sz="3200" b="1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naryPr>
                          <m:sub/>
                          <m:sup/>
                          <m:e>
                            <m:r>
                              <a:rPr lang="en-US" sz="3200" b="1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𝑿</m:t>
                            </m:r>
                          </m:e>
                        </m:nary>
                      </m:num>
                      <m:den>
                        <m:r>
                          <a:rPr lang="en-US" sz="32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</m:den>
                    </m:f>
                    <m:r>
                      <a:rPr lang="en-US" sz="3200" b="1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  </m:t>
                    </m:r>
                  </m:oMath>
                </a14:m>
                <a:endParaRPr lang="en-US" sz="32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en-US" sz="24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Population  </a:t>
                </a:r>
                <a:r>
                  <a:rPr lang="en-US" sz="24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Mean = </a:t>
                </a:r>
                <a14:m>
                  <m:oMath xmlns:m="http://schemas.openxmlformats.org/officeDocument/2006/math">
                    <m:r>
                      <a:rPr lang="en-US" sz="3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𝛍</m:t>
                    </m:r>
                    <m:r>
                      <a:rPr lang="en-US" sz="32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32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nary>
                          <m:naryPr>
                            <m:chr m:val="∑"/>
                            <m:subHide m:val="on"/>
                            <m:supHide m:val="on"/>
                            <m:ctrlPr>
                              <a:rPr lang="en-US" sz="3200" b="1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naryPr>
                          <m:sub/>
                          <m:sup/>
                          <m:e>
                            <m:r>
                              <a:rPr lang="en-US" sz="3200" b="1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𝑿</m:t>
                            </m:r>
                          </m:e>
                        </m:nary>
                      </m:num>
                      <m:den>
                        <m:r>
                          <a:rPr lang="en-US" sz="32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𝑵</m:t>
                        </m:r>
                      </m:den>
                    </m:f>
                    <m:r>
                      <a:rPr lang="en-US" sz="3200" b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  </m:t>
                    </m:r>
                  </m:oMath>
                </a14:m>
                <a:endParaRPr lang="en-US" sz="32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endParaRPr lang="en-US" sz="32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87119" y="1846924"/>
                <a:ext cx="9593533" cy="4260269"/>
              </a:xfrm>
              <a:prstGeom prst="rect">
                <a:avLst/>
              </a:prstGeom>
              <a:blipFill>
                <a:blip r:embed="rId3"/>
                <a:stretch>
                  <a:fillRect l="-826" r="-152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17721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Example 6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87119" y="1846924"/>
            <a:ext cx="10220961" cy="332398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b="1" dirty="0"/>
              <a:t>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Given the following Macroeconomics exam grades for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sample of 6 students:</a:t>
            </a: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81                    75                   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66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16                     90                    90 </a:t>
            </a: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Calculate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central tendency measures and state the best central measure for this data.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4757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Solution of Example 6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1087119" y="1846924"/>
                <a:ext cx="10220961" cy="3133487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endParaRPr lang="en-US" dirty="0" smtClean="0">
                  <a:solidFill>
                    <a:schemeClr val="tx1"/>
                  </a:solidFill>
                </a:endParaRPr>
              </a:p>
              <a:p>
                <a:r>
                  <a:rPr lang="en-US" sz="2400" b="1" dirty="0" smtClean="0">
                    <a:solidFill>
                      <a:schemeClr val="tx1"/>
                    </a:solidFill>
                  </a:rPr>
                  <a:t>1- Mean: </a:t>
                </a:r>
              </a:p>
              <a:p>
                <a:endParaRPr lang="en-US" sz="2400" b="1" dirty="0" smtClean="0">
                  <a:solidFill>
                    <a:schemeClr val="tx1"/>
                  </a:solidFill>
                </a:endParaRPr>
              </a:p>
              <a:p>
                <a:r>
                  <a:rPr lang="en-US" sz="2400" b="1" dirty="0" smtClean="0">
                    <a:solidFill>
                      <a:schemeClr val="tx1"/>
                    </a:solidFill>
                  </a:rPr>
                  <a:t>Sample Mean =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𝑿</m:t>
                        </m:r>
                      </m:e>
                    </m:acc>
                    <m:r>
                      <a:rPr lang="en-US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nary>
                          <m:naryPr>
                            <m:chr m:val="∑"/>
                            <m:subHide m:val="on"/>
                            <m:supHide m:val="on"/>
                            <m:ctrlPr>
                              <a:rPr lang="en-US" sz="2400" b="1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naryPr>
                          <m:sub/>
                          <m:sup/>
                          <m:e>
                            <m:r>
                              <a:rPr lang="en-US" sz="2400" b="1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𝑿</m:t>
                            </m:r>
                          </m:e>
                        </m:nary>
                      </m:num>
                      <m:den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</m:den>
                    </m:f>
                    <m:r>
                      <a:rPr lang="en-US" sz="2400" b="1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𝟖𝟏</m:t>
                        </m:r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𝟕𝟓</m:t>
                        </m:r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𝟔𝟔</m:t>
                        </m:r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𝟏𝟔</m:t>
                        </m:r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𝟗𝟎</m:t>
                        </m:r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𝟗𝟎</m:t>
                        </m:r>
                      </m:num>
                      <m:den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𝟔</m:t>
                        </m:r>
                      </m:den>
                    </m:f>
                    <m:r>
                      <a:rPr lang="en-US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𝟔𝟗</m:t>
                    </m:r>
                    <m:r>
                      <a:rPr lang="en-US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.</m:t>
                    </m:r>
                    <m:r>
                      <a:rPr lang="en-US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𝟔𝟕</m:t>
                    </m:r>
                  </m:oMath>
                </a14:m>
                <a:endParaRPr lang="en-US" sz="2400" b="1" dirty="0" smtClean="0">
                  <a:solidFill>
                    <a:schemeClr val="tx1"/>
                  </a:solidFill>
                </a:endParaRPr>
              </a:p>
              <a:p>
                <a:endParaRPr lang="en-US" sz="24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400" dirty="0">
                    <a:solidFill>
                      <a:schemeClr val="tx1"/>
                    </a:solidFill>
                  </a:rPr>
                  <a:t>The mean mark is equal to </a:t>
                </a:r>
                <a:r>
                  <a:rPr lang="en-US" sz="2400" dirty="0" smtClean="0">
                    <a:solidFill>
                      <a:schemeClr val="tx1"/>
                    </a:solidFill>
                  </a:rPr>
                  <a:t>69.67  </a:t>
                </a:r>
                <a:r>
                  <a:rPr lang="en-US" sz="2400" dirty="0">
                    <a:solidFill>
                      <a:schemeClr val="tx1"/>
                    </a:solidFill>
                  </a:rPr>
                  <a:t>which represents the value at the Centre of the data where the majority of observations are around. </a:t>
                </a:r>
                <a:endParaRPr lang="en-US" sz="24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4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87119" y="1846924"/>
                <a:ext cx="10220961" cy="3133487"/>
              </a:xfrm>
              <a:prstGeom prst="rect">
                <a:avLst/>
              </a:prstGeom>
              <a:blipFill>
                <a:blip r:embed="rId3"/>
                <a:stretch>
                  <a:fillRect l="-894" r="-131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72361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Solution of Example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2062480" y="1768178"/>
                <a:ext cx="9226410" cy="4220899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endParaRPr lang="en-US" dirty="0" smtClean="0">
                  <a:solidFill>
                    <a:schemeClr val="tx1"/>
                  </a:solidFill>
                </a:endParaRPr>
              </a:p>
              <a:p>
                <a:r>
                  <a:rPr lang="en-US" sz="24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2- Median: </a:t>
                </a:r>
              </a:p>
              <a:p>
                <a:endParaRPr lang="en-US" sz="24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en-US" sz="24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put </a:t>
                </a:r>
                <a:r>
                  <a:rPr lang="en-US" sz="24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data in order: (smallest Largest) </a:t>
                </a:r>
              </a:p>
              <a:p>
                <a:endParaRPr lang="en-US" sz="24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ctr"/>
                <a:r>
                  <a:rPr lang="en-US" sz="24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16, 66, 75, 81, </a:t>
                </a:r>
                <a:r>
                  <a:rPr lang="en-US" sz="24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90, 90</a:t>
                </a:r>
              </a:p>
              <a:p>
                <a:endParaRPr lang="en-US" sz="24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4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US" sz="24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value of the median is the value between 75 and 81. So, </a:t>
                </a:r>
                <a:endParaRPr lang="en-US" sz="24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4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4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value </a:t>
                </a:r>
                <a:r>
                  <a:rPr lang="en-US" sz="24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 median: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75</m:t>
                        </m:r>
                        <m:r>
                          <a:rPr lang="en-US" sz="2400" b="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400" b="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81</m:t>
                        </m:r>
                      </m:num>
                      <m:den>
                        <m:r>
                          <a:rPr lang="en-US" sz="2400" b="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US" sz="2400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4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4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78</m:t>
                    </m:r>
                    <m:r>
                      <a:rPr lang="en-US" sz="24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endParaRPr lang="en-US" sz="24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62480" y="1768178"/>
                <a:ext cx="9226410" cy="4220899"/>
              </a:xfrm>
              <a:prstGeom prst="rect">
                <a:avLst/>
              </a:prstGeom>
              <a:blipFill>
                <a:blip r:embed="rId3"/>
                <a:stretch>
                  <a:fillRect l="-991" b="-57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ectangle 8"/>
          <p:cNvSpPr/>
          <p:nvPr/>
        </p:nvSpPr>
        <p:spPr>
          <a:xfrm>
            <a:off x="6223565" y="3452806"/>
            <a:ext cx="904240" cy="528320"/>
          </a:xfrm>
          <a:prstGeom prst="rect">
            <a:avLst/>
          </a:prstGeom>
          <a:noFill/>
          <a:ln w="857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3059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Solution of Example 6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75455" y="2146081"/>
            <a:ext cx="9361877" cy="221599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3- Mode:</a:t>
            </a:r>
          </a:p>
          <a:p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most repeated number in the data. So, </a:t>
            </a: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Mode = 90</a:t>
            </a:r>
          </a:p>
        </p:txBody>
      </p:sp>
      <p:sp>
        <p:nvSpPr>
          <p:cNvPr id="9" name="Rectangle 8"/>
          <p:cNvSpPr/>
          <p:nvPr/>
        </p:nvSpPr>
        <p:spPr>
          <a:xfrm>
            <a:off x="1475455" y="4353415"/>
            <a:ext cx="9361877" cy="107721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endParaRPr lang="en-US" sz="1600" dirty="0">
              <a:latin typeface="Calibri" panose="020F0502020204030204" pitchFamily="34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Since there is an outlier which is (16). Therefore, the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best central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measure is the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median NOT the mean.  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7155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Example 7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87119" y="1846924"/>
            <a:ext cx="10220961" cy="332398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b="1" dirty="0"/>
              <a:t>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Given the following Macroeconomics exam grades for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sample of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students:</a:t>
            </a: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5         6          9            10            14             11         12 </a:t>
            </a: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Calculate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central tendency measures and state the best central measure for this data.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3025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Solution of Example 7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1087119" y="1846924"/>
                <a:ext cx="10220961" cy="2764155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endParaRPr lang="en-US" dirty="0" smtClean="0">
                  <a:solidFill>
                    <a:schemeClr val="tx1"/>
                  </a:solidFill>
                </a:endParaRPr>
              </a:p>
              <a:p>
                <a:r>
                  <a:rPr lang="en-US" sz="2400" b="1" dirty="0" smtClean="0">
                    <a:solidFill>
                      <a:schemeClr val="tx1"/>
                    </a:solidFill>
                  </a:rPr>
                  <a:t>1- Mean: </a:t>
                </a:r>
              </a:p>
              <a:p>
                <a:endParaRPr lang="en-US" sz="2400" b="1" dirty="0" smtClean="0">
                  <a:solidFill>
                    <a:schemeClr val="tx1"/>
                  </a:solidFill>
                </a:endParaRPr>
              </a:p>
              <a:p>
                <a:r>
                  <a:rPr lang="en-US" sz="2400" b="1" dirty="0" smtClean="0">
                    <a:solidFill>
                      <a:schemeClr val="tx1"/>
                    </a:solidFill>
                  </a:rPr>
                  <a:t>Sample Mean =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𝑿</m:t>
                        </m:r>
                      </m:e>
                    </m:acc>
                    <m:r>
                      <a:rPr lang="en-US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nary>
                          <m:naryPr>
                            <m:chr m:val="∑"/>
                            <m:subHide m:val="on"/>
                            <m:supHide m:val="on"/>
                            <m:ctrlPr>
                              <a:rPr lang="en-US" sz="2400" b="1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naryPr>
                          <m:sub/>
                          <m:sup/>
                          <m:e>
                            <m:r>
                              <a:rPr lang="en-US" sz="2400" b="1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𝑿</m:t>
                            </m:r>
                          </m:e>
                        </m:nary>
                      </m:num>
                      <m:den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</m:den>
                    </m:f>
                    <m:r>
                      <a:rPr lang="en-US" sz="2400" b="1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𝟓</m:t>
                        </m:r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𝟔</m:t>
                        </m:r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𝟗</m:t>
                        </m:r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𝟏𝟎</m:t>
                        </m:r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𝟏𝟒</m:t>
                        </m:r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𝟏𝟏</m:t>
                        </m:r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𝟏𝟐</m:t>
                        </m:r>
                      </m:num>
                      <m:den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𝟕</m:t>
                        </m:r>
                      </m:den>
                    </m:f>
                    <m:r>
                      <a:rPr lang="en-US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𝟗</m:t>
                    </m:r>
                    <m:r>
                      <a:rPr lang="en-US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.</m:t>
                    </m:r>
                    <m:r>
                      <a:rPr lang="en-US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𝟓𝟕</m:t>
                    </m:r>
                  </m:oMath>
                </a14:m>
                <a:endParaRPr lang="en-US" sz="24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400" dirty="0">
                    <a:solidFill>
                      <a:schemeClr val="tx1"/>
                    </a:solidFill>
                  </a:rPr>
                  <a:t>The mean mark is equal to </a:t>
                </a:r>
                <a:r>
                  <a:rPr lang="en-US" sz="2400" dirty="0" smtClean="0">
                    <a:solidFill>
                      <a:schemeClr val="tx1"/>
                    </a:solidFill>
                  </a:rPr>
                  <a:t>9.57  </a:t>
                </a:r>
                <a:r>
                  <a:rPr lang="en-US" sz="2400" dirty="0">
                    <a:solidFill>
                      <a:schemeClr val="tx1"/>
                    </a:solidFill>
                  </a:rPr>
                  <a:t>which represents the value at the Centre of the data where the majority of observations are around. </a:t>
                </a:r>
                <a:endParaRPr lang="en-US" sz="24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4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87119" y="1846924"/>
                <a:ext cx="10220961" cy="2764155"/>
              </a:xfrm>
              <a:prstGeom prst="rect">
                <a:avLst/>
              </a:prstGeom>
              <a:blipFill>
                <a:blip r:embed="rId3"/>
                <a:stretch>
                  <a:fillRect l="-89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76608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Solution of Example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062480" y="1768178"/>
            <a:ext cx="9226410" cy="369331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 smtClean="0">
              <a:solidFill>
                <a:schemeClr val="tx1"/>
              </a:solidFill>
            </a:endParaRPr>
          </a:p>
          <a:p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2- Median: </a:t>
            </a:r>
          </a:p>
          <a:p>
            <a:endParaRPr lang="en-US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put 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in order: (smallest Largest) </a:t>
            </a:r>
          </a:p>
          <a:p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5,  6,  9,  10,  11,  12,  14</a:t>
            </a:r>
          </a:p>
          <a:p>
            <a:endPara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value of the median is the value 10</a:t>
            </a:r>
            <a:endPara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223565" y="3510844"/>
            <a:ext cx="583635" cy="470282"/>
          </a:xfrm>
          <a:prstGeom prst="rect">
            <a:avLst/>
          </a:prstGeom>
          <a:noFill/>
          <a:ln w="857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4882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Solution of Example 7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75455" y="2146081"/>
            <a:ext cx="9361877" cy="221599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3- Mode:                5     6     9    10     14     11     12 </a:t>
            </a:r>
          </a:p>
          <a:p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most repeated number in the data. So,  </a:t>
            </a: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The data has </a:t>
            </a:r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mode </a:t>
            </a:r>
          </a:p>
        </p:txBody>
      </p:sp>
      <p:sp>
        <p:nvSpPr>
          <p:cNvPr id="9" name="Rectangle 8"/>
          <p:cNvSpPr/>
          <p:nvPr/>
        </p:nvSpPr>
        <p:spPr>
          <a:xfrm>
            <a:off x="1475455" y="4353415"/>
            <a:ext cx="9361877" cy="33855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endParaRPr lang="en-US" sz="16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8255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Example 8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187971" y="2344088"/>
            <a:ext cx="7746251" cy="216982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en-US" b="1" dirty="0">
                <a:cs typeface="Times New Roman" pitchFamily="18" charset="0"/>
              </a:rPr>
              <a:t> In the following three groups, it is required to calculate the mean, median, and mode:</a:t>
            </a:r>
          </a:p>
          <a:p>
            <a:pPr algn="ctr">
              <a:lnSpc>
                <a:spcPct val="150000"/>
              </a:lnSpc>
              <a:defRPr/>
            </a:pPr>
            <a:r>
              <a:rPr lang="en-US" b="1" dirty="0">
                <a:cs typeface="Times New Roman" pitchFamily="18" charset="0"/>
              </a:rPr>
              <a:t>Group 1:    2 – 4 – 4 – 6</a:t>
            </a:r>
          </a:p>
          <a:p>
            <a:pPr algn="ctr">
              <a:lnSpc>
                <a:spcPct val="150000"/>
              </a:lnSpc>
              <a:defRPr/>
            </a:pPr>
            <a:r>
              <a:rPr lang="en-US" b="1" dirty="0">
                <a:cs typeface="Times New Roman" pitchFamily="18" charset="0"/>
              </a:rPr>
              <a:t>Group 2:    -2 – 4 – 4 - 10</a:t>
            </a:r>
          </a:p>
          <a:p>
            <a:pPr algn="ctr">
              <a:lnSpc>
                <a:spcPct val="150000"/>
              </a:lnSpc>
              <a:defRPr/>
            </a:pPr>
            <a:r>
              <a:rPr lang="en-US" b="1" dirty="0">
                <a:cs typeface="Times New Roman" pitchFamily="18" charset="0"/>
              </a:rPr>
              <a:t>Group 3:    -70 – 4 – 4 - 78</a:t>
            </a:r>
          </a:p>
        </p:txBody>
      </p:sp>
    </p:spTree>
    <p:extLst>
      <p:ext uri="{BB962C8B-B14F-4D97-AF65-F5344CB8AC3E}">
        <p14:creationId xmlns:p14="http://schemas.microsoft.com/office/powerpoint/2010/main" val="2129679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Solution of Example 8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4312968"/>
              </p:ext>
            </p:extLst>
          </p:nvPr>
        </p:nvGraphicFramePr>
        <p:xfrm>
          <a:off x="2945165" y="2357614"/>
          <a:ext cx="6238876" cy="244951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55971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597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5971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5971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40182"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 smtClean="0">
                          <a:solidFill>
                            <a:schemeClr val="bg1"/>
                          </a:solidFill>
                        </a:rPr>
                        <a:t>Mode</a:t>
                      </a:r>
                      <a:endParaRPr lang="ar-EG" sz="1800" b="1" dirty="0">
                        <a:solidFill>
                          <a:schemeClr val="bg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 smtClean="0">
                          <a:solidFill>
                            <a:schemeClr val="bg1"/>
                          </a:solidFill>
                        </a:rPr>
                        <a:t>Median</a:t>
                      </a:r>
                      <a:endParaRPr lang="ar-EG" sz="1800" b="1" dirty="0">
                        <a:solidFill>
                          <a:schemeClr val="bg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 smtClean="0">
                          <a:solidFill>
                            <a:schemeClr val="bg1"/>
                          </a:solidFill>
                        </a:rPr>
                        <a:t>Mean</a:t>
                      </a:r>
                      <a:endParaRPr lang="ar-EG" sz="1800" b="1" dirty="0">
                        <a:solidFill>
                          <a:schemeClr val="bg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 smtClean="0">
                          <a:solidFill>
                            <a:schemeClr val="bg1"/>
                          </a:solidFill>
                        </a:rPr>
                        <a:t>Group</a:t>
                      </a:r>
                      <a:endParaRPr lang="ar-EG" sz="1800" b="1" dirty="0">
                        <a:solidFill>
                          <a:schemeClr val="bg1"/>
                        </a:solidFill>
                      </a:endParaRP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3110"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 smtClean="0"/>
                        <a:t>4</a:t>
                      </a:r>
                      <a:endParaRPr lang="ar-EG" sz="1800" b="1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 smtClean="0"/>
                        <a:t>4</a:t>
                      </a:r>
                      <a:endParaRPr lang="ar-EG" sz="1800" b="1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 smtClean="0"/>
                        <a:t>4</a:t>
                      </a:r>
                      <a:endParaRPr lang="ar-EG" sz="1800" b="1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 smtClean="0"/>
                        <a:t>1</a:t>
                      </a:r>
                      <a:endParaRPr lang="ar-EG" sz="1800" b="1" dirty="0"/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3110"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 smtClean="0"/>
                        <a:t>4</a:t>
                      </a:r>
                      <a:endParaRPr lang="ar-EG" sz="1800" b="1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 smtClean="0"/>
                        <a:t>4</a:t>
                      </a:r>
                      <a:endParaRPr lang="ar-EG" sz="1800" b="1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 smtClean="0"/>
                        <a:t>4</a:t>
                      </a:r>
                      <a:endParaRPr lang="ar-EG" sz="1800" b="1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 smtClean="0"/>
                        <a:t>2</a:t>
                      </a:r>
                      <a:endParaRPr lang="ar-EG" sz="1800" b="1" dirty="0"/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3110"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 smtClean="0"/>
                        <a:t>4</a:t>
                      </a:r>
                      <a:endParaRPr lang="ar-EG" sz="1800" b="1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 smtClean="0"/>
                        <a:t>4</a:t>
                      </a:r>
                      <a:endParaRPr lang="ar-EG" sz="1800" b="1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 smtClean="0"/>
                        <a:t>4</a:t>
                      </a:r>
                      <a:endParaRPr lang="ar-EG" sz="1800" b="1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 smtClean="0"/>
                        <a:t>3</a:t>
                      </a:r>
                      <a:endParaRPr lang="ar-EG" sz="1800" b="1" dirty="0"/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15903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Measures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Variation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14365" y="2153690"/>
            <a:ext cx="9666288" cy="295465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have three measures of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Variations: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1-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Range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2-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Variance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3-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Standard deviation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088660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72356" y="794060"/>
            <a:ext cx="64346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Important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Notes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1259840" y="1559754"/>
                <a:ext cx="9695133" cy="4356064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en-US" sz="28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Population  Variance </a:t>
                </a:r>
                <a:r>
                  <a:rPr lang="en-US" sz="28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𝝈</m:t>
                        </m:r>
                      </m:e>
                      <m:sup>
                        <m:r>
                          <a:rPr lang="en-US" sz="28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sup>
                    </m:sSup>
                    <m:r>
                      <a:rPr lang="en-US" sz="28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8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nary>
                          <m:naryPr>
                            <m:chr m:val="∑"/>
                            <m:subHide m:val="on"/>
                            <m:supHide m:val="on"/>
                            <m:ctrlPr>
                              <a:rPr lang="en-US" sz="2800" b="1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naryPr>
                          <m:sub/>
                          <m:sup/>
                          <m:e>
                            <m:sSup>
                              <m:sSupPr>
                                <m:ctrlPr>
                                  <a:rPr lang="en-US" sz="2800" b="1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800" b="1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(</m:t>
                                </m:r>
                                <m:r>
                                  <a:rPr lang="en-US" sz="2800" b="1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𝑿</m:t>
                                </m:r>
                                <m:r>
                                  <a:rPr lang="en-US" sz="2800" b="1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r>
                                  <a:rPr lang="en-US" sz="2800" b="1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𝝁</m:t>
                                </m:r>
                                <m:r>
                                  <a:rPr lang="en-US" sz="2800" b="1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)</m:t>
                                </m:r>
                              </m:e>
                              <m:sup>
                                <m:r>
                                  <a:rPr lang="en-US" sz="2800" b="1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𝟐</m:t>
                                </m:r>
                              </m:sup>
                            </m:sSup>
                          </m:e>
                        </m:nary>
                      </m:num>
                      <m:den>
                        <m:r>
                          <a:rPr lang="en-US" sz="28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𝑵</m:t>
                        </m:r>
                      </m:den>
                    </m:f>
                    <m:r>
                      <a:rPr lang="en-US" sz="2800" b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endParaRPr lang="en-US" sz="2800" b="1" dirty="0" smtClean="0">
                  <a:solidFill>
                    <a:schemeClr val="tx1"/>
                  </a:solidFill>
                  <a:latin typeface="Times New Roman" panose="02020603050405020304" pitchFamily="18" charset="0"/>
                </a:endParaRP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endParaRPr lang="en-US" sz="28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en-US" sz="28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Sample </a:t>
                </a:r>
                <a:r>
                  <a:rPr lang="en-US" sz="28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Variance </a:t>
                </a:r>
                <a:r>
                  <a:rPr lang="en-US" sz="28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𝑺</m:t>
                        </m:r>
                      </m:e>
                      <m:sup>
                        <m:r>
                          <a:rPr lang="en-US" sz="28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sup>
                    </m:sSup>
                    <m:r>
                      <a:rPr lang="en-US" sz="28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8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nary>
                          <m:naryPr>
                            <m:chr m:val="∑"/>
                            <m:subHide m:val="on"/>
                            <m:supHide m:val="on"/>
                            <m:ctrlPr>
                              <a:rPr lang="en-US" sz="2800" b="1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naryPr>
                          <m:sub/>
                          <m:sup/>
                          <m:e>
                            <m:sSup>
                              <m:sSupPr>
                                <m:ctrlPr>
                                  <a:rPr lang="en-US" sz="2800" b="1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800" b="1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(</m:t>
                                </m:r>
                                <m:r>
                                  <a:rPr lang="en-US" sz="2800" b="1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𝑿</m:t>
                                </m:r>
                                <m:r>
                                  <a:rPr lang="en-US" sz="2800" b="1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acc>
                                  <m:accPr>
                                    <m:chr m:val="̅"/>
                                    <m:ctrlPr>
                                      <a:rPr lang="en-US" sz="2800" b="1" i="1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US" sz="2800" b="1" i="1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𝑿</m:t>
                                    </m:r>
                                  </m:e>
                                </m:acc>
                                <m:r>
                                  <a:rPr lang="en-US" sz="2800" b="1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)</m:t>
                                </m:r>
                              </m:e>
                              <m:sup>
                                <m:r>
                                  <a:rPr lang="en-US" sz="2800" b="1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𝟐</m:t>
                                </m:r>
                              </m:sup>
                            </m:sSup>
                          </m:e>
                        </m:nary>
                      </m:num>
                      <m:den>
                        <m:r>
                          <a:rPr lang="en-US" sz="28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  <m:r>
                          <a:rPr lang="en-US" sz="28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28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den>
                    </m:f>
                    <m:r>
                      <a:rPr lang="en-US" sz="2800" b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endParaRPr lang="en-US" sz="28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endParaRPr lang="en-US" sz="28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en-US" sz="28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Population  </a:t>
                </a:r>
                <a:r>
                  <a:rPr lang="en-US" sz="28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Standard deviation = </a:t>
                </a:r>
                <a14:m>
                  <m:oMath xmlns:m="http://schemas.openxmlformats.org/officeDocument/2006/math">
                    <m:r>
                      <a:rPr lang="en-US" sz="28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𝝈</m:t>
                    </m:r>
                  </m:oMath>
                </a14:m>
                <a:r>
                  <a:rPr lang="en-US" sz="28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sz="28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en-US" sz="2800" b="1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nary>
                              <m:naryPr>
                                <m:chr m:val="∑"/>
                                <m:subHide m:val="on"/>
                                <m:supHide m:val="on"/>
                                <m:ctrlPr>
                                  <a:rPr lang="en-US" sz="2800" b="1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naryPr>
                              <m:sub/>
                              <m:sup/>
                              <m:e>
                                <m:sSup>
                                  <m:sSupPr>
                                    <m:ctrlPr>
                                      <a:rPr lang="en-US" sz="2800" b="1" i="1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2800" b="1" i="1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(</m:t>
                                    </m:r>
                                    <m:r>
                                      <a:rPr lang="en-US" sz="2800" b="1" i="1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𝑿</m:t>
                                    </m:r>
                                    <m:r>
                                      <a:rPr lang="en-US" sz="2800" b="1" i="1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  <m:r>
                                      <a:rPr lang="en-US" sz="2800" b="1" i="1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𝝁</m:t>
                                    </m:r>
                                    <m:r>
                                      <a:rPr lang="en-US" sz="2800" b="1" i="1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)</m:t>
                                    </m:r>
                                  </m:e>
                                  <m:sup>
                                    <m:r>
                                      <a:rPr lang="en-US" sz="2800" b="1" i="1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𝟐</m:t>
                                    </m:r>
                                  </m:sup>
                                </m:sSup>
                              </m:e>
                            </m:nary>
                          </m:num>
                          <m:den>
                            <m:r>
                              <a:rPr lang="en-US" sz="2800" b="1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𝑵</m:t>
                            </m:r>
                          </m:den>
                        </m:f>
                        <m:r>
                          <a:rPr lang="en-US" sz="2800" b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m:rPr>
                            <m:nor/>
                          </m:rPr>
                          <a:rPr lang="en-US" sz="2800" b="1" dirty="0">
                            <a:solidFill>
                              <a:schemeClr val="tx1"/>
                            </a:solidFill>
                            <a:latin typeface="Times New Roman" panose="02020603050405020304" pitchFamily="18" charset="0"/>
                          </a:rPr>
                          <m:t> </m:t>
                        </m:r>
                      </m:e>
                    </m:rad>
                  </m:oMath>
                </a14:m>
                <a:endParaRPr lang="en-US" sz="28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en-US" sz="28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Sample Standard deviation</a:t>
                </a:r>
                <a:r>
                  <a:rPr lang="en-US" sz="28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S </a:t>
                </a:r>
                <a14:m>
                  <m:oMath xmlns:m="http://schemas.openxmlformats.org/officeDocument/2006/math">
                    <m:r>
                      <a:rPr lang="en-US" sz="28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sz="28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en-US" sz="2800" b="1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nary>
                              <m:naryPr>
                                <m:chr m:val="∑"/>
                                <m:subHide m:val="on"/>
                                <m:supHide m:val="on"/>
                                <m:ctrlPr>
                                  <a:rPr lang="en-US" sz="2800" b="1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naryPr>
                              <m:sub/>
                              <m:sup/>
                              <m:e>
                                <m:sSup>
                                  <m:sSupPr>
                                    <m:ctrlPr>
                                      <a:rPr lang="en-US" sz="2800" b="1" i="1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2800" b="1" i="1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(</m:t>
                                    </m:r>
                                    <m:r>
                                      <a:rPr lang="en-US" sz="2800" b="1" i="1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𝑿</m:t>
                                    </m:r>
                                    <m:r>
                                      <a:rPr lang="en-US" sz="2800" b="1" i="1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  <m:acc>
                                      <m:accPr>
                                        <m:chr m:val="̅"/>
                                        <m:ctrlPr>
                                          <a:rPr lang="en-US" sz="2800" b="1" i="1">
                                            <a:solidFill>
                                              <a:schemeClr val="tx1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accPr>
                                      <m:e>
                                        <m:r>
                                          <a:rPr lang="en-US" sz="2800" b="1" i="1">
                                            <a:solidFill>
                                              <a:schemeClr val="tx1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  <m:t>𝑿</m:t>
                                        </m:r>
                                      </m:e>
                                    </m:acc>
                                    <m:r>
                                      <a:rPr lang="en-US" sz="2800" b="1" i="1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)</m:t>
                                    </m:r>
                                  </m:e>
                                  <m:sup>
                                    <m:r>
                                      <a:rPr lang="en-US" sz="2800" b="1" i="1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𝟐</m:t>
                                    </m:r>
                                  </m:sup>
                                </m:sSup>
                              </m:e>
                            </m:nary>
                          </m:num>
                          <m:den>
                            <m:r>
                              <a:rPr lang="en-US" sz="2800" b="1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𝒏</m:t>
                            </m:r>
                            <m:r>
                              <a:rPr lang="en-US" sz="2800" b="1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en-US" sz="2800" b="1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𝟏</m:t>
                            </m:r>
                          </m:den>
                        </m:f>
                        <m:r>
                          <a:rPr lang="en-US" sz="2800" b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m:rPr>
                            <m:nor/>
                          </m:rPr>
                          <a:rPr lang="en-US" sz="2800" b="1" dirty="0">
                            <a:solidFill>
                              <a:schemeClr val="tx1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</m:e>
                    </m:rad>
                  </m:oMath>
                </a14:m>
                <a:endParaRPr lang="en-US" sz="32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dirty="0">
                  <a:solidFill>
                    <a:schemeClr val="tx1"/>
                  </a:solidFill>
                  <a:latin typeface="Tajawal ExtraBold" panose="00000800000000000000" pitchFamily="2" charset="-78"/>
                  <a:cs typeface="Tajawal ExtraBold" panose="00000800000000000000" pitchFamily="2" charset="-78"/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9840" y="1559754"/>
                <a:ext cx="9695133" cy="4356064"/>
              </a:xfrm>
              <a:prstGeom prst="rect">
                <a:avLst/>
              </a:prstGeom>
              <a:blipFill>
                <a:blip r:embed="rId3"/>
                <a:stretch>
                  <a:fillRect l="-113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97602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 9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51841" y="2101598"/>
            <a:ext cx="10141938" cy="2246769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endParaRPr lang="en-US" sz="2000" dirty="0">
              <a:latin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</a:rPr>
              <a:t> Given the following </a:t>
            </a:r>
            <a:r>
              <a:rPr lang="en-US" sz="2400" dirty="0" smtClean="0">
                <a:latin typeface="Times New Roman" panose="02020603050405020304" pitchFamily="18" charset="0"/>
              </a:rPr>
              <a:t>Mathematics </a:t>
            </a:r>
            <a:r>
              <a:rPr lang="en-US" sz="2400" dirty="0">
                <a:latin typeface="Times New Roman" panose="02020603050405020304" pitchFamily="18" charset="0"/>
              </a:rPr>
              <a:t>exam grades </a:t>
            </a:r>
            <a:r>
              <a:rPr lang="en-US" sz="2400" dirty="0" smtClean="0">
                <a:latin typeface="Times New Roman" panose="02020603050405020304" pitchFamily="18" charset="0"/>
              </a:rPr>
              <a:t>for a sample of 5  </a:t>
            </a:r>
            <a:r>
              <a:rPr lang="en-US" sz="2400" dirty="0">
                <a:latin typeface="Times New Roman" panose="02020603050405020304" pitchFamily="18" charset="0"/>
              </a:rPr>
              <a:t>students. </a:t>
            </a:r>
          </a:p>
          <a:p>
            <a:r>
              <a:rPr lang="en-US" sz="2400" dirty="0" smtClean="0">
                <a:latin typeface="Times New Roman" panose="02020603050405020304" pitchFamily="18" charset="0"/>
              </a:rPr>
              <a:t>                             8           12              20          7            3</a:t>
            </a:r>
          </a:p>
          <a:p>
            <a:endParaRPr lang="en-US" sz="2400" dirty="0">
              <a:latin typeface="Times New Roman" panose="02020603050405020304" pitchFamily="18" charset="0"/>
            </a:endParaRPr>
          </a:p>
          <a:p>
            <a:pPr>
              <a:lnSpc>
                <a:spcPct val="200000"/>
              </a:lnSpc>
            </a:pPr>
            <a:r>
              <a:rPr lang="en-US" sz="2400" dirty="0" smtClean="0">
                <a:latin typeface="Times New Roman" panose="02020603050405020304" pitchFamily="18" charset="0"/>
              </a:rPr>
              <a:t>Calculate </a:t>
            </a:r>
            <a:r>
              <a:rPr lang="en-US" sz="2400" dirty="0">
                <a:latin typeface="Times New Roman" panose="02020603050405020304" pitchFamily="18" charset="0"/>
              </a:rPr>
              <a:t>the </a:t>
            </a:r>
            <a:r>
              <a:rPr lang="en-US" sz="2400" dirty="0" smtClean="0">
                <a:latin typeface="Times New Roman" panose="02020603050405020304" pitchFamily="18" charset="0"/>
              </a:rPr>
              <a:t>dispersion measures </a:t>
            </a:r>
            <a:r>
              <a:rPr lang="en-US" sz="2400" dirty="0">
                <a:latin typeface="Times New Roman" panose="02020603050405020304" pitchFamily="18" charset="0"/>
              </a:rPr>
              <a:t>for the above </a:t>
            </a:r>
            <a:r>
              <a:rPr lang="en-US" sz="2400" dirty="0" smtClean="0">
                <a:latin typeface="Times New Roman" panose="02020603050405020304" pitchFamily="18" charset="0"/>
              </a:rPr>
              <a:t>data </a:t>
            </a:r>
          </a:p>
        </p:txBody>
      </p:sp>
    </p:spTree>
    <p:extLst>
      <p:ext uri="{BB962C8B-B14F-4D97-AF65-F5344CB8AC3E}">
        <p14:creationId xmlns:p14="http://schemas.microsoft.com/office/powerpoint/2010/main" val="1682291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Solution of Example 9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528321" y="2153690"/>
                <a:ext cx="10088880" cy="76418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2-  Sample 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Variance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𝑆</m:t>
                        </m:r>
                      </m:e>
                      <m:sup>
                        <m:r>
                          <a:rPr lang="en-US" sz="2800" b="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2800" b="0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nary>
                          <m:naryPr>
                            <m:chr m:val="∑"/>
                            <m:subHide m:val="on"/>
                            <m:supHide m:val="on"/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naryPr>
                          <m:sub/>
                          <m:sup/>
                          <m:e>
                            <m:sSup>
                              <m:sSupPr>
                                <m:ctrlPr>
                                  <a:rPr lang="en-US" sz="2800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800" b="0" i="1">
                                    <a:latin typeface="Cambria Math" panose="02040503050406030204" pitchFamily="18" charset="0"/>
                                  </a:rPr>
                                  <m:t>(</m:t>
                                </m:r>
                                <m:r>
                                  <a:rPr lang="en-US" sz="2800" b="0" i="1">
                                    <a:latin typeface="Cambria Math" panose="02040503050406030204" pitchFamily="18" charset="0"/>
                                  </a:rPr>
                                  <m:t>𝑋</m:t>
                                </m:r>
                                <m:r>
                                  <a:rPr lang="en-US" sz="2800" b="0" i="1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acc>
                                  <m:accPr>
                                    <m:chr m:val="̅"/>
                                    <m:ctrlPr>
                                      <a:rPr lang="en-US" sz="2800" i="1">
                                        <a:latin typeface="Cambria Math" panose="020405030504060302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US" sz="2800" b="0" i="1">
                                        <a:latin typeface="Cambria Math" panose="02040503050406030204" pitchFamily="18" charset="0"/>
                                      </a:rPr>
                                      <m:t>𝑋</m:t>
                                    </m:r>
                                  </m:e>
                                </m:acc>
                                <m:r>
                                  <a:rPr lang="en-US" sz="2800" b="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)</m:t>
                                </m:r>
                              </m:e>
                              <m:sup>
                                <m:r>
                                  <a:rPr lang="en-US" sz="2800" b="0" i="1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</m:e>
                        </m:nary>
                      </m:num>
                      <m:den>
                        <m:r>
                          <a:rPr lang="en-US" sz="2800" b="0" i="1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sz="2800" b="0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2800" b="0" i="1">
                            <a:latin typeface="Cambria Math" panose="02040503050406030204" pitchFamily="18" charset="0"/>
                          </a:rPr>
                          <m:t>1</m:t>
                        </m:r>
                      </m:den>
                    </m:f>
                    <m:r>
                      <a:rPr lang="en-US" sz="2800" b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8321" y="2153690"/>
                <a:ext cx="10088880" cy="764184"/>
              </a:xfrm>
              <a:prstGeom prst="rect">
                <a:avLst/>
              </a:prstGeom>
              <a:blipFill>
                <a:blip r:embed="rId3"/>
                <a:stretch>
                  <a:fillRect b="-793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Rectangle 9"/>
          <p:cNvSpPr/>
          <p:nvPr/>
        </p:nvSpPr>
        <p:spPr>
          <a:xfrm>
            <a:off x="1625600" y="1339729"/>
            <a:ext cx="1080810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0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1- Range = Max – Min =  20- 3 = 17 </a:t>
            </a:r>
            <a:endParaRPr lang="en-US" sz="2800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/>
          <a:srcRect l="29835" t="25892" r="30012" b="45660"/>
          <a:stretch/>
        </p:blipFill>
        <p:spPr>
          <a:xfrm>
            <a:off x="1448095" y="3012478"/>
            <a:ext cx="8230755" cy="3280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0195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77860" y="499778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Solution of Example 9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9030" y="1510221"/>
                <a:ext cx="10088880" cy="76418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2-  Sample 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Variance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𝑆</m:t>
                        </m:r>
                      </m:e>
                      <m:sup>
                        <m:r>
                          <a:rPr lang="en-US" sz="2800" b="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2800" b="0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nary>
                          <m:naryPr>
                            <m:chr m:val="∑"/>
                            <m:subHide m:val="on"/>
                            <m:supHide m:val="on"/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naryPr>
                          <m:sub/>
                          <m:sup/>
                          <m:e>
                            <m:sSup>
                              <m:sSupPr>
                                <m:ctrlPr>
                                  <a:rPr lang="en-US" sz="2800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800" b="0" i="1">
                                    <a:latin typeface="Cambria Math" panose="02040503050406030204" pitchFamily="18" charset="0"/>
                                  </a:rPr>
                                  <m:t>(</m:t>
                                </m:r>
                                <m:r>
                                  <a:rPr lang="en-US" sz="2800" b="0" i="1">
                                    <a:latin typeface="Cambria Math" panose="02040503050406030204" pitchFamily="18" charset="0"/>
                                  </a:rPr>
                                  <m:t>𝑋</m:t>
                                </m:r>
                                <m:r>
                                  <a:rPr lang="en-US" sz="2800" b="0" i="1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acc>
                                  <m:accPr>
                                    <m:chr m:val="̅"/>
                                    <m:ctrlPr>
                                      <a:rPr lang="en-US" sz="2800" i="1">
                                        <a:latin typeface="Cambria Math" panose="020405030504060302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US" sz="2800" b="0" i="1">
                                        <a:latin typeface="Cambria Math" panose="02040503050406030204" pitchFamily="18" charset="0"/>
                                      </a:rPr>
                                      <m:t>𝑋</m:t>
                                    </m:r>
                                  </m:e>
                                </m:acc>
                                <m:r>
                                  <a:rPr lang="en-US" sz="2800" b="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)</m:t>
                                </m:r>
                              </m:e>
                              <m:sup>
                                <m:r>
                                  <a:rPr lang="en-US" sz="2800" b="0" i="1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</m:e>
                        </m:nary>
                      </m:num>
                      <m:den>
                        <m:r>
                          <a:rPr lang="en-US" sz="2800" b="0" i="1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sz="2800" b="0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2800" b="0" i="1">
                            <a:latin typeface="Cambria Math" panose="02040503050406030204" pitchFamily="18" charset="0"/>
                          </a:rPr>
                          <m:t>1</m:t>
                        </m:r>
                      </m:den>
                    </m:f>
                    <m:r>
                      <a:rPr lang="en-US" sz="2800" b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30" y="1510221"/>
                <a:ext cx="10088880" cy="764184"/>
              </a:xfrm>
              <a:prstGeom prst="rect">
                <a:avLst/>
              </a:prstGeom>
              <a:blipFill>
                <a:blip r:embed="rId3"/>
                <a:stretch>
                  <a:fillRect b="-88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Rectangle 9"/>
          <p:cNvSpPr/>
          <p:nvPr/>
        </p:nvSpPr>
        <p:spPr>
          <a:xfrm>
            <a:off x="1106309" y="684972"/>
            <a:ext cx="1080810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0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1- Range = Max – Min =  20- 3 = 17 </a:t>
            </a:r>
            <a:endParaRPr lang="en-US" sz="2800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/>
          <a:srcRect l="29835" t="25892" r="30012" b="45660"/>
          <a:stretch/>
        </p:blipFill>
        <p:spPr>
          <a:xfrm>
            <a:off x="1359856" y="2308241"/>
            <a:ext cx="8230755" cy="328015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1448095" y="5622230"/>
                <a:ext cx="8503920" cy="86139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3- Sample 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Standard deviation = S </a:t>
                </a:r>
                <a14:m>
                  <m:oMath xmlns:m="http://schemas.openxmlformats.org/officeDocument/2006/math">
                    <m:r>
                      <a:rPr lang="en-US" sz="2400" b="0" i="1">
                        <a:latin typeface="Cambria Math" panose="020405030504060302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nary>
                              <m:naryPr>
                                <m:chr m:val="∑"/>
                                <m:subHide m:val="on"/>
                                <m:supHide m:val="on"/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naryPr>
                              <m:sub/>
                              <m:sup/>
                              <m:e>
                                <m:sSup>
                                  <m:sSupPr>
                                    <m:ctrlPr>
                                      <a:rPr lang="en-US" sz="24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2400" b="0" i="1">
                                        <a:latin typeface="Cambria Math" panose="02040503050406030204" pitchFamily="18" charset="0"/>
                                      </a:rPr>
                                      <m:t>(</m:t>
                                    </m:r>
                                    <m:r>
                                      <a:rPr lang="en-US" sz="2400" b="0" i="1">
                                        <a:latin typeface="Cambria Math" panose="02040503050406030204" pitchFamily="18" charset="0"/>
                                      </a:rPr>
                                      <m:t>𝑋</m:t>
                                    </m:r>
                                    <m:r>
                                      <a:rPr lang="en-US" sz="2400" b="0" i="1"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  <m:acc>
                                      <m:accPr>
                                        <m:chr m:val="̅"/>
                                        <m:ctrlPr>
                                          <a:rPr lang="en-US" sz="24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accPr>
                                      <m:e>
                                        <m:r>
                                          <a:rPr lang="en-US" sz="2400" b="0" i="1">
                                            <a:latin typeface="Cambria Math" panose="02040503050406030204" pitchFamily="18" charset="0"/>
                                          </a:rPr>
                                          <m:t>𝑋</m:t>
                                        </m:r>
                                      </m:e>
                                    </m:acc>
                                    <m:r>
                                      <a:rPr lang="en-US" sz="2400" b="0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)</m:t>
                                    </m:r>
                                  </m:e>
                                  <m:sup>
                                    <m:r>
                                      <a:rPr lang="en-US" sz="2400" b="0" i="1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p>
                                </m:sSup>
                              </m:e>
                            </m:nary>
                          </m:num>
                          <m:den>
                            <m:r>
                              <a:rPr lang="en-US" sz="2400" b="0" i="1">
                                <a:latin typeface="Cambria Math" panose="02040503050406030204" pitchFamily="18" charset="0"/>
                              </a:rPr>
                              <m:t>𝑛</m:t>
                            </m:r>
                            <m:r>
                              <a:rPr lang="en-US" sz="2400" b="0" i="1"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en-US" sz="2400" b="0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den>
                        </m:f>
                        <m:r>
                          <a:rPr lang="en-US" sz="2400" b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m:rPr>
                            <m:nor/>
                          </m:rPr>
                          <a: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</m:e>
                    </m:rad>
                    <m:r>
                      <a:rPr lang="en-US" sz="24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166</m:t>
                            </m:r>
                          </m:num>
                          <m:den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4</m:t>
                            </m:r>
                          </m:den>
                        </m:f>
                        <m:r>
                          <a:rPr lang="en-US" sz="240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m:rPr>
                            <m:nor/>
                          </m:rPr>
                          <a: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</m:e>
                    </m:rad>
                    <m:r>
                      <a:rPr lang="en-US" sz="24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4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6</m:t>
                    </m:r>
                    <m:r>
                      <a:rPr lang="en-US" sz="24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.</m:t>
                    </m:r>
                    <m:r>
                      <a:rPr lang="en-US" sz="24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44</m:t>
                    </m:r>
                  </m:oMath>
                </a14:m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48095" y="5622230"/>
                <a:ext cx="8503920" cy="861390"/>
              </a:xfrm>
              <a:prstGeom prst="rect">
                <a:avLst/>
              </a:prstGeom>
              <a:blipFill>
                <a:blip r:embed="rId5"/>
                <a:stretch>
                  <a:fillRect l="-114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Oval 11"/>
          <p:cNvSpPr/>
          <p:nvPr/>
        </p:nvSpPr>
        <p:spPr>
          <a:xfrm>
            <a:off x="7292621" y="4925924"/>
            <a:ext cx="1828801" cy="361106"/>
          </a:xfrm>
          <a:prstGeom prst="ellipse">
            <a:avLst/>
          </a:prstGeom>
          <a:noFill/>
          <a:ln w="920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9545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 10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51841" y="2101598"/>
            <a:ext cx="10141938" cy="2246769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endParaRPr lang="en-US" sz="2000" dirty="0">
              <a:latin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</a:rPr>
              <a:t> Given the following Macroeconomics exam grades </a:t>
            </a:r>
            <a:r>
              <a:rPr lang="en-US" sz="2400" dirty="0" smtClean="0">
                <a:latin typeface="Times New Roman" panose="02020603050405020304" pitchFamily="18" charset="0"/>
              </a:rPr>
              <a:t>for a sample of </a:t>
            </a:r>
            <a:r>
              <a:rPr lang="en-US" sz="2400" dirty="0" smtClean="0">
                <a:latin typeface="Times New Roman" panose="02020603050405020304" pitchFamily="18" charset="0"/>
              </a:rPr>
              <a:t>5  </a:t>
            </a:r>
            <a:r>
              <a:rPr lang="en-US" sz="2400" dirty="0">
                <a:latin typeface="Times New Roman" panose="02020603050405020304" pitchFamily="18" charset="0"/>
              </a:rPr>
              <a:t>students. </a:t>
            </a:r>
          </a:p>
          <a:p>
            <a:r>
              <a:rPr lang="en-US" sz="2400" dirty="0" smtClean="0">
                <a:latin typeface="Times New Roman" panose="02020603050405020304" pitchFamily="18" charset="0"/>
              </a:rPr>
              <a:t>81                75                    66                       84                                </a:t>
            </a:r>
            <a:r>
              <a:rPr lang="en-US" sz="2400" dirty="0">
                <a:latin typeface="Times New Roman" panose="02020603050405020304" pitchFamily="18" charset="0"/>
              </a:rPr>
              <a:t>96 </a:t>
            </a:r>
            <a:endParaRPr lang="en-US" sz="2400" dirty="0" smtClean="0">
              <a:latin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</a:endParaRPr>
          </a:p>
          <a:p>
            <a:pPr>
              <a:lnSpc>
                <a:spcPct val="200000"/>
              </a:lnSpc>
            </a:pPr>
            <a:r>
              <a:rPr lang="en-US" sz="2400" dirty="0" smtClean="0">
                <a:latin typeface="Times New Roman" panose="02020603050405020304" pitchFamily="18" charset="0"/>
              </a:rPr>
              <a:t>Calculate </a:t>
            </a:r>
            <a:r>
              <a:rPr lang="en-US" sz="2400" dirty="0">
                <a:latin typeface="Times New Roman" panose="02020603050405020304" pitchFamily="18" charset="0"/>
              </a:rPr>
              <a:t>the </a:t>
            </a:r>
            <a:r>
              <a:rPr lang="en-US" sz="2400" dirty="0" smtClean="0">
                <a:latin typeface="Times New Roman" panose="02020603050405020304" pitchFamily="18" charset="0"/>
              </a:rPr>
              <a:t>dispersion measures </a:t>
            </a:r>
            <a:r>
              <a:rPr lang="en-US" sz="2400" dirty="0">
                <a:latin typeface="Times New Roman" panose="02020603050405020304" pitchFamily="18" charset="0"/>
              </a:rPr>
              <a:t>for the above </a:t>
            </a:r>
            <a:r>
              <a:rPr lang="en-US" sz="2400" dirty="0" smtClean="0">
                <a:latin typeface="Times New Roman" panose="02020603050405020304" pitchFamily="18" charset="0"/>
              </a:rPr>
              <a:t>data </a:t>
            </a:r>
          </a:p>
        </p:txBody>
      </p:sp>
    </p:spTree>
    <p:extLst>
      <p:ext uri="{BB962C8B-B14F-4D97-AF65-F5344CB8AC3E}">
        <p14:creationId xmlns:p14="http://schemas.microsoft.com/office/powerpoint/2010/main" val="780120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02933" y="1019069"/>
            <a:ext cx="65249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Solution of Example 10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1478" t="35247" r="12072" b="19116"/>
          <a:stretch/>
        </p:blipFill>
        <p:spPr>
          <a:xfrm>
            <a:off x="1717523" y="2088443"/>
            <a:ext cx="8340878" cy="3793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082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Solution of Example 10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27191" t="30090" r="10660" b="21807"/>
          <a:stretch/>
        </p:blipFill>
        <p:spPr>
          <a:xfrm>
            <a:off x="1764595" y="1919111"/>
            <a:ext cx="8530873" cy="3714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2137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75819" y="741780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Measures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Position</a:t>
            </a:r>
          </a:p>
        </p:txBody>
      </p:sp>
      <p:sp>
        <p:nvSpPr>
          <p:cNvPr id="8" name="Rectangle 7"/>
          <p:cNvSpPr/>
          <p:nvPr/>
        </p:nvSpPr>
        <p:spPr>
          <a:xfrm>
            <a:off x="2089627" y="1591727"/>
            <a:ext cx="5957080" cy="3323987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r-F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Q1 is the first Quartile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r-F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Q2 is the Second Quartile ( Median )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r-F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Q3 </a:t>
            </a:r>
            <a:r>
              <a:rPr lang="fr-F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the </a:t>
            </a:r>
            <a:r>
              <a:rPr lang="fr-F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third Quartile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r-F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Interquartile </a:t>
            </a:r>
            <a:r>
              <a:rPr lang="fr-F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range </a:t>
            </a:r>
            <a:r>
              <a:rPr lang="fr-F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IQR </a:t>
            </a:r>
            <a:r>
              <a:rPr lang="fr-F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Q3 - </a:t>
            </a:r>
            <a:r>
              <a:rPr lang="fr-F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Q1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r-F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Box Plot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33200" y="4965152"/>
            <a:ext cx="5305425" cy="1123950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3358591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 11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948462" y="1749859"/>
            <a:ext cx="9623725" cy="3693319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number of nuclear power plants in the top 15 nuclear power-producing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countries in the world are listed.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Find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first, second, and third quartiles of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data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Calculate IQR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Draw the Box plot </a:t>
            </a:r>
          </a:p>
          <a:p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8462" y="3018932"/>
            <a:ext cx="9144911" cy="622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1919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89999" y="951234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Solution of Example 11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1628" t="34064" r="16164" b="18747"/>
          <a:stretch/>
        </p:blipFill>
        <p:spPr>
          <a:xfrm>
            <a:off x="2022380" y="2129741"/>
            <a:ext cx="7752502" cy="3941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6381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Chapter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Summary </a:t>
            </a:r>
          </a:p>
        </p:txBody>
      </p:sp>
      <p:sp>
        <p:nvSpPr>
          <p:cNvPr id="8" name="Rectangle 7"/>
          <p:cNvSpPr/>
          <p:nvPr/>
        </p:nvSpPr>
        <p:spPr>
          <a:xfrm>
            <a:off x="651740" y="2463182"/>
            <a:ext cx="3131127" cy="978198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Frequency Distributions</a:t>
            </a:r>
            <a:endParaRPr lang="en-US" sz="2800" b="1" dirty="0">
              <a:solidFill>
                <a:schemeClr val="tx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70484" y="4399814"/>
            <a:ext cx="3940608" cy="1595327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Graphs and Displays:</a:t>
            </a:r>
          </a:p>
          <a:p>
            <a:pPr algn="just"/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1- 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Frequency </a:t>
            </a:r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Histogram</a:t>
            </a:r>
            <a:endParaRPr lang="en-US" sz="2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2- 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Frequency </a:t>
            </a:r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Polygon</a:t>
            </a:r>
            <a:endParaRPr lang="en-US" sz="2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3- 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Relative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Frequency Histogram </a:t>
            </a:r>
            <a:endParaRPr lang="en-US" sz="2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682836" y="1972710"/>
            <a:ext cx="3587405" cy="2097365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Measures of Central </a:t>
            </a:r>
            <a:r>
              <a:rPr lang="en-US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Tendency:</a:t>
            </a:r>
          </a:p>
          <a:p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1- Mean </a:t>
            </a:r>
          </a:p>
          <a:p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2- Median </a:t>
            </a:r>
          </a:p>
          <a:p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3- Mode </a:t>
            </a:r>
            <a:endParaRPr lang="en-US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810203" y="4378804"/>
            <a:ext cx="3460038" cy="1616337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Measures of </a:t>
            </a:r>
            <a:r>
              <a:rPr lang="en-US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Variation:</a:t>
            </a:r>
          </a:p>
          <a:p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1- Range </a:t>
            </a:r>
          </a:p>
          <a:p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2- Variance </a:t>
            </a:r>
          </a:p>
          <a:p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3- Standard deviation  </a:t>
            </a:r>
          </a:p>
          <a:p>
            <a:endParaRPr lang="en-US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8777301" y="1974571"/>
            <a:ext cx="2788313" cy="2213845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Measures of </a:t>
            </a:r>
            <a:r>
              <a:rPr lang="en-US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Position: </a:t>
            </a:r>
          </a:p>
          <a:p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1- First Quartile </a:t>
            </a:r>
          </a:p>
          <a:p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2- Second Quartile </a:t>
            </a:r>
          </a:p>
          <a:p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3- Third Quartile </a:t>
            </a:r>
          </a:p>
          <a:p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4- IQR</a:t>
            </a:r>
          </a:p>
          <a:p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5- Box Plot </a:t>
            </a:r>
            <a:endParaRPr lang="en-US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6681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87119" y="1846924"/>
            <a:ext cx="10220961" cy="258532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b="1" dirty="0"/>
              <a:t>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Given the following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data</a:t>
            </a: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11                    25                    30                    24                     22       10             12 </a:t>
            </a: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Find Mean – Median – Mode - Range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3941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87119" y="1846924"/>
            <a:ext cx="6634481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b="1" dirty="0"/>
              <a:t> The value of Q1 for the values [</a:t>
            </a:r>
            <a:r>
              <a:rPr lang="en-US" b="1" dirty="0" smtClean="0"/>
              <a:t>12,10,33,49,18,90,100</a:t>
            </a:r>
            <a:r>
              <a:rPr lang="en-US" b="1" dirty="0"/>
              <a:t>]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1912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87119" y="1846924"/>
            <a:ext cx="6634481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b="1" dirty="0"/>
              <a:t> The value of </a:t>
            </a:r>
            <a:r>
              <a:rPr lang="en-US" b="1" dirty="0" smtClean="0"/>
              <a:t>Q3 </a:t>
            </a:r>
            <a:r>
              <a:rPr lang="en-US" b="1" dirty="0"/>
              <a:t>for the values [</a:t>
            </a:r>
            <a:r>
              <a:rPr lang="en-US" b="1" dirty="0" smtClean="0"/>
              <a:t>12,10,33,49,18,90,100</a:t>
            </a:r>
            <a:r>
              <a:rPr lang="en-US" b="1" dirty="0"/>
              <a:t>]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266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87119" y="1846924"/>
            <a:ext cx="6634481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b="1" dirty="0"/>
              <a:t> The value of </a:t>
            </a:r>
            <a:r>
              <a:rPr lang="en-US" b="1" dirty="0" smtClean="0"/>
              <a:t>Q2 </a:t>
            </a:r>
            <a:r>
              <a:rPr lang="en-US" b="1" dirty="0"/>
              <a:t>for the values [</a:t>
            </a:r>
            <a:r>
              <a:rPr lang="en-US" b="1" dirty="0" smtClean="0"/>
              <a:t>12,10,33,49,18,90,100</a:t>
            </a:r>
            <a:r>
              <a:rPr lang="en-US" b="1" dirty="0"/>
              <a:t>]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4533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87119" y="1846924"/>
            <a:ext cx="6634481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b="1" dirty="0"/>
              <a:t> The value of </a:t>
            </a:r>
            <a:r>
              <a:rPr lang="en-US" b="1" dirty="0" smtClean="0"/>
              <a:t>IQR </a:t>
            </a:r>
            <a:r>
              <a:rPr lang="en-US" b="1" dirty="0"/>
              <a:t>for the values [</a:t>
            </a:r>
            <a:r>
              <a:rPr lang="en-US" b="1" dirty="0" smtClean="0"/>
              <a:t>12,10,33,49,18,90,100</a:t>
            </a:r>
            <a:r>
              <a:rPr lang="en-US" b="1" dirty="0"/>
              <a:t>]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6773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735</TotalTime>
  <Words>1575</Words>
  <Application>Microsoft Office PowerPoint</Application>
  <PresentationFormat>Widescreen</PresentationFormat>
  <Paragraphs>592</Paragraphs>
  <Slides>53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53</vt:i4>
      </vt:variant>
    </vt:vector>
  </HeadingPairs>
  <TitlesOfParts>
    <vt:vector size="60" baseType="lpstr">
      <vt:lpstr>Arial</vt:lpstr>
      <vt:lpstr>Calibri</vt:lpstr>
      <vt:lpstr>Calibri Light</vt:lpstr>
      <vt:lpstr>Cambria Math</vt:lpstr>
      <vt:lpstr>Tajawal ExtraBold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Dr.Al Faisal</cp:lastModifiedBy>
  <cp:revision>42</cp:revision>
  <dcterms:created xsi:type="dcterms:W3CDTF">2023-04-29T09:08:23Z</dcterms:created>
  <dcterms:modified xsi:type="dcterms:W3CDTF">2024-01-15T10:19:37Z</dcterms:modified>
</cp:coreProperties>
</file>