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6"/>
  </p:notesMasterIdLst>
  <p:sldIdLst>
    <p:sldId id="480" r:id="rId5"/>
    <p:sldId id="276" r:id="rId6"/>
    <p:sldId id="481" r:id="rId7"/>
    <p:sldId id="482" r:id="rId8"/>
    <p:sldId id="483" r:id="rId9"/>
    <p:sldId id="484" r:id="rId10"/>
    <p:sldId id="485" r:id="rId11"/>
    <p:sldId id="486" r:id="rId12"/>
    <p:sldId id="487" r:id="rId13"/>
    <p:sldId id="488" r:id="rId14"/>
    <p:sldId id="489" r:id="rId15"/>
    <p:sldId id="490" r:id="rId16"/>
    <p:sldId id="491" r:id="rId17"/>
    <p:sldId id="492" r:id="rId18"/>
    <p:sldId id="493" r:id="rId19"/>
    <p:sldId id="494" r:id="rId20"/>
    <p:sldId id="495" r:id="rId21"/>
    <p:sldId id="496" r:id="rId22"/>
    <p:sldId id="497" r:id="rId23"/>
    <p:sldId id="498" r:id="rId24"/>
    <p:sldId id="499" r:id="rId25"/>
    <p:sldId id="500" r:id="rId26"/>
    <p:sldId id="501" r:id="rId27"/>
    <p:sldId id="502" r:id="rId28"/>
    <p:sldId id="503" r:id="rId29"/>
    <p:sldId id="504" r:id="rId30"/>
    <p:sldId id="505" r:id="rId31"/>
    <p:sldId id="506" r:id="rId32"/>
    <p:sldId id="507" r:id="rId33"/>
    <p:sldId id="508" r:id="rId34"/>
    <p:sldId id="509" r:id="rId35"/>
    <p:sldId id="536" r:id="rId36"/>
    <p:sldId id="511" r:id="rId37"/>
    <p:sldId id="512" r:id="rId38"/>
    <p:sldId id="513" r:id="rId39"/>
    <p:sldId id="514" r:id="rId40"/>
    <p:sldId id="515" r:id="rId41"/>
    <p:sldId id="516" r:id="rId42"/>
    <p:sldId id="517" r:id="rId43"/>
    <p:sldId id="518" r:id="rId44"/>
    <p:sldId id="519" r:id="rId45"/>
    <p:sldId id="520" r:id="rId46"/>
    <p:sldId id="521" r:id="rId47"/>
    <p:sldId id="522" r:id="rId48"/>
    <p:sldId id="523" r:id="rId49"/>
    <p:sldId id="524" r:id="rId50"/>
    <p:sldId id="525" r:id="rId51"/>
    <p:sldId id="526" r:id="rId52"/>
    <p:sldId id="527" r:id="rId53"/>
    <p:sldId id="528"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36"/>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522" autoAdjust="0"/>
  </p:normalViewPr>
  <p:slideViewPr>
    <p:cSldViewPr snapToGrid="0">
      <p:cViewPr varScale="1">
        <p:scale>
          <a:sx n="75" d="100"/>
          <a:sy n="75" d="100"/>
        </p:scale>
        <p:origin x="946"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74336-A899-4D0A-9246-3C6C2982CB42}" type="doc">
      <dgm:prSet loTypeId="urn:microsoft.com/office/officeart/2005/8/layout/default" loCatId="list" qsTypeId="urn:microsoft.com/office/officeart/2005/8/quickstyle/simple2" qsCatId="simple" csTypeId="urn:microsoft.com/office/officeart/2005/8/colors/colorful1" csCatId="colorful" phldr="1"/>
      <dgm:spPr/>
      <dgm:t>
        <a:bodyPr/>
        <a:lstStyle/>
        <a:p>
          <a:endParaRPr lang="en-US"/>
        </a:p>
      </dgm:t>
    </dgm:pt>
    <dgm:pt modelId="{F72545B7-D2F4-4AFC-ABFC-1EE428106345}">
      <dgm:prSet custT="1"/>
      <dgm:spPr/>
      <dgm:t>
        <a:bodyPr/>
        <a:lstStyle/>
        <a:p>
          <a:pPr rtl="1"/>
          <a:r>
            <a:rPr lang="ar-EG" sz="2000" b="1" dirty="0">
              <a:latin typeface="Simplified Arabic" panose="02020603050405020304" pitchFamily="18" charset="-78"/>
              <a:cs typeface="Simplified Arabic" panose="02020603050405020304" pitchFamily="18" charset="-78"/>
            </a:rPr>
            <a:t>تعريف المنتجات </a:t>
          </a:r>
          <a:r>
            <a:rPr lang="en-US" sz="2000" b="1" dirty="0">
              <a:cs typeface="+mj-cs"/>
            </a:rPr>
            <a:t>Defining Products</a:t>
          </a:r>
        </a:p>
      </dgm:t>
    </dgm:pt>
    <dgm:pt modelId="{AFC36305-8A3B-47E5-93A1-3DF96392D9F3}" type="parTrans" cxnId="{01AEEA96-77EF-4ED5-AF57-92A1787AEF76}">
      <dgm:prSet/>
      <dgm:spPr/>
      <dgm:t>
        <a:bodyPr/>
        <a:lstStyle/>
        <a:p>
          <a:pPr rtl="1"/>
          <a:endParaRPr lang="en-US" sz="4400" b="1"/>
        </a:p>
      </dgm:t>
    </dgm:pt>
    <dgm:pt modelId="{E5B1EEAF-4EE6-40E7-80CF-ED42E4F8DCE8}" type="sibTrans" cxnId="{01AEEA96-77EF-4ED5-AF57-92A1787AEF76}">
      <dgm:prSet/>
      <dgm:spPr/>
      <dgm:t>
        <a:bodyPr/>
        <a:lstStyle/>
        <a:p>
          <a:pPr rtl="1"/>
          <a:endParaRPr lang="en-US" sz="4400" b="1"/>
        </a:p>
      </dgm:t>
    </dgm:pt>
    <dgm:pt modelId="{664BDF7E-C41B-4CD9-A3C2-25016D053E33}">
      <dgm:prSet custT="1"/>
      <dgm:spPr/>
      <dgm:t>
        <a:bodyPr/>
        <a:lstStyle/>
        <a:p>
          <a:pPr rtl="1"/>
          <a:r>
            <a:rPr lang="ar-EG" sz="2000" b="1" dirty="0">
              <a:latin typeface="Simplified Arabic" panose="02020603050405020304" pitchFamily="18" charset="-78"/>
              <a:cs typeface="Simplified Arabic" panose="02020603050405020304" pitchFamily="18" charset="-78"/>
            </a:rPr>
            <a:t>تصنيفات المنتجات </a:t>
          </a:r>
          <a:r>
            <a:rPr lang="en-US" sz="2000" b="1" dirty="0">
              <a:cs typeface="+mj-cs"/>
            </a:rPr>
            <a:t>Products classifications</a:t>
          </a:r>
        </a:p>
      </dgm:t>
    </dgm:pt>
    <dgm:pt modelId="{3C26CD41-50A6-49E4-935F-186631288436}" type="parTrans" cxnId="{F0F999B8-199C-4BE6-AB90-284C9E49A928}">
      <dgm:prSet/>
      <dgm:spPr/>
      <dgm:t>
        <a:bodyPr/>
        <a:lstStyle/>
        <a:p>
          <a:pPr rtl="1"/>
          <a:endParaRPr lang="en-US" sz="4400"/>
        </a:p>
      </dgm:t>
    </dgm:pt>
    <dgm:pt modelId="{F9933868-9DF4-48DD-8527-CD2EBEE5849C}" type="sibTrans" cxnId="{F0F999B8-199C-4BE6-AB90-284C9E49A928}">
      <dgm:prSet/>
      <dgm:spPr/>
      <dgm:t>
        <a:bodyPr/>
        <a:lstStyle/>
        <a:p>
          <a:pPr rtl="1"/>
          <a:endParaRPr lang="en-US" sz="4400"/>
        </a:p>
      </dgm:t>
    </dgm:pt>
    <dgm:pt modelId="{0F25FF00-5C7B-476B-A1E2-86EFCDF614D7}">
      <dgm:prSet custT="1"/>
      <dgm:spPr/>
      <dgm:t>
        <a:bodyPr/>
        <a:lstStyle/>
        <a:p>
          <a:pPr algn="r" rtl="1"/>
          <a:endParaRPr lang="ar-EG" sz="2000" b="1" i="0" baseline="0" dirty="0"/>
        </a:p>
        <a:p>
          <a:pPr algn="ctr" rtl="1"/>
          <a:r>
            <a:rPr lang="ar-EG" sz="2000" b="1" dirty="0">
              <a:latin typeface="Simplified Arabic" panose="02020603050405020304" pitchFamily="18" charset="-78"/>
              <a:cs typeface="Simplified Arabic" panose="02020603050405020304" pitchFamily="18" charset="-78"/>
            </a:rPr>
            <a:t>قرارات المنتج</a:t>
          </a:r>
          <a:endParaRPr lang="ar-SY" sz="2000" b="1" dirty="0">
            <a:latin typeface="Simplified Arabic" panose="02020603050405020304" pitchFamily="18" charset="-78"/>
            <a:cs typeface="Simplified Arabic" panose="02020603050405020304" pitchFamily="18" charset="-78"/>
          </a:endParaRPr>
        </a:p>
        <a:p>
          <a:pPr algn="r" rtl="1"/>
          <a:r>
            <a:rPr lang="ar-SY" sz="2000" b="1" dirty="0">
              <a:cs typeface="+mj-cs"/>
            </a:rPr>
            <a:t> </a:t>
          </a:r>
          <a:r>
            <a:rPr lang="en-US" sz="2000" b="1" i="0" baseline="0" dirty="0">
              <a:cs typeface="+mj-cs"/>
            </a:rPr>
            <a:t>Products </a:t>
          </a:r>
          <a:r>
            <a:rPr lang="en-US" sz="2000" b="1" dirty="0">
              <a:cs typeface="+mj-cs"/>
            </a:rPr>
            <a:t>Decisions</a:t>
          </a:r>
          <a:endParaRPr lang="ar-EG" sz="2000" b="1" dirty="0">
            <a:cs typeface="+mj-cs"/>
          </a:endParaRPr>
        </a:p>
        <a:p>
          <a:pPr algn="r" rtl="1"/>
          <a:r>
            <a:rPr lang="ar-EG" sz="2000" b="1" dirty="0"/>
            <a:t> </a:t>
          </a:r>
          <a:endParaRPr lang="en-US" sz="2000" b="1" dirty="0"/>
        </a:p>
      </dgm:t>
    </dgm:pt>
    <dgm:pt modelId="{F2512A55-87A9-49D3-8EB2-BA2830B157C3}" type="parTrans" cxnId="{7698AC4F-0C91-4B3D-A716-B872825D046E}">
      <dgm:prSet/>
      <dgm:spPr/>
      <dgm:t>
        <a:bodyPr/>
        <a:lstStyle/>
        <a:p>
          <a:pPr rtl="1"/>
          <a:endParaRPr lang="en-US" sz="4400"/>
        </a:p>
      </dgm:t>
    </dgm:pt>
    <dgm:pt modelId="{20D95786-5D58-4253-BD7B-F51F89952BA5}" type="sibTrans" cxnId="{7698AC4F-0C91-4B3D-A716-B872825D046E}">
      <dgm:prSet/>
      <dgm:spPr/>
      <dgm:t>
        <a:bodyPr/>
        <a:lstStyle/>
        <a:p>
          <a:pPr rtl="1"/>
          <a:endParaRPr lang="en-US" sz="4400"/>
        </a:p>
      </dgm:t>
    </dgm:pt>
    <dgm:pt modelId="{443B9B50-89C7-4AE6-9965-283E76394098}">
      <dgm:prSet custT="1"/>
      <dgm:spPr/>
      <dgm:t>
        <a:bodyPr/>
        <a:lstStyle/>
        <a:p>
          <a:pPr rtl="1"/>
          <a:r>
            <a:rPr lang="ar-EG" sz="2000" b="1" dirty="0">
              <a:latin typeface="Simplified Arabic" panose="02020603050405020304" pitchFamily="18" charset="-78"/>
              <a:cs typeface="Simplified Arabic" panose="02020603050405020304" pitchFamily="18" charset="-78"/>
            </a:rPr>
            <a:t>طبيعة وخصائص الخدمات </a:t>
          </a:r>
        </a:p>
        <a:p>
          <a:pPr rtl="1"/>
          <a:r>
            <a:rPr lang="en-US" sz="2000" b="1" dirty="0">
              <a:cs typeface="+mj-cs"/>
            </a:rPr>
            <a:t>N</a:t>
          </a:r>
          <a:r>
            <a:rPr lang="en-US" sz="2000" b="1" i="0" baseline="0" dirty="0">
              <a:cs typeface="+mj-cs"/>
            </a:rPr>
            <a:t>ature and Characteristics of </a:t>
          </a:r>
          <a:r>
            <a:rPr lang="en-US" sz="2000" b="1" dirty="0">
              <a:cs typeface="+mj-cs"/>
            </a:rPr>
            <a:t>S</a:t>
          </a:r>
          <a:r>
            <a:rPr lang="en-US" sz="2000" b="1" i="0" baseline="0" dirty="0">
              <a:cs typeface="+mj-cs"/>
            </a:rPr>
            <a:t>ervices</a:t>
          </a:r>
          <a:endParaRPr lang="en-US" sz="2000" b="1" dirty="0">
            <a:cs typeface="+mj-cs"/>
          </a:endParaRPr>
        </a:p>
      </dgm:t>
    </dgm:pt>
    <dgm:pt modelId="{CE7C1E30-56CA-49D1-8FA9-BB60A34312F5}" type="parTrans" cxnId="{FC643168-5B68-4C06-A052-68A6ED1E9CDE}">
      <dgm:prSet/>
      <dgm:spPr/>
      <dgm:t>
        <a:bodyPr/>
        <a:lstStyle/>
        <a:p>
          <a:pPr rtl="1"/>
          <a:endParaRPr lang="en-US" sz="4400"/>
        </a:p>
      </dgm:t>
    </dgm:pt>
    <dgm:pt modelId="{CFCBBBFB-5D09-4ED4-BBF5-52CE66D64FC2}" type="sibTrans" cxnId="{FC643168-5B68-4C06-A052-68A6ED1E9CDE}">
      <dgm:prSet/>
      <dgm:spPr/>
      <dgm:t>
        <a:bodyPr/>
        <a:lstStyle/>
        <a:p>
          <a:pPr rtl="1"/>
          <a:endParaRPr lang="en-US" sz="4400"/>
        </a:p>
      </dgm:t>
    </dgm:pt>
    <dgm:pt modelId="{4AD9BC31-D1C6-417F-8DCC-99017C6F0495}">
      <dgm:prSet custT="1"/>
      <dgm:spPr/>
      <dgm:t>
        <a:bodyPr/>
        <a:lstStyle/>
        <a:p>
          <a:pPr rtl="1"/>
          <a:r>
            <a:rPr lang="ar-EG" sz="2000" b="1" dirty="0">
              <a:latin typeface="Simplified Arabic" panose="02020603050405020304" pitchFamily="18" charset="-78"/>
              <a:cs typeface="Simplified Arabic" panose="02020603050405020304" pitchFamily="18" charset="-78"/>
            </a:rPr>
            <a:t>دورة حياة المنتج </a:t>
          </a:r>
        </a:p>
        <a:p>
          <a:pPr rtl="1"/>
          <a:r>
            <a:rPr lang="en-US" sz="2000" b="1" dirty="0">
              <a:cs typeface="+mj-cs"/>
            </a:rPr>
            <a:t>Product Life Cycle</a:t>
          </a:r>
        </a:p>
      </dgm:t>
    </dgm:pt>
    <dgm:pt modelId="{2318A4F0-0FB7-4473-8A47-76C6F149BAAE}" type="parTrans" cxnId="{C27A79D2-6A65-4E16-82D8-D97E8457D644}">
      <dgm:prSet/>
      <dgm:spPr/>
      <dgm:t>
        <a:bodyPr/>
        <a:lstStyle/>
        <a:p>
          <a:pPr rtl="1"/>
          <a:endParaRPr lang="en-US" sz="4400"/>
        </a:p>
      </dgm:t>
    </dgm:pt>
    <dgm:pt modelId="{05C28090-DCDC-4365-B957-681D5623E935}" type="sibTrans" cxnId="{C27A79D2-6A65-4E16-82D8-D97E8457D644}">
      <dgm:prSet/>
      <dgm:spPr/>
      <dgm:t>
        <a:bodyPr/>
        <a:lstStyle/>
        <a:p>
          <a:pPr rtl="1"/>
          <a:endParaRPr lang="en-US" sz="4400"/>
        </a:p>
      </dgm:t>
    </dgm:pt>
    <dgm:pt modelId="{4B89FCE1-1B81-4FF5-B2A3-7B3D8C38E4FC}" type="pres">
      <dgm:prSet presAssocID="{C9C74336-A899-4D0A-9246-3C6C2982CB42}" presName="diagram" presStyleCnt="0">
        <dgm:presLayoutVars>
          <dgm:dir/>
          <dgm:resizeHandles val="exact"/>
        </dgm:presLayoutVars>
      </dgm:prSet>
      <dgm:spPr/>
    </dgm:pt>
    <dgm:pt modelId="{4A6E1879-F338-45D9-BE68-CD8B89EAD717}" type="pres">
      <dgm:prSet presAssocID="{F72545B7-D2F4-4AFC-ABFC-1EE428106345}" presName="node" presStyleLbl="node1" presStyleIdx="0" presStyleCnt="5">
        <dgm:presLayoutVars>
          <dgm:bulletEnabled val="1"/>
        </dgm:presLayoutVars>
      </dgm:prSet>
      <dgm:spPr/>
    </dgm:pt>
    <dgm:pt modelId="{CCBE69A9-C529-4874-8029-E82469FAACFE}" type="pres">
      <dgm:prSet presAssocID="{E5B1EEAF-4EE6-40E7-80CF-ED42E4F8DCE8}" presName="sibTrans" presStyleCnt="0"/>
      <dgm:spPr/>
    </dgm:pt>
    <dgm:pt modelId="{ED7AC947-3942-44DC-8F04-AD9F3FC867C9}" type="pres">
      <dgm:prSet presAssocID="{664BDF7E-C41B-4CD9-A3C2-25016D053E33}" presName="node" presStyleLbl="node1" presStyleIdx="1" presStyleCnt="5">
        <dgm:presLayoutVars>
          <dgm:bulletEnabled val="1"/>
        </dgm:presLayoutVars>
      </dgm:prSet>
      <dgm:spPr/>
    </dgm:pt>
    <dgm:pt modelId="{C9048490-E141-498F-9FA6-D9E475350A35}" type="pres">
      <dgm:prSet presAssocID="{F9933868-9DF4-48DD-8527-CD2EBEE5849C}" presName="sibTrans" presStyleCnt="0"/>
      <dgm:spPr/>
    </dgm:pt>
    <dgm:pt modelId="{B935F211-25AF-4036-AFCF-6E6264C21F61}" type="pres">
      <dgm:prSet presAssocID="{0F25FF00-5C7B-476B-A1E2-86EFCDF614D7}" presName="node" presStyleLbl="node1" presStyleIdx="2" presStyleCnt="5">
        <dgm:presLayoutVars>
          <dgm:bulletEnabled val="1"/>
        </dgm:presLayoutVars>
      </dgm:prSet>
      <dgm:spPr/>
    </dgm:pt>
    <dgm:pt modelId="{8ADA19CD-FC9E-48FD-BE1E-90BFCC88DC85}" type="pres">
      <dgm:prSet presAssocID="{20D95786-5D58-4253-BD7B-F51F89952BA5}" presName="sibTrans" presStyleCnt="0"/>
      <dgm:spPr/>
    </dgm:pt>
    <dgm:pt modelId="{E715CAEB-CC72-4B22-9540-EA1A105E2DC4}" type="pres">
      <dgm:prSet presAssocID="{443B9B50-89C7-4AE6-9965-283E76394098}" presName="node" presStyleLbl="node1" presStyleIdx="3" presStyleCnt="5">
        <dgm:presLayoutVars>
          <dgm:bulletEnabled val="1"/>
        </dgm:presLayoutVars>
      </dgm:prSet>
      <dgm:spPr/>
    </dgm:pt>
    <dgm:pt modelId="{A53B63F4-5798-4448-80AC-523E2575BF79}" type="pres">
      <dgm:prSet presAssocID="{CFCBBBFB-5D09-4ED4-BBF5-52CE66D64FC2}" presName="sibTrans" presStyleCnt="0"/>
      <dgm:spPr/>
    </dgm:pt>
    <dgm:pt modelId="{A530F003-D3C6-48A5-A259-582CCFFD84E5}" type="pres">
      <dgm:prSet presAssocID="{4AD9BC31-D1C6-417F-8DCC-99017C6F0495}" presName="node" presStyleLbl="node1" presStyleIdx="4" presStyleCnt="5">
        <dgm:presLayoutVars>
          <dgm:bulletEnabled val="1"/>
        </dgm:presLayoutVars>
      </dgm:prSet>
      <dgm:spPr/>
    </dgm:pt>
  </dgm:ptLst>
  <dgm:cxnLst>
    <dgm:cxn modelId="{FC643168-5B68-4C06-A052-68A6ED1E9CDE}" srcId="{C9C74336-A899-4D0A-9246-3C6C2982CB42}" destId="{443B9B50-89C7-4AE6-9965-283E76394098}" srcOrd="3" destOrd="0" parTransId="{CE7C1E30-56CA-49D1-8FA9-BB60A34312F5}" sibTransId="{CFCBBBFB-5D09-4ED4-BBF5-52CE66D64FC2}"/>
    <dgm:cxn modelId="{504FD569-F6DF-40D9-92AE-A4DCA6A3482C}" type="presOf" srcId="{443B9B50-89C7-4AE6-9965-283E76394098}" destId="{E715CAEB-CC72-4B22-9540-EA1A105E2DC4}" srcOrd="0" destOrd="0" presId="urn:microsoft.com/office/officeart/2005/8/layout/default"/>
    <dgm:cxn modelId="{7698AC4F-0C91-4B3D-A716-B872825D046E}" srcId="{C9C74336-A899-4D0A-9246-3C6C2982CB42}" destId="{0F25FF00-5C7B-476B-A1E2-86EFCDF614D7}" srcOrd="2" destOrd="0" parTransId="{F2512A55-87A9-49D3-8EB2-BA2830B157C3}" sibTransId="{20D95786-5D58-4253-BD7B-F51F89952BA5}"/>
    <dgm:cxn modelId="{D8595E86-ECA5-40E1-8B19-63CB64F08457}" type="presOf" srcId="{664BDF7E-C41B-4CD9-A3C2-25016D053E33}" destId="{ED7AC947-3942-44DC-8F04-AD9F3FC867C9}" srcOrd="0" destOrd="0" presId="urn:microsoft.com/office/officeart/2005/8/layout/default"/>
    <dgm:cxn modelId="{6C94F988-9894-48A1-A2BB-9CA4DA166AC1}" type="presOf" srcId="{F72545B7-D2F4-4AFC-ABFC-1EE428106345}" destId="{4A6E1879-F338-45D9-BE68-CD8B89EAD717}" srcOrd="0" destOrd="0" presId="urn:microsoft.com/office/officeart/2005/8/layout/default"/>
    <dgm:cxn modelId="{01AEEA96-77EF-4ED5-AF57-92A1787AEF76}" srcId="{C9C74336-A899-4D0A-9246-3C6C2982CB42}" destId="{F72545B7-D2F4-4AFC-ABFC-1EE428106345}" srcOrd="0" destOrd="0" parTransId="{AFC36305-8A3B-47E5-93A1-3DF96392D9F3}" sibTransId="{E5B1EEAF-4EE6-40E7-80CF-ED42E4F8DCE8}"/>
    <dgm:cxn modelId="{F0F999B8-199C-4BE6-AB90-284C9E49A928}" srcId="{C9C74336-A899-4D0A-9246-3C6C2982CB42}" destId="{664BDF7E-C41B-4CD9-A3C2-25016D053E33}" srcOrd="1" destOrd="0" parTransId="{3C26CD41-50A6-49E4-935F-186631288436}" sibTransId="{F9933868-9DF4-48DD-8527-CD2EBEE5849C}"/>
    <dgm:cxn modelId="{C27A79D2-6A65-4E16-82D8-D97E8457D644}" srcId="{C9C74336-A899-4D0A-9246-3C6C2982CB42}" destId="{4AD9BC31-D1C6-417F-8DCC-99017C6F0495}" srcOrd="4" destOrd="0" parTransId="{2318A4F0-0FB7-4473-8A47-76C6F149BAAE}" sibTransId="{05C28090-DCDC-4365-B957-681D5623E935}"/>
    <dgm:cxn modelId="{C2A8D4E6-62E9-41BF-82D8-C6F6A7607863}" type="presOf" srcId="{C9C74336-A899-4D0A-9246-3C6C2982CB42}" destId="{4B89FCE1-1B81-4FF5-B2A3-7B3D8C38E4FC}" srcOrd="0" destOrd="0" presId="urn:microsoft.com/office/officeart/2005/8/layout/default"/>
    <dgm:cxn modelId="{2F3286F0-FE78-49DF-B1A6-43F94774FD2A}" type="presOf" srcId="{0F25FF00-5C7B-476B-A1E2-86EFCDF614D7}" destId="{B935F211-25AF-4036-AFCF-6E6264C21F61}" srcOrd="0" destOrd="0" presId="urn:microsoft.com/office/officeart/2005/8/layout/default"/>
    <dgm:cxn modelId="{EB6491FB-C201-46A2-AB1E-4F114D5313BE}" type="presOf" srcId="{4AD9BC31-D1C6-417F-8DCC-99017C6F0495}" destId="{A530F003-D3C6-48A5-A259-582CCFFD84E5}" srcOrd="0" destOrd="0" presId="urn:microsoft.com/office/officeart/2005/8/layout/default"/>
    <dgm:cxn modelId="{7B638C29-ADE1-47AA-953C-4B17FEB827CD}" type="presParOf" srcId="{4B89FCE1-1B81-4FF5-B2A3-7B3D8C38E4FC}" destId="{4A6E1879-F338-45D9-BE68-CD8B89EAD717}" srcOrd="0" destOrd="0" presId="urn:microsoft.com/office/officeart/2005/8/layout/default"/>
    <dgm:cxn modelId="{98611A0F-7F17-4E24-9B77-64A6CD8A8578}" type="presParOf" srcId="{4B89FCE1-1B81-4FF5-B2A3-7B3D8C38E4FC}" destId="{CCBE69A9-C529-4874-8029-E82469FAACFE}" srcOrd="1" destOrd="0" presId="urn:microsoft.com/office/officeart/2005/8/layout/default"/>
    <dgm:cxn modelId="{6BC085FE-0F16-45D8-9DEC-1CF0A2AB5973}" type="presParOf" srcId="{4B89FCE1-1B81-4FF5-B2A3-7B3D8C38E4FC}" destId="{ED7AC947-3942-44DC-8F04-AD9F3FC867C9}" srcOrd="2" destOrd="0" presId="urn:microsoft.com/office/officeart/2005/8/layout/default"/>
    <dgm:cxn modelId="{A5C6296A-34CA-457A-AE73-ADFC51BF9CA3}" type="presParOf" srcId="{4B89FCE1-1B81-4FF5-B2A3-7B3D8C38E4FC}" destId="{C9048490-E141-498F-9FA6-D9E475350A35}" srcOrd="3" destOrd="0" presId="urn:microsoft.com/office/officeart/2005/8/layout/default"/>
    <dgm:cxn modelId="{DDDCDE7F-D2D2-429F-8136-F866B09F89B7}" type="presParOf" srcId="{4B89FCE1-1B81-4FF5-B2A3-7B3D8C38E4FC}" destId="{B935F211-25AF-4036-AFCF-6E6264C21F61}" srcOrd="4" destOrd="0" presId="urn:microsoft.com/office/officeart/2005/8/layout/default"/>
    <dgm:cxn modelId="{C2CE4E35-9AD9-4366-8448-173DEB03F478}" type="presParOf" srcId="{4B89FCE1-1B81-4FF5-B2A3-7B3D8C38E4FC}" destId="{8ADA19CD-FC9E-48FD-BE1E-90BFCC88DC85}" srcOrd="5" destOrd="0" presId="urn:microsoft.com/office/officeart/2005/8/layout/default"/>
    <dgm:cxn modelId="{F93C7C29-CD1A-4F5F-A18F-1563CAE04EE4}" type="presParOf" srcId="{4B89FCE1-1B81-4FF5-B2A3-7B3D8C38E4FC}" destId="{E715CAEB-CC72-4B22-9540-EA1A105E2DC4}" srcOrd="6" destOrd="0" presId="urn:microsoft.com/office/officeart/2005/8/layout/default"/>
    <dgm:cxn modelId="{DF3F1E15-ED2C-4CB4-9BF0-C6AB33D8A03F}" type="presParOf" srcId="{4B89FCE1-1B81-4FF5-B2A3-7B3D8C38E4FC}" destId="{A53B63F4-5798-4448-80AC-523E2575BF79}" srcOrd="7" destOrd="0" presId="urn:microsoft.com/office/officeart/2005/8/layout/default"/>
    <dgm:cxn modelId="{0D4C3297-7D7A-4205-92C0-4B3CCC07CD29}" type="presParOf" srcId="{4B89FCE1-1B81-4FF5-B2A3-7B3D8C38E4FC}" destId="{A530F003-D3C6-48A5-A259-582CCFFD84E5}"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BAFE54-1DC6-4370-AFB7-EECEBE913C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24235D6-7E88-4760-9E6C-8C36BC8AA061}">
      <dgm:prSet/>
      <dgm:spPr/>
      <dgm:t>
        <a:bodyPr/>
        <a:lstStyle/>
        <a:p>
          <a:r>
            <a:rPr lang="en-US" dirty="0"/>
            <a:t>I</a:t>
          </a:r>
          <a:r>
            <a:rPr lang="en-US" b="0" i="0" baseline="0" dirty="0"/>
            <a:t>ndividual product decisions</a:t>
          </a:r>
          <a:endParaRPr lang="ar-EG" b="0" i="0" baseline="0" dirty="0"/>
        </a:p>
        <a:p>
          <a:r>
            <a:rPr lang="ar-EG" b="0" i="0" baseline="0" dirty="0"/>
            <a:t>قرارات المنتج الفردية</a:t>
          </a:r>
          <a:endParaRPr lang="en-US" b="0" i="0" baseline="0" dirty="0"/>
        </a:p>
      </dgm:t>
    </dgm:pt>
    <dgm:pt modelId="{6B3EB97D-D677-4807-A6C8-7EE20AB89B75}" type="parTrans" cxnId="{91A9757B-C0CD-4666-8400-7FFF7F6512A8}">
      <dgm:prSet/>
      <dgm:spPr/>
      <dgm:t>
        <a:bodyPr/>
        <a:lstStyle/>
        <a:p>
          <a:endParaRPr lang="en-US"/>
        </a:p>
      </dgm:t>
    </dgm:pt>
    <dgm:pt modelId="{3B643258-856F-43A5-B2FE-F7718AF287AC}" type="sibTrans" cxnId="{91A9757B-C0CD-4666-8400-7FFF7F6512A8}">
      <dgm:prSet/>
      <dgm:spPr/>
      <dgm:t>
        <a:bodyPr/>
        <a:lstStyle/>
        <a:p>
          <a:endParaRPr lang="en-US"/>
        </a:p>
      </dgm:t>
    </dgm:pt>
    <dgm:pt modelId="{B38B003D-D4BF-4097-B226-F57CB2E6789C}">
      <dgm:prSet/>
      <dgm:spPr/>
      <dgm:t>
        <a:bodyPr/>
        <a:lstStyle/>
        <a:p>
          <a:r>
            <a:rPr lang="ar-EG" b="0" i="0" baseline="0" dirty="0"/>
            <a:t>قرارات خط الإنتاج</a:t>
          </a:r>
        </a:p>
        <a:p>
          <a:r>
            <a:rPr lang="en-US" b="0" i="0" baseline="0" dirty="0"/>
            <a:t>Product line decisions </a:t>
          </a:r>
          <a:r>
            <a:rPr lang="ar-EG" b="0" i="0" baseline="0" dirty="0"/>
            <a:t> </a:t>
          </a:r>
          <a:endParaRPr lang="en-US" b="0" i="0" baseline="0" dirty="0"/>
        </a:p>
      </dgm:t>
    </dgm:pt>
    <dgm:pt modelId="{B975653F-77B6-4DE8-9F82-93E97ED7ECE8}" type="parTrans" cxnId="{0098C0E8-D914-461F-90EE-F232D42EB4DB}">
      <dgm:prSet/>
      <dgm:spPr/>
      <dgm:t>
        <a:bodyPr/>
        <a:lstStyle/>
        <a:p>
          <a:endParaRPr lang="en-US"/>
        </a:p>
      </dgm:t>
    </dgm:pt>
    <dgm:pt modelId="{846B80C1-2D1E-4CE1-AB52-44D83270AE8E}" type="sibTrans" cxnId="{0098C0E8-D914-461F-90EE-F232D42EB4DB}">
      <dgm:prSet/>
      <dgm:spPr/>
      <dgm:t>
        <a:bodyPr/>
        <a:lstStyle/>
        <a:p>
          <a:endParaRPr lang="en-US"/>
        </a:p>
      </dgm:t>
    </dgm:pt>
    <dgm:pt modelId="{448861D4-B78C-4224-ABF2-54E84EDA5853}">
      <dgm:prSet/>
      <dgm:spPr/>
      <dgm:t>
        <a:bodyPr/>
        <a:lstStyle/>
        <a:p>
          <a:r>
            <a:rPr lang="en-US" dirty="0"/>
            <a:t>P</a:t>
          </a:r>
          <a:r>
            <a:rPr lang="en-US" b="0" i="0" baseline="0" dirty="0"/>
            <a:t>roduct mix decisions</a:t>
          </a:r>
          <a:endParaRPr lang="ar-EG" b="0" i="0" baseline="0" dirty="0"/>
        </a:p>
        <a:p>
          <a:r>
            <a:rPr lang="ar-EG" b="0" i="0" baseline="0" dirty="0"/>
            <a:t> قرارات مزيج المنتجات</a:t>
          </a:r>
          <a:endParaRPr lang="en-US" b="0" i="0" baseline="0" dirty="0"/>
        </a:p>
      </dgm:t>
    </dgm:pt>
    <dgm:pt modelId="{BCAE8CC5-A3EB-48A7-ADCE-BA72D80D9AD0}" type="parTrans" cxnId="{D0FCC38D-B307-4428-A9C8-ED0654258708}">
      <dgm:prSet/>
      <dgm:spPr/>
      <dgm:t>
        <a:bodyPr/>
        <a:lstStyle/>
        <a:p>
          <a:endParaRPr lang="en-US"/>
        </a:p>
      </dgm:t>
    </dgm:pt>
    <dgm:pt modelId="{3A770AB5-B4B0-42A2-ADF5-D938727E40CF}" type="sibTrans" cxnId="{D0FCC38D-B307-4428-A9C8-ED0654258708}">
      <dgm:prSet/>
      <dgm:spPr/>
      <dgm:t>
        <a:bodyPr/>
        <a:lstStyle/>
        <a:p>
          <a:endParaRPr lang="en-US"/>
        </a:p>
      </dgm:t>
    </dgm:pt>
    <dgm:pt modelId="{D8F741DF-44DF-463E-85DA-7B5782819291}">
      <dgm:prSet/>
      <dgm:spPr/>
      <dgm:t>
        <a:bodyPr/>
        <a:lstStyle/>
        <a:p>
          <a:r>
            <a:rPr lang="en-US" b="0" i="0" baseline="0" dirty="0"/>
            <a:t>Product decisions</a:t>
          </a:r>
          <a:endParaRPr lang="ar-EG" b="0" i="0" baseline="0" dirty="0"/>
        </a:p>
        <a:p>
          <a:r>
            <a:rPr lang="en-US" b="0" i="0" baseline="0" dirty="0"/>
            <a:t> </a:t>
          </a:r>
          <a:r>
            <a:rPr lang="ar-EG" b="0" i="0" baseline="0" dirty="0"/>
            <a:t>قرارات المنتج</a:t>
          </a:r>
          <a:endParaRPr lang="en-US" dirty="0"/>
        </a:p>
      </dgm:t>
    </dgm:pt>
    <dgm:pt modelId="{2BAD3351-A978-4531-9F23-188BCCD13BF0}" type="parTrans" cxnId="{652C960B-D27E-4A7F-87A0-44B9BC99BD3B}">
      <dgm:prSet/>
      <dgm:spPr/>
      <dgm:t>
        <a:bodyPr/>
        <a:lstStyle/>
        <a:p>
          <a:endParaRPr lang="en-US"/>
        </a:p>
      </dgm:t>
    </dgm:pt>
    <dgm:pt modelId="{25AE2584-5D81-46FD-9B60-67CE9A8218A9}" type="sibTrans" cxnId="{652C960B-D27E-4A7F-87A0-44B9BC99BD3B}">
      <dgm:prSet/>
      <dgm:spPr/>
      <dgm:t>
        <a:bodyPr/>
        <a:lstStyle/>
        <a:p>
          <a:endParaRPr lang="en-US"/>
        </a:p>
      </dgm:t>
    </dgm:pt>
    <dgm:pt modelId="{E5BD5865-C591-4401-B8A3-ADF69A4D3003}" type="pres">
      <dgm:prSet presAssocID="{50BAFE54-1DC6-4370-AFB7-EECEBE913CC7}" presName="hierChild1" presStyleCnt="0">
        <dgm:presLayoutVars>
          <dgm:chPref val="1"/>
          <dgm:dir/>
          <dgm:animOne val="branch"/>
          <dgm:animLvl val="lvl"/>
          <dgm:resizeHandles/>
        </dgm:presLayoutVars>
      </dgm:prSet>
      <dgm:spPr/>
    </dgm:pt>
    <dgm:pt modelId="{F8FCD79A-6FE9-4905-AA22-0892A08D6920}" type="pres">
      <dgm:prSet presAssocID="{D8F741DF-44DF-463E-85DA-7B5782819291}" presName="hierRoot1" presStyleCnt="0"/>
      <dgm:spPr/>
    </dgm:pt>
    <dgm:pt modelId="{91706348-8983-460E-A1CC-82A8A00F0766}" type="pres">
      <dgm:prSet presAssocID="{D8F741DF-44DF-463E-85DA-7B5782819291}" presName="composite" presStyleCnt="0"/>
      <dgm:spPr/>
    </dgm:pt>
    <dgm:pt modelId="{7A118639-36CA-42AA-90E5-C6EB44E7D4D0}" type="pres">
      <dgm:prSet presAssocID="{D8F741DF-44DF-463E-85DA-7B5782819291}" presName="background" presStyleLbl="node0" presStyleIdx="0" presStyleCnt="1"/>
      <dgm:spPr/>
    </dgm:pt>
    <dgm:pt modelId="{EE62620D-4694-4DD8-91D2-CAC86EC8FA96}" type="pres">
      <dgm:prSet presAssocID="{D8F741DF-44DF-463E-85DA-7B5782819291}" presName="text" presStyleLbl="fgAcc0" presStyleIdx="0" presStyleCnt="1">
        <dgm:presLayoutVars>
          <dgm:chPref val="3"/>
        </dgm:presLayoutVars>
      </dgm:prSet>
      <dgm:spPr/>
    </dgm:pt>
    <dgm:pt modelId="{7A866BE3-9CC7-470A-BB57-E443BE0A7081}" type="pres">
      <dgm:prSet presAssocID="{D8F741DF-44DF-463E-85DA-7B5782819291}" presName="hierChild2" presStyleCnt="0"/>
      <dgm:spPr/>
    </dgm:pt>
    <dgm:pt modelId="{8C084BB4-7CC5-4557-B705-D437B93DF801}" type="pres">
      <dgm:prSet presAssocID="{6B3EB97D-D677-4807-A6C8-7EE20AB89B75}" presName="Name10" presStyleLbl="parChTrans1D2" presStyleIdx="0" presStyleCnt="3"/>
      <dgm:spPr/>
    </dgm:pt>
    <dgm:pt modelId="{D1279354-D24E-4856-BC72-1BC8618B8EB4}" type="pres">
      <dgm:prSet presAssocID="{B24235D6-7E88-4760-9E6C-8C36BC8AA061}" presName="hierRoot2" presStyleCnt="0"/>
      <dgm:spPr/>
    </dgm:pt>
    <dgm:pt modelId="{3753636D-5B52-4A15-8302-74FF635BAADA}" type="pres">
      <dgm:prSet presAssocID="{B24235D6-7E88-4760-9E6C-8C36BC8AA061}" presName="composite2" presStyleCnt="0"/>
      <dgm:spPr/>
    </dgm:pt>
    <dgm:pt modelId="{6742D45E-8462-4F94-A034-2579350D643F}" type="pres">
      <dgm:prSet presAssocID="{B24235D6-7E88-4760-9E6C-8C36BC8AA061}" presName="background2" presStyleLbl="node2" presStyleIdx="0" presStyleCnt="3"/>
      <dgm:spPr/>
    </dgm:pt>
    <dgm:pt modelId="{2D017520-5B74-42B3-9125-AF63FE85DEFF}" type="pres">
      <dgm:prSet presAssocID="{B24235D6-7E88-4760-9E6C-8C36BC8AA061}" presName="text2" presStyleLbl="fgAcc2" presStyleIdx="0" presStyleCnt="3">
        <dgm:presLayoutVars>
          <dgm:chPref val="3"/>
        </dgm:presLayoutVars>
      </dgm:prSet>
      <dgm:spPr/>
    </dgm:pt>
    <dgm:pt modelId="{D414B9BB-011F-4134-8792-86351BAF6542}" type="pres">
      <dgm:prSet presAssocID="{B24235D6-7E88-4760-9E6C-8C36BC8AA061}" presName="hierChild3" presStyleCnt="0"/>
      <dgm:spPr/>
    </dgm:pt>
    <dgm:pt modelId="{A989C569-BE28-4E46-9DE1-C9BDD174A816}" type="pres">
      <dgm:prSet presAssocID="{B975653F-77B6-4DE8-9F82-93E97ED7ECE8}" presName="Name10" presStyleLbl="parChTrans1D2" presStyleIdx="1" presStyleCnt="3"/>
      <dgm:spPr/>
    </dgm:pt>
    <dgm:pt modelId="{30C38C19-5131-4F33-A97D-E320E1781407}" type="pres">
      <dgm:prSet presAssocID="{B38B003D-D4BF-4097-B226-F57CB2E6789C}" presName="hierRoot2" presStyleCnt="0"/>
      <dgm:spPr/>
    </dgm:pt>
    <dgm:pt modelId="{F760BA19-B2B8-4496-91CD-54074444FF19}" type="pres">
      <dgm:prSet presAssocID="{B38B003D-D4BF-4097-B226-F57CB2E6789C}" presName="composite2" presStyleCnt="0"/>
      <dgm:spPr/>
    </dgm:pt>
    <dgm:pt modelId="{96F565E6-4AC4-4E85-9491-E8D6390EAD9E}" type="pres">
      <dgm:prSet presAssocID="{B38B003D-D4BF-4097-B226-F57CB2E6789C}" presName="background2" presStyleLbl="node2" presStyleIdx="1" presStyleCnt="3"/>
      <dgm:spPr/>
    </dgm:pt>
    <dgm:pt modelId="{01DED6E7-35A8-4956-8012-18BCE97992AF}" type="pres">
      <dgm:prSet presAssocID="{B38B003D-D4BF-4097-B226-F57CB2E6789C}" presName="text2" presStyleLbl="fgAcc2" presStyleIdx="1" presStyleCnt="3">
        <dgm:presLayoutVars>
          <dgm:chPref val="3"/>
        </dgm:presLayoutVars>
      </dgm:prSet>
      <dgm:spPr/>
    </dgm:pt>
    <dgm:pt modelId="{71F9EE49-2B05-479A-B708-70E985E48BF0}" type="pres">
      <dgm:prSet presAssocID="{B38B003D-D4BF-4097-B226-F57CB2E6789C}" presName="hierChild3" presStyleCnt="0"/>
      <dgm:spPr/>
    </dgm:pt>
    <dgm:pt modelId="{5FF1372C-5AA8-4DDF-A83E-3D405242B4E0}" type="pres">
      <dgm:prSet presAssocID="{BCAE8CC5-A3EB-48A7-ADCE-BA72D80D9AD0}" presName="Name10" presStyleLbl="parChTrans1D2" presStyleIdx="2" presStyleCnt="3"/>
      <dgm:spPr/>
    </dgm:pt>
    <dgm:pt modelId="{9D30BFDD-0539-4B0E-AEC6-6272E1AE058B}" type="pres">
      <dgm:prSet presAssocID="{448861D4-B78C-4224-ABF2-54E84EDA5853}" presName="hierRoot2" presStyleCnt="0"/>
      <dgm:spPr/>
    </dgm:pt>
    <dgm:pt modelId="{589F20C6-96EA-48BC-9FF9-3F622EC33D1D}" type="pres">
      <dgm:prSet presAssocID="{448861D4-B78C-4224-ABF2-54E84EDA5853}" presName="composite2" presStyleCnt="0"/>
      <dgm:spPr/>
    </dgm:pt>
    <dgm:pt modelId="{7099F2A4-9D88-4531-856D-3BBB1550ABB6}" type="pres">
      <dgm:prSet presAssocID="{448861D4-B78C-4224-ABF2-54E84EDA5853}" presName="background2" presStyleLbl="node2" presStyleIdx="2" presStyleCnt="3"/>
      <dgm:spPr/>
    </dgm:pt>
    <dgm:pt modelId="{519E65EE-C23B-4E85-9EA8-3BC505F2F437}" type="pres">
      <dgm:prSet presAssocID="{448861D4-B78C-4224-ABF2-54E84EDA5853}" presName="text2" presStyleLbl="fgAcc2" presStyleIdx="2" presStyleCnt="3">
        <dgm:presLayoutVars>
          <dgm:chPref val="3"/>
        </dgm:presLayoutVars>
      </dgm:prSet>
      <dgm:spPr/>
    </dgm:pt>
    <dgm:pt modelId="{736E3722-1721-48D6-BA40-1A0499452DE3}" type="pres">
      <dgm:prSet presAssocID="{448861D4-B78C-4224-ABF2-54E84EDA5853}" presName="hierChild3" presStyleCnt="0"/>
      <dgm:spPr/>
    </dgm:pt>
  </dgm:ptLst>
  <dgm:cxnLst>
    <dgm:cxn modelId="{652C960B-D27E-4A7F-87A0-44B9BC99BD3B}" srcId="{50BAFE54-1DC6-4370-AFB7-EECEBE913CC7}" destId="{D8F741DF-44DF-463E-85DA-7B5782819291}" srcOrd="0" destOrd="0" parTransId="{2BAD3351-A978-4531-9F23-188BCCD13BF0}" sibTransId="{25AE2584-5D81-46FD-9B60-67CE9A8218A9}"/>
    <dgm:cxn modelId="{C3BD9627-65EF-4CB1-8474-5C850BBC685D}" type="presOf" srcId="{BCAE8CC5-A3EB-48A7-ADCE-BA72D80D9AD0}" destId="{5FF1372C-5AA8-4DDF-A83E-3D405242B4E0}" srcOrd="0" destOrd="0" presId="urn:microsoft.com/office/officeart/2005/8/layout/hierarchy1"/>
    <dgm:cxn modelId="{A5043165-1058-45F5-A621-54412F573F90}" type="presOf" srcId="{50BAFE54-1DC6-4370-AFB7-EECEBE913CC7}" destId="{E5BD5865-C591-4401-B8A3-ADF69A4D3003}" srcOrd="0" destOrd="0" presId="urn:microsoft.com/office/officeart/2005/8/layout/hierarchy1"/>
    <dgm:cxn modelId="{E82F7273-A8E8-4755-B81F-679A809152E8}" type="presOf" srcId="{448861D4-B78C-4224-ABF2-54E84EDA5853}" destId="{519E65EE-C23B-4E85-9EA8-3BC505F2F437}" srcOrd="0" destOrd="0" presId="urn:microsoft.com/office/officeart/2005/8/layout/hierarchy1"/>
    <dgm:cxn modelId="{91A9757B-C0CD-4666-8400-7FFF7F6512A8}" srcId="{D8F741DF-44DF-463E-85DA-7B5782819291}" destId="{B24235D6-7E88-4760-9E6C-8C36BC8AA061}" srcOrd="0" destOrd="0" parTransId="{6B3EB97D-D677-4807-A6C8-7EE20AB89B75}" sibTransId="{3B643258-856F-43A5-B2FE-F7718AF287AC}"/>
    <dgm:cxn modelId="{D0FCC38D-B307-4428-A9C8-ED0654258708}" srcId="{D8F741DF-44DF-463E-85DA-7B5782819291}" destId="{448861D4-B78C-4224-ABF2-54E84EDA5853}" srcOrd="2" destOrd="0" parTransId="{BCAE8CC5-A3EB-48A7-ADCE-BA72D80D9AD0}" sibTransId="{3A770AB5-B4B0-42A2-ADF5-D938727E40CF}"/>
    <dgm:cxn modelId="{FA8810AD-27F6-44D3-B4E3-9068C6E0CC71}" type="presOf" srcId="{D8F741DF-44DF-463E-85DA-7B5782819291}" destId="{EE62620D-4694-4DD8-91D2-CAC86EC8FA96}" srcOrd="0" destOrd="0" presId="urn:microsoft.com/office/officeart/2005/8/layout/hierarchy1"/>
    <dgm:cxn modelId="{E38CF7AF-3F98-4625-8378-F8E18C4EC8FE}" type="presOf" srcId="{B38B003D-D4BF-4097-B226-F57CB2E6789C}" destId="{01DED6E7-35A8-4956-8012-18BCE97992AF}" srcOrd="0" destOrd="0" presId="urn:microsoft.com/office/officeart/2005/8/layout/hierarchy1"/>
    <dgm:cxn modelId="{F4F5D6B6-F38E-44B0-9096-C18E48688C25}" type="presOf" srcId="{B975653F-77B6-4DE8-9F82-93E97ED7ECE8}" destId="{A989C569-BE28-4E46-9DE1-C9BDD174A816}" srcOrd="0" destOrd="0" presId="urn:microsoft.com/office/officeart/2005/8/layout/hierarchy1"/>
    <dgm:cxn modelId="{5D7830C3-254D-4535-9166-BAD34A3CF6A6}" type="presOf" srcId="{6B3EB97D-D677-4807-A6C8-7EE20AB89B75}" destId="{8C084BB4-7CC5-4557-B705-D437B93DF801}" srcOrd="0" destOrd="0" presId="urn:microsoft.com/office/officeart/2005/8/layout/hierarchy1"/>
    <dgm:cxn modelId="{0098C0E8-D914-461F-90EE-F232D42EB4DB}" srcId="{D8F741DF-44DF-463E-85DA-7B5782819291}" destId="{B38B003D-D4BF-4097-B226-F57CB2E6789C}" srcOrd="1" destOrd="0" parTransId="{B975653F-77B6-4DE8-9F82-93E97ED7ECE8}" sibTransId="{846B80C1-2D1E-4CE1-AB52-44D83270AE8E}"/>
    <dgm:cxn modelId="{F0210CEA-69A1-456E-8B9C-D2FC21207579}" type="presOf" srcId="{B24235D6-7E88-4760-9E6C-8C36BC8AA061}" destId="{2D017520-5B74-42B3-9125-AF63FE85DEFF}" srcOrd="0" destOrd="0" presId="urn:microsoft.com/office/officeart/2005/8/layout/hierarchy1"/>
    <dgm:cxn modelId="{9C96BFEF-4E97-4C48-A117-F299B19FE60D}" type="presParOf" srcId="{E5BD5865-C591-4401-B8A3-ADF69A4D3003}" destId="{F8FCD79A-6FE9-4905-AA22-0892A08D6920}" srcOrd="0" destOrd="0" presId="urn:microsoft.com/office/officeart/2005/8/layout/hierarchy1"/>
    <dgm:cxn modelId="{EDB0BC2C-02B7-445E-B54F-8218278405CA}" type="presParOf" srcId="{F8FCD79A-6FE9-4905-AA22-0892A08D6920}" destId="{91706348-8983-460E-A1CC-82A8A00F0766}" srcOrd="0" destOrd="0" presId="urn:microsoft.com/office/officeart/2005/8/layout/hierarchy1"/>
    <dgm:cxn modelId="{62F88EF9-EC3C-40BF-A3F8-5CCF39624DCF}" type="presParOf" srcId="{91706348-8983-460E-A1CC-82A8A00F0766}" destId="{7A118639-36CA-42AA-90E5-C6EB44E7D4D0}" srcOrd="0" destOrd="0" presId="urn:microsoft.com/office/officeart/2005/8/layout/hierarchy1"/>
    <dgm:cxn modelId="{BB6D555F-1426-4709-A647-26BA89DFBA35}" type="presParOf" srcId="{91706348-8983-460E-A1CC-82A8A00F0766}" destId="{EE62620D-4694-4DD8-91D2-CAC86EC8FA96}" srcOrd="1" destOrd="0" presId="urn:microsoft.com/office/officeart/2005/8/layout/hierarchy1"/>
    <dgm:cxn modelId="{E0C8FF52-DD39-421F-9F0C-AFAF65220589}" type="presParOf" srcId="{F8FCD79A-6FE9-4905-AA22-0892A08D6920}" destId="{7A866BE3-9CC7-470A-BB57-E443BE0A7081}" srcOrd="1" destOrd="0" presId="urn:microsoft.com/office/officeart/2005/8/layout/hierarchy1"/>
    <dgm:cxn modelId="{CF4285FE-E353-45F9-ACE0-F6A7DCB71D94}" type="presParOf" srcId="{7A866BE3-9CC7-470A-BB57-E443BE0A7081}" destId="{8C084BB4-7CC5-4557-B705-D437B93DF801}" srcOrd="0" destOrd="0" presId="urn:microsoft.com/office/officeart/2005/8/layout/hierarchy1"/>
    <dgm:cxn modelId="{0628BFC0-8400-4B6B-A0AD-6A05031538E2}" type="presParOf" srcId="{7A866BE3-9CC7-470A-BB57-E443BE0A7081}" destId="{D1279354-D24E-4856-BC72-1BC8618B8EB4}" srcOrd="1" destOrd="0" presId="urn:microsoft.com/office/officeart/2005/8/layout/hierarchy1"/>
    <dgm:cxn modelId="{6EBD39D9-B514-49AA-B35B-C0ACB0BCFA39}" type="presParOf" srcId="{D1279354-D24E-4856-BC72-1BC8618B8EB4}" destId="{3753636D-5B52-4A15-8302-74FF635BAADA}" srcOrd="0" destOrd="0" presId="urn:microsoft.com/office/officeart/2005/8/layout/hierarchy1"/>
    <dgm:cxn modelId="{71534154-0986-49F9-A6F5-45B7A858E8F9}" type="presParOf" srcId="{3753636D-5B52-4A15-8302-74FF635BAADA}" destId="{6742D45E-8462-4F94-A034-2579350D643F}" srcOrd="0" destOrd="0" presId="urn:microsoft.com/office/officeart/2005/8/layout/hierarchy1"/>
    <dgm:cxn modelId="{B6D13DD2-9158-4B98-8615-7D20BBE6CF70}" type="presParOf" srcId="{3753636D-5B52-4A15-8302-74FF635BAADA}" destId="{2D017520-5B74-42B3-9125-AF63FE85DEFF}" srcOrd="1" destOrd="0" presId="urn:microsoft.com/office/officeart/2005/8/layout/hierarchy1"/>
    <dgm:cxn modelId="{DBC2CDAC-D30F-42FD-9A78-B7D3FF8827DB}" type="presParOf" srcId="{D1279354-D24E-4856-BC72-1BC8618B8EB4}" destId="{D414B9BB-011F-4134-8792-86351BAF6542}" srcOrd="1" destOrd="0" presId="urn:microsoft.com/office/officeart/2005/8/layout/hierarchy1"/>
    <dgm:cxn modelId="{680A1D1D-28B4-45ED-93C4-9ABE26A9CC12}" type="presParOf" srcId="{7A866BE3-9CC7-470A-BB57-E443BE0A7081}" destId="{A989C569-BE28-4E46-9DE1-C9BDD174A816}" srcOrd="2" destOrd="0" presId="urn:microsoft.com/office/officeart/2005/8/layout/hierarchy1"/>
    <dgm:cxn modelId="{CC3C69B8-FAE9-433F-97F3-DA541FA8ECA8}" type="presParOf" srcId="{7A866BE3-9CC7-470A-BB57-E443BE0A7081}" destId="{30C38C19-5131-4F33-A97D-E320E1781407}" srcOrd="3" destOrd="0" presId="urn:microsoft.com/office/officeart/2005/8/layout/hierarchy1"/>
    <dgm:cxn modelId="{46430EC7-6CA0-46F3-81AD-680AF1A73FC7}" type="presParOf" srcId="{30C38C19-5131-4F33-A97D-E320E1781407}" destId="{F760BA19-B2B8-4496-91CD-54074444FF19}" srcOrd="0" destOrd="0" presId="urn:microsoft.com/office/officeart/2005/8/layout/hierarchy1"/>
    <dgm:cxn modelId="{990F27A5-5C10-4352-9F79-0C9D3675EAAD}" type="presParOf" srcId="{F760BA19-B2B8-4496-91CD-54074444FF19}" destId="{96F565E6-4AC4-4E85-9491-E8D6390EAD9E}" srcOrd="0" destOrd="0" presId="urn:microsoft.com/office/officeart/2005/8/layout/hierarchy1"/>
    <dgm:cxn modelId="{BEC9411D-B750-489C-94B9-44CA482EB775}" type="presParOf" srcId="{F760BA19-B2B8-4496-91CD-54074444FF19}" destId="{01DED6E7-35A8-4956-8012-18BCE97992AF}" srcOrd="1" destOrd="0" presId="urn:microsoft.com/office/officeart/2005/8/layout/hierarchy1"/>
    <dgm:cxn modelId="{321BD2B5-A2ED-4C27-8418-4421F9E81BB9}" type="presParOf" srcId="{30C38C19-5131-4F33-A97D-E320E1781407}" destId="{71F9EE49-2B05-479A-B708-70E985E48BF0}" srcOrd="1" destOrd="0" presId="urn:microsoft.com/office/officeart/2005/8/layout/hierarchy1"/>
    <dgm:cxn modelId="{1D2F154A-92FF-4EA4-A494-DDB7D9BB6E95}" type="presParOf" srcId="{7A866BE3-9CC7-470A-BB57-E443BE0A7081}" destId="{5FF1372C-5AA8-4DDF-A83E-3D405242B4E0}" srcOrd="4" destOrd="0" presId="urn:microsoft.com/office/officeart/2005/8/layout/hierarchy1"/>
    <dgm:cxn modelId="{4D3133DA-6D14-4BDA-BB95-036ABA5FF633}" type="presParOf" srcId="{7A866BE3-9CC7-470A-BB57-E443BE0A7081}" destId="{9D30BFDD-0539-4B0E-AEC6-6272E1AE058B}" srcOrd="5" destOrd="0" presId="urn:microsoft.com/office/officeart/2005/8/layout/hierarchy1"/>
    <dgm:cxn modelId="{4C3348C2-4D27-4EE6-A064-5251A2729ADF}" type="presParOf" srcId="{9D30BFDD-0539-4B0E-AEC6-6272E1AE058B}" destId="{589F20C6-96EA-48BC-9FF9-3F622EC33D1D}" srcOrd="0" destOrd="0" presId="urn:microsoft.com/office/officeart/2005/8/layout/hierarchy1"/>
    <dgm:cxn modelId="{A1DE2082-6F22-4321-B4E0-2FB172D28F0C}" type="presParOf" srcId="{589F20C6-96EA-48BC-9FF9-3F622EC33D1D}" destId="{7099F2A4-9D88-4531-856D-3BBB1550ABB6}" srcOrd="0" destOrd="0" presId="urn:microsoft.com/office/officeart/2005/8/layout/hierarchy1"/>
    <dgm:cxn modelId="{4069741D-EA29-4DA2-9E3A-2E5CD64ED016}" type="presParOf" srcId="{589F20C6-96EA-48BC-9FF9-3F622EC33D1D}" destId="{519E65EE-C23B-4E85-9EA8-3BC505F2F437}" srcOrd="1" destOrd="0" presId="urn:microsoft.com/office/officeart/2005/8/layout/hierarchy1"/>
    <dgm:cxn modelId="{4F0579EE-ADDA-4DF7-970A-EC65FD501332}" type="presParOf" srcId="{9D30BFDD-0539-4B0E-AEC6-6272E1AE058B}" destId="{736E3722-1721-48D6-BA40-1A0499452DE3}"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BAFE54-1DC6-4370-AFB7-EECEBE913C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B24235D6-7E88-4760-9E6C-8C36BC8AA061}">
      <dgm:prSet/>
      <dgm:spPr/>
      <dgm:t>
        <a:bodyPr/>
        <a:lstStyle/>
        <a:p>
          <a:r>
            <a:rPr lang="en-US" dirty="0"/>
            <a:t>I</a:t>
          </a:r>
          <a:r>
            <a:rPr lang="en-US" b="0" i="0" baseline="0" dirty="0"/>
            <a:t>ndividual product decisions</a:t>
          </a:r>
          <a:endParaRPr lang="ar-EG" b="0" i="0" baseline="0" dirty="0"/>
        </a:p>
        <a:p>
          <a:r>
            <a:rPr lang="ar-EG" b="0" i="0" baseline="0" dirty="0"/>
            <a:t>قرارات المنتج الفردية</a:t>
          </a:r>
          <a:endParaRPr lang="en-US" b="0" i="0" baseline="0" dirty="0"/>
        </a:p>
      </dgm:t>
    </dgm:pt>
    <dgm:pt modelId="{6B3EB97D-D677-4807-A6C8-7EE20AB89B75}" type="parTrans" cxnId="{91A9757B-C0CD-4666-8400-7FFF7F6512A8}">
      <dgm:prSet/>
      <dgm:spPr/>
      <dgm:t>
        <a:bodyPr/>
        <a:lstStyle/>
        <a:p>
          <a:endParaRPr lang="en-US"/>
        </a:p>
      </dgm:t>
    </dgm:pt>
    <dgm:pt modelId="{3B643258-856F-43A5-B2FE-F7718AF287AC}" type="sibTrans" cxnId="{91A9757B-C0CD-4666-8400-7FFF7F6512A8}">
      <dgm:prSet/>
      <dgm:spPr/>
      <dgm:t>
        <a:bodyPr/>
        <a:lstStyle/>
        <a:p>
          <a:endParaRPr lang="en-US"/>
        </a:p>
      </dgm:t>
    </dgm:pt>
    <dgm:pt modelId="{B38B003D-D4BF-4097-B226-F57CB2E6789C}">
      <dgm:prSet/>
      <dgm:spPr/>
      <dgm:t>
        <a:bodyPr/>
        <a:lstStyle/>
        <a:p>
          <a:r>
            <a:rPr lang="ar-EG" b="0" i="0" baseline="0" dirty="0"/>
            <a:t>قرارات خط الإنتاج</a:t>
          </a:r>
        </a:p>
        <a:p>
          <a:r>
            <a:rPr lang="en-US" b="0" i="0" baseline="0" dirty="0"/>
            <a:t>Product line decisions </a:t>
          </a:r>
          <a:r>
            <a:rPr lang="ar-EG" b="0" i="0" baseline="0" dirty="0"/>
            <a:t> </a:t>
          </a:r>
          <a:endParaRPr lang="en-US" b="0" i="0" baseline="0" dirty="0"/>
        </a:p>
      </dgm:t>
    </dgm:pt>
    <dgm:pt modelId="{B975653F-77B6-4DE8-9F82-93E97ED7ECE8}" type="parTrans" cxnId="{0098C0E8-D914-461F-90EE-F232D42EB4DB}">
      <dgm:prSet/>
      <dgm:spPr/>
      <dgm:t>
        <a:bodyPr/>
        <a:lstStyle/>
        <a:p>
          <a:endParaRPr lang="en-US"/>
        </a:p>
      </dgm:t>
    </dgm:pt>
    <dgm:pt modelId="{846B80C1-2D1E-4CE1-AB52-44D83270AE8E}" type="sibTrans" cxnId="{0098C0E8-D914-461F-90EE-F232D42EB4DB}">
      <dgm:prSet/>
      <dgm:spPr/>
      <dgm:t>
        <a:bodyPr/>
        <a:lstStyle/>
        <a:p>
          <a:endParaRPr lang="en-US"/>
        </a:p>
      </dgm:t>
    </dgm:pt>
    <dgm:pt modelId="{448861D4-B78C-4224-ABF2-54E84EDA5853}">
      <dgm:prSet/>
      <dgm:spPr/>
      <dgm:t>
        <a:bodyPr/>
        <a:lstStyle/>
        <a:p>
          <a:r>
            <a:rPr lang="en-US" dirty="0"/>
            <a:t>P</a:t>
          </a:r>
          <a:r>
            <a:rPr lang="en-US" b="0" i="0" baseline="0" dirty="0"/>
            <a:t>roduct mix decisions</a:t>
          </a:r>
          <a:endParaRPr lang="ar-EG" b="0" i="0" baseline="0" dirty="0"/>
        </a:p>
        <a:p>
          <a:r>
            <a:rPr lang="ar-EG" b="0" i="0" baseline="0" dirty="0"/>
            <a:t> قرارات مزيج المنتجات</a:t>
          </a:r>
          <a:endParaRPr lang="en-US" b="0" i="0" baseline="0" dirty="0"/>
        </a:p>
      </dgm:t>
    </dgm:pt>
    <dgm:pt modelId="{BCAE8CC5-A3EB-48A7-ADCE-BA72D80D9AD0}" type="parTrans" cxnId="{D0FCC38D-B307-4428-A9C8-ED0654258708}">
      <dgm:prSet/>
      <dgm:spPr/>
      <dgm:t>
        <a:bodyPr/>
        <a:lstStyle/>
        <a:p>
          <a:endParaRPr lang="en-US"/>
        </a:p>
      </dgm:t>
    </dgm:pt>
    <dgm:pt modelId="{3A770AB5-B4B0-42A2-ADF5-D938727E40CF}" type="sibTrans" cxnId="{D0FCC38D-B307-4428-A9C8-ED0654258708}">
      <dgm:prSet/>
      <dgm:spPr/>
      <dgm:t>
        <a:bodyPr/>
        <a:lstStyle/>
        <a:p>
          <a:endParaRPr lang="en-US"/>
        </a:p>
      </dgm:t>
    </dgm:pt>
    <dgm:pt modelId="{D8F741DF-44DF-463E-85DA-7B5782819291}">
      <dgm:prSet/>
      <dgm:spPr/>
      <dgm:t>
        <a:bodyPr/>
        <a:lstStyle/>
        <a:p>
          <a:r>
            <a:rPr lang="en-US" b="0" i="0" baseline="0" dirty="0"/>
            <a:t>Product decisions</a:t>
          </a:r>
          <a:endParaRPr lang="ar-EG" b="0" i="0" baseline="0" dirty="0"/>
        </a:p>
        <a:p>
          <a:r>
            <a:rPr lang="en-US" b="0" i="0" baseline="0" dirty="0"/>
            <a:t> </a:t>
          </a:r>
          <a:r>
            <a:rPr lang="ar-EG" b="0" i="0" baseline="0" dirty="0"/>
            <a:t>قرارات المنتج</a:t>
          </a:r>
          <a:endParaRPr lang="en-US" dirty="0"/>
        </a:p>
      </dgm:t>
    </dgm:pt>
    <dgm:pt modelId="{2BAD3351-A978-4531-9F23-188BCCD13BF0}" type="parTrans" cxnId="{652C960B-D27E-4A7F-87A0-44B9BC99BD3B}">
      <dgm:prSet/>
      <dgm:spPr/>
      <dgm:t>
        <a:bodyPr/>
        <a:lstStyle/>
        <a:p>
          <a:endParaRPr lang="en-US"/>
        </a:p>
      </dgm:t>
    </dgm:pt>
    <dgm:pt modelId="{25AE2584-5D81-46FD-9B60-67CE9A8218A9}" type="sibTrans" cxnId="{652C960B-D27E-4A7F-87A0-44B9BC99BD3B}">
      <dgm:prSet/>
      <dgm:spPr/>
      <dgm:t>
        <a:bodyPr/>
        <a:lstStyle/>
        <a:p>
          <a:endParaRPr lang="en-US"/>
        </a:p>
      </dgm:t>
    </dgm:pt>
    <dgm:pt modelId="{E5BD5865-C591-4401-B8A3-ADF69A4D3003}" type="pres">
      <dgm:prSet presAssocID="{50BAFE54-1DC6-4370-AFB7-EECEBE913CC7}" presName="hierChild1" presStyleCnt="0">
        <dgm:presLayoutVars>
          <dgm:chPref val="1"/>
          <dgm:dir/>
          <dgm:animOne val="branch"/>
          <dgm:animLvl val="lvl"/>
          <dgm:resizeHandles/>
        </dgm:presLayoutVars>
      </dgm:prSet>
      <dgm:spPr/>
    </dgm:pt>
    <dgm:pt modelId="{F8FCD79A-6FE9-4905-AA22-0892A08D6920}" type="pres">
      <dgm:prSet presAssocID="{D8F741DF-44DF-463E-85DA-7B5782819291}" presName="hierRoot1" presStyleCnt="0"/>
      <dgm:spPr/>
    </dgm:pt>
    <dgm:pt modelId="{91706348-8983-460E-A1CC-82A8A00F0766}" type="pres">
      <dgm:prSet presAssocID="{D8F741DF-44DF-463E-85DA-7B5782819291}" presName="composite" presStyleCnt="0"/>
      <dgm:spPr/>
    </dgm:pt>
    <dgm:pt modelId="{7A118639-36CA-42AA-90E5-C6EB44E7D4D0}" type="pres">
      <dgm:prSet presAssocID="{D8F741DF-44DF-463E-85DA-7B5782819291}" presName="background" presStyleLbl="node0" presStyleIdx="0" presStyleCnt="1"/>
      <dgm:spPr/>
    </dgm:pt>
    <dgm:pt modelId="{EE62620D-4694-4DD8-91D2-CAC86EC8FA96}" type="pres">
      <dgm:prSet presAssocID="{D8F741DF-44DF-463E-85DA-7B5782819291}" presName="text" presStyleLbl="fgAcc0" presStyleIdx="0" presStyleCnt="1">
        <dgm:presLayoutVars>
          <dgm:chPref val="3"/>
        </dgm:presLayoutVars>
      </dgm:prSet>
      <dgm:spPr/>
    </dgm:pt>
    <dgm:pt modelId="{7A866BE3-9CC7-470A-BB57-E443BE0A7081}" type="pres">
      <dgm:prSet presAssocID="{D8F741DF-44DF-463E-85DA-7B5782819291}" presName="hierChild2" presStyleCnt="0"/>
      <dgm:spPr/>
    </dgm:pt>
    <dgm:pt modelId="{8C084BB4-7CC5-4557-B705-D437B93DF801}" type="pres">
      <dgm:prSet presAssocID="{6B3EB97D-D677-4807-A6C8-7EE20AB89B75}" presName="Name10" presStyleLbl="parChTrans1D2" presStyleIdx="0" presStyleCnt="3"/>
      <dgm:spPr/>
    </dgm:pt>
    <dgm:pt modelId="{D1279354-D24E-4856-BC72-1BC8618B8EB4}" type="pres">
      <dgm:prSet presAssocID="{B24235D6-7E88-4760-9E6C-8C36BC8AA061}" presName="hierRoot2" presStyleCnt="0"/>
      <dgm:spPr/>
    </dgm:pt>
    <dgm:pt modelId="{3753636D-5B52-4A15-8302-74FF635BAADA}" type="pres">
      <dgm:prSet presAssocID="{B24235D6-7E88-4760-9E6C-8C36BC8AA061}" presName="composite2" presStyleCnt="0"/>
      <dgm:spPr/>
    </dgm:pt>
    <dgm:pt modelId="{6742D45E-8462-4F94-A034-2579350D643F}" type="pres">
      <dgm:prSet presAssocID="{B24235D6-7E88-4760-9E6C-8C36BC8AA061}" presName="background2" presStyleLbl="node2" presStyleIdx="0" presStyleCnt="3"/>
      <dgm:spPr/>
    </dgm:pt>
    <dgm:pt modelId="{2D017520-5B74-42B3-9125-AF63FE85DEFF}" type="pres">
      <dgm:prSet presAssocID="{B24235D6-7E88-4760-9E6C-8C36BC8AA061}" presName="text2" presStyleLbl="fgAcc2" presStyleIdx="0" presStyleCnt="3">
        <dgm:presLayoutVars>
          <dgm:chPref val="3"/>
        </dgm:presLayoutVars>
      </dgm:prSet>
      <dgm:spPr/>
    </dgm:pt>
    <dgm:pt modelId="{D414B9BB-011F-4134-8792-86351BAF6542}" type="pres">
      <dgm:prSet presAssocID="{B24235D6-7E88-4760-9E6C-8C36BC8AA061}" presName="hierChild3" presStyleCnt="0"/>
      <dgm:spPr/>
    </dgm:pt>
    <dgm:pt modelId="{A989C569-BE28-4E46-9DE1-C9BDD174A816}" type="pres">
      <dgm:prSet presAssocID="{B975653F-77B6-4DE8-9F82-93E97ED7ECE8}" presName="Name10" presStyleLbl="parChTrans1D2" presStyleIdx="1" presStyleCnt="3"/>
      <dgm:spPr/>
    </dgm:pt>
    <dgm:pt modelId="{30C38C19-5131-4F33-A97D-E320E1781407}" type="pres">
      <dgm:prSet presAssocID="{B38B003D-D4BF-4097-B226-F57CB2E6789C}" presName="hierRoot2" presStyleCnt="0"/>
      <dgm:spPr/>
    </dgm:pt>
    <dgm:pt modelId="{F760BA19-B2B8-4496-91CD-54074444FF19}" type="pres">
      <dgm:prSet presAssocID="{B38B003D-D4BF-4097-B226-F57CB2E6789C}" presName="composite2" presStyleCnt="0"/>
      <dgm:spPr/>
    </dgm:pt>
    <dgm:pt modelId="{96F565E6-4AC4-4E85-9491-E8D6390EAD9E}" type="pres">
      <dgm:prSet presAssocID="{B38B003D-D4BF-4097-B226-F57CB2E6789C}" presName="background2" presStyleLbl="node2" presStyleIdx="1" presStyleCnt="3"/>
      <dgm:spPr/>
    </dgm:pt>
    <dgm:pt modelId="{01DED6E7-35A8-4956-8012-18BCE97992AF}" type="pres">
      <dgm:prSet presAssocID="{B38B003D-D4BF-4097-B226-F57CB2E6789C}" presName="text2" presStyleLbl="fgAcc2" presStyleIdx="1" presStyleCnt="3">
        <dgm:presLayoutVars>
          <dgm:chPref val="3"/>
        </dgm:presLayoutVars>
      </dgm:prSet>
      <dgm:spPr/>
    </dgm:pt>
    <dgm:pt modelId="{71F9EE49-2B05-479A-B708-70E985E48BF0}" type="pres">
      <dgm:prSet presAssocID="{B38B003D-D4BF-4097-B226-F57CB2E6789C}" presName="hierChild3" presStyleCnt="0"/>
      <dgm:spPr/>
    </dgm:pt>
    <dgm:pt modelId="{5FF1372C-5AA8-4DDF-A83E-3D405242B4E0}" type="pres">
      <dgm:prSet presAssocID="{BCAE8CC5-A3EB-48A7-ADCE-BA72D80D9AD0}" presName="Name10" presStyleLbl="parChTrans1D2" presStyleIdx="2" presStyleCnt="3"/>
      <dgm:spPr/>
    </dgm:pt>
    <dgm:pt modelId="{9D30BFDD-0539-4B0E-AEC6-6272E1AE058B}" type="pres">
      <dgm:prSet presAssocID="{448861D4-B78C-4224-ABF2-54E84EDA5853}" presName="hierRoot2" presStyleCnt="0"/>
      <dgm:spPr/>
    </dgm:pt>
    <dgm:pt modelId="{589F20C6-96EA-48BC-9FF9-3F622EC33D1D}" type="pres">
      <dgm:prSet presAssocID="{448861D4-B78C-4224-ABF2-54E84EDA5853}" presName="composite2" presStyleCnt="0"/>
      <dgm:spPr/>
    </dgm:pt>
    <dgm:pt modelId="{7099F2A4-9D88-4531-856D-3BBB1550ABB6}" type="pres">
      <dgm:prSet presAssocID="{448861D4-B78C-4224-ABF2-54E84EDA5853}" presName="background2" presStyleLbl="node2" presStyleIdx="2" presStyleCnt="3"/>
      <dgm:spPr/>
    </dgm:pt>
    <dgm:pt modelId="{519E65EE-C23B-4E85-9EA8-3BC505F2F437}" type="pres">
      <dgm:prSet presAssocID="{448861D4-B78C-4224-ABF2-54E84EDA5853}" presName="text2" presStyleLbl="fgAcc2" presStyleIdx="2" presStyleCnt="3">
        <dgm:presLayoutVars>
          <dgm:chPref val="3"/>
        </dgm:presLayoutVars>
      </dgm:prSet>
      <dgm:spPr/>
    </dgm:pt>
    <dgm:pt modelId="{736E3722-1721-48D6-BA40-1A0499452DE3}" type="pres">
      <dgm:prSet presAssocID="{448861D4-B78C-4224-ABF2-54E84EDA5853}" presName="hierChild3" presStyleCnt="0"/>
      <dgm:spPr/>
    </dgm:pt>
  </dgm:ptLst>
  <dgm:cxnLst>
    <dgm:cxn modelId="{652C960B-D27E-4A7F-87A0-44B9BC99BD3B}" srcId="{50BAFE54-1DC6-4370-AFB7-EECEBE913CC7}" destId="{D8F741DF-44DF-463E-85DA-7B5782819291}" srcOrd="0" destOrd="0" parTransId="{2BAD3351-A978-4531-9F23-188BCCD13BF0}" sibTransId="{25AE2584-5D81-46FD-9B60-67CE9A8218A9}"/>
    <dgm:cxn modelId="{C3BD9627-65EF-4CB1-8474-5C850BBC685D}" type="presOf" srcId="{BCAE8CC5-A3EB-48A7-ADCE-BA72D80D9AD0}" destId="{5FF1372C-5AA8-4DDF-A83E-3D405242B4E0}" srcOrd="0" destOrd="0" presId="urn:microsoft.com/office/officeart/2005/8/layout/hierarchy1"/>
    <dgm:cxn modelId="{A5043165-1058-45F5-A621-54412F573F90}" type="presOf" srcId="{50BAFE54-1DC6-4370-AFB7-EECEBE913CC7}" destId="{E5BD5865-C591-4401-B8A3-ADF69A4D3003}" srcOrd="0" destOrd="0" presId="urn:microsoft.com/office/officeart/2005/8/layout/hierarchy1"/>
    <dgm:cxn modelId="{E82F7273-A8E8-4755-B81F-679A809152E8}" type="presOf" srcId="{448861D4-B78C-4224-ABF2-54E84EDA5853}" destId="{519E65EE-C23B-4E85-9EA8-3BC505F2F437}" srcOrd="0" destOrd="0" presId="urn:microsoft.com/office/officeart/2005/8/layout/hierarchy1"/>
    <dgm:cxn modelId="{91A9757B-C0CD-4666-8400-7FFF7F6512A8}" srcId="{D8F741DF-44DF-463E-85DA-7B5782819291}" destId="{B24235D6-7E88-4760-9E6C-8C36BC8AA061}" srcOrd="0" destOrd="0" parTransId="{6B3EB97D-D677-4807-A6C8-7EE20AB89B75}" sibTransId="{3B643258-856F-43A5-B2FE-F7718AF287AC}"/>
    <dgm:cxn modelId="{D0FCC38D-B307-4428-A9C8-ED0654258708}" srcId="{D8F741DF-44DF-463E-85DA-7B5782819291}" destId="{448861D4-B78C-4224-ABF2-54E84EDA5853}" srcOrd="2" destOrd="0" parTransId="{BCAE8CC5-A3EB-48A7-ADCE-BA72D80D9AD0}" sibTransId="{3A770AB5-B4B0-42A2-ADF5-D938727E40CF}"/>
    <dgm:cxn modelId="{FA8810AD-27F6-44D3-B4E3-9068C6E0CC71}" type="presOf" srcId="{D8F741DF-44DF-463E-85DA-7B5782819291}" destId="{EE62620D-4694-4DD8-91D2-CAC86EC8FA96}" srcOrd="0" destOrd="0" presId="urn:microsoft.com/office/officeart/2005/8/layout/hierarchy1"/>
    <dgm:cxn modelId="{E38CF7AF-3F98-4625-8378-F8E18C4EC8FE}" type="presOf" srcId="{B38B003D-D4BF-4097-B226-F57CB2E6789C}" destId="{01DED6E7-35A8-4956-8012-18BCE97992AF}" srcOrd="0" destOrd="0" presId="urn:microsoft.com/office/officeart/2005/8/layout/hierarchy1"/>
    <dgm:cxn modelId="{F4F5D6B6-F38E-44B0-9096-C18E48688C25}" type="presOf" srcId="{B975653F-77B6-4DE8-9F82-93E97ED7ECE8}" destId="{A989C569-BE28-4E46-9DE1-C9BDD174A816}" srcOrd="0" destOrd="0" presId="urn:microsoft.com/office/officeart/2005/8/layout/hierarchy1"/>
    <dgm:cxn modelId="{5D7830C3-254D-4535-9166-BAD34A3CF6A6}" type="presOf" srcId="{6B3EB97D-D677-4807-A6C8-7EE20AB89B75}" destId="{8C084BB4-7CC5-4557-B705-D437B93DF801}" srcOrd="0" destOrd="0" presId="urn:microsoft.com/office/officeart/2005/8/layout/hierarchy1"/>
    <dgm:cxn modelId="{0098C0E8-D914-461F-90EE-F232D42EB4DB}" srcId="{D8F741DF-44DF-463E-85DA-7B5782819291}" destId="{B38B003D-D4BF-4097-B226-F57CB2E6789C}" srcOrd="1" destOrd="0" parTransId="{B975653F-77B6-4DE8-9F82-93E97ED7ECE8}" sibTransId="{846B80C1-2D1E-4CE1-AB52-44D83270AE8E}"/>
    <dgm:cxn modelId="{F0210CEA-69A1-456E-8B9C-D2FC21207579}" type="presOf" srcId="{B24235D6-7E88-4760-9E6C-8C36BC8AA061}" destId="{2D017520-5B74-42B3-9125-AF63FE85DEFF}" srcOrd="0" destOrd="0" presId="urn:microsoft.com/office/officeart/2005/8/layout/hierarchy1"/>
    <dgm:cxn modelId="{9C96BFEF-4E97-4C48-A117-F299B19FE60D}" type="presParOf" srcId="{E5BD5865-C591-4401-B8A3-ADF69A4D3003}" destId="{F8FCD79A-6FE9-4905-AA22-0892A08D6920}" srcOrd="0" destOrd="0" presId="urn:microsoft.com/office/officeart/2005/8/layout/hierarchy1"/>
    <dgm:cxn modelId="{EDB0BC2C-02B7-445E-B54F-8218278405CA}" type="presParOf" srcId="{F8FCD79A-6FE9-4905-AA22-0892A08D6920}" destId="{91706348-8983-460E-A1CC-82A8A00F0766}" srcOrd="0" destOrd="0" presId="urn:microsoft.com/office/officeart/2005/8/layout/hierarchy1"/>
    <dgm:cxn modelId="{62F88EF9-EC3C-40BF-A3F8-5CCF39624DCF}" type="presParOf" srcId="{91706348-8983-460E-A1CC-82A8A00F0766}" destId="{7A118639-36CA-42AA-90E5-C6EB44E7D4D0}" srcOrd="0" destOrd="0" presId="urn:microsoft.com/office/officeart/2005/8/layout/hierarchy1"/>
    <dgm:cxn modelId="{BB6D555F-1426-4709-A647-26BA89DFBA35}" type="presParOf" srcId="{91706348-8983-460E-A1CC-82A8A00F0766}" destId="{EE62620D-4694-4DD8-91D2-CAC86EC8FA96}" srcOrd="1" destOrd="0" presId="urn:microsoft.com/office/officeart/2005/8/layout/hierarchy1"/>
    <dgm:cxn modelId="{E0C8FF52-DD39-421F-9F0C-AFAF65220589}" type="presParOf" srcId="{F8FCD79A-6FE9-4905-AA22-0892A08D6920}" destId="{7A866BE3-9CC7-470A-BB57-E443BE0A7081}" srcOrd="1" destOrd="0" presId="urn:microsoft.com/office/officeart/2005/8/layout/hierarchy1"/>
    <dgm:cxn modelId="{CF4285FE-E353-45F9-ACE0-F6A7DCB71D94}" type="presParOf" srcId="{7A866BE3-9CC7-470A-BB57-E443BE0A7081}" destId="{8C084BB4-7CC5-4557-B705-D437B93DF801}" srcOrd="0" destOrd="0" presId="urn:microsoft.com/office/officeart/2005/8/layout/hierarchy1"/>
    <dgm:cxn modelId="{0628BFC0-8400-4B6B-A0AD-6A05031538E2}" type="presParOf" srcId="{7A866BE3-9CC7-470A-BB57-E443BE0A7081}" destId="{D1279354-D24E-4856-BC72-1BC8618B8EB4}" srcOrd="1" destOrd="0" presId="urn:microsoft.com/office/officeart/2005/8/layout/hierarchy1"/>
    <dgm:cxn modelId="{6EBD39D9-B514-49AA-B35B-C0ACB0BCFA39}" type="presParOf" srcId="{D1279354-D24E-4856-BC72-1BC8618B8EB4}" destId="{3753636D-5B52-4A15-8302-74FF635BAADA}" srcOrd="0" destOrd="0" presId="urn:microsoft.com/office/officeart/2005/8/layout/hierarchy1"/>
    <dgm:cxn modelId="{71534154-0986-49F9-A6F5-45B7A858E8F9}" type="presParOf" srcId="{3753636D-5B52-4A15-8302-74FF635BAADA}" destId="{6742D45E-8462-4F94-A034-2579350D643F}" srcOrd="0" destOrd="0" presId="urn:microsoft.com/office/officeart/2005/8/layout/hierarchy1"/>
    <dgm:cxn modelId="{B6D13DD2-9158-4B98-8615-7D20BBE6CF70}" type="presParOf" srcId="{3753636D-5B52-4A15-8302-74FF635BAADA}" destId="{2D017520-5B74-42B3-9125-AF63FE85DEFF}" srcOrd="1" destOrd="0" presId="urn:microsoft.com/office/officeart/2005/8/layout/hierarchy1"/>
    <dgm:cxn modelId="{DBC2CDAC-D30F-42FD-9A78-B7D3FF8827DB}" type="presParOf" srcId="{D1279354-D24E-4856-BC72-1BC8618B8EB4}" destId="{D414B9BB-011F-4134-8792-86351BAF6542}" srcOrd="1" destOrd="0" presId="urn:microsoft.com/office/officeart/2005/8/layout/hierarchy1"/>
    <dgm:cxn modelId="{680A1D1D-28B4-45ED-93C4-9ABE26A9CC12}" type="presParOf" srcId="{7A866BE3-9CC7-470A-BB57-E443BE0A7081}" destId="{A989C569-BE28-4E46-9DE1-C9BDD174A816}" srcOrd="2" destOrd="0" presId="urn:microsoft.com/office/officeart/2005/8/layout/hierarchy1"/>
    <dgm:cxn modelId="{CC3C69B8-FAE9-433F-97F3-DA541FA8ECA8}" type="presParOf" srcId="{7A866BE3-9CC7-470A-BB57-E443BE0A7081}" destId="{30C38C19-5131-4F33-A97D-E320E1781407}" srcOrd="3" destOrd="0" presId="urn:microsoft.com/office/officeart/2005/8/layout/hierarchy1"/>
    <dgm:cxn modelId="{46430EC7-6CA0-46F3-81AD-680AF1A73FC7}" type="presParOf" srcId="{30C38C19-5131-4F33-A97D-E320E1781407}" destId="{F760BA19-B2B8-4496-91CD-54074444FF19}" srcOrd="0" destOrd="0" presId="urn:microsoft.com/office/officeart/2005/8/layout/hierarchy1"/>
    <dgm:cxn modelId="{990F27A5-5C10-4352-9F79-0C9D3675EAAD}" type="presParOf" srcId="{F760BA19-B2B8-4496-91CD-54074444FF19}" destId="{96F565E6-4AC4-4E85-9491-E8D6390EAD9E}" srcOrd="0" destOrd="0" presId="urn:microsoft.com/office/officeart/2005/8/layout/hierarchy1"/>
    <dgm:cxn modelId="{BEC9411D-B750-489C-94B9-44CA482EB775}" type="presParOf" srcId="{F760BA19-B2B8-4496-91CD-54074444FF19}" destId="{01DED6E7-35A8-4956-8012-18BCE97992AF}" srcOrd="1" destOrd="0" presId="urn:microsoft.com/office/officeart/2005/8/layout/hierarchy1"/>
    <dgm:cxn modelId="{321BD2B5-A2ED-4C27-8418-4421F9E81BB9}" type="presParOf" srcId="{30C38C19-5131-4F33-A97D-E320E1781407}" destId="{71F9EE49-2B05-479A-B708-70E985E48BF0}" srcOrd="1" destOrd="0" presId="urn:microsoft.com/office/officeart/2005/8/layout/hierarchy1"/>
    <dgm:cxn modelId="{1D2F154A-92FF-4EA4-A494-DDB7D9BB6E95}" type="presParOf" srcId="{7A866BE3-9CC7-470A-BB57-E443BE0A7081}" destId="{5FF1372C-5AA8-4DDF-A83E-3D405242B4E0}" srcOrd="4" destOrd="0" presId="urn:microsoft.com/office/officeart/2005/8/layout/hierarchy1"/>
    <dgm:cxn modelId="{4D3133DA-6D14-4BDA-BB95-036ABA5FF633}" type="presParOf" srcId="{7A866BE3-9CC7-470A-BB57-E443BE0A7081}" destId="{9D30BFDD-0539-4B0E-AEC6-6272E1AE058B}" srcOrd="5" destOrd="0" presId="urn:microsoft.com/office/officeart/2005/8/layout/hierarchy1"/>
    <dgm:cxn modelId="{4C3348C2-4D27-4EE6-A064-5251A2729ADF}" type="presParOf" srcId="{9D30BFDD-0539-4B0E-AEC6-6272E1AE058B}" destId="{589F20C6-96EA-48BC-9FF9-3F622EC33D1D}" srcOrd="0" destOrd="0" presId="urn:microsoft.com/office/officeart/2005/8/layout/hierarchy1"/>
    <dgm:cxn modelId="{A1DE2082-6F22-4321-B4E0-2FB172D28F0C}" type="presParOf" srcId="{589F20C6-96EA-48BC-9FF9-3F622EC33D1D}" destId="{7099F2A4-9D88-4531-856D-3BBB1550ABB6}" srcOrd="0" destOrd="0" presId="urn:microsoft.com/office/officeart/2005/8/layout/hierarchy1"/>
    <dgm:cxn modelId="{4069741D-EA29-4DA2-9E3A-2E5CD64ED016}" type="presParOf" srcId="{589F20C6-96EA-48BC-9FF9-3F622EC33D1D}" destId="{519E65EE-C23B-4E85-9EA8-3BC505F2F437}" srcOrd="1" destOrd="0" presId="urn:microsoft.com/office/officeart/2005/8/layout/hierarchy1"/>
    <dgm:cxn modelId="{4F0579EE-ADDA-4DF7-970A-EC65FD501332}" type="presParOf" srcId="{9D30BFDD-0539-4B0E-AEC6-6272E1AE058B}" destId="{736E3722-1721-48D6-BA40-1A0499452DE3}"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6E1879-F338-45D9-BE68-CD8B89EAD717}">
      <dsp:nvSpPr>
        <dsp:cNvPr id="0" name=""/>
        <dsp:cNvSpPr/>
      </dsp:nvSpPr>
      <dsp:spPr>
        <a:xfrm>
          <a:off x="1074958" y="2132"/>
          <a:ext cx="2381039" cy="142862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Simplified Arabic" panose="02020603050405020304" pitchFamily="18" charset="-78"/>
              <a:cs typeface="Simplified Arabic" panose="02020603050405020304" pitchFamily="18" charset="-78"/>
            </a:rPr>
            <a:t>تعريف المنتجات </a:t>
          </a:r>
          <a:r>
            <a:rPr lang="en-US" sz="2000" b="1" kern="1200" dirty="0">
              <a:cs typeface="+mj-cs"/>
            </a:rPr>
            <a:t>Defining Products</a:t>
          </a:r>
        </a:p>
      </dsp:txBody>
      <dsp:txXfrm>
        <a:off x="1074958" y="2132"/>
        <a:ext cx="2381039" cy="1428623"/>
      </dsp:txXfrm>
    </dsp:sp>
    <dsp:sp modelId="{ED7AC947-3942-44DC-8F04-AD9F3FC867C9}">
      <dsp:nvSpPr>
        <dsp:cNvPr id="0" name=""/>
        <dsp:cNvSpPr/>
      </dsp:nvSpPr>
      <dsp:spPr>
        <a:xfrm>
          <a:off x="3694101" y="2132"/>
          <a:ext cx="2381039" cy="142862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Simplified Arabic" panose="02020603050405020304" pitchFamily="18" charset="-78"/>
              <a:cs typeface="Simplified Arabic" panose="02020603050405020304" pitchFamily="18" charset="-78"/>
            </a:rPr>
            <a:t>تصنيفات المنتجات </a:t>
          </a:r>
          <a:r>
            <a:rPr lang="en-US" sz="2000" b="1" kern="1200" dirty="0">
              <a:cs typeface="+mj-cs"/>
            </a:rPr>
            <a:t>Products classifications</a:t>
          </a:r>
        </a:p>
      </dsp:txBody>
      <dsp:txXfrm>
        <a:off x="3694101" y="2132"/>
        <a:ext cx="2381039" cy="1428623"/>
      </dsp:txXfrm>
    </dsp:sp>
    <dsp:sp modelId="{B935F211-25AF-4036-AFCF-6E6264C21F61}">
      <dsp:nvSpPr>
        <dsp:cNvPr id="0" name=""/>
        <dsp:cNvSpPr/>
      </dsp:nvSpPr>
      <dsp:spPr>
        <a:xfrm>
          <a:off x="1074958" y="1668859"/>
          <a:ext cx="2381039" cy="1428623"/>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r" defTabSz="889000" rtl="1">
            <a:lnSpc>
              <a:spcPct val="90000"/>
            </a:lnSpc>
            <a:spcBef>
              <a:spcPct val="0"/>
            </a:spcBef>
            <a:spcAft>
              <a:spcPct val="35000"/>
            </a:spcAft>
            <a:buNone/>
          </a:pPr>
          <a:endParaRPr lang="ar-EG" sz="2000" b="1" i="0" kern="1200" baseline="0" dirty="0"/>
        </a:p>
        <a:p>
          <a:pPr marL="0" lvl="0" indent="0" algn="ctr" defTabSz="889000" rtl="1">
            <a:lnSpc>
              <a:spcPct val="90000"/>
            </a:lnSpc>
            <a:spcBef>
              <a:spcPct val="0"/>
            </a:spcBef>
            <a:spcAft>
              <a:spcPct val="35000"/>
            </a:spcAft>
            <a:buNone/>
          </a:pPr>
          <a:r>
            <a:rPr lang="ar-EG" sz="2000" b="1" kern="1200" dirty="0">
              <a:latin typeface="Simplified Arabic" panose="02020603050405020304" pitchFamily="18" charset="-78"/>
              <a:cs typeface="Simplified Arabic" panose="02020603050405020304" pitchFamily="18" charset="-78"/>
            </a:rPr>
            <a:t>قرارات المنتج</a:t>
          </a:r>
          <a:endParaRPr lang="ar-SY" sz="2000" b="1" kern="1200" dirty="0">
            <a:latin typeface="Simplified Arabic" panose="02020603050405020304" pitchFamily="18" charset="-78"/>
            <a:cs typeface="Simplified Arabic" panose="02020603050405020304" pitchFamily="18" charset="-78"/>
          </a:endParaRPr>
        </a:p>
        <a:p>
          <a:pPr marL="0" lvl="0" indent="0" algn="r" defTabSz="889000" rtl="1">
            <a:lnSpc>
              <a:spcPct val="90000"/>
            </a:lnSpc>
            <a:spcBef>
              <a:spcPct val="0"/>
            </a:spcBef>
            <a:spcAft>
              <a:spcPct val="35000"/>
            </a:spcAft>
            <a:buNone/>
          </a:pPr>
          <a:r>
            <a:rPr lang="ar-SY" sz="2000" b="1" kern="1200" dirty="0">
              <a:cs typeface="+mj-cs"/>
            </a:rPr>
            <a:t> </a:t>
          </a:r>
          <a:r>
            <a:rPr lang="en-US" sz="2000" b="1" i="0" kern="1200" baseline="0" dirty="0">
              <a:cs typeface="+mj-cs"/>
            </a:rPr>
            <a:t>Products </a:t>
          </a:r>
          <a:r>
            <a:rPr lang="en-US" sz="2000" b="1" kern="1200" dirty="0">
              <a:cs typeface="+mj-cs"/>
            </a:rPr>
            <a:t>Decisions</a:t>
          </a:r>
          <a:endParaRPr lang="ar-EG" sz="2000" b="1" kern="1200" dirty="0">
            <a:cs typeface="+mj-cs"/>
          </a:endParaRPr>
        </a:p>
        <a:p>
          <a:pPr marL="0" lvl="0" indent="0" algn="r" defTabSz="889000" rtl="1">
            <a:lnSpc>
              <a:spcPct val="90000"/>
            </a:lnSpc>
            <a:spcBef>
              <a:spcPct val="0"/>
            </a:spcBef>
            <a:spcAft>
              <a:spcPct val="35000"/>
            </a:spcAft>
            <a:buNone/>
          </a:pPr>
          <a:r>
            <a:rPr lang="ar-EG" sz="2000" b="1" kern="1200" dirty="0"/>
            <a:t> </a:t>
          </a:r>
          <a:endParaRPr lang="en-US" sz="2000" b="1" kern="1200" dirty="0"/>
        </a:p>
      </dsp:txBody>
      <dsp:txXfrm>
        <a:off x="1074958" y="1668859"/>
        <a:ext cx="2381039" cy="1428623"/>
      </dsp:txXfrm>
    </dsp:sp>
    <dsp:sp modelId="{E715CAEB-CC72-4B22-9540-EA1A105E2DC4}">
      <dsp:nvSpPr>
        <dsp:cNvPr id="0" name=""/>
        <dsp:cNvSpPr/>
      </dsp:nvSpPr>
      <dsp:spPr>
        <a:xfrm>
          <a:off x="3694101" y="1668859"/>
          <a:ext cx="2381039" cy="142862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Simplified Arabic" panose="02020603050405020304" pitchFamily="18" charset="-78"/>
              <a:cs typeface="Simplified Arabic" panose="02020603050405020304" pitchFamily="18" charset="-78"/>
            </a:rPr>
            <a:t>طبيعة وخصائص الخدمات </a:t>
          </a:r>
        </a:p>
        <a:p>
          <a:pPr marL="0" lvl="0" indent="0" algn="ctr" defTabSz="889000" rtl="1">
            <a:lnSpc>
              <a:spcPct val="90000"/>
            </a:lnSpc>
            <a:spcBef>
              <a:spcPct val="0"/>
            </a:spcBef>
            <a:spcAft>
              <a:spcPct val="35000"/>
            </a:spcAft>
            <a:buNone/>
          </a:pPr>
          <a:r>
            <a:rPr lang="en-US" sz="2000" b="1" kern="1200" dirty="0">
              <a:cs typeface="+mj-cs"/>
            </a:rPr>
            <a:t>N</a:t>
          </a:r>
          <a:r>
            <a:rPr lang="en-US" sz="2000" b="1" i="0" kern="1200" baseline="0" dirty="0">
              <a:cs typeface="+mj-cs"/>
            </a:rPr>
            <a:t>ature and Characteristics of </a:t>
          </a:r>
          <a:r>
            <a:rPr lang="en-US" sz="2000" b="1" kern="1200" dirty="0">
              <a:cs typeface="+mj-cs"/>
            </a:rPr>
            <a:t>S</a:t>
          </a:r>
          <a:r>
            <a:rPr lang="en-US" sz="2000" b="1" i="0" kern="1200" baseline="0" dirty="0">
              <a:cs typeface="+mj-cs"/>
            </a:rPr>
            <a:t>ervices</a:t>
          </a:r>
          <a:endParaRPr lang="en-US" sz="2000" b="1" kern="1200" dirty="0">
            <a:cs typeface="+mj-cs"/>
          </a:endParaRPr>
        </a:p>
      </dsp:txBody>
      <dsp:txXfrm>
        <a:off x="3694101" y="1668859"/>
        <a:ext cx="2381039" cy="1428623"/>
      </dsp:txXfrm>
    </dsp:sp>
    <dsp:sp modelId="{A530F003-D3C6-48A5-A259-582CCFFD84E5}">
      <dsp:nvSpPr>
        <dsp:cNvPr id="0" name=""/>
        <dsp:cNvSpPr/>
      </dsp:nvSpPr>
      <dsp:spPr>
        <a:xfrm>
          <a:off x="2384530" y="3335587"/>
          <a:ext cx="2381039" cy="142862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Simplified Arabic" panose="02020603050405020304" pitchFamily="18" charset="-78"/>
              <a:cs typeface="Simplified Arabic" panose="02020603050405020304" pitchFamily="18" charset="-78"/>
            </a:rPr>
            <a:t>دورة حياة المنتج </a:t>
          </a:r>
        </a:p>
        <a:p>
          <a:pPr marL="0" lvl="0" indent="0" algn="ctr" defTabSz="889000" rtl="1">
            <a:lnSpc>
              <a:spcPct val="90000"/>
            </a:lnSpc>
            <a:spcBef>
              <a:spcPct val="0"/>
            </a:spcBef>
            <a:spcAft>
              <a:spcPct val="35000"/>
            </a:spcAft>
            <a:buNone/>
          </a:pPr>
          <a:r>
            <a:rPr lang="en-US" sz="2000" b="1" kern="1200" dirty="0">
              <a:cs typeface="+mj-cs"/>
            </a:rPr>
            <a:t>Product Life Cycle</a:t>
          </a:r>
        </a:p>
      </dsp:txBody>
      <dsp:txXfrm>
        <a:off x="2384530" y="3335587"/>
        <a:ext cx="2381039" cy="14286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F1372C-5AA8-4DDF-A83E-3D405242B4E0}">
      <dsp:nvSpPr>
        <dsp:cNvPr id="0" name=""/>
        <dsp:cNvSpPr/>
      </dsp:nvSpPr>
      <dsp:spPr>
        <a:xfrm>
          <a:off x="5359723" y="1617918"/>
          <a:ext cx="3108284" cy="739630"/>
        </a:xfrm>
        <a:custGeom>
          <a:avLst/>
          <a:gdLst/>
          <a:ahLst/>
          <a:cxnLst/>
          <a:rect l="0" t="0" r="0" b="0"/>
          <a:pathLst>
            <a:path>
              <a:moveTo>
                <a:pt x="0" y="0"/>
              </a:moveTo>
              <a:lnTo>
                <a:pt x="0" y="504036"/>
              </a:lnTo>
              <a:lnTo>
                <a:pt x="3108284" y="504036"/>
              </a:lnTo>
              <a:lnTo>
                <a:pt x="3108284"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89C569-BE28-4E46-9DE1-C9BDD174A816}">
      <dsp:nvSpPr>
        <dsp:cNvPr id="0" name=""/>
        <dsp:cNvSpPr/>
      </dsp:nvSpPr>
      <dsp:spPr>
        <a:xfrm>
          <a:off x="5314003" y="1617918"/>
          <a:ext cx="91440" cy="739630"/>
        </a:xfrm>
        <a:custGeom>
          <a:avLst/>
          <a:gdLst/>
          <a:ahLst/>
          <a:cxnLst/>
          <a:rect l="0" t="0" r="0" b="0"/>
          <a:pathLst>
            <a:path>
              <a:moveTo>
                <a:pt x="45720" y="0"/>
              </a:moveTo>
              <a:lnTo>
                <a:pt x="45720"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084BB4-7CC5-4557-B705-D437B93DF801}">
      <dsp:nvSpPr>
        <dsp:cNvPr id="0" name=""/>
        <dsp:cNvSpPr/>
      </dsp:nvSpPr>
      <dsp:spPr>
        <a:xfrm>
          <a:off x="2251438" y="1617918"/>
          <a:ext cx="3108284" cy="739630"/>
        </a:xfrm>
        <a:custGeom>
          <a:avLst/>
          <a:gdLst/>
          <a:ahLst/>
          <a:cxnLst/>
          <a:rect l="0" t="0" r="0" b="0"/>
          <a:pathLst>
            <a:path>
              <a:moveTo>
                <a:pt x="3108284" y="0"/>
              </a:moveTo>
              <a:lnTo>
                <a:pt x="3108284" y="504036"/>
              </a:lnTo>
              <a:lnTo>
                <a:pt x="0" y="504036"/>
              </a:lnTo>
              <a:lnTo>
                <a:pt x="0"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118639-36CA-42AA-90E5-C6EB44E7D4D0}">
      <dsp:nvSpPr>
        <dsp:cNvPr id="0" name=""/>
        <dsp:cNvSpPr/>
      </dsp:nvSpPr>
      <dsp:spPr>
        <a:xfrm>
          <a:off x="4088152" y="3023"/>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62620D-4694-4DD8-91D2-CAC86EC8FA96}">
      <dsp:nvSpPr>
        <dsp:cNvPr id="0" name=""/>
        <dsp:cNvSpPr/>
      </dsp:nvSpPr>
      <dsp:spPr>
        <a:xfrm>
          <a:off x="4370723" y="271466"/>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baseline="0" dirty="0"/>
            <a:t>Product decisions</a:t>
          </a:r>
          <a:endParaRPr lang="ar-EG" sz="2300" b="0" i="0" kern="1200" baseline="0" dirty="0"/>
        </a:p>
        <a:p>
          <a:pPr marL="0" lvl="0" indent="0" algn="ctr" defTabSz="1022350">
            <a:lnSpc>
              <a:spcPct val="90000"/>
            </a:lnSpc>
            <a:spcBef>
              <a:spcPct val="0"/>
            </a:spcBef>
            <a:spcAft>
              <a:spcPct val="35000"/>
            </a:spcAft>
            <a:buNone/>
          </a:pPr>
          <a:r>
            <a:rPr lang="en-US" sz="2300" b="0" i="0" kern="1200" baseline="0" dirty="0"/>
            <a:t> </a:t>
          </a:r>
          <a:r>
            <a:rPr lang="ar-EG" sz="2300" b="0" i="0" kern="1200" baseline="0" dirty="0"/>
            <a:t>قرارات المنتج</a:t>
          </a:r>
          <a:endParaRPr lang="en-US" sz="2300" kern="1200" dirty="0"/>
        </a:p>
      </dsp:txBody>
      <dsp:txXfrm>
        <a:off x="4418022" y="318765"/>
        <a:ext cx="2448544" cy="1520297"/>
      </dsp:txXfrm>
    </dsp:sp>
    <dsp:sp modelId="{6742D45E-8462-4F94-A034-2579350D643F}">
      <dsp:nvSpPr>
        <dsp:cNvPr id="0" name=""/>
        <dsp:cNvSpPr/>
      </dsp:nvSpPr>
      <dsp:spPr>
        <a:xfrm>
          <a:off x="979867"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017520-5B74-42B3-9125-AF63FE85DEFF}">
      <dsp:nvSpPr>
        <dsp:cNvPr id="0" name=""/>
        <dsp:cNvSpPr/>
      </dsp:nvSpPr>
      <dsp:spPr>
        <a:xfrm>
          <a:off x="1262438"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I</a:t>
          </a:r>
          <a:r>
            <a:rPr lang="en-US" sz="2300" b="0" i="0" kern="1200" baseline="0" dirty="0"/>
            <a:t>ndividual product decisions</a:t>
          </a:r>
          <a:endParaRPr lang="ar-EG" sz="2300" b="0" i="0" kern="1200" baseline="0" dirty="0"/>
        </a:p>
        <a:p>
          <a:pPr marL="0" lvl="0" indent="0" algn="ctr" defTabSz="1022350">
            <a:lnSpc>
              <a:spcPct val="90000"/>
            </a:lnSpc>
            <a:spcBef>
              <a:spcPct val="0"/>
            </a:spcBef>
            <a:spcAft>
              <a:spcPct val="35000"/>
            </a:spcAft>
            <a:buNone/>
          </a:pPr>
          <a:r>
            <a:rPr lang="ar-EG" sz="2300" b="0" i="0" kern="1200" baseline="0" dirty="0"/>
            <a:t>قرارات المنتج الفردية</a:t>
          </a:r>
          <a:endParaRPr lang="en-US" sz="2300" b="0" i="0" kern="1200" baseline="0" dirty="0"/>
        </a:p>
      </dsp:txBody>
      <dsp:txXfrm>
        <a:off x="1309737" y="2673291"/>
        <a:ext cx="2448544" cy="1520297"/>
      </dsp:txXfrm>
    </dsp:sp>
    <dsp:sp modelId="{96F565E6-4AC4-4E85-9491-E8D6390EAD9E}">
      <dsp:nvSpPr>
        <dsp:cNvPr id="0" name=""/>
        <dsp:cNvSpPr/>
      </dsp:nvSpPr>
      <dsp:spPr>
        <a:xfrm>
          <a:off x="4088152"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DED6E7-35A8-4956-8012-18BCE97992AF}">
      <dsp:nvSpPr>
        <dsp:cNvPr id="0" name=""/>
        <dsp:cNvSpPr/>
      </dsp:nvSpPr>
      <dsp:spPr>
        <a:xfrm>
          <a:off x="4370723"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b="0" i="0" kern="1200" baseline="0" dirty="0"/>
            <a:t>قرارات خط الإنتاج</a:t>
          </a:r>
        </a:p>
        <a:p>
          <a:pPr marL="0" lvl="0" indent="0" algn="ctr" defTabSz="1022350">
            <a:lnSpc>
              <a:spcPct val="90000"/>
            </a:lnSpc>
            <a:spcBef>
              <a:spcPct val="0"/>
            </a:spcBef>
            <a:spcAft>
              <a:spcPct val="35000"/>
            </a:spcAft>
            <a:buNone/>
          </a:pPr>
          <a:r>
            <a:rPr lang="en-US" sz="2300" b="0" i="0" kern="1200" baseline="0" dirty="0"/>
            <a:t>Product line decisions </a:t>
          </a:r>
          <a:r>
            <a:rPr lang="ar-EG" sz="2300" b="0" i="0" kern="1200" baseline="0" dirty="0"/>
            <a:t> </a:t>
          </a:r>
          <a:endParaRPr lang="en-US" sz="2300" b="0" i="0" kern="1200" baseline="0" dirty="0"/>
        </a:p>
      </dsp:txBody>
      <dsp:txXfrm>
        <a:off x="4418022" y="2673291"/>
        <a:ext cx="2448544" cy="1520297"/>
      </dsp:txXfrm>
    </dsp:sp>
    <dsp:sp modelId="{7099F2A4-9D88-4531-856D-3BBB1550ABB6}">
      <dsp:nvSpPr>
        <dsp:cNvPr id="0" name=""/>
        <dsp:cNvSpPr/>
      </dsp:nvSpPr>
      <dsp:spPr>
        <a:xfrm>
          <a:off x="7196437"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9E65EE-C23B-4E85-9EA8-3BC505F2F437}">
      <dsp:nvSpPr>
        <dsp:cNvPr id="0" name=""/>
        <dsp:cNvSpPr/>
      </dsp:nvSpPr>
      <dsp:spPr>
        <a:xfrm>
          <a:off x="7479008"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P</a:t>
          </a:r>
          <a:r>
            <a:rPr lang="en-US" sz="2300" b="0" i="0" kern="1200" baseline="0" dirty="0"/>
            <a:t>roduct mix decisions</a:t>
          </a:r>
          <a:endParaRPr lang="ar-EG" sz="2300" b="0" i="0" kern="1200" baseline="0" dirty="0"/>
        </a:p>
        <a:p>
          <a:pPr marL="0" lvl="0" indent="0" algn="ctr" defTabSz="1022350">
            <a:lnSpc>
              <a:spcPct val="90000"/>
            </a:lnSpc>
            <a:spcBef>
              <a:spcPct val="0"/>
            </a:spcBef>
            <a:spcAft>
              <a:spcPct val="35000"/>
            </a:spcAft>
            <a:buNone/>
          </a:pPr>
          <a:r>
            <a:rPr lang="ar-EG" sz="2300" b="0" i="0" kern="1200" baseline="0" dirty="0"/>
            <a:t> قرارات مزيج المنتجات</a:t>
          </a:r>
          <a:endParaRPr lang="en-US" sz="2300" b="0" i="0" kern="1200" baseline="0" dirty="0"/>
        </a:p>
      </dsp:txBody>
      <dsp:txXfrm>
        <a:off x="7526307" y="2673291"/>
        <a:ext cx="2448544" cy="15202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F1372C-5AA8-4DDF-A83E-3D405242B4E0}">
      <dsp:nvSpPr>
        <dsp:cNvPr id="0" name=""/>
        <dsp:cNvSpPr/>
      </dsp:nvSpPr>
      <dsp:spPr>
        <a:xfrm>
          <a:off x="5359723" y="1617918"/>
          <a:ext cx="3108284" cy="739630"/>
        </a:xfrm>
        <a:custGeom>
          <a:avLst/>
          <a:gdLst/>
          <a:ahLst/>
          <a:cxnLst/>
          <a:rect l="0" t="0" r="0" b="0"/>
          <a:pathLst>
            <a:path>
              <a:moveTo>
                <a:pt x="0" y="0"/>
              </a:moveTo>
              <a:lnTo>
                <a:pt x="0" y="504036"/>
              </a:lnTo>
              <a:lnTo>
                <a:pt x="3108284" y="504036"/>
              </a:lnTo>
              <a:lnTo>
                <a:pt x="3108284"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89C569-BE28-4E46-9DE1-C9BDD174A816}">
      <dsp:nvSpPr>
        <dsp:cNvPr id="0" name=""/>
        <dsp:cNvSpPr/>
      </dsp:nvSpPr>
      <dsp:spPr>
        <a:xfrm>
          <a:off x="5314003" y="1617918"/>
          <a:ext cx="91440" cy="739630"/>
        </a:xfrm>
        <a:custGeom>
          <a:avLst/>
          <a:gdLst/>
          <a:ahLst/>
          <a:cxnLst/>
          <a:rect l="0" t="0" r="0" b="0"/>
          <a:pathLst>
            <a:path>
              <a:moveTo>
                <a:pt x="45720" y="0"/>
              </a:moveTo>
              <a:lnTo>
                <a:pt x="45720"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C084BB4-7CC5-4557-B705-D437B93DF801}">
      <dsp:nvSpPr>
        <dsp:cNvPr id="0" name=""/>
        <dsp:cNvSpPr/>
      </dsp:nvSpPr>
      <dsp:spPr>
        <a:xfrm>
          <a:off x="2251438" y="1617918"/>
          <a:ext cx="3108284" cy="739630"/>
        </a:xfrm>
        <a:custGeom>
          <a:avLst/>
          <a:gdLst/>
          <a:ahLst/>
          <a:cxnLst/>
          <a:rect l="0" t="0" r="0" b="0"/>
          <a:pathLst>
            <a:path>
              <a:moveTo>
                <a:pt x="3108284" y="0"/>
              </a:moveTo>
              <a:lnTo>
                <a:pt x="3108284" y="504036"/>
              </a:lnTo>
              <a:lnTo>
                <a:pt x="0" y="504036"/>
              </a:lnTo>
              <a:lnTo>
                <a:pt x="0" y="7396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118639-36CA-42AA-90E5-C6EB44E7D4D0}">
      <dsp:nvSpPr>
        <dsp:cNvPr id="0" name=""/>
        <dsp:cNvSpPr/>
      </dsp:nvSpPr>
      <dsp:spPr>
        <a:xfrm>
          <a:off x="4088152" y="3023"/>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E62620D-4694-4DD8-91D2-CAC86EC8FA96}">
      <dsp:nvSpPr>
        <dsp:cNvPr id="0" name=""/>
        <dsp:cNvSpPr/>
      </dsp:nvSpPr>
      <dsp:spPr>
        <a:xfrm>
          <a:off x="4370723" y="271466"/>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0" i="0" kern="1200" baseline="0" dirty="0"/>
            <a:t>Product decisions</a:t>
          </a:r>
          <a:endParaRPr lang="ar-EG" sz="2300" b="0" i="0" kern="1200" baseline="0" dirty="0"/>
        </a:p>
        <a:p>
          <a:pPr marL="0" lvl="0" indent="0" algn="ctr" defTabSz="1022350">
            <a:lnSpc>
              <a:spcPct val="90000"/>
            </a:lnSpc>
            <a:spcBef>
              <a:spcPct val="0"/>
            </a:spcBef>
            <a:spcAft>
              <a:spcPct val="35000"/>
            </a:spcAft>
            <a:buNone/>
          </a:pPr>
          <a:r>
            <a:rPr lang="en-US" sz="2300" b="0" i="0" kern="1200" baseline="0" dirty="0"/>
            <a:t> </a:t>
          </a:r>
          <a:r>
            <a:rPr lang="ar-EG" sz="2300" b="0" i="0" kern="1200" baseline="0" dirty="0"/>
            <a:t>قرارات المنتج</a:t>
          </a:r>
          <a:endParaRPr lang="en-US" sz="2300" kern="1200" dirty="0"/>
        </a:p>
      </dsp:txBody>
      <dsp:txXfrm>
        <a:off x="4418022" y="318765"/>
        <a:ext cx="2448544" cy="1520297"/>
      </dsp:txXfrm>
    </dsp:sp>
    <dsp:sp modelId="{6742D45E-8462-4F94-A034-2579350D643F}">
      <dsp:nvSpPr>
        <dsp:cNvPr id="0" name=""/>
        <dsp:cNvSpPr/>
      </dsp:nvSpPr>
      <dsp:spPr>
        <a:xfrm>
          <a:off x="979867"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017520-5B74-42B3-9125-AF63FE85DEFF}">
      <dsp:nvSpPr>
        <dsp:cNvPr id="0" name=""/>
        <dsp:cNvSpPr/>
      </dsp:nvSpPr>
      <dsp:spPr>
        <a:xfrm>
          <a:off x="1262438"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I</a:t>
          </a:r>
          <a:r>
            <a:rPr lang="en-US" sz="2300" b="0" i="0" kern="1200" baseline="0" dirty="0"/>
            <a:t>ndividual product decisions</a:t>
          </a:r>
          <a:endParaRPr lang="ar-EG" sz="2300" b="0" i="0" kern="1200" baseline="0" dirty="0"/>
        </a:p>
        <a:p>
          <a:pPr marL="0" lvl="0" indent="0" algn="ctr" defTabSz="1022350">
            <a:lnSpc>
              <a:spcPct val="90000"/>
            </a:lnSpc>
            <a:spcBef>
              <a:spcPct val="0"/>
            </a:spcBef>
            <a:spcAft>
              <a:spcPct val="35000"/>
            </a:spcAft>
            <a:buNone/>
          </a:pPr>
          <a:r>
            <a:rPr lang="ar-EG" sz="2300" b="0" i="0" kern="1200" baseline="0" dirty="0"/>
            <a:t>قرارات المنتج الفردية</a:t>
          </a:r>
          <a:endParaRPr lang="en-US" sz="2300" b="0" i="0" kern="1200" baseline="0" dirty="0"/>
        </a:p>
      </dsp:txBody>
      <dsp:txXfrm>
        <a:off x="1309737" y="2673291"/>
        <a:ext cx="2448544" cy="1520297"/>
      </dsp:txXfrm>
    </dsp:sp>
    <dsp:sp modelId="{96F565E6-4AC4-4E85-9491-E8D6390EAD9E}">
      <dsp:nvSpPr>
        <dsp:cNvPr id="0" name=""/>
        <dsp:cNvSpPr/>
      </dsp:nvSpPr>
      <dsp:spPr>
        <a:xfrm>
          <a:off x="4088152"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DED6E7-35A8-4956-8012-18BCE97992AF}">
      <dsp:nvSpPr>
        <dsp:cNvPr id="0" name=""/>
        <dsp:cNvSpPr/>
      </dsp:nvSpPr>
      <dsp:spPr>
        <a:xfrm>
          <a:off x="4370723"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b="0" i="0" kern="1200" baseline="0" dirty="0"/>
            <a:t>قرارات خط الإنتاج</a:t>
          </a:r>
        </a:p>
        <a:p>
          <a:pPr marL="0" lvl="0" indent="0" algn="ctr" defTabSz="1022350">
            <a:lnSpc>
              <a:spcPct val="90000"/>
            </a:lnSpc>
            <a:spcBef>
              <a:spcPct val="0"/>
            </a:spcBef>
            <a:spcAft>
              <a:spcPct val="35000"/>
            </a:spcAft>
            <a:buNone/>
          </a:pPr>
          <a:r>
            <a:rPr lang="en-US" sz="2300" b="0" i="0" kern="1200" baseline="0" dirty="0"/>
            <a:t>Product line decisions </a:t>
          </a:r>
          <a:r>
            <a:rPr lang="ar-EG" sz="2300" b="0" i="0" kern="1200" baseline="0" dirty="0"/>
            <a:t> </a:t>
          </a:r>
          <a:endParaRPr lang="en-US" sz="2300" b="0" i="0" kern="1200" baseline="0" dirty="0"/>
        </a:p>
      </dsp:txBody>
      <dsp:txXfrm>
        <a:off x="4418022" y="2673291"/>
        <a:ext cx="2448544" cy="1520297"/>
      </dsp:txXfrm>
    </dsp:sp>
    <dsp:sp modelId="{7099F2A4-9D88-4531-856D-3BBB1550ABB6}">
      <dsp:nvSpPr>
        <dsp:cNvPr id="0" name=""/>
        <dsp:cNvSpPr/>
      </dsp:nvSpPr>
      <dsp:spPr>
        <a:xfrm>
          <a:off x="7196437" y="2357549"/>
          <a:ext cx="2543142" cy="16148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9E65EE-C23B-4E85-9EA8-3BC505F2F437}">
      <dsp:nvSpPr>
        <dsp:cNvPr id="0" name=""/>
        <dsp:cNvSpPr/>
      </dsp:nvSpPr>
      <dsp:spPr>
        <a:xfrm>
          <a:off x="7479008" y="2625992"/>
          <a:ext cx="2543142" cy="161489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P</a:t>
          </a:r>
          <a:r>
            <a:rPr lang="en-US" sz="2300" b="0" i="0" kern="1200" baseline="0" dirty="0"/>
            <a:t>roduct mix decisions</a:t>
          </a:r>
          <a:endParaRPr lang="ar-EG" sz="2300" b="0" i="0" kern="1200" baseline="0" dirty="0"/>
        </a:p>
        <a:p>
          <a:pPr marL="0" lvl="0" indent="0" algn="ctr" defTabSz="1022350">
            <a:lnSpc>
              <a:spcPct val="90000"/>
            </a:lnSpc>
            <a:spcBef>
              <a:spcPct val="0"/>
            </a:spcBef>
            <a:spcAft>
              <a:spcPct val="35000"/>
            </a:spcAft>
            <a:buNone/>
          </a:pPr>
          <a:r>
            <a:rPr lang="ar-EG" sz="2300" b="0" i="0" kern="1200" baseline="0" dirty="0"/>
            <a:t> قرارات مزيج المنتجات</a:t>
          </a:r>
          <a:endParaRPr lang="en-US" sz="2300" b="0" i="0" kern="1200" baseline="0" dirty="0"/>
        </a:p>
      </dsp:txBody>
      <dsp:txXfrm>
        <a:off x="7526307" y="2673291"/>
        <a:ext cx="2448544" cy="152029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342670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66328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81728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89346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56145B-D540-24CB-65E4-13F4E09618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18966C-15C8-81A6-8A7B-0C6CD4D96A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FEEE99-FC60-8B9C-7256-B28FC87F3A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2FC935-2BB7-E6C0-A61A-254307EC6373}"/>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999348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png"/><Relationship Id="rId7" Type="http://schemas.openxmlformats.org/officeDocument/2006/relationships/diagramColors" Target="../diagrams/colors3.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41.png"/></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2.jpeg"/><Relationship Id="rId1" Type="http://schemas.openxmlformats.org/officeDocument/2006/relationships/slideLayout" Target="../slideLayouts/slideLayout14.xml"/><Relationship Id="rId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682522" y="-448417"/>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94617" y="3761478"/>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Ahmad Muhammad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616" y="2236706"/>
            <a:ext cx="5288927" cy="1938992"/>
          </a:xfrm>
          <a:prstGeom prst="rect">
            <a:avLst/>
          </a:prstGeom>
          <a:noFill/>
        </p:spPr>
        <p:txBody>
          <a:bodyPr wrap="square" rtlCol="0">
            <a:spAutoFit/>
          </a:bodyPr>
          <a:lstStyle/>
          <a:p>
            <a:pPr algn="ctr" rtl="1"/>
            <a:r>
              <a:rPr lang="ar-EG" sz="4000" b="1" dirty="0">
                <a:solidFill>
                  <a:srgbClr val="00B0F0"/>
                </a:solidFill>
                <a:latin typeface="Simplified Arabic" panose="02020603050405020304" pitchFamily="18" charset="-78"/>
                <a:cs typeface="Simplified Arabic" panose="02020603050405020304" pitchFamily="18" charset="-78"/>
              </a:rPr>
              <a:t>المنتج</a:t>
            </a:r>
          </a:p>
          <a:p>
            <a:pPr algn="ctr" rtl="1"/>
            <a:r>
              <a:rPr lang="en-US" sz="4000" b="1" dirty="0">
                <a:solidFill>
                  <a:srgbClr val="00B0F0"/>
                </a:solidFill>
                <a:latin typeface="Times New Roman" panose="02020603050405020304" pitchFamily="18" charset="0"/>
                <a:cs typeface="Times New Roman" panose="02020603050405020304" pitchFamily="18" charset="0"/>
              </a:rPr>
              <a:t>Product</a:t>
            </a:r>
          </a:p>
          <a:p>
            <a:pPr algn="ctr" rtl="1"/>
            <a:endParaRPr lang="ar-EG"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04</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0161" y="4684807"/>
            <a:ext cx="2614818"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MGM204</a:t>
            </a:r>
          </a:p>
          <a:p>
            <a:r>
              <a:rPr lang="en-US" sz="2000" dirty="0">
                <a:latin typeface="Times New Roman" panose="02020603050405020304" pitchFamily="18" charset="0"/>
                <a:cs typeface="Times New Roman" panose="02020603050405020304" pitchFamily="18" charset="0"/>
              </a:rPr>
              <a:t>Principles of Marketing</a:t>
            </a:r>
          </a:p>
          <a:p>
            <a:pPr algn="ctr"/>
            <a:r>
              <a:rPr lang="ar-SY" sz="2000" dirty="0">
                <a:latin typeface="Simplified Arabic" panose="02020603050405020304" pitchFamily="18" charset="-78"/>
                <a:cs typeface="Simplified Arabic" panose="02020603050405020304" pitchFamily="18" charset="-78"/>
              </a:rPr>
              <a:t>مبادئ التسويق</a:t>
            </a:r>
            <a:endParaRPr lang="en-US" sz="2000" dirty="0">
              <a:latin typeface="Simplified Arabic" panose="02020603050405020304" pitchFamily="18" charset="-78"/>
              <a:cs typeface="Simplified Arabic" panose="02020603050405020304" pitchFamily="18"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5855451" y="-36428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91446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graphicFrame>
        <p:nvGraphicFramePr>
          <p:cNvPr id="2" name="Content Placeholder 2">
            <a:extLst>
              <a:ext uri="{FF2B5EF4-FFF2-40B4-BE49-F238E27FC236}">
                <a16:creationId xmlns:a16="http://schemas.microsoft.com/office/drawing/2014/main" id="{6FD22F2E-7E08-3A57-6586-CCD9966AF9BB}"/>
              </a:ext>
            </a:extLst>
          </p:cNvPr>
          <p:cNvGraphicFramePr>
            <a:graphicFrameLocks/>
          </p:cNvGraphicFramePr>
          <p:nvPr>
            <p:extLst>
              <p:ext uri="{D42A27DB-BD31-4B8C-83A1-F6EECF244321}">
                <p14:modId xmlns:p14="http://schemas.microsoft.com/office/powerpoint/2010/main" val="3056246117"/>
              </p:ext>
            </p:extLst>
          </p:nvPr>
        </p:nvGraphicFramePr>
        <p:xfrm>
          <a:off x="271871" y="1584696"/>
          <a:ext cx="7150100" cy="47663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5E1A72EA-D8A0-95DA-65EF-C07FAD709230}"/>
              </a:ext>
            </a:extLst>
          </p:cNvPr>
          <p:cNvSpPr txBox="1"/>
          <p:nvPr/>
        </p:nvSpPr>
        <p:spPr>
          <a:xfrm>
            <a:off x="1811609" y="132059"/>
            <a:ext cx="2740072"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dirty="0">
                <a:latin typeface="Simplified Arabic" panose="02020603050405020304" pitchFamily="18" charset="-78"/>
                <a:cs typeface="Simplified Arabic" panose="02020603050405020304" pitchFamily="18" charset="-78"/>
              </a:rPr>
              <a:t>المحتوى</a:t>
            </a:r>
            <a:endParaRPr lang="en-US" dirty="0">
              <a:latin typeface="Simplified Arabic" panose="02020603050405020304" pitchFamily="18" charset="-78"/>
              <a:cs typeface="Simplified Arabic" panose="02020603050405020304" pitchFamily="18" charset="-78"/>
            </a:endParaRPr>
          </a:p>
          <a:p>
            <a:pPr algn="ctr"/>
            <a:r>
              <a:rPr lang="en-US" dirty="0"/>
              <a:t>The content</a:t>
            </a:r>
          </a:p>
        </p:txBody>
      </p:sp>
      <p:pic>
        <p:nvPicPr>
          <p:cNvPr id="4" name="Picture 4" descr="branding">
            <a:extLst>
              <a:ext uri="{FF2B5EF4-FFF2-40B4-BE49-F238E27FC236}">
                <a16:creationId xmlns:a16="http://schemas.microsoft.com/office/drawing/2014/main" id="{77C695E2-BC42-1B77-8312-D788E7B12BE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59601" y="1570378"/>
            <a:ext cx="4812626" cy="4439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57C250AE-BE24-7380-2424-1613B6B9DF72}"/>
              </a:ext>
            </a:extLst>
          </p:cNvPr>
          <p:cNvSpPr txBox="1">
            <a:spLocks/>
          </p:cNvSpPr>
          <p:nvPr/>
        </p:nvSpPr>
        <p:spPr>
          <a:xfrm>
            <a:off x="210842" y="1562906"/>
            <a:ext cx="11726846" cy="4899602"/>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b="1" dirty="0">
                <a:solidFill>
                  <a:srgbClr val="C00000"/>
                </a:solidFill>
                <a:cs typeface="+mj-cs"/>
              </a:rPr>
              <a:t>PRODUCT=</a:t>
            </a:r>
            <a:r>
              <a:rPr lang="en-US" sz="2400" dirty="0">
                <a:solidFill>
                  <a:srgbClr val="C00000"/>
                </a:solidFill>
                <a:cs typeface="+mj-cs"/>
              </a:rPr>
              <a:t> </a:t>
            </a:r>
            <a:r>
              <a:rPr lang="en-US" sz="2400" dirty="0">
                <a:cs typeface="+mj-cs"/>
              </a:rPr>
              <a:t>Anything that can be offered to a market for attention,  acquisition, use, or consumption that might satisfy a want or need.</a:t>
            </a:r>
          </a:p>
          <a:p>
            <a:pPr>
              <a:lnSpc>
                <a:spcPct val="100000"/>
              </a:lnSpc>
            </a:pPr>
            <a:r>
              <a:rPr lang="en-US" sz="2400" b="1" dirty="0">
                <a:solidFill>
                  <a:srgbClr val="C00000"/>
                </a:solidFill>
                <a:cs typeface="+mj-cs"/>
              </a:rPr>
              <a:t>SERVICE =</a:t>
            </a:r>
            <a:r>
              <a:rPr lang="en-US" sz="2400" dirty="0">
                <a:solidFill>
                  <a:srgbClr val="C00000"/>
                </a:solidFill>
                <a:cs typeface="+mj-cs"/>
              </a:rPr>
              <a:t> </a:t>
            </a:r>
            <a:r>
              <a:rPr lang="en-US" sz="2400" dirty="0">
                <a:cs typeface="+mj-cs"/>
              </a:rPr>
              <a:t>An activity , benefits, or satisfaction offered for sale that is essentially intangible and does not result in the ownership of anything.</a:t>
            </a:r>
          </a:p>
          <a:p>
            <a:pPr>
              <a:lnSpc>
                <a:spcPct val="100000"/>
              </a:lnSpc>
            </a:pPr>
            <a:r>
              <a:rPr lang="en-US" sz="2400" dirty="0">
                <a:cs typeface="+mj-cs"/>
              </a:rPr>
              <a:t>Broadly defined, products include tangible products, services, event, persons, places, organization, an idea, or a mixture of these. </a:t>
            </a:r>
            <a:endParaRPr lang="ar-EG" sz="2400" b="1" dirty="0">
              <a:solidFill>
                <a:srgbClr val="C00000"/>
              </a:solidFill>
              <a:cs typeface="+mj-cs"/>
            </a:endParaRPr>
          </a:p>
          <a:p>
            <a:pPr algn="r" rtl="1">
              <a:lnSpc>
                <a:spcPct val="100000"/>
              </a:lnSpc>
            </a:pPr>
            <a:r>
              <a:rPr lang="ar-EG" sz="2400" b="1" dirty="0">
                <a:solidFill>
                  <a:srgbClr val="C00000"/>
                </a:solidFill>
                <a:latin typeface="Simplified Arabic" panose="02020603050405020304" pitchFamily="18" charset="-78"/>
                <a:cs typeface="Simplified Arabic" panose="02020603050405020304" pitchFamily="18" charset="-78"/>
              </a:rPr>
              <a:t>المنتج = </a:t>
            </a:r>
            <a:r>
              <a:rPr lang="ar-EG" sz="2400" b="1" dirty="0">
                <a:latin typeface="Simplified Arabic" panose="02020603050405020304" pitchFamily="18" charset="-78"/>
                <a:cs typeface="Simplified Arabic" panose="02020603050405020304" pitchFamily="18" charset="-78"/>
              </a:rPr>
              <a:t>أي شيء يمكن تقديمه إلى السوق لجذب الانتباه أو الاستحواذ أو الاستخدام أو الاستهلاك و الذي قد يلبي رغبة أو حاجة.</a:t>
            </a:r>
            <a:endParaRPr lang="ar-EG" sz="2400" b="1" dirty="0">
              <a:solidFill>
                <a:srgbClr val="C00000"/>
              </a:solidFill>
              <a:latin typeface="Simplified Arabic" panose="02020603050405020304" pitchFamily="18" charset="-78"/>
              <a:cs typeface="Simplified Arabic" panose="02020603050405020304" pitchFamily="18" charset="-78"/>
            </a:endParaRPr>
          </a:p>
          <a:p>
            <a:pPr algn="r" rtl="1">
              <a:lnSpc>
                <a:spcPct val="100000"/>
              </a:lnSpc>
            </a:pPr>
            <a:r>
              <a:rPr lang="ar-EG" sz="2400" b="1" dirty="0">
                <a:solidFill>
                  <a:srgbClr val="C00000"/>
                </a:solidFill>
                <a:latin typeface="Simplified Arabic" panose="02020603050405020304" pitchFamily="18" charset="-78"/>
                <a:cs typeface="Simplified Arabic" panose="02020603050405020304" pitchFamily="18" charset="-78"/>
              </a:rPr>
              <a:t>الخدمة = </a:t>
            </a:r>
            <a:r>
              <a:rPr lang="ar-EG" sz="2400" b="1" dirty="0">
                <a:latin typeface="Simplified Arabic" panose="02020603050405020304" pitchFamily="18" charset="-78"/>
                <a:cs typeface="Simplified Arabic" panose="02020603050405020304" pitchFamily="18" charset="-78"/>
              </a:rPr>
              <a:t>نشاط أو م</a:t>
            </a:r>
            <a:r>
              <a:rPr lang="ar-SY" sz="2400" b="1" dirty="0">
                <a:latin typeface="Simplified Arabic" panose="02020603050405020304" pitchFamily="18" charset="-78"/>
                <a:cs typeface="Simplified Arabic" panose="02020603050405020304" pitchFamily="18" charset="-78"/>
              </a:rPr>
              <a:t>يزات</a:t>
            </a:r>
            <a:r>
              <a:rPr lang="ar-EG" sz="2400" b="1" dirty="0">
                <a:latin typeface="Simplified Arabic" panose="02020603050405020304" pitchFamily="18" charset="-78"/>
                <a:cs typeface="Simplified Arabic" panose="02020603050405020304" pitchFamily="18" charset="-78"/>
              </a:rPr>
              <a:t> أو رضا معروض للبيع -غير ملموس بشكل أساسي ولا ينتج عنه ملكية أي شيء.</a:t>
            </a:r>
            <a:endParaRPr lang="ar-EG" sz="2400" b="1" dirty="0">
              <a:solidFill>
                <a:srgbClr val="C00000"/>
              </a:solidFill>
              <a:latin typeface="Simplified Arabic" panose="02020603050405020304" pitchFamily="18" charset="-78"/>
              <a:cs typeface="Simplified Arabic" panose="02020603050405020304" pitchFamily="18" charset="-78"/>
            </a:endParaRPr>
          </a:p>
          <a:p>
            <a:pPr algn="r" rtl="1">
              <a:lnSpc>
                <a:spcPct val="100000"/>
              </a:lnSpc>
            </a:pPr>
            <a:r>
              <a:rPr lang="ar-EG" sz="2400" b="1" dirty="0">
                <a:latin typeface="Simplified Arabic" panose="02020603050405020304" pitchFamily="18" charset="-78"/>
                <a:cs typeface="Simplified Arabic" panose="02020603050405020304" pitchFamily="18" charset="-78"/>
              </a:rPr>
              <a:t>عند تعريف المنتجات </a:t>
            </a:r>
            <a:r>
              <a:rPr lang="ar-EG" sz="2400" b="1" dirty="0">
                <a:solidFill>
                  <a:srgbClr val="FF0000"/>
                </a:solidFill>
                <a:latin typeface="Simplified Arabic" panose="02020603050405020304" pitchFamily="18" charset="-78"/>
                <a:cs typeface="Simplified Arabic" panose="02020603050405020304" pitchFamily="18" charset="-78"/>
              </a:rPr>
              <a:t>على نطاق واسع </a:t>
            </a:r>
            <a:r>
              <a:rPr lang="ar-EG" sz="2400" b="1" dirty="0">
                <a:latin typeface="Simplified Arabic" panose="02020603050405020304" pitchFamily="18" charset="-78"/>
                <a:cs typeface="Simplified Arabic" panose="02020603050405020304" pitchFamily="18" charset="-78"/>
              </a:rPr>
              <a:t>فإنها تشمل المنتجات الملموسة أو الخدمات أو الأحداث أو الأشخاص أو الأماكن أو المنظمة أو الفكرة أو مزيج من هذه. </a:t>
            </a:r>
          </a:p>
        </p:txBody>
      </p:sp>
      <p:pic>
        <p:nvPicPr>
          <p:cNvPr id="3" name="Picture 2" descr="A box with colorful cubes&#10;&#10;Description automatically generated">
            <a:extLst>
              <a:ext uri="{FF2B5EF4-FFF2-40B4-BE49-F238E27FC236}">
                <a16:creationId xmlns:a16="http://schemas.microsoft.com/office/drawing/2014/main" id="{F7E62FF3-F193-598B-1735-079B30521CD4}"/>
              </a:ext>
            </a:extLst>
          </p:cNvPr>
          <p:cNvPicPr>
            <a:picLocks noChangeAspect="1"/>
          </p:cNvPicPr>
          <p:nvPr/>
        </p:nvPicPr>
        <p:blipFill>
          <a:blip r:embed="rId3"/>
          <a:stretch>
            <a:fillRect/>
          </a:stretch>
        </p:blipFill>
        <p:spPr>
          <a:xfrm>
            <a:off x="7445404" y="296393"/>
            <a:ext cx="1476002" cy="1332154"/>
          </a:xfrm>
          <a:prstGeom prst="rect">
            <a:avLst/>
          </a:prstGeom>
        </p:spPr>
      </p:pic>
      <p:sp>
        <p:nvSpPr>
          <p:cNvPr id="8" name="TextBox 7">
            <a:extLst>
              <a:ext uri="{FF2B5EF4-FFF2-40B4-BE49-F238E27FC236}">
                <a16:creationId xmlns:a16="http://schemas.microsoft.com/office/drawing/2014/main" id="{482D5FCB-2CF4-0D6B-507A-81D11ECAA1BE}"/>
              </a:ext>
            </a:extLst>
          </p:cNvPr>
          <p:cNvSpPr txBox="1"/>
          <p:nvPr/>
        </p:nvSpPr>
        <p:spPr>
          <a:xfrm>
            <a:off x="1456505" y="76592"/>
            <a:ext cx="5462456"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WHAT IS A PRODUCT?</a:t>
            </a:r>
            <a:endParaRPr lang="x-none" dirty="0"/>
          </a:p>
          <a:p>
            <a:r>
              <a:rPr lang="ar-EG" dirty="0"/>
              <a:t>ما هو المنتج؟</a:t>
            </a:r>
          </a:p>
        </p:txBody>
      </p:sp>
    </p:spTree>
    <p:extLst>
      <p:ext uri="{BB962C8B-B14F-4D97-AF65-F5344CB8AC3E}">
        <p14:creationId xmlns:p14="http://schemas.microsoft.com/office/powerpoint/2010/main" val="322793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1871" y="1019069"/>
            <a:ext cx="11648258"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المجال الملموس</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E276E49C-E36D-FB6A-B18A-A8B90BAA340B}"/>
              </a:ext>
            </a:extLst>
          </p:cNvPr>
          <p:cNvSpPr txBox="1">
            <a:spLocks/>
          </p:cNvSpPr>
          <p:nvPr/>
        </p:nvSpPr>
        <p:spPr>
          <a:xfrm>
            <a:off x="1933575" y="93599"/>
            <a:ext cx="2305141"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en-US" sz="2800" dirty="0">
                <a:solidFill>
                  <a:schemeClr val="tx1"/>
                </a:solidFill>
                <a:latin typeface="Times New Roman" panose="02020603050405020304" pitchFamily="18" charset="0"/>
                <a:ea typeface="+mn-ea"/>
                <a:cs typeface="Times New Roman" panose="02020603050405020304" pitchFamily="18" charset="0"/>
              </a:rPr>
              <a:t>Products</a:t>
            </a:r>
          </a:p>
          <a:p>
            <a:pPr algn="ctr"/>
            <a:r>
              <a:rPr lang="ar-EG" dirty="0">
                <a:latin typeface="Simplified Arabic" panose="02020603050405020304" pitchFamily="18" charset="-78"/>
                <a:cs typeface="Simplified Arabic" panose="02020603050405020304" pitchFamily="18" charset="-78"/>
              </a:rPr>
              <a:t>المنتجات</a:t>
            </a:r>
          </a:p>
        </p:txBody>
      </p:sp>
      <p:pic>
        <p:nvPicPr>
          <p:cNvPr id="3" name="Picture 2">
            <a:extLst>
              <a:ext uri="{FF2B5EF4-FFF2-40B4-BE49-F238E27FC236}">
                <a16:creationId xmlns:a16="http://schemas.microsoft.com/office/drawing/2014/main" id="{4280F2DD-EBA4-1D5C-24CF-C3838E1D8A72}"/>
              </a:ext>
            </a:extLst>
          </p:cNvPr>
          <p:cNvPicPr>
            <a:picLocks noChangeAspect="1"/>
          </p:cNvPicPr>
          <p:nvPr/>
        </p:nvPicPr>
        <p:blipFill>
          <a:blip r:embed="rId4"/>
          <a:stretch>
            <a:fillRect/>
          </a:stretch>
        </p:blipFill>
        <p:spPr>
          <a:xfrm>
            <a:off x="1933575" y="1116471"/>
            <a:ext cx="9487625" cy="5131930"/>
          </a:xfrm>
          <a:prstGeom prst="rect">
            <a:avLst/>
          </a:prstGeom>
        </p:spPr>
      </p:pic>
      <p:sp>
        <p:nvSpPr>
          <p:cNvPr id="8" name="TextBox 7">
            <a:extLst>
              <a:ext uri="{FF2B5EF4-FFF2-40B4-BE49-F238E27FC236}">
                <a16:creationId xmlns:a16="http://schemas.microsoft.com/office/drawing/2014/main" id="{CD9BE345-D47C-1272-5EB5-F13D2A8167C6}"/>
              </a:ext>
            </a:extLst>
          </p:cNvPr>
          <p:cNvSpPr txBox="1"/>
          <p:nvPr/>
        </p:nvSpPr>
        <p:spPr>
          <a:xfrm>
            <a:off x="5256565" y="1184872"/>
            <a:ext cx="5014287" cy="366638"/>
          </a:xfrm>
          <a:prstGeom prst="rect">
            <a:avLst/>
          </a:prstGeom>
          <a:noFill/>
        </p:spPr>
        <p:txBody>
          <a:bodyPr wrap="square" rtlCol="0">
            <a:spAutoFit/>
          </a:bodyPr>
          <a:lstStyle/>
          <a:p>
            <a:r>
              <a:rPr lang="ar-EG" b="1" dirty="0">
                <a:latin typeface="Simplified Arabic" panose="02020603050405020304" pitchFamily="18" charset="-78"/>
                <a:cs typeface="Simplified Arabic" panose="02020603050405020304" pitchFamily="18" charset="-78"/>
              </a:rPr>
              <a:t>درجة الملموسية/ درجة الحسية</a:t>
            </a:r>
            <a:endParaRPr lang="en-US" b="1" dirty="0">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AB599112-377D-1AD1-D25C-3080CEB568ED}"/>
              </a:ext>
            </a:extLst>
          </p:cNvPr>
          <p:cNvSpPr txBox="1"/>
          <p:nvPr/>
        </p:nvSpPr>
        <p:spPr>
          <a:xfrm>
            <a:off x="9584631" y="3145445"/>
            <a:ext cx="2003019" cy="369332"/>
          </a:xfrm>
          <a:prstGeom prst="rect">
            <a:avLst/>
          </a:prstGeom>
          <a:noFill/>
        </p:spPr>
        <p:txBody>
          <a:bodyPr wrap="square" rtlCol="0">
            <a:spAutoFit/>
          </a:bodyPr>
          <a:lstStyle/>
          <a:p>
            <a:r>
              <a:rPr lang="ar-EG" b="1" dirty="0">
                <a:latin typeface="Simplified Arabic" panose="02020603050405020304" pitchFamily="18" charset="-78"/>
                <a:cs typeface="Simplified Arabic" panose="02020603050405020304" pitchFamily="18" charset="-78"/>
              </a:rPr>
              <a:t>المجال الملموس</a:t>
            </a:r>
            <a:endParaRPr lang="en-US" b="1" dirty="0">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728CB068-DF59-3D35-4DBA-71B75A931552}"/>
              </a:ext>
            </a:extLst>
          </p:cNvPr>
          <p:cNvSpPr txBox="1"/>
          <p:nvPr/>
        </p:nvSpPr>
        <p:spPr>
          <a:xfrm>
            <a:off x="1933575" y="5113999"/>
            <a:ext cx="2003019" cy="369332"/>
          </a:xfrm>
          <a:prstGeom prst="rect">
            <a:avLst/>
          </a:prstGeom>
          <a:noFill/>
        </p:spPr>
        <p:txBody>
          <a:bodyPr wrap="square" rtlCol="0">
            <a:spAutoFit/>
          </a:bodyPr>
          <a:lstStyle/>
          <a:p>
            <a:r>
              <a:rPr lang="ar-EG" b="1" dirty="0">
                <a:latin typeface="Simplified Arabic" panose="02020603050405020304" pitchFamily="18" charset="-78"/>
                <a:cs typeface="Simplified Arabic" panose="02020603050405020304" pitchFamily="18" charset="-78"/>
              </a:rPr>
              <a:t>المجال  غير الملموس</a:t>
            </a:r>
            <a:endParaRPr lang="en-US" b="1"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171256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DE459BCF-BDB2-8D98-10C0-D9870EFE9C0D}"/>
              </a:ext>
            </a:extLst>
          </p:cNvPr>
          <p:cNvSpPr txBox="1">
            <a:spLocks/>
          </p:cNvSpPr>
          <p:nvPr/>
        </p:nvSpPr>
        <p:spPr>
          <a:xfrm>
            <a:off x="1456504" y="102379"/>
            <a:ext cx="281768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en-US" sz="2800" dirty="0">
                <a:solidFill>
                  <a:schemeClr val="tx1"/>
                </a:solidFill>
                <a:latin typeface="Times New Roman" panose="02020603050405020304" pitchFamily="18" charset="0"/>
                <a:ea typeface="+mn-ea"/>
                <a:cs typeface="Times New Roman" panose="02020603050405020304" pitchFamily="18" charset="0"/>
              </a:rPr>
              <a:t>Level of Product</a:t>
            </a:r>
          </a:p>
          <a:p>
            <a:pPr algn="ctr"/>
            <a:r>
              <a:rPr lang="ar-EG" dirty="0">
                <a:latin typeface="Simplified Arabic" panose="02020603050405020304" pitchFamily="18" charset="-78"/>
                <a:cs typeface="Simplified Arabic" panose="02020603050405020304" pitchFamily="18" charset="-78"/>
              </a:rPr>
              <a:t>مستوى المنتج</a:t>
            </a:r>
          </a:p>
        </p:txBody>
      </p:sp>
      <p:pic>
        <p:nvPicPr>
          <p:cNvPr id="3" name="Picture 2">
            <a:extLst>
              <a:ext uri="{FF2B5EF4-FFF2-40B4-BE49-F238E27FC236}">
                <a16:creationId xmlns:a16="http://schemas.microsoft.com/office/drawing/2014/main" id="{29F6D7A6-F9AB-23F0-587E-D5957FF848E7}"/>
              </a:ext>
            </a:extLst>
          </p:cNvPr>
          <p:cNvPicPr>
            <a:picLocks noChangeAspect="1"/>
          </p:cNvPicPr>
          <p:nvPr/>
        </p:nvPicPr>
        <p:blipFill>
          <a:blip r:embed="rId3"/>
          <a:stretch>
            <a:fillRect/>
          </a:stretch>
        </p:blipFill>
        <p:spPr>
          <a:xfrm>
            <a:off x="4274191" y="1866147"/>
            <a:ext cx="7917809" cy="4638575"/>
          </a:xfrm>
          <a:prstGeom prst="rect">
            <a:avLst/>
          </a:prstGeom>
        </p:spPr>
      </p:pic>
      <p:sp>
        <p:nvSpPr>
          <p:cNvPr id="8" name="Explosion: 14 Points 7">
            <a:extLst>
              <a:ext uri="{FF2B5EF4-FFF2-40B4-BE49-F238E27FC236}">
                <a16:creationId xmlns:a16="http://schemas.microsoft.com/office/drawing/2014/main" id="{954FB773-9E16-C3EF-E3B8-6E84CB84E1F8}"/>
              </a:ext>
            </a:extLst>
          </p:cNvPr>
          <p:cNvSpPr/>
          <p:nvPr/>
        </p:nvSpPr>
        <p:spPr>
          <a:xfrm>
            <a:off x="-131047" y="1421814"/>
            <a:ext cx="5306896" cy="5274319"/>
          </a:xfrm>
          <a:prstGeom prst="irregularSeal2">
            <a:avLst/>
          </a:prstGeom>
          <a:solidFill>
            <a:srgbClr val="F582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latin typeface="Simplified Arabic" panose="02020603050405020304" pitchFamily="18" charset="-78"/>
                <a:cs typeface="Simplified Arabic" panose="02020603050405020304" pitchFamily="18" charset="-78"/>
              </a:rPr>
              <a:t>يضيف كل مستوى المزيد من قيمة العملاء</a:t>
            </a:r>
          </a:p>
          <a:p>
            <a:pPr algn="ctr"/>
            <a:r>
              <a:rPr lang="en-US" sz="2400" b="1" dirty="0">
                <a:cs typeface="+mj-cs"/>
              </a:rPr>
              <a:t>Each level adds more customer value</a:t>
            </a:r>
          </a:p>
          <a:p>
            <a:pPr algn="ctr"/>
            <a:endParaRPr lang="ar-EG" sz="2400" b="1" dirty="0"/>
          </a:p>
        </p:txBody>
      </p:sp>
    </p:spTree>
    <p:extLst>
      <p:ext uri="{BB962C8B-B14F-4D97-AF65-F5344CB8AC3E}">
        <p14:creationId xmlns:p14="http://schemas.microsoft.com/office/powerpoint/2010/main" val="1076999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784835"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090DEEB0-E0D7-943D-0E4D-25F7EB6C892B}"/>
              </a:ext>
            </a:extLst>
          </p:cNvPr>
          <p:cNvSpPr txBox="1">
            <a:spLocks/>
          </p:cNvSpPr>
          <p:nvPr/>
        </p:nvSpPr>
        <p:spPr>
          <a:xfrm>
            <a:off x="4969600" y="1810159"/>
            <a:ext cx="6885562" cy="4351338"/>
          </a:xfrm>
          <a:prstGeom prst="rect">
            <a:avLst/>
          </a:prstGeom>
        </p:spPr>
        <p:txBody>
          <a:bodyPr>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rtl="1">
              <a:lnSpc>
                <a:spcPct val="170000"/>
              </a:lnSpc>
              <a:buNone/>
            </a:pPr>
            <a:r>
              <a:rPr lang="en-US" sz="4000" b="0" i="0" u="none" strike="noStrike" baseline="0" dirty="0">
                <a:latin typeface="TimesLTPro-Roman"/>
                <a:cs typeface="+mj-cs"/>
              </a:rPr>
              <a:t>Consumers see products as complex bundles of benefits that satisfy their needs. When developing products, marketers first must identify the </a:t>
            </a:r>
            <a:r>
              <a:rPr lang="en-US" sz="4000" b="0" i="1" u="none" strike="noStrike" baseline="0" dirty="0">
                <a:solidFill>
                  <a:srgbClr val="C00000"/>
                </a:solidFill>
                <a:latin typeface="TimesLTPro-Italic"/>
                <a:cs typeface="+mj-cs"/>
              </a:rPr>
              <a:t>core customer value</a:t>
            </a:r>
            <a:r>
              <a:rPr lang="en-US" sz="4000" b="0" i="1" u="none" strike="noStrike" baseline="0" dirty="0">
                <a:latin typeface="TimesLTPro-Italic"/>
                <a:cs typeface="+mj-cs"/>
              </a:rPr>
              <a:t> </a:t>
            </a:r>
            <a:r>
              <a:rPr lang="en-US" sz="4000" b="0" i="0" u="none" strike="noStrike" baseline="0" dirty="0">
                <a:latin typeface="TimesLTPro-Roman"/>
                <a:cs typeface="+mj-cs"/>
              </a:rPr>
              <a:t>that consumers seek from the product. </a:t>
            </a:r>
            <a:endParaRPr lang="ar-EG" sz="4000" dirty="0">
              <a:latin typeface="TimesLTPro-Roman"/>
              <a:cs typeface="+mj-cs"/>
            </a:endParaRPr>
          </a:p>
          <a:p>
            <a:pPr marL="0" indent="0" algn="r" rtl="1">
              <a:lnSpc>
                <a:spcPct val="170000"/>
              </a:lnSpc>
              <a:buFont typeface="Arial" panose="020B0604020202020204" pitchFamily="34" charset="0"/>
              <a:buNone/>
            </a:pPr>
            <a:r>
              <a:rPr lang="ar-EG" sz="4000" dirty="0">
                <a:latin typeface="Simplified Arabic" panose="02020603050405020304" pitchFamily="18" charset="-78"/>
                <a:cs typeface="Simplified Arabic" panose="02020603050405020304" pitchFamily="18" charset="-78"/>
              </a:rPr>
              <a:t>يرى المستهلكون المنتجات كحزم معقدة من الفوائد التي تلبي احتياجاتهم. عند تطوير المنتجات ، يجب على المسوقين أولا</a:t>
            </a:r>
            <a:r>
              <a:rPr lang="ar-SY" sz="4000" dirty="0">
                <a:latin typeface="Simplified Arabic" panose="02020603050405020304" pitchFamily="18" charset="-78"/>
                <a:cs typeface="Simplified Arabic" panose="02020603050405020304" pitchFamily="18" charset="-78"/>
              </a:rPr>
              <a:t>ً</a:t>
            </a:r>
            <a:r>
              <a:rPr lang="ar-EG" sz="4000" dirty="0">
                <a:latin typeface="Simplified Arabic" panose="02020603050405020304" pitchFamily="18" charset="-78"/>
                <a:cs typeface="Simplified Arabic" panose="02020603050405020304" pitchFamily="18" charset="-78"/>
              </a:rPr>
              <a:t> تحديد </a:t>
            </a:r>
            <a:r>
              <a:rPr lang="ar-EG" sz="4000" dirty="0">
                <a:solidFill>
                  <a:srgbClr val="FF0000"/>
                </a:solidFill>
                <a:latin typeface="Simplified Arabic" panose="02020603050405020304" pitchFamily="18" charset="-78"/>
                <a:cs typeface="Simplified Arabic" panose="02020603050405020304" pitchFamily="18" charset="-78"/>
              </a:rPr>
              <a:t>قيمة العميل الأساسية </a:t>
            </a:r>
            <a:r>
              <a:rPr lang="ar-EG" sz="4000" dirty="0">
                <a:latin typeface="Simplified Arabic" panose="02020603050405020304" pitchFamily="18" charset="-78"/>
                <a:cs typeface="Simplified Arabic" panose="02020603050405020304" pitchFamily="18" charset="-78"/>
              </a:rPr>
              <a:t>التي يبحث عنها المستهلكون من المنتج. </a:t>
            </a:r>
          </a:p>
        </p:txBody>
      </p:sp>
      <p:pic>
        <p:nvPicPr>
          <p:cNvPr id="8" name="Picture 7">
            <a:extLst>
              <a:ext uri="{FF2B5EF4-FFF2-40B4-BE49-F238E27FC236}">
                <a16:creationId xmlns:a16="http://schemas.microsoft.com/office/drawing/2014/main" id="{DB350222-EE28-BBCA-E9B9-DD9ADA93388C}"/>
              </a:ext>
            </a:extLst>
          </p:cNvPr>
          <p:cNvPicPr>
            <a:picLocks noChangeAspect="1"/>
          </p:cNvPicPr>
          <p:nvPr/>
        </p:nvPicPr>
        <p:blipFill>
          <a:blip r:embed="rId3"/>
          <a:stretch>
            <a:fillRect/>
          </a:stretch>
        </p:blipFill>
        <p:spPr>
          <a:xfrm>
            <a:off x="541545" y="1640422"/>
            <a:ext cx="4161714" cy="4161714"/>
          </a:xfrm>
          <a:prstGeom prst="rect">
            <a:avLst/>
          </a:prstGeom>
          <a:ln>
            <a:noFill/>
          </a:ln>
          <a:effectLst>
            <a:softEdge rad="112500"/>
          </a:effectLst>
        </p:spPr>
      </p:pic>
      <p:sp>
        <p:nvSpPr>
          <p:cNvPr id="4" name="Title 1">
            <a:extLst>
              <a:ext uri="{FF2B5EF4-FFF2-40B4-BE49-F238E27FC236}">
                <a16:creationId xmlns:a16="http://schemas.microsoft.com/office/drawing/2014/main" id="{86266F54-F246-72D7-3F23-8406E38775A8}"/>
              </a:ext>
            </a:extLst>
          </p:cNvPr>
          <p:cNvSpPr txBox="1">
            <a:spLocks/>
          </p:cNvSpPr>
          <p:nvPr/>
        </p:nvSpPr>
        <p:spPr>
          <a:xfrm>
            <a:off x="1465487" y="62651"/>
            <a:ext cx="281768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en-US" sz="2800" dirty="0">
                <a:solidFill>
                  <a:schemeClr val="tx1"/>
                </a:solidFill>
                <a:latin typeface="Times New Roman" panose="02020603050405020304" pitchFamily="18" charset="0"/>
                <a:ea typeface="+mn-ea"/>
                <a:cs typeface="Times New Roman" panose="02020603050405020304" pitchFamily="18" charset="0"/>
              </a:rPr>
              <a:t>Level of Product</a:t>
            </a:r>
          </a:p>
          <a:p>
            <a:pPr algn="ctr"/>
            <a:r>
              <a:rPr lang="ar-EG" dirty="0"/>
              <a:t>مستوى المنتج</a:t>
            </a:r>
          </a:p>
        </p:txBody>
      </p:sp>
    </p:spTree>
    <p:extLst>
      <p:ext uri="{BB962C8B-B14F-4D97-AF65-F5344CB8AC3E}">
        <p14:creationId xmlns:p14="http://schemas.microsoft.com/office/powerpoint/2010/main" val="2245562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extBox 1">
            <a:extLst>
              <a:ext uri="{FF2B5EF4-FFF2-40B4-BE49-F238E27FC236}">
                <a16:creationId xmlns:a16="http://schemas.microsoft.com/office/drawing/2014/main" id="{3346455A-EB24-D779-F3C1-C8FDF5C251CB}"/>
              </a:ext>
            </a:extLst>
          </p:cNvPr>
          <p:cNvSpPr txBox="1"/>
          <p:nvPr/>
        </p:nvSpPr>
        <p:spPr>
          <a:xfrm>
            <a:off x="433096" y="3429000"/>
            <a:ext cx="5235048" cy="2677656"/>
          </a:xfrm>
          <a:prstGeom prst="rect">
            <a:avLst/>
          </a:prstGeom>
          <a:noFill/>
        </p:spPr>
        <p:txBody>
          <a:bodyPr wrap="square">
            <a:spAutoFit/>
          </a:bodyPr>
          <a:lstStyle/>
          <a:p>
            <a:pPr algn="ctr"/>
            <a:r>
              <a:rPr lang="ar-EG" sz="2400" b="0" i="0" u="none" strike="noStrike" baseline="0" dirty="0">
                <a:latin typeface="Simplified Arabic" panose="02020603050405020304" pitchFamily="18" charset="-78"/>
                <a:cs typeface="Simplified Arabic" panose="02020603050405020304" pitchFamily="18" charset="-78"/>
              </a:rPr>
              <a:t>رأى تشارلز ريفسون من ريفلون هذا في وقت مبكر: "في المصنع ، نصنع مستحضرات التجميل. في المتجر، </a:t>
            </a:r>
            <a:r>
              <a:rPr lang="ar-EG" sz="2400" b="0" i="0" u="none" strike="noStrike" baseline="0" dirty="0">
                <a:solidFill>
                  <a:srgbClr val="CC0066"/>
                </a:solidFill>
                <a:latin typeface="Simplified Arabic" panose="02020603050405020304" pitchFamily="18" charset="-78"/>
                <a:cs typeface="Simplified Arabic" panose="02020603050405020304" pitchFamily="18" charset="-78"/>
              </a:rPr>
              <a:t>نبيع الأمل".</a:t>
            </a:r>
          </a:p>
          <a:p>
            <a:pPr algn="ctr"/>
            <a:r>
              <a:rPr lang="en-US" sz="2400" b="0" i="0" u="none" strike="noStrike" baseline="0" dirty="0">
                <a:solidFill>
                  <a:srgbClr val="CC0066"/>
                </a:solidFill>
                <a:latin typeface="TimesLTPro-Roman"/>
                <a:cs typeface="+mj-cs"/>
              </a:rPr>
              <a:t>Charles Revson of Revlon saw this early: “In the factory, we make cosmetics; in the store, we sell hope.”</a:t>
            </a:r>
            <a:endParaRPr lang="en-US" sz="2400" dirty="0">
              <a:solidFill>
                <a:srgbClr val="CC0066"/>
              </a:solidFill>
              <a:cs typeface="+mj-cs"/>
            </a:endParaRPr>
          </a:p>
          <a:p>
            <a:pPr algn="l"/>
            <a:endParaRPr lang="ar-EG" sz="2400" b="0" i="0" u="none" strike="noStrike" baseline="0" dirty="0">
              <a:solidFill>
                <a:srgbClr val="CC0066"/>
              </a:solidFill>
              <a:latin typeface="TimesLTPro-Roman"/>
            </a:endParaRPr>
          </a:p>
        </p:txBody>
      </p:sp>
      <p:sp>
        <p:nvSpPr>
          <p:cNvPr id="3" name="TextBox 2">
            <a:extLst>
              <a:ext uri="{FF2B5EF4-FFF2-40B4-BE49-F238E27FC236}">
                <a16:creationId xmlns:a16="http://schemas.microsoft.com/office/drawing/2014/main" id="{AE2EC997-8C34-1D76-6397-5B4F61FEB9B9}"/>
              </a:ext>
            </a:extLst>
          </p:cNvPr>
          <p:cNvSpPr txBox="1"/>
          <p:nvPr/>
        </p:nvSpPr>
        <p:spPr>
          <a:xfrm>
            <a:off x="5578812" y="1557944"/>
            <a:ext cx="6215974" cy="1631216"/>
          </a:xfrm>
          <a:prstGeom prst="rect">
            <a:avLst/>
          </a:prstGeom>
          <a:noFill/>
        </p:spPr>
        <p:txBody>
          <a:bodyPr wrap="square">
            <a:spAutoFit/>
          </a:bodyPr>
          <a:lstStyle/>
          <a:p>
            <a:pPr algn="r"/>
            <a:r>
              <a:rPr lang="ar-EG" sz="2000" dirty="0">
                <a:solidFill>
                  <a:schemeClr val="tx2">
                    <a:lumMod val="75000"/>
                  </a:schemeClr>
                </a:solidFill>
                <a:latin typeface="Simplified Arabic" panose="02020603050405020304" pitchFamily="18" charset="-78"/>
                <a:cs typeface="Simplified Arabic" panose="02020603050405020304" pitchFamily="18" charset="-78"/>
              </a:rPr>
              <a:t>إنهم يشترون الترفيه والتعبير عن الذات والإنتاجية والاتصال بالأصدقاء والعائلة - نافذة متنقلة وشخصية على العالم</a:t>
            </a:r>
          </a:p>
          <a:p>
            <a:r>
              <a:rPr lang="en-US" sz="2000" dirty="0">
                <a:solidFill>
                  <a:schemeClr val="tx2">
                    <a:lumMod val="75000"/>
                  </a:schemeClr>
                </a:solidFill>
                <a:latin typeface="TimesLTPro-Roman"/>
                <a:cs typeface="+mj-cs"/>
              </a:rPr>
              <a:t>They are buying entertainment, self-expression, productivity, and connectivity with friends and family—a mobile and personal window to the world</a:t>
            </a:r>
          </a:p>
        </p:txBody>
      </p:sp>
      <p:pic>
        <p:nvPicPr>
          <p:cNvPr id="8" name="Picture 7">
            <a:extLst>
              <a:ext uri="{FF2B5EF4-FFF2-40B4-BE49-F238E27FC236}">
                <a16:creationId xmlns:a16="http://schemas.microsoft.com/office/drawing/2014/main" id="{6069EA01-CF29-89B8-7412-EB0B5951FBE7}"/>
              </a:ext>
            </a:extLst>
          </p:cNvPr>
          <p:cNvPicPr>
            <a:picLocks noChangeAspect="1"/>
          </p:cNvPicPr>
          <p:nvPr/>
        </p:nvPicPr>
        <p:blipFill>
          <a:blip r:embed="rId3"/>
          <a:stretch>
            <a:fillRect/>
          </a:stretch>
        </p:blipFill>
        <p:spPr>
          <a:xfrm>
            <a:off x="1299129" y="1166000"/>
            <a:ext cx="2143125" cy="2143125"/>
          </a:xfrm>
          <a:prstGeom prst="rect">
            <a:avLst/>
          </a:prstGeom>
        </p:spPr>
      </p:pic>
      <p:pic>
        <p:nvPicPr>
          <p:cNvPr id="9" name="Picture 2" descr="Buy iPad 10.2-inch - Apple">
            <a:extLst>
              <a:ext uri="{FF2B5EF4-FFF2-40B4-BE49-F238E27FC236}">
                <a16:creationId xmlns:a16="http://schemas.microsoft.com/office/drawing/2014/main" id="{A318C608-787D-29D6-D436-3EF64D213B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85107" y="3214544"/>
            <a:ext cx="3939093" cy="33555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cxnSp>
        <p:nvCxnSpPr>
          <p:cNvPr id="11" name="Straight Connector 10">
            <a:extLst>
              <a:ext uri="{FF2B5EF4-FFF2-40B4-BE49-F238E27FC236}">
                <a16:creationId xmlns:a16="http://schemas.microsoft.com/office/drawing/2014/main" id="{F8ABBEA9-50C0-D806-F4A9-B90C97F4EABC}"/>
              </a:ext>
            </a:extLst>
          </p:cNvPr>
          <p:cNvCxnSpPr/>
          <p:nvPr/>
        </p:nvCxnSpPr>
        <p:spPr>
          <a:xfrm>
            <a:off x="4221804" y="1674674"/>
            <a:ext cx="3575826" cy="4205218"/>
          </a:xfrm>
          <a:prstGeom prst="line">
            <a:avLst/>
          </a:prstGeom>
          <a:ln>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77FE888A-7656-65BB-30A1-A1EF71E3A052}"/>
              </a:ext>
            </a:extLst>
          </p:cNvPr>
          <p:cNvSpPr txBox="1"/>
          <p:nvPr/>
        </p:nvSpPr>
        <p:spPr>
          <a:xfrm>
            <a:off x="1615298" y="188671"/>
            <a:ext cx="5524663" cy="1138773"/>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latin typeface="Simplified Arabic" panose="02020603050405020304" pitchFamily="18" charset="-78"/>
                <a:cs typeface="Simplified Arabic" panose="02020603050405020304" pitchFamily="18" charset="-78"/>
              </a:rPr>
              <a:t>ما الذي يشتريه العملاء حقا</a:t>
            </a:r>
            <a:r>
              <a:rPr lang="ar-SY" sz="2000" dirty="0">
                <a:latin typeface="Simplified Arabic" panose="02020603050405020304" pitchFamily="18" charset="-78"/>
                <a:cs typeface="Simplified Arabic" panose="02020603050405020304" pitchFamily="18" charset="-78"/>
              </a:rPr>
              <a:t>ً</a:t>
            </a:r>
            <a:r>
              <a:rPr lang="ar-EG" sz="2000" dirty="0">
                <a:latin typeface="Simplified Arabic" panose="02020603050405020304" pitchFamily="18" charset="-78"/>
                <a:cs typeface="Simplified Arabic" panose="02020603050405020304" pitchFamily="18" charset="-78"/>
              </a:rPr>
              <a:t>؟</a:t>
            </a:r>
          </a:p>
          <a:p>
            <a:r>
              <a:rPr lang="en-US" sz="2000" dirty="0"/>
              <a:t>WHAT ARE CUSTOMERS REALLY BUYING?</a:t>
            </a:r>
          </a:p>
          <a:p>
            <a:endParaRPr lang="ar-EG" dirty="0"/>
          </a:p>
        </p:txBody>
      </p:sp>
    </p:spTree>
    <p:extLst>
      <p:ext uri="{BB962C8B-B14F-4D97-AF65-F5344CB8AC3E}">
        <p14:creationId xmlns:p14="http://schemas.microsoft.com/office/powerpoint/2010/main" val="2519525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5113CDC5-996E-0EF5-70A3-BB1BBBE8A37E}"/>
              </a:ext>
            </a:extLst>
          </p:cNvPr>
          <p:cNvSpPr txBox="1">
            <a:spLocks/>
          </p:cNvSpPr>
          <p:nvPr/>
        </p:nvSpPr>
        <p:spPr>
          <a:xfrm>
            <a:off x="1509970" y="139426"/>
            <a:ext cx="4067870"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400" dirty="0">
                <a:latin typeface="Simplified Arabic" panose="02020603050405020304" pitchFamily="18" charset="-78"/>
                <a:cs typeface="Simplified Arabic" panose="02020603050405020304" pitchFamily="18" charset="-78"/>
              </a:rPr>
              <a:t>تصنيفات المنتجات </a:t>
            </a:r>
            <a:endParaRPr lang="en-US" sz="2400" dirty="0">
              <a:latin typeface="Simplified Arabic" panose="02020603050405020304" pitchFamily="18" charset="-78"/>
              <a:cs typeface="Simplified Arabic" panose="02020603050405020304" pitchFamily="18" charset="-78"/>
            </a:endParaRPr>
          </a:p>
          <a:p>
            <a:pPr algn="ctr"/>
            <a:r>
              <a:rPr lang="en-US" sz="2400" dirty="0">
                <a:solidFill>
                  <a:schemeClr val="tx1"/>
                </a:solidFill>
                <a:latin typeface="Times New Roman" panose="02020603050405020304" pitchFamily="18" charset="0"/>
                <a:ea typeface="+mn-ea"/>
                <a:cs typeface="Times New Roman" panose="02020603050405020304" pitchFamily="18" charset="0"/>
              </a:rPr>
              <a:t>Products classifications</a:t>
            </a:r>
            <a:endParaRPr lang="ar-EG" sz="2400" dirty="0"/>
          </a:p>
        </p:txBody>
      </p:sp>
      <p:sp>
        <p:nvSpPr>
          <p:cNvPr id="3" name="TextBox 2">
            <a:extLst>
              <a:ext uri="{FF2B5EF4-FFF2-40B4-BE49-F238E27FC236}">
                <a16:creationId xmlns:a16="http://schemas.microsoft.com/office/drawing/2014/main" id="{397D5463-96DB-2B71-7124-2054780CB967}"/>
              </a:ext>
            </a:extLst>
          </p:cNvPr>
          <p:cNvSpPr txBox="1"/>
          <p:nvPr/>
        </p:nvSpPr>
        <p:spPr>
          <a:xfrm>
            <a:off x="271870" y="1289553"/>
            <a:ext cx="11870907" cy="4401205"/>
          </a:xfrm>
          <a:prstGeom prst="rect">
            <a:avLst/>
          </a:prstGeom>
          <a:noFill/>
        </p:spPr>
        <p:txBody>
          <a:bodyPr wrap="square">
            <a:spAutoFit/>
          </a:bodyPr>
          <a:lstStyle/>
          <a:p>
            <a:pPr marL="514350" indent="-514350" algn="r" rtl="1">
              <a:buAutoNum type="arabicPeriod"/>
            </a:pPr>
            <a:r>
              <a:rPr lang="ar-EG" sz="2800" b="1" dirty="0">
                <a:solidFill>
                  <a:srgbClr val="C00000"/>
                </a:solidFill>
                <a:latin typeface="Simplified Arabic" panose="02020603050405020304" pitchFamily="18" charset="-78"/>
                <a:cs typeface="Simplified Arabic" panose="02020603050405020304" pitchFamily="18" charset="-78"/>
              </a:rPr>
              <a:t>المنتجات الاستهلاكية: </a:t>
            </a:r>
            <a:r>
              <a:rPr lang="ar-EG" sz="2800" b="1" dirty="0">
                <a:solidFill>
                  <a:schemeClr val="accent1">
                    <a:lumMod val="50000"/>
                  </a:schemeClr>
                </a:solidFill>
                <a:latin typeface="Simplified Arabic" panose="02020603050405020304" pitchFamily="18" charset="-78"/>
                <a:cs typeface="Simplified Arabic" panose="02020603050405020304" pitchFamily="18" charset="-78"/>
              </a:rPr>
              <a:t>هي المنتجات التي يشتريها المستهلكون النهائيون للاستهلاك الشخصي (الراحة والتسوق و المنتجات المتخصصة والمنتجات غير المنتبه إليها).</a:t>
            </a:r>
          </a:p>
          <a:p>
            <a:pPr marL="514350" indent="-514350" algn="r" rtl="1">
              <a:buAutoNum type="arabicPeriod"/>
            </a:pPr>
            <a:r>
              <a:rPr lang="ar-EG" sz="2800" b="1" dirty="0">
                <a:solidFill>
                  <a:srgbClr val="C00000"/>
                </a:solidFill>
                <a:latin typeface="Simplified Arabic" panose="02020603050405020304" pitchFamily="18" charset="-78"/>
                <a:cs typeface="Simplified Arabic" panose="02020603050405020304" pitchFamily="18" charset="-78"/>
              </a:rPr>
              <a:t>المنتجات الصناعية: </a:t>
            </a:r>
            <a:r>
              <a:rPr lang="ar-EG" sz="2800" b="1" dirty="0">
                <a:solidFill>
                  <a:schemeClr val="accent1">
                    <a:lumMod val="50000"/>
                  </a:schemeClr>
                </a:solidFill>
                <a:latin typeface="Simplified Arabic" panose="02020603050405020304" pitchFamily="18" charset="-78"/>
                <a:cs typeface="Simplified Arabic" panose="02020603050405020304" pitchFamily="18" charset="-78"/>
              </a:rPr>
              <a:t>منتج يشتريه الأفراد والم</a:t>
            </a:r>
            <a:r>
              <a:rPr lang="ar-SY" sz="2800" b="1" dirty="0">
                <a:solidFill>
                  <a:schemeClr val="accent1">
                    <a:lumMod val="50000"/>
                  </a:schemeClr>
                </a:solidFill>
                <a:latin typeface="Simplified Arabic" panose="02020603050405020304" pitchFamily="18" charset="-78"/>
                <a:cs typeface="Simplified Arabic" panose="02020603050405020304" pitchFamily="18" charset="-78"/>
              </a:rPr>
              <a:t>نظمات</a:t>
            </a:r>
            <a:r>
              <a:rPr lang="ar-EG" sz="2800" b="1" dirty="0">
                <a:solidFill>
                  <a:schemeClr val="accent1">
                    <a:lumMod val="50000"/>
                  </a:schemeClr>
                </a:solidFill>
                <a:latin typeface="Simplified Arabic" panose="02020603050405020304" pitchFamily="18" charset="-78"/>
                <a:cs typeface="Simplified Arabic" panose="02020603050405020304" pitchFamily="18" charset="-78"/>
              </a:rPr>
              <a:t> لمزيد من المعالجة أو للاستخدام في إدارة الأعمال التجارية. (المواد وقطع الغيار ، البنود الرأسمالية ، اللوازم والخدمات). </a:t>
            </a:r>
          </a:p>
          <a:p>
            <a:pPr algn="l"/>
            <a:r>
              <a:rPr lang="en-US" sz="2800" b="1" dirty="0">
                <a:solidFill>
                  <a:schemeClr val="accent1">
                    <a:lumMod val="50000"/>
                  </a:schemeClr>
                </a:solidFill>
                <a:latin typeface="TimesLTPro-Roman"/>
                <a:cs typeface="+mj-cs"/>
              </a:rPr>
              <a:t>Consumer Products</a:t>
            </a:r>
            <a:r>
              <a:rPr lang="en-US" sz="2800" dirty="0">
                <a:latin typeface="TimesLTPro-Roman"/>
                <a:cs typeface="+mj-cs"/>
              </a:rPr>
              <a:t>:</a:t>
            </a:r>
            <a:r>
              <a:rPr lang="en-US" sz="2800" b="0" i="0" u="none" strike="noStrike" baseline="0" dirty="0">
                <a:latin typeface="TimesLTPro-Roman"/>
                <a:cs typeface="+mj-cs"/>
              </a:rPr>
              <a:t> are products bought by final consumers for personal consumption (Convenience, shopping, specialty, and unsought products).</a:t>
            </a:r>
          </a:p>
          <a:p>
            <a:pPr algn="l"/>
            <a:r>
              <a:rPr lang="en-US" sz="2800" b="1" dirty="0">
                <a:solidFill>
                  <a:schemeClr val="accent1">
                    <a:lumMod val="50000"/>
                  </a:schemeClr>
                </a:solidFill>
                <a:latin typeface="TimesLTPro-Roman"/>
                <a:cs typeface="+mj-cs"/>
              </a:rPr>
              <a:t>Industrial product: </a:t>
            </a:r>
            <a:r>
              <a:rPr lang="en-US" sz="2800" dirty="0">
                <a:latin typeface="TimesLTPro-Roman"/>
                <a:cs typeface="+mj-cs"/>
              </a:rPr>
              <a:t>A product bought by individuals and organizations for further processing or for use in conducting a business. ( materials and parts, capital items, supplies &amp; services). </a:t>
            </a:r>
          </a:p>
          <a:p>
            <a:pPr marL="514350" indent="-514350" algn="r" rtl="1">
              <a:buAutoNum type="arabicPeriod"/>
            </a:pPr>
            <a:endParaRPr lang="ar-EG" sz="2800" b="1" dirty="0">
              <a:solidFill>
                <a:schemeClr val="accent1">
                  <a:lumMod val="50000"/>
                </a:schemeClr>
              </a:solidFill>
              <a:latin typeface="TimesLTPro-Roman"/>
            </a:endParaRPr>
          </a:p>
        </p:txBody>
      </p:sp>
    </p:spTree>
    <p:extLst>
      <p:ext uri="{BB962C8B-B14F-4D97-AF65-F5344CB8AC3E}">
        <p14:creationId xmlns:p14="http://schemas.microsoft.com/office/powerpoint/2010/main" val="3651970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95830428-8A0B-5EDF-C465-05DFEC8FBE14}"/>
              </a:ext>
            </a:extLst>
          </p:cNvPr>
          <p:cNvSpPr txBox="1">
            <a:spLocks/>
          </p:cNvSpPr>
          <p:nvPr/>
        </p:nvSpPr>
        <p:spPr>
          <a:xfrm>
            <a:off x="1541034" y="311183"/>
            <a:ext cx="5602729"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000" dirty="0">
                <a:latin typeface="Simplified Arabic" panose="02020603050405020304" pitchFamily="18" charset="-78"/>
                <a:cs typeface="Simplified Arabic" panose="02020603050405020304" pitchFamily="18" charset="-78"/>
              </a:rPr>
              <a:t> تصنيف المنتجات الاستهلاكية</a:t>
            </a:r>
          </a:p>
          <a:p>
            <a:pPr algn="ctr"/>
            <a:r>
              <a:rPr lang="en-US" sz="2000" dirty="0">
                <a:solidFill>
                  <a:schemeClr val="tx1"/>
                </a:solidFill>
                <a:latin typeface="Times New Roman" panose="02020603050405020304" pitchFamily="18" charset="0"/>
                <a:ea typeface="+mn-ea"/>
                <a:cs typeface="Times New Roman" panose="02020603050405020304" pitchFamily="18" charset="0"/>
              </a:rPr>
              <a:t> Consumer Products Classification</a:t>
            </a:r>
            <a:endParaRPr lang="en-US" sz="2000" dirty="0"/>
          </a:p>
        </p:txBody>
      </p:sp>
      <p:graphicFrame>
        <p:nvGraphicFramePr>
          <p:cNvPr id="3" name="Table 4">
            <a:extLst>
              <a:ext uri="{FF2B5EF4-FFF2-40B4-BE49-F238E27FC236}">
                <a16:creationId xmlns:a16="http://schemas.microsoft.com/office/drawing/2014/main" id="{F9E8B117-00B7-D880-807F-9B38F8F21E11}"/>
              </a:ext>
            </a:extLst>
          </p:cNvPr>
          <p:cNvGraphicFramePr>
            <a:graphicFrameLocks noGrp="1"/>
          </p:cNvGraphicFramePr>
          <p:nvPr>
            <p:extLst>
              <p:ext uri="{D42A27DB-BD31-4B8C-83A1-F6EECF244321}">
                <p14:modId xmlns:p14="http://schemas.microsoft.com/office/powerpoint/2010/main" val="3540342657"/>
              </p:ext>
            </p:extLst>
          </p:nvPr>
        </p:nvGraphicFramePr>
        <p:xfrm>
          <a:off x="74264" y="1117796"/>
          <a:ext cx="11982442" cy="5721907"/>
        </p:xfrm>
        <a:graphic>
          <a:graphicData uri="http://schemas.openxmlformats.org/drawingml/2006/table">
            <a:tbl>
              <a:tblPr firstRow="1" bandRow="1">
                <a:tableStyleId>{5C22544A-7EE6-4342-B048-85BDC9FD1C3A}</a:tableStyleId>
              </a:tblPr>
              <a:tblGrid>
                <a:gridCol w="2892859">
                  <a:extLst>
                    <a:ext uri="{9D8B030D-6E8A-4147-A177-3AD203B41FA5}">
                      <a16:colId xmlns:a16="http://schemas.microsoft.com/office/drawing/2014/main" val="3629937763"/>
                    </a:ext>
                  </a:extLst>
                </a:gridCol>
                <a:gridCol w="6862677">
                  <a:extLst>
                    <a:ext uri="{9D8B030D-6E8A-4147-A177-3AD203B41FA5}">
                      <a16:colId xmlns:a16="http://schemas.microsoft.com/office/drawing/2014/main" val="2071627869"/>
                    </a:ext>
                  </a:extLst>
                </a:gridCol>
                <a:gridCol w="2226906">
                  <a:extLst>
                    <a:ext uri="{9D8B030D-6E8A-4147-A177-3AD203B41FA5}">
                      <a16:colId xmlns:a16="http://schemas.microsoft.com/office/drawing/2014/main" val="1249024584"/>
                    </a:ext>
                  </a:extLst>
                </a:gridCol>
              </a:tblGrid>
              <a:tr h="1053864">
                <a:tc>
                  <a:txBody>
                    <a:bodyPr/>
                    <a:lstStyle/>
                    <a:p>
                      <a:pPr algn="ctr" rtl="1"/>
                      <a:r>
                        <a:rPr lang="ar-EG" sz="2000" dirty="0">
                          <a:latin typeface="Simplified Arabic" panose="02020603050405020304" pitchFamily="18" charset="-78"/>
                          <a:cs typeface="Simplified Arabic" panose="02020603050405020304" pitchFamily="18" charset="-78"/>
                        </a:rPr>
                        <a:t>مثال</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2000" dirty="0">
                          <a:cs typeface="+mj-cs"/>
                        </a:rPr>
                        <a:t>Example</a:t>
                      </a:r>
                    </a:p>
                    <a:p>
                      <a:pPr algn="r" rtl="1"/>
                      <a:endParaRPr lang="en-US" sz="1600" dirty="0"/>
                    </a:p>
                  </a:txBody>
                  <a:tcPr anchor="ctr"/>
                </a:tc>
                <a:tc>
                  <a:txBody>
                    <a:bodyPr/>
                    <a:lstStyle/>
                    <a:p>
                      <a:pPr algn="ctr" rtl="1"/>
                      <a:r>
                        <a:rPr lang="ar-EG" sz="2400" dirty="0">
                          <a:latin typeface="Simplified Arabic" panose="02020603050405020304" pitchFamily="18" charset="-78"/>
                          <a:cs typeface="Simplified Arabic" panose="02020603050405020304" pitchFamily="18" charset="-78"/>
                        </a:rPr>
                        <a:t>التعريف</a:t>
                      </a:r>
                      <a:r>
                        <a:rPr lang="en-US" sz="2400" dirty="0">
                          <a:latin typeface="Simplified Arabic" panose="02020603050405020304" pitchFamily="18" charset="-78"/>
                          <a:cs typeface="Simplified Arabic" panose="02020603050405020304" pitchFamily="18" charset="-78"/>
                        </a:rPr>
                        <a:t> </a:t>
                      </a:r>
                    </a:p>
                    <a:p>
                      <a:pPr algn="ctr" rtl="1"/>
                      <a:r>
                        <a:rPr lang="en-US" sz="2400" dirty="0">
                          <a:cs typeface="+mj-cs"/>
                        </a:rPr>
                        <a:t>Definition</a:t>
                      </a:r>
                    </a:p>
                  </a:txBody>
                  <a:tcPr anchor="ctr"/>
                </a:tc>
                <a:tc>
                  <a:txBody>
                    <a:bodyPr/>
                    <a:lstStyle/>
                    <a:p>
                      <a:pPr algn="ctr" rtl="1"/>
                      <a:r>
                        <a:rPr lang="ar-EG" sz="1800" dirty="0">
                          <a:latin typeface="Simplified Arabic" panose="02020603050405020304" pitchFamily="18" charset="-78"/>
                          <a:cs typeface="Simplified Arabic" panose="02020603050405020304" pitchFamily="18" charset="-78"/>
                        </a:rPr>
                        <a:t>نوع المنتجات الاستهلاكية</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800" dirty="0">
                          <a:cs typeface="+mj-cs"/>
                        </a:rPr>
                        <a:t>Type of Consumer Products</a:t>
                      </a:r>
                    </a:p>
                  </a:txBody>
                  <a:tcPr anchor="ctr"/>
                </a:tc>
                <a:extLst>
                  <a:ext uri="{0D108BD9-81ED-4DB2-BD59-A6C34878D82A}">
                    <a16:rowId xmlns:a16="http://schemas.microsoft.com/office/drawing/2014/main" val="278571890"/>
                  </a:ext>
                </a:extLst>
              </a:tr>
              <a:tr h="959008">
                <a:tc>
                  <a:txBody>
                    <a:bodyPr/>
                    <a:lstStyle/>
                    <a:p>
                      <a:pPr algn="ctr"/>
                      <a:r>
                        <a:rPr lang="en-US" sz="1600" dirty="0">
                          <a:cs typeface="+mj-cs"/>
                        </a:rPr>
                        <a:t>Laundry Detergent</a:t>
                      </a:r>
                      <a:r>
                        <a:rPr lang="ar-EG" sz="1600" dirty="0">
                          <a:cs typeface="+mj-cs"/>
                        </a:rPr>
                        <a:t> </a:t>
                      </a:r>
                      <a:r>
                        <a:rPr lang="en-US" sz="1600" dirty="0">
                          <a:cs typeface="+mj-cs"/>
                        </a:rPr>
                        <a:t>Fast-food...</a:t>
                      </a:r>
                      <a:endParaRPr lang="ar-EG" sz="1600" dirty="0">
                        <a:cs typeface="+mj-cs"/>
                      </a:endParaRPr>
                    </a:p>
                    <a:p>
                      <a:pPr algn="ctr" rtl="1"/>
                      <a:r>
                        <a:rPr lang="ar-EG" sz="1800" dirty="0">
                          <a:latin typeface="Simplified Arabic" panose="02020603050405020304" pitchFamily="18" charset="-78"/>
                          <a:cs typeface="Simplified Arabic" panose="02020603050405020304" pitchFamily="18" charset="-78"/>
                        </a:rPr>
                        <a:t>منظفات الغسيل الوجبات السريعة...</a:t>
                      </a:r>
                    </a:p>
                  </a:txBody>
                  <a:tcPr anchor="ctr"/>
                </a:tc>
                <a:tc>
                  <a:txBody>
                    <a:bodyPr/>
                    <a:lstStyle/>
                    <a:p>
                      <a:pPr algn="ctr" rtl="1"/>
                      <a:r>
                        <a:rPr lang="ar-EG" sz="1800" dirty="0">
                          <a:latin typeface="Simplified Arabic" panose="02020603050405020304" pitchFamily="18" charset="-78"/>
                          <a:cs typeface="Simplified Arabic" panose="02020603050405020304" pitchFamily="18" charset="-78"/>
                        </a:rPr>
                        <a:t>منتج استهلاكي يشتريه العملاء عادة بشكل متكرر وفوري وبأقل جهد للمقارنة والشراء.</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800" dirty="0">
                          <a:cs typeface="+mj-cs"/>
                        </a:rPr>
                        <a:t>A consumer product that customers usually buy frequently, immediately, and with minimal comparison and buying effort.</a:t>
                      </a:r>
                    </a:p>
                  </a:txBody>
                  <a:tcPr anchor="ctr"/>
                </a:tc>
                <a:tc>
                  <a:txBody>
                    <a:bodyPr/>
                    <a:lstStyle/>
                    <a:p>
                      <a:pPr algn="ctr" rtl="1"/>
                      <a:r>
                        <a:rPr lang="ar-EG" sz="1800" b="1" i="0" u="none" strike="noStrike" kern="1200" baseline="0" dirty="0">
                          <a:solidFill>
                            <a:schemeClr val="dk1"/>
                          </a:solidFill>
                          <a:latin typeface="Simplified Arabic" panose="02020603050405020304" pitchFamily="18" charset="-78"/>
                          <a:ea typeface="+mn-ea"/>
                          <a:cs typeface="Simplified Arabic" panose="02020603050405020304" pitchFamily="18" charset="-78"/>
                        </a:rPr>
                        <a:t>المنتجات السهلة</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800" b="1" i="0" u="none" strike="noStrike" kern="1200" baseline="0" dirty="0">
                          <a:solidFill>
                            <a:schemeClr val="dk1"/>
                          </a:solidFill>
                          <a:latin typeface="+mn-lt"/>
                          <a:ea typeface="+mn-ea"/>
                          <a:cs typeface="+mj-cs"/>
                        </a:rPr>
                        <a:t>Convenience product</a:t>
                      </a:r>
                      <a:endParaRPr lang="en-US" sz="1800" dirty="0">
                        <a:cs typeface="+mj-cs"/>
                      </a:endParaRPr>
                    </a:p>
                  </a:txBody>
                  <a:tcPr anchor="ctr"/>
                </a:tc>
                <a:extLst>
                  <a:ext uri="{0D108BD9-81ED-4DB2-BD59-A6C34878D82A}">
                    <a16:rowId xmlns:a16="http://schemas.microsoft.com/office/drawing/2014/main" val="2945737770"/>
                  </a:ext>
                </a:extLst>
              </a:tr>
              <a:tr h="1209675">
                <a:tc>
                  <a:txBody>
                    <a:bodyPr/>
                    <a:lstStyle/>
                    <a:p>
                      <a:pPr algn="ctr" rtl="1"/>
                      <a:r>
                        <a:rPr lang="ar-EG" sz="1600" dirty="0">
                          <a:latin typeface="Simplified Arabic" panose="02020603050405020304" pitchFamily="18" charset="-78"/>
                          <a:cs typeface="Simplified Arabic" panose="02020603050405020304" pitchFamily="18" charset="-78"/>
                        </a:rPr>
                        <a:t>الأثاث والملابس والأجهزة الرئيسية ،الخدمات الفندقية...</a:t>
                      </a:r>
                    </a:p>
                    <a:p>
                      <a:pPr algn="ctr"/>
                      <a:r>
                        <a:rPr lang="en-US" sz="1600" dirty="0">
                          <a:cs typeface="+mj-cs"/>
                        </a:rPr>
                        <a:t>furniture, clothing, </a:t>
                      </a:r>
                      <a:r>
                        <a:rPr lang="en-US" sz="1600" b="0" i="0" u="none" strike="noStrike" kern="1200" baseline="0" dirty="0">
                          <a:solidFill>
                            <a:schemeClr val="dk1"/>
                          </a:solidFill>
                          <a:latin typeface="+mn-lt"/>
                          <a:ea typeface="+mn-ea"/>
                          <a:cs typeface="+mj-cs"/>
                        </a:rPr>
                        <a:t>major appliances, hotel services…</a:t>
                      </a:r>
                      <a:endParaRPr lang="en-US" sz="1600" dirty="0">
                        <a:cs typeface="+mj-cs"/>
                      </a:endParaRPr>
                    </a:p>
                  </a:txBody>
                  <a:tcPr anchor="ctr"/>
                </a:tc>
                <a:tc>
                  <a:txBody>
                    <a:bodyPr/>
                    <a:lstStyle/>
                    <a:p>
                      <a:pPr algn="ctr" rtl="1"/>
                      <a:r>
                        <a:rPr lang="ar-EG" sz="1800" dirty="0">
                          <a:latin typeface="Simplified Arabic" panose="02020603050405020304" pitchFamily="18" charset="-78"/>
                          <a:cs typeface="Simplified Arabic" panose="02020603050405020304" pitchFamily="18" charset="-78"/>
                        </a:rPr>
                        <a:t>هو المنتجات الاستهلاكية التي عادة ما يقارنها العميل ببعضها البعض ، أثناء عملية الاختيار والشراء ، من حيث سمات محددة مثل الملاءمة والجودة والسعر والأسلوب.</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400" dirty="0">
                          <a:cs typeface="+mj-cs"/>
                        </a:rPr>
                        <a:t>A consumer product that the customer, in the process of selecting and purchasing, usually compares on such attributes as suitability, quality, price, and style.</a:t>
                      </a:r>
                    </a:p>
                  </a:txBody>
                  <a:tcPr anchor="ctr"/>
                </a:tc>
                <a:tc>
                  <a:txBody>
                    <a:bodyPr/>
                    <a:lstStyle/>
                    <a:p>
                      <a:pPr algn="ctr" rtl="1"/>
                      <a:r>
                        <a:rPr lang="ar-EG" sz="1800" b="1" i="0" u="none" strike="noStrike" kern="1200" baseline="0" dirty="0">
                          <a:solidFill>
                            <a:schemeClr val="dk1"/>
                          </a:solidFill>
                          <a:latin typeface="Simplified Arabic" panose="02020603050405020304" pitchFamily="18" charset="-78"/>
                          <a:ea typeface="+mn-ea"/>
                          <a:cs typeface="Simplified Arabic" panose="02020603050405020304" pitchFamily="18" charset="-78"/>
                        </a:rPr>
                        <a:t>منتج التسوق</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800" b="1" i="0" u="none" strike="noStrike" kern="1200" baseline="0" dirty="0">
                          <a:solidFill>
                            <a:schemeClr val="dk1"/>
                          </a:solidFill>
                          <a:latin typeface="+mn-lt"/>
                          <a:ea typeface="+mn-ea"/>
                          <a:cs typeface="+mj-cs"/>
                        </a:rPr>
                        <a:t>Shopping product</a:t>
                      </a:r>
                      <a:endParaRPr lang="en-US" sz="1800" dirty="0">
                        <a:cs typeface="+mj-cs"/>
                      </a:endParaRPr>
                    </a:p>
                    <a:p>
                      <a:pPr algn="r" rtl="1"/>
                      <a:endParaRPr lang="ar-EG" sz="1400" b="1" i="0" u="none" strike="noStrike" kern="1200" baseline="0" dirty="0">
                        <a:solidFill>
                          <a:schemeClr val="dk1"/>
                        </a:solidFill>
                        <a:latin typeface="+mn-lt"/>
                        <a:ea typeface="+mn-ea"/>
                        <a:cs typeface="+mn-cs"/>
                      </a:endParaRPr>
                    </a:p>
                  </a:txBody>
                  <a:tcPr anchor="ctr"/>
                </a:tc>
                <a:extLst>
                  <a:ext uri="{0D108BD9-81ED-4DB2-BD59-A6C34878D82A}">
                    <a16:rowId xmlns:a16="http://schemas.microsoft.com/office/drawing/2014/main" val="3988277182"/>
                  </a:ext>
                </a:extLst>
              </a:tr>
              <a:tr h="1238250">
                <a:tc>
                  <a:txBody>
                    <a:bodyPr/>
                    <a:lstStyle/>
                    <a:p>
                      <a:pPr algn="ctr" rtl="1"/>
                      <a:r>
                        <a:rPr lang="ar-EG" sz="1400" dirty="0">
                          <a:latin typeface="Simplified Arabic" panose="02020603050405020304" pitchFamily="18" charset="-78"/>
                          <a:cs typeface="Simplified Arabic" panose="02020603050405020304" pitchFamily="18" charset="-78"/>
                        </a:rPr>
                        <a:t>ماركات محددة من السيارات (فيراري) ، التصوير الفوتوغرافي باهظ الثمن</a:t>
                      </a:r>
                      <a:r>
                        <a:rPr lang="ar-SY" sz="1400" dirty="0">
                          <a:latin typeface="Simplified Arabic" panose="02020603050405020304" pitchFamily="18" charset="-78"/>
                          <a:cs typeface="Simplified Arabic" panose="02020603050405020304" pitchFamily="18" charset="-78"/>
                        </a:rPr>
                        <a:t>،</a:t>
                      </a:r>
                      <a:r>
                        <a:rPr lang="en-US" sz="1400" dirty="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المعدات ، الملابس المصممة</a:t>
                      </a:r>
                    </a:p>
                    <a:p>
                      <a:pPr algn="ctr"/>
                      <a:r>
                        <a:rPr lang="en-US" sz="1400" dirty="0">
                          <a:cs typeface="+mj-cs"/>
                        </a:rPr>
                        <a:t>specific brands of cars (Ferrari), high-priced, photography equipment, designer clothes…</a:t>
                      </a:r>
                      <a:endParaRPr lang="ar-EG" sz="1400" dirty="0">
                        <a:cs typeface="+mj-cs"/>
                      </a:endParaRPr>
                    </a:p>
                  </a:txBody>
                  <a:tcPr anchor="ctr"/>
                </a:tc>
                <a:tc>
                  <a:txBody>
                    <a:bodyPr/>
                    <a:lstStyle/>
                    <a:p>
                      <a:pPr algn="ctr" rtl="1"/>
                      <a:r>
                        <a:rPr lang="ar-EG" sz="1800" b="0" i="0" u="none" strike="noStrike" kern="1200" baseline="0" dirty="0">
                          <a:solidFill>
                            <a:schemeClr val="dk1"/>
                          </a:solidFill>
                          <a:latin typeface="Simplified Arabic" panose="02020603050405020304" pitchFamily="18" charset="-78"/>
                          <a:ea typeface="+mn-ea"/>
                          <a:cs typeface="Simplified Arabic" panose="02020603050405020304" pitchFamily="18" charset="-78"/>
                        </a:rPr>
                        <a:t>منتج استهلاكي ذو خصائص فريدة أو علامة تجارية معروفة  يستعد مجموعة كبيرة من المشترين لبذل مجهود معين لشرائه.</a:t>
                      </a:r>
                    </a:p>
                    <a:p>
                      <a:pPr algn="ctr"/>
                      <a:r>
                        <a:rPr lang="en-US" sz="1600" b="0" i="0" u="none" strike="noStrike" kern="1200" baseline="0" dirty="0">
                          <a:solidFill>
                            <a:schemeClr val="dk1"/>
                          </a:solidFill>
                          <a:latin typeface="+mn-lt"/>
                          <a:ea typeface="+mn-ea"/>
                          <a:cs typeface="+mj-cs"/>
                        </a:rPr>
                        <a:t>A consumer product with unique characteristics or brand identification for which a significant group of buyers is willing to make a special purchase effort</a:t>
                      </a:r>
                      <a:endParaRPr lang="en-US" sz="1600" dirty="0">
                        <a:cs typeface="+mj-cs"/>
                      </a:endParaRPr>
                    </a:p>
                  </a:txBody>
                  <a:tcPr anchor="ctr"/>
                </a:tc>
                <a:tc>
                  <a:txBody>
                    <a:bodyPr/>
                    <a:lstStyle/>
                    <a:p>
                      <a:pPr algn="ctr" rtl="1"/>
                      <a:r>
                        <a:rPr lang="ar-EG" sz="2000" b="1" i="0" u="none" strike="noStrike" kern="1200" baseline="0" dirty="0">
                          <a:solidFill>
                            <a:schemeClr val="dk1"/>
                          </a:solidFill>
                          <a:latin typeface="Simplified Arabic" panose="02020603050405020304" pitchFamily="18" charset="-78"/>
                          <a:ea typeface="+mn-ea"/>
                          <a:cs typeface="Simplified Arabic" panose="02020603050405020304" pitchFamily="18" charset="-78"/>
                        </a:rPr>
                        <a:t>منتج متخصص</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800" b="1" i="0" u="none" strike="noStrike" kern="1200" baseline="0" dirty="0">
                          <a:solidFill>
                            <a:schemeClr val="dk1"/>
                          </a:solidFill>
                          <a:latin typeface="+mn-lt"/>
                          <a:ea typeface="+mn-ea"/>
                          <a:cs typeface="+mj-cs"/>
                        </a:rPr>
                        <a:t>Specialty product</a:t>
                      </a:r>
                      <a:endParaRPr lang="en-US" sz="1800" dirty="0">
                        <a:cs typeface="+mj-cs"/>
                      </a:endParaRPr>
                    </a:p>
                  </a:txBody>
                  <a:tcPr anchor="ctr"/>
                </a:tc>
                <a:extLst>
                  <a:ext uri="{0D108BD9-81ED-4DB2-BD59-A6C34878D82A}">
                    <a16:rowId xmlns:a16="http://schemas.microsoft.com/office/drawing/2014/main" val="3952866729"/>
                  </a:ext>
                </a:extLst>
              </a:tr>
              <a:tr h="714375">
                <a:tc>
                  <a:txBody>
                    <a:bodyPr/>
                    <a:lstStyle/>
                    <a:p>
                      <a:pPr algn="ctr" rtl="1"/>
                      <a:r>
                        <a:rPr lang="ar-EG" sz="1400" dirty="0">
                          <a:latin typeface="Simplified Arabic" panose="02020603050405020304" pitchFamily="18" charset="-78"/>
                          <a:cs typeface="Simplified Arabic" panose="02020603050405020304" pitchFamily="18" charset="-78"/>
                        </a:rPr>
                        <a:t>ابتكارات جديدة وتأمين على الحياة وتبرعات بالدم للصليب الأحمر.</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400" dirty="0">
                          <a:cs typeface="+mj-cs"/>
                        </a:rPr>
                        <a:t>New innovations, life insurance, blood donations to the Red Cross.</a:t>
                      </a:r>
                    </a:p>
                    <a:p>
                      <a:pPr algn="r" rtl="1"/>
                      <a:endParaRPr lang="ar-EG" sz="1200" dirty="0"/>
                    </a:p>
                  </a:txBody>
                  <a:tcPr anchor="ctr"/>
                </a:tc>
                <a:tc>
                  <a:txBody>
                    <a:bodyPr/>
                    <a:lstStyle/>
                    <a:p>
                      <a:pPr algn="ctr" rtl="1"/>
                      <a:r>
                        <a:rPr lang="ar-EG" sz="1800" b="0" i="0" u="none" strike="noStrike" kern="1200" baseline="0" dirty="0">
                          <a:solidFill>
                            <a:schemeClr val="dk1"/>
                          </a:solidFill>
                          <a:latin typeface="Simplified Arabic" panose="02020603050405020304" pitchFamily="18" charset="-78"/>
                          <a:ea typeface="+mn-ea"/>
                          <a:cs typeface="Simplified Arabic" panose="02020603050405020304" pitchFamily="18" charset="-78"/>
                        </a:rPr>
                        <a:t>منتج استهلاكي لا يعرفه المستهلك أو يعرفه ولكنه لا يفكر عادة في شرائه.</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0" i="0" u="none" strike="noStrike" kern="1200" baseline="0" dirty="0">
                          <a:solidFill>
                            <a:schemeClr val="dk1"/>
                          </a:solidFill>
                          <a:latin typeface="+mn-lt"/>
                          <a:ea typeface="+mn-ea"/>
                          <a:cs typeface="+mj-cs"/>
                        </a:rPr>
                        <a:t>A consumer product that the consumer either does not know about or knows about but does not normally consider buying.</a:t>
                      </a:r>
                      <a:endParaRPr lang="en-US" sz="1600" dirty="0">
                        <a:cs typeface="+mj-cs"/>
                      </a:endParaRPr>
                    </a:p>
                  </a:txBody>
                  <a:tcPr anchor="ctr"/>
                </a:tc>
                <a:tc>
                  <a:txBody>
                    <a:bodyPr/>
                    <a:lstStyle/>
                    <a:p>
                      <a:pPr algn="ctr" rtl="1"/>
                      <a:r>
                        <a:rPr lang="ar-EG" sz="1800" b="1" i="0" u="none" strike="noStrike" kern="1200" baseline="0" dirty="0">
                          <a:solidFill>
                            <a:schemeClr val="dk1"/>
                          </a:solidFill>
                          <a:latin typeface="Simplified Arabic" panose="02020603050405020304" pitchFamily="18" charset="-78"/>
                          <a:ea typeface="+mn-ea"/>
                          <a:cs typeface="Simplified Arabic" panose="02020603050405020304" pitchFamily="18" charset="-78"/>
                        </a:rPr>
                        <a:t>منتج غير مُنتبه إليه</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800" b="1" i="0" u="none" strike="noStrike" kern="1200" baseline="0" dirty="0">
                          <a:solidFill>
                            <a:schemeClr val="dk1"/>
                          </a:solidFill>
                          <a:latin typeface="+mn-lt"/>
                          <a:ea typeface="+mn-ea"/>
                          <a:cs typeface="+mj-cs"/>
                        </a:rPr>
                        <a:t>Unsought product</a:t>
                      </a:r>
                      <a:endParaRPr lang="en-US" sz="1800" dirty="0">
                        <a:cs typeface="+mj-cs"/>
                      </a:endParaRPr>
                    </a:p>
                  </a:txBody>
                  <a:tcPr anchor="ctr"/>
                </a:tc>
                <a:extLst>
                  <a:ext uri="{0D108BD9-81ED-4DB2-BD59-A6C34878D82A}">
                    <a16:rowId xmlns:a16="http://schemas.microsoft.com/office/drawing/2014/main" val="4163448211"/>
                  </a:ext>
                </a:extLst>
              </a:tr>
            </a:tbl>
          </a:graphicData>
        </a:graphic>
      </p:graphicFrame>
    </p:spTree>
    <p:extLst>
      <p:ext uri="{BB962C8B-B14F-4D97-AF65-F5344CB8AC3E}">
        <p14:creationId xmlns:p14="http://schemas.microsoft.com/office/powerpoint/2010/main" val="2306270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047BD39A-12E6-1B8D-B3AD-4425E6907B77}"/>
              </a:ext>
            </a:extLst>
          </p:cNvPr>
          <p:cNvSpPr txBox="1">
            <a:spLocks/>
          </p:cNvSpPr>
          <p:nvPr/>
        </p:nvSpPr>
        <p:spPr>
          <a:xfrm>
            <a:off x="907071" y="273347"/>
            <a:ext cx="5120640"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000" dirty="0">
                <a:latin typeface="Simplified Arabic" panose="02020603050405020304" pitchFamily="18" charset="-78"/>
                <a:cs typeface="Simplified Arabic" panose="02020603050405020304" pitchFamily="18" charset="-78"/>
              </a:rPr>
              <a:t> تصنيف المنتجات الصناعية</a:t>
            </a:r>
          </a:p>
          <a:p>
            <a:pPr algn="ctr"/>
            <a:r>
              <a:rPr lang="en-US" sz="2000" dirty="0">
                <a:solidFill>
                  <a:schemeClr val="tx1"/>
                </a:solidFill>
                <a:latin typeface="Times New Roman" panose="02020603050405020304" pitchFamily="18" charset="0"/>
                <a:ea typeface="+mn-ea"/>
                <a:cs typeface="Times New Roman" panose="02020603050405020304" pitchFamily="18" charset="0"/>
              </a:rPr>
              <a:t> Industrial Products Classification</a:t>
            </a:r>
            <a:endParaRPr lang="en-US" sz="2000" dirty="0"/>
          </a:p>
        </p:txBody>
      </p:sp>
      <p:sp>
        <p:nvSpPr>
          <p:cNvPr id="8" name="TextBox 7">
            <a:extLst>
              <a:ext uri="{FF2B5EF4-FFF2-40B4-BE49-F238E27FC236}">
                <a16:creationId xmlns:a16="http://schemas.microsoft.com/office/drawing/2014/main" id="{FC4499B0-DD15-CDA9-BB6A-AFA93E763866}"/>
              </a:ext>
            </a:extLst>
          </p:cNvPr>
          <p:cNvSpPr txBox="1"/>
          <p:nvPr/>
        </p:nvSpPr>
        <p:spPr>
          <a:xfrm>
            <a:off x="271871" y="4902353"/>
            <a:ext cx="11076805" cy="1815882"/>
          </a:xfrm>
          <a:prstGeom prst="rect">
            <a:avLst/>
          </a:prstGeom>
          <a:noFill/>
        </p:spPr>
        <p:txBody>
          <a:bodyPr wrap="square" rtlCol="0">
            <a:spAutoFit/>
          </a:bodyPr>
          <a:lstStyle/>
          <a:p>
            <a:pPr marL="285750" indent="-285750" algn="r" rtl="1">
              <a:buFont typeface="Arial" panose="020B0604020202020204" pitchFamily="34" charset="0"/>
              <a:buChar char="•"/>
            </a:pPr>
            <a:r>
              <a:rPr lang="ar-EG" sz="2800" dirty="0">
                <a:latin typeface="Simplified Arabic" panose="02020603050405020304" pitchFamily="18" charset="-78"/>
                <a:cs typeface="Simplified Arabic" panose="02020603050405020304" pitchFamily="18" charset="-78"/>
              </a:rPr>
              <a:t>البنود الرأسمالية هي المنتجات الصناعية التي تساعد في عمليات إنتاج المشتري</a:t>
            </a:r>
          </a:p>
          <a:p>
            <a:pPr marL="285750" indent="-285750" algn="r" rtl="1">
              <a:buFont typeface="Arial" panose="020B0604020202020204" pitchFamily="34" charset="0"/>
              <a:buChar char="•"/>
            </a:pPr>
            <a:r>
              <a:rPr lang="ar-EG" sz="2800" dirty="0">
                <a:latin typeface="Simplified Arabic" panose="02020603050405020304" pitchFamily="18" charset="-78"/>
                <a:cs typeface="Simplified Arabic" panose="02020603050405020304" pitchFamily="18" charset="-78"/>
              </a:rPr>
              <a:t>المواد و الأجزاء تشمل المواد الخام و المواد و الأجزاء المصنعة</a:t>
            </a:r>
          </a:p>
          <a:p>
            <a:pPr marL="285750" indent="-285750" algn="r" rtl="1">
              <a:buFont typeface="Arial" panose="020B0604020202020204" pitchFamily="34" charset="0"/>
              <a:buChar char="•"/>
            </a:pPr>
            <a:r>
              <a:rPr lang="ar-EG" sz="2800" dirty="0">
                <a:latin typeface="Simplified Arabic" panose="02020603050405020304" pitchFamily="18" charset="-78"/>
                <a:cs typeface="Simplified Arabic" panose="02020603050405020304" pitchFamily="18" charset="-78"/>
              </a:rPr>
              <a:t>تشمل التوريدات والخدمات مستلزمات التشغيل ومواد الإصلاح والصيانة وخدمات الأعمال </a:t>
            </a:r>
          </a:p>
          <a:p>
            <a:pPr algn="r" rtl="1"/>
            <a:r>
              <a:rPr lang="ar-EG" sz="2800" dirty="0"/>
              <a:t> </a:t>
            </a:r>
            <a:endParaRPr lang="en-US" sz="2800" dirty="0"/>
          </a:p>
        </p:txBody>
      </p:sp>
      <p:pic>
        <p:nvPicPr>
          <p:cNvPr id="3" name="Picture 2">
            <a:extLst>
              <a:ext uri="{FF2B5EF4-FFF2-40B4-BE49-F238E27FC236}">
                <a16:creationId xmlns:a16="http://schemas.microsoft.com/office/drawing/2014/main" id="{98E36B0E-3EA1-AA87-0790-AB288B3893DB}"/>
              </a:ext>
            </a:extLst>
          </p:cNvPr>
          <p:cNvPicPr>
            <a:picLocks noChangeAspect="1"/>
          </p:cNvPicPr>
          <p:nvPr/>
        </p:nvPicPr>
        <p:blipFill>
          <a:blip r:embed="rId3"/>
          <a:stretch>
            <a:fillRect/>
          </a:stretch>
        </p:blipFill>
        <p:spPr>
          <a:xfrm>
            <a:off x="271871" y="1457350"/>
            <a:ext cx="11784835" cy="3140423"/>
          </a:xfrm>
          <a:prstGeom prst="rect">
            <a:avLst/>
          </a:prstGeom>
        </p:spPr>
      </p:pic>
    </p:spTree>
    <p:extLst>
      <p:ext uri="{BB962C8B-B14F-4D97-AF65-F5344CB8AC3E}">
        <p14:creationId xmlns:p14="http://schemas.microsoft.com/office/powerpoint/2010/main" val="741098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pic>
        <p:nvPicPr>
          <p:cNvPr id="2" name="Picture 1">
            <a:extLst>
              <a:ext uri="{FF2B5EF4-FFF2-40B4-BE49-F238E27FC236}">
                <a16:creationId xmlns:a16="http://schemas.microsoft.com/office/drawing/2014/main" id="{3C439EC4-EADE-75F1-E7F2-9B057AB1863B}"/>
              </a:ext>
            </a:extLst>
          </p:cNvPr>
          <p:cNvPicPr>
            <a:picLocks noChangeAspect="1"/>
          </p:cNvPicPr>
          <p:nvPr/>
        </p:nvPicPr>
        <p:blipFill>
          <a:blip r:embed="rId3"/>
          <a:stretch>
            <a:fillRect/>
          </a:stretch>
        </p:blipFill>
        <p:spPr>
          <a:xfrm>
            <a:off x="241300" y="194552"/>
            <a:ext cx="11782087" cy="6396747"/>
          </a:xfrm>
          <a:prstGeom prst="rect">
            <a:avLst/>
          </a:prstGeom>
        </p:spPr>
      </p:pic>
      <p:sp>
        <p:nvSpPr>
          <p:cNvPr id="3" name="مربع نص 2"/>
          <p:cNvSpPr txBox="1"/>
          <p:nvPr/>
        </p:nvSpPr>
        <p:spPr>
          <a:xfrm>
            <a:off x="364083" y="2903220"/>
            <a:ext cx="1595309" cy="307777"/>
          </a:xfrm>
          <a:prstGeom prst="rect">
            <a:avLst/>
          </a:prstGeom>
          <a:noFill/>
        </p:spPr>
        <p:txBody>
          <a:bodyPr wrap="none" rtlCol="1">
            <a:spAutoFit/>
          </a:bodyPr>
          <a:lstStyle/>
          <a:p>
            <a:r>
              <a:rPr lang="ar-SA" sz="1400" dirty="0">
                <a:cs typeface="+mj-cs"/>
              </a:rPr>
              <a:t>تصرفات الزبون الشرائية</a:t>
            </a:r>
          </a:p>
        </p:txBody>
      </p:sp>
      <p:sp>
        <p:nvSpPr>
          <p:cNvPr id="11" name="مربع نص 10"/>
          <p:cNvSpPr txBox="1"/>
          <p:nvPr/>
        </p:nvSpPr>
        <p:spPr>
          <a:xfrm>
            <a:off x="1417286" y="5798820"/>
            <a:ext cx="537327" cy="307777"/>
          </a:xfrm>
          <a:prstGeom prst="rect">
            <a:avLst/>
          </a:prstGeom>
          <a:noFill/>
        </p:spPr>
        <p:txBody>
          <a:bodyPr wrap="none" rtlCol="1">
            <a:spAutoFit/>
          </a:bodyPr>
          <a:lstStyle/>
          <a:p>
            <a:r>
              <a:rPr lang="ar-SA" sz="1400" dirty="0">
                <a:cs typeface="+mj-cs"/>
              </a:rPr>
              <a:t>الأمثلة</a:t>
            </a:r>
          </a:p>
        </p:txBody>
      </p:sp>
      <p:sp>
        <p:nvSpPr>
          <p:cNvPr id="12" name="مربع نص 11"/>
          <p:cNvSpPr txBox="1"/>
          <p:nvPr/>
        </p:nvSpPr>
        <p:spPr>
          <a:xfrm>
            <a:off x="879959" y="3636449"/>
            <a:ext cx="511679" cy="307777"/>
          </a:xfrm>
          <a:prstGeom prst="rect">
            <a:avLst/>
          </a:prstGeom>
          <a:noFill/>
        </p:spPr>
        <p:txBody>
          <a:bodyPr wrap="none" rtlCol="1">
            <a:spAutoFit/>
          </a:bodyPr>
          <a:lstStyle/>
          <a:p>
            <a:r>
              <a:rPr lang="ar-SA" sz="1400" dirty="0">
                <a:cs typeface="+mj-cs"/>
              </a:rPr>
              <a:t>السعر</a:t>
            </a:r>
          </a:p>
        </p:txBody>
      </p:sp>
      <p:sp>
        <p:nvSpPr>
          <p:cNvPr id="13" name="مربع نص 12"/>
          <p:cNvSpPr txBox="1"/>
          <p:nvPr/>
        </p:nvSpPr>
        <p:spPr>
          <a:xfrm>
            <a:off x="1357724" y="4876800"/>
            <a:ext cx="1117544" cy="307777"/>
          </a:xfrm>
          <a:prstGeom prst="rect">
            <a:avLst/>
          </a:prstGeom>
          <a:noFill/>
        </p:spPr>
        <p:txBody>
          <a:bodyPr wrap="square" rtlCol="1">
            <a:spAutoFit/>
          </a:bodyPr>
          <a:lstStyle/>
          <a:p>
            <a:r>
              <a:rPr lang="ar-SA" sz="1400" dirty="0">
                <a:cs typeface="+mj-cs"/>
              </a:rPr>
              <a:t>الترويج</a:t>
            </a:r>
          </a:p>
        </p:txBody>
      </p:sp>
      <p:sp>
        <p:nvSpPr>
          <p:cNvPr id="14" name="مربع نص 13"/>
          <p:cNvSpPr txBox="1"/>
          <p:nvPr/>
        </p:nvSpPr>
        <p:spPr>
          <a:xfrm>
            <a:off x="1565153" y="4080508"/>
            <a:ext cx="590226" cy="307777"/>
          </a:xfrm>
          <a:prstGeom prst="rect">
            <a:avLst/>
          </a:prstGeom>
          <a:noFill/>
        </p:spPr>
        <p:txBody>
          <a:bodyPr wrap="none" rtlCol="1">
            <a:spAutoFit/>
          </a:bodyPr>
          <a:lstStyle/>
          <a:p>
            <a:r>
              <a:rPr lang="ar-SA" sz="1400" dirty="0">
                <a:cs typeface="+mj-cs"/>
              </a:rPr>
              <a:t>التوزيع</a:t>
            </a:r>
          </a:p>
        </p:txBody>
      </p:sp>
      <p:sp>
        <p:nvSpPr>
          <p:cNvPr id="15" name="مربع نص 14"/>
          <p:cNvSpPr txBox="1"/>
          <p:nvPr/>
        </p:nvSpPr>
        <p:spPr>
          <a:xfrm>
            <a:off x="2646042" y="1627665"/>
            <a:ext cx="527709" cy="307777"/>
          </a:xfrm>
          <a:prstGeom prst="rect">
            <a:avLst/>
          </a:prstGeom>
          <a:noFill/>
        </p:spPr>
        <p:txBody>
          <a:bodyPr wrap="none" rtlCol="1">
            <a:spAutoFit/>
          </a:bodyPr>
          <a:lstStyle/>
          <a:p>
            <a:r>
              <a:rPr lang="en-US" sz="1400" dirty="0" err="1">
                <a:cs typeface="+mj-cs"/>
              </a:rPr>
              <a:t>السهلة</a:t>
            </a:r>
            <a:endParaRPr lang="en-US" sz="1400" dirty="0">
              <a:cs typeface="+mj-cs"/>
            </a:endParaRPr>
          </a:p>
        </p:txBody>
      </p:sp>
      <p:sp>
        <p:nvSpPr>
          <p:cNvPr id="16" name="مربع نص 15"/>
          <p:cNvSpPr txBox="1"/>
          <p:nvPr/>
        </p:nvSpPr>
        <p:spPr>
          <a:xfrm>
            <a:off x="317216" y="1319888"/>
            <a:ext cx="1178528" cy="307777"/>
          </a:xfrm>
          <a:prstGeom prst="rect">
            <a:avLst/>
          </a:prstGeom>
          <a:noFill/>
        </p:spPr>
        <p:txBody>
          <a:bodyPr wrap="none" rtlCol="1">
            <a:spAutoFit/>
          </a:bodyPr>
          <a:lstStyle/>
          <a:p>
            <a:r>
              <a:rPr lang="ar-SA" sz="1400" dirty="0">
                <a:cs typeface="+mj-cs"/>
              </a:rPr>
              <a:t>اعتبارات التسويق</a:t>
            </a:r>
          </a:p>
        </p:txBody>
      </p:sp>
      <p:sp>
        <p:nvSpPr>
          <p:cNvPr id="17" name="مربع نص 16"/>
          <p:cNvSpPr txBox="1"/>
          <p:nvPr/>
        </p:nvSpPr>
        <p:spPr>
          <a:xfrm>
            <a:off x="4133850" y="1166000"/>
            <a:ext cx="1729961" cy="307777"/>
          </a:xfrm>
          <a:prstGeom prst="rect">
            <a:avLst/>
          </a:prstGeom>
          <a:noFill/>
        </p:spPr>
        <p:txBody>
          <a:bodyPr wrap="none" rtlCol="1">
            <a:spAutoFit/>
          </a:bodyPr>
          <a:lstStyle/>
          <a:p>
            <a:r>
              <a:rPr lang="ar-SA" sz="1400" b="1" dirty="0">
                <a:cs typeface="+mj-cs"/>
              </a:rPr>
              <a:t>أنواع المنتجات الاستهلاكية</a:t>
            </a:r>
          </a:p>
        </p:txBody>
      </p:sp>
      <p:sp>
        <p:nvSpPr>
          <p:cNvPr id="18" name="مربع نص 17"/>
          <p:cNvSpPr txBox="1"/>
          <p:nvPr/>
        </p:nvSpPr>
        <p:spPr>
          <a:xfrm>
            <a:off x="2350448" y="4569023"/>
            <a:ext cx="1335622" cy="307777"/>
          </a:xfrm>
          <a:prstGeom prst="rect">
            <a:avLst/>
          </a:prstGeom>
          <a:noFill/>
        </p:spPr>
        <p:txBody>
          <a:bodyPr wrap="none" rtlCol="1">
            <a:spAutoFit/>
          </a:bodyPr>
          <a:lstStyle/>
          <a:p>
            <a:r>
              <a:rPr lang="ar-SA" sz="1400" dirty="0">
                <a:cs typeface="+mj-cs"/>
              </a:rPr>
              <a:t>التوزيع واسع النطاق</a:t>
            </a:r>
          </a:p>
        </p:txBody>
      </p:sp>
      <p:sp>
        <p:nvSpPr>
          <p:cNvPr id="19" name="مربع نص 18"/>
          <p:cNvSpPr txBox="1"/>
          <p:nvPr/>
        </p:nvSpPr>
        <p:spPr>
          <a:xfrm>
            <a:off x="3148103" y="3636449"/>
            <a:ext cx="1082348" cy="307777"/>
          </a:xfrm>
          <a:prstGeom prst="rect">
            <a:avLst/>
          </a:prstGeom>
          <a:noFill/>
        </p:spPr>
        <p:txBody>
          <a:bodyPr wrap="none" rtlCol="1">
            <a:spAutoFit/>
          </a:bodyPr>
          <a:lstStyle/>
          <a:p>
            <a:r>
              <a:rPr lang="ar-SA" sz="1400" dirty="0">
                <a:cs typeface="+mj-cs"/>
              </a:rPr>
              <a:t>السعر المنخفض</a:t>
            </a:r>
          </a:p>
        </p:txBody>
      </p:sp>
      <p:sp>
        <p:nvSpPr>
          <p:cNvPr id="20" name="مربع نص 19"/>
          <p:cNvSpPr txBox="1"/>
          <p:nvPr/>
        </p:nvSpPr>
        <p:spPr>
          <a:xfrm>
            <a:off x="2475268" y="3240644"/>
            <a:ext cx="1031051" cy="307777"/>
          </a:xfrm>
          <a:prstGeom prst="rect">
            <a:avLst/>
          </a:prstGeom>
          <a:noFill/>
        </p:spPr>
        <p:txBody>
          <a:bodyPr wrap="none" rtlCol="1">
            <a:spAutoFit/>
          </a:bodyPr>
          <a:lstStyle/>
          <a:p>
            <a:r>
              <a:rPr lang="ar-SA" sz="1400" dirty="0">
                <a:cs typeface="+mj-cs"/>
              </a:rPr>
              <a:t>الشراء المتكرر</a:t>
            </a:r>
          </a:p>
        </p:txBody>
      </p:sp>
      <p:sp>
        <p:nvSpPr>
          <p:cNvPr id="21" name="مربع نص 20"/>
          <p:cNvSpPr txBox="1"/>
          <p:nvPr/>
        </p:nvSpPr>
        <p:spPr>
          <a:xfrm>
            <a:off x="2193138" y="6282689"/>
            <a:ext cx="2568332" cy="307777"/>
          </a:xfrm>
          <a:prstGeom prst="rect">
            <a:avLst/>
          </a:prstGeom>
          <a:noFill/>
        </p:spPr>
        <p:txBody>
          <a:bodyPr wrap="none" rtlCol="1">
            <a:spAutoFit/>
          </a:bodyPr>
          <a:lstStyle/>
          <a:p>
            <a:r>
              <a:rPr lang="ar-SA" sz="1400" dirty="0">
                <a:cs typeface="+mj-cs"/>
              </a:rPr>
              <a:t>معجون الأسنان/ المجلات/ مسحوق الغسيل</a:t>
            </a:r>
          </a:p>
        </p:txBody>
      </p:sp>
      <p:sp>
        <p:nvSpPr>
          <p:cNvPr id="22" name="مربع نص 21"/>
          <p:cNvSpPr txBox="1"/>
          <p:nvPr/>
        </p:nvSpPr>
        <p:spPr>
          <a:xfrm>
            <a:off x="2193138" y="5341620"/>
            <a:ext cx="1846979" cy="307777"/>
          </a:xfrm>
          <a:prstGeom prst="rect">
            <a:avLst/>
          </a:prstGeom>
          <a:noFill/>
        </p:spPr>
        <p:txBody>
          <a:bodyPr wrap="none" rtlCol="1">
            <a:spAutoFit/>
          </a:bodyPr>
          <a:lstStyle/>
          <a:p>
            <a:r>
              <a:rPr lang="ar-SA" sz="1400" dirty="0">
                <a:cs typeface="+mj-cs"/>
              </a:rPr>
              <a:t>الترويج المكثف من قبل المنتج</a:t>
            </a:r>
          </a:p>
        </p:txBody>
      </p:sp>
      <p:sp>
        <p:nvSpPr>
          <p:cNvPr id="23" name="مربع نص 22"/>
          <p:cNvSpPr txBox="1"/>
          <p:nvPr/>
        </p:nvSpPr>
        <p:spPr>
          <a:xfrm>
            <a:off x="9704070" y="1621316"/>
            <a:ext cx="1162498" cy="307777"/>
          </a:xfrm>
          <a:prstGeom prst="rect">
            <a:avLst/>
          </a:prstGeom>
          <a:noFill/>
        </p:spPr>
        <p:txBody>
          <a:bodyPr wrap="none" rtlCol="1">
            <a:spAutoFit/>
          </a:bodyPr>
          <a:lstStyle/>
          <a:p>
            <a:r>
              <a:rPr lang="ar-SA" sz="1400" dirty="0">
                <a:cs typeface="+mj-cs"/>
              </a:rPr>
              <a:t>الغير مرغوب فيه</a:t>
            </a:r>
          </a:p>
        </p:txBody>
      </p:sp>
      <p:sp>
        <p:nvSpPr>
          <p:cNvPr id="24" name="مربع نص 23"/>
          <p:cNvSpPr txBox="1"/>
          <p:nvPr/>
        </p:nvSpPr>
        <p:spPr>
          <a:xfrm>
            <a:off x="7376160" y="1620483"/>
            <a:ext cx="848309" cy="307777"/>
          </a:xfrm>
          <a:prstGeom prst="rect">
            <a:avLst/>
          </a:prstGeom>
          <a:noFill/>
        </p:spPr>
        <p:txBody>
          <a:bodyPr wrap="none" rtlCol="1">
            <a:spAutoFit/>
          </a:bodyPr>
          <a:lstStyle/>
          <a:p>
            <a:r>
              <a:rPr lang="ar-SA" sz="1400" dirty="0">
                <a:cs typeface="+mj-cs"/>
              </a:rPr>
              <a:t>الاختصاص</a:t>
            </a:r>
          </a:p>
        </p:txBody>
      </p:sp>
      <p:sp>
        <p:nvSpPr>
          <p:cNvPr id="26" name="مربع نص 25"/>
          <p:cNvSpPr txBox="1"/>
          <p:nvPr/>
        </p:nvSpPr>
        <p:spPr>
          <a:xfrm>
            <a:off x="5059900" y="1611592"/>
            <a:ext cx="577402" cy="307777"/>
          </a:xfrm>
          <a:prstGeom prst="rect">
            <a:avLst/>
          </a:prstGeom>
          <a:noFill/>
        </p:spPr>
        <p:txBody>
          <a:bodyPr wrap="none" rtlCol="1">
            <a:spAutoFit/>
          </a:bodyPr>
          <a:lstStyle/>
          <a:p>
            <a:r>
              <a:rPr lang="ar-SA" sz="1400" dirty="0">
                <a:cs typeface="+mj-cs"/>
              </a:rPr>
              <a:t>التسوق</a:t>
            </a:r>
          </a:p>
        </p:txBody>
      </p:sp>
      <p:sp>
        <p:nvSpPr>
          <p:cNvPr id="27" name="مربع نص 26"/>
          <p:cNvSpPr txBox="1"/>
          <p:nvPr/>
        </p:nvSpPr>
        <p:spPr>
          <a:xfrm>
            <a:off x="4970452" y="4568190"/>
            <a:ext cx="1093568" cy="307777"/>
          </a:xfrm>
          <a:prstGeom prst="rect">
            <a:avLst/>
          </a:prstGeom>
          <a:noFill/>
        </p:spPr>
        <p:txBody>
          <a:bodyPr wrap="none" rtlCol="1">
            <a:spAutoFit/>
          </a:bodyPr>
          <a:lstStyle/>
          <a:p>
            <a:r>
              <a:rPr lang="ar-SA" sz="1400" dirty="0">
                <a:cs typeface="+mj-cs"/>
              </a:rPr>
              <a:t>التوزيع الانتقائي</a:t>
            </a:r>
          </a:p>
        </p:txBody>
      </p:sp>
      <p:sp>
        <p:nvSpPr>
          <p:cNvPr id="28" name="مربع نص 27"/>
          <p:cNvSpPr txBox="1"/>
          <p:nvPr/>
        </p:nvSpPr>
        <p:spPr>
          <a:xfrm>
            <a:off x="5637302" y="3790338"/>
            <a:ext cx="928459" cy="307777"/>
          </a:xfrm>
          <a:prstGeom prst="rect">
            <a:avLst/>
          </a:prstGeom>
          <a:noFill/>
        </p:spPr>
        <p:txBody>
          <a:bodyPr wrap="none" rtlCol="1">
            <a:spAutoFit/>
          </a:bodyPr>
          <a:lstStyle/>
          <a:p>
            <a:r>
              <a:rPr lang="ar-SA" sz="1400" dirty="0">
                <a:cs typeface="+mj-cs"/>
              </a:rPr>
              <a:t>السعر الأعلى</a:t>
            </a:r>
          </a:p>
        </p:txBody>
      </p:sp>
      <p:sp>
        <p:nvSpPr>
          <p:cNvPr id="29" name="مربع نص 28"/>
          <p:cNvSpPr txBox="1"/>
          <p:nvPr/>
        </p:nvSpPr>
        <p:spPr>
          <a:xfrm>
            <a:off x="6108809" y="3482560"/>
            <a:ext cx="1242648" cy="307777"/>
          </a:xfrm>
          <a:prstGeom prst="rect">
            <a:avLst/>
          </a:prstGeom>
          <a:noFill/>
        </p:spPr>
        <p:txBody>
          <a:bodyPr wrap="none" rtlCol="1">
            <a:spAutoFit/>
          </a:bodyPr>
          <a:lstStyle/>
          <a:p>
            <a:r>
              <a:rPr lang="ar-SA" sz="1400" dirty="0">
                <a:cs typeface="+mj-cs"/>
              </a:rPr>
              <a:t>الشراء الأقل تكرار</a:t>
            </a:r>
          </a:p>
        </p:txBody>
      </p:sp>
      <p:sp>
        <p:nvSpPr>
          <p:cNvPr id="30" name="مربع نص 29"/>
          <p:cNvSpPr txBox="1"/>
          <p:nvPr/>
        </p:nvSpPr>
        <p:spPr>
          <a:xfrm>
            <a:off x="8224469" y="3465875"/>
            <a:ext cx="1651413" cy="307777"/>
          </a:xfrm>
          <a:prstGeom prst="rect">
            <a:avLst/>
          </a:prstGeom>
          <a:noFill/>
        </p:spPr>
        <p:txBody>
          <a:bodyPr wrap="none" rtlCol="1">
            <a:spAutoFit/>
          </a:bodyPr>
          <a:lstStyle/>
          <a:p>
            <a:r>
              <a:rPr lang="ar-SA" sz="1400" dirty="0">
                <a:cs typeface="+mj-cs"/>
              </a:rPr>
              <a:t>ولاء قوي للعلامة التجارية</a:t>
            </a:r>
          </a:p>
        </p:txBody>
      </p:sp>
      <p:sp>
        <p:nvSpPr>
          <p:cNvPr id="31" name="مربع نص 30"/>
          <p:cNvSpPr txBox="1"/>
          <p:nvPr/>
        </p:nvSpPr>
        <p:spPr>
          <a:xfrm>
            <a:off x="5932495" y="6278877"/>
            <a:ext cx="1494320" cy="307777"/>
          </a:xfrm>
          <a:prstGeom prst="rect">
            <a:avLst/>
          </a:prstGeom>
          <a:noFill/>
        </p:spPr>
        <p:txBody>
          <a:bodyPr wrap="none" rtlCol="1">
            <a:spAutoFit/>
          </a:bodyPr>
          <a:lstStyle/>
          <a:p>
            <a:r>
              <a:rPr lang="ar-SA" sz="1400" dirty="0">
                <a:cs typeface="+mj-cs"/>
              </a:rPr>
              <a:t>التلفاز/ الأثاث/ الملابس</a:t>
            </a:r>
          </a:p>
        </p:txBody>
      </p:sp>
      <p:sp>
        <p:nvSpPr>
          <p:cNvPr id="32" name="مربع نص 31"/>
          <p:cNvSpPr txBox="1"/>
          <p:nvPr/>
        </p:nvSpPr>
        <p:spPr>
          <a:xfrm>
            <a:off x="4079348" y="5516046"/>
            <a:ext cx="2887329" cy="307777"/>
          </a:xfrm>
          <a:prstGeom prst="rect">
            <a:avLst/>
          </a:prstGeom>
          <a:noFill/>
        </p:spPr>
        <p:txBody>
          <a:bodyPr wrap="none" rtlCol="1">
            <a:spAutoFit/>
          </a:bodyPr>
          <a:lstStyle/>
          <a:p>
            <a:r>
              <a:rPr lang="ar-SA" sz="1400" dirty="0">
                <a:cs typeface="+mj-cs"/>
              </a:rPr>
              <a:t>الترويج و البيع الشخصي عبر المصنع و الموزع</a:t>
            </a:r>
          </a:p>
        </p:txBody>
      </p:sp>
      <p:sp>
        <p:nvSpPr>
          <p:cNvPr id="33" name="مربع نص 32"/>
          <p:cNvSpPr txBox="1"/>
          <p:nvPr/>
        </p:nvSpPr>
        <p:spPr>
          <a:xfrm>
            <a:off x="8275130" y="3790338"/>
            <a:ext cx="899605" cy="307777"/>
          </a:xfrm>
          <a:prstGeom prst="rect">
            <a:avLst/>
          </a:prstGeom>
          <a:noFill/>
        </p:spPr>
        <p:txBody>
          <a:bodyPr wrap="none" rtlCol="1">
            <a:spAutoFit/>
          </a:bodyPr>
          <a:lstStyle/>
          <a:p>
            <a:r>
              <a:rPr lang="ar-SA" sz="1400" dirty="0">
                <a:cs typeface="+mj-cs"/>
              </a:rPr>
              <a:t>السعر مرتفع</a:t>
            </a:r>
          </a:p>
        </p:txBody>
      </p:sp>
      <p:sp>
        <p:nvSpPr>
          <p:cNvPr id="34" name="مربع نص 33"/>
          <p:cNvSpPr txBox="1"/>
          <p:nvPr/>
        </p:nvSpPr>
        <p:spPr>
          <a:xfrm>
            <a:off x="8503391" y="4581941"/>
            <a:ext cx="1157689" cy="307777"/>
          </a:xfrm>
          <a:prstGeom prst="rect">
            <a:avLst/>
          </a:prstGeom>
          <a:noFill/>
        </p:spPr>
        <p:txBody>
          <a:bodyPr wrap="none" rtlCol="1">
            <a:spAutoFit/>
          </a:bodyPr>
          <a:lstStyle/>
          <a:p>
            <a:r>
              <a:rPr lang="ar-SA" sz="1400" dirty="0">
                <a:cs typeface="+mj-cs"/>
              </a:rPr>
              <a:t>التوزيع الحصري</a:t>
            </a:r>
          </a:p>
        </p:txBody>
      </p:sp>
      <p:sp>
        <p:nvSpPr>
          <p:cNvPr id="35" name="مربع نص 34"/>
          <p:cNvSpPr txBox="1"/>
          <p:nvPr/>
        </p:nvSpPr>
        <p:spPr>
          <a:xfrm>
            <a:off x="6835791" y="5521999"/>
            <a:ext cx="2513830" cy="307777"/>
          </a:xfrm>
          <a:prstGeom prst="rect">
            <a:avLst/>
          </a:prstGeom>
          <a:noFill/>
        </p:spPr>
        <p:txBody>
          <a:bodyPr wrap="none" rtlCol="1">
            <a:spAutoFit/>
          </a:bodyPr>
          <a:lstStyle/>
          <a:p>
            <a:r>
              <a:rPr lang="ar-SA" sz="1400" dirty="0">
                <a:cs typeface="+mj-cs"/>
              </a:rPr>
              <a:t>الترويج المستهدف عبر المصنع و الموزع</a:t>
            </a:r>
          </a:p>
        </p:txBody>
      </p:sp>
      <p:sp>
        <p:nvSpPr>
          <p:cNvPr id="36" name="مربع نص 35"/>
          <p:cNvSpPr txBox="1"/>
          <p:nvPr/>
        </p:nvSpPr>
        <p:spPr>
          <a:xfrm>
            <a:off x="7932722" y="6226831"/>
            <a:ext cx="2299026" cy="307777"/>
          </a:xfrm>
          <a:prstGeom prst="rect">
            <a:avLst/>
          </a:prstGeom>
          <a:noFill/>
        </p:spPr>
        <p:txBody>
          <a:bodyPr wrap="none" rtlCol="1">
            <a:spAutoFit/>
          </a:bodyPr>
          <a:lstStyle/>
          <a:p>
            <a:r>
              <a:rPr lang="ar-SA" sz="1400" dirty="0">
                <a:cs typeface="+mj-cs"/>
              </a:rPr>
              <a:t>منتجات الرفاهية مثل ساعات رولكس </a:t>
            </a:r>
          </a:p>
        </p:txBody>
      </p:sp>
      <p:sp>
        <p:nvSpPr>
          <p:cNvPr id="37" name="مربع نص 36"/>
          <p:cNvSpPr txBox="1"/>
          <p:nvPr/>
        </p:nvSpPr>
        <p:spPr>
          <a:xfrm>
            <a:off x="10040861" y="3269066"/>
            <a:ext cx="1322798" cy="307777"/>
          </a:xfrm>
          <a:prstGeom prst="rect">
            <a:avLst/>
          </a:prstGeom>
          <a:noFill/>
        </p:spPr>
        <p:txBody>
          <a:bodyPr wrap="none" rtlCol="1">
            <a:spAutoFit/>
          </a:bodyPr>
          <a:lstStyle/>
          <a:p>
            <a:r>
              <a:rPr lang="ar-SA" sz="1400" dirty="0">
                <a:cs typeface="+mj-cs"/>
              </a:rPr>
              <a:t>وعي ضعيف بالمنتج</a:t>
            </a:r>
          </a:p>
        </p:txBody>
      </p:sp>
      <p:sp>
        <p:nvSpPr>
          <p:cNvPr id="39" name="مربع نص 38"/>
          <p:cNvSpPr txBox="1"/>
          <p:nvPr/>
        </p:nvSpPr>
        <p:spPr>
          <a:xfrm>
            <a:off x="10439060" y="4080507"/>
            <a:ext cx="543739" cy="307777"/>
          </a:xfrm>
          <a:prstGeom prst="rect">
            <a:avLst/>
          </a:prstGeom>
          <a:noFill/>
        </p:spPr>
        <p:txBody>
          <a:bodyPr wrap="none" rtlCol="1">
            <a:spAutoFit/>
          </a:bodyPr>
          <a:lstStyle/>
          <a:p>
            <a:r>
              <a:rPr lang="ar-SA" sz="1400" dirty="0">
                <a:cs typeface="+mj-cs"/>
              </a:rPr>
              <a:t>يختلف</a:t>
            </a:r>
          </a:p>
        </p:txBody>
      </p:sp>
      <p:sp>
        <p:nvSpPr>
          <p:cNvPr id="40" name="مربع نص 39"/>
          <p:cNvSpPr txBox="1"/>
          <p:nvPr/>
        </p:nvSpPr>
        <p:spPr>
          <a:xfrm>
            <a:off x="10582790" y="3636449"/>
            <a:ext cx="543739" cy="307777"/>
          </a:xfrm>
          <a:prstGeom prst="rect">
            <a:avLst/>
          </a:prstGeom>
          <a:noFill/>
        </p:spPr>
        <p:txBody>
          <a:bodyPr wrap="none" rtlCol="1">
            <a:spAutoFit/>
          </a:bodyPr>
          <a:lstStyle/>
          <a:p>
            <a:r>
              <a:rPr lang="ar-SA" sz="1400" dirty="0">
                <a:cs typeface="+mj-cs"/>
              </a:rPr>
              <a:t>يختلف</a:t>
            </a:r>
          </a:p>
        </p:txBody>
      </p:sp>
      <p:sp>
        <p:nvSpPr>
          <p:cNvPr id="41" name="مربع نص 40"/>
          <p:cNvSpPr txBox="1"/>
          <p:nvPr/>
        </p:nvSpPr>
        <p:spPr>
          <a:xfrm>
            <a:off x="9292272" y="5534522"/>
            <a:ext cx="2925801" cy="276999"/>
          </a:xfrm>
          <a:prstGeom prst="rect">
            <a:avLst/>
          </a:prstGeom>
          <a:noFill/>
        </p:spPr>
        <p:txBody>
          <a:bodyPr wrap="none" rtlCol="1">
            <a:spAutoFit/>
          </a:bodyPr>
          <a:lstStyle/>
          <a:p>
            <a:r>
              <a:rPr lang="ar-SA" sz="1200" dirty="0">
                <a:cs typeface="+mj-cs"/>
              </a:rPr>
              <a:t>الترويج  الشرس و البيع الشخصي عبر المصنع و الموزع</a:t>
            </a:r>
          </a:p>
        </p:txBody>
      </p:sp>
      <p:sp>
        <p:nvSpPr>
          <p:cNvPr id="42" name="مربع نص 41"/>
          <p:cNvSpPr txBox="1"/>
          <p:nvPr/>
        </p:nvSpPr>
        <p:spPr>
          <a:xfrm>
            <a:off x="10508791" y="6205458"/>
            <a:ext cx="1183336" cy="307777"/>
          </a:xfrm>
          <a:prstGeom prst="rect">
            <a:avLst/>
          </a:prstGeom>
          <a:noFill/>
        </p:spPr>
        <p:txBody>
          <a:bodyPr wrap="none" rtlCol="1">
            <a:spAutoFit/>
          </a:bodyPr>
          <a:lstStyle/>
          <a:p>
            <a:r>
              <a:rPr lang="ar-SA" sz="1400" dirty="0">
                <a:cs typeface="+mj-cs"/>
              </a:rPr>
              <a:t>التأمين على الحياة</a:t>
            </a:r>
          </a:p>
        </p:txBody>
      </p:sp>
    </p:spTree>
    <p:extLst>
      <p:ext uri="{BB962C8B-B14F-4D97-AF65-F5344CB8AC3E}">
        <p14:creationId xmlns:p14="http://schemas.microsoft.com/office/powerpoint/2010/main" val="971063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49EE4124-E45B-714F-FB36-0C97A4724BA7}"/>
              </a:ext>
            </a:extLst>
          </p:cNvPr>
          <p:cNvSpPr txBox="1">
            <a:spLocks/>
          </p:cNvSpPr>
          <p:nvPr/>
        </p:nvSpPr>
        <p:spPr>
          <a:xfrm>
            <a:off x="1382240" y="-365926"/>
            <a:ext cx="12192000" cy="1384995"/>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lvl="0"/>
            <a:endParaRPr lang="ar-EG" b="0" i="0" baseline="0" dirty="0"/>
          </a:p>
          <a:p>
            <a:pPr lvl="0"/>
            <a:r>
              <a:rPr lang="en-US" sz="2800" dirty="0">
                <a:solidFill>
                  <a:schemeClr val="tx1"/>
                </a:solidFill>
                <a:latin typeface="Times New Roman" panose="02020603050405020304" pitchFamily="18" charset="0"/>
                <a:ea typeface="+mn-ea"/>
                <a:cs typeface="Times New Roman" panose="02020603050405020304" pitchFamily="18" charset="0"/>
              </a:rPr>
              <a:t> Product Decisions</a:t>
            </a:r>
            <a:endParaRPr lang="ar-EG" sz="2800" b="0" dirty="0">
              <a:solidFill>
                <a:schemeClr val="tx1"/>
              </a:solidFill>
              <a:latin typeface="Times New Roman" panose="02020603050405020304" pitchFamily="18" charset="0"/>
              <a:ea typeface="+mn-ea"/>
              <a:cs typeface="Times New Roman" panose="02020603050405020304" pitchFamily="18" charset="0"/>
            </a:endParaRPr>
          </a:p>
          <a:p>
            <a:pPr lvl="0"/>
            <a:r>
              <a:rPr lang="ar-EG" b="0" i="0" baseline="0" dirty="0"/>
              <a:t>قرارات المنتج</a:t>
            </a:r>
            <a:endParaRPr lang="en-US" dirty="0"/>
          </a:p>
        </p:txBody>
      </p:sp>
      <p:graphicFrame>
        <p:nvGraphicFramePr>
          <p:cNvPr id="3" name="TextBox 4">
            <a:extLst>
              <a:ext uri="{FF2B5EF4-FFF2-40B4-BE49-F238E27FC236}">
                <a16:creationId xmlns:a16="http://schemas.microsoft.com/office/drawing/2014/main" id="{E1137D0E-4FD5-3DCA-1368-8B092B909614}"/>
              </a:ext>
            </a:extLst>
          </p:cNvPr>
          <p:cNvGraphicFramePr/>
          <p:nvPr>
            <p:extLst>
              <p:ext uri="{D42A27DB-BD31-4B8C-83A1-F6EECF244321}">
                <p14:modId xmlns:p14="http://schemas.microsoft.com/office/powerpoint/2010/main" val="628777500"/>
              </p:ext>
            </p:extLst>
          </p:nvPr>
        </p:nvGraphicFramePr>
        <p:xfrm>
          <a:off x="716280" y="1413632"/>
          <a:ext cx="11002018" cy="42439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Oval 7">
            <a:extLst>
              <a:ext uri="{FF2B5EF4-FFF2-40B4-BE49-F238E27FC236}">
                <a16:creationId xmlns:a16="http://schemas.microsoft.com/office/drawing/2014/main" id="{15001B16-1562-881D-A2C4-0E472C984475}"/>
              </a:ext>
            </a:extLst>
          </p:cNvPr>
          <p:cNvSpPr/>
          <p:nvPr/>
        </p:nvSpPr>
        <p:spPr>
          <a:xfrm>
            <a:off x="1747520" y="3789680"/>
            <a:ext cx="2865120" cy="2115495"/>
          </a:xfrm>
          <a:prstGeom prst="ellipse">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1" name="Right Arrow 5">
            <a:extLst>
              <a:ext uri="{FF2B5EF4-FFF2-40B4-BE49-F238E27FC236}">
                <a16:creationId xmlns:a16="http://schemas.microsoft.com/office/drawing/2014/main" id="{9D1CB566-37B4-B2C7-3071-15DBE7DE73A2}"/>
              </a:ext>
            </a:extLst>
          </p:cNvPr>
          <p:cNvSpPr/>
          <p:nvPr/>
        </p:nvSpPr>
        <p:spPr>
          <a:xfrm>
            <a:off x="282032" y="4424112"/>
            <a:ext cx="1404458" cy="675814"/>
          </a:xfrm>
          <a:prstGeom prst="rightArrow">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dirty="0"/>
          </a:p>
        </p:txBody>
      </p:sp>
    </p:spTree>
    <p:extLst>
      <p:ext uri="{BB962C8B-B14F-4D97-AF65-F5344CB8AC3E}">
        <p14:creationId xmlns:p14="http://schemas.microsoft.com/office/powerpoint/2010/main" val="3591747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A824B915-3B7D-452A-DE7E-AA69343171DE}"/>
              </a:ext>
            </a:extLst>
          </p:cNvPr>
          <p:cNvSpPr txBox="1">
            <a:spLocks/>
          </p:cNvSpPr>
          <p:nvPr/>
        </p:nvSpPr>
        <p:spPr>
          <a:xfrm>
            <a:off x="1456504" y="212120"/>
            <a:ext cx="9169846"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قرارات المنتج الفردية</a:t>
            </a:r>
          </a:p>
          <a:p>
            <a:r>
              <a:rPr lang="en-US" sz="2000" dirty="0">
                <a:solidFill>
                  <a:schemeClr val="tx1"/>
                </a:solidFill>
                <a:latin typeface="Times New Roman" panose="02020603050405020304" pitchFamily="18" charset="0"/>
                <a:ea typeface="+mn-ea"/>
                <a:cs typeface="Times New Roman" panose="02020603050405020304" pitchFamily="18" charset="0"/>
              </a:rPr>
              <a:t>INDIVIDUAL PRODUCT DECISIONS</a:t>
            </a:r>
            <a:endParaRPr lang="ar-EG" sz="2000" dirty="0"/>
          </a:p>
        </p:txBody>
      </p:sp>
      <p:pic>
        <p:nvPicPr>
          <p:cNvPr id="3" name="Picture 2">
            <a:extLst>
              <a:ext uri="{FF2B5EF4-FFF2-40B4-BE49-F238E27FC236}">
                <a16:creationId xmlns:a16="http://schemas.microsoft.com/office/drawing/2014/main" id="{BF5A95CE-CA1B-6750-6975-3BC81959A804}"/>
              </a:ext>
            </a:extLst>
          </p:cNvPr>
          <p:cNvPicPr>
            <a:picLocks noChangeAspect="1"/>
          </p:cNvPicPr>
          <p:nvPr/>
        </p:nvPicPr>
        <p:blipFill>
          <a:blip r:embed="rId3"/>
          <a:stretch>
            <a:fillRect/>
          </a:stretch>
        </p:blipFill>
        <p:spPr>
          <a:xfrm>
            <a:off x="274381" y="2791957"/>
            <a:ext cx="11880484" cy="1931447"/>
          </a:xfrm>
          <a:prstGeom prst="rect">
            <a:avLst/>
          </a:prstGeom>
        </p:spPr>
      </p:pic>
      <p:sp>
        <p:nvSpPr>
          <p:cNvPr id="8" name="TextBox 7">
            <a:extLst>
              <a:ext uri="{FF2B5EF4-FFF2-40B4-BE49-F238E27FC236}">
                <a16:creationId xmlns:a16="http://schemas.microsoft.com/office/drawing/2014/main" id="{40B105B5-E3DE-9E74-392F-D7AEF5F515FF}"/>
              </a:ext>
            </a:extLst>
          </p:cNvPr>
          <p:cNvSpPr txBox="1"/>
          <p:nvPr/>
        </p:nvSpPr>
        <p:spPr>
          <a:xfrm>
            <a:off x="535870" y="2673663"/>
            <a:ext cx="1404457" cy="400110"/>
          </a:xfrm>
          <a:prstGeom prst="rect">
            <a:avLst/>
          </a:prstGeom>
          <a:noFill/>
        </p:spPr>
        <p:txBody>
          <a:bodyPr wrap="square" rtlCol="0">
            <a:spAutoFit/>
          </a:bodyPr>
          <a:lstStyle/>
          <a:p>
            <a:pPr algn="ctr"/>
            <a:r>
              <a:rPr lang="ar-EG" sz="2000" b="1" dirty="0">
                <a:latin typeface="Simplified Arabic" panose="02020603050405020304" pitchFamily="18" charset="-78"/>
                <a:cs typeface="Simplified Arabic" panose="02020603050405020304" pitchFamily="18" charset="-78"/>
              </a:rPr>
              <a:t>سمات المنتج</a:t>
            </a:r>
            <a:endParaRPr lang="en-US" sz="2000" b="1" dirty="0">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3EE8629C-DAEC-BAB2-6885-42344295EB73}"/>
              </a:ext>
            </a:extLst>
          </p:cNvPr>
          <p:cNvSpPr txBox="1"/>
          <p:nvPr/>
        </p:nvSpPr>
        <p:spPr>
          <a:xfrm>
            <a:off x="10099520" y="2468791"/>
            <a:ext cx="1718903" cy="646331"/>
          </a:xfrm>
          <a:prstGeom prst="rect">
            <a:avLst/>
          </a:prstGeom>
          <a:noFill/>
        </p:spPr>
        <p:txBody>
          <a:bodyPr wrap="square" rtlCol="0">
            <a:spAutoFit/>
          </a:bodyPr>
          <a:lstStyle/>
          <a:p>
            <a:pPr algn="ctr"/>
            <a:r>
              <a:rPr lang="ar-EG" b="1" dirty="0">
                <a:latin typeface="Simplified Arabic" panose="02020603050405020304" pitchFamily="18" charset="-78"/>
                <a:cs typeface="Simplified Arabic" panose="02020603050405020304" pitchFamily="18" charset="-78"/>
              </a:rPr>
              <a:t>خدمات دعم المنتجات</a:t>
            </a:r>
            <a:endParaRPr lang="en-US" b="1" dirty="0">
              <a:latin typeface="Simplified Arabic" panose="02020603050405020304" pitchFamily="18" charset="-78"/>
              <a:cs typeface="Simplified Arabic" panose="02020603050405020304" pitchFamily="18" charset="-78"/>
            </a:endParaRPr>
          </a:p>
        </p:txBody>
      </p:sp>
      <p:sp>
        <p:nvSpPr>
          <p:cNvPr id="11" name="TextBox 10">
            <a:extLst>
              <a:ext uri="{FF2B5EF4-FFF2-40B4-BE49-F238E27FC236}">
                <a16:creationId xmlns:a16="http://schemas.microsoft.com/office/drawing/2014/main" id="{ACB63D97-41FE-E281-68CD-E52D2164EE0C}"/>
              </a:ext>
            </a:extLst>
          </p:cNvPr>
          <p:cNvSpPr txBox="1"/>
          <p:nvPr/>
        </p:nvSpPr>
        <p:spPr>
          <a:xfrm>
            <a:off x="7844246" y="2673663"/>
            <a:ext cx="1404457" cy="461665"/>
          </a:xfrm>
          <a:prstGeom prst="rect">
            <a:avLst/>
          </a:prstGeom>
          <a:noFill/>
        </p:spPr>
        <p:txBody>
          <a:bodyPr wrap="square" rtlCol="0">
            <a:spAutoFit/>
          </a:bodyPr>
          <a:lstStyle/>
          <a:p>
            <a:pPr algn="ctr"/>
            <a:r>
              <a:rPr lang="ar-EG" sz="2400" b="1" dirty="0">
                <a:latin typeface="Simplified Arabic" panose="02020603050405020304" pitchFamily="18" charset="-78"/>
                <a:cs typeface="Simplified Arabic" panose="02020603050405020304" pitchFamily="18" charset="-78"/>
              </a:rPr>
              <a:t>الوسم</a:t>
            </a:r>
            <a:endParaRPr lang="en-US" b="1" dirty="0">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6F00E857-85DF-CEE6-C8DC-78FD8673AA70}"/>
              </a:ext>
            </a:extLst>
          </p:cNvPr>
          <p:cNvSpPr txBox="1"/>
          <p:nvPr/>
        </p:nvSpPr>
        <p:spPr>
          <a:xfrm>
            <a:off x="5393771" y="2659393"/>
            <a:ext cx="1404457" cy="461665"/>
          </a:xfrm>
          <a:prstGeom prst="rect">
            <a:avLst/>
          </a:prstGeom>
          <a:noFill/>
        </p:spPr>
        <p:txBody>
          <a:bodyPr wrap="square" rtlCol="0">
            <a:spAutoFit/>
          </a:bodyPr>
          <a:lstStyle/>
          <a:p>
            <a:pPr algn="ctr"/>
            <a:r>
              <a:rPr lang="ar-EG" sz="2400" b="1" dirty="0">
                <a:latin typeface="Simplified Arabic" panose="02020603050405020304" pitchFamily="18" charset="-78"/>
                <a:cs typeface="Simplified Arabic" panose="02020603050405020304" pitchFamily="18" charset="-78"/>
              </a:rPr>
              <a:t>التغليف</a:t>
            </a:r>
            <a:endParaRPr lang="en-US" sz="2400" b="1" dirty="0">
              <a:latin typeface="Simplified Arabic" panose="02020603050405020304" pitchFamily="18" charset="-78"/>
              <a:cs typeface="Simplified Arabic" panose="02020603050405020304" pitchFamily="18" charset="-78"/>
            </a:endParaRPr>
          </a:p>
        </p:txBody>
      </p:sp>
      <p:sp>
        <p:nvSpPr>
          <p:cNvPr id="13" name="TextBox 12">
            <a:extLst>
              <a:ext uri="{FF2B5EF4-FFF2-40B4-BE49-F238E27FC236}">
                <a16:creationId xmlns:a16="http://schemas.microsoft.com/office/drawing/2014/main" id="{1F318BEB-95B3-B81F-233A-9956F8EAAC12}"/>
              </a:ext>
            </a:extLst>
          </p:cNvPr>
          <p:cNvSpPr txBox="1"/>
          <p:nvPr/>
        </p:nvSpPr>
        <p:spPr>
          <a:xfrm>
            <a:off x="2751435" y="2659393"/>
            <a:ext cx="1596318" cy="400110"/>
          </a:xfrm>
          <a:prstGeom prst="rect">
            <a:avLst/>
          </a:prstGeom>
          <a:noFill/>
        </p:spPr>
        <p:txBody>
          <a:bodyPr wrap="square" rtlCol="0">
            <a:spAutoFit/>
          </a:bodyPr>
          <a:lstStyle/>
          <a:p>
            <a:pPr algn="ctr"/>
            <a:r>
              <a:rPr lang="ar-EG" sz="2000" b="1" dirty="0">
                <a:latin typeface="Simplified Arabic" panose="02020603050405020304" pitchFamily="18" charset="-78"/>
                <a:cs typeface="Simplified Arabic" panose="02020603050405020304" pitchFamily="18" charset="-78"/>
              </a:rPr>
              <a:t>العلامة التجاري</a:t>
            </a:r>
            <a:r>
              <a:rPr lang="ar-SY" sz="2000" b="1" dirty="0">
                <a:latin typeface="Simplified Arabic" panose="02020603050405020304" pitchFamily="18" charset="-78"/>
                <a:cs typeface="Simplified Arabic" panose="02020603050405020304" pitchFamily="18" charset="-78"/>
              </a:rPr>
              <a:t>ة</a:t>
            </a:r>
            <a:endParaRPr lang="en-US" sz="2000" b="1"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294861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263E0F3D-5794-9863-A133-A404A6755607}"/>
              </a:ext>
            </a:extLst>
          </p:cNvPr>
          <p:cNvSpPr txBox="1">
            <a:spLocks/>
          </p:cNvSpPr>
          <p:nvPr/>
        </p:nvSpPr>
        <p:spPr>
          <a:xfrm>
            <a:off x="1465487" y="64652"/>
            <a:ext cx="6640117"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dirty="0"/>
              <a:t>سمات المنتج</a:t>
            </a:r>
          </a:p>
          <a:p>
            <a:r>
              <a:rPr lang="en-US" sz="2800" dirty="0">
                <a:solidFill>
                  <a:schemeClr val="tx1"/>
                </a:solidFill>
                <a:latin typeface="Times New Roman" panose="02020603050405020304" pitchFamily="18" charset="0"/>
                <a:ea typeface="+mn-ea"/>
                <a:cs typeface="Times New Roman" panose="02020603050405020304" pitchFamily="18" charset="0"/>
              </a:rPr>
              <a:t>Product Attributes</a:t>
            </a:r>
            <a:endParaRPr lang="ar-EG" dirty="0"/>
          </a:p>
        </p:txBody>
      </p:sp>
      <p:sp>
        <p:nvSpPr>
          <p:cNvPr id="3" name="Content Placeholder 2">
            <a:extLst>
              <a:ext uri="{FF2B5EF4-FFF2-40B4-BE49-F238E27FC236}">
                <a16:creationId xmlns:a16="http://schemas.microsoft.com/office/drawing/2014/main" id="{164B9325-C075-917F-5F20-2C97D6D8FDB0}"/>
              </a:ext>
            </a:extLst>
          </p:cNvPr>
          <p:cNvSpPr txBox="1">
            <a:spLocks/>
          </p:cNvSpPr>
          <p:nvPr/>
        </p:nvSpPr>
        <p:spPr>
          <a:xfrm>
            <a:off x="6434876" y="1825625"/>
            <a:ext cx="491892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3600" dirty="0">
                <a:latin typeface="TimesLTPro-Roman"/>
              </a:rPr>
              <a:t>ينطوي تطوير منتج على تحديد الفوائد التي ستقدمها. يتم الإبلاغ عن هذه الفوائد وتقديمها من خلال سمات المنتج مثل </a:t>
            </a:r>
          </a:p>
          <a:p>
            <a:pPr lvl="2" algn="r" rtl="1"/>
            <a:r>
              <a:rPr lang="ar-EG" sz="3200" dirty="0">
                <a:solidFill>
                  <a:schemeClr val="accent1">
                    <a:lumMod val="75000"/>
                  </a:schemeClr>
                </a:solidFill>
                <a:latin typeface="TimesLTPro-Italic"/>
              </a:rPr>
              <a:t>جودة</a:t>
            </a:r>
          </a:p>
          <a:p>
            <a:pPr lvl="2" algn="r" rtl="1"/>
            <a:r>
              <a:rPr lang="ar-EG" sz="3200" dirty="0">
                <a:solidFill>
                  <a:schemeClr val="accent1">
                    <a:lumMod val="75000"/>
                  </a:schemeClr>
                </a:solidFill>
                <a:latin typeface="TimesLTPro-Italic"/>
              </a:rPr>
              <a:t>ملامح</a:t>
            </a:r>
          </a:p>
          <a:p>
            <a:pPr lvl="2" algn="r" rtl="1"/>
            <a:r>
              <a:rPr lang="ar-EG" sz="3200" dirty="0">
                <a:solidFill>
                  <a:schemeClr val="accent1">
                    <a:lumMod val="75000"/>
                  </a:schemeClr>
                </a:solidFill>
                <a:latin typeface="TimesLTPro-Italic"/>
              </a:rPr>
              <a:t>نمط </a:t>
            </a:r>
          </a:p>
          <a:p>
            <a:pPr lvl="2" algn="r" rtl="1"/>
            <a:r>
              <a:rPr lang="ar-EG" sz="3200" dirty="0">
                <a:solidFill>
                  <a:schemeClr val="accent1">
                    <a:lumMod val="75000"/>
                  </a:schemeClr>
                </a:solidFill>
                <a:latin typeface="TimesLTPro-Italic"/>
              </a:rPr>
              <a:t>تصميم.</a:t>
            </a:r>
          </a:p>
        </p:txBody>
      </p:sp>
      <p:pic>
        <p:nvPicPr>
          <p:cNvPr id="8" name="Picture 4" descr="Manage Product Attributes - eCommerce Marketers 101 - Catsy PIM">
            <a:extLst>
              <a:ext uri="{FF2B5EF4-FFF2-40B4-BE49-F238E27FC236}">
                <a16:creationId xmlns:a16="http://schemas.microsoft.com/office/drawing/2014/main" id="{CD4EC4DD-F353-BFED-231D-6F0F7E6A62A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88665" y="4379740"/>
            <a:ext cx="2292421" cy="12894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A8C6473A-C96C-40CA-9A73-6C0DFB4DA0C6}"/>
              </a:ext>
            </a:extLst>
          </p:cNvPr>
          <p:cNvSpPr txBox="1">
            <a:spLocks/>
          </p:cNvSpPr>
          <p:nvPr/>
        </p:nvSpPr>
        <p:spPr>
          <a:xfrm>
            <a:off x="628058" y="1714996"/>
            <a:ext cx="5636434"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dirty="0">
                <a:latin typeface="TimesLTPro-Roman"/>
              </a:rPr>
              <a:t>Developing a product involves defining the benefits that it will offer. These benefits are communicated and delivered by product attributes such as </a:t>
            </a:r>
          </a:p>
          <a:p>
            <a:pPr lvl="2"/>
            <a:r>
              <a:rPr lang="en-US" sz="3200" dirty="0">
                <a:solidFill>
                  <a:schemeClr val="accent1">
                    <a:lumMod val="75000"/>
                  </a:schemeClr>
                </a:solidFill>
                <a:latin typeface="TimesLTPro-Italic"/>
              </a:rPr>
              <a:t>Quality</a:t>
            </a:r>
          </a:p>
          <a:p>
            <a:pPr lvl="2"/>
            <a:r>
              <a:rPr lang="en-US" sz="3200" dirty="0">
                <a:solidFill>
                  <a:schemeClr val="accent1">
                    <a:lumMod val="75000"/>
                  </a:schemeClr>
                </a:solidFill>
                <a:latin typeface="TimesLTPro-Italic"/>
              </a:rPr>
              <a:t>Features</a:t>
            </a:r>
            <a:endParaRPr lang="en-US" sz="3200" dirty="0">
              <a:solidFill>
                <a:schemeClr val="accent1">
                  <a:lumMod val="75000"/>
                </a:schemeClr>
              </a:solidFill>
              <a:latin typeface="TimesLTPro-Roman"/>
            </a:endParaRPr>
          </a:p>
          <a:p>
            <a:pPr lvl="2"/>
            <a:r>
              <a:rPr lang="en-US" sz="3200" dirty="0">
                <a:solidFill>
                  <a:schemeClr val="accent1">
                    <a:lumMod val="75000"/>
                  </a:schemeClr>
                </a:solidFill>
                <a:latin typeface="TimesLTPro-Italic"/>
              </a:rPr>
              <a:t>Style </a:t>
            </a:r>
          </a:p>
          <a:p>
            <a:pPr lvl="2"/>
            <a:r>
              <a:rPr lang="en-US" sz="3200" dirty="0">
                <a:solidFill>
                  <a:schemeClr val="accent1">
                    <a:lumMod val="75000"/>
                  </a:schemeClr>
                </a:solidFill>
                <a:latin typeface="TimesLTPro-Italic"/>
              </a:rPr>
              <a:t>Design</a:t>
            </a:r>
            <a:r>
              <a:rPr lang="en-US" sz="3200" dirty="0">
                <a:solidFill>
                  <a:schemeClr val="accent1">
                    <a:lumMod val="75000"/>
                  </a:schemeClr>
                </a:solidFill>
                <a:latin typeface="TimesLTPro-Roman"/>
              </a:rPr>
              <a:t>.</a:t>
            </a:r>
            <a:endParaRPr lang="en-US" sz="4400" dirty="0">
              <a:solidFill>
                <a:schemeClr val="accent1">
                  <a:lumMod val="75000"/>
                </a:schemeClr>
              </a:solidFill>
            </a:endParaRPr>
          </a:p>
        </p:txBody>
      </p:sp>
    </p:spTree>
    <p:extLst>
      <p:ext uri="{BB962C8B-B14F-4D97-AF65-F5344CB8AC3E}">
        <p14:creationId xmlns:p14="http://schemas.microsoft.com/office/powerpoint/2010/main" val="1146617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647" y="992070"/>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E0709892-3558-2272-B70A-AE09B978BD4F}"/>
              </a:ext>
            </a:extLst>
          </p:cNvPr>
          <p:cNvSpPr txBox="1">
            <a:spLocks/>
          </p:cNvSpPr>
          <p:nvPr/>
        </p:nvSpPr>
        <p:spPr>
          <a:xfrm>
            <a:off x="6526716" y="1253331"/>
            <a:ext cx="5661976"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r" rtl="1">
              <a:buFont typeface="Arial" panose="020B0604020202020204" pitchFamily="34" charset="0"/>
              <a:buAutoNum type="arabicPeriod"/>
            </a:pPr>
            <a:r>
              <a:rPr lang="ar-EG" b="1" dirty="0">
                <a:solidFill>
                  <a:schemeClr val="accent1">
                    <a:lumMod val="75000"/>
                  </a:schemeClr>
                </a:solidFill>
                <a:latin typeface="TimesLTPro-Roman"/>
              </a:rPr>
              <a:t>جودة المنتج:</a:t>
            </a:r>
          </a:p>
          <a:p>
            <a:pPr lvl="1" algn="r" rtl="1">
              <a:lnSpc>
                <a:spcPct val="110000"/>
              </a:lnSpc>
            </a:pPr>
            <a:r>
              <a:rPr lang="ar-EG" dirty="0">
                <a:latin typeface="TimesLTPro-Roman"/>
              </a:rPr>
              <a:t>إنها "خصائص المنتج التي تؤثر على قدرته على تلبية احتياجات العملاء المعلنة أو الضمنية"</a:t>
            </a:r>
          </a:p>
          <a:p>
            <a:pPr lvl="1" algn="r" rtl="1">
              <a:lnSpc>
                <a:spcPct val="110000"/>
              </a:lnSpc>
            </a:pPr>
            <a:r>
              <a:rPr lang="ar-EG" dirty="0">
                <a:latin typeface="TimesLTPro-Roman"/>
              </a:rPr>
              <a:t>تعرف شركة </a:t>
            </a:r>
            <a:r>
              <a:rPr lang="en-US" dirty="0">
                <a:latin typeface="TimesLTPro-Roman"/>
              </a:rPr>
              <a:t>Siemens </a:t>
            </a:r>
            <a:r>
              <a:rPr lang="ar-EG" dirty="0">
                <a:latin typeface="TimesLTPro-Roman"/>
              </a:rPr>
              <a:t>الجودة بهذه الطريقة: "الجودة هي عندما يعود عملاؤنا ، ولا تعود منتجاتنا". </a:t>
            </a:r>
          </a:p>
          <a:p>
            <a:pPr lvl="1" algn="r" rtl="1">
              <a:lnSpc>
                <a:spcPct val="110000"/>
              </a:lnSpc>
            </a:pPr>
            <a:r>
              <a:rPr lang="ar-EG" dirty="0">
                <a:latin typeface="TimesLTPro-Roman"/>
              </a:rPr>
              <a:t>جودة المنتج لها بُعدين: الأداء والمطابقة.</a:t>
            </a:r>
            <a:endParaRPr lang="en-US" sz="2000" dirty="0">
              <a:latin typeface="TimesLTPro-Roman"/>
            </a:endParaRPr>
          </a:p>
          <a:p>
            <a:pPr lvl="2" algn="r" rtl="1">
              <a:lnSpc>
                <a:spcPct val="110000"/>
              </a:lnSpc>
            </a:pPr>
            <a:r>
              <a:rPr lang="ar-EG" sz="2400" b="1" dirty="0">
                <a:solidFill>
                  <a:srgbClr val="C00000"/>
                </a:solidFill>
                <a:latin typeface="TimesLTPro-Roman"/>
              </a:rPr>
              <a:t>جودة الأداء</a:t>
            </a:r>
            <a:r>
              <a:rPr lang="en-US" sz="2400" dirty="0">
                <a:latin typeface="TimesLTPro-Roman"/>
              </a:rPr>
              <a:t>—</a:t>
            </a:r>
            <a:r>
              <a:rPr lang="ar-EG" sz="2400" dirty="0">
                <a:latin typeface="TimesLTPro-Roman"/>
              </a:rPr>
              <a:t>قدرة المنتج على أداء وظائفه.</a:t>
            </a:r>
          </a:p>
          <a:p>
            <a:pPr lvl="2" algn="r" rtl="1">
              <a:lnSpc>
                <a:spcPct val="110000"/>
              </a:lnSpc>
            </a:pPr>
            <a:r>
              <a:rPr lang="ar-EG" sz="2400" b="1" dirty="0">
                <a:solidFill>
                  <a:srgbClr val="C00000"/>
                </a:solidFill>
                <a:latin typeface="TimesLTPro-Roman"/>
              </a:rPr>
              <a:t>جودة المطابقة- </a:t>
            </a:r>
            <a:r>
              <a:rPr lang="ar-EG" sz="2400" dirty="0">
                <a:latin typeface="TimesLTPro-Roman"/>
              </a:rPr>
              <a:t>التحرر من العيوب والاتساق في تقديم مستوى مستهدف من الأداء.</a:t>
            </a:r>
          </a:p>
          <a:p>
            <a:pPr marL="457200" indent="-457200" algn="r" rtl="1">
              <a:buFont typeface="+mj-lt"/>
              <a:buAutoNum type="arabicPeriod"/>
            </a:pPr>
            <a:endParaRPr lang="en-US" sz="2400" dirty="0">
              <a:latin typeface="TimesLTPro-Roman"/>
            </a:endParaRPr>
          </a:p>
          <a:p>
            <a:pPr marL="0" indent="0" algn="r" rtl="1">
              <a:buFont typeface="Arial" panose="020B0604020202020204" pitchFamily="34" charset="0"/>
              <a:buNone/>
            </a:pPr>
            <a:endParaRPr lang="en-US" sz="2400" dirty="0">
              <a:latin typeface="TimesLTPro-Roman"/>
            </a:endParaRPr>
          </a:p>
        </p:txBody>
      </p:sp>
      <p:pic>
        <p:nvPicPr>
          <p:cNvPr id="8" name="Picture 7">
            <a:extLst>
              <a:ext uri="{FF2B5EF4-FFF2-40B4-BE49-F238E27FC236}">
                <a16:creationId xmlns:a16="http://schemas.microsoft.com/office/drawing/2014/main" id="{340A79BF-97C2-247D-C525-0883F0551B23}"/>
              </a:ext>
            </a:extLst>
          </p:cNvPr>
          <p:cNvPicPr>
            <a:picLocks noChangeAspect="1"/>
          </p:cNvPicPr>
          <p:nvPr/>
        </p:nvPicPr>
        <p:blipFill>
          <a:blip r:embed="rId3"/>
          <a:stretch>
            <a:fillRect/>
          </a:stretch>
        </p:blipFill>
        <p:spPr>
          <a:xfrm>
            <a:off x="5726537" y="5147512"/>
            <a:ext cx="1343396" cy="1325563"/>
          </a:xfrm>
          <a:prstGeom prst="rect">
            <a:avLst/>
          </a:prstGeom>
        </p:spPr>
      </p:pic>
      <p:sp>
        <p:nvSpPr>
          <p:cNvPr id="9" name="Title 1">
            <a:extLst>
              <a:ext uri="{FF2B5EF4-FFF2-40B4-BE49-F238E27FC236}">
                <a16:creationId xmlns:a16="http://schemas.microsoft.com/office/drawing/2014/main" id="{F1C5FAD1-A727-54AC-7EA6-85DF5CD1C89F}"/>
              </a:ext>
            </a:extLst>
          </p:cNvPr>
          <p:cNvSpPr txBox="1">
            <a:spLocks/>
          </p:cNvSpPr>
          <p:nvPr/>
        </p:nvSpPr>
        <p:spPr>
          <a:xfrm>
            <a:off x="3893727" y="162752"/>
            <a:ext cx="3943847"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400" dirty="0"/>
              <a:t>سمات المنتج</a:t>
            </a:r>
          </a:p>
          <a:p>
            <a:pPr algn="ctr"/>
            <a:r>
              <a:rPr lang="en-US" sz="2400" dirty="0">
                <a:solidFill>
                  <a:schemeClr val="tx1"/>
                </a:solidFill>
                <a:latin typeface="Times New Roman" panose="02020603050405020304" pitchFamily="18" charset="0"/>
                <a:ea typeface="+mn-ea"/>
                <a:cs typeface="Times New Roman" panose="02020603050405020304" pitchFamily="18" charset="0"/>
              </a:rPr>
              <a:t>Product Attributes</a:t>
            </a:r>
            <a:endParaRPr lang="ar-EG" sz="2400" dirty="0"/>
          </a:p>
        </p:txBody>
      </p:sp>
      <p:sp>
        <p:nvSpPr>
          <p:cNvPr id="11" name="Content Placeholder 2">
            <a:extLst>
              <a:ext uri="{FF2B5EF4-FFF2-40B4-BE49-F238E27FC236}">
                <a16:creationId xmlns:a16="http://schemas.microsoft.com/office/drawing/2014/main" id="{D9D25452-39F8-C570-0B65-1C2399709E4E}"/>
              </a:ext>
            </a:extLst>
          </p:cNvPr>
          <p:cNvSpPr txBox="1">
            <a:spLocks/>
          </p:cNvSpPr>
          <p:nvPr/>
        </p:nvSpPr>
        <p:spPr>
          <a:xfrm>
            <a:off x="210841" y="1504103"/>
            <a:ext cx="5448049" cy="4692402"/>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Arial" panose="020B0604020202020204" pitchFamily="34" charset="0"/>
              <a:buAutoNum type="arabicPeriod"/>
            </a:pPr>
            <a:r>
              <a:rPr lang="en-US" b="1" dirty="0">
                <a:solidFill>
                  <a:schemeClr val="accent1">
                    <a:lumMod val="75000"/>
                  </a:schemeClr>
                </a:solidFill>
                <a:latin typeface="TimesLTPro-Roman"/>
              </a:rPr>
              <a:t>Product Quality:</a:t>
            </a:r>
            <a:endParaRPr lang="en-US" sz="4000" b="1" dirty="0">
              <a:solidFill>
                <a:schemeClr val="accent1">
                  <a:lumMod val="75000"/>
                </a:schemeClr>
              </a:solidFill>
              <a:latin typeface="TimesLTPro-Roman"/>
            </a:endParaRPr>
          </a:p>
          <a:p>
            <a:pPr lvl="1">
              <a:lnSpc>
                <a:spcPct val="110000"/>
              </a:lnSpc>
            </a:pPr>
            <a:r>
              <a:rPr lang="en-US" dirty="0">
                <a:latin typeface="TimesLTPro-Roman"/>
              </a:rPr>
              <a:t>It is “the characteristics of a product that bear on its ability to satisfy stated or implied customer needs”</a:t>
            </a:r>
          </a:p>
          <a:p>
            <a:pPr lvl="1">
              <a:lnSpc>
                <a:spcPct val="110000"/>
              </a:lnSpc>
            </a:pPr>
            <a:r>
              <a:rPr lang="en-US" dirty="0">
                <a:latin typeface="TimesLTPro-Roman"/>
              </a:rPr>
              <a:t>Siemens defines quality this way: “Quality is when our customers come back, and our products don’t.” </a:t>
            </a:r>
          </a:p>
          <a:p>
            <a:pPr lvl="1">
              <a:lnSpc>
                <a:spcPct val="110000"/>
              </a:lnSpc>
            </a:pPr>
            <a:r>
              <a:rPr lang="en-US" dirty="0">
                <a:latin typeface="TimesLTPro-Roman"/>
              </a:rPr>
              <a:t>Product quality has 2 dimensions: Performance &amp; Conformance</a:t>
            </a:r>
            <a:r>
              <a:rPr lang="en-US" sz="2000" dirty="0">
                <a:latin typeface="TimesLTPro-Roman"/>
              </a:rPr>
              <a:t>.</a:t>
            </a:r>
          </a:p>
          <a:p>
            <a:pPr lvl="2">
              <a:lnSpc>
                <a:spcPct val="110000"/>
              </a:lnSpc>
            </a:pPr>
            <a:r>
              <a:rPr lang="en-US" sz="2400" b="1" dirty="0">
                <a:solidFill>
                  <a:srgbClr val="C00000"/>
                </a:solidFill>
                <a:latin typeface="TimesLTPro-Roman"/>
              </a:rPr>
              <a:t>Performance quality</a:t>
            </a:r>
            <a:r>
              <a:rPr lang="en-US" sz="2400" dirty="0">
                <a:latin typeface="TimesLTPro-Roman"/>
              </a:rPr>
              <a:t>—the product’s ability to perform its functions.</a:t>
            </a:r>
          </a:p>
          <a:p>
            <a:pPr lvl="2">
              <a:lnSpc>
                <a:spcPct val="110000"/>
              </a:lnSpc>
            </a:pPr>
            <a:r>
              <a:rPr lang="en-US" sz="2400" b="1" dirty="0">
                <a:solidFill>
                  <a:srgbClr val="C00000"/>
                </a:solidFill>
                <a:latin typeface="TimesLTPro-Roman"/>
              </a:rPr>
              <a:t>Conformance quality- </a:t>
            </a:r>
            <a:r>
              <a:rPr lang="en-US" sz="2400" dirty="0">
                <a:latin typeface="TimesLTPro-Roman"/>
              </a:rPr>
              <a:t>freedom from defects and consistency in delivering a targeted level of performance.</a:t>
            </a:r>
          </a:p>
          <a:p>
            <a:pPr marL="457200" indent="-457200">
              <a:buFont typeface="+mj-lt"/>
              <a:buAutoNum type="arabicPeriod"/>
            </a:pPr>
            <a:endParaRPr lang="en-US" sz="2400" dirty="0">
              <a:latin typeface="TimesLTPro-Roman"/>
            </a:endParaRPr>
          </a:p>
          <a:p>
            <a:pPr marL="0" indent="0">
              <a:buFont typeface="Arial" panose="020B0604020202020204" pitchFamily="34" charset="0"/>
              <a:buNone/>
            </a:pPr>
            <a:endParaRPr lang="en-US" sz="2400" dirty="0">
              <a:latin typeface="TimesLTPro-Roman"/>
            </a:endParaRPr>
          </a:p>
        </p:txBody>
      </p:sp>
    </p:spTree>
    <p:extLst>
      <p:ext uri="{BB962C8B-B14F-4D97-AF65-F5344CB8AC3E}">
        <p14:creationId xmlns:p14="http://schemas.microsoft.com/office/powerpoint/2010/main" val="484441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C1A06BE4-DD55-526C-5630-19A4CE63393B}"/>
              </a:ext>
            </a:extLst>
          </p:cNvPr>
          <p:cNvSpPr txBox="1">
            <a:spLocks/>
          </p:cNvSpPr>
          <p:nvPr/>
        </p:nvSpPr>
        <p:spPr>
          <a:xfrm>
            <a:off x="4739922" y="1219722"/>
            <a:ext cx="7243830" cy="5090205"/>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l">
              <a:lnSpc>
                <a:spcPct val="110000"/>
              </a:lnSpc>
              <a:buFont typeface="+mj-lt"/>
              <a:buAutoNum type="arabicPeriod" startAt="2"/>
            </a:pPr>
            <a:r>
              <a:rPr lang="en-US" sz="3600" b="1" dirty="0">
                <a:solidFill>
                  <a:schemeClr val="accent1">
                    <a:lumMod val="75000"/>
                  </a:schemeClr>
                </a:solidFill>
                <a:latin typeface="TimesLTPro-Roman"/>
              </a:rPr>
              <a:t>Product Features: </a:t>
            </a:r>
          </a:p>
          <a:p>
            <a:pPr lvl="1">
              <a:lnSpc>
                <a:spcPct val="110000"/>
              </a:lnSpc>
            </a:pPr>
            <a:r>
              <a:rPr lang="en-US" sz="2800" dirty="0">
                <a:latin typeface="TimesLTPro-Roman"/>
              </a:rPr>
              <a:t>A product can be offered with varying features. A stripped-down model, one without any extras, is the starting point. </a:t>
            </a:r>
          </a:p>
          <a:p>
            <a:pPr lvl="1">
              <a:lnSpc>
                <a:spcPct val="110000"/>
              </a:lnSpc>
            </a:pPr>
            <a:endParaRPr lang="en-US" sz="2800" dirty="0">
              <a:latin typeface="TimesLTPro-Roman"/>
            </a:endParaRPr>
          </a:p>
          <a:p>
            <a:pPr lvl="1">
              <a:lnSpc>
                <a:spcPct val="110000"/>
              </a:lnSpc>
            </a:pPr>
            <a:r>
              <a:rPr lang="en-US" sz="2800" dirty="0">
                <a:latin typeface="TimesLTPro-Roman"/>
              </a:rPr>
              <a:t>The company can then create higher-level models by adding more feature</a:t>
            </a:r>
            <a:endParaRPr lang="ar-EG" sz="3600" b="1" dirty="0">
              <a:solidFill>
                <a:schemeClr val="accent1">
                  <a:lumMod val="75000"/>
                </a:schemeClr>
              </a:solidFill>
              <a:latin typeface="TimesLTPro-Roman"/>
            </a:endParaRPr>
          </a:p>
          <a:p>
            <a:pPr marL="0" indent="0" algn="r" rtl="1">
              <a:lnSpc>
                <a:spcPct val="110000"/>
              </a:lnSpc>
              <a:buNone/>
            </a:pPr>
            <a:r>
              <a:rPr lang="ar-SY" sz="3600" b="1" dirty="0">
                <a:solidFill>
                  <a:schemeClr val="accent1">
                    <a:lumMod val="75000"/>
                  </a:schemeClr>
                </a:solidFill>
                <a:latin typeface="TimesLTPro-Roman"/>
              </a:rPr>
              <a:t>2. </a:t>
            </a:r>
            <a:r>
              <a:rPr lang="ar-EG" sz="3600" b="1" dirty="0">
                <a:solidFill>
                  <a:schemeClr val="accent1">
                    <a:lumMod val="75000"/>
                  </a:schemeClr>
                </a:solidFill>
                <a:latin typeface="TimesLTPro-Roman"/>
              </a:rPr>
              <a:t>مواصفات المنتج:</a:t>
            </a:r>
          </a:p>
          <a:p>
            <a:pPr lvl="1" algn="r" rtl="1">
              <a:lnSpc>
                <a:spcPct val="110000"/>
              </a:lnSpc>
            </a:pPr>
            <a:r>
              <a:rPr lang="ar-EG" sz="2800" dirty="0">
                <a:latin typeface="TimesLTPro-Roman"/>
              </a:rPr>
              <a:t>يمكن تقديم منتج بميزات مختلفة. نموذج تجريدي ، نموذج بدون أي إضافات ، هو نقطة البداية. </a:t>
            </a:r>
          </a:p>
          <a:p>
            <a:pPr lvl="1" algn="r" rtl="1">
              <a:lnSpc>
                <a:spcPct val="110000"/>
              </a:lnSpc>
            </a:pPr>
            <a:r>
              <a:rPr lang="ar-EG" sz="2800" dirty="0">
                <a:latin typeface="TimesLTPro-Roman"/>
              </a:rPr>
              <a:t>يمكن للشركة بعد ذلك إنشاء نماذج عالية المستوى عن طريق إضافة المزيد من الميزات</a:t>
            </a:r>
          </a:p>
          <a:p>
            <a:pPr marL="0" indent="0" algn="r" rtl="1">
              <a:buFont typeface="Arial" panose="020B0604020202020204" pitchFamily="34" charset="0"/>
              <a:buNone/>
            </a:pPr>
            <a:endParaRPr lang="en-US" sz="3200" dirty="0">
              <a:latin typeface="TimesLTPro-Roman"/>
            </a:endParaRPr>
          </a:p>
        </p:txBody>
      </p:sp>
      <p:pic>
        <p:nvPicPr>
          <p:cNvPr id="8" name="Picture 7">
            <a:extLst>
              <a:ext uri="{FF2B5EF4-FFF2-40B4-BE49-F238E27FC236}">
                <a16:creationId xmlns:a16="http://schemas.microsoft.com/office/drawing/2014/main" id="{371BCD30-9AE9-A15E-76DF-FB4997D13E9D}"/>
              </a:ext>
            </a:extLst>
          </p:cNvPr>
          <p:cNvPicPr>
            <a:picLocks noChangeAspect="1"/>
          </p:cNvPicPr>
          <p:nvPr/>
        </p:nvPicPr>
        <p:blipFill>
          <a:blip r:embed="rId3"/>
          <a:stretch>
            <a:fillRect/>
          </a:stretch>
        </p:blipFill>
        <p:spPr>
          <a:xfrm>
            <a:off x="342467" y="1421815"/>
            <a:ext cx="4397455" cy="3422801"/>
          </a:xfrm>
          <a:prstGeom prst="rect">
            <a:avLst/>
          </a:prstGeom>
        </p:spPr>
      </p:pic>
      <p:sp>
        <p:nvSpPr>
          <p:cNvPr id="2" name="Title 1">
            <a:extLst>
              <a:ext uri="{FF2B5EF4-FFF2-40B4-BE49-F238E27FC236}">
                <a16:creationId xmlns:a16="http://schemas.microsoft.com/office/drawing/2014/main" id="{0A4D19C8-0A1D-CA7E-6A8D-AD203DDF2702}"/>
              </a:ext>
            </a:extLst>
          </p:cNvPr>
          <p:cNvSpPr txBox="1">
            <a:spLocks/>
          </p:cNvSpPr>
          <p:nvPr/>
        </p:nvSpPr>
        <p:spPr>
          <a:xfrm>
            <a:off x="3497487" y="188072"/>
            <a:ext cx="3929473"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400" dirty="0"/>
              <a:t>سمات المنتج</a:t>
            </a:r>
          </a:p>
          <a:p>
            <a:pPr algn="ctr"/>
            <a:r>
              <a:rPr lang="en-US" sz="2400" dirty="0">
                <a:solidFill>
                  <a:schemeClr val="tx1"/>
                </a:solidFill>
                <a:latin typeface="Times New Roman" panose="02020603050405020304" pitchFamily="18" charset="0"/>
                <a:ea typeface="+mn-ea"/>
                <a:cs typeface="Times New Roman" panose="02020603050405020304" pitchFamily="18" charset="0"/>
              </a:rPr>
              <a:t>Product Attributes</a:t>
            </a:r>
            <a:endParaRPr lang="ar-EG" sz="2400" dirty="0"/>
          </a:p>
        </p:txBody>
      </p:sp>
    </p:spTree>
    <p:extLst>
      <p:ext uri="{BB962C8B-B14F-4D97-AF65-F5344CB8AC3E}">
        <p14:creationId xmlns:p14="http://schemas.microsoft.com/office/powerpoint/2010/main" val="298528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911159"/>
            <a:ext cx="1189414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23E80DCF-8378-771E-A748-EC5B516A4031}"/>
              </a:ext>
            </a:extLst>
          </p:cNvPr>
          <p:cNvSpPr txBox="1">
            <a:spLocks/>
          </p:cNvSpPr>
          <p:nvPr/>
        </p:nvSpPr>
        <p:spPr>
          <a:xfrm>
            <a:off x="5630514" y="1257048"/>
            <a:ext cx="6086813" cy="393960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indent="-742950" algn="r" rtl="1">
              <a:lnSpc>
                <a:spcPct val="110000"/>
              </a:lnSpc>
              <a:buFont typeface="+mj-lt"/>
              <a:buAutoNum type="arabicPeriod" startAt="3"/>
            </a:pPr>
            <a:r>
              <a:rPr lang="ar-EG" sz="3600" b="1" dirty="0">
                <a:solidFill>
                  <a:schemeClr val="accent1">
                    <a:lumMod val="75000"/>
                  </a:schemeClr>
                </a:solidFill>
                <a:latin typeface="TimesLTPro-Roman"/>
              </a:rPr>
              <a:t>نمط المنتج والتصميم:</a:t>
            </a:r>
          </a:p>
          <a:p>
            <a:pPr lvl="1" algn="r" rtl="1"/>
            <a:r>
              <a:rPr lang="ar-EG" b="1" dirty="0">
                <a:solidFill>
                  <a:srgbClr val="C00000"/>
                </a:solidFill>
                <a:latin typeface="TimesLTPro-Roman"/>
              </a:rPr>
              <a:t>النمط</a:t>
            </a:r>
            <a:r>
              <a:rPr lang="en-US" dirty="0">
                <a:latin typeface="TimesLTPro-Roman"/>
              </a:rPr>
              <a:t> </a:t>
            </a:r>
            <a:r>
              <a:rPr lang="ar-EG" dirty="0">
                <a:latin typeface="TimesLTPro-Roman"/>
              </a:rPr>
              <a:t>يصف ببساطة مظهر المنتج.</a:t>
            </a:r>
          </a:p>
          <a:p>
            <a:pPr marL="457200" lvl="1" indent="0" algn="r" rtl="1">
              <a:buFont typeface="Arial" panose="020B0604020202020204" pitchFamily="34" charset="0"/>
              <a:buNone/>
            </a:pPr>
            <a:endParaRPr lang="en-US" dirty="0">
              <a:latin typeface="TimesLTPro-Roman"/>
            </a:endParaRPr>
          </a:p>
          <a:p>
            <a:pPr lvl="1" algn="r" rtl="1"/>
            <a:r>
              <a:rPr lang="ar-EG" b="1" dirty="0">
                <a:solidFill>
                  <a:srgbClr val="C00000"/>
                </a:solidFill>
                <a:latin typeface="TimesLTPro-Roman"/>
              </a:rPr>
              <a:t>التصميم</a:t>
            </a:r>
            <a:r>
              <a:rPr lang="en-US" b="1" dirty="0">
                <a:solidFill>
                  <a:srgbClr val="C00000"/>
                </a:solidFill>
                <a:latin typeface="TimesLTPro-Roman"/>
              </a:rPr>
              <a:t> </a:t>
            </a:r>
            <a:r>
              <a:rPr lang="en-US" sz="1800" i="1" dirty="0">
                <a:latin typeface="TimesLTPro-Italic"/>
              </a:rPr>
              <a:t> </a:t>
            </a:r>
            <a:r>
              <a:rPr lang="ar-EG" sz="1800" b="1" dirty="0">
                <a:latin typeface="Simplified Arabic" panose="02020603050405020304" pitchFamily="18" charset="-78"/>
                <a:cs typeface="Simplified Arabic" panose="02020603050405020304" pitchFamily="18" charset="-78"/>
              </a:rPr>
              <a:t>يسهم في فائدة المنتج وكذلك في مظهره</a:t>
            </a:r>
            <a:r>
              <a:rPr lang="ar-EG" sz="1800" i="1" dirty="0">
                <a:latin typeface="TimesLTPro-Italic"/>
              </a:rPr>
              <a:t>.</a:t>
            </a:r>
            <a:endParaRPr lang="en-US" dirty="0">
              <a:latin typeface="TimesLTPro-Roman"/>
            </a:endParaRPr>
          </a:p>
        </p:txBody>
      </p:sp>
      <p:pic>
        <p:nvPicPr>
          <p:cNvPr id="8" name="Picture 2" descr="Sonos will release a new app and operating system for its speakers in June  - The Verge">
            <a:extLst>
              <a:ext uri="{FF2B5EF4-FFF2-40B4-BE49-F238E27FC236}">
                <a16:creationId xmlns:a16="http://schemas.microsoft.com/office/drawing/2014/main" id="{C2A7F1B6-2833-6C19-D537-9C8F51AAA8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4452" y="1166000"/>
            <a:ext cx="3109252" cy="206906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E911726-2D4D-D71B-D19F-6203038F392F}"/>
              </a:ext>
            </a:extLst>
          </p:cNvPr>
          <p:cNvSpPr txBox="1"/>
          <p:nvPr/>
        </p:nvSpPr>
        <p:spPr>
          <a:xfrm>
            <a:off x="579308" y="3322509"/>
            <a:ext cx="5674337" cy="2031325"/>
          </a:xfrm>
          <a:prstGeom prst="rect">
            <a:avLst/>
          </a:prstGeom>
          <a:noFill/>
        </p:spPr>
        <p:txBody>
          <a:bodyPr wrap="square">
            <a:spAutoFit/>
          </a:bodyPr>
          <a:lstStyle/>
          <a:p>
            <a:pPr algn="r" rtl="1"/>
            <a:r>
              <a:rPr lang="en-US" dirty="0"/>
              <a:t>a wireless speaker system that’s not just stylish but also easy to set up, easy to use, and easy to move to meet changing needs. ( No need for </a:t>
            </a:r>
            <a:r>
              <a:rPr lang="en-US" sz="1800" b="0" i="0" u="none" strike="noStrike" baseline="0" dirty="0">
                <a:latin typeface="TimesLTPro-Roman"/>
              </a:rPr>
              <a:t>routing wires through walls, </a:t>
            </a:r>
            <a:r>
              <a:rPr lang="en-US" dirty="0"/>
              <a:t>complex installation…)</a:t>
            </a:r>
            <a:endParaRPr lang="ar-EG" dirty="0"/>
          </a:p>
          <a:p>
            <a:pPr algn="r" rtl="1"/>
            <a:r>
              <a:rPr lang="ar-EG" dirty="0"/>
              <a:t>نظام مكبر صوت لاسلكي ليس أنيقا فحسب ، بل سهل الإعداد أيضا وسهل الاستخدام وسهل النقل لتلبية الاحتياجات المتغيرة. (لا حاجة لتوجيه الأسلاك عبر الجدران أو التركيب المعقد ...)</a:t>
            </a:r>
          </a:p>
        </p:txBody>
      </p:sp>
      <p:sp>
        <p:nvSpPr>
          <p:cNvPr id="2" name="Title 1">
            <a:extLst>
              <a:ext uri="{FF2B5EF4-FFF2-40B4-BE49-F238E27FC236}">
                <a16:creationId xmlns:a16="http://schemas.microsoft.com/office/drawing/2014/main" id="{08B610DB-78DC-0D65-D83D-43C1481BADF3}"/>
              </a:ext>
            </a:extLst>
          </p:cNvPr>
          <p:cNvSpPr txBox="1">
            <a:spLocks/>
          </p:cNvSpPr>
          <p:nvPr/>
        </p:nvSpPr>
        <p:spPr>
          <a:xfrm>
            <a:off x="3964847" y="67890"/>
            <a:ext cx="3929473"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400" dirty="0"/>
              <a:t>سمات المنتج</a:t>
            </a:r>
          </a:p>
          <a:p>
            <a:pPr algn="ctr"/>
            <a:r>
              <a:rPr lang="en-US" sz="2400" dirty="0">
                <a:solidFill>
                  <a:schemeClr val="tx1"/>
                </a:solidFill>
                <a:latin typeface="Times New Roman" panose="02020603050405020304" pitchFamily="18" charset="0"/>
                <a:ea typeface="+mn-ea"/>
                <a:cs typeface="Times New Roman" panose="02020603050405020304" pitchFamily="18" charset="0"/>
              </a:rPr>
              <a:t>Product Attributes</a:t>
            </a:r>
            <a:endParaRPr lang="ar-EG" sz="2400" dirty="0"/>
          </a:p>
        </p:txBody>
      </p:sp>
      <p:sp>
        <p:nvSpPr>
          <p:cNvPr id="12" name="Content Placeholder 2">
            <a:extLst>
              <a:ext uri="{FF2B5EF4-FFF2-40B4-BE49-F238E27FC236}">
                <a16:creationId xmlns:a16="http://schemas.microsoft.com/office/drawing/2014/main" id="{727B1F6F-9D78-3B3B-987D-F2867FBA00A1}"/>
              </a:ext>
            </a:extLst>
          </p:cNvPr>
          <p:cNvSpPr txBox="1">
            <a:spLocks/>
          </p:cNvSpPr>
          <p:nvPr/>
        </p:nvSpPr>
        <p:spPr>
          <a:xfrm>
            <a:off x="6417838" y="3682428"/>
            <a:ext cx="5463681" cy="2648196"/>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indent="-742950">
              <a:lnSpc>
                <a:spcPct val="110000"/>
              </a:lnSpc>
              <a:buFont typeface="+mj-lt"/>
              <a:buAutoNum type="arabicPeriod" startAt="3"/>
            </a:pPr>
            <a:r>
              <a:rPr lang="en-US" sz="3600" b="1" dirty="0">
                <a:solidFill>
                  <a:schemeClr val="accent1">
                    <a:lumMod val="75000"/>
                  </a:schemeClr>
                </a:solidFill>
                <a:latin typeface="TimesLTPro-Roman"/>
              </a:rPr>
              <a:t>Product style and Design:</a:t>
            </a:r>
          </a:p>
          <a:p>
            <a:pPr lvl="1"/>
            <a:r>
              <a:rPr lang="en-US" b="1" dirty="0">
                <a:solidFill>
                  <a:srgbClr val="C00000"/>
                </a:solidFill>
                <a:latin typeface="TimesLTPro-Roman"/>
              </a:rPr>
              <a:t>Style</a:t>
            </a:r>
            <a:r>
              <a:rPr lang="en-US" dirty="0">
                <a:latin typeface="TimesLTPro-Roman"/>
              </a:rPr>
              <a:t> simply describes the appearance of a product.</a:t>
            </a:r>
          </a:p>
          <a:p>
            <a:pPr marL="457200" lvl="1" indent="0">
              <a:buFont typeface="Arial" panose="020B0604020202020204" pitchFamily="34" charset="0"/>
              <a:buNone/>
            </a:pPr>
            <a:endParaRPr lang="en-US" dirty="0">
              <a:latin typeface="TimesLTPro-Roman"/>
            </a:endParaRPr>
          </a:p>
          <a:p>
            <a:pPr lvl="1"/>
            <a:r>
              <a:rPr lang="en-US" b="1" dirty="0">
                <a:solidFill>
                  <a:srgbClr val="C00000"/>
                </a:solidFill>
                <a:latin typeface="TimesLTPro-Roman"/>
              </a:rPr>
              <a:t>Design</a:t>
            </a:r>
            <a:r>
              <a:rPr lang="en-US" sz="1800" i="1" dirty="0">
                <a:latin typeface="TimesLTPro-Italic"/>
              </a:rPr>
              <a:t>  </a:t>
            </a:r>
            <a:r>
              <a:rPr lang="en-US" dirty="0">
                <a:latin typeface="TimesLTPro-Roman"/>
              </a:rPr>
              <a:t>contributes to a product’s usefulness as well as to its looks.</a:t>
            </a:r>
          </a:p>
        </p:txBody>
      </p:sp>
    </p:spTree>
    <p:extLst>
      <p:ext uri="{BB962C8B-B14F-4D97-AF65-F5344CB8AC3E}">
        <p14:creationId xmlns:p14="http://schemas.microsoft.com/office/powerpoint/2010/main" val="923396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8F142F8F-804E-B644-88FD-47119DB49AE8}"/>
              </a:ext>
            </a:extLst>
          </p:cNvPr>
          <p:cNvSpPr txBox="1">
            <a:spLocks/>
          </p:cNvSpPr>
          <p:nvPr/>
        </p:nvSpPr>
        <p:spPr>
          <a:xfrm>
            <a:off x="3456413" y="188072"/>
            <a:ext cx="2707234"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400" dirty="0"/>
              <a:t> العلامات التجاري</a:t>
            </a:r>
            <a:r>
              <a:rPr lang="ar-SY" sz="2400" dirty="0"/>
              <a:t>ة</a:t>
            </a:r>
            <a:endParaRPr lang="ar-EG" sz="2400" dirty="0"/>
          </a:p>
          <a:p>
            <a:pPr algn="ctr"/>
            <a:r>
              <a:rPr lang="en-US" sz="2400" dirty="0"/>
              <a:t>Branding</a:t>
            </a:r>
          </a:p>
        </p:txBody>
      </p:sp>
      <p:sp>
        <p:nvSpPr>
          <p:cNvPr id="3" name="Content Placeholder 2">
            <a:extLst>
              <a:ext uri="{FF2B5EF4-FFF2-40B4-BE49-F238E27FC236}">
                <a16:creationId xmlns:a16="http://schemas.microsoft.com/office/drawing/2014/main" id="{0247F5ED-7851-F6D7-838D-0846D0A58194}"/>
              </a:ext>
            </a:extLst>
          </p:cNvPr>
          <p:cNvSpPr txBox="1">
            <a:spLocks/>
          </p:cNvSpPr>
          <p:nvPr/>
        </p:nvSpPr>
        <p:spPr>
          <a:xfrm>
            <a:off x="761189" y="1792546"/>
            <a:ext cx="10669622" cy="4088792"/>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3600" b="1" dirty="0">
                <a:solidFill>
                  <a:srgbClr val="C00000"/>
                </a:solidFill>
                <a:latin typeface="TimesLTPro-Roman"/>
              </a:rPr>
              <a:t>Brand: </a:t>
            </a:r>
            <a:r>
              <a:rPr lang="en-US" sz="4000" dirty="0">
                <a:solidFill>
                  <a:schemeClr val="accent1">
                    <a:lumMod val="75000"/>
                  </a:schemeClr>
                </a:solidFill>
                <a:latin typeface="TimesLTPro-Roman"/>
              </a:rPr>
              <a:t>“</a:t>
            </a:r>
            <a:r>
              <a:rPr lang="en-US" sz="3200" dirty="0">
                <a:latin typeface="TimesLTPro-Roman"/>
              </a:rPr>
              <a:t>A name, term, sign, symbol, or design or a combination of these that identifies the products of one seller or group of sellers and differentiates them from those of competitors”.</a:t>
            </a:r>
            <a:endParaRPr lang="en-US" sz="1100" dirty="0">
              <a:latin typeface="TimesLTPro-Roman"/>
            </a:endParaRPr>
          </a:p>
          <a:p>
            <a:pPr algn="l">
              <a:lnSpc>
                <a:spcPct val="110000"/>
              </a:lnSpc>
            </a:pPr>
            <a:r>
              <a:rPr lang="en-US" sz="3200" dirty="0">
                <a:latin typeface="TimesLTPro-Roman"/>
              </a:rPr>
              <a:t>Brands represent consumers’ perceptions and feelings about a product and its performance—everything that the product means to consumers.</a:t>
            </a:r>
            <a:endParaRPr lang="en-US" sz="3200" b="1" dirty="0">
              <a:solidFill>
                <a:srgbClr val="C00000"/>
              </a:solidFill>
              <a:latin typeface="TimesLTPro-Roman"/>
            </a:endParaRPr>
          </a:p>
          <a:p>
            <a:pPr algn="r" rtl="1">
              <a:lnSpc>
                <a:spcPct val="100000"/>
              </a:lnSpc>
            </a:pPr>
            <a:r>
              <a:rPr lang="ar-EG" sz="3200" b="1" dirty="0">
                <a:solidFill>
                  <a:srgbClr val="C00000"/>
                </a:solidFill>
                <a:latin typeface="TimesLTPro-Roman"/>
              </a:rPr>
              <a:t>العلامة التجارية:</a:t>
            </a:r>
            <a:r>
              <a:rPr lang="en-US" sz="3200" b="1" dirty="0">
                <a:solidFill>
                  <a:srgbClr val="C00000"/>
                </a:solidFill>
                <a:latin typeface="TimesLTPro-Roman"/>
              </a:rPr>
              <a:t> </a:t>
            </a:r>
            <a:r>
              <a:rPr lang="ar-SY" sz="3200" b="1" dirty="0">
                <a:latin typeface="TimesLTPro-Roman"/>
              </a:rPr>
              <a:t>"</a:t>
            </a:r>
            <a:r>
              <a:rPr lang="ar-EG" dirty="0">
                <a:latin typeface="TimesLTPro-Roman"/>
              </a:rPr>
              <a:t>اسم أو مصطلح أو علامة أو رمز أو تصميم أو مزيج من هذه الأشياء التي تحدد منتجات بائع واحد أو مجموعة من البائعين وتميزها عن منتجات المنافسين </a:t>
            </a:r>
            <a:r>
              <a:rPr lang="ar-EG" b="1" dirty="0">
                <a:latin typeface="TimesLTPro-Roman"/>
              </a:rPr>
              <a:t>"</a:t>
            </a:r>
            <a:r>
              <a:rPr lang="ar-EG" dirty="0">
                <a:latin typeface="TimesLTPro-Roman"/>
              </a:rPr>
              <a:t>.</a:t>
            </a:r>
            <a:endParaRPr lang="en-US" sz="1050" dirty="0">
              <a:latin typeface="TimesLTPro-Roman"/>
            </a:endParaRPr>
          </a:p>
          <a:p>
            <a:pPr algn="r" rtl="1">
              <a:lnSpc>
                <a:spcPct val="110000"/>
              </a:lnSpc>
            </a:pPr>
            <a:r>
              <a:rPr lang="ar-EG" dirty="0">
                <a:latin typeface="TimesLTPro-Roman"/>
              </a:rPr>
              <a:t>تمثل العلامات التجارية تصورات المستهلكين ومشاعرهم حول المنتج وأدائه - كل ما يعنيه المنتج للمستهلكين.</a:t>
            </a:r>
          </a:p>
        </p:txBody>
      </p:sp>
    </p:spTree>
    <p:extLst>
      <p:ext uri="{BB962C8B-B14F-4D97-AF65-F5344CB8AC3E}">
        <p14:creationId xmlns:p14="http://schemas.microsoft.com/office/powerpoint/2010/main" val="396585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193665E9-411C-2A21-A206-5221BCAA6419}"/>
              </a:ext>
            </a:extLst>
          </p:cNvPr>
          <p:cNvSpPr txBox="1">
            <a:spLocks/>
          </p:cNvSpPr>
          <p:nvPr/>
        </p:nvSpPr>
        <p:spPr>
          <a:xfrm>
            <a:off x="508000" y="1303522"/>
            <a:ext cx="11379200" cy="515167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dirty="0">
                <a:latin typeface="TimesLTPro-Roman"/>
                <a:cs typeface="+mj-cs"/>
              </a:rPr>
              <a:t>Brands exist in the heads of consumers: “Products are created in the factory, but brands are created in the mind.”</a:t>
            </a:r>
          </a:p>
          <a:p>
            <a:pPr algn="l">
              <a:lnSpc>
                <a:spcPct val="100000"/>
              </a:lnSpc>
            </a:pPr>
            <a:r>
              <a:rPr lang="en-US" sz="2000" dirty="0">
                <a:latin typeface="TimesLTPro-Roman"/>
                <a:cs typeface="+mj-cs"/>
              </a:rPr>
              <a:t>A powerful brand has high brand equity. </a:t>
            </a:r>
          </a:p>
          <a:p>
            <a:pPr algn="l">
              <a:lnSpc>
                <a:spcPct val="100000"/>
              </a:lnSpc>
            </a:pPr>
            <a:r>
              <a:rPr lang="en-US" sz="2000" b="1" dirty="0">
                <a:solidFill>
                  <a:srgbClr val="C00000"/>
                </a:solidFill>
                <a:latin typeface="TimesLTPro-Roman"/>
                <a:cs typeface="+mj-cs"/>
              </a:rPr>
              <a:t>Brand equity </a:t>
            </a:r>
            <a:r>
              <a:rPr lang="en-US" sz="2000" dirty="0">
                <a:latin typeface="TimesLTPro-Roman"/>
                <a:cs typeface="+mj-cs"/>
              </a:rPr>
              <a:t>is the differential effect that knowing the brand name has on customer response to the product and its marketing. It’s a measure of the brand’s ability to capture consumer preference and loyalty. A brand has positive brand equity when consumers react more favorably to it than to a generic or unbranded version of the same product. It has negative brand equity if consumers react less favorably than to an unbranded version.</a:t>
            </a:r>
          </a:p>
          <a:p>
            <a:pPr algn="just" rtl="1">
              <a:lnSpc>
                <a:spcPct val="100000"/>
              </a:lnSpc>
            </a:pPr>
            <a:r>
              <a:rPr lang="ar-EG" sz="2000" dirty="0">
                <a:latin typeface="Simplified Arabic" panose="02020603050405020304" pitchFamily="18" charset="-78"/>
                <a:cs typeface="Simplified Arabic" panose="02020603050405020304" pitchFamily="18" charset="-78"/>
              </a:rPr>
              <a:t>توجد العلامات التجارية في عقول المستهلكين: "يتم إنشاء المنتجات في المصنع ، ولكن يتم إنشاء العلامات التجارية في العقل".</a:t>
            </a:r>
          </a:p>
          <a:p>
            <a:pPr algn="just" rtl="1">
              <a:lnSpc>
                <a:spcPct val="100000"/>
              </a:lnSpc>
            </a:pPr>
            <a:r>
              <a:rPr lang="ar-EG" sz="2000" dirty="0">
                <a:latin typeface="Simplified Arabic" panose="02020603050405020304" pitchFamily="18" charset="-78"/>
                <a:cs typeface="Simplified Arabic" panose="02020603050405020304" pitchFamily="18" charset="-78"/>
              </a:rPr>
              <a:t>العلامة التجارية القوية لديها حقوق ملكية عالية للعلامة التجارية. </a:t>
            </a:r>
          </a:p>
          <a:p>
            <a:pPr algn="just" rtl="1">
              <a:lnSpc>
                <a:spcPct val="100000"/>
              </a:lnSpc>
            </a:pPr>
            <a:r>
              <a:rPr lang="ar-EG" sz="2000" dirty="0">
                <a:solidFill>
                  <a:srgbClr val="FF0000"/>
                </a:solidFill>
                <a:latin typeface="Simplified Arabic" panose="02020603050405020304" pitchFamily="18" charset="-78"/>
                <a:cs typeface="Simplified Arabic" panose="02020603050405020304" pitchFamily="18" charset="-78"/>
              </a:rPr>
              <a:t>حقوق ملكية العلامة التجارية </a:t>
            </a:r>
            <a:r>
              <a:rPr lang="ar-EG" sz="2000" dirty="0">
                <a:latin typeface="Simplified Arabic" panose="02020603050405020304" pitchFamily="18" charset="-78"/>
                <a:cs typeface="Simplified Arabic" panose="02020603050405020304" pitchFamily="18" charset="-78"/>
              </a:rPr>
              <a:t>هي التأثير التفاضلي الذي تحدثه معرفة اسم العلامة التجارية على استجابة العملاء للمنتج وتسويقه. إنه مقياس لقدرة العلامة التجارية على جذب تفضيلات المستهلك وولائه. تتمتع العلامة التجارية برصيد إيجابي عندما يتفاعل المستهلكون معها بشكل إيجابي أكثر من الإصدار العام أو أي اصدار أخر</a:t>
            </a:r>
            <a:r>
              <a:rPr lang="en-US" sz="2000" dirty="0">
                <a:latin typeface="Simplified Arabic" panose="02020603050405020304" pitchFamily="18" charset="-78"/>
                <a:cs typeface="Simplified Arabic" panose="02020603050405020304" pitchFamily="18" charset="-78"/>
              </a:rPr>
              <a:t> </a:t>
            </a:r>
            <a:r>
              <a:rPr lang="ar-EG" sz="2000" dirty="0">
                <a:latin typeface="Simplified Arabic" panose="02020603050405020304" pitchFamily="18" charset="-78"/>
                <a:cs typeface="Simplified Arabic" panose="02020603050405020304" pitchFamily="18" charset="-78"/>
              </a:rPr>
              <a:t>غير هذ</a:t>
            </a:r>
            <a:r>
              <a:rPr lang="ar-SY" sz="2000" dirty="0">
                <a:latin typeface="Simplified Arabic" panose="02020603050405020304" pitchFamily="18" charset="-78"/>
                <a:cs typeface="Simplified Arabic" panose="02020603050405020304" pitchFamily="18" charset="-78"/>
              </a:rPr>
              <a:t>ه</a:t>
            </a:r>
            <a:r>
              <a:rPr lang="ar-EG" sz="2000" dirty="0">
                <a:latin typeface="Simplified Arabic" panose="02020603050405020304" pitchFamily="18" charset="-78"/>
                <a:cs typeface="Simplified Arabic" panose="02020603050405020304" pitchFamily="18" charset="-78"/>
              </a:rPr>
              <a:t> العلامة التجارية من نفس المنتج. و على العكس ، تكون حقوق ملكية سلبية للعلامة التجارية إذا كان رد فعل المستهلكين أقل إيجابية من الإصدار الذي لا يحمل علامة تجارية.</a:t>
            </a:r>
          </a:p>
        </p:txBody>
      </p:sp>
      <p:sp>
        <p:nvSpPr>
          <p:cNvPr id="8" name="Title 1">
            <a:extLst>
              <a:ext uri="{FF2B5EF4-FFF2-40B4-BE49-F238E27FC236}">
                <a16:creationId xmlns:a16="http://schemas.microsoft.com/office/drawing/2014/main" id="{B57DAFAF-48DD-6C9E-80CC-97F2B8D0657B}"/>
              </a:ext>
            </a:extLst>
          </p:cNvPr>
          <p:cNvSpPr txBox="1">
            <a:spLocks/>
          </p:cNvSpPr>
          <p:nvPr/>
        </p:nvSpPr>
        <p:spPr>
          <a:xfrm>
            <a:off x="3456413" y="188072"/>
            <a:ext cx="2707234"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400" dirty="0"/>
              <a:t> العلامات التجاري</a:t>
            </a:r>
            <a:r>
              <a:rPr lang="ar-SY" sz="2400" dirty="0"/>
              <a:t>ة</a:t>
            </a:r>
            <a:endParaRPr lang="ar-EG" sz="2400" dirty="0"/>
          </a:p>
          <a:p>
            <a:pPr algn="ctr"/>
            <a:r>
              <a:rPr lang="en-US" sz="2400" dirty="0"/>
              <a:t>Branding</a:t>
            </a:r>
          </a:p>
        </p:txBody>
      </p:sp>
    </p:spTree>
    <p:extLst>
      <p:ext uri="{BB962C8B-B14F-4D97-AF65-F5344CB8AC3E}">
        <p14:creationId xmlns:p14="http://schemas.microsoft.com/office/powerpoint/2010/main" val="1515832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921412"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60FFD11B-A4AD-D94B-04A5-03749AA25ED3}"/>
              </a:ext>
            </a:extLst>
          </p:cNvPr>
          <p:cNvSpPr txBox="1">
            <a:spLocks/>
          </p:cNvSpPr>
          <p:nvPr/>
        </p:nvSpPr>
        <p:spPr>
          <a:xfrm>
            <a:off x="416560" y="1166000"/>
            <a:ext cx="11297920" cy="5349099"/>
          </a:xfrm>
          <a:prstGeom prst="rect">
            <a:avLst/>
          </a:prstGeom>
        </p:spPr>
        <p:txBody>
          <a:bodyPr>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endParaRPr lang="en-US" sz="4100" b="1" dirty="0">
              <a:solidFill>
                <a:srgbClr val="C00000"/>
              </a:solidFill>
              <a:latin typeface="TimesLTPro-Roman"/>
            </a:endParaRPr>
          </a:p>
          <a:p>
            <a:pPr marL="0" indent="0" algn="l">
              <a:buNone/>
            </a:pPr>
            <a:r>
              <a:rPr lang="en-US" sz="5400" b="1" dirty="0">
                <a:solidFill>
                  <a:srgbClr val="C00000"/>
                </a:solidFill>
                <a:latin typeface="TimesLTPro-Roman"/>
              </a:rPr>
              <a:t>Brand Positioning: </a:t>
            </a:r>
          </a:p>
          <a:p>
            <a:pPr marL="514350" indent="-514350" algn="l">
              <a:lnSpc>
                <a:spcPct val="110000"/>
              </a:lnSpc>
              <a:buFont typeface="+mj-lt"/>
              <a:buAutoNum type="arabicPeriod"/>
            </a:pPr>
            <a:r>
              <a:rPr lang="en-US" sz="4400" dirty="0">
                <a:latin typeface="TimesLTPro-Roman"/>
              </a:rPr>
              <a:t>At the lowest level, they can position the brand on </a:t>
            </a:r>
            <a:r>
              <a:rPr lang="en-US" sz="4400" i="1" dirty="0">
                <a:solidFill>
                  <a:schemeClr val="accent6">
                    <a:lumMod val="75000"/>
                  </a:schemeClr>
                </a:solidFill>
                <a:latin typeface="TimesLTPro-Roman"/>
              </a:rPr>
              <a:t>product attributes</a:t>
            </a:r>
            <a:r>
              <a:rPr lang="en-US" sz="4400" dirty="0">
                <a:latin typeface="TimesLTPro-Roman"/>
              </a:rPr>
              <a:t>. however, attributes are the least desirable level for brand positioning. Competitors can easily copy attributes. More important, customers are not interested in attributes as such—they are interested in what the attributes will do for them.</a:t>
            </a:r>
          </a:p>
          <a:p>
            <a:pPr marL="514350" indent="-514350" algn="l">
              <a:lnSpc>
                <a:spcPct val="110000"/>
              </a:lnSpc>
              <a:buFont typeface="+mj-lt"/>
              <a:buAutoNum type="arabicPeriod"/>
            </a:pPr>
            <a:r>
              <a:rPr lang="en-US" sz="4400" dirty="0">
                <a:latin typeface="TimesLTPro-Roman"/>
              </a:rPr>
              <a:t>A brand can be better positioned by associating its name with </a:t>
            </a:r>
            <a:r>
              <a:rPr lang="en-US" sz="4400" i="1" dirty="0">
                <a:solidFill>
                  <a:schemeClr val="accent6">
                    <a:lumMod val="75000"/>
                  </a:schemeClr>
                </a:solidFill>
                <a:latin typeface="TimesLTPro-Roman"/>
              </a:rPr>
              <a:t>a desirable benefit.</a:t>
            </a:r>
            <a:r>
              <a:rPr lang="en-US" sz="4400" dirty="0">
                <a:latin typeface="TimesLTPro-Roman"/>
              </a:rPr>
              <a:t>  Exp: Nike (performance), and Instagram (capturing and sharing moments).</a:t>
            </a:r>
          </a:p>
          <a:p>
            <a:pPr marL="514350" indent="-514350" algn="l">
              <a:lnSpc>
                <a:spcPct val="110000"/>
              </a:lnSpc>
              <a:buFont typeface="+mj-lt"/>
              <a:buAutoNum type="arabicPeriod"/>
            </a:pPr>
            <a:r>
              <a:rPr lang="en-US" sz="4400" dirty="0">
                <a:latin typeface="TimesLTPro-Roman"/>
              </a:rPr>
              <a:t>The strongest brands go beyond attribute or benefit positioning. They are positioned on</a:t>
            </a:r>
            <a:r>
              <a:rPr lang="en-US" sz="4400" i="1" dirty="0">
                <a:solidFill>
                  <a:schemeClr val="accent6">
                    <a:lumMod val="75000"/>
                  </a:schemeClr>
                </a:solidFill>
                <a:latin typeface="TimesLTPro-Roman"/>
              </a:rPr>
              <a:t> strong beliefs and values</a:t>
            </a:r>
            <a:r>
              <a:rPr lang="en-US" sz="4400" dirty="0">
                <a:latin typeface="TimesLTPro-Roman"/>
              </a:rPr>
              <a:t>, engaging customers on a deep, emotional level.</a:t>
            </a:r>
            <a:endParaRPr lang="en-US" sz="4100" b="1" dirty="0">
              <a:solidFill>
                <a:srgbClr val="C00000"/>
              </a:solidFill>
              <a:latin typeface="TimesLTPro-Roman"/>
            </a:endParaRPr>
          </a:p>
          <a:p>
            <a:pPr marL="0" indent="0" algn="r" rtl="1">
              <a:buFont typeface="Arial" panose="020B0604020202020204" pitchFamily="34" charset="0"/>
              <a:buNone/>
            </a:pPr>
            <a:r>
              <a:rPr lang="ar-EG" sz="6000" b="1" dirty="0">
                <a:solidFill>
                  <a:srgbClr val="C00000"/>
                </a:solidFill>
                <a:latin typeface="TimesLTPro-Roman"/>
              </a:rPr>
              <a:t>تحديد مكانة العلامة التجارية: </a:t>
            </a:r>
          </a:p>
          <a:p>
            <a:pPr marL="514350" indent="-514350" algn="r" rtl="1">
              <a:lnSpc>
                <a:spcPct val="110000"/>
              </a:lnSpc>
              <a:buFont typeface="+mj-lt"/>
              <a:buAutoNum type="arabicPeriod"/>
            </a:pPr>
            <a:r>
              <a:rPr lang="ar-EG" sz="4500" dirty="0">
                <a:latin typeface="TimesLTPro-Roman"/>
              </a:rPr>
              <a:t>كحد أدنى، يمكن بناء مكانة العلامة التجارية على أساس سمات المنتج. ولكن، السمات هي أقل مستوى مرغوب فيه لوضع العلامة التجارية لأنه يمكن للمنافسين نسخ السمات بسهولة. والأهم من ذلك ، أن العملاء لا يهتمون بالسمات على هذا النحو - فهم مهتمون بما ستفعله السمات لهم.</a:t>
            </a:r>
          </a:p>
          <a:p>
            <a:pPr marL="514350" indent="-514350" algn="r" rtl="1">
              <a:lnSpc>
                <a:spcPct val="110000"/>
              </a:lnSpc>
              <a:buFont typeface="+mj-lt"/>
              <a:buAutoNum type="arabicPeriod"/>
            </a:pPr>
            <a:r>
              <a:rPr lang="ar-EG" sz="4500" dirty="0">
                <a:latin typeface="TimesLTPro-Roman"/>
              </a:rPr>
              <a:t>يمكن تحديد مكانة العلامة التجارية بشكل أفضل من خلال ربط اسمها بفائدة مرغوبة. </a:t>
            </a:r>
            <a:r>
              <a:rPr lang="en-US" sz="4500" dirty="0">
                <a:latin typeface="TimesLTPro-Roman"/>
              </a:rPr>
              <a:t>: Nike </a:t>
            </a:r>
            <a:r>
              <a:rPr lang="ar-EG" sz="4500" dirty="0">
                <a:latin typeface="TimesLTPro-Roman"/>
              </a:rPr>
              <a:t>الأداء ، و </a:t>
            </a:r>
            <a:r>
              <a:rPr lang="en-US" sz="4500" dirty="0">
                <a:latin typeface="TimesLTPro-Roman"/>
              </a:rPr>
              <a:t>Instagram </a:t>
            </a:r>
            <a:r>
              <a:rPr lang="ar-EG" sz="4500" dirty="0">
                <a:latin typeface="TimesLTPro-Roman"/>
              </a:rPr>
              <a:t> : التقاط اللحظات ومشاركتها.</a:t>
            </a:r>
          </a:p>
          <a:p>
            <a:pPr marL="514350" indent="-514350" algn="r" rtl="1">
              <a:lnSpc>
                <a:spcPct val="110000"/>
              </a:lnSpc>
              <a:buFont typeface="+mj-lt"/>
              <a:buAutoNum type="arabicPeriod"/>
            </a:pPr>
            <a:r>
              <a:rPr lang="ar-EG" sz="4500" dirty="0">
                <a:latin typeface="TimesLTPro-Roman"/>
              </a:rPr>
              <a:t>أقوى العلامات التجارية تتجاوز السمة أو تحديد موقع الفائدة. يتم بناءها على معتقدات وقيم قوية ، وإشراك العملاء على مستوى عاطفي عميق.</a:t>
            </a:r>
          </a:p>
        </p:txBody>
      </p:sp>
      <p:sp>
        <p:nvSpPr>
          <p:cNvPr id="8" name="Title 1">
            <a:extLst>
              <a:ext uri="{FF2B5EF4-FFF2-40B4-BE49-F238E27FC236}">
                <a16:creationId xmlns:a16="http://schemas.microsoft.com/office/drawing/2014/main" id="{7BF86E19-F562-C0D2-C703-104C96E35FF4}"/>
              </a:ext>
            </a:extLst>
          </p:cNvPr>
          <p:cNvSpPr txBox="1">
            <a:spLocks/>
          </p:cNvSpPr>
          <p:nvPr/>
        </p:nvSpPr>
        <p:spPr>
          <a:xfrm>
            <a:off x="3456413" y="188072"/>
            <a:ext cx="2707234"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400" dirty="0"/>
              <a:t> العلامات التجاري</a:t>
            </a:r>
            <a:r>
              <a:rPr lang="ar-SY" sz="2400" dirty="0"/>
              <a:t>ة</a:t>
            </a:r>
            <a:endParaRPr lang="ar-EG" sz="2400" dirty="0"/>
          </a:p>
          <a:p>
            <a:pPr algn="ctr"/>
            <a:r>
              <a:rPr lang="en-US" sz="2400" dirty="0"/>
              <a:t>Branding</a:t>
            </a:r>
          </a:p>
        </p:txBody>
      </p:sp>
    </p:spTree>
    <p:extLst>
      <p:ext uri="{BB962C8B-B14F-4D97-AF65-F5344CB8AC3E}">
        <p14:creationId xmlns:p14="http://schemas.microsoft.com/office/powerpoint/2010/main" val="818482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043C3E68-1024-2C5B-B692-CED064C2069D}"/>
              </a:ext>
            </a:extLst>
          </p:cNvPr>
          <p:cNvSpPr txBox="1">
            <a:spLocks/>
          </p:cNvSpPr>
          <p:nvPr/>
        </p:nvSpPr>
        <p:spPr>
          <a:xfrm>
            <a:off x="927099" y="257460"/>
            <a:ext cx="6542417"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rtl="1"/>
            <a:r>
              <a:rPr lang="ar-EG" sz="2000" dirty="0"/>
              <a:t>مثال على تحديد مكانة العلامة التجارية</a:t>
            </a:r>
            <a:endParaRPr lang="en-US" sz="2000" dirty="0"/>
          </a:p>
          <a:p>
            <a:pPr algn="ctr" rtl="1"/>
            <a:r>
              <a:rPr lang="en-US" sz="2000" dirty="0">
                <a:solidFill>
                  <a:schemeClr val="tx1"/>
                </a:solidFill>
                <a:latin typeface="Times New Roman" panose="02020603050405020304" pitchFamily="18" charset="0"/>
                <a:ea typeface="+mn-ea"/>
                <a:cs typeface="Times New Roman" panose="02020603050405020304" pitchFamily="18" charset="0"/>
              </a:rPr>
              <a:t>BRANDING POSITIONING EXAMPLE</a:t>
            </a:r>
            <a:endParaRPr lang="en-US" sz="2000" dirty="0"/>
          </a:p>
        </p:txBody>
      </p:sp>
      <p:sp>
        <p:nvSpPr>
          <p:cNvPr id="3" name="Content Placeholder 2">
            <a:extLst>
              <a:ext uri="{FF2B5EF4-FFF2-40B4-BE49-F238E27FC236}">
                <a16:creationId xmlns:a16="http://schemas.microsoft.com/office/drawing/2014/main" id="{F82852B8-92C4-9B76-1D19-D2CDB3498145}"/>
              </a:ext>
            </a:extLst>
          </p:cNvPr>
          <p:cNvSpPr txBox="1">
            <a:spLocks/>
          </p:cNvSpPr>
          <p:nvPr/>
        </p:nvSpPr>
        <p:spPr>
          <a:xfrm>
            <a:off x="152399" y="2104845"/>
            <a:ext cx="6274617" cy="408872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a:r>
              <a:rPr lang="en-US" sz="2400" b="1" i="1" dirty="0">
                <a:solidFill>
                  <a:srgbClr val="C00000"/>
                </a:solidFill>
              </a:rPr>
              <a:t>Product attributes: </a:t>
            </a:r>
            <a:r>
              <a:rPr lang="en-US" sz="2400" dirty="0"/>
              <a:t>fluid absorption, fit, and disposability</a:t>
            </a:r>
          </a:p>
          <a:p>
            <a:pPr marL="514350"/>
            <a:r>
              <a:rPr lang="en-US" sz="2400" b="1" i="1" dirty="0">
                <a:solidFill>
                  <a:srgbClr val="C00000"/>
                </a:solidFill>
              </a:rPr>
              <a:t>Desirable benefit: </a:t>
            </a:r>
            <a:r>
              <a:rPr lang="en-US" sz="2400" dirty="0"/>
              <a:t>baby skin-health benefits from staying dry</a:t>
            </a:r>
          </a:p>
          <a:p>
            <a:pPr marL="514350"/>
            <a:r>
              <a:rPr lang="en-US" sz="2400" b="1" i="1" dirty="0">
                <a:solidFill>
                  <a:srgbClr val="C00000"/>
                </a:solidFill>
              </a:rPr>
              <a:t>Strong beliefs and values: </a:t>
            </a:r>
            <a:r>
              <a:rPr lang="en-US" sz="2400" dirty="0"/>
              <a:t>love, sleep, and play</a:t>
            </a:r>
          </a:p>
          <a:p>
            <a:pPr marL="514350" algn="r" rtl="1"/>
            <a:endParaRPr lang="en-US" sz="2400" b="1" i="1" dirty="0">
              <a:solidFill>
                <a:srgbClr val="C00000"/>
              </a:solidFill>
            </a:endParaRPr>
          </a:p>
          <a:p>
            <a:pPr marL="514350" algn="r" rtl="1"/>
            <a:r>
              <a:rPr lang="ar-EG" sz="2400" b="1" i="1" dirty="0">
                <a:solidFill>
                  <a:srgbClr val="C00000"/>
                </a:solidFill>
              </a:rPr>
              <a:t>سمات المنتج</a:t>
            </a:r>
            <a:r>
              <a:rPr lang="ar-EG" sz="2400" b="1" i="1" dirty="0"/>
              <a:t>: امتصاص السوائل والملاءمة وإمكانية التخلص منها</a:t>
            </a:r>
            <a:endParaRPr lang="ar-EG" sz="2400" b="1" i="1" dirty="0">
              <a:solidFill>
                <a:srgbClr val="C00000"/>
              </a:solidFill>
            </a:endParaRPr>
          </a:p>
          <a:p>
            <a:pPr marL="514350" algn="r" rtl="1"/>
            <a:r>
              <a:rPr lang="ar-EG" sz="2400" b="1" i="1" dirty="0">
                <a:solidFill>
                  <a:srgbClr val="C00000"/>
                </a:solidFill>
              </a:rPr>
              <a:t>الفائدة المرغوبة:</a:t>
            </a:r>
            <a:r>
              <a:rPr lang="ar-EG" sz="2400" b="1" i="1" dirty="0"/>
              <a:t> فوائد صحة بشرة الطفل من البقاء جاف</a:t>
            </a:r>
            <a:r>
              <a:rPr lang="ar-SY" sz="2400" b="1" i="1" dirty="0"/>
              <a:t>ً</a:t>
            </a:r>
            <a:r>
              <a:rPr lang="ar-EG" sz="2400" b="1" i="1" dirty="0"/>
              <a:t>ا</a:t>
            </a:r>
            <a:endParaRPr lang="ar-EG" sz="2400" b="1" i="1" dirty="0">
              <a:solidFill>
                <a:srgbClr val="C00000"/>
              </a:solidFill>
            </a:endParaRPr>
          </a:p>
          <a:p>
            <a:pPr marL="514350" algn="r" rtl="1"/>
            <a:r>
              <a:rPr lang="ar-EG" sz="2400" b="1" i="1" dirty="0">
                <a:solidFill>
                  <a:srgbClr val="C00000"/>
                </a:solidFill>
              </a:rPr>
              <a:t>معتقدات وقيم قوية</a:t>
            </a:r>
            <a:r>
              <a:rPr lang="ar-EG" sz="2400" b="1" i="1" dirty="0"/>
              <a:t>: الحب والنوم واللعب</a:t>
            </a:r>
          </a:p>
        </p:txBody>
      </p:sp>
      <p:pic>
        <p:nvPicPr>
          <p:cNvPr id="8" name="Picture 2" descr="Pampers Size (2) Mega Box 168 Diapers">
            <a:extLst>
              <a:ext uri="{FF2B5EF4-FFF2-40B4-BE49-F238E27FC236}">
                <a16:creationId xmlns:a16="http://schemas.microsoft.com/office/drawing/2014/main" id="{20272C7F-0CAC-36FA-07A9-9A687D4965A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02" r="-1" b="-1"/>
          <a:stretch/>
        </p:blipFill>
        <p:spPr bwMode="auto">
          <a:xfrm>
            <a:off x="6427017" y="996373"/>
            <a:ext cx="5612583" cy="559562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4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98558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339DAE70-617A-B811-6B16-8E39A028A1D2}"/>
              </a:ext>
            </a:extLst>
          </p:cNvPr>
          <p:cNvSpPr txBox="1">
            <a:spLocks/>
          </p:cNvSpPr>
          <p:nvPr/>
        </p:nvSpPr>
        <p:spPr>
          <a:xfrm>
            <a:off x="1404457" y="223312"/>
            <a:ext cx="5585623"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000" dirty="0"/>
              <a:t>اختيار اسم العلامة التجارية</a:t>
            </a:r>
            <a:endParaRPr lang="en-US" sz="2000" dirty="0"/>
          </a:p>
          <a:p>
            <a:pPr algn="ctr"/>
            <a:r>
              <a:rPr lang="en-US" sz="2000" dirty="0">
                <a:solidFill>
                  <a:schemeClr val="tx1"/>
                </a:solidFill>
                <a:latin typeface="Times New Roman" panose="02020603050405020304" pitchFamily="18" charset="0"/>
                <a:ea typeface="+mn-ea"/>
                <a:cs typeface="Times New Roman" panose="02020603050405020304" pitchFamily="18" charset="0"/>
              </a:rPr>
              <a:t>BRAND NAME SELECTION</a:t>
            </a:r>
            <a:endParaRPr lang="ar-EG" sz="2000" dirty="0"/>
          </a:p>
        </p:txBody>
      </p:sp>
      <p:sp>
        <p:nvSpPr>
          <p:cNvPr id="3" name="Content Placeholder 2">
            <a:extLst>
              <a:ext uri="{FF2B5EF4-FFF2-40B4-BE49-F238E27FC236}">
                <a16:creationId xmlns:a16="http://schemas.microsoft.com/office/drawing/2014/main" id="{DC071909-0A45-E326-2D86-E8BE263E3839}"/>
              </a:ext>
            </a:extLst>
          </p:cNvPr>
          <p:cNvSpPr txBox="1">
            <a:spLocks/>
          </p:cNvSpPr>
          <p:nvPr/>
        </p:nvSpPr>
        <p:spPr>
          <a:xfrm>
            <a:off x="7156438" y="1072955"/>
            <a:ext cx="4865470" cy="5206058"/>
          </a:xfrm>
          <a:prstGeom prst="rect">
            <a:avLst/>
          </a:prstGeom>
          <a:solidFill>
            <a:schemeClr val="tx2">
              <a:lumMod val="20000"/>
              <a:lumOff val="80000"/>
            </a:schemeClr>
          </a:solidFill>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lnSpc>
                <a:spcPct val="100000"/>
              </a:lnSpc>
              <a:buFont typeface="+mj-lt"/>
              <a:buAutoNum type="arabicPeriod"/>
            </a:pPr>
            <a:r>
              <a:rPr lang="ar-EG" sz="2000" dirty="0">
                <a:latin typeface="TimesLTPro-Roman"/>
              </a:rPr>
              <a:t>يجب أن يقترح شيئا</a:t>
            </a:r>
            <a:r>
              <a:rPr lang="ar-SY" sz="2000" dirty="0">
                <a:latin typeface="TimesLTPro-Roman"/>
              </a:rPr>
              <a:t>ً</a:t>
            </a:r>
            <a:r>
              <a:rPr lang="ar-EG" sz="2000" dirty="0">
                <a:latin typeface="TimesLTPro-Roman"/>
              </a:rPr>
              <a:t> عن فوائد المنتج وصفاته: </a:t>
            </a:r>
            <a:r>
              <a:rPr lang="en-US" sz="2000" dirty="0" err="1">
                <a:latin typeface="TimesLTPro-Roman"/>
              </a:rPr>
              <a:t>Slimfast</a:t>
            </a:r>
            <a:r>
              <a:rPr lang="en-US" sz="2000" dirty="0">
                <a:latin typeface="TimesLTPro-Roman"/>
              </a:rPr>
              <a:t> ، Snapchat.</a:t>
            </a:r>
          </a:p>
          <a:p>
            <a:pPr marL="514350" indent="-514350" algn="r" rtl="1">
              <a:lnSpc>
                <a:spcPct val="100000"/>
              </a:lnSpc>
              <a:buFont typeface="+mj-lt"/>
              <a:buAutoNum type="arabicPeriod"/>
            </a:pPr>
            <a:r>
              <a:rPr lang="ar-EG" sz="2000" dirty="0">
                <a:latin typeface="TimesLTPro-Roman"/>
              </a:rPr>
              <a:t>يجب أن يكون من السهل نطقه والتعرف عليه وتذكره: </a:t>
            </a:r>
            <a:r>
              <a:rPr lang="en-US" sz="2000" dirty="0" err="1">
                <a:latin typeface="TimesLTPro-Roman"/>
              </a:rPr>
              <a:t>iphone</a:t>
            </a:r>
            <a:endParaRPr lang="en-US" sz="2000" dirty="0">
              <a:latin typeface="TimesLTPro-Roman"/>
            </a:endParaRPr>
          </a:p>
          <a:p>
            <a:pPr marL="514350" indent="-514350" algn="r" rtl="1">
              <a:lnSpc>
                <a:spcPct val="100000"/>
              </a:lnSpc>
              <a:buFont typeface="+mj-lt"/>
              <a:buAutoNum type="arabicPeriod"/>
            </a:pPr>
            <a:r>
              <a:rPr lang="ar-EG" sz="2000" dirty="0">
                <a:latin typeface="TimesLTPro-Roman"/>
              </a:rPr>
              <a:t>يجب أن يكون اسم العلامة التجارية مميز: بيبسي</a:t>
            </a:r>
          </a:p>
          <a:p>
            <a:pPr marL="514350" indent="-514350" algn="r" rtl="1">
              <a:lnSpc>
                <a:spcPct val="100000"/>
              </a:lnSpc>
              <a:buFont typeface="+mj-lt"/>
              <a:buAutoNum type="arabicPeriod"/>
            </a:pPr>
            <a:r>
              <a:rPr lang="ar-EG" sz="2000" dirty="0">
                <a:latin typeface="TimesLTPro-Roman"/>
              </a:rPr>
              <a:t>يجب أن </a:t>
            </a:r>
            <a:r>
              <a:rPr lang="ar-SY" sz="2000" dirty="0">
                <a:latin typeface="TimesLTPro-Roman"/>
              </a:rPr>
              <a:t>ي</a:t>
            </a:r>
            <a:r>
              <a:rPr lang="ar-EG" sz="2000" dirty="0">
                <a:latin typeface="TimesLTPro-Roman"/>
              </a:rPr>
              <a:t>كون قابلة للتمديد - </a:t>
            </a:r>
            <a:r>
              <a:rPr lang="en-US" sz="2000" dirty="0">
                <a:latin typeface="TimesLTPro-Roman"/>
              </a:rPr>
              <a:t>Amazon.com</a:t>
            </a:r>
          </a:p>
          <a:p>
            <a:pPr marL="514350" indent="-514350" algn="r" rtl="1">
              <a:lnSpc>
                <a:spcPct val="100000"/>
              </a:lnSpc>
              <a:buFont typeface="+mj-lt"/>
              <a:buAutoNum type="arabicPeriod"/>
            </a:pPr>
            <a:r>
              <a:rPr lang="ar-EG" sz="2000" dirty="0">
                <a:latin typeface="TimesLTPro-Roman"/>
              </a:rPr>
              <a:t>يجب أن</a:t>
            </a:r>
            <a:r>
              <a:rPr lang="ar-SY" sz="2000" dirty="0">
                <a:latin typeface="TimesLTPro-Roman"/>
              </a:rPr>
              <a:t> يكون</a:t>
            </a:r>
            <a:r>
              <a:rPr lang="ar-EG" sz="2000" dirty="0">
                <a:latin typeface="TimesLTPro-Roman"/>
              </a:rPr>
              <a:t> قابل للترجمة بسهولة إلى اللغات الأجنبية. بنج</a:t>
            </a:r>
          </a:p>
          <a:p>
            <a:pPr marL="514350" indent="-514350" algn="r" rtl="1">
              <a:lnSpc>
                <a:spcPct val="100000"/>
              </a:lnSpc>
              <a:buFont typeface="+mj-lt"/>
              <a:buAutoNum type="arabicPeriod"/>
            </a:pPr>
            <a:r>
              <a:rPr lang="ar-EG" sz="2000" dirty="0">
                <a:latin typeface="TimesLTPro-Roman"/>
              </a:rPr>
              <a:t>يجب أن </a:t>
            </a:r>
            <a:r>
              <a:rPr lang="ar-SY" sz="2000" dirty="0">
                <a:latin typeface="TimesLTPro-Roman"/>
              </a:rPr>
              <a:t>يكون </a:t>
            </a:r>
            <a:r>
              <a:rPr lang="ar-EG" sz="2000" dirty="0">
                <a:latin typeface="TimesLTPro-Roman"/>
              </a:rPr>
              <a:t>قابل للتسجيل وللحماية القانونية.</a:t>
            </a:r>
          </a:p>
          <a:p>
            <a:pPr marL="0" indent="0" algn="r" rtl="1">
              <a:lnSpc>
                <a:spcPct val="100000"/>
              </a:lnSpc>
              <a:buNone/>
            </a:pPr>
            <a:endParaRPr lang="ar-EG" sz="2000" dirty="0">
              <a:latin typeface="TimesLTPro-Roman"/>
            </a:endParaRPr>
          </a:p>
        </p:txBody>
      </p:sp>
      <p:pic>
        <p:nvPicPr>
          <p:cNvPr id="8" name="Picture 7">
            <a:extLst>
              <a:ext uri="{FF2B5EF4-FFF2-40B4-BE49-F238E27FC236}">
                <a16:creationId xmlns:a16="http://schemas.microsoft.com/office/drawing/2014/main" id="{4303630C-4057-031D-3CAE-A2117437E799}"/>
              </a:ext>
            </a:extLst>
          </p:cNvPr>
          <p:cNvPicPr>
            <a:picLocks noChangeAspect="1"/>
          </p:cNvPicPr>
          <p:nvPr/>
        </p:nvPicPr>
        <p:blipFill>
          <a:blip r:embed="rId4"/>
          <a:stretch>
            <a:fillRect/>
          </a:stretch>
        </p:blipFill>
        <p:spPr>
          <a:xfrm>
            <a:off x="210841" y="3223926"/>
            <a:ext cx="3030083" cy="3182280"/>
          </a:xfrm>
          <a:prstGeom prst="rect">
            <a:avLst/>
          </a:prstGeom>
        </p:spPr>
      </p:pic>
      <p:sp>
        <p:nvSpPr>
          <p:cNvPr id="9" name="TextBox 8">
            <a:extLst>
              <a:ext uri="{FF2B5EF4-FFF2-40B4-BE49-F238E27FC236}">
                <a16:creationId xmlns:a16="http://schemas.microsoft.com/office/drawing/2014/main" id="{243BDDE0-9AFE-96CD-CACF-314DEE7EAE79}"/>
              </a:ext>
            </a:extLst>
          </p:cNvPr>
          <p:cNvSpPr txBox="1"/>
          <p:nvPr/>
        </p:nvSpPr>
        <p:spPr>
          <a:xfrm>
            <a:off x="230779" y="1566395"/>
            <a:ext cx="3070533" cy="1569660"/>
          </a:xfrm>
          <a:prstGeom prst="rect">
            <a:avLst/>
          </a:prstGeom>
          <a:noFill/>
        </p:spPr>
        <p:txBody>
          <a:bodyPr wrap="square" rtlCol="0">
            <a:spAutoFit/>
          </a:bodyPr>
          <a:lstStyle/>
          <a:p>
            <a:pPr algn="r"/>
            <a:r>
              <a:rPr lang="ar-EG" sz="1600" b="1" dirty="0"/>
              <a:t>ماذا عن ماركة الآيس كريم هذه؟ </a:t>
            </a:r>
            <a:endParaRPr lang="en-US" sz="1600" b="1" dirty="0"/>
          </a:p>
          <a:p>
            <a:pPr algn="r"/>
            <a:r>
              <a:rPr lang="ar-EG" sz="1600" b="1" dirty="0"/>
              <a:t>ما رأيك في الاسم؟</a:t>
            </a:r>
            <a:endParaRPr lang="en-US" sz="1600" b="1" dirty="0"/>
          </a:p>
          <a:p>
            <a:r>
              <a:rPr lang="en-US" sz="1600" b="1" dirty="0"/>
              <a:t>WHAT ABOUT THIS ICE-CREAM BRAND? </a:t>
            </a:r>
          </a:p>
          <a:p>
            <a:r>
              <a:rPr lang="en-US" sz="1600" b="1" dirty="0"/>
              <a:t>WHAT DO YOU THINK ABOUT THE NAME?</a:t>
            </a:r>
          </a:p>
        </p:txBody>
      </p:sp>
      <p:sp>
        <p:nvSpPr>
          <p:cNvPr id="11" name="Content Placeholder 2">
            <a:extLst>
              <a:ext uri="{FF2B5EF4-FFF2-40B4-BE49-F238E27FC236}">
                <a16:creationId xmlns:a16="http://schemas.microsoft.com/office/drawing/2014/main" id="{E0EC405A-D8CD-D984-0133-1C3D3DB6F386}"/>
              </a:ext>
            </a:extLst>
          </p:cNvPr>
          <p:cNvSpPr txBox="1">
            <a:spLocks/>
          </p:cNvSpPr>
          <p:nvPr/>
        </p:nvSpPr>
        <p:spPr>
          <a:xfrm>
            <a:off x="3437248" y="1072955"/>
            <a:ext cx="3719190" cy="5206058"/>
          </a:xfrm>
          <a:prstGeom prst="rect">
            <a:avLst/>
          </a:prstGeom>
          <a:solidFill>
            <a:schemeClr val="tx2">
              <a:lumMod val="20000"/>
              <a:lumOff val="80000"/>
            </a:schemeClr>
          </a:solidFill>
        </p:spPr>
        <p:txBody>
          <a:bodyPr anchor="ct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00000"/>
              </a:lnSpc>
              <a:buFont typeface="+mj-lt"/>
              <a:buAutoNum type="arabicPeriod"/>
            </a:pPr>
            <a:endParaRPr lang="en-US" sz="1100" dirty="0">
              <a:latin typeface="TimesLTPro-Roman"/>
            </a:endParaRPr>
          </a:p>
          <a:p>
            <a:pPr marL="514350" indent="-514350">
              <a:lnSpc>
                <a:spcPct val="100000"/>
              </a:lnSpc>
              <a:buFont typeface="+mj-lt"/>
              <a:buAutoNum type="arabicPeriod"/>
            </a:pPr>
            <a:r>
              <a:rPr lang="en-US" sz="2400" dirty="0">
                <a:latin typeface="TimesLTPro-Roman"/>
              </a:rPr>
              <a:t>It should suggest something about the product’s benefits and qualities: </a:t>
            </a:r>
            <a:r>
              <a:rPr lang="en-US" sz="2400" dirty="0" err="1">
                <a:latin typeface="TimesLTPro-Roman"/>
              </a:rPr>
              <a:t>Slimfast</a:t>
            </a:r>
            <a:r>
              <a:rPr lang="en-US" sz="2400" dirty="0">
                <a:latin typeface="TimesLTPro-Roman"/>
              </a:rPr>
              <a:t>, Snapchat.</a:t>
            </a:r>
          </a:p>
          <a:p>
            <a:pPr marL="514350" indent="-514350">
              <a:lnSpc>
                <a:spcPct val="100000"/>
              </a:lnSpc>
              <a:buFont typeface="+mj-lt"/>
              <a:buAutoNum type="arabicPeriod"/>
            </a:pPr>
            <a:r>
              <a:rPr lang="en-US" sz="2400" dirty="0">
                <a:latin typeface="TimesLTPro-Roman"/>
              </a:rPr>
              <a:t>It should be easy to pronounce, recognize, and remember: </a:t>
            </a:r>
            <a:r>
              <a:rPr lang="en-US" sz="2400" dirty="0" err="1">
                <a:latin typeface="TimesLTPro-Roman"/>
              </a:rPr>
              <a:t>iphone</a:t>
            </a:r>
            <a:endParaRPr lang="en-US" sz="2400" dirty="0">
              <a:latin typeface="TimesLTPro-Roman"/>
            </a:endParaRPr>
          </a:p>
          <a:p>
            <a:pPr marL="514350" indent="-514350">
              <a:lnSpc>
                <a:spcPct val="100000"/>
              </a:lnSpc>
              <a:buFont typeface="+mj-lt"/>
              <a:buAutoNum type="arabicPeriod"/>
            </a:pPr>
            <a:r>
              <a:rPr lang="en-US" sz="2400" dirty="0">
                <a:latin typeface="TimesLTPro-Roman"/>
              </a:rPr>
              <a:t>The brand name should be distinctive: Pepsi</a:t>
            </a:r>
          </a:p>
          <a:p>
            <a:pPr marL="514350" indent="-514350">
              <a:lnSpc>
                <a:spcPct val="100000"/>
              </a:lnSpc>
              <a:buFont typeface="+mj-lt"/>
              <a:buAutoNum type="arabicPeriod"/>
            </a:pPr>
            <a:r>
              <a:rPr lang="en-US" sz="2400" dirty="0">
                <a:latin typeface="TimesLTPro-Roman"/>
              </a:rPr>
              <a:t>It should be extendable—Amazon.com</a:t>
            </a:r>
          </a:p>
          <a:p>
            <a:pPr marL="514350" indent="-514350">
              <a:lnSpc>
                <a:spcPct val="100000"/>
              </a:lnSpc>
              <a:buFont typeface="+mj-lt"/>
              <a:buAutoNum type="arabicPeriod"/>
            </a:pPr>
            <a:r>
              <a:rPr lang="en-US" sz="2400" dirty="0">
                <a:latin typeface="TimesLTPro-Roman"/>
              </a:rPr>
              <a:t>The name should translate easily into foreign languages. Bing</a:t>
            </a:r>
          </a:p>
          <a:p>
            <a:pPr marL="514350" indent="-514350">
              <a:lnSpc>
                <a:spcPct val="100000"/>
              </a:lnSpc>
              <a:buFont typeface="+mj-lt"/>
              <a:buAutoNum type="arabicPeriod"/>
            </a:pPr>
            <a:r>
              <a:rPr lang="en-US" sz="2400" dirty="0">
                <a:latin typeface="TimesLTPro-Roman"/>
              </a:rPr>
              <a:t>It should be capable of registration and legal protection.</a:t>
            </a:r>
          </a:p>
          <a:p>
            <a:pPr marL="514350" indent="-514350">
              <a:buFont typeface="+mj-lt"/>
              <a:buAutoNum type="arabicPeriod"/>
            </a:pPr>
            <a:endParaRPr lang="en-US" sz="2400" dirty="0">
              <a:latin typeface="TimesLTPro-Roman"/>
            </a:endParaRPr>
          </a:p>
        </p:txBody>
      </p:sp>
    </p:spTree>
    <p:extLst>
      <p:ext uri="{BB962C8B-B14F-4D97-AF65-F5344CB8AC3E}">
        <p14:creationId xmlns:p14="http://schemas.microsoft.com/office/powerpoint/2010/main" val="2241199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92070"/>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77A2F710-DDC7-86F1-C8A9-93B46424F7CF}"/>
              </a:ext>
            </a:extLst>
          </p:cNvPr>
          <p:cNvSpPr txBox="1">
            <a:spLocks/>
          </p:cNvSpPr>
          <p:nvPr/>
        </p:nvSpPr>
        <p:spPr>
          <a:xfrm>
            <a:off x="4104640" y="261971"/>
            <a:ext cx="2905760"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000" dirty="0"/>
              <a:t>العلامات التجارية</a:t>
            </a:r>
            <a:endParaRPr lang="en-US" sz="2000" dirty="0"/>
          </a:p>
          <a:p>
            <a:pPr algn="ctr"/>
            <a:r>
              <a:rPr lang="en-US" sz="2000" dirty="0">
                <a:solidFill>
                  <a:schemeClr val="tx1"/>
                </a:solidFill>
                <a:latin typeface="Times New Roman" panose="02020603050405020304" pitchFamily="18" charset="0"/>
                <a:ea typeface="+mn-ea"/>
                <a:cs typeface="Times New Roman" panose="02020603050405020304" pitchFamily="18" charset="0"/>
              </a:rPr>
              <a:t>BRANDING</a:t>
            </a:r>
            <a:endParaRPr lang="en-US" sz="2000" dirty="0"/>
          </a:p>
        </p:txBody>
      </p:sp>
      <p:sp>
        <p:nvSpPr>
          <p:cNvPr id="3" name="Content Placeholder 2">
            <a:extLst>
              <a:ext uri="{FF2B5EF4-FFF2-40B4-BE49-F238E27FC236}">
                <a16:creationId xmlns:a16="http://schemas.microsoft.com/office/drawing/2014/main" id="{4FD8DF21-B11A-6A1D-ACDC-2DE08783A3B5}"/>
              </a:ext>
            </a:extLst>
          </p:cNvPr>
          <p:cNvSpPr txBox="1">
            <a:spLocks/>
          </p:cNvSpPr>
          <p:nvPr/>
        </p:nvSpPr>
        <p:spPr>
          <a:xfrm>
            <a:off x="271871" y="1303521"/>
            <a:ext cx="11269889" cy="4934719"/>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US" sz="4000" b="1" dirty="0">
                <a:solidFill>
                  <a:srgbClr val="C00000"/>
                </a:solidFill>
                <a:latin typeface="TimesLTPro-Roman"/>
              </a:rPr>
              <a:t>Branding Advantages for buyers: </a:t>
            </a:r>
          </a:p>
          <a:p>
            <a:pPr algn="l"/>
            <a:r>
              <a:rPr lang="en-US" sz="3200" b="0" i="0" u="none" strike="noStrike" baseline="0" dirty="0">
                <a:latin typeface="TimesLTPro-Roman"/>
              </a:rPr>
              <a:t>Brand names help consumers identify products that might benefit them.</a:t>
            </a:r>
          </a:p>
          <a:p>
            <a:pPr algn="l"/>
            <a:r>
              <a:rPr lang="en-US" sz="3200" b="0" i="0" u="none" strike="noStrike" baseline="0" dirty="0">
                <a:latin typeface="TimesLTPro-Roman"/>
              </a:rPr>
              <a:t>Brands give consumers </a:t>
            </a:r>
            <a:r>
              <a:rPr lang="en-US" sz="3200" dirty="0">
                <a:latin typeface="TimesLTPro-Roman"/>
              </a:rPr>
              <a:t>clues about </a:t>
            </a:r>
            <a:r>
              <a:rPr lang="en-US" sz="3200" b="0" i="0" u="none" strike="noStrike" baseline="0" dirty="0">
                <a:latin typeface="TimesLTPro-Roman"/>
              </a:rPr>
              <a:t>product quality and consistency.</a:t>
            </a:r>
          </a:p>
          <a:p>
            <a:pPr marL="0" indent="0">
              <a:buNone/>
            </a:pPr>
            <a:r>
              <a:rPr lang="en-US" sz="4000" b="1" dirty="0">
                <a:solidFill>
                  <a:srgbClr val="C00000"/>
                </a:solidFill>
                <a:latin typeface="TimesLTPro-Roman"/>
              </a:rPr>
              <a:t>Branding Advantages for sellers: </a:t>
            </a:r>
          </a:p>
          <a:p>
            <a:pPr>
              <a:lnSpc>
                <a:spcPct val="100000"/>
              </a:lnSpc>
            </a:pPr>
            <a:r>
              <a:rPr lang="en-US" sz="3200" b="0" i="0" u="none" strike="noStrike" baseline="0" dirty="0">
                <a:latin typeface="TimesLTPro-Roman"/>
              </a:rPr>
              <a:t>The seller’s brand name and trademark provide legal protection.</a:t>
            </a:r>
          </a:p>
          <a:p>
            <a:pPr algn="l"/>
            <a:r>
              <a:rPr lang="en-US" sz="3200" b="0" i="0" u="none" strike="noStrike" baseline="0" dirty="0">
                <a:latin typeface="TimesLTPro-Roman"/>
              </a:rPr>
              <a:t>Branding helps the seller to segment markets</a:t>
            </a:r>
            <a:endParaRPr lang="en-US" sz="3200" b="1" dirty="0">
              <a:solidFill>
                <a:srgbClr val="C00000"/>
              </a:solidFill>
              <a:latin typeface="TimesLTPro-Roman"/>
            </a:endParaRPr>
          </a:p>
          <a:p>
            <a:pPr marL="0" indent="0" algn="r" rtl="1">
              <a:lnSpc>
                <a:spcPct val="100000"/>
              </a:lnSpc>
              <a:buFont typeface="Arial" panose="020B0604020202020204" pitchFamily="34" charset="0"/>
              <a:buNone/>
            </a:pPr>
            <a:r>
              <a:rPr lang="ar-EG" sz="3200" b="1" dirty="0">
                <a:solidFill>
                  <a:srgbClr val="C00000"/>
                </a:solidFill>
                <a:latin typeface="TimesLTPro-Roman"/>
              </a:rPr>
              <a:t>م</a:t>
            </a:r>
            <a:r>
              <a:rPr lang="ar-SY" sz="3200" b="1" dirty="0">
                <a:solidFill>
                  <a:srgbClr val="C00000"/>
                </a:solidFill>
                <a:latin typeface="TimesLTPro-Roman"/>
              </a:rPr>
              <a:t>يزات</a:t>
            </a:r>
            <a:r>
              <a:rPr lang="ar-EG" sz="3200" b="1" dirty="0">
                <a:solidFill>
                  <a:srgbClr val="C00000"/>
                </a:solidFill>
                <a:latin typeface="TimesLTPro-Roman"/>
              </a:rPr>
              <a:t> العلامة التجارية للمشترين: </a:t>
            </a:r>
          </a:p>
          <a:p>
            <a:pPr marL="0" indent="0" algn="r" rtl="1">
              <a:lnSpc>
                <a:spcPct val="100000"/>
              </a:lnSpc>
              <a:buFont typeface="Arial" panose="020B0604020202020204" pitchFamily="34" charset="0"/>
              <a:buNone/>
            </a:pPr>
            <a:r>
              <a:rPr lang="ar-EG" sz="3200" b="1" dirty="0">
                <a:latin typeface="TimesLTPro-Roman"/>
              </a:rPr>
              <a:t>تساعد الأسماء التجارية المستهلكين على تحديد المنتجات التي قد تفيدهم.</a:t>
            </a:r>
            <a:endParaRPr lang="en-US" sz="3200" b="1" dirty="0">
              <a:latin typeface="TimesLTPro-Roman"/>
            </a:endParaRPr>
          </a:p>
          <a:p>
            <a:pPr marL="0" indent="0" algn="r" rtl="1">
              <a:lnSpc>
                <a:spcPct val="100000"/>
              </a:lnSpc>
              <a:buFont typeface="Arial" panose="020B0604020202020204" pitchFamily="34" charset="0"/>
              <a:buNone/>
            </a:pPr>
            <a:r>
              <a:rPr lang="ar-EG" sz="3200" b="1" dirty="0">
                <a:latin typeface="TimesLTPro-Roman"/>
              </a:rPr>
              <a:t>تعطي العلامات التجارية للمستهلكين أدلة حول جودة المنتج واتساقه.</a:t>
            </a:r>
            <a:endParaRPr lang="ar-EG" sz="3200" b="1" dirty="0">
              <a:solidFill>
                <a:srgbClr val="C00000"/>
              </a:solidFill>
              <a:latin typeface="TimesLTPro-Roman"/>
            </a:endParaRPr>
          </a:p>
          <a:p>
            <a:pPr marL="0" indent="0" algn="r" rtl="1">
              <a:lnSpc>
                <a:spcPct val="100000"/>
              </a:lnSpc>
              <a:buFont typeface="Arial" panose="020B0604020202020204" pitchFamily="34" charset="0"/>
              <a:buNone/>
            </a:pPr>
            <a:r>
              <a:rPr lang="ar-EG" sz="3200" b="1" dirty="0">
                <a:solidFill>
                  <a:srgbClr val="C00000"/>
                </a:solidFill>
                <a:latin typeface="TimesLTPro-Roman"/>
              </a:rPr>
              <a:t>م</a:t>
            </a:r>
            <a:r>
              <a:rPr lang="ar-SY" sz="3200" b="1" dirty="0">
                <a:solidFill>
                  <a:srgbClr val="C00000"/>
                </a:solidFill>
                <a:latin typeface="TimesLTPro-Roman"/>
              </a:rPr>
              <a:t>يزات</a:t>
            </a:r>
            <a:r>
              <a:rPr lang="ar-EG" sz="3200" b="1" dirty="0">
                <a:solidFill>
                  <a:srgbClr val="C00000"/>
                </a:solidFill>
                <a:latin typeface="TimesLTPro-Roman"/>
              </a:rPr>
              <a:t> العلامة التجارية للبائعين: </a:t>
            </a:r>
          </a:p>
          <a:p>
            <a:pPr marL="0" indent="0" algn="r" rtl="1">
              <a:lnSpc>
                <a:spcPct val="100000"/>
              </a:lnSpc>
              <a:buFont typeface="Arial" panose="020B0604020202020204" pitchFamily="34" charset="0"/>
              <a:buNone/>
            </a:pPr>
            <a:r>
              <a:rPr lang="ar-EG" sz="3200" b="1" dirty="0">
                <a:latin typeface="TimesLTPro-Roman"/>
              </a:rPr>
              <a:t>يوفر اسم العلامة التجارية للبائع والعلامة التجارية الحماية القانونية.</a:t>
            </a:r>
          </a:p>
          <a:p>
            <a:pPr marL="0" indent="0" algn="r" rtl="1">
              <a:lnSpc>
                <a:spcPct val="100000"/>
              </a:lnSpc>
              <a:buFont typeface="Arial" panose="020B0604020202020204" pitchFamily="34" charset="0"/>
              <a:buNone/>
            </a:pPr>
            <a:r>
              <a:rPr lang="ar-EG" sz="3200" b="1" dirty="0">
                <a:latin typeface="TimesLTPro-Roman"/>
              </a:rPr>
              <a:t>تساعد العلامة التجارية البائع على تقسيم الأسواق</a:t>
            </a:r>
          </a:p>
        </p:txBody>
      </p:sp>
    </p:spTree>
    <p:extLst>
      <p:ext uri="{BB962C8B-B14F-4D97-AF65-F5344CB8AC3E}">
        <p14:creationId xmlns:p14="http://schemas.microsoft.com/office/powerpoint/2010/main" val="229384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0841" y="971501"/>
            <a:ext cx="11818599"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8" name="Content Placeholder 2">
            <a:extLst>
              <a:ext uri="{FF2B5EF4-FFF2-40B4-BE49-F238E27FC236}">
                <a16:creationId xmlns:a16="http://schemas.microsoft.com/office/drawing/2014/main" id="{9DF7CCA7-D6B9-FC2D-0523-D9640FC41939}"/>
              </a:ext>
            </a:extLst>
          </p:cNvPr>
          <p:cNvSpPr txBox="1">
            <a:spLocks/>
          </p:cNvSpPr>
          <p:nvPr/>
        </p:nvSpPr>
        <p:spPr>
          <a:xfrm>
            <a:off x="8482642" y="1453270"/>
            <a:ext cx="3232885" cy="4119172"/>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EG" sz="3200" b="1" dirty="0">
                <a:solidFill>
                  <a:srgbClr val="C00000"/>
                </a:solidFill>
              </a:rPr>
              <a:t>التغليف</a:t>
            </a:r>
            <a:r>
              <a:rPr lang="en-US" sz="3200" b="1" dirty="0">
                <a:solidFill>
                  <a:srgbClr val="C00000"/>
                </a:solidFill>
              </a:rPr>
              <a:t>: </a:t>
            </a:r>
          </a:p>
          <a:p>
            <a:pPr algn="r" rtl="1">
              <a:lnSpc>
                <a:spcPct val="110000"/>
              </a:lnSpc>
            </a:pPr>
            <a:r>
              <a:rPr lang="ar-EG" sz="2400" dirty="0"/>
              <a:t>أنشطة تصميم وإنتاج الحاوية أو الغلاف لمنتج ما.</a:t>
            </a:r>
          </a:p>
          <a:p>
            <a:pPr algn="r" rtl="1">
              <a:lnSpc>
                <a:spcPct val="110000"/>
              </a:lnSpc>
            </a:pPr>
            <a:r>
              <a:rPr lang="ar-EG" sz="2400" dirty="0"/>
              <a:t>تُدركُ الشركات تأثير التغليف الجيد في خلق اعتراف فوري من المستهلك بالعلامة التجارية.</a:t>
            </a:r>
          </a:p>
          <a:p>
            <a:pPr algn="r" rtl="1">
              <a:lnSpc>
                <a:spcPct val="110000"/>
              </a:lnSpc>
            </a:pPr>
            <a:r>
              <a:rPr lang="ar-EG" sz="2400" dirty="0"/>
              <a:t>يمكن أن تسبب الحزم سيئة التصميم إحباطا</a:t>
            </a:r>
            <a:r>
              <a:rPr lang="ar-SY" sz="2400" dirty="0"/>
              <a:t>ً</a:t>
            </a:r>
            <a:r>
              <a:rPr lang="ar-EG" sz="2400" dirty="0"/>
              <a:t> للمستهلكين وفقدان مبيعات الشركة.</a:t>
            </a:r>
          </a:p>
          <a:p>
            <a:pPr algn="r" rtl="1">
              <a:lnSpc>
                <a:spcPct val="110000"/>
              </a:lnSpc>
            </a:pPr>
            <a:r>
              <a:rPr lang="ar-EG" sz="2400" dirty="0"/>
              <a:t>قد تصبح العبوات المميزة جزءا</a:t>
            </a:r>
            <a:r>
              <a:rPr lang="ar-SY" sz="2400" dirty="0"/>
              <a:t>ً</a:t>
            </a:r>
            <a:r>
              <a:rPr lang="ar-EG" sz="2400" dirty="0"/>
              <a:t> مهما</a:t>
            </a:r>
            <a:r>
              <a:rPr lang="ar-SY" sz="2400" dirty="0"/>
              <a:t>ً</a:t>
            </a:r>
            <a:r>
              <a:rPr lang="ar-EG" sz="2400" dirty="0"/>
              <a:t> من هوية العلامة التجارية.</a:t>
            </a:r>
          </a:p>
        </p:txBody>
      </p:sp>
      <p:pic>
        <p:nvPicPr>
          <p:cNvPr id="9" name="Picture 2" descr="Paper-based produce packaging for sustainability | 2021-04-06 | Food  Engineering">
            <a:extLst>
              <a:ext uri="{FF2B5EF4-FFF2-40B4-BE49-F238E27FC236}">
                <a16:creationId xmlns:a16="http://schemas.microsoft.com/office/drawing/2014/main" id="{B1B7ADB4-B6E3-3D9F-DDB1-835E71457EB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8842" r="13813" b="-3"/>
          <a:stretch/>
        </p:blipFill>
        <p:spPr bwMode="auto">
          <a:xfrm>
            <a:off x="388182" y="1942659"/>
            <a:ext cx="3003936" cy="312242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74AD856-E0D4-BFBF-F1FC-93C82C3F194D}"/>
              </a:ext>
            </a:extLst>
          </p:cNvPr>
          <p:cNvSpPr txBox="1"/>
          <p:nvPr/>
        </p:nvSpPr>
        <p:spPr>
          <a:xfrm>
            <a:off x="1541034" y="180739"/>
            <a:ext cx="3055682"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algn="ctr"/>
            <a:r>
              <a:rPr lang="ar-EG" sz="2400" dirty="0"/>
              <a:t>التغليف</a:t>
            </a:r>
            <a:endParaRPr lang="en-US" sz="2400" dirty="0"/>
          </a:p>
          <a:p>
            <a:pPr algn="ctr"/>
            <a:r>
              <a:rPr lang="en-US" sz="2400" dirty="0"/>
              <a:t>PACKAGING</a:t>
            </a:r>
            <a:endParaRPr lang="x-none" sz="2400" dirty="0"/>
          </a:p>
        </p:txBody>
      </p:sp>
      <p:sp>
        <p:nvSpPr>
          <p:cNvPr id="2" name="Content Placeholder 2">
            <a:extLst>
              <a:ext uri="{FF2B5EF4-FFF2-40B4-BE49-F238E27FC236}">
                <a16:creationId xmlns:a16="http://schemas.microsoft.com/office/drawing/2014/main" id="{3AA42F6C-47E5-0436-021A-59DE94EA42D1}"/>
              </a:ext>
            </a:extLst>
          </p:cNvPr>
          <p:cNvSpPr txBox="1">
            <a:spLocks/>
          </p:cNvSpPr>
          <p:nvPr/>
        </p:nvSpPr>
        <p:spPr>
          <a:xfrm>
            <a:off x="3569458" y="1369414"/>
            <a:ext cx="4844895" cy="4119172"/>
          </a:xfrm>
          <a:prstGeom prst="rect">
            <a:avLst/>
          </a:prstGeom>
        </p:spPr>
        <p:txBody>
          <a:bodyPr vert="horz" lIns="91440" tIns="45720" rIns="91440" bIns="45720" rtlCol="0" anchor="t">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a:solidFill>
                  <a:srgbClr val="C00000"/>
                </a:solidFill>
              </a:rPr>
              <a:t>Packaging: </a:t>
            </a:r>
          </a:p>
          <a:p>
            <a:pPr>
              <a:lnSpc>
                <a:spcPct val="110000"/>
              </a:lnSpc>
            </a:pPr>
            <a:r>
              <a:rPr lang="en-US" sz="2400" dirty="0"/>
              <a:t>The activities of designing and producing the container or wrapper for a product.</a:t>
            </a:r>
          </a:p>
          <a:p>
            <a:pPr>
              <a:lnSpc>
                <a:spcPct val="110000"/>
              </a:lnSpc>
            </a:pPr>
            <a:r>
              <a:rPr lang="en-US" sz="2400" dirty="0"/>
              <a:t>Companies are realizing the power of good packaging to create immediate consumer recognition of a brand.</a:t>
            </a:r>
          </a:p>
          <a:p>
            <a:pPr>
              <a:lnSpc>
                <a:spcPct val="110000"/>
              </a:lnSpc>
            </a:pPr>
            <a:r>
              <a:rPr lang="en-US" sz="2400" dirty="0"/>
              <a:t>Poorly designed packages can cause frustration for consumers and lost sales for the company.</a:t>
            </a:r>
          </a:p>
          <a:p>
            <a:pPr>
              <a:lnSpc>
                <a:spcPct val="110000"/>
              </a:lnSpc>
            </a:pPr>
            <a:r>
              <a:rPr lang="en-US" sz="2400" dirty="0"/>
              <a:t>Distinctive packaging may even become an important part of a brand’s identity.</a:t>
            </a:r>
          </a:p>
        </p:txBody>
      </p:sp>
    </p:spTree>
    <p:extLst>
      <p:ext uri="{BB962C8B-B14F-4D97-AF65-F5344CB8AC3E}">
        <p14:creationId xmlns:p14="http://schemas.microsoft.com/office/powerpoint/2010/main" val="355731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921412"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67AB63C2-86D9-0291-FAD0-5DA06329B92F}"/>
              </a:ext>
            </a:extLst>
          </p:cNvPr>
          <p:cNvSpPr txBox="1">
            <a:spLocks/>
          </p:cNvSpPr>
          <p:nvPr/>
        </p:nvSpPr>
        <p:spPr>
          <a:xfrm>
            <a:off x="1404457" y="225244"/>
            <a:ext cx="4505552" cy="1015663"/>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وظائف التعبئة والتغليف الرئي</a:t>
            </a:r>
            <a:r>
              <a:rPr lang="ar-SY" sz="2000" dirty="0"/>
              <a:t>س</a:t>
            </a:r>
            <a:r>
              <a:rPr lang="ar-EG" sz="2000" dirty="0"/>
              <a:t>ة</a:t>
            </a:r>
            <a:endParaRPr lang="en-US" sz="2000" dirty="0"/>
          </a:p>
          <a:p>
            <a:r>
              <a:rPr lang="en-US" sz="2000" b="1" dirty="0"/>
              <a:t>Packaging main functions</a:t>
            </a:r>
          </a:p>
          <a:p>
            <a:endParaRPr lang="ar-EG" sz="1800" dirty="0"/>
          </a:p>
        </p:txBody>
      </p:sp>
      <p:sp>
        <p:nvSpPr>
          <p:cNvPr id="3" name="Rectangle 3">
            <a:extLst>
              <a:ext uri="{FF2B5EF4-FFF2-40B4-BE49-F238E27FC236}">
                <a16:creationId xmlns:a16="http://schemas.microsoft.com/office/drawing/2014/main" id="{214B305A-F3EE-B189-3597-0B1BB15D3A91}"/>
              </a:ext>
            </a:extLst>
          </p:cNvPr>
          <p:cNvSpPr txBox="1">
            <a:spLocks noChangeArrowheads="1"/>
          </p:cNvSpPr>
          <p:nvPr/>
        </p:nvSpPr>
        <p:spPr>
          <a:xfrm>
            <a:off x="4531360" y="3029744"/>
            <a:ext cx="7152640" cy="1655762"/>
          </a:xfrm>
          <a:prstGeom prst="rect">
            <a:avLst/>
          </a:prstGeom>
          <a:solidFill>
            <a:schemeClr val="accent1">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Y" sz="4000" b="1" dirty="0">
                <a:latin typeface="Simplified Arabic" panose="02020603050405020304" pitchFamily="18" charset="-78"/>
                <a:cs typeface="Simplified Arabic" panose="02020603050405020304" pitchFamily="18" charset="-78"/>
              </a:rPr>
              <a:t>1. </a:t>
            </a:r>
            <a:r>
              <a:rPr lang="ar-EG" sz="4000" b="1" dirty="0">
                <a:latin typeface="Simplified Arabic" panose="02020603050405020304" pitchFamily="18" charset="-78"/>
                <a:cs typeface="Simplified Arabic" panose="02020603050405020304" pitchFamily="18" charset="-78"/>
              </a:rPr>
              <a:t>حماية محتويات المنتج وميزاته</a:t>
            </a:r>
            <a:endParaRPr lang="en-US" sz="4000" b="1" dirty="0">
              <a:latin typeface="Simplified Arabic" panose="02020603050405020304" pitchFamily="18" charset="-78"/>
              <a:cs typeface="Simplified Arabic" panose="02020603050405020304" pitchFamily="18" charset="-78"/>
            </a:endParaRPr>
          </a:p>
          <a:p>
            <a:pPr marL="0" indent="0" algn="ctr" rtl="1">
              <a:buNone/>
            </a:pPr>
            <a:r>
              <a:rPr lang="en-US" sz="3200" b="1" dirty="0">
                <a:cs typeface="+mj-cs"/>
              </a:rPr>
              <a:t>1.  Protect product contents and features</a:t>
            </a:r>
          </a:p>
          <a:p>
            <a:pPr marL="0" indent="0" algn="r" rtl="1">
              <a:buFont typeface="Arial" panose="020B0604020202020204" pitchFamily="34" charset="0"/>
              <a:buNone/>
            </a:pPr>
            <a:endParaRPr lang="ar-EG" sz="4000" b="1" dirty="0"/>
          </a:p>
        </p:txBody>
      </p:sp>
      <p:pic>
        <p:nvPicPr>
          <p:cNvPr id="8" name="Picture 2">
            <a:extLst>
              <a:ext uri="{FF2B5EF4-FFF2-40B4-BE49-F238E27FC236}">
                <a16:creationId xmlns:a16="http://schemas.microsoft.com/office/drawing/2014/main" id="{6887C1BA-91CF-2FD7-50FA-EFA50A5AB8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38838" y="1828882"/>
            <a:ext cx="3265801" cy="408423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266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87382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pic>
        <p:nvPicPr>
          <p:cNvPr id="3" name="Picture 2" descr="C:\Users\Jamel\Desktop\boisson7.jpg">
            <a:extLst>
              <a:ext uri="{FF2B5EF4-FFF2-40B4-BE49-F238E27FC236}">
                <a16:creationId xmlns:a16="http://schemas.microsoft.com/office/drawing/2014/main" id="{9FD6AEE0-BED7-31C0-AB0B-A9D259667F9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780" y="1775159"/>
            <a:ext cx="4716180" cy="384332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3">
            <a:extLst>
              <a:ext uri="{FF2B5EF4-FFF2-40B4-BE49-F238E27FC236}">
                <a16:creationId xmlns:a16="http://schemas.microsoft.com/office/drawing/2014/main" id="{4933B45B-C8F7-AA06-58C9-1CF341707A7B}"/>
              </a:ext>
            </a:extLst>
          </p:cNvPr>
          <p:cNvSpPr txBox="1">
            <a:spLocks noChangeArrowheads="1"/>
          </p:cNvSpPr>
          <p:nvPr/>
        </p:nvSpPr>
        <p:spPr>
          <a:xfrm>
            <a:off x="5276254" y="3073376"/>
            <a:ext cx="6626260" cy="1655762"/>
          </a:xfrm>
          <a:prstGeom prst="rect">
            <a:avLst/>
          </a:prstGeom>
          <a:solidFill>
            <a:schemeClr val="accent1">
              <a:lumMod val="20000"/>
              <a:lumOff val="80000"/>
            </a:schemeClr>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sz="3600" dirty="0"/>
              <a:t>2. تسهيل عملية التداول والتخزين</a:t>
            </a:r>
            <a:endParaRPr lang="en-US" sz="3600" dirty="0"/>
          </a:p>
          <a:p>
            <a:pPr marL="0" indent="0" algn="ctr">
              <a:buNone/>
            </a:pPr>
            <a:r>
              <a:rPr lang="en-US" sz="3600" b="1" dirty="0">
                <a:latin typeface="Times New Roman" panose="02020603050405020304" pitchFamily="18" charset="0"/>
                <a:cs typeface="Times New Roman" panose="02020603050405020304" pitchFamily="18" charset="0"/>
              </a:rPr>
              <a:t>2. Facilitate the process of trading and storage</a:t>
            </a:r>
          </a:p>
          <a:p>
            <a:pPr algn="ctr"/>
            <a:endParaRPr lang="ar-EG" sz="3600" dirty="0"/>
          </a:p>
        </p:txBody>
      </p:sp>
      <p:sp>
        <p:nvSpPr>
          <p:cNvPr id="11" name="Title 1">
            <a:extLst>
              <a:ext uri="{FF2B5EF4-FFF2-40B4-BE49-F238E27FC236}">
                <a16:creationId xmlns:a16="http://schemas.microsoft.com/office/drawing/2014/main" id="{939A89CA-5DCD-DF50-ADEE-FCD77B6D3D90}"/>
              </a:ext>
            </a:extLst>
          </p:cNvPr>
          <p:cNvSpPr txBox="1">
            <a:spLocks/>
          </p:cNvSpPr>
          <p:nvPr/>
        </p:nvSpPr>
        <p:spPr>
          <a:xfrm>
            <a:off x="1404457" y="225244"/>
            <a:ext cx="4505552" cy="1015663"/>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وظائف التعبئة والتغليف الرئي</a:t>
            </a:r>
            <a:r>
              <a:rPr lang="ar-SY" sz="2000" dirty="0"/>
              <a:t>س</a:t>
            </a:r>
            <a:r>
              <a:rPr lang="ar-EG" sz="2000" dirty="0"/>
              <a:t>ة</a:t>
            </a:r>
            <a:endParaRPr lang="en-US" sz="2000" dirty="0"/>
          </a:p>
          <a:p>
            <a:r>
              <a:rPr lang="en-US" sz="2000" b="1" dirty="0"/>
              <a:t>Packaging main functions</a:t>
            </a:r>
          </a:p>
          <a:p>
            <a:endParaRPr lang="ar-EG" sz="1800" dirty="0"/>
          </a:p>
        </p:txBody>
      </p:sp>
    </p:spTree>
    <p:extLst>
      <p:ext uri="{BB962C8B-B14F-4D97-AF65-F5344CB8AC3E}">
        <p14:creationId xmlns:p14="http://schemas.microsoft.com/office/powerpoint/2010/main" val="4095272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pic>
        <p:nvPicPr>
          <p:cNvPr id="3" name="Picture 3" descr="C:\Users\Jamel\Desktop\Packaging-Festina-Eau-1.jpg">
            <a:extLst>
              <a:ext uri="{FF2B5EF4-FFF2-40B4-BE49-F238E27FC236}">
                <a16:creationId xmlns:a16="http://schemas.microsoft.com/office/drawing/2014/main" id="{5FDAA797-45CF-AAB9-81BB-566E9B0614A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45427" y="1395666"/>
            <a:ext cx="2808901" cy="226663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Jamel\Desktop\lait1.jpg">
            <a:extLst>
              <a:ext uri="{FF2B5EF4-FFF2-40B4-BE49-F238E27FC236}">
                <a16:creationId xmlns:a16="http://schemas.microsoft.com/office/drawing/2014/main" id="{0AC0BD8D-F835-06B3-B721-147C77C8D25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10726" y="1607446"/>
            <a:ext cx="2808901" cy="184307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C:\Users\Jamel\Desktop\apero3.jpg">
            <a:extLst>
              <a:ext uri="{FF2B5EF4-FFF2-40B4-BE49-F238E27FC236}">
                <a16:creationId xmlns:a16="http://schemas.microsoft.com/office/drawing/2014/main" id="{3A0D6675-4381-B175-E551-05C0C7A965E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4424" y="1286775"/>
            <a:ext cx="2325096" cy="203554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Jamel\Desktop\un-dressing-room-pour-sachets-de-the_54401_w460.jpg">
            <a:extLst>
              <a:ext uri="{FF2B5EF4-FFF2-40B4-BE49-F238E27FC236}">
                <a16:creationId xmlns:a16="http://schemas.microsoft.com/office/drawing/2014/main" id="{E235523B-0820-BCBB-D3BC-AA2EE82FACB2}"/>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19176" b="16371"/>
          <a:stretch/>
        </p:blipFill>
        <p:spPr bwMode="auto">
          <a:xfrm>
            <a:off x="370531" y="3443095"/>
            <a:ext cx="2138989" cy="221067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C:\Users\Jamel\Desktop\tasse-en-biscuit-lavazza.jpg">
            <a:extLst>
              <a:ext uri="{FF2B5EF4-FFF2-40B4-BE49-F238E27FC236}">
                <a16:creationId xmlns:a16="http://schemas.microsoft.com/office/drawing/2014/main" id="{742801A8-F0C1-6870-AE59-FFE241A2671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644814" y="3649750"/>
            <a:ext cx="2808901" cy="2263967"/>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3">
            <a:extLst>
              <a:ext uri="{FF2B5EF4-FFF2-40B4-BE49-F238E27FC236}">
                <a16:creationId xmlns:a16="http://schemas.microsoft.com/office/drawing/2014/main" id="{1C77956C-75B8-AF41-33FA-05E5B5D4C336}"/>
              </a:ext>
            </a:extLst>
          </p:cNvPr>
          <p:cNvSpPr txBox="1">
            <a:spLocks noChangeArrowheads="1"/>
          </p:cNvSpPr>
          <p:nvPr/>
        </p:nvSpPr>
        <p:spPr>
          <a:xfrm>
            <a:off x="5222240" y="4081205"/>
            <a:ext cx="6746240" cy="830997"/>
          </a:xfrm>
          <a:prstGeom prst="rect">
            <a:avLst/>
          </a:prstGeom>
          <a:solidFill>
            <a:schemeClr val="accent1">
              <a:lumMod val="20000"/>
              <a:lumOff val="80000"/>
            </a:schemeClr>
          </a:solid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2400" dirty="0"/>
              <a:t>3. جذب انتباه العملاء ("البائع الصامت")</a:t>
            </a:r>
            <a:endParaRPr lang="en-US" sz="2400" dirty="0"/>
          </a:p>
          <a:p>
            <a:pPr algn="ctr"/>
            <a:r>
              <a:rPr lang="en-CA" sz="2400" b="1" dirty="0">
                <a:latin typeface="Times New Roman" panose="02020603050405020304" pitchFamily="18" charset="0"/>
                <a:cs typeface="Times New Roman" panose="02020603050405020304" pitchFamily="18" charset="0"/>
              </a:rPr>
              <a:t>3. Attract customer attention (“ the silent seller”)</a:t>
            </a:r>
            <a:r>
              <a:rPr lang="ar-SA" sz="2400" b="1" dirty="0">
                <a:latin typeface="Times New Roman" panose="02020603050405020304" pitchFamily="18" charset="0"/>
                <a:cs typeface="Times New Roman" panose="02020603050405020304" pitchFamily="18" charset="0"/>
              </a:rPr>
              <a:t> </a:t>
            </a:r>
            <a:endParaRPr lang="ar-EG" sz="2400" dirty="0"/>
          </a:p>
        </p:txBody>
      </p:sp>
      <p:sp>
        <p:nvSpPr>
          <p:cNvPr id="15" name="Title 1">
            <a:extLst>
              <a:ext uri="{FF2B5EF4-FFF2-40B4-BE49-F238E27FC236}">
                <a16:creationId xmlns:a16="http://schemas.microsoft.com/office/drawing/2014/main" id="{4C1BE100-E1F7-6903-64D4-841F1242C873}"/>
              </a:ext>
            </a:extLst>
          </p:cNvPr>
          <p:cNvSpPr txBox="1">
            <a:spLocks/>
          </p:cNvSpPr>
          <p:nvPr/>
        </p:nvSpPr>
        <p:spPr>
          <a:xfrm>
            <a:off x="1404457" y="225244"/>
            <a:ext cx="4505552" cy="1015663"/>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وظائف التعبئة والتغليف الرئي</a:t>
            </a:r>
            <a:r>
              <a:rPr lang="ar-SY" sz="2000" dirty="0"/>
              <a:t>س</a:t>
            </a:r>
            <a:r>
              <a:rPr lang="ar-EG" sz="2000" dirty="0"/>
              <a:t>ة</a:t>
            </a:r>
            <a:endParaRPr lang="en-US" sz="2000" dirty="0"/>
          </a:p>
          <a:p>
            <a:r>
              <a:rPr lang="en-US" sz="2000" b="1" dirty="0"/>
              <a:t>Packaging main functions</a:t>
            </a:r>
          </a:p>
          <a:p>
            <a:endParaRPr lang="ar-EG" sz="1800" dirty="0"/>
          </a:p>
        </p:txBody>
      </p:sp>
    </p:spTree>
    <p:extLst>
      <p:ext uri="{BB962C8B-B14F-4D97-AF65-F5344CB8AC3E}">
        <p14:creationId xmlns:p14="http://schemas.microsoft.com/office/powerpoint/2010/main" val="2980597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86366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Rectangle 3">
            <a:extLst>
              <a:ext uri="{FF2B5EF4-FFF2-40B4-BE49-F238E27FC236}">
                <a16:creationId xmlns:a16="http://schemas.microsoft.com/office/drawing/2014/main" id="{B09EF2BC-271C-C175-290F-2D21BF305819}"/>
              </a:ext>
            </a:extLst>
          </p:cNvPr>
          <p:cNvSpPr txBox="1">
            <a:spLocks noChangeArrowheads="1"/>
          </p:cNvSpPr>
          <p:nvPr/>
        </p:nvSpPr>
        <p:spPr>
          <a:xfrm>
            <a:off x="624119" y="1769570"/>
            <a:ext cx="4527001" cy="830997"/>
          </a:xfrm>
          <a:prstGeom prst="rect">
            <a:avLst/>
          </a:prstGeom>
          <a:solidFill>
            <a:schemeClr val="accent1">
              <a:lumMod val="20000"/>
              <a:lumOff val="80000"/>
            </a:schemeClr>
          </a:solid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ar-EG" sz="2400" dirty="0"/>
              <a:t>4. تسهيل الاستهلاك</a:t>
            </a:r>
            <a:endParaRPr lang="en-US" sz="2400" dirty="0"/>
          </a:p>
          <a:p>
            <a:pPr algn="ctr"/>
            <a:r>
              <a:rPr lang="en-US" sz="2400" b="1" dirty="0">
                <a:latin typeface="Times New Roman" panose="02020603050405020304" pitchFamily="18" charset="0"/>
                <a:cs typeface="Times New Roman" panose="02020603050405020304" pitchFamily="18" charset="0"/>
              </a:rPr>
              <a:t>4. Facilitating the consumption</a:t>
            </a:r>
          </a:p>
        </p:txBody>
      </p:sp>
      <p:pic>
        <p:nvPicPr>
          <p:cNvPr id="3" name="Picture 2">
            <a:extLst>
              <a:ext uri="{FF2B5EF4-FFF2-40B4-BE49-F238E27FC236}">
                <a16:creationId xmlns:a16="http://schemas.microsoft.com/office/drawing/2014/main" id="{6E8B5220-AE90-481B-6046-C27301F318F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28106" y="2814319"/>
            <a:ext cx="3906441" cy="3556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descr="C:\Users\Jamel\Desktop\packaging-jus-orange.png">
            <a:extLst>
              <a:ext uri="{FF2B5EF4-FFF2-40B4-BE49-F238E27FC236}">
                <a16:creationId xmlns:a16="http://schemas.microsoft.com/office/drawing/2014/main" id="{4453D625-9B2B-A3D3-6756-7D2B4EF8E91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4029" y="1107836"/>
            <a:ext cx="3748398" cy="5365004"/>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7F907022-B105-8D07-2850-42FC28F3EC2D}"/>
              </a:ext>
            </a:extLst>
          </p:cNvPr>
          <p:cNvSpPr txBox="1">
            <a:spLocks/>
          </p:cNvSpPr>
          <p:nvPr/>
        </p:nvSpPr>
        <p:spPr>
          <a:xfrm>
            <a:off x="1404457" y="225244"/>
            <a:ext cx="4505552" cy="1015663"/>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وظائف التعبئة والتغليف الرئي</a:t>
            </a:r>
            <a:r>
              <a:rPr lang="ar-SY" sz="2000" dirty="0"/>
              <a:t>س</a:t>
            </a:r>
            <a:r>
              <a:rPr lang="ar-EG" sz="2000" dirty="0"/>
              <a:t>ة</a:t>
            </a:r>
            <a:endParaRPr lang="en-US" sz="2000" dirty="0"/>
          </a:p>
          <a:p>
            <a:r>
              <a:rPr lang="en-US" sz="2000" b="1" dirty="0"/>
              <a:t>Packaging main functions</a:t>
            </a:r>
          </a:p>
          <a:p>
            <a:endParaRPr lang="ar-EG" sz="1800" dirty="0"/>
          </a:p>
        </p:txBody>
      </p:sp>
    </p:spTree>
    <p:extLst>
      <p:ext uri="{BB962C8B-B14F-4D97-AF65-F5344CB8AC3E}">
        <p14:creationId xmlns:p14="http://schemas.microsoft.com/office/powerpoint/2010/main" val="2970245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971967"/>
            <a:ext cx="11784835"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BF982008-D77F-A556-F4CD-6B01700B229A}"/>
              </a:ext>
            </a:extLst>
          </p:cNvPr>
          <p:cNvSpPr txBox="1">
            <a:spLocks/>
          </p:cNvSpPr>
          <p:nvPr/>
        </p:nvSpPr>
        <p:spPr>
          <a:xfrm>
            <a:off x="1971675" y="204803"/>
            <a:ext cx="12192000"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الوصف الملصق</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LABELING</a:t>
            </a:r>
            <a:endParaRPr lang="en-US" sz="2400" dirty="0"/>
          </a:p>
        </p:txBody>
      </p:sp>
      <p:sp>
        <p:nvSpPr>
          <p:cNvPr id="3" name="Content Placeholder 2">
            <a:extLst>
              <a:ext uri="{FF2B5EF4-FFF2-40B4-BE49-F238E27FC236}">
                <a16:creationId xmlns:a16="http://schemas.microsoft.com/office/drawing/2014/main" id="{EF58CD98-C276-7AEF-9A6A-6DE5CFF4E84B}"/>
              </a:ext>
            </a:extLst>
          </p:cNvPr>
          <p:cNvSpPr txBox="1">
            <a:spLocks/>
          </p:cNvSpPr>
          <p:nvPr/>
        </p:nvSpPr>
        <p:spPr>
          <a:xfrm>
            <a:off x="318565" y="1219723"/>
            <a:ext cx="11162235" cy="5061807"/>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3200" b="1" dirty="0">
                <a:solidFill>
                  <a:srgbClr val="C00000"/>
                </a:solidFill>
                <a:latin typeface="TimesLTPro-Roman"/>
              </a:rPr>
              <a:t>Label: </a:t>
            </a:r>
            <a:r>
              <a:rPr lang="en-US" dirty="0">
                <a:solidFill>
                  <a:srgbClr val="000000"/>
                </a:solidFill>
                <a:latin typeface="TimesLTPro-Roman"/>
              </a:rPr>
              <a:t>range from simple tags attached to products to complex graphics that are part of the packaging.</a:t>
            </a:r>
          </a:p>
          <a:p>
            <a:pPr algn="l">
              <a:lnSpc>
                <a:spcPct val="110000"/>
              </a:lnSpc>
            </a:pPr>
            <a:r>
              <a:rPr lang="en-US" dirty="0">
                <a:solidFill>
                  <a:srgbClr val="000000"/>
                </a:solidFill>
                <a:latin typeface="TimesLTPro-Roman"/>
              </a:rPr>
              <a:t>They perform several </a:t>
            </a:r>
            <a:r>
              <a:rPr lang="en-US" u="sng" dirty="0">
                <a:latin typeface="TimesLTPro-Roman"/>
              </a:rPr>
              <a:t>functions. </a:t>
            </a:r>
          </a:p>
          <a:p>
            <a:pPr lvl="1">
              <a:lnSpc>
                <a:spcPct val="110000"/>
              </a:lnSpc>
            </a:pPr>
            <a:r>
              <a:rPr lang="en-US" sz="2800" dirty="0">
                <a:solidFill>
                  <a:srgbClr val="000000"/>
                </a:solidFill>
                <a:latin typeface="TimesLTPro-Roman"/>
              </a:rPr>
              <a:t>label </a:t>
            </a:r>
            <a:r>
              <a:rPr lang="en-US" sz="2800" dirty="0">
                <a:solidFill>
                  <a:schemeClr val="accent2">
                    <a:lumMod val="75000"/>
                  </a:schemeClr>
                </a:solidFill>
                <a:latin typeface="TimesLTPro-Roman"/>
              </a:rPr>
              <a:t>identifies</a:t>
            </a:r>
            <a:r>
              <a:rPr lang="en-US" sz="2800" dirty="0">
                <a:solidFill>
                  <a:srgbClr val="000000"/>
                </a:solidFill>
                <a:latin typeface="TimesLTPro-Roman"/>
              </a:rPr>
              <a:t> the product or brand</a:t>
            </a:r>
          </a:p>
          <a:p>
            <a:pPr lvl="1">
              <a:lnSpc>
                <a:spcPct val="110000"/>
              </a:lnSpc>
            </a:pPr>
            <a:r>
              <a:rPr lang="en-US" sz="2800" dirty="0">
                <a:solidFill>
                  <a:srgbClr val="000000"/>
                </a:solidFill>
                <a:latin typeface="TimesLTPro-Roman"/>
              </a:rPr>
              <a:t>The label might also </a:t>
            </a:r>
            <a:r>
              <a:rPr lang="en-US" sz="2800" dirty="0">
                <a:solidFill>
                  <a:schemeClr val="accent2">
                    <a:lumMod val="75000"/>
                  </a:schemeClr>
                </a:solidFill>
                <a:latin typeface="TimesLTPro-Roman"/>
              </a:rPr>
              <a:t>describe</a:t>
            </a:r>
            <a:r>
              <a:rPr lang="en-US" sz="2800" dirty="0">
                <a:solidFill>
                  <a:srgbClr val="000000"/>
                </a:solidFill>
                <a:latin typeface="TimesLTPro-Roman"/>
              </a:rPr>
              <a:t> several things about the product (who made it, where it was made, when it was made, its contents, how it is to be used, and how to use it safely). </a:t>
            </a:r>
          </a:p>
          <a:p>
            <a:pPr lvl="1">
              <a:lnSpc>
                <a:spcPct val="110000"/>
              </a:lnSpc>
            </a:pPr>
            <a:r>
              <a:rPr lang="en-US" sz="2800" dirty="0">
                <a:solidFill>
                  <a:srgbClr val="000000"/>
                </a:solidFill>
                <a:latin typeface="TimesLTPro-Roman"/>
              </a:rPr>
              <a:t>The label might help to </a:t>
            </a:r>
            <a:r>
              <a:rPr lang="en-US" sz="2800" dirty="0">
                <a:solidFill>
                  <a:schemeClr val="accent2">
                    <a:lumMod val="75000"/>
                  </a:schemeClr>
                </a:solidFill>
                <a:latin typeface="TimesLTPro-Roman"/>
              </a:rPr>
              <a:t>promote </a:t>
            </a:r>
            <a:r>
              <a:rPr lang="en-US" sz="2800" dirty="0">
                <a:solidFill>
                  <a:srgbClr val="000000"/>
                </a:solidFill>
                <a:latin typeface="TimesLTPro-Roman"/>
              </a:rPr>
              <a:t>the brand and engage customers.</a:t>
            </a:r>
            <a:endParaRPr lang="en-US" sz="3200" b="1" dirty="0">
              <a:solidFill>
                <a:srgbClr val="C00000"/>
              </a:solidFill>
              <a:latin typeface="TimesLTPro-Roman"/>
            </a:endParaRPr>
          </a:p>
          <a:p>
            <a:pPr algn="r" rtl="1">
              <a:lnSpc>
                <a:spcPct val="110000"/>
              </a:lnSpc>
            </a:pPr>
            <a:r>
              <a:rPr lang="ar-EG" sz="3200" b="1" dirty="0">
                <a:solidFill>
                  <a:srgbClr val="C00000"/>
                </a:solidFill>
                <a:latin typeface="TimesLTPro-Roman"/>
              </a:rPr>
              <a:t>الوصف الملصق </a:t>
            </a:r>
            <a:r>
              <a:rPr lang="en-US" sz="3200" b="1" dirty="0">
                <a:solidFill>
                  <a:srgbClr val="C00000"/>
                </a:solidFill>
                <a:latin typeface="TimesLTPro-Roman"/>
              </a:rPr>
              <a:t>Label </a:t>
            </a:r>
            <a:r>
              <a:rPr lang="ar-EG" sz="3200" b="1" dirty="0">
                <a:solidFill>
                  <a:srgbClr val="C00000"/>
                </a:solidFill>
                <a:latin typeface="TimesLTPro-Roman"/>
              </a:rPr>
              <a:t> : </a:t>
            </a:r>
            <a:r>
              <a:rPr lang="en-US" sz="3200" b="1" dirty="0">
                <a:solidFill>
                  <a:srgbClr val="C00000"/>
                </a:solidFill>
                <a:latin typeface="TimesLTPro-Roman"/>
              </a:rPr>
              <a:t> </a:t>
            </a:r>
            <a:r>
              <a:rPr lang="ar-EG" dirty="0">
                <a:solidFill>
                  <a:srgbClr val="000000"/>
                </a:solidFill>
                <a:latin typeface="TimesLTPro-Roman"/>
              </a:rPr>
              <a:t>تتراوح من العلامات البسيطة المرفقة بالمنتجات إلى الرسومات المعقدة التي تشكل جزءا</a:t>
            </a:r>
            <a:r>
              <a:rPr lang="ar-SY" dirty="0">
                <a:solidFill>
                  <a:srgbClr val="000000"/>
                </a:solidFill>
                <a:latin typeface="TimesLTPro-Roman"/>
              </a:rPr>
              <a:t>ً</a:t>
            </a:r>
            <a:r>
              <a:rPr lang="ar-EG" dirty="0">
                <a:solidFill>
                  <a:srgbClr val="000000"/>
                </a:solidFill>
                <a:latin typeface="TimesLTPro-Roman"/>
              </a:rPr>
              <a:t> من العبوة.</a:t>
            </a:r>
            <a:endParaRPr lang="en-US" dirty="0">
              <a:solidFill>
                <a:srgbClr val="000000"/>
              </a:solidFill>
              <a:latin typeface="TimesLTPro-Roman"/>
            </a:endParaRPr>
          </a:p>
          <a:p>
            <a:pPr marL="0" indent="0" algn="r" rtl="1">
              <a:lnSpc>
                <a:spcPct val="110000"/>
              </a:lnSpc>
              <a:buNone/>
            </a:pPr>
            <a:r>
              <a:rPr lang="ar-EG" u="sng" dirty="0">
                <a:solidFill>
                  <a:srgbClr val="000000"/>
                </a:solidFill>
                <a:latin typeface="TimesLTPro-Roman"/>
              </a:rPr>
              <a:t>يؤدي العديد من الوظائف. </a:t>
            </a:r>
          </a:p>
          <a:p>
            <a:pPr algn="r" rtl="1">
              <a:lnSpc>
                <a:spcPct val="110000"/>
              </a:lnSpc>
            </a:pPr>
            <a:r>
              <a:rPr lang="ar-EG" dirty="0">
                <a:solidFill>
                  <a:srgbClr val="000000"/>
                </a:solidFill>
                <a:latin typeface="TimesLTPro-Roman"/>
              </a:rPr>
              <a:t>يحدد المنتج أو العلامة التجارية</a:t>
            </a:r>
          </a:p>
          <a:p>
            <a:pPr algn="r" rtl="1">
              <a:lnSpc>
                <a:spcPct val="110000"/>
              </a:lnSpc>
            </a:pPr>
            <a:r>
              <a:rPr lang="ar-EG" dirty="0">
                <a:solidFill>
                  <a:srgbClr val="000000"/>
                </a:solidFill>
                <a:latin typeface="TimesLTPro-Roman"/>
              </a:rPr>
              <a:t>قد يصف الملصق أيضا عدة أشياء حول المنتج (الصانع، ومكان صنعه ، ومتى تم صنعه ، ومحتوياته ، وكيفية استخدامه ، وكيفية استخدامه بأمان). </a:t>
            </a:r>
          </a:p>
          <a:p>
            <a:pPr algn="r" rtl="1">
              <a:lnSpc>
                <a:spcPct val="110000"/>
              </a:lnSpc>
            </a:pPr>
            <a:r>
              <a:rPr lang="ar-EG" dirty="0">
                <a:solidFill>
                  <a:srgbClr val="000000"/>
                </a:solidFill>
                <a:latin typeface="TimesLTPro-Roman"/>
              </a:rPr>
              <a:t>قد يساعد التصنيف في الترويج للعلامة التجارية وإشراك العملاء.</a:t>
            </a:r>
          </a:p>
          <a:p>
            <a:pPr lvl="1" algn="r" rtl="1"/>
            <a:endParaRPr lang="en-US" sz="2200" dirty="0">
              <a:solidFill>
                <a:srgbClr val="000000"/>
              </a:solidFill>
              <a:latin typeface="TimesLTPro-Roman"/>
            </a:endParaRPr>
          </a:p>
        </p:txBody>
      </p:sp>
    </p:spTree>
    <p:extLst>
      <p:ext uri="{BB962C8B-B14F-4D97-AF65-F5344CB8AC3E}">
        <p14:creationId xmlns:p14="http://schemas.microsoft.com/office/powerpoint/2010/main" val="2058652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835679"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20667E1E-20A2-125F-1C80-2584FE89A51D}"/>
              </a:ext>
            </a:extLst>
          </p:cNvPr>
          <p:cNvSpPr txBox="1">
            <a:spLocks/>
          </p:cNvSpPr>
          <p:nvPr/>
        </p:nvSpPr>
        <p:spPr>
          <a:xfrm>
            <a:off x="3266537" y="1219722"/>
            <a:ext cx="8663944" cy="5244337"/>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rgbClr val="C00000"/>
                </a:solidFill>
                <a:latin typeface="TimesLTPro-Roman"/>
              </a:rPr>
              <a:t>Label</a:t>
            </a:r>
            <a:endParaRPr lang="en-US" sz="2200" b="1" dirty="0">
              <a:solidFill>
                <a:srgbClr val="C00000"/>
              </a:solidFill>
              <a:latin typeface="TimesLTPro-Roman"/>
            </a:endParaRPr>
          </a:p>
          <a:p>
            <a:pPr lvl="1"/>
            <a:endParaRPr lang="en-US" sz="200" dirty="0">
              <a:solidFill>
                <a:srgbClr val="000000"/>
              </a:solidFill>
              <a:latin typeface="TimesLTPro-Roman"/>
            </a:endParaRPr>
          </a:p>
          <a:p>
            <a:pPr>
              <a:lnSpc>
                <a:spcPct val="110000"/>
              </a:lnSpc>
            </a:pPr>
            <a:r>
              <a:rPr lang="en-US" dirty="0">
                <a:solidFill>
                  <a:srgbClr val="000000"/>
                </a:solidFill>
                <a:latin typeface="TimesLTPro-Roman"/>
              </a:rPr>
              <a:t>Labels and brand logos can support the brand’s positioning and add personality to the brand.</a:t>
            </a:r>
          </a:p>
          <a:p>
            <a:pPr>
              <a:lnSpc>
                <a:spcPct val="110000"/>
              </a:lnSpc>
            </a:pPr>
            <a:endParaRPr lang="en-US" sz="200" dirty="0">
              <a:solidFill>
                <a:srgbClr val="000000"/>
              </a:solidFill>
              <a:latin typeface="TimesLTPro-Roman"/>
            </a:endParaRPr>
          </a:p>
          <a:p>
            <a:pPr>
              <a:lnSpc>
                <a:spcPct val="110000"/>
              </a:lnSpc>
            </a:pPr>
            <a:r>
              <a:rPr lang="en-US" dirty="0">
                <a:solidFill>
                  <a:srgbClr val="000000"/>
                </a:solidFill>
                <a:latin typeface="TimesLTPro-Roman"/>
              </a:rPr>
              <a:t>Customers often become strongly attached to logos as symbols of the brands they represent. Consider the feelings evoked by the logos of companies such as Coca- Cola, Google, Twitter, Apple, and Nike.</a:t>
            </a:r>
            <a:endParaRPr lang="en-US" sz="3500" b="1" dirty="0">
              <a:solidFill>
                <a:srgbClr val="C00000"/>
              </a:solidFill>
              <a:latin typeface="TimesLTPro-Roman"/>
            </a:endParaRPr>
          </a:p>
          <a:p>
            <a:pPr marL="0" indent="0" algn="r" rtl="1">
              <a:buFont typeface="Arial" panose="020B0604020202020204" pitchFamily="34" charset="0"/>
              <a:buNone/>
            </a:pPr>
            <a:r>
              <a:rPr lang="ar-EG" sz="3500" b="1" dirty="0">
                <a:solidFill>
                  <a:srgbClr val="C00000"/>
                </a:solidFill>
                <a:latin typeface="TimesLTPro-Roman"/>
              </a:rPr>
              <a:t>الوصف الملصق</a:t>
            </a:r>
            <a:endParaRPr lang="en-US" sz="2200" b="1" dirty="0">
              <a:solidFill>
                <a:srgbClr val="C00000"/>
              </a:solidFill>
              <a:latin typeface="TimesLTPro-Roman"/>
            </a:endParaRPr>
          </a:p>
          <a:p>
            <a:pPr lvl="1" algn="r" rtl="1"/>
            <a:endParaRPr lang="en-US" sz="200" dirty="0">
              <a:solidFill>
                <a:srgbClr val="000000"/>
              </a:solidFill>
              <a:latin typeface="TimesLTPro-Roman"/>
            </a:endParaRPr>
          </a:p>
          <a:p>
            <a:pPr algn="r" rtl="1">
              <a:lnSpc>
                <a:spcPct val="110000"/>
              </a:lnSpc>
            </a:pPr>
            <a:r>
              <a:rPr lang="ar-EG" dirty="0">
                <a:solidFill>
                  <a:srgbClr val="000000"/>
                </a:solidFill>
                <a:latin typeface="TimesLTPro-Roman"/>
              </a:rPr>
              <a:t>يمكن أن تدعم الملصقات والشعارات مكانة العلامات التجارية وتضيف شخصية إلى العلامة التجارية.</a:t>
            </a:r>
          </a:p>
          <a:p>
            <a:pPr algn="r" rtl="1">
              <a:lnSpc>
                <a:spcPct val="110000"/>
              </a:lnSpc>
            </a:pPr>
            <a:r>
              <a:rPr lang="ar-EG" dirty="0">
                <a:solidFill>
                  <a:srgbClr val="000000"/>
                </a:solidFill>
                <a:latin typeface="TimesLTPro-Roman"/>
              </a:rPr>
              <a:t>غالبا ما يصبح العملاء مرتبطين بشدة بالشعارات كرموز للعلامات التجارية التي يمثلونها. ضع في اعتبارك المشاعر التي تثيرها شعارات شركات مثل</a:t>
            </a:r>
            <a:r>
              <a:rPr lang="en-US" dirty="0">
                <a:solidFill>
                  <a:srgbClr val="000000"/>
                </a:solidFill>
                <a:latin typeface="TimesLTPro-Roman"/>
              </a:rPr>
              <a:t>:</a:t>
            </a:r>
          </a:p>
          <a:p>
            <a:pPr marL="0" indent="0" rtl="1">
              <a:lnSpc>
                <a:spcPct val="110000"/>
              </a:lnSpc>
              <a:buNone/>
            </a:pPr>
            <a:r>
              <a:rPr lang="ar-EG" dirty="0">
                <a:solidFill>
                  <a:srgbClr val="000000"/>
                </a:solidFill>
                <a:latin typeface="TimesLTPro-Roman"/>
              </a:rPr>
              <a:t> </a:t>
            </a:r>
            <a:r>
              <a:rPr lang="en-US" dirty="0">
                <a:solidFill>
                  <a:srgbClr val="000000"/>
                </a:solidFill>
                <a:latin typeface="TimesLTPro-Roman"/>
              </a:rPr>
              <a:t>Coca- Cola, Google, Twitter, Apple, Nike.</a:t>
            </a:r>
          </a:p>
        </p:txBody>
      </p:sp>
      <p:pic>
        <p:nvPicPr>
          <p:cNvPr id="8" name="Picture 7">
            <a:extLst>
              <a:ext uri="{FF2B5EF4-FFF2-40B4-BE49-F238E27FC236}">
                <a16:creationId xmlns:a16="http://schemas.microsoft.com/office/drawing/2014/main" id="{5EF8035B-E2C5-6492-7359-785F677A50A4}"/>
              </a:ext>
            </a:extLst>
          </p:cNvPr>
          <p:cNvPicPr>
            <a:picLocks noChangeAspect="1"/>
          </p:cNvPicPr>
          <p:nvPr/>
        </p:nvPicPr>
        <p:blipFill>
          <a:blip r:embed="rId3"/>
          <a:stretch>
            <a:fillRect/>
          </a:stretch>
        </p:blipFill>
        <p:spPr>
          <a:xfrm>
            <a:off x="221027" y="1622620"/>
            <a:ext cx="3045509" cy="3761045"/>
          </a:xfrm>
          <a:prstGeom prst="rect">
            <a:avLst/>
          </a:prstGeom>
          <a:ln>
            <a:noFill/>
          </a:ln>
          <a:effectLst>
            <a:softEdge rad="112500"/>
          </a:effectLst>
        </p:spPr>
      </p:pic>
      <p:sp>
        <p:nvSpPr>
          <p:cNvPr id="2" name="Title 1">
            <a:extLst>
              <a:ext uri="{FF2B5EF4-FFF2-40B4-BE49-F238E27FC236}">
                <a16:creationId xmlns:a16="http://schemas.microsoft.com/office/drawing/2014/main" id="{0BF67EBB-CEC9-48A9-41D8-B4952A350DE5}"/>
              </a:ext>
            </a:extLst>
          </p:cNvPr>
          <p:cNvSpPr txBox="1">
            <a:spLocks/>
          </p:cNvSpPr>
          <p:nvPr/>
        </p:nvSpPr>
        <p:spPr>
          <a:xfrm>
            <a:off x="1971675" y="204803"/>
            <a:ext cx="6977646"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الوصف الملصق</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LABELING</a:t>
            </a:r>
            <a:endParaRPr lang="en-US" sz="2400" dirty="0"/>
          </a:p>
        </p:txBody>
      </p:sp>
      <p:sp>
        <p:nvSpPr>
          <p:cNvPr id="11" name="Content Placeholder 2">
            <a:extLst>
              <a:ext uri="{FF2B5EF4-FFF2-40B4-BE49-F238E27FC236}">
                <a16:creationId xmlns:a16="http://schemas.microsoft.com/office/drawing/2014/main" id="{0BB29E41-8FB2-1B8F-30EA-B739FE500D4D}"/>
              </a:ext>
            </a:extLst>
          </p:cNvPr>
          <p:cNvSpPr txBox="1">
            <a:spLocks/>
          </p:cNvSpPr>
          <p:nvPr/>
        </p:nvSpPr>
        <p:spPr>
          <a:xfrm>
            <a:off x="450574" y="1773373"/>
            <a:ext cx="6099384" cy="473344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dirty="0">
              <a:solidFill>
                <a:srgbClr val="000000"/>
              </a:solidFill>
              <a:latin typeface="TimesLTPro-Roman"/>
            </a:endParaRPr>
          </a:p>
        </p:txBody>
      </p:sp>
    </p:spTree>
    <p:extLst>
      <p:ext uri="{BB962C8B-B14F-4D97-AF65-F5344CB8AC3E}">
        <p14:creationId xmlns:p14="http://schemas.microsoft.com/office/powerpoint/2010/main" val="1255470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921412"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8D0B40B4-0DB3-488B-D414-E4FF2BCE2778}"/>
              </a:ext>
            </a:extLst>
          </p:cNvPr>
          <p:cNvSpPr txBox="1">
            <a:spLocks/>
          </p:cNvSpPr>
          <p:nvPr/>
        </p:nvSpPr>
        <p:spPr>
          <a:xfrm>
            <a:off x="1517533" y="191270"/>
            <a:ext cx="6936353"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خدمات دعم المنتج</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Product support services</a:t>
            </a:r>
            <a:endParaRPr lang="ar-EG" sz="2400" dirty="0"/>
          </a:p>
        </p:txBody>
      </p:sp>
      <p:sp>
        <p:nvSpPr>
          <p:cNvPr id="3" name="Content Placeholder 2">
            <a:extLst>
              <a:ext uri="{FF2B5EF4-FFF2-40B4-BE49-F238E27FC236}">
                <a16:creationId xmlns:a16="http://schemas.microsoft.com/office/drawing/2014/main" id="{49855F9B-D843-81CE-DA65-EFBE5300F49F}"/>
              </a:ext>
            </a:extLst>
          </p:cNvPr>
          <p:cNvSpPr txBox="1">
            <a:spLocks/>
          </p:cNvSpPr>
          <p:nvPr/>
        </p:nvSpPr>
        <p:spPr>
          <a:xfrm>
            <a:off x="8183592" y="1470579"/>
            <a:ext cx="3596386" cy="4221805"/>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lnSpc>
                <a:spcPct val="110000"/>
              </a:lnSpc>
              <a:buNone/>
            </a:pPr>
            <a:r>
              <a:rPr lang="ar-EG" sz="4000" dirty="0">
                <a:solidFill>
                  <a:srgbClr val="000000"/>
                </a:solidFill>
                <a:latin typeface="TimesLTPro-Roman"/>
              </a:rPr>
              <a:t>إن إبقاء العملاء سعداء </a:t>
            </a:r>
            <a:r>
              <a:rPr lang="ar-EG" sz="4000" dirty="0">
                <a:solidFill>
                  <a:srgbClr val="FF0000"/>
                </a:solidFill>
                <a:latin typeface="TimesLTPro-Roman"/>
              </a:rPr>
              <a:t>بعد البيع </a:t>
            </a:r>
            <a:r>
              <a:rPr lang="ar-EG" sz="4000" dirty="0">
                <a:solidFill>
                  <a:srgbClr val="000000"/>
                </a:solidFill>
                <a:latin typeface="TimesLTPro-Roman"/>
              </a:rPr>
              <a:t>هو المفتاح لبناء علاقات دائمة.</a:t>
            </a:r>
          </a:p>
          <a:p>
            <a:pPr algn="r" rtl="1">
              <a:lnSpc>
                <a:spcPct val="110000"/>
              </a:lnSpc>
            </a:pPr>
            <a:endParaRPr lang="ar-EG" sz="4000" dirty="0">
              <a:solidFill>
                <a:srgbClr val="000000"/>
              </a:solidFill>
              <a:latin typeface="TimesLTPro-Roman"/>
            </a:endParaRPr>
          </a:p>
          <a:p>
            <a:pPr marL="0" indent="0" algn="r" rtl="1">
              <a:lnSpc>
                <a:spcPct val="110000"/>
              </a:lnSpc>
              <a:buNone/>
            </a:pPr>
            <a:r>
              <a:rPr lang="ar-EG" sz="4000" dirty="0">
                <a:solidFill>
                  <a:srgbClr val="000000"/>
                </a:solidFill>
                <a:latin typeface="TimesLTPro-Roman"/>
              </a:rPr>
              <a:t>قد تشمل خدمات الدعم ما يلي:</a:t>
            </a:r>
          </a:p>
          <a:p>
            <a:pPr algn="r" rtl="1">
              <a:lnSpc>
                <a:spcPct val="110000"/>
              </a:lnSpc>
            </a:pPr>
            <a:r>
              <a:rPr lang="ar-EG" sz="4000" dirty="0">
                <a:solidFill>
                  <a:srgbClr val="000000"/>
                </a:solidFill>
                <a:latin typeface="TimesLTPro-Roman"/>
              </a:rPr>
              <a:t>الضمانات</a:t>
            </a:r>
          </a:p>
          <a:p>
            <a:pPr algn="r" rtl="1">
              <a:lnSpc>
                <a:spcPct val="110000"/>
              </a:lnSpc>
            </a:pPr>
            <a:r>
              <a:rPr lang="ar-EG" sz="4000" dirty="0">
                <a:solidFill>
                  <a:srgbClr val="000000"/>
                </a:solidFill>
                <a:latin typeface="TimesLTPro-Roman"/>
              </a:rPr>
              <a:t>تسليم</a:t>
            </a:r>
          </a:p>
          <a:p>
            <a:pPr algn="r" rtl="1">
              <a:lnSpc>
                <a:spcPct val="110000"/>
              </a:lnSpc>
            </a:pPr>
            <a:r>
              <a:rPr lang="ar-EG" sz="4000" dirty="0">
                <a:solidFill>
                  <a:srgbClr val="000000"/>
                </a:solidFill>
                <a:latin typeface="TimesLTPro-Roman"/>
              </a:rPr>
              <a:t>الإصلاح والصيانة</a:t>
            </a:r>
          </a:p>
          <a:p>
            <a:pPr algn="r" rtl="1">
              <a:lnSpc>
                <a:spcPct val="110000"/>
              </a:lnSpc>
            </a:pPr>
            <a:r>
              <a:rPr lang="ar-EG" sz="4000" dirty="0">
                <a:solidFill>
                  <a:srgbClr val="000000"/>
                </a:solidFill>
                <a:latin typeface="TimesLTPro-Roman"/>
              </a:rPr>
              <a:t>التركيب</a:t>
            </a:r>
          </a:p>
          <a:p>
            <a:pPr algn="r" rtl="1">
              <a:lnSpc>
                <a:spcPct val="110000"/>
              </a:lnSpc>
            </a:pPr>
            <a:r>
              <a:rPr lang="ar-EG" sz="4000" dirty="0">
                <a:solidFill>
                  <a:srgbClr val="000000"/>
                </a:solidFill>
                <a:latin typeface="TimesLTPro-Roman"/>
              </a:rPr>
              <a:t>خدمات أخرى</a:t>
            </a:r>
          </a:p>
          <a:p>
            <a:pPr lvl="1" algn="r" rtl="1"/>
            <a:endParaRPr lang="en-US" sz="2800" dirty="0">
              <a:solidFill>
                <a:srgbClr val="000000"/>
              </a:solidFill>
              <a:latin typeface="TimesLTPro-Roman"/>
            </a:endParaRPr>
          </a:p>
        </p:txBody>
      </p:sp>
      <p:pic>
        <p:nvPicPr>
          <p:cNvPr id="8" name="Picture 7">
            <a:extLst>
              <a:ext uri="{FF2B5EF4-FFF2-40B4-BE49-F238E27FC236}">
                <a16:creationId xmlns:a16="http://schemas.microsoft.com/office/drawing/2014/main" id="{951483D1-4254-B068-B6D9-85125C681ABB}"/>
              </a:ext>
            </a:extLst>
          </p:cNvPr>
          <p:cNvPicPr>
            <a:picLocks noChangeAspect="1"/>
          </p:cNvPicPr>
          <p:nvPr/>
        </p:nvPicPr>
        <p:blipFill>
          <a:blip r:embed="rId3"/>
          <a:stretch>
            <a:fillRect/>
          </a:stretch>
        </p:blipFill>
        <p:spPr>
          <a:xfrm>
            <a:off x="135294" y="1206578"/>
            <a:ext cx="3642651" cy="3215897"/>
          </a:xfrm>
          <a:prstGeom prst="rect">
            <a:avLst/>
          </a:prstGeom>
          <a:ln>
            <a:noFill/>
          </a:ln>
          <a:effectLst>
            <a:softEdge rad="112500"/>
          </a:effectLst>
        </p:spPr>
      </p:pic>
      <p:sp>
        <p:nvSpPr>
          <p:cNvPr id="9" name="Content Placeholder 2">
            <a:extLst>
              <a:ext uri="{FF2B5EF4-FFF2-40B4-BE49-F238E27FC236}">
                <a16:creationId xmlns:a16="http://schemas.microsoft.com/office/drawing/2014/main" id="{5F3E5E3F-E20F-7B7A-7875-8ECCDF84BF2F}"/>
              </a:ext>
            </a:extLst>
          </p:cNvPr>
          <p:cNvSpPr txBox="1">
            <a:spLocks/>
          </p:cNvSpPr>
          <p:nvPr/>
        </p:nvSpPr>
        <p:spPr>
          <a:xfrm>
            <a:off x="3493163" y="1470579"/>
            <a:ext cx="5205674" cy="4221805"/>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sz="4000">
                <a:solidFill>
                  <a:srgbClr val="000000"/>
                </a:solidFill>
                <a:latin typeface="TimesLTPro-Roman"/>
              </a:rPr>
              <a:t>Keeping customers happy </a:t>
            </a:r>
            <a:r>
              <a:rPr lang="en-US" sz="4000" i="1">
                <a:solidFill>
                  <a:srgbClr val="C00000"/>
                </a:solidFill>
                <a:latin typeface="TimesLTPro-Roman"/>
              </a:rPr>
              <a:t>after</a:t>
            </a:r>
            <a:r>
              <a:rPr lang="en-US" sz="4000">
                <a:solidFill>
                  <a:srgbClr val="000000"/>
                </a:solidFill>
                <a:latin typeface="TimesLTPro-Roman"/>
              </a:rPr>
              <a:t> the sale is the key to building lasting relationships.</a:t>
            </a:r>
          </a:p>
          <a:p>
            <a:pPr>
              <a:lnSpc>
                <a:spcPct val="110000"/>
              </a:lnSpc>
            </a:pPr>
            <a:endParaRPr lang="en-US" sz="4000">
              <a:solidFill>
                <a:srgbClr val="000000"/>
              </a:solidFill>
              <a:latin typeface="TimesLTPro-Roman"/>
            </a:endParaRPr>
          </a:p>
          <a:p>
            <a:pPr>
              <a:lnSpc>
                <a:spcPct val="110000"/>
              </a:lnSpc>
            </a:pPr>
            <a:r>
              <a:rPr lang="en-US" sz="4000">
                <a:solidFill>
                  <a:srgbClr val="000000"/>
                </a:solidFill>
                <a:latin typeface="TimesLTPro-Roman"/>
              </a:rPr>
              <a:t>Support services may include:</a:t>
            </a:r>
          </a:p>
          <a:p>
            <a:pPr lvl="1">
              <a:lnSpc>
                <a:spcPct val="110000"/>
              </a:lnSpc>
            </a:pPr>
            <a:r>
              <a:rPr lang="en-US" sz="4000">
                <a:solidFill>
                  <a:srgbClr val="000000"/>
                </a:solidFill>
                <a:latin typeface="TimesLTPro-Roman"/>
              </a:rPr>
              <a:t>Warranties</a:t>
            </a:r>
          </a:p>
          <a:p>
            <a:pPr lvl="1">
              <a:lnSpc>
                <a:spcPct val="110000"/>
              </a:lnSpc>
            </a:pPr>
            <a:r>
              <a:rPr lang="en-US" sz="4000">
                <a:solidFill>
                  <a:srgbClr val="000000"/>
                </a:solidFill>
                <a:latin typeface="TimesLTPro-Roman"/>
              </a:rPr>
              <a:t>Deliveries</a:t>
            </a:r>
          </a:p>
          <a:p>
            <a:pPr lvl="1">
              <a:lnSpc>
                <a:spcPct val="110000"/>
              </a:lnSpc>
            </a:pPr>
            <a:r>
              <a:rPr lang="en-US" sz="4000">
                <a:solidFill>
                  <a:srgbClr val="000000"/>
                </a:solidFill>
                <a:latin typeface="TimesLTPro-Roman"/>
              </a:rPr>
              <a:t>Repair and maintenance</a:t>
            </a:r>
          </a:p>
          <a:p>
            <a:pPr lvl="1">
              <a:lnSpc>
                <a:spcPct val="110000"/>
              </a:lnSpc>
            </a:pPr>
            <a:r>
              <a:rPr lang="en-US" sz="4000">
                <a:solidFill>
                  <a:srgbClr val="000000"/>
                </a:solidFill>
                <a:latin typeface="TimesLTPro-Roman"/>
              </a:rPr>
              <a:t>Installation</a:t>
            </a:r>
          </a:p>
          <a:p>
            <a:pPr lvl="1">
              <a:lnSpc>
                <a:spcPct val="110000"/>
              </a:lnSpc>
            </a:pPr>
            <a:r>
              <a:rPr lang="en-US" sz="4000">
                <a:solidFill>
                  <a:srgbClr val="000000"/>
                </a:solidFill>
                <a:latin typeface="TimesLTPro-Roman"/>
              </a:rPr>
              <a:t>Other services</a:t>
            </a:r>
          </a:p>
          <a:p>
            <a:pPr lvl="1"/>
            <a:endParaRPr lang="en-US" sz="2800" dirty="0">
              <a:solidFill>
                <a:srgbClr val="000000"/>
              </a:solidFill>
              <a:latin typeface="TimesLTPro-Roman"/>
            </a:endParaRPr>
          </a:p>
        </p:txBody>
      </p:sp>
    </p:spTree>
    <p:extLst>
      <p:ext uri="{BB962C8B-B14F-4D97-AF65-F5344CB8AC3E}">
        <p14:creationId xmlns:p14="http://schemas.microsoft.com/office/powerpoint/2010/main" val="1310870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9EB2C-3ACD-2314-DE86-165A29CE7C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D4F84F-F016-5961-06FE-F337C42D5078}"/>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060AEA7-AF4B-AF14-25A0-6FF1FCDF6FE4}"/>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790A96-B8E3-A19E-F607-5833CBCE2094}"/>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EAB3620-0DF9-A52E-C8B4-7AF1F84AA6F9}"/>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F65EB87-3BE5-6871-E345-8904BF0CA4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5376174F-A589-7245-138A-E860F4B37FE0}"/>
              </a:ext>
            </a:extLst>
          </p:cNvPr>
          <p:cNvSpPr txBox="1">
            <a:spLocks/>
          </p:cNvSpPr>
          <p:nvPr/>
        </p:nvSpPr>
        <p:spPr>
          <a:xfrm>
            <a:off x="1382240" y="-365926"/>
            <a:ext cx="12192000" cy="1384995"/>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pPr lvl="0"/>
            <a:endParaRPr lang="ar-EG" b="0" i="0" baseline="0" dirty="0"/>
          </a:p>
          <a:p>
            <a:pPr lvl="0"/>
            <a:r>
              <a:rPr lang="en-US" sz="2800" dirty="0">
                <a:solidFill>
                  <a:schemeClr val="tx1"/>
                </a:solidFill>
                <a:latin typeface="Times New Roman" panose="02020603050405020304" pitchFamily="18" charset="0"/>
                <a:ea typeface="+mn-ea"/>
                <a:cs typeface="Times New Roman" panose="02020603050405020304" pitchFamily="18" charset="0"/>
              </a:rPr>
              <a:t> Product Decisions</a:t>
            </a:r>
            <a:endParaRPr lang="ar-EG" sz="2800" b="0" dirty="0">
              <a:solidFill>
                <a:schemeClr val="tx1"/>
              </a:solidFill>
              <a:latin typeface="Times New Roman" panose="02020603050405020304" pitchFamily="18" charset="0"/>
              <a:ea typeface="+mn-ea"/>
              <a:cs typeface="Times New Roman" panose="02020603050405020304" pitchFamily="18" charset="0"/>
            </a:endParaRPr>
          </a:p>
          <a:p>
            <a:pPr lvl="0"/>
            <a:r>
              <a:rPr lang="ar-EG" b="0" i="0" baseline="0" dirty="0"/>
              <a:t>قرارات المنتج</a:t>
            </a:r>
            <a:endParaRPr lang="en-US" dirty="0"/>
          </a:p>
        </p:txBody>
      </p:sp>
      <p:graphicFrame>
        <p:nvGraphicFramePr>
          <p:cNvPr id="3" name="TextBox 4">
            <a:extLst>
              <a:ext uri="{FF2B5EF4-FFF2-40B4-BE49-F238E27FC236}">
                <a16:creationId xmlns:a16="http://schemas.microsoft.com/office/drawing/2014/main" id="{522390B7-BA62-F673-E2CA-C591978D8D30}"/>
              </a:ext>
            </a:extLst>
          </p:cNvPr>
          <p:cNvGraphicFramePr/>
          <p:nvPr/>
        </p:nvGraphicFramePr>
        <p:xfrm>
          <a:off x="716280" y="1413632"/>
          <a:ext cx="11002018" cy="42439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Oval 7">
            <a:extLst>
              <a:ext uri="{FF2B5EF4-FFF2-40B4-BE49-F238E27FC236}">
                <a16:creationId xmlns:a16="http://schemas.microsoft.com/office/drawing/2014/main" id="{410796CC-23EC-7925-3D31-2D20D0FBA093}"/>
              </a:ext>
            </a:extLst>
          </p:cNvPr>
          <p:cNvSpPr/>
          <p:nvPr/>
        </p:nvSpPr>
        <p:spPr>
          <a:xfrm>
            <a:off x="4876800" y="3704271"/>
            <a:ext cx="2865120" cy="2115495"/>
          </a:xfrm>
          <a:prstGeom prst="ellipse">
            <a:avLst/>
          </a:prstGeom>
          <a:noFill/>
          <a:ln w="762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1" name="Right Arrow 5">
            <a:extLst>
              <a:ext uri="{FF2B5EF4-FFF2-40B4-BE49-F238E27FC236}">
                <a16:creationId xmlns:a16="http://schemas.microsoft.com/office/drawing/2014/main" id="{FE7F9BA4-D994-9758-2FF6-BF8258856807}"/>
              </a:ext>
            </a:extLst>
          </p:cNvPr>
          <p:cNvSpPr/>
          <p:nvPr/>
        </p:nvSpPr>
        <p:spPr>
          <a:xfrm rot="16200000">
            <a:off x="5792313" y="5586486"/>
            <a:ext cx="1034094" cy="675814"/>
          </a:xfrm>
          <a:prstGeom prst="rightArrow">
            <a:avLst/>
          </a:prstGeom>
          <a:solidFill>
            <a:srgbClr val="C00000"/>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dirty="0"/>
          </a:p>
        </p:txBody>
      </p:sp>
    </p:spTree>
    <p:extLst>
      <p:ext uri="{BB962C8B-B14F-4D97-AF65-F5344CB8AC3E}">
        <p14:creationId xmlns:p14="http://schemas.microsoft.com/office/powerpoint/2010/main" val="1512435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784835"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1CF0C869-7192-1873-8717-C473DE312029}"/>
              </a:ext>
            </a:extLst>
          </p:cNvPr>
          <p:cNvSpPr txBox="1">
            <a:spLocks/>
          </p:cNvSpPr>
          <p:nvPr/>
        </p:nvSpPr>
        <p:spPr>
          <a:xfrm>
            <a:off x="1539751" y="238298"/>
            <a:ext cx="3765674"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قرارات خط الإنتاج</a:t>
            </a:r>
            <a:endParaRPr lang="en-US" sz="2000" dirty="0"/>
          </a:p>
          <a:p>
            <a:r>
              <a:rPr lang="en-US" sz="2000" dirty="0">
                <a:solidFill>
                  <a:schemeClr val="tx1"/>
                </a:solidFill>
                <a:latin typeface="Times New Roman" panose="02020603050405020304" pitchFamily="18" charset="0"/>
                <a:ea typeface="+mn-ea"/>
                <a:cs typeface="Times New Roman" panose="02020603050405020304" pitchFamily="18" charset="0"/>
              </a:rPr>
              <a:t>Product Line Decisions</a:t>
            </a:r>
            <a:endParaRPr lang="ar-EG" sz="2000" dirty="0"/>
          </a:p>
        </p:txBody>
      </p:sp>
      <p:sp>
        <p:nvSpPr>
          <p:cNvPr id="3" name="Content Placeholder 2">
            <a:extLst>
              <a:ext uri="{FF2B5EF4-FFF2-40B4-BE49-F238E27FC236}">
                <a16:creationId xmlns:a16="http://schemas.microsoft.com/office/drawing/2014/main" id="{ED665F47-D461-F5C5-3342-00C73CEE30B3}"/>
              </a:ext>
            </a:extLst>
          </p:cNvPr>
          <p:cNvSpPr txBox="1">
            <a:spLocks/>
          </p:cNvSpPr>
          <p:nvPr/>
        </p:nvSpPr>
        <p:spPr>
          <a:xfrm>
            <a:off x="5488767" y="1219723"/>
            <a:ext cx="6208925" cy="5117817"/>
          </a:xfrm>
          <a:prstGeom prst="rect">
            <a:avLst/>
          </a:prstGeom>
        </p:spPr>
        <p:txBody>
          <a:bodyPr anchor="ct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3200" b="1" dirty="0">
                <a:solidFill>
                  <a:srgbClr val="0A1F61"/>
                </a:solidFill>
                <a:latin typeface="TimesLTPro-Roman"/>
              </a:rPr>
              <a:t>Product line</a:t>
            </a:r>
            <a:r>
              <a:rPr lang="en-US" sz="3200" b="1" dirty="0">
                <a:latin typeface="TimesLTPro-Roman"/>
              </a:rPr>
              <a:t>: </a:t>
            </a:r>
            <a:r>
              <a:rPr lang="en-US" sz="3200" dirty="0">
                <a:latin typeface="TimesLTPro-Roman"/>
              </a:rPr>
              <a:t>A group of products that are closely related because they function in a similar manner, are sold to the same customer groups, are marketed through the same types of outlets, or fall within given price ranges.</a:t>
            </a:r>
            <a:endParaRPr lang="en-US" sz="3200" b="1" dirty="0">
              <a:solidFill>
                <a:srgbClr val="FF0000"/>
              </a:solidFill>
              <a:latin typeface="TimesLTPro-Roman"/>
            </a:endParaRPr>
          </a:p>
          <a:p>
            <a:pPr algn="r" rtl="1">
              <a:lnSpc>
                <a:spcPct val="120000"/>
              </a:lnSpc>
            </a:pPr>
            <a:r>
              <a:rPr lang="ar-EG" sz="3200" b="1" dirty="0">
                <a:solidFill>
                  <a:srgbClr val="FF0000"/>
                </a:solidFill>
                <a:latin typeface="TimesLTPro-Roman"/>
              </a:rPr>
              <a:t>خط الإنتاج: </a:t>
            </a:r>
            <a:r>
              <a:rPr lang="ar-EG" sz="3200" b="1" dirty="0">
                <a:latin typeface="TimesLTPro-Roman"/>
              </a:rPr>
              <a:t>مجموعة من المنتجات التي ترتبط ارتباطا</a:t>
            </a:r>
            <a:r>
              <a:rPr lang="ar-SY" sz="3200" b="1" dirty="0">
                <a:latin typeface="TimesLTPro-Roman"/>
              </a:rPr>
              <a:t>ً</a:t>
            </a:r>
            <a:r>
              <a:rPr lang="ar-EG" sz="3200" b="1" dirty="0">
                <a:latin typeface="TimesLTPro-Roman"/>
              </a:rPr>
              <a:t> وثيقا</a:t>
            </a:r>
            <a:r>
              <a:rPr lang="ar-SY" sz="3200" b="1" dirty="0">
                <a:latin typeface="TimesLTPro-Roman"/>
              </a:rPr>
              <a:t>ً</a:t>
            </a:r>
            <a:r>
              <a:rPr lang="ar-EG" sz="3200" b="1" dirty="0">
                <a:latin typeface="TimesLTPro-Roman"/>
              </a:rPr>
              <a:t> لأنها تعمل بطريقة مماثلة ، أو يتم بيعها لنفس مجموعات العملاء ، أو يتم تسويقها من خلال نفس أنواع المنافذ ، أو تقع ضمن نطاقات سعرية معينة.</a:t>
            </a:r>
          </a:p>
        </p:txBody>
      </p:sp>
      <p:pic>
        <p:nvPicPr>
          <p:cNvPr id="8" name="Picture 7" descr="A group of cans&#10;&#10;Description automatically generated with low confidence">
            <a:extLst>
              <a:ext uri="{FF2B5EF4-FFF2-40B4-BE49-F238E27FC236}">
                <a16:creationId xmlns:a16="http://schemas.microsoft.com/office/drawing/2014/main" id="{45406C4B-CF3C-0D37-1B89-3E826EA65338}"/>
              </a:ext>
            </a:extLst>
          </p:cNvPr>
          <p:cNvPicPr>
            <a:picLocks noChangeAspect="1"/>
          </p:cNvPicPr>
          <p:nvPr/>
        </p:nvPicPr>
        <p:blipFill rotWithShape="1">
          <a:blip r:embed="rId3"/>
          <a:srcRect l="14858" r="16669"/>
          <a:stretch/>
        </p:blipFill>
        <p:spPr>
          <a:xfrm>
            <a:off x="494308" y="2267429"/>
            <a:ext cx="4455979" cy="3918123"/>
          </a:xfrm>
          <a:prstGeom prst="rect">
            <a:avLst/>
          </a:prstGeom>
        </p:spPr>
      </p:pic>
      <p:pic>
        <p:nvPicPr>
          <p:cNvPr id="9" name="Picture 8">
            <a:extLst>
              <a:ext uri="{FF2B5EF4-FFF2-40B4-BE49-F238E27FC236}">
                <a16:creationId xmlns:a16="http://schemas.microsoft.com/office/drawing/2014/main" id="{35833D0F-6B47-3138-2674-EFFC314F6709}"/>
              </a:ext>
            </a:extLst>
          </p:cNvPr>
          <p:cNvPicPr>
            <a:picLocks noChangeAspect="1"/>
          </p:cNvPicPr>
          <p:nvPr/>
        </p:nvPicPr>
        <p:blipFill>
          <a:blip r:embed="rId4"/>
          <a:stretch>
            <a:fillRect/>
          </a:stretch>
        </p:blipFill>
        <p:spPr>
          <a:xfrm>
            <a:off x="359014" y="1333238"/>
            <a:ext cx="4455979" cy="1428750"/>
          </a:xfrm>
          <a:prstGeom prst="rect">
            <a:avLst/>
          </a:prstGeom>
        </p:spPr>
      </p:pic>
    </p:spTree>
    <p:extLst>
      <p:ext uri="{BB962C8B-B14F-4D97-AF65-F5344CB8AC3E}">
        <p14:creationId xmlns:p14="http://schemas.microsoft.com/office/powerpoint/2010/main" val="1900229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784835"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83D307A8-7524-5E83-2E75-42CC0BF8565B}"/>
              </a:ext>
            </a:extLst>
          </p:cNvPr>
          <p:cNvSpPr txBox="1">
            <a:spLocks/>
          </p:cNvSpPr>
          <p:nvPr/>
        </p:nvSpPr>
        <p:spPr>
          <a:xfrm>
            <a:off x="271871" y="1351472"/>
            <a:ext cx="11168289" cy="4601855"/>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3000" dirty="0">
                <a:latin typeface="TimesLTPro-Roman"/>
              </a:rPr>
              <a:t>The major product line decision involves </a:t>
            </a:r>
            <a:r>
              <a:rPr lang="en-US" sz="3000" i="1" dirty="0">
                <a:solidFill>
                  <a:srgbClr val="C00000"/>
                </a:solidFill>
                <a:latin typeface="TimesLTPro-Roman"/>
              </a:rPr>
              <a:t>product line length</a:t>
            </a:r>
            <a:r>
              <a:rPr lang="en-US" sz="3000" dirty="0">
                <a:latin typeface="TimesLTPro-Roman"/>
              </a:rPr>
              <a:t>—the number of items in the product line</a:t>
            </a:r>
            <a:r>
              <a:rPr lang="en-US" sz="1800" b="0" i="0" u="none" strike="noStrike" baseline="0" dirty="0">
                <a:latin typeface="TimesLTPro-Roman"/>
              </a:rPr>
              <a:t>.</a:t>
            </a:r>
            <a:endParaRPr lang="en-US" sz="3000" dirty="0">
              <a:latin typeface="TimesLTPro-Roman"/>
            </a:endParaRPr>
          </a:p>
          <a:p>
            <a:pPr algn="l"/>
            <a:r>
              <a:rPr lang="en-US" sz="3000" dirty="0">
                <a:latin typeface="TimesLTPro-Roman"/>
              </a:rPr>
              <a:t>A company can expand its product line in two ways: by line filling or line stretching</a:t>
            </a:r>
          </a:p>
          <a:p>
            <a:pPr lvl="1"/>
            <a:r>
              <a:rPr lang="en-US" sz="3000" i="1" dirty="0">
                <a:solidFill>
                  <a:schemeClr val="accent6">
                    <a:lumMod val="75000"/>
                  </a:schemeClr>
                </a:solidFill>
                <a:latin typeface="TimesLTPro-Roman"/>
              </a:rPr>
              <a:t>Product line filling </a:t>
            </a:r>
            <a:r>
              <a:rPr lang="en-US" sz="3000" dirty="0">
                <a:latin typeface="TimesLTPro-Roman"/>
              </a:rPr>
              <a:t>involves adding more items within the present range of the line</a:t>
            </a:r>
          </a:p>
          <a:p>
            <a:pPr lvl="1"/>
            <a:r>
              <a:rPr lang="en-US" sz="3000" i="1" dirty="0">
                <a:solidFill>
                  <a:schemeClr val="accent6">
                    <a:lumMod val="75000"/>
                  </a:schemeClr>
                </a:solidFill>
                <a:latin typeface="TimesLTPro-Roman"/>
              </a:rPr>
              <a:t>Product line stretching </a:t>
            </a:r>
            <a:r>
              <a:rPr lang="en-US" sz="3000" dirty="0">
                <a:latin typeface="TimesLTPro-Roman"/>
              </a:rPr>
              <a:t>occurs when a company lengthens its product line beyond its current range </a:t>
            </a:r>
          </a:p>
          <a:p>
            <a:pPr algn="r" rtl="1"/>
            <a:r>
              <a:rPr lang="ar-EG" sz="3000" dirty="0">
                <a:latin typeface="TimesLTPro-Roman"/>
              </a:rPr>
              <a:t>يتضمن قرار خط الإنتاج الرئيسي </a:t>
            </a:r>
            <a:r>
              <a:rPr lang="ar-EG" sz="3000" dirty="0">
                <a:solidFill>
                  <a:srgbClr val="FF0000"/>
                </a:solidFill>
                <a:latin typeface="TimesLTPro-Roman"/>
              </a:rPr>
              <a:t>طول خط الإنتاج </a:t>
            </a:r>
            <a:r>
              <a:rPr lang="ar-EG" sz="3000" dirty="0">
                <a:latin typeface="TimesLTPro-Roman"/>
              </a:rPr>
              <a:t>- عدد العناصر في خط الإنتاج.</a:t>
            </a:r>
            <a:endParaRPr lang="en-US" sz="3000" dirty="0">
              <a:latin typeface="TimesLTPro-Roman"/>
            </a:endParaRPr>
          </a:p>
          <a:p>
            <a:pPr marL="0" indent="0" algn="r" rtl="1">
              <a:buNone/>
            </a:pPr>
            <a:r>
              <a:rPr lang="ar-EG" sz="3000" u="sng" dirty="0">
                <a:latin typeface="TimesLTPro-Roman"/>
              </a:rPr>
              <a:t>يمكن للشركة توسيع خط إنتاجها بطريقتين: عن طريق ملء الخط أو تمديد الخط</a:t>
            </a:r>
          </a:p>
          <a:p>
            <a:pPr algn="r" rtl="1"/>
            <a:r>
              <a:rPr lang="ar-EG" sz="3000" dirty="0">
                <a:latin typeface="TimesLTPro-Roman"/>
              </a:rPr>
              <a:t>يتضمن </a:t>
            </a:r>
            <a:r>
              <a:rPr lang="ar-EG" sz="3000" dirty="0">
                <a:solidFill>
                  <a:srgbClr val="FF0000"/>
                </a:solidFill>
                <a:latin typeface="TimesLTPro-Roman"/>
              </a:rPr>
              <a:t>ملء خط </a:t>
            </a:r>
            <a:r>
              <a:rPr lang="ar-EG" sz="3000" dirty="0">
                <a:latin typeface="TimesLTPro-Roman"/>
              </a:rPr>
              <a:t>الإنتاج إضافة المزيد من العناصر ضمن النطاق الحالي للخط</a:t>
            </a:r>
          </a:p>
          <a:p>
            <a:pPr algn="r" rtl="1"/>
            <a:r>
              <a:rPr lang="ar-EG" sz="3000" dirty="0">
                <a:latin typeface="TimesLTPro-Roman"/>
              </a:rPr>
              <a:t>يحدث </a:t>
            </a:r>
            <a:r>
              <a:rPr lang="ar-EG" sz="3000" dirty="0">
                <a:solidFill>
                  <a:srgbClr val="FF0000"/>
                </a:solidFill>
                <a:latin typeface="TimesLTPro-Roman"/>
              </a:rPr>
              <a:t>تمدد خط الإنتاج </a:t>
            </a:r>
            <a:r>
              <a:rPr lang="ar-EG" sz="3000" dirty="0">
                <a:latin typeface="TimesLTPro-Roman"/>
              </a:rPr>
              <a:t>عندما تطيل الشركة خط إنتاجها إلى ما بعد نطاقها الحالي </a:t>
            </a:r>
          </a:p>
        </p:txBody>
      </p:sp>
      <p:sp>
        <p:nvSpPr>
          <p:cNvPr id="8" name="Title 1">
            <a:extLst>
              <a:ext uri="{FF2B5EF4-FFF2-40B4-BE49-F238E27FC236}">
                <a16:creationId xmlns:a16="http://schemas.microsoft.com/office/drawing/2014/main" id="{A2BB8296-9DDD-FB46-BBEF-5CC60534C254}"/>
              </a:ext>
            </a:extLst>
          </p:cNvPr>
          <p:cNvSpPr txBox="1">
            <a:spLocks/>
          </p:cNvSpPr>
          <p:nvPr/>
        </p:nvSpPr>
        <p:spPr>
          <a:xfrm>
            <a:off x="1539751" y="238298"/>
            <a:ext cx="3765674"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قرارات خط الإنتاج</a:t>
            </a:r>
            <a:endParaRPr lang="en-US" sz="2000" dirty="0"/>
          </a:p>
          <a:p>
            <a:r>
              <a:rPr lang="en-US" sz="2000" dirty="0">
                <a:solidFill>
                  <a:schemeClr val="tx1"/>
                </a:solidFill>
                <a:latin typeface="Times New Roman" panose="02020603050405020304" pitchFamily="18" charset="0"/>
                <a:ea typeface="+mn-ea"/>
                <a:cs typeface="Times New Roman" panose="02020603050405020304" pitchFamily="18" charset="0"/>
              </a:rPr>
              <a:t>Product Line Decisions</a:t>
            </a:r>
            <a:endParaRPr lang="ar-EG" sz="2000" dirty="0"/>
          </a:p>
        </p:txBody>
      </p:sp>
    </p:spTree>
    <p:extLst>
      <p:ext uri="{BB962C8B-B14F-4D97-AF65-F5344CB8AC3E}">
        <p14:creationId xmlns:p14="http://schemas.microsoft.com/office/powerpoint/2010/main" val="1125898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686" y="1019069"/>
            <a:ext cx="11891754"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3" name="Content Placeholder 2">
            <a:extLst>
              <a:ext uri="{FF2B5EF4-FFF2-40B4-BE49-F238E27FC236}">
                <a16:creationId xmlns:a16="http://schemas.microsoft.com/office/drawing/2014/main" id="{12B5EF08-FF47-01AC-7C88-C85176073297}"/>
              </a:ext>
            </a:extLst>
          </p:cNvPr>
          <p:cNvSpPr txBox="1">
            <a:spLocks/>
          </p:cNvSpPr>
          <p:nvPr/>
        </p:nvSpPr>
        <p:spPr>
          <a:xfrm>
            <a:off x="959338" y="1731522"/>
            <a:ext cx="3865582" cy="42218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Font typeface="Arial" panose="020B0604020202020204" pitchFamily="34" charset="0"/>
              <a:buNone/>
            </a:pPr>
            <a:r>
              <a:rPr lang="ar-EG" sz="3000" i="1" dirty="0">
                <a:solidFill>
                  <a:schemeClr val="accent6">
                    <a:lumMod val="75000"/>
                  </a:schemeClr>
                </a:solidFill>
                <a:latin typeface="TimesLTPro-Roman"/>
              </a:rPr>
              <a:t>تعبئة خط الإنتاج</a:t>
            </a:r>
            <a:endParaRPr lang="en-US" sz="3000" i="1" dirty="0">
              <a:solidFill>
                <a:schemeClr val="accent6">
                  <a:lumMod val="75000"/>
                </a:schemeClr>
              </a:solidFill>
              <a:latin typeface="TimesLTPro-Roman"/>
            </a:endParaRPr>
          </a:p>
          <a:p>
            <a:pPr marL="457200" lvl="1" indent="0">
              <a:buNone/>
            </a:pPr>
            <a:r>
              <a:rPr lang="en-US" sz="3000" i="1" dirty="0">
                <a:solidFill>
                  <a:schemeClr val="accent6">
                    <a:lumMod val="75000"/>
                  </a:schemeClr>
                </a:solidFill>
                <a:latin typeface="TimesLTPro-Roman"/>
              </a:rPr>
              <a:t>Product line filling </a:t>
            </a:r>
          </a:p>
          <a:p>
            <a:pPr marL="457200" lvl="1" indent="0">
              <a:buFont typeface="Arial" panose="020B0604020202020204" pitchFamily="34" charset="0"/>
              <a:buNone/>
            </a:pPr>
            <a:r>
              <a:rPr lang="ar-EG" sz="3000" i="1" dirty="0">
                <a:solidFill>
                  <a:schemeClr val="accent6">
                    <a:lumMod val="75000"/>
                  </a:schemeClr>
                </a:solidFill>
                <a:latin typeface="TimesLTPro-Roman"/>
              </a:rPr>
              <a:t> </a:t>
            </a:r>
          </a:p>
          <a:p>
            <a:pPr marL="457200" lvl="1" indent="0">
              <a:buFont typeface="Arial" panose="020B0604020202020204" pitchFamily="34" charset="0"/>
              <a:buNone/>
            </a:pPr>
            <a:endParaRPr lang="en-US" sz="3000" i="1" dirty="0">
              <a:solidFill>
                <a:schemeClr val="accent6">
                  <a:lumMod val="75000"/>
                </a:schemeClr>
              </a:solidFill>
              <a:latin typeface="TimesLTPro-Roman"/>
            </a:endParaRPr>
          </a:p>
          <a:p>
            <a:pPr marL="457200" lvl="1" indent="0">
              <a:buFont typeface="Arial" panose="020B0604020202020204" pitchFamily="34" charset="0"/>
              <a:buNone/>
            </a:pPr>
            <a:endParaRPr lang="en-US" sz="3000" i="1" dirty="0">
              <a:solidFill>
                <a:schemeClr val="accent6">
                  <a:lumMod val="75000"/>
                </a:schemeClr>
              </a:solidFill>
              <a:latin typeface="TimesLTPro-Roman"/>
            </a:endParaRPr>
          </a:p>
        </p:txBody>
      </p:sp>
      <p:sp>
        <p:nvSpPr>
          <p:cNvPr id="8" name="TextBox 7">
            <a:extLst>
              <a:ext uri="{FF2B5EF4-FFF2-40B4-BE49-F238E27FC236}">
                <a16:creationId xmlns:a16="http://schemas.microsoft.com/office/drawing/2014/main" id="{DAB0D496-6D8A-336B-5E49-1C4CE0BB5A37}"/>
              </a:ext>
            </a:extLst>
          </p:cNvPr>
          <p:cNvSpPr txBox="1"/>
          <p:nvPr/>
        </p:nvSpPr>
        <p:spPr>
          <a:xfrm>
            <a:off x="7166504" y="1426034"/>
            <a:ext cx="6215974" cy="1384995"/>
          </a:xfrm>
          <a:prstGeom prst="rect">
            <a:avLst/>
          </a:prstGeom>
          <a:noFill/>
        </p:spPr>
        <p:txBody>
          <a:bodyPr wrap="square">
            <a:spAutoFit/>
          </a:bodyPr>
          <a:lstStyle/>
          <a:p>
            <a:pPr lvl="1"/>
            <a:r>
              <a:rPr lang="ar-EG" sz="2800" i="1" dirty="0">
                <a:solidFill>
                  <a:schemeClr val="accent6">
                    <a:lumMod val="75000"/>
                  </a:schemeClr>
                </a:solidFill>
                <a:latin typeface="TimesLTPro-Roman"/>
              </a:rPr>
              <a:t>تمديد خط الإنتاج</a:t>
            </a:r>
            <a:endParaRPr lang="en-US" sz="2800" i="1" dirty="0">
              <a:solidFill>
                <a:schemeClr val="accent6">
                  <a:lumMod val="75000"/>
                </a:schemeClr>
              </a:solidFill>
              <a:latin typeface="TimesLTPro-Roman"/>
            </a:endParaRPr>
          </a:p>
          <a:p>
            <a:pPr lvl="1"/>
            <a:r>
              <a:rPr lang="en-US" sz="2800" i="1" dirty="0">
                <a:solidFill>
                  <a:schemeClr val="accent6">
                    <a:lumMod val="75000"/>
                  </a:schemeClr>
                </a:solidFill>
                <a:latin typeface="TimesLTPro-Roman"/>
              </a:rPr>
              <a:t>Product line stretching</a:t>
            </a:r>
            <a:endParaRPr lang="en-US" sz="2800" dirty="0">
              <a:latin typeface="TimesLTPro-Roman"/>
            </a:endParaRPr>
          </a:p>
          <a:p>
            <a:pPr lvl="1"/>
            <a:endParaRPr lang="ar-EG" sz="2800" i="1" dirty="0">
              <a:solidFill>
                <a:schemeClr val="accent6">
                  <a:lumMod val="75000"/>
                </a:schemeClr>
              </a:solidFill>
              <a:latin typeface="TimesLTPro-Roman"/>
            </a:endParaRPr>
          </a:p>
        </p:txBody>
      </p:sp>
      <p:pic>
        <p:nvPicPr>
          <p:cNvPr id="9" name="Picture 8">
            <a:extLst>
              <a:ext uri="{FF2B5EF4-FFF2-40B4-BE49-F238E27FC236}">
                <a16:creationId xmlns:a16="http://schemas.microsoft.com/office/drawing/2014/main" id="{8E5624BE-6283-148A-C4AF-62C5622DEC24}"/>
              </a:ext>
            </a:extLst>
          </p:cNvPr>
          <p:cNvPicPr>
            <a:picLocks noChangeAspect="1"/>
          </p:cNvPicPr>
          <p:nvPr/>
        </p:nvPicPr>
        <p:blipFill>
          <a:blip r:embed="rId3"/>
          <a:stretch>
            <a:fillRect/>
          </a:stretch>
        </p:blipFill>
        <p:spPr>
          <a:xfrm>
            <a:off x="754985" y="2961515"/>
            <a:ext cx="3865581" cy="3178367"/>
          </a:xfrm>
          <a:prstGeom prst="rect">
            <a:avLst/>
          </a:prstGeom>
        </p:spPr>
      </p:pic>
      <p:pic>
        <p:nvPicPr>
          <p:cNvPr id="11" name="Picture 10">
            <a:extLst>
              <a:ext uri="{FF2B5EF4-FFF2-40B4-BE49-F238E27FC236}">
                <a16:creationId xmlns:a16="http://schemas.microsoft.com/office/drawing/2014/main" id="{AD69DBAC-B77E-9DA4-B867-ADFB3963646D}"/>
              </a:ext>
            </a:extLst>
          </p:cNvPr>
          <p:cNvPicPr>
            <a:picLocks noChangeAspect="1"/>
          </p:cNvPicPr>
          <p:nvPr/>
        </p:nvPicPr>
        <p:blipFill>
          <a:blip r:embed="rId4"/>
          <a:stretch>
            <a:fillRect/>
          </a:stretch>
        </p:blipFill>
        <p:spPr>
          <a:xfrm>
            <a:off x="5890707" y="2457958"/>
            <a:ext cx="2952750" cy="1552575"/>
          </a:xfrm>
          <a:prstGeom prst="rect">
            <a:avLst/>
          </a:prstGeom>
        </p:spPr>
      </p:pic>
      <p:pic>
        <p:nvPicPr>
          <p:cNvPr id="12" name="Picture 11">
            <a:extLst>
              <a:ext uri="{FF2B5EF4-FFF2-40B4-BE49-F238E27FC236}">
                <a16:creationId xmlns:a16="http://schemas.microsoft.com/office/drawing/2014/main" id="{49595C40-0490-1DFE-0952-42F060422900}"/>
              </a:ext>
            </a:extLst>
          </p:cNvPr>
          <p:cNvPicPr>
            <a:picLocks noChangeAspect="1"/>
          </p:cNvPicPr>
          <p:nvPr/>
        </p:nvPicPr>
        <p:blipFill>
          <a:blip r:embed="rId5"/>
          <a:stretch>
            <a:fillRect/>
          </a:stretch>
        </p:blipFill>
        <p:spPr>
          <a:xfrm>
            <a:off x="9046319" y="2410333"/>
            <a:ext cx="2857500" cy="1600200"/>
          </a:xfrm>
          <a:prstGeom prst="rect">
            <a:avLst/>
          </a:prstGeom>
        </p:spPr>
      </p:pic>
      <p:pic>
        <p:nvPicPr>
          <p:cNvPr id="13" name="Picture 12">
            <a:extLst>
              <a:ext uri="{FF2B5EF4-FFF2-40B4-BE49-F238E27FC236}">
                <a16:creationId xmlns:a16="http://schemas.microsoft.com/office/drawing/2014/main" id="{8BDBAEB9-ED40-C80E-7C30-B8CAEC2A430F}"/>
              </a:ext>
            </a:extLst>
          </p:cNvPr>
          <p:cNvPicPr>
            <a:picLocks noChangeAspect="1"/>
          </p:cNvPicPr>
          <p:nvPr/>
        </p:nvPicPr>
        <p:blipFill>
          <a:blip r:embed="rId6"/>
          <a:stretch>
            <a:fillRect/>
          </a:stretch>
        </p:blipFill>
        <p:spPr>
          <a:xfrm>
            <a:off x="9544097" y="4374331"/>
            <a:ext cx="2143125" cy="2143125"/>
          </a:xfrm>
          <a:prstGeom prst="rect">
            <a:avLst/>
          </a:prstGeom>
        </p:spPr>
      </p:pic>
      <p:pic>
        <p:nvPicPr>
          <p:cNvPr id="14" name="Picture 13">
            <a:extLst>
              <a:ext uri="{FF2B5EF4-FFF2-40B4-BE49-F238E27FC236}">
                <a16:creationId xmlns:a16="http://schemas.microsoft.com/office/drawing/2014/main" id="{46766431-FD11-D08A-FAAB-3D5756BA225D}"/>
              </a:ext>
            </a:extLst>
          </p:cNvPr>
          <p:cNvPicPr>
            <a:picLocks noChangeAspect="1"/>
          </p:cNvPicPr>
          <p:nvPr/>
        </p:nvPicPr>
        <p:blipFill>
          <a:blip r:embed="rId7"/>
          <a:stretch>
            <a:fillRect/>
          </a:stretch>
        </p:blipFill>
        <p:spPr>
          <a:xfrm>
            <a:off x="6579344" y="4374331"/>
            <a:ext cx="2466975" cy="1847850"/>
          </a:xfrm>
          <a:prstGeom prst="rect">
            <a:avLst/>
          </a:prstGeom>
        </p:spPr>
      </p:pic>
      <p:sp>
        <p:nvSpPr>
          <p:cNvPr id="15" name="Title 1">
            <a:extLst>
              <a:ext uri="{FF2B5EF4-FFF2-40B4-BE49-F238E27FC236}">
                <a16:creationId xmlns:a16="http://schemas.microsoft.com/office/drawing/2014/main" id="{B5B8CB6A-0A20-B5F3-C977-6521AA50327A}"/>
              </a:ext>
            </a:extLst>
          </p:cNvPr>
          <p:cNvSpPr txBox="1">
            <a:spLocks/>
          </p:cNvSpPr>
          <p:nvPr/>
        </p:nvSpPr>
        <p:spPr>
          <a:xfrm>
            <a:off x="1539751" y="238298"/>
            <a:ext cx="3765674" cy="707886"/>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000" dirty="0"/>
              <a:t>قرارات خط الإنتاج</a:t>
            </a:r>
            <a:endParaRPr lang="en-US" sz="2000" dirty="0"/>
          </a:p>
          <a:p>
            <a:r>
              <a:rPr lang="en-US" sz="2000" dirty="0">
                <a:solidFill>
                  <a:schemeClr val="tx1"/>
                </a:solidFill>
                <a:latin typeface="Times New Roman" panose="02020603050405020304" pitchFamily="18" charset="0"/>
                <a:ea typeface="+mn-ea"/>
                <a:cs typeface="Times New Roman" panose="02020603050405020304" pitchFamily="18" charset="0"/>
              </a:rPr>
              <a:t>Product Line Decisions</a:t>
            </a:r>
            <a:endParaRPr lang="ar-EG" sz="2000" dirty="0"/>
          </a:p>
        </p:txBody>
      </p:sp>
    </p:spTree>
    <p:extLst>
      <p:ext uri="{BB962C8B-B14F-4D97-AF65-F5344CB8AC3E}">
        <p14:creationId xmlns:p14="http://schemas.microsoft.com/office/powerpoint/2010/main" val="1577878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84533E9D-77AD-F2E9-6F37-02CCEA1FE41C}"/>
              </a:ext>
            </a:extLst>
          </p:cNvPr>
          <p:cNvSpPr txBox="1">
            <a:spLocks/>
          </p:cNvSpPr>
          <p:nvPr/>
        </p:nvSpPr>
        <p:spPr>
          <a:xfrm>
            <a:off x="1676157" y="189780"/>
            <a:ext cx="3964248"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قرارات مزيج المنتج</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Product Mix decisions</a:t>
            </a:r>
            <a:endParaRPr lang="ar-EG" sz="2400" dirty="0"/>
          </a:p>
        </p:txBody>
      </p:sp>
      <p:sp>
        <p:nvSpPr>
          <p:cNvPr id="3" name="Content Placeholder 2">
            <a:extLst>
              <a:ext uri="{FF2B5EF4-FFF2-40B4-BE49-F238E27FC236}">
                <a16:creationId xmlns:a16="http://schemas.microsoft.com/office/drawing/2014/main" id="{1FC56C7C-CBC5-4C6A-0CD5-EC7FE468F449}"/>
              </a:ext>
            </a:extLst>
          </p:cNvPr>
          <p:cNvSpPr txBox="1">
            <a:spLocks/>
          </p:cNvSpPr>
          <p:nvPr/>
        </p:nvSpPr>
        <p:spPr>
          <a:xfrm>
            <a:off x="702228" y="1769385"/>
            <a:ext cx="10721009" cy="562644"/>
          </a:xfrm>
          <a:prstGeom prst="rect">
            <a:avLst/>
          </a:prstGeom>
        </p:spPr>
        <p:txBody>
          <a:bodyPr anchor="ctr">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sz="3200" b="1" dirty="0">
              <a:latin typeface="TimesLTPro-Roman"/>
            </a:endParaRPr>
          </a:p>
          <a:p>
            <a:pPr marL="0" indent="0" algn="r" rtl="1">
              <a:buFont typeface="Arial" panose="020B0604020202020204" pitchFamily="34" charset="0"/>
              <a:buNone/>
            </a:pPr>
            <a:r>
              <a:rPr lang="ar-EG" sz="12800" dirty="0">
                <a:latin typeface="TimesLTPro-Roman"/>
              </a:rPr>
              <a:t>مجموعة من جميع خطوط الإنتاج والعناصر التي يقدمها بائع معين للبيع.</a:t>
            </a:r>
            <a:endParaRPr lang="en-US" sz="12800" dirty="0">
              <a:latin typeface="TimesLTPro-Roman"/>
            </a:endParaRPr>
          </a:p>
          <a:p>
            <a:pPr marL="0" indent="0">
              <a:buNone/>
            </a:pPr>
            <a:endParaRPr lang="en-US" sz="9600" b="1" dirty="0">
              <a:latin typeface="TimesLTPro-Roman"/>
            </a:endParaRPr>
          </a:p>
          <a:p>
            <a:pPr marL="0" indent="0">
              <a:buNone/>
            </a:pPr>
            <a:r>
              <a:rPr lang="en-US" sz="9600" b="0" i="0" u="none" strike="noStrike" baseline="0" dirty="0">
                <a:latin typeface="TimesLTPro-Roman"/>
              </a:rPr>
              <a:t>The set of all product lines and items that a particular seller offers for sale.</a:t>
            </a:r>
            <a:endParaRPr lang="en-US" sz="9600" dirty="0">
              <a:latin typeface="TimesLTPro-Roman"/>
            </a:endParaRPr>
          </a:p>
          <a:p>
            <a:pPr marL="0" indent="0" algn="r" rtl="1">
              <a:buFont typeface="Arial" panose="020B0604020202020204" pitchFamily="34" charset="0"/>
              <a:buNone/>
            </a:pPr>
            <a:endParaRPr lang="ar-EG" sz="12800" dirty="0">
              <a:latin typeface="TimesLTPro-Roman"/>
            </a:endParaRPr>
          </a:p>
        </p:txBody>
      </p:sp>
      <p:pic>
        <p:nvPicPr>
          <p:cNvPr id="8" name="Picture 7" descr="Diagram&#10;&#10;Description automatically generated">
            <a:extLst>
              <a:ext uri="{FF2B5EF4-FFF2-40B4-BE49-F238E27FC236}">
                <a16:creationId xmlns:a16="http://schemas.microsoft.com/office/drawing/2014/main" id="{058D9E6E-CD02-C6A5-6DB2-283AE37AA0F5}"/>
              </a:ext>
            </a:extLst>
          </p:cNvPr>
          <p:cNvPicPr>
            <a:picLocks noChangeAspect="1"/>
          </p:cNvPicPr>
          <p:nvPr/>
        </p:nvPicPr>
        <p:blipFill>
          <a:blip r:embed="rId3"/>
          <a:stretch>
            <a:fillRect/>
          </a:stretch>
        </p:blipFill>
        <p:spPr>
          <a:xfrm>
            <a:off x="557783" y="2881692"/>
            <a:ext cx="5481509" cy="3179274"/>
          </a:xfrm>
          <a:prstGeom prst="rect">
            <a:avLst/>
          </a:prstGeom>
        </p:spPr>
      </p:pic>
      <p:pic>
        <p:nvPicPr>
          <p:cNvPr id="9" name="Picture 8" descr="Diagram&#10;&#10;Description automatically generated">
            <a:extLst>
              <a:ext uri="{FF2B5EF4-FFF2-40B4-BE49-F238E27FC236}">
                <a16:creationId xmlns:a16="http://schemas.microsoft.com/office/drawing/2014/main" id="{41E4BFD8-D1CB-972D-74C8-3B7B0A6436F0}"/>
              </a:ext>
            </a:extLst>
          </p:cNvPr>
          <p:cNvPicPr>
            <a:picLocks noChangeAspect="1"/>
          </p:cNvPicPr>
          <p:nvPr/>
        </p:nvPicPr>
        <p:blipFill>
          <a:blip r:embed="rId4"/>
          <a:stretch>
            <a:fillRect/>
          </a:stretch>
        </p:blipFill>
        <p:spPr>
          <a:xfrm>
            <a:off x="6198781" y="2945578"/>
            <a:ext cx="5523082" cy="3051502"/>
          </a:xfrm>
          <a:prstGeom prst="rect">
            <a:avLst/>
          </a:prstGeom>
        </p:spPr>
      </p:pic>
    </p:spTree>
    <p:extLst>
      <p:ext uri="{BB962C8B-B14F-4D97-AF65-F5344CB8AC3E}">
        <p14:creationId xmlns:p14="http://schemas.microsoft.com/office/powerpoint/2010/main" val="2556428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646" y="1110364"/>
            <a:ext cx="11931314"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11" name="Title 1">
            <a:extLst>
              <a:ext uri="{FF2B5EF4-FFF2-40B4-BE49-F238E27FC236}">
                <a16:creationId xmlns:a16="http://schemas.microsoft.com/office/drawing/2014/main" id="{9BA5A502-1E07-D573-8323-28B7B3941825}"/>
              </a:ext>
            </a:extLst>
          </p:cNvPr>
          <p:cNvSpPr txBox="1">
            <a:spLocks/>
          </p:cNvSpPr>
          <p:nvPr/>
        </p:nvSpPr>
        <p:spPr>
          <a:xfrm>
            <a:off x="1382240" y="225244"/>
            <a:ext cx="4325541"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ar-EG" sz="2400" dirty="0"/>
              <a:t>قرارات مزيج المنتجات</a:t>
            </a:r>
            <a:endParaRPr lang="en-US" sz="2400" dirty="0"/>
          </a:p>
          <a:p>
            <a:r>
              <a:rPr lang="en-US" sz="2400" dirty="0">
                <a:solidFill>
                  <a:schemeClr val="tx1"/>
                </a:solidFill>
                <a:latin typeface="Times New Roman" panose="02020603050405020304" pitchFamily="18" charset="0"/>
                <a:ea typeface="+mn-ea"/>
                <a:cs typeface="Times New Roman" panose="02020603050405020304" pitchFamily="18" charset="0"/>
              </a:rPr>
              <a:t>Product mix decisions</a:t>
            </a:r>
            <a:endParaRPr lang="ar-EG" sz="2400" dirty="0"/>
          </a:p>
        </p:txBody>
      </p:sp>
      <p:sp>
        <p:nvSpPr>
          <p:cNvPr id="12" name="Content Placeholder 2">
            <a:extLst>
              <a:ext uri="{FF2B5EF4-FFF2-40B4-BE49-F238E27FC236}">
                <a16:creationId xmlns:a16="http://schemas.microsoft.com/office/drawing/2014/main" id="{48AF2348-5851-2ACE-424B-5CBF615D1140}"/>
              </a:ext>
            </a:extLst>
          </p:cNvPr>
          <p:cNvSpPr txBox="1">
            <a:spLocks/>
          </p:cNvSpPr>
          <p:nvPr/>
        </p:nvSpPr>
        <p:spPr>
          <a:xfrm>
            <a:off x="649640" y="1233434"/>
            <a:ext cx="10965963" cy="888266"/>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EG" sz="2400" dirty="0">
                <a:latin typeface="TimesLTPro-Roman"/>
              </a:rPr>
              <a:t>يحتوي مزيج منتجات الشركة على أربعة أبعاد مهمة: </a:t>
            </a:r>
            <a:r>
              <a:rPr lang="ar-EG" sz="2400" dirty="0">
                <a:solidFill>
                  <a:srgbClr val="FF0000"/>
                </a:solidFill>
                <a:latin typeface="TimesLTPro-Roman"/>
              </a:rPr>
              <a:t>العرض والطول والعمق والاتساق</a:t>
            </a:r>
            <a:r>
              <a:rPr lang="ar-EG" sz="2400" dirty="0">
                <a:latin typeface="TimesLTPro-Roman"/>
              </a:rPr>
              <a:t>.</a:t>
            </a:r>
            <a:endParaRPr lang="en-US" sz="2400" dirty="0">
              <a:latin typeface="TimesLTPro-Roman"/>
            </a:endParaRPr>
          </a:p>
          <a:p>
            <a:pPr marL="0" indent="0" algn="r" rtl="1">
              <a:buNone/>
            </a:pPr>
            <a:r>
              <a:rPr lang="en-US" sz="2400" b="0" i="0" u="none" strike="noStrike" baseline="0" dirty="0">
                <a:latin typeface="TimesLTPro-Roman"/>
              </a:rPr>
              <a:t>A company’s product mix has four important dimensions: </a:t>
            </a:r>
            <a:r>
              <a:rPr lang="en-US" sz="2400" b="0" i="0" u="none" strike="noStrike" baseline="0" dirty="0">
                <a:solidFill>
                  <a:srgbClr val="C00000"/>
                </a:solidFill>
                <a:latin typeface="TimesLTPro-Roman"/>
              </a:rPr>
              <a:t>width, length, depth, and consistency.</a:t>
            </a:r>
            <a:endParaRPr lang="en-US" sz="3600" dirty="0">
              <a:solidFill>
                <a:srgbClr val="C00000"/>
              </a:solidFill>
              <a:latin typeface="TimesLTPro-Roman"/>
            </a:endParaRPr>
          </a:p>
          <a:p>
            <a:pPr marL="0" indent="0" algn="r" rtl="1">
              <a:buFont typeface="Arial" panose="020B0604020202020204" pitchFamily="34" charset="0"/>
              <a:buNone/>
            </a:pPr>
            <a:endParaRPr lang="ar-EG" sz="2400" dirty="0">
              <a:latin typeface="TimesLTPro-Roman"/>
            </a:endParaRPr>
          </a:p>
        </p:txBody>
      </p:sp>
      <p:graphicFrame>
        <p:nvGraphicFramePr>
          <p:cNvPr id="13" name="Table 4">
            <a:extLst>
              <a:ext uri="{FF2B5EF4-FFF2-40B4-BE49-F238E27FC236}">
                <a16:creationId xmlns:a16="http://schemas.microsoft.com/office/drawing/2014/main" id="{331AF3A7-BC58-1625-6123-9CB6FBAD3C04}"/>
              </a:ext>
            </a:extLst>
          </p:cNvPr>
          <p:cNvGraphicFramePr>
            <a:graphicFrameLocks noGrp="1"/>
          </p:cNvGraphicFramePr>
          <p:nvPr>
            <p:extLst>
              <p:ext uri="{D42A27DB-BD31-4B8C-83A1-F6EECF244321}">
                <p14:modId xmlns:p14="http://schemas.microsoft.com/office/powerpoint/2010/main" val="4153469167"/>
              </p:ext>
            </p:extLst>
          </p:nvPr>
        </p:nvGraphicFramePr>
        <p:xfrm>
          <a:off x="649640" y="2316480"/>
          <a:ext cx="11199460" cy="4236720"/>
        </p:xfrm>
        <a:graphic>
          <a:graphicData uri="http://schemas.openxmlformats.org/drawingml/2006/table">
            <a:tbl>
              <a:tblPr firstRow="1" bandRow="1">
                <a:tableStyleId>{5C22544A-7EE6-4342-B048-85BDC9FD1C3A}</a:tableStyleId>
              </a:tblPr>
              <a:tblGrid>
                <a:gridCol w="7792745">
                  <a:extLst>
                    <a:ext uri="{9D8B030D-6E8A-4147-A177-3AD203B41FA5}">
                      <a16:colId xmlns:a16="http://schemas.microsoft.com/office/drawing/2014/main" val="3505751772"/>
                    </a:ext>
                  </a:extLst>
                </a:gridCol>
                <a:gridCol w="3406715">
                  <a:extLst>
                    <a:ext uri="{9D8B030D-6E8A-4147-A177-3AD203B41FA5}">
                      <a16:colId xmlns:a16="http://schemas.microsoft.com/office/drawing/2014/main" val="2257233559"/>
                    </a:ext>
                  </a:extLst>
                </a:gridCol>
              </a:tblGrid>
              <a:tr h="370840">
                <a:tc>
                  <a:txBody>
                    <a:bodyPr/>
                    <a:lstStyle/>
                    <a:p>
                      <a:pPr algn="r" rtl="1"/>
                      <a:r>
                        <a:rPr lang="ar-EG" sz="2400" dirty="0"/>
                        <a:t>التعريف</a:t>
                      </a:r>
                      <a:endParaRPr lang="en-US" sz="2400"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sz="2400" dirty="0"/>
                        <a:t>Definition</a:t>
                      </a:r>
                    </a:p>
                  </a:txBody>
                  <a:tcPr/>
                </a:tc>
                <a:tc>
                  <a:txBody>
                    <a:bodyPr/>
                    <a:lstStyle/>
                    <a:p>
                      <a:pPr algn="r" rtl="1"/>
                      <a:r>
                        <a:rPr lang="ar-EG" sz="2400" dirty="0"/>
                        <a:t>قرارات مزيج المنتجات</a:t>
                      </a:r>
                      <a:endParaRPr lang="en-US" sz="2400"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sz="2400" b="1" kern="1200" dirty="0">
                          <a:solidFill>
                            <a:schemeClr val="lt1"/>
                          </a:solidFill>
                          <a:latin typeface="+mn-lt"/>
                          <a:ea typeface="+mn-ea"/>
                          <a:cs typeface="+mn-cs"/>
                        </a:rPr>
                        <a:t>Product mix dimensions</a:t>
                      </a:r>
                    </a:p>
                  </a:txBody>
                  <a:tcPr/>
                </a:tc>
                <a:extLst>
                  <a:ext uri="{0D108BD9-81ED-4DB2-BD59-A6C34878D82A}">
                    <a16:rowId xmlns:a16="http://schemas.microsoft.com/office/drawing/2014/main" val="4086868638"/>
                  </a:ext>
                </a:extLst>
              </a:tr>
              <a:tr h="370840">
                <a:tc>
                  <a:txBody>
                    <a:bodyPr/>
                    <a:lstStyle/>
                    <a:p>
                      <a:pPr algn="r" rtl="1"/>
                      <a:r>
                        <a:rPr lang="ar-EG" sz="2000" b="0" i="0" u="none" strike="noStrike" kern="1200" baseline="0" dirty="0">
                          <a:solidFill>
                            <a:schemeClr val="dk1"/>
                          </a:solidFill>
                          <a:latin typeface="+mn-lt"/>
                          <a:ea typeface="+mn-ea"/>
                          <a:cs typeface="+mn-cs"/>
                        </a:rPr>
                        <a:t>عدد خطوط الإنتاج المختلفة التي تحملها الشركة.</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The number of different product lines the company carries.</a:t>
                      </a:r>
                      <a:endParaRPr lang="en-US" sz="2000" dirty="0"/>
                    </a:p>
                  </a:txBody>
                  <a:tcPr/>
                </a:tc>
                <a:tc>
                  <a:txBody>
                    <a:bodyPr/>
                    <a:lstStyle/>
                    <a:p>
                      <a:pPr algn="r" rtl="1"/>
                      <a:r>
                        <a:rPr lang="ar-EG" sz="2000" b="0" i="1" u="none" strike="noStrike" kern="1200" baseline="0" dirty="0">
                          <a:solidFill>
                            <a:schemeClr val="dk1"/>
                          </a:solidFill>
                          <a:latin typeface="+mn-lt"/>
                          <a:ea typeface="+mn-ea"/>
                          <a:cs typeface="+mn-cs"/>
                        </a:rPr>
                        <a:t>عرض</a:t>
                      </a:r>
                      <a:r>
                        <a:rPr lang="ar-EG" sz="2000" b="0" i="0" u="none" strike="noStrike" kern="1200" baseline="0" dirty="0">
                          <a:solidFill>
                            <a:schemeClr val="dk1"/>
                          </a:solidFill>
                          <a:latin typeface="+mn-lt"/>
                          <a:ea typeface="+mn-ea"/>
                          <a:cs typeface="+mn-cs"/>
                        </a:rPr>
                        <a:t> مزيج المنتج</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Product mix </a:t>
                      </a:r>
                      <a:r>
                        <a:rPr lang="en-US" sz="2000" b="0" i="1" u="none" strike="noStrike" kern="1200" baseline="0" dirty="0">
                          <a:solidFill>
                            <a:schemeClr val="dk1"/>
                          </a:solidFill>
                          <a:latin typeface="+mn-lt"/>
                          <a:ea typeface="+mn-ea"/>
                          <a:cs typeface="+mn-cs"/>
                        </a:rPr>
                        <a:t>width</a:t>
                      </a:r>
                      <a:endParaRPr lang="en-US" sz="2000" dirty="0"/>
                    </a:p>
                  </a:txBody>
                  <a:tcPr/>
                </a:tc>
                <a:extLst>
                  <a:ext uri="{0D108BD9-81ED-4DB2-BD59-A6C34878D82A}">
                    <a16:rowId xmlns:a16="http://schemas.microsoft.com/office/drawing/2014/main" val="2014523030"/>
                  </a:ext>
                </a:extLst>
              </a:tr>
              <a:tr h="370840">
                <a:tc>
                  <a:txBody>
                    <a:bodyPr/>
                    <a:lstStyle/>
                    <a:p>
                      <a:pPr algn="r" rtl="1"/>
                      <a:r>
                        <a:rPr lang="ar-EG" sz="2000" b="0" i="0" u="none" strike="noStrike" kern="1200" baseline="0" dirty="0">
                          <a:solidFill>
                            <a:schemeClr val="dk1"/>
                          </a:solidFill>
                          <a:latin typeface="+mn-lt"/>
                          <a:ea typeface="+mn-ea"/>
                          <a:cs typeface="+mn-cs"/>
                        </a:rPr>
                        <a:t>إجمالي عدد العناصر التي تحملها الشركة ضمن خطوط إنتاجها.</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The total number of items a company carries within its product lines.</a:t>
                      </a:r>
                      <a:endParaRPr lang="en-US" sz="2000" dirty="0"/>
                    </a:p>
                  </a:txBody>
                  <a:tcPr/>
                </a:tc>
                <a:tc>
                  <a:txBody>
                    <a:bodyPr/>
                    <a:lstStyle/>
                    <a:p>
                      <a:pPr algn="r" rtl="1"/>
                      <a:r>
                        <a:rPr lang="ar-EG" sz="2000" b="0" i="1" u="none" strike="noStrike" kern="1200" baseline="0" dirty="0">
                          <a:solidFill>
                            <a:schemeClr val="dk1"/>
                          </a:solidFill>
                          <a:latin typeface="+mn-lt"/>
                          <a:ea typeface="+mn-ea"/>
                          <a:cs typeface="+mn-cs"/>
                        </a:rPr>
                        <a:t>طول</a:t>
                      </a:r>
                      <a:r>
                        <a:rPr lang="ar-EG" sz="2000" b="0" i="0" u="none" strike="noStrike" kern="1200" baseline="0" dirty="0">
                          <a:solidFill>
                            <a:schemeClr val="dk1"/>
                          </a:solidFill>
                          <a:latin typeface="+mn-lt"/>
                          <a:ea typeface="+mn-ea"/>
                          <a:cs typeface="+mn-cs"/>
                        </a:rPr>
                        <a:t> مزيج المنتج</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Product mix </a:t>
                      </a:r>
                      <a:r>
                        <a:rPr lang="en-US" sz="2000" b="0" i="1" u="none" strike="noStrike" kern="1200" baseline="0" dirty="0">
                          <a:solidFill>
                            <a:schemeClr val="dk1"/>
                          </a:solidFill>
                          <a:latin typeface="+mn-lt"/>
                          <a:ea typeface="+mn-ea"/>
                          <a:cs typeface="+mn-cs"/>
                        </a:rPr>
                        <a:t>length </a:t>
                      </a:r>
                      <a:endParaRPr lang="en-US" sz="2000" dirty="0"/>
                    </a:p>
                  </a:txBody>
                  <a:tcPr/>
                </a:tc>
                <a:extLst>
                  <a:ext uri="{0D108BD9-81ED-4DB2-BD59-A6C34878D82A}">
                    <a16:rowId xmlns:a16="http://schemas.microsoft.com/office/drawing/2014/main" val="1672315164"/>
                  </a:ext>
                </a:extLst>
              </a:tr>
              <a:tr h="370840">
                <a:tc>
                  <a:txBody>
                    <a:bodyPr/>
                    <a:lstStyle/>
                    <a:p>
                      <a:pPr algn="r" rtl="1"/>
                      <a:r>
                        <a:rPr lang="ar-EG" sz="2000" b="0" i="0" u="none" strike="noStrike" kern="1200" baseline="0" dirty="0">
                          <a:solidFill>
                            <a:schemeClr val="dk1"/>
                          </a:solidFill>
                          <a:latin typeface="+mn-lt"/>
                          <a:ea typeface="+mn-ea"/>
                          <a:cs typeface="+mn-cs"/>
                        </a:rPr>
                        <a:t>عدد الإصدارات المعروضة لكل منتج في الخط.</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The  number of versions offered for each product in the line.</a:t>
                      </a:r>
                      <a:endParaRPr lang="en-US" sz="2000" dirty="0"/>
                    </a:p>
                  </a:txBody>
                  <a:tcPr/>
                </a:tc>
                <a:tc>
                  <a:txBody>
                    <a:bodyPr/>
                    <a:lstStyle/>
                    <a:p>
                      <a:pPr algn="r" rtl="1"/>
                      <a:r>
                        <a:rPr lang="ar-EG" sz="2000" b="0" i="1" u="none" strike="noStrike" kern="1200" baseline="0" dirty="0">
                          <a:solidFill>
                            <a:schemeClr val="dk1"/>
                          </a:solidFill>
                          <a:latin typeface="+mn-lt"/>
                          <a:ea typeface="+mn-ea"/>
                          <a:cs typeface="+mn-cs"/>
                        </a:rPr>
                        <a:t>عمق</a:t>
                      </a:r>
                      <a:r>
                        <a:rPr lang="ar-EG" sz="2000" b="0" i="0" u="none" strike="noStrike" kern="1200" baseline="0" dirty="0">
                          <a:solidFill>
                            <a:schemeClr val="dk1"/>
                          </a:solidFill>
                          <a:latin typeface="+mn-lt"/>
                          <a:ea typeface="+mn-ea"/>
                          <a:cs typeface="+mn-cs"/>
                        </a:rPr>
                        <a:t> مزيج المنتج</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Product mix </a:t>
                      </a:r>
                      <a:r>
                        <a:rPr lang="en-US" sz="2000" b="0" i="1" u="none" strike="noStrike" kern="1200" baseline="0" dirty="0">
                          <a:solidFill>
                            <a:schemeClr val="dk1"/>
                          </a:solidFill>
                          <a:latin typeface="+mn-lt"/>
                          <a:ea typeface="+mn-ea"/>
                          <a:cs typeface="+mn-cs"/>
                        </a:rPr>
                        <a:t>depth </a:t>
                      </a:r>
                      <a:endParaRPr lang="en-US" sz="2000" dirty="0"/>
                    </a:p>
                  </a:txBody>
                  <a:tcPr/>
                </a:tc>
                <a:extLst>
                  <a:ext uri="{0D108BD9-81ED-4DB2-BD59-A6C34878D82A}">
                    <a16:rowId xmlns:a16="http://schemas.microsoft.com/office/drawing/2014/main" val="3979493593"/>
                  </a:ext>
                </a:extLst>
              </a:tr>
              <a:tr h="370840">
                <a:tc>
                  <a:txBody>
                    <a:bodyPr/>
                    <a:lstStyle/>
                    <a:p>
                      <a:pPr algn="r" rtl="1"/>
                      <a:r>
                        <a:rPr lang="ar-EG" sz="2000" dirty="0"/>
                        <a:t>مدى الارتباط الوثيق بين خطوط الإنتاج المختلفة في الاستخدام النهائي أو متطلبات الإنتاج أو قنوات التوزيع أو بعض الجوانب الأخرى.</a:t>
                      </a:r>
                      <a:endParaRPr lang="en-US" sz="2000" dirty="0"/>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dirty="0"/>
                        <a:t>How closely related the various product lines are in end use, production requirements, distribution channels, or some other aspect.</a:t>
                      </a:r>
                    </a:p>
                  </a:txBody>
                  <a:tcPr/>
                </a:tc>
                <a:tc>
                  <a:txBody>
                    <a:bodyPr/>
                    <a:lstStyle/>
                    <a:p>
                      <a:pPr algn="r" rtl="1"/>
                      <a:r>
                        <a:rPr lang="ar-EG" sz="2000" b="0" i="1" u="none" strike="noStrike" kern="1200" baseline="0" dirty="0">
                          <a:solidFill>
                            <a:schemeClr val="dk1"/>
                          </a:solidFill>
                          <a:latin typeface="+mn-lt"/>
                          <a:ea typeface="+mn-ea"/>
                          <a:cs typeface="+mn-cs"/>
                        </a:rPr>
                        <a:t>اتساق</a:t>
                      </a:r>
                      <a:r>
                        <a:rPr lang="ar-EG" sz="2000" b="0" i="0" u="none" strike="noStrike" kern="1200" baseline="0" dirty="0">
                          <a:solidFill>
                            <a:schemeClr val="dk1"/>
                          </a:solidFill>
                          <a:latin typeface="+mn-lt"/>
                          <a:ea typeface="+mn-ea"/>
                          <a:cs typeface="+mn-cs"/>
                        </a:rPr>
                        <a:t> مزيج المنتج</a:t>
                      </a:r>
                      <a:endParaRPr lang="en-US" sz="2000" b="0" i="0" u="none" strike="noStrike" kern="1200" baseline="0" dirty="0">
                        <a:solidFill>
                          <a:schemeClr val="dk1"/>
                        </a:solidFill>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2000" b="0" i="0" u="none" strike="noStrike" kern="1200" baseline="0" dirty="0">
                          <a:solidFill>
                            <a:schemeClr val="dk1"/>
                          </a:solidFill>
                          <a:latin typeface="+mn-lt"/>
                          <a:ea typeface="+mn-ea"/>
                          <a:cs typeface="+mn-cs"/>
                        </a:rPr>
                        <a:t>Product mix </a:t>
                      </a:r>
                      <a:r>
                        <a:rPr lang="en-US" sz="2000" i="1" dirty="0"/>
                        <a:t>Consistency</a:t>
                      </a:r>
                      <a:endParaRPr lang="en-US" sz="2000" dirty="0"/>
                    </a:p>
                  </a:txBody>
                  <a:tcPr/>
                </a:tc>
                <a:extLst>
                  <a:ext uri="{0D108BD9-81ED-4DB2-BD59-A6C34878D82A}">
                    <a16:rowId xmlns:a16="http://schemas.microsoft.com/office/drawing/2014/main" val="2088668226"/>
                  </a:ext>
                </a:extLst>
              </a:tr>
            </a:tbl>
          </a:graphicData>
        </a:graphic>
      </p:graphicFrame>
    </p:spTree>
    <p:extLst>
      <p:ext uri="{BB962C8B-B14F-4D97-AF65-F5344CB8AC3E}">
        <p14:creationId xmlns:p14="http://schemas.microsoft.com/office/powerpoint/2010/main" val="456093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8BC11C61-7BA2-9913-0993-FF104682AA04}"/>
              </a:ext>
            </a:extLst>
          </p:cNvPr>
          <p:cNvSpPr txBox="1">
            <a:spLocks/>
          </p:cNvSpPr>
          <p:nvPr/>
        </p:nvSpPr>
        <p:spPr>
          <a:xfrm>
            <a:off x="1658630" y="213445"/>
            <a:ext cx="12970565" cy="83099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Product Mix Example</a:t>
            </a:r>
          </a:p>
          <a:p>
            <a:r>
              <a:rPr lang="ar-EG" sz="2400" dirty="0"/>
              <a:t>مثال على مزيج المنتج</a:t>
            </a:r>
          </a:p>
        </p:txBody>
      </p:sp>
      <p:pic>
        <p:nvPicPr>
          <p:cNvPr id="3" name="Picture 2">
            <a:extLst>
              <a:ext uri="{FF2B5EF4-FFF2-40B4-BE49-F238E27FC236}">
                <a16:creationId xmlns:a16="http://schemas.microsoft.com/office/drawing/2014/main" id="{DC812139-46D1-7219-79FE-FDE3AE652471}"/>
              </a:ext>
            </a:extLst>
          </p:cNvPr>
          <p:cNvPicPr>
            <a:picLocks noChangeAspect="1"/>
          </p:cNvPicPr>
          <p:nvPr/>
        </p:nvPicPr>
        <p:blipFill>
          <a:blip r:embed="rId3"/>
          <a:stretch>
            <a:fillRect/>
          </a:stretch>
        </p:blipFill>
        <p:spPr>
          <a:xfrm>
            <a:off x="514872" y="1690688"/>
            <a:ext cx="4379181" cy="4213420"/>
          </a:xfrm>
          <a:prstGeom prst="rect">
            <a:avLst/>
          </a:prstGeom>
        </p:spPr>
      </p:pic>
      <p:sp>
        <p:nvSpPr>
          <p:cNvPr id="8" name="TextBox 7">
            <a:extLst>
              <a:ext uri="{FF2B5EF4-FFF2-40B4-BE49-F238E27FC236}">
                <a16:creationId xmlns:a16="http://schemas.microsoft.com/office/drawing/2014/main" id="{6C307D23-7B78-153A-1D4C-C644CE1065CC}"/>
              </a:ext>
            </a:extLst>
          </p:cNvPr>
          <p:cNvSpPr txBox="1"/>
          <p:nvPr/>
        </p:nvSpPr>
        <p:spPr>
          <a:xfrm>
            <a:off x="5273631" y="2273904"/>
            <a:ext cx="6632619" cy="4154984"/>
          </a:xfrm>
          <a:prstGeom prst="rect">
            <a:avLst/>
          </a:prstGeom>
          <a:noFill/>
        </p:spPr>
        <p:txBody>
          <a:bodyPr wrap="square">
            <a:spAutoFit/>
          </a:bodyPr>
          <a:lstStyle/>
          <a:p>
            <a:r>
              <a:rPr lang="en-US" sz="2400" b="1" i="0" u="none" strike="noStrike" baseline="0" dirty="0">
                <a:solidFill>
                  <a:schemeClr val="tx1">
                    <a:lumMod val="50000"/>
                    <a:lumOff val="50000"/>
                  </a:schemeClr>
                </a:solidFill>
                <a:latin typeface="TimesLTPro-Roman"/>
                <a:cs typeface="+mj-cs"/>
              </a:rPr>
              <a:t>Width = </a:t>
            </a:r>
            <a:r>
              <a:rPr lang="en-US" sz="2400" b="0" i="0" u="none" strike="noStrike" baseline="0" dirty="0">
                <a:solidFill>
                  <a:schemeClr val="tx1">
                    <a:lumMod val="50000"/>
                    <a:lumOff val="50000"/>
                  </a:schemeClr>
                </a:solidFill>
                <a:latin typeface="TimesLTPro-Roman"/>
                <a:cs typeface="+mj-cs"/>
              </a:rPr>
              <a:t>7 Lines of products</a:t>
            </a:r>
          </a:p>
          <a:p>
            <a:r>
              <a:rPr lang="en-US" sz="2400" b="1" dirty="0">
                <a:solidFill>
                  <a:schemeClr val="tx1">
                    <a:lumMod val="50000"/>
                    <a:lumOff val="50000"/>
                  </a:schemeClr>
                </a:solidFill>
                <a:latin typeface="TimesLTPro-Roman"/>
                <a:cs typeface="+mj-cs"/>
              </a:rPr>
              <a:t>L</a:t>
            </a:r>
            <a:r>
              <a:rPr lang="en-US" sz="2400" b="1" i="0" u="none" strike="noStrike" baseline="0" dirty="0">
                <a:solidFill>
                  <a:schemeClr val="tx1">
                    <a:lumMod val="50000"/>
                    <a:lumOff val="50000"/>
                  </a:schemeClr>
                </a:solidFill>
                <a:latin typeface="TimesLTPro-Roman"/>
                <a:cs typeface="+mj-cs"/>
              </a:rPr>
              <a:t>ength= </a:t>
            </a:r>
            <a:r>
              <a:rPr lang="en-US" sz="2400" b="0" i="0" u="none" strike="noStrike" baseline="0" dirty="0">
                <a:solidFill>
                  <a:schemeClr val="tx1">
                    <a:lumMod val="50000"/>
                    <a:lumOff val="50000"/>
                  </a:schemeClr>
                </a:solidFill>
                <a:latin typeface="TimesLTPro-Roman"/>
                <a:cs typeface="+mj-cs"/>
              </a:rPr>
              <a:t>The ice cream line, for example,  has 8 different brands. </a:t>
            </a:r>
          </a:p>
          <a:p>
            <a:r>
              <a:rPr lang="en-US" sz="2400" b="1" dirty="0">
                <a:solidFill>
                  <a:schemeClr val="tx1">
                    <a:lumMod val="50000"/>
                    <a:lumOff val="50000"/>
                  </a:schemeClr>
                </a:solidFill>
                <a:latin typeface="TimesLTPro-Roman"/>
                <a:cs typeface="+mj-cs"/>
              </a:rPr>
              <a:t>D</a:t>
            </a:r>
            <a:r>
              <a:rPr lang="en-US" sz="2400" b="1" i="0" u="none" strike="noStrike" baseline="0" dirty="0">
                <a:solidFill>
                  <a:schemeClr val="tx1">
                    <a:lumMod val="50000"/>
                    <a:lumOff val="50000"/>
                  </a:schemeClr>
                </a:solidFill>
                <a:latin typeface="TimesLTPro-Roman"/>
                <a:cs typeface="+mj-cs"/>
              </a:rPr>
              <a:t>epth= </a:t>
            </a:r>
            <a:r>
              <a:rPr lang="en-US" sz="2400" b="0" i="0" u="none" strike="noStrike" baseline="0" dirty="0">
                <a:solidFill>
                  <a:schemeClr val="tx1">
                    <a:lumMod val="50000"/>
                    <a:lumOff val="50000"/>
                  </a:schemeClr>
                </a:solidFill>
                <a:latin typeface="TimesLTPro-Roman"/>
                <a:cs typeface="+mj-cs"/>
              </a:rPr>
              <a:t>The Breyers line has various </a:t>
            </a:r>
            <a:r>
              <a:rPr lang="en-US" sz="2400" b="0" i="0" u="none" strike="noStrike" baseline="0" dirty="0" err="1">
                <a:solidFill>
                  <a:schemeClr val="tx1">
                    <a:lumMod val="50000"/>
                    <a:lumOff val="50000"/>
                  </a:schemeClr>
                </a:solidFill>
                <a:latin typeface="TimesLTPro-Roman"/>
                <a:cs typeface="+mj-cs"/>
              </a:rPr>
              <a:t>flavours</a:t>
            </a:r>
            <a:endParaRPr lang="en-US" sz="2400" b="0" i="0" u="none" strike="noStrike" baseline="0" dirty="0">
              <a:solidFill>
                <a:schemeClr val="tx1">
                  <a:lumMod val="50000"/>
                  <a:lumOff val="50000"/>
                </a:schemeClr>
              </a:solidFill>
              <a:latin typeface="TimesLTPro-Roman"/>
              <a:cs typeface="+mj-cs"/>
            </a:endParaRPr>
          </a:p>
          <a:p>
            <a:r>
              <a:rPr lang="en-US" sz="2400" b="1" dirty="0">
                <a:solidFill>
                  <a:schemeClr val="tx1">
                    <a:lumMod val="50000"/>
                    <a:lumOff val="50000"/>
                  </a:schemeClr>
                </a:solidFill>
                <a:latin typeface="TimesLTPro-Roman"/>
                <a:cs typeface="+mj-cs"/>
              </a:rPr>
              <a:t>C</a:t>
            </a:r>
            <a:r>
              <a:rPr lang="en-US" sz="2400" b="1" i="0" u="none" strike="noStrike" baseline="0" dirty="0">
                <a:solidFill>
                  <a:schemeClr val="tx1">
                    <a:lumMod val="50000"/>
                    <a:lumOff val="50000"/>
                  </a:schemeClr>
                </a:solidFill>
                <a:latin typeface="TimesLTPro-Roman"/>
                <a:cs typeface="+mj-cs"/>
              </a:rPr>
              <a:t>onsistency= </a:t>
            </a:r>
            <a:r>
              <a:rPr lang="en-US" sz="2400" b="0" i="0" u="none" strike="noStrike" baseline="0" dirty="0">
                <a:solidFill>
                  <a:schemeClr val="tx1">
                    <a:lumMod val="50000"/>
                    <a:lumOff val="50000"/>
                  </a:schemeClr>
                </a:solidFill>
                <a:latin typeface="TimesLTPro-Roman"/>
                <a:cs typeface="+mj-cs"/>
              </a:rPr>
              <a:t>Home &amp; Personal care + Food</a:t>
            </a:r>
          </a:p>
          <a:p>
            <a:pPr algn="r" rtl="1"/>
            <a:r>
              <a:rPr lang="ar-EG" sz="2400" b="1" dirty="0">
                <a:solidFill>
                  <a:schemeClr val="tx1">
                    <a:lumMod val="50000"/>
                    <a:lumOff val="50000"/>
                  </a:schemeClr>
                </a:solidFill>
                <a:cs typeface="+mj-cs"/>
              </a:rPr>
              <a:t>العرض</a:t>
            </a:r>
            <a:r>
              <a:rPr lang="ar-EG" sz="2400" dirty="0">
                <a:solidFill>
                  <a:schemeClr val="tx1">
                    <a:lumMod val="50000"/>
                    <a:lumOff val="50000"/>
                  </a:schemeClr>
                </a:solidFill>
                <a:cs typeface="+mj-cs"/>
              </a:rPr>
              <a:t> = 7 خطوط من المنتجات</a:t>
            </a:r>
          </a:p>
          <a:p>
            <a:pPr algn="r" rtl="1"/>
            <a:r>
              <a:rPr lang="ar-EG" sz="2400" b="1" dirty="0">
                <a:solidFill>
                  <a:schemeClr val="tx1">
                    <a:lumMod val="50000"/>
                    <a:lumOff val="50000"/>
                  </a:schemeClr>
                </a:solidFill>
                <a:cs typeface="+mj-cs"/>
              </a:rPr>
              <a:t>الطول</a:t>
            </a:r>
            <a:r>
              <a:rPr lang="ar-EG" sz="2400" dirty="0">
                <a:solidFill>
                  <a:schemeClr val="tx1">
                    <a:lumMod val="50000"/>
                    <a:lumOff val="50000"/>
                  </a:schemeClr>
                </a:solidFill>
                <a:cs typeface="+mj-cs"/>
              </a:rPr>
              <a:t> = يحتوي خط الآيس كريم ، على سبيل المثال ، على 8 علامات تجارية مختلفة. </a:t>
            </a:r>
          </a:p>
          <a:p>
            <a:pPr algn="r" rtl="1"/>
            <a:r>
              <a:rPr lang="ar-EG" sz="2400" b="1" dirty="0">
                <a:solidFill>
                  <a:schemeClr val="tx1">
                    <a:lumMod val="50000"/>
                    <a:lumOff val="50000"/>
                  </a:schemeClr>
                </a:solidFill>
                <a:cs typeface="+mj-cs"/>
              </a:rPr>
              <a:t>العمق</a:t>
            </a:r>
            <a:r>
              <a:rPr lang="ar-EG" sz="2400" dirty="0">
                <a:solidFill>
                  <a:schemeClr val="tx1">
                    <a:lumMod val="50000"/>
                    <a:lumOff val="50000"/>
                  </a:schemeClr>
                </a:solidFill>
                <a:cs typeface="+mj-cs"/>
              </a:rPr>
              <a:t> = خط برايرز له نكهات مختلفة</a:t>
            </a:r>
          </a:p>
          <a:p>
            <a:pPr algn="r" rtl="1"/>
            <a:r>
              <a:rPr lang="ar-EG" sz="2400" b="1" dirty="0">
                <a:solidFill>
                  <a:schemeClr val="tx1">
                    <a:lumMod val="50000"/>
                    <a:lumOff val="50000"/>
                  </a:schemeClr>
                </a:solidFill>
                <a:cs typeface="+mj-cs"/>
              </a:rPr>
              <a:t>الاتساق</a:t>
            </a:r>
            <a:r>
              <a:rPr lang="ar-EG" sz="2400" dirty="0">
                <a:solidFill>
                  <a:schemeClr val="tx1">
                    <a:lumMod val="50000"/>
                    <a:lumOff val="50000"/>
                  </a:schemeClr>
                </a:solidFill>
                <a:cs typeface="+mj-cs"/>
              </a:rPr>
              <a:t> = المنزل والعناية الشخصية + الطعام</a:t>
            </a:r>
          </a:p>
          <a:p>
            <a:endParaRPr lang="en-US" sz="2400" dirty="0">
              <a:solidFill>
                <a:schemeClr val="tx1">
                  <a:lumMod val="50000"/>
                  <a:lumOff val="50000"/>
                </a:schemeClr>
              </a:solidFill>
              <a:cs typeface="+mj-cs"/>
            </a:endParaRPr>
          </a:p>
        </p:txBody>
      </p:sp>
    </p:spTree>
    <p:extLst>
      <p:ext uri="{BB962C8B-B14F-4D97-AF65-F5344CB8AC3E}">
        <p14:creationId xmlns:p14="http://schemas.microsoft.com/office/powerpoint/2010/main" val="4134540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0841" y="898525"/>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بي</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3B537783-7079-3125-9BE3-CC9FD11E6D71}"/>
              </a:ext>
            </a:extLst>
          </p:cNvPr>
          <p:cNvSpPr txBox="1">
            <a:spLocks/>
          </p:cNvSpPr>
          <p:nvPr/>
        </p:nvSpPr>
        <p:spPr>
          <a:xfrm>
            <a:off x="1306693" y="80658"/>
            <a:ext cx="7673790"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Nature and Characteristics of Services</a:t>
            </a:r>
          </a:p>
          <a:p>
            <a:r>
              <a:rPr lang="ar-EG" sz="2400" dirty="0"/>
              <a:t>طبيعة وخصائص الخدمات</a:t>
            </a:r>
          </a:p>
          <a:p>
            <a:endParaRPr lang="en-US" sz="2400" dirty="0"/>
          </a:p>
        </p:txBody>
      </p:sp>
      <p:sp>
        <p:nvSpPr>
          <p:cNvPr id="3" name="Content Placeholder 2">
            <a:extLst>
              <a:ext uri="{FF2B5EF4-FFF2-40B4-BE49-F238E27FC236}">
                <a16:creationId xmlns:a16="http://schemas.microsoft.com/office/drawing/2014/main" id="{70632BBD-3F40-D06C-77E9-541FE50F0D29}"/>
              </a:ext>
            </a:extLst>
          </p:cNvPr>
          <p:cNvSpPr txBox="1">
            <a:spLocks/>
          </p:cNvSpPr>
          <p:nvPr/>
        </p:nvSpPr>
        <p:spPr>
          <a:xfrm>
            <a:off x="458638" y="1395974"/>
            <a:ext cx="11647098" cy="146799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LTPro-Roman"/>
              </a:rPr>
              <a:t>A company must consider four special service characteristics when designing marketing programs: intangibility, inseparability, variability, and perishability</a:t>
            </a:r>
          </a:p>
          <a:p>
            <a:pPr algn="r" rtl="1"/>
            <a:r>
              <a:rPr lang="ar-EG" sz="2400" dirty="0">
                <a:latin typeface="TimesLTPro-Roman"/>
              </a:rPr>
              <a:t>يجب على الشركة مراعاة أربع خصائص خدمة خاصة عند تصميم برامج التسويق: عدم الملموسية، وعدم الانفصال، والتباين، والقابلية للتلف </a:t>
            </a:r>
            <a:r>
              <a:rPr lang="en-US" sz="2400" dirty="0">
                <a:latin typeface="TimesLTPro-Roman"/>
              </a:rPr>
              <a:t> </a:t>
            </a:r>
            <a:endParaRPr lang="en-US" sz="3600" dirty="0"/>
          </a:p>
        </p:txBody>
      </p:sp>
      <p:pic>
        <p:nvPicPr>
          <p:cNvPr id="8" name="Picture 7">
            <a:extLst>
              <a:ext uri="{FF2B5EF4-FFF2-40B4-BE49-F238E27FC236}">
                <a16:creationId xmlns:a16="http://schemas.microsoft.com/office/drawing/2014/main" id="{15C885B8-2E0D-C8D8-30A1-FCD7BD6D3085}"/>
              </a:ext>
            </a:extLst>
          </p:cNvPr>
          <p:cNvPicPr>
            <a:picLocks noChangeAspect="1"/>
          </p:cNvPicPr>
          <p:nvPr/>
        </p:nvPicPr>
        <p:blipFill>
          <a:blip r:embed="rId3"/>
          <a:stretch>
            <a:fillRect/>
          </a:stretch>
        </p:blipFill>
        <p:spPr>
          <a:xfrm>
            <a:off x="2833741" y="2718435"/>
            <a:ext cx="7066492" cy="3352800"/>
          </a:xfrm>
          <a:prstGeom prst="rect">
            <a:avLst/>
          </a:prstGeom>
        </p:spPr>
      </p:pic>
      <p:sp>
        <p:nvSpPr>
          <p:cNvPr id="9" name="مربع نص 8"/>
          <p:cNvSpPr txBox="1"/>
          <p:nvPr/>
        </p:nvSpPr>
        <p:spPr>
          <a:xfrm>
            <a:off x="210841" y="2878744"/>
            <a:ext cx="2745785" cy="923330"/>
          </a:xfrm>
          <a:prstGeom prst="rect">
            <a:avLst/>
          </a:prstGeom>
          <a:noFill/>
        </p:spPr>
        <p:txBody>
          <a:bodyPr wrap="square" rtlCol="1">
            <a:spAutoFit/>
          </a:bodyPr>
          <a:lstStyle/>
          <a:p>
            <a:pPr algn="ctr"/>
            <a:r>
              <a:rPr lang="ar-SY" dirty="0"/>
              <a:t>عدم</a:t>
            </a:r>
            <a:r>
              <a:rPr lang="ar-SA" dirty="0"/>
              <a:t> ملموسة</a:t>
            </a:r>
          </a:p>
          <a:p>
            <a:pPr algn="ctr"/>
            <a:r>
              <a:rPr lang="ar-SA" dirty="0"/>
              <a:t>خدمات لا يمكن لمسها أو تذوقها أو الشعور بها قبل الشراء</a:t>
            </a:r>
          </a:p>
        </p:txBody>
      </p:sp>
      <p:sp>
        <p:nvSpPr>
          <p:cNvPr id="12" name="مربع نص 11"/>
          <p:cNvSpPr txBox="1"/>
          <p:nvPr/>
        </p:nvSpPr>
        <p:spPr>
          <a:xfrm>
            <a:off x="271871" y="4654204"/>
            <a:ext cx="2745785" cy="923330"/>
          </a:xfrm>
          <a:prstGeom prst="rect">
            <a:avLst/>
          </a:prstGeom>
          <a:noFill/>
        </p:spPr>
        <p:txBody>
          <a:bodyPr wrap="square" rtlCol="1">
            <a:spAutoFit/>
          </a:bodyPr>
          <a:lstStyle/>
          <a:p>
            <a:pPr algn="ctr"/>
            <a:r>
              <a:rPr lang="ar-SA" dirty="0"/>
              <a:t>التباين</a:t>
            </a:r>
          </a:p>
          <a:p>
            <a:pPr algn="ctr"/>
            <a:r>
              <a:rPr lang="ar-SA" dirty="0"/>
              <a:t>جودة الخدمات تعتمد على من يوفرها و متى و أين و كيف</a:t>
            </a:r>
          </a:p>
        </p:txBody>
      </p:sp>
      <p:sp>
        <p:nvSpPr>
          <p:cNvPr id="13" name="مربع نص 12"/>
          <p:cNvSpPr txBox="1"/>
          <p:nvPr/>
        </p:nvSpPr>
        <p:spPr>
          <a:xfrm>
            <a:off x="9777348" y="2878744"/>
            <a:ext cx="2745785" cy="923330"/>
          </a:xfrm>
          <a:prstGeom prst="rect">
            <a:avLst/>
          </a:prstGeom>
          <a:noFill/>
        </p:spPr>
        <p:txBody>
          <a:bodyPr wrap="square" rtlCol="1">
            <a:spAutoFit/>
          </a:bodyPr>
          <a:lstStyle/>
          <a:p>
            <a:pPr algn="ctr"/>
            <a:r>
              <a:rPr lang="ar-SA" dirty="0"/>
              <a:t>عدم الانفصال</a:t>
            </a:r>
          </a:p>
          <a:p>
            <a:pPr algn="ctr"/>
            <a:r>
              <a:rPr lang="ar-SA" dirty="0"/>
              <a:t>خدمات لا يمكن فصلها عن المزودين</a:t>
            </a:r>
          </a:p>
        </p:txBody>
      </p:sp>
      <p:sp>
        <p:nvSpPr>
          <p:cNvPr id="14" name="مربع نص 13"/>
          <p:cNvSpPr txBox="1"/>
          <p:nvPr/>
        </p:nvSpPr>
        <p:spPr>
          <a:xfrm>
            <a:off x="9727566" y="4654204"/>
            <a:ext cx="2253593" cy="923330"/>
          </a:xfrm>
          <a:prstGeom prst="rect">
            <a:avLst/>
          </a:prstGeom>
          <a:noFill/>
        </p:spPr>
        <p:txBody>
          <a:bodyPr wrap="square" rtlCol="1">
            <a:spAutoFit/>
          </a:bodyPr>
          <a:lstStyle/>
          <a:p>
            <a:pPr algn="ctr"/>
            <a:r>
              <a:rPr lang="ar-SA" dirty="0"/>
              <a:t>قابلية للتلف</a:t>
            </a:r>
          </a:p>
          <a:p>
            <a:pPr algn="ctr"/>
            <a:r>
              <a:rPr lang="ar-SA" dirty="0"/>
              <a:t>خدمات لا يمكن تخزينها من أجل استعمال أو بيع لاحق</a:t>
            </a:r>
          </a:p>
        </p:txBody>
      </p:sp>
    </p:spTree>
    <p:extLst>
      <p:ext uri="{BB962C8B-B14F-4D97-AF65-F5344CB8AC3E}">
        <p14:creationId xmlns:p14="http://schemas.microsoft.com/office/powerpoint/2010/main" val="2818639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9043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B389ED05-36B5-4369-3089-23790F23D871}"/>
              </a:ext>
            </a:extLst>
          </p:cNvPr>
          <p:cNvSpPr txBox="1">
            <a:spLocks/>
          </p:cNvSpPr>
          <p:nvPr/>
        </p:nvSpPr>
        <p:spPr>
          <a:xfrm>
            <a:off x="2158864" y="-29701"/>
            <a:ext cx="11338052"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Product Life Cycle Definition</a:t>
            </a:r>
            <a:br>
              <a:rPr lang="ar-EG" dirty="0"/>
            </a:br>
            <a:r>
              <a:rPr lang="ar-EG" dirty="0"/>
              <a:t>تعريف دورة حياة المنتج</a:t>
            </a:r>
            <a:endParaRPr lang="ar-SA" dirty="0"/>
          </a:p>
        </p:txBody>
      </p:sp>
      <p:sp>
        <p:nvSpPr>
          <p:cNvPr id="3" name="Content Placeholder 2">
            <a:extLst>
              <a:ext uri="{FF2B5EF4-FFF2-40B4-BE49-F238E27FC236}">
                <a16:creationId xmlns:a16="http://schemas.microsoft.com/office/drawing/2014/main" id="{4384439F-98CE-7C7E-0B18-4F26660D91F2}"/>
              </a:ext>
            </a:extLst>
          </p:cNvPr>
          <p:cNvSpPr txBox="1">
            <a:spLocks/>
          </p:cNvSpPr>
          <p:nvPr/>
        </p:nvSpPr>
        <p:spPr>
          <a:xfrm>
            <a:off x="227095" y="1705233"/>
            <a:ext cx="7545305" cy="4828312"/>
          </a:xfrm>
          <a:prstGeom prst="rect">
            <a:avLst/>
          </a:prstGeom>
          <a:solidFill>
            <a:schemeClr val="bg1">
              <a:alpha val="73976"/>
            </a:schemeClr>
          </a:solidFill>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Font typeface="Arial" panose="020B0604020202020204" pitchFamily="34" charset="0"/>
              <a:buNone/>
            </a:pPr>
            <a:r>
              <a:rPr lang="en-US" sz="2200" dirty="0">
                <a:solidFill>
                  <a:schemeClr val="tx1">
                    <a:lumMod val="50000"/>
                    <a:lumOff val="50000"/>
                  </a:schemeClr>
                </a:solidFill>
              </a:rPr>
              <a:t>All products have a particular life span, which is called the product life cycle. The length of time a product is on the market is largely contingent upon its competition, technology and even the savvy of a company's marketing department. One of the best ways of extending a product's life cycle is to continuously garner feedback from consumers, finding out what they need and want from a particular product.</a:t>
            </a:r>
          </a:p>
          <a:p>
            <a:pPr marL="0" indent="0">
              <a:lnSpc>
                <a:spcPct val="120000"/>
              </a:lnSpc>
              <a:buFont typeface="Arial" panose="020B0604020202020204" pitchFamily="34" charset="0"/>
              <a:buNone/>
            </a:pPr>
            <a:r>
              <a:rPr lang="en-US" sz="2200" b="1" dirty="0">
                <a:solidFill>
                  <a:schemeClr val="tx1">
                    <a:lumMod val="50000"/>
                    <a:lumOff val="50000"/>
                  </a:schemeClr>
                </a:solidFill>
                <a:latin typeface="TimesLTPro-Roman"/>
              </a:rPr>
              <a:t>Product life cycle (Plc): </a:t>
            </a:r>
            <a:r>
              <a:rPr lang="en-US" sz="2200" dirty="0">
                <a:solidFill>
                  <a:schemeClr val="tx1">
                    <a:lumMod val="50000"/>
                    <a:lumOff val="50000"/>
                  </a:schemeClr>
                </a:solidFill>
                <a:latin typeface="TimesLTPro-Roman"/>
              </a:rPr>
              <a:t>The course of a product’s sales and profits over its lifetime.</a:t>
            </a:r>
          </a:p>
          <a:p>
            <a:pPr marL="0" indent="0" algn="r" rtl="1">
              <a:lnSpc>
                <a:spcPct val="120000"/>
              </a:lnSpc>
              <a:buFont typeface="Arial" panose="020B0604020202020204" pitchFamily="34" charset="0"/>
              <a:buNone/>
            </a:pPr>
            <a:r>
              <a:rPr lang="ar-EG" sz="2200" dirty="0">
                <a:solidFill>
                  <a:schemeClr val="tx1">
                    <a:lumMod val="50000"/>
                    <a:lumOff val="50000"/>
                  </a:schemeClr>
                </a:solidFill>
              </a:rPr>
              <a:t>جميع المنتجات لها عمر افتراضي معين ، وهو ما يسمى دورة حياة المنتج. يعتمد طول الوقت االذي يقضيه المنتج في السوق إلى حد كبير على منافسته وتقنيته وحتى ذكاء قسم التسويق في االشركة. واحدة من أفضل الطرق لتمديد دورة حياة المنتج هي الحصول باستمرار على تعليقات من المستهلكين، ومعرفة ما يحتاجون إليه ويريدونه من منتج معين.</a:t>
            </a:r>
          </a:p>
          <a:p>
            <a:pPr marL="0" indent="0" algn="r" rtl="1">
              <a:lnSpc>
                <a:spcPct val="120000"/>
              </a:lnSpc>
              <a:buFont typeface="Arial" panose="020B0604020202020204" pitchFamily="34" charset="0"/>
              <a:buNone/>
            </a:pPr>
            <a:r>
              <a:rPr lang="ar-EG" sz="2200" dirty="0">
                <a:solidFill>
                  <a:schemeClr val="tx1">
                    <a:lumMod val="50000"/>
                    <a:lumOff val="50000"/>
                  </a:schemeClr>
                </a:solidFill>
              </a:rPr>
              <a:t>دورة حياة المنتج (</a:t>
            </a:r>
            <a:r>
              <a:rPr lang="en-US" sz="2200" dirty="0">
                <a:solidFill>
                  <a:schemeClr val="tx1">
                    <a:lumMod val="50000"/>
                    <a:lumOff val="50000"/>
                  </a:schemeClr>
                </a:solidFill>
              </a:rPr>
              <a:t>PLC</a:t>
            </a:r>
            <a:r>
              <a:rPr lang="ar-EG" sz="2200" dirty="0">
                <a:solidFill>
                  <a:schemeClr val="tx1">
                    <a:lumMod val="50000"/>
                    <a:lumOff val="50000"/>
                  </a:schemeClr>
                </a:solidFill>
              </a:rPr>
              <a:t>)مسار مبيعات المنتج وأرباحه على مدار عمره.</a:t>
            </a:r>
          </a:p>
          <a:p>
            <a:pPr marL="0" indent="0">
              <a:lnSpc>
                <a:spcPct val="120000"/>
              </a:lnSpc>
              <a:buFont typeface="Arial" panose="020B0604020202020204" pitchFamily="34" charset="0"/>
              <a:buNone/>
            </a:pPr>
            <a:endParaRPr lang="ar-EG" sz="2200" dirty="0">
              <a:solidFill>
                <a:schemeClr val="tx1">
                  <a:lumMod val="50000"/>
                  <a:lumOff val="50000"/>
                </a:schemeClr>
              </a:solidFill>
            </a:endParaRPr>
          </a:p>
          <a:p>
            <a:pPr marL="0" indent="0">
              <a:lnSpc>
                <a:spcPct val="120000"/>
              </a:lnSpc>
              <a:buFont typeface="Arial" panose="020B0604020202020204" pitchFamily="34" charset="0"/>
              <a:buNone/>
            </a:pPr>
            <a:endParaRPr lang="en-US" sz="2200" dirty="0">
              <a:solidFill>
                <a:schemeClr val="tx1">
                  <a:lumMod val="50000"/>
                  <a:lumOff val="50000"/>
                </a:schemeClr>
              </a:solidFill>
            </a:endParaRPr>
          </a:p>
          <a:p>
            <a:pPr marL="0" indent="0">
              <a:lnSpc>
                <a:spcPct val="120000"/>
              </a:lnSpc>
              <a:buFont typeface="Arial" panose="020B0604020202020204" pitchFamily="34" charset="0"/>
              <a:buNone/>
            </a:pPr>
            <a:endParaRPr lang="ar-SA" sz="2000" dirty="0">
              <a:solidFill>
                <a:schemeClr val="tx1">
                  <a:lumMod val="50000"/>
                  <a:lumOff val="50000"/>
                </a:schemeClr>
              </a:solidFill>
            </a:endParaRPr>
          </a:p>
        </p:txBody>
      </p:sp>
      <p:pic>
        <p:nvPicPr>
          <p:cNvPr id="8" name="Picture 7">
            <a:extLst>
              <a:ext uri="{FF2B5EF4-FFF2-40B4-BE49-F238E27FC236}">
                <a16:creationId xmlns:a16="http://schemas.microsoft.com/office/drawing/2014/main" id="{AF4131AF-D0BA-C368-F088-0B1148DB3C59}"/>
              </a:ext>
            </a:extLst>
          </p:cNvPr>
          <p:cNvPicPr>
            <a:picLocks noChangeAspect="1"/>
          </p:cNvPicPr>
          <p:nvPr/>
        </p:nvPicPr>
        <p:blipFill>
          <a:blip r:embed="rId3"/>
          <a:stretch>
            <a:fillRect/>
          </a:stretch>
        </p:blipFill>
        <p:spPr>
          <a:xfrm>
            <a:off x="7772400" y="1409916"/>
            <a:ext cx="4013842" cy="3817118"/>
          </a:xfrm>
          <a:prstGeom prst="rect">
            <a:avLst/>
          </a:prstGeom>
          <a:effectLst/>
        </p:spPr>
      </p:pic>
    </p:spTree>
    <p:extLst>
      <p:ext uri="{BB962C8B-B14F-4D97-AF65-F5344CB8AC3E}">
        <p14:creationId xmlns:p14="http://schemas.microsoft.com/office/powerpoint/2010/main" val="1292016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784835"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B4E214CB-9DA0-10AE-ECE2-563204179B29}"/>
              </a:ext>
            </a:extLst>
          </p:cNvPr>
          <p:cNvSpPr txBox="1">
            <a:spLocks/>
          </p:cNvSpPr>
          <p:nvPr/>
        </p:nvSpPr>
        <p:spPr>
          <a:xfrm>
            <a:off x="1380957" y="53755"/>
            <a:ext cx="7458974"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a:t>THE PRODUCT LIFE CYCLE</a:t>
            </a:r>
          </a:p>
          <a:p>
            <a:r>
              <a:rPr lang="ar-EG" dirty="0"/>
              <a:t>دورة حياة المنتج</a:t>
            </a:r>
          </a:p>
        </p:txBody>
      </p:sp>
      <p:sp>
        <p:nvSpPr>
          <p:cNvPr id="3" name="Content Placeholder 2">
            <a:extLst>
              <a:ext uri="{FF2B5EF4-FFF2-40B4-BE49-F238E27FC236}">
                <a16:creationId xmlns:a16="http://schemas.microsoft.com/office/drawing/2014/main" id="{E430D05E-67E2-E561-C031-2E8F36B6F178}"/>
              </a:ext>
            </a:extLst>
          </p:cNvPr>
          <p:cNvSpPr txBox="1">
            <a:spLocks/>
          </p:cNvSpPr>
          <p:nvPr/>
        </p:nvSpPr>
        <p:spPr>
          <a:xfrm>
            <a:off x="271871" y="1263677"/>
            <a:ext cx="11269889" cy="5231087"/>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US" sz="2400" dirty="0">
                <a:latin typeface="TimesLTPro-Roman"/>
              </a:rPr>
              <a:t>The PLC has five distinct stages:</a:t>
            </a:r>
          </a:p>
          <a:p>
            <a:pPr marL="514350" indent="-514350">
              <a:lnSpc>
                <a:spcPct val="110000"/>
              </a:lnSpc>
              <a:buFont typeface="+mj-lt"/>
              <a:buAutoNum type="arabicPeriod"/>
            </a:pPr>
            <a:r>
              <a:rPr lang="en-US" sz="2400" b="1" dirty="0">
                <a:solidFill>
                  <a:srgbClr val="C00000"/>
                </a:solidFill>
                <a:latin typeface="TimesLTPro-BoldItalic"/>
              </a:rPr>
              <a:t>Product</a:t>
            </a:r>
            <a:r>
              <a:rPr lang="en-US" sz="2400" b="1" i="1" dirty="0">
                <a:solidFill>
                  <a:srgbClr val="C00000"/>
                </a:solidFill>
                <a:latin typeface="TimesLTPro-BoldItalic"/>
              </a:rPr>
              <a:t> </a:t>
            </a:r>
            <a:r>
              <a:rPr lang="en-US" sz="2400" b="1" dirty="0">
                <a:solidFill>
                  <a:srgbClr val="C00000"/>
                </a:solidFill>
                <a:latin typeface="TimesLTPro-BoldItalic"/>
              </a:rPr>
              <a:t>development:</a:t>
            </a:r>
            <a:r>
              <a:rPr lang="en-US" sz="2400" b="1" i="1" dirty="0">
                <a:solidFill>
                  <a:srgbClr val="C00000"/>
                </a:solidFill>
                <a:latin typeface="TimesLTPro-BoldItalic"/>
              </a:rPr>
              <a:t> </a:t>
            </a:r>
            <a:r>
              <a:rPr lang="en-US" sz="2400" dirty="0">
                <a:latin typeface="TimesLTPro-Roman"/>
              </a:rPr>
              <a:t>begins when the company finds and develops a new product idea. During product development, sales are zero, and the company’s investment costs mount.</a:t>
            </a:r>
          </a:p>
          <a:p>
            <a:pPr marL="514350" indent="-514350">
              <a:lnSpc>
                <a:spcPct val="110000"/>
              </a:lnSpc>
              <a:buFont typeface="+mj-lt"/>
              <a:buAutoNum type="arabicPeriod"/>
            </a:pPr>
            <a:r>
              <a:rPr lang="en-US" sz="2400" b="1" dirty="0">
                <a:solidFill>
                  <a:srgbClr val="C00000"/>
                </a:solidFill>
                <a:latin typeface="TimesLTPro-BoldItalic"/>
              </a:rPr>
              <a:t>Introduction: </a:t>
            </a:r>
            <a:r>
              <a:rPr lang="en-US" sz="2400" dirty="0">
                <a:latin typeface="TimesLTPro-Roman"/>
              </a:rPr>
              <a:t>is a period of slow sales growth as the product is introduced in the market. Profits are nonexistent in this stage because of the heavy expenses of product introduction.</a:t>
            </a:r>
          </a:p>
          <a:p>
            <a:pPr marL="342900" indent="-342900">
              <a:lnSpc>
                <a:spcPct val="110000"/>
              </a:lnSpc>
              <a:buFont typeface="+mj-lt"/>
              <a:buAutoNum type="arabicPeriod"/>
            </a:pPr>
            <a:r>
              <a:rPr lang="en-US" sz="2400" b="1" dirty="0">
                <a:solidFill>
                  <a:srgbClr val="C00000"/>
                </a:solidFill>
                <a:latin typeface="TimesLTPro-BoldItalic"/>
              </a:rPr>
              <a:t>Growth: </a:t>
            </a:r>
            <a:r>
              <a:rPr lang="en-US" sz="2400" dirty="0">
                <a:latin typeface="TimesLTPro-Roman"/>
              </a:rPr>
              <a:t>is a period of rapid market acceptance and increasing profits.</a:t>
            </a:r>
          </a:p>
          <a:p>
            <a:pPr marL="342900" indent="-342900">
              <a:lnSpc>
                <a:spcPct val="110000"/>
              </a:lnSpc>
              <a:buFont typeface="+mj-lt"/>
              <a:buAutoNum type="arabicPeriod"/>
            </a:pPr>
            <a:r>
              <a:rPr lang="en-US" sz="2400" b="1" dirty="0">
                <a:solidFill>
                  <a:srgbClr val="C00000"/>
                </a:solidFill>
                <a:latin typeface="TimesLTPro-BoldItalic"/>
              </a:rPr>
              <a:t>Maturity : </a:t>
            </a:r>
            <a:r>
              <a:rPr lang="en-US" sz="2400" dirty="0">
                <a:latin typeface="TimesLTPro-Roman"/>
              </a:rPr>
              <a:t>is a period of slowdown in sales growth because the product has achieved acceptance by most potential buyers. Profits level off or decline because of increased marketing outlays to defend the product against competition.</a:t>
            </a:r>
          </a:p>
          <a:p>
            <a:pPr marL="342900" indent="-342900">
              <a:lnSpc>
                <a:spcPct val="110000"/>
              </a:lnSpc>
              <a:buFont typeface="+mj-lt"/>
              <a:buAutoNum type="arabicPeriod"/>
            </a:pPr>
            <a:r>
              <a:rPr lang="en-US" sz="2400" b="1" dirty="0">
                <a:solidFill>
                  <a:srgbClr val="C00000"/>
                </a:solidFill>
                <a:latin typeface="TimesLTPro-BoldItalic"/>
              </a:rPr>
              <a:t>Decline: </a:t>
            </a:r>
            <a:r>
              <a:rPr lang="en-US" sz="2400" dirty="0">
                <a:latin typeface="TimesLTPro-Roman"/>
              </a:rPr>
              <a:t>is the period when sales fall off and profits drop.</a:t>
            </a:r>
          </a:p>
          <a:p>
            <a:pPr algn="r" rtl="1">
              <a:lnSpc>
                <a:spcPct val="110000"/>
              </a:lnSpc>
            </a:pPr>
            <a:r>
              <a:rPr lang="ar-SY" sz="2400" dirty="0">
                <a:latin typeface="TimesLTPro-Roman"/>
              </a:rPr>
              <a:t>ت</a:t>
            </a:r>
            <a:r>
              <a:rPr lang="ar-EG" sz="2400" dirty="0">
                <a:latin typeface="TimesLTPro-Roman"/>
              </a:rPr>
              <a:t>تكون دورة حياة المنتج من خمس مراحل متميزة:</a:t>
            </a:r>
          </a:p>
          <a:p>
            <a:pPr marL="457200" indent="-457200" algn="r" rtl="1">
              <a:lnSpc>
                <a:spcPct val="110000"/>
              </a:lnSpc>
              <a:buFont typeface="+mj-lt"/>
              <a:buAutoNum type="arabicPeriod"/>
            </a:pPr>
            <a:r>
              <a:rPr lang="ar-EG" sz="2400" dirty="0">
                <a:solidFill>
                  <a:srgbClr val="FF0000"/>
                </a:solidFill>
                <a:latin typeface="TimesLTPro-Roman"/>
              </a:rPr>
              <a:t>تطوير المنتج: </a:t>
            </a:r>
            <a:r>
              <a:rPr lang="ar-EG" sz="2400" dirty="0">
                <a:latin typeface="TimesLTPro-Roman"/>
              </a:rPr>
              <a:t>يبدأ عندما تجد الشركة وتطور فكرة منتج جديد. أثناء تطوير المنتج ، تكون المبيعات صفر، وتتزايد تكاليف استثمار الشركة.</a:t>
            </a:r>
          </a:p>
          <a:p>
            <a:pPr marL="457200" indent="-457200" algn="r" rtl="1">
              <a:lnSpc>
                <a:spcPct val="110000"/>
              </a:lnSpc>
              <a:buFont typeface="+mj-lt"/>
              <a:buAutoNum type="arabicPeriod"/>
            </a:pPr>
            <a:r>
              <a:rPr lang="ar-EG" sz="2400" dirty="0">
                <a:solidFill>
                  <a:srgbClr val="FF0000"/>
                </a:solidFill>
                <a:latin typeface="TimesLTPro-Roman"/>
              </a:rPr>
              <a:t>التقديم أو الإطلاق : </a:t>
            </a:r>
            <a:r>
              <a:rPr lang="ar-EG" sz="2400" dirty="0">
                <a:latin typeface="TimesLTPro-Roman"/>
              </a:rPr>
              <a:t>هي فترة نمو المبيعات البطيئة حيث يتم تقديم المنتج في السوق. الأرباح غير موجودة في هذه المرحلة بسبب النفقات الباهظة لإدخال المنتج.</a:t>
            </a:r>
          </a:p>
          <a:p>
            <a:pPr marL="457200" indent="-457200" algn="r" rtl="1">
              <a:lnSpc>
                <a:spcPct val="110000"/>
              </a:lnSpc>
              <a:buFont typeface="+mj-lt"/>
              <a:buAutoNum type="arabicPeriod"/>
            </a:pPr>
            <a:r>
              <a:rPr lang="ar-EG" sz="2400" dirty="0">
                <a:solidFill>
                  <a:srgbClr val="FF0000"/>
                </a:solidFill>
                <a:latin typeface="TimesLTPro-Roman"/>
              </a:rPr>
              <a:t>النمو</a:t>
            </a:r>
            <a:r>
              <a:rPr lang="ar-EG" sz="2400" dirty="0">
                <a:latin typeface="TimesLTPro-Roman"/>
              </a:rPr>
              <a:t>: هي فترة قبول السوق السريع وزيادة الأرباح.</a:t>
            </a:r>
          </a:p>
          <a:p>
            <a:pPr marL="457200" indent="-457200" algn="r" rtl="1">
              <a:lnSpc>
                <a:spcPct val="110000"/>
              </a:lnSpc>
              <a:buFont typeface="+mj-lt"/>
              <a:buAutoNum type="arabicPeriod"/>
            </a:pPr>
            <a:r>
              <a:rPr lang="ar-EG" sz="2400" dirty="0">
                <a:solidFill>
                  <a:srgbClr val="FF0000"/>
                </a:solidFill>
                <a:latin typeface="TimesLTPro-Roman"/>
              </a:rPr>
              <a:t>النضج</a:t>
            </a:r>
            <a:r>
              <a:rPr lang="ar-EG" sz="2400" dirty="0">
                <a:latin typeface="TimesLTPro-Roman"/>
              </a:rPr>
              <a:t> : هي فترة تباطؤ في نمو المبيعات لأن المنتج قد حقق قبول من قبل معظم المشترين المحتملين. تتوقف  الأرباح عند أعلى مستوي ممكن لها أو تنخفض بسبب زيادة النفقات التسويقية للدفاع عن المنتج ضد المنافسة.</a:t>
            </a:r>
          </a:p>
          <a:p>
            <a:pPr marL="457200" indent="-457200" algn="r" rtl="1">
              <a:lnSpc>
                <a:spcPct val="110000"/>
              </a:lnSpc>
              <a:buFont typeface="+mj-lt"/>
              <a:buAutoNum type="arabicPeriod"/>
            </a:pPr>
            <a:r>
              <a:rPr lang="ar-EG" sz="2400" dirty="0">
                <a:solidFill>
                  <a:srgbClr val="FF0000"/>
                </a:solidFill>
                <a:latin typeface="TimesLTPro-Roman"/>
              </a:rPr>
              <a:t>الانخفاض</a:t>
            </a:r>
            <a:r>
              <a:rPr lang="ar-EG" sz="2400" dirty="0">
                <a:latin typeface="TimesLTPro-Roman"/>
              </a:rPr>
              <a:t>: هي الفترة التي تنخفض فيها المبيعات وتنخفض الأرباح.</a:t>
            </a:r>
          </a:p>
        </p:txBody>
      </p:sp>
    </p:spTree>
    <p:extLst>
      <p:ext uri="{BB962C8B-B14F-4D97-AF65-F5344CB8AC3E}">
        <p14:creationId xmlns:p14="http://schemas.microsoft.com/office/powerpoint/2010/main" val="2086545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Title 1">
            <a:extLst>
              <a:ext uri="{FF2B5EF4-FFF2-40B4-BE49-F238E27FC236}">
                <a16:creationId xmlns:a16="http://schemas.microsoft.com/office/drawing/2014/main" id="{14845C6C-6C64-7EC3-36F0-5E0A14DE2083}"/>
              </a:ext>
            </a:extLst>
          </p:cNvPr>
          <p:cNvSpPr txBox="1">
            <a:spLocks/>
          </p:cNvSpPr>
          <p:nvPr/>
        </p:nvSpPr>
        <p:spPr>
          <a:xfrm>
            <a:off x="1456504" y="97166"/>
            <a:ext cx="12192000"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
        <p:nvSpPr>
          <p:cNvPr id="3" name="Content Placeholder 2">
            <a:extLst>
              <a:ext uri="{FF2B5EF4-FFF2-40B4-BE49-F238E27FC236}">
                <a16:creationId xmlns:a16="http://schemas.microsoft.com/office/drawing/2014/main" id="{AAD456FF-80A9-9947-7153-08BF5765ADC6}"/>
              </a:ext>
            </a:extLst>
          </p:cNvPr>
          <p:cNvSpPr txBox="1">
            <a:spLocks/>
          </p:cNvSpPr>
          <p:nvPr/>
        </p:nvSpPr>
        <p:spPr>
          <a:xfrm>
            <a:off x="135293" y="1303521"/>
            <a:ext cx="11976193" cy="46472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dirty="0">
                <a:latin typeface="TimesLTPro-Roman"/>
              </a:rPr>
              <a:t>Not all products follow all five stages of the PLC. Some products are introduced and die quickly; others stay in the mature stage for a long, long time. Some enter the decline stage and are then cycled back into the growth stage through strong promotion or repositioning.</a:t>
            </a:r>
            <a:endParaRPr lang="ar-EG" sz="2400" dirty="0">
              <a:latin typeface="TimesLTPro-Roman"/>
            </a:endParaRPr>
          </a:p>
          <a:p>
            <a:pPr algn="r" rtl="1">
              <a:lnSpc>
                <a:spcPct val="100000"/>
              </a:lnSpc>
            </a:pPr>
            <a:r>
              <a:rPr lang="ar-EG" sz="3200" dirty="0">
                <a:latin typeface="TimesLTPro-Roman"/>
              </a:rPr>
              <a:t>لا تتبع جميع المنتجات جميع المراحل الخمس ل </a:t>
            </a:r>
            <a:r>
              <a:rPr lang="en-US" sz="3200" dirty="0">
                <a:latin typeface="TimesLTPro-Roman"/>
              </a:rPr>
              <a:t>PLC</a:t>
            </a:r>
            <a:r>
              <a:rPr lang="ar-EG" sz="3200" dirty="0">
                <a:latin typeface="TimesLTPro-Roman"/>
              </a:rPr>
              <a:t> </a:t>
            </a:r>
            <a:r>
              <a:rPr lang="en-US" sz="3200" dirty="0">
                <a:latin typeface="TimesLTPro-Roman"/>
              </a:rPr>
              <a:t> </a:t>
            </a:r>
            <a:r>
              <a:rPr lang="ar-EG" sz="3200" dirty="0">
                <a:latin typeface="TimesLTPro-Roman"/>
              </a:rPr>
              <a:t>يتم إطلاق بعض المنتجات وتموت بسرعة. يبقى الآخرون في مرحلة النضج لفترة طويلة جدا</a:t>
            </a:r>
            <a:r>
              <a:rPr lang="ar-SY" sz="3200" dirty="0">
                <a:latin typeface="TimesLTPro-Roman"/>
              </a:rPr>
              <a:t>ً</a:t>
            </a:r>
            <a:r>
              <a:rPr lang="ar-EG" sz="3200" dirty="0">
                <a:latin typeface="TimesLTPro-Roman"/>
              </a:rPr>
              <a:t>. يدخل البعض مرحلة الانخفاض ثم يتم تدويرهم مرة أخرى إلى مرحلة النمو من خلال الترويج القوي أو إعادة التموضع.</a:t>
            </a:r>
          </a:p>
          <a:p>
            <a:pPr>
              <a:lnSpc>
                <a:spcPct val="100000"/>
              </a:lnSpc>
            </a:pPr>
            <a:endParaRPr lang="en-US" sz="3200" dirty="0">
              <a:latin typeface="TimesLTPro-Roman"/>
            </a:endParaRPr>
          </a:p>
        </p:txBody>
      </p:sp>
      <p:pic>
        <p:nvPicPr>
          <p:cNvPr id="8" name="Picture 7">
            <a:extLst>
              <a:ext uri="{FF2B5EF4-FFF2-40B4-BE49-F238E27FC236}">
                <a16:creationId xmlns:a16="http://schemas.microsoft.com/office/drawing/2014/main" id="{76F13FFF-E820-DEAB-DEBE-A6C0AF3BD97A}"/>
              </a:ext>
            </a:extLst>
          </p:cNvPr>
          <p:cNvPicPr>
            <a:picLocks noChangeAspect="1"/>
          </p:cNvPicPr>
          <p:nvPr/>
        </p:nvPicPr>
        <p:blipFill>
          <a:blip r:embed="rId3"/>
          <a:stretch>
            <a:fillRect/>
          </a:stretch>
        </p:blipFill>
        <p:spPr>
          <a:xfrm>
            <a:off x="5604540" y="4371339"/>
            <a:ext cx="6035370" cy="2363324"/>
          </a:xfrm>
          <a:prstGeom prst="rect">
            <a:avLst/>
          </a:prstGeom>
        </p:spPr>
      </p:pic>
    </p:spTree>
    <p:extLst>
      <p:ext uri="{BB962C8B-B14F-4D97-AF65-F5344CB8AC3E}">
        <p14:creationId xmlns:p14="http://schemas.microsoft.com/office/powerpoint/2010/main" val="2658911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647" y="992070"/>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Rectangle 3">
            <a:extLst>
              <a:ext uri="{FF2B5EF4-FFF2-40B4-BE49-F238E27FC236}">
                <a16:creationId xmlns:a16="http://schemas.microsoft.com/office/drawing/2014/main" id="{A1DFE6FE-05EC-2F42-9106-60E09D7454CB}"/>
              </a:ext>
            </a:extLst>
          </p:cNvPr>
          <p:cNvSpPr txBox="1">
            <a:spLocks noChangeArrowheads="1"/>
          </p:cNvSpPr>
          <p:nvPr/>
        </p:nvSpPr>
        <p:spPr>
          <a:xfrm>
            <a:off x="271871" y="1270181"/>
            <a:ext cx="4685442" cy="4981094"/>
          </a:xfrm>
          <a:prstGeom prst="rect">
            <a:avLst/>
          </a:prstGeom>
          <a:ln>
            <a:solidFill>
              <a:schemeClr val="bg1"/>
            </a:solid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GB" altLang="cs-CZ" sz="3200" b="1" dirty="0">
                <a:solidFill>
                  <a:srgbClr val="C00000"/>
                </a:solidFill>
              </a:rPr>
              <a:t>The Development Stage:</a:t>
            </a:r>
          </a:p>
          <a:p>
            <a:pPr>
              <a:defRPr/>
            </a:pPr>
            <a:r>
              <a:rPr lang="en-GB" altLang="cs-CZ" dirty="0"/>
              <a:t>Initial Ideas – possibly large number</a:t>
            </a:r>
          </a:p>
          <a:p>
            <a:pPr>
              <a:defRPr/>
            </a:pPr>
            <a:r>
              <a:rPr lang="en-GB" altLang="cs-CZ" dirty="0"/>
              <a:t>May come from any of the following – </a:t>
            </a:r>
          </a:p>
          <a:p>
            <a:pPr lvl="1">
              <a:defRPr/>
            </a:pPr>
            <a:r>
              <a:rPr lang="en-GB" altLang="cs-CZ" dirty="0"/>
              <a:t>Market research – identifies gaps in the market</a:t>
            </a:r>
          </a:p>
          <a:p>
            <a:pPr lvl="1">
              <a:defRPr/>
            </a:pPr>
            <a:r>
              <a:rPr lang="en-GB" altLang="cs-CZ" dirty="0"/>
              <a:t>Monitoring competitors</a:t>
            </a:r>
          </a:p>
          <a:p>
            <a:pPr lvl="1">
              <a:defRPr/>
            </a:pPr>
            <a:r>
              <a:rPr lang="en-GB" altLang="cs-CZ" dirty="0"/>
              <a:t>Planned research and development (R&amp;D)</a:t>
            </a:r>
          </a:p>
          <a:p>
            <a:pPr lvl="1">
              <a:defRPr/>
            </a:pPr>
            <a:r>
              <a:rPr lang="en-GB" altLang="cs-CZ" dirty="0"/>
              <a:t>Luck or intuition </a:t>
            </a:r>
            <a:r>
              <a:rPr lang="cs-CZ" altLang="cs-CZ" dirty="0"/>
              <a:t> </a:t>
            </a:r>
            <a:endParaRPr lang="en-GB" altLang="cs-CZ" dirty="0"/>
          </a:p>
          <a:p>
            <a:pPr lvl="1">
              <a:defRPr/>
            </a:pPr>
            <a:r>
              <a:rPr lang="en-GB" altLang="cs-CZ" dirty="0"/>
              <a:t>Creative thinking – inventions, </a:t>
            </a:r>
            <a:r>
              <a:rPr lang="cs-CZ" altLang="cs-CZ" dirty="0"/>
              <a:t>feeling</a:t>
            </a:r>
            <a:endParaRPr lang="en-GB" altLang="cs-CZ" dirty="0"/>
          </a:p>
          <a:p>
            <a:pPr lvl="1">
              <a:defRPr/>
            </a:pPr>
            <a:r>
              <a:rPr lang="en-GB" altLang="cs-CZ" dirty="0"/>
              <a:t>Futures thinking – what will people be </a:t>
            </a:r>
            <a:r>
              <a:rPr lang="cs-CZ" altLang="cs-CZ" dirty="0"/>
              <a:t>    u</a:t>
            </a:r>
            <a:r>
              <a:rPr lang="en-GB" altLang="cs-CZ" dirty="0"/>
              <a:t>sing/wanting/needing 5,10,20 years hence?</a:t>
            </a:r>
          </a:p>
          <a:p>
            <a:pPr>
              <a:defRPr/>
            </a:pPr>
            <a:endParaRPr lang="en-US" altLang="cs-CZ" dirty="0"/>
          </a:p>
        </p:txBody>
      </p:sp>
      <p:pic>
        <p:nvPicPr>
          <p:cNvPr id="3" name="Picture 2">
            <a:extLst>
              <a:ext uri="{FF2B5EF4-FFF2-40B4-BE49-F238E27FC236}">
                <a16:creationId xmlns:a16="http://schemas.microsoft.com/office/drawing/2014/main" id="{96668429-F219-5A05-5356-6403831D260C}"/>
              </a:ext>
            </a:extLst>
          </p:cNvPr>
          <p:cNvPicPr>
            <a:picLocks noChangeAspect="1"/>
          </p:cNvPicPr>
          <p:nvPr/>
        </p:nvPicPr>
        <p:blipFill>
          <a:blip r:embed="rId3"/>
          <a:stretch>
            <a:fillRect/>
          </a:stretch>
        </p:blipFill>
        <p:spPr>
          <a:xfrm>
            <a:off x="9271311" y="1219723"/>
            <a:ext cx="3057266" cy="3143252"/>
          </a:xfrm>
          <a:prstGeom prst="rect">
            <a:avLst/>
          </a:prstGeom>
        </p:spPr>
      </p:pic>
      <p:sp>
        <p:nvSpPr>
          <p:cNvPr id="9" name="Title 1">
            <a:extLst>
              <a:ext uri="{FF2B5EF4-FFF2-40B4-BE49-F238E27FC236}">
                <a16:creationId xmlns:a16="http://schemas.microsoft.com/office/drawing/2014/main" id="{4A21E9E5-3094-C6FD-B245-3F0836605A3B}"/>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
        <p:nvSpPr>
          <p:cNvPr id="11" name="TextBox 10">
            <a:extLst>
              <a:ext uri="{FF2B5EF4-FFF2-40B4-BE49-F238E27FC236}">
                <a16:creationId xmlns:a16="http://schemas.microsoft.com/office/drawing/2014/main" id="{434E487F-8590-AE79-2EDE-1AAB6A74E4E0}"/>
              </a:ext>
            </a:extLst>
          </p:cNvPr>
          <p:cNvSpPr txBox="1"/>
          <p:nvPr/>
        </p:nvSpPr>
        <p:spPr>
          <a:xfrm>
            <a:off x="4733026" y="1270181"/>
            <a:ext cx="4468483" cy="3539430"/>
          </a:xfrm>
          <a:prstGeom prst="rect">
            <a:avLst/>
          </a:prstGeom>
          <a:noFill/>
        </p:spPr>
        <p:txBody>
          <a:bodyPr wrap="square" rtlCol="0">
            <a:spAutoFit/>
          </a:bodyPr>
          <a:lstStyle/>
          <a:p>
            <a:pPr algn="r" rtl="1"/>
            <a:r>
              <a:rPr lang="ar-EG" sz="2400" b="1" dirty="0">
                <a:solidFill>
                  <a:srgbClr val="C00000"/>
                </a:solidFill>
              </a:rPr>
              <a:t>مرحلة التطوير:</a:t>
            </a:r>
          </a:p>
          <a:p>
            <a:pPr marL="342900" indent="-342900" algn="r" rtl="1">
              <a:buFont typeface="Arial" panose="020B0604020202020204" pitchFamily="34" charset="0"/>
              <a:buChar char="•"/>
            </a:pPr>
            <a:r>
              <a:rPr lang="ar-EG" sz="2000" dirty="0"/>
              <a:t>الأفكار الأولية - ربما عدد كبير</a:t>
            </a:r>
          </a:p>
          <a:p>
            <a:pPr marL="342900" indent="-342900" algn="r" rtl="1">
              <a:buFont typeface="Arial" panose="020B0604020202020204" pitchFamily="34" charset="0"/>
              <a:buChar char="•"/>
            </a:pPr>
            <a:r>
              <a:rPr lang="ar-EG" sz="2000" dirty="0"/>
              <a:t>قد يأتي من أي مما يلي - </a:t>
            </a:r>
          </a:p>
          <a:p>
            <a:pPr marL="800100" lvl="1" indent="-342900" algn="r" rtl="1">
              <a:buFont typeface="Arial" panose="020B0604020202020204" pitchFamily="34" charset="0"/>
              <a:buChar char="•"/>
            </a:pPr>
            <a:r>
              <a:rPr lang="ar-EG" sz="2000" dirty="0"/>
              <a:t>أبحاث السوق - تحدد الفجوات في السوق</a:t>
            </a:r>
          </a:p>
          <a:p>
            <a:pPr marL="800100" lvl="1" indent="-342900" algn="r" rtl="1">
              <a:buFont typeface="Arial" panose="020B0604020202020204" pitchFamily="34" charset="0"/>
              <a:buChar char="•"/>
            </a:pPr>
            <a:r>
              <a:rPr lang="ar-EG" sz="2000" dirty="0"/>
              <a:t>مراقبة المنافسين</a:t>
            </a:r>
          </a:p>
          <a:p>
            <a:pPr marL="800100" lvl="1" indent="-342900" algn="r" rtl="1">
              <a:buFont typeface="Arial" panose="020B0604020202020204" pitchFamily="34" charset="0"/>
              <a:buChar char="•"/>
            </a:pPr>
            <a:r>
              <a:rPr lang="ar-EG" sz="2000" dirty="0"/>
              <a:t>البحث والتطوير المخطط له </a:t>
            </a:r>
            <a:r>
              <a:rPr lang="en-US" sz="2000" dirty="0"/>
              <a:t>(R &amp;D)</a:t>
            </a:r>
          </a:p>
          <a:p>
            <a:pPr marL="800100" lvl="1" indent="-342900" algn="r" rtl="1">
              <a:buFont typeface="Arial" panose="020B0604020202020204" pitchFamily="34" charset="0"/>
              <a:buChar char="•"/>
            </a:pPr>
            <a:r>
              <a:rPr lang="ar-EG" sz="2000" dirty="0"/>
              <a:t>الحظ أو الحدس  </a:t>
            </a:r>
          </a:p>
          <a:p>
            <a:pPr marL="800100" lvl="1" indent="-342900" algn="r" rtl="1">
              <a:buFont typeface="Arial" panose="020B0604020202020204" pitchFamily="34" charset="0"/>
              <a:buChar char="•"/>
            </a:pPr>
            <a:r>
              <a:rPr lang="ar-EG" sz="2000" dirty="0"/>
              <a:t>التفكير الإبداعي – الاختراعات والشعور</a:t>
            </a:r>
          </a:p>
          <a:p>
            <a:pPr marL="800100" lvl="1" indent="-342900" algn="r" rtl="1">
              <a:buFont typeface="Arial" panose="020B0604020202020204" pitchFamily="34" charset="0"/>
              <a:buChar char="•"/>
            </a:pPr>
            <a:r>
              <a:rPr lang="ar-EG" sz="2000" dirty="0"/>
              <a:t>التفكير المستقبلي – ماذا الذي سيستخدمه الناس أو يحتاجونه أو يرغبونه في خلال 5،10،20 سنة من الآن؟</a:t>
            </a:r>
          </a:p>
        </p:txBody>
      </p:sp>
    </p:spTree>
    <p:extLst>
      <p:ext uri="{BB962C8B-B14F-4D97-AF65-F5344CB8AC3E}">
        <p14:creationId xmlns:p14="http://schemas.microsoft.com/office/powerpoint/2010/main" val="854359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784835"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973FAB53-49F1-4B5A-71AA-E52C45202C78}"/>
              </a:ext>
            </a:extLst>
          </p:cNvPr>
          <p:cNvSpPr txBox="1">
            <a:spLocks/>
          </p:cNvSpPr>
          <p:nvPr/>
        </p:nvSpPr>
        <p:spPr>
          <a:xfrm>
            <a:off x="135294" y="1180347"/>
            <a:ext cx="11365826" cy="5476797"/>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tLang="cs-CZ" sz="2400" b="1" dirty="0">
                <a:solidFill>
                  <a:srgbClr val="C00000"/>
                </a:solidFill>
              </a:rPr>
              <a:t>Introduction Stage:</a:t>
            </a:r>
          </a:p>
          <a:p>
            <a:pPr>
              <a:lnSpc>
                <a:spcPct val="120000"/>
              </a:lnSpc>
            </a:pPr>
            <a:r>
              <a:rPr lang="en-US" sz="1800" dirty="0"/>
              <a:t>It’s the PLC stage in which a new product is first distributed and made available for purchase.</a:t>
            </a:r>
          </a:p>
          <a:p>
            <a:pPr>
              <a:lnSpc>
                <a:spcPct val="120000"/>
              </a:lnSpc>
            </a:pPr>
            <a:r>
              <a:rPr lang="en-US" sz="1800" dirty="0"/>
              <a:t>Profits are negative or low because of the low sales and high distribution and promotion expenses.</a:t>
            </a:r>
          </a:p>
          <a:p>
            <a:pPr>
              <a:lnSpc>
                <a:spcPct val="120000"/>
              </a:lnSpc>
            </a:pPr>
            <a:r>
              <a:rPr lang="en-US" sz="1800" dirty="0"/>
              <a:t>This stage requires an increase in advertising and personal selling efforts and marketing efforts should be directed  towards creating brand awareness, positioning the products in the consumers' minds and demonstrate its benefits and superiority. </a:t>
            </a:r>
          </a:p>
          <a:p>
            <a:pPr>
              <a:lnSpc>
                <a:spcPct val="120000"/>
              </a:lnSpc>
            </a:pPr>
            <a:r>
              <a:rPr lang="en-US" sz="1800" dirty="0"/>
              <a:t>Marketers should follow up and make any necessary modification as defects may appear as a result of the actual consumption of the products.</a:t>
            </a:r>
            <a:endParaRPr lang="ar-EG" sz="1800" dirty="0"/>
          </a:p>
          <a:p>
            <a:pPr algn="r" rtl="1">
              <a:lnSpc>
                <a:spcPct val="120000"/>
              </a:lnSpc>
            </a:pPr>
            <a:r>
              <a:rPr lang="ar-EG" sz="2400" b="1" dirty="0">
                <a:solidFill>
                  <a:srgbClr val="C00000"/>
                </a:solidFill>
              </a:rPr>
              <a:t>مرحلة التقديم أو الإطلاق :</a:t>
            </a:r>
          </a:p>
          <a:p>
            <a:pPr algn="r" rtl="1">
              <a:lnSpc>
                <a:spcPct val="120000"/>
              </a:lnSpc>
            </a:pPr>
            <a:r>
              <a:rPr lang="ar-EG" sz="1800" dirty="0"/>
              <a:t>إنها مرحلة </a:t>
            </a:r>
            <a:r>
              <a:rPr lang="en-US" sz="1800" dirty="0"/>
              <a:t>PLC </a:t>
            </a:r>
            <a:r>
              <a:rPr lang="ar-EG" sz="1800" dirty="0"/>
              <a:t>التي يتم فيها توزيع منتج جديد لأول مرة وإتاحته للشراء.</a:t>
            </a:r>
          </a:p>
          <a:p>
            <a:pPr algn="r" rtl="1">
              <a:lnSpc>
                <a:spcPct val="120000"/>
              </a:lnSpc>
            </a:pPr>
            <a:r>
              <a:rPr lang="ar-EG" sz="1800" dirty="0"/>
              <a:t>الأرباح سلبية أو منخفضة بسبب انخفاض المبيعات وارتفاع نفقات التوزيع والترويج.</a:t>
            </a:r>
          </a:p>
          <a:p>
            <a:pPr algn="r" rtl="1">
              <a:lnSpc>
                <a:spcPct val="120000"/>
              </a:lnSpc>
            </a:pPr>
            <a:r>
              <a:rPr lang="ar-EG" sz="1800" dirty="0"/>
              <a:t>تتطلب هذه المرحلة زيادة في جهود الإعلان والبيع الشخصي ويجب توجيه جهود التسويق نحو خلق الوعي بالعلامة التجارية ووضع المنتجات في أذهان المستهلكين وإظهار فوائدها وتفوقها. </a:t>
            </a:r>
          </a:p>
          <a:p>
            <a:pPr algn="r" rtl="1">
              <a:lnSpc>
                <a:spcPct val="120000"/>
              </a:lnSpc>
            </a:pPr>
            <a:r>
              <a:rPr lang="ar-EG" sz="1800" dirty="0"/>
              <a:t>يجب على المسوقين المتابعة وإجراء أي تعديل ضروري حيث قد تظهر عيوب نتيجة الاستهلاك الفعلي للمنتجات.</a:t>
            </a:r>
          </a:p>
          <a:p>
            <a:pPr>
              <a:lnSpc>
                <a:spcPct val="120000"/>
              </a:lnSpc>
            </a:pPr>
            <a:endParaRPr lang="en-US" sz="1800" dirty="0"/>
          </a:p>
        </p:txBody>
      </p:sp>
      <p:pic>
        <p:nvPicPr>
          <p:cNvPr id="3" name="Picture 2">
            <a:extLst>
              <a:ext uri="{FF2B5EF4-FFF2-40B4-BE49-F238E27FC236}">
                <a16:creationId xmlns:a16="http://schemas.microsoft.com/office/drawing/2014/main" id="{36D713F5-92CC-9AB5-E708-4B32AF92155F}"/>
              </a:ext>
            </a:extLst>
          </p:cNvPr>
          <p:cNvPicPr>
            <a:picLocks noChangeAspect="1"/>
          </p:cNvPicPr>
          <p:nvPr/>
        </p:nvPicPr>
        <p:blipFill>
          <a:blip r:embed="rId3"/>
          <a:stretch>
            <a:fillRect/>
          </a:stretch>
        </p:blipFill>
        <p:spPr>
          <a:xfrm>
            <a:off x="3525451" y="3649959"/>
            <a:ext cx="1206850" cy="1523974"/>
          </a:xfrm>
          <a:prstGeom prst="rect">
            <a:avLst/>
          </a:prstGeom>
          <a:ln>
            <a:noFill/>
          </a:ln>
          <a:effectLst>
            <a:softEdge rad="112500"/>
          </a:effectLst>
        </p:spPr>
      </p:pic>
      <p:sp>
        <p:nvSpPr>
          <p:cNvPr id="9" name="Title 1">
            <a:extLst>
              <a:ext uri="{FF2B5EF4-FFF2-40B4-BE49-F238E27FC236}">
                <a16:creationId xmlns:a16="http://schemas.microsoft.com/office/drawing/2014/main" id="{634397B1-B3E6-7465-4C3A-D39327E59636}"/>
              </a:ext>
            </a:extLst>
          </p:cNvPr>
          <p:cNvSpPr txBox="1">
            <a:spLocks/>
          </p:cNvSpPr>
          <p:nvPr/>
        </p:nvSpPr>
        <p:spPr>
          <a:xfrm>
            <a:off x="1465487" y="191960"/>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Tree>
    <p:extLst>
      <p:ext uri="{BB962C8B-B14F-4D97-AF65-F5344CB8AC3E}">
        <p14:creationId xmlns:p14="http://schemas.microsoft.com/office/powerpoint/2010/main" val="1471389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89414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4DFA9B0D-45F4-8EFB-C6F6-059EECC9F367}"/>
              </a:ext>
            </a:extLst>
          </p:cNvPr>
          <p:cNvSpPr txBox="1">
            <a:spLocks/>
          </p:cNvSpPr>
          <p:nvPr/>
        </p:nvSpPr>
        <p:spPr>
          <a:xfrm>
            <a:off x="270587" y="1166000"/>
            <a:ext cx="6343953" cy="467293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tLang="cs-CZ" sz="2000" b="1" dirty="0">
                <a:solidFill>
                  <a:srgbClr val="C00000"/>
                </a:solidFill>
                <a:cs typeface="+mj-cs"/>
              </a:rPr>
              <a:t>Growth Stage:</a:t>
            </a:r>
          </a:p>
          <a:p>
            <a:pPr>
              <a:lnSpc>
                <a:spcPct val="120000"/>
              </a:lnSpc>
            </a:pPr>
            <a:r>
              <a:rPr lang="en-US" sz="1400" dirty="0">
                <a:cs typeface="+mj-cs"/>
              </a:rPr>
              <a:t>It’s the PLC stage in which a product’s sales start climbing quickly</a:t>
            </a:r>
            <a:r>
              <a:rPr lang="en-US" sz="800" dirty="0">
                <a:latin typeface="TimesLTPro-Roman"/>
                <a:cs typeface="+mj-cs"/>
              </a:rPr>
              <a:t>.</a:t>
            </a:r>
          </a:p>
          <a:p>
            <a:pPr>
              <a:lnSpc>
                <a:spcPct val="120000"/>
              </a:lnSpc>
            </a:pPr>
            <a:r>
              <a:rPr lang="en-US" sz="1400" dirty="0">
                <a:cs typeface="+mj-cs"/>
              </a:rPr>
              <a:t>The product captures larger segments of the market</a:t>
            </a:r>
          </a:p>
          <a:p>
            <a:pPr>
              <a:lnSpc>
                <a:spcPct val="120000"/>
              </a:lnSpc>
            </a:pPr>
            <a:r>
              <a:rPr lang="en-US" sz="1400" dirty="0">
                <a:cs typeface="+mj-cs"/>
              </a:rPr>
              <a:t>Sales increase significantly at this stage.</a:t>
            </a:r>
          </a:p>
          <a:p>
            <a:pPr>
              <a:lnSpc>
                <a:spcPct val="120000"/>
              </a:lnSpc>
            </a:pPr>
            <a:r>
              <a:rPr lang="en-US" sz="1400" dirty="0">
                <a:cs typeface="+mj-cs"/>
              </a:rPr>
              <a:t>Attracted by the  opportunities for profit, </a:t>
            </a:r>
            <a:r>
              <a:rPr lang="en-US" sz="1400" dirty="0">
                <a:solidFill>
                  <a:schemeClr val="accent6">
                    <a:lumMod val="75000"/>
                  </a:schemeClr>
                </a:solidFill>
                <a:cs typeface="+mj-cs"/>
              </a:rPr>
              <a:t>new competitors will enter the market</a:t>
            </a:r>
            <a:r>
              <a:rPr lang="en-US" sz="1400" dirty="0">
                <a:cs typeface="+mj-cs"/>
              </a:rPr>
              <a:t>.</a:t>
            </a:r>
          </a:p>
          <a:p>
            <a:pPr>
              <a:lnSpc>
                <a:spcPct val="120000"/>
              </a:lnSpc>
            </a:pPr>
            <a:r>
              <a:rPr lang="en-US" sz="1400" dirty="0">
                <a:cs typeface="+mj-cs"/>
              </a:rPr>
              <a:t>Company improves product quality and adds new product features and models. It enters new market segments and new distribution channels. </a:t>
            </a:r>
          </a:p>
          <a:p>
            <a:pPr>
              <a:lnSpc>
                <a:spcPct val="120000"/>
              </a:lnSpc>
            </a:pPr>
            <a:r>
              <a:rPr lang="en-US" sz="1400" dirty="0">
                <a:cs typeface="+mj-cs"/>
              </a:rPr>
              <a:t>Companies keep their promotion spending at the same or a slightly higher level. It shifts some advertising from building product awareness to building product conviction and purchase, </a:t>
            </a:r>
          </a:p>
          <a:p>
            <a:pPr>
              <a:lnSpc>
                <a:spcPct val="120000"/>
              </a:lnSpc>
            </a:pPr>
            <a:r>
              <a:rPr lang="en-US" sz="1400" dirty="0">
                <a:cs typeface="+mj-cs"/>
              </a:rPr>
              <a:t>It keeps prices at the same level or lowers prices at the right time to attract more buyers.</a:t>
            </a:r>
            <a:endParaRPr lang="ar-EG" sz="1400" dirty="0">
              <a:cs typeface="+mj-cs"/>
            </a:endParaRPr>
          </a:p>
        </p:txBody>
      </p:sp>
      <p:pic>
        <p:nvPicPr>
          <p:cNvPr id="3" name="Picture 2">
            <a:extLst>
              <a:ext uri="{FF2B5EF4-FFF2-40B4-BE49-F238E27FC236}">
                <a16:creationId xmlns:a16="http://schemas.microsoft.com/office/drawing/2014/main" id="{801CB7F3-9D57-6F5F-2F23-F144B340A943}"/>
              </a:ext>
            </a:extLst>
          </p:cNvPr>
          <p:cNvPicPr>
            <a:picLocks noChangeAspect="1"/>
          </p:cNvPicPr>
          <p:nvPr/>
        </p:nvPicPr>
        <p:blipFill>
          <a:blip r:embed="rId3"/>
          <a:stretch>
            <a:fillRect/>
          </a:stretch>
        </p:blipFill>
        <p:spPr>
          <a:xfrm>
            <a:off x="6304258" y="409910"/>
            <a:ext cx="1659449" cy="1297110"/>
          </a:xfrm>
          <a:prstGeom prst="rect">
            <a:avLst/>
          </a:prstGeom>
        </p:spPr>
      </p:pic>
      <p:sp>
        <p:nvSpPr>
          <p:cNvPr id="9" name="Title 1">
            <a:extLst>
              <a:ext uri="{FF2B5EF4-FFF2-40B4-BE49-F238E27FC236}">
                <a16:creationId xmlns:a16="http://schemas.microsoft.com/office/drawing/2014/main" id="{45B0E131-A12E-489A-62A9-329280AE41FF}"/>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
        <p:nvSpPr>
          <p:cNvPr id="11" name="TextBox 10">
            <a:extLst>
              <a:ext uri="{FF2B5EF4-FFF2-40B4-BE49-F238E27FC236}">
                <a16:creationId xmlns:a16="http://schemas.microsoft.com/office/drawing/2014/main" id="{02DF7D51-8958-80A8-1F3D-3A56AD20B5C4}"/>
              </a:ext>
            </a:extLst>
          </p:cNvPr>
          <p:cNvSpPr txBox="1"/>
          <p:nvPr/>
        </p:nvSpPr>
        <p:spPr>
          <a:xfrm>
            <a:off x="6959599" y="1357224"/>
            <a:ext cx="4887343" cy="5447645"/>
          </a:xfrm>
          <a:prstGeom prst="rect">
            <a:avLst/>
          </a:prstGeom>
          <a:noFill/>
        </p:spPr>
        <p:txBody>
          <a:bodyPr wrap="square" rtlCol="0">
            <a:spAutoFit/>
          </a:bodyPr>
          <a:lstStyle/>
          <a:p>
            <a:pPr algn="r" rtl="1">
              <a:lnSpc>
                <a:spcPct val="120000"/>
              </a:lnSpc>
            </a:pPr>
            <a:r>
              <a:rPr lang="ar-EG" sz="2300" b="1" dirty="0">
                <a:solidFill>
                  <a:srgbClr val="C00000"/>
                </a:solidFill>
              </a:rPr>
              <a:t>مرحلة النمو:</a:t>
            </a:r>
          </a:p>
          <a:p>
            <a:pPr marL="285750" indent="-285750" algn="r" rtl="1">
              <a:lnSpc>
                <a:spcPct val="120000"/>
              </a:lnSpc>
              <a:buFont typeface="Arial" panose="020B0604020202020204" pitchFamily="34" charset="0"/>
              <a:buChar char="•"/>
            </a:pPr>
            <a:r>
              <a:rPr lang="ar-EG" sz="1800" dirty="0"/>
              <a:t>إنها مرحلة </a:t>
            </a:r>
            <a:r>
              <a:rPr lang="en-US" sz="1800" dirty="0"/>
              <a:t>PLC </a:t>
            </a:r>
            <a:r>
              <a:rPr lang="ar-EG" sz="1800" dirty="0"/>
              <a:t>التي تبدأ فيها مبيعات المنتج في الصعود بسرعة.</a:t>
            </a:r>
          </a:p>
          <a:p>
            <a:pPr marL="285750" indent="-285750" algn="r" rtl="1">
              <a:lnSpc>
                <a:spcPct val="120000"/>
              </a:lnSpc>
              <a:buFont typeface="Arial" panose="020B0604020202020204" pitchFamily="34" charset="0"/>
              <a:buChar char="•"/>
            </a:pPr>
            <a:r>
              <a:rPr lang="ar-EG" sz="1800" dirty="0"/>
              <a:t>يستحوذ المنتج على شرائح أكبر من السوق</a:t>
            </a:r>
          </a:p>
          <a:p>
            <a:pPr marL="285750" indent="-285750" algn="r" rtl="1">
              <a:lnSpc>
                <a:spcPct val="120000"/>
              </a:lnSpc>
              <a:buFont typeface="Arial" panose="020B0604020202020204" pitchFamily="34" charset="0"/>
              <a:buChar char="•"/>
            </a:pPr>
            <a:r>
              <a:rPr lang="ar-EG" sz="1800" dirty="0"/>
              <a:t>زيادة المبيعات بشكل كبير في هذه المرحلة.</a:t>
            </a:r>
          </a:p>
          <a:p>
            <a:pPr marL="285750" indent="-285750" algn="r" rtl="1">
              <a:lnSpc>
                <a:spcPct val="120000"/>
              </a:lnSpc>
              <a:buFont typeface="Arial" panose="020B0604020202020204" pitchFamily="34" charset="0"/>
              <a:buChar char="•"/>
            </a:pPr>
            <a:r>
              <a:rPr lang="ar-EG" sz="1800" dirty="0"/>
              <a:t>انجذاباً لفرص الربح المتاحة، سيدخل منافسون جدد إلى السوق.</a:t>
            </a:r>
          </a:p>
          <a:p>
            <a:pPr marL="285750" indent="-285750" algn="r" rtl="1">
              <a:lnSpc>
                <a:spcPct val="120000"/>
              </a:lnSpc>
              <a:buFont typeface="Arial" panose="020B0604020202020204" pitchFamily="34" charset="0"/>
              <a:buChar char="•"/>
            </a:pPr>
            <a:r>
              <a:rPr lang="ar-EG" sz="1800" dirty="0"/>
              <a:t>تعمل الشركة على تحسين جودة المنتج وإضافة ميزات ونماذج جديدة للمنتج. يدخل قطاعات السوق الجديدة وقنوات التوزيع الجديدة. </a:t>
            </a:r>
          </a:p>
          <a:p>
            <a:pPr marL="285750" indent="-285750" algn="r" rtl="1">
              <a:lnSpc>
                <a:spcPct val="120000"/>
              </a:lnSpc>
              <a:buFont typeface="Arial" panose="020B0604020202020204" pitchFamily="34" charset="0"/>
              <a:buChar char="•"/>
            </a:pPr>
            <a:r>
              <a:rPr lang="ar-EG" sz="1800" dirty="0"/>
              <a:t>تحافظ الشركات على إنفاقها الترويجي عند نفس المستوى أو أعلى قليلا. إنه يحول بعض الإعلانات من بناء الوعي بالمنتج إلى بناء قناعة المنتج وشرائه ، </a:t>
            </a:r>
          </a:p>
          <a:p>
            <a:pPr marL="285750" indent="-285750" algn="r" rtl="1">
              <a:lnSpc>
                <a:spcPct val="120000"/>
              </a:lnSpc>
              <a:buFont typeface="Arial" panose="020B0604020202020204" pitchFamily="34" charset="0"/>
              <a:buChar char="•"/>
            </a:pPr>
            <a:r>
              <a:rPr lang="ar-EG" sz="1800" dirty="0"/>
              <a:t>يحافظ على الأسعار عند نفس المستوى أو يخفض الأسعار في الوقت المناسب لجذب المزيد من المشترين. </a:t>
            </a:r>
          </a:p>
          <a:p>
            <a:endParaRPr lang="en-US" dirty="0"/>
          </a:p>
        </p:txBody>
      </p:sp>
    </p:spTree>
    <p:extLst>
      <p:ext uri="{BB962C8B-B14F-4D97-AF65-F5344CB8AC3E}">
        <p14:creationId xmlns:p14="http://schemas.microsoft.com/office/powerpoint/2010/main" val="2392057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659C4F1C-DB6B-4028-4933-85A0ADE86E8B}"/>
              </a:ext>
            </a:extLst>
          </p:cNvPr>
          <p:cNvSpPr txBox="1">
            <a:spLocks/>
          </p:cNvSpPr>
          <p:nvPr/>
        </p:nvSpPr>
        <p:spPr>
          <a:xfrm>
            <a:off x="271870" y="1166000"/>
            <a:ext cx="11549069" cy="5326874"/>
          </a:xfrm>
          <a:prstGeom prst="rect">
            <a:avLst/>
          </a:prstGeom>
        </p:spPr>
        <p:txBody>
          <a:bodyPr>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tLang="cs-CZ" sz="7000" b="1" dirty="0">
                <a:solidFill>
                  <a:srgbClr val="C00000"/>
                </a:solidFill>
              </a:rPr>
              <a:t>Maturity Stage:</a:t>
            </a:r>
          </a:p>
          <a:p>
            <a:pPr>
              <a:lnSpc>
                <a:spcPct val="120000"/>
              </a:lnSpc>
            </a:pPr>
            <a:r>
              <a:rPr lang="en-US" sz="5000" dirty="0"/>
              <a:t>It’s the PLC stage in which a product’s sales growth slows or levels off.</a:t>
            </a:r>
          </a:p>
          <a:p>
            <a:pPr>
              <a:lnSpc>
                <a:spcPct val="120000"/>
              </a:lnSpc>
            </a:pPr>
            <a:r>
              <a:rPr lang="en-US" sz="5000" dirty="0"/>
              <a:t>This maturity stage normally lasts longer than the previous stages, and it poses strong challenges to marketing management.</a:t>
            </a:r>
          </a:p>
          <a:p>
            <a:pPr>
              <a:lnSpc>
                <a:spcPct val="120000"/>
              </a:lnSpc>
            </a:pPr>
            <a:r>
              <a:rPr lang="en-US" sz="5000" dirty="0"/>
              <a:t>Competitors begin marking down prices, increasing their advertising and sales promotions, and upping their product development budgets to find better versions of the product. These steps lead to a drop in profit.</a:t>
            </a:r>
          </a:p>
          <a:p>
            <a:pPr>
              <a:lnSpc>
                <a:spcPct val="120000"/>
              </a:lnSpc>
            </a:pPr>
            <a:r>
              <a:rPr lang="en-US" sz="5000" dirty="0"/>
              <a:t>In </a:t>
            </a:r>
            <a:r>
              <a:rPr lang="en-US" sz="5000" dirty="0">
                <a:solidFill>
                  <a:srgbClr val="C00000"/>
                </a:solidFill>
              </a:rPr>
              <a:t>modifying the market</a:t>
            </a:r>
            <a:r>
              <a:rPr lang="en-US" sz="5000" dirty="0"/>
              <a:t>, </a:t>
            </a:r>
          </a:p>
          <a:p>
            <a:pPr lvl="1">
              <a:lnSpc>
                <a:spcPct val="120000"/>
              </a:lnSpc>
            </a:pPr>
            <a:r>
              <a:rPr lang="en-US" sz="5000" dirty="0"/>
              <a:t>the company tries to increase consumption by finding new users and new market segments for its brands.</a:t>
            </a:r>
          </a:p>
          <a:p>
            <a:pPr lvl="1">
              <a:lnSpc>
                <a:spcPct val="120000"/>
              </a:lnSpc>
            </a:pPr>
            <a:r>
              <a:rPr lang="en-US" sz="5000" dirty="0"/>
              <a:t>The company may also look for ways to increase usage among present customers</a:t>
            </a:r>
            <a:endParaRPr lang="ar-EG" sz="5000" dirty="0"/>
          </a:p>
          <a:p>
            <a:pPr marL="457200" lvl="1" indent="0" algn="r" rtl="1">
              <a:lnSpc>
                <a:spcPct val="120000"/>
              </a:lnSpc>
              <a:buNone/>
            </a:pPr>
            <a:r>
              <a:rPr lang="ar-EG" sz="7100" b="1" dirty="0">
                <a:solidFill>
                  <a:srgbClr val="C00000"/>
                </a:solidFill>
              </a:rPr>
              <a:t>مرحلة النضج:</a:t>
            </a:r>
          </a:p>
          <a:p>
            <a:pPr lvl="1" algn="r" rtl="1">
              <a:lnSpc>
                <a:spcPct val="120000"/>
              </a:lnSpc>
            </a:pPr>
            <a:r>
              <a:rPr lang="ar-EG" sz="5000" dirty="0"/>
              <a:t>إنها مرحلة </a:t>
            </a:r>
            <a:r>
              <a:rPr lang="en-US" sz="5000" dirty="0"/>
              <a:t>PLC </a:t>
            </a:r>
            <a:r>
              <a:rPr lang="ar-EG" sz="5000" dirty="0"/>
              <a:t>التي يتباطأ فيها نمو مبيعات المنتج أو يتوقف.</a:t>
            </a:r>
          </a:p>
          <a:p>
            <a:pPr lvl="1" algn="r" rtl="1">
              <a:lnSpc>
                <a:spcPct val="120000"/>
              </a:lnSpc>
            </a:pPr>
            <a:r>
              <a:rPr lang="ar-EG" sz="5000" dirty="0"/>
              <a:t>تستمر مرحلة النضج هذه عادة لفترة أطول من المراحل السابقة ، وتشكل تحديات قوية لإدارة التسويق.</a:t>
            </a:r>
          </a:p>
          <a:p>
            <a:pPr lvl="1" algn="r" rtl="1">
              <a:lnSpc>
                <a:spcPct val="120000"/>
              </a:lnSpc>
            </a:pPr>
            <a:r>
              <a:rPr lang="ar-EG" sz="5000" dirty="0"/>
              <a:t>يبدأ المنافسون في خفض الأسعار ، وزيادة ترويج الإعلانات والمبيعات ، وزيادة ميزانيات تطوير منتجاتهم للعثور على إصدارات أفضل من المنتج. هذه الخطوات تؤدي إلى انخفاض في الربح.</a:t>
            </a:r>
          </a:p>
          <a:p>
            <a:pPr lvl="1" algn="r" rtl="1">
              <a:lnSpc>
                <a:spcPct val="120000"/>
              </a:lnSpc>
            </a:pPr>
            <a:r>
              <a:rPr lang="ar-EG" sz="5000" dirty="0">
                <a:solidFill>
                  <a:srgbClr val="FF0000"/>
                </a:solidFill>
              </a:rPr>
              <a:t>في تعديل السوق ، </a:t>
            </a:r>
          </a:p>
          <a:p>
            <a:pPr marL="1374775" lvl="1" algn="r" rtl="1">
              <a:lnSpc>
                <a:spcPct val="120000"/>
              </a:lnSpc>
            </a:pPr>
            <a:r>
              <a:rPr lang="ar-EG" sz="5000" dirty="0"/>
              <a:t>تحاول الشركة زيادة الاستهلاك من خلال إيجاد مستخدمين جدد وقطاعات سوق جديدة لعلاماتها التجارية.</a:t>
            </a:r>
          </a:p>
          <a:p>
            <a:pPr marL="1374775" lvl="1" algn="r" rtl="1">
              <a:lnSpc>
                <a:spcPct val="120000"/>
              </a:lnSpc>
            </a:pPr>
            <a:r>
              <a:rPr lang="ar-EG" sz="5000" dirty="0"/>
              <a:t>قد تبحث الشركة أيضا عن طرق لزيادة الاستخدام بين العملاء الحاليين</a:t>
            </a:r>
          </a:p>
          <a:p>
            <a:pPr lvl="1">
              <a:lnSpc>
                <a:spcPct val="120000"/>
              </a:lnSpc>
            </a:pPr>
            <a:endParaRPr lang="en-US" sz="5000" dirty="0"/>
          </a:p>
        </p:txBody>
      </p:sp>
      <p:pic>
        <p:nvPicPr>
          <p:cNvPr id="8" name="Picture 7">
            <a:extLst>
              <a:ext uri="{FF2B5EF4-FFF2-40B4-BE49-F238E27FC236}">
                <a16:creationId xmlns:a16="http://schemas.microsoft.com/office/drawing/2014/main" id="{B1B2F53E-E7BC-5CF0-B810-E838FC85512B}"/>
              </a:ext>
            </a:extLst>
          </p:cNvPr>
          <p:cNvPicPr>
            <a:picLocks noChangeAspect="1"/>
          </p:cNvPicPr>
          <p:nvPr/>
        </p:nvPicPr>
        <p:blipFill>
          <a:blip r:embed="rId3"/>
          <a:stretch>
            <a:fillRect/>
          </a:stretch>
        </p:blipFill>
        <p:spPr>
          <a:xfrm>
            <a:off x="1025055" y="5445760"/>
            <a:ext cx="1098386" cy="1075658"/>
          </a:xfrm>
          <a:prstGeom prst="rect">
            <a:avLst/>
          </a:prstGeom>
        </p:spPr>
      </p:pic>
      <p:sp>
        <p:nvSpPr>
          <p:cNvPr id="9" name="Title 1">
            <a:extLst>
              <a:ext uri="{FF2B5EF4-FFF2-40B4-BE49-F238E27FC236}">
                <a16:creationId xmlns:a16="http://schemas.microsoft.com/office/drawing/2014/main" id="{3B37B04B-DCBC-76A3-2269-C301315C0458}"/>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Tree>
    <p:extLst>
      <p:ext uri="{BB962C8B-B14F-4D97-AF65-F5344CB8AC3E}">
        <p14:creationId xmlns:p14="http://schemas.microsoft.com/office/powerpoint/2010/main" val="1572403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4BB382AD-EE28-EA1B-4478-72918F644692}"/>
              </a:ext>
            </a:extLst>
          </p:cNvPr>
          <p:cNvSpPr txBox="1">
            <a:spLocks/>
          </p:cNvSpPr>
          <p:nvPr/>
        </p:nvSpPr>
        <p:spPr>
          <a:xfrm>
            <a:off x="271871" y="1219723"/>
            <a:ext cx="11520080" cy="4955329"/>
          </a:xfrm>
          <a:prstGeom prst="rect">
            <a:avLst/>
          </a:prstGeom>
        </p:spPr>
        <p:txBody>
          <a:bodyPr>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2400" dirty="0"/>
              <a:t>The company might also try </a:t>
            </a:r>
            <a:r>
              <a:rPr lang="en-US" sz="2400" dirty="0">
                <a:solidFill>
                  <a:srgbClr val="C00000"/>
                </a:solidFill>
              </a:rPr>
              <a:t>modifying the product</a:t>
            </a:r>
          </a:p>
          <a:p>
            <a:pPr lvl="1">
              <a:lnSpc>
                <a:spcPct val="120000"/>
              </a:lnSpc>
            </a:pPr>
            <a:r>
              <a:rPr lang="en-US" dirty="0"/>
              <a:t>changing characteristics such as quality, features, style, packaging, or technology platforms to retain current users or attract new ones</a:t>
            </a:r>
            <a:r>
              <a:rPr lang="en-US" sz="2000" dirty="0"/>
              <a:t>.</a:t>
            </a:r>
          </a:p>
          <a:p>
            <a:pPr>
              <a:lnSpc>
                <a:spcPct val="120000"/>
              </a:lnSpc>
            </a:pPr>
            <a:r>
              <a:rPr lang="en-US" sz="2400" dirty="0"/>
              <a:t>The company can try </a:t>
            </a:r>
            <a:r>
              <a:rPr lang="en-US" sz="2400" dirty="0">
                <a:solidFill>
                  <a:srgbClr val="C00000"/>
                </a:solidFill>
              </a:rPr>
              <a:t>modifying the marketing mix</a:t>
            </a:r>
            <a:r>
              <a:rPr lang="en-US" sz="2400" dirty="0"/>
              <a:t>—improving sales </a:t>
            </a:r>
          </a:p>
          <a:p>
            <a:pPr lvl="1">
              <a:lnSpc>
                <a:spcPct val="120000"/>
              </a:lnSpc>
            </a:pPr>
            <a:r>
              <a:rPr lang="en-US" dirty="0"/>
              <a:t>Changing one or more marketing mix elements. The company can offer new or improved services to buyers.</a:t>
            </a:r>
          </a:p>
          <a:p>
            <a:pPr lvl="1">
              <a:lnSpc>
                <a:spcPct val="120000"/>
              </a:lnSpc>
            </a:pPr>
            <a:r>
              <a:rPr lang="en-US" dirty="0"/>
              <a:t>It can cut prices to attract new users and competitors’ customers. </a:t>
            </a:r>
          </a:p>
          <a:p>
            <a:pPr lvl="1">
              <a:lnSpc>
                <a:spcPct val="120000"/>
              </a:lnSpc>
            </a:pPr>
            <a:r>
              <a:rPr lang="en-US" dirty="0"/>
              <a:t>It can launch a better advertising campaign or use aggressive sales promotions—trade deals, cents-off, premiums, and contests. </a:t>
            </a:r>
          </a:p>
          <a:p>
            <a:pPr lvl="1">
              <a:lnSpc>
                <a:spcPct val="120000"/>
              </a:lnSpc>
            </a:pPr>
            <a:r>
              <a:rPr lang="en-US" dirty="0"/>
              <a:t>The company can also move into new marketing channels to help serve new users.</a:t>
            </a:r>
            <a:endParaRPr lang="ar-EG" dirty="0"/>
          </a:p>
          <a:p>
            <a:pPr lvl="1" algn="r" rtl="1">
              <a:lnSpc>
                <a:spcPct val="120000"/>
              </a:lnSpc>
            </a:pPr>
            <a:r>
              <a:rPr lang="ar-EG" sz="2900" dirty="0"/>
              <a:t>قد تحاول الشركة أيضا </a:t>
            </a:r>
            <a:r>
              <a:rPr lang="ar-EG" sz="2900" dirty="0">
                <a:solidFill>
                  <a:srgbClr val="FF0000"/>
                </a:solidFill>
              </a:rPr>
              <a:t>تعديل المنتج</a:t>
            </a:r>
          </a:p>
          <a:p>
            <a:pPr marL="1087438" lvl="1" algn="r" rtl="1">
              <a:lnSpc>
                <a:spcPct val="120000"/>
              </a:lnSpc>
            </a:pPr>
            <a:r>
              <a:rPr lang="ar-EG" sz="2900" dirty="0"/>
              <a:t>تغيير الخصائص مثل الجودة أو الميزات أو النمط أو التغليف أو منصات التكنولوجيا للاحتفاظ بالمستخدمين الحاليين أو جذب مستخدمين جدد.</a:t>
            </a:r>
          </a:p>
          <a:p>
            <a:pPr lvl="1" algn="r" rtl="1">
              <a:lnSpc>
                <a:spcPct val="120000"/>
              </a:lnSpc>
            </a:pPr>
            <a:r>
              <a:rPr lang="ar-EG" sz="2900" dirty="0"/>
              <a:t>يمكن للشركة محاولة </a:t>
            </a:r>
            <a:r>
              <a:rPr lang="ar-EG" sz="2900" dirty="0">
                <a:solidFill>
                  <a:srgbClr val="FF0000"/>
                </a:solidFill>
              </a:rPr>
              <a:t>تعديل المزيج التسويقي </a:t>
            </a:r>
            <a:r>
              <a:rPr lang="ar-EG" sz="2900" dirty="0"/>
              <a:t>- تحسين المبيعات </a:t>
            </a:r>
          </a:p>
          <a:p>
            <a:pPr marL="914400" lvl="1" indent="-457200" algn="r" rtl="1">
              <a:lnSpc>
                <a:spcPct val="120000"/>
              </a:lnSpc>
            </a:pPr>
            <a:r>
              <a:rPr lang="ar-EG" sz="2900" dirty="0"/>
              <a:t>تغيير عنصر أو أكثر من عناصر المزيج التسويقي. يمكن للشركة تقديم خدمات جديدة أو محسنة للمشترين.</a:t>
            </a:r>
          </a:p>
          <a:p>
            <a:pPr marL="914400" lvl="1" indent="-457200" algn="r" rtl="1">
              <a:lnSpc>
                <a:spcPct val="120000"/>
              </a:lnSpc>
            </a:pPr>
            <a:r>
              <a:rPr lang="ar-EG" sz="2900" dirty="0"/>
              <a:t>يمكنه خفض الأسعار لجذب مستخدمين جدد وعملاء منافسين. </a:t>
            </a:r>
          </a:p>
          <a:p>
            <a:pPr marL="914400" lvl="1" indent="-457200" algn="r" rtl="1">
              <a:lnSpc>
                <a:spcPct val="120000"/>
              </a:lnSpc>
            </a:pPr>
            <a:r>
              <a:rPr lang="ar-EG" sz="2900" dirty="0"/>
              <a:t>يمكنه إطلاق حملة إعلانية أفضل أو استخدام عروض ترويجية قوية للمبيعات - الصفقات التجارية ، تقديم الخصومات ، والأقساط ، والمسابقات. </a:t>
            </a:r>
          </a:p>
          <a:p>
            <a:pPr marL="914400" lvl="1" indent="-457200" algn="r" rtl="1">
              <a:lnSpc>
                <a:spcPct val="120000"/>
              </a:lnSpc>
            </a:pPr>
            <a:r>
              <a:rPr lang="ar-EG" sz="2900" dirty="0"/>
              <a:t>يمكن للشركة أيضا الانتقال إلى قنوات تسويقية جديدة للمساعدة في خدمة المستخدمين الجدد.</a:t>
            </a:r>
          </a:p>
        </p:txBody>
      </p:sp>
      <p:pic>
        <p:nvPicPr>
          <p:cNvPr id="8" name="Picture 7">
            <a:extLst>
              <a:ext uri="{FF2B5EF4-FFF2-40B4-BE49-F238E27FC236}">
                <a16:creationId xmlns:a16="http://schemas.microsoft.com/office/drawing/2014/main" id="{91969ED1-83EE-9CC6-3956-1103224ECBD0}"/>
              </a:ext>
            </a:extLst>
          </p:cNvPr>
          <p:cNvPicPr>
            <a:picLocks noChangeAspect="1"/>
          </p:cNvPicPr>
          <p:nvPr/>
        </p:nvPicPr>
        <p:blipFill>
          <a:blip r:embed="rId3"/>
          <a:stretch>
            <a:fillRect/>
          </a:stretch>
        </p:blipFill>
        <p:spPr>
          <a:xfrm>
            <a:off x="880123" y="5547790"/>
            <a:ext cx="1048668" cy="923330"/>
          </a:xfrm>
          <a:prstGeom prst="rect">
            <a:avLst/>
          </a:prstGeom>
        </p:spPr>
      </p:pic>
      <p:sp>
        <p:nvSpPr>
          <p:cNvPr id="9" name="Title 1">
            <a:extLst>
              <a:ext uri="{FF2B5EF4-FFF2-40B4-BE49-F238E27FC236}">
                <a16:creationId xmlns:a16="http://schemas.microsoft.com/office/drawing/2014/main" id="{73E781DF-3101-62F5-9CB9-FBA74AE2D43C}"/>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Tree>
    <p:extLst>
      <p:ext uri="{BB962C8B-B14F-4D97-AF65-F5344CB8AC3E}">
        <p14:creationId xmlns:p14="http://schemas.microsoft.com/office/powerpoint/2010/main" val="707698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88354891-F78C-1F8F-BA7F-851B249DC0E3}"/>
              </a:ext>
            </a:extLst>
          </p:cNvPr>
          <p:cNvSpPr txBox="1">
            <a:spLocks/>
          </p:cNvSpPr>
          <p:nvPr/>
        </p:nvSpPr>
        <p:spPr>
          <a:xfrm>
            <a:off x="210841" y="1206578"/>
            <a:ext cx="11845865" cy="5257482"/>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altLang="cs-CZ" sz="3600" b="1" dirty="0">
                <a:solidFill>
                  <a:srgbClr val="C00000"/>
                </a:solidFill>
              </a:rPr>
              <a:t>Decline Stage:</a:t>
            </a:r>
          </a:p>
          <a:p>
            <a:pPr>
              <a:lnSpc>
                <a:spcPct val="110000"/>
              </a:lnSpc>
            </a:pPr>
            <a:r>
              <a:rPr lang="en-US" dirty="0">
                <a:latin typeface="TimesLTPro-Roman"/>
              </a:rPr>
              <a:t>The PLC stage in which a product’s sales fade away. Sales may plunge to zero, or they may drop to a low level where they continue for many years.</a:t>
            </a:r>
          </a:p>
          <a:p>
            <a:pPr>
              <a:lnSpc>
                <a:spcPct val="110000"/>
              </a:lnSpc>
            </a:pPr>
            <a:r>
              <a:rPr lang="en-US" dirty="0">
                <a:latin typeface="TimesLTPro-Roman"/>
              </a:rPr>
              <a:t>Sales decline for many reasons, including technological advances, shifts in consumer tastes, and increased competition.</a:t>
            </a:r>
          </a:p>
          <a:p>
            <a:pPr>
              <a:lnSpc>
                <a:spcPct val="110000"/>
              </a:lnSpc>
            </a:pPr>
            <a:r>
              <a:rPr lang="en-US" dirty="0">
                <a:latin typeface="TimesLTPro-Roman"/>
              </a:rPr>
              <a:t>Some firms withdraw from the market. Those remaining may prune their product offerings. In addition, they may drop smaller market segments and marginal trade channels, or they may cut the promotion budget and reduce their prices further.</a:t>
            </a:r>
            <a:endParaRPr lang="ar-EG" dirty="0">
              <a:latin typeface="TimesLTPro-Roman"/>
            </a:endParaRPr>
          </a:p>
          <a:p>
            <a:pPr algn="r" rtl="1">
              <a:lnSpc>
                <a:spcPct val="110000"/>
              </a:lnSpc>
            </a:pPr>
            <a:r>
              <a:rPr lang="ar-EG" sz="3600" b="1" dirty="0">
                <a:solidFill>
                  <a:srgbClr val="C00000"/>
                </a:solidFill>
              </a:rPr>
              <a:t>مرحلة التراجع:</a:t>
            </a:r>
          </a:p>
          <a:p>
            <a:pPr algn="r" rtl="1">
              <a:lnSpc>
                <a:spcPct val="110000"/>
              </a:lnSpc>
            </a:pPr>
            <a:r>
              <a:rPr lang="ar-EG" dirty="0">
                <a:latin typeface="TimesLTPro-Roman"/>
              </a:rPr>
              <a:t>مرحلة </a:t>
            </a:r>
            <a:r>
              <a:rPr lang="en-US" dirty="0">
                <a:latin typeface="TimesLTPro-Roman"/>
              </a:rPr>
              <a:t>PLC </a:t>
            </a:r>
            <a:r>
              <a:rPr lang="ar-EG" dirty="0">
                <a:latin typeface="TimesLTPro-Roman"/>
              </a:rPr>
              <a:t>التي تتلاشى فيها مبيعات المنتج. قد تنخفض المبيعات إلى الصفر، أو قد تنخفض إلى مستوى ضعيف حيث تستمر لسنوات عديدة.</a:t>
            </a:r>
          </a:p>
          <a:p>
            <a:pPr algn="r" rtl="1">
              <a:lnSpc>
                <a:spcPct val="110000"/>
              </a:lnSpc>
            </a:pPr>
            <a:r>
              <a:rPr lang="ar-EG" dirty="0">
                <a:latin typeface="TimesLTPro-Roman"/>
              </a:rPr>
              <a:t>تنخفض المبيعات لأسباب عديدة، بما في ذلك التقدم التكنولوجي، والتحولات في أذواق المستهلكين، وزيادة المنافسة.</a:t>
            </a:r>
          </a:p>
          <a:p>
            <a:pPr algn="r" rtl="1">
              <a:lnSpc>
                <a:spcPct val="110000"/>
              </a:lnSpc>
            </a:pPr>
            <a:r>
              <a:rPr lang="ar-EG" dirty="0">
                <a:latin typeface="TimesLTPro-Roman"/>
              </a:rPr>
              <a:t>بعض الشركات تنسحب من السوق. يمكن لأولئك المتبقين تقليم عروض منتجاتهم. بالإضافة إلى ذلك ، قد يسقطون قطاعات السوق الأصغر وقنوات التجارة الهامشية، أو قد يخفضون ميزانية الترويج ويخفضون أسعارهم أكثر.</a:t>
            </a:r>
          </a:p>
          <a:p>
            <a:pPr>
              <a:lnSpc>
                <a:spcPct val="110000"/>
              </a:lnSpc>
            </a:pPr>
            <a:endParaRPr lang="en-US" dirty="0">
              <a:latin typeface="TimesLTPro-Roman"/>
            </a:endParaRPr>
          </a:p>
        </p:txBody>
      </p:sp>
      <p:pic>
        <p:nvPicPr>
          <p:cNvPr id="8" name="Picture 7">
            <a:extLst>
              <a:ext uri="{FF2B5EF4-FFF2-40B4-BE49-F238E27FC236}">
                <a16:creationId xmlns:a16="http://schemas.microsoft.com/office/drawing/2014/main" id="{82EF62A9-2402-C062-C80E-81A952F2FCC5}"/>
              </a:ext>
            </a:extLst>
          </p:cNvPr>
          <p:cNvPicPr>
            <a:picLocks noChangeAspect="1"/>
          </p:cNvPicPr>
          <p:nvPr/>
        </p:nvPicPr>
        <p:blipFill>
          <a:blip r:embed="rId3"/>
          <a:stretch>
            <a:fillRect/>
          </a:stretch>
        </p:blipFill>
        <p:spPr>
          <a:xfrm>
            <a:off x="1648221" y="5651422"/>
            <a:ext cx="800339" cy="812638"/>
          </a:xfrm>
          <a:prstGeom prst="ellipse">
            <a:avLst/>
          </a:prstGeom>
        </p:spPr>
      </p:pic>
      <p:sp>
        <p:nvSpPr>
          <p:cNvPr id="9" name="Title 1">
            <a:extLst>
              <a:ext uri="{FF2B5EF4-FFF2-40B4-BE49-F238E27FC236}">
                <a16:creationId xmlns:a16="http://schemas.microsoft.com/office/drawing/2014/main" id="{5F7BEBE7-7277-B2D4-3C58-C3A917C1952C}"/>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Tree>
    <p:extLst>
      <p:ext uri="{BB962C8B-B14F-4D97-AF65-F5344CB8AC3E}">
        <p14:creationId xmlns:p14="http://schemas.microsoft.com/office/powerpoint/2010/main" val="3221719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1784835"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sp>
        <p:nvSpPr>
          <p:cNvPr id="2" name="Content Placeholder 2">
            <a:extLst>
              <a:ext uri="{FF2B5EF4-FFF2-40B4-BE49-F238E27FC236}">
                <a16:creationId xmlns:a16="http://schemas.microsoft.com/office/drawing/2014/main" id="{F6BBAFE9-A9DC-B242-1478-5EF6C5F2C7CE}"/>
              </a:ext>
            </a:extLst>
          </p:cNvPr>
          <p:cNvSpPr txBox="1">
            <a:spLocks/>
          </p:cNvSpPr>
          <p:nvPr/>
        </p:nvSpPr>
        <p:spPr>
          <a:xfrm>
            <a:off x="271871" y="1206578"/>
            <a:ext cx="11462929" cy="528048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sz="1600" dirty="0">
                <a:latin typeface="TimesLTPro-Roman"/>
              </a:rPr>
              <a:t>Companies must identify products in the decline stage and decide whether to maintain, harvest, or drop them.</a:t>
            </a:r>
          </a:p>
          <a:p>
            <a:pPr>
              <a:lnSpc>
                <a:spcPct val="110000"/>
              </a:lnSpc>
            </a:pPr>
            <a:r>
              <a:rPr lang="en-US" sz="1600" dirty="0">
                <a:latin typeface="TimesLTPro-Roman"/>
              </a:rPr>
              <a:t>Management may decide to </a:t>
            </a:r>
            <a:r>
              <a:rPr lang="en-US" sz="1600" i="1" dirty="0">
                <a:solidFill>
                  <a:srgbClr val="C00000"/>
                </a:solidFill>
                <a:latin typeface="TimesLTPro-Italic"/>
              </a:rPr>
              <a:t>maintain</a:t>
            </a:r>
            <a:r>
              <a:rPr lang="en-US" sz="1600" i="1" dirty="0">
                <a:latin typeface="TimesLTPro-Italic"/>
              </a:rPr>
              <a:t> </a:t>
            </a:r>
            <a:r>
              <a:rPr lang="en-US" sz="1600" dirty="0">
                <a:latin typeface="TimesLTPro-Roman"/>
              </a:rPr>
              <a:t>its brand, repositioning or reinvigorating it in hopes of moving it back into the growth stage of the product life cycle</a:t>
            </a:r>
          </a:p>
          <a:p>
            <a:pPr>
              <a:lnSpc>
                <a:spcPct val="110000"/>
              </a:lnSpc>
            </a:pPr>
            <a:r>
              <a:rPr lang="en-US" sz="1600" dirty="0">
                <a:latin typeface="TimesLTPro-Roman"/>
              </a:rPr>
              <a:t>Management may decide to </a:t>
            </a:r>
            <a:r>
              <a:rPr lang="en-US" sz="1600" i="1" dirty="0">
                <a:solidFill>
                  <a:srgbClr val="C00000"/>
                </a:solidFill>
                <a:latin typeface="TimesLTPro-Italic"/>
              </a:rPr>
              <a:t>harvest</a:t>
            </a:r>
            <a:r>
              <a:rPr lang="en-US" sz="1600" i="1" dirty="0">
                <a:latin typeface="TimesLTPro-Italic"/>
              </a:rPr>
              <a:t> </a:t>
            </a:r>
            <a:r>
              <a:rPr lang="en-US" sz="1600" dirty="0">
                <a:latin typeface="TimesLTPro-Roman"/>
              </a:rPr>
              <a:t>the product, which means reducing various costs (plant and equipment, maintenance, R&amp;D, advertising, sales force), hoping that sales hold up. If successful, harvesting will increase the company’s profits in the short run.</a:t>
            </a:r>
          </a:p>
          <a:p>
            <a:pPr>
              <a:lnSpc>
                <a:spcPct val="110000"/>
              </a:lnSpc>
            </a:pPr>
            <a:r>
              <a:rPr lang="en-US" sz="1600" dirty="0">
                <a:latin typeface="TimesLTPro-Roman"/>
              </a:rPr>
              <a:t>Management may decide to </a:t>
            </a:r>
            <a:r>
              <a:rPr lang="en-US" sz="1600" i="1" dirty="0">
                <a:solidFill>
                  <a:srgbClr val="C00000"/>
                </a:solidFill>
                <a:latin typeface="TimesLTPro-Italic"/>
              </a:rPr>
              <a:t>drop</a:t>
            </a:r>
            <a:r>
              <a:rPr lang="en-US" sz="1600" i="1" dirty="0">
                <a:latin typeface="TimesLTPro-Italic"/>
              </a:rPr>
              <a:t> </a:t>
            </a:r>
            <a:r>
              <a:rPr lang="en-US" sz="1600" dirty="0">
                <a:latin typeface="TimesLTPro-Roman"/>
              </a:rPr>
              <a:t>the product from its line. The company can sell the product to another firm or simply liquidate it at salvage value.</a:t>
            </a:r>
            <a:endParaRPr lang="ar-EG" sz="1600" dirty="0">
              <a:latin typeface="TimesLTPro-Roman"/>
            </a:endParaRPr>
          </a:p>
          <a:p>
            <a:pPr algn="r" rtl="1">
              <a:lnSpc>
                <a:spcPct val="110000"/>
              </a:lnSpc>
            </a:pPr>
            <a:r>
              <a:rPr lang="ar-EG" sz="2400" dirty="0"/>
              <a:t>يجب على الشركات تحديد المنتجات في مرحلة الانخفاض وتحديد ما إذا كانت ستحتفظ بها أو تحصدها أو تسقطها.</a:t>
            </a:r>
          </a:p>
          <a:p>
            <a:pPr algn="r" rtl="1">
              <a:lnSpc>
                <a:spcPct val="110000"/>
              </a:lnSpc>
            </a:pPr>
            <a:r>
              <a:rPr lang="ar-EG" sz="2400" dirty="0"/>
              <a:t>قد تقرر الإدارة </a:t>
            </a:r>
            <a:r>
              <a:rPr lang="ar-EG" sz="2400" dirty="0">
                <a:solidFill>
                  <a:srgbClr val="FF0000"/>
                </a:solidFill>
              </a:rPr>
              <a:t>الحفاظ</a:t>
            </a:r>
            <a:r>
              <a:rPr lang="ar-EG" sz="2400" dirty="0"/>
              <a:t> على علامتها التجارية أو إعادة وضعها أو تنشيطها على أمل إعادتها إلى مرحلة النمو في دورة حياة المنتج</a:t>
            </a:r>
          </a:p>
          <a:p>
            <a:pPr algn="r" rtl="1">
              <a:lnSpc>
                <a:spcPct val="110000"/>
              </a:lnSpc>
            </a:pPr>
            <a:r>
              <a:rPr lang="ar-EG" sz="2400" dirty="0"/>
              <a:t>قد تقرر الإدارة </a:t>
            </a:r>
            <a:r>
              <a:rPr lang="ar-EG" sz="2400" dirty="0">
                <a:solidFill>
                  <a:srgbClr val="FF0000"/>
                </a:solidFill>
              </a:rPr>
              <a:t>حصاد</a:t>
            </a:r>
            <a:r>
              <a:rPr lang="ar-EG" sz="2400" dirty="0"/>
              <a:t> منافع المنتج، مما يعني تقليل التكاليف المختلفة (المصنع والمعدات، الصيانة، البحث والتطوير، الإعلان، قوة المبيعات)، على أمل أن تصمد المبيعات. إذا نجح الحصاد ، فسيزيد من أرباح الشركة على المدى القصير.</a:t>
            </a:r>
          </a:p>
          <a:p>
            <a:pPr algn="r" rtl="1">
              <a:lnSpc>
                <a:spcPct val="110000"/>
              </a:lnSpc>
            </a:pPr>
            <a:r>
              <a:rPr lang="ar-EG" sz="2400" dirty="0"/>
              <a:t>قد تقرر الإدارة </a:t>
            </a:r>
            <a:r>
              <a:rPr lang="ar-EG" sz="2400" dirty="0">
                <a:solidFill>
                  <a:srgbClr val="FF0000"/>
                </a:solidFill>
              </a:rPr>
              <a:t>إسقاط</a:t>
            </a:r>
            <a:r>
              <a:rPr lang="ar-EG" sz="2400" dirty="0"/>
              <a:t> المنتج من خطها. يمكن للشركة بيع المنتج إلى شركة أخرى أو ببساطة تصفيته بقيمة الإنقاذ.</a:t>
            </a:r>
          </a:p>
          <a:p>
            <a:pPr>
              <a:lnSpc>
                <a:spcPct val="110000"/>
              </a:lnSpc>
            </a:pPr>
            <a:endParaRPr lang="en-US" sz="2400" dirty="0"/>
          </a:p>
        </p:txBody>
      </p:sp>
      <p:sp>
        <p:nvSpPr>
          <p:cNvPr id="9" name="Title 1">
            <a:extLst>
              <a:ext uri="{FF2B5EF4-FFF2-40B4-BE49-F238E27FC236}">
                <a16:creationId xmlns:a16="http://schemas.microsoft.com/office/drawing/2014/main" id="{5CC926D0-10A8-CD58-DC26-F07C3AD080CC}"/>
              </a:ext>
            </a:extLst>
          </p:cNvPr>
          <p:cNvSpPr txBox="1">
            <a:spLocks/>
          </p:cNvSpPr>
          <p:nvPr/>
        </p:nvSpPr>
        <p:spPr>
          <a:xfrm>
            <a:off x="1456504" y="97166"/>
            <a:ext cx="5617156" cy="1200329"/>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sz="2400" dirty="0"/>
              <a:t>THE PRODUCT LIFE CYCLE</a:t>
            </a:r>
            <a:endParaRPr lang="ar-EG" sz="2400" dirty="0"/>
          </a:p>
          <a:p>
            <a:r>
              <a:rPr lang="ar-EG" sz="2400" dirty="0"/>
              <a:t>دورة حياة المنتج</a:t>
            </a:r>
          </a:p>
          <a:p>
            <a:endParaRPr lang="en-US" sz="2400" dirty="0"/>
          </a:p>
        </p:txBody>
      </p:sp>
    </p:spTree>
    <p:extLst>
      <p:ext uri="{BB962C8B-B14F-4D97-AF65-F5344CB8AC3E}">
        <p14:creationId xmlns:p14="http://schemas.microsoft.com/office/powerpoint/2010/main" val="1212983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5294" y="1019069"/>
            <a:ext cx="12056706" cy="5542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842141" y="653460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47889" y="-28637"/>
            <a:ext cx="2305141" cy="1076343"/>
          </a:xfrm>
          <a:prstGeom prst="rect">
            <a:avLst/>
          </a:prstGeom>
        </p:spPr>
      </p:pic>
      <p:pic>
        <p:nvPicPr>
          <p:cNvPr id="2" name="Picture 1">
            <a:extLst>
              <a:ext uri="{FF2B5EF4-FFF2-40B4-BE49-F238E27FC236}">
                <a16:creationId xmlns:a16="http://schemas.microsoft.com/office/drawing/2014/main" id="{3F94CECA-A764-7F34-D1EC-A71F4B66B1B8}"/>
              </a:ext>
            </a:extLst>
          </p:cNvPr>
          <p:cNvPicPr>
            <a:picLocks noChangeAspect="1"/>
          </p:cNvPicPr>
          <p:nvPr/>
        </p:nvPicPr>
        <p:blipFill>
          <a:blip r:embed="rId3"/>
          <a:stretch>
            <a:fillRect/>
          </a:stretch>
        </p:blipFill>
        <p:spPr>
          <a:xfrm>
            <a:off x="92765" y="0"/>
            <a:ext cx="12099235" cy="6858000"/>
          </a:xfrm>
          <a:prstGeom prst="rect">
            <a:avLst/>
          </a:prstGeom>
        </p:spPr>
      </p:pic>
      <p:sp>
        <p:nvSpPr>
          <p:cNvPr id="3" name="مربع نص 2"/>
          <p:cNvSpPr txBox="1"/>
          <p:nvPr/>
        </p:nvSpPr>
        <p:spPr>
          <a:xfrm>
            <a:off x="482764" y="435079"/>
            <a:ext cx="755335" cy="369332"/>
          </a:xfrm>
          <a:prstGeom prst="rect">
            <a:avLst/>
          </a:prstGeom>
          <a:noFill/>
        </p:spPr>
        <p:txBody>
          <a:bodyPr wrap="none" rtlCol="1">
            <a:spAutoFit/>
          </a:bodyPr>
          <a:lstStyle/>
          <a:p>
            <a:r>
              <a:rPr lang="ar-SA" dirty="0"/>
              <a:t>الصفات</a:t>
            </a:r>
          </a:p>
        </p:txBody>
      </p:sp>
      <p:sp>
        <p:nvSpPr>
          <p:cNvPr id="11" name="مربع نص 10"/>
          <p:cNvSpPr txBox="1"/>
          <p:nvPr/>
        </p:nvSpPr>
        <p:spPr>
          <a:xfrm>
            <a:off x="10543438" y="509534"/>
            <a:ext cx="774571" cy="369332"/>
          </a:xfrm>
          <a:prstGeom prst="rect">
            <a:avLst/>
          </a:prstGeom>
          <a:noFill/>
        </p:spPr>
        <p:txBody>
          <a:bodyPr wrap="none" rtlCol="1">
            <a:spAutoFit/>
          </a:bodyPr>
          <a:lstStyle/>
          <a:p>
            <a:r>
              <a:rPr lang="ar-SA" dirty="0"/>
              <a:t>الانحدار</a:t>
            </a:r>
          </a:p>
        </p:txBody>
      </p:sp>
      <p:sp>
        <p:nvSpPr>
          <p:cNvPr id="12" name="مربع نص 11"/>
          <p:cNvSpPr txBox="1"/>
          <p:nvPr/>
        </p:nvSpPr>
        <p:spPr>
          <a:xfrm>
            <a:off x="8034525" y="473601"/>
            <a:ext cx="609461" cy="369332"/>
          </a:xfrm>
          <a:prstGeom prst="rect">
            <a:avLst/>
          </a:prstGeom>
          <a:noFill/>
        </p:spPr>
        <p:txBody>
          <a:bodyPr wrap="none" rtlCol="1">
            <a:spAutoFit/>
          </a:bodyPr>
          <a:lstStyle/>
          <a:p>
            <a:r>
              <a:rPr lang="ar-SA" dirty="0"/>
              <a:t>البلوغ</a:t>
            </a:r>
          </a:p>
        </p:txBody>
      </p:sp>
      <p:sp>
        <p:nvSpPr>
          <p:cNvPr id="13" name="مربع نص 12"/>
          <p:cNvSpPr txBox="1"/>
          <p:nvPr/>
        </p:nvSpPr>
        <p:spPr>
          <a:xfrm>
            <a:off x="5436257" y="469859"/>
            <a:ext cx="527709" cy="369332"/>
          </a:xfrm>
          <a:prstGeom prst="rect">
            <a:avLst/>
          </a:prstGeom>
          <a:noFill/>
        </p:spPr>
        <p:txBody>
          <a:bodyPr wrap="none" rtlCol="1">
            <a:spAutoFit/>
          </a:bodyPr>
          <a:lstStyle/>
          <a:p>
            <a:r>
              <a:rPr lang="ar-SA" dirty="0"/>
              <a:t>النمو</a:t>
            </a:r>
          </a:p>
        </p:txBody>
      </p:sp>
      <p:sp>
        <p:nvSpPr>
          <p:cNvPr id="14" name="مربع نص 13"/>
          <p:cNvSpPr txBox="1"/>
          <p:nvPr/>
        </p:nvSpPr>
        <p:spPr>
          <a:xfrm>
            <a:off x="3398836" y="457018"/>
            <a:ext cx="510076" cy="369332"/>
          </a:xfrm>
          <a:prstGeom prst="rect">
            <a:avLst/>
          </a:prstGeom>
          <a:noFill/>
        </p:spPr>
        <p:txBody>
          <a:bodyPr wrap="none" rtlCol="1">
            <a:spAutoFit/>
          </a:bodyPr>
          <a:lstStyle/>
          <a:p>
            <a:r>
              <a:rPr lang="ar-SA" dirty="0"/>
              <a:t>البدء</a:t>
            </a:r>
          </a:p>
        </p:txBody>
      </p:sp>
      <p:sp>
        <p:nvSpPr>
          <p:cNvPr id="15" name="مربع نص 14"/>
          <p:cNvSpPr txBox="1"/>
          <p:nvPr/>
        </p:nvSpPr>
        <p:spPr>
          <a:xfrm>
            <a:off x="996870" y="1427646"/>
            <a:ext cx="623889" cy="369332"/>
          </a:xfrm>
          <a:prstGeom prst="rect">
            <a:avLst/>
          </a:prstGeom>
          <a:noFill/>
        </p:spPr>
        <p:txBody>
          <a:bodyPr wrap="none" rtlCol="1">
            <a:spAutoFit/>
          </a:bodyPr>
          <a:lstStyle/>
          <a:p>
            <a:r>
              <a:rPr lang="ar-SA" dirty="0"/>
              <a:t>التكلفة</a:t>
            </a:r>
          </a:p>
        </p:txBody>
      </p:sp>
      <p:sp>
        <p:nvSpPr>
          <p:cNvPr id="16" name="مربع نص 15"/>
          <p:cNvSpPr txBox="1"/>
          <p:nvPr/>
        </p:nvSpPr>
        <p:spPr>
          <a:xfrm>
            <a:off x="1130471" y="1796978"/>
            <a:ext cx="570990" cy="369332"/>
          </a:xfrm>
          <a:prstGeom prst="rect">
            <a:avLst/>
          </a:prstGeom>
          <a:noFill/>
        </p:spPr>
        <p:txBody>
          <a:bodyPr wrap="none" rtlCol="1">
            <a:spAutoFit/>
          </a:bodyPr>
          <a:lstStyle/>
          <a:p>
            <a:r>
              <a:rPr lang="ar-SA" dirty="0"/>
              <a:t>الربح</a:t>
            </a:r>
          </a:p>
        </p:txBody>
      </p:sp>
      <p:sp>
        <p:nvSpPr>
          <p:cNvPr id="17" name="مربع نص 16"/>
          <p:cNvSpPr txBox="1"/>
          <p:nvPr/>
        </p:nvSpPr>
        <p:spPr>
          <a:xfrm>
            <a:off x="1275425" y="2039942"/>
            <a:ext cx="679993" cy="369332"/>
          </a:xfrm>
          <a:prstGeom prst="rect">
            <a:avLst/>
          </a:prstGeom>
          <a:noFill/>
        </p:spPr>
        <p:txBody>
          <a:bodyPr wrap="none" rtlCol="1">
            <a:spAutoFit/>
          </a:bodyPr>
          <a:lstStyle/>
          <a:p>
            <a:r>
              <a:rPr lang="ar-SA" dirty="0"/>
              <a:t>الزبائن</a:t>
            </a:r>
          </a:p>
        </p:txBody>
      </p:sp>
      <p:sp>
        <p:nvSpPr>
          <p:cNvPr id="18" name="مربع نص 17"/>
          <p:cNvSpPr txBox="1"/>
          <p:nvPr/>
        </p:nvSpPr>
        <p:spPr>
          <a:xfrm>
            <a:off x="1380639" y="2335860"/>
            <a:ext cx="886781" cy="369332"/>
          </a:xfrm>
          <a:prstGeom prst="rect">
            <a:avLst/>
          </a:prstGeom>
          <a:noFill/>
        </p:spPr>
        <p:txBody>
          <a:bodyPr wrap="none" rtlCol="1">
            <a:spAutoFit/>
          </a:bodyPr>
          <a:lstStyle/>
          <a:p>
            <a:r>
              <a:rPr lang="ar-SA" dirty="0"/>
              <a:t>المنافسون</a:t>
            </a:r>
          </a:p>
        </p:txBody>
      </p:sp>
      <p:sp>
        <p:nvSpPr>
          <p:cNvPr id="19" name="مربع نص 18"/>
          <p:cNvSpPr txBox="1"/>
          <p:nvPr/>
        </p:nvSpPr>
        <p:spPr>
          <a:xfrm>
            <a:off x="867995" y="1140172"/>
            <a:ext cx="793807" cy="369332"/>
          </a:xfrm>
          <a:prstGeom prst="rect">
            <a:avLst/>
          </a:prstGeom>
          <a:noFill/>
        </p:spPr>
        <p:txBody>
          <a:bodyPr wrap="none" rtlCol="1">
            <a:spAutoFit/>
          </a:bodyPr>
          <a:lstStyle/>
          <a:p>
            <a:r>
              <a:rPr lang="ar-SA" dirty="0"/>
              <a:t>المبيعات</a:t>
            </a:r>
          </a:p>
        </p:txBody>
      </p:sp>
      <p:sp>
        <p:nvSpPr>
          <p:cNvPr id="20" name="مربع نص 19"/>
          <p:cNvSpPr txBox="1"/>
          <p:nvPr/>
        </p:nvSpPr>
        <p:spPr>
          <a:xfrm>
            <a:off x="226283" y="3421006"/>
            <a:ext cx="1204176" cy="369332"/>
          </a:xfrm>
          <a:prstGeom prst="rect">
            <a:avLst/>
          </a:prstGeom>
          <a:noFill/>
        </p:spPr>
        <p:txBody>
          <a:bodyPr wrap="none" rtlCol="1">
            <a:spAutoFit/>
          </a:bodyPr>
          <a:lstStyle/>
          <a:p>
            <a:r>
              <a:rPr lang="ar-SA" dirty="0"/>
              <a:t>الاستراتيجيات</a:t>
            </a:r>
          </a:p>
        </p:txBody>
      </p:sp>
      <p:sp>
        <p:nvSpPr>
          <p:cNvPr id="21" name="مربع نص 20"/>
          <p:cNvSpPr txBox="1"/>
          <p:nvPr/>
        </p:nvSpPr>
        <p:spPr>
          <a:xfrm>
            <a:off x="2267420" y="2841634"/>
            <a:ext cx="1462260" cy="369332"/>
          </a:xfrm>
          <a:prstGeom prst="rect">
            <a:avLst/>
          </a:prstGeom>
          <a:noFill/>
        </p:spPr>
        <p:txBody>
          <a:bodyPr wrap="none" rtlCol="1">
            <a:spAutoFit/>
          </a:bodyPr>
          <a:lstStyle/>
          <a:p>
            <a:r>
              <a:rPr lang="ar-SA" dirty="0"/>
              <a:t>الأهداف التسويقية</a:t>
            </a:r>
          </a:p>
        </p:txBody>
      </p:sp>
      <p:sp>
        <p:nvSpPr>
          <p:cNvPr id="22" name="مربع نص 21"/>
          <p:cNvSpPr txBox="1"/>
          <p:nvPr/>
        </p:nvSpPr>
        <p:spPr>
          <a:xfrm>
            <a:off x="282456" y="5537220"/>
            <a:ext cx="891591" cy="369332"/>
          </a:xfrm>
          <a:prstGeom prst="rect">
            <a:avLst/>
          </a:prstGeom>
          <a:noFill/>
        </p:spPr>
        <p:txBody>
          <a:bodyPr wrap="none" rtlCol="1">
            <a:spAutoFit/>
          </a:bodyPr>
          <a:lstStyle/>
          <a:p>
            <a:r>
              <a:rPr lang="ar-SA" dirty="0"/>
              <a:t>الاعلانات</a:t>
            </a:r>
          </a:p>
        </p:txBody>
      </p:sp>
      <p:sp>
        <p:nvSpPr>
          <p:cNvPr id="23" name="مربع نص 22"/>
          <p:cNvSpPr txBox="1"/>
          <p:nvPr/>
        </p:nvSpPr>
        <p:spPr>
          <a:xfrm>
            <a:off x="376127" y="6138790"/>
            <a:ext cx="1399742" cy="369332"/>
          </a:xfrm>
          <a:prstGeom prst="rect">
            <a:avLst/>
          </a:prstGeom>
          <a:noFill/>
        </p:spPr>
        <p:txBody>
          <a:bodyPr wrap="none" rtlCol="1">
            <a:spAutoFit/>
          </a:bodyPr>
          <a:lstStyle/>
          <a:p>
            <a:r>
              <a:rPr lang="ar-SA" dirty="0"/>
              <a:t>الترويج للمبيعات</a:t>
            </a:r>
          </a:p>
        </p:txBody>
      </p:sp>
      <p:sp>
        <p:nvSpPr>
          <p:cNvPr id="24" name="مربع نص 23"/>
          <p:cNvSpPr txBox="1"/>
          <p:nvPr/>
        </p:nvSpPr>
        <p:spPr>
          <a:xfrm>
            <a:off x="374865" y="5033716"/>
            <a:ext cx="708847" cy="369332"/>
          </a:xfrm>
          <a:prstGeom prst="rect">
            <a:avLst/>
          </a:prstGeom>
          <a:noFill/>
        </p:spPr>
        <p:txBody>
          <a:bodyPr wrap="none" rtlCol="1">
            <a:spAutoFit/>
          </a:bodyPr>
          <a:lstStyle/>
          <a:p>
            <a:r>
              <a:rPr lang="ar-SA" dirty="0"/>
              <a:t>التوزيع</a:t>
            </a:r>
          </a:p>
        </p:txBody>
      </p:sp>
      <p:sp>
        <p:nvSpPr>
          <p:cNvPr id="26" name="مربع نص 25"/>
          <p:cNvSpPr txBox="1"/>
          <p:nvPr/>
        </p:nvSpPr>
        <p:spPr>
          <a:xfrm>
            <a:off x="425123" y="4188987"/>
            <a:ext cx="606256" cy="369332"/>
          </a:xfrm>
          <a:prstGeom prst="rect">
            <a:avLst/>
          </a:prstGeom>
          <a:noFill/>
        </p:spPr>
        <p:txBody>
          <a:bodyPr wrap="none" rtlCol="1">
            <a:spAutoFit/>
          </a:bodyPr>
          <a:lstStyle/>
          <a:p>
            <a:r>
              <a:rPr lang="ar-SA" dirty="0"/>
              <a:t>المنتج</a:t>
            </a:r>
          </a:p>
        </p:txBody>
      </p:sp>
      <p:sp>
        <p:nvSpPr>
          <p:cNvPr id="27" name="مربع نص 26"/>
          <p:cNvSpPr txBox="1"/>
          <p:nvPr/>
        </p:nvSpPr>
        <p:spPr>
          <a:xfrm>
            <a:off x="282456" y="4558319"/>
            <a:ext cx="606256" cy="369332"/>
          </a:xfrm>
          <a:prstGeom prst="rect">
            <a:avLst/>
          </a:prstGeom>
          <a:noFill/>
        </p:spPr>
        <p:txBody>
          <a:bodyPr wrap="none" rtlCol="1">
            <a:spAutoFit/>
          </a:bodyPr>
          <a:lstStyle/>
          <a:p>
            <a:r>
              <a:rPr lang="ar-SA" dirty="0"/>
              <a:t>السعر</a:t>
            </a:r>
          </a:p>
        </p:txBody>
      </p:sp>
      <p:sp>
        <p:nvSpPr>
          <p:cNvPr id="28" name="مربع نص 27"/>
          <p:cNvSpPr txBox="1"/>
          <p:nvPr/>
        </p:nvSpPr>
        <p:spPr>
          <a:xfrm>
            <a:off x="3132594" y="1140172"/>
            <a:ext cx="1470274" cy="369332"/>
          </a:xfrm>
          <a:prstGeom prst="rect">
            <a:avLst/>
          </a:prstGeom>
          <a:noFill/>
        </p:spPr>
        <p:txBody>
          <a:bodyPr wrap="none" rtlCol="1">
            <a:spAutoFit/>
          </a:bodyPr>
          <a:lstStyle/>
          <a:p>
            <a:r>
              <a:rPr lang="ar-SA" dirty="0"/>
              <a:t>المبيعات منخفضة</a:t>
            </a:r>
          </a:p>
        </p:txBody>
      </p:sp>
      <p:sp>
        <p:nvSpPr>
          <p:cNvPr id="29" name="مربع نص 28"/>
          <p:cNvSpPr txBox="1"/>
          <p:nvPr/>
        </p:nvSpPr>
        <p:spPr>
          <a:xfrm>
            <a:off x="2887334" y="1612312"/>
            <a:ext cx="1960793" cy="369332"/>
          </a:xfrm>
          <a:prstGeom prst="rect">
            <a:avLst/>
          </a:prstGeom>
          <a:noFill/>
        </p:spPr>
        <p:txBody>
          <a:bodyPr wrap="none" rtlCol="1">
            <a:spAutoFit/>
          </a:bodyPr>
          <a:lstStyle/>
          <a:p>
            <a:r>
              <a:rPr lang="ar-SA" dirty="0"/>
              <a:t>التكلفة مرتفعة لكل زبون</a:t>
            </a:r>
          </a:p>
        </p:txBody>
      </p:sp>
      <p:sp>
        <p:nvSpPr>
          <p:cNvPr id="30" name="مربع نص 29"/>
          <p:cNvSpPr txBox="1"/>
          <p:nvPr/>
        </p:nvSpPr>
        <p:spPr>
          <a:xfrm>
            <a:off x="3335687" y="1855276"/>
            <a:ext cx="572593" cy="369332"/>
          </a:xfrm>
          <a:prstGeom prst="rect">
            <a:avLst/>
          </a:prstGeom>
          <a:noFill/>
        </p:spPr>
        <p:txBody>
          <a:bodyPr wrap="none" rtlCol="1">
            <a:spAutoFit/>
          </a:bodyPr>
          <a:lstStyle/>
          <a:p>
            <a:r>
              <a:rPr lang="ar-SA" dirty="0"/>
              <a:t>سالب</a:t>
            </a:r>
          </a:p>
        </p:txBody>
      </p:sp>
      <p:sp>
        <p:nvSpPr>
          <p:cNvPr id="31" name="مربع نص 30"/>
          <p:cNvSpPr txBox="1"/>
          <p:nvPr/>
        </p:nvSpPr>
        <p:spPr>
          <a:xfrm>
            <a:off x="3281986" y="2102201"/>
            <a:ext cx="772969" cy="338554"/>
          </a:xfrm>
          <a:prstGeom prst="rect">
            <a:avLst/>
          </a:prstGeom>
          <a:noFill/>
        </p:spPr>
        <p:txBody>
          <a:bodyPr wrap="none" rtlCol="1">
            <a:spAutoFit/>
          </a:bodyPr>
          <a:lstStyle/>
          <a:p>
            <a:r>
              <a:rPr lang="ar-SA" sz="1600" dirty="0">
                <a:cs typeface="+mj-cs"/>
              </a:rPr>
              <a:t>المبدعون</a:t>
            </a:r>
          </a:p>
        </p:txBody>
      </p:sp>
      <p:sp>
        <p:nvSpPr>
          <p:cNvPr id="32" name="مربع نص 31"/>
          <p:cNvSpPr txBox="1"/>
          <p:nvPr/>
        </p:nvSpPr>
        <p:spPr>
          <a:xfrm>
            <a:off x="2792597" y="2379784"/>
            <a:ext cx="381836" cy="369332"/>
          </a:xfrm>
          <a:prstGeom prst="rect">
            <a:avLst/>
          </a:prstGeom>
          <a:noFill/>
        </p:spPr>
        <p:txBody>
          <a:bodyPr wrap="none" rtlCol="1">
            <a:spAutoFit/>
          </a:bodyPr>
          <a:lstStyle/>
          <a:p>
            <a:r>
              <a:rPr lang="ar-SA" dirty="0"/>
              <a:t>قلة</a:t>
            </a:r>
          </a:p>
        </p:txBody>
      </p:sp>
      <p:sp>
        <p:nvSpPr>
          <p:cNvPr id="33" name="مربع نص 32"/>
          <p:cNvSpPr txBox="1"/>
          <p:nvPr/>
        </p:nvSpPr>
        <p:spPr>
          <a:xfrm>
            <a:off x="5963966" y="1273757"/>
            <a:ext cx="1435008" cy="307777"/>
          </a:xfrm>
          <a:prstGeom prst="rect">
            <a:avLst/>
          </a:prstGeom>
          <a:noFill/>
        </p:spPr>
        <p:txBody>
          <a:bodyPr wrap="none" rtlCol="1">
            <a:spAutoFit/>
          </a:bodyPr>
          <a:lstStyle/>
          <a:p>
            <a:r>
              <a:rPr lang="ar-SA" sz="1400" dirty="0">
                <a:cs typeface="+mj-cs"/>
              </a:rPr>
              <a:t>المبيعات ترتفع بسرعة</a:t>
            </a:r>
          </a:p>
        </p:txBody>
      </p:sp>
      <p:sp>
        <p:nvSpPr>
          <p:cNvPr id="34" name="مربع نص 33"/>
          <p:cNvSpPr txBox="1"/>
          <p:nvPr/>
        </p:nvSpPr>
        <p:spPr>
          <a:xfrm>
            <a:off x="5700111" y="1552599"/>
            <a:ext cx="1467068" cy="307777"/>
          </a:xfrm>
          <a:prstGeom prst="rect">
            <a:avLst/>
          </a:prstGeom>
          <a:noFill/>
        </p:spPr>
        <p:txBody>
          <a:bodyPr wrap="none" rtlCol="1">
            <a:spAutoFit/>
          </a:bodyPr>
          <a:lstStyle/>
          <a:p>
            <a:r>
              <a:rPr lang="ar-SA" sz="1400" dirty="0">
                <a:cs typeface="+mj-cs"/>
              </a:rPr>
              <a:t>التكلفة عادية لكل زبون</a:t>
            </a:r>
          </a:p>
        </p:txBody>
      </p:sp>
      <p:sp>
        <p:nvSpPr>
          <p:cNvPr id="35" name="مربع نص 34"/>
          <p:cNvSpPr txBox="1"/>
          <p:nvPr/>
        </p:nvSpPr>
        <p:spPr>
          <a:xfrm>
            <a:off x="5948083" y="1794424"/>
            <a:ext cx="835485" cy="307777"/>
          </a:xfrm>
          <a:prstGeom prst="rect">
            <a:avLst/>
          </a:prstGeom>
          <a:noFill/>
        </p:spPr>
        <p:txBody>
          <a:bodyPr wrap="none" rtlCol="1">
            <a:spAutoFit/>
          </a:bodyPr>
          <a:lstStyle/>
          <a:p>
            <a:r>
              <a:rPr lang="ar-SA" sz="1400" dirty="0">
                <a:cs typeface="+mj-cs"/>
              </a:rPr>
              <a:t>الربح يرتفع</a:t>
            </a:r>
          </a:p>
        </p:txBody>
      </p:sp>
      <p:sp>
        <p:nvSpPr>
          <p:cNvPr id="36" name="مربع نص 35"/>
          <p:cNvSpPr txBox="1"/>
          <p:nvPr/>
        </p:nvSpPr>
        <p:spPr>
          <a:xfrm>
            <a:off x="6100482" y="2064309"/>
            <a:ext cx="955711" cy="307777"/>
          </a:xfrm>
          <a:prstGeom prst="rect">
            <a:avLst/>
          </a:prstGeom>
          <a:noFill/>
        </p:spPr>
        <p:txBody>
          <a:bodyPr wrap="none" rtlCol="1">
            <a:spAutoFit/>
          </a:bodyPr>
          <a:lstStyle/>
          <a:p>
            <a:r>
              <a:rPr lang="ar-SA" sz="1400" dirty="0">
                <a:cs typeface="+mj-cs"/>
              </a:rPr>
              <a:t>المتبني المبكر</a:t>
            </a:r>
          </a:p>
        </p:txBody>
      </p:sp>
      <p:sp>
        <p:nvSpPr>
          <p:cNvPr id="37" name="مربع نص 36"/>
          <p:cNvSpPr txBox="1"/>
          <p:nvPr/>
        </p:nvSpPr>
        <p:spPr>
          <a:xfrm>
            <a:off x="6188271" y="2372086"/>
            <a:ext cx="907620" cy="307777"/>
          </a:xfrm>
          <a:prstGeom prst="rect">
            <a:avLst/>
          </a:prstGeom>
          <a:noFill/>
        </p:spPr>
        <p:txBody>
          <a:bodyPr wrap="none" rtlCol="1">
            <a:spAutoFit/>
          </a:bodyPr>
          <a:lstStyle/>
          <a:p>
            <a:r>
              <a:rPr lang="ar-SA" sz="1400" dirty="0">
                <a:cs typeface="+mj-cs"/>
              </a:rPr>
              <a:t>الأعداد تزداد</a:t>
            </a:r>
          </a:p>
        </p:txBody>
      </p:sp>
      <p:sp>
        <p:nvSpPr>
          <p:cNvPr id="38" name="مربع نص 37"/>
          <p:cNvSpPr txBox="1"/>
          <p:nvPr/>
        </p:nvSpPr>
        <p:spPr>
          <a:xfrm>
            <a:off x="8184541" y="1104783"/>
            <a:ext cx="1220206" cy="307777"/>
          </a:xfrm>
          <a:prstGeom prst="rect">
            <a:avLst/>
          </a:prstGeom>
          <a:noFill/>
        </p:spPr>
        <p:txBody>
          <a:bodyPr wrap="none" rtlCol="1">
            <a:spAutoFit/>
          </a:bodyPr>
          <a:lstStyle/>
          <a:p>
            <a:r>
              <a:rPr lang="ar-SA" sz="1400" dirty="0">
                <a:cs typeface="+mj-cs"/>
              </a:rPr>
              <a:t>المبيعات في أوجها</a:t>
            </a:r>
          </a:p>
        </p:txBody>
      </p:sp>
      <p:sp>
        <p:nvSpPr>
          <p:cNvPr id="39" name="مربع نص 38"/>
          <p:cNvSpPr txBox="1"/>
          <p:nvPr/>
        </p:nvSpPr>
        <p:spPr>
          <a:xfrm>
            <a:off x="7910452" y="1581534"/>
            <a:ext cx="1633781" cy="307777"/>
          </a:xfrm>
          <a:prstGeom prst="rect">
            <a:avLst/>
          </a:prstGeom>
          <a:noFill/>
        </p:spPr>
        <p:txBody>
          <a:bodyPr wrap="none" rtlCol="1">
            <a:spAutoFit/>
          </a:bodyPr>
          <a:lstStyle/>
          <a:p>
            <a:r>
              <a:rPr lang="ar-SA" sz="1400" dirty="0">
                <a:cs typeface="+mj-cs"/>
              </a:rPr>
              <a:t>التكلفة منخفضة لكل زبون</a:t>
            </a:r>
          </a:p>
        </p:txBody>
      </p:sp>
      <p:sp>
        <p:nvSpPr>
          <p:cNvPr id="40" name="مربع نص 39"/>
          <p:cNvSpPr txBox="1"/>
          <p:nvPr/>
        </p:nvSpPr>
        <p:spPr>
          <a:xfrm>
            <a:off x="8276851" y="1827755"/>
            <a:ext cx="872355" cy="307777"/>
          </a:xfrm>
          <a:prstGeom prst="rect">
            <a:avLst/>
          </a:prstGeom>
          <a:noFill/>
        </p:spPr>
        <p:txBody>
          <a:bodyPr wrap="none" rtlCol="1">
            <a:spAutoFit/>
          </a:bodyPr>
          <a:lstStyle/>
          <a:p>
            <a:r>
              <a:rPr lang="ar-SA" sz="1400" dirty="0">
                <a:cs typeface="+mj-cs"/>
              </a:rPr>
              <a:t>الربح مرتفع</a:t>
            </a:r>
          </a:p>
        </p:txBody>
      </p:sp>
      <p:sp>
        <p:nvSpPr>
          <p:cNvPr id="41" name="مربع نص 40"/>
          <p:cNvSpPr txBox="1"/>
          <p:nvPr/>
        </p:nvSpPr>
        <p:spPr>
          <a:xfrm>
            <a:off x="8814260" y="2135532"/>
            <a:ext cx="1080745" cy="307777"/>
          </a:xfrm>
          <a:prstGeom prst="rect">
            <a:avLst/>
          </a:prstGeom>
          <a:noFill/>
        </p:spPr>
        <p:txBody>
          <a:bodyPr wrap="none" rtlCol="1">
            <a:spAutoFit/>
          </a:bodyPr>
          <a:lstStyle/>
          <a:p>
            <a:r>
              <a:rPr lang="ar-SA" sz="1400" dirty="0">
                <a:cs typeface="+mj-cs"/>
              </a:rPr>
              <a:t>المتبني الأساسي</a:t>
            </a:r>
          </a:p>
        </p:txBody>
      </p:sp>
      <p:sp>
        <p:nvSpPr>
          <p:cNvPr id="42" name="مربع نص 41"/>
          <p:cNvSpPr txBox="1"/>
          <p:nvPr/>
        </p:nvSpPr>
        <p:spPr>
          <a:xfrm>
            <a:off x="8190176" y="2595227"/>
            <a:ext cx="1960793" cy="307777"/>
          </a:xfrm>
          <a:prstGeom prst="rect">
            <a:avLst/>
          </a:prstGeom>
          <a:noFill/>
        </p:spPr>
        <p:txBody>
          <a:bodyPr wrap="none" rtlCol="1">
            <a:spAutoFit/>
          </a:bodyPr>
          <a:lstStyle/>
          <a:p>
            <a:r>
              <a:rPr lang="ar-SA" sz="1400" dirty="0">
                <a:cs typeface="+mj-cs"/>
              </a:rPr>
              <a:t>الأعداد الثابتة تبدأ في الانخفاض</a:t>
            </a:r>
          </a:p>
        </p:txBody>
      </p:sp>
      <p:sp>
        <p:nvSpPr>
          <p:cNvPr id="44" name="مربع نص 43"/>
          <p:cNvSpPr txBox="1"/>
          <p:nvPr/>
        </p:nvSpPr>
        <p:spPr>
          <a:xfrm>
            <a:off x="10930723" y="1140172"/>
            <a:ext cx="1125628" cy="307777"/>
          </a:xfrm>
          <a:prstGeom prst="rect">
            <a:avLst/>
          </a:prstGeom>
          <a:noFill/>
        </p:spPr>
        <p:txBody>
          <a:bodyPr wrap="none" rtlCol="1">
            <a:spAutoFit/>
          </a:bodyPr>
          <a:lstStyle/>
          <a:p>
            <a:r>
              <a:rPr lang="ar-SA" sz="1400" dirty="0">
                <a:cs typeface="+mj-cs"/>
              </a:rPr>
              <a:t>المبيعات تنخفض</a:t>
            </a:r>
          </a:p>
        </p:txBody>
      </p:sp>
      <p:sp>
        <p:nvSpPr>
          <p:cNvPr id="45" name="مربع نص 44"/>
          <p:cNvSpPr txBox="1"/>
          <p:nvPr/>
        </p:nvSpPr>
        <p:spPr>
          <a:xfrm>
            <a:off x="9842141" y="1559025"/>
            <a:ext cx="1633781" cy="307777"/>
          </a:xfrm>
          <a:prstGeom prst="rect">
            <a:avLst/>
          </a:prstGeom>
          <a:noFill/>
        </p:spPr>
        <p:txBody>
          <a:bodyPr wrap="none" rtlCol="1">
            <a:spAutoFit/>
          </a:bodyPr>
          <a:lstStyle/>
          <a:p>
            <a:r>
              <a:rPr lang="ar-SA" sz="1400" dirty="0">
                <a:cs typeface="+mj-cs"/>
              </a:rPr>
              <a:t>التكلفة منخفضة لكل زبون</a:t>
            </a:r>
          </a:p>
        </p:txBody>
      </p:sp>
      <p:sp>
        <p:nvSpPr>
          <p:cNvPr id="46" name="مربع نص 45"/>
          <p:cNvSpPr txBox="1"/>
          <p:nvPr/>
        </p:nvSpPr>
        <p:spPr>
          <a:xfrm>
            <a:off x="11058179" y="1827754"/>
            <a:ext cx="954107" cy="307777"/>
          </a:xfrm>
          <a:prstGeom prst="rect">
            <a:avLst/>
          </a:prstGeom>
          <a:noFill/>
        </p:spPr>
        <p:txBody>
          <a:bodyPr wrap="none" rtlCol="1">
            <a:spAutoFit/>
          </a:bodyPr>
          <a:lstStyle/>
          <a:p>
            <a:r>
              <a:rPr lang="ar-SA" sz="1400" dirty="0">
                <a:cs typeface="+mj-cs"/>
              </a:rPr>
              <a:t>الربح ينخفض</a:t>
            </a:r>
          </a:p>
        </p:txBody>
      </p:sp>
      <p:sp>
        <p:nvSpPr>
          <p:cNvPr id="47" name="مربع نص 46"/>
          <p:cNvSpPr txBox="1"/>
          <p:nvPr/>
        </p:nvSpPr>
        <p:spPr>
          <a:xfrm>
            <a:off x="11116863" y="2102201"/>
            <a:ext cx="1021433" cy="307777"/>
          </a:xfrm>
          <a:prstGeom prst="rect">
            <a:avLst/>
          </a:prstGeom>
          <a:noFill/>
        </p:spPr>
        <p:txBody>
          <a:bodyPr wrap="none" rtlCol="1">
            <a:spAutoFit/>
          </a:bodyPr>
          <a:lstStyle/>
          <a:p>
            <a:r>
              <a:rPr lang="ar-SA" sz="1400" dirty="0">
                <a:cs typeface="+mj-cs"/>
              </a:rPr>
              <a:t>المتبني المتأخر</a:t>
            </a:r>
          </a:p>
        </p:txBody>
      </p:sp>
      <p:sp>
        <p:nvSpPr>
          <p:cNvPr id="48" name="مربع نص 47"/>
          <p:cNvSpPr txBox="1"/>
          <p:nvPr/>
        </p:nvSpPr>
        <p:spPr>
          <a:xfrm>
            <a:off x="11104666" y="2567350"/>
            <a:ext cx="1042273" cy="307777"/>
          </a:xfrm>
          <a:prstGeom prst="rect">
            <a:avLst/>
          </a:prstGeom>
          <a:noFill/>
        </p:spPr>
        <p:txBody>
          <a:bodyPr wrap="none" rtlCol="1">
            <a:spAutoFit/>
          </a:bodyPr>
          <a:lstStyle/>
          <a:p>
            <a:r>
              <a:rPr lang="ar-SA" sz="1400" dirty="0">
                <a:cs typeface="+mj-cs"/>
              </a:rPr>
              <a:t>الأعداد تنخفض</a:t>
            </a:r>
          </a:p>
        </p:txBody>
      </p:sp>
      <p:sp>
        <p:nvSpPr>
          <p:cNvPr id="49" name="مربع نص 48"/>
          <p:cNvSpPr txBox="1"/>
          <p:nvPr/>
        </p:nvSpPr>
        <p:spPr>
          <a:xfrm>
            <a:off x="2381427" y="3605672"/>
            <a:ext cx="1911101" cy="369332"/>
          </a:xfrm>
          <a:prstGeom prst="rect">
            <a:avLst/>
          </a:prstGeom>
          <a:noFill/>
        </p:spPr>
        <p:txBody>
          <a:bodyPr wrap="none" rtlCol="1">
            <a:spAutoFit/>
          </a:bodyPr>
          <a:lstStyle/>
          <a:p>
            <a:r>
              <a:rPr lang="ar-SA" dirty="0"/>
              <a:t>ينشئ مشاركة في المنتج</a:t>
            </a:r>
          </a:p>
        </p:txBody>
      </p:sp>
      <p:sp>
        <p:nvSpPr>
          <p:cNvPr id="50" name="مربع نص 49"/>
          <p:cNvSpPr txBox="1"/>
          <p:nvPr/>
        </p:nvSpPr>
        <p:spPr>
          <a:xfrm>
            <a:off x="4600528" y="3573406"/>
            <a:ext cx="1765298" cy="369332"/>
          </a:xfrm>
          <a:prstGeom prst="rect">
            <a:avLst/>
          </a:prstGeom>
          <a:noFill/>
        </p:spPr>
        <p:txBody>
          <a:bodyPr wrap="square" rtlCol="1">
            <a:spAutoFit/>
          </a:bodyPr>
          <a:lstStyle/>
          <a:p>
            <a:r>
              <a:rPr lang="ar-SA" dirty="0"/>
              <a:t>زيادة الحصة السوقية</a:t>
            </a:r>
          </a:p>
        </p:txBody>
      </p:sp>
      <p:sp>
        <p:nvSpPr>
          <p:cNvPr id="51" name="مربع نص 50"/>
          <p:cNvSpPr txBox="1"/>
          <p:nvPr/>
        </p:nvSpPr>
        <p:spPr>
          <a:xfrm>
            <a:off x="6365826" y="3605672"/>
            <a:ext cx="3377848" cy="307777"/>
          </a:xfrm>
          <a:prstGeom prst="rect">
            <a:avLst/>
          </a:prstGeom>
          <a:noFill/>
        </p:spPr>
        <p:txBody>
          <a:bodyPr wrap="none" rtlCol="1">
            <a:spAutoFit/>
          </a:bodyPr>
          <a:lstStyle/>
          <a:p>
            <a:r>
              <a:rPr lang="ar-SA" sz="1400" dirty="0">
                <a:cs typeface="+mj-cs"/>
              </a:rPr>
              <a:t>زيادة الربح للحد الأقصى مع الحفاظ على الحصة السوقية</a:t>
            </a:r>
          </a:p>
        </p:txBody>
      </p:sp>
      <p:sp>
        <p:nvSpPr>
          <p:cNvPr id="52" name="مربع نص 51"/>
          <p:cNvSpPr txBox="1"/>
          <p:nvPr/>
        </p:nvSpPr>
        <p:spPr>
          <a:xfrm>
            <a:off x="9509855" y="3574894"/>
            <a:ext cx="2682145" cy="307777"/>
          </a:xfrm>
          <a:prstGeom prst="rect">
            <a:avLst/>
          </a:prstGeom>
          <a:noFill/>
        </p:spPr>
        <p:txBody>
          <a:bodyPr wrap="none" rtlCol="1">
            <a:spAutoFit/>
          </a:bodyPr>
          <a:lstStyle/>
          <a:p>
            <a:r>
              <a:rPr lang="en-US" sz="1400" dirty="0">
                <a:cs typeface="+mj-cs"/>
              </a:rPr>
              <a:t> </a:t>
            </a:r>
            <a:r>
              <a:rPr lang="ar-SA" sz="1400" dirty="0">
                <a:cs typeface="+mj-cs"/>
              </a:rPr>
              <a:t>تقليل الانفاق و الاستفادة من العلامة التجارية</a:t>
            </a:r>
          </a:p>
        </p:txBody>
      </p:sp>
      <p:sp>
        <p:nvSpPr>
          <p:cNvPr id="53" name="مربع نص 52"/>
          <p:cNvSpPr txBox="1"/>
          <p:nvPr/>
        </p:nvSpPr>
        <p:spPr>
          <a:xfrm>
            <a:off x="2792580" y="4188987"/>
            <a:ext cx="1253868" cy="307777"/>
          </a:xfrm>
          <a:prstGeom prst="rect">
            <a:avLst/>
          </a:prstGeom>
          <a:noFill/>
        </p:spPr>
        <p:txBody>
          <a:bodyPr wrap="none" rtlCol="1">
            <a:spAutoFit/>
          </a:bodyPr>
          <a:lstStyle/>
          <a:p>
            <a:r>
              <a:rPr lang="ar-SA" sz="1400" dirty="0">
                <a:cs typeface="+mj-cs"/>
              </a:rPr>
              <a:t>اقتراح منتج أساسي</a:t>
            </a:r>
          </a:p>
        </p:txBody>
      </p:sp>
      <p:sp>
        <p:nvSpPr>
          <p:cNvPr id="54" name="مربع نص 53"/>
          <p:cNvSpPr txBox="1"/>
          <p:nvPr/>
        </p:nvSpPr>
        <p:spPr>
          <a:xfrm>
            <a:off x="2260400" y="4649164"/>
            <a:ext cx="1505540" cy="307777"/>
          </a:xfrm>
          <a:prstGeom prst="rect">
            <a:avLst/>
          </a:prstGeom>
          <a:noFill/>
        </p:spPr>
        <p:txBody>
          <a:bodyPr wrap="none" rtlCol="1">
            <a:spAutoFit/>
          </a:bodyPr>
          <a:lstStyle/>
          <a:p>
            <a:r>
              <a:rPr lang="ar-SA" sz="1400" dirty="0">
                <a:cs typeface="+mj-cs"/>
              </a:rPr>
              <a:t>استعمال تكلفة بالإضافة</a:t>
            </a:r>
          </a:p>
        </p:txBody>
      </p:sp>
      <p:sp>
        <p:nvSpPr>
          <p:cNvPr id="55" name="مربع نص 54"/>
          <p:cNvSpPr txBox="1"/>
          <p:nvPr/>
        </p:nvSpPr>
        <p:spPr>
          <a:xfrm>
            <a:off x="3336977" y="4979514"/>
            <a:ext cx="1324401" cy="307777"/>
          </a:xfrm>
          <a:prstGeom prst="rect">
            <a:avLst/>
          </a:prstGeom>
          <a:noFill/>
        </p:spPr>
        <p:txBody>
          <a:bodyPr wrap="none" rtlCol="1">
            <a:spAutoFit/>
          </a:bodyPr>
          <a:lstStyle/>
          <a:p>
            <a:r>
              <a:rPr lang="ar-SA" sz="1400" dirty="0">
                <a:cs typeface="+mj-cs"/>
              </a:rPr>
              <a:t>عمل توزيع اختياري</a:t>
            </a:r>
          </a:p>
        </p:txBody>
      </p:sp>
      <p:sp>
        <p:nvSpPr>
          <p:cNvPr id="56" name="مربع نص 55"/>
          <p:cNvSpPr txBox="1"/>
          <p:nvPr/>
        </p:nvSpPr>
        <p:spPr>
          <a:xfrm>
            <a:off x="3378303" y="5621348"/>
            <a:ext cx="1191352" cy="307777"/>
          </a:xfrm>
          <a:prstGeom prst="rect">
            <a:avLst/>
          </a:prstGeom>
          <a:noFill/>
        </p:spPr>
        <p:txBody>
          <a:bodyPr wrap="none" rtlCol="1">
            <a:spAutoFit/>
          </a:bodyPr>
          <a:lstStyle/>
          <a:p>
            <a:r>
              <a:rPr lang="ar-SA" sz="1400" dirty="0">
                <a:cs typeface="+mj-cs"/>
              </a:rPr>
              <a:t>بناء الوعي بالمنتج</a:t>
            </a:r>
          </a:p>
        </p:txBody>
      </p:sp>
      <p:sp>
        <p:nvSpPr>
          <p:cNvPr id="57" name="مربع نص 56"/>
          <p:cNvSpPr txBox="1"/>
          <p:nvPr/>
        </p:nvSpPr>
        <p:spPr>
          <a:xfrm>
            <a:off x="2165663" y="6249404"/>
            <a:ext cx="1957587" cy="307777"/>
          </a:xfrm>
          <a:prstGeom prst="rect">
            <a:avLst/>
          </a:prstGeom>
          <a:noFill/>
        </p:spPr>
        <p:txBody>
          <a:bodyPr wrap="none" rtlCol="1">
            <a:spAutoFit/>
          </a:bodyPr>
          <a:lstStyle/>
          <a:p>
            <a:r>
              <a:rPr lang="ar-SA" sz="1400" dirty="0">
                <a:cs typeface="+mj-cs"/>
              </a:rPr>
              <a:t>استعمال الترويج للمبيعات الثقيلة</a:t>
            </a:r>
          </a:p>
        </p:txBody>
      </p:sp>
      <p:sp>
        <p:nvSpPr>
          <p:cNvPr id="58" name="مربع نص 57"/>
          <p:cNvSpPr txBox="1"/>
          <p:nvPr/>
        </p:nvSpPr>
        <p:spPr>
          <a:xfrm>
            <a:off x="6003500" y="4342875"/>
            <a:ext cx="1149674" cy="307777"/>
          </a:xfrm>
          <a:prstGeom prst="rect">
            <a:avLst/>
          </a:prstGeom>
          <a:noFill/>
        </p:spPr>
        <p:txBody>
          <a:bodyPr wrap="none" rtlCol="1">
            <a:spAutoFit/>
          </a:bodyPr>
          <a:lstStyle/>
          <a:p>
            <a:r>
              <a:rPr lang="ar-SA" sz="1400" dirty="0">
                <a:cs typeface="+mj-cs"/>
              </a:rPr>
              <a:t>اقتراح منتج ممتد</a:t>
            </a:r>
          </a:p>
        </p:txBody>
      </p:sp>
      <p:sp>
        <p:nvSpPr>
          <p:cNvPr id="59" name="مربع نص 58"/>
          <p:cNvSpPr txBox="1"/>
          <p:nvPr/>
        </p:nvSpPr>
        <p:spPr>
          <a:xfrm>
            <a:off x="5483177" y="4645929"/>
            <a:ext cx="1342034" cy="307777"/>
          </a:xfrm>
          <a:prstGeom prst="rect">
            <a:avLst/>
          </a:prstGeom>
          <a:noFill/>
        </p:spPr>
        <p:txBody>
          <a:bodyPr wrap="none" rtlCol="1">
            <a:spAutoFit/>
          </a:bodyPr>
          <a:lstStyle/>
          <a:p>
            <a:r>
              <a:rPr lang="ar-SA" sz="1400" dirty="0">
                <a:cs typeface="+mj-cs"/>
              </a:rPr>
              <a:t>سعر لاختراق السوق</a:t>
            </a:r>
          </a:p>
        </p:txBody>
      </p:sp>
      <p:sp>
        <p:nvSpPr>
          <p:cNvPr id="60" name="مربع نص 59"/>
          <p:cNvSpPr txBox="1"/>
          <p:nvPr/>
        </p:nvSpPr>
        <p:spPr>
          <a:xfrm>
            <a:off x="5916767" y="4979513"/>
            <a:ext cx="1188146" cy="307777"/>
          </a:xfrm>
          <a:prstGeom prst="rect">
            <a:avLst/>
          </a:prstGeom>
          <a:noFill/>
        </p:spPr>
        <p:txBody>
          <a:bodyPr wrap="none" rtlCol="1">
            <a:spAutoFit/>
          </a:bodyPr>
          <a:lstStyle/>
          <a:p>
            <a:r>
              <a:rPr lang="ar-SA" sz="1400" dirty="0">
                <a:cs typeface="+mj-cs"/>
              </a:rPr>
              <a:t>عمل توزيع مكثف</a:t>
            </a:r>
          </a:p>
        </p:txBody>
      </p:sp>
      <p:sp>
        <p:nvSpPr>
          <p:cNvPr id="61" name="مربع نص 60"/>
          <p:cNvSpPr txBox="1"/>
          <p:nvPr/>
        </p:nvSpPr>
        <p:spPr>
          <a:xfrm>
            <a:off x="5287233" y="5721886"/>
            <a:ext cx="2055370" cy="307777"/>
          </a:xfrm>
          <a:prstGeom prst="rect">
            <a:avLst/>
          </a:prstGeom>
          <a:noFill/>
        </p:spPr>
        <p:txBody>
          <a:bodyPr wrap="none" rtlCol="1">
            <a:spAutoFit/>
          </a:bodyPr>
          <a:lstStyle/>
          <a:p>
            <a:r>
              <a:rPr lang="ar-SA" sz="1400" dirty="0">
                <a:cs typeface="+mj-cs"/>
              </a:rPr>
              <a:t>بناء مشاركة و الاهتمام في السوق</a:t>
            </a:r>
          </a:p>
        </p:txBody>
      </p:sp>
      <p:sp>
        <p:nvSpPr>
          <p:cNvPr id="62" name="مربع نص 61"/>
          <p:cNvSpPr txBox="1"/>
          <p:nvPr/>
        </p:nvSpPr>
        <p:spPr>
          <a:xfrm>
            <a:off x="5336830" y="6323456"/>
            <a:ext cx="2008883" cy="307777"/>
          </a:xfrm>
          <a:prstGeom prst="rect">
            <a:avLst/>
          </a:prstGeom>
          <a:noFill/>
        </p:spPr>
        <p:txBody>
          <a:bodyPr wrap="none" rtlCol="1">
            <a:spAutoFit/>
          </a:bodyPr>
          <a:lstStyle/>
          <a:p>
            <a:r>
              <a:rPr lang="ar-SA" sz="1400" dirty="0">
                <a:cs typeface="+mj-cs"/>
              </a:rPr>
              <a:t>التقليل للاستفادة من الطلب الكبير</a:t>
            </a:r>
          </a:p>
        </p:txBody>
      </p:sp>
      <p:sp>
        <p:nvSpPr>
          <p:cNvPr id="63" name="مربع نص 62"/>
          <p:cNvSpPr txBox="1"/>
          <p:nvPr/>
        </p:nvSpPr>
        <p:spPr>
          <a:xfrm>
            <a:off x="8081719" y="4222287"/>
            <a:ext cx="1406154" cy="307777"/>
          </a:xfrm>
          <a:prstGeom prst="rect">
            <a:avLst/>
          </a:prstGeom>
          <a:noFill/>
        </p:spPr>
        <p:txBody>
          <a:bodyPr wrap="none" rtlCol="1">
            <a:spAutoFit/>
          </a:bodyPr>
          <a:lstStyle/>
          <a:p>
            <a:r>
              <a:rPr lang="ar-SA" sz="1400" dirty="0">
                <a:cs typeface="+mj-cs"/>
              </a:rPr>
              <a:t>تنويع العلامة التجارية</a:t>
            </a:r>
          </a:p>
        </p:txBody>
      </p:sp>
      <p:sp>
        <p:nvSpPr>
          <p:cNvPr id="64" name="مربع نص 63"/>
          <p:cNvSpPr txBox="1"/>
          <p:nvPr/>
        </p:nvSpPr>
        <p:spPr>
          <a:xfrm>
            <a:off x="8250413" y="4671736"/>
            <a:ext cx="1859803" cy="307777"/>
          </a:xfrm>
          <a:prstGeom prst="rect">
            <a:avLst/>
          </a:prstGeom>
          <a:noFill/>
        </p:spPr>
        <p:txBody>
          <a:bodyPr wrap="none" rtlCol="1">
            <a:spAutoFit/>
          </a:bodyPr>
          <a:lstStyle/>
          <a:p>
            <a:r>
              <a:rPr lang="ar-SA" sz="1400" dirty="0">
                <a:cs typeface="+mj-cs"/>
              </a:rPr>
              <a:t>سعر مماثل أو أقل من المنافسة</a:t>
            </a:r>
          </a:p>
        </p:txBody>
      </p:sp>
      <p:sp>
        <p:nvSpPr>
          <p:cNvPr id="65" name="مربع نص 64"/>
          <p:cNvSpPr txBox="1"/>
          <p:nvPr/>
        </p:nvSpPr>
        <p:spPr>
          <a:xfrm>
            <a:off x="8302826" y="5064493"/>
            <a:ext cx="1468672" cy="307777"/>
          </a:xfrm>
          <a:prstGeom prst="rect">
            <a:avLst/>
          </a:prstGeom>
          <a:noFill/>
        </p:spPr>
        <p:txBody>
          <a:bodyPr wrap="none" rtlCol="1">
            <a:spAutoFit/>
          </a:bodyPr>
          <a:lstStyle/>
          <a:p>
            <a:r>
              <a:rPr lang="ar-SA" sz="1400" dirty="0">
                <a:cs typeface="+mj-cs"/>
              </a:rPr>
              <a:t>عمل توزيع مكثف أكثر</a:t>
            </a:r>
          </a:p>
        </p:txBody>
      </p:sp>
      <p:sp>
        <p:nvSpPr>
          <p:cNvPr id="66" name="مربع نص 65"/>
          <p:cNvSpPr txBox="1"/>
          <p:nvPr/>
        </p:nvSpPr>
        <p:spPr>
          <a:xfrm>
            <a:off x="7346864" y="5628585"/>
            <a:ext cx="2396810" cy="307777"/>
          </a:xfrm>
          <a:prstGeom prst="rect">
            <a:avLst/>
          </a:prstGeom>
          <a:noFill/>
        </p:spPr>
        <p:txBody>
          <a:bodyPr wrap="none" rtlCol="1">
            <a:spAutoFit/>
          </a:bodyPr>
          <a:lstStyle/>
          <a:p>
            <a:r>
              <a:rPr lang="ar-SA" sz="1400" dirty="0">
                <a:cs typeface="+mj-cs"/>
              </a:rPr>
              <a:t>توضيح الاختلاف في العلامات التجارية</a:t>
            </a:r>
          </a:p>
        </p:txBody>
      </p:sp>
      <p:sp>
        <p:nvSpPr>
          <p:cNvPr id="67" name="مربع نص 66"/>
          <p:cNvSpPr txBox="1"/>
          <p:nvPr/>
        </p:nvSpPr>
        <p:spPr>
          <a:xfrm>
            <a:off x="7395864" y="6200345"/>
            <a:ext cx="2629245" cy="307777"/>
          </a:xfrm>
          <a:prstGeom prst="rect">
            <a:avLst/>
          </a:prstGeom>
          <a:noFill/>
        </p:spPr>
        <p:txBody>
          <a:bodyPr wrap="none" rtlCol="1">
            <a:spAutoFit/>
          </a:bodyPr>
          <a:lstStyle/>
          <a:p>
            <a:r>
              <a:rPr lang="ar-SA" sz="1400" dirty="0">
                <a:cs typeface="+mj-cs"/>
              </a:rPr>
              <a:t>الزيادة للتشجيع على تحويل العلامة التجارية</a:t>
            </a:r>
          </a:p>
        </p:txBody>
      </p:sp>
      <p:sp>
        <p:nvSpPr>
          <p:cNvPr id="68" name="مربع نص 67"/>
          <p:cNvSpPr txBox="1"/>
          <p:nvPr/>
        </p:nvSpPr>
        <p:spPr>
          <a:xfrm>
            <a:off x="9616919" y="4222287"/>
            <a:ext cx="1962396" cy="307777"/>
          </a:xfrm>
          <a:prstGeom prst="rect">
            <a:avLst/>
          </a:prstGeom>
          <a:noFill/>
        </p:spPr>
        <p:txBody>
          <a:bodyPr wrap="none" rtlCol="1">
            <a:spAutoFit/>
          </a:bodyPr>
          <a:lstStyle/>
          <a:p>
            <a:r>
              <a:rPr lang="ar-SA" sz="1400" dirty="0">
                <a:cs typeface="+mj-cs"/>
              </a:rPr>
              <a:t>التخلص من الأغراض الضعيفة</a:t>
            </a:r>
          </a:p>
        </p:txBody>
      </p:sp>
      <p:sp>
        <p:nvSpPr>
          <p:cNvPr id="69" name="مربع نص 68"/>
          <p:cNvSpPr txBox="1"/>
          <p:nvPr/>
        </p:nvSpPr>
        <p:spPr>
          <a:xfrm>
            <a:off x="10601722" y="4530064"/>
            <a:ext cx="1083951" cy="307777"/>
          </a:xfrm>
          <a:prstGeom prst="rect">
            <a:avLst/>
          </a:prstGeom>
          <a:noFill/>
        </p:spPr>
        <p:txBody>
          <a:bodyPr wrap="none" rtlCol="1">
            <a:spAutoFit/>
          </a:bodyPr>
          <a:lstStyle/>
          <a:p>
            <a:r>
              <a:rPr lang="ar-SA" sz="1400" dirty="0">
                <a:cs typeface="+mj-cs"/>
              </a:rPr>
              <a:t>تخفيض الأسعار</a:t>
            </a:r>
          </a:p>
        </p:txBody>
      </p:sp>
      <p:sp>
        <p:nvSpPr>
          <p:cNvPr id="70" name="مربع نص 69"/>
          <p:cNvSpPr txBox="1"/>
          <p:nvPr/>
        </p:nvSpPr>
        <p:spPr>
          <a:xfrm>
            <a:off x="11062867" y="5133401"/>
            <a:ext cx="1023036" cy="307777"/>
          </a:xfrm>
          <a:prstGeom prst="rect">
            <a:avLst/>
          </a:prstGeom>
          <a:noFill/>
        </p:spPr>
        <p:txBody>
          <a:bodyPr wrap="none" rtlCol="1">
            <a:spAutoFit/>
          </a:bodyPr>
          <a:lstStyle/>
          <a:p>
            <a:r>
              <a:rPr lang="ar-SA" sz="1400" dirty="0">
                <a:cs typeface="+mj-cs"/>
              </a:rPr>
              <a:t>توزيع اختياري</a:t>
            </a:r>
          </a:p>
        </p:txBody>
      </p:sp>
      <p:sp>
        <p:nvSpPr>
          <p:cNvPr id="71" name="مربع نص 70"/>
          <p:cNvSpPr txBox="1"/>
          <p:nvPr/>
        </p:nvSpPr>
        <p:spPr>
          <a:xfrm>
            <a:off x="9614050" y="5644093"/>
            <a:ext cx="2577950" cy="307777"/>
          </a:xfrm>
          <a:prstGeom prst="rect">
            <a:avLst/>
          </a:prstGeom>
          <a:noFill/>
        </p:spPr>
        <p:txBody>
          <a:bodyPr wrap="none" rtlCol="1">
            <a:spAutoFit/>
          </a:bodyPr>
          <a:lstStyle/>
          <a:p>
            <a:r>
              <a:rPr lang="ar-SA" sz="1400" dirty="0">
                <a:cs typeface="+mj-cs"/>
              </a:rPr>
              <a:t>التقليل للمستوى اللازم للحفاظ على الموالين</a:t>
            </a:r>
          </a:p>
        </p:txBody>
      </p:sp>
      <p:sp>
        <p:nvSpPr>
          <p:cNvPr id="72" name="مربع نص 71"/>
          <p:cNvSpPr txBox="1"/>
          <p:nvPr/>
        </p:nvSpPr>
        <p:spPr>
          <a:xfrm>
            <a:off x="10145799" y="6093936"/>
            <a:ext cx="1183336" cy="307777"/>
          </a:xfrm>
          <a:prstGeom prst="rect">
            <a:avLst/>
          </a:prstGeom>
          <a:noFill/>
        </p:spPr>
        <p:txBody>
          <a:bodyPr wrap="none" rtlCol="1">
            <a:spAutoFit/>
          </a:bodyPr>
          <a:lstStyle/>
          <a:p>
            <a:r>
              <a:rPr lang="ar-SA" sz="1400" dirty="0">
                <a:cs typeface="+mj-cs"/>
              </a:rPr>
              <a:t>التقليل للحد الأدنى</a:t>
            </a:r>
          </a:p>
        </p:txBody>
      </p:sp>
    </p:spTree>
    <p:extLst>
      <p:ext uri="{BB962C8B-B14F-4D97-AF65-F5344CB8AC3E}">
        <p14:creationId xmlns:p14="http://schemas.microsoft.com/office/powerpoint/2010/main" val="4177448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27EF017-ED75-4B7D-A25E-6B6A8EA57A0F}">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2.xml><?xml version="1.0" encoding="utf-8"?>
<ds:datastoreItem xmlns:ds="http://schemas.openxmlformats.org/officeDocument/2006/customXml" ds:itemID="{7F177499-D80E-415B-8A41-6A5D1F935CE2}"/>
</file>

<file path=customXml/itemProps3.xml><?xml version="1.0" encoding="utf-8"?>
<ds:datastoreItem xmlns:ds="http://schemas.openxmlformats.org/officeDocument/2006/customXml" ds:itemID="{E7F07756-E604-4358-80C9-8CFDF13B721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1212</TotalTime>
  <Words>5681</Words>
  <Application>Microsoft Office PowerPoint</Application>
  <PresentationFormat>Widescreen</PresentationFormat>
  <Paragraphs>702</Paragraphs>
  <Slides>51</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51</vt:i4>
      </vt:variant>
    </vt:vector>
  </HeadingPairs>
  <TitlesOfParts>
    <vt:vector size="61" baseType="lpstr">
      <vt:lpstr>Arial</vt:lpstr>
      <vt:lpstr>Calibri</vt:lpstr>
      <vt:lpstr>Calibri Light</vt:lpstr>
      <vt:lpstr>Roboto Light</vt:lpstr>
      <vt:lpstr>Simplified Arabic</vt:lpstr>
      <vt:lpstr>Times New Roman</vt:lpstr>
      <vt:lpstr>TimesLTPro-BoldItalic</vt:lpstr>
      <vt:lpstr>TimesLTPro-Italic</vt:lpstr>
      <vt:lpstr>TimesLTPro-Roman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45</cp:revision>
  <dcterms:created xsi:type="dcterms:W3CDTF">2023-04-29T09:08:23Z</dcterms:created>
  <dcterms:modified xsi:type="dcterms:W3CDTF">2026-06-23T17:40:03Z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