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5"/>
  </p:notesMasterIdLst>
  <p:sldIdLst>
    <p:sldId id="480" r:id="rId5"/>
    <p:sldId id="303" r:id="rId6"/>
    <p:sldId id="612" r:id="rId7"/>
    <p:sldId id="1830" r:id="rId8"/>
    <p:sldId id="341" r:id="rId9"/>
    <p:sldId id="431" r:id="rId10"/>
    <p:sldId id="479" r:id="rId11"/>
    <p:sldId id="446" r:id="rId12"/>
    <p:sldId id="1831" r:id="rId13"/>
    <p:sldId id="455" r:id="rId14"/>
    <p:sldId id="481" r:id="rId15"/>
    <p:sldId id="434" r:id="rId16"/>
    <p:sldId id="482" r:id="rId17"/>
    <p:sldId id="456" r:id="rId18"/>
    <p:sldId id="1882" r:id="rId19"/>
    <p:sldId id="457" r:id="rId20"/>
    <p:sldId id="483" r:id="rId21"/>
    <p:sldId id="484" r:id="rId22"/>
    <p:sldId id="1879" r:id="rId23"/>
    <p:sldId id="1881" r:id="rId24"/>
    <p:sldId id="1883" r:id="rId25"/>
    <p:sldId id="459" r:id="rId26"/>
    <p:sldId id="461" r:id="rId27"/>
    <p:sldId id="1772" r:id="rId28"/>
    <p:sldId id="485" r:id="rId29"/>
    <p:sldId id="1877" r:id="rId30"/>
    <p:sldId id="487" r:id="rId31"/>
    <p:sldId id="488" r:id="rId32"/>
    <p:sldId id="489" r:id="rId33"/>
    <p:sldId id="490" r:id="rId34"/>
    <p:sldId id="388" r:id="rId35"/>
    <p:sldId id="491" r:id="rId36"/>
    <p:sldId id="1851" r:id="rId37"/>
    <p:sldId id="1849" r:id="rId38"/>
    <p:sldId id="390" r:id="rId39"/>
    <p:sldId id="391" r:id="rId40"/>
    <p:sldId id="392" r:id="rId41"/>
    <p:sldId id="493" r:id="rId42"/>
    <p:sldId id="1886" r:id="rId43"/>
    <p:sldId id="1887" r:id="rId44"/>
    <p:sldId id="1888" r:id="rId45"/>
    <p:sldId id="1891" r:id="rId46"/>
    <p:sldId id="1892" r:id="rId47"/>
    <p:sldId id="1893" r:id="rId48"/>
    <p:sldId id="1894" r:id="rId49"/>
    <p:sldId id="1895" r:id="rId50"/>
    <p:sldId id="1896" r:id="rId51"/>
    <p:sldId id="1897" r:id="rId52"/>
    <p:sldId id="1898" r:id="rId53"/>
    <p:sldId id="494" r:id="rId54"/>
    <p:sldId id="749" r:id="rId55"/>
    <p:sldId id="1852" r:id="rId56"/>
    <p:sldId id="1853" r:id="rId57"/>
    <p:sldId id="1854" r:id="rId58"/>
    <p:sldId id="1885" r:id="rId59"/>
    <p:sldId id="1855" r:id="rId60"/>
    <p:sldId id="1899" r:id="rId61"/>
    <p:sldId id="1900" r:id="rId62"/>
    <p:sldId id="1901" r:id="rId63"/>
    <p:sldId id="1902" r:id="rId64"/>
    <p:sldId id="1903" r:id="rId65"/>
    <p:sldId id="1904" r:id="rId66"/>
    <p:sldId id="671" r:id="rId67"/>
    <p:sldId id="672" r:id="rId68"/>
    <p:sldId id="673" r:id="rId69"/>
    <p:sldId id="674" r:id="rId70"/>
    <p:sldId id="675" r:id="rId71"/>
    <p:sldId id="700" r:id="rId72"/>
    <p:sldId id="1905" r:id="rId73"/>
    <p:sldId id="349" r:id="rId7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12"/>
            <p14:sldId id="1830"/>
            <p14:sldId id="341"/>
            <p14:sldId id="431"/>
            <p14:sldId id="479"/>
            <p14:sldId id="446"/>
            <p14:sldId id="1831"/>
            <p14:sldId id="455"/>
            <p14:sldId id="481"/>
            <p14:sldId id="434"/>
            <p14:sldId id="482"/>
            <p14:sldId id="456"/>
            <p14:sldId id="1882"/>
            <p14:sldId id="457"/>
            <p14:sldId id="483"/>
            <p14:sldId id="484"/>
            <p14:sldId id="1879"/>
            <p14:sldId id="1881"/>
            <p14:sldId id="1883"/>
            <p14:sldId id="459"/>
            <p14:sldId id="461"/>
            <p14:sldId id="1772"/>
            <p14:sldId id="485"/>
            <p14:sldId id="1877"/>
            <p14:sldId id="487"/>
            <p14:sldId id="488"/>
            <p14:sldId id="489"/>
            <p14:sldId id="490"/>
            <p14:sldId id="388"/>
            <p14:sldId id="491"/>
            <p14:sldId id="1851"/>
            <p14:sldId id="1849"/>
            <p14:sldId id="390"/>
            <p14:sldId id="391"/>
            <p14:sldId id="392"/>
            <p14:sldId id="493"/>
            <p14:sldId id="1886"/>
            <p14:sldId id="1887"/>
            <p14:sldId id="1888"/>
            <p14:sldId id="1891"/>
            <p14:sldId id="1892"/>
            <p14:sldId id="1893"/>
            <p14:sldId id="1894"/>
            <p14:sldId id="1895"/>
            <p14:sldId id="1896"/>
            <p14:sldId id="1897"/>
            <p14:sldId id="1898"/>
            <p14:sldId id="494"/>
            <p14:sldId id="749"/>
            <p14:sldId id="1852"/>
            <p14:sldId id="1853"/>
            <p14:sldId id="1854"/>
            <p14:sldId id="1885"/>
            <p14:sldId id="1855"/>
            <p14:sldId id="1899"/>
            <p14:sldId id="1900"/>
            <p14:sldId id="1901"/>
            <p14:sldId id="1902"/>
            <p14:sldId id="1903"/>
            <p14:sldId id="1904"/>
            <p14:sldId id="671"/>
            <p14:sldId id="672"/>
            <p14:sldId id="673"/>
            <p14:sldId id="674"/>
            <p14:sldId id="675"/>
            <p14:sldId id="700"/>
            <p14:sldId id="19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847" autoAdjust="0"/>
  </p:normalViewPr>
  <p:slideViewPr>
    <p:cSldViewPr snapToGrid="0">
      <p:cViewPr varScale="1">
        <p:scale>
          <a:sx n="63" d="100"/>
          <a:sy n="63"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How do we represent the meaning of words in NLP systems? </a:t>
            </a:r>
            <a:r>
              <a:rPr lang="en-US" sz="1200" kern="1200" dirty="0">
                <a:solidFill>
                  <a:schemeClr val="tx1"/>
                </a:solidFill>
                <a:effectLst/>
                <a:latin typeface="+mn-lt"/>
                <a:ea typeface="+mn-ea"/>
                <a:cs typeface="+mn-cs"/>
              </a:rPr>
              <a:t>in classical NLP applications, our only representation of a word is as a string of letters, or an index in a vocabulary list. </a:t>
            </a:r>
            <a:endParaRPr lang="en-US" dirty="0"/>
          </a:p>
          <a:p>
            <a:endParaRPr lang="en-US" dirty="0"/>
          </a:p>
          <a:p>
            <a:r>
              <a:rPr lang="en-US" sz="1200" kern="1200" dirty="0">
                <a:solidFill>
                  <a:schemeClr val="tx1"/>
                </a:solidFill>
                <a:effectLst/>
                <a:latin typeface="+mn-lt"/>
                <a:ea typeface="+mn-ea"/>
                <a:cs typeface="+mn-cs"/>
              </a:rPr>
              <a:t>This representation is not that different from a tradition in philosophy, perhaps you’ve seen it in introductory logic classes, in which the meaning of words is represented by just spelling the word with small capital letters; representing the meaning of “dog” as DOG, and “cat” as CAT. </a:t>
            </a:r>
            <a:endParaRPr lang="en-US" dirty="0"/>
          </a:p>
          <a:p>
            <a:r>
              <a:rPr lang="en-US" sz="1200" kern="1200" dirty="0">
                <a:solidFill>
                  <a:schemeClr val="tx1"/>
                </a:solidFill>
                <a:effectLst/>
                <a:latin typeface="+mn-lt"/>
                <a:ea typeface="+mn-ea"/>
                <a:cs typeface="+mn-cs"/>
              </a:rPr>
              <a:t>Representing the meaning of a word by capitalizing it is a pretty unsatisfactory model. You might have seen a joke due originally to semanticist Barbara Partee (Carlson, 1977): </a:t>
            </a:r>
            <a:endParaRPr lang="en-US" dirty="0"/>
          </a:p>
          <a:p>
            <a:r>
              <a:rPr lang="en-US" sz="1200" kern="1200" dirty="0">
                <a:solidFill>
                  <a:schemeClr val="tx1"/>
                </a:solidFill>
                <a:effectLst/>
                <a:latin typeface="+mn-lt"/>
                <a:ea typeface="+mn-ea"/>
                <a:cs typeface="+mn-cs"/>
              </a:rPr>
              <a:t>Q: What’s the meaning of life? A: LIFE’ </a:t>
            </a:r>
            <a:endParaRPr lang="en-US" dirty="0"/>
          </a:p>
          <a:p>
            <a:r>
              <a:rPr lang="en-US" sz="1200" kern="1200" dirty="0">
                <a:solidFill>
                  <a:schemeClr val="tx1"/>
                </a:solidFill>
                <a:effectLst/>
                <a:latin typeface="+mn-lt"/>
                <a:ea typeface="+mn-ea"/>
                <a:cs typeface="+mn-cs"/>
              </a:rPr>
              <a:t>Surely we can do better than this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a:t>
            </a:fld>
            <a:endParaRPr lang="en-US"/>
          </a:p>
        </p:txBody>
      </p:sp>
    </p:spTree>
    <p:extLst>
      <p:ext uri="{BB962C8B-B14F-4D97-AF65-F5344CB8AC3E}">
        <p14:creationId xmlns:p14="http://schemas.microsoft.com/office/powerpoint/2010/main" val="22464049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04131D9D-3987-4743-ACA8-3340374092C6}" type="slidenum">
              <a:rPr lang="en-US"/>
              <a:pPr/>
              <a:t>6</a:t>
            </a:fld>
            <a:endParaRPr lang="en-US"/>
          </a:p>
        </p:txBody>
      </p:sp>
      <p:sp>
        <p:nvSpPr>
          <p:cNvPr id="43011" name="Rectangle 1026"/>
          <p:cNvSpPr>
            <a:spLocks noGrp="1" noRot="1" noChangeAspect="1" noChangeArrowheads="1"/>
          </p:cNvSpPr>
          <p:nvPr>
            <p:ph type="sldImg"/>
          </p:nvPr>
        </p:nvSpPr>
        <p:spPr>
          <a:xfrm>
            <a:off x="457200" y="720725"/>
            <a:ext cx="6400800" cy="3600450"/>
          </a:xfrm>
          <a:solidFill>
            <a:srgbClr val="FFFFFF"/>
          </a:solidFill>
          <a:ln/>
        </p:spPr>
      </p:sp>
      <p:sp>
        <p:nvSpPr>
          <p:cNvPr id="43012" name="Rectangle 1027"/>
          <p:cNvSpPr>
            <a:spLocks noGrp="1" noChangeArrowheads="1"/>
          </p:cNvSpPr>
          <p:nvPr>
            <p:ph type="body" idx="1"/>
          </p:nvPr>
        </p:nvSpPr>
        <p:spPr>
          <a:solidFill>
            <a:srgbClr val="FFFFFF"/>
          </a:solidFill>
          <a:ln>
            <a:solidFill>
              <a:srgbClr val="000000"/>
            </a:solidFill>
          </a:ln>
        </p:spPr>
        <p:txBody>
          <a:bodyPr/>
          <a:lstStyle/>
          <a:p>
            <a:endParaRPr lang="en-US"/>
          </a:p>
        </p:txBody>
      </p:sp>
    </p:spTree>
    <p:extLst>
      <p:ext uri="{BB962C8B-B14F-4D97-AF65-F5344CB8AC3E}">
        <p14:creationId xmlns:p14="http://schemas.microsoft.com/office/powerpoint/2010/main" val="4219460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67F4EB77-EF9A-D548-A1B8-FC40CBAEA682}" type="slidenum">
              <a:rPr lang="en-US"/>
              <a:pPr/>
              <a:t>7</a:t>
            </a:fld>
            <a:endParaRPr lang="en-US"/>
          </a:p>
        </p:txBody>
      </p:sp>
      <p:sp>
        <p:nvSpPr>
          <p:cNvPr id="45059" name="Rectangle 2"/>
          <p:cNvSpPr>
            <a:spLocks noGrp="1" noRot="1" noChangeAspect="1" noChangeArrowheads="1"/>
          </p:cNvSpPr>
          <p:nvPr>
            <p:ph type="sldImg"/>
          </p:nvPr>
        </p:nvSpPr>
        <p:spPr>
          <a:xfrm>
            <a:off x="457200" y="720725"/>
            <a:ext cx="6400800" cy="3600450"/>
          </a:xfrm>
          <a:solidFill>
            <a:srgbClr val="FFFFFF"/>
          </a:solidFill>
          <a:ln/>
        </p:spPr>
      </p:sp>
      <p:sp>
        <p:nvSpPr>
          <p:cNvPr id="45060" name="Rectangle 3"/>
          <p:cNvSpPr>
            <a:spLocks noGrp="1" noChangeArrowheads="1"/>
          </p:cNvSpPr>
          <p:nvPr>
            <p:ph type="body" idx="1"/>
          </p:nvPr>
        </p:nvSpPr>
        <p:spPr>
          <a:solidFill>
            <a:srgbClr val="FFFFFF"/>
          </a:solidFill>
          <a:ln>
            <a:solidFill>
              <a:srgbClr val="000000"/>
            </a:solidFill>
          </a:ln>
        </p:spPr>
        <p:txBody>
          <a:bodyPr/>
          <a:lstStyle/>
          <a:p>
            <a:r>
              <a:rPr lang="en-US" sz="1200" kern="1200" dirty="0">
                <a:solidFill>
                  <a:schemeClr val="tx1"/>
                </a:solidFill>
                <a:effectLst/>
                <a:latin typeface="+mn-lt"/>
                <a:ea typeface="+mn-ea"/>
                <a:cs typeface="+mn-cs"/>
              </a:rPr>
              <a:t>For example, the word </a:t>
            </a:r>
            <a:r>
              <a:rPr lang="en-US" sz="1200" i="1" kern="1200" dirty="0">
                <a:solidFill>
                  <a:schemeClr val="tx1"/>
                </a:solidFill>
                <a:effectLst/>
                <a:latin typeface="+mn-lt"/>
                <a:ea typeface="+mn-ea"/>
                <a:cs typeface="+mn-cs"/>
              </a:rPr>
              <a:t>H</a:t>
            </a:r>
            <a:r>
              <a:rPr lang="en-US" sz="1200" kern="1200" dirty="0">
                <a:solidFill>
                  <a:schemeClr val="tx1"/>
                </a:solidFill>
                <a:effectLst/>
                <a:latin typeface="+mn-lt"/>
                <a:ea typeface="+mn-ea"/>
                <a:cs typeface="+mn-cs"/>
              </a:rPr>
              <a:t>2</a:t>
            </a:r>
            <a:r>
              <a:rPr lang="en-US" sz="1200" i="1" kern="1200" dirty="0">
                <a:solidFill>
                  <a:schemeClr val="tx1"/>
                </a:solidFill>
                <a:effectLst/>
                <a:latin typeface="+mn-lt"/>
                <a:ea typeface="+mn-ea"/>
                <a:cs typeface="+mn-cs"/>
              </a:rPr>
              <a:t>O </a:t>
            </a:r>
            <a:r>
              <a:rPr lang="en-US" sz="1200" kern="1200" dirty="0">
                <a:solidFill>
                  <a:schemeClr val="tx1"/>
                </a:solidFill>
                <a:effectLst/>
                <a:latin typeface="+mn-lt"/>
                <a:ea typeface="+mn-ea"/>
                <a:cs typeface="+mn-cs"/>
              </a:rPr>
              <a:t>is used in scientific contexts and would be inappropriate in a surfing guide—</a:t>
            </a:r>
            <a:r>
              <a:rPr lang="en-US" sz="1200" i="1" kern="1200" dirty="0">
                <a:solidFill>
                  <a:schemeClr val="tx1"/>
                </a:solidFill>
                <a:effectLst/>
                <a:latin typeface="+mn-lt"/>
                <a:ea typeface="+mn-ea"/>
                <a:cs typeface="+mn-cs"/>
              </a:rPr>
              <a:t>water </a:t>
            </a:r>
            <a:r>
              <a:rPr lang="en-US" sz="1200" kern="1200" dirty="0">
                <a:solidFill>
                  <a:schemeClr val="tx1"/>
                </a:solidFill>
                <a:effectLst/>
                <a:latin typeface="+mn-lt"/>
                <a:ea typeface="+mn-ea"/>
                <a:cs typeface="+mn-cs"/>
              </a:rPr>
              <a:t>would be more appropriate— and this genre difference is part of the meaning of the word. In practice, the word </a:t>
            </a:r>
            <a:r>
              <a:rPr lang="en-US" sz="1200" i="1" kern="1200" dirty="0">
                <a:solidFill>
                  <a:schemeClr val="tx1"/>
                </a:solidFill>
                <a:effectLst/>
                <a:latin typeface="+mn-lt"/>
                <a:ea typeface="+mn-ea"/>
                <a:cs typeface="+mn-cs"/>
              </a:rPr>
              <a:t>synonym </a:t>
            </a:r>
            <a:r>
              <a:rPr lang="en-US" sz="1200" kern="1200" dirty="0">
                <a:solidFill>
                  <a:schemeClr val="tx1"/>
                </a:solidFill>
                <a:effectLst/>
                <a:latin typeface="+mn-lt"/>
                <a:ea typeface="+mn-ea"/>
                <a:cs typeface="+mn-cs"/>
              </a:rPr>
              <a:t>is therefore used to describe a relationship of approximate or rough synonymy. </a:t>
            </a:r>
            <a:endParaRPr lang="en-US" dirty="0"/>
          </a:p>
        </p:txBody>
      </p:sp>
    </p:spTree>
    <p:extLst>
      <p:ext uri="{BB962C8B-B14F-4D97-AF65-F5344CB8AC3E}">
        <p14:creationId xmlns:p14="http://schemas.microsoft.com/office/powerpoint/2010/main" val="38232778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While words don’t have many synonyms, most words do have lots of </a:t>
            </a:r>
            <a:r>
              <a:rPr lang="en-US" sz="1200" i="1" kern="1200" dirty="0">
                <a:solidFill>
                  <a:schemeClr val="tx1"/>
                </a:solidFill>
                <a:effectLst/>
                <a:latin typeface="+mn-lt"/>
                <a:ea typeface="+mn-ea"/>
                <a:cs typeface="+mn-cs"/>
              </a:rPr>
              <a:t>similar </a:t>
            </a:r>
            <a:r>
              <a:rPr lang="en-US" sz="1200" kern="1200" dirty="0">
                <a:solidFill>
                  <a:schemeClr val="tx1"/>
                </a:solidFill>
                <a:effectLst/>
                <a:latin typeface="+mn-lt"/>
                <a:ea typeface="+mn-ea"/>
                <a:cs typeface="+mn-cs"/>
              </a:rPr>
              <a:t>words. </a:t>
            </a:r>
            <a:r>
              <a:rPr lang="en-US" sz="1200" i="1" kern="1200" dirty="0">
                <a:solidFill>
                  <a:schemeClr val="tx1"/>
                </a:solidFill>
                <a:effectLst/>
                <a:latin typeface="+mn-lt"/>
                <a:ea typeface="+mn-ea"/>
                <a:cs typeface="+mn-cs"/>
              </a:rPr>
              <a:t>Cat </a:t>
            </a:r>
            <a:r>
              <a:rPr lang="en-US" sz="1200" kern="1200" dirty="0">
                <a:solidFill>
                  <a:schemeClr val="tx1"/>
                </a:solidFill>
                <a:effectLst/>
                <a:latin typeface="+mn-lt"/>
                <a:ea typeface="+mn-ea"/>
                <a:cs typeface="+mn-cs"/>
              </a:rPr>
              <a:t>is not a synonym of </a:t>
            </a:r>
            <a:r>
              <a:rPr lang="en-US" sz="1200" i="1" kern="1200" dirty="0">
                <a:solidFill>
                  <a:schemeClr val="tx1"/>
                </a:solidFill>
                <a:effectLst/>
                <a:latin typeface="+mn-lt"/>
                <a:ea typeface="+mn-ea"/>
                <a:cs typeface="+mn-cs"/>
              </a:rPr>
              <a:t>dog</a:t>
            </a:r>
            <a:r>
              <a:rPr lang="en-US" sz="1200" kern="1200" dirty="0">
                <a:solidFill>
                  <a:schemeClr val="tx1"/>
                </a:solidFill>
                <a:effectLst/>
                <a:latin typeface="+mn-lt"/>
                <a:ea typeface="+mn-ea"/>
                <a:cs typeface="+mn-cs"/>
              </a:rPr>
              <a:t>, but </a:t>
            </a:r>
            <a:r>
              <a:rPr lang="en-US" sz="1200" i="1" kern="1200" dirty="0">
                <a:solidFill>
                  <a:schemeClr val="tx1"/>
                </a:solidFill>
                <a:effectLst/>
                <a:latin typeface="+mn-lt"/>
                <a:ea typeface="+mn-ea"/>
                <a:cs typeface="+mn-cs"/>
              </a:rPr>
              <a:t>cats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dogs </a:t>
            </a:r>
            <a:r>
              <a:rPr lang="en-US" sz="1200" kern="1200" dirty="0">
                <a:solidFill>
                  <a:schemeClr val="tx1"/>
                </a:solidFill>
                <a:effectLst/>
                <a:latin typeface="+mn-lt"/>
                <a:ea typeface="+mn-ea"/>
                <a:cs typeface="+mn-cs"/>
              </a:rPr>
              <a:t>are certainly similar words. The notion of word </a:t>
            </a:r>
            <a:r>
              <a:rPr lang="en-US" sz="1200" b="0" kern="1200" dirty="0">
                <a:solidFill>
                  <a:schemeClr val="tx1"/>
                </a:solidFill>
                <a:effectLst/>
                <a:latin typeface="+mn-lt"/>
                <a:ea typeface="+mn-ea"/>
                <a:cs typeface="+mn-cs"/>
              </a:rPr>
              <a:t>similarity </a:t>
            </a:r>
            <a:r>
              <a:rPr lang="en-US" sz="1200" kern="1200" dirty="0">
                <a:solidFill>
                  <a:schemeClr val="tx1"/>
                </a:solidFill>
                <a:effectLst/>
                <a:latin typeface="+mn-lt"/>
                <a:ea typeface="+mn-ea"/>
                <a:cs typeface="+mn-cs"/>
              </a:rPr>
              <a:t>is very useful in larger semantic tasks. Know- </a:t>
            </a:r>
            <a:r>
              <a:rPr lang="en-US" sz="1200" kern="1200" dirty="0" err="1">
                <a:solidFill>
                  <a:schemeClr val="tx1"/>
                </a:solidFill>
                <a:effectLst/>
                <a:latin typeface="+mn-lt"/>
                <a:ea typeface="+mn-ea"/>
                <a:cs typeface="+mn-cs"/>
              </a:rPr>
              <a:t>ing</a:t>
            </a:r>
            <a:r>
              <a:rPr lang="en-US" sz="1200" kern="1200" dirty="0">
                <a:solidFill>
                  <a:schemeClr val="tx1"/>
                </a:solidFill>
                <a:effectLst/>
                <a:latin typeface="+mn-lt"/>
                <a:ea typeface="+mn-ea"/>
                <a:cs typeface="+mn-cs"/>
              </a:rPr>
              <a:t> how similar two words are can help in computing how similar the meaning of two phrases or sentences are, a very important component of natural language un- </a:t>
            </a:r>
            <a:r>
              <a:rPr lang="en-US" sz="1200" kern="1200" dirty="0" err="1">
                <a:solidFill>
                  <a:schemeClr val="tx1"/>
                </a:solidFill>
                <a:effectLst/>
                <a:latin typeface="+mn-lt"/>
                <a:ea typeface="+mn-ea"/>
                <a:cs typeface="+mn-cs"/>
              </a:rPr>
              <a:t>derstanding</a:t>
            </a:r>
            <a:r>
              <a:rPr lang="en-US" sz="1200" kern="1200" dirty="0">
                <a:solidFill>
                  <a:schemeClr val="tx1"/>
                </a:solidFill>
                <a:effectLst/>
                <a:latin typeface="+mn-lt"/>
                <a:ea typeface="+mn-ea"/>
                <a:cs typeface="+mn-cs"/>
              </a:rPr>
              <a:t> tasks like question answering, paraphrasing, and summarization. </a:t>
            </a: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8</a:t>
            </a:fld>
            <a:endParaRPr lang="en-US"/>
          </a:p>
        </p:txBody>
      </p:sp>
    </p:spTree>
    <p:extLst>
      <p:ext uri="{BB962C8B-B14F-4D97-AF65-F5344CB8AC3E}">
        <p14:creationId xmlns:p14="http://schemas.microsoft.com/office/powerpoint/2010/main" val="32280622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One way of getting values for word similarity is to ask humans to judge how similar one word is to another. A number of datasets have resulted from such experiments. For example the SimLex-999 dataset (Hill et al., 2015) gives values on a scale from 0 to 10, from near-synonyms (</a:t>
            </a:r>
            <a:r>
              <a:rPr lang="en-US" sz="1200" i="1" kern="1200" dirty="0">
                <a:solidFill>
                  <a:schemeClr val="tx1"/>
                </a:solidFill>
                <a:effectLst/>
                <a:latin typeface="+mn-lt"/>
                <a:ea typeface="+mn-ea"/>
                <a:cs typeface="+mn-cs"/>
              </a:rPr>
              <a:t>vanish</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disappear</a:t>
            </a:r>
            <a:r>
              <a:rPr lang="en-US" sz="1200" kern="1200" dirty="0">
                <a:solidFill>
                  <a:schemeClr val="tx1"/>
                </a:solidFill>
                <a:effectLst/>
                <a:latin typeface="+mn-lt"/>
                <a:ea typeface="+mn-ea"/>
                <a:cs typeface="+mn-cs"/>
              </a:rPr>
              <a:t>) to pairs that scarcely seem to have anything in common (</a:t>
            </a:r>
            <a:r>
              <a:rPr lang="en-US" sz="1200" i="1" kern="1200" dirty="0">
                <a:solidFill>
                  <a:schemeClr val="tx1"/>
                </a:solidFill>
                <a:effectLst/>
                <a:latin typeface="+mn-lt"/>
                <a:ea typeface="+mn-ea"/>
                <a:cs typeface="+mn-cs"/>
              </a:rPr>
              <a:t>hole</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agreement</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9</a:t>
            </a:fld>
            <a:endParaRPr lang="en-US"/>
          </a:p>
        </p:txBody>
      </p:sp>
    </p:spTree>
    <p:extLst>
      <p:ext uri="{BB962C8B-B14F-4D97-AF65-F5344CB8AC3E}">
        <p14:creationId xmlns:p14="http://schemas.microsoft.com/office/powerpoint/2010/main" val="28038978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meaning of two words can be related in ways other than similarity. One such class of connections is called word </a:t>
            </a:r>
            <a:r>
              <a:rPr lang="en-US" sz="1200" b="0" kern="1200" dirty="0">
                <a:solidFill>
                  <a:schemeClr val="tx1"/>
                </a:solidFill>
                <a:effectLst/>
                <a:latin typeface="+mn-lt"/>
                <a:ea typeface="+mn-ea"/>
                <a:cs typeface="+mn-cs"/>
              </a:rPr>
              <a:t>relatedness </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Budanitsky</a:t>
            </a:r>
            <a:r>
              <a:rPr lang="en-US" sz="1200" kern="1200" dirty="0">
                <a:solidFill>
                  <a:schemeClr val="tx1"/>
                </a:solidFill>
                <a:effectLst/>
                <a:latin typeface="+mn-lt"/>
                <a:ea typeface="+mn-ea"/>
                <a:cs typeface="+mn-cs"/>
              </a:rPr>
              <a:t> </a:t>
            </a:r>
            <a:endParaRPr lang="en-US" dirty="0"/>
          </a:p>
          <a:p>
            <a:r>
              <a:rPr lang="en-US" sz="1200" kern="1200" dirty="0">
                <a:solidFill>
                  <a:schemeClr val="tx1"/>
                </a:solidFill>
                <a:effectLst/>
                <a:latin typeface="+mn-lt"/>
                <a:ea typeface="+mn-ea"/>
                <a:cs typeface="+mn-cs"/>
              </a:rPr>
              <a:t>and Hirst, 2006), also traditionally called word </a:t>
            </a:r>
            <a:r>
              <a:rPr lang="en-US" sz="1200" b="0" kern="1200" dirty="0">
                <a:solidFill>
                  <a:schemeClr val="tx1"/>
                </a:solidFill>
                <a:effectLst/>
                <a:latin typeface="+mn-lt"/>
                <a:ea typeface="+mn-ea"/>
                <a:cs typeface="+mn-cs"/>
              </a:rPr>
              <a:t>association </a:t>
            </a:r>
            <a:r>
              <a:rPr lang="en-US" sz="1200" kern="1200" dirty="0">
                <a:solidFill>
                  <a:schemeClr val="tx1"/>
                </a:solidFill>
                <a:effectLst/>
                <a:latin typeface="+mn-lt"/>
                <a:ea typeface="+mn-ea"/>
                <a:cs typeface="+mn-cs"/>
              </a:rPr>
              <a:t>in psychology. </a:t>
            </a:r>
            <a:r>
              <a:rPr lang="en-US" sz="1200" b="1" kern="1200" dirty="0">
                <a:solidFill>
                  <a:schemeClr val="tx1"/>
                </a:solidFill>
                <a:effectLst/>
                <a:latin typeface="+mn-lt"/>
                <a:ea typeface="+mn-ea"/>
                <a:cs typeface="+mn-cs"/>
              </a:rPr>
              <a:t>Coffee</a:t>
            </a:r>
            <a:r>
              <a:rPr lang="en-US" sz="1200" kern="1200" dirty="0">
                <a:solidFill>
                  <a:schemeClr val="tx1"/>
                </a:solidFill>
                <a:effectLst/>
                <a:latin typeface="+mn-lt"/>
                <a:ea typeface="+mn-ea"/>
                <a:cs typeface="+mn-cs"/>
              </a:rPr>
              <a:t> is similar to </a:t>
            </a:r>
            <a:r>
              <a:rPr lang="en-US" sz="1200" b="1" kern="1200" dirty="0">
                <a:solidFill>
                  <a:schemeClr val="tx1"/>
                </a:solidFill>
                <a:effectLst/>
                <a:latin typeface="+mn-lt"/>
                <a:ea typeface="+mn-ea"/>
                <a:cs typeface="+mn-cs"/>
              </a:rPr>
              <a:t>tea</a:t>
            </a:r>
            <a:r>
              <a:rPr lang="en-US" sz="1200" kern="1200" dirty="0">
                <a:solidFill>
                  <a:schemeClr val="tx1"/>
                </a:solidFill>
                <a:effectLst/>
                <a:latin typeface="+mn-lt"/>
                <a:ea typeface="+mn-ea"/>
                <a:cs typeface="+mn-cs"/>
              </a:rPr>
              <a:t>.  But </a:t>
            </a:r>
            <a:r>
              <a:rPr lang="en-US" sz="1200" b="1" kern="1200" dirty="0">
                <a:solidFill>
                  <a:schemeClr val="tx1"/>
                </a:solidFill>
                <a:effectLst/>
                <a:latin typeface="+mn-lt"/>
                <a:ea typeface="+mn-ea"/>
                <a:cs typeface="+mn-cs"/>
              </a:rPr>
              <a:t>coffee</a:t>
            </a:r>
            <a:r>
              <a:rPr lang="en-US" sz="1200" kern="1200" dirty="0">
                <a:solidFill>
                  <a:schemeClr val="tx1"/>
                </a:solidFill>
                <a:effectLst/>
                <a:latin typeface="+mn-lt"/>
                <a:ea typeface="+mn-ea"/>
                <a:cs typeface="+mn-cs"/>
              </a:rPr>
              <a:t> is not similar to </a:t>
            </a:r>
            <a:r>
              <a:rPr lang="en-US" sz="1200" b="1" kern="1200" dirty="0">
                <a:solidFill>
                  <a:schemeClr val="tx1"/>
                </a:solidFill>
                <a:effectLst/>
                <a:latin typeface="+mn-lt"/>
                <a:ea typeface="+mn-ea"/>
                <a:cs typeface="+mn-cs"/>
              </a:rPr>
              <a:t>cup</a:t>
            </a:r>
            <a:r>
              <a:rPr lang="en-US" sz="1200" kern="1200" dirty="0">
                <a:solidFill>
                  <a:schemeClr val="tx1"/>
                </a:solidFill>
                <a:effectLst/>
                <a:latin typeface="+mn-lt"/>
                <a:ea typeface="+mn-ea"/>
                <a:cs typeface="+mn-cs"/>
              </a:rPr>
              <a:t>; they share practically no features (coffee is a plant or a beverage, while a cup is a manufactured object with a particular shape). But coffee and cup are clearly related; they are associated by co-participating in an everyday event (the event of drinking coffee out of a cup). Similarly </a:t>
            </a:r>
            <a:r>
              <a:rPr lang="en-US" sz="1200" i="1" kern="1200" dirty="0">
                <a:solidFill>
                  <a:schemeClr val="tx1"/>
                </a:solidFill>
                <a:effectLst/>
                <a:latin typeface="+mn-lt"/>
                <a:ea typeface="+mn-ea"/>
                <a:cs typeface="+mn-cs"/>
              </a:rPr>
              <a:t>scalpel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surgeon </a:t>
            </a:r>
            <a:r>
              <a:rPr lang="en-US" sz="1200" kern="1200" dirty="0">
                <a:solidFill>
                  <a:schemeClr val="tx1"/>
                </a:solidFill>
                <a:effectLst/>
                <a:latin typeface="+mn-lt"/>
                <a:ea typeface="+mn-ea"/>
                <a:cs typeface="+mn-cs"/>
              </a:rPr>
              <a:t>are not similar but are related </a:t>
            </a:r>
            <a:endParaRPr lang="en-US" dirty="0"/>
          </a:p>
          <a:p>
            <a:r>
              <a:rPr lang="en-US" sz="1200" kern="1200" dirty="0" err="1">
                <a:solidFill>
                  <a:schemeClr val="tx1"/>
                </a:solidFill>
                <a:effectLst/>
                <a:latin typeface="+mn-lt"/>
                <a:ea typeface="+mn-ea"/>
                <a:cs typeface="+mn-cs"/>
              </a:rPr>
              <a:t>eventively</a:t>
            </a:r>
            <a:r>
              <a:rPr lang="en-US" sz="1200" kern="1200" dirty="0">
                <a:solidFill>
                  <a:schemeClr val="tx1"/>
                </a:solidFill>
                <a:effectLst/>
                <a:latin typeface="+mn-lt"/>
                <a:ea typeface="+mn-ea"/>
                <a:cs typeface="+mn-cs"/>
              </a:rPr>
              <a:t> (a surgeon tends to make use of a scalpel).</a:t>
            </a:r>
            <a:br>
              <a:rPr lang="en-US" sz="1200" kern="1200" dirty="0">
                <a:solidFill>
                  <a:schemeClr val="tx1"/>
                </a:solidFill>
                <a:effectLst/>
                <a:latin typeface="+mn-lt"/>
                <a:ea typeface="+mn-ea"/>
                <a:cs typeface="+mn-cs"/>
              </a:rPr>
            </a:b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10</a:t>
            </a:fld>
            <a:endParaRPr lang="en-US"/>
          </a:p>
        </p:txBody>
      </p:sp>
    </p:spTree>
    <p:extLst>
      <p:ext uri="{BB962C8B-B14F-4D97-AF65-F5344CB8AC3E}">
        <p14:creationId xmlns:p14="http://schemas.microsoft.com/office/powerpoint/2010/main" val="17226940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One common kind of relatedness between words is if they belong to the same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semantic field</a:t>
            </a:r>
            <a:r>
              <a:rPr lang="en-US" sz="1200" kern="1200" dirty="0">
                <a:solidFill>
                  <a:schemeClr val="tx1"/>
                </a:solidFill>
                <a:effectLst/>
                <a:latin typeface="+mn-lt"/>
                <a:ea typeface="+mn-ea"/>
                <a:cs typeface="+mn-cs"/>
              </a:rPr>
              <a:t>. A semantic field is a set of words which cover a particular semantic domain and bear structured relations with each other. For example, words might be related by being in the semantic field of hospitals (</a:t>
            </a:r>
            <a:r>
              <a:rPr lang="en-US" sz="1200" i="1" kern="1200" dirty="0">
                <a:solidFill>
                  <a:schemeClr val="tx1"/>
                </a:solidFill>
                <a:effectLst/>
                <a:latin typeface="+mn-lt"/>
                <a:ea typeface="+mn-ea"/>
                <a:cs typeface="+mn-cs"/>
              </a:rPr>
              <a:t>surgeon</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scalpel</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nurse</a:t>
            </a:r>
            <a:r>
              <a:rPr lang="en-US" sz="1200"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anes</a:t>
            </a:r>
            <a:r>
              <a:rPr lang="en-US" sz="1200" i="1" kern="1200" dirty="0">
                <a:solidFill>
                  <a:schemeClr val="tx1"/>
                </a:solidFill>
                <a:effectLst/>
                <a:latin typeface="+mn-lt"/>
                <a:ea typeface="+mn-ea"/>
                <a:cs typeface="+mn-cs"/>
              </a:rPr>
              <a:t>- thetic</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hospital</a:t>
            </a:r>
            <a:r>
              <a:rPr lang="en-US" sz="1200" kern="1200" dirty="0">
                <a:solidFill>
                  <a:schemeClr val="tx1"/>
                </a:solidFill>
                <a:effectLst/>
                <a:latin typeface="+mn-lt"/>
                <a:ea typeface="+mn-ea"/>
                <a:cs typeface="+mn-cs"/>
              </a:rPr>
              <a:t>), restaurants (</a:t>
            </a:r>
            <a:r>
              <a:rPr lang="en-US" sz="1200" i="1" kern="1200" dirty="0">
                <a:solidFill>
                  <a:schemeClr val="tx1"/>
                </a:solidFill>
                <a:effectLst/>
                <a:latin typeface="+mn-lt"/>
                <a:ea typeface="+mn-ea"/>
                <a:cs typeface="+mn-cs"/>
              </a:rPr>
              <a:t>waiter</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menu</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plate</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food</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chef</a:t>
            </a:r>
            <a:r>
              <a:rPr lang="en-US" sz="1200" kern="1200" dirty="0">
                <a:solidFill>
                  <a:schemeClr val="tx1"/>
                </a:solidFill>
                <a:effectLst/>
                <a:latin typeface="+mn-lt"/>
                <a:ea typeface="+mn-ea"/>
                <a:cs typeface="+mn-cs"/>
              </a:rPr>
              <a:t>), or houses (</a:t>
            </a:r>
            <a:r>
              <a:rPr lang="en-US" sz="1200" i="1" kern="1200" dirty="0">
                <a:solidFill>
                  <a:schemeClr val="tx1"/>
                </a:solidFill>
                <a:effectLst/>
                <a:latin typeface="+mn-lt"/>
                <a:ea typeface="+mn-ea"/>
                <a:cs typeface="+mn-cs"/>
              </a:rPr>
              <a:t>door</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roof</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kitchen</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family</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bed</a:t>
            </a:r>
            <a:r>
              <a:rPr lang="en-US" sz="1200" kern="1200" dirty="0">
                <a:solidFill>
                  <a:schemeClr val="tx1"/>
                </a:solidFill>
                <a:effectLst/>
                <a:latin typeface="+mn-lt"/>
                <a:ea typeface="+mn-ea"/>
                <a:cs typeface="+mn-cs"/>
              </a:rPr>
              <a:t>). </a:t>
            </a: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11</a:t>
            </a:fld>
            <a:endParaRPr lang="en-US"/>
          </a:p>
        </p:txBody>
      </p:sp>
    </p:spTree>
    <p:extLst>
      <p:ext uri="{BB962C8B-B14F-4D97-AF65-F5344CB8AC3E}">
        <p14:creationId xmlns:p14="http://schemas.microsoft.com/office/powerpoint/2010/main" val="25582301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0AAF7090-B501-694D-8635-028277A3FDB6}" type="slidenum">
              <a:rPr lang="en-US"/>
              <a:pPr/>
              <a:t>12</a:t>
            </a:fld>
            <a:endParaRPr lang="en-US"/>
          </a:p>
        </p:txBody>
      </p:sp>
      <p:sp>
        <p:nvSpPr>
          <p:cNvPr id="49155" name="Rectangle 1026"/>
          <p:cNvSpPr>
            <a:spLocks noGrp="1" noRot="1" noChangeAspect="1" noChangeArrowheads="1"/>
          </p:cNvSpPr>
          <p:nvPr>
            <p:ph type="sldImg"/>
          </p:nvPr>
        </p:nvSpPr>
        <p:spPr>
          <a:xfrm>
            <a:off x="457200" y="720725"/>
            <a:ext cx="6400800" cy="3600450"/>
          </a:xfrm>
          <a:solidFill>
            <a:srgbClr val="FFFFFF"/>
          </a:solidFill>
          <a:ln/>
        </p:spPr>
      </p:sp>
      <p:sp>
        <p:nvSpPr>
          <p:cNvPr id="49156" name="Rectangle 1027"/>
          <p:cNvSpPr>
            <a:spLocks noGrp="1" noChangeArrowheads="1"/>
          </p:cNvSpPr>
          <p:nvPr>
            <p:ph type="body" idx="1"/>
          </p:nvPr>
        </p:nvSpPr>
        <p:spPr>
          <a:solidFill>
            <a:srgbClr val="FFFFFF"/>
          </a:solidFill>
          <a:ln>
            <a:solidFill>
              <a:srgbClr val="000000"/>
            </a:solidFill>
          </a:ln>
        </p:spPr>
        <p:txBody>
          <a:bodyPr/>
          <a:lstStyle/>
          <a:p>
            <a:endParaRPr lang="en-US"/>
          </a:p>
        </p:txBody>
      </p:sp>
    </p:spTree>
    <p:extLst>
      <p:ext uri="{BB962C8B-B14F-4D97-AF65-F5344CB8AC3E}">
        <p14:creationId xmlns:p14="http://schemas.microsoft.com/office/powerpoint/2010/main" val="37436946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Finally, words have </a:t>
            </a:r>
            <a:r>
              <a:rPr lang="en-US" sz="1200" b="0" i="1" kern="1200" dirty="0">
                <a:solidFill>
                  <a:schemeClr val="tx1"/>
                </a:solidFill>
                <a:effectLst/>
                <a:latin typeface="+mn-lt"/>
                <a:ea typeface="+mn-ea"/>
                <a:cs typeface="+mn-cs"/>
              </a:rPr>
              <a:t>affective meanings </a:t>
            </a:r>
            <a:r>
              <a:rPr lang="en-US" sz="1200" b="0" kern="1200" dirty="0">
                <a:solidFill>
                  <a:schemeClr val="tx1"/>
                </a:solidFill>
                <a:effectLst/>
                <a:latin typeface="+mn-lt"/>
                <a:ea typeface="+mn-ea"/>
                <a:cs typeface="+mn-cs"/>
              </a:rPr>
              <a:t>or connotations. The word </a:t>
            </a:r>
            <a:r>
              <a:rPr lang="en-US" sz="1200" b="0" i="1" kern="1200" dirty="0">
                <a:solidFill>
                  <a:schemeClr val="tx1"/>
                </a:solidFill>
                <a:effectLst/>
                <a:latin typeface="+mn-lt"/>
                <a:ea typeface="+mn-ea"/>
                <a:cs typeface="+mn-cs"/>
              </a:rPr>
              <a:t>connotation </a:t>
            </a:r>
            <a:r>
              <a:rPr lang="en-US" sz="1200" b="0" kern="1200" dirty="0">
                <a:solidFill>
                  <a:schemeClr val="tx1"/>
                </a:solidFill>
                <a:effectLst/>
                <a:latin typeface="+mn-lt"/>
                <a:ea typeface="+mn-ea"/>
                <a:cs typeface="+mn-cs"/>
              </a:rPr>
              <a:t>has different meanings in different fields, but here we use it to mean the aspects of a word’s meaning that are related to a writer or reader’s emotions, sentiment, opinions, or evaluations. For example some words have positive </a:t>
            </a:r>
            <a:r>
              <a:rPr lang="en-US" sz="1200" b="0" kern="1200" dirty="0" err="1">
                <a:solidFill>
                  <a:schemeClr val="tx1"/>
                </a:solidFill>
                <a:effectLst/>
                <a:latin typeface="+mn-lt"/>
                <a:ea typeface="+mn-ea"/>
                <a:cs typeface="+mn-cs"/>
              </a:rPr>
              <a:t>conno</a:t>
            </a:r>
            <a:r>
              <a:rPr lang="en-US" sz="1200" b="0" kern="1200" dirty="0">
                <a:solidFill>
                  <a:schemeClr val="tx1"/>
                </a:solidFill>
                <a:effectLst/>
                <a:latin typeface="+mn-lt"/>
                <a:ea typeface="+mn-ea"/>
                <a:cs typeface="+mn-cs"/>
              </a:rPr>
              <a:t>- </a:t>
            </a:r>
            <a:r>
              <a:rPr lang="en-US" sz="1200" b="0" kern="1200" dirty="0" err="1">
                <a:solidFill>
                  <a:schemeClr val="tx1"/>
                </a:solidFill>
                <a:effectLst/>
                <a:latin typeface="+mn-lt"/>
                <a:ea typeface="+mn-ea"/>
                <a:cs typeface="+mn-cs"/>
              </a:rPr>
              <a:t>tations</a:t>
            </a:r>
            <a:r>
              <a:rPr lang="en-US" sz="1200" b="0" kern="1200" dirty="0">
                <a:solidFill>
                  <a:schemeClr val="tx1"/>
                </a:solidFill>
                <a:effectLst/>
                <a:latin typeface="+mn-lt"/>
                <a:ea typeface="+mn-ea"/>
                <a:cs typeface="+mn-cs"/>
              </a:rPr>
              <a:t> (</a:t>
            </a:r>
            <a:r>
              <a:rPr lang="en-US" sz="1200" b="0" i="1" kern="1200" dirty="0">
                <a:solidFill>
                  <a:schemeClr val="tx1"/>
                </a:solidFill>
                <a:effectLst/>
                <a:latin typeface="+mn-lt"/>
                <a:ea typeface="+mn-ea"/>
                <a:cs typeface="+mn-cs"/>
              </a:rPr>
              <a:t>happy</a:t>
            </a:r>
            <a:r>
              <a:rPr lang="en-US" sz="1200" b="0" kern="1200" dirty="0">
                <a:solidFill>
                  <a:schemeClr val="tx1"/>
                </a:solidFill>
                <a:effectLst/>
                <a:latin typeface="+mn-lt"/>
                <a:ea typeface="+mn-ea"/>
                <a:cs typeface="+mn-cs"/>
              </a:rPr>
              <a:t>) while others have negative connotations (</a:t>
            </a:r>
            <a:r>
              <a:rPr lang="en-US" sz="1200" b="0" i="1" kern="1200" dirty="0">
                <a:solidFill>
                  <a:schemeClr val="tx1"/>
                </a:solidFill>
                <a:effectLst/>
                <a:latin typeface="+mn-lt"/>
                <a:ea typeface="+mn-ea"/>
                <a:cs typeface="+mn-cs"/>
              </a:rPr>
              <a:t>sad</a:t>
            </a:r>
            <a:r>
              <a:rPr lang="en-US" sz="1200" b="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Even words whose meanings are similar in other ways can vary in connotation; consider the difference in connotations between </a:t>
            </a:r>
            <a:r>
              <a:rPr lang="en-US" sz="1200" i="1" kern="1200" dirty="0">
                <a:solidFill>
                  <a:schemeClr val="tx1"/>
                </a:solidFill>
                <a:effectLst/>
                <a:latin typeface="+mn-lt"/>
                <a:ea typeface="+mn-ea"/>
                <a:cs typeface="+mn-cs"/>
              </a:rPr>
              <a:t>fake</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knockoff</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forgery</a:t>
            </a:r>
            <a:r>
              <a:rPr lang="en-US" sz="1200" kern="1200" dirty="0">
                <a:solidFill>
                  <a:schemeClr val="tx1"/>
                </a:solidFill>
                <a:effectLst/>
                <a:latin typeface="+mn-lt"/>
                <a:ea typeface="+mn-ea"/>
                <a:cs typeface="+mn-cs"/>
              </a:rPr>
              <a:t>, on the one hand, and </a:t>
            </a:r>
            <a:r>
              <a:rPr lang="en-US" sz="1200" i="1" kern="1200" dirty="0">
                <a:solidFill>
                  <a:schemeClr val="tx1"/>
                </a:solidFill>
                <a:effectLst/>
                <a:latin typeface="+mn-lt"/>
                <a:ea typeface="+mn-ea"/>
                <a:cs typeface="+mn-cs"/>
              </a:rPr>
              <a:t>copy</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replica</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reproduction </a:t>
            </a:r>
            <a:r>
              <a:rPr lang="en-US" sz="1200" kern="1200" dirty="0">
                <a:solidFill>
                  <a:schemeClr val="tx1"/>
                </a:solidFill>
                <a:effectLst/>
                <a:latin typeface="+mn-lt"/>
                <a:ea typeface="+mn-ea"/>
                <a:cs typeface="+mn-cs"/>
              </a:rPr>
              <a:t>on the other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Some words describe positive evaluation (</a:t>
            </a:r>
            <a:r>
              <a:rPr lang="en-US" sz="1200" i="1" kern="1200" dirty="0">
                <a:solidFill>
                  <a:schemeClr val="tx1"/>
                </a:solidFill>
                <a:effectLst/>
                <a:latin typeface="+mn-lt"/>
                <a:ea typeface="+mn-ea"/>
                <a:cs typeface="+mn-cs"/>
              </a:rPr>
              <a:t>great</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love</a:t>
            </a:r>
            <a:r>
              <a:rPr lang="en-US" sz="1200" kern="1200" dirty="0">
                <a:solidFill>
                  <a:schemeClr val="tx1"/>
                </a:solidFill>
                <a:effectLst/>
                <a:latin typeface="+mn-lt"/>
                <a:ea typeface="+mn-ea"/>
                <a:cs typeface="+mn-cs"/>
              </a:rPr>
              <a:t>) and others neg- </a:t>
            </a:r>
            <a:r>
              <a:rPr lang="en-US" sz="1200" kern="1200" dirty="0" err="1">
                <a:solidFill>
                  <a:schemeClr val="tx1"/>
                </a:solidFill>
                <a:effectLst/>
                <a:latin typeface="+mn-lt"/>
                <a:ea typeface="+mn-ea"/>
                <a:cs typeface="+mn-cs"/>
              </a:rPr>
              <a:t>ative</a:t>
            </a:r>
            <a:r>
              <a:rPr lang="en-US" sz="1200" kern="1200" dirty="0">
                <a:solidFill>
                  <a:schemeClr val="tx1"/>
                </a:solidFill>
                <a:effectLst/>
                <a:latin typeface="+mn-lt"/>
                <a:ea typeface="+mn-ea"/>
                <a:cs typeface="+mn-cs"/>
              </a:rPr>
              <a:t> evaluation (</a:t>
            </a:r>
            <a:r>
              <a:rPr lang="en-US" sz="1200" i="1" kern="1200" dirty="0">
                <a:solidFill>
                  <a:schemeClr val="tx1"/>
                </a:solidFill>
                <a:effectLst/>
                <a:latin typeface="+mn-lt"/>
                <a:ea typeface="+mn-ea"/>
                <a:cs typeface="+mn-cs"/>
              </a:rPr>
              <a:t>terrible</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hate</a:t>
            </a:r>
            <a:r>
              <a:rPr lang="en-US" sz="1200" kern="1200" dirty="0">
                <a:solidFill>
                  <a:schemeClr val="tx1"/>
                </a:solidFill>
                <a:effectLst/>
                <a:latin typeface="+mn-lt"/>
                <a:ea typeface="+mn-ea"/>
                <a:cs typeface="+mn-cs"/>
              </a:rPr>
              <a:t>). Positive or negative evaluation language is called </a:t>
            </a:r>
            <a:r>
              <a:rPr lang="en-US" sz="1200" b="0" kern="1200" dirty="0">
                <a:solidFill>
                  <a:schemeClr val="tx1"/>
                </a:solidFill>
                <a:effectLst/>
                <a:latin typeface="+mn-lt"/>
                <a:ea typeface="+mn-ea"/>
                <a:cs typeface="+mn-cs"/>
              </a:rPr>
              <a:t>sentiment</a:t>
            </a:r>
            <a:r>
              <a:rPr lang="en-US" sz="1200" kern="1200" dirty="0">
                <a:solidFill>
                  <a:schemeClr val="tx1"/>
                </a:solidFill>
                <a:effectLst/>
                <a:latin typeface="+mn-lt"/>
                <a:ea typeface="+mn-ea"/>
                <a:cs typeface="+mn-cs"/>
              </a:rPr>
              <a:t>, as we saw already, and word sentiment plays a role in important tasks like sentiment analysis, stance detection, and applications of NLP to the </a:t>
            </a:r>
            <a:r>
              <a:rPr lang="en-US" sz="1200" kern="1200" dirty="0" err="1">
                <a:solidFill>
                  <a:schemeClr val="tx1"/>
                </a:solidFill>
                <a:effectLst/>
                <a:latin typeface="+mn-lt"/>
                <a:ea typeface="+mn-ea"/>
                <a:cs typeface="+mn-cs"/>
              </a:rPr>
              <a:t>lan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guage</a:t>
            </a:r>
            <a:r>
              <a:rPr lang="en-US" sz="1200" kern="1200" dirty="0">
                <a:solidFill>
                  <a:schemeClr val="tx1"/>
                </a:solidFill>
                <a:effectLst/>
                <a:latin typeface="+mn-lt"/>
                <a:ea typeface="+mn-ea"/>
                <a:cs typeface="+mn-cs"/>
              </a:rPr>
              <a:t> of politics and consumer reviews.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13</a:t>
            </a:fld>
            <a:endParaRPr lang="en-US"/>
          </a:p>
        </p:txBody>
      </p:sp>
    </p:spTree>
    <p:extLst>
      <p:ext uri="{BB962C8B-B14F-4D97-AF65-F5344CB8AC3E}">
        <p14:creationId xmlns:p14="http://schemas.microsoft.com/office/powerpoint/2010/main" val="19784030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Vector semantics </a:t>
            </a:r>
            <a:r>
              <a:rPr lang="en-US" sz="1200" kern="1200" dirty="0">
                <a:solidFill>
                  <a:schemeClr val="tx1"/>
                </a:solidFill>
                <a:effectLst/>
                <a:latin typeface="+mn-lt"/>
                <a:ea typeface="+mn-ea"/>
                <a:cs typeface="+mn-cs"/>
              </a:rPr>
              <a:t>is the standard way to represent word meaning in NLP, helping us model many of the aspects of word meaning we saw in the previous section. The roots of the model lie in the 1950s when two big ideas converged: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15</a:t>
            </a:fld>
            <a:endParaRPr lang="en-US"/>
          </a:p>
        </p:txBody>
      </p:sp>
    </p:spTree>
    <p:extLst>
      <p:ext uri="{BB962C8B-B14F-4D97-AF65-F5344CB8AC3E}">
        <p14:creationId xmlns:p14="http://schemas.microsoft.com/office/powerpoint/2010/main" val="42532113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linguists like </a:t>
            </a:r>
            <a:r>
              <a:rPr lang="en-US" sz="1200" kern="1200" dirty="0" err="1">
                <a:solidFill>
                  <a:schemeClr val="tx1"/>
                </a:solidFill>
                <a:effectLst/>
                <a:latin typeface="+mn-lt"/>
                <a:ea typeface="+mn-ea"/>
                <a:cs typeface="+mn-cs"/>
              </a:rPr>
              <a:t>Joos</a:t>
            </a:r>
            <a:r>
              <a:rPr lang="en-US" sz="1200" kern="1200" dirty="0">
                <a:solidFill>
                  <a:schemeClr val="tx1"/>
                </a:solidFill>
                <a:effectLst/>
                <a:latin typeface="+mn-lt"/>
                <a:ea typeface="+mn-ea"/>
                <a:cs typeface="+mn-cs"/>
              </a:rPr>
              <a:t> (1950), Harris (1954), and Firth (1957) had the related idea of defining the meaning of a word by its </a:t>
            </a:r>
            <a:r>
              <a:rPr lang="en-US" sz="1200" b="0" kern="1200" dirty="0">
                <a:solidFill>
                  <a:schemeClr val="tx1"/>
                </a:solidFill>
                <a:effectLst/>
                <a:latin typeface="+mn-lt"/>
                <a:ea typeface="+mn-ea"/>
                <a:cs typeface="+mn-cs"/>
              </a:rPr>
              <a:t>distribution </a:t>
            </a:r>
            <a:r>
              <a:rPr lang="en-US" sz="1200" kern="1200" dirty="0">
                <a:solidFill>
                  <a:schemeClr val="tx1"/>
                </a:solidFill>
                <a:effectLst/>
                <a:latin typeface="+mn-lt"/>
                <a:ea typeface="+mn-ea"/>
                <a:cs typeface="+mn-cs"/>
              </a:rPr>
              <a:t>in language use, meaning its neighboring words or grammatical environments.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16</a:t>
            </a:fld>
            <a:endParaRPr lang="en-US"/>
          </a:p>
        </p:txBody>
      </p:sp>
    </p:spTree>
    <p:extLst>
      <p:ext uri="{BB962C8B-B14F-4D97-AF65-F5344CB8AC3E}">
        <p14:creationId xmlns:p14="http://schemas.microsoft.com/office/powerpoint/2010/main" val="22999911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For example, suppose you didn’t know the meaning of the word </a:t>
            </a:r>
            <a:r>
              <a:rPr lang="en-US" sz="1200" i="1" kern="1200" dirty="0" err="1">
                <a:solidFill>
                  <a:schemeClr val="tx1"/>
                </a:solidFill>
                <a:effectLst/>
                <a:latin typeface="+mn-lt"/>
                <a:ea typeface="+mn-ea"/>
                <a:cs typeface="+mn-cs"/>
              </a:rPr>
              <a:t>ongchoi</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 recent borrowing from Cantonese) but you see it in the following contexts: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 can do the same thing computationally by just counting words in the context of </a:t>
            </a:r>
            <a:r>
              <a:rPr lang="en-US" sz="1200" i="1" kern="1200" dirty="0" err="1">
                <a:solidFill>
                  <a:schemeClr val="tx1"/>
                </a:solidFill>
                <a:effectLst/>
                <a:latin typeface="+mn-lt"/>
                <a:ea typeface="+mn-ea"/>
                <a:cs typeface="+mn-cs"/>
              </a:rPr>
              <a:t>ongchoi</a:t>
            </a:r>
            <a:r>
              <a:rPr lang="en-US" sz="1200" kern="1200" dirty="0">
                <a:solidFill>
                  <a:schemeClr val="tx1"/>
                </a:solidFill>
                <a:effectLst/>
                <a:latin typeface="+mn-lt"/>
                <a:ea typeface="+mn-ea"/>
                <a:cs typeface="+mn-cs"/>
              </a:rPr>
              <a:t>.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17</a:t>
            </a:fld>
            <a:endParaRPr lang="en-US"/>
          </a:p>
        </p:txBody>
      </p:sp>
    </p:spTree>
    <p:extLst>
      <p:ext uri="{BB962C8B-B14F-4D97-AF65-F5344CB8AC3E}">
        <p14:creationId xmlns:p14="http://schemas.microsoft.com/office/powerpoint/2010/main" val="14616124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Here's a picture of </a:t>
            </a:r>
            <a:r>
              <a:rPr lang="en-US" dirty="0" err="1"/>
              <a:t>ongchoi</a:t>
            </a:r>
            <a:r>
              <a:rPr lang="en-US" dirty="0"/>
              <a:t> for you food fans</a:t>
            </a:r>
          </a:p>
        </p:txBody>
      </p:sp>
      <p:sp>
        <p:nvSpPr>
          <p:cNvPr id="4" name="Slide Number Placeholder 3"/>
          <p:cNvSpPr>
            <a:spLocks noGrp="1"/>
          </p:cNvSpPr>
          <p:nvPr>
            <p:ph type="sldNum" sz="quarter" idx="5"/>
          </p:nvPr>
        </p:nvSpPr>
        <p:spPr/>
        <p:txBody>
          <a:bodyPr/>
          <a:lstStyle/>
          <a:p>
            <a:fld id="{EE707532-839C-41A2-9E71-D5288AEAE66A}" type="slidenum">
              <a:rPr lang="en-US" smtClean="0"/>
              <a:pPr/>
              <a:t>18</a:t>
            </a:fld>
            <a:endParaRPr lang="en-US"/>
          </a:p>
        </p:txBody>
      </p:sp>
    </p:spTree>
    <p:extLst>
      <p:ext uri="{BB962C8B-B14F-4D97-AF65-F5344CB8AC3E}">
        <p14:creationId xmlns:p14="http://schemas.microsoft.com/office/powerpoint/2010/main" val="10856001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we can express this first intuition as Idea 1:</a:t>
            </a:r>
          </a:p>
        </p:txBody>
      </p:sp>
      <p:sp>
        <p:nvSpPr>
          <p:cNvPr id="4" name="Slide Number Placeholder 3"/>
          <p:cNvSpPr>
            <a:spLocks noGrp="1"/>
          </p:cNvSpPr>
          <p:nvPr>
            <p:ph type="sldNum" sz="quarter" idx="5"/>
          </p:nvPr>
        </p:nvSpPr>
        <p:spPr/>
        <p:txBody>
          <a:bodyPr/>
          <a:lstStyle/>
          <a:p>
            <a:fld id="{EE707532-839C-41A2-9E71-D5288AEAE66A}" type="slidenum">
              <a:rPr lang="en-US" smtClean="0"/>
              <a:pPr/>
              <a:t>19</a:t>
            </a:fld>
            <a:endParaRPr lang="en-US"/>
          </a:p>
        </p:txBody>
      </p:sp>
    </p:spTree>
    <p:extLst>
      <p:ext uri="{BB962C8B-B14F-4D97-AF65-F5344CB8AC3E}">
        <p14:creationId xmlns:p14="http://schemas.microsoft.com/office/powerpoint/2010/main" val="36004944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And the second idea is Osgood’s (1957) idea mentioned in the prior lecture, in which the connotation of a word is represented by 3 numbers, it's valence, arousal, and dominance.  That means we are essentially  representing a word's connotation by a point in three-dimensional space!  But suppose we represent more than just a word's connotation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20</a:t>
            </a:fld>
            <a:endParaRPr lang="en-US"/>
          </a:p>
        </p:txBody>
      </p:sp>
    </p:spTree>
    <p:extLst>
      <p:ext uri="{BB962C8B-B14F-4D97-AF65-F5344CB8AC3E}">
        <p14:creationId xmlns:p14="http://schemas.microsoft.com/office/powerpoint/2010/main" val="26364877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we're going to combine these two ideas: </a:t>
            </a:r>
          </a:p>
        </p:txBody>
      </p:sp>
      <p:sp>
        <p:nvSpPr>
          <p:cNvPr id="4" name="Slide Number Placeholder 3"/>
          <p:cNvSpPr>
            <a:spLocks noGrp="1"/>
          </p:cNvSpPr>
          <p:nvPr>
            <p:ph type="sldNum" sz="quarter" idx="5"/>
          </p:nvPr>
        </p:nvSpPr>
        <p:spPr/>
        <p:txBody>
          <a:bodyPr/>
          <a:lstStyle/>
          <a:p>
            <a:fld id="{EE707532-839C-41A2-9E71-D5288AEAE66A}" type="slidenum">
              <a:rPr lang="en-US" smtClean="0"/>
              <a:pPr/>
              <a:t>21</a:t>
            </a:fld>
            <a:endParaRPr lang="en-US"/>
          </a:p>
        </p:txBody>
      </p:sp>
    </p:spTree>
    <p:extLst>
      <p:ext uri="{BB962C8B-B14F-4D97-AF65-F5344CB8AC3E}">
        <p14:creationId xmlns:p14="http://schemas.microsoft.com/office/powerpoint/2010/main" val="25942635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vector semantics, we define meaning as a point in space based on distribution.  Each word is a vector, not just a string like "good" or an index like "w_45". Similar words are nearby in semantic space, and, crucially, as we'll see, we build this space automatically by seeing which words are nearby in text. Here we see shows a visualization of embeddings learned for sentiment analysis, showing the location of selected words projected down from 60-dimensional space into a two dimensional space. Notice the distinct regions containing positive words, negative words, and neutral function words.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22</a:t>
            </a:fld>
            <a:endParaRPr lang="en-US"/>
          </a:p>
        </p:txBody>
      </p:sp>
    </p:spTree>
    <p:extLst>
      <p:ext uri="{BB962C8B-B14F-4D97-AF65-F5344CB8AC3E}">
        <p14:creationId xmlns:p14="http://schemas.microsoft.com/office/powerpoint/2010/main" val="33127447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Imagine we have a collection of documents, such as all the works of Shakespeare. We can represent documents in such a collection by a </a:t>
            </a:r>
            <a:r>
              <a:rPr lang="en-US" sz="1200" b="0" kern="1200" dirty="0">
                <a:solidFill>
                  <a:schemeClr val="tx1"/>
                </a:solidFill>
                <a:effectLst/>
                <a:latin typeface="+mn-lt"/>
                <a:ea typeface="+mn-ea"/>
                <a:cs typeface="+mn-cs"/>
              </a:rPr>
              <a:t>term-document matrix</a:t>
            </a:r>
            <a:r>
              <a:rPr lang="en-US" sz="1200" kern="1200" dirty="0">
                <a:solidFill>
                  <a:schemeClr val="tx1"/>
                </a:solidFill>
                <a:effectLst/>
                <a:latin typeface="+mn-lt"/>
                <a:ea typeface="+mn-ea"/>
                <a:cs typeface="+mn-cs"/>
              </a:rPr>
              <a:t>, in which each row represents a word in the vocabulary and each column represents a document from the collection. Here's a small selection from a term-document matrix showing the occurrence of four words in four plays by Shakespeare. Each cell in this matrix represents the number of times a particular word (defined by the row) occurs in a particular document (defined by the column). Thus </a:t>
            </a:r>
            <a:r>
              <a:rPr lang="en-US" sz="1200" i="1" kern="1200" dirty="0">
                <a:solidFill>
                  <a:schemeClr val="tx1"/>
                </a:solidFill>
                <a:effectLst/>
                <a:latin typeface="+mn-lt"/>
                <a:ea typeface="+mn-ea"/>
                <a:cs typeface="+mn-cs"/>
              </a:rPr>
              <a:t>fool </a:t>
            </a:r>
            <a:r>
              <a:rPr lang="en-US" sz="1200" kern="1200" dirty="0">
                <a:solidFill>
                  <a:schemeClr val="tx1"/>
                </a:solidFill>
                <a:effectLst/>
                <a:latin typeface="+mn-lt"/>
                <a:ea typeface="+mn-ea"/>
                <a:cs typeface="+mn-cs"/>
              </a:rPr>
              <a:t>appeared 58 times in </a:t>
            </a:r>
            <a:r>
              <a:rPr lang="en-US" sz="1200" i="1" kern="1200" dirty="0">
                <a:solidFill>
                  <a:schemeClr val="tx1"/>
                </a:solidFill>
                <a:effectLst/>
                <a:latin typeface="+mn-lt"/>
                <a:ea typeface="+mn-ea"/>
                <a:cs typeface="+mn-cs"/>
              </a:rPr>
              <a:t>Twelfth Night</a:t>
            </a:r>
            <a:r>
              <a:rPr lang="en-US" sz="1200" kern="1200" dirty="0">
                <a:solidFill>
                  <a:schemeClr val="tx1"/>
                </a:solidFill>
                <a:effectLst/>
                <a:latin typeface="+mn-lt"/>
                <a:ea typeface="+mn-ea"/>
                <a:cs typeface="+mn-cs"/>
              </a:rPr>
              <a:t>. We can think of each column as a vector representing for a document as a point in |</a:t>
            </a:r>
            <a:r>
              <a:rPr lang="en-US" sz="1200" i="1" kern="1200" dirty="0">
                <a:solidFill>
                  <a:schemeClr val="tx1"/>
                </a:solidFill>
                <a:effectLst/>
                <a:latin typeface="+mn-lt"/>
                <a:ea typeface="+mn-ea"/>
                <a:cs typeface="+mn-cs"/>
              </a:rPr>
              <a:t>V </a:t>
            </a:r>
            <a:r>
              <a:rPr lang="en-US" sz="1200" kern="1200" dirty="0">
                <a:solidFill>
                  <a:schemeClr val="tx1"/>
                </a:solidFill>
                <a:effectLst/>
                <a:latin typeface="+mn-lt"/>
                <a:ea typeface="+mn-ea"/>
                <a:cs typeface="+mn-cs"/>
              </a:rPr>
              <a:t>|-dimensional space; thus the documents in here are points in 4-dimensional space.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27</a:t>
            </a:fld>
            <a:endParaRPr lang="en-US"/>
          </a:p>
        </p:txBody>
      </p:sp>
    </p:spTree>
    <p:extLst>
      <p:ext uri="{BB962C8B-B14F-4D97-AF65-F5344CB8AC3E}">
        <p14:creationId xmlns:p14="http://schemas.microsoft.com/office/powerpoint/2010/main" val="16403864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 spatial visualization of the document vectors for the four Shakespeare play documents, showing just two of the dimensions, corresponding to the words </a:t>
            </a:r>
            <a:r>
              <a:rPr lang="en-US" sz="1200" i="1" kern="1200" dirty="0">
                <a:solidFill>
                  <a:schemeClr val="tx1"/>
                </a:solidFill>
                <a:effectLst/>
                <a:latin typeface="+mn-lt"/>
                <a:ea typeface="+mn-ea"/>
                <a:cs typeface="+mn-cs"/>
              </a:rPr>
              <a:t>battle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fool</a:t>
            </a:r>
            <a:r>
              <a:rPr lang="en-US" sz="1200" kern="1200" dirty="0">
                <a:solidFill>
                  <a:schemeClr val="tx1"/>
                </a:solidFill>
                <a:effectLst/>
                <a:latin typeface="+mn-lt"/>
                <a:ea typeface="+mn-ea"/>
                <a:cs typeface="+mn-cs"/>
              </a:rPr>
              <a:t>. The comedies have high values for the </a:t>
            </a:r>
            <a:r>
              <a:rPr lang="en-US" sz="1200" i="1" kern="1200" dirty="0">
                <a:solidFill>
                  <a:schemeClr val="tx1"/>
                </a:solidFill>
                <a:effectLst/>
                <a:latin typeface="+mn-lt"/>
                <a:ea typeface="+mn-ea"/>
                <a:cs typeface="+mn-cs"/>
              </a:rPr>
              <a:t>fool </a:t>
            </a:r>
            <a:r>
              <a:rPr lang="en-US" sz="1200" kern="1200" dirty="0">
                <a:solidFill>
                  <a:schemeClr val="tx1"/>
                </a:solidFill>
                <a:effectLst/>
                <a:latin typeface="+mn-lt"/>
                <a:ea typeface="+mn-ea"/>
                <a:cs typeface="+mn-cs"/>
              </a:rPr>
              <a:t>dimension and low values for the </a:t>
            </a:r>
            <a:r>
              <a:rPr lang="en-US" sz="1200" i="1" kern="1200" dirty="0">
                <a:solidFill>
                  <a:schemeClr val="tx1"/>
                </a:solidFill>
                <a:effectLst/>
                <a:latin typeface="+mn-lt"/>
                <a:ea typeface="+mn-ea"/>
                <a:cs typeface="+mn-cs"/>
              </a:rPr>
              <a:t>battle </a:t>
            </a:r>
            <a:r>
              <a:rPr lang="en-US" sz="1200" kern="1200" dirty="0">
                <a:solidFill>
                  <a:schemeClr val="tx1"/>
                </a:solidFill>
                <a:effectLst/>
                <a:latin typeface="+mn-lt"/>
                <a:ea typeface="+mn-ea"/>
                <a:cs typeface="+mn-cs"/>
              </a:rPr>
              <a:t>dimension.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28</a:t>
            </a:fld>
            <a:endParaRPr lang="en-US"/>
          </a:p>
        </p:txBody>
      </p:sp>
    </p:spTree>
    <p:extLst>
      <p:ext uri="{BB962C8B-B14F-4D97-AF65-F5344CB8AC3E}">
        <p14:creationId xmlns:p14="http://schemas.microsoft.com/office/powerpoint/2010/main" val="8695148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Two documents that are similar will tend to have similar words, and if two documents have similar words their column vectors will tend to be similar. The vectors for the comedies </a:t>
            </a:r>
            <a:r>
              <a:rPr lang="en-US" sz="1200" i="1" kern="1200" dirty="0">
                <a:solidFill>
                  <a:schemeClr val="tx1"/>
                </a:solidFill>
                <a:effectLst/>
                <a:latin typeface="+mn-lt"/>
                <a:ea typeface="+mn-ea"/>
                <a:cs typeface="+mn-cs"/>
              </a:rPr>
              <a:t>As You Like It </a:t>
            </a:r>
            <a:r>
              <a:rPr lang="en-US" sz="1200" kern="1200" dirty="0">
                <a:solidFill>
                  <a:schemeClr val="tx1"/>
                </a:solidFill>
                <a:effectLst/>
                <a:latin typeface="+mn-lt"/>
                <a:ea typeface="+mn-ea"/>
                <a:cs typeface="+mn-cs"/>
              </a:rPr>
              <a:t>[1,114,36,20] and </a:t>
            </a:r>
            <a:r>
              <a:rPr lang="en-US" sz="1200" i="1" kern="1200" dirty="0">
                <a:solidFill>
                  <a:schemeClr val="tx1"/>
                </a:solidFill>
                <a:effectLst/>
                <a:latin typeface="+mn-lt"/>
                <a:ea typeface="+mn-ea"/>
                <a:cs typeface="+mn-cs"/>
              </a:rPr>
              <a:t>Twelfth Night </a:t>
            </a:r>
            <a:r>
              <a:rPr lang="en-US" sz="1200" kern="1200" dirty="0">
                <a:solidFill>
                  <a:schemeClr val="tx1"/>
                </a:solidFill>
                <a:effectLst/>
                <a:latin typeface="+mn-lt"/>
                <a:ea typeface="+mn-ea"/>
                <a:cs typeface="+mn-cs"/>
              </a:rPr>
              <a:t>[0,80,58,15] look a lot more like each other (more fools and wit than battles) than they look like </a:t>
            </a:r>
            <a:r>
              <a:rPr lang="en-US" sz="1200" i="1" kern="1200" dirty="0">
                <a:solidFill>
                  <a:schemeClr val="tx1"/>
                </a:solidFill>
                <a:effectLst/>
                <a:latin typeface="+mn-lt"/>
                <a:ea typeface="+mn-ea"/>
                <a:cs typeface="+mn-cs"/>
              </a:rPr>
              <a:t>Julius Caesar </a:t>
            </a:r>
            <a:r>
              <a:rPr lang="en-US" sz="1200" kern="1200" dirty="0">
                <a:solidFill>
                  <a:schemeClr val="tx1"/>
                </a:solidFill>
                <a:effectLst/>
                <a:latin typeface="+mn-lt"/>
                <a:ea typeface="+mn-ea"/>
                <a:cs typeface="+mn-cs"/>
              </a:rPr>
              <a:t>[7,62,1,2] or </a:t>
            </a:r>
            <a:r>
              <a:rPr lang="en-US" sz="1200" i="1" kern="1200" dirty="0">
                <a:solidFill>
                  <a:schemeClr val="tx1"/>
                </a:solidFill>
                <a:effectLst/>
                <a:latin typeface="+mn-lt"/>
                <a:ea typeface="+mn-ea"/>
                <a:cs typeface="+mn-cs"/>
              </a:rPr>
              <a:t>Henry V </a:t>
            </a:r>
            <a:r>
              <a:rPr lang="en-US" sz="1200" kern="1200" dirty="0">
                <a:solidFill>
                  <a:schemeClr val="tx1"/>
                </a:solidFill>
                <a:effectLst/>
                <a:latin typeface="+mn-lt"/>
                <a:ea typeface="+mn-ea"/>
                <a:cs typeface="+mn-cs"/>
              </a:rPr>
              <a:t>[13,89,4,3]. A real term-document matrix, of course, wouldn’t just have 4 rows and columns, let alone 2. More generally, the term-document matrix has |</a:t>
            </a:r>
            <a:r>
              <a:rPr lang="en-US" sz="1200" i="1" kern="1200" dirty="0">
                <a:solidFill>
                  <a:schemeClr val="tx1"/>
                </a:solidFill>
                <a:effectLst/>
                <a:latin typeface="+mn-lt"/>
                <a:ea typeface="+mn-ea"/>
                <a:cs typeface="+mn-cs"/>
              </a:rPr>
              <a:t>V</a:t>
            </a:r>
            <a:r>
              <a:rPr lang="en-US" sz="1200" kern="1200" dirty="0">
                <a:solidFill>
                  <a:schemeClr val="tx1"/>
                </a:solidFill>
                <a:effectLst/>
                <a:latin typeface="+mn-lt"/>
                <a:ea typeface="+mn-ea"/>
                <a:cs typeface="+mn-cs"/>
              </a:rPr>
              <a:t>| rows (one for each word type in the vocabulary) and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columns, one for each document in the collection.</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29</a:t>
            </a:fld>
            <a:endParaRPr lang="en-US"/>
          </a:p>
        </p:txBody>
      </p:sp>
    </p:spTree>
    <p:extLst>
      <p:ext uri="{BB962C8B-B14F-4D97-AF65-F5344CB8AC3E}">
        <p14:creationId xmlns:p14="http://schemas.microsoft.com/office/powerpoint/2010/main" val="40573472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the new idea: vector semantics can also be used to represent the meaning of </a:t>
            </a:r>
            <a:r>
              <a:rPr lang="en-US" sz="1200" i="1" kern="1200" dirty="0">
                <a:solidFill>
                  <a:schemeClr val="tx1"/>
                </a:solidFill>
                <a:effectLst/>
                <a:latin typeface="+mn-lt"/>
                <a:ea typeface="+mn-ea"/>
                <a:cs typeface="+mn-cs"/>
              </a:rPr>
              <a:t>words</a:t>
            </a:r>
            <a:r>
              <a:rPr lang="en-US" sz="1200" kern="1200" dirty="0">
                <a:solidFill>
                  <a:schemeClr val="tx1"/>
                </a:solidFill>
                <a:effectLst/>
                <a:latin typeface="+mn-lt"/>
                <a:ea typeface="+mn-ea"/>
                <a:cs typeface="+mn-cs"/>
              </a:rPr>
              <a:t>. We do this by associating each word with a word vector— a </a:t>
            </a:r>
            <a:r>
              <a:rPr lang="en-US" sz="1200" b="0" kern="1200" dirty="0">
                <a:solidFill>
                  <a:schemeClr val="tx1"/>
                </a:solidFill>
                <a:effectLst/>
                <a:latin typeface="+mn-lt"/>
                <a:ea typeface="+mn-ea"/>
                <a:cs typeface="+mn-cs"/>
              </a:rPr>
              <a:t>row vector </a:t>
            </a:r>
            <a:r>
              <a:rPr lang="en-US" sz="1200" kern="1200" dirty="0">
                <a:solidFill>
                  <a:schemeClr val="tx1"/>
                </a:solidFill>
                <a:effectLst/>
                <a:latin typeface="+mn-lt"/>
                <a:ea typeface="+mn-ea"/>
                <a:cs typeface="+mn-cs"/>
              </a:rPr>
              <a:t>rather than a column vector, hence with different dimensions, as we see here. The four dimensions of the vector for </a:t>
            </a:r>
            <a:r>
              <a:rPr lang="en-US" sz="1200" i="1" kern="1200" dirty="0">
                <a:solidFill>
                  <a:schemeClr val="tx1"/>
                </a:solidFill>
                <a:effectLst/>
                <a:latin typeface="+mn-lt"/>
                <a:ea typeface="+mn-ea"/>
                <a:cs typeface="+mn-cs"/>
              </a:rPr>
              <a:t>fool</a:t>
            </a:r>
            <a:r>
              <a:rPr lang="en-US" sz="1200" kern="1200" dirty="0">
                <a:solidFill>
                  <a:schemeClr val="tx1"/>
                </a:solidFill>
                <a:effectLst/>
                <a:latin typeface="+mn-lt"/>
                <a:ea typeface="+mn-ea"/>
                <a:cs typeface="+mn-cs"/>
              </a:rPr>
              <a:t>, [36,58,1,4], correspond to the four Shakespeare plays. For documents, we saw that similar documents had similar vectors, because similar documents tend to have similar words. This same principle applies to words: similar words have similar vectors because they tend to occur in similar documents. The term-document matrix thus lets us represent the meaning of a word by the documents it tends to occur in.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30</a:t>
            </a:fld>
            <a:endParaRPr lang="en-US"/>
          </a:p>
        </p:txBody>
      </p:sp>
    </p:spTree>
    <p:extLst>
      <p:ext uri="{BB962C8B-B14F-4D97-AF65-F5344CB8AC3E}">
        <p14:creationId xmlns:p14="http://schemas.microsoft.com/office/powerpoint/2010/main" val="7232890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An alternative to using the term-document matrix to represent words as vectors of document counts, is to use the </a:t>
            </a:r>
            <a:r>
              <a:rPr lang="en-US" sz="1200" b="0" kern="1200" dirty="0">
                <a:solidFill>
                  <a:schemeClr val="tx1"/>
                </a:solidFill>
                <a:effectLst/>
                <a:latin typeface="+mn-lt"/>
                <a:ea typeface="+mn-ea"/>
                <a:cs typeface="+mn-cs"/>
              </a:rPr>
              <a:t>term-term matrix</a:t>
            </a:r>
            <a:r>
              <a:rPr lang="en-US" sz="1200" kern="1200" dirty="0">
                <a:solidFill>
                  <a:schemeClr val="tx1"/>
                </a:solidFill>
                <a:effectLst/>
                <a:latin typeface="+mn-lt"/>
                <a:ea typeface="+mn-ea"/>
                <a:cs typeface="+mn-cs"/>
              </a:rPr>
              <a:t>, also called the </a:t>
            </a:r>
            <a:r>
              <a:rPr lang="en-US" sz="1200" b="0" kern="1200" dirty="0">
                <a:solidFill>
                  <a:schemeClr val="tx1"/>
                </a:solidFill>
                <a:effectLst/>
                <a:latin typeface="+mn-lt"/>
                <a:ea typeface="+mn-ea"/>
                <a:cs typeface="+mn-cs"/>
              </a:rPr>
              <a:t>word-word matrix </a:t>
            </a:r>
            <a:r>
              <a:rPr lang="en-US" sz="1200" kern="1200" dirty="0">
                <a:solidFill>
                  <a:schemeClr val="tx1"/>
                </a:solidFill>
                <a:effectLst/>
                <a:latin typeface="+mn-lt"/>
                <a:ea typeface="+mn-ea"/>
                <a:cs typeface="+mn-cs"/>
              </a:rPr>
              <a:t>or the </a:t>
            </a:r>
            <a:r>
              <a:rPr lang="en-US" sz="1200" b="0" kern="1200" dirty="0">
                <a:solidFill>
                  <a:schemeClr val="tx1"/>
                </a:solidFill>
                <a:effectLst/>
                <a:latin typeface="+mn-lt"/>
                <a:ea typeface="+mn-ea"/>
                <a:cs typeface="+mn-cs"/>
              </a:rPr>
              <a:t>term-context matrix</a:t>
            </a:r>
            <a:r>
              <a:rPr lang="en-US" sz="1200" kern="1200" dirty="0">
                <a:solidFill>
                  <a:schemeClr val="tx1"/>
                </a:solidFill>
                <a:effectLst/>
                <a:latin typeface="+mn-lt"/>
                <a:ea typeface="+mn-ea"/>
                <a:cs typeface="+mn-cs"/>
              </a:rPr>
              <a:t>, in which the columns are labeled by words rather than documents. This matrix is thus of dimensionality |</a:t>
            </a:r>
            <a:r>
              <a:rPr lang="en-US" sz="1200" i="1" kern="1200" dirty="0">
                <a:solidFill>
                  <a:schemeClr val="tx1"/>
                </a:solidFill>
                <a:effectLst/>
                <a:latin typeface="+mn-lt"/>
                <a:ea typeface="+mn-ea"/>
                <a:cs typeface="+mn-cs"/>
              </a:rPr>
              <a:t>V </a:t>
            </a:r>
            <a:r>
              <a:rPr lang="en-US" sz="1200" kern="1200" dirty="0">
                <a:solidFill>
                  <a:schemeClr val="tx1"/>
                </a:solidFill>
                <a:effectLst/>
                <a:latin typeface="+mn-lt"/>
                <a:ea typeface="+mn-ea"/>
                <a:cs typeface="+mn-cs"/>
              </a:rPr>
              <a:t>| × |</a:t>
            </a:r>
            <a:r>
              <a:rPr lang="en-US" sz="1200" i="1" kern="1200" dirty="0">
                <a:solidFill>
                  <a:schemeClr val="tx1"/>
                </a:solidFill>
                <a:effectLst/>
                <a:latin typeface="+mn-lt"/>
                <a:ea typeface="+mn-ea"/>
                <a:cs typeface="+mn-cs"/>
              </a:rPr>
              <a:t>V </a:t>
            </a:r>
            <a:r>
              <a:rPr lang="en-US" sz="1200" kern="1200" dirty="0">
                <a:solidFill>
                  <a:schemeClr val="tx1"/>
                </a:solidFill>
                <a:effectLst/>
                <a:latin typeface="+mn-lt"/>
                <a:ea typeface="+mn-ea"/>
                <a:cs typeface="+mn-cs"/>
              </a:rPr>
              <a:t>| and each cell records the number of times the row (target) word and the column (context) word co-occur in some context in some training corpus.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context could be the document, in which case the cell represents the number of times the two words appear in the same document. It is most common, however, to use smaller contexts, generally a window around the word, for example of 4 words to the left and 4 words to the right, in which case the cell represents the number of times (in some training corpus) the column word occurs in such a ±4 word window around the row word. For example here is one example each of some words in their windows with counts from a Wikipedia corpus. Note that </a:t>
            </a:r>
            <a:r>
              <a:rPr lang="en-US" sz="1200" i="1" kern="1200" dirty="0">
                <a:solidFill>
                  <a:schemeClr val="tx1"/>
                </a:solidFill>
                <a:effectLst/>
                <a:latin typeface="+mn-lt"/>
                <a:ea typeface="+mn-ea"/>
                <a:cs typeface="+mn-cs"/>
              </a:rPr>
              <a:t>digital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information </a:t>
            </a:r>
            <a:r>
              <a:rPr lang="en-US" sz="1200" kern="1200" dirty="0">
                <a:solidFill>
                  <a:schemeClr val="tx1"/>
                </a:solidFill>
                <a:effectLst/>
                <a:latin typeface="+mn-lt"/>
                <a:ea typeface="+mn-ea"/>
                <a:cs typeface="+mn-cs"/>
              </a:rPr>
              <a:t>are more similar to each other than, say, to </a:t>
            </a:r>
            <a:r>
              <a:rPr lang="en-US" sz="1200" i="1" kern="1200" dirty="0">
                <a:solidFill>
                  <a:schemeClr val="tx1"/>
                </a:solidFill>
                <a:effectLst/>
                <a:latin typeface="+mn-lt"/>
                <a:ea typeface="+mn-ea"/>
                <a:cs typeface="+mn-cs"/>
              </a:rPr>
              <a:t>strawberry</a:t>
            </a:r>
            <a:r>
              <a:rPr lang="en-US" sz="1200" kern="1200" dirty="0">
                <a:solidFill>
                  <a:schemeClr val="tx1"/>
                </a:solidFill>
                <a:effectLst/>
                <a:latin typeface="+mn-lt"/>
                <a:ea typeface="+mn-ea"/>
                <a:cs typeface="+mn-cs"/>
              </a:rPr>
              <a:t>.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31</a:t>
            </a:fld>
            <a:endParaRPr lang="en-US"/>
          </a:p>
        </p:txBody>
      </p:sp>
    </p:spTree>
    <p:extLst>
      <p:ext uri="{BB962C8B-B14F-4D97-AF65-F5344CB8AC3E}">
        <p14:creationId xmlns:p14="http://schemas.microsoft.com/office/powerpoint/2010/main" val="40900171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a spatial visualization of word vectors for </a:t>
            </a:r>
            <a:r>
              <a:rPr lang="en-US" sz="1200" i="1" kern="1200" dirty="0">
                <a:solidFill>
                  <a:schemeClr val="tx1"/>
                </a:solidFill>
                <a:effectLst/>
                <a:latin typeface="+mn-lt"/>
                <a:ea typeface="+mn-ea"/>
                <a:cs typeface="+mn-cs"/>
              </a:rPr>
              <a:t>digital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information</a:t>
            </a:r>
            <a:r>
              <a:rPr lang="en-US" sz="1200" kern="1200" dirty="0">
                <a:solidFill>
                  <a:schemeClr val="tx1"/>
                </a:solidFill>
                <a:effectLst/>
                <a:latin typeface="+mn-lt"/>
                <a:ea typeface="+mn-ea"/>
                <a:cs typeface="+mn-cs"/>
              </a:rPr>
              <a:t>, showing just two of the dimensions, corresponding to the words </a:t>
            </a:r>
            <a:r>
              <a:rPr lang="en-US" sz="1200" i="1" kern="1200" dirty="0">
                <a:solidFill>
                  <a:schemeClr val="tx1"/>
                </a:solidFill>
                <a:effectLst/>
                <a:latin typeface="+mn-lt"/>
                <a:ea typeface="+mn-ea"/>
                <a:cs typeface="+mn-cs"/>
              </a:rPr>
              <a:t>data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computer</a:t>
            </a:r>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Of course in real life these vectors aren't just of length 2.  |</a:t>
            </a:r>
            <a:r>
              <a:rPr lang="en-US" sz="1200" i="1" kern="1200" dirty="0">
                <a:solidFill>
                  <a:schemeClr val="tx1"/>
                </a:solidFill>
                <a:effectLst/>
                <a:latin typeface="+mn-lt"/>
                <a:ea typeface="+mn-ea"/>
                <a:cs typeface="+mn-cs"/>
              </a:rPr>
              <a:t>V </a:t>
            </a:r>
            <a:r>
              <a:rPr lang="en-US" sz="1200" kern="1200" dirty="0">
                <a:solidFill>
                  <a:schemeClr val="tx1"/>
                </a:solidFill>
                <a:effectLst/>
                <a:latin typeface="+mn-lt"/>
                <a:ea typeface="+mn-ea"/>
                <a:cs typeface="+mn-cs"/>
              </a:rPr>
              <a:t>|, the length of the vector, is generally the size of the vocabulary, of- ten between 10,000 and 50,000 words (using the most frequent words in the training corpus; keeping words after about the most frequent 50,000 or so is generally not helpful). Since most of these numbers are zero these are </a:t>
            </a:r>
            <a:r>
              <a:rPr lang="en-US" sz="1200" b="0" kern="1200" dirty="0">
                <a:solidFill>
                  <a:schemeClr val="tx1"/>
                </a:solidFill>
                <a:effectLst/>
                <a:latin typeface="+mn-lt"/>
                <a:ea typeface="+mn-ea"/>
                <a:cs typeface="+mn-cs"/>
              </a:rPr>
              <a:t>sparse </a:t>
            </a:r>
            <a:r>
              <a:rPr lang="en-US" sz="1200" kern="1200" dirty="0">
                <a:solidFill>
                  <a:schemeClr val="tx1"/>
                </a:solidFill>
                <a:effectLst/>
                <a:latin typeface="+mn-lt"/>
                <a:ea typeface="+mn-ea"/>
                <a:cs typeface="+mn-cs"/>
              </a:rPr>
              <a:t>vector representations; there are efficient algorithms for storing and computing with sparse matrices.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32</a:t>
            </a:fld>
            <a:endParaRPr lang="en-US"/>
          </a:p>
        </p:txBody>
      </p:sp>
    </p:spTree>
    <p:extLst>
      <p:ext uri="{BB962C8B-B14F-4D97-AF65-F5344CB8AC3E}">
        <p14:creationId xmlns:p14="http://schemas.microsoft.com/office/powerpoint/2010/main" val="26855044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cosine—like most measures for vector similarity used in NLP—is based on the </a:t>
            </a:r>
            <a:r>
              <a:rPr lang="en-US" sz="1200" b="0" kern="1200" dirty="0">
                <a:solidFill>
                  <a:schemeClr val="tx1"/>
                </a:solidFill>
                <a:effectLst/>
                <a:latin typeface="+mn-lt"/>
                <a:ea typeface="+mn-ea"/>
                <a:cs typeface="+mn-cs"/>
              </a:rPr>
              <a:t>dot product </a:t>
            </a:r>
            <a:r>
              <a:rPr lang="en-US" sz="1200" kern="1200" dirty="0">
                <a:solidFill>
                  <a:schemeClr val="tx1"/>
                </a:solidFill>
                <a:effectLst/>
                <a:latin typeface="+mn-lt"/>
                <a:ea typeface="+mn-ea"/>
                <a:cs typeface="+mn-cs"/>
              </a:rPr>
              <a:t>operator from linear algebra, also called the </a:t>
            </a:r>
            <a:r>
              <a:rPr lang="en-US" sz="1200" b="0" kern="1200" dirty="0">
                <a:solidFill>
                  <a:schemeClr val="tx1"/>
                </a:solidFill>
                <a:effectLst/>
                <a:latin typeface="+mn-lt"/>
                <a:ea typeface="+mn-ea"/>
                <a:cs typeface="+mn-cs"/>
              </a:rPr>
              <a:t>inner product in which we multiply the vectors elementwise and add up to get a scalar value. </a:t>
            </a:r>
            <a:r>
              <a:rPr lang="en-US" sz="1200" kern="1200" dirty="0">
                <a:solidFill>
                  <a:schemeClr val="tx1"/>
                </a:solidFill>
                <a:effectLst/>
                <a:latin typeface="+mn-lt"/>
                <a:ea typeface="+mn-ea"/>
                <a:cs typeface="+mn-cs"/>
              </a:rPr>
              <a:t>The dot product acts as a similarity metric because it will tend to be high just when the two vectors have large values in the same dimensions. Alternatively, vectors that have zeros in different dimensions—orthogonal vectors—will have a dot product of 0, representing their strong dissimilarity.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33</a:t>
            </a:fld>
            <a:endParaRPr lang="en-US"/>
          </a:p>
        </p:txBody>
      </p:sp>
    </p:spTree>
    <p:extLst>
      <p:ext uri="{BB962C8B-B14F-4D97-AF65-F5344CB8AC3E}">
        <p14:creationId xmlns:p14="http://schemas.microsoft.com/office/powerpoint/2010/main" val="27315071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raw dot product, however, has a problem as a similarity metric: it favors </a:t>
            </a:r>
            <a:r>
              <a:rPr lang="en-US" sz="1200" b="0" kern="1200" dirty="0">
                <a:solidFill>
                  <a:schemeClr val="tx1"/>
                </a:solidFill>
                <a:effectLst/>
                <a:latin typeface="+mn-lt"/>
                <a:ea typeface="+mn-ea"/>
                <a:cs typeface="+mn-cs"/>
              </a:rPr>
              <a:t>long </a:t>
            </a:r>
            <a:r>
              <a:rPr lang="en-US" sz="1200" kern="1200" dirty="0">
                <a:solidFill>
                  <a:schemeClr val="tx1"/>
                </a:solidFill>
                <a:effectLst/>
                <a:latin typeface="+mn-lt"/>
                <a:ea typeface="+mn-ea"/>
                <a:cs typeface="+mn-cs"/>
              </a:rPr>
              <a:t>vectors. The </a:t>
            </a:r>
            <a:r>
              <a:rPr lang="en-US" sz="1200" b="0" kern="1200" dirty="0">
                <a:solidFill>
                  <a:schemeClr val="tx1"/>
                </a:solidFill>
                <a:effectLst/>
                <a:latin typeface="+mn-lt"/>
                <a:ea typeface="+mn-ea"/>
                <a:cs typeface="+mn-cs"/>
              </a:rPr>
              <a:t>vector length </a:t>
            </a:r>
            <a:r>
              <a:rPr lang="en-US" sz="1200" kern="1200" dirty="0">
                <a:solidFill>
                  <a:schemeClr val="tx1"/>
                </a:solidFill>
                <a:effectLst/>
                <a:latin typeface="+mn-lt"/>
                <a:ea typeface="+mn-ea"/>
                <a:cs typeface="+mn-cs"/>
              </a:rPr>
              <a:t>is defined as the square root of the sum of the square of the values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dot product is higher if a vector is longer, with higher values in each dimension. More frequent words have longer vectors, since they tend to co-occur with more words and have higher co-occurrence values with each of them. The raw dot product thus will be higher for frequent words. But this is a problem; we’d like a similarity metric that tells us how similar two words are regardless of their frequency.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34</a:t>
            </a:fld>
            <a:endParaRPr lang="en-US"/>
          </a:p>
        </p:txBody>
      </p:sp>
    </p:spTree>
    <p:extLst>
      <p:ext uri="{BB962C8B-B14F-4D97-AF65-F5344CB8AC3E}">
        <p14:creationId xmlns:p14="http://schemas.microsoft.com/office/powerpoint/2010/main" val="41048127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p:cNvSpPr>
          <p:nvPr>
            <p:ph type="sldImg"/>
          </p:nvPr>
        </p:nvSpPr>
        <p:spPr>
          <a:xfrm>
            <a:off x="457200" y="720725"/>
            <a:ext cx="6400800" cy="3600450"/>
          </a:xfrm>
          <a:ln/>
        </p:spPr>
      </p:sp>
      <p:sp>
        <p:nvSpPr>
          <p:cNvPr id="55299" name="Notes Placeholder 2"/>
          <p:cNvSpPr>
            <a:spLocks noGrp="1"/>
          </p:cNvSpPr>
          <p:nvPr>
            <p:ph type="body" idx="1"/>
          </p:nvPr>
        </p:nvSpPr>
        <p:spPr>
          <a:noFill/>
          <a:ln/>
        </p:spPr>
        <p:txBody>
          <a:bodyPr/>
          <a:lstStyle/>
          <a:p>
            <a:r>
              <a:rPr lang="en-US" sz="1200" kern="1200" dirty="0">
                <a:solidFill>
                  <a:schemeClr val="tx1"/>
                </a:solidFill>
                <a:effectLst/>
                <a:latin typeface="+mn-lt"/>
                <a:ea typeface="+mn-ea"/>
                <a:cs typeface="+mn-cs"/>
              </a:rPr>
              <a:t>We modify the dot product to normalize for the vector length by dividing the dot product by the lengths of each of the two vectors. This </a:t>
            </a:r>
            <a:r>
              <a:rPr lang="en-US" sz="1200" b="0" kern="1200" dirty="0">
                <a:solidFill>
                  <a:schemeClr val="tx1"/>
                </a:solidFill>
                <a:effectLst/>
                <a:latin typeface="+mn-lt"/>
                <a:ea typeface="+mn-ea"/>
                <a:cs typeface="+mn-cs"/>
              </a:rPr>
              <a:t>normalized dot product </a:t>
            </a:r>
            <a:r>
              <a:rPr lang="en-US" sz="1200" kern="1200" dirty="0">
                <a:solidFill>
                  <a:schemeClr val="tx1"/>
                </a:solidFill>
                <a:effectLst/>
                <a:latin typeface="+mn-lt"/>
                <a:ea typeface="+mn-ea"/>
                <a:cs typeface="+mn-cs"/>
              </a:rPr>
              <a:t>turns out to be the same as the cosine of the angle between the two vectors (</a:t>
            </a:r>
            <a:r>
              <a:rPr lang="en-US" sz="1200" b="0" i="0" kern="1200" dirty="0">
                <a:solidFill>
                  <a:schemeClr val="tx1"/>
                </a:solidFill>
                <a:effectLst/>
                <a:latin typeface="+mn-lt"/>
                <a:ea typeface="+mn-ea"/>
                <a:cs typeface="+mn-cs"/>
              </a:rPr>
              <a:t>Geometrically, it is the product of the Euclidean magnitudes of the two vectors and the cosine of the angle between them).</a:t>
            </a:r>
            <a:endParaRPr lang="en-US" dirty="0"/>
          </a:p>
        </p:txBody>
      </p:sp>
      <p:sp>
        <p:nvSpPr>
          <p:cNvPr id="55300" name="Slide Number Placeholder 3"/>
          <p:cNvSpPr>
            <a:spLocks noGrp="1"/>
          </p:cNvSpPr>
          <p:nvPr>
            <p:ph type="sldNum" sz="quarter" idx="5"/>
          </p:nvPr>
        </p:nvSpPr>
        <p:spPr>
          <a:noFill/>
        </p:spPr>
        <p:txBody>
          <a:bodyPr/>
          <a:lstStyle/>
          <a:p>
            <a:fld id="{3EABE09E-F152-7744-8C90-5FE0EE9195EA}" type="slidenum">
              <a:rPr lang="en-US" smtClean="0"/>
              <a:pPr/>
              <a:t>35</a:t>
            </a:fld>
            <a:endParaRPr lang="en-US"/>
          </a:p>
        </p:txBody>
      </p:sp>
    </p:spTree>
    <p:extLst>
      <p:ext uri="{BB962C8B-B14F-4D97-AF65-F5344CB8AC3E}">
        <p14:creationId xmlns:p14="http://schemas.microsoft.com/office/powerpoint/2010/main" val="17232161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cosine value ranges from 1 for vectors pointing in the same direction, through 0 for orthogonal vectors, to -1 for vectors pointing in opposite directions. But since raw frequency values are non-negative, the cosine for these vectors ranges from 0–1.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36</a:t>
            </a:fld>
            <a:endParaRPr lang="en-US"/>
          </a:p>
        </p:txBody>
      </p:sp>
    </p:spTree>
    <p:extLst>
      <p:ext uri="{BB962C8B-B14F-4D97-AF65-F5344CB8AC3E}">
        <p14:creationId xmlns:p14="http://schemas.microsoft.com/office/powerpoint/2010/main" val="235221700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see how the cosine computes which of the words </a:t>
            </a:r>
            <a:r>
              <a:rPr lang="en-US" sz="1200" i="1" kern="1200" dirty="0">
                <a:solidFill>
                  <a:schemeClr val="tx1"/>
                </a:solidFill>
                <a:effectLst/>
                <a:latin typeface="+mn-lt"/>
                <a:ea typeface="+mn-ea"/>
                <a:cs typeface="+mn-cs"/>
              </a:rPr>
              <a:t>cherry </a:t>
            </a:r>
            <a:r>
              <a:rPr lang="en-US" sz="1200" kern="1200" dirty="0">
                <a:solidFill>
                  <a:schemeClr val="tx1"/>
                </a:solidFill>
                <a:effectLst/>
                <a:latin typeface="+mn-lt"/>
                <a:ea typeface="+mn-ea"/>
                <a:cs typeface="+mn-cs"/>
              </a:rPr>
              <a:t>or </a:t>
            </a:r>
            <a:r>
              <a:rPr lang="en-US" sz="1200" i="1" kern="1200" dirty="0">
                <a:solidFill>
                  <a:schemeClr val="tx1"/>
                </a:solidFill>
                <a:effectLst/>
                <a:latin typeface="+mn-lt"/>
                <a:ea typeface="+mn-ea"/>
                <a:cs typeface="+mn-cs"/>
              </a:rPr>
              <a:t>digital </a:t>
            </a:r>
            <a:r>
              <a:rPr lang="en-US" sz="1200" kern="1200" dirty="0">
                <a:solidFill>
                  <a:schemeClr val="tx1"/>
                </a:solidFill>
                <a:effectLst/>
                <a:latin typeface="+mn-lt"/>
                <a:ea typeface="+mn-ea"/>
                <a:cs typeface="+mn-cs"/>
              </a:rPr>
              <a:t>is closer in meaning to </a:t>
            </a:r>
            <a:r>
              <a:rPr lang="en-US" sz="1200" i="1" kern="1200" dirty="0">
                <a:solidFill>
                  <a:schemeClr val="tx1"/>
                </a:solidFill>
                <a:effectLst/>
                <a:latin typeface="+mn-lt"/>
                <a:ea typeface="+mn-ea"/>
                <a:cs typeface="+mn-cs"/>
              </a:rPr>
              <a:t>information</a:t>
            </a:r>
            <a:r>
              <a:rPr lang="en-US" sz="1200" kern="1200" dirty="0">
                <a:solidFill>
                  <a:schemeClr val="tx1"/>
                </a:solidFill>
                <a:effectLst/>
                <a:latin typeface="+mn-lt"/>
                <a:ea typeface="+mn-ea"/>
                <a:cs typeface="+mn-cs"/>
              </a:rPr>
              <a:t>, just using raw counts from the following shortened table.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model decides that </a:t>
            </a:r>
            <a:r>
              <a:rPr lang="en-US" sz="1200" i="1" kern="1200" dirty="0">
                <a:solidFill>
                  <a:schemeClr val="tx1"/>
                </a:solidFill>
                <a:effectLst/>
                <a:latin typeface="+mn-lt"/>
                <a:ea typeface="+mn-ea"/>
                <a:cs typeface="+mn-cs"/>
              </a:rPr>
              <a:t>information </a:t>
            </a:r>
            <a:r>
              <a:rPr lang="en-US" sz="1200" kern="1200" dirty="0">
                <a:solidFill>
                  <a:schemeClr val="tx1"/>
                </a:solidFill>
                <a:effectLst/>
                <a:latin typeface="+mn-lt"/>
                <a:ea typeface="+mn-ea"/>
                <a:cs typeface="+mn-cs"/>
              </a:rPr>
              <a:t>is way closer to </a:t>
            </a:r>
            <a:r>
              <a:rPr lang="en-US" sz="1200" i="1" kern="1200" dirty="0">
                <a:solidFill>
                  <a:schemeClr val="tx1"/>
                </a:solidFill>
                <a:effectLst/>
                <a:latin typeface="+mn-lt"/>
                <a:ea typeface="+mn-ea"/>
                <a:cs typeface="+mn-cs"/>
              </a:rPr>
              <a:t>digital </a:t>
            </a:r>
            <a:r>
              <a:rPr lang="en-US" sz="1200" kern="1200" dirty="0">
                <a:solidFill>
                  <a:schemeClr val="tx1"/>
                </a:solidFill>
                <a:effectLst/>
                <a:latin typeface="+mn-lt"/>
                <a:ea typeface="+mn-ea"/>
                <a:cs typeface="+mn-cs"/>
              </a:rPr>
              <a:t>than it is to </a:t>
            </a:r>
            <a:r>
              <a:rPr lang="en-US" sz="1200" i="1" kern="1200" dirty="0">
                <a:solidFill>
                  <a:schemeClr val="tx1"/>
                </a:solidFill>
                <a:effectLst/>
                <a:latin typeface="+mn-lt"/>
                <a:ea typeface="+mn-ea"/>
                <a:cs typeface="+mn-cs"/>
              </a:rPr>
              <a:t>cherry</a:t>
            </a:r>
            <a:r>
              <a:rPr lang="en-US" sz="1200" kern="1200" dirty="0">
                <a:solidFill>
                  <a:schemeClr val="tx1"/>
                </a:solidFill>
                <a:effectLst/>
                <a:latin typeface="+mn-lt"/>
                <a:ea typeface="+mn-ea"/>
                <a:cs typeface="+mn-cs"/>
              </a:rPr>
              <a:t>, a  result that seems sensible.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37</a:t>
            </a:fld>
            <a:endParaRPr lang="en-US"/>
          </a:p>
        </p:txBody>
      </p:sp>
    </p:spTree>
    <p:extLst>
      <p:ext uri="{BB962C8B-B14F-4D97-AF65-F5344CB8AC3E}">
        <p14:creationId xmlns:p14="http://schemas.microsoft.com/office/powerpoint/2010/main" val="8684357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a rough graphical demonstration of cosine similarity, showing vectors for the words </a:t>
            </a:r>
            <a:r>
              <a:rPr lang="en-US" sz="1200" i="1" kern="1200" dirty="0">
                <a:solidFill>
                  <a:schemeClr val="tx1"/>
                </a:solidFill>
                <a:effectLst/>
                <a:latin typeface="+mn-lt"/>
                <a:ea typeface="+mn-ea"/>
                <a:cs typeface="+mn-cs"/>
              </a:rPr>
              <a:t>cherry</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digital</a:t>
            </a:r>
            <a:r>
              <a:rPr lang="en-US" sz="1200" kern="1200" dirty="0">
                <a:solidFill>
                  <a:schemeClr val="tx1"/>
                </a:solidFill>
                <a:effectLst/>
                <a:latin typeface="+mn-lt"/>
                <a:ea typeface="+mn-ea"/>
                <a:cs typeface="+mn-cs"/>
              </a:rPr>
              <a:t>, and </a:t>
            </a:r>
            <a:r>
              <a:rPr lang="en-US" sz="1200" i="1" kern="1200" dirty="0">
                <a:solidFill>
                  <a:schemeClr val="tx1"/>
                </a:solidFill>
                <a:effectLst/>
                <a:latin typeface="+mn-lt"/>
                <a:ea typeface="+mn-ea"/>
                <a:cs typeface="+mn-cs"/>
              </a:rPr>
              <a:t>information</a:t>
            </a:r>
            <a:r>
              <a:rPr lang="en-US" sz="1200" kern="1200" dirty="0">
                <a:solidFill>
                  <a:schemeClr val="tx1"/>
                </a:solidFill>
                <a:effectLst/>
                <a:latin typeface="+mn-lt"/>
                <a:ea typeface="+mn-ea"/>
                <a:cs typeface="+mn-cs"/>
              </a:rPr>
              <a:t> in the two dimensional space defined by counts of the words </a:t>
            </a:r>
            <a:r>
              <a:rPr lang="en-US" sz="1200" i="1" kern="1200" dirty="0">
                <a:solidFill>
                  <a:schemeClr val="tx1"/>
                </a:solidFill>
                <a:effectLst/>
                <a:latin typeface="+mn-lt"/>
                <a:ea typeface="+mn-ea"/>
                <a:cs typeface="+mn-cs"/>
              </a:rPr>
              <a:t>computer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pie </a:t>
            </a:r>
            <a:r>
              <a:rPr lang="en-US" sz="1200" kern="1200" dirty="0">
                <a:solidFill>
                  <a:schemeClr val="tx1"/>
                </a:solidFill>
                <a:effectLst/>
                <a:latin typeface="+mn-lt"/>
                <a:ea typeface="+mn-ea"/>
                <a:cs typeface="+mn-cs"/>
              </a:rPr>
              <a:t>nearby. Note that the angle between </a:t>
            </a:r>
            <a:r>
              <a:rPr lang="en-US" sz="1200" i="1" kern="1200" dirty="0">
                <a:solidFill>
                  <a:schemeClr val="tx1"/>
                </a:solidFill>
                <a:effectLst/>
                <a:latin typeface="+mn-lt"/>
                <a:ea typeface="+mn-ea"/>
                <a:cs typeface="+mn-cs"/>
              </a:rPr>
              <a:t>digital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information </a:t>
            </a:r>
            <a:r>
              <a:rPr lang="en-US" sz="1200" kern="1200" dirty="0">
                <a:solidFill>
                  <a:schemeClr val="tx1"/>
                </a:solidFill>
                <a:effectLst/>
                <a:latin typeface="+mn-lt"/>
                <a:ea typeface="+mn-ea"/>
                <a:cs typeface="+mn-cs"/>
              </a:rPr>
              <a:t>is smaller than the angle between </a:t>
            </a:r>
            <a:r>
              <a:rPr lang="en-US" sz="1200" i="1" kern="1200" dirty="0">
                <a:solidFill>
                  <a:schemeClr val="tx1"/>
                </a:solidFill>
                <a:effectLst/>
                <a:latin typeface="+mn-lt"/>
                <a:ea typeface="+mn-ea"/>
                <a:cs typeface="+mn-cs"/>
              </a:rPr>
              <a:t>cherry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information</a:t>
            </a:r>
            <a:r>
              <a:rPr lang="en-US" sz="1200" kern="1200" dirty="0">
                <a:solidFill>
                  <a:schemeClr val="tx1"/>
                </a:solidFill>
                <a:effectLst/>
                <a:latin typeface="+mn-lt"/>
                <a:ea typeface="+mn-ea"/>
                <a:cs typeface="+mn-cs"/>
              </a:rPr>
              <a:t>. When two vectors are more similar, the cosine is larger but the angle is smaller; the cosine has its maximum (1) when the angle between two vectors is smallest (0◦); the cosine of all other angles is less than 1.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38</a:t>
            </a:fld>
            <a:endParaRPr lang="en-US"/>
          </a:p>
        </p:txBody>
      </p:sp>
    </p:spTree>
    <p:extLst>
      <p:ext uri="{BB962C8B-B14F-4D97-AF65-F5344CB8AC3E}">
        <p14:creationId xmlns:p14="http://schemas.microsoft.com/office/powerpoint/2010/main" val="28163956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co-occurrence matrices we've been using represent each cell by frequencies of words with other words or documents.  But raw frequency is is very skewed and not very discriminative. If sugar appears a lot near apricot, that's useful information.  But words like  </a:t>
            </a:r>
            <a:r>
              <a:rPr lang="en-US" sz="1200" i="1" kern="1200" dirty="0">
                <a:solidFill>
                  <a:schemeClr val="tx1"/>
                </a:solidFill>
                <a:effectLst/>
                <a:latin typeface="+mn-lt"/>
                <a:ea typeface="+mn-ea"/>
                <a:cs typeface="+mn-cs"/>
              </a:rPr>
              <a:t>the</a:t>
            </a:r>
            <a:r>
              <a:rPr lang="en-US" sz="1200" kern="1200" dirty="0">
                <a:solidFill>
                  <a:schemeClr val="tx1"/>
                </a:solidFill>
                <a:effectLst/>
                <a:latin typeface="+mn-lt"/>
                <a:ea typeface="+mn-ea"/>
                <a:cs typeface="+mn-cs"/>
              </a:rPr>
              <a:t>, or </a:t>
            </a:r>
            <a:r>
              <a:rPr lang="en-US" sz="1200" i="1" kern="1200" dirty="0">
                <a:solidFill>
                  <a:schemeClr val="tx1"/>
                </a:solidFill>
                <a:effectLst/>
                <a:latin typeface="+mn-lt"/>
                <a:ea typeface="+mn-ea"/>
                <a:cs typeface="+mn-cs"/>
              </a:rPr>
              <a:t>it</a:t>
            </a:r>
            <a:r>
              <a:rPr lang="en-US" sz="1200" kern="1200" dirty="0">
                <a:solidFill>
                  <a:schemeClr val="tx1"/>
                </a:solidFill>
                <a:effectLst/>
                <a:latin typeface="+mn-lt"/>
                <a:ea typeface="+mn-ea"/>
                <a:cs typeface="+mn-cs"/>
              </a:rPr>
              <a:t>, which occur frequently with all sorts of words, aren’t informative about any particular word . It’s a bit of a paradox. </a:t>
            </a:r>
            <a:r>
              <a:rPr lang="en-US" sz="1200" dirty="0"/>
              <a:t>How can we balance these two conflicting constraints?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50</a:t>
            </a:fld>
            <a:endParaRPr lang="en-US"/>
          </a:p>
        </p:txBody>
      </p:sp>
    </p:spTree>
    <p:extLst>
      <p:ext uri="{BB962C8B-B14F-4D97-AF65-F5344CB8AC3E}">
        <p14:creationId xmlns:p14="http://schemas.microsoft.com/office/powerpoint/2010/main" val="7870319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There are two common solutions to this problem: the </a:t>
            </a:r>
            <a:r>
              <a:rPr lang="en-US" sz="1200" b="0" kern="1200" dirty="0" err="1">
                <a:solidFill>
                  <a:schemeClr val="tx1"/>
                </a:solidFill>
                <a:effectLst/>
                <a:latin typeface="+mn-lt"/>
                <a:ea typeface="+mn-ea"/>
                <a:cs typeface="+mn-cs"/>
              </a:rPr>
              <a:t>tf-idf</a:t>
            </a:r>
            <a:r>
              <a:rPr lang="en-US" sz="1200" b="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algorithm, usually used when the dimensions are documents, and algorithms based on pointwise mutual information, or PMI (usually used when the dimensions are words).   </a:t>
            </a:r>
            <a:r>
              <a:rPr lang="en-US" sz="1200" kern="1200" dirty="0" err="1">
                <a:solidFill>
                  <a:schemeClr val="tx1"/>
                </a:solidFill>
                <a:effectLst/>
                <a:latin typeface="+mn-lt"/>
                <a:ea typeface="+mn-ea"/>
                <a:cs typeface="+mn-cs"/>
              </a:rPr>
              <a:t>Tf-idf</a:t>
            </a:r>
            <a:r>
              <a:rPr lang="en-US" sz="1200" kern="1200" dirty="0">
                <a:solidFill>
                  <a:schemeClr val="tx1"/>
                </a:solidFill>
                <a:effectLst/>
                <a:latin typeface="+mn-lt"/>
                <a:ea typeface="+mn-ea"/>
                <a:cs typeface="+mn-cs"/>
              </a:rPr>
              <a:t> makes use of a special weight call the "inverse document frequency or "</a:t>
            </a:r>
            <a:r>
              <a:rPr lang="en-US" sz="1200" kern="1200" dirty="0" err="1">
                <a:solidFill>
                  <a:schemeClr val="tx1"/>
                </a:solidFill>
                <a:effectLst/>
                <a:latin typeface="+mn-lt"/>
                <a:ea typeface="+mn-ea"/>
                <a:cs typeface="+mn-cs"/>
              </a:rPr>
              <a:t>idf</a:t>
            </a:r>
            <a:r>
              <a:rPr lang="en-US" sz="1200" kern="1200" dirty="0">
                <a:solidFill>
                  <a:schemeClr val="tx1"/>
                </a:solidFill>
                <a:effectLst/>
                <a:latin typeface="+mn-lt"/>
                <a:ea typeface="+mn-ea"/>
                <a:cs typeface="+mn-cs"/>
              </a:rPr>
              <a:t>", to </a:t>
            </a:r>
            <a:r>
              <a:rPr lang="en-US" sz="1200" kern="1200" dirty="0" err="1">
                <a:solidFill>
                  <a:schemeClr val="tx1"/>
                </a:solidFill>
                <a:effectLst/>
                <a:latin typeface="+mn-lt"/>
                <a:ea typeface="+mn-ea"/>
                <a:cs typeface="+mn-cs"/>
              </a:rPr>
              <a:t>downweight</a:t>
            </a:r>
            <a:r>
              <a:rPr lang="en-US" sz="1200" kern="1200" dirty="0">
                <a:solidFill>
                  <a:schemeClr val="tx1"/>
                </a:solidFill>
                <a:effectLst/>
                <a:latin typeface="+mn-lt"/>
                <a:ea typeface="+mn-ea"/>
                <a:cs typeface="+mn-cs"/>
              </a:rPr>
              <a:t> words like "the" or "it".  PMI is a statistical measure that compares the probabilities we see with what we would have expected by change. </a:t>
            </a:r>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51</a:t>
            </a:fld>
            <a:endParaRPr lang="en-US"/>
          </a:p>
        </p:txBody>
      </p:sp>
    </p:spTree>
    <p:extLst>
      <p:ext uri="{BB962C8B-B14F-4D97-AF65-F5344CB8AC3E}">
        <p14:creationId xmlns:p14="http://schemas.microsoft.com/office/powerpoint/2010/main" val="8060351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a:t>
            </a:r>
            <a:r>
              <a:rPr lang="en-US" sz="1200" b="0" kern="1200" dirty="0" err="1">
                <a:solidFill>
                  <a:schemeClr val="tx1"/>
                </a:solidFill>
                <a:effectLst/>
                <a:latin typeface="+mn-lt"/>
                <a:ea typeface="+mn-ea"/>
                <a:cs typeface="+mn-cs"/>
              </a:rPr>
              <a:t>tf-idf</a:t>
            </a:r>
            <a:r>
              <a:rPr lang="en-US" sz="1200" b="0" kern="1200" dirty="0">
                <a:solidFill>
                  <a:schemeClr val="tx1"/>
                </a:solidFill>
                <a:effectLst/>
                <a:latin typeface="+mn-lt"/>
                <a:ea typeface="+mn-ea"/>
                <a:cs typeface="+mn-cs"/>
              </a:rPr>
              <a:t> algorithm </a:t>
            </a:r>
            <a:r>
              <a:rPr lang="en-US" sz="1200" kern="1200" dirty="0">
                <a:solidFill>
                  <a:schemeClr val="tx1"/>
                </a:solidFill>
                <a:effectLst/>
                <a:latin typeface="+mn-lt"/>
                <a:ea typeface="+mn-ea"/>
                <a:cs typeface="+mn-cs"/>
              </a:rPr>
              <a:t>(the ‘-’ here is a hyphen, not a minus sign) is the product of two terms, each term capturing one of these two intuitions. The first is the </a:t>
            </a:r>
            <a:r>
              <a:rPr lang="en-US" sz="1200" b="0" kern="1200" dirty="0">
                <a:solidFill>
                  <a:schemeClr val="tx1"/>
                </a:solidFill>
                <a:effectLst/>
                <a:latin typeface="+mn-lt"/>
                <a:ea typeface="+mn-ea"/>
                <a:cs typeface="+mn-cs"/>
              </a:rPr>
              <a:t>term frequency: </a:t>
            </a:r>
            <a:r>
              <a:rPr lang="en-US" sz="1200" kern="1200" dirty="0">
                <a:solidFill>
                  <a:schemeClr val="tx1"/>
                </a:solidFill>
                <a:effectLst/>
                <a:latin typeface="+mn-lt"/>
                <a:ea typeface="+mn-ea"/>
                <a:cs typeface="+mn-cs"/>
              </a:rPr>
              <a:t>the frequency of the word </a:t>
            </a:r>
            <a:r>
              <a:rPr lang="en-US" sz="1200" i="1" kern="1200" dirty="0">
                <a:solidFill>
                  <a:schemeClr val="tx1"/>
                </a:solidFill>
                <a:effectLst/>
                <a:latin typeface="+mn-lt"/>
                <a:ea typeface="+mn-ea"/>
                <a:cs typeface="+mn-cs"/>
              </a:rPr>
              <a:t>t </a:t>
            </a:r>
            <a:r>
              <a:rPr lang="en-US" sz="1200" kern="1200" dirty="0">
                <a:solidFill>
                  <a:schemeClr val="tx1"/>
                </a:solidFill>
                <a:effectLst/>
                <a:latin typeface="+mn-lt"/>
                <a:ea typeface="+mn-ea"/>
                <a:cs typeface="+mn-cs"/>
              </a:rPr>
              <a:t>in the document </a:t>
            </a:r>
            <a:r>
              <a:rPr lang="en-US" sz="1200" i="1" kern="1200" dirty="0">
                <a:solidFill>
                  <a:schemeClr val="tx1"/>
                </a:solidFill>
                <a:effectLst/>
                <a:latin typeface="+mn-lt"/>
                <a:ea typeface="+mn-ea"/>
                <a:cs typeface="+mn-cs"/>
              </a:rPr>
              <a:t>d</a:t>
            </a:r>
            <a:r>
              <a:rPr lang="en-US" sz="1200" kern="1200" dirty="0">
                <a:solidFill>
                  <a:schemeClr val="tx1"/>
                </a:solidFill>
                <a:effectLst/>
                <a:latin typeface="+mn-lt"/>
                <a:ea typeface="+mn-ea"/>
                <a:cs typeface="+mn-cs"/>
              </a:rPr>
              <a:t>. We can just use the raw count as the term frequency:   EQ</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More commonly we squash the raw frequency a bit, by using the log10 of the </a:t>
            </a:r>
            <a:r>
              <a:rPr lang="en-US" sz="1200" kern="1200" dirty="0" err="1">
                <a:solidFill>
                  <a:schemeClr val="tx1"/>
                </a:solidFill>
                <a:effectLst/>
                <a:latin typeface="+mn-lt"/>
                <a:ea typeface="+mn-ea"/>
                <a:cs typeface="+mn-cs"/>
              </a:rPr>
              <a:t>fre</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quency</a:t>
            </a:r>
            <a:r>
              <a:rPr lang="en-US" sz="1200" kern="1200" dirty="0">
                <a:solidFill>
                  <a:schemeClr val="tx1"/>
                </a:solidFill>
                <a:effectLst/>
                <a:latin typeface="+mn-lt"/>
                <a:ea typeface="+mn-ea"/>
                <a:cs typeface="+mn-cs"/>
              </a:rPr>
              <a:t> instead. The intuition is that a word appearing 100 times in a document doesn’t make that word 100 times more likely to be relevant to the meaning of the document. Because we can’t take the log of 0, we normally add 1 to the count:</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52</a:t>
            </a:fld>
            <a:endParaRPr lang="en-US"/>
          </a:p>
        </p:txBody>
      </p:sp>
    </p:spTree>
    <p:extLst>
      <p:ext uri="{BB962C8B-B14F-4D97-AF65-F5344CB8AC3E}">
        <p14:creationId xmlns:p14="http://schemas.microsoft.com/office/powerpoint/2010/main" val="21001654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second factor in </a:t>
            </a:r>
            <a:r>
              <a:rPr lang="en-US" sz="1200" kern="1200" dirty="0" err="1">
                <a:solidFill>
                  <a:schemeClr val="tx1"/>
                </a:solidFill>
                <a:effectLst/>
                <a:latin typeface="+mn-lt"/>
                <a:ea typeface="+mn-ea"/>
                <a:cs typeface="+mn-cs"/>
              </a:rPr>
              <a:t>tf-idf</a:t>
            </a:r>
            <a:r>
              <a:rPr lang="en-US" sz="1200" kern="1200" dirty="0">
                <a:solidFill>
                  <a:schemeClr val="tx1"/>
                </a:solidFill>
                <a:effectLst/>
                <a:latin typeface="+mn-lt"/>
                <a:ea typeface="+mn-ea"/>
                <a:cs typeface="+mn-cs"/>
              </a:rPr>
              <a:t> is used to give a higher weight to words that occur only in a few documents. Terms that are limited to a few documents are useful for discriminating those documents from the rest of the collection; terms that occur frequently across the entire collection aren’t as helpful. The </a:t>
            </a:r>
            <a:r>
              <a:rPr lang="en-US" sz="1200" b="0" kern="1200" dirty="0">
                <a:solidFill>
                  <a:schemeClr val="tx1"/>
                </a:solidFill>
                <a:effectLst/>
                <a:latin typeface="+mn-lt"/>
                <a:ea typeface="+mn-ea"/>
                <a:cs typeface="+mn-cs"/>
              </a:rPr>
              <a:t>document frequency </a:t>
            </a:r>
            <a:r>
              <a:rPr lang="en-US" sz="1200" kern="1200" dirty="0" err="1">
                <a:solidFill>
                  <a:schemeClr val="tx1"/>
                </a:solidFill>
                <a:effectLst/>
                <a:latin typeface="+mn-lt"/>
                <a:ea typeface="+mn-ea"/>
                <a:cs typeface="+mn-cs"/>
              </a:rPr>
              <a:t>df</a:t>
            </a:r>
            <a:r>
              <a:rPr lang="en-US" sz="1200" i="1" kern="1200" dirty="0" err="1">
                <a:solidFill>
                  <a:schemeClr val="tx1"/>
                </a:solidFill>
                <a:effectLst/>
                <a:latin typeface="+mn-lt"/>
                <a:ea typeface="+mn-ea"/>
                <a:cs typeface="+mn-cs"/>
              </a:rPr>
              <a:t>t</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of a term </a:t>
            </a:r>
            <a:r>
              <a:rPr lang="en-US" sz="1200" i="1" kern="1200" dirty="0">
                <a:solidFill>
                  <a:schemeClr val="tx1"/>
                </a:solidFill>
                <a:effectLst/>
                <a:latin typeface="+mn-lt"/>
                <a:ea typeface="+mn-ea"/>
                <a:cs typeface="+mn-cs"/>
              </a:rPr>
              <a:t>t </a:t>
            </a:r>
            <a:r>
              <a:rPr lang="en-US" sz="1200" kern="1200" dirty="0">
                <a:solidFill>
                  <a:schemeClr val="tx1"/>
                </a:solidFill>
                <a:effectLst/>
                <a:latin typeface="+mn-lt"/>
                <a:ea typeface="+mn-ea"/>
                <a:cs typeface="+mn-cs"/>
              </a:rPr>
              <a:t>is the number of documents it occurs in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Document frequency is not the same as the </a:t>
            </a:r>
            <a:r>
              <a:rPr lang="en-US" sz="1200" b="0" kern="1200" dirty="0">
                <a:solidFill>
                  <a:schemeClr val="tx1"/>
                </a:solidFill>
                <a:effectLst/>
                <a:latin typeface="+mn-lt"/>
                <a:ea typeface="+mn-ea"/>
                <a:cs typeface="+mn-cs"/>
              </a:rPr>
              <a:t>collection frequency </a:t>
            </a:r>
            <a:r>
              <a:rPr lang="en-US" sz="1200" kern="1200" dirty="0">
                <a:solidFill>
                  <a:schemeClr val="tx1"/>
                </a:solidFill>
                <a:effectLst/>
                <a:latin typeface="+mn-lt"/>
                <a:ea typeface="+mn-ea"/>
                <a:cs typeface="+mn-cs"/>
              </a:rPr>
              <a:t>of a term, which is the total number of times the word appears in the whole collection in any document. Consider in the collection of Shakespeare’s 37 plays the two words </a:t>
            </a:r>
            <a:r>
              <a:rPr lang="en-US" sz="1200" i="1" kern="1200" dirty="0">
                <a:solidFill>
                  <a:schemeClr val="tx1"/>
                </a:solidFill>
                <a:effectLst/>
                <a:latin typeface="+mn-lt"/>
                <a:ea typeface="+mn-ea"/>
                <a:cs typeface="+mn-cs"/>
              </a:rPr>
              <a:t>Romeo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action</a:t>
            </a:r>
            <a:r>
              <a:rPr lang="en-US" sz="1200" kern="1200" dirty="0">
                <a:solidFill>
                  <a:schemeClr val="tx1"/>
                </a:solidFill>
                <a:effectLst/>
                <a:latin typeface="+mn-lt"/>
                <a:ea typeface="+mn-ea"/>
                <a:cs typeface="+mn-cs"/>
              </a:rPr>
              <a:t>. The words have identical collection frequencies (they both occur 113 times in all the plays) but very different document frequencies, since Romeo only occurs in a single play. If our goal is to find documents about the romantic tribulations of Romeo, the word </a:t>
            </a:r>
            <a:r>
              <a:rPr lang="en-US" sz="1200" i="1" kern="1200" dirty="0">
                <a:solidFill>
                  <a:schemeClr val="tx1"/>
                </a:solidFill>
                <a:effectLst/>
                <a:latin typeface="+mn-lt"/>
                <a:ea typeface="+mn-ea"/>
                <a:cs typeface="+mn-cs"/>
              </a:rPr>
              <a:t>Romeo </a:t>
            </a:r>
            <a:r>
              <a:rPr lang="en-US" sz="1200" kern="1200" dirty="0">
                <a:solidFill>
                  <a:schemeClr val="tx1"/>
                </a:solidFill>
                <a:effectLst/>
                <a:latin typeface="+mn-lt"/>
                <a:ea typeface="+mn-ea"/>
                <a:cs typeface="+mn-cs"/>
              </a:rPr>
              <a:t>should be highly weighted, but not </a:t>
            </a:r>
            <a:r>
              <a:rPr lang="en-US" sz="1200" i="1" kern="1200" dirty="0">
                <a:solidFill>
                  <a:schemeClr val="tx1"/>
                </a:solidFill>
                <a:effectLst/>
                <a:latin typeface="+mn-lt"/>
                <a:ea typeface="+mn-ea"/>
                <a:cs typeface="+mn-cs"/>
              </a:rPr>
              <a:t>action</a:t>
            </a:r>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Important: documents can be </a:t>
            </a:r>
            <a:r>
              <a:rPr lang="en-US" b="1" dirty="0"/>
              <a:t>anything, they don't have to be original documents.  For example we often</a:t>
            </a:r>
            <a:r>
              <a:rPr lang="en-US" dirty="0"/>
              <a:t> treat each paragraph as a document, which lets use compute </a:t>
            </a:r>
            <a:r>
              <a:rPr lang="en-US" dirty="0" err="1"/>
              <a:t>tf-idf</a:t>
            </a:r>
            <a:r>
              <a:rPr lang="en-US" dirty="0"/>
              <a:t> values for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53</a:t>
            </a:fld>
            <a:endParaRPr lang="en-US"/>
          </a:p>
        </p:txBody>
      </p:sp>
    </p:spTree>
    <p:extLst>
      <p:ext uri="{BB962C8B-B14F-4D97-AF65-F5344CB8AC3E}">
        <p14:creationId xmlns:p14="http://schemas.microsoft.com/office/powerpoint/2010/main" val="38314768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 emphasize discriminative words like </a:t>
            </a:r>
            <a:r>
              <a:rPr lang="en-US" sz="1200" i="1" kern="1200" dirty="0">
                <a:solidFill>
                  <a:schemeClr val="tx1"/>
                </a:solidFill>
                <a:effectLst/>
                <a:latin typeface="+mn-lt"/>
                <a:ea typeface="+mn-ea"/>
                <a:cs typeface="+mn-cs"/>
              </a:rPr>
              <a:t>Romeo </a:t>
            </a:r>
            <a:r>
              <a:rPr lang="en-US" sz="1200" kern="1200" dirty="0">
                <a:solidFill>
                  <a:schemeClr val="tx1"/>
                </a:solidFill>
                <a:effectLst/>
                <a:latin typeface="+mn-lt"/>
                <a:ea typeface="+mn-ea"/>
                <a:cs typeface="+mn-cs"/>
              </a:rPr>
              <a:t>via the </a:t>
            </a:r>
            <a:r>
              <a:rPr lang="en-US" sz="1200" b="0" kern="1200" dirty="0">
                <a:solidFill>
                  <a:schemeClr val="tx1"/>
                </a:solidFill>
                <a:effectLst/>
                <a:latin typeface="+mn-lt"/>
                <a:ea typeface="+mn-ea"/>
                <a:cs typeface="+mn-cs"/>
              </a:rPr>
              <a:t>inverse document </a:t>
            </a:r>
            <a:r>
              <a:rPr lang="en-US" sz="1200" b="0" kern="1200" dirty="0" err="1">
                <a:solidFill>
                  <a:schemeClr val="tx1"/>
                </a:solidFill>
                <a:effectLst/>
                <a:latin typeface="+mn-lt"/>
                <a:ea typeface="+mn-ea"/>
                <a:cs typeface="+mn-cs"/>
              </a:rPr>
              <a:t>fre</a:t>
            </a:r>
            <a:r>
              <a:rPr lang="en-US" sz="1200" b="0" kern="1200" dirty="0">
                <a:solidFill>
                  <a:schemeClr val="tx1"/>
                </a:solidFill>
                <a:effectLst/>
                <a:latin typeface="+mn-lt"/>
                <a:ea typeface="+mn-ea"/>
                <a:cs typeface="+mn-cs"/>
              </a:rPr>
              <a:t>- </a:t>
            </a:r>
            <a:r>
              <a:rPr lang="en-US" sz="1200" b="0" kern="1200" dirty="0" err="1">
                <a:solidFill>
                  <a:schemeClr val="tx1"/>
                </a:solidFill>
                <a:effectLst/>
                <a:latin typeface="+mn-lt"/>
                <a:ea typeface="+mn-ea"/>
                <a:cs typeface="+mn-cs"/>
              </a:rPr>
              <a:t>quency</a:t>
            </a:r>
            <a:r>
              <a:rPr lang="en-US" sz="1200" b="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or </a:t>
            </a:r>
            <a:r>
              <a:rPr lang="en-US" sz="1200" b="0" kern="1200" dirty="0" err="1">
                <a:solidFill>
                  <a:schemeClr val="tx1"/>
                </a:solidFill>
                <a:effectLst/>
                <a:latin typeface="+mn-lt"/>
                <a:ea typeface="+mn-ea"/>
                <a:cs typeface="+mn-cs"/>
              </a:rPr>
              <a:t>idf</a:t>
            </a:r>
            <a:r>
              <a:rPr lang="en-US" sz="1200" b="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term weight (</a:t>
            </a:r>
            <a:r>
              <a:rPr lang="en-US" sz="1200" kern="1200" dirty="0" err="1">
                <a:solidFill>
                  <a:schemeClr val="tx1"/>
                </a:solidFill>
                <a:effectLst/>
                <a:latin typeface="+mn-lt"/>
                <a:ea typeface="+mn-ea"/>
                <a:cs typeface="+mn-cs"/>
              </a:rPr>
              <a:t>Sparck</a:t>
            </a:r>
            <a:r>
              <a:rPr lang="en-US" sz="1200" kern="1200" dirty="0">
                <a:solidFill>
                  <a:schemeClr val="tx1"/>
                </a:solidFill>
                <a:effectLst/>
                <a:latin typeface="+mn-lt"/>
                <a:ea typeface="+mn-ea"/>
                <a:cs typeface="+mn-cs"/>
              </a:rPr>
              <a:t> Jones, 1972). The </a:t>
            </a:r>
            <a:r>
              <a:rPr lang="en-US" sz="1200" kern="1200" dirty="0" err="1">
                <a:solidFill>
                  <a:schemeClr val="tx1"/>
                </a:solidFill>
                <a:effectLst/>
                <a:latin typeface="+mn-lt"/>
                <a:ea typeface="+mn-ea"/>
                <a:cs typeface="+mn-cs"/>
              </a:rPr>
              <a:t>idf</a:t>
            </a:r>
            <a:r>
              <a:rPr lang="en-US" sz="1200" kern="1200" dirty="0">
                <a:solidFill>
                  <a:schemeClr val="tx1"/>
                </a:solidFill>
                <a:effectLst/>
                <a:latin typeface="+mn-lt"/>
                <a:ea typeface="+mn-ea"/>
                <a:cs typeface="+mn-cs"/>
              </a:rPr>
              <a:t> is defined using the frac- </a:t>
            </a:r>
            <a:r>
              <a:rPr lang="en-US" sz="1200" kern="1200" dirty="0" err="1">
                <a:solidFill>
                  <a:schemeClr val="tx1"/>
                </a:solidFill>
                <a:effectLst/>
                <a:latin typeface="+mn-lt"/>
                <a:ea typeface="+mn-ea"/>
                <a:cs typeface="+mn-cs"/>
              </a:rPr>
              <a:t>tion</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N</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df</a:t>
            </a:r>
            <a:r>
              <a:rPr lang="en-US" sz="1200" i="1" kern="1200" dirty="0" err="1">
                <a:solidFill>
                  <a:schemeClr val="tx1"/>
                </a:solidFill>
                <a:effectLst/>
                <a:latin typeface="+mn-lt"/>
                <a:ea typeface="+mn-ea"/>
                <a:cs typeface="+mn-cs"/>
              </a:rPr>
              <a:t>t</a:t>
            </a:r>
            <a:r>
              <a:rPr lang="en-US" sz="1200" kern="1200" dirty="0">
                <a:solidFill>
                  <a:schemeClr val="tx1"/>
                </a:solidFill>
                <a:effectLst/>
                <a:latin typeface="+mn-lt"/>
                <a:ea typeface="+mn-ea"/>
                <a:cs typeface="+mn-cs"/>
              </a:rPr>
              <a:t>, where </a:t>
            </a:r>
            <a:r>
              <a:rPr lang="en-US" sz="1200" i="1" kern="1200" dirty="0">
                <a:solidFill>
                  <a:schemeClr val="tx1"/>
                </a:solidFill>
                <a:effectLst/>
                <a:latin typeface="+mn-lt"/>
                <a:ea typeface="+mn-ea"/>
                <a:cs typeface="+mn-cs"/>
              </a:rPr>
              <a:t>N </a:t>
            </a:r>
            <a:r>
              <a:rPr lang="en-US" sz="1200" kern="1200" dirty="0">
                <a:solidFill>
                  <a:schemeClr val="tx1"/>
                </a:solidFill>
                <a:effectLst/>
                <a:latin typeface="+mn-lt"/>
                <a:ea typeface="+mn-ea"/>
                <a:cs typeface="+mn-cs"/>
              </a:rPr>
              <a:t>is the total number of documents in the collection, and </a:t>
            </a:r>
            <a:r>
              <a:rPr lang="en-US" sz="1200" kern="1200" dirty="0" err="1">
                <a:solidFill>
                  <a:schemeClr val="tx1"/>
                </a:solidFill>
                <a:effectLst/>
                <a:latin typeface="+mn-lt"/>
                <a:ea typeface="+mn-ea"/>
                <a:cs typeface="+mn-cs"/>
              </a:rPr>
              <a:t>df</a:t>
            </a:r>
            <a:r>
              <a:rPr lang="en-US" sz="1200" i="1" kern="1200" dirty="0" err="1">
                <a:solidFill>
                  <a:schemeClr val="tx1"/>
                </a:solidFill>
                <a:effectLst/>
                <a:latin typeface="+mn-lt"/>
                <a:ea typeface="+mn-ea"/>
                <a:cs typeface="+mn-cs"/>
              </a:rPr>
              <a:t>t</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is the number of documents in which term </a:t>
            </a:r>
            <a:r>
              <a:rPr lang="en-US" sz="1200" i="1" kern="1200" dirty="0">
                <a:solidFill>
                  <a:schemeClr val="tx1"/>
                </a:solidFill>
                <a:effectLst/>
                <a:latin typeface="+mn-lt"/>
                <a:ea typeface="+mn-ea"/>
                <a:cs typeface="+mn-cs"/>
              </a:rPr>
              <a:t>t </a:t>
            </a:r>
            <a:r>
              <a:rPr lang="en-US" sz="1200" kern="1200" dirty="0">
                <a:solidFill>
                  <a:schemeClr val="tx1"/>
                </a:solidFill>
                <a:effectLst/>
                <a:latin typeface="+mn-lt"/>
                <a:ea typeface="+mn-ea"/>
                <a:cs typeface="+mn-cs"/>
              </a:rPr>
              <a:t>occurs. The fewer documents in which a term occurs, the higher this weight. The lowest weight of 1 is assigned to terms that occur in all the documents. Because of the large number of documents in many collections, this measure too is usually squashed with a log function. The resulting definition for inverse document frequency (</a:t>
            </a:r>
            <a:r>
              <a:rPr lang="en-US" sz="1200" kern="1200" dirty="0" err="1">
                <a:solidFill>
                  <a:schemeClr val="tx1"/>
                </a:solidFill>
                <a:effectLst/>
                <a:latin typeface="+mn-lt"/>
                <a:ea typeface="+mn-ea"/>
                <a:cs typeface="+mn-cs"/>
              </a:rPr>
              <a:t>idf</a:t>
            </a:r>
            <a:r>
              <a:rPr lang="en-US" sz="1200" kern="1200" dirty="0">
                <a:solidFill>
                  <a:schemeClr val="tx1"/>
                </a:solidFill>
                <a:effectLst/>
                <a:latin typeface="+mn-lt"/>
                <a:ea typeface="+mn-ea"/>
                <a:cs typeface="+mn-cs"/>
              </a:rPr>
              <a:t>) is thus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Here are some </a:t>
            </a:r>
            <a:r>
              <a:rPr lang="en-US" sz="1200" kern="1200" dirty="0" err="1">
                <a:solidFill>
                  <a:schemeClr val="tx1"/>
                </a:solidFill>
                <a:effectLst/>
                <a:latin typeface="+mn-lt"/>
                <a:ea typeface="+mn-ea"/>
                <a:cs typeface="+mn-cs"/>
              </a:rPr>
              <a:t>idf</a:t>
            </a:r>
            <a:r>
              <a:rPr lang="en-US" sz="1200" kern="1200" dirty="0">
                <a:solidFill>
                  <a:schemeClr val="tx1"/>
                </a:solidFill>
                <a:effectLst/>
                <a:latin typeface="+mn-lt"/>
                <a:ea typeface="+mn-ea"/>
                <a:cs typeface="+mn-cs"/>
              </a:rPr>
              <a:t> values for some words in the Shakespeare corpus, ranging from  extremely informative words which occur in only one play like </a:t>
            </a:r>
            <a:r>
              <a:rPr lang="en-US" sz="1200" i="1" kern="1200" dirty="0">
                <a:solidFill>
                  <a:schemeClr val="tx1"/>
                </a:solidFill>
                <a:effectLst/>
                <a:latin typeface="+mn-lt"/>
                <a:ea typeface="+mn-ea"/>
                <a:cs typeface="+mn-cs"/>
              </a:rPr>
              <a:t>Romeo</a:t>
            </a:r>
            <a:r>
              <a:rPr lang="en-US" sz="1200" kern="1200" dirty="0">
                <a:solidFill>
                  <a:schemeClr val="tx1"/>
                </a:solidFill>
                <a:effectLst/>
                <a:latin typeface="+mn-lt"/>
                <a:ea typeface="+mn-ea"/>
                <a:cs typeface="+mn-cs"/>
              </a:rPr>
              <a:t>, to those that  occur in a few like </a:t>
            </a:r>
            <a:r>
              <a:rPr lang="en-US" sz="1200" i="1" kern="1200" dirty="0">
                <a:solidFill>
                  <a:schemeClr val="tx1"/>
                </a:solidFill>
                <a:effectLst/>
                <a:latin typeface="+mn-lt"/>
                <a:ea typeface="+mn-ea"/>
                <a:cs typeface="+mn-cs"/>
              </a:rPr>
              <a:t>salad </a:t>
            </a:r>
            <a:r>
              <a:rPr lang="en-US" sz="1200" kern="1200" dirty="0">
                <a:solidFill>
                  <a:schemeClr val="tx1"/>
                </a:solidFill>
                <a:effectLst/>
                <a:latin typeface="+mn-lt"/>
                <a:ea typeface="+mn-ea"/>
                <a:cs typeface="+mn-cs"/>
              </a:rPr>
              <a:t>or </a:t>
            </a:r>
            <a:r>
              <a:rPr lang="en-US" sz="1200" i="1" kern="1200" dirty="0">
                <a:solidFill>
                  <a:schemeClr val="tx1"/>
                </a:solidFill>
                <a:effectLst/>
                <a:latin typeface="+mn-lt"/>
                <a:ea typeface="+mn-ea"/>
                <a:cs typeface="+mn-cs"/>
              </a:rPr>
              <a:t>Falstaff</a:t>
            </a:r>
            <a:r>
              <a:rPr lang="en-US" sz="1200" kern="1200" dirty="0">
                <a:solidFill>
                  <a:schemeClr val="tx1"/>
                </a:solidFill>
                <a:effectLst/>
                <a:latin typeface="+mn-lt"/>
                <a:ea typeface="+mn-ea"/>
                <a:cs typeface="+mn-cs"/>
              </a:rPr>
              <a:t>, to those which are very common like </a:t>
            </a:r>
            <a:r>
              <a:rPr lang="en-US" sz="1200" i="1" kern="1200" dirty="0">
                <a:solidFill>
                  <a:schemeClr val="tx1"/>
                </a:solidFill>
                <a:effectLst/>
                <a:latin typeface="+mn-lt"/>
                <a:ea typeface="+mn-ea"/>
                <a:cs typeface="+mn-cs"/>
              </a:rPr>
              <a:t>fool </a:t>
            </a:r>
            <a:r>
              <a:rPr lang="en-US" sz="1200" kern="1200" dirty="0">
                <a:solidFill>
                  <a:schemeClr val="tx1"/>
                </a:solidFill>
                <a:effectLst/>
                <a:latin typeface="+mn-lt"/>
                <a:ea typeface="+mn-ea"/>
                <a:cs typeface="+mn-cs"/>
              </a:rPr>
              <a:t>or so common as to be completely non-discriminative since they occur in all 37 plays like </a:t>
            </a:r>
            <a:r>
              <a:rPr lang="en-US" sz="1200" i="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good </a:t>
            </a:r>
            <a:r>
              <a:rPr lang="en-US" sz="1200" kern="1200" dirty="0">
                <a:solidFill>
                  <a:schemeClr val="tx1"/>
                </a:solidFill>
                <a:effectLst/>
                <a:latin typeface="+mn-lt"/>
                <a:ea typeface="+mn-ea"/>
                <a:cs typeface="+mn-cs"/>
              </a:rPr>
              <a:t>or </a:t>
            </a:r>
            <a:r>
              <a:rPr lang="en-US" sz="1200" i="1" kern="1200" dirty="0">
                <a:solidFill>
                  <a:schemeClr val="tx1"/>
                </a:solidFill>
                <a:effectLst/>
                <a:latin typeface="+mn-lt"/>
                <a:ea typeface="+mn-ea"/>
                <a:cs typeface="+mn-cs"/>
              </a:rPr>
              <a:t>sweet</a:t>
            </a:r>
            <a:r>
              <a:rPr lang="en-US" sz="1200" kern="1200" dirty="0">
                <a:solidFill>
                  <a:schemeClr val="tx1"/>
                </a:solidFill>
                <a:effectLst/>
                <a:latin typeface="+mn-lt"/>
                <a:ea typeface="+mn-ea"/>
                <a:cs typeface="+mn-cs"/>
              </a:rPr>
              <a:t>.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54</a:t>
            </a:fld>
            <a:endParaRPr lang="en-US"/>
          </a:p>
        </p:txBody>
      </p:sp>
    </p:spTree>
    <p:extLst>
      <p:ext uri="{BB962C8B-B14F-4D97-AF65-F5344CB8AC3E}">
        <p14:creationId xmlns:p14="http://schemas.microsoft.com/office/powerpoint/2010/main" val="101472331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It’s usually clear what counts as a document: in Shake-</a:t>
            </a:r>
            <a:r>
              <a:rPr lang="en-US" sz="1200" kern="1200" dirty="0" err="1">
                <a:solidFill>
                  <a:schemeClr val="tx1"/>
                </a:solidFill>
                <a:effectLst/>
                <a:latin typeface="+mn-lt"/>
                <a:ea typeface="+mn-ea"/>
                <a:cs typeface="+mn-cs"/>
              </a:rPr>
              <a:t>speare</a:t>
            </a:r>
            <a:r>
              <a:rPr lang="en-US" sz="1200" kern="1200" dirty="0">
                <a:solidFill>
                  <a:schemeClr val="tx1"/>
                </a:solidFill>
                <a:effectLst/>
                <a:latin typeface="+mn-lt"/>
                <a:ea typeface="+mn-ea"/>
                <a:cs typeface="+mn-cs"/>
              </a:rPr>
              <a:t> we would use a play; when processing a collection of encyclopedia articles like Wikipedia, the document is a Wikipedia page; in processing newspaper articles, the document is a single article. But very frequently  you might need to break up the corpus into documents yourself for the purposes of computing </a:t>
            </a:r>
            <a:r>
              <a:rPr lang="en-US" sz="1200" kern="1200" dirty="0" err="1">
                <a:solidFill>
                  <a:schemeClr val="tx1"/>
                </a:solidFill>
                <a:effectLst/>
                <a:latin typeface="+mn-lt"/>
                <a:ea typeface="+mn-ea"/>
                <a:cs typeface="+mn-cs"/>
              </a:rPr>
              <a:t>idf</a:t>
            </a:r>
            <a:r>
              <a:rPr lang="en-US" sz="1200" kern="1200" dirty="0">
                <a:solidFill>
                  <a:schemeClr val="tx1"/>
                </a:solidFill>
                <a:effectLst/>
                <a:latin typeface="+mn-lt"/>
                <a:ea typeface="+mn-ea"/>
                <a:cs typeface="+mn-cs"/>
              </a:rPr>
              <a:t>. </a:t>
            </a:r>
            <a:r>
              <a:rPr lang="en-US" dirty="0"/>
              <a:t>Because that documents can be </a:t>
            </a:r>
            <a:r>
              <a:rPr lang="en-US" b="1" dirty="0"/>
              <a:t>anything, they don't have to be original documents.  </a:t>
            </a:r>
            <a:r>
              <a:rPr lang="en-US" b="0" dirty="0"/>
              <a:t>For example we often </a:t>
            </a:r>
            <a:r>
              <a:rPr lang="en-US" dirty="0"/>
              <a:t>treat each paragraph as a document, which lets use compute </a:t>
            </a:r>
            <a:r>
              <a:rPr lang="en-US" dirty="0" err="1"/>
              <a:t>tf-idf</a:t>
            </a:r>
            <a:r>
              <a:rPr lang="en-US" dirty="0"/>
              <a:t> values even when we are dealing say with a single document like a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55</a:t>
            </a:fld>
            <a:endParaRPr lang="en-US"/>
          </a:p>
        </p:txBody>
      </p:sp>
    </p:spTree>
    <p:extLst>
      <p:ext uri="{BB962C8B-B14F-4D97-AF65-F5344CB8AC3E}">
        <p14:creationId xmlns:p14="http://schemas.microsoft.com/office/powerpoint/2010/main" val="34038443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a:t>
            </a:r>
            <a:r>
              <a:rPr lang="en-US" sz="1200" b="0" kern="1200" dirty="0" err="1">
                <a:solidFill>
                  <a:schemeClr val="tx1"/>
                </a:solidFill>
                <a:effectLst/>
                <a:latin typeface="+mn-lt"/>
                <a:ea typeface="+mn-ea"/>
                <a:cs typeface="+mn-cs"/>
              </a:rPr>
              <a:t>tf-idf</a:t>
            </a:r>
            <a:r>
              <a:rPr lang="en-US" sz="1200" b="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weighted value </a:t>
            </a:r>
            <a:r>
              <a:rPr lang="en-US" sz="1200" i="1" kern="1200" dirty="0" err="1">
                <a:solidFill>
                  <a:schemeClr val="tx1"/>
                </a:solidFill>
                <a:effectLst/>
                <a:latin typeface="+mn-lt"/>
                <a:ea typeface="+mn-ea"/>
                <a:cs typeface="+mn-cs"/>
              </a:rPr>
              <a:t>wt</a:t>
            </a:r>
            <a:r>
              <a:rPr lang="en-US" sz="1200" kern="1200" dirty="0" err="1">
                <a:solidFill>
                  <a:schemeClr val="tx1"/>
                </a:solidFill>
                <a:effectLst/>
                <a:latin typeface="+mn-lt"/>
                <a:ea typeface="+mn-ea"/>
                <a:cs typeface="+mn-cs"/>
              </a:rPr>
              <a:t>,</a:t>
            </a:r>
            <a:r>
              <a:rPr lang="en-US" sz="1200" i="1" kern="1200" dirty="0" err="1">
                <a:solidFill>
                  <a:schemeClr val="tx1"/>
                </a:solidFill>
                <a:effectLst/>
                <a:latin typeface="+mn-lt"/>
                <a:ea typeface="+mn-ea"/>
                <a:cs typeface="+mn-cs"/>
              </a:rPr>
              <a:t>d</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for word </a:t>
            </a:r>
            <a:r>
              <a:rPr lang="en-US" sz="1200" i="1" kern="1200" dirty="0">
                <a:solidFill>
                  <a:schemeClr val="tx1"/>
                </a:solidFill>
                <a:effectLst/>
                <a:latin typeface="+mn-lt"/>
                <a:ea typeface="+mn-ea"/>
                <a:cs typeface="+mn-cs"/>
              </a:rPr>
              <a:t>t </a:t>
            </a:r>
            <a:r>
              <a:rPr lang="en-US" sz="1200" kern="1200" dirty="0">
                <a:solidFill>
                  <a:schemeClr val="tx1"/>
                </a:solidFill>
                <a:effectLst/>
                <a:latin typeface="+mn-lt"/>
                <a:ea typeface="+mn-ea"/>
                <a:cs typeface="+mn-cs"/>
              </a:rPr>
              <a:t>in document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thus combines term </a:t>
            </a:r>
            <a:endParaRPr lang="en-US" dirty="0"/>
          </a:p>
          <a:p>
            <a:r>
              <a:rPr lang="en-US" sz="1200" kern="1200" dirty="0">
                <a:solidFill>
                  <a:schemeClr val="tx1"/>
                </a:solidFill>
                <a:effectLst/>
                <a:latin typeface="+mn-lt"/>
                <a:ea typeface="+mn-ea"/>
                <a:cs typeface="+mn-cs"/>
              </a:rPr>
              <a:t>frequency </a:t>
            </a:r>
            <a:r>
              <a:rPr lang="en-US" sz="1200" kern="1200" dirty="0" err="1">
                <a:solidFill>
                  <a:schemeClr val="tx1"/>
                </a:solidFill>
                <a:effectLst/>
                <a:latin typeface="+mn-lt"/>
                <a:ea typeface="+mn-ea"/>
                <a:cs typeface="+mn-cs"/>
              </a:rPr>
              <a:t>tf</a:t>
            </a:r>
            <a:r>
              <a:rPr lang="en-US" sz="1200" i="1" kern="1200" dirty="0" err="1">
                <a:solidFill>
                  <a:schemeClr val="tx1"/>
                </a:solidFill>
                <a:effectLst/>
                <a:latin typeface="+mn-lt"/>
                <a:ea typeface="+mn-ea"/>
                <a:cs typeface="+mn-cs"/>
              </a:rPr>
              <a:t>t</a:t>
            </a:r>
            <a:r>
              <a:rPr lang="en-US" sz="1200" kern="1200" dirty="0" err="1">
                <a:solidFill>
                  <a:schemeClr val="tx1"/>
                </a:solidFill>
                <a:effectLst/>
                <a:latin typeface="+mn-lt"/>
                <a:ea typeface="+mn-ea"/>
                <a:cs typeface="+mn-cs"/>
              </a:rPr>
              <a:t>,</a:t>
            </a:r>
            <a:r>
              <a:rPr lang="en-US" sz="1200" i="1" kern="1200" dirty="0" err="1">
                <a:solidFill>
                  <a:schemeClr val="tx1"/>
                </a:solidFill>
                <a:effectLst/>
                <a:latin typeface="+mn-lt"/>
                <a:ea typeface="+mn-ea"/>
                <a:cs typeface="+mn-cs"/>
              </a:rPr>
              <a:t>d</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with </a:t>
            </a:r>
            <a:r>
              <a:rPr lang="en-US" sz="1200" kern="1200" dirty="0" err="1">
                <a:solidFill>
                  <a:schemeClr val="tx1"/>
                </a:solidFill>
                <a:effectLst/>
                <a:latin typeface="+mn-lt"/>
                <a:ea typeface="+mn-ea"/>
                <a:cs typeface="+mn-cs"/>
              </a:rPr>
              <a:t>idf</a:t>
            </a:r>
            <a:r>
              <a:rPr lang="en-US" sz="1200" kern="1200" dirty="0">
                <a:solidFill>
                  <a:schemeClr val="tx1"/>
                </a:solidFill>
                <a:effectLst/>
                <a:latin typeface="+mn-lt"/>
                <a:ea typeface="+mn-ea"/>
                <a:cs typeface="+mn-cs"/>
              </a:rPr>
              <a:t>:</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the raw counts in the Shakespeare term-document matrix, and the </a:t>
            </a:r>
            <a:r>
              <a:rPr lang="en-US" sz="1200" kern="1200" dirty="0" err="1">
                <a:solidFill>
                  <a:schemeClr val="tx1"/>
                </a:solidFill>
                <a:effectLst/>
                <a:latin typeface="+mn-lt"/>
                <a:ea typeface="+mn-ea"/>
                <a:cs typeface="+mn-cs"/>
              </a:rPr>
              <a:t>tf-idf</a:t>
            </a:r>
            <a:r>
              <a:rPr lang="en-US" sz="1200" kern="1200" dirty="0">
                <a:solidFill>
                  <a:schemeClr val="tx1"/>
                </a:solidFill>
                <a:effectLst/>
                <a:latin typeface="+mn-lt"/>
                <a:ea typeface="+mn-ea"/>
                <a:cs typeface="+mn-cs"/>
              </a:rPr>
              <a:t> weighted version of the same matrix.. Note that the </a:t>
            </a:r>
            <a:r>
              <a:rPr lang="en-US" sz="1200" kern="1200" dirty="0" err="1">
                <a:solidFill>
                  <a:schemeClr val="tx1"/>
                </a:solidFill>
                <a:effectLst/>
                <a:latin typeface="+mn-lt"/>
                <a:ea typeface="+mn-ea"/>
                <a:cs typeface="+mn-cs"/>
              </a:rPr>
              <a:t>tf-idf</a:t>
            </a:r>
            <a:r>
              <a:rPr lang="en-US" sz="1200" kern="1200" dirty="0">
                <a:solidFill>
                  <a:schemeClr val="tx1"/>
                </a:solidFill>
                <a:effectLst/>
                <a:latin typeface="+mn-lt"/>
                <a:ea typeface="+mn-ea"/>
                <a:cs typeface="+mn-cs"/>
              </a:rPr>
              <a:t> values for the dimension corresponding to the word </a:t>
            </a:r>
            <a:r>
              <a:rPr lang="en-US" sz="1200" i="1" kern="1200" dirty="0">
                <a:solidFill>
                  <a:schemeClr val="tx1"/>
                </a:solidFill>
                <a:effectLst/>
                <a:latin typeface="+mn-lt"/>
                <a:ea typeface="+mn-ea"/>
                <a:cs typeface="+mn-cs"/>
              </a:rPr>
              <a:t>good </a:t>
            </a:r>
            <a:r>
              <a:rPr lang="en-US" sz="1200" kern="1200" dirty="0">
                <a:solidFill>
                  <a:schemeClr val="tx1"/>
                </a:solidFill>
                <a:effectLst/>
                <a:latin typeface="+mn-lt"/>
                <a:ea typeface="+mn-ea"/>
                <a:cs typeface="+mn-cs"/>
              </a:rPr>
              <a:t>have now all become 0; since this word appears in every document, the </a:t>
            </a:r>
            <a:r>
              <a:rPr lang="en-US" sz="1200" kern="1200" dirty="0" err="1">
                <a:solidFill>
                  <a:schemeClr val="tx1"/>
                </a:solidFill>
                <a:effectLst/>
                <a:latin typeface="+mn-lt"/>
                <a:ea typeface="+mn-ea"/>
                <a:cs typeface="+mn-cs"/>
              </a:rPr>
              <a:t>tf-idf</a:t>
            </a:r>
            <a:r>
              <a:rPr lang="en-US" sz="1200" kern="1200" dirty="0">
                <a:solidFill>
                  <a:schemeClr val="tx1"/>
                </a:solidFill>
                <a:effectLst/>
                <a:latin typeface="+mn-lt"/>
                <a:ea typeface="+mn-ea"/>
                <a:cs typeface="+mn-cs"/>
              </a:rPr>
              <a:t> algorithm leads it to be ignored. Similarly, the word </a:t>
            </a:r>
            <a:r>
              <a:rPr lang="en-US" sz="1200" i="1" kern="1200" dirty="0">
                <a:solidFill>
                  <a:schemeClr val="tx1"/>
                </a:solidFill>
                <a:effectLst/>
                <a:latin typeface="+mn-lt"/>
                <a:ea typeface="+mn-ea"/>
                <a:cs typeface="+mn-cs"/>
              </a:rPr>
              <a:t>fool</a:t>
            </a:r>
            <a:r>
              <a:rPr lang="en-US" sz="1200" kern="1200" dirty="0">
                <a:solidFill>
                  <a:schemeClr val="tx1"/>
                </a:solidFill>
                <a:effectLst/>
                <a:latin typeface="+mn-lt"/>
                <a:ea typeface="+mn-ea"/>
                <a:cs typeface="+mn-cs"/>
              </a:rPr>
              <a:t>, which appears in 36 out of the 37 plays, has a much lower weight. </a:t>
            </a: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56</a:t>
            </a:fld>
            <a:endParaRPr lang="en-US"/>
          </a:p>
        </p:txBody>
      </p:sp>
    </p:spTree>
    <p:extLst>
      <p:ext uri="{BB962C8B-B14F-4D97-AF65-F5344CB8AC3E}">
        <p14:creationId xmlns:p14="http://schemas.microsoft.com/office/powerpoint/2010/main" val="122461505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7A096E-88F7-E74A-8F4C-E0212635BD33}" type="slidenum">
              <a:rPr lang="en-US"/>
              <a:pPr/>
              <a:t>63</a:t>
            </a:fld>
            <a:endParaRPr lang="en-US"/>
          </a:p>
        </p:txBody>
      </p:sp>
      <p:sp>
        <p:nvSpPr>
          <p:cNvPr id="1513474" name="Rectangle 2"/>
          <p:cNvSpPr>
            <a:spLocks noGrp="1" noRot="1" noChangeAspect="1" noChangeArrowheads="1"/>
          </p:cNvSpPr>
          <p:nvPr>
            <p:ph type="sldImg"/>
          </p:nvPr>
        </p:nvSpPr>
        <p:spPr bwMode="auto">
          <a:xfrm>
            <a:off x="290513" y="704850"/>
            <a:ext cx="6264275" cy="3524250"/>
          </a:xfrm>
          <a:prstGeom prst="rect">
            <a:avLst/>
          </a:prstGeom>
          <a:solidFill>
            <a:srgbClr val="FFFFFF"/>
          </a:solidFill>
          <a:ln>
            <a:solidFill>
              <a:srgbClr val="000000"/>
            </a:solidFill>
            <a:miter lim="800000"/>
            <a:headEnd/>
            <a:tailEnd/>
          </a:ln>
        </p:spPr>
      </p:sp>
      <p:sp>
        <p:nvSpPr>
          <p:cNvPr id="1513475" name="Rectangle 3"/>
          <p:cNvSpPr>
            <a:spLocks noGrp="1" noChangeArrowheads="1"/>
          </p:cNvSpPr>
          <p:nvPr>
            <p:ph type="body" idx="1"/>
          </p:nvPr>
        </p:nvSpPr>
        <p:spPr bwMode="auto">
          <a:xfrm>
            <a:off x="684530" y="4463296"/>
            <a:ext cx="5476240" cy="4228386"/>
          </a:xfrm>
          <a:prstGeom prst="rect">
            <a:avLst/>
          </a:prstGeom>
          <a:solidFill>
            <a:srgbClr val="FFFFFF"/>
          </a:solidFill>
          <a:ln>
            <a:solidFill>
              <a:srgbClr val="000000"/>
            </a:solidFill>
            <a:miter lim="800000"/>
            <a:headEnd/>
            <a:tailEnd/>
          </a:ln>
        </p:spPr>
        <p:txBody>
          <a:bodyPr>
            <a:prstTxWarp prst="textNoShape">
              <a:avLst/>
            </a:prstTxWarp>
          </a:bodyPr>
          <a:lstStyle/>
          <a:p>
            <a:endParaRPr lang="en-US" dirty="0"/>
          </a:p>
        </p:txBody>
      </p:sp>
    </p:spTree>
    <p:extLst>
      <p:ext uri="{BB962C8B-B14F-4D97-AF65-F5344CB8AC3E}">
        <p14:creationId xmlns:p14="http://schemas.microsoft.com/office/powerpoint/2010/main" val="134682283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7A096E-88F7-E74A-8F4C-E0212635BD33}" type="slidenum">
              <a:rPr lang="en-US"/>
              <a:pPr/>
              <a:t>64</a:t>
            </a:fld>
            <a:endParaRPr lang="en-US"/>
          </a:p>
        </p:txBody>
      </p:sp>
      <p:sp>
        <p:nvSpPr>
          <p:cNvPr id="1513474" name="Rectangle 2"/>
          <p:cNvSpPr>
            <a:spLocks noGrp="1" noRot="1" noChangeAspect="1" noChangeArrowheads="1"/>
          </p:cNvSpPr>
          <p:nvPr>
            <p:ph type="sldImg"/>
          </p:nvPr>
        </p:nvSpPr>
        <p:spPr bwMode="auto">
          <a:xfrm>
            <a:off x="290513" y="704850"/>
            <a:ext cx="6264275" cy="3524250"/>
          </a:xfrm>
          <a:prstGeom prst="rect">
            <a:avLst/>
          </a:prstGeom>
          <a:solidFill>
            <a:srgbClr val="FFFFFF"/>
          </a:solidFill>
          <a:ln>
            <a:solidFill>
              <a:srgbClr val="000000"/>
            </a:solidFill>
            <a:miter lim="800000"/>
            <a:headEnd/>
            <a:tailEnd/>
          </a:ln>
        </p:spPr>
      </p:sp>
      <p:sp>
        <p:nvSpPr>
          <p:cNvPr id="1513475" name="Rectangle 3"/>
          <p:cNvSpPr>
            <a:spLocks noGrp="1" noChangeArrowheads="1"/>
          </p:cNvSpPr>
          <p:nvPr>
            <p:ph type="body" idx="1"/>
          </p:nvPr>
        </p:nvSpPr>
        <p:spPr bwMode="auto">
          <a:xfrm>
            <a:off x="684530" y="4463296"/>
            <a:ext cx="5476240" cy="4228386"/>
          </a:xfrm>
          <a:prstGeom prst="rect">
            <a:avLst/>
          </a:prstGeom>
          <a:solidFill>
            <a:srgbClr val="FFFFFF"/>
          </a:solidFill>
          <a:ln>
            <a:solidFill>
              <a:srgbClr val="000000"/>
            </a:solidFill>
            <a:miter lim="800000"/>
            <a:headEnd/>
            <a:tailEnd/>
          </a:ln>
        </p:spPr>
        <p:txBody>
          <a:bodyPr>
            <a:prstTxWarp prst="textNoShape">
              <a:avLst/>
            </a:prstTxWarp>
          </a:bodyPr>
          <a:lstStyle/>
          <a:p>
            <a:endParaRPr lang="en-US"/>
          </a:p>
        </p:txBody>
      </p:sp>
    </p:spTree>
    <p:extLst>
      <p:ext uri="{BB962C8B-B14F-4D97-AF65-F5344CB8AC3E}">
        <p14:creationId xmlns:p14="http://schemas.microsoft.com/office/powerpoint/2010/main" val="263362226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the previous lectures we saw how to represent a word as a sparse, long vector with dimensions corresponding to words in the vocabulary or documents in a collection. We now introduce a more powerful word representation: </a:t>
            </a:r>
            <a:r>
              <a:rPr lang="en-US" sz="1200" b="0" kern="1200" dirty="0">
                <a:solidFill>
                  <a:schemeClr val="tx1"/>
                </a:solidFill>
                <a:effectLst/>
                <a:latin typeface="+mn-lt"/>
                <a:ea typeface="+mn-ea"/>
                <a:cs typeface="+mn-cs"/>
              </a:rPr>
              <a:t>embeddings</a:t>
            </a:r>
            <a:r>
              <a:rPr lang="en-US" sz="1200" kern="1200" dirty="0">
                <a:solidFill>
                  <a:schemeClr val="tx1"/>
                </a:solidFill>
                <a:effectLst/>
                <a:latin typeface="+mn-lt"/>
                <a:ea typeface="+mn-ea"/>
                <a:cs typeface="+mn-cs"/>
              </a:rPr>
              <a:t>, short dense vectors. Unlike the vectors we’ve seen so far, embeddings are </a:t>
            </a:r>
            <a:r>
              <a:rPr lang="en-US" sz="1200" b="0" kern="1200" dirty="0">
                <a:solidFill>
                  <a:schemeClr val="tx1"/>
                </a:solidFill>
                <a:effectLst/>
                <a:latin typeface="+mn-lt"/>
                <a:ea typeface="+mn-ea"/>
                <a:cs typeface="+mn-cs"/>
              </a:rPr>
              <a:t>short</a:t>
            </a:r>
            <a:r>
              <a:rPr lang="en-US" sz="1200" kern="1200" dirty="0">
                <a:solidFill>
                  <a:schemeClr val="tx1"/>
                </a:solidFill>
                <a:effectLst/>
                <a:latin typeface="+mn-lt"/>
                <a:ea typeface="+mn-ea"/>
                <a:cs typeface="+mn-cs"/>
              </a:rPr>
              <a:t>, with number of dimensions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ranging from 50-1000, rather than the much larger vocabulary size |</a:t>
            </a:r>
            <a:r>
              <a:rPr lang="en-US" sz="1200" i="1" kern="1200" dirty="0">
                <a:solidFill>
                  <a:schemeClr val="tx1"/>
                </a:solidFill>
                <a:effectLst/>
                <a:latin typeface="+mn-lt"/>
                <a:ea typeface="+mn-ea"/>
                <a:cs typeface="+mn-cs"/>
              </a:rPr>
              <a:t>V </a:t>
            </a:r>
            <a:r>
              <a:rPr lang="en-US" sz="1200" kern="1200" dirty="0">
                <a:solidFill>
                  <a:schemeClr val="tx1"/>
                </a:solidFill>
                <a:effectLst/>
                <a:latin typeface="+mn-lt"/>
                <a:ea typeface="+mn-ea"/>
                <a:cs typeface="+mn-cs"/>
              </a:rPr>
              <a:t>| or number of documents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we’ve seen. These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dimensions don’t have a clear interpretation. And the vectors are </a:t>
            </a:r>
            <a:r>
              <a:rPr lang="en-US" sz="1200" b="0" kern="1200" dirty="0">
                <a:solidFill>
                  <a:schemeClr val="tx1"/>
                </a:solidFill>
                <a:effectLst/>
                <a:latin typeface="+mn-lt"/>
                <a:ea typeface="+mn-ea"/>
                <a:cs typeface="+mn-cs"/>
              </a:rPr>
              <a:t>dense</a:t>
            </a:r>
            <a:r>
              <a:rPr lang="en-US" sz="1200" kern="1200" dirty="0">
                <a:solidFill>
                  <a:schemeClr val="tx1"/>
                </a:solidFill>
                <a:effectLst/>
                <a:latin typeface="+mn-lt"/>
                <a:ea typeface="+mn-ea"/>
                <a:cs typeface="+mn-cs"/>
              </a:rPr>
              <a:t>: instead of vector entries being sparse, mostly-zero counts or functions of counts, the values will be real-valued numbers that can be negative.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68</a:t>
            </a:fld>
            <a:endParaRPr lang="en-US"/>
          </a:p>
        </p:txBody>
      </p:sp>
    </p:spTree>
    <p:extLst>
      <p:ext uri="{BB962C8B-B14F-4D97-AF65-F5344CB8AC3E}">
        <p14:creationId xmlns:p14="http://schemas.microsoft.com/office/powerpoint/2010/main" val="12404004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2.emf"/></Relationships>
</file>

<file path=ppt/slides/_rels/slide2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4.emf"/></Relationships>
</file>

<file path=ppt/slides/_rels/slide31.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6.emf"/></Relationships>
</file>

<file path=ppt/slides/_rels/slide32.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1.emf"/></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25.emf"/><Relationship Id="rId5" Type="http://schemas.openxmlformats.org/officeDocument/2006/relationships/image" Target="../media/image24.emf"/><Relationship Id="rId4" Type="http://schemas.openxmlformats.org/officeDocument/2006/relationships/image" Target="../media/image23.emf"/></Relationships>
</file>

<file path=ppt/slides/_rels/slide38.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hyperlink" Target="https://scikit-learn.org/stable/modules/generated/sklearn.metrics.pairwise.cosine_similarity.html" TargetMode="External"/><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70.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7.emf"/></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4.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0.emf"/></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2.emf"/><Relationship Id="rId4" Type="http://schemas.openxmlformats.org/officeDocument/2006/relationships/image" Target="../media/image11.emf"/></Relationships>
</file>

<file path=ppt/slides/_rels/slide5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340.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9.emf"/><Relationship Id="rId4" Type="http://schemas.openxmlformats.org/officeDocument/2006/relationships/oleObject" Target="../embeddings/oleObject2.bin"/></Relationships>
</file>

<file path=ppt/slides/_rels/slide64.xml.rels><?xml version="1.0" encoding="UTF-8" standalone="yes"?>
<Relationships xmlns="http://schemas.openxmlformats.org/package/2006/relationships"><Relationship Id="rId3" Type="http://schemas.openxmlformats.org/officeDocument/2006/relationships/image" Target="../media/image360.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5.xml.rels><?xml version="1.0" encoding="UTF-8" standalone="yes"?>
<Relationships xmlns="http://schemas.openxmlformats.org/package/2006/relationships"><Relationship Id="rId8" Type="http://schemas.openxmlformats.org/officeDocument/2006/relationships/image" Target="../media/image53.emf"/><Relationship Id="rId13" Type="http://schemas.openxmlformats.org/officeDocument/2006/relationships/image" Target="../media/image3.png"/><Relationship Id="rId3" Type="http://schemas.openxmlformats.org/officeDocument/2006/relationships/oleObject" Target="../embeddings/oleObject3.bin"/><Relationship Id="rId7" Type="http://schemas.openxmlformats.org/officeDocument/2006/relationships/oleObject" Target="../embeddings/oleObject5.bin"/><Relationship Id="rId12" Type="http://schemas.openxmlformats.org/officeDocument/2006/relationships/image" Target="../media/image55.emf"/><Relationship Id="rId2" Type="http://schemas.openxmlformats.org/officeDocument/2006/relationships/image" Target="../media/image50.emf"/><Relationship Id="rId1" Type="http://schemas.openxmlformats.org/officeDocument/2006/relationships/slideLayout" Target="../slideLayouts/slideLayout2.xml"/><Relationship Id="rId6" Type="http://schemas.openxmlformats.org/officeDocument/2006/relationships/image" Target="../media/image52.emf"/><Relationship Id="rId11" Type="http://schemas.openxmlformats.org/officeDocument/2006/relationships/oleObject" Target="../embeddings/oleObject7.bin"/><Relationship Id="rId5" Type="http://schemas.openxmlformats.org/officeDocument/2006/relationships/oleObject" Target="../embeddings/oleObject4.bin"/><Relationship Id="rId10" Type="http://schemas.openxmlformats.org/officeDocument/2006/relationships/image" Target="../media/image54.emf"/><Relationship Id="rId4" Type="http://schemas.openxmlformats.org/officeDocument/2006/relationships/image" Target="../media/image51.emf"/><Relationship Id="rId9" Type="http://schemas.openxmlformats.org/officeDocument/2006/relationships/oleObject" Target="../embeddings/oleObject6.bin"/></Relationships>
</file>

<file path=ppt/slides/_rels/slide66.xml.rels><?xml version="1.0" encoding="UTF-8" standalone="yes"?>
<Relationships xmlns="http://schemas.openxmlformats.org/package/2006/relationships"><Relationship Id="rId8" Type="http://schemas.openxmlformats.org/officeDocument/2006/relationships/image" Target="../media/image50.emf"/><Relationship Id="rId3" Type="http://schemas.openxmlformats.org/officeDocument/2006/relationships/image" Target="../media/image51.emf"/><Relationship Id="rId7" Type="http://schemas.openxmlformats.org/officeDocument/2006/relationships/image" Target="../media/image57.emf"/><Relationship Id="rId2" Type="http://schemas.openxmlformats.org/officeDocument/2006/relationships/oleObject" Target="../embeddings/oleObject8.bin"/><Relationship Id="rId1" Type="http://schemas.openxmlformats.org/officeDocument/2006/relationships/slideLayout" Target="../slideLayouts/slideLayout2.xml"/><Relationship Id="rId6" Type="http://schemas.openxmlformats.org/officeDocument/2006/relationships/oleObject" Target="../embeddings/oleObject10.bin"/><Relationship Id="rId5" Type="http://schemas.openxmlformats.org/officeDocument/2006/relationships/image" Target="../media/image56.emf"/><Relationship Id="rId10" Type="http://schemas.openxmlformats.org/officeDocument/2006/relationships/image" Target="../media/image3.png"/><Relationship Id="rId4" Type="http://schemas.openxmlformats.org/officeDocument/2006/relationships/oleObject" Target="../embeddings/oleObject9.bin"/><Relationship Id="rId9" Type="http://schemas.openxmlformats.org/officeDocument/2006/relationships/image" Target="../media/image58.emf"/></Relationships>
</file>

<file path=ppt/slides/_rels/slide67.xml.rels><?xml version="1.0" encoding="UTF-8" standalone="yes"?>
<Relationships xmlns="http://schemas.openxmlformats.org/package/2006/relationships"><Relationship Id="rId3" Type="http://schemas.openxmlformats.org/officeDocument/2006/relationships/image" Target="../media/image59.emf"/><Relationship Id="rId2" Type="http://schemas.openxmlformats.org/officeDocument/2006/relationships/oleObject" Target="../embeddings/oleObject11.bin"/><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0.emf"/><Relationship Id="rId4" Type="http://schemas.openxmlformats.org/officeDocument/2006/relationships/image" Target="../media/image58.emf"/></Relationships>
</file>

<file path=ppt/slides/_rels/slide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image" Target="../media/image7.svg"/><Relationship Id="rId2" Type="http://schemas.openxmlformats.org/officeDocument/2006/relationships/image" Target="../media/image61.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6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730782"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 </a:t>
            </a:r>
          </a:p>
          <a:p>
            <a:r>
              <a:rPr lang="en-US" sz="4400" b="1" dirty="0">
                <a:solidFill>
                  <a:srgbClr val="00B0F0"/>
                </a:solidFill>
                <a:latin typeface="Times New Roman" panose="02020603050405020304" pitchFamily="18" charset="0"/>
                <a:cs typeface="Times New Roman" panose="02020603050405020304" pitchFamily="18" charset="0"/>
              </a:rPr>
              <a:t>Processing (AI615)</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8</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10361"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Vector Semantics and Embeddings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2485572" y="312666"/>
            <a:ext cx="10515600" cy="1325563"/>
          </a:xfrm>
        </p:spPr>
        <p:txBody>
          <a:bodyPr/>
          <a:lstStyle/>
          <a:p>
            <a:r>
              <a:rPr lang="en-US" dirty="0">
                <a:latin typeface="Andalus" panose="02020603050405020304" pitchFamily="18" charset="-78"/>
                <a:cs typeface="Andalus" panose="02020603050405020304" pitchFamily="18" charset="-78"/>
              </a:rPr>
              <a:t>The objectives of this lecture is to:</a:t>
            </a:r>
          </a:p>
        </p:txBody>
      </p:sp>
      <p:sp>
        <p:nvSpPr>
          <p:cNvPr id="3" name="Content Placeholder 12">
            <a:extLst>
              <a:ext uri="{FF2B5EF4-FFF2-40B4-BE49-F238E27FC236}">
                <a16:creationId xmlns:a16="http://schemas.microsoft.com/office/drawing/2014/main" id="{6D6DF1B4-B606-316A-AA7C-6FEE93B79AF5}"/>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6BE5F489-5CD3-94BE-70A4-F59798DF2C19}"/>
              </a:ext>
            </a:extLst>
          </p:cNvPr>
          <p:cNvSpPr txBox="1"/>
          <p:nvPr/>
        </p:nvSpPr>
        <p:spPr>
          <a:xfrm>
            <a:off x="235242" y="1155869"/>
            <a:ext cx="11485543" cy="6488828"/>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different approaches to word representation, such as one-hot encoding, count-based methods, and predictive methods. </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Explore the concept of vector space models (VSMs) and how they are used to represent words or entities.</a:t>
            </a:r>
            <a:endParaRPr lang="en-US" sz="2800" dirty="0"/>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word embeddings and their significance in natural language processing (NLP) tasks.</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Understand how word embeddings capture semantic and syntactic relationships between words.</a:t>
            </a:r>
            <a:endParaRPr lang="en-US" sz="2800" dirty="0"/>
          </a:p>
          <a:p>
            <a:pPr marL="457200" indent="-457200">
              <a:lnSpc>
                <a:spcPct val="150000"/>
              </a:lnSpc>
              <a:buFont typeface="Arial" panose="020B0604020202020204" pitchFamily="34" charset="0"/>
              <a:buChar char="•"/>
            </a:pPr>
            <a:endParaRPr lang="en-US" sz="2800" dirty="0"/>
          </a:p>
          <a:p>
            <a:pPr marL="457200" indent="-457200">
              <a:lnSpc>
                <a:spcPct val="150000"/>
              </a:lnSpc>
              <a:buFont typeface="Arial" panose="020B0604020202020204" pitchFamily="34" charset="0"/>
              <a:buChar char="•"/>
            </a:pPr>
            <a:endParaRPr lang="en-US" sz="2800" dirty="0"/>
          </a:p>
        </p:txBody>
      </p:sp>
    </p:spTree>
    <p:extLst>
      <p:ext uri="{BB962C8B-B14F-4D97-AF65-F5344CB8AC3E}">
        <p14:creationId xmlns:p14="http://schemas.microsoft.com/office/powerpoint/2010/main" val="3328201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53C1F0E-CA36-D14F-97DD-8BF1940FA5E0}"/>
              </a:ext>
            </a:extLst>
          </p:cNvPr>
          <p:cNvSpPr>
            <a:spLocks noGrp="1"/>
          </p:cNvSpPr>
          <p:nvPr>
            <p:ph type="title"/>
          </p:nvPr>
        </p:nvSpPr>
        <p:spPr>
          <a:xfrm>
            <a:off x="838200" y="867147"/>
            <a:ext cx="10515600" cy="1325563"/>
          </a:xfrm>
        </p:spPr>
        <p:txBody>
          <a:bodyPr/>
          <a:lstStyle/>
          <a:p>
            <a:r>
              <a:rPr lang="en-US" dirty="0"/>
              <a:t>What do words mean?</a:t>
            </a:r>
          </a:p>
        </p:txBody>
      </p:sp>
      <p:sp>
        <p:nvSpPr>
          <p:cNvPr id="6" name="Content Placeholder 5">
            <a:extLst>
              <a:ext uri="{FF2B5EF4-FFF2-40B4-BE49-F238E27FC236}">
                <a16:creationId xmlns:a16="http://schemas.microsoft.com/office/drawing/2014/main" id="{A8B27F17-21FA-784D-A080-3DEAA22C31F4}"/>
              </a:ext>
            </a:extLst>
          </p:cNvPr>
          <p:cNvSpPr>
            <a:spLocks noGrp="1"/>
          </p:cNvSpPr>
          <p:nvPr>
            <p:ph idx="1"/>
          </p:nvPr>
        </p:nvSpPr>
        <p:spPr>
          <a:xfrm>
            <a:off x="1519250" y="2087827"/>
            <a:ext cx="9241252" cy="4997557"/>
          </a:xfrm>
        </p:spPr>
        <p:txBody>
          <a:bodyPr>
            <a:normAutofit/>
          </a:bodyPr>
          <a:lstStyle/>
          <a:p>
            <a:r>
              <a:rPr lang="en-US" sz="3180" dirty="0"/>
              <a:t>N-gram or text classification methods we've seen so far</a:t>
            </a:r>
          </a:p>
          <a:p>
            <a:pPr lvl="1"/>
            <a:r>
              <a:rPr lang="en-US" sz="2862" dirty="0"/>
              <a:t>Words are just strings (or indices </a:t>
            </a:r>
            <a:r>
              <a:rPr lang="en-US" sz="2862" dirty="0" err="1"/>
              <a:t>w</a:t>
            </a:r>
            <a:r>
              <a:rPr lang="en-US" sz="2862" baseline="-25000" dirty="0" err="1"/>
              <a:t>i</a:t>
            </a:r>
            <a:r>
              <a:rPr lang="en-US" sz="2862" dirty="0"/>
              <a:t> in a vocabulary list)</a:t>
            </a:r>
          </a:p>
          <a:p>
            <a:pPr lvl="1"/>
            <a:r>
              <a:rPr lang="en-US" sz="2862" dirty="0"/>
              <a:t>That's not very satisfactory!</a:t>
            </a:r>
          </a:p>
          <a:p>
            <a:pPr lvl="1"/>
            <a:endParaRPr lang="en-US" sz="3180" dirty="0"/>
          </a:p>
          <a:p>
            <a:r>
              <a:rPr lang="en-US" sz="3180" dirty="0"/>
              <a:t>Introductory logic classes:</a:t>
            </a:r>
          </a:p>
          <a:p>
            <a:pPr lvl="1"/>
            <a:r>
              <a:rPr lang="en-US" sz="2862" dirty="0"/>
              <a:t>The meaning of "dog" is DOG;  cat is CAT</a:t>
            </a:r>
          </a:p>
          <a:p>
            <a:pPr marL="159856" lvl="1" indent="0">
              <a:buNone/>
            </a:pPr>
            <a:r>
              <a:rPr lang="en-US" sz="2862" dirty="0"/>
              <a:t>          ∀x DOG(x) ⟶ MAMMAL(x)</a:t>
            </a:r>
          </a:p>
        </p:txBody>
      </p:sp>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70770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1266DEC2-5B12-494D-A00C-FBAD25A09C68}"/>
              </a:ext>
            </a:extLst>
          </p:cNvPr>
          <p:cNvSpPr/>
          <p:nvPr/>
        </p:nvSpPr>
        <p:spPr>
          <a:xfrm>
            <a:off x="2680492" y="2607355"/>
            <a:ext cx="8022348" cy="2441181"/>
          </a:xfrm>
          <a:prstGeom prst="rect">
            <a:avLst/>
          </a:prstGeom>
        </p:spPr>
        <p:txBody>
          <a:bodyPr wrap="square">
            <a:spAutoFit/>
          </a:bodyPr>
          <a:lstStyle/>
          <a:p>
            <a:r>
              <a:rPr lang="en-US" sz="3816" dirty="0">
                <a:latin typeface="Calibri" panose="020F0502020204030204" pitchFamily="34" charset="0"/>
                <a:cs typeface="Calibri" panose="020F0502020204030204" pitchFamily="34" charset="0"/>
              </a:rPr>
              <a:t>mouse (N)</a:t>
            </a:r>
            <a:br>
              <a:rPr lang="en-US" sz="3816" dirty="0">
                <a:latin typeface="Calibri" panose="020F0502020204030204" pitchFamily="34" charset="0"/>
                <a:cs typeface="Calibri" panose="020F0502020204030204" pitchFamily="34" charset="0"/>
              </a:rPr>
            </a:br>
            <a:r>
              <a:rPr lang="en-US" sz="3816" dirty="0">
                <a:latin typeface="Calibri" panose="020F0502020204030204" pitchFamily="34" charset="0"/>
                <a:cs typeface="Calibri" panose="020F0502020204030204" pitchFamily="34" charset="0"/>
              </a:rPr>
              <a:t>1. any of numerous small rodents...</a:t>
            </a:r>
            <a:br>
              <a:rPr lang="en-US" sz="3816" dirty="0">
                <a:latin typeface="Calibri" panose="020F0502020204030204" pitchFamily="34" charset="0"/>
                <a:cs typeface="Calibri" panose="020F0502020204030204" pitchFamily="34" charset="0"/>
              </a:rPr>
            </a:br>
            <a:r>
              <a:rPr lang="en-US" sz="3816" dirty="0">
                <a:latin typeface="Calibri" panose="020F0502020204030204" pitchFamily="34" charset="0"/>
                <a:cs typeface="Calibri" panose="020F0502020204030204" pitchFamily="34" charset="0"/>
              </a:rPr>
              <a:t>2. a hand-operated device that controls a cursor... </a:t>
            </a:r>
            <a:endParaRPr lang="en-US" sz="4293" dirty="0">
              <a:latin typeface="Calibri" panose="020F0502020204030204" pitchFamily="34" charset="0"/>
              <a:cs typeface="Calibri" panose="020F0502020204030204" pitchFamily="34" charset="0"/>
            </a:endParaRPr>
          </a:p>
        </p:txBody>
      </p:sp>
      <p:sp>
        <p:nvSpPr>
          <p:cNvPr id="2" name="Title 1"/>
          <p:cNvSpPr>
            <a:spLocks noGrp="1"/>
          </p:cNvSpPr>
          <p:nvPr>
            <p:ph type="title"/>
          </p:nvPr>
        </p:nvSpPr>
        <p:spPr>
          <a:xfrm>
            <a:off x="2431036" y="748558"/>
            <a:ext cx="7329928" cy="573774"/>
          </a:xfrm>
        </p:spPr>
        <p:txBody>
          <a:bodyPr>
            <a:normAutofit fontScale="90000"/>
          </a:bodyPr>
          <a:lstStyle/>
          <a:p>
            <a:r>
              <a:rPr lang="en-US" dirty="0"/>
              <a:t>Lemmas and Senses</a:t>
            </a:r>
          </a:p>
        </p:txBody>
      </p:sp>
      <p:sp>
        <p:nvSpPr>
          <p:cNvPr id="10" name="TextBox 9"/>
          <p:cNvSpPr txBox="1"/>
          <p:nvPr/>
        </p:nvSpPr>
        <p:spPr>
          <a:xfrm>
            <a:off x="1259145" y="3526392"/>
            <a:ext cx="1042273" cy="532775"/>
          </a:xfrm>
          <a:prstGeom prst="rect">
            <a:avLst/>
          </a:prstGeom>
          <a:noFill/>
        </p:spPr>
        <p:txBody>
          <a:bodyPr wrap="none" rtlCol="0">
            <a:spAutoFit/>
          </a:bodyPr>
          <a:lstStyle/>
          <a:p>
            <a:r>
              <a:rPr lang="en-US" sz="2862" b="1" dirty="0">
                <a:solidFill>
                  <a:srgbClr val="0432FF"/>
                </a:solidFill>
              </a:rPr>
              <a:t>sense</a:t>
            </a:r>
            <a:endParaRPr lang="en-US" sz="1669" b="1" dirty="0">
              <a:solidFill>
                <a:srgbClr val="0432FF"/>
              </a:solidFill>
            </a:endParaRPr>
          </a:p>
        </p:txBody>
      </p:sp>
      <p:sp>
        <p:nvSpPr>
          <p:cNvPr id="9" name="TextBox 8"/>
          <p:cNvSpPr txBox="1"/>
          <p:nvPr/>
        </p:nvSpPr>
        <p:spPr>
          <a:xfrm>
            <a:off x="4109056" y="1981389"/>
            <a:ext cx="1236236" cy="532775"/>
          </a:xfrm>
          <a:prstGeom prst="rect">
            <a:avLst/>
          </a:prstGeom>
          <a:noFill/>
        </p:spPr>
        <p:txBody>
          <a:bodyPr wrap="none" rtlCol="0">
            <a:spAutoFit/>
          </a:bodyPr>
          <a:lstStyle/>
          <a:p>
            <a:r>
              <a:rPr lang="en-US" sz="2862" b="1" dirty="0">
                <a:solidFill>
                  <a:srgbClr val="0432FF"/>
                </a:solidFill>
              </a:rPr>
              <a:t>lemma</a:t>
            </a:r>
            <a:endParaRPr lang="en-US" sz="1669" b="1" dirty="0">
              <a:solidFill>
                <a:srgbClr val="0432FF"/>
              </a:solidFill>
            </a:endParaRPr>
          </a:p>
        </p:txBody>
      </p:sp>
      <p:cxnSp>
        <p:nvCxnSpPr>
          <p:cNvPr id="22" name="Straight Arrow Connector 21"/>
          <p:cNvCxnSpPr>
            <a:cxnSpLocks/>
            <a:stCxn id="10" idx="3"/>
          </p:cNvCxnSpPr>
          <p:nvPr/>
        </p:nvCxnSpPr>
        <p:spPr>
          <a:xfrm flipV="1">
            <a:off x="2301418" y="3526392"/>
            <a:ext cx="542420" cy="266388"/>
          </a:xfrm>
          <a:prstGeom prst="straightConnector1">
            <a:avLst/>
          </a:prstGeom>
          <a:ln w="22225">
            <a:solidFill>
              <a:srgbClr val="0432FF"/>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D1050C75-D1B0-6A43-A320-52ECC12FC382}"/>
              </a:ext>
            </a:extLst>
          </p:cNvPr>
          <p:cNvCxnSpPr>
            <a:cxnSpLocks/>
          </p:cNvCxnSpPr>
          <p:nvPr/>
        </p:nvCxnSpPr>
        <p:spPr>
          <a:xfrm>
            <a:off x="2111568" y="4008664"/>
            <a:ext cx="730942" cy="153530"/>
          </a:xfrm>
          <a:prstGeom prst="straightConnector1">
            <a:avLst/>
          </a:prstGeom>
          <a:ln w="22225">
            <a:solidFill>
              <a:srgbClr val="0432FF"/>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8905AC17-AA34-3845-B455-2A4F2BB5248A}"/>
              </a:ext>
            </a:extLst>
          </p:cNvPr>
          <p:cNvCxnSpPr>
            <a:cxnSpLocks/>
            <a:stCxn id="9" idx="2"/>
          </p:cNvCxnSpPr>
          <p:nvPr/>
        </p:nvCxnSpPr>
        <p:spPr>
          <a:xfrm flipH="1">
            <a:off x="4109056" y="2514164"/>
            <a:ext cx="618118" cy="254738"/>
          </a:xfrm>
          <a:prstGeom prst="straightConnector1">
            <a:avLst/>
          </a:prstGeom>
          <a:ln w="22225">
            <a:solidFill>
              <a:srgbClr val="0432FF"/>
            </a:solidFill>
            <a:tailEnd type="arrow"/>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4928984D-7B4F-BC47-B914-F4D855400404}"/>
              </a:ext>
            </a:extLst>
          </p:cNvPr>
          <p:cNvSpPr/>
          <p:nvPr/>
        </p:nvSpPr>
        <p:spPr>
          <a:xfrm>
            <a:off x="1839048" y="5480308"/>
            <a:ext cx="8881086" cy="973215"/>
          </a:xfrm>
          <a:prstGeom prst="rect">
            <a:avLst/>
          </a:prstGeom>
        </p:spPr>
        <p:txBody>
          <a:bodyPr wrap="none">
            <a:spAutoFit/>
          </a:bodyPr>
          <a:lstStyle/>
          <a:p>
            <a:r>
              <a:rPr lang="en-US" sz="2862" dirty="0"/>
              <a:t>A </a:t>
            </a:r>
            <a:r>
              <a:rPr lang="en-US" sz="2862" dirty="0">
                <a:solidFill>
                  <a:srgbClr val="0000FF"/>
                </a:solidFill>
              </a:rPr>
              <a:t>sense</a:t>
            </a:r>
            <a:r>
              <a:rPr lang="en-US" sz="2862" dirty="0"/>
              <a:t> or “</a:t>
            </a:r>
            <a:r>
              <a:rPr lang="en-US" sz="2862" dirty="0">
                <a:solidFill>
                  <a:srgbClr val="0000FF"/>
                </a:solidFill>
              </a:rPr>
              <a:t>concept</a:t>
            </a:r>
            <a:r>
              <a:rPr lang="en-US" sz="2862" dirty="0"/>
              <a:t>” is the meaning component of a word</a:t>
            </a:r>
          </a:p>
          <a:p>
            <a:r>
              <a:rPr lang="en-US" sz="2862" dirty="0"/>
              <a:t>Lemmas can be </a:t>
            </a:r>
            <a:r>
              <a:rPr lang="en-US" sz="2862" dirty="0">
                <a:solidFill>
                  <a:srgbClr val="0000FF"/>
                </a:solidFill>
              </a:rPr>
              <a:t>polysemous</a:t>
            </a:r>
            <a:r>
              <a:rPr lang="en-US" sz="2862" dirty="0"/>
              <a:t> (have multiple senses)</a:t>
            </a:r>
          </a:p>
        </p:txBody>
      </p:sp>
      <p:sp>
        <p:nvSpPr>
          <p:cNvPr id="42" name="TextBox 41">
            <a:extLst>
              <a:ext uri="{FF2B5EF4-FFF2-40B4-BE49-F238E27FC236}">
                <a16:creationId xmlns:a16="http://schemas.microsoft.com/office/drawing/2014/main" id="{3A1A4215-6082-D347-9D47-9D6E4062CA78}"/>
              </a:ext>
            </a:extLst>
          </p:cNvPr>
          <p:cNvSpPr txBox="1"/>
          <p:nvPr/>
        </p:nvSpPr>
        <p:spPr>
          <a:xfrm>
            <a:off x="6366965" y="4720999"/>
            <a:ext cx="4121128" cy="349198"/>
          </a:xfrm>
          <a:prstGeom prst="rect">
            <a:avLst/>
          </a:prstGeom>
          <a:noFill/>
        </p:spPr>
        <p:txBody>
          <a:bodyPr wrap="none" rtlCol="0">
            <a:spAutoFit/>
          </a:bodyPr>
          <a:lstStyle/>
          <a:p>
            <a:r>
              <a:rPr lang="en-US" sz="1669" dirty="0"/>
              <a:t>Modified from the online thesaurus WordNet</a:t>
            </a:r>
          </a:p>
        </p:txBody>
      </p:sp>
      <p:sp>
        <p:nvSpPr>
          <p:cNvPr id="3" name="Rectangle 2">
            <a:extLst>
              <a:ext uri="{FF2B5EF4-FFF2-40B4-BE49-F238E27FC236}">
                <a16:creationId xmlns:a16="http://schemas.microsoft.com/office/drawing/2014/main" id="{31AF8A21-CDE1-CD19-1A95-3715BD71322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4BFA57-A40B-F33D-BB4D-3FEB7BEC0B9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0560152-86A8-9187-3E85-F118960F391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94359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9" grpId="0"/>
      <p:bldP spid="4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1885835" y="852194"/>
            <a:ext cx="8420331" cy="726935"/>
          </a:xfrm>
        </p:spPr>
        <p:txBody>
          <a:bodyPr>
            <a:normAutofit fontScale="90000"/>
          </a:bodyPr>
          <a:lstStyle/>
          <a:p>
            <a:r>
              <a:rPr lang="en-US" dirty="0"/>
              <a:t>Relations between senses: Synonymy</a:t>
            </a:r>
          </a:p>
        </p:txBody>
      </p:sp>
      <p:sp>
        <p:nvSpPr>
          <p:cNvPr id="41987" name="Rectangle 3"/>
          <p:cNvSpPr>
            <a:spLocks noGrp="1" noChangeArrowheads="1"/>
          </p:cNvSpPr>
          <p:nvPr>
            <p:ph idx="1"/>
          </p:nvPr>
        </p:nvSpPr>
        <p:spPr>
          <a:xfrm>
            <a:off x="2037279" y="2277489"/>
            <a:ext cx="8541487" cy="3755831"/>
          </a:xfrm>
        </p:spPr>
        <p:txBody>
          <a:bodyPr>
            <a:noAutofit/>
          </a:bodyPr>
          <a:lstStyle/>
          <a:p>
            <a:r>
              <a:rPr lang="en-US" sz="2862" dirty="0"/>
              <a:t>Synonyms have the same meaning in some or all contexts.</a:t>
            </a:r>
          </a:p>
          <a:p>
            <a:pPr lvl="1">
              <a:lnSpc>
                <a:spcPct val="90000"/>
              </a:lnSpc>
            </a:pPr>
            <a:r>
              <a:rPr lang="en-US" sz="2544" dirty="0"/>
              <a:t>filbert / hazelnut</a:t>
            </a:r>
          </a:p>
          <a:p>
            <a:pPr lvl="1">
              <a:lnSpc>
                <a:spcPct val="90000"/>
              </a:lnSpc>
            </a:pPr>
            <a:r>
              <a:rPr lang="en-US" sz="2544" dirty="0"/>
              <a:t>couch / sofa</a:t>
            </a:r>
          </a:p>
          <a:p>
            <a:pPr lvl="1">
              <a:lnSpc>
                <a:spcPct val="90000"/>
              </a:lnSpc>
            </a:pPr>
            <a:r>
              <a:rPr lang="en-US" sz="2544" dirty="0"/>
              <a:t>big / large</a:t>
            </a:r>
          </a:p>
          <a:p>
            <a:pPr lvl="1">
              <a:lnSpc>
                <a:spcPct val="90000"/>
              </a:lnSpc>
            </a:pPr>
            <a:r>
              <a:rPr lang="en-US" sz="2544" dirty="0"/>
              <a:t>automobile / car</a:t>
            </a:r>
          </a:p>
          <a:p>
            <a:pPr lvl="1">
              <a:lnSpc>
                <a:spcPct val="90000"/>
              </a:lnSpc>
            </a:pPr>
            <a:r>
              <a:rPr lang="en-US" sz="2544" dirty="0"/>
              <a:t>vomit / throw up</a:t>
            </a:r>
          </a:p>
          <a:p>
            <a:pPr lvl="1">
              <a:lnSpc>
                <a:spcPct val="90000"/>
              </a:lnSpc>
            </a:pPr>
            <a:r>
              <a:rPr lang="en-US" sz="2544" dirty="0"/>
              <a:t>water / H</a:t>
            </a:r>
            <a:r>
              <a:rPr lang="en-US" sz="2544" baseline="-25000" dirty="0"/>
              <a:t>2</a:t>
            </a:r>
            <a:r>
              <a:rPr lang="en-US" sz="2544" dirty="0"/>
              <a:t>0</a:t>
            </a:r>
          </a:p>
        </p:txBody>
      </p:sp>
      <p:sp>
        <p:nvSpPr>
          <p:cNvPr id="2" name="Rectangle 1">
            <a:extLst>
              <a:ext uri="{FF2B5EF4-FFF2-40B4-BE49-F238E27FC236}">
                <a16:creationId xmlns:a16="http://schemas.microsoft.com/office/drawing/2014/main" id="{DE8A62E3-0CE2-B89B-A7DE-711EB07F2B5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BF56C86-8F09-604D-6E45-A3A2E2FD53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FEDA07E-AC60-B71B-D062-D9AF17B5CB6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577199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838200" y="885074"/>
            <a:ext cx="10515600" cy="1325563"/>
          </a:xfrm>
        </p:spPr>
        <p:txBody>
          <a:bodyPr/>
          <a:lstStyle/>
          <a:p>
            <a:r>
              <a:rPr lang="en-US" dirty="0"/>
              <a:t>Relation: </a:t>
            </a:r>
            <a:r>
              <a:rPr lang="en-US" b="1" dirty="0"/>
              <a:t>Synonymy</a:t>
            </a:r>
            <a:r>
              <a:rPr lang="en-US" dirty="0"/>
              <a:t>?</a:t>
            </a:r>
          </a:p>
        </p:txBody>
      </p:sp>
      <p:sp>
        <p:nvSpPr>
          <p:cNvPr id="1458179" name="Rectangle 3"/>
          <p:cNvSpPr>
            <a:spLocks noGrp="1" noChangeArrowheads="1"/>
          </p:cNvSpPr>
          <p:nvPr>
            <p:ph idx="1"/>
          </p:nvPr>
        </p:nvSpPr>
        <p:spPr>
          <a:xfrm>
            <a:off x="838200" y="2345574"/>
            <a:ext cx="10515600" cy="4351338"/>
          </a:xfrm>
        </p:spPr>
        <p:txBody>
          <a:bodyPr>
            <a:noAutofit/>
          </a:bodyPr>
          <a:lstStyle/>
          <a:p>
            <a:pPr marL="159927" lvl="1" indent="0">
              <a:buNone/>
            </a:pPr>
            <a:r>
              <a:rPr lang="en-US" sz="3180" dirty="0"/>
              <a:t>water/H</a:t>
            </a:r>
            <a:r>
              <a:rPr lang="en-US" sz="3180" baseline="-25000" dirty="0"/>
              <a:t>2</a:t>
            </a:r>
            <a:r>
              <a:rPr lang="en-US" sz="3180" dirty="0"/>
              <a:t>0</a:t>
            </a:r>
          </a:p>
          <a:p>
            <a:pPr marL="159927" lvl="1" indent="0">
              <a:buNone/>
            </a:pPr>
            <a:r>
              <a:rPr lang="en-US" sz="3180" dirty="0"/>
              <a:t>	"H</a:t>
            </a:r>
            <a:r>
              <a:rPr lang="en-US" sz="3180" baseline="-25000" dirty="0"/>
              <a:t>2</a:t>
            </a:r>
            <a:r>
              <a:rPr lang="en-US" sz="3180" dirty="0"/>
              <a:t>0" in a surfing guide?</a:t>
            </a:r>
          </a:p>
          <a:p>
            <a:pPr marL="159927" lvl="1" indent="0">
              <a:buNone/>
            </a:pPr>
            <a:r>
              <a:rPr lang="en-US" sz="3180" dirty="0"/>
              <a:t>big/large</a:t>
            </a:r>
          </a:p>
          <a:p>
            <a:pPr marL="159927" lvl="1" indent="0">
              <a:buNone/>
            </a:pPr>
            <a:r>
              <a:rPr lang="en-US" sz="3180" dirty="0"/>
              <a:t>	my big sister != my large sister</a:t>
            </a:r>
          </a:p>
        </p:txBody>
      </p:sp>
      <p:sp>
        <p:nvSpPr>
          <p:cNvPr id="2" name="Rectangle 1">
            <a:extLst>
              <a:ext uri="{FF2B5EF4-FFF2-40B4-BE49-F238E27FC236}">
                <a16:creationId xmlns:a16="http://schemas.microsoft.com/office/drawing/2014/main" id="{330DDBA7-DAEB-820F-4CFA-C526C7CB317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2C3B64D-5D4E-BFB2-8369-E2771AA5BDB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378A7FF-D717-D38F-CC0F-DB621924A8F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18825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5817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5817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5817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67147"/>
            <a:ext cx="10515600" cy="1325563"/>
          </a:xfrm>
        </p:spPr>
        <p:txBody>
          <a:bodyPr/>
          <a:lstStyle/>
          <a:p>
            <a:r>
              <a:rPr lang="en-US" dirty="0"/>
              <a:t>Relation: </a:t>
            </a:r>
            <a:r>
              <a:rPr lang="en-US" b="1" dirty="0"/>
              <a:t>Similarity</a:t>
            </a:r>
          </a:p>
        </p:txBody>
      </p:sp>
      <p:sp>
        <p:nvSpPr>
          <p:cNvPr id="3" name="Content Placeholder 2"/>
          <p:cNvSpPr>
            <a:spLocks noGrp="1"/>
          </p:cNvSpPr>
          <p:nvPr>
            <p:ph idx="1"/>
          </p:nvPr>
        </p:nvSpPr>
        <p:spPr>
          <a:xfrm>
            <a:off x="838200" y="2327647"/>
            <a:ext cx="10515600" cy="4351338"/>
          </a:xfrm>
        </p:spPr>
        <p:txBody>
          <a:bodyPr/>
          <a:lstStyle/>
          <a:p>
            <a:pPr marL="72694" lvl="2" indent="-72694">
              <a:spcBef>
                <a:spcPts val="954"/>
              </a:spcBef>
              <a:spcAft>
                <a:spcPts val="159"/>
              </a:spcAft>
              <a:buSzPct val="100000"/>
              <a:buFont typeface="Calibri" panose="020F0502020204030204" pitchFamily="34" charset="0"/>
              <a:buChar char=" "/>
            </a:pPr>
            <a:r>
              <a:rPr lang="en-US" sz="2544" dirty="0">
                <a:latin typeface="Calibri" charset="0"/>
                <a:ea typeface="Calibri" charset="0"/>
                <a:cs typeface="Calibri" charset="0"/>
              </a:rPr>
              <a:t>Words with similar meanings.  Not synonyms, but sharing some element of meaning</a:t>
            </a:r>
          </a:p>
          <a:p>
            <a:pPr marL="72694" lvl="2" indent="-72694">
              <a:spcBef>
                <a:spcPts val="954"/>
              </a:spcBef>
              <a:spcAft>
                <a:spcPts val="159"/>
              </a:spcAft>
              <a:buSzPct val="100000"/>
              <a:buFont typeface="Calibri" panose="020F0502020204030204" pitchFamily="34" charset="0"/>
              <a:buChar char=" "/>
            </a:pPr>
            <a:endParaRPr lang="en-US" sz="1908" dirty="0">
              <a:latin typeface="Courier"/>
              <a:cs typeface="Courier"/>
            </a:endParaRPr>
          </a:p>
          <a:p>
            <a:pPr marL="72694" lvl="2" indent="-72694">
              <a:spcBef>
                <a:spcPts val="954"/>
              </a:spcBef>
              <a:spcAft>
                <a:spcPts val="159"/>
              </a:spcAft>
              <a:buSzPct val="100000"/>
              <a:buFont typeface="Calibri" panose="020F0502020204030204" pitchFamily="34" charset="0"/>
              <a:buChar char=" "/>
            </a:pPr>
            <a:r>
              <a:rPr lang="en-US" sz="2544" dirty="0">
                <a:latin typeface="Courier" charset="0"/>
                <a:ea typeface="Courier" charset="0"/>
                <a:cs typeface="Courier" charset="0"/>
              </a:rPr>
              <a:t>car, bicycle</a:t>
            </a:r>
          </a:p>
          <a:p>
            <a:pPr marL="72694" lvl="2" indent="-72694">
              <a:spcBef>
                <a:spcPts val="954"/>
              </a:spcBef>
              <a:spcAft>
                <a:spcPts val="159"/>
              </a:spcAft>
              <a:buSzPct val="100000"/>
              <a:buFont typeface="Calibri" panose="020F0502020204030204" pitchFamily="34" charset="0"/>
              <a:buChar char=" "/>
            </a:pPr>
            <a:r>
              <a:rPr lang="en-US" sz="2544" dirty="0">
                <a:latin typeface="Courier" charset="0"/>
                <a:ea typeface="Courier" charset="0"/>
                <a:cs typeface="Courier" charset="0"/>
              </a:rPr>
              <a:t>cow, horse</a:t>
            </a:r>
          </a:p>
          <a:p>
            <a:endParaRPr lang="en-US" dirty="0"/>
          </a:p>
        </p:txBody>
      </p:sp>
      <p:sp>
        <p:nvSpPr>
          <p:cNvPr id="4" name="Rectangle 3">
            <a:extLst>
              <a:ext uri="{FF2B5EF4-FFF2-40B4-BE49-F238E27FC236}">
                <a16:creationId xmlns:a16="http://schemas.microsoft.com/office/drawing/2014/main" id="{29B50B90-D912-6DC3-CCC6-4B9A74CEE84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C80B1FF-85ED-2B5D-37A8-F49C244BDB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3DEDC53-A8B7-083B-26A6-41DE49ADFF0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770504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83F85-09BA-164B-8C1A-C230ABE4A5F4}"/>
              </a:ext>
            </a:extLst>
          </p:cNvPr>
          <p:cNvSpPr>
            <a:spLocks noGrp="1"/>
          </p:cNvSpPr>
          <p:nvPr>
            <p:ph type="title"/>
          </p:nvPr>
        </p:nvSpPr>
        <p:spPr>
          <a:xfrm>
            <a:off x="838200" y="849216"/>
            <a:ext cx="10515600" cy="1325563"/>
          </a:xfrm>
        </p:spPr>
        <p:txBody>
          <a:bodyPr/>
          <a:lstStyle/>
          <a:p>
            <a:r>
              <a:rPr lang="en-US" dirty="0"/>
              <a:t>Ask humans how similar 2 words are</a:t>
            </a:r>
          </a:p>
        </p:txBody>
      </p:sp>
      <p:graphicFrame>
        <p:nvGraphicFramePr>
          <p:cNvPr id="4" name="Content Placeholder 3">
            <a:extLst>
              <a:ext uri="{FF2B5EF4-FFF2-40B4-BE49-F238E27FC236}">
                <a16:creationId xmlns:a16="http://schemas.microsoft.com/office/drawing/2014/main" id="{C55544A2-008D-E345-808D-5AE802E8E626}"/>
              </a:ext>
            </a:extLst>
          </p:cNvPr>
          <p:cNvGraphicFramePr>
            <a:graphicFrameLocks noGrp="1"/>
          </p:cNvGraphicFramePr>
          <p:nvPr>
            <p:ph idx="1"/>
            <p:extLst>
              <p:ext uri="{D42A27DB-BD31-4B8C-83A1-F6EECF244321}">
                <p14:modId xmlns:p14="http://schemas.microsoft.com/office/powerpoint/2010/main" val="3157894945"/>
              </p:ext>
            </p:extLst>
          </p:nvPr>
        </p:nvGraphicFramePr>
        <p:xfrm>
          <a:off x="3612307" y="2654837"/>
          <a:ext cx="5499970" cy="3133603"/>
        </p:xfrm>
        <a:graphic>
          <a:graphicData uri="http://schemas.openxmlformats.org/drawingml/2006/table">
            <a:tbl>
              <a:tblPr firstRow="1" bandRow="1">
                <a:tableStyleId>{5C22544A-7EE6-4342-B048-85BDC9FD1C3A}</a:tableStyleId>
              </a:tblPr>
              <a:tblGrid>
                <a:gridCol w="1501828">
                  <a:extLst>
                    <a:ext uri="{9D8B030D-6E8A-4147-A177-3AD203B41FA5}">
                      <a16:colId xmlns:a16="http://schemas.microsoft.com/office/drawing/2014/main" val="4069172633"/>
                    </a:ext>
                  </a:extLst>
                </a:gridCol>
                <a:gridCol w="1999071">
                  <a:extLst>
                    <a:ext uri="{9D8B030D-6E8A-4147-A177-3AD203B41FA5}">
                      <a16:colId xmlns:a16="http://schemas.microsoft.com/office/drawing/2014/main" val="3213786418"/>
                    </a:ext>
                  </a:extLst>
                </a:gridCol>
                <a:gridCol w="1999071">
                  <a:extLst>
                    <a:ext uri="{9D8B030D-6E8A-4147-A177-3AD203B41FA5}">
                      <a16:colId xmlns:a16="http://schemas.microsoft.com/office/drawing/2014/main" val="1592160975"/>
                    </a:ext>
                  </a:extLst>
                </a:gridCol>
              </a:tblGrid>
              <a:tr h="371251">
                <a:tc>
                  <a:txBody>
                    <a:bodyPr/>
                    <a:lstStyle/>
                    <a:p>
                      <a:r>
                        <a:rPr lang="en-US" sz="1900" dirty="0"/>
                        <a:t>word1</a:t>
                      </a:r>
                    </a:p>
                  </a:txBody>
                  <a:tcPr marL="72694" marR="72694" marT="36346" marB="36346"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900" dirty="0"/>
                        <a:t>word2</a:t>
                      </a:r>
                    </a:p>
                  </a:txBody>
                  <a:tcPr marL="72694" marR="72694" marT="36346" marB="36346"/>
                </a:tc>
                <a:tc>
                  <a:txBody>
                    <a:bodyPr/>
                    <a:lstStyle/>
                    <a:p>
                      <a:r>
                        <a:rPr lang="en-US" sz="1900" dirty="0"/>
                        <a:t>similarity</a:t>
                      </a:r>
                    </a:p>
                  </a:txBody>
                  <a:tcPr marL="72694" marR="72694" marT="36346" marB="36346"/>
                </a:tc>
                <a:extLst>
                  <a:ext uri="{0D108BD9-81ED-4DB2-BD59-A6C34878D82A}">
                    <a16:rowId xmlns:a16="http://schemas.microsoft.com/office/drawing/2014/main" val="3135492860"/>
                  </a:ext>
                </a:extLst>
              </a:tr>
              <a:tr h="460392">
                <a:tc>
                  <a:txBody>
                    <a:bodyPr/>
                    <a:lstStyle/>
                    <a:p>
                      <a:r>
                        <a:rPr lang="en-US" sz="2500" dirty="0">
                          <a:effectLst/>
                          <a:latin typeface="Times New Roman" panose="02020603050405020304" pitchFamily="18" charset="0"/>
                          <a:cs typeface="Times New Roman" panose="02020603050405020304" pitchFamily="18" charset="0"/>
                        </a:rPr>
                        <a:t>vanish</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disappear</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9.8 </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extLst>
                  <a:ext uri="{0D108BD9-81ED-4DB2-BD59-A6C34878D82A}">
                    <a16:rowId xmlns:a16="http://schemas.microsoft.com/office/drawing/2014/main" val="918428773"/>
                  </a:ext>
                </a:extLst>
              </a:tr>
              <a:tr h="460392">
                <a:tc>
                  <a:txBody>
                    <a:bodyPr/>
                    <a:lstStyle/>
                    <a:p>
                      <a:r>
                        <a:rPr lang="en-US" sz="2500" dirty="0">
                          <a:effectLst/>
                          <a:latin typeface="Times New Roman" panose="02020603050405020304" pitchFamily="18" charset="0"/>
                          <a:cs typeface="Times New Roman" panose="02020603050405020304" pitchFamily="18" charset="0"/>
                        </a:rPr>
                        <a:t>behave</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obey</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7.3 </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extLst>
                  <a:ext uri="{0D108BD9-81ED-4DB2-BD59-A6C34878D82A}">
                    <a16:rowId xmlns:a16="http://schemas.microsoft.com/office/drawing/2014/main" val="3123566929"/>
                  </a:ext>
                </a:extLst>
              </a:tr>
              <a:tr h="460392">
                <a:tc>
                  <a:txBody>
                    <a:bodyPr/>
                    <a:lstStyle/>
                    <a:p>
                      <a:r>
                        <a:rPr lang="en-US" sz="2500" dirty="0">
                          <a:effectLst/>
                          <a:latin typeface="Times New Roman" panose="02020603050405020304" pitchFamily="18" charset="0"/>
                          <a:cs typeface="Times New Roman" panose="02020603050405020304" pitchFamily="18" charset="0"/>
                        </a:rPr>
                        <a:t>belief</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impression </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5.95 </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extLst>
                  <a:ext uri="{0D108BD9-81ED-4DB2-BD59-A6C34878D82A}">
                    <a16:rowId xmlns:a16="http://schemas.microsoft.com/office/drawing/2014/main" val="1612151455"/>
                  </a:ext>
                </a:extLst>
              </a:tr>
              <a:tr h="460392">
                <a:tc>
                  <a:txBody>
                    <a:bodyPr/>
                    <a:lstStyle/>
                    <a:p>
                      <a:r>
                        <a:rPr lang="en-US" sz="2500" dirty="0">
                          <a:effectLst/>
                          <a:latin typeface="Times New Roman" panose="02020603050405020304" pitchFamily="18" charset="0"/>
                          <a:cs typeface="Times New Roman" panose="02020603050405020304" pitchFamily="18" charset="0"/>
                        </a:rPr>
                        <a:t>muscle</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bone </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3.65 </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extLst>
                  <a:ext uri="{0D108BD9-81ED-4DB2-BD59-A6C34878D82A}">
                    <a16:rowId xmlns:a16="http://schemas.microsoft.com/office/drawing/2014/main" val="733697757"/>
                  </a:ext>
                </a:extLst>
              </a:tr>
              <a:tr h="460392">
                <a:tc>
                  <a:txBody>
                    <a:bodyPr/>
                    <a:lstStyle/>
                    <a:p>
                      <a:r>
                        <a:rPr lang="en-US" sz="2500" dirty="0">
                          <a:effectLst/>
                          <a:latin typeface="Times New Roman" panose="02020603050405020304" pitchFamily="18" charset="0"/>
                          <a:cs typeface="Times New Roman" panose="02020603050405020304" pitchFamily="18" charset="0"/>
                        </a:rPr>
                        <a:t>modest</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flexible</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0.98 </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extLst>
                  <a:ext uri="{0D108BD9-81ED-4DB2-BD59-A6C34878D82A}">
                    <a16:rowId xmlns:a16="http://schemas.microsoft.com/office/drawing/2014/main" val="62353346"/>
                  </a:ext>
                </a:extLst>
              </a:tr>
              <a:tr h="460392">
                <a:tc>
                  <a:txBody>
                    <a:bodyPr/>
                    <a:lstStyle/>
                    <a:p>
                      <a:r>
                        <a:rPr lang="en-US" sz="2500" dirty="0">
                          <a:effectLst/>
                          <a:latin typeface="Times New Roman" panose="02020603050405020304" pitchFamily="18" charset="0"/>
                          <a:cs typeface="Times New Roman" panose="02020603050405020304" pitchFamily="18" charset="0"/>
                        </a:rPr>
                        <a:t>hole</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agreement</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0.3 </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extLst>
                  <a:ext uri="{0D108BD9-81ED-4DB2-BD59-A6C34878D82A}">
                    <a16:rowId xmlns:a16="http://schemas.microsoft.com/office/drawing/2014/main" val="1395844498"/>
                  </a:ext>
                </a:extLst>
              </a:tr>
            </a:tbl>
          </a:graphicData>
        </a:graphic>
      </p:graphicFrame>
      <p:sp>
        <p:nvSpPr>
          <p:cNvPr id="5" name="TextBox 4">
            <a:extLst>
              <a:ext uri="{FF2B5EF4-FFF2-40B4-BE49-F238E27FC236}">
                <a16:creationId xmlns:a16="http://schemas.microsoft.com/office/drawing/2014/main" id="{5CDD254D-28BE-7E43-89B0-7BDDC061A516}"/>
              </a:ext>
            </a:extLst>
          </p:cNvPr>
          <p:cNvSpPr txBox="1"/>
          <p:nvPr/>
        </p:nvSpPr>
        <p:spPr>
          <a:xfrm>
            <a:off x="4460396" y="6154474"/>
            <a:ext cx="3398110" cy="349198"/>
          </a:xfrm>
          <a:prstGeom prst="rect">
            <a:avLst/>
          </a:prstGeom>
          <a:noFill/>
        </p:spPr>
        <p:txBody>
          <a:bodyPr wrap="none" rtlCol="0">
            <a:spAutoFit/>
          </a:bodyPr>
          <a:lstStyle/>
          <a:p>
            <a:r>
              <a:rPr lang="en-US" sz="1669" dirty="0"/>
              <a:t>SimLex-999 dataset (Hill et al., 2015) </a:t>
            </a:r>
          </a:p>
        </p:txBody>
      </p:sp>
      <p:sp>
        <p:nvSpPr>
          <p:cNvPr id="3" name="Rectangle 2">
            <a:extLst>
              <a:ext uri="{FF2B5EF4-FFF2-40B4-BE49-F238E27FC236}">
                <a16:creationId xmlns:a16="http://schemas.microsoft.com/office/drawing/2014/main" id="{2594984C-72AD-4502-E998-6BF3D1F478B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68DA375F-F871-F375-B390-E1575AE5F53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1D151F6-0299-B1B8-9F5C-19145251C45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821491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1026"/>
          <p:cNvSpPr>
            <a:spLocks noGrp="1" noChangeArrowheads="1"/>
          </p:cNvSpPr>
          <p:nvPr>
            <p:ph type="title"/>
          </p:nvPr>
        </p:nvSpPr>
        <p:spPr>
          <a:xfrm>
            <a:off x="3115566" y="938155"/>
            <a:ext cx="5997214" cy="620245"/>
          </a:xfrm>
        </p:spPr>
        <p:txBody>
          <a:bodyPr>
            <a:normAutofit fontScale="90000"/>
          </a:bodyPr>
          <a:lstStyle/>
          <a:p>
            <a:r>
              <a:rPr lang="en-US" dirty="0"/>
              <a:t>Relation: Word relatedness</a:t>
            </a:r>
          </a:p>
        </p:txBody>
      </p:sp>
      <p:sp>
        <p:nvSpPr>
          <p:cNvPr id="82947" name="Rectangle 1027"/>
          <p:cNvSpPr>
            <a:spLocks noGrp="1" noChangeArrowheads="1"/>
          </p:cNvSpPr>
          <p:nvPr>
            <p:ph idx="1"/>
          </p:nvPr>
        </p:nvSpPr>
        <p:spPr>
          <a:xfrm>
            <a:off x="838200" y="2309718"/>
            <a:ext cx="10515600" cy="4351338"/>
          </a:xfrm>
        </p:spPr>
        <p:txBody>
          <a:bodyPr>
            <a:normAutofit/>
          </a:bodyPr>
          <a:lstStyle/>
          <a:p>
            <a:pPr>
              <a:lnSpc>
                <a:spcPct val="90000"/>
              </a:lnSpc>
            </a:pPr>
            <a:r>
              <a:rPr lang="en-US" sz="2544" dirty="0"/>
              <a:t>Also called "word association"</a:t>
            </a:r>
          </a:p>
          <a:p>
            <a:pPr>
              <a:lnSpc>
                <a:spcPct val="90000"/>
              </a:lnSpc>
            </a:pPr>
            <a:r>
              <a:rPr lang="en-US" sz="2544" dirty="0"/>
              <a:t>Words can be related in any way, perhaps via a semantic frame or field</a:t>
            </a:r>
            <a:endParaRPr lang="en-US" sz="2544" b="1" dirty="0"/>
          </a:p>
          <a:p>
            <a:pPr lvl="2">
              <a:lnSpc>
                <a:spcPct val="90000"/>
              </a:lnSpc>
            </a:pPr>
            <a:endParaRPr lang="en-US" sz="2226" dirty="0">
              <a:latin typeface="Courier"/>
              <a:cs typeface="Courier"/>
            </a:endParaRPr>
          </a:p>
          <a:p>
            <a:pPr lvl="2">
              <a:lnSpc>
                <a:spcPct val="90000"/>
              </a:lnSpc>
            </a:pPr>
            <a:r>
              <a:rPr lang="en-US" sz="2226" dirty="0">
                <a:latin typeface="Courier"/>
                <a:cs typeface="Courier"/>
              </a:rPr>
              <a:t>coffee, tea</a:t>
            </a:r>
            <a:r>
              <a:rPr lang="en-US" sz="2226" dirty="0"/>
              <a:t>:    </a:t>
            </a:r>
            <a:r>
              <a:rPr lang="en-US" sz="2226" b="1" dirty="0"/>
              <a:t>similar</a:t>
            </a:r>
          </a:p>
          <a:p>
            <a:pPr lvl="2">
              <a:lnSpc>
                <a:spcPct val="90000"/>
              </a:lnSpc>
            </a:pPr>
            <a:r>
              <a:rPr lang="en-US" sz="2226" dirty="0">
                <a:latin typeface="Courier"/>
                <a:cs typeface="Courier"/>
              </a:rPr>
              <a:t>coffee, cup</a:t>
            </a:r>
            <a:r>
              <a:rPr lang="en-US" sz="2226" dirty="0"/>
              <a:t>:   </a:t>
            </a:r>
            <a:r>
              <a:rPr lang="en-US" sz="2226" b="1" dirty="0"/>
              <a:t>related</a:t>
            </a:r>
            <a:r>
              <a:rPr lang="en-US" sz="2226" dirty="0"/>
              <a:t>, not similar</a:t>
            </a:r>
          </a:p>
        </p:txBody>
      </p:sp>
      <p:sp>
        <p:nvSpPr>
          <p:cNvPr id="2" name="Rectangle 1">
            <a:extLst>
              <a:ext uri="{FF2B5EF4-FFF2-40B4-BE49-F238E27FC236}">
                <a16:creationId xmlns:a16="http://schemas.microsoft.com/office/drawing/2014/main" id="{09D464CD-536A-AC7A-8F65-A9B21F2F7DF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DB21908-A1C4-20CD-4EF2-FA7F6726CD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073F4F0-1BC9-8DF3-7531-7AB8983E379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103982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7B46D-E5D5-824F-B603-A61C517EB12F}"/>
              </a:ext>
            </a:extLst>
          </p:cNvPr>
          <p:cNvSpPr>
            <a:spLocks noGrp="1"/>
          </p:cNvSpPr>
          <p:nvPr>
            <p:ph type="title"/>
          </p:nvPr>
        </p:nvSpPr>
        <p:spPr>
          <a:xfrm>
            <a:off x="2356976" y="972048"/>
            <a:ext cx="7014923" cy="741401"/>
          </a:xfrm>
        </p:spPr>
        <p:txBody>
          <a:bodyPr>
            <a:normAutofit/>
          </a:bodyPr>
          <a:lstStyle/>
          <a:p>
            <a:r>
              <a:rPr lang="en-US" dirty="0"/>
              <a:t>Semantic field</a:t>
            </a:r>
          </a:p>
        </p:txBody>
      </p:sp>
      <p:sp>
        <p:nvSpPr>
          <p:cNvPr id="3" name="Content Placeholder 2">
            <a:extLst>
              <a:ext uri="{FF2B5EF4-FFF2-40B4-BE49-F238E27FC236}">
                <a16:creationId xmlns:a16="http://schemas.microsoft.com/office/drawing/2014/main" id="{0906519E-6C4A-B147-A367-F9B7C4EE1891}"/>
              </a:ext>
            </a:extLst>
          </p:cNvPr>
          <p:cNvSpPr>
            <a:spLocks noGrp="1"/>
          </p:cNvSpPr>
          <p:nvPr>
            <p:ph idx="1"/>
          </p:nvPr>
        </p:nvSpPr>
        <p:spPr>
          <a:xfrm>
            <a:off x="1695450" y="1958684"/>
            <a:ext cx="8641005" cy="4933613"/>
          </a:xfrm>
        </p:spPr>
        <p:txBody>
          <a:bodyPr>
            <a:normAutofit/>
          </a:bodyPr>
          <a:lstStyle/>
          <a:p>
            <a:r>
              <a:rPr lang="en-US" sz="2544" dirty="0"/>
              <a:t>Words that </a:t>
            </a:r>
          </a:p>
          <a:p>
            <a:pPr lvl="1"/>
            <a:r>
              <a:rPr lang="en-US" sz="2544" dirty="0"/>
              <a:t>cover a particular semantic domain </a:t>
            </a:r>
          </a:p>
          <a:p>
            <a:pPr lvl="1"/>
            <a:r>
              <a:rPr lang="en-US" sz="2544" dirty="0"/>
              <a:t>bear structured relations with each other. </a:t>
            </a:r>
          </a:p>
          <a:p>
            <a:pPr lvl="1"/>
            <a:endParaRPr lang="en-US" sz="2544" dirty="0"/>
          </a:p>
          <a:p>
            <a:pPr marL="232620" lvl="1" indent="0">
              <a:buNone/>
            </a:pPr>
            <a:r>
              <a:rPr lang="en-US" sz="2544" b="1" dirty="0"/>
              <a:t>hospitals</a:t>
            </a:r>
          </a:p>
          <a:p>
            <a:pPr marL="232620" lvl="1" indent="0">
              <a:buNone/>
            </a:pPr>
            <a:r>
              <a:rPr lang="en-US" sz="2544" i="1" dirty="0"/>
              <a:t>	surgeon</a:t>
            </a:r>
            <a:r>
              <a:rPr lang="en-US" sz="2544" dirty="0"/>
              <a:t>, </a:t>
            </a:r>
            <a:r>
              <a:rPr lang="en-US" sz="2544" i="1" dirty="0"/>
              <a:t>scalpel</a:t>
            </a:r>
            <a:r>
              <a:rPr lang="en-US" sz="2544" dirty="0"/>
              <a:t>, </a:t>
            </a:r>
            <a:r>
              <a:rPr lang="en-US" sz="2544" i="1" dirty="0"/>
              <a:t>nurse</a:t>
            </a:r>
            <a:r>
              <a:rPr lang="en-US" sz="2544" dirty="0"/>
              <a:t>, </a:t>
            </a:r>
            <a:r>
              <a:rPr lang="en-US" sz="2544" i="1" dirty="0" err="1"/>
              <a:t>anaesthetic</a:t>
            </a:r>
            <a:r>
              <a:rPr lang="en-US" sz="2544" dirty="0"/>
              <a:t>, </a:t>
            </a:r>
            <a:r>
              <a:rPr lang="en-US" sz="2544" i="1" dirty="0"/>
              <a:t>hospital</a:t>
            </a:r>
            <a:endParaRPr lang="en-US" sz="2544" dirty="0"/>
          </a:p>
          <a:p>
            <a:pPr marL="232620" lvl="1" indent="0">
              <a:buNone/>
            </a:pPr>
            <a:r>
              <a:rPr lang="en-US" sz="2544" b="1" dirty="0"/>
              <a:t>restaurants</a:t>
            </a:r>
            <a:r>
              <a:rPr lang="en-US" sz="2544" dirty="0"/>
              <a:t> </a:t>
            </a:r>
          </a:p>
          <a:p>
            <a:pPr marL="232620" lvl="1" indent="0">
              <a:buNone/>
            </a:pPr>
            <a:r>
              <a:rPr lang="en-US" sz="2544" i="1" dirty="0"/>
              <a:t>	waiter</a:t>
            </a:r>
            <a:r>
              <a:rPr lang="en-US" sz="2544" dirty="0"/>
              <a:t>, </a:t>
            </a:r>
            <a:r>
              <a:rPr lang="en-US" sz="2544" i="1" dirty="0"/>
              <a:t>menu</a:t>
            </a:r>
            <a:r>
              <a:rPr lang="en-US" sz="2544" dirty="0"/>
              <a:t>, </a:t>
            </a:r>
            <a:r>
              <a:rPr lang="en-US" sz="2544" i="1" dirty="0"/>
              <a:t>plate</a:t>
            </a:r>
            <a:r>
              <a:rPr lang="en-US" sz="2544" dirty="0"/>
              <a:t>, </a:t>
            </a:r>
            <a:r>
              <a:rPr lang="en-US" sz="2544" i="1" dirty="0"/>
              <a:t>food,</a:t>
            </a:r>
            <a:r>
              <a:rPr lang="en-US" sz="2544" dirty="0"/>
              <a:t> </a:t>
            </a:r>
            <a:r>
              <a:rPr lang="en-US" sz="2544" i="1" dirty="0"/>
              <a:t>chef</a:t>
            </a:r>
            <a:r>
              <a:rPr lang="en-US" sz="2544" dirty="0"/>
              <a:t> </a:t>
            </a:r>
          </a:p>
          <a:p>
            <a:pPr marL="232620" lvl="1" indent="0">
              <a:buNone/>
            </a:pPr>
            <a:r>
              <a:rPr lang="en-US" sz="2544" b="1" dirty="0"/>
              <a:t>houses</a:t>
            </a:r>
          </a:p>
          <a:p>
            <a:pPr marL="232620" lvl="1" indent="0">
              <a:buNone/>
            </a:pPr>
            <a:r>
              <a:rPr lang="en-US" sz="2544" i="1" dirty="0"/>
              <a:t>	door</a:t>
            </a:r>
            <a:r>
              <a:rPr lang="en-US" sz="2544" dirty="0"/>
              <a:t>, </a:t>
            </a:r>
            <a:r>
              <a:rPr lang="en-US" sz="2544" i="1" dirty="0"/>
              <a:t>roof</a:t>
            </a:r>
            <a:r>
              <a:rPr lang="en-US" sz="2544" dirty="0"/>
              <a:t>, </a:t>
            </a:r>
            <a:r>
              <a:rPr lang="en-US" sz="2544" i="1" dirty="0"/>
              <a:t>kitchen</a:t>
            </a:r>
            <a:r>
              <a:rPr lang="en-US" sz="2544" dirty="0"/>
              <a:t>, </a:t>
            </a:r>
            <a:r>
              <a:rPr lang="en-US" sz="2544" i="1" dirty="0"/>
              <a:t>family</a:t>
            </a:r>
            <a:r>
              <a:rPr lang="en-US" sz="2544" dirty="0"/>
              <a:t>, </a:t>
            </a:r>
            <a:r>
              <a:rPr lang="en-US" sz="2544" i="1" dirty="0"/>
              <a:t>bed</a:t>
            </a:r>
            <a:endParaRPr lang="en-US" sz="2544" dirty="0"/>
          </a:p>
          <a:p>
            <a:endParaRPr lang="en-US" dirty="0"/>
          </a:p>
        </p:txBody>
      </p:sp>
      <p:sp>
        <p:nvSpPr>
          <p:cNvPr id="4" name="Rectangle 3">
            <a:extLst>
              <a:ext uri="{FF2B5EF4-FFF2-40B4-BE49-F238E27FC236}">
                <a16:creationId xmlns:a16="http://schemas.microsoft.com/office/drawing/2014/main" id="{33E386F0-6AD2-5229-87D4-2E2936B47BC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F199A49-835A-1C86-B6AB-CAEA80D1DE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A758C58-F26B-EEED-82D3-3BE09F7401A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232216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2293177" y="1056933"/>
            <a:ext cx="6954345" cy="620244"/>
          </a:xfrm>
        </p:spPr>
        <p:txBody>
          <a:bodyPr>
            <a:normAutofit fontScale="90000"/>
          </a:bodyPr>
          <a:lstStyle/>
          <a:p>
            <a:r>
              <a:rPr lang="en-US" dirty="0"/>
              <a:t>Relation: </a:t>
            </a:r>
            <a:r>
              <a:rPr lang="en-US" dirty="0" err="1"/>
              <a:t>Antonymy</a:t>
            </a:r>
            <a:endParaRPr lang="en-US" dirty="0"/>
          </a:p>
        </p:txBody>
      </p:sp>
      <p:sp>
        <p:nvSpPr>
          <p:cNvPr id="48131" name="Rectangle 3"/>
          <p:cNvSpPr>
            <a:spLocks noGrp="1" noChangeArrowheads="1"/>
          </p:cNvSpPr>
          <p:nvPr>
            <p:ph idx="1"/>
          </p:nvPr>
        </p:nvSpPr>
        <p:spPr>
          <a:xfrm>
            <a:off x="2158435" y="2376276"/>
            <a:ext cx="8541487" cy="4070835"/>
          </a:xfrm>
        </p:spPr>
        <p:txBody>
          <a:bodyPr>
            <a:noAutofit/>
          </a:bodyPr>
          <a:lstStyle/>
          <a:p>
            <a:r>
              <a:rPr lang="en-US" dirty="0"/>
              <a:t>Senses that are opposites with respect to only one feature of meaning</a:t>
            </a:r>
          </a:p>
          <a:p>
            <a:r>
              <a:rPr lang="en-US" dirty="0"/>
              <a:t>Otherwise, they are very similar!</a:t>
            </a:r>
          </a:p>
          <a:p>
            <a:pPr marL="363470" lvl="1" indent="0">
              <a:buNone/>
            </a:pPr>
            <a:r>
              <a:rPr lang="en-US" sz="2226" dirty="0">
                <a:latin typeface="Courier"/>
                <a:cs typeface="Courier"/>
              </a:rPr>
              <a:t>dark/light   short/long	fast/slow	rise/fall</a:t>
            </a:r>
          </a:p>
          <a:p>
            <a:pPr marL="363470" lvl="1" indent="0">
              <a:buNone/>
            </a:pPr>
            <a:r>
              <a:rPr lang="en-US" sz="2226" dirty="0">
                <a:latin typeface="Courier"/>
                <a:cs typeface="Courier"/>
              </a:rPr>
              <a:t>hot/cold	    up/down	      in/out</a:t>
            </a:r>
          </a:p>
          <a:p>
            <a:r>
              <a:rPr lang="en-US" dirty="0"/>
              <a:t>More formally: antonyms can</a:t>
            </a:r>
          </a:p>
          <a:p>
            <a:pPr lvl="1">
              <a:lnSpc>
                <a:spcPct val="70000"/>
              </a:lnSpc>
            </a:pPr>
            <a:r>
              <a:rPr lang="en-US" sz="2226" dirty="0"/>
              <a:t>define a binary opposition or be at opposite ends of a scale</a:t>
            </a:r>
          </a:p>
          <a:p>
            <a:pPr lvl="2"/>
            <a:r>
              <a:rPr lang="en-US" sz="1908" dirty="0"/>
              <a:t> </a:t>
            </a:r>
            <a:r>
              <a:rPr lang="en-US" sz="1908" dirty="0">
                <a:latin typeface="Courier"/>
                <a:cs typeface="Courier"/>
              </a:rPr>
              <a:t>long/short, fast/slow</a:t>
            </a:r>
          </a:p>
          <a:p>
            <a:pPr lvl="1"/>
            <a:r>
              <a:rPr lang="en-US" sz="2226" dirty="0"/>
              <a:t>Be </a:t>
            </a:r>
            <a:r>
              <a:rPr lang="en-US" sz="2226" i="1" dirty="0" err="1"/>
              <a:t>reversives</a:t>
            </a:r>
            <a:r>
              <a:rPr lang="en-US" sz="2226" dirty="0"/>
              <a:t>:</a:t>
            </a:r>
          </a:p>
          <a:p>
            <a:pPr lvl="2"/>
            <a:r>
              <a:rPr lang="en-US" sz="1908" dirty="0">
                <a:latin typeface="Courier"/>
                <a:cs typeface="Courier"/>
              </a:rPr>
              <a:t> rise/fall, up/down</a:t>
            </a:r>
            <a:endParaRPr lang="en-US" sz="3180" dirty="0">
              <a:latin typeface="Courier"/>
              <a:cs typeface="Courier"/>
            </a:endParaRPr>
          </a:p>
        </p:txBody>
      </p:sp>
      <p:sp>
        <p:nvSpPr>
          <p:cNvPr id="2" name="Rectangle 1">
            <a:extLst>
              <a:ext uri="{FF2B5EF4-FFF2-40B4-BE49-F238E27FC236}">
                <a16:creationId xmlns:a16="http://schemas.microsoft.com/office/drawing/2014/main" id="{E3C0F8EC-ECBE-C7BF-A32B-C5941996714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FC5B71A-1B55-EABA-6D54-63F87E2CB5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7038B50-B966-CE6A-A692-2D98A8004AB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63255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8131">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8131">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8131">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8131">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8131">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8131">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813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EB6AD-E8AA-7441-9B5A-E80FE4F36CFF}"/>
              </a:ext>
            </a:extLst>
          </p:cNvPr>
          <p:cNvSpPr>
            <a:spLocks noGrp="1"/>
          </p:cNvSpPr>
          <p:nvPr>
            <p:ph type="title"/>
          </p:nvPr>
        </p:nvSpPr>
        <p:spPr>
          <a:xfrm>
            <a:off x="2267197" y="1207640"/>
            <a:ext cx="6990691" cy="620244"/>
          </a:xfrm>
        </p:spPr>
        <p:txBody>
          <a:bodyPr>
            <a:normAutofit fontScale="90000"/>
          </a:bodyPr>
          <a:lstStyle/>
          <a:p>
            <a:r>
              <a:rPr lang="en-US" dirty="0"/>
              <a:t>Connotation (sentiment)</a:t>
            </a:r>
          </a:p>
        </p:txBody>
      </p:sp>
      <p:sp>
        <p:nvSpPr>
          <p:cNvPr id="3" name="Content Placeholder 2">
            <a:extLst>
              <a:ext uri="{FF2B5EF4-FFF2-40B4-BE49-F238E27FC236}">
                <a16:creationId xmlns:a16="http://schemas.microsoft.com/office/drawing/2014/main" id="{01962CD6-C9E4-9A4D-A9C2-7F3B39DD389E}"/>
              </a:ext>
            </a:extLst>
          </p:cNvPr>
          <p:cNvSpPr>
            <a:spLocks noGrp="1"/>
          </p:cNvSpPr>
          <p:nvPr>
            <p:ph idx="1"/>
          </p:nvPr>
        </p:nvSpPr>
        <p:spPr>
          <a:xfrm>
            <a:off x="2122090" y="2246099"/>
            <a:ext cx="8638410" cy="4271845"/>
          </a:xfrm>
        </p:spPr>
        <p:txBody>
          <a:bodyPr>
            <a:normAutofit/>
          </a:bodyPr>
          <a:lstStyle/>
          <a:p>
            <a:pPr marL="363470" indent="-363470"/>
            <a:r>
              <a:rPr lang="en-US" sz="2862" dirty="0"/>
              <a:t>Words have </a:t>
            </a:r>
            <a:r>
              <a:rPr lang="en-US" sz="2862" b="1" dirty="0"/>
              <a:t>affective</a:t>
            </a:r>
            <a:r>
              <a:rPr lang="en-US" sz="2862" dirty="0"/>
              <a:t> meanings</a:t>
            </a:r>
          </a:p>
          <a:p>
            <a:pPr marL="784143" lvl="1" indent="-363470"/>
            <a:r>
              <a:rPr lang="en-US" sz="2226" dirty="0"/>
              <a:t>Positive connotations (</a:t>
            </a:r>
            <a:r>
              <a:rPr lang="en-US" sz="2226" i="1" dirty="0"/>
              <a:t>happy</a:t>
            </a:r>
            <a:r>
              <a:rPr lang="en-US" sz="2226" dirty="0"/>
              <a:t>) </a:t>
            </a:r>
          </a:p>
          <a:p>
            <a:pPr marL="784143" lvl="1" indent="-363470"/>
            <a:r>
              <a:rPr lang="en-US" sz="2226" dirty="0"/>
              <a:t>Negative connotations (</a:t>
            </a:r>
            <a:r>
              <a:rPr lang="en-US" sz="2226" i="1" dirty="0"/>
              <a:t>sad</a:t>
            </a:r>
            <a:r>
              <a:rPr lang="en-US" sz="2226" dirty="0"/>
              <a:t>)</a:t>
            </a:r>
          </a:p>
          <a:p>
            <a:pPr marL="363470" indent="-363470"/>
            <a:r>
              <a:rPr lang="en-US" sz="2862" dirty="0"/>
              <a:t>Connotations can be subtle:</a:t>
            </a:r>
          </a:p>
          <a:p>
            <a:pPr marL="784143" lvl="1" indent="-363470"/>
            <a:r>
              <a:rPr lang="en-US" sz="2226" dirty="0"/>
              <a:t>Positive connotation: </a:t>
            </a:r>
            <a:r>
              <a:rPr lang="en-US" sz="2226" i="1" dirty="0"/>
              <a:t>copy, replica, reproduction </a:t>
            </a:r>
          </a:p>
          <a:p>
            <a:pPr marL="784143" lvl="1" indent="-363470"/>
            <a:r>
              <a:rPr lang="en-US" sz="2226" dirty="0"/>
              <a:t>Negative connotation: </a:t>
            </a:r>
            <a:r>
              <a:rPr lang="en-US" sz="2226" i="1" dirty="0"/>
              <a:t>fake, knockoff, forgery</a:t>
            </a:r>
            <a:endParaRPr lang="en-US" sz="2226" dirty="0"/>
          </a:p>
          <a:p>
            <a:pPr marL="363470" indent="-363470"/>
            <a:r>
              <a:rPr lang="en-US" sz="2862" dirty="0"/>
              <a:t>Evaluation (sentiment!)</a:t>
            </a:r>
          </a:p>
          <a:p>
            <a:pPr marL="784143" lvl="1" indent="-363470"/>
            <a:r>
              <a:rPr lang="en-US" sz="2226" dirty="0"/>
              <a:t>Positive evaluation (</a:t>
            </a:r>
            <a:r>
              <a:rPr lang="en-US" sz="2226" i="1" dirty="0"/>
              <a:t>great</a:t>
            </a:r>
            <a:r>
              <a:rPr lang="en-US" sz="2226" dirty="0"/>
              <a:t>, </a:t>
            </a:r>
            <a:r>
              <a:rPr lang="en-US" sz="2226" i="1" dirty="0"/>
              <a:t>love</a:t>
            </a:r>
            <a:r>
              <a:rPr lang="en-US" sz="2226" dirty="0"/>
              <a:t>) </a:t>
            </a:r>
          </a:p>
          <a:p>
            <a:pPr marL="784143" lvl="1" indent="-363470"/>
            <a:r>
              <a:rPr lang="en-US" sz="2226" dirty="0"/>
              <a:t>Negative evaluation (</a:t>
            </a:r>
            <a:r>
              <a:rPr lang="en-US" sz="2226" i="1" dirty="0"/>
              <a:t>terrible</a:t>
            </a:r>
            <a:r>
              <a:rPr lang="en-US" sz="2226" dirty="0"/>
              <a:t>, </a:t>
            </a:r>
            <a:r>
              <a:rPr lang="en-US" sz="2226" i="1" dirty="0"/>
              <a:t>hate</a:t>
            </a:r>
            <a:r>
              <a:rPr lang="en-US" sz="2226" dirty="0"/>
              <a:t>)</a:t>
            </a:r>
          </a:p>
          <a:p>
            <a:endParaRPr lang="en-US" dirty="0"/>
          </a:p>
        </p:txBody>
      </p:sp>
      <p:sp>
        <p:nvSpPr>
          <p:cNvPr id="4" name="Rectangle 3">
            <a:extLst>
              <a:ext uri="{FF2B5EF4-FFF2-40B4-BE49-F238E27FC236}">
                <a16:creationId xmlns:a16="http://schemas.microsoft.com/office/drawing/2014/main" id="{1BB09FC2-7D2B-86B5-5B22-66FE03F161E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FBDB3B1-7CAC-1930-759A-C9FB4E7D91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91AEEED0-9434-DF13-FB21-A390F8762AD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713638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20936"/>
            <a:ext cx="10515600" cy="1325563"/>
          </a:xfrm>
        </p:spPr>
        <p:txBody>
          <a:bodyPr/>
          <a:lstStyle/>
          <a:p>
            <a:r>
              <a:rPr lang="en-US" dirty="0"/>
              <a:t>So far</a:t>
            </a:r>
          </a:p>
        </p:txBody>
      </p:sp>
      <p:sp>
        <p:nvSpPr>
          <p:cNvPr id="3" name="Content Placeholder 2"/>
          <p:cNvSpPr>
            <a:spLocks noGrp="1"/>
          </p:cNvSpPr>
          <p:nvPr>
            <p:ph idx="1"/>
          </p:nvPr>
        </p:nvSpPr>
        <p:spPr>
          <a:xfrm>
            <a:off x="1673812" y="2100157"/>
            <a:ext cx="8723221" cy="4757413"/>
          </a:xfrm>
        </p:spPr>
        <p:txBody>
          <a:bodyPr>
            <a:normAutofit/>
          </a:bodyPr>
          <a:lstStyle/>
          <a:p>
            <a:r>
              <a:rPr lang="en-US" sz="2862" b="1" dirty="0"/>
              <a:t>Concepts</a:t>
            </a:r>
            <a:r>
              <a:rPr lang="en-US" sz="2862" dirty="0"/>
              <a:t> or word senses</a:t>
            </a:r>
          </a:p>
          <a:p>
            <a:pPr lvl="1"/>
            <a:r>
              <a:rPr lang="en-US" sz="2226" dirty="0"/>
              <a:t>Have a complex many-to-many association with </a:t>
            </a:r>
            <a:r>
              <a:rPr lang="en-US" sz="2226" b="1" dirty="0"/>
              <a:t>words</a:t>
            </a:r>
            <a:r>
              <a:rPr lang="en-US" sz="2226" dirty="0"/>
              <a:t> (homonymy, multiple senses)</a:t>
            </a:r>
          </a:p>
          <a:p>
            <a:r>
              <a:rPr lang="en-US" sz="2862" dirty="0"/>
              <a:t>Have relations with each other</a:t>
            </a:r>
          </a:p>
          <a:p>
            <a:pPr lvl="1"/>
            <a:r>
              <a:rPr lang="en-US" sz="2226" dirty="0"/>
              <a:t>Synonymy</a:t>
            </a:r>
          </a:p>
          <a:p>
            <a:pPr lvl="1"/>
            <a:r>
              <a:rPr lang="en-US" sz="2226" dirty="0" err="1"/>
              <a:t>Antonymy</a:t>
            </a:r>
            <a:endParaRPr lang="en-US" sz="2226" dirty="0"/>
          </a:p>
          <a:p>
            <a:pPr lvl="1"/>
            <a:r>
              <a:rPr lang="en-US" sz="2226" dirty="0"/>
              <a:t>Similarity</a:t>
            </a:r>
          </a:p>
          <a:p>
            <a:pPr lvl="1"/>
            <a:r>
              <a:rPr lang="en-US" sz="2226" dirty="0"/>
              <a:t>Relatedness</a:t>
            </a:r>
          </a:p>
          <a:p>
            <a:pPr lvl="1"/>
            <a:r>
              <a:rPr lang="en-US" sz="2226" dirty="0"/>
              <a:t>Connotation</a:t>
            </a:r>
          </a:p>
        </p:txBody>
      </p:sp>
      <p:sp>
        <p:nvSpPr>
          <p:cNvPr id="4" name="Rectangle 3">
            <a:extLst>
              <a:ext uri="{FF2B5EF4-FFF2-40B4-BE49-F238E27FC236}">
                <a16:creationId xmlns:a16="http://schemas.microsoft.com/office/drawing/2014/main" id="{9C49D657-D6EC-CBCA-65FA-E69E4A75B0B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DD97027-01A5-83BC-EAC6-30939D25ED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AA0D084-D003-9E1A-B5BD-8014499E7C3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653279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0556" y="886332"/>
            <a:ext cx="8457624" cy="741401"/>
          </a:xfrm>
        </p:spPr>
        <p:txBody>
          <a:bodyPr>
            <a:normAutofit fontScale="90000"/>
          </a:bodyPr>
          <a:lstStyle/>
          <a:p>
            <a:r>
              <a:rPr lang="en-US" dirty="0"/>
              <a:t>Computational models of word meaning</a:t>
            </a:r>
          </a:p>
        </p:txBody>
      </p:sp>
      <p:sp>
        <p:nvSpPr>
          <p:cNvPr id="3" name="Content Placeholder 2"/>
          <p:cNvSpPr>
            <a:spLocks noGrp="1"/>
          </p:cNvSpPr>
          <p:nvPr>
            <p:ph idx="1"/>
          </p:nvPr>
        </p:nvSpPr>
        <p:spPr>
          <a:xfrm>
            <a:off x="1840556" y="2277193"/>
            <a:ext cx="8556476" cy="4829966"/>
          </a:xfrm>
        </p:spPr>
        <p:txBody>
          <a:bodyPr>
            <a:normAutofit/>
          </a:bodyPr>
          <a:lstStyle/>
          <a:p>
            <a:pPr marL="0" indent="0"/>
            <a:r>
              <a:rPr lang="en-US" dirty="0"/>
              <a:t> Can we build a theory of how to represent word meaning?</a:t>
            </a:r>
          </a:p>
          <a:p>
            <a:pPr marL="0" indent="0"/>
            <a:endParaRPr lang="en-US" dirty="0"/>
          </a:p>
          <a:p>
            <a:pPr marL="0" indent="0"/>
            <a:r>
              <a:rPr lang="en-US" dirty="0"/>
              <a:t> We'll introduce </a:t>
            </a:r>
            <a:r>
              <a:rPr lang="en-US" b="1" dirty="0"/>
              <a:t>vector semantics</a:t>
            </a:r>
          </a:p>
          <a:p>
            <a:pPr lvl="1"/>
            <a:r>
              <a:rPr lang="en-US" dirty="0"/>
              <a:t>The standard model in language processing!</a:t>
            </a:r>
          </a:p>
          <a:p>
            <a:pPr lvl="1"/>
            <a:r>
              <a:rPr lang="en-US" dirty="0"/>
              <a:t>Handles many of our goals!</a:t>
            </a:r>
          </a:p>
        </p:txBody>
      </p:sp>
      <p:sp>
        <p:nvSpPr>
          <p:cNvPr id="4" name="Rectangle 3">
            <a:extLst>
              <a:ext uri="{FF2B5EF4-FFF2-40B4-BE49-F238E27FC236}">
                <a16:creationId xmlns:a16="http://schemas.microsoft.com/office/drawing/2014/main" id="{C853BC4B-E8D9-0227-1F0A-25E474CFC04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583F213-7CE0-6BA0-35C6-1BEF2068AC6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D8750EC-7FE4-B5F8-720E-C11F8CBFC3C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368171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49218"/>
            <a:ext cx="10515600" cy="1325563"/>
          </a:xfrm>
        </p:spPr>
        <p:txBody>
          <a:bodyPr/>
          <a:lstStyle/>
          <a:p>
            <a:r>
              <a:rPr lang="en-US" dirty="0"/>
              <a:t>Let's define words by their usages</a:t>
            </a:r>
          </a:p>
        </p:txBody>
      </p:sp>
      <p:sp>
        <p:nvSpPr>
          <p:cNvPr id="3" name="Content Placeholder 2"/>
          <p:cNvSpPr>
            <a:spLocks noGrp="1"/>
          </p:cNvSpPr>
          <p:nvPr>
            <p:ph idx="1"/>
          </p:nvPr>
        </p:nvSpPr>
        <p:spPr>
          <a:xfrm>
            <a:off x="1855547" y="2519801"/>
            <a:ext cx="8820144" cy="3634675"/>
          </a:xfrm>
        </p:spPr>
        <p:txBody>
          <a:bodyPr/>
          <a:lstStyle/>
          <a:p>
            <a:r>
              <a:rPr lang="en-US" sz="2544" dirty="0"/>
              <a:t>One way to define "usage": </a:t>
            </a:r>
          </a:p>
          <a:p>
            <a:r>
              <a:rPr lang="en-US" sz="2544" dirty="0"/>
              <a:t>	words are defined by their environments (the words around them)</a:t>
            </a:r>
          </a:p>
          <a:p>
            <a:endParaRPr lang="en-US" sz="2544" dirty="0"/>
          </a:p>
          <a:p>
            <a:r>
              <a:rPr lang="en-US" sz="2544" dirty="0" err="1"/>
              <a:t>Zellig</a:t>
            </a:r>
            <a:r>
              <a:rPr lang="en-US" sz="2544" dirty="0"/>
              <a:t> Harris (1954): </a:t>
            </a:r>
          </a:p>
          <a:p>
            <a:r>
              <a:rPr lang="en-US" sz="2544" b="1" dirty="0"/>
              <a:t>If A and B have almost identical environments we say that they are synonyms</a:t>
            </a:r>
            <a:r>
              <a:rPr lang="en-US" sz="2544" dirty="0"/>
              <a:t>.</a:t>
            </a:r>
          </a:p>
          <a:p>
            <a:pPr marL="0" indent="0"/>
            <a:endParaRPr lang="en-US" sz="2544" dirty="0"/>
          </a:p>
          <a:p>
            <a:endParaRPr lang="en-US" dirty="0"/>
          </a:p>
        </p:txBody>
      </p:sp>
      <p:sp>
        <p:nvSpPr>
          <p:cNvPr id="4" name="Rectangle 3">
            <a:extLst>
              <a:ext uri="{FF2B5EF4-FFF2-40B4-BE49-F238E27FC236}">
                <a16:creationId xmlns:a16="http://schemas.microsoft.com/office/drawing/2014/main" id="{F2F816E6-7FAA-E9E1-DB1B-FFE84BED711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18DA2D1-7F08-8935-AECD-899B7F177A6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8D9A0A91-A297-40CD-39FC-C217C495921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78593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7927F-2600-7A4D-B368-5069E69F7A52}"/>
              </a:ext>
            </a:extLst>
          </p:cNvPr>
          <p:cNvSpPr>
            <a:spLocks noGrp="1"/>
          </p:cNvSpPr>
          <p:nvPr>
            <p:ph type="title"/>
          </p:nvPr>
        </p:nvSpPr>
        <p:spPr>
          <a:xfrm>
            <a:off x="1916124" y="1385687"/>
            <a:ext cx="9026110" cy="721208"/>
          </a:xfrm>
        </p:spPr>
        <p:txBody>
          <a:bodyPr>
            <a:normAutofit fontScale="90000"/>
          </a:bodyPr>
          <a:lstStyle/>
          <a:p>
            <a:r>
              <a:rPr lang="en-US" dirty="0"/>
              <a:t>What does recent English borrowing </a:t>
            </a:r>
            <a:r>
              <a:rPr lang="en-US" i="1" dirty="0" err="1"/>
              <a:t>ongchoi</a:t>
            </a:r>
            <a:r>
              <a:rPr lang="en-US" dirty="0"/>
              <a:t> mean?</a:t>
            </a:r>
          </a:p>
        </p:txBody>
      </p:sp>
      <p:sp>
        <p:nvSpPr>
          <p:cNvPr id="3" name="Content Placeholder 2">
            <a:extLst>
              <a:ext uri="{FF2B5EF4-FFF2-40B4-BE49-F238E27FC236}">
                <a16:creationId xmlns:a16="http://schemas.microsoft.com/office/drawing/2014/main" id="{CA157E7B-DC19-F34F-9290-2382F44E2777}"/>
              </a:ext>
            </a:extLst>
          </p:cNvPr>
          <p:cNvSpPr>
            <a:spLocks noGrp="1"/>
          </p:cNvSpPr>
          <p:nvPr>
            <p:ph idx="1"/>
          </p:nvPr>
        </p:nvSpPr>
        <p:spPr>
          <a:xfrm>
            <a:off x="2097857" y="2409785"/>
            <a:ext cx="8541487" cy="4174150"/>
          </a:xfrm>
        </p:spPr>
        <p:txBody>
          <a:bodyPr>
            <a:normAutofit lnSpcReduction="10000"/>
          </a:bodyPr>
          <a:lstStyle/>
          <a:p>
            <a:pPr marL="98439" indent="0"/>
            <a:r>
              <a:rPr lang="en-US" sz="2544" dirty="0"/>
              <a:t>Suppose you see these sentences:</a:t>
            </a:r>
          </a:p>
          <a:p>
            <a:pPr marL="647841" lvl="1" indent="-128729">
              <a:lnSpc>
                <a:spcPct val="80000"/>
              </a:lnSpc>
              <a:spcBef>
                <a:spcPts val="795"/>
              </a:spcBef>
            </a:pPr>
            <a:r>
              <a:rPr lang="en-US" sz="1908" dirty="0"/>
              <a:t>Ong </a:t>
            </a:r>
            <a:r>
              <a:rPr lang="en-US" sz="1908" dirty="0" err="1"/>
              <a:t>choi</a:t>
            </a:r>
            <a:r>
              <a:rPr lang="en-US" sz="1908" dirty="0"/>
              <a:t> is delicious </a:t>
            </a:r>
            <a:r>
              <a:rPr lang="en-US" sz="1908" b="1" dirty="0"/>
              <a:t>sautéed</a:t>
            </a:r>
            <a:r>
              <a:rPr lang="en-US" sz="1908" dirty="0"/>
              <a:t> </a:t>
            </a:r>
            <a:r>
              <a:rPr lang="en-US" sz="1908" b="1" dirty="0"/>
              <a:t>with</a:t>
            </a:r>
            <a:r>
              <a:rPr lang="en-US" sz="1908" dirty="0"/>
              <a:t> </a:t>
            </a:r>
            <a:r>
              <a:rPr lang="en-US" sz="1908" b="1" dirty="0"/>
              <a:t>garlic</a:t>
            </a:r>
            <a:r>
              <a:rPr lang="en-US" sz="1908" dirty="0"/>
              <a:t>. </a:t>
            </a:r>
          </a:p>
          <a:p>
            <a:pPr marL="647841" lvl="1" indent="-128729">
              <a:lnSpc>
                <a:spcPct val="80000"/>
              </a:lnSpc>
              <a:spcBef>
                <a:spcPts val="795"/>
              </a:spcBef>
            </a:pPr>
            <a:r>
              <a:rPr lang="en-US" sz="1908" dirty="0"/>
              <a:t>Ong </a:t>
            </a:r>
            <a:r>
              <a:rPr lang="en-US" sz="1908" dirty="0" err="1"/>
              <a:t>choi</a:t>
            </a:r>
            <a:r>
              <a:rPr lang="en-US" sz="1908" dirty="0"/>
              <a:t> is superb </a:t>
            </a:r>
            <a:r>
              <a:rPr lang="en-US" sz="1908" b="1" dirty="0"/>
              <a:t>over rice</a:t>
            </a:r>
          </a:p>
          <a:p>
            <a:pPr marL="647841" lvl="1" indent="-128729">
              <a:lnSpc>
                <a:spcPct val="80000"/>
              </a:lnSpc>
              <a:spcBef>
                <a:spcPts val="795"/>
              </a:spcBef>
            </a:pPr>
            <a:r>
              <a:rPr lang="en-US" sz="1908" dirty="0"/>
              <a:t>Ong </a:t>
            </a:r>
            <a:r>
              <a:rPr lang="en-US" sz="1908" dirty="0" err="1"/>
              <a:t>choi</a:t>
            </a:r>
            <a:r>
              <a:rPr lang="en-US" sz="1908" dirty="0"/>
              <a:t> </a:t>
            </a:r>
            <a:r>
              <a:rPr lang="en-US" sz="1908" b="1" dirty="0"/>
              <a:t>leaves</a:t>
            </a:r>
            <a:r>
              <a:rPr lang="en-US" sz="1908" dirty="0"/>
              <a:t> with salty sauces</a:t>
            </a:r>
          </a:p>
          <a:p>
            <a:r>
              <a:rPr lang="en-US" sz="2544" dirty="0"/>
              <a:t>And you've also seen these:</a:t>
            </a:r>
          </a:p>
          <a:p>
            <a:pPr marL="697062" lvl="1" indent="-177950">
              <a:lnSpc>
                <a:spcPct val="80000"/>
              </a:lnSpc>
              <a:spcBef>
                <a:spcPts val="795"/>
              </a:spcBef>
            </a:pPr>
            <a:r>
              <a:rPr lang="en-US" sz="1908" dirty="0"/>
              <a:t>…spinach </a:t>
            </a:r>
            <a:r>
              <a:rPr lang="en-US" sz="1908" b="1" dirty="0"/>
              <a:t>sautéed</a:t>
            </a:r>
            <a:r>
              <a:rPr lang="en-US" sz="1908" dirty="0"/>
              <a:t> </a:t>
            </a:r>
            <a:r>
              <a:rPr lang="en-US" sz="1908" b="1" dirty="0"/>
              <a:t>with</a:t>
            </a:r>
            <a:r>
              <a:rPr lang="en-US" sz="1908" dirty="0"/>
              <a:t> </a:t>
            </a:r>
            <a:r>
              <a:rPr lang="en-US" sz="1908" b="1" dirty="0"/>
              <a:t>garlic</a:t>
            </a:r>
            <a:r>
              <a:rPr lang="en-US" sz="1908" dirty="0"/>
              <a:t> </a:t>
            </a:r>
            <a:r>
              <a:rPr lang="en-US" sz="1908" b="1" dirty="0"/>
              <a:t>over rice</a:t>
            </a:r>
          </a:p>
          <a:p>
            <a:pPr marL="697062" lvl="1" indent="-177950">
              <a:lnSpc>
                <a:spcPct val="80000"/>
              </a:lnSpc>
              <a:spcBef>
                <a:spcPts val="795"/>
              </a:spcBef>
            </a:pPr>
            <a:r>
              <a:rPr lang="en-US" sz="1908" dirty="0"/>
              <a:t>Chard stems and </a:t>
            </a:r>
            <a:r>
              <a:rPr lang="en-US" sz="1908" b="1" dirty="0"/>
              <a:t>leaves</a:t>
            </a:r>
            <a:r>
              <a:rPr lang="en-US" sz="1908" dirty="0"/>
              <a:t> are </a:t>
            </a:r>
            <a:r>
              <a:rPr lang="en-US" sz="1908" b="1" dirty="0"/>
              <a:t>delicious</a:t>
            </a:r>
          </a:p>
          <a:p>
            <a:pPr marL="697062" lvl="1" indent="-177950">
              <a:lnSpc>
                <a:spcPct val="80000"/>
              </a:lnSpc>
              <a:spcBef>
                <a:spcPts val="795"/>
              </a:spcBef>
            </a:pPr>
            <a:r>
              <a:rPr lang="en-US" sz="1908" dirty="0"/>
              <a:t>Collard greens and other </a:t>
            </a:r>
            <a:r>
              <a:rPr lang="en-US" sz="1908" b="1" dirty="0"/>
              <a:t>salty</a:t>
            </a:r>
            <a:r>
              <a:rPr lang="en-US" sz="1908" dirty="0"/>
              <a:t> leafy greens</a:t>
            </a:r>
          </a:p>
          <a:p>
            <a:r>
              <a:rPr lang="en-US" sz="2544" dirty="0"/>
              <a:t>Conclusion:</a:t>
            </a:r>
          </a:p>
          <a:p>
            <a:pPr lvl="1"/>
            <a:r>
              <a:rPr lang="en-US" sz="2226" dirty="0" err="1"/>
              <a:t>Ongchoi</a:t>
            </a:r>
            <a:r>
              <a:rPr lang="en-US" sz="2226" dirty="0"/>
              <a:t> is a leafy green like spinach, chard, or collard greens</a:t>
            </a:r>
          </a:p>
          <a:p>
            <a:pPr lvl="2"/>
            <a:r>
              <a:rPr lang="en-US" sz="1802" dirty="0"/>
              <a:t>We could conclude this based on words like "leaves" and "delicious" and "sauteed" </a:t>
            </a:r>
          </a:p>
          <a:p>
            <a:endParaRPr lang="en-US" dirty="0"/>
          </a:p>
        </p:txBody>
      </p:sp>
      <p:sp>
        <p:nvSpPr>
          <p:cNvPr id="4" name="Rectangle 3">
            <a:extLst>
              <a:ext uri="{FF2B5EF4-FFF2-40B4-BE49-F238E27FC236}">
                <a16:creationId xmlns:a16="http://schemas.microsoft.com/office/drawing/2014/main" id="{C247903F-788E-AE39-6411-48F0E571887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C60A033-1664-C222-8B4D-0B14CD85AAB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D11BE41-DB2D-EA54-2B74-514BEF9030B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60892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47BC9D-C67D-D74D-AC6B-B7F1F9CA05F0}"/>
              </a:ext>
            </a:extLst>
          </p:cNvPr>
          <p:cNvSpPr>
            <a:spLocks noGrp="1"/>
          </p:cNvSpPr>
          <p:nvPr>
            <p:ph type="title"/>
          </p:nvPr>
        </p:nvSpPr>
        <p:spPr>
          <a:xfrm>
            <a:off x="1673812" y="1209465"/>
            <a:ext cx="9510734" cy="999136"/>
          </a:xfrm>
        </p:spPr>
        <p:txBody>
          <a:bodyPr>
            <a:normAutofit fontScale="90000"/>
          </a:bodyPr>
          <a:lstStyle/>
          <a:p>
            <a:r>
              <a:rPr lang="en-US" dirty="0" err="1"/>
              <a:t>Ongchoi</a:t>
            </a:r>
            <a:r>
              <a:rPr lang="en-US" dirty="0"/>
              <a:t>: </a:t>
            </a:r>
            <a:r>
              <a:rPr lang="en-US" i="1" dirty="0"/>
              <a:t>Ipomoea aquatica "Water Spinach"</a:t>
            </a:r>
            <a:endParaRPr lang="en-US" dirty="0">
              <a:latin typeface="Microsoft New Tai Lue" panose="020B0502040204020203" pitchFamily="34" charset="0"/>
              <a:ea typeface="KaiTi" panose="02010609060101010101" pitchFamily="49" charset="-122"/>
              <a:cs typeface="Microsoft New Tai Lue" panose="020B0502040204020203" pitchFamily="34" charset="0"/>
            </a:endParaRPr>
          </a:p>
        </p:txBody>
      </p:sp>
      <p:pic>
        <p:nvPicPr>
          <p:cNvPr id="5" name="Content Placeholder 4">
            <a:extLst>
              <a:ext uri="{FF2B5EF4-FFF2-40B4-BE49-F238E27FC236}">
                <a16:creationId xmlns:a16="http://schemas.microsoft.com/office/drawing/2014/main" id="{1023B201-95EA-D042-8357-5FC3688E6156}"/>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604872" y="2243043"/>
            <a:ext cx="4783131" cy="3975590"/>
          </a:xfrm>
        </p:spPr>
      </p:pic>
      <p:sp>
        <p:nvSpPr>
          <p:cNvPr id="6" name="TextBox 5">
            <a:extLst>
              <a:ext uri="{FF2B5EF4-FFF2-40B4-BE49-F238E27FC236}">
                <a16:creationId xmlns:a16="http://schemas.microsoft.com/office/drawing/2014/main" id="{2AE12895-FB05-3C42-AE96-C867F6A157DF}"/>
              </a:ext>
            </a:extLst>
          </p:cNvPr>
          <p:cNvSpPr txBox="1"/>
          <p:nvPr/>
        </p:nvSpPr>
        <p:spPr>
          <a:xfrm>
            <a:off x="6105877" y="6253075"/>
            <a:ext cx="2611612" cy="239168"/>
          </a:xfrm>
          <a:prstGeom prst="rect">
            <a:avLst/>
          </a:prstGeom>
          <a:noFill/>
        </p:spPr>
        <p:txBody>
          <a:bodyPr wrap="none" rtlCol="0">
            <a:spAutoFit/>
          </a:bodyPr>
          <a:lstStyle/>
          <a:p>
            <a:r>
              <a:rPr lang="en-US" sz="954" dirty="0"/>
              <a:t>Yamaguchi, Wikimedia Commons, public domain</a:t>
            </a:r>
          </a:p>
        </p:txBody>
      </p:sp>
      <p:sp>
        <p:nvSpPr>
          <p:cNvPr id="3" name="TextBox 2">
            <a:extLst>
              <a:ext uri="{FF2B5EF4-FFF2-40B4-BE49-F238E27FC236}">
                <a16:creationId xmlns:a16="http://schemas.microsoft.com/office/drawing/2014/main" id="{ABDE0C41-078E-6447-B19B-8C13421F423D}"/>
              </a:ext>
            </a:extLst>
          </p:cNvPr>
          <p:cNvSpPr txBox="1"/>
          <p:nvPr/>
        </p:nvSpPr>
        <p:spPr>
          <a:xfrm>
            <a:off x="2824792" y="3108697"/>
            <a:ext cx="1622304" cy="1658403"/>
          </a:xfrm>
          <a:prstGeom prst="rect">
            <a:avLst/>
          </a:prstGeom>
          <a:noFill/>
        </p:spPr>
        <p:txBody>
          <a:bodyPr wrap="none" rtlCol="0">
            <a:spAutoFit/>
          </a:bodyPr>
          <a:lstStyle/>
          <a:p>
            <a:r>
              <a:rPr lang="ja-JP" altLang="en-US" sz="2544" i="1">
                <a:latin typeface="Microsoft New Tai Lue" panose="020B0502040204020203" pitchFamily="34" charset="0"/>
                <a:ea typeface="KaiTi" panose="02010609060101010101" pitchFamily="49" charset="-122"/>
                <a:cs typeface="Microsoft New Tai Lue" panose="020B0502040204020203" pitchFamily="34" charset="0"/>
              </a:rPr>
              <a:t>空心菜</a:t>
            </a:r>
            <a:endParaRPr lang="en-US" altLang="ja-JP" sz="2544" i="1" dirty="0">
              <a:latin typeface="Microsoft New Tai Lue" panose="020B0502040204020203" pitchFamily="34" charset="0"/>
              <a:ea typeface="KaiTi" panose="02010609060101010101" pitchFamily="49" charset="-122"/>
              <a:cs typeface="Microsoft New Tai Lue" panose="020B0502040204020203" pitchFamily="34" charset="0"/>
            </a:endParaRPr>
          </a:p>
          <a:p>
            <a:r>
              <a:rPr lang="en-US" sz="2544" i="1" dirty="0">
                <a:latin typeface="Microsoft New Tai Lue" panose="020B0502040204020203" pitchFamily="34" charset="0"/>
                <a:ea typeface="KaiTi" panose="02010609060101010101" pitchFamily="49" charset="-122"/>
                <a:cs typeface="Microsoft New Tai Lue" panose="020B0502040204020203" pitchFamily="34" charset="0"/>
              </a:rPr>
              <a:t>kangkong</a:t>
            </a:r>
          </a:p>
          <a:p>
            <a:r>
              <a:rPr lang="en-US" sz="2544" dirty="0" err="1"/>
              <a:t>rau</a:t>
            </a:r>
            <a:r>
              <a:rPr lang="en-US" sz="2544" dirty="0"/>
              <a:t> </a:t>
            </a:r>
            <a:r>
              <a:rPr lang="en-US" sz="2544" dirty="0" err="1"/>
              <a:t>muống</a:t>
            </a:r>
            <a:endParaRPr lang="en-US" sz="2544" dirty="0"/>
          </a:p>
          <a:p>
            <a:r>
              <a:rPr lang="en-US" sz="2544" dirty="0"/>
              <a:t>…</a:t>
            </a:r>
          </a:p>
        </p:txBody>
      </p:sp>
      <p:sp>
        <p:nvSpPr>
          <p:cNvPr id="4" name="Rectangle 3">
            <a:extLst>
              <a:ext uri="{FF2B5EF4-FFF2-40B4-BE49-F238E27FC236}">
                <a16:creationId xmlns:a16="http://schemas.microsoft.com/office/drawing/2014/main" id="{48B6BD20-88A1-BF72-5FE7-17D3785234E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DBC1043E-ACD2-4DA9-9C11-DCC27AE9FBD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109B052-54B6-E9A8-76C6-EBF64871CD3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387245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F2A6F-7E1E-D043-892F-9B7FDFC59CBB}"/>
              </a:ext>
            </a:extLst>
          </p:cNvPr>
          <p:cNvSpPr>
            <a:spLocks noGrp="1"/>
          </p:cNvSpPr>
          <p:nvPr>
            <p:ph type="title"/>
          </p:nvPr>
        </p:nvSpPr>
        <p:spPr>
          <a:xfrm>
            <a:off x="1734390" y="826260"/>
            <a:ext cx="8263213" cy="721208"/>
          </a:xfrm>
        </p:spPr>
        <p:txBody>
          <a:bodyPr>
            <a:noAutofit/>
          </a:bodyPr>
          <a:lstStyle/>
          <a:p>
            <a:pPr algn="l"/>
            <a:r>
              <a:rPr lang="en-US" sz="2862" dirty="0"/>
              <a:t>Idea 1: Defining meaning by linguistic distribution</a:t>
            </a:r>
          </a:p>
        </p:txBody>
      </p:sp>
      <p:sp>
        <p:nvSpPr>
          <p:cNvPr id="3" name="Content Placeholder 2">
            <a:extLst>
              <a:ext uri="{FF2B5EF4-FFF2-40B4-BE49-F238E27FC236}">
                <a16:creationId xmlns:a16="http://schemas.microsoft.com/office/drawing/2014/main" id="{E8F633A7-7C5F-2E46-9B25-44127111B298}"/>
              </a:ext>
            </a:extLst>
          </p:cNvPr>
          <p:cNvSpPr>
            <a:spLocks noGrp="1"/>
          </p:cNvSpPr>
          <p:nvPr>
            <p:ph idx="1"/>
          </p:nvPr>
        </p:nvSpPr>
        <p:spPr>
          <a:xfrm>
            <a:off x="838200" y="2417292"/>
            <a:ext cx="10515600" cy="4351338"/>
          </a:xfrm>
        </p:spPr>
        <p:txBody>
          <a:bodyPr/>
          <a:lstStyle/>
          <a:p>
            <a:r>
              <a:rPr lang="en-US" dirty="0"/>
              <a:t>Let's define the meaning of a word by its distribution in language use, meaning its neighboring words or grammatical environments. </a:t>
            </a:r>
          </a:p>
          <a:p>
            <a:endParaRPr lang="en-US" dirty="0"/>
          </a:p>
        </p:txBody>
      </p:sp>
      <p:sp>
        <p:nvSpPr>
          <p:cNvPr id="4" name="Rectangle 3">
            <a:extLst>
              <a:ext uri="{FF2B5EF4-FFF2-40B4-BE49-F238E27FC236}">
                <a16:creationId xmlns:a16="http://schemas.microsoft.com/office/drawing/2014/main" id="{28AF8C29-B9E6-09F0-7D88-773CDE06518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39D59A9-B1B1-678C-CB60-C7F3CE5630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C86B94B-B756-EA91-A5D0-9C59E23C8A9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6147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FB8F2C5-3541-4C42-83F2-5EE6AA5A24A9}"/>
              </a:ext>
            </a:extLst>
          </p:cNvPr>
          <p:cNvSpPr>
            <a:spLocks noGrp="1"/>
          </p:cNvSpPr>
          <p:nvPr>
            <p:ph type="title"/>
          </p:nvPr>
        </p:nvSpPr>
        <p:spPr>
          <a:xfrm>
            <a:off x="1571073" y="936291"/>
            <a:ext cx="8996590" cy="721208"/>
          </a:xfrm>
        </p:spPr>
        <p:txBody>
          <a:bodyPr>
            <a:noAutofit/>
          </a:bodyPr>
          <a:lstStyle/>
          <a:p>
            <a:r>
              <a:rPr lang="en-US" sz="3021" dirty="0"/>
              <a:t>Idea 2: Meaning as a point in space (Osgood et al. 1957)</a:t>
            </a:r>
          </a:p>
        </p:txBody>
      </p:sp>
      <p:sp>
        <p:nvSpPr>
          <p:cNvPr id="6" name="Content Placeholder 5">
            <a:extLst>
              <a:ext uri="{FF2B5EF4-FFF2-40B4-BE49-F238E27FC236}">
                <a16:creationId xmlns:a16="http://schemas.microsoft.com/office/drawing/2014/main" id="{0E5F13EF-3E05-4E4F-A2B7-B27A75828252}"/>
              </a:ext>
            </a:extLst>
          </p:cNvPr>
          <p:cNvSpPr>
            <a:spLocks noGrp="1"/>
          </p:cNvSpPr>
          <p:nvPr>
            <p:ph idx="1"/>
          </p:nvPr>
        </p:nvSpPr>
        <p:spPr>
          <a:xfrm>
            <a:off x="1571073" y="1692970"/>
            <a:ext cx="9371161" cy="5185760"/>
          </a:xfrm>
        </p:spPr>
        <p:txBody>
          <a:bodyPr>
            <a:normAutofit lnSpcReduction="10000"/>
          </a:bodyPr>
          <a:lstStyle/>
          <a:p>
            <a:r>
              <a:rPr lang="en-US" dirty="0"/>
              <a:t>3 affective dimensions for a word</a:t>
            </a:r>
          </a:p>
          <a:p>
            <a:pPr lvl="1"/>
            <a:r>
              <a:rPr lang="en-US" sz="2226" b="1" dirty="0"/>
              <a:t>valence</a:t>
            </a:r>
            <a:r>
              <a:rPr lang="en-US" sz="2226" dirty="0"/>
              <a:t>: pleasantness </a:t>
            </a:r>
          </a:p>
          <a:p>
            <a:pPr lvl="1"/>
            <a:r>
              <a:rPr lang="en-US" sz="2226" b="1" dirty="0"/>
              <a:t>arousal</a:t>
            </a:r>
            <a:r>
              <a:rPr lang="en-US" sz="2226" dirty="0"/>
              <a:t>: intensity of emotion </a:t>
            </a:r>
          </a:p>
          <a:p>
            <a:pPr lvl="1"/>
            <a:r>
              <a:rPr lang="en-US" sz="2226" b="1" dirty="0"/>
              <a:t>dominance</a:t>
            </a:r>
            <a:r>
              <a:rPr lang="en-US" sz="2226" dirty="0"/>
              <a:t>: the degree of control exerted</a:t>
            </a:r>
          </a:p>
          <a:p>
            <a:pPr lvl="1"/>
            <a:endParaRPr lang="en-US" sz="2226" dirty="0"/>
          </a:p>
          <a:p>
            <a:pPr lvl="1"/>
            <a:endParaRPr lang="en-US" sz="2226" dirty="0"/>
          </a:p>
          <a:p>
            <a:pPr lvl="1"/>
            <a:endParaRPr lang="en-US" sz="2226" dirty="0"/>
          </a:p>
          <a:p>
            <a:pPr lvl="1"/>
            <a:endParaRPr lang="en-US" sz="2226" dirty="0"/>
          </a:p>
          <a:p>
            <a:pPr lvl="1"/>
            <a:endParaRPr lang="en-US" sz="2226" dirty="0"/>
          </a:p>
          <a:p>
            <a:pPr lvl="1"/>
            <a:endParaRPr lang="en-US" sz="2226" dirty="0"/>
          </a:p>
          <a:p>
            <a:pPr lvl="1"/>
            <a:endParaRPr lang="en-US" sz="2226" dirty="0"/>
          </a:p>
          <a:p>
            <a:pPr lvl="1"/>
            <a:endParaRPr lang="en-US" sz="2226" dirty="0"/>
          </a:p>
          <a:p>
            <a:pPr marL="472838" lvl="1" indent="0">
              <a:buNone/>
            </a:pPr>
            <a:endParaRPr lang="en-US" sz="2226" dirty="0"/>
          </a:p>
          <a:p>
            <a:r>
              <a:rPr lang="en-US" dirty="0"/>
              <a:t>Hence the connotation of a word is a vector in 3-space</a:t>
            </a:r>
          </a:p>
        </p:txBody>
      </p:sp>
      <p:graphicFrame>
        <p:nvGraphicFramePr>
          <p:cNvPr id="2" name="Table 2">
            <a:extLst>
              <a:ext uri="{FF2B5EF4-FFF2-40B4-BE49-F238E27FC236}">
                <a16:creationId xmlns:a16="http://schemas.microsoft.com/office/drawing/2014/main" id="{FDC9D1DC-8A5D-2F49-9FBB-267E5434DE99}"/>
              </a:ext>
            </a:extLst>
          </p:cNvPr>
          <p:cNvGraphicFramePr>
            <a:graphicFrameLocks noGrp="1"/>
          </p:cNvGraphicFramePr>
          <p:nvPr>
            <p:extLst>
              <p:ext uri="{D42A27DB-BD31-4B8C-83A1-F6EECF244321}">
                <p14:modId xmlns:p14="http://schemas.microsoft.com/office/powerpoint/2010/main" val="629389755"/>
              </p:ext>
            </p:extLst>
          </p:nvPr>
        </p:nvGraphicFramePr>
        <p:xfrm>
          <a:off x="2049536" y="3140057"/>
          <a:ext cx="6699918" cy="2250122"/>
        </p:xfrm>
        <a:graphic>
          <a:graphicData uri="http://schemas.openxmlformats.org/drawingml/2006/table">
            <a:tbl>
              <a:tblPr firstRow="1">
                <a:tableStyleId>{5C22544A-7EE6-4342-B048-85BDC9FD1C3A}</a:tableStyleId>
              </a:tblPr>
              <a:tblGrid>
                <a:gridCol w="1387685">
                  <a:extLst>
                    <a:ext uri="{9D8B030D-6E8A-4147-A177-3AD203B41FA5}">
                      <a16:colId xmlns:a16="http://schemas.microsoft.com/office/drawing/2014/main" val="3377420894"/>
                    </a:ext>
                  </a:extLst>
                </a:gridCol>
                <a:gridCol w="1138335">
                  <a:extLst>
                    <a:ext uri="{9D8B030D-6E8A-4147-A177-3AD203B41FA5}">
                      <a16:colId xmlns:a16="http://schemas.microsoft.com/office/drawing/2014/main" val="3031128866"/>
                    </a:ext>
                  </a:extLst>
                </a:gridCol>
                <a:gridCol w="975716">
                  <a:extLst>
                    <a:ext uri="{9D8B030D-6E8A-4147-A177-3AD203B41FA5}">
                      <a16:colId xmlns:a16="http://schemas.microsoft.com/office/drawing/2014/main" val="2253579774"/>
                    </a:ext>
                  </a:extLst>
                </a:gridCol>
                <a:gridCol w="775065">
                  <a:extLst>
                    <a:ext uri="{9D8B030D-6E8A-4147-A177-3AD203B41FA5}">
                      <a16:colId xmlns:a16="http://schemas.microsoft.com/office/drawing/2014/main" val="1881473539"/>
                    </a:ext>
                  </a:extLst>
                </a:gridCol>
                <a:gridCol w="1211559">
                  <a:extLst>
                    <a:ext uri="{9D8B030D-6E8A-4147-A177-3AD203B41FA5}">
                      <a16:colId xmlns:a16="http://schemas.microsoft.com/office/drawing/2014/main" val="4169453637"/>
                    </a:ext>
                  </a:extLst>
                </a:gridCol>
                <a:gridCol w="1211558">
                  <a:extLst>
                    <a:ext uri="{9D8B030D-6E8A-4147-A177-3AD203B41FA5}">
                      <a16:colId xmlns:a16="http://schemas.microsoft.com/office/drawing/2014/main" val="3994006102"/>
                    </a:ext>
                  </a:extLst>
                </a:gridCol>
              </a:tblGrid>
              <a:tr h="321446">
                <a:tc>
                  <a:txBody>
                    <a:bodyPr/>
                    <a:lstStyle/>
                    <a:p>
                      <a:endParaRPr lang="en-US" sz="1600" dirty="0"/>
                    </a:p>
                  </a:txBody>
                  <a:tcPr marL="72694" marR="72694" marT="36346" marB="36346"/>
                </a:tc>
                <a:tc>
                  <a:txBody>
                    <a:bodyPr/>
                    <a:lstStyle/>
                    <a:p>
                      <a:r>
                        <a:rPr lang="en-US" sz="1600" dirty="0"/>
                        <a:t>Word</a:t>
                      </a:r>
                    </a:p>
                  </a:txBody>
                  <a:tcPr marL="72694" marR="72694" marT="36346" marB="36346"/>
                </a:tc>
                <a:tc>
                  <a:txBody>
                    <a:bodyPr/>
                    <a:lstStyle/>
                    <a:p>
                      <a:r>
                        <a:rPr lang="en-US" sz="1600" dirty="0"/>
                        <a:t>Score</a:t>
                      </a:r>
                    </a:p>
                  </a:txBody>
                  <a:tcPr marL="72694" marR="72694" marT="36346" marB="36346"/>
                </a:tc>
                <a:tc>
                  <a:txBody>
                    <a:bodyPr/>
                    <a:lstStyle/>
                    <a:p>
                      <a:endParaRPr lang="en-US" sz="1600" dirty="0"/>
                    </a:p>
                  </a:txBody>
                  <a:tcPr marL="72694" marR="72694" marT="36346" marB="36346"/>
                </a:tc>
                <a:tc>
                  <a:txBody>
                    <a:bodyPr/>
                    <a:lstStyle/>
                    <a:p>
                      <a:r>
                        <a:rPr lang="en-US" sz="1600" dirty="0"/>
                        <a:t>Word</a:t>
                      </a:r>
                    </a:p>
                  </a:txBody>
                  <a:tcPr marL="72694" marR="72694" marT="36346" marB="36346"/>
                </a:tc>
                <a:tc>
                  <a:txBody>
                    <a:bodyPr/>
                    <a:lstStyle/>
                    <a:p>
                      <a:r>
                        <a:rPr lang="en-US" sz="1600" dirty="0"/>
                        <a:t>Score</a:t>
                      </a:r>
                    </a:p>
                  </a:txBody>
                  <a:tcPr marL="72694" marR="72694" marT="36346" marB="36346"/>
                </a:tc>
                <a:extLst>
                  <a:ext uri="{0D108BD9-81ED-4DB2-BD59-A6C34878D82A}">
                    <a16:rowId xmlns:a16="http://schemas.microsoft.com/office/drawing/2014/main" val="634625426"/>
                  </a:ext>
                </a:extLst>
              </a:tr>
              <a:tr h="321446">
                <a:tc rowSpan="2">
                  <a:txBody>
                    <a:bodyPr/>
                    <a:lstStyle/>
                    <a:p>
                      <a:r>
                        <a:rPr lang="en-US" sz="1600" b="1" dirty="0"/>
                        <a:t>Valence</a:t>
                      </a:r>
                    </a:p>
                  </a:txBody>
                  <a:tcPr marL="72694" marR="72694" marT="36346" marB="36346"/>
                </a:tc>
                <a:tc>
                  <a:txBody>
                    <a:bodyPr/>
                    <a:lstStyle/>
                    <a:p>
                      <a:r>
                        <a:rPr lang="en-US" sz="1600" dirty="0"/>
                        <a:t>love</a:t>
                      </a:r>
                    </a:p>
                  </a:txBody>
                  <a:tcPr marL="72694" marR="72694" marT="36346" marB="36346"/>
                </a:tc>
                <a:tc>
                  <a:txBody>
                    <a:bodyPr/>
                    <a:lstStyle/>
                    <a:p>
                      <a:pPr algn="r"/>
                      <a:r>
                        <a:rPr lang="en-US" sz="1600" dirty="0"/>
                        <a:t>1.000</a:t>
                      </a:r>
                    </a:p>
                  </a:txBody>
                  <a:tcPr marL="72694" marR="72694" marT="36346" marB="36346"/>
                </a:tc>
                <a:tc>
                  <a:txBody>
                    <a:bodyPr/>
                    <a:lstStyle/>
                    <a:p>
                      <a:endParaRPr lang="en-US" sz="1600" dirty="0"/>
                    </a:p>
                  </a:txBody>
                  <a:tcPr marL="72694" marR="72694" marT="36346" marB="36346"/>
                </a:tc>
                <a:tc>
                  <a:txBody>
                    <a:bodyPr/>
                    <a:lstStyle/>
                    <a:p>
                      <a:r>
                        <a:rPr lang="en-US" sz="1600" dirty="0"/>
                        <a:t>toxic</a:t>
                      </a:r>
                    </a:p>
                  </a:txBody>
                  <a:tcPr marL="72694" marR="72694" marT="36346" marB="36346"/>
                </a:tc>
                <a:tc>
                  <a:txBody>
                    <a:bodyPr/>
                    <a:lstStyle/>
                    <a:p>
                      <a:pPr algn="r"/>
                      <a:r>
                        <a:rPr lang="en-US" sz="1600" dirty="0"/>
                        <a:t>0.008</a:t>
                      </a:r>
                    </a:p>
                  </a:txBody>
                  <a:tcPr marL="72694" marR="72694" marT="36346" marB="36346"/>
                </a:tc>
                <a:extLst>
                  <a:ext uri="{0D108BD9-81ED-4DB2-BD59-A6C34878D82A}">
                    <a16:rowId xmlns:a16="http://schemas.microsoft.com/office/drawing/2014/main" val="1339686788"/>
                  </a:ext>
                </a:extLst>
              </a:tr>
              <a:tr h="321446">
                <a:tc vMerge="1">
                  <a:txBody>
                    <a:bodyPr/>
                    <a:lstStyle/>
                    <a:p>
                      <a:endParaRPr lang="en-US" sz="2000" dirty="0"/>
                    </a:p>
                  </a:txBody>
                  <a:tcPr/>
                </a:tc>
                <a:tc>
                  <a:txBody>
                    <a:bodyPr/>
                    <a:lstStyle/>
                    <a:p>
                      <a:r>
                        <a:rPr lang="en-US" sz="1600" dirty="0"/>
                        <a:t>happy</a:t>
                      </a:r>
                    </a:p>
                  </a:txBody>
                  <a:tcPr marL="72694" marR="72694" marT="36346" marB="36346"/>
                </a:tc>
                <a:tc>
                  <a:txBody>
                    <a:bodyPr/>
                    <a:lstStyle/>
                    <a:p>
                      <a:pPr algn="r"/>
                      <a:r>
                        <a:rPr lang="en-US" sz="1600" dirty="0"/>
                        <a:t>1.000</a:t>
                      </a:r>
                    </a:p>
                  </a:txBody>
                  <a:tcPr marL="72694" marR="72694" marT="36346" marB="36346"/>
                </a:tc>
                <a:tc>
                  <a:txBody>
                    <a:bodyPr/>
                    <a:lstStyle/>
                    <a:p>
                      <a:endParaRPr lang="en-US" sz="1600" dirty="0"/>
                    </a:p>
                  </a:txBody>
                  <a:tcPr marL="72694" marR="72694" marT="36346" marB="36346"/>
                </a:tc>
                <a:tc>
                  <a:txBody>
                    <a:bodyPr/>
                    <a:lstStyle/>
                    <a:p>
                      <a:r>
                        <a:rPr lang="en-US" sz="1600" dirty="0"/>
                        <a:t>nightmare</a:t>
                      </a:r>
                    </a:p>
                  </a:txBody>
                  <a:tcPr marL="72694" marR="72694" marT="36346" marB="36346"/>
                </a:tc>
                <a:tc>
                  <a:txBody>
                    <a:bodyPr/>
                    <a:lstStyle/>
                    <a:p>
                      <a:pPr algn="r"/>
                      <a:r>
                        <a:rPr lang="en-US" sz="1600" dirty="0"/>
                        <a:t>0.005</a:t>
                      </a:r>
                    </a:p>
                  </a:txBody>
                  <a:tcPr marL="72694" marR="72694" marT="36346" marB="36346"/>
                </a:tc>
                <a:extLst>
                  <a:ext uri="{0D108BD9-81ED-4DB2-BD59-A6C34878D82A}">
                    <a16:rowId xmlns:a16="http://schemas.microsoft.com/office/drawing/2014/main" val="1588537677"/>
                  </a:ext>
                </a:extLst>
              </a:tr>
              <a:tr h="321446">
                <a:tc rowSpan="2">
                  <a:txBody>
                    <a:bodyPr/>
                    <a:lstStyle/>
                    <a:p>
                      <a:r>
                        <a:rPr lang="en-US" sz="1600" b="1" dirty="0"/>
                        <a:t>Arousal</a:t>
                      </a:r>
                    </a:p>
                  </a:txBody>
                  <a:tcPr marL="72694" marR="72694" marT="36346" marB="36346">
                    <a:solidFill>
                      <a:schemeClr val="accent2">
                        <a:lumMod val="20000"/>
                        <a:lumOff val="80000"/>
                      </a:schemeClr>
                    </a:solidFill>
                  </a:tcPr>
                </a:tc>
                <a:tc>
                  <a:txBody>
                    <a:bodyPr/>
                    <a:lstStyle/>
                    <a:p>
                      <a:r>
                        <a:rPr lang="en-US" sz="1600" dirty="0"/>
                        <a:t>elated</a:t>
                      </a:r>
                    </a:p>
                  </a:txBody>
                  <a:tcPr marL="72694" marR="72694" marT="36346" marB="36346">
                    <a:solidFill>
                      <a:schemeClr val="accent2">
                        <a:lumMod val="20000"/>
                        <a:lumOff val="80000"/>
                      </a:schemeClr>
                    </a:solidFill>
                  </a:tcPr>
                </a:tc>
                <a:tc>
                  <a:txBody>
                    <a:bodyPr/>
                    <a:lstStyle/>
                    <a:p>
                      <a:pPr algn="r"/>
                      <a:r>
                        <a:rPr lang="en-US" sz="1600" dirty="0"/>
                        <a:t>0.960</a:t>
                      </a:r>
                    </a:p>
                  </a:txBody>
                  <a:tcPr marL="72694" marR="72694" marT="36346" marB="36346">
                    <a:solidFill>
                      <a:schemeClr val="accent2">
                        <a:lumMod val="20000"/>
                        <a:lumOff val="80000"/>
                      </a:schemeClr>
                    </a:solidFill>
                  </a:tcPr>
                </a:tc>
                <a:tc>
                  <a:txBody>
                    <a:bodyPr/>
                    <a:lstStyle/>
                    <a:p>
                      <a:endParaRPr lang="en-US" sz="1600" dirty="0"/>
                    </a:p>
                  </a:txBody>
                  <a:tcPr marL="72694" marR="72694" marT="36346" marB="36346">
                    <a:solidFill>
                      <a:schemeClr val="accent2">
                        <a:lumMod val="20000"/>
                        <a:lumOff val="80000"/>
                      </a:schemeClr>
                    </a:solidFill>
                  </a:tcPr>
                </a:tc>
                <a:tc>
                  <a:txBody>
                    <a:bodyPr/>
                    <a:lstStyle/>
                    <a:p>
                      <a:r>
                        <a:rPr lang="en-US" sz="1600" dirty="0"/>
                        <a:t>mellow</a:t>
                      </a:r>
                    </a:p>
                  </a:txBody>
                  <a:tcPr marL="72694" marR="72694" marT="36346" marB="36346">
                    <a:solidFill>
                      <a:schemeClr val="accent2">
                        <a:lumMod val="20000"/>
                        <a:lumOff val="80000"/>
                      </a:schemeClr>
                    </a:solidFill>
                  </a:tcPr>
                </a:tc>
                <a:tc>
                  <a:txBody>
                    <a:bodyPr/>
                    <a:lstStyle/>
                    <a:p>
                      <a:pPr algn="r"/>
                      <a:r>
                        <a:rPr lang="en-US" sz="1600" dirty="0"/>
                        <a:t>0.069</a:t>
                      </a:r>
                    </a:p>
                  </a:txBody>
                  <a:tcPr marL="72694" marR="72694" marT="36346" marB="36346">
                    <a:solidFill>
                      <a:schemeClr val="accent2">
                        <a:lumMod val="20000"/>
                        <a:lumOff val="80000"/>
                      </a:schemeClr>
                    </a:solidFill>
                  </a:tcPr>
                </a:tc>
                <a:extLst>
                  <a:ext uri="{0D108BD9-81ED-4DB2-BD59-A6C34878D82A}">
                    <a16:rowId xmlns:a16="http://schemas.microsoft.com/office/drawing/2014/main" val="2597233073"/>
                  </a:ext>
                </a:extLst>
              </a:tr>
              <a:tr h="321446">
                <a:tc vMerge="1">
                  <a:txBody>
                    <a:bodyPr/>
                    <a:lstStyle/>
                    <a:p>
                      <a:endParaRPr lang="en-US" sz="2000" dirty="0"/>
                    </a:p>
                  </a:txBody>
                  <a:tcPr>
                    <a:solidFill>
                      <a:schemeClr val="accent2">
                        <a:lumMod val="20000"/>
                        <a:lumOff val="80000"/>
                      </a:schemeClr>
                    </a:solidFill>
                  </a:tcPr>
                </a:tc>
                <a:tc>
                  <a:txBody>
                    <a:bodyPr/>
                    <a:lstStyle/>
                    <a:p>
                      <a:r>
                        <a:rPr lang="en-US" sz="1600" dirty="0"/>
                        <a:t>frenzy</a:t>
                      </a:r>
                    </a:p>
                  </a:txBody>
                  <a:tcPr marL="72694" marR="72694" marT="36346" marB="36346">
                    <a:solidFill>
                      <a:schemeClr val="accent2">
                        <a:lumMod val="20000"/>
                        <a:lumOff val="80000"/>
                      </a:schemeClr>
                    </a:solidFill>
                  </a:tcPr>
                </a:tc>
                <a:tc>
                  <a:txBody>
                    <a:bodyPr/>
                    <a:lstStyle/>
                    <a:p>
                      <a:pPr algn="r"/>
                      <a:r>
                        <a:rPr lang="en-US" sz="1600" dirty="0"/>
                        <a:t>0.965</a:t>
                      </a:r>
                    </a:p>
                  </a:txBody>
                  <a:tcPr marL="72694" marR="72694" marT="36346" marB="36346">
                    <a:solidFill>
                      <a:schemeClr val="accent2">
                        <a:lumMod val="20000"/>
                        <a:lumOff val="80000"/>
                      </a:schemeClr>
                    </a:solidFill>
                  </a:tcPr>
                </a:tc>
                <a:tc>
                  <a:txBody>
                    <a:bodyPr/>
                    <a:lstStyle/>
                    <a:p>
                      <a:endParaRPr lang="en-US" sz="1600" dirty="0"/>
                    </a:p>
                  </a:txBody>
                  <a:tcPr marL="72694" marR="72694" marT="36346" marB="36346">
                    <a:solidFill>
                      <a:schemeClr val="accent2">
                        <a:lumMod val="20000"/>
                        <a:lumOff val="80000"/>
                      </a:schemeClr>
                    </a:solidFill>
                  </a:tcPr>
                </a:tc>
                <a:tc>
                  <a:txBody>
                    <a:bodyPr/>
                    <a:lstStyle/>
                    <a:p>
                      <a:r>
                        <a:rPr lang="en-US" sz="1600" dirty="0"/>
                        <a:t>napping</a:t>
                      </a:r>
                    </a:p>
                  </a:txBody>
                  <a:tcPr marL="72694" marR="72694" marT="36346" marB="36346">
                    <a:solidFill>
                      <a:schemeClr val="accent2">
                        <a:lumMod val="20000"/>
                        <a:lumOff val="80000"/>
                      </a:schemeClr>
                    </a:solidFill>
                  </a:tcPr>
                </a:tc>
                <a:tc>
                  <a:txBody>
                    <a:bodyPr/>
                    <a:lstStyle/>
                    <a:p>
                      <a:pPr algn="r"/>
                      <a:r>
                        <a:rPr lang="en-US" sz="1600" dirty="0"/>
                        <a:t>0.046</a:t>
                      </a:r>
                    </a:p>
                  </a:txBody>
                  <a:tcPr marL="72694" marR="72694" marT="36346" marB="36346">
                    <a:solidFill>
                      <a:schemeClr val="accent2">
                        <a:lumMod val="20000"/>
                        <a:lumOff val="80000"/>
                      </a:schemeClr>
                    </a:solidFill>
                  </a:tcPr>
                </a:tc>
                <a:extLst>
                  <a:ext uri="{0D108BD9-81ED-4DB2-BD59-A6C34878D82A}">
                    <a16:rowId xmlns:a16="http://schemas.microsoft.com/office/drawing/2014/main" val="1194605995"/>
                  </a:ext>
                </a:extLst>
              </a:tr>
              <a:tr h="321446">
                <a:tc rowSpan="2">
                  <a:txBody>
                    <a:bodyPr/>
                    <a:lstStyle/>
                    <a:p>
                      <a:r>
                        <a:rPr lang="en-US" sz="1600" b="1" dirty="0"/>
                        <a:t>Dominance</a:t>
                      </a:r>
                    </a:p>
                  </a:txBody>
                  <a:tcPr marL="72694" marR="72694" marT="36346" marB="36346"/>
                </a:tc>
                <a:tc>
                  <a:txBody>
                    <a:bodyPr/>
                    <a:lstStyle/>
                    <a:p>
                      <a:r>
                        <a:rPr lang="en-US" sz="1600" dirty="0"/>
                        <a:t>powerful</a:t>
                      </a:r>
                    </a:p>
                  </a:txBody>
                  <a:tcPr marL="72694" marR="72694" marT="36346" marB="36346"/>
                </a:tc>
                <a:tc>
                  <a:txBody>
                    <a:bodyPr/>
                    <a:lstStyle/>
                    <a:p>
                      <a:pPr algn="r"/>
                      <a:r>
                        <a:rPr lang="en-US" sz="1600" dirty="0"/>
                        <a:t>0.991</a:t>
                      </a:r>
                    </a:p>
                  </a:txBody>
                  <a:tcPr marL="72694" marR="72694" marT="36346" marB="36346"/>
                </a:tc>
                <a:tc>
                  <a:txBody>
                    <a:bodyPr/>
                    <a:lstStyle/>
                    <a:p>
                      <a:endParaRPr lang="en-US" sz="1600" dirty="0"/>
                    </a:p>
                  </a:txBody>
                  <a:tcPr marL="72694" marR="72694" marT="36346" marB="36346"/>
                </a:tc>
                <a:tc>
                  <a:txBody>
                    <a:bodyPr/>
                    <a:lstStyle/>
                    <a:p>
                      <a:r>
                        <a:rPr lang="en-US" sz="1600" dirty="0"/>
                        <a:t>weak</a:t>
                      </a:r>
                    </a:p>
                  </a:txBody>
                  <a:tcPr marL="72694" marR="72694" marT="36346" marB="36346"/>
                </a:tc>
                <a:tc>
                  <a:txBody>
                    <a:bodyPr/>
                    <a:lstStyle/>
                    <a:p>
                      <a:pPr algn="r"/>
                      <a:r>
                        <a:rPr lang="en-US" sz="1600" dirty="0"/>
                        <a:t>0.045</a:t>
                      </a:r>
                    </a:p>
                  </a:txBody>
                  <a:tcPr marL="72694" marR="72694" marT="36346" marB="36346"/>
                </a:tc>
                <a:extLst>
                  <a:ext uri="{0D108BD9-81ED-4DB2-BD59-A6C34878D82A}">
                    <a16:rowId xmlns:a16="http://schemas.microsoft.com/office/drawing/2014/main" val="1673050729"/>
                  </a:ext>
                </a:extLst>
              </a:tr>
              <a:tr h="321446">
                <a:tc vMerge="1">
                  <a:txBody>
                    <a:bodyPr/>
                    <a:lstStyle/>
                    <a:p>
                      <a:endParaRPr lang="en-US" sz="2000" dirty="0"/>
                    </a:p>
                  </a:txBody>
                  <a:tcPr/>
                </a:tc>
                <a:tc>
                  <a:txBody>
                    <a:bodyPr/>
                    <a:lstStyle/>
                    <a:p>
                      <a:r>
                        <a:rPr lang="en-US" sz="1600" dirty="0"/>
                        <a:t>leadership</a:t>
                      </a:r>
                    </a:p>
                  </a:txBody>
                  <a:tcPr marL="72694" marR="72694" marT="36346" marB="36346"/>
                </a:tc>
                <a:tc>
                  <a:txBody>
                    <a:bodyPr/>
                    <a:lstStyle/>
                    <a:p>
                      <a:pPr algn="r"/>
                      <a:r>
                        <a:rPr lang="en-US" sz="1600" dirty="0"/>
                        <a:t>0.983</a:t>
                      </a:r>
                    </a:p>
                  </a:txBody>
                  <a:tcPr marL="72694" marR="72694" marT="36346" marB="36346"/>
                </a:tc>
                <a:tc>
                  <a:txBody>
                    <a:bodyPr/>
                    <a:lstStyle/>
                    <a:p>
                      <a:endParaRPr lang="en-US" sz="1600" dirty="0"/>
                    </a:p>
                  </a:txBody>
                  <a:tcPr marL="72694" marR="72694" marT="36346" marB="36346"/>
                </a:tc>
                <a:tc>
                  <a:txBody>
                    <a:bodyPr/>
                    <a:lstStyle/>
                    <a:p>
                      <a:r>
                        <a:rPr lang="en-US" sz="1600" dirty="0"/>
                        <a:t>empty</a:t>
                      </a:r>
                    </a:p>
                  </a:txBody>
                  <a:tcPr marL="72694" marR="72694" marT="36346" marB="36346"/>
                </a:tc>
                <a:tc>
                  <a:txBody>
                    <a:bodyPr/>
                    <a:lstStyle/>
                    <a:p>
                      <a:pPr algn="r"/>
                      <a:r>
                        <a:rPr lang="en-US" sz="1600" dirty="0"/>
                        <a:t>0.081</a:t>
                      </a:r>
                    </a:p>
                  </a:txBody>
                  <a:tcPr marL="72694" marR="72694" marT="36346" marB="36346"/>
                </a:tc>
                <a:extLst>
                  <a:ext uri="{0D108BD9-81ED-4DB2-BD59-A6C34878D82A}">
                    <a16:rowId xmlns:a16="http://schemas.microsoft.com/office/drawing/2014/main" val="3932117420"/>
                  </a:ext>
                </a:extLst>
              </a:tr>
            </a:tbl>
          </a:graphicData>
        </a:graphic>
      </p:graphicFrame>
      <p:sp>
        <p:nvSpPr>
          <p:cNvPr id="7" name="TextBox 6">
            <a:extLst>
              <a:ext uri="{FF2B5EF4-FFF2-40B4-BE49-F238E27FC236}">
                <a16:creationId xmlns:a16="http://schemas.microsoft.com/office/drawing/2014/main" id="{22267F2A-65D9-1440-9E93-556F8C3D1725}"/>
              </a:ext>
            </a:extLst>
          </p:cNvPr>
          <p:cNvSpPr txBox="1"/>
          <p:nvPr/>
        </p:nvSpPr>
        <p:spPr>
          <a:xfrm>
            <a:off x="9042083" y="4204214"/>
            <a:ext cx="1912703" cy="606063"/>
          </a:xfrm>
          <a:prstGeom prst="rect">
            <a:avLst/>
          </a:prstGeom>
          <a:noFill/>
        </p:spPr>
        <p:txBody>
          <a:bodyPr wrap="none" rtlCol="0">
            <a:spAutoFit/>
          </a:bodyPr>
          <a:lstStyle/>
          <a:p>
            <a:r>
              <a:rPr lang="en-US" sz="1669" dirty="0"/>
              <a:t>NRC VAD Lexicon </a:t>
            </a:r>
          </a:p>
          <a:p>
            <a:r>
              <a:rPr lang="en-US" sz="1669" dirty="0"/>
              <a:t> (Mohammad 2018)</a:t>
            </a:r>
          </a:p>
        </p:txBody>
      </p:sp>
      <p:sp>
        <p:nvSpPr>
          <p:cNvPr id="3" name="Rectangle 2">
            <a:extLst>
              <a:ext uri="{FF2B5EF4-FFF2-40B4-BE49-F238E27FC236}">
                <a16:creationId xmlns:a16="http://schemas.microsoft.com/office/drawing/2014/main" id="{B407975C-93E4-5F77-50C8-55D4B583419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94E80DD-FD37-F342-8A89-242F43771ECB}"/>
              </a:ext>
            </a:extLst>
          </p:cNvPr>
          <p:cNvSpPr txBox="1"/>
          <p:nvPr/>
        </p:nvSpPr>
        <p:spPr>
          <a:xfrm>
            <a:off x="9468139" y="6420976"/>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2C7022C2-BA45-5CA8-7A33-3935858ED44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10057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F2A6F-7E1E-D043-892F-9B7FDFC59CBB}"/>
              </a:ext>
            </a:extLst>
          </p:cNvPr>
          <p:cNvSpPr>
            <a:spLocks noGrp="1"/>
          </p:cNvSpPr>
          <p:nvPr>
            <p:ph type="title"/>
          </p:nvPr>
        </p:nvSpPr>
        <p:spPr>
          <a:xfrm>
            <a:off x="1622897" y="2520331"/>
            <a:ext cx="9319336" cy="1453870"/>
          </a:xfrm>
        </p:spPr>
        <p:txBody>
          <a:bodyPr>
            <a:noAutofit/>
          </a:bodyPr>
          <a:lstStyle/>
          <a:p>
            <a:pPr algn="l"/>
            <a:r>
              <a:rPr lang="en-US" sz="3264" dirty="0"/>
              <a:t>Idea 1: Defining meaning by linguistic distribution</a:t>
            </a:r>
            <a:br>
              <a:rPr lang="en-US" sz="3264" dirty="0"/>
            </a:br>
            <a:br>
              <a:rPr lang="en-US" sz="3264" dirty="0"/>
            </a:br>
            <a:r>
              <a:rPr lang="en-US" sz="3264" dirty="0"/>
              <a:t>Idea 2: Meaning as a point in multidimensional space</a:t>
            </a:r>
          </a:p>
        </p:txBody>
      </p:sp>
      <p:sp>
        <p:nvSpPr>
          <p:cNvPr id="3" name="Rectangle 2">
            <a:extLst>
              <a:ext uri="{FF2B5EF4-FFF2-40B4-BE49-F238E27FC236}">
                <a16:creationId xmlns:a16="http://schemas.microsoft.com/office/drawing/2014/main" id="{952378A0-18DD-ADEB-95CB-CC07E92D54B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DF240EF-51FB-9174-6272-985BB58FDA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79539BC-B9D9-2518-9C14-C4916D6EF0B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652348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FC6DC75-6F7E-2940-9046-D9B48B47EC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790324" y="4017448"/>
            <a:ext cx="5728794" cy="2621651"/>
          </a:xfrm>
          <a:prstGeom prst="rect">
            <a:avLst/>
          </a:prstGeom>
        </p:spPr>
      </p:pic>
      <p:sp>
        <p:nvSpPr>
          <p:cNvPr id="7" name="Rectangle 6">
            <a:extLst>
              <a:ext uri="{FF2B5EF4-FFF2-40B4-BE49-F238E27FC236}">
                <a16:creationId xmlns:a16="http://schemas.microsoft.com/office/drawing/2014/main" id="{5BC16081-C1F9-DE4B-879C-2C9DEC6719FE}"/>
              </a:ext>
            </a:extLst>
          </p:cNvPr>
          <p:cNvSpPr/>
          <p:nvPr/>
        </p:nvSpPr>
        <p:spPr>
          <a:xfrm>
            <a:off x="2804600" y="4017448"/>
            <a:ext cx="5936636" cy="2673828"/>
          </a:xfrm>
          <a:prstGeom prst="rect">
            <a:avLst/>
          </a:prstGeom>
          <a:solidFill>
            <a:srgbClr val="00B0F0">
              <a:alpha val="10000"/>
            </a:srgbClr>
          </a:solidFill>
          <a:ln>
            <a:solidFill>
              <a:srgbClr val="00B0F0">
                <a:alpha val="48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69" dirty="0"/>
          </a:p>
        </p:txBody>
      </p:sp>
      <p:sp>
        <p:nvSpPr>
          <p:cNvPr id="2" name="Title 1"/>
          <p:cNvSpPr>
            <a:spLocks noGrp="1"/>
          </p:cNvSpPr>
          <p:nvPr>
            <p:ph type="title"/>
          </p:nvPr>
        </p:nvSpPr>
        <p:spPr>
          <a:xfrm>
            <a:off x="1613234" y="1039841"/>
            <a:ext cx="8965532" cy="294491"/>
          </a:xfrm>
        </p:spPr>
        <p:txBody>
          <a:bodyPr>
            <a:noAutofit/>
          </a:bodyPr>
          <a:lstStyle/>
          <a:p>
            <a:r>
              <a:rPr lang="en-US" sz="2862" dirty="0"/>
              <a:t>Defining meaning as a point in space based on distribution</a:t>
            </a:r>
          </a:p>
        </p:txBody>
      </p:sp>
      <p:sp>
        <p:nvSpPr>
          <p:cNvPr id="3" name="Content Placeholder 2"/>
          <p:cNvSpPr>
            <a:spLocks noGrp="1"/>
          </p:cNvSpPr>
          <p:nvPr>
            <p:ph idx="1"/>
          </p:nvPr>
        </p:nvSpPr>
        <p:spPr>
          <a:xfrm>
            <a:off x="2037279" y="1966202"/>
            <a:ext cx="8602065" cy="4551743"/>
          </a:xfrm>
          <a:noFill/>
        </p:spPr>
        <p:txBody>
          <a:bodyPr>
            <a:normAutofit/>
          </a:bodyPr>
          <a:lstStyle/>
          <a:p>
            <a:r>
              <a:rPr lang="en-US" sz="2544" dirty="0"/>
              <a:t>Each word = a vector   (</a:t>
            </a:r>
            <a:r>
              <a:rPr lang="en-US" sz="2385" dirty="0"/>
              <a:t>not just "good" or "w</a:t>
            </a:r>
            <a:r>
              <a:rPr lang="en-US" sz="2385" baseline="-25000" dirty="0"/>
              <a:t>45</a:t>
            </a:r>
            <a:r>
              <a:rPr lang="en-US" sz="2385" dirty="0"/>
              <a:t>")</a:t>
            </a:r>
          </a:p>
          <a:p>
            <a:r>
              <a:rPr lang="en-US" sz="2544" dirty="0"/>
              <a:t>Similar words are "</a:t>
            </a:r>
            <a:r>
              <a:rPr lang="en-US" sz="2544" b="1" dirty="0"/>
              <a:t>nearby in semantic space</a:t>
            </a:r>
            <a:r>
              <a:rPr lang="en-US" sz="2544" dirty="0"/>
              <a:t>"</a:t>
            </a:r>
          </a:p>
          <a:p>
            <a:r>
              <a:rPr lang="en-US" sz="2544" dirty="0"/>
              <a:t>We build this space automatically by seeing which words are </a:t>
            </a:r>
            <a:r>
              <a:rPr lang="en-US" sz="2544" b="1" dirty="0"/>
              <a:t>nearby in text</a:t>
            </a:r>
          </a:p>
          <a:p>
            <a:pPr lvl="1"/>
            <a:endParaRPr lang="en-US" dirty="0"/>
          </a:p>
          <a:p>
            <a:endParaRPr lang="en-US" dirty="0"/>
          </a:p>
        </p:txBody>
      </p:sp>
      <p:sp>
        <p:nvSpPr>
          <p:cNvPr id="4" name="Rectangle 3">
            <a:extLst>
              <a:ext uri="{FF2B5EF4-FFF2-40B4-BE49-F238E27FC236}">
                <a16:creationId xmlns:a16="http://schemas.microsoft.com/office/drawing/2014/main" id="{9D1AFB2C-4308-0EC4-ACBF-D967FFE7F3B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AFC00AE-AC77-3B71-4B21-0383EA1C06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0C3676B-D770-B205-D253-FA3B1C3BEF8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8994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7061" y="597365"/>
            <a:ext cx="9000550" cy="1143000"/>
          </a:xfrm>
        </p:spPr>
        <p:txBody>
          <a:bodyPr>
            <a:normAutofit fontScale="90000"/>
          </a:bodyPr>
          <a:lstStyle/>
          <a:p>
            <a:r>
              <a:rPr lang="en-US" dirty="0"/>
              <a:t>We define meaning of a word as a </a:t>
            </a:r>
            <a:r>
              <a:rPr lang="en-US" b="1" i="1" dirty="0">
                <a:solidFill>
                  <a:schemeClr val="accent1">
                    <a:lumMod val="75000"/>
                  </a:schemeClr>
                </a:solidFill>
                <a:effectLst>
                  <a:outerShdw blurRad="38100" dist="38100" dir="2700000" algn="tl">
                    <a:srgbClr val="000000">
                      <a:alpha val="43137"/>
                    </a:srgbClr>
                  </a:outerShdw>
                </a:effectLst>
              </a:rPr>
              <a:t>vector</a:t>
            </a:r>
          </a:p>
        </p:txBody>
      </p:sp>
      <p:sp>
        <p:nvSpPr>
          <p:cNvPr id="3" name="Content Placeholder 2"/>
          <p:cNvSpPr>
            <a:spLocks noGrp="1"/>
          </p:cNvSpPr>
          <p:nvPr>
            <p:ph idx="1"/>
          </p:nvPr>
        </p:nvSpPr>
        <p:spPr>
          <a:xfrm>
            <a:off x="1612532" y="1981085"/>
            <a:ext cx="8845078" cy="4850696"/>
          </a:xfrm>
        </p:spPr>
        <p:txBody>
          <a:bodyPr>
            <a:normAutofit/>
          </a:bodyPr>
          <a:lstStyle/>
          <a:p>
            <a:r>
              <a:rPr lang="en-US" sz="2862" dirty="0"/>
              <a:t>Called an </a:t>
            </a:r>
            <a:r>
              <a:rPr lang="en-US" sz="2862" b="1" i="1" dirty="0">
                <a:solidFill>
                  <a:schemeClr val="accent1">
                    <a:lumMod val="75000"/>
                  </a:schemeClr>
                </a:solidFill>
              </a:rPr>
              <a:t>"embedding" </a:t>
            </a:r>
            <a:r>
              <a:rPr lang="en-US" sz="2862" dirty="0"/>
              <a:t>because it's embedded into a space</a:t>
            </a:r>
          </a:p>
          <a:p>
            <a:endParaRPr lang="en-US" sz="2862" dirty="0"/>
          </a:p>
          <a:p>
            <a:r>
              <a:rPr lang="en-US" sz="2862" dirty="0"/>
              <a:t>The standard way to represent meaning in NLP</a:t>
            </a:r>
          </a:p>
          <a:p>
            <a:endParaRPr lang="en-US" sz="2862" b="1" dirty="0">
              <a:solidFill>
                <a:srgbClr val="0000FF"/>
              </a:solidFill>
            </a:endParaRPr>
          </a:p>
          <a:p>
            <a:r>
              <a:rPr lang="en-US" sz="2862" b="1" dirty="0">
                <a:solidFill>
                  <a:srgbClr val="0000FF"/>
                </a:solidFill>
              </a:rPr>
              <a:t>Every modern NLP algorithm uses embeddings as the representation of word meaning</a:t>
            </a:r>
          </a:p>
          <a:p>
            <a:endParaRPr lang="en-US" sz="2862" dirty="0"/>
          </a:p>
          <a:p>
            <a:pPr lvl="1"/>
            <a:endParaRPr lang="en-US" dirty="0"/>
          </a:p>
          <a:p>
            <a:endParaRPr lang="en-US" dirty="0"/>
          </a:p>
        </p:txBody>
      </p:sp>
      <p:sp>
        <p:nvSpPr>
          <p:cNvPr id="4" name="Rectangle 3">
            <a:extLst>
              <a:ext uri="{FF2B5EF4-FFF2-40B4-BE49-F238E27FC236}">
                <a16:creationId xmlns:a16="http://schemas.microsoft.com/office/drawing/2014/main" id="{EAADE02A-9186-872F-3036-CB0414EE634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82897C6-14E6-3AE5-5D1C-5B9412BFF5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73CA8D6-33EF-C037-60CE-FC47D84C8EE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201438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238B7-F6BF-704D-B077-1546F9395AEE}"/>
              </a:ext>
            </a:extLst>
          </p:cNvPr>
          <p:cNvSpPr>
            <a:spLocks noGrp="1"/>
          </p:cNvSpPr>
          <p:nvPr>
            <p:ph type="title"/>
          </p:nvPr>
        </p:nvSpPr>
        <p:spPr>
          <a:xfrm>
            <a:off x="2097857" y="930840"/>
            <a:ext cx="7014924" cy="923134"/>
          </a:xfrm>
        </p:spPr>
        <p:txBody>
          <a:bodyPr/>
          <a:lstStyle/>
          <a:p>
            <a:r>
              <a:rPr lang="en-US" dirty="0"/>
              <a:t>Intuition: why vectors?</a:t>
            </a:r>
          </a:p>
        </p:txBody>
      </p:sp>
      <p:sp>
        <p:nvSpPr>
          <p:cNvPr id="3" name="Content Placeholder 2">
            <a:extLst>
              <a:ext uri="{FF2B5EF4-FFF2-40B4-BE49-F238E27FC236}">
                <a16:creationId xmlns:a16="http://schemas.microsoft.com/office/drawing/2014/main" id="{D309DDB4-568F-114E-90B1-AEF784329B3F}"/>
              </a:ext>
            </a:extLst>
          </p:cNvPr>
          <p:cNvSpPr>
            <a:spLocks noGrp="1"/>
          </p:cNvSpPr>
          <p:nvPr>
            <p:ph idx="1"/>
          </p:nvPr>
        </p:nvSpPr>
        <p:spPr>
          <a:xfrm>
            <a:off x="2097857" y="2096286"/>
            <a:ext cx="8844377" cy="3695253"/>
          </a:xfrm>
        </p:spPr>
        <p:txBody>
          <a:bodyPr>
            <a:normAutofit lnSpcReduction="10000"/>
          </a:bodyPr>
          <a:lstStyle/>
          <a:p>
            <a:r>
              <a:rPr lang="en-US" sz="2544" dirty="0"/>
              <a:t>Consider sentiment analysis:</a:t>
            </a:r>
          </a:p>
          <a:p>
            <a:endParaRPr lang="en-US" sz="318" dirty="0"/>
          </a:p>
          <a:p>
            <a:pPr lvl="1"/>
            <a:r>
              <a:rPr lang="en-US" sz="2544" dirty="0"/>
              <a:t>With </a:t>
            </a:r>
            <a:r>
              <a:rPr lang="en-US" sz="2544" b="1" dirty="0"/>
              <a:t>words</a:t>
            </a:r>
            <a:r>
              <a:rPr lang="en-US" sz="2544" dirty="0"/>
              <a:t>,  a feature is a word identity</a:t>
            </a:r>
          </a:p>
          <a:p>
            <a:pPr lvl="2"/>
            <a:r>
              <a:rPr lang="en-US" sz="2226" dirty="0"/>
              <a:t>Feature 5: 'The previous word was "terrible"'</a:t>
            </a:r>
          </a:p>
          <a:p>
            <a:pPr lvl="2"/>
            <a:r>
              <a:rPr lang="en-US" sz="2226" dirty="0"/>
              <a:t>requires </a:t>
            </a:r>
            <a:r>
              <a:rPr lang="en-US" sz="2226" b="1" dirty="0"/>
              <a:t>exact</a:t>
            </a:r>
            <a:r>
              <a:rPr lang="en-US" sz="2226" dirty="0"/>
              <a:t> </a:t>
            </a:r>
            <a:r>
              <a:rPr lang="en-US" sz="2226" b="1" dirty="0"/>
              <a:t>same</a:t>
            </a:r>
            <a:r>
              <a:rPr lang="en-US" sz="2226" dirty="0"/>
              <a:t> </a:t>
            </a:r>
            <a:r>
              <a:rPr lang="en-US" sz="2226" b="1" dirty="0"/>
              <a:t>word</a:t>
            </a:r>
            <a:r>
              <a:rPr lang="en-US" sz="2226" dirty="0"/>
              <a:t> to be in training and test</a:t>
            </a:r>
          </a:p>
          <a:p>
            <a:pPr lvl="2"/>
            <a:endParaRPr lang="en-US" sz="1113" dirty="0"/>
          </a:p>
          <a:p>
            <a:pPr lvl="1"/>
            <a:r>
              <a:rPr lang="en-US" sz="2544" dirty="0"/>
              <a:t>With </a:t>
            </a:r>
            <a:r>
              <a:rPr lang="en-US" sz="2544" b="1" dirty="0"/>
              <a:t>embeddings</a:t>
            </a:r>
            <a:r>
              <a:rPr lang="en-US" sz="2544" dirty="0"/>
              <a:t>: </a:t>
            </a:r>
          </a:p>
          <a:p>
            <a:pPr lvl="2"/>
            <a:r>
              <a:rPr lang="en-US" sz="2226" dirty="0"/>
              <a:t>Feature is a word vector</a:t>
            </a:r>
          </a:p>
          <a:p>
            <a:pPr lvl="2"/>
            <a:r>
              <a:rPr lang="en-US" sz="2226" dirty="0"/>
              <a:t>'The previous word was vector [35,22,17…]</a:t>
            </a:r>
          </a:p>
          <a:p>
            <a:pPr lvl="2"/>
            <a:r>
              <a:rPr lang="en-US" sz="2226" dirty="0"/>
              <a:t>Now in the test set we might see a similar vector [34,21,14]</a:t>
            </a:r>
          </a:p>
          <a:p>
            <a:pPr lvl="2"/>
            <a:r>
              <a:rPr lang="en-US" sz="2226" dirty="0"/>
              <a:t>We can generalize to </a:t>
            </a:r>
            <a:r>
              <a:rPr lang="en-US" sz="2226" b="1" dirty="0"/>
              <a:t>similar but unseen</a:t>
            </a:r>
            <a:r>
              <a:rPr lang="en-US" sz="2226" dirty="0"/>
              <a:t> words!!! </a:t>
            </a:r>
          </a:p>
          <a:p>
            <a:endParaRPr lang="en-US" dirty="0"/>
          </a:p>
        </p:txBody>
      </p:sp>
      <p:sp>
        <p:nvSpPr>
          <p:cNvPr id="4" name="Rectangle 3">
            <a:extLst>
              <a:ext uri="{FF2B5EF4-FFF2-40B4-BE49-F238E27FC236}">
                <a16:creationId xmlns:a16="http://schemas.microsoft.com/office/drawing/2014/main" id="{A13423D7-2DE7-3B46-8A98-F8325914386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99F9829-69C9-D060-AEB8-6CF7F6B4BBA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30041AA-05B4-1A44-A639-DA8FF6D7390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1898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18BE4-92B8-FD4A-9CFC-7E5F798967F5}"/>
              </a:ext>
            </a:extLst>
          </p:cNvPr>
          <p:cNvSpPr>
            <a:spLocks noGrp="1"/>
          </p:cNvSpPr>
          <p:nvPr>
            <p:ph type="title"/>
          </p:nvPr>
        </p:nvSpPr>
        <p:spPr>
          <a:xfrm>
            <a:off x="2158436" y="1325285"/>
            <a:ext cx="6954345" cy="801978"/>
          </a:xfrm>
        </p:spPr>
        <p:txBody>
          <a:bodyPr>
            <a:normAutofit fontScale="90000"/>
          </a:bodyPr>
          <a:lstStyle/>
          <a:p>
            <a:r>
              <a:rPr lang="en-US" dirty="0"/>
              <a:t>We'll discuss 2 kinds of embeddings</a:t>
            </a:r>
          </a:p>
        </p:txBody>
      </p:sp>
      <p:sp>
        <p:nvSpPr>
          <p:cNvPr id="3" name="Content Placeholder 2">
            <a:extLst>
              <a:ext uri="{FF2B5EF4-FFF2-40B4-BE49-F238E27FC236}">
                <a16:creationId xmlns:a16="http://schemas.microsoft.com/office/drawing/2014/main" id="{DC3C9F9A-F83A-1845-89F9-1002B5D6CFB7}"/>
              </a:ext>
            </a:extLst>
          </p:cNvPr>
          <p:cNvSpPr>
            <a:spLocks noGrp="1"/>
          </p:cNvSpPr>
          <p:nvPr>
            <p:ph idx="1"/>
          </p:nvPr>
        </p:nvSpPr>
        <p:spPr>
          <a:xfrm>
            <a:off x="2158435" y="2308996"/>
            <a:ext cx="8420331" cy="4240455"/>
          </a:xfrm>
        </p:spPr>
        <p:txBody>
          <a:bodyPr>
            <a:normAutofit/>
          </a:bodyPr>
          <a:lstStyle/>
          <a:p>
            <a:r>
              <a:rPr lang="en-US" sz="2544" dirty="0" err="1">
                <a:solidFill>
                  <a:srgbClr val="0000FF"/>
                </a:solidFill>
              </a:rPr>
              <a:t>tf-idf</a:t>
            </a:r>
            <a:r>
              <a:rPr lang="en-US" sz="2544" dirty="0">
                <a:solidFill>
                  <a:srgbClr val="0000FF"/>
                </a:solidFill>
              </a:rPr>
              <a:t> </a:t>
            </a:r>
          </a:p>
          <a:p>
            <a:pPr lvl="1"/>
            <a:r>
              <a:rPr lang="en-US" sz="2226" dirty="0"/>
              <a:t>Information Retrieval workhorse!</a:t>
            </a:r>
          </a:p>
          <a:p>
            <a:pPr lvl="1"/>
            <a:r>
              <a:rPr lang="en-US" sz="2226" dirty="0"/>
              <a:t>A common baseline model</a:t>
            </a:r>
          </a:p>
          <a:p>
            <a:pPr lvl="1"/>
            <a:r>
              <a:rPr lang="en-US" sz="2226" b="1" dirty="0"/>
              <a:t>Sparse</a:t>
            </a:r>
            <a:r>
              <a:rPr lang="en-US" sz="2226" dirty="0"/>
              <a:t> vectors</a:t>
            </a:r>
          </a:p>
          <a:p>
            <a:pPr lvl="1"/>
            <a:r>
              <a:rPr lang="en-US" sz="2226" dirty="0"/>
              <a:t>Words are represented by (a simple function of) the </a:t>
            </a:r>
            <a:r>
              <a:rPr lang="en-US" sz="2226" b="1" dirty="0"/>
              <a:t>counts </a:t>
            </a:r>
            <a:r>
              <a:rPr lang="en-US" sz="2226" dirty="0"/>
              <a:t>of nearby words</a:t>
            </a:r>
          </a:p>
          <a:p>
            <a:r>
              <a:rPr lang="en-US" sz="2544" dirty="0">
                <a:solidFill>
                  <a:srgbClr val="0000FF"/>
                </a:solidFill>
              </a:rPr>
              <a:t>Word2vec</a:t>
            </a:r>
          </a:p>
          <a:p>
            <a:pPr lvl="1"/>
            <a:r>
              <a:rPr lang="en-US" sz="2226" b="1" dirty="0"/>
              <a:t>Dense</a:t>
            </a:r>
            <a:r>
              <a:rPr lang="en-US" sz="2226" dirty="0"/>
              <a:t> vectors</a:t>
            </a:r>
          </a:p>
          <a:p>
            <a:pPr lvl="1"/>
            <a:r>
              <a:rPr lang="en-US" sz="2226" dirty="0"/>
              <a:t>Representation is created by training a classifier to </a:t>
            </a:r>
            <a:r>
              <a:rPr lang="en-US" sz="2226" b="1" dirty="0"/>
              <a:t>predict</a:t>
            </a:r>
            <a:r>
              <a:rPr lang="en-US" sz="2226" dirty="0"/>
              <a:t> whether a word is likely to appear nearby</a:t>
            </a:r>
          </a:p>
          <a:p>
            <a:pPr lvl="1"/>
            <a:r>
              <a:rPr lang="en-US" sz="2226" dirty="0"/>
              <a:t>Later we'll discuss extensions called  </a:t>
            </a:r>
            <a:r>
              <a:rPr lang="en-US" sz="2226" b="1" dirty="0">
                <a:solidFill>
                  <a:srgbClr val="0000FF"/>
                </a:solidFill>
              </a:rPr>
              <a:t>contextual embeddings</a:t>
            </a:r>
          </a:p>
        </p:txBody>
      </p:sp>
      <p:sp>
        <p:nvSpPr>
          <p:cNvPr id="4" name="Rectangle 3">
            <a:extLst>
              <a:ext uri="{FF2B5EF4-FFF2-40B4-BE49-F238E27FC236}">
                <a16:creationId xmlns:a16="http://schemas.microsoft.com/office/drawing/2014/main" id="{EB0C9D34-39D1-353B-EC61-A143A672B45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E12F7E6-5784-42BE-C20F-92B035A1E4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2A693ED-AF99-5053-1D73-53CE525EC8F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48407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6" end="6"/>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01972-010C-CB48-8E6C-A7D309FC3F47}"/>
              </a:ext>
            </a:extLst>
          </p:cNvPr>
          <p:cNvSpPr>
            <a:spLocks noGrp="1"/>
          </p:cNvSpPr>
          <p:nvPr>
            <p:ph type="title"/>
          </p:nvPr>
        </p:nvSpPr>
        <p:spPr>
          <a:xfrm>
            <a:off x="1557786" y="1475124"/>
            <a:ext cx="9076428" cy="721208"/>
          </a:xfrm>
        </p:spPr>
        <p:txBody>
          <a:bodyPr>
            <a:normAutofit fontScale="90000"/>
          </a:bodyPr>
          <a:lstStyle/>
          <a:p>
            <a:r>
              <a:rPr lang="en-US" dirty="0"/>
              <a:t>From now on:</a:t>
            </a:r>
            <a:br>
              <a:rPr lang="en-US" dirty="0"/>
            </a:br>
            <a:r>
              <a:rPr lang="en-US" dirty="0"/>
              <a:t>Computing with meaning representations</a:t>
            </a:r>
            <a:br>
              <a:rPr lang="en-US" dirty="0"/>
            </a:br>
            <a:r>
              <a:rPr lang="en-US" dirty="0"/>
              <a:t>instead of string representations</a:t>
            </a:r>
          </a:p>
        </p:txBody>
      </p:sp>
      <p:pic>
        <p:nvPicPr>
          <p:cNvPr id="6" name="Content Placeholder 5">
            <a:extLst>
              <a:ext uri="{FF2B5EF4-FFF2-40B4-BE49-F238E27FC236}">
                <a16:creationId xmlns:a16="http://schemas.microsoft.com/office/drawing/2014/main" id="{C4711815-CA6E-C94C-8D10-2F63A6E07BB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57609" y="3616990"/>
            <a:ext cx="8876782" cy="1633117"/>
          </a:xfrm>
        </p:spPr>
      </p:pic>
      <p:sp>
        <p:nvSpPr>
          <p:cNvPr id="3" name="Rectangle 2">
            <a:extLst>
              <a:ext uri="{FF2B5EF4-FFF2-40B4-BE49-F238E27FC236}">
                <a16:creationId xmlns:a16="http://schemas.microsoft.com/office/drawing/2014/main" id="{391F07AA-B59B-91D7-A434-4D1B4B709A7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FFC5099-0FB4-FAE3-ADBC-B83289C11F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EA4C99E-B0C5-8E28-4889-DA6111F1C35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385877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FC371-A20E-3449-A100-5603F9AAB63C}"/>
              </a:ext>
            </a:extLst>
          </p:cNvPr>
          <p:cNvSpPr>
            <a:spLocks noGrp="1"/>
          </p:cNvSpPr>
          <p:nvPr>
            <p:ph type="title"/>
          </p:nvPr>
        </p:nvSpPr>
        <p:spPr>
          <a:xfrm>
            <a:off x="838200" y="920936"/>
            <a:ext cx="10515600" cy="1325563"/>
          </a:xfrm>
        </p:spPr>
        <p:txBody>
          <a:bodyPr/>
          <a:lstStyle/>
          <a:p>
            <a:r>
              <a:rPr lang="en-US" dirty="0"/>
              <a:t>Term-document matrix</a:t>
            </a:r>
          </a:p>
        </p:txBody>
      </p:sp>
      <p:pic>
        <p:nvPicPr>
          <p:cNvPr id="5" name="Content Placeholder 4">
            <a:extLst>
              <a:ext uri="{FF2B5EF4-FFF2-40B4-BE49-F238E27FC236}">
                <a16:creationId xmlns:a16="http://schemas.microsoft.com/office/drawing/2014/main" id="{3CB4F4FE-2007-E043-B405-8FB245FCD8A1}"/>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2099305" y="3500188"/>
            <a:ext cx="8487038" cy="1457112"/>
          </a:xfrm>
        </p:spPr>
      </p:pic>
      <p:pic>
        <p:nvPicPr>
          <p:cNvPr id="7" name="Picture 6">
            <a:extLst>
              <a:ext uri="{FF2B5EF4-FFF2-40B4-BE49-F238E27FC236}">
                <a16:creationId xmlns:a16="http://schemas.microsoft.com/office/drawing/2014/main" id="{33F32829-5579-0044-B177-C8647F9451E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094582" y="3487406"/>
            <a:ext cx="8487040" cy="1482676"/>
          </a:xfrm>
          <a:prstGeom prst="rect">
            <a:avLst/>
          </a:prstGeom>
        </p:spPr>
      </p:pic>
      <p:sp>
        <p:nvSpPr>
          <p:cNvPr id="8" name="TextBox 7">
            <a:extLst>
              <a:ext uri="{FF2B5EF4-FFF2-40B4-BE49-F238E27FC236}">
                <a16:creationId xmlns:a16="http://schemas.microsoft.com/office/drawing/2014/main" id="{38DD1A96-C2E5-0943-ADD9-A7A57A074AA9}"/>
              </a:ext>
            </a:extLst>
          </p:cNvPr>
          <p:cNvSpPr txBox="1"/>
          <p:nvPr/>
        </p:nvSpPr>
        <p:spPr>
          <a:xfrm>
            <a:off x="2122089" y="2500322"/>
            <a:ext cx="6764582" cy="434863"/>
          </a:xfrm>
          <a:prstGeom prst="rect">
            <a:avLst/>
          </a:prstGeom>
          <a:noFill/>
        </p:spPr>
        <p:txBody>
          <a:bodyPr wrap="square" rtlCol="0">
            <a:spAutoFit/>
          </a:bodyPr>
          <a:lstStyle/>
          <a:p>
            <a:r>
              <a:rPr lang="en-US" sz="2226" dirty="0"/>
              <a:t>Each document is represented by a vector of words</a:t>
            </a:r>
          </a:p>
        </p:txBody>
      </p:sp>
      <p:sp>
        <p:nvSpPr>
          <p:cNvPr id="3" name="Rectangle 2">
            <a:extLst>
              <a:ext uri="{FF2B5EF4-FFF2-40B4-BE49-F238E27FC236}">
                <a16:creationId xmlns:a16="http://schemas.microsoft.com/office/drawing/2014/main" id="{C418185A-4809-484E-3E47-1DB3DF06696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C9A036F-2061-2003-8486-6A7B141E99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557C13D-FB81-D5AA-F070-16BB56E6F25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008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E7582-C8D6-4B4C-974A-95CC0FA7727B}"/>
              </a:ext>
            </a:extLst>
          </p:cNvPr>
          <p:cNvSpPr>
            <a:spLocks noGrp="1"/>
          </p:cNvSpPr>
          <p:nvPr>
            <p:ph type="title"/>
          </p:nvPr>
        </p:nvSpPr>
        <p:spPr>
          <a:xfrm>
            <a:off x="838200" y="920934"/>
            <a:ext cx="10515600" cy="1325563"/>
          </a:xfrm>
        </p:spPr>
        <p:txBody>
          <a:bodyPr/>
          <a:lstStyle/>
          <a:p>
            <a:r>
              <a:rPr lang="en-US" dirty="0"/>
              <a:t>Visualizing document vectors</a:t>
            </a:r>
          </a:p>
        </p:txBody>
      </p:sp>
      <p:pic>
        <p:nvPicPr>
          <p:cNvPr id="5" name="Content Placeholder 4">
            <a:extLst>
              <a:ext uri="{FF2B5EF4-FFF2-40B4-BE49-F238E27FC236}">
                <a16:creationId xmlns:a16="http://schemas.microsoft.com/office/drawing/2014/main" id="{426F0B48-3189-D046-A474-331B62D1B6CF}"/>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2094964" y="2712674"/>
            <a:ext cx="8450622" cy="3433064"/>
          </a:xfrm>
        </p:spPr>
      </p:pic>
      <p:sp>
        <p:nvSpPr>
          <p:cNvPr id="7" name="Rectangle 6">
            <a:extLst>
              <a:ext uri="{FF2B5EF4-FFF2-40B4-BE49-F238E27FC236}">
                <a16:creationId xmlns:a16="http://schemas.microsoft.com/office/drawing/2014/main" id="{421827F3-65A9-F751-7EF8-D6E28B03685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BB3058C-D0CB-4A07-9637-9A7DC60AF80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128C3874-8F0A-071C-9998-FABFD0B7CE8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300247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A3447-D06E-7F4F-96AD-52B28B1DDC5A}"/>
              </a:ext>
            </a:extLst>
          </p:cNvPr>
          <p:cNvSpPr>
            <a:spLocks noGrp="1"/>
          </p:cNvSpPr>
          <p:nvPr>
            <p:ph type="title"/>
          </p:nvPr>
        </p:nvSpPr>
        <p:spPr>
          <a:xfrm>
            <a:off x="2188352" y="1486653"/>
            <a:ext cx="8511571" cy="559666"/>
          </a:xfrm>
        </p:spPr>
        <p:txBody>
          <a:bodyPr>
            <a:normAutofit fontScale="90000"/>
          </a:bodyPr>
          <a:lstStyle/>
          <a:p>
            <a:r>
              <a:rPr lang="en-US" dirty="0"/>
              <a:t>Vectors are the basis of information retrieval</a:t>
            </a:r>
          </a:p>
        </p:txBody>
      </p:sp>
      <p:pic>
        <p:nvPicPr>
          <p:cNvPr id="5" name="Content Placeholder 4">
            <a:extLst>
              <a:ext uri="{FF2B5EF4-FFF2-40B4-BE49-F238E27FC236}">
                <a16:creationId xmlns:a16="http://schemas.microsoft.com/office/drawing/2014/main" id="{F9097A0E-6E21-AB4B-A49A-EFDC8AF9CDC7}"/>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2188353" y="2470363"/>
            <a:ext cx="8160846" cy="1425690"/>
          </a:xfrm>
        </p:spPr>
      </p:pic>
      <p:sp>
        <p:nvSpPr>
          <p:cNvPr id="6" name="TextBox 5">
            <a:extLst>
              <a:ext uri="{FF2B5EF4-FFF2-40B4-BE49-F238E27FC236}">
                <a16:creationId xmlns:a16="http://schemas.microsoft.com/office/drawing/2014/main" id="{979B99D0-E0B8-DA4F-A6BC-50A75EDCF204}"/>
              </a:ext>
            </a:extLst>
          </p:cNvPr>
          <p:cNvSpPr txBox="1"/>
          <p:nvPr/>
        </p:nvSpPr>
        <p:spPr>
          <a:xfrm>
            <a:off x="2188352" y="4311056"/>
            <a:ext cx="8026946" cy="2245615"/>
          </a:xfrm>
          <a:prstGeom prst="rect">
            <a:avLst/>
          </a:prstGeom>
          <a:noFill/>
        </p:spPr>
        <p:txBody>
          <a:bodyPr wrap="square" rtlCol="0">
            <a:spAutoFit/>
          </a:bodyPr>
          <a:lstStyle/>
          <a:p>
            <a:r>
              <a:rPr lang="en-US" sz="2862" dirty="0"/>
              <a:t>Vectors are similar for the two comedies</a:t>
            </a:r>
          </a:p>
          <a:p>
            <a:endParaRPr lang="en-US" sz="2862" dirty="0"/>
          </a:p>
          <a:p>
            <a:r>
              <a:rPr lang="en-US" sz="2862" dirty="0"/>
              <a:t>But comedies are different than the other two</a:t>
            </a:r>
            <a:r>
              <a:rPr lang="en-US" sz="2862" i="1" dirty="0"/>
              <a:t>	</a:t>
            </a:r>
            <a:endParaRPr lang="en-US" sz="2862" dirty="0"/>
          </a:p>
          <a:p>
            <a:r>
              <a:rPr lang="en-US" sz="2862" dirty="0"/>
              <a:t>	</a:t>
            </a:r>
            <a:r>
              <a:rPr lang="en-US" sz="2544" dirty="0"/>
              <a:t>Comedies have more </a:t>
            </a:r>
            <a:r>
              <a:rPr lang="en-US" sz="2544" i="1" dirty="0"/>
              <a:t>fools</a:t>
            </a:r>
            <a:r>
              <a:rPr lang="en-US" sz="2544" dirty="0"/>
              <a:t> and </a:t>
            </a:r>
            <a:r>
              <a:rPr lang="en-US" sz="2544" i="1" dirty="0"/>
              <a:t>wit</a:t>
            </a:r>
            <a:r>
              <a:rPr lang="en-US" sz="2544" dirty="0"/>
              <a:t> and fewer </a:t>
            </a:r>
            <a:r>
              <a:rPr lang="en-US" sz="2544" i="1" dirty="0"/>
              <a:t>battles</a:t>
            </a:r>
            <a:r>
              <a:rPr lang="en-US" sz="2544" dirty="0"/>
              <a:t>.</a:t>
            </a:r>
            <a:endParaRPr lang="en-US" sz="2862" dirty="0"/>
          </a:p>
        </p:txBody>
      </p:sp>
      <p:sp>
        <p:nvSpPr>
          <p:cNvPr id="3" name="Rectangle 2">
            <a:extLst>
              <a:ext uri="{FF2B5EF4-FFF2-40B4-BE49-F238E27FC236}">
                <a16:creationId xmlns:a16="http://schemas.microsoft.com/office/drawing/2014/main" id="{2C668281-A58B-05DB-B8E0-A1B8C01C30D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52369CD-816E-F618-A24B-FEC7B0D62B0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CEF0CA4-184A-4B65-1A90-3D1B0EEC47F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64924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EC7D5-F149-BE46-BEF9-7AC27820DE43}"/>
              </a:ext>
            </a:extLst>
          </p:cNvPr>
          <p:cNvSpPr>
            <a:spLocks noGrp="1"/>
          </p:cNvSpPr>
          <p:nvPr>
            <p:ph type="title"/>
          </p:nvPr>
        </p:nvSpPr>
        <p:spPr>
          <a:xfrm>
            <a:off x="1734390" y="1475333"/>
            <a:ext cx="9086688" cy="721210"/>
          </a:xfrm>
        </p:spPr>
        <p:txBody>
          <a:bodyPr>
            <a:normAutofit fontScale="90000"/>
          </a:bodyPr>
          <a:lstStyle/>
          <a:p>
            <a:r>
              <a:rPr lang="en-US" dirty="0"/>
              <a:t>Idea for word meaning: Words can be vectors too!!!</a:t>
            </a:r>
          </a:p>
        </p:txBody>
      </p:sp>
      <p:pic>
        <p:nvPicPr>
          <p:cNvPr id="5" name="Content Placeholder 4">
            <a:extLst>
              <a:ext uri="{FF2B5EF4-FFF2-40B4-BE49-F238E27FC236}">
                <a16:creationId xmlns:a16="http://schemas.microsoft.com/office/drawing/2014/main" id="{1B1322EE-EEB3-A445-A71F-40BC0BB6723B}"/>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829262" y="2862461"/>
            <a:ext cx="8562888" cy="1470135"/>
          </a:xfrm>
        </p:spPr>
      </p:pic>
      <p:sp>
        <p:nvSpPr>
          <p:cNvPr id="6" name="TextBox 5">
            <a:extLst>
              <a:ext uri="{FF2B5EF4-FFF2-40B4-BE49-F238E27FC236}">
                <a16:creationId xmlns:a16="http://schemas.microsoft.com/office/drawing/2014/main" id="{3F27C6AF-7C63-BA43-9D3B-9299FAF3169E}"/>
              </a:ext>
            </a:extLst>
          </p:cNvPr>
          <p:cNvSpPr txBox="1"/>
          <p:nvPr/>
        </p:nvSpPr>
        <p:spPr>
          <a:xfrm>
            <a:off x="1827451" y="4801393"/>
            <a:ext cx="8933049" cy="1119922"/>
          </a:xfrm>
          <a:prstGeom prst="rect">
            <a:avLst/>
          </a:prstGeom>
          <a:noFill/>
        </p:spPr>
        <p:txBody>
          <a:bodyPr wrap="square" rtlCol="0">
            <a:spAutoFit/>
          </a:bodyPr>
          <a:lstStyle/>
          <a:p>
            <a:r>
              <a:rPr lang="en-US" sz="2226" i="1" dirty="0"/>
              <a:t>battle</a:t>
            </a:r>
            <a:r>
              <a:rPr lang="en-US" sz="2226" dirty="0"/>
              <a:t> is "the kind of word that occurs in Julius Caesar and Henry V"</a:t>
            </a:r>
          </a:p>
          <a:p>
            <a:endParaRPr lang="en-US" sz="2226" dirty="0"/>
          </a:p>
          <a:p>
            <a:r>
              <a:rPr lang="en-US" sz="2226" i="1" dirty="0"/>
              <a:t>fool </a:t>
            </a:r>
            <a:r>
              <a:rPr lang="en-US" sz="2226" dirty="0"/>
              <a:t>is "the kind of word that occurs  in comedies, especially Twelfth Night"</a:t>
            </a:r>
          </a:p>
        </p:txBody>
      </p:sp>
      <p:pic>
        <p:nvPicPr>
          <p:cNvPr id="4" name="Picture 3">
            <a:extLst>
              <a:ext uri="{FF2B5EF4-FFF2-40B4-BE49-F238E27FC236}">
                <a16:creationId xmlns:a16="http://schemas.microsoft.com/office/drawing/2014/main" id="{988408B6-FE18-F542-BD5F-FB39321C94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4969" y="2846635"/>
            <a:ext cx="8628998" cy="1485960"/>
          </a:xfrm>
          <a:prstGeom prst="rect">
            <a:avLst/>
          </a:prstGeom>
        </p:spPr>
      </p:pic>
      <p:sp>
        <p:nvSpPr>
          <p:cNvPr id="3" name="Rectangle 2">
            <a:extLst>
              <a:ext uri="{FF2B5EF4-FFF2-40B4-BE49-F238E27FC236}">
                <a16:creationId xmlns:a16="http://schemas.microsoft.com/office/drawing/2014/main" id="{D8EBA7CA-7311-F0BD-0068-00E26ABDC94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7B141CC-1E37-793D-D38B-19413F236E5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B8845A8-8297-D5E2-B4DB-4A02C82767B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79292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389" y="930841"/>
            <a:ext cx="7875130" cy="1153331"/>
          </a:xfrm>
        </p:spPr>
        <p:txBody>
          <a:bodyPr>
            <a:normAutofit fontScale="90000"/>
          </a:bodyPr>
          <a:lstStyle/>
          <a:p>
            <a:r>
              <a:rPr lang="en-US" dirty="0"/>
              <a:t>More common: word-word matrix</a:t>
            </a:r>
            <a:br>
              <a:rPr lang="en-US" dirty="0"/>
            </a:br>
            <a:r>
              <a:rPr lang="en-US" dirty="0"/>
              <a:t>(or "term-context matrix")</a:t>
            </a:r>
          </a:p>
        </p:txBody>
      </p:sp>
      <p:sp>
        <p:nvSpPr>
          <p:cNvPr id="3" name="Content Placeholder 2"/>
          <p:cNvSpPr>
            <a:spLocks noGrp="1"/>
          </p:cNvSpPr>
          <p:nvPr>
            <p:ph idx="1"/>
          </p:nvPr>
        </p:nvSpPr>
        <p:spPr>
          <a:xfrm>
            <a:off x="1805351" y="2403248"/>
            <a:ext cx="9015727" cy="2650284"/>
          </a:xfrm>
        </p:spPr>
        <p:txBody>
          <a:bodyPr/>
          <a:lstStyle/>
          <a:p>
            <a:r>
              <a:rPr lang="en-US" sz="2544" dirty="0"/>
              <a:t>Two </a:t>
            </a:r>
            <a:r>
              <a:rPr lang="en-US" sz="2544" b="1" dirty="0"/>
              <a:t>words</a:t>
            </a:r>
            <a:r>
              <a:rPr lang="en-US" sz="2544" dirty="0"/>
              <a:t> are similar in meaning if their context vectors are similar</a:t>
            </a:r>
          </a:p>
          <a:p>
            <a:endParaRPr lang="en-US" sz="1431" dirty="0"/>
          </a:p>
        </p:txBody>
      </p:sp>
      <p:sp>
        <p:nvSpPr>
          <p:cNvPr id="4" name="Slide Number Placeholder 3"/>
          <p:cNvSpPr>
            <a:spLocks noGrp="1"/>
          </p:cNvSpPr>
          <p:nvPr>
            <p:ph type="sldNum" sz="quarter" idx="12"/>
          </p:nvPr>
        </p:nvSpPr>
        <p:spPr>
          <a:xfrm>
            <a:off x="2461325" y="7160890"/>
            <a:ext cx="1575026" cy="272601"/>
          </a:xfrm>
          <a:prstGeom prst="rect">
            <a:avLst/>
          </a:prstGeom>
        </p:spPr>
        <p:txBody>
          <a:bodyPr/>
          <a:lstStyle/>
          <a:p>
            <a:fld id="{10F35DC5-7E65-8247-99AB-4E984F8A921E}" type="slidenum">
              <a:rPr lang="en-US" smtClean="0"/>
              <a:pPr/>
              <a:t>31</a:t>
            </a:fld>
            <a:endParaRPr lang="en-US"/>
          </a:p>
        </p:txBody>
      </p:sp>
      <p:pic>
        <p:nvPicPr>
          <p:cNvPr id="5" name="Picture 4">
            <a:extLst>
              <a:ext uri="{FF2B5EF4-FFF2-40B4-BE49-F238E27FC236}">
                <a16:creationId xmlns:a16="http://schemas.microsoft.com/office/drawing/2014/main" id="{75F3EF14-D0EA-3648-A881-4A59866597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43060" y="3181439"/>
            <a:ext cx="7750413" cy="1093902"/>
          </a:xfrm>
          <a:prstGeom prst="rect">
            <a:avLst/>
          </a:prstGeom>
        </p:spPr>
      </p:pic>
      <p:pic>
        <p:nvPicPr>
          <p:cNvPr id="14" name="Picture 13">
            <a:extLst>
              <a:ext uri="{FF2B5EF4-FFF2-40B4-BE49-F238E27FC236}">
                <a16:creationId xmlns:a16="http://schemas.microsoft.com/office/drawing/2014/main" id="{9F7B9B02-D694-274E-A5C1-41CD1E4B95B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012729" y="4673670"/>
            <a:ext cx="8166544" cy="1397877"/>
          </a:xfrm>
          <a:prstGeom prst="rect">
            <a:avLst/>
          </a:prstGeom>
        </p:spPr>
      </p:pic>
      <p:sp>
        <p:nvSpPr>
          <p:cNvPr id="6" name="Rectangle 5">
            <a:extLst>
              <a:ext uri="{FF2B5EF4-FFF2-40B4-BE49-F238E27FC236}">
                <a16:creationId xmlns:a16="http://schemas.microsoft.com/office/drawing/2014/main" id="{3552098E-3AAC-2C00-46BF-991BD724297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A05D9759-7D59-6189-B75D-BAB347AFC8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472EE43-C35C-B4CF-D30C-55B222DEB57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58943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B414293-A28B-0B4A-860A-D4AA3E9B1553}"/>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764216" y="1005884"/>
            <a:ext cx="6865497" cy="4846234"/>
          </a:xfrm>
        </p:spPr>
      </p:pic>
      <p:sp>
        <p:nvSpPr>
          <p:cNvPr id="2" name="Rectangle 1">
            <a:extLst>
              <a:ext uri="{FF2B5EF4-FFF2-40B4-BE49-F238E27FC236}">
                <a16:creationId xmlns:a16="http://schemas.microsoft.com/office/drawing/2014/main" id="{809824FD-ACE8-4C60-17BD-4F264FEBB6E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3AB31B2-D027-3A1D-3755-C5B2A9D7EA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32B90145-80B5-EC22-8346-F3946DCE8A1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250099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1F769-C5F2-404E-9D86-FC306D7FC763}"/>
              </a:ext>
            </a:extLst>
          </p:cNvPr>
          <p:cNvSpPr>
            <a:spLocks noGrp="1"/>
          </p:cNvSpPr>
          <p:nvPr>
            <p:ph type="title"/>
          </p:nvPr>
        </p:nvSpPr>
        <p:spPr>
          <a:xfrm>
            <a:off x="2841894" y="1016690"/>
            <a:ext cx="6508211" cy="721208"/>
          </a:xfrm>
        </p:spPr>
        <p:txBody>
          <a:bodyPr>
            <a:normAutofit fontScale="90000"/>
          </a:bodyPr>
          <a:lstStyle/>
          <a:p>
            <a:r>
              <a:rPr lang="en-US" dirty="0"/>
              <a:t>Computing word similarity: </a:t>
            </a:r>
            <a:r>
              <a:rPr lang="en-US" dirty="0">
                <a:solidFill>
                  <a:schemeClr val="accent1">
                    <a:lumMod val="75000"/>
                  </a:schemeClr>
                </a:solidFill>
              </a:rPr>
              <a:t>Dot product and Cosine</a:t>
            </a:r>
          </a:p>
        </p:txBody>
      </p:sp>
      <p:sp>
        <p:nvSpPr>
          <p:cNvPr id="3" name="Content Placeholder 2">
            <a:extLst>
              <a:ext uri="{FF2B5EF4-FFF2-40B4-BE49-F238E27FC236}">
                <a16:creationId xmlns:a16="http://schemas.microsoft.com/office/drawing/2014/main" id="{CB5D5BD6-BBA3-D04A-AE9E-D36C135AF2E2}"/>
              </a:ext>
            </a:extLst>
          </p:cNvPr>
          <p:cNvSpPr>
            <a:spLocks noGrp="1"/>
          </p:cNvSpPr>
          <p:nvPr>
            <p:ph idx="1"/>
          </p:nvPr>
        </p:nvSpPr>
        <p:spPr>
          <a:xfrm>
            <a:off x="1734390" y="2245659"/>
            <a:ext cx="9061298" cy="4525963"/>
          </a:xfrm>
        </p:spPr>
        <p:txBody>
          <a:bodyPr/>
          <a:lstStyle/>
          <a:p>
            <a:r>
              <a:rPr lang="en-US" dirty="0"/>
              <a:t>The dot product between two vectors is a scalar:</a:t>
            </a:r>
          </a:p>
          <a:p>
            <a:endParaRPr lang="en-US" dirty="0"/>
          </a:p>
          <a:p>
            <a:endParaRPr lang="en-US" dirty="0"/>
          </a:p>
          <a:p>
            <a:r>
              <a:rPr lang="en-US" dirty="0"/>
              <a:t>The dot product tends to be high when the two vectors have large values in the same dimensions</a:t>
            </a:r>
          </a:p>
          <a:p>
            <a:r>
              <a:rPr lang="en-US" dirty="0"/>
              <a:t>Dot product can thus be a useful similarity metric between vectors</a:t>
            </a:r>
          </a:p>
          <a:p>
            <a:endParaRPr lang="en-US" dirty="0"/>
          </a:p>
        </p:txBody>
      </p:sp>
      <p:pic>
        <p:nvPicPr>
          <p:cNvPr id="5" name="Picture 4">
            <a:extLst>
              <a:ext uri="{FF2B5EF4-FFF2-40B4-BE49-F238E27FC236}">
                <a16:creationId xmlns:a16="http://schemas.microsoft.com/office/drawing/2014/main" id="{E1948E89-82EB-114E-89F9-49201B69AE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16838" y="3070897"/>
            <a:ext cx="7358325" cy="902170"/>
          </a:xfrm>
          <a:prstGeom prst="rect">
            <a:avLst/>
          </a:prstGeom>
        </p:spPr>
      </p:pic>
      <p:sp>
        <p:nvSpPr>
          <p:cNvPr id="4" name="Rectangle 3">
            <a:extLst>
              <a:ext uri="{FF2B5EF4-FFF2-40B4-BE49-F238E27FC236}">
                <a16:creationId xmlns:a16="http://schemas.microsoft.com/office/drawing/2014/main" id="{1E198C18-20C5-4931-28DE-4B52999A49F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8FDB47D-9C21-6EFD-6C9A-E43EA67F7A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47E2142-9ED4-DCAD-562E-685404915FA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353308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8CEBD1C-5FAB-8642-AC34-211CD19ED56C}"/>
              </a:ext>
            </a:extLst>
          </p:cNvPr>
          <p:cNvSpPr>
            <a:spLocks noGrp="1"/>
          </p:cNvSpPr>
          <p:nvPr>
            <p:ph type="title"/>
          </p:nvPr>
        </p:nvSpPr>
        <p:spPr>
          <a:xfrm>
            <a:off x="1744754" y="712802"/>
            <a:ext cx="8723221" cy="1143000"/>
          </a:xfrm>
        </p:spPr>
        <p:txBody>
          <a:bodyPr/>
          <a:lstStyle/>
          <a:p>
            <a:r>
              <a:rPr lang="en-US" dirty="0"/>
              <a:t>Problem with raw dot-product</a:t>
            </a:r>
          </a:p>
        </p:txBody>
      </p:sp>
      <p:sp>
        <p:nvSpPr>
          <p:cNvPr id="6" name="Content Placeholder 5">
            <a:extLst>
              <a:ext uri="{FF2B5EF4-FFF2-40B4-BE49-F238E27FC236}">
                <a16:creationId xmlns:a16="http://schemas.microsoft.com/office/drawing/2014/main" id="{7B2D3B5D-9AF3-6544-95F4-977FCCB0ED39}"/>
              </a:ext>
            </a:extLst>
          </p:cNvPr>
          <p:cNvSpPr>
            <a:spLocks noGrp="1"/>
          </p:cNvSpPr>
          <p:nvPr>
            <p:ph idx="1"/>
          </p:nvPr>
        </p:nvSpPr>
        <p:spPr>
          <a:xfrm>
            <a:off x="1405237" y="1749950"/>
            <a:ext cx="9505902" cy="5808787"/>
          </a:xfrm>
        </p:spPr>
        <p:txBody>
          <a:bodyPr>
            <a:normAutofit fontScale="40000" lnSpcReduction="20000"/>
          </a:bodyPr>
          <a:lstStyle/>
          <a:p>
            <a:r>
              <a:rPr lang="en-US" sz="4806" dirty="0"/>
              <a:t>Dot product favors long vectors</a:t>
            </a:r>
          </a:p>
          <a:p>
            <a:r>
              <a:rPr lang="en-US" sz="4806" dirty="0"/>
              <a:t>Dot product is higher if a vector is longer (has higher values in many dimension)</a:t>
            </a:r>
          </a:p>
          <a:p>
            <a:r>
              <a:rPr lang="en-US" sz="4806" dirty="0"/>
              <a:t>Vector length:</a:t>
            </a:r>
          </a:p>
          <a:p>
            <a:endParaRPr lang="en-US" sz="4806" dirty="0"/>
          </a:p>
          <a:p>
            <a:endParaRPr lang="en-US" sz="4806" dirty="0"/>
          </a:p>
          <a:p>
            <a:endParaRPr lang="en-US" sz="4806" dirty="0"/>
          </a:p>
          <a:p>
            <a:endParaRPr lang="en-US" sz="4806" dirty="0"/>
          </a:p>
          <a:p>
            <a:endParaRPr lang="en-US" sz="4806" dirty="0"/>
          </a:p>
          <a:p>
            <a:endParaRPr lang="en-US" sz="4806" dirty="0"/>
          </a:p>
          <a:p>
            <a:endParaRPr lang="en-US" sz="4806" dirty="0"/>
          </a:p>
          <a:p>
            <a:r>
              <a:rPr lang="en-US" sz="4806" dirty="0"/>
              <a:t>Frequent words (of, the, you) have long vectors (since they occur many times with other words).</a:t>
            </a:r>
          </a:p>
          <a:p>
            <a:endParaRPr lang="en-US" sz="4806" dirty="0"/>
          </a:p>
          <a:p>
            <a:r>
              <a:rPr lang="en-US" sz="4806" dirty="0"/>
              <a:t>We’d like a similarity metric that tells us how similar two words are regardless of their frequency. </a:t>
            </a:r>
          </a:p>
          <a:p>
            <a:pPr marL="0" indent="0" defTabSz="829178">
              <a:lnSpc>
                <a:spcPct val="100000"/>
              </a:lnSpc>
              <a:spcBef>
                <a:spcPts val="0"/>
              </a:spcBef>
              <a:buNone/>
              <a:defRPr/>
            </a:pPr>
            <a:r>
              <a:rPr lang="en-US" sz="4806" dirty="0"/>
              <a:t> </a:t>
            </a:r>
          </a:p>
          <a:p>
            <a:endParaRPr lang="en-US" dirty="0"/>
          </a:p>
        </p:txBody>
      </p:sp>
      <p:pic>
        <p:nvPicPr>
          <p:cNvPr id="8" name="Picture 7">
            <a:extLst>
              <a:ext uri="{FF2B5EF4-FFF2-40B4-BE49-F238E27FC236}">
                <a16:creationId xmlns:a16="http://schemas.microsoft.com/office/drawing/2014/main" id="{63085B1C-4C5C-3C4B-AEAF-7EBE187A32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2372" y="3725278"/>
            <a:ext cx="2241383" cy="1258859"/>
          </a:xfrm>
          <a:prstGeom prst="rect">
            <a:avLst/>
          </a:prstGeom>
        </p:spPr>
      </p:pic>
      <p:sp>
        <p:nvSpPr>
          <p:cNvPr id="2" name="Rectangle 1">
            <a:extLst>
              <a:ext uri="{FF2B5EF4-FFF2-40B4-BE49-F238E27FC236}">
                <a16:creationId xmlns:a16="http://schemas.microsoft.com/office/drawing/2014/main" id="{1E2CB661-3DC2-70A9-DCD9-156B05F84BA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D92EF34-53BA-5D01-4210-64BBB4B14D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109F7AE4-5975-9094-7A1D-E10CC9D3568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685298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Title 1"/>
          <p:cNvSpPr>
            <a:spLocks noGrp="1"/>
          </p:cNvSpPr>
          <p:nvPr>
            <p:ph type="title"/>
          </p:nvPr>
        </p:nvSpPr>
        <p:spPr>
          <a:xfrm>
            <a:off x="1673812" y="1261243"/>
            <a:ext cx="9147266" cy="857209"/>
          </a:xfrm>
        </p:spPr>
        <p:txBody>
          <a:bodyPr>
            <a:normAutofit fontScale="90000"/>
          </a:bodyPr>
          <a:lstStyle/>
          <a:p>
            <a:pPr eaLnBrk="1" hangingPunct="1"/>
            <a:r>
              <a:rPr lang="en-US" dirty="0">
                <a:ea typeface="ＭＳ Ｐゴシック" charset="-128"/>
                <a:cs typeface="ＭＳ Ｐゴシック" charset="-128"/>
              </a:rPr>
              <a:t>Alternative: </a:t>
            </a:r>
            <a:r>
              <a:rPr lang="en-US" dirty="0">
                <a:solidFill>
                  <a:schemeClr val="accent1">
                    <a:lumMod val="75000"/>
                  </a:schemeClr>
                </a:solidFill>
                <a:ea typeface="ＭＳ Ｐゴシック" charset="-128"/>
                <a:cs typeface="ＭＳ Ｐゴシック" charset="-128"/>
              </a:rPr>
              <a:t>cosine for computing word similarity</a:t>
            </a:r>
          </a:p>
        </p:txBody>
      </p:sp>
      <p:pic>
        <p:nvPicPr>
          <p:cNvPr id="6" name="Picture 5">
            <a:extLst>
              <a:ext uri="{FF2B5EF4-FFF2-40B4-BE49-F238E27FC236}">
                <a16:creationId xmlns:a16="http://schemas.microsoft.com/office/drawing/2014/main" id="{4AE8DA65-28F6-6F41-A908-3E2DCE16D2A9}"/>
              </a:ext>
            </a:extLst>
          </p:cNvPr>
          <p:cNvPicPr>
            <a:picLocks noChangeAspect="1"/>
          </p:cNvPicPr>
          <p:nvPr/>
        </p:nvPicPr>
        <p:blipFill>
          <a:blip r:embed="rId3"/>
          <a:stretch>
            <a:fillRect/>
          </a:stretch>
        </p:blipFill>
        <p:spPr>
          <a:xfrm>
            <a:off x="3180144" y="2118452"/>
            <a:ext cx="5831713" cy="2232234"/>
          </a:xfrm>
          <a:prstGeom prst="rect">
            <a:avLst/>
          </a:prstGeom>
        </p:spPr>
      </p:pic>
      <p:pic>
        <p:nvPicPr>
          <p:cNvPr id="2" name="Picture 1">
            <a:extLst>
              <a:ext uri="{FF2B5EF4-FFF2-40B4-BE49-F238E27FC236}">
                <a16:creationId xmlns:a16="http://schemas.microsoft.com/office/drawing/2014/main" id="{7E67647D-6516-6D4E-8DA5-6EB5BCFCC4C5}"/>
              </a:ext>
            </a:extLst>
          </p:cNvPr>
          <p:cNvPicPr>
            <a:picLocks noChangeAspect="1"/>
          </p:cNvPicPr>
          <p:nvPr/>
        </p:nvPicPr>
        <p:blipFill>
          <a:blip r:embed="rId4"/>
          <a:stretch>
            <a:fillRect/>
          </a:stretch>
        </p:blipFill>
        <p:spPr>
          <a:xfrm>
            <a:off x="5081321" y="5360536"/>
            <a:ext cx="2029360" cy="969583"/>
          </a:xfrm>
          <a:prstGeom prst="rect">
            <a:avLst/>
          </a:prstGeom>
        </p:spPr>
      </p:pic>
      <p:sp>
        <p:nvSpPr>
          <p:cNvPr id="3" name="TextBox 2">
            <a:extLst>
              <a:ext uri="{FF2B5EF4-FFF2-40B4-BE49-F238E27FC236}">
                <a16:creationId xmlns:a16="http://schemas.microsoft.com/office/drawing/2014/main" id="{76E53813-0115-664A-8ED9-910D01605617}"/>
              </a:ext>
            </a:extLst>
          </p:cNvPr>
          <p:cNvSpPr txBox="1"/>
          <p:nvPr/>
        </p:nvSpPr>
        <p:spPr>
          <a:xfrm>
            <a:off x="2945949" y="4792976"/>
            <a:ext cx="7361439" cy="642805"/>
          </a:xfrm>
          <a:prstGeom prst="rect">
            <a:avLst/>
          </a:prstGeom>
          <a:noFill/>
        </p:spPr>
        <p:txBody>
          <a:bodyPr wrap="none" rtlCol="0">
            <a:spAutoFit/>
          </a:bodyPr>
          <a:lstStyle/>
          <a:p>
            <a:r>
              <a:rPr lang="en-US" sz="1908" dirty="0"/>
              <a:t>Based on the definition of the dot product between two vectors a and b </a:t>
            </a:r>
          </a:p>
          <a:p>
            <a:endParaRPr lang="en-US" sz="1669" dirty="0"/>
          </a:p>
        </p:txBody>
      </p:sp>
      <p:sp>
        <p:nvSpPr>
          <p:cNvPr id="4" name="Rectangle 3">
            <a:extLst>
              <a:ext uri="{FF2B5EF4-FFF2-40B4-BE49-F238E27FC236}">
                <a16:creationId xmlns:a16="http://schemas.microsoft.com/office/drawing/2014/main" id="{EB30F886-C926-7A26-EC47-BDC0A2BD22A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B0635DF-EE50-AB00-7D5F-9681FEB2B7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4B40AE1-996C-BE06-2256-9A6DC386DD7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51750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05782"/>
            <a:ext cx="10515600" cy="1325563"/>
          </a:xfrm>
        </p:spPr>
        <p:txBody>
          <a:bodyPr/>
          <a:lstStyle/>
          <a:p>
            <a:r>
              <a:rPr lang="en-US" dirty="0"/>
              <a:t>Cosine as a similarity metric</a:t>
            </a:r>
          </a:p>
        </p:txBody>
      </p:sp>
      <p:sp>
        <p:nvSpPr>
          <p:cNvPr id="3" name="Content Placeholder 2"/>
          <p:cNvSpPr>
            <a:spLocks noGrp="1"/>
          </p:cNvSpPr>
          <p:nvPr>
            <p:ph idx="1"/>
          </p:nvPr>
        </p:nvSpPr>
        <p:spPr>
          <a:xfrm>
            <a:off x="1734390" y="2800410"/>
            <a:ext cx="8383984" cy="3568371"/>
          </a:xfrm>
        </p:spPr>
        <p:txBody>
          <a:bodyPr>
            <a:normAutofit/>
          </a:bodyPr>
          <a:lstStyle/>
          <a:p>
            <a:r>
              <a:rPr lang="en-US" sz="2544" dirty="0"/>
              <a:t>-1: vectors point in opposite directions </a:t>
            </a:r>
          </a:p>
          <a:p>
            <a:r>
              <a:rPr lang="en-US" sz="2544" dirty="0"/>
              <a:t>+1:  vectors point in same directions</a:t>
            </a:r>
          </a:p>
          <a:p>
            <a:r>
              <a:rPr lang="en-US" sz="2544" dirty="0"/>
              <a:t>0: vectors are orthogonal</a:t>
            </a:r>
          </a:p>
          <a:p>
            <a:endParaRPr lang="en-US" sz="2544" dirty="0"/>
          </a:p>
          <a:p>
            <a:endParaRPr lang="en-US" sz="2544" dirty="0"/>
          </a:p>
          <a:p>
            <a:r>
              <a:rPr lang="en-US" dirty="0"/>
              <a:t>But since raw frequency values are non-negative, the cosine for term-term matrix vectors ranges from 0–1 </a:t>
            </a:r>
            <a:endParaRPr lang="en-US" sz="2544" dirty="0"/>
          </a:p>
          <a:p>
            <a:endParaRPr lang="en-US" sz="2544" dirty="0"/>
          </a:p>
          <a:p>
            <a:endParaRPr lang="en-US" dirty="0"/>
          </a:p>
          <a:p>
            <a:endParaRPr lang="en-US" dirty="0"/>
          </a:p>
        </p:txBody>
      </p:sp>
      <p:pic>
        <p:nvPicPr>
          <p:cNvPr id="5" name="Picture 4"/>
          <p:cNvPicPr>
            <a:picLocks noChangeAspect="1"/>
          </p:cNvPicPr>
          <p:nvPr/>
        </p:nvPicPr>
        <p:blipFill>
          <a:blip r:embed="rId3"/>
          <a:srcRect t="16666" b="16666"/>
          <a:stretch>
            <a:fillRect/>
          </a:stretch>
        </p:blipFill>
        <p:spPr bwMode="auto">
          <a:xfrm>
            <a:off x="6913802" y="2350445"/>
            <a:ext cx="3521092" cy="2347394"/>
          </a:xfrm>
          <a:prstGeom prst="rect">
            <a:avLst/>
          </a:prstGeom>
          <a:noFill/>
          <a:ln w="9525">
            <a:noFill/>
            <a:miter lim="800000"/>
            <a:headEnd/>
            <a:tailEnd/>
          </a:ln>
        </p:spPr>
      </p:pic>
      <p:sp>
        <p:nvSpPr>
          <p:cNvPr id="4" name="Rectangle 3">
            <a:extLst>
              <a:ext uri="{FF2B5EF4-FFF2-40B4-BE49-F238E27FC236}">
                <a16:creationId xmlns:a16="http://schemas.microsoft.com/office/drawing/2014/main" id="{8216F895-E222-F6D7-B46E-22AD5C0D63C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B802CB1-CE73-61BA-972C-A81587939D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0FDCE4F-8B50-FA53-ECF6-9B2DA48FB2A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28814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38865"/>
            <a:ext cx="10515600" cy="1325563"/>
          </a:xfrm>
        </p:spPr>
        <p:txBody>
          <a:bodyPr/>
          <a:lstStyle/>
          <a:p>
            <a:r>
              <a:rPr lang="en-US" dirty="0"/>
              <a:t>Cosine examples</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618748390"/>
              </p:ext>
            </p:extLst>
          </p:nvPr>
        </p:nvGraphicFramePr>
        <p:xfrm>
          <a:off x="6520045" y="2427714"/>
          <a:ext cx="3816410" cy="1453872"/>
        </p:xfrm>
        <a:graphic>
          <a:graphicData uri="http://schemas.openxmlformats.org/drawingml/2006/table">
            <a:tbl>
              <a:tblPr firstRow="1" bandRow="1">
                <a:tableStyleId>{5C22544A-7EE6-4342-B048-85BDC9FD1C3A}</a:tableStyleId>
              </a:tblPr>
              <a:tblGrid>
                <a:gridCol w="1354210">
                  <a:extLst>
                    <a:ext uri="{9D8B030D-6E8A-4147-A177-3AD203B41FA5}">
                      <a16:colId xmlns:a16="http://schemas.microsoft.com/office/drawing/2014/main" val="20000"/>
                    </a:ext>
                  </a:extLst>
                </a:gridCol>
                <a:gridCol w="619795">
                  <a:extLst>
                    <a:ext uri="{9D8B030D-6E8A-4147-A177-3AD203B41FA5}">
                      <a16:colId xmlns:a16="http://schemas.microsoft.com/office/drawing/2014/main" val="20001"/>
                    </a:ext>
                  </a:extLst>
                </a:gridCol>
                <a:gridCol w="691424">
                  <a:extLst>
                    <a:ext uri="{9D8B030D-6E8A-4147-A177-3AD203B41FA5}">
                      <a16:colId xmlns:a16="http://schemas.microsoft.com/office/drawing/2014/main" val="20002"/>
                    </a:ext>
                  </a:extLst>
                </a:gridCol>
                <a:gridCol w="1150981">
                  <a:extLst>
                    <a:ext uri="{9D8B030D-6E8A-4147-A177-3AD203B41FA5}">
                      <a16:colId xmlns:a16="http://schemas.microsoft.com/office/drawing/2014/main" val="20003"/>
                    </a:ext>
                  </a:extLst>
                </a:gridCol>
              </a:tblGrid>
              <a:tr h="363468">
                <a:tc>
                  <a:txBody>
                    <a:bodyPr/>
                    <a:lstStyle/>
                    <a:p>
                      <a:endParaRPr lang="en-US" sz="1900" dirty="0"/>
                    </a:p>
                  </a:txBody>
                  <a:tcPr marL="72694" marR="72694" marT="36346" marB="36346"/>
                </a:tc>
                <a:tc>
                  <a:txBody>
                    <a:bodyPr/>
                    <a:lstStyle/>
                    <a:p>
                      <a:r>
                        <a:rPr lang="en-US" sz="1900" dirty="0"/>
                        <a:t>pie</a:t>
                      </a:r>
                    </a:p>
                  </a:txBody>
                  <a:tcPr marL="72694" marR="72694" marT="36346" marB="36346"/>
                </a:tc>
                <a:tc>
                  <a:txBody>
                    <a:bodyPr/>
                    <a:lstStyle/>
                    <a:p>
                      <a:r>
                        <a:rPr lang="en-US" sz="1900" dirty="0"/>
                        <a:t>data</a:t>
                      </a:r>
                    </a:p>
                  </a:txBody>
                  <a:tcPr marL="72694" marR="72694" marT="36346" marB="36346"/>
                </a:tc>
                <a:tc>
                  <a:txBody>
                    <a:bodyPr/>
                    <a:lstStyle/>
                    <a:p>
                      <a:r>
                        <a:rPr lang="en-US" sz="1900" dirty="0"/>
                        <a:t>computer</a:t>
                      </a:r>
                    </a:p>
                  </a:txBody>
                  <a:tcPr marL="72694" marR="72694" marT="36346" marB="36346"/>
                </a:tc>
                <a:extLst>
                  <a:ext uri="{0D108BD9-81ED-4DB2-BD59-A6C34878D82A}">
                    <a16:rowId xmlns:a16="http://schemas.microsoft.com/office/drawing/2014/main" val="10000"/>
                  </a:ext>
                </a:extLst>
              </a:tr>
              <a:tr h="363468">
                <a:tc>
                  <a:txBody>
                    <a:bodyPr/>
                    <a:lstStyle/>
                    <a:p>
                      <a:r>
                        <a:rPr lang="en-US" sz="1900" dirty="0"/>
                        <a:t>cherry</a:t>
                      </a:r>
                    </a:p>
                  </a:txBody>
                  <a:tcPr marL="72694" marR="72694" marT="36346" marB="36346"/>
                </a:tc>
                <a:tc>
                  <a:txBody>
                    <a:bodyPr/>
                    <a:lstStyle/>
                    <a:p>
                      <a:r>
                        <a:rPr lang="en-US" sz="1900" dirty="0"/>
                        <a:t>442</a:t>
                      </a:r>
                    </a:p>
                  </a:txBody>
                  <a:tcPr marL="72694" marR="72694" marT="36346" marB="36346"/>
                </a:tc>
                <a:tc>
                  <a:txBody>
                    <a:bodyPr/>
                    <a:lstStyle/>
                    <a:p>
                      <a:r>
                        <a:rPr lang="en-US" sz="1900" dirty="0"/>
                        <a:t>8</a:t>
                      </a:r>
                    </a:p>
                  </a:txBody>
                  <a:tcPr marL="72694" marR="72694" marT="36346" marB="36346"/>
                </a:tc>
                <a:tc>
                  <a:txBody>
                    <a:bodyPr/>
                    <a:lstStyle/>
                    <a:p>
                      <a:r>
                        <a:rPr lang="en-US" sz="1900" dirty="0"/>
                        <a:t>2</a:t>
                      </a:r>
                    </a:p>
                  </a:txBody>
                  <a:tcPr marL="72694" marR="72694" marT="36346" marB="36346"/>
                </a:tc>
                <a:extLst>
                  <a:ext uri="{0D108BD9-81ED-4DB2-BD59-A6C34878D82A}">
                    <a16:rowId xmlns:a16="http://schemas.microsoft.com/office/drawing/2014/main" val="10001"/>
                  </a:ext>
                </a:extLst>
              </a:tr>
              <a:tr h="363468">
                <a:tc>
                  <a:txBody>
                    <a:bodyPr/>
                    <a:lstStyle/>
                    <a:p>
                      <a:r>
                        <a:rPr lang="en-US" sz="1900" dirty="0"/>
                        <a:t>digital</a:t>
                      </a:r>
                    </a:p>
                  </a:txBody>
                  <a:tcPr marL="72694" marR="72694" marT="36346" marB="36346"/>
                </a:tc>
                <a:tc>
                  <a:txBody>
                    <a:bodyPr/>
                    <a:lstStyle/>
                    <a:p>
                      <a:r>
                        <a:rPr lang="en-US" sz="1900" dirty="0"/>
                        <a:t>5</a:t>
                      </a:r>
                    </a:p>
                  </a:txBody>
                  <a:tcPr marL="72694" marR="72694" marT="36346" marB="36346"/>
                </a:tc>
                <a:tc>
                  <a:txBody>
                    <a:bodyPr/>
                    <a:lstStyle/>
                    <a:p>
                      <a:r>
                        <a:rPr lang="en-US" sz="1900" dirty="0"/>
                        <a:t>1683</a:t>
                      </a:r>
                    </a:p>
                  </a:txBody>
                  <a:tcPr marL="72694" marR="72694" marT="36346" marB="36346"/>
                </a:tc>
                <a:tc>
                  <a:txBody>
                    <a:bodyPr/>
                    <a:lstStyle/>
                    <a:p>
                      <a:r>
                        <a:rPr lang="en-US" sz="1900" dirty="0"/>
                        <a:t>1670</a:t>
                      </a:r>
                    </a:p>
                  </a:txBody>
                  <a:tcPr marL="72694" marR="72694" marT="36346" marB="36346"/>
                </a:tc>
                <a:extLst>
                  <a:ext uri="{0D108BD9-81ED-4DB2-BD59-A6C34878D82A}">
                    <a16:rowId xmlns:a16="http://schemas.microsoft.com/office/drawing/2014/main" val="10002"/>
                  </a:ext>
                </a:extLst>
              </a:tr>
              <a:tr h="363468">
                <a:tc>
                  <a:txBody>
                    <a:bodyPr/>
                    <a:lstStyle/>
                    <a:p>
                      <a:r>
                        <a:rPr lang="en-US" sz="1900" dirty="0"/>
                        <a:t>information</a:t>
                      </a:r>
                    </a:p>
                  </a:txBody>
                  <a:tcPr marL="72694" marR="72694" marT="36346" marB="36346"/>
                </a:tc>
                <a:tc>
                  <a:txBody>
                    <a:bodyPr/>
                    <a:lstStyle/>
                    <a:p>
                      <a:r>
                        <a:rPr lang="en-US" sz="1900" dirty="0"/>
                        <a:t>5</a:t>
                      </a:r>
                    </a:p>
                  </a:txBody>
                  <a:tcPr marL="72694" marR="72694" marT="36346" marB="36346"/>
                </a:tc>
                <a:tc>
                  <a:txBody>
                    <a:bodyPr/>
                    <a:lstStyle/>
                    <a:p>
                      <a:r>
                        <a:rPr lang="en-US" sz="1900" dirty="0"/>
                        <a:t>3982</a:t>
                      </a:r>
                    </a:p>
                  </a:txBody>
                  <a:tcPr marL="72694" marR="72694" marT="36346" marB="36346"/>
                </a:tc>
                <a:tc>
                  <a:txBody>
                    <a:bodyPr/>
                    <a:lstStyle/>
                    <a:p>
                      <a:r>
                        <a:rPr lang="en-US" sz="1900" dirty="0"/>
                        <a:t>3325</a:t>
                      </a:r>
                    </a:p>
                  </a:txBody>
                  <a:tcPr marL="72694" marR="72694" marT="36346" marB="36346"/>
                </a:tc>
                <a:extLst>
                  <a:ext uri="{0D108BD9-81ED-4DB2-BD59-A6C34878D82A}">
                    <a16:rowId xmlns:a16="http://schemas.microsoft.com/office/drawing/2014/main" val="10003"/>
                  </a:ext>
                </a:extLst>
              </a:tr>
            </a:tbl>
          </a:graphicData>
        </a:graphic>
      </p:graphicFrame>
      <p:graphicFrame>
        <p:nvGraphicFramePr>
          <p:cNvPr id="10" name="Content Placeholder 3"/>
          <p:cNvGraphicFramePr>
            <a:graphicFrameLocks noChangeAspect="1"/>
          </p:cNvGraphicFramePr>
          <p:nvPr>
            <p:extLst>
              <p:ext uri="{D42A27DB-BD31-4B8C-83A1-F6EECF244321}">
                <p14:modId xmlns:p14="http://schemas.microsoft.com/office/powerpoint/2010/main" val="891416251"/>
              </p:ext>
            </p:extLst>
          </p:nvPr>
        </p:nvGraphicFramePr>
        <p:xfrm>
          <a:off x="1668335" y="2523640"/>
          <a:ext cx="4317024" cy="994477"/>
        </p:xfrm>
        <a:graphic>
          <a:graphicData uri="http://schemas.openxmlformats.org/presentationml/2006/ole">
            <mc:AlternateContent xmlns:mc="http://schemas.openxmlformats.org/markup-compatibility/2006">
              <mc:Choice xmlns:v="urn:schemas-microsoft-com:vml" Requires="v">
                <p:oleObj name="Equation" r:id="rId3" imgW="2921000" imgH="673100" progId="Equation.3">
                  <p:embed/>
                </p:oleObj>
              </mc:Choice>
              <mc:Fallback>
                <p:oleObj name="Equation" r:id="rId3" imgW="2921000" imgH="673100" progId="Equation.3">
                  <p:embed/>
                  <p:pic>
                    <p:nvPicPr>
                      <p:cNvPr id="10" name="Content Placeholder 3"/>
                      <p:cNvPicPr>
                        <a:picLocks noChangeAspect="1" noChangeArrowheads="1"/>
                      </p:cNvPicPr>
                      <p:nvPr/>
                    </p:nvPicPr>
                    <p:blipFill>
                      <a:blip r:embed="rId4"/>
                      <a:srcRect/>
                      <a:stretch>
                        <a:fillRect/>
                      </a:stretch>
                    </p:blipFill>
                    <p:spPr bwMode="auto">
                      <a:xfrm>
                        <a:off x="1668335" y="2523640"/>
                        <a:ext cx="4317024" cy="994477"/>
                      </a:xfrm>
                      <a:prstGeom prst="rect">
                        <a:avLst/>
                      </a:prstGeom>
                      <a:noFill/>
                    </p:spPr>
                  </p:pic>
                </p:oleObj>
              </mc:Fallback>
            </mc:AlternateContent>
          </a:graphicData>
        </a:graphic>
      </p:graphicFrame>
      <p:pic>
        <p:nvPicPr>
          <p:cNvPr id="5" name="Picture 4">
            <a:extLst>
              <a:ext uri="{FF2B5EF4-FFF2-40B4-BE49-F238E27FC236}">
                <a16:creationId xmlns:a16="http://schemas.microsoft.com/office/drawing/2014/main" id="{F0937C0B-C150-4844-87D6-977C6E6585B3}"/>
              </a:ext>
            </a:extLst>
          </p:cNvPr>
          <p:cNvPicPr>
            <a:picLocks noChangeAspect="1"/>
          </p:cNvPicPr>
          <p:nvPr/>
        </p:nvPicPr>
        <p:blipFill rotWithShape="1">
          <a:blip r:embed="rId5">
            <a:extLst>
              <a:ext uri="{28A0092B-C50C-407E-A947-70E740481C1C}">
                <a14:useLocalDpi xmlns:a14="http://schemas.microsoft.com/office/drawing/2010/main" val="0"/>
              </a:ext>
            </a:extLst>
          </a:blip>
          <a:srcRect r="65366"/>
          <a:stretch/>
        </p:blipFill>
        <p:spPr>
          <a:xfrm>
            <a:off x="2158436" y="5105790"/>
            <a:ext cx="3106953" cy="765792"/>
          </a:xfrm>
          <a:prstGeom prst="rect">
            <a:avLst/>
          </a:prstGeom>
        </p:spPr>
      </p:pic>
      <p:pic>
        <p:nvPicPr>
          <p:cNvPr id="25" name="Picture 24">
            <a:extLst>
              <a:ext uri="{FF2B5EF4-FFF2-40B4-BE49-F238E27FC236}">
                <a16:creationId xmlns:a16="http://schemas.microsoft.com/office/drawing/2014/main" id="{AFF90E6A-513A-0648-8C3B-0813DAC706B0}"/>
              </a:ext>
            </a:extLst>
          </p:cNvPr>
          <p:cNvPicPr>
            <a:picLocks noChangeAspect="1"/>
          </p:cNvPicPr>
          <p:nvPr/>
        </p:nvPicPr>
        <p:blipFill rotWithShape="1">
          <a:blip r:embed="rId6">
            <a:extLst>
              <a:ext uri="{28A0092B-C50C-407E-A947-70E740481C1C}">
                <a14:useLocalDpi xmlns:a14="http://schemas.microsoft.com/office/drawing/2010/main" val="0"/>
              </a:ext>
            </a:extLst>
          </a:blip>
          <a:srcRect r="61565"/>
          <a:stretch/>
        </p:blipFill>
        <p:spPr>
          <a:xfrm>
            <a:off x="2158436" y="3675324"/>
            <a:ext cx="3336825" cy="763534"/>
          </a:xfrm>
          <a:prstGeom prst="rect">
            <a:avLst/>
          </a:prstGeom>
        </p:spPr>
      </p:pic>
      <p:pic>
        <p:nvPicPr>
          <p:cNvPr id="26" name="Picture 25">
            <a:extLst>
              <a:ext uri="{FF2B5EF4-FFF2-40B4-BE49-F238E27FC236}">
                <a16:creationId xmlns:a16="http://schemas.microsoft.com/office/drawing/2014/main" id="{8D5DFE6E-8C40-3244-B28B-FEDAD8994A54}"/>
              </a:ext>
            </a:extLst>
          </p:cNvPr>
          <p:cNvPicPr>
            <a:picLocks noChangeAspect="1"/>
          </p:cNvPicPr>
          <p:nvPr/>
        </p:nvPicPr>
        <p:blipFill rotWithShape="1">
          <a:blip r:embed="rId6">
            <a:extLst>
              <a:ext uri="{28A0092B-C50C-407E-A947-70E740481C1C}">
                <a14:useLocalDpi xmlns:a14="http://schemas.microsoft.com/office/drawing/2010/main" val="0"/>
              </a:ext>
            </a:extLst>
          </a:blip>
          <a:srcRect l="38536"/>
          <a:stretch/>
        </p:blipFill>
        <p:spPr>
          <a:xfrm>
            <a:off x="4428301" y="4328783"/>
            <a:ext cx="5605264" cy="802046"/>
          </a:xfrm>
          <a:prstGeom prst="rect">
            <a:avLst/>
          </a:prstGeom>
        </p:spPr>
      </p:pic>
      <p:pic>
        <p:nvPicPr>
          <p:cNvPr id="27" name="Picture 26">
            <a:extLst>
              <a:ext uri="{FF2B5EF4-FFF2-40B4-BE49-F238E27FC236}">
                <a16:creationId xmlns:a16="http://schemas.microsoft.com/office/drawing/2014/main" id="{8CFC8552-69D2-304E-91BE-7A5B7F77A16C}"/>
              </a:ext>
            </a:extLst>
          </p:cNvPr>
          <p:cNvPicPr>
            <a:picLocks noChangeAspect="1"/>
          </p:cNvPicPr>
          <p:nvPr/>
        </p:nvPicPr>
        <p:blipFill rotWithShape="1">
          <a:blip r:embed="rId5">
            <a:extLst>
              <a:ext uri="{28A0092B-C50C-407E-A947-70E740481C1C}">
                <a14:useLocalDpi xmlns:a14="http://schemas.microsoft.com/office/drawing/2010/main" val="0"/>
              </a:ext>
            </a:extLst>
          </a:blip>
          <a:srcRect l="35992"/>
          <a:stretch/>
        </p:blipFill>
        <p:spPr>
          <a:xfrm>
            <a:off x="3365148" y="5797761"/>
            <a:ext cx="6309793" cy="841517"/>
          </a:xfrm>
          <a:prstGeom prst="rect">
            <a:avLst/>
          </a:prstGeom>
        </p:spPr>
      </p:pic>
      <p:sp>
        <p:nvSpPr>
          <p:cNvPr id="3" name="Rectangle 2">
            <a:extLst>
              <a:ext uri="{FF2B5EF4-FFF2-40B4-BE49-F238E27FC236}">
                <a16:creationId xmlns:a16="http://schemas.microsoft.com/office/drawing/2014/main" id="{C81B2E15-2B9E-65E8-ADD5-9EEFEF0849E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B3B93B4B-55D8-8BA0-5291-AD0F8A596D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017AC34E-D0F6-48B5-D434-040DE931D577}"/>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227808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C1098-6E16-1E45-BAEF-458E5DA5FF58}"/>
              </a:ext>
            </a:extLst>
          </p:cNvPr>
          <p:cNvSpPr>
            <a:spLocks noGrp="1"/>
          </p:cNvSpPr>
          <p:nvPr>
            <p:ph type="title"/>
          </p:nvPr>
        </p:nvSpPr>
        <p:spPr>
          <a:xfrm>
            <a:off x="2097857" y="1066461"/>
            <a:ext cx="7996286" cy="721208"/>
          </a:xfrm>
        </p:spPr>
        <p:txBody>
          <a:bodyPr>
            <a:normAutofit fontScale="90000"/>
          </a:bodyPr>
          <a:lstStyle/>
          <a:p>
            <a:r>
              <a:rPr lang="en-US" dirty="0"/>
              <a:t>Visualizing cosines </a:t>
            </a:r>
            <a:br>
              <a:rPr lang="en-US" dirty="0"/>
            </a:br>
            <a:r>
              <a:rPr lang="en-US" dirty="0"/>
              <a:t>(well, angles)</a:t>
            </a:r>
          </a:p>
        </p:txBody>
      </p:sp>
      <p:pic>
        <p:nvPicPr>
          <p:cNvPr id="5" name="Content Placeholder 4">
            <a:extLst>
              <a:ext uri="{FF2B5EF4-FFF2-40B4-BE49-F238E27FC236}">
                <a16:creationId xmlns:a16="http://schemas.microsoft.com/office/drawing/2014/main" id="{D20D0F5D-49EF-864D-B2EF-D35EDB62980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101896" y="2385876"/>
            <a:ext cx="8308854" cy="3276256"/>
          </a:xfrm>
        </p:spPr>
      </p:pic>
      <p:sp>
        <p:nvSpPr>
          <p:cNvPr id="3" name="Rectangle 2">
            <a:extLst>
              <a:ext uri="{FF2B5EF4-FFF2-40B4-BE49-F238E27FC236}">
                <a16:creationId xmlns:a16="http://schemas.microsoft.com/office/drawing/2014/main" id="{06820538-F3BD-7E20-CB0B-46C26BBA77C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761219E-E7F5-C0AF-EE9C-40ADCA52CC4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981AD88-38FE-DC27-CD30-C834B3F07EB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67126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51B1F91-4FB2-92F8-94D0-EE4B3D8A2E3A}"/>
              </a:ext>
            </a:extLst>
          </p:cNvPr>
          <p:cNvPicPr>
            <a:picLocks noChangeAspect="1"/>
          </p:cNvPicPr>
          <p:nvPr/>
        </p:nvPicPr>
        <p:blipFill>
          <a:blip r:embed="rId2"/>
          <a:stretch>
            <a:fillRect/>
          </a:stretch>
        </p:blipFill>
        <p:spPr>
          <a:xfrm>
            <a:off x="2885604" y="753039"/>
            <a:ext cx="7053733" cy="4973450"/>
          </a:xfrm>
          <a:prstGeom prst="rect">
            <a:avLst/>
          </a:prstGeom>
        </p:spPr>
      </p:pic>
      <p:sp>
        <p:nvSpPr>
          <p:cNvPr id="6" name="TextBox 5">
            <a:extLst>
              <a:ext uri="{FF2B5EF4-FFF2-40B4-BE49-F238E27FC236}">
                <a16:creationId xmlns:a16="http://schemas.microsoft.com/office/drawing/2014/main" id="{9FF39479-1AB5-B4B7-EB84-E3A721941A40}"/>
              </a:ext>
            </a:extLst>
          </p:cNvPr>
          <p:cNvSpPr txBox="1"/>
          <p:nvPr/>
        </p:nvSpPr>
        <p:spPr>
          <a:xfrm>
            <a:off x="1290917" y="5831777"/>
            <a:ext cx="10775577" cy="369332"/>
          </a:xfrm>
          <a:prstGeom prst="rect">
            <a:avLst/>
          </a:prstGeom>
          <a:noFill/>
        </p:spPr>
        <p:txBody>
          <a:bodyPr wrap="square">
            <a:spAutoFit/>
          </a:bodyPr>
          <a:lstStyle/>
          <a:p>
            <a:r>
              <a:rPr lang="en-US" b="0" i="0" dirty="0">
                <a:solidFill>
                  <a:srgbClr val="000000"/>
                </a:solidFill>
                <a:effectLst/>
                <a:latin typeface="Oxygen" panose="020F0502020204030204" pitchFamily="2" charset="0"/>
              </a:rPr>
              <a:t>As you can see, all three documents are connected by a common theme – the game of Cricket.</a:t>
            </a:r>
            <a:endParaRPr lang="en-US" dirty="0"/>
          </a:p>
        </p:txBody>
      </p:sp>
      <p:sp>
        <p:nvSpPr>
          <p:cNvPr id="7" name="Rectangle 6">
            <a:extLst>
              <a:ext uri="{FF2B5EF4-FFF2-40B4-BE49-F238E27FC236}">
                <a16:creationId xmlns:a16="http://schemas.microsoft.com/office/drawing/2014/main" id="{03FED832-97B7-7568-2192-2F3E7A420DA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4AA06598-C384-858F-A9CF-1C8FB14DDBD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59C96450-0E19-ABC3-9746-B4871B2B896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466603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4D9760A-9E5A-F9DA-AD39-CC832903DBF0}"/>
              </a:ext>
            </a:extLst>
          </p:cNvPr>
          <p:cNvPicPr>
            <a:picLocks noChangeAspect="1"/>
          </p:cNvPicPr>
          <p:nvPr/>
        </p:nvPicPr>
        <p:blipFill>
          <a:blip r:embed="rId2"/>
          <a:stretch>
            <a:fillRect/>
          </a:stretch>
        </p:blipFill>
        <p:spPr>
          <a:xfrm>
            <a:off x="2626178" y="710190"/>
            <a:ext cx="6449707" cy="5782496"/>
          </a:xfrm>
          <a:prstGeom prst="rect">
            <a:avLst/>
          </a:prstGeom>
        </p:spPr>
      </p:pic>
      <p:sp>
        <p:nvSpPr>
          <p:cNvPr id="4" name="Rectangle 3">
            <a:extLst>
              <a:ext uri="{FF2B5EF4-FFF2-40B4-BE49-F238E27FC236}">
                <a16:creationId xmlns:a16="http://schemas.microsoft.com/office/drawing/2014/main" id="{3C4F8800-BF95-3D5E-85DC-648751FE663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EBEC768-310A-9B68-5561-58B32C7019B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D6A1C0C-2D05-55F2-D354-6325F00D4E4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564928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DF3CC0-B825-33A8-57B1-19638B01A9BC}"/>
              </a:ext>
            </a:extLst>
          </p:cNvPr>
          <p:cNvSpPr txBox="1"/>
          <p:nvPr/>
        </p:nvSpPr>
        <p:spPr>
          <a:xfrm>
            <a:off x="753035" y="976715"/>
            <a:ext cx="10614211" cy="954107"/>
          </a:xfrm>
          <a:prstGeom prst="rect">
            <a:avLst/>
          </a:prstGeom>
          <a:noFill/>
        </p:spPr>
        <p:txBody>
          <a:bodyPr wrap="square">
            <a:spAutoFit/>
          </a:bodyPr>
          <a:lstStyle/>
          <a:p>
            <a:r>
              <a:rPr lang="en-US" sz="2800" b="0" i="0" dirty="0">
                <a:solidFill>
                  <a:srgbClr val="404040"/>
                </a:solidFill>
                <a:effectLst/>
                <a:latin typeface="-apple-system"/>
              </a:rPr>
              <a:t>Let’s see the example of how to calculate the cosine similarity between two text document.</a:t>
            </a:r>
            <a:endParaRPr lang="en-US" sz="2800" dirty="0"/>
          </a:p>
        </p:txBody>
      </p:sp>
      <p:pic>
        <p:nvPicPr>
          <p:cNvPr id="5" name="Picture 4">
            <a:extLst>
              <a:ext uri="{FF2B5EF4-FFF2-40B4-BE49-F238E27FC236}">
                <a16:creationId xmlns:a16="http://schemas.microsoft.com/office/drawing/2014/main" id="{CD5CD3DE-4E94-5486-5BB6-09E60C1EE7FC}"/>
              </a:ext>
            </a:extLst>
          </p:cNvPr>
          <p:cNvPicPr>
            <a:picLocks noChangeAspect="1"/>
          </p:cNvPicPr>
          <p:nvPr/>
        </p:nvPicPr>
        <p:blipFill>
          <a:blip r:embed="rId2"/>
          <a:stretch>
            <a:fillRect/>
          </a:stretch>
        </p:blipFill>
        <p:spPr>
          <a:xfrm>
            <a:off x="753034" y="1874226"/>
            <a:ext cx="10901081" cy="4260321"/>
          </a:xfrm>
          <a:prstGeom prst="rect">
            <a:avLst/>
          </a:prstGeom>
        </p:spPr>
      </p:pic>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148772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C7ADFCF2-770A-2648-83F3-9F23D3953D2E}"/>
              </a:ext>
            </a:extLst>
          </p:cNvPr>
          <p:cNvPicPr>
            <a:picLocks noChangeAspect="1"/>
          </p:cNvPicPr>
          <p:nvPr/>
        </p:nvPicPr>
        <p:blipFill>
          <a:blip r:embed="rId3"/>
          <a:stretch>
            <a:fillRect/>
          </a:stretch>
        </p:blipFill>
        <p:spPr>
          <a:xfrm>
            <a:off x="2626178" y="568391"/>
            <a:ext cx="8561292" cy="5113436"/>
          </a:xfrm>
          <a:prstGeom prst="rect">
            <a:avLst/>
          </a:prstGeom>
        </p:spPr>
      </p:pic>
      <p:sp>
        <p:nvSpPr>
          <p:cNvPr id="7" name="TextBox 6">
            <a:extLst>
              <a:ext uri="{FF2B5EF4-FFF2-40B4-BE49-F238E27FC236}">
                <a16:creationId xmlns:a16="http://schemas.microsoft.com/office/drawing/2014/main" id="{FE1C5271-3396-ACB9-B9C4-36FA1071FFF5}"/>
              </a:ext>
            </a:extLst>
          </p:cNvPr>
          <p:cNvSpPr txBox="1"/>
          <p:nvPr/>
        </p:nvSpPr>
        <p:spPr>
          <a:xfrm>
            <a:off x="676834" y="5722402"/>
            <a:ext cx="10338495" cy="646331"/>
          </a:xfrm>
          <a:prstGeom prst="rect">
            <a:avLst/>
          </a:prstGeom>
          <a:noFill/>
        </p:spPr>
        <p:txBody>
          <a:bodyPr wrap="square">
            <a:spAutoFit/>
          </a:bodyPr>
          <a:lstStyle/>
          <a:p>
            <a:r>
              <a:rPr lang="en-US" b="0" i="0" dirty="0">
                <a:solidFill>
                  <a:srgbClr val="404040"/>
                </a:solidFill>
                <a:effectLst/>
                <a:latin typeface="-apple-system"/>
              </a:rPr>
              <a:t>The </a:t>
            </a:r>
            <a:r>
              <a:rPr lang="en-US" b="1" i="0" dirty="0">
                <a:solidFill>
                  <a:srgbClr val="404040"/>
                </a:solidFill>
                <a:effectLst/>
                <a:latin typeface="-apple-system"/>
              </a:rPr>
              <a:t>Cosine Similarity</a:t>
            </a:r>
            <a:r>
              <a:rPr lang="en-US" b="0" i="0" dirty="0">
                <a:solidFill>
                  <a:srgbClr val="404040"/>
                </a:solidFill>
                <a:effectLst/>
                <a:latin typeface="-apple-system"/>
              </a:rPr>
              <a:t> is a better metric than </a:t>
            </a:r>
            <a:r>
              <a:rPr lang="en-US" b="1" i="1" dirty="0">
                <a:solidFill>
                  <a:srgbClr val="404040"/>
                </a:solidFill>
                <a:effectLst/>
                <a:latin typeface="-apple-system"/>
              </a:rPr>
              <a:t>Euclidean distance</a:t>
            </a:r>
            <a:r>
              <a:rPr lang="en-US" b="0" i="0" dirty="0">
                <a:solidFill>
                  <a:srgbClr val="404040"/>
                </a:solidFill>
                <a:effectLst/>
                <a:latin typeface="-apple-system"/>
              </a:rPr>
              <a:t> because if the two text document far apart by </a:t>
            </a:r>
            <a:r>
              <a:rPr lang="en-US" b="0" i="1" dirty="0">
                <a:solidFill>
                  <a:srgbClr val="404040"/>
                </a:solidFill>
                <a:effectLst/>
                <a:latin typeface="-apple-system"/>
              </a:rPr>
              <a:t>Euclidean </a:t>
            </a:r>
            <a:r>
              <a:rPr lang="en-US" b="0" i="0" dirty="0">
                <a:solidFill>
                  <a:srgbClr val="404040"/>
                </a:solidFill>
                <a:effectLst/>
                <a:latin typeface="-apple-system"/>
              </a:rPr>
              <a:t>distance, there are still chances that they are close to each other in terms of their context.</a:t>
            </a:r>
            <a:endParaRPr lang="en-US" dirty="0"/>
          </a:p>
        </p:txBody>
      </p:sp>
    </p:spTree>
    <p:extLst>
      <p:ext uri="{BB962C8B-B14F-4D97-AF65-F5344CB8AC3E}">
        <p14:creationId xmlns:p14="http://schemas.microsoft.com/office/powerpoint/2010/main" val="12486732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B70ECD45-5682-2EB8-3A28-6068C89C57C5}"/>
              </a:ext>
            </a:extLst>
          </p:cNvPr>
          <p:cNvSpPr>
            <a:spLocks noChangeArrowheads="1"/>
          </p:cNvSpPr>
          <p:nvPr/>
        </p:nvSpPr>
        <p:spPr bwMode="auto">
          <a:xfrm>
            <a:off x="262267" y="1542195"/>
            <a:ext cx="11667465" cy="274113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1" i="0" u="none" strike="noStrike" cap="none" normalizeH="0" baseline="0" dirty="0">
                <a:ln>
                  <a:noFill/>
                </a:ln>
                <a:solidFill>
                  <a:srgbClr val="404040"/>
                </a:solidFill>
                <a:effectLst/>
                <a:latin typeface="-apple-system"/>
              </a:rPr>
              <a:t>Compute Cosine Similarity in Python</a:t>
            </a: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sz="2400" b="0" i="0" u="none" strike="noStrike" cap="none" normalizeH="0" baseline="0" dirty="0">
                <a:ln>
                  <a:noFill/>
                </a:ln>
                <a:solidFill>
                  <a:srgbClr val="404040"/>
                </a:solidFill>
                <a:effectLst/>
                <a:latin typeface="-apple-system"/>
              </a:rPr>
              <a:t>Let’s compute the Cosine similarity between two text document and observe how it works.</a:t>
            </a:r>
            <a:endParaRPr kumimoji="0" lang="en-US" alt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sz="2400" b="0" i="0" u="none" strike="noStrike" cap="none" normalizeH="0" baseline="0" dirty="0">
                <a:ln>
                  <a:noFill/>
                </a:ln>
                <a:solidFill>
                  <a:srgbClr val="404040"/>
                </a:solidFill>
                <a:effectLst/>
                <a:latin typeface="-apple-system"/>
              </a:rPr>
              <a:t>The common way to compute the Cosine similarity is to first we need to count the word occurrence in each document. To count the word occurrence in each document, we can use </a:t>
            </a:r>
            <a:r>
              <a:rPr kumimoji="0" lang="en-US" altLang="en-US" sz="2400" b="1" i="0" u="none" strike="noStrike" cap="none" normalizeH="0" baseline="0" dirty="0" err="1">
                <a:ln>
                  <a:noFill/>
                </a:ln>
                <a:solidFill>
                  <a:srgbClr val="404040"/>
                </a:solidFill>
                <a:effectLst/>
                <a:latin typeface="-apple-system"/>
              </a:rPr>
              <a:t>CountVectorizer</a:t>
            </a:r>
            <a:r>
              <a:rPr kumimoji="0" lang="en-US" altLang="en-US" sz="2400" b="0" i="0" u="none" strike="noStrike" cap="none" normalizeH="0" baseline="0" dirty="0">
                <a:ln>
                  <a:noFill/>
                </a:ln>
                <a:solidFill>
                  <a:srgbClr val="404040"/>
                </a:solidFill>
                <a:effectLst/>
                <a:latin typeface="-apple-system"/>
              </a:rPr>
              <a:t> or </a:t>
            </a:r>
            <a:r>
              <a:rPr kumimoji="0" lang="en-US" altLang="en-US" sz="2400" b="1" i="0" u="none" strike="noStrike" cap="none" normalizeH="0" baseline="0" dirty="0" err="1">
                <a:ln>
                  <a:noFill/>
                </a:ln>
                <a:solidFill>
                  <a:srgbClr val="404040"/>
                </a:solidFill>
                <a:effectLst/>
                <a:latin typeface="-apple-system"/>
              </a:rPr>
              <a:t>TfidfVectorizer</a:t>
            </a:r>
            <a:r>
              <a:rPr kumimoji="0" lang="en-US" altLang="en-US" sz="2400" b="1" i="0" u="none" strike="noStrike" cap="none" normalizeH="0" baseline="0" dirty="0">
                <a:ln>
                  <a:noFill/>
                </a:ln>
                <a:solidFill>
                  <a:srgbClr val="404040"/>
                </a:solidFill>
                <a:effectLst/>
                <a:latin typeface="-apple-system"/>
              </a:rPr>
              <a:t> </a:t>
            </a:r>
            <a:r>
              <a:rPr kumimoji="0" lang="en-US" altLang="en-US" sz="2400" b="0" i="0" u="none" strike="noStrike" cap="none" normalizeH="0" baseline="0" dirty="0">
                <a:ln>
                  <a:noFill/>
                </a:ln>
                <a:solidFill>
                  <a:srgbClr val="404040"/>
                </a:solidFill>
                <a:effectLst/>
                <a:latin typeface="-apple-system"/>
              </a:rPr>
              <a:t>functions that are provided by Scikit-Learn library.</a:t>
            </a:r>
            <a:endParaRPr kumimoji="0" lang="en-US" altLang="en-US" sz="2000" b="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17073241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19C96A0-6074-6896-1326-6432408967BA}"/>
              </a:ext>
            </a:extLst>
          </p:cNvPr>
          <p:cNvSpPr txBox="1"/>
          <p:nvPr/>
        </p:nvSpPr>
        <p:spPr>
          <a:xfrm>
            <a:off x="922019" y="1155868"/>
            <a:ext cx="11089549" cy="830997"/>
          </a:xfrm>
          <a:prstGeom prst="rect">
            <a:avLst/>
          </a:prstGeom>
          <a:noFill/>
        </p:spPr>
        <p:txBody>
          <a:bodyPr wrap="square">
            <a:spAutoFit/>
          </a:bodyPr>
          <a:lstStyle/>
          <a:p>
            <a:pPr algn="l"/>
            <a:r>
              <a:rPr lang="en-US" sz="2400" b="1" i="0" dirty="0">
                <a:solidFill>
                  <a:srgbClr val="404040"/>
                </a:solidFill>
                <a:effectLst/>
                <a:latin typeface="-apple-system"/>
              </a:rPr>
              <a:t>Define the Data</a:t>
            </a:r>
          </a:p>
          <a:p>
            <a:pPr algn="l"/>
            <a:r>
              <a:rPr lang="en-US" sz="2400" b="0" i="0" dirty="0">
                <a:solidFill>
                  <a:srgbClr val="404040"/>
                </a:solidFill>
                <a:effectLst/>
                <a:latin typeface="-apple-system"/>
              </a:rPr>
              <a:t>Let’s define the sample text documents and apply </a:t>
            </a:r>
            <a:r>
              <a:rPr lang="en-US" sz="2400" b="0" i="0" dirty="0" err="1">
                <a:solidFill>
                  <a:srgbClr val="404040"/>
                </a:solidFill>
                <a:effectLst/>
                <a:latin typeface="-apple-system"/>
              </a:rPr>
              <a:t>CountVectorizer</a:t>
            </a:r>
            <a:r>
              <a:rPr lang="en-US" sz="2400" b="0" i="0" dirty="0">
                <a:solidFill>
                  <a:srgbClr val="404040"/>
                </a:solidFill>
                <a:effectLst/>
                <a:latin typeface="-apple-system"/>
              </a:rPr>
              <a:t> on it.</a:t>
            </a:r>
          </a:p>
        </p:txBody>
      </p:sp>
      <p:pic>
        <p:nvPicPr>
          <p:cNvPr id="5" name="Picture 4">
            <a:extLst>
              <a:ext uri="{FF2B5EF4-FFF2-40B4-BE49-F238E27FC236}">
                <a16:creationId xmlns:a16="http://schemas.microsoft.com/office/drawing/2014/main" id="{D9A604B8-E575-EBB0-E7CE-CD4F53609D86}"/>
              </a:ext>
            </a:extLst>
          </p:cNvPr>
          <p:cNvPicPr>
            <a:picLocks noChangeAspect="1"/>
          </p:cNvPicPr>
          <p:nvPr/>
        </p:nvPicPr>
        <p:blipFill>
          <a:blip r:embed="rId3"/>
          <a:stretch>
            <a:fillRect/>
          </a:stretch>
        </p:blipFill>
        <p:spPr>
          <a:xfrm>
            <a:off x="1082992" y="2787074"/>
            <a:ext cx="9324975" cy="1666875"/>
          </a:xfrm>
          <a:prstGeom prst="rect">
            <a:avLst/>
          </a:prstGeom>
        </p:spPr>
      </p:pic>
    </p:spTree>
    <p:extLst>
      <p:ext uri="{BB962C8B-B14F-4D97-AF65-F5344CB8AC3E}">
        <p14:creationId xmlns:p14="http://schemas.microsoft.com/office/powerpoint/2010/main" val="446132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F8318C01-7FAE-6848-B0D5-9ADFC99F10B0}"/>
              </a:ext>
            </a:extLst>
          </p:cNvPr>
          <p:cNvPicPr>
            <a:picLocks noChangeAspect="1"/>
          </p:cNvPicPr>
          <p:nvPr/>
        </p:nvPicPr>
        <p:blipFill>
          <a:blip r:embed="rId3"/>
          <a:stretch>
            <a:fillRect/>
          </a:stretch>
        </p:blipFill>
        <p:spPr>
          <a:xfrm>
            <a:off x="84068" y="1155869"/>
            <a:ext cx="12023864" cy="4880490"/>
          </a:xfrm>
          <a:prstGeom prst="rect">
            <a:avLst/>
          </a:prstGeom>
        </p:spPr>
      </p:pic>
    </p:spTree>
    <p:extLst>
      <p:ext uri="{BB962C8B-B14F-4D97-AF65-F5344CB8AC3E}">
        <p14:creationId xmlns:p14="http://schemas.microsoft.com/office/powerpoint/2010/main" val="42562698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4B0F6D3-4A2C-B154-F5DE-5E609998AE89}"/>
              </a:ext>
            </a:extLst>
          </p:cNvPr>
          <p:cNvSpPr txBox="1"/>
          <p:nvPr/>
        </p:nvSpPr>
        <p:spPr>
          <a:xfrm>
            <a:off x="411480" y="1155869"/>
            <a:ext cx="11658600" cy="1200329"/>
          </a:xfrm>
          <a:prstGeom prst="rect">
            <a:avLst/>
          </a:prstGeom>
          <a:noFill/>
        </p:spPr>
        <p:txBody>
          <a:bodyPr wrap="square">
            <a:spAutoFit/>
          </a:bodyPr>
          <a:lstStyle/>
          <a:p>
            <a:pPr algn="l"/>
            <a:r>
              <a:rPr lang="en-US" sz="2400" b="0" i="0" dirty="0">
                <a:solidFill>
                  <a:srgbClr val="404040"/>
                </a:solidFill>
                <a:effectLst/>
                <a:latin typeface="-apple-system"/>
              </a:rPr>
              <a:t>The generated vector matrix is a sparse matrix, that is not printed here. Let’s convert it to </a:t>
            </a:r>
            <a:r>
              <a:rPr lang="en-US" sz="2400" b="0" i="0" dirty="0" err="1">
                <a:solidFill>
                  <a:srgbClr val="404040"/>
                </a:solidFill>
                <a:effectLst/>
                <a:latin typeface="-apple-system"/>
              </a:rPr>
              <a:t>numpy</a:t>
            </a:r>
            <a:r>
              <a:rPr lang="en-US" sz="2400" b="0" i="0" dirty="0">
                <a:solidFill>
                  <a:srgbClr val="404040"/>
                </a:solidFill>
                <a:effectLst/>
                <a:latin typeface="-apple-system"/>
              </a:rPr>
              <a:t> array and display it with the token word.</a:t>
            </a:r>
          </a:p>
          <a:p>
            <a:pPr algn="l"/>
            <a:r>
              <a:rPr lang="en-US" sz="2400" b="0" i="0" dirty="0">
                <a:solidFill>
                  <a:srgbClr val="404040"/>
                </a:solidFill>
                <a:effectLst/>
                <a:latin typeface="-apple-system"/>
              </a:rPr>
              <a:t>Here, is the unique tokens list found in the data.</a:t>
            </a:r>
          </a:p>
        </p:txBody>
      </p:sp>
      <p:pic>
        <p:nvPicPr>
          <p:cNvPr id="5" name="Picture 4">
            <a:extLst>
              <a:ext uri="{FF2B5EF4-FFF2-40B4-BE49-F238E27FC236}">
                <a16:creationId xmlns:a16="http://schemas.microsoft.com/office/drawing/2014/main" id="{B75FD9FA-64AA-0891-41DF-4CB9BDA472C0}"/>
              </a:ext>
            </a:extLst>
          </p:cNvPr>
          <p:cNvPicPr>
            <a:picLocks noChangeAspect="1"/>
          </p:cNvPicPr>
          <p:nvPr/>
        </p:nvPicPr>
        <p:blipFill>
          <a:blip r:embed="rId3"/>
          <a:stretch>
            <a:fillRect/>
          </a:stretch>
        </p:blipFill>
        <p:spPr>
          <a:xfrm>
            <a:off x="411479" y="2632710"/>
            <a:ext cx="11071641" cy="2762250"/>
          </a:xfrm>
          <a:prstGeom prst="rect">
            <a:avLst/>
          </a:prstGeom>
        </p:spPr>
      </p:pic>
    </p:spTree>
    <p:extLst>
      <p:ext uri="{BB962C8B-B14F-4D97-AF65-F5344CB8AC3E}">
        <p14:creationId xmlns:p14="http://schemas.microsoft.com/office/powerpoint/2010/main" val="27210687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905D3F2-B78E-7FF2-0D76-002003220B47}"/>
              </a:ext>
            </a:extLst>
          </p:cNvPr>
          <p:cNvSpPr txBox="1"/>
          <p:nvPr/>
        </p:nvSpPr>
        <p:spPr>
          <a:xfrm>
            <a:off x="358139" y="1155869"/>
            <a:ext cx="11522685" cy="830997"/>
          </a:xfrm>
          <a:prstGeom prst="rect">
            <a:avLst/>
          </a:prstGeom>
          <a:noFill/>
        </p:spPr>
        <p:txBody>
          <a:bodyPr wrap="square">
            <a:spAutoFit/>
          </a:bodyPr>
          <a:lstStyle/>
          <a:p>
            <a:r>
              <a:rPr lang="en-US" sz="2400" b="0" i="0" dirty="0">
                <a:solidFill>
                  <a:srgbClr val="404040"/>
                </a:solidFill>
                <a:effectLst/>
                <a:latin typeface="-apple-system"/>
              </a:rPr>
              <a:t>Convert sparse vector matrix to </a:t>
            </a:r>
            <a:r>
              <a:rPr lang="en-US" sz="2400" b="0" i="0" dirty="0" err="1">
                <a:solidFill>
                  <a:srgbClr val="404040"/>
                </a:solidFill>
                <a:effectLst/>
                <a:latin typeface="-apple-system"/>
              </a:rPr>
              <a:t>numpy</a:t>
            </a:r>
            <a:r>
              <a:rPr lang="en-US" sz="2400" b="0" i="0" dirty="0">
                <a:solidFill>
                  <a:srgbClr val="404040"/>
                </a:solidFill>
                <a:effectLst/>
                <a:latin typeface="-apple-system"/>
              </a:rPr>
              <a:t> array to visualize the vectorized data of doc_1 and doc_2.</a:t>
            </a:r>
            <a:endParaRPr lang="en-US" sz="2400" dirty="0"/>
          </a:p>
        </p:txBody>
      </p:sp>
      <p:pic>
        <p:nvPicPr>
          <p:cNvPr id="5" name="Picture 4">
            <a:extLst>
              <a:ext uri="{FF2B5EF4-FFF2-40B4-BE49-F238E27FC236}">
                <a16:creationId xmlns:a16="http://schemas.microsoft.com/office/drawing/2014/main" id="{05169D0D-63CD-75C6-2143-FC2879A7F164}"/>
              </a:ext>
            </a:extLst>
          </p:cNvPr>
          <p:cNvPicPr>
            <a:picLocks noChangeAspect="1"/>
          </p:cNvPicPr>
          <p:nvPr/>
        </p:nvPicPr>
        <p:blipFill>
          <a:blip r:embed="rId3"/>
          <a:stretch>
            <a:fillRect/>
          </a:stretch>
        </p:blipFill>
        <p:spPr>
          <a:xfrm>
            <a:off x="358139" y="2232212"/>
            <a:ext cx="11839179" cy="2866073"/>
          </a:xfrm>
          <a:prstGeom prst="rect">
            <a:avLst/>
          </a:prstGeom>
        </p:spPr>
      </p:pic>
    </p:spTree>
    <p:extLst>
      <p:ext uri="{BB962C8B-B14F-4D97-AF65-F5344CB8AC3E}">
        <p14:creationId xmlns:p14="http://schemas.microsoft.com/office/powerpoint/2010/main" val="355339576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740925" y="6157045"/>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69A71C8D-3F03-649C-E4A9-B66D7C202BED}"/>
              </a:ext>
            </a:extLst>
          </p:cNvPr>
          <p:cNvSpPr txBox="1"/>
          <p:nvPr/>
        </p:nvSpPr>
        <p:spPr>
          <a:xfrm>
            <a:off x="2626178" y="617697"/>
            <a:ext cx="8252461" cy="830997"/>
          </a:xfrm>
          <a:prstGeom prst="rect">
            <a:avLst/>
          </a:prstGeom>
          <a:noFill/>
        </p:spPr>
        <p:txBody>
          <a:bodyPr wrap="square">
            <a:spAutoFit/>
          </a:bodyPr>
          <a:lstStyle/>
          <a:p>
            <a:r>
              <a:rPr lang="en-US" sz="2400" b="0" i="0" dirty="0">
                <a:solidFill>
                  <a:srgbClr val="404040"/>
                </a:solidFill>
                <a:effectLst/>
                <a:latin typeface="-apple-system"/>
              </a:rPr>
              <a:t>Let’s create the pandas </a:t>
            </a:r>
            <a:r>
              <a:rPr lang="en-US" sz="2400" b="0" i="0" dirty="0" err="1">
                <a:solidFill>
                  <a:srgbClr val="404040"/>
                </a:solidFill>
                <a:effectLst/>
                <a:latin typeface="-apple-system"/>
              </a:rPr>
              <a:t>DataFrame</a:t>
            </a:r>
            <a:r>
              <a:rPr lang="en-US" sz="2400" b="0" i="0" dirty="0">
                <a:solidFill>
                  <a:srgbClr val="404040"/>
                </a:solidFill>
                <a:effectLst/>
                <a:latin typeface="-apple-system"/>
              </a:rPr>
              <a:t> to make a clear visualization of vectorize data along with tokens.</a:t>
            </a:r>
            <a:endParaRPr lang="en-US" sz="2400" dirty="0"/>
          </a:p>
        </p:txBody>
      </p:sp>
      <p:pic>
        <p:nvPicPr>
          <p:cNvPr id="6" name="Picture 5">
            <a:extLst>
              <a:ext uri="{FF2B5EF4-FFF2-40B4-BE49-F238E27FC236}">
                <a16:creationId xmlns:a16="http://schemas.microsoft.com/office/drawing/2014/main" id="{42561329-698C-DABC-FCFF-132B52508106}"/>
              </a:ext>
            </a:extLst>
          </p:cNvPr>
          <p:cNvPicPr>
            <a:picLocks noChangeAspect="1"/>
          </p:cNvPicPr>
          <p:nvPr/>
        </p:nvPicPr>
        <p:blipFill>
          <a:blip r:embed="rId3"/>
          <a:stretch>
            <a:fillRect/>
          </a:stretch>
        </p:blipFill>
        <p:spPr>
          <a:xfrm>
            <a:off x="585495" y="1448694"/>
            <a:ext cx="9429750" cy="5295900"/>
          </a:xfrm>
          <a:prstGeom prst="rect">
            <a:avLst/>
          </a:prstGeom>
        </p:spPr>
      </p:pic>
    </p:spTree>
    <p:extLst>
      <p:ext uri="{BB962C8B-B14F-4D97-AF65-F5344CB8AC3E}">
        <p14:creationId xmlns:p14="http://schemas.microsoft.com/office/powerpoint/2010/main" val="42932075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798025" y="6157045"/>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55525D72-6AC8-DF1B-75F8-12C3E04A1DDC}"/>
              </a:ext>
            </a:extLst>
          </p:cNvPr>
          <p:cNvSpPr txBox="1"/>
          <p:nvPr/>
        </p:nvSpPr>
        <p:spPr>
          <a:xfrm>
            <a:off x="434340" y="925036"/>
            <a:ext cx="6629400" cy="461665"/>
          </a:xfrm>
          <a:prstGeom prst="rect">
            <a:avLst/>
          </a:prstGeom>
          <a:noFill/>
        </p:spPr>
        <p:txBody>
          <a:bodyPr wrap="square">
            <a:spAutoFit/>
          </a:bodyPr>
          <a:lstStyle/>
          <a:p>
            <a:pPr algn="l"/>
            <a:r>
              <a:rPr lang="en-US" sz="2400" b="1" i="0" dirty="0">
                <a:solidFill>
                  <a:srgbClr val="404040"/>
                </a:solidFill>
                <a:effectLst/>
                <a:latin typeface="-apple-system"/>
              </a:rPr>
              <a:t>Find Cosine Similarity</a:t>
            </a:r>
          </a:p>
        </p:txBody>
      </p:sp>
      <p:sp>
        <p:nvSpPr>
          <p:cNvPr id="7" name="TextBox 6">
            <a:extLst>
              <a:ext uri="{FF2B5EF4-FFF2-40B4-BE49-F238E27FC236}">
                <a16:creationId xmlns:a16="http://schemas.microsoft.com/office/drawing/2014/main" id="{CF84A4EA-7B78-0797-286B-E50A7DEADDC7}"/>
              </a:ext>
            </a:extLst>
          </p:cNvPr>
          <p:cNvSpPr txBox="1"/>
          <p:nvPr/>
        </p:nvSpPr>
        <p:spPr>
          <a:xfrm>
            <a:off x="632460" y="1678214"/>
            <a:ext cx="11117580" cy="830997"/>
          </a:xfrm>
          <a:prstGeom prst="rect">
            <a:avLst/>
          </a:prstGeom>
          <a:noFill/>
        </p:spPr>
        <p:txBody>
          <a:bodyPr wrap="square">
            <a:spAutoFit/>
          </a:bodyPr>
          <a:lstStyle/>
          <a:p>
            <a:r>
              <a:rPr lang="en-US" sz="2400" b="0" i="0" dirty="0">
                <a:solidFill>
                  <a:srgbClr val="404040"/>
                </a:solidFill>
                <a:effectLst/>
                <a:latin typeface="-apple-system"/>
              </a:rPr>
              <a:t>Scikit-Learn provides the function to calculate the </a:t>
            </a:r>
            <a:r>
              <a:rPr lang="en-US" sz="2400" b="0" i="0" dirty="0">
                <a:solidFill>
                  <a:srgbClr val="333333"/>
                </a:solidFill>
                <a:effectLst/>
                <a:latin typeface="-apple-system"/>
                <a:hlinkClick r:id="rId3"/>
              </a:rPr>
              <a:t>Cosine similarity</a:t>
            </a:r>
            <a:r>
              <a:rPr lang="en-US" sz="2400" b="0" i="0" dirty="0">
                <a:solidFill>
                  <a:srgbClr val="404040"/>
                </a:solidFill>
                <a:effectLst/>
                <a:latin typeface="-apple-system"/>
              </a:rPr>
              <a:t>. Let’s compute the Cosine Similarity between </a:t>
            </a:r>
            <a:r>
              <a:rPr lang="en-US" sz="2400" b="1" i="0" dirty="0">
                <a:solidFill>
                  <a:srgbClr val="404040"/>
                </a:solidFill>
                <a:effectLst/>
                <a:latin typeface="-apple-system"/>
              </a:rPr>
              <a:t>doc_1</a:t>
            </a:r>
            <a:r>
              <a:rPr lang="en-US" sz="2400" b="0" i="0" dirty="0">
                <a:solidFill>
                  <a:srgbClr val="404040"/>
                </a:solidFill>
                <a:effectLst/>
                <a:latin typeface="-apple-system"/>
              </a:rPr>
              <a:t> and </a:t>
            </a:r>
            <a:r>
              <a:rPr lang="en-US" sz="2400" b="1" i="0" dirty="0">
                <a:solidFill>
                  <a:srgbClr val="404040"/>
                </a:solidFill>
                <a:effectLst/>
                <a:latin typeface="-apple-system"/>
              </a:rPr>
              <a:t>doc_2</a:t>
            </a:r>
            <a:r>
              <a:rPr lang="en-US" sz="2400" b="0" i="0" dirty="0">
                <a:solidFill>
                  <a:srgbClr val="404040"/>
                </a:solidFill>
                <a:effectLst/>
                <a:latin typeface="-apple-system"/>
              </a:rPr>
              <a:t>.</a:t>
            </a:r>
            <a:endParaRPr lang="en-US" sz="2400" dirty="0"/>
          </a:p>
        </p:txBody>
      </p:sp>
      <p:pic>
        <p:nvPicPr>
          <p:cNvPr id="12" name="Picture 11">
            <a:extLst>
              <a:ext uri="{FF2B5EF4-FFF2-40B4-BE49-F238E27FC236}">
                <a16:creationId xmlns:a16="http://schemas.microsoft.com/office/drawing/2014/main" id="{51AED1D6-AA97-1A5F-6A99-D1FA273E10BF}"/>
              </a:ext>
            </a:extLst>
          </p:cNvPr>
          <p:cNvPicPr>
            <a:picLocks noChangeAspect="1"/>
          </p:cNvPicPr>
          <p:nvPr/>
        </p:nvPicPr>
        <p:blipFill>
          <a:blip r:embed="rId4"/>
          <a:stretch>
            <a:fillRect/>
          </a:stretch>
        </p:blipFill>
        <p:spPr>
          <a:xfrm>
            <a:off x="632460" y="2654141"/>
            <a:ext cx="9363075" cy="4038600"/>
          </a:xfrm>
          <a:prstGeom prst="rect">
            <a:avLst/>
          </a:prstGeom>
        </p:spPr>
      </p:pic>
    </p:spTree>
    <p:extLst>
      <p:ext uri="{BB962C8B-B14F-4D97-AF65-F5344CB8AC3E}">
        <p14:creationId xmlns:p14="http://schemas.microsoft.com/office/powerpoint/2010/main" val="13609264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83C39-A3FB-7848-82D3-74D9643E8F70}"/>
              </a:ext>
            </a:extLst>
          </p:cNvPr>
          <p:cNvSpPr>
            <a:spLocks noGrp="1"/>
          </p:cNvSpPr>
          <p:nvPr>
            <p:ph type="title"/>
          </p:nvPr>
        </p:nvSpPr>
        <p:spPr>
          <a:xfrm>
            <a:off x="838200" y="849218"/>
            <a:ext cx="10515600" cy="1325563"/>
          </a:xfrm>
        </p:spPr>
        <p:txBody>
          <a:bodyPr>
            <a:normAutofit/>
          </a:bodyPr>
          <a:lstStyle/>
          <a:p>
            <a:r>
              <a:rPr lang="en-US" dirty="0"/>
              <a:t>But raw frequency is a bad representation</a:t>
            </a:r>
          </a:p>
        </p:txBody>
      </p:sp>
      <p:sp>
        <p:nvSpPr>
          <p:cNvPr id="3" name="Content Placeholder 2">
            <a:extLst>
              <a:ext uri="{FF2B5EF4-FFF2-40B4-BE49-F238E27FC236}">
                <a16:creationId xmlns:a16="http://schemas.microsoft.com/office/drawing/2014/main" id="{48A7AC3A-0656-4741-9877-4E979E583BDE}"/>
              </a:ext>
            </a:extLst>
          </p:cNvPr>
          <p:cNvSpPr>
            <a:spLocks noGrp="1"/>
          </p:cNvSpPr>
          <p:nvPr>
            <p:ph idx="1"/>
          </p:nvPr>
        </p:nvSpPr>
        <p:spPr>
          <a:xfrm>
            <a:off x="1633261" y="2084293"/>
            <a:ext cx="8975861" cy="4983161"/>
          </a:xfrm>
        </p:spPr>
        <p:txBody>
          <a:bodyPr/>
          <a:lstStyle/>
          <a:p>
            <a:pPr marL="365994" indent="-267554"/>
            <a:r>
              <a:rPr lang="en-US" sz="2544" dirty="0"/>
              <a:t>The co-occurrence matrices we have seen represent each cell by word frequencies.</a:t>
            </a:r>
          </a:p>
          <a:p>
            <a:pPr marL="365994" indent="-267554"/>
            <a:endParaRPr lang="en-US" sz="2544" dirty="0"/>
          </a:p>
          <a:p>
            <a:pPr marL="365994" indent="-267554"/>
            <a:r>
              <a:rPr lang="en-US" sz="2544" dirty="0"/>
              <a:t>Frequency is clearly useful; if </a:t>
            </a:r>
            <a:r>
              <a:rPr lang="en-US" sz="2544" i="1" dirty="0">
                <a:solidFill>
                  <a:schemeClr val="accent1">
                    <a:lumMod val="75000"/>
                  </a:schemeClr>
                </a:solidFill>
              </a:rPr>
              <a:t>sugar</a:t>
            </a:r>
            <a:r>
              <a:rPr lang="en-US" sz="2544" dirty="0"/>
              <a:t> appears a lot near </a:t>
            </a:r>
            <a:r>
              <a:rPr lang="en-US" sz="2544" i="1" dirty="0">
                <a:solidFill>
                  <a:schemeClr val="accent1">
                    <a:lumMod val="75000"/>
                  </a:schemeClr>
                </a:solidFill>
              </a:rPr>
              <a:t>apricot</a:t>
            </a:r>
            <a:r>
              <a:rPr lang="en-US" sz="2544" dirty="0"/>
              <a:t>, that's useful information.</a:t>
            </a:r>
          </a:p>
          <a:p>
            <a:pPr marL="365994" indent="-267554"/>
            <a:endParaRPr lang="en-US" sz="2544" dirty="0"/>
          </a:p>
          <a:p>
            <a:pPr marL="365994" indent="-267554"/>
            <a:r>
              <a:rPr lang="en-US" sz="2544" dirty="0"/>
              <a:t>But overly frequent words like </a:t>
            </a:r>
            <a:r>
              <a:rPr lang="en-US" sz="2544" i="1" dirty="0">
                <a:solidFill>
                  <a:schemeClr val="accent1">
                    <a:lumMod val="75000"/>
                  </a:schemeClr>
                </a:solidFill>
              </a:rPr>
              <a:t>the</a:t>
            </a:r>
            <a:r>
              <a:rPr lang="en-US" sz="2544" dirty="0"/>
              <a:t>, </a:t>
            </a:r>
            <a:r>
              <a:rPr lang="en-US" sz="2544" i="1" dirty="0">
                <a:solidFill>
                  <a:schemeClr val="accent1">
                    <a:lumMod val="75000"/>
                  </a:schemeClr>
                </a:solidFill>
              </a:rPr>
              <a:t>it</a:t>
            </a:r>
            <a:r>
              <a:rPr lang="en-US" sz="2544" i="1" dirty="0"/>
              <a:t>,</a:t>
            </a:r>
            <a:r>
              <a:rPr lang="en-US" sz="2544" dirty="0"/>
              <a:t> or </a:t>
            </a:r>
            <a:r>
              <a:rPr lang="en-US" sz="2544" i="1" dirty="0">
                <a:solidFill>
                  <a:schemeClr val="accent1">
                    <a:lumMod val="75000"/>
                  </a:schemeClr>
                </a:solidFill>
              </a:rPr>
              <a:t>they</a:t>
            </a:r>
            <a:r>
              <a:rPr lang="en-US" sz="2544" dirty="0"/>
              <a:t> are not very informative about the context</a:t>
            </a:r>
          </a:p>
          <a:p>
            <a:pPr marL="365994" indent="-267554"/>
            <a:endParaRPr lang="en-US" sz="2544" dirty="0"/>
          </a:p>
          <a:p>
            <a:pPr marL="365994" indent="-267554"/>
            <a:r>
              <a:rPr lang="en-US" sz="2544" dirty="0"/>
              <a:t>It's a paradox! How can we balance these two conflicting constraints? </a:t>
            </a:r>
          </a:p>
          <a:p>
            <a:endParaRPr lang="en-US" dirty="0"/>
          </a:p>
        </p:txBody>
      </p:sp>
      <p:sp>
        <p:nvSpPr>
          <p:cNvPr id="4" name="Rectangle 3">
            <a:extLst>
              <a:ext uri="{FF2B5EF4-FFF2-40B4-BE49-F238E27FC236}">
                <a16:creationId xmlns:a16="http://schemas.microsoft.com/office/drawing/2014/main" id="{9CD62FF4-A03C-C61C-E829-905EF8B7B8F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E23AE31-D93D-F534-E141-DA6F84E7E4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2AE242A9-017E-9AA5-DDFE-1A1B24E6A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6666753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CFC49-A1ED-9E4A-BDD3-CF2853CB651D}"/>
              </a:ext>
            </a:extLst>
          </p:cNvPr>
          <p:cNvSpPr>
            <a:spLocks noGrp="1"/>
          </p:cNvSpPr>
          <p:nvPr>
            <p:ph type="title"/>
          </p:nvPr>
        </p:nvSpPr>
        <p:spPr>
          <a:xfrm>
            <a:off x="1415602" y="1195624"/>
            <a:ext cx="9132875" cy="721208"/>
          </a:xfrm>
        </p:spPr>
        <p:txBody>
          <a:bodyPr>
            <a:normAutofit fontScale="90000"/>
          </a:bodyPr>
          <a:lstStyle/>
          <a:p>
            <a:r>
              <a:rPr lang="en-US" dirty="0"/>
              <a:t>Two common solutions for word weighting</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F89F84A-470C-2D46-8D94-D3688B260C93}"/>
                  </a:ext>
                </a:extLst>
              </p:cNvPr>
              <p:cNvSpPr>
                <a:spLocks noGrp="1"/>
              </p:cNvSpPr>
              <p:nvPr>
                <p:ph idx="1"/>
              </p:nvPr>
            </p:nvSpPr>
            <p:spPr>
              <a:xfrm>
                <a:off x="1734390" y="2629902"/>
                <a:ext cx="8723221" cy="4525963"/>
              </a:xfrm>
            </p:spPr>
            <p:txBody>
              <a:bodyPr>
                <a:normAutofit/>
              </a:bodyPr>
              <a:lstStyle/>
              <a:p>
                <a:r>
                  <a:rPr lang="en-US" sz="2862" b="1" dirty="0" err="1">
                    <a:solidFill>
                      <a:srgbClr val="0000FF"/>
                    </a:solidFill>
                    <a:latin typeface="Calibri" panose="020F0502020204030204" pitchFamily="34" charset="0"/>
                    <a:cs typeface="Calibri" panose="020F0502020204030204" pitchFamily="34" charset="0"/>
                  </a:rPr>
                  <a:t>tf-idf</a:t>
                </a:r>
                <a:r>
                  <a:rPr lang="en-US" sz="2226" b="1" dirty="0">
                    <a:solidFill>
                      <a:srgbClr val="0000FF"/>
                    </a:solidFill>
                    <a:latin typeface="Calibri" panose="020F0502020204030204" pitchFamily="34" charset="0"/>
                    <a:cs typeface="Calibri" panose="020F0502020204030204" pitchFamily="34" charset="0"/>
                  </a:rPr>
                  <a:t>:     </a:t>
                </a:r>
                <a:r>
                  <a:rPr lang="en-US" sz="2226" dirty="0" err="1">
                    <a:latin typeface="Calibri" panose="020F0502020204030204" pitchFamily="34" charset="0"/>
                    <a:cs typeface="Calibri" panose="020F0502020204030204" pitchFamily="34" charset="0"/>
                  </a:rPr>
                  <a:t>tf-idf</a:t>
                </a:r>
                <a:r>
                  <a:rPr lang="en-US" sz="2226" dirty="0">
                    <a:latin typeface="Calibri" panose="020F0502020204030204" pitchFamily="34" charset="0"/>
                    <a:cs typeface="Calibri" panose="020F0502020204030204" pitchFamily="34" charset="0"/>
                  </a:rPr>
                  <a:t> value for word </a:t>
                </a:r>
                <a:r>
                  <a:rPr lang="en-US" sz="2226"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a:t>
                </a:r>
                <a:r>
                  <a:rPr lang="en-US" sz="2226" dirty="0">
                    <a:latin typeface="Calibri" panose="020F0502020204030204" pitchFamily="34" charset="0"/>
                    <a:cs typeface="Calibri" panose="020F0502020204030204" pitchFamily="34" charset="0"/>
                  </a:rPr>
                  <a:t> in document </a:t>
                </a:r>
                <a:r>
                  <a:rPr lang="en-US" sz="2226"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a:t>
                </a:r>
                <a:r>
                  <a:rPr lang="en-US" sz="2226" dirty="0">
                    <a:latin typeface="Calibri" panose="020F0502020204030204" pitchFamily="34" charset="0"/>
                    <a:cs typeface="Calibri" panose="020F0502020204030204" pitchFamily="34" charset="0"/>
                  </a:rPr>
                  <a:t>:</a:t>
                </a:r>
              </a:p>
              <a:p>
                <a:endParaRPr lang="en-US" sz="2226" b="1" dirty="0">
                  <a:latin typeface="Calibri" panose="020F0502020204030204" pitchFamily="34" charset="0"/>
                  <a:cs typeface="Calibri" panose="020F0502020204030204" pitchFamily="34" charset="0"/>
                </a:endParaRPr>
              </a:p>
              <a:p>
                <a:endParaRPr lang="en-US" sz="2226" b="1" dirty="0">
                  <a:latin typeface="Calibri" panose="020F0502020204030204" pitchFamily="34" charset="0"/>
                  <a:cs typeface="Calibri" panose="020F0502020204030204" pitchFamily="34" charset="0"/>
                </a:endParaRPr>
              </a:p>
              <a:p>
                <a:endParaRPr lang="en-US" sz="2226" b="1" dirty="0">
                  <a:latin typeface="Calibri" panose="020F0502020204030204" pitchFamily="34" charset="0"/>
                  <a:cs typeface="Calibri" panose="020F0502020204030204" pitchFamily="34" charset="0"/>
                </a:endParaRPr>
              </a:p>
              <a:p>
                <a:r>
                  <a:rPr lang="en-US" sz="2862" b="1" dirty="0">
                    <a:solidFill>
                      <a:srgbClr val="0000FF"/>
                    </a:solidFill>
                    <a:latin typeface="Calibri" panose="020F0502020204030204" pitchFamily="34" charset="0"/>
                    <a:cs typeface="Calibri" panose="020F0502020204030204" pitchFamily="34" charset="0"/>
                  </a:rPr>
                  <a:t>PMI: </a:t>
                </a:r>
                <a:r>
                  <a:rPr lang="en-US" sz="2862" b="1" dirty="0">
                    <a:latin typeface="Calibri" panose="020F0502020204030204" pitchFamily="34" charset="0"/>
                    <a:cs typeface="Calibri" panose="020F0502020204030204" pitchFamily="34" charset="0"/>
                  </a:rPr>
                  <a:t> </a:t>
                </a:r>
                <a:r>
                  <a:rPr lang="en-US" sz="2226" dirty="0">
                    <a:latin typeface="Calibri" panose="020F0502020204030204" pitchFamily="34" charset="0"/>
                    <a:cs typeface="Calibri" panose="020F0502020204030204" pitchFamily="34" charset="0"/>
                  </a:rPr>
                  <a:t>(Pointwise mutual information)</a:t>
                </a:r>
              </a:p>
              <a:p>
                <a:pPr lvl="1"/>
                <a14:m>
                  <m:oMath xmlns:m="http://schemas.openxmlformats.org/officeDocument/2006/math">
                    <m:r>
                      <m:rPr>
                        <m:nor/>
                      </m:rPr>
                      <a:rPr lang="en-US" sz="2226" b="1">
                        <a:latin typeface="Calibri" panose="020F0502020204030204" pitchFamily="34" charset="0"/>
                        <a:cs typeface="Calibri" panose="020F0502020204030204" pitchFamily="34" charset="0"/>
                      </a:rPr>
                      <m:t>PMI</m:t>
                    </m:r>
                    <m:d>
                      <m:dPr>
                        <m:ctrlPr>
                          <a:rPr lang="en-US" sz="2226" b="1" i="1">
                            <a:latin typeface="Cambria Math" panose="02040503050406030204" pitchFamily="18" charset="0"/>
                          </a:rPr>
                        </m:ctrlPr>
                      </m:dPr>
                      <m:e>
                        <m:sSub>
                          <m:sSubPr>
                            <m:ctrlPr>
                              <a:rPr lang="en-US" sz="2226" b="1" i="1">
                                <a:latin typeface="Cambria Math" panose="02040503050406030204" pitchFamily="18" charset="0"/>
                              </a:rPr>
                            </m:ctrlPr>
                          </m:sSubPr>
                          <m:e>
                            <m:r>
                              <a:rPr lang="en-US" sz="2226" b="1" i="1">
                                <a:latin typeface="Cambria Math" panose="02040503050406030204" pitchFamily="18" charset="0"/>
                              </a:rPr>
                              <m:t>𝒘</m:t>
                            </m:r>
                          </m:e>
                          <m:sub>
                            <m:r>
                              <a:rPr lang="en-US" sz="2226" b="1" i="1">
                                <a:latin typeface="Cambria Math" panose="02040503050406030204" pitchFamily="18" charset="0"/>
                              </a:rPr>
                              <m:t>𝟏</m:t>
                            </m:r>
                          </m:sub>
                        </m:sSub>
                        <m:r>
                          <a:rPr lang="en-US" sz="2226" b="1" i="1">
                            <a:latin typeface="Cambria Math" panose="02040503050406030204" pitchFamily="18" charset="0"/>
                          </a:rPr>
                          <m:t>,</m:t>
                        </m:r>
                        <m:sSub>
                          <m:sSubPr>
                            <m:ctrlPr>
                              <a:rPr lang="en-US" sz="2226" b="1" i="1">
                                <a:latin typeface="Cambria Math" panose="02040503050406030204" pitchFamily="18" charset="0"/>
                              </a:rPr>
                            </m:ctrlPr>
                          </m:sSubPr>
                          <m:e>
                            <m:r>
                              <a:rPr lang="en-US" sz="2226" b="1" i="1">
                                <a:latin typeface="Cambria Math" panose="02040503050406030204" pitchFamily="18" charset="0"/>
                              </a:rPr>
                              <m:t>𝒘</m:t>
                            </m:r>
                          </m:e>
                          <m:sub>
                            <m:r>
                              <a:rPr lang="en-US" sz="2226" b="1" i="1">
                                <a:latin typeface="Cambria Math" panose="02040503050406030204" pitchFamily="18" charset="0"/>
                              </a:rPr>
                              <m:t>𝟐</m:t>
                            </m:r>
                          </m:sub>
                        </m:sSub>
                      </m:e>
                    </m:d>
                    <m:r>
                      <a:rPr lang="en-US" sz="2226" b="1" i="1">
                        <a:latin typeface="Cambria Math" panose="02040503050406030204" pitchFamily="18" charset="0"/>
                      </a:rPr>
                      <m:t>=</m:t>
                    </m:r>
                    <m:r>
                      <a:rPr lang="en-US" sz="2226" b="1" i="1">
                        <a:latin typeface="Cambria Math" panose="02040503050406030204" pitchFamily="18" charset="0"/>
                      </a:rPr>
                      <m:t>𝒍𝒐𝒈</m:t>
                    </m:r>
                    <m:f>
                      <m:fPr>
                        <m:ctrlPr>
                          <a:rPr lang="en-US" sz="2226" b="1" i="1">
                            <a:latin typeface="Cambria Math" panose="02040503050406030204" pitchFamily="18" charset="0"/>
                          </a:rPr>
                        </m:ctrlPr>
                      </m:fPr>
                      <m:num>
                        <m:r>
                          <a:rPr lang="en-US" sz="2226" b="1" i="1">
                            <a:latin typeface="Cambria Math" panose="02040503050406030204" pitchFamily="18" charset="0"/>
                          </a:rPr>
                          <m:t>𝒑</m:t>
                        </m:r>
                        <m:r>
                          <a:rPr lang="en-US" sz="2226" b="1" i="1">
                            <a:latin typeface="Cambria Math" panose="02040503050406030204" pitchFamily="18" charset="0"/>
                          </a:rPr>
                          <m:t>(</m:t>
                        </m:r>
                        <m:sSub>
                          <m:sSubPr>
                            <m:ctrlPr>
                              <a:rPr lang="en-US" sz="2226" b="1" i="1">
                                <a:latin typeface="Cambria Math" panose="02040503050406030204" pitchFamily="18" charset="0"/>
                              </a:rPr>
                            </m:ctrlPr>
                          </m:sSubPr>
                          <m:e>
                            <m:r>
                              <a:rPr lang="en-US" sz="2226" b="1" i="1">
                                <a:latin typeface="Cambria Math" panose="02040503050406030204" pitchFamily="18" charset="0"/>
                              </a:rPr>
                              <m:t>𝒘</m:t>
                            </m:r>
                          </m:e>
                          <m:sub>
                            <m:r>
                              <a:rPr lang="en-US" sz="2226" b="1" i="1">
                                <a:latin typeface="Cambria Math" panose="02040503050406030204" pitchFamily="18" charset="0"/>
                              </a:rPr>
                              <m:t>𝟏</m:t>
                            </m:r>
                          </m:sub>
                        </m:sSub>
                        <m:r>
                          <a:rPr lang="en-US" sz="2226" b="1" i="1">
                            <a:latin typeface="Cambria Math" panose="02040503050406030204" pitchFamily="18" charset="0"/>
                          </a:rPr>
                          <m:t>,</m:t>
                        </m:r>
                        <m:sSub>
                          <m:sSubPr>
                            <m:ctrlPr>
                              <a:rPr lang="en-US" sz="2226" b="1" i="1">
                                <a:latin typeface="Cambria Math" panose="02040503050406030204" pitchFamily="18" charset="0"/>
                              </a:rPr>
                            </m:ctrlPr>
                          </m:sSubPr>
                          <m:e>
                            <m:r>
                              <a:rPr lang="en-US" sz="2226" b="1" i="1">
                                <a:latin typeface="Cambria Math" panose="02040503050406030204" pitchFamily="18" charset="0"/>
                              </a:rPr>
                              <m:t>𝒘</m:t>
                            </m:r>
                          </m:e>
                          <m:sub>
                            <m:r>
                              <a:rPr lang="en-US" sz="2226" b="1" i="1">
                                <a:latin typeface="Cambria Math" panose="02040503050406030204" pitchFamily="18" charset="0"/>
                              </a:rPr>
                              <m:t>𝟐</m:t>
                            </m:r>
                          </m:sub>
                        </m:sSub>
                        <m:r>
                          <a:rPr lang="en-US" sz="2226" b="1" i="1">
                            <a:latin typeface="Cambria Math" panose="02040503050406030204" pitchFamily="18" charset="0"/>
                          </a:rPr>
                          <m:t>)</m:t>
                        </m:r>
                      </m:num>
                      <m:den>
                        <m:r>
                          <a:rPr lang="en-US" sz="2226" b="1" i="1">
                            <a:latin typeface="Cambria Math" panose="02040503050406030204" pitchFamily="18" charset="0"/>
                          </a:rPr>
                          <m:t>𝒑</m:t>
                        </m:r>
                        <m:d>
                          <m:dPr>
                            <m:ctrlPr>
                              <a:rPr lang="en-US" sz="2226" b="1" i="1">
                                <a:latin typeface="Cambria Math" panose="02040503050406030204" pitchFamily="18" charset="0"/>
                              </a:rPr>
                            </m:ctrlPr>
                          </m:dPr>
                          <m:e>
                            <m:sSub>
                              <m:sSubPr>
                                <m:ctrlPr>
                                  <a:rPr lang="en-US" sz="2226" b="1" i="1">
                                    <a:latin typeface="Cambria Math" panose="02040503050406030204" pitchFamily="18" charset="0"/>
                                  </a:rPr>
                                </m:ctrlPr>
                              </m:sSubPr>
                              <m:e>
                                <m:r>
                                  <a:rPr lang="en-US" sz="2226" b="1" i="1">
                                    <a:latin typeface="Cambria Math" panose="02040503050406030204" pitchFamily="18" charset="0"/>
                                  </a:rPr>
                                  <m:t>𝒘</m:t>
                                </m:r>
                              </m:e>
                              <m:sub>
                                <m:r>
                                  <a:rPr lang="en-US" sz="2226" b="1" i="1">
                                    <a:latin typeface="Cambria Math" panose="02040503050406030204" pitchFamily="18" charset="0"/>
                                  </a:rPr>
                                  <m:t>𝟏</m:t>
                                </m:r>
                              </m:sub>
                            </m:sSub>
                          </m:e>
                        </m:d>
                        <m:r>
                          <a:rPr lang="en-US" sz="2226" b="1" i="1">
                            <a:latin typeface="Cambria Math" panose="02040503050406030204" pitchFamily="18" charset="0"/>
                          </a:rPr>
                          <m:t>𝒑</m:t>
                        </m:r>
                        <m:r>
                          <a:rPr lang="en-US" sz="2226" b="1" i="1">
                            <a:latin typeface="Cambria Math" panose="02040503050406030204" pitchFamily="18" charset="0"/>
                          </a:rPr>
                          <m:t>(</m:t>
                        </m:r>
                        <m:sSub>
                          <m:sSubPr>
                            <m:ctrlPr>
                              <a:rPr lang="en-US" sz="2226" b="1" i="1">
                                <a:latin typeface="Cambria Math" panose="02040503050406030204" pitchFamily="18" charset="0"/>
                              </a:rPr>
                            </m:ctrlPr>
                          </m:sSubPr>
                          <m:e>
                            <m:r>
                              <a:rPr lang="en-US" sz="2226" b="1" i="1">
                                <a:latin typeface="Cambria Math" panose="02040503050406030204" pitchFamily="18" charset="0"/>
                              </a:rPr>
                              <m:t>𝒘</m:t>
                            </m:r>
                          </m:e>
                          <m:sub>
                            <m:r>
                              <a:rPr lang="en-US" sz="2226" b="1" i="1">
                                <a:latin typeface="Cambria Math" panose="02040503050406030204" pitchFamily="18" charset="0"/>
                              </a:rPr>
                              <m:t>𝟐</m:t>
                            </m:r>
                          </m:sub>
                        </m:sSub>
                        <m:r>
                          <a:rPr lang="en-US" sz="2226" b="1" i="1">
                            <a:latin typeface="Cambria Math" panose="02040503050406030204" pitchFamily="18" charset="0"/>
                          </a:rPr>
                          <m:t>)</m:t>
                        </m:r>
                      </m:den>
                    </m:f>
                  </m:oMath>
                </a14:m>
                <a:r>
                  <a:rPr lang="en-US" sz="2226" b="1" dirty="0">
                    <a:latin typeface="Calibri" panose="020F0502020204030204" pitchFamily="34" charset="0"/>
                    <a:cs typeface="Calibri" panose="020F0502020204030204" pitchFamily="34" charset="0"/>
                  </a:rPr>
                  <a:t> </a:t>
                </a:r>
              </a:p>
            </p:txBody>
          </p:sp>
        </mc:Choice>
        <mc:Fallback xmlns="">
          <p:sp>
            <p:nvSpPr>
              <p:cNvPr id="3" name="Content Placeholder 2">
                <a:extLst>
                  <a:ext uri="{FF2B5EF4-FFF2-40B4-BE49-F238E27FC236}">
                    <a16:creationId xmlns:a16="http://schemas.microsoft.com/office/drawing/2014/main" id="{DF89F84A-470C-2D46-8D94-D3688B260C93}"/>
                  </a:ext>
                </a:extLst>
              </p:cNvPr>
              <p:cNvSpPr>
                <a:spLocks noGrp="1" noRot="1" noChangeAspect="1" noMove="1" noResize="1" noEditPoints="1" noAdjustHandles="1" noChangeArrowheads="1" noChangeShapeType="1" noTextEdit="1"/>
              </p:cNvSpPr>
              <p:nvPr>
                <p:ph idx="1"/>
              </p:nvPr>
            </p:nvSpPr>
            <p:spPr>
              <a:xfrm>
                <a:off x="1734390" y="2629902"/>
                <a:ext cx="8723221" cy="4525963"/>
              </a:xfrm>
              <a:blipFill>
                <a:blip r:embed="rId3"/>
                <a:stretch>
                  <a:fillRect l="-1329" t="-2423"/>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18CEBADC-0F5A-0A42-BD20-214980E74E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97012" y="3334385"/>
            <a:ext cx="2155662" cy="419156"/>
          </a:xfrm>
          <a:prstGeom prst="rect">
            <a:avLst/>
          </a:prstGeom>
        </p:spPr>
      </p:pic>
      <p:sp>
        <p:nvSpPr>
          <p:cNvPr id="6" name="TextBox 5">
            <a:extLst>
              <a:ext uri="{FF2B5EF4-FFF2-40B4-BE49-F238E27FC236}">
                <a16:creationId xmlns:a16="http://schemas.microsoft.com/office/drawing/2014/main" id="{79B3B8AE-42BC-1042-B6A3-5EB108B46753}"/>
              </a:ext>
            </a:extLst>
          </p:cNvPr>
          <p:cNvSpPr txBox="1"/>
          <p:nvPr/>
        </p:nvSpPr>
        <p:spPr>
          <a:xfrm>
            <a:off x="2525520" y="3962588"/>
            <a:ext cx="4870500" cy="434863"/>
          </a:xfrm>
          <a:prstGeom prst="rect">
            <a:avLst/>
          </a:prstGeom>
          <a:noFill/>
        </p:spPr>
        <p:txBody>
          <a:bodyPr wrap="none" rtlCol="0">
            <a:spAutoFit/>
          </a:bodyPr>
          <a:lstStyle/>
          <a:p>
            <a:r>
              <a:rPr lang="en-US" sz="2226" dirty="0">
                <a:solidFill>
                  <a:srgbClr val="0000FF"/>
                </a:solidFill>
                <a:latin typeface="Calibri" panose="020F0502020204030204" pitchFamily="34" charset="0"/>
                <a:cs typeface="Calibri" panose="020F0502020204030204" pitchFamily="34" charset="0"/>
              </a:rPr>
              <a:t>Words like "the" or "it" have very low </a:t>
            </a:r>
            <a:r>
              <a:rPr lang="en-US" sz="2226" dirty="0" err="1">
                <a:solidFill>
                  <a:srgbClr val="0000FF"/>
                </a:solidFill>
                <a:latin typeface="Calibri" panose="020F0502020204030204" pitchFamily="34" charset="0"/>
                <a:cs typeface="Calibri" panose="020F0502020204030204" pitchFamily="34" charset="0"/>
              </a:rPr>
              <a:t>idf</a:t>
            </a:r>
            <a:endParaRPr lang="en-US" sz="2226" dirty="0">
              <a:solidFill>
                <a:srgbClr val="0000FF"/>
              </a:solidFill>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54352F49-4AA1-0E41-AE74-88D724D3BFE6}"/>
              </a:ext>
            </a:extLst>
          </p:cNvPr>
          <p:cNvSpPr txBox="1"/>
          <p:nvPr/>
        </p:nvSpPr>
        <p:spPr>
          <a:xfrm>
            <a:off x="2612770" y="5675518"/>
            <a:ext cx="7148194" cy="777392"/>
          </a:xfrm>
          <a:prstGeom prst="rect">
            <a:avLst/>
          </a:prstGeom>
          <a:noFill/>
        </p:spPr>
        <p:txBody>
          <a:bodyPr wrap="square" rtlCol="0">
            <a:spAutoFit/>
          </a:bodyPr>
          <a:lstStyle/>
          <a:p>
            <a:r>
              <a:rPr lang="en-US" sz="2226" dirty="0">
                <a:solidFill>
                  <a:srgbClr val="0000FF"/>
                </a:solidFill>
                <a:latin typeface="Calibri" panose="020F0502020204030204" pitchFamily="34" charset="0"/>
                <a:cs typeface="Calibri" panose="020F0502020204030204" pitchFamily="34" charset="0"/>
              </a:rPr>
              <a:t>See if words like "good" appear more often with "great" than we would expect by chance</a:t>
            </a:r>
          </a:p>
        </p:txBody>
      </p:sp>
      <p:sp>
        <p:nvSpPr>
          <p:cNvPr id="5" name="Rectangle 4">
            <a:extLst>
              <a:ext uri="{FF2B5EF4-FFF2-40B4-BE49-F238E27FC236}">
                <a16:creationId xmlns:a16="http://schemas.microsoft.com/office/drawing/2014/main" id="{B16E5331-BFFE-66C4-4D63-8E9E46E8299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E92A5808-C386-EC4B-22DD-BA68694A96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EDA4B9D7-0E86-7429-9100-73EEB1A9AEA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951952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4D9C4-F747-A547-85B0-B6624ED166C0}"/>
              </a:ext>
            </a:extLst>
          </p:cNvPr>
          <p:cNvSpPr>
            <a:spLocks noGrp="1"/>
          </p:cNvSpPr>
          <p:nvPr>
            <p:ph type="title"/>
          </p:nvPr>
        </p:nvSpPr>
        <p:spPr>
          <a:xfrm>
            <a:off x="838200" y="849218"/>
            <a:ext cx="10515600" cy="1325563"/>
          </a:xfrm>
        </p:spPr>
        <p:txBody>
          <a:bodyPr/>
          <a:lstStyle/>
          <a:p>
            <a:r>
              <a:rPr lang="en-US" dirty="0"/>
              <a:t>Term frequency (</a:t>
            </a:r>
            <a:r>
              <a:rPr lang="en-US" dirty="0" err="1"/>
              <a:t>tf</a:t>
            </a:r>
            <a:r>
              <a:rPr lang="en-US" dirty="0"/>
              <a:t>)</a:t>
            </a:r>
          </a:p>
        </p:txBody>
      </p:sp>
      <p:sp>
        <p:nvSpPr>
          <p:cNvPr id="3" name="Content Placeholder 2">
            <a:extLst>
              <a:ext uri="{FF2B5EF4-FFF2-40B4-BE49-F238E27FC236}">
                <a16:creationId xmlns:a16="http://schemas.microsoft.com/office/drawing/2014/main" id="{F38B35B6-D89B-2246-8D95-4410C0D89D61}"/>
              </a:ext>
            </a:extLst>
          </p:cNvPr>
          <p:cNvSpPr>
            <a:spLocks noGrp="1"/>
          </p:cNvSpPr>
          <p:nvPr>
            <p:ph idx="1"/>
          </p:nvPr>
        </p:nvSpPr>
        <p:spPr>
          <a:xfrm>
            <a:off x="838200" y="2309718"/>
            <a:ext cx="10515600" cy="4351338"/>
          </a:xfrm>
        </p:spPr>
        <p:txBody>
          <a:bodyPr/>
          <a:lstStyle/>
          <a:p>
            <a:r>
              <a:rPr lang="en-US" dirty="0" err="1"/>
              <a:t>tf</a:t>
            </a:r>
            <a:r>
              <a:rPr lang="en-US" i="1" baseline="-25000" dirty="0" err="1"/>
              <a:t>t</a:t>
            </a:r>
            <a:r>
              <a:rPr lang="en-US" baseline="-25000" dirty="0" err="1"/>
              <a:t>,</a:t>
            </a:r>
            <a:r>
              <a:rPr lang="en-US" i="1" baseline="-25000" dirty="0" err="1"/>
              <a:t>d</a:t>
            </a:r>
            <a:r>
              <a:rPr lang="en-US" i="1" baseline="-25000" dirty="0"/>
              <a:t> </a:t>
            </a:r>
            <a:r>
              <a:rPr lang="en-US" dirty="0"/>
              <a:t>= count(</a:t>
            </a:r>
            <a:r>
              <a:rPr lang="en-US" i="1" dirty="0" err="1"/>
              <a:t>t</a:t>
            </a:r>
            <a:r>
              <a:rPr lang="en-US" dirty="0" err="1"/>
              <a:t>,</a:t>
            </a:r>
            <a:r>
              <a:rPr lang="en-US" i="1" dirty="0" err="1"/>
              <a:t>d</a:t>
            </a:r>
            <a:r>
              <a:rPr lang="en-US" dirty="0"/>
              <a:t>)</a:t>
            </a:r>
          </a:p>
          <a:p>
            <a:endParaRPr lang="en-US" dirty="0"/>
          </a:p>
          <a:p>
            <a:r>
              <a:rPr lang="en-US" dirty="0"/>
              <a:t>Instead of using raw count, we squash a bit:</a:t>
            </a:r>
          </a:p>
          <a:p>
            <a:endParaRPr lang="en-US" dirty="0"/>
          </a:p>
          <a:p>
            <a:r>
              <a:rPr lang="en-US" dirty="0" err="1"/>
              <a:t>tf</a:t>
            </a:r>
            <a:r>
              <a:rPr lang="en-US" i="1" baseline="-25000" dirty="0" err="1"/>
              <a:t>t</a:t>
            </a:r>
            <a:r>
              <a:rPr lang="en-US" baseline="-25000" dirty="0" err="1"/>
              <a:t>,</a:t>
            </a:r>
            <a:r>
              <a:rPr lang="en-US" i="1" baseline="-25000" dirty="0" err="1"/>
              <a:t>d</a:t>
            </a:r>
            <a:r>
              <a:rPr lang="en-US" i="1" baseline="-25000" dirty="0"/>
              <a:t> </a:t>
            </a:r>
            <a:r>
              <a:rPr lang="en-US" dirty="0"/>
              <a:t>= log</a:t>
            </a:r>
            <a:r>
              <a:rPr lang="en-US" baseline="-25000" dirty="0"/>
              <a:t>10</a:t>
            </a:r>
            <a:r>
              <a:rPr lang="en-US" dirty="0"/>
              <a:t>(count(</a:t>
            </a:r>
            <a:r>
              <a:rPr lang="en-US" i="1" dirty="0" err="1"/>
              <a:t>t</a:t>
            </a:r>
            <a:r>
              <a:rPr lang="en-US" dirty="0" err="1"/>
              <a:t>,</a:t>
            </a:r>
            <a:r>
              <a:rPr lang="en-US" i="1" dirty="0" err="1"/>
              <a:t>d</a:t>
            </a:r>
            <a:r>
              <a:rPr lang="en-US" dirty="0"/>
              <a:t>)+1) </a:t>
            </a:r>
          </a:p>
          <a:p>
            <a:endParaRPr lang="en-US" dirty="0"/>
          </a:p>
        </p:txBody>
      </p:sp>
      <p:sp>
        <p:nvSpPr>
          <p:cNvPr id="4" name="Rectangle 3">
            <a:extLst>
              <a:ext uri="{FF2B5EF4-FFF2-40B4-BE49-F238E27FC236}">
                <a16:creationId xmlns:a16="http://schemas.microsoft.com/office/drawing/2014/main" id="{696BC562-CA6C-67E7-25A2-A965E7BCF04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AC2633-EF10-ABED-902C-7D0A2F5A4B5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01BA892-5146-2316-2DA5-CA3BA7FFEC7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660800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7DBF8-F5E2-C947-8B39-D736572E76EE}"/>
              </a:ext>
            </a:extLst>
          </p:cNvPr>
          <p:cNvSpPr>
            <a:spLocks noGrp="1"/>
          </p:cNvSpPr>
          <p:nvPr>
            <p:ph type="title"/>
          </p:nvPr>
        </p:nvSpPr>
        <p:spPr>
          <a:xfrm>
            <a:off x="838200" y="651993"/>
            <a:ext cx="10515600" cy="1325563"/>
          </a:xfrm>
        </p:spPr>
        <p:txBody>
          <a:bodyPr/>
          <a:lstStyle/>
          <a:p>
            <a:r>
              <a:rPr lang="en-US" dirty="0"/>
              <a:t>Document frequency (df)</a:t>
            </a:r>
          </a:p>
        </p:txBody>
      </p:sp>
      <p:sp>
        <p:nvSpPr>
          <p:cNvPr id="3" name="Content Placeholder 2">
            <a:extLst>
              <a:ext uri="{FF2B5EF4-FFF2-40B4-BE49-F238E27FC236}">
                <a16:creationId xmlns:a16="http://schemas.microsoft.com/office/drawing/2014/main" id="{678F1F58-6A13-CA44-8303-90F5AF832171}"/>
              </a:ext>
            </a:extLst>
          </p:cNvPr>
          <p:cNvSpPr>
            <a:spLocks noGrp="1"/>
          </p:cNvSpPr>
          <p:nvPr>
            <p:ph idx="1"/>
          </p:nvPr>
        </p:nvSpPr>
        <p:spPr>
          <a:xfrm>
            <a:off x="1734390" y="1934862"/>
            <a:ext cx="8965533" cy="4935368"/>
          </a:xfrm>
        </p:spPr>
        <p:txBody>
          <a:bodyPr>
            <a:normAutofit/>
          </a:bodyPr>
          <a:lstStyle/>
          <a:p>
            <a:r>
              <a:rPr lang="en-US" dirty="0" err="1"/>
              <a:t>df</a:t>
            </a:r>
            <a:r>
              <a:rPr lang="en-US" i="1" baseline="-25000" dirty="0" err="1"/>
              <a:t>t</a:t>
            </a:r>
            <a:r>
              <a:rPr lang="en-US" i="1" dirty="0"/>
              <a:t> is </a:t>
            </a:r>
            <a:r>
              <a:rPr lang="en-US" dirty="0"/>
              <a:t>the number of documents </a:t>
            </a:r>
            <a:r>
              <a:rPr lang="en-US" i="1" dirty="0"/>
              <a:t>t</a:t>
            </a:r>
            <a:r>
              <a:rPr lang="en-US" dirty="0"/>
              <a:t> occurs in.</a:t>
            </a:r>
          </a:p>
          <a:p>
            <a:r>
              <a:rPr lang="en-US" dirty="0"/>
              <a:t>(note this is not collection frequency: total count across all documents)</a:t>
            </a:r>
          </a:p>
          <a:p>
            <a:r>
              <a:rPr lang="en-US" dirty="0"/>
              <a:t>"</a:t>
            </a:r>
            <a:r>
              <a:rPr lang="en-US" i="1" dirty="0"/>
              <a:t>Romeo</a:t>
            </a:r>
            <a:r>
              <a:rPr lang="en-US" dirty="0"/>
              <a:t>" is very distinctive for one Shakespeare play:</a:t>
            </a:r>
          </a:p>
          <a:p>
            <a:endParaRPr lang="en-US" dirty="0"/>
          </a:p>
          <a:p>
            <a:endParaRPr lang="en-US" dirty="0"/>
          </a:p>
          <a:p>
            <a:endParaRPr lang="en-US" dirty="0"/>
          </a:p>
        </p:txBody>
      </p:sp>
      <p:pic>
        <p:nvPicPr>
          <p:cNvPr id="5" name="Picture 4">
            <a:extLst>
              <a:ext uri="{FF2B5EF4-FFF2-40B4-BE49-F238E27FC236}">
                <a16:creationId xmlns:a16="http://schemas.microsoft.com/office/drawing/2014/main" id="{A8D2B2C9-CF03-0740-8DDA-793AAF9D6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8260" y="5424859"/>
            <a:ext cx="6239525" cy="1017015"/>
          </a:xfrm>
          <a:prstGeom prst="rect">
            <a:avLst/>
          </a:prstGeom>
        </p:spPr>
      </p:pic>
      <p:sp>
        <p:nvSpPr>
          <p:cNvPr id="4" name="Rectangle 3">
            <a:extLst>
              <a:ext uri="{FF2B5EF4-FFF2-40B4-BE49-F238E27FC236}">
                <a16:creationId xmlns:a16="http://schemas.microsoft.com/office/drawing/2014/main" id="{A61756A4-7730-83F0-ACE0-6D0195F97EA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7D9C14E7-0AF2-7316-D7C2-DAF005DAFA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6022913-208A-6F44-4D94-61497F51B59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881328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7DBF8-F5E2-C947-8B39-D736572E76EE}"/>
              </a:ext>
            </a:extLst>
          </p:cNvPr>
          <p:cNvSpPr>
            <a:spLocks noGrp="1"/>
          </p:cNvSpPr>
          <p:nvPr>
            <p:ph type="title"/>
          </p:nvPr>
        </p:nvSpPr>
        <p:spPr>
          <a:xfrm>
            <a:off x="838200" y="777500"/>
            <a:ext cx="10515600" cy="1325563"/>
          </a:xfrm>
        </p:spPr>
        <p:txBody>
          <a:bodyPr/>
          <a:lstStyle/>
          <a:p>
            <a:r>
              <a:rPr lang="en-US" dirty="0"/>
              <a:t>Inverse document frequency (</a:t>
            </a:r>
            <a:r>
              <a:rPr lang="en-US" dirty="0" err="1"/>
              <a:t>idf</a:t>
            </a:r>
            <a:r>
              <a:rPr lang="en-US" dirty="0"/>
              <a:t>)</a:t>
            </a:r>
          </a:p>
        </p:txBody>
      </p:sp>
      <p:pic>
        <p:nvPicPr>
          <p:cNvPr id="5" name="Picture 4">
            <a:extLst>
              <a:ext uri="{FF2B5EF4-FFF2-40B4-BE49-F238E27FC236}">
                <a16:creationId xmlns:a16="http://schemas.microsoft.com/office/drawing/2014/main" id="{A8D2B2C9-CF03-0740-8DDA-793AAF9D68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902809" y="2172241"/>
            <a:ext cx="3287897" cy="3985333"/>
          </a:xfrm>
          <a:prstGeom prst="rect">
            <a:avLst/>
          </a:prstGeom>
        </p:spPr>
      </p:pic>
      <p:pic>
        <p:nvPicPr>
          <p:cNvPr id="6" name="Picture 5">
            <a:extLst>
              <a:ext uri="{FF2B5EF4-FFF2-40B4-BE49-F238E27FC236}">
                <a16:creationId xmlns:a16="http://schemas.microsoft.com/office/drawing/2014/main" id="{9187375A-A9F1-2B48-A276-C402CDC5EC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4968" y="3006354"/>
            <a:ext cx="3647293" cy="1158552"/>
          </a:xfrm>
          <a:prstGeom prst="rect">
            <a:avLst/>
          </a:prstGeom>
        </p:spPr>
      </p:pic>
      <p:sp>
        <p:nvSpPr>
          <p:cNvPr id="7" name="TextBox 6">
            <a:extLst>
              <a:ext uri="{FF2B5EF4-FFF2-40B4-BE49-F238E27FC236}">
                <a16:creationId xmlns:a16="http://schemas.microsoft.com/office/drawing/2014/main" id="{2CB6F2AC-EBEB-7142-A4FA-33D894525E07}"/>
              </a:ext>
            </a:extLst>
          </p:cNvPr>
          <p:cNvSpPr txBox="1"/>
          <p:nvPr/>
        </p:nvSpPr>
        <p:spPr>
          <a:xfrm>
            <a:off x="1613235" y="4755580"/>
            <a:ext cx="4973862" cy="875368"/>
          </a:xfrm>
          <a:prstGeom prst="rect">
            <a:avLst/>
          </a:prstGeom>
          <a:noFill/>
        </p:spPr>
        <p:txBody>
          <a:bodyPr wrap="none" rtlCol="0">
            <a:spAutoFit/>
          </a:bodyPr>
          <a:lstStyle/>
          <a:p>
            <a:r>
              <a:rPr lang="en-US" sz="2544" dirty="0"/>
              <a:t>N is the total number of documents </a:t>
            </a:r>
          </a:p>
          <a:p>
            <a:r>
              <a:rPr lang="en-US" sz="2544" dirty="0"/>
              <a:t>in the collection</a:t>
            </a:r>
          </a:p>
        </p:txBody>
      </p:sp>
      <p:sp>
        <p:nvSpPr>
          <p:cNvPr id="3" name="Rectangle 2">
            <a:extLst>
              <a:ext uri="{FF2B5EF4-FFF2-40B4-BE49-F238E27FC236}">
                <a16:creationId xmlns:a16="http://schemas.microsoft.com/office/drawing/2014/main" id="{53A743C4-7F6A-10C1-5E27-4176604A192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A7A18C39-2CB6-52F1-795A-9E1126DFCC9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7D0EBDB2-506E-CB40-5A1C-98AC412AE5D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9514173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7DBF8-F5E2-C947-8B39-D736572E76EE}"/>
              </a:ext>
            </a:extLst>
          </p:cNvPr>
          <p:cNvSpPr>
            <a:spLocks noGrp="1"/>
          </p:cNvSpPr>
          <p:nvPr>
            <p:ph type="title"/>
          </p:nvPr>
        </p:nvSpPr>
        <p:spPr>
          <a:xfrm>
            <a:off x="838200" y="777500"/>
            <a:ext cx="10515600" cy="1325563"/>
          </a:xfrm>
        </p:spPr>
        <p:txBody>
          <a:bodyPr/>
          <a:lstStyle/>
          <a:p>
            <a:r>
              <a:rPr lang="en-US" dirty="0"/>
              <a:t>What is a document?</a:t>
            </a:r>
          </a:p>
        </p:txBody>
      </p:sp>
      <p:sp>
        <p:nvSpPr>
          <p:cNvPr id="3" name="Content Placeholder 2">
            <a:extLst>
              <a:ext uri="{FF2B5EF4-FFF2-40B4-BE49-F238E27FC236}">
                <a16:creationId xmlns:a16="http://schemas.microsoft.com/office/drawing/2014/main" id="{678F1F58-6A13-CA44-8303-90F5AF832171}"/>
              </a:ext>
            </a:extLst>
          </p:cNvPr>
          <p:cNvSpPr>
            <a:spLocks noGrp="1"/>
          </p:cNvSpPr>
          <p:nvPr>
            <p:ph idx="1"/>
          </p:nvPr>
        </p:nvSpPr>
        <p:spPr>
          <a:xfrm>
            <a:off x="1457061" y="1846208"/>
            <a:ext cx="9328261" cy="4888656"/>
          </a:xfrm>
        </p:spPr>
        <p:txBody>
          <a:bodyPr>
            <a:normAutofit/>
          </a:bodyPr>
          <a:lstStyle/>
          <a:p>
            <a:endParaRPr lang="en-US" dirty="0"/>
          </a:p>
          <a:p>
            <a:endParaRPr lang="en-US" dirty="0"/>
          </a:p>
          <a:p>
            <a:r>
              <a:rPr lang="en-US" dirty="0"/>
              <a:t>Could be a play or a Wikipedia article</a:t>
            </a:r>
          </a:p>
          <a:p>
            <a:r>
              <a:rPr lang="en-US" dirty="0"/>
              <a:t>But for the purposes of </a:t>
            </a:r>
            <a:r>
              <a:rPr lang="en-US" dirty="0" err="1"/>
              <a:t>tf-idf</a:t>
            </a:r>
            <a:r>
              <a:rPr lang="en-US" dirty="0"/>
              <a:t>, documents can be </a:t>
            </a:r>
            <a:r>
              <a:rPr lang="en-US" b="1" dirty="0"/>
              <a:t>anything</a:t>
            </a:r>
            <a:r>
              <a:rPr lang="en-US" dirty="0"/>
              <a:t>; we often call each paragraph a document!</a:t>
            </a:r>
          </a:p>
          <a:p>
            <a:endParaRPr lang="en-US" dirty="0"/>
          </a:p>
        </p:txBody>
      </p:sp>
      <p:sp>
        <p:nvSpPr>
          <p:cNvPr id="4" name="Rectangle 3">
            <a:extLst>
              <a:ext uri="{FF2B5EF4-FFF2-40B4-BE49-F238E27FC236}">
                <a16:creationId xmlns:a16="http://schemas.microsoft.com/office/drawing/2014/main" id="{A1874B3E-E863-2932-9148-4BBC12FE744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A47D5AC-CD81-D0B9-0318-F1CC74CB58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B7BCE9E-287C-6787-186E-242A7330B3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3830054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13425-B392-134C-A91A-CBD78274B0E4}"/>
              </a:ext>
            </a:extLst>
          </p:cNvPr>
          <p:cNvSpPr>
            <a:spLocks noGrp="1"/>
          </p:cNvSpPr>
          <p:nvPr>
            <p:ph type="title"/>
          </p:nvPr>
        </p:nvSpPr>
        <p:spPr>
          <a:xfrm>
            <a:off x="838200" y="705782"/>
            <a:ext cx="10515600" cy="1325563"/>
          </a:xfrm>
        </p:spPr>
        <p:txBody>
          <a:bodyPr>
            <a:normAutofit/>
          </a:bodyPr>
          <a:lstStyle/>
          <a:p>
            <a:r>
              <a:rPr lang="en-US" dirty="0"/>
              <a:t>Final </a:t>
            </a:r>
            <a:r>
              <a:rPr lang="en-US" dirty="0" err="1"/>
              <a:t>tf-idf</a:t>
            </a:r>
            <a:r>
              <a:rPr lang="en-US" dirty="0"/>
              <a:t> weighted value for a word</a:t>
            </a:r>
          </a:p>
        </p:txBody>
      </p:sp>
      <p:sp>
        <p:nvSpPr>
          <p:cNvPr id="3" name="Content Placeholder 2">
            <a:extLst>
              <a:ext uri="{FF2B5EF4-FFF2-40B4-BE49-F238E27FC236}">
                <a16:creationId xmlns:a16="http://schemas.microsoft.com/office/drawing/2014/main" id="{1947FF87-CCDA-0147-8526-9A4108F53A99}"/>
              </a:ext>
            </a:extLst>
          </p:cNvPr>
          <p:cNvSpPr>
            <a:spLocks noGrp="1"/>
          </p:cNvSpPr>
          <p:nvPr>
            <p:ph idx="1"/>
          </p:nvPr>
        </p:nvSpPr>
        <p:spPr>
          <a:xfrm>
            <a:off x="838200" y="2166282"/>
            <a:ext cx="10515600" cy="4351338"/>
          </a:xfrm>
        </p:spPr>
        <p:txBody>
          <a:bodyPr/>
          <a:lstStyle/>
          <a:p>
            <a:r>
              <a:rPr lang="en-US" dirty="0"/>
              <a:t>Raw counts:</a:t>
            </a:r>
          </a:p>
          <a:p>
            <a:endParaRPr lang="en-US" dirty="0"/>
          </a:p>
          <a:p>
            <a:endParaRPr lang="en-US" dirty="0"/>
          </a:p>
          <a:p>
            <a:endParaRPr lang="en-US" sz="1431" dirty="0"/>
          </a:p>
          <a:p>
            <a:r>
              <a:rPr lang="en-US" dirty="0" err="1"/>
              <a:t>tf-idf</a:t>
            </a:r>
            <a:r>
              <a:rPr lang="en-US" dirty="0"/>
              <a:t>:</a:t>
            </a:r>
          </a:p>
        </p:txBody>
      </p:sp>
      <p:pic>
        <p:nvPicPr>
          <p:cNvPr id="5" name="Picture 4">
            <a:extLst>
              <a:ext uri="{FF2B5EF4-FFF2-40B4-BE49-F238E27FC236}">
                <a16:creationId xmlns:a16="http://schemas.microsoft.com/office/drawing/2014/main" id="{B795B386-0E68-C441-97D0-F1C03B84F0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21788" y="4040755"/>
            <a:ext cx="3574097" cy="794244"/>
          </a:xfrm>
          <a:prstGeom prst="rect">
            <a:avLst/>
          </a:prstGeom>
        </p:spPr>
      </p:pic>
      <p:pic>
        <p:nvPicPr>
          <p:cNvPr id="7" name="Picture 6">
            <a:extLst>
              <a:ext uri="{FF2B5EF4-FFF2-40B4-BE49-F238E27FC236}">
                <a16:creationId xmlns:a16="http://schemas.microsoft.com/office/drawing/2014/main" id="{7C7499EC-B221-ED44-8EB8-900DB1F558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36224" y="2626536"/>
            <a:ext cx="7996286" cy="1372856"/>
          </a:xfrm>
          <a:prstGeom prst="rect">
            <a:avLst/>
          </a:prstGeom>
        </p:spPr>
      </p:pic>
      <p:pic>
        <p:nvPicPr>
          <p:cNvPr id="9" name="Picture 8">
            <a:extLst>
              <a:ext uri="{FF2B5EF4-FFF2-40B4-BE49-F238E27FC236}">
                <a16:creationId xmlns:a16="http://schemas.microsoft.com/office/drawing/2014/main" id="{6C105256-51E1-6643-BB3D-61939292203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07956" y="4876363"/>
            <a:ext cx="7996287" cy="1348771"/>
          </a:xfrm>
          <a:prstGeom prst="rect">
            <a:avLst/>
          </a:prstGeom>
        </p:spPr>
      </p:pic>
      <p:sp>
        <p:nvSpPr>
          <p:cNvPr id="10" name="Rectangle 9">
            <a:extLst>
              <a:ext uri="{FF2B5EF4-FFF2-40B4-BE49-F238E27FC236}">
                <a16:creationId xmlns:a16="http://schemas.microsoft.com/office/drawing/2014/main" id="{255DA313-4774-BE4D-85CB-14F6655FD263}"/>
              </a:ext>
            </a:extLst>
          </p:cNvPr>
          <p:cNvSpPr/>
          <p:nvPr/>
        </p:nvSpPr>
        <p:spPr>
          <a:xfrm>
            <a:off x="2107955" y="5405262"/>
            <a:ext cx="7622721" cy="285415"/>
          </a:xfrm>
          <a:prstGeom prst="rect">
            <a:avLst/>
          </a:prstGeom>
          <a:solidFill>
            <a:srgbClr val="FFFF00">
              <a:alpha val="4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69"/>
          </a:p>
        </p:txBody>
      </p:sp>
      <p:sp>
        <p:nvSpPr>
          <p:cNvPr id="4" name="Rectangle 3">
            <a:extLst>
              <a:ext uri="{FF2B5EF4-FFF2-40B4-BE49-F238E27FC236}">
                <a16:creationId xmlns:a16="http://schemas.microsoft.com/office/drawing/2014/main" id="{3552ED7F-0566-DC43-A15E-D29FAEB29EC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7B40A06B-3718-398E-2832-06D59435CD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586AD44-112A-4B5C-8F54-4ADB284EDDCE}"/>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8600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C7489423-D4A3-CB4F-695D-B36FC502A836}"/>
              </a:ext>
            </a:extLst>
          </p:cNvPr>
          <p:cNvPicPr>
            <a:picLocks noChangeAspect="1"/>
          </p:cNvPicPr>
          <p:nvPr/>
        </p:nvPicPr>
        <p:blipFill>
          <a:blip r:embed="rId3"/>
          <a:stretch>
            <a:fillRect/>
          </a:stretch>
        </p:blipFill>
        <p:spPr>
          <a:xfrm>
            <a:off x="850133" y="1815464"/>
            <a:ext cx="9982176" cy="3932372"/>
          </a:xfrm>
          <a:prstGeom prst="rect">
            <a:avLst/>
          </a:prstGeom>
        </p:spPr>
      </p:pic>
      <p:sp>
        <p:nvSpPr>
          <p:cNvPr id="2" name="TextBox 1">
            <a:extLst>
              <a:ext uri="{FF2B5EF4-FFF2-40B4-BE49-F238E27FC236}">
                <a16:creationId xmlns:a16="http://schemas.microsoft.com/office/drawing/2014/main" id="{5B56C6A6-85BD-66DD-9F44-E2C402A3FFA1}"/>
              </a:ext>
            </a:extLst>
          </p:cNvPr>
          <p:cNvSpPr txBox="1"/>
          <p:nvPr/>
        </p:nvSpPr>
        <p:spPr>
          <a:xfrm>
            <a:off x="1021080" y="1155869"/>
            <a:ext cx="5562600" cy="523220"/>
          </a:xfrm>
          <a:prstGeom prst="rect">
            <a:avLst/>
          </a:prstGeom>
          <a:noFill/>
        </p:spPr>
        <p:txBody>
          <a:bodyPr wrap="square" rtlCol="0">
            <a:spAutoFit/>
          </a:bodyPr>
          <a:lstStyle/>
          <a:p>
            <a:r>
              <a:rPr lang="en-US" sz="2800" b="1" dirty="0"/>
              <a:t>Solved Example</a:t>
            </a:r>
          </a:p>
        </p:txBody>
      </p:sp>
    </p:spTree>
    <p:extLst>
      <p:ext uri="{BB962C8B-B14F-4D97-AF65-F5344CB8AC3E}">
        <p14:creationId xmlns:p14="http://schemas.microsoft.com/office/powerpoint/2010/main" val="333770300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C2214180-0757-549C-CFE0-C287589C4F32}"/>
              </a:ext>
            </a:extLst>
          </p:cNvPr>
          <p:cNvPicPr>
            <a:picLocks noChangeAspect="1"/>
          </p:cNvPicPr>
          <p:nvPr/>
        </p:nvPicPr>
        <p:blipFill>
          <a:blip r:embed="rId3"/>
          <a:stretch>
            <a:fillRect/>
          </a:stretch>
        </p:blipFill>
        <p:spPr>
          <a:xfrm>
            <a:off x="1470959" y="995362"/>
            <a:ext cx="9101766" cy="5297269"/>
          </a:xfrm>
          <a:prstGeom prst="rect">
            <a:avLst/>
          </a:prstGeom>
        </p:spPr>
      </p:pic>
    </p:spTree>
    <p:extLst>
      <p:ext uri="{BB962C8B-B14F-4D97-AF65-F5344CB8AC3E}">
        <p14:creationId xmlns:p14="http://schemas.microsoft.com/office/powerpoint/2010/main" val="18923140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8D348ECA-6201-8E4C-8425-04AD2DDF93AF}"/>
              </a:ext>
            </a:extLst>
          </p:cNvPr>
          <p:cNvPicPr>
            <a:picLocks noChangeAspect="1"/>
          </p:cNvPicPr>
          <p:nvPr/>
        </p:nvPicPr>
        <p:blipFill>
          <a:blip r:embed="rId3"/>
          <a:stretch>
            <a:fillRect/>
          </a:stretch>
        </p:blipFill>
        <p:spPr>
          <a:xfrm>
            <a:off x="1553527" y="981075"/>
            <a:ext cx="9062713" cy="5311556"/>
          </a:xfrm>
          <a:prstGeom prst="rect">
            <a:avLst/>
          </a:prstGeom>
        </p:spPr>
      </p:pic>
    </p:spTree>
    <p:extLst>
      <p:ext uri="{BB962C8B-B14F-4D97-AF65-F5344CB8AC3E}">
        <p14:creationId xmlns:p14="http://schemas.microsoft.com/office/powerpoint/2010/main" val="3882147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A6D8B7D9-0C42-F974-E195-B2AF58FC9B50}"/>
              </a:ext>
            </a:extLst>
          </p:cNvPr>
          <p:cNvPicPr>
            <a:picLocks noChangeAspect="1"/>
          </p:cNvPicPr>
          <p:nvPr/>
        </p:nvPicPr>
        <p:blipFill>
          <a:blip r:embed="rId3"/>
          <a:stretch>
            <a:fillRect/>
          </a:stretch>
        </p:blipFill>
        <p:spPr>
          <a:xfrm>
            <a:off x="1879282" y="1021974"/>
            <a:ext cx="8483918" cy="5313519"/>
          </a:xfrm>
          <a:prstGeom prst="rect">
            <a:avLst/>
          </a:prstGeom>
        </p:spPr>
      </p:pic>
    </p:spTree>
    <p:extLst>
      <p:ext uri="{BB962C8B-B14F-4D97-AF65-F5344CB8AC3E}">
        <p14:creationId xmlns:p14="http://schemas.microsoft.com/office/powerpoint/2010/main" val="403890169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A5F3D1-293A-1CBC-8839-08AEE867D12D}"/>
              </a:ext>
            </a:extLst>
          </p:cNvPr>
          <p:cNvPicPr>
            <a:picLocks noChangeAspect="1"/>
          </p:cNvPicPr>
          <p:nvPr/>
        </p:nvPicPr>
        <p:blipFill>
          <a:blip r:embed="rId2"/>
          <a:stretch>
            <a:fillRect/>
          </a:stretch>
        </p:blipFill>
        <p:spPr>
          <a:xfrm>
            <a:off x="1828800" y="995970"/>
            <a:ext cx="9692640" cy="5361130"/>
          </a:xfrm>
          <a:prstGeom prst="rect">
            <a:avLst/>
          </a:prstGeom>
        </p:spPr>
      </p:pic>
      <p:sp>
        <p:nvSpPr>
          <p:cNvPr id="4" name="Rectangle 3">
            <a:extLst>
              <a:ext uri="{FF2B5EF4-FFF2-40B4-BE49-F238E27FC236}">
                <a16:creationId xmlns:a16="http://schemas.microsoft.com/office/drawing/2014/main" id="{AA148564-5A8F-4FB9-502F-325EEBEB121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1C9D31C-F71B-807F-52A3-72A6ACD8518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8CA553-0C08-242E-55D4-EF76669F3F8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4608744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6DD3A55-4D5D-1431-79B3-04F03D240C2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32E853A-2C00-7350-8915-0A61F287672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91F083B-12AF-2573-BE62-80BE73165D2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4C8A5525-872B-2403-7C34-1A192957413F}"/>
              </a:ext>
            </a:extLst>
          </p:cNvPr>
          <p:cNvPicPr>
            <a:picLocks noChangeAspect="1"/>
          </p:cNvPicPr>
          <p:nvPr/>
        </p:nvPicPr>
        <p:blipFill>
          <a:blip r:embed="rId3"/>
          <a:stretch>
            <a:fillRect/>
          </a:stretch>
        </p:blipFill>
        <p:spPr>
          <a:xfrm>
            <a:off x="914400" y="1101985"/>
            <a:ext cx="9951720" cy="5190646"/>
          </a:xfrm>
          <a:prstGeom prst="rect">
            <a:avLst/>
          </a:prstGeom>
        </p:spPr>
      </p:pic>
    </p:spTree>
    <p:extLst>
      <p:ext uri="{BB962C8B-B14F-4D97-AF65-F5344CB8AC3E}">
        <p14:creationId xmlns:p14="http://schemas.microsoft.com/office/powerpoint/2010/main" val="280228302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2450" name="Rectangle 2"/>
          <p:cNvSpPr>
            <a:spLocks noGrp="1" noChangeArrowheads="1"/>
          </p:cNvSpPr>
          <p:nvPr>
            <p:ph type="title"/>
          </p:nvPr>
        </p:nvSpPr>
        <p:spPr>
          <a:xfrm>
            <a:off x="2521903" y="797985"/>
            <a:ext cx="7148194" cy="726935"/>
          </a:xfrm>
        </p:spPr>
        <p:txBody>
          <a:bodyPr>
            <a:normAutofit/>
          </a:bodyPr>
          <a:lstStyle/>
          <a:p>
            <a:r>
              <a:rPr lang="en-US" dirty="0"/>
              <a:t>Pointwise Mutual Information</a:t>
            </a:r>
          </a:p>
        </p:txBody>
      </p:sp>
      <mc:AlternateContent xmlns:mc="http://schemas.openxmlformats.org/markup-compatibility/2006" xmlns:a14="http://schemas.microsoft.com/office/drawing/2010/main">
        <mc:Choice Requires="a14">
          <p:sp>
            <p:nvSpPr>
              <p:cNvPr id="1512451" name="Rectangle 3"/>
              <p:cNvSpPr>
                <a:spLocks noGrp="1" noChangeArrowheads="1"/>
              </p:cNvSpPr>
              <p:nvPr>
                <p:ph sz="quarter" idx="1"/>
              </p:nvPr>
            </p:nvSpPr>
            <p:spPr>
              <a:xfrm>
                <a:off x="1764679" y="2514194"/>
                <a:ext cx="8662643" cy="3755831"/>
              </a:xfrm>
            </p:spPr>
            <p:txBody>
              <a:bodyPr>
                <a:normAutofit fontScale="70000" lnSpcReduction="20000"/>
              </a:bodyPr>
              <a:lstStyle/>
              <a:p>
                <a:pPr marL="0" indent="0"/>
                <a:r>
                  <a:rPr lang="en-US" sz="3657" b="1" dirty="0"/>
                  <a:t>Pointwise mutual information</a:t>
                </a:r>
                <a:r>
                  <a:rPr lang="en-US" sz="3657" dirty="0"/>
                  <a:t>: </a:t>
                </a:r>
              </a:p>
              <a:p>
                <a:pPr marL="363470" lvl="1" indent="0">
                  <a:buNone/>
                </a:pPr>
                <a:r>
                  <a:rPr lang="en-US" sz="3419" dirty="0"/>
                  <a:t>Do events x and y co-occur more than if they were independent?</a:t>
                </a:r>
              </a:p>
              <a:p>
                <a:pPr lvl="1"/>
                <a:endParaRPr lang="en-US" sz="3419" dirty="0"/>
              </a:p>
              <a:p>
                <a:endParaRPr lang="en-US" sz="3419" b="1" dirty="0"/>
              </a:p>
              <a:p>
                <a:pPr marL="0" lvl="1" indent="0">
                  <a:buClr>
                    <a:srgbClr val="CC0000"/>
                  </a:buClr>
                  <a:buNone/>
                </a:pPr>
                <a:endParaRPr lang="en-US" sz="3419" b="1" dirty="0"/>
              </a:p>
              <a:p>
                <a:pPr marL="0" lvl="1" indent="0">
                  <a:buClr>
                    <a:srgbClr val="CC0000"/>
                  </a:buClr>
                  <a:buNone/>
                </a:pPr>
                <a:r>
                  <a:rPr lang="en-US" sz="3657" b="1" dirty="0"/>
                  <a:t>PMI between two words</a:t>
                </a:r>
                <a:r>
                  <a:rPr lang="en-US" sz="3657" dirty="0"/>
                  <a:t>:  </a:t>
                </a:r>
                <a:r>
                  <a:rPr lang="en-US" sz="3657" dirty="0">
                    <a:solidFill>
                      <a:schemeClr val="bg1">
                        <a:lumMod val="65000"/>
                      </a:schemeClr>
                    </a:solidFill>
                  </a:rPr>
                  <a:t>(Church &amp; Hanks 1989)</a:t>
                </a:r>
                <a:endParaRPr lang="en-US" sz="3657" dirty="0"/>
              </a:p>
              <a:p>
                <a:pPr marL="363470" lvl="1" indent="0">
                  <a:buNone/>
                </a:pPr>
                <a:r>
                  <a:rPr lang="en-US" sz="3419" dirty="0"/>
                  <a:t> Do words x and y co-occur more than if they were independent? </a:t>
                </a:r>
              </a:p>
              <a:p>
                <a:pPr>
                  <a:buFont typeface="Wingdings" pitchFamily="-65" charset="2"/>
                  <a:buNone/>
                </a:pPr>
                <a:endParaRPr lang="en-US" dirty="0">
                  <a:latin typeface="Cambria Math" charset="0"/>
                </a:endParaRPr>
              </a:p>
              <a:p>
                <a:pPr>
                  <a:buFont typeface="Wingdings" pitchFamily="-65" charset="2"/>
                  <a:buNone/>
                </a:pPr>
                <a14:m>
                  <m:oMathPara xmlns:m="http://schemas.openxmlformats.org/officeDocument/2006/math">
                    <m:oMathParaPr>
                      <m:jc m:val="centerGroup"/>
                    </m:oMathParaPr>
                    <m:oMath xmlns:m="http://schemas.openxmlformats.org/officeDocument/2006/math">
                      <m:r>
                        <m:rPr>
                          <m:nor/>
                        </m:rPr>
                        <a:rPr lang="en-US" sz="3657">
                          <a:latin typeface="Cambria Math" charset="0"/>
                        </a:rPr>
                        <m:t>PMI</m:t>
                      </m:r>
                      <m:d>
                        <m:dPr>
                          <m:ctrlPr>
                            <a:rPr lang="en-US" sz="3657" i="1">
                              <a:latin typeface="Cambria Math" panose="02040503050406030204" pitchFamily="18" charset="0"/>
                            </a:rPr>
                          </m:ctrlPr>
                        </m:dPr>
                        <m:e>
                          <m:sSub>
                            <m:sSubPr>
                              <m:ctrlPr>
                                <a:rPr lang="en-US" sz="3657" i="1">
                                  <a:latin typeface="Cambria Math" panose="02040503050406030204" pitchFamily="18" charset="0"/>
                                </a:rPr>
                              </m:ctrlPr>
                            </m:sSubPr>
                            <m:e>
                              <m:r>
                                <a:rPr lang="en-US" sz="3657" i="1">
                                  <a:latin typeface="Cambria Math" charset="0"/>
                                </a:rPr>
                                <m:t>𝑤𝑜𝑟𝑑</m:t>
                              </m:r>
                            </m:e>
                            <m:sub>
                              <m:r>
                                <a:rPr lang="en-US" sz="3657" i="1">
                                  <a:latin typeface="Cambria Math" charset="0"/>
                                </a:rPr>
                                <m:t>1</m:t>
                              </m:r>
                            </m:sub>
                          </m:sSub>
                          <m:r>
                            <a:rPr lang="en-US" sz="3657" i="1">
                              <a:latin typeface="Cambria Math" charset="0"/>
                            </a:rPr>
                            <m:t>, </m:t>
                          </m:r>
                          <m:sSub>
                            <m:sSubPr>
                              <m:ctrlPr>
                                <a:rPr lang="en-US" sz="3657" i="1">
                                  <a:latin typeface="Cambria Math" panose="02040503050406030204" pitchFamily="18" charset="0"/>
                                </a:rPr>
                              </m:ctrlPr>
                            </m:sSubPr>
                            <m:e>
                              <m:r>
                                <a:rPr lang="en-US" sz="3657" i="1">
                                  <a:latin typeface="Cambria Math" charset="0"/>
                                </a:rPr>
                                <m:t>𝑤𝑜𝑟𝑑</m:t>
                              </m:r>
                            </m:e>
                            <m:sub>
                              <m:r>
                                <a:rPr lang="en-US" sz="3657" i="1">
                                  <a:latin typeface="Cambria Math" charset="0"/>
                                </a:rPr>
                                <m:t>2</m:t>
                              </m:r>
                            </m:sub>
                          </m:sSub>
                        </m:e>
                      </m:d>
                      <m:r>
                        <a:rPr lang="en-US" sz="3657" i="1">
                          <a:latin typeface="Cambria Math" charset="0"/>
                        </a:rPr>
                        <m:t>=</m:t>
                      </m:r>
                      <m:sSub>
                        <m:sSubPr>
                          <m:ctrlPr>
                            <a:rPr lang="en-US" sz="3657" i="1">
                              <a:latin typeface="Cambria Math" panose="02040503050406030204" pitchFamily="18" charset="0"/>
                            </a:rPr>
                          </m:ctrlPr>
                        </m:sSubPr>
                        <m:e>
                          <m:r>
                            <m:rPr>
                              <m:nor/>
                            </m:rPr>
                            <a:rPr lang="en-US" sz="3657">
                              <a:latin typeface="Cambria Math" charset="0"/>
                            </a:rPr>
                            <m:t>log</m:t>
                          </m:r>
                        </m:e>
                        <m:sub>
                          <m:r>
                            <a:rPr lang="en-US" sz="3657" i="1">
                              <a:latin typeface="Cambria Math" charset="0"/>
                            </a:rPr>
                            <m:t>2</m:t>
                          </m:r>
                        </m:sub>
                      </m:sSub>
                      <m:f>
                        <m:fPr>
                          <m:ctrlPr>
                            <a:rPr lang="en-US" sz="3657" i="1">
                              <a:latin typeface="Cambria Math" panose="02040503050406030204" pitchFamily="18" charset="0"/>
                            </a:rPr>
                          </m:ctrlPr>
                        </m:fPr>
                        <m:num>
                          <m:r>
                            <a:rPr lang="en-US" sz="3657" i="1">
                              <a:latin typeface="Cambria Math" charset="0"/>
                            </a:rPr>
                            <m:t>𝑃</m:t>
                          </m:r>
                          <m:r>
                            <a:rPr lang="en-US" sz="3657" i="1">
                              <a:latin typeface="Cambria Math" charset="0"/>
                            </a:rPr>
                            <m:t>(</m:t>
                          </m:r>
                          <m:sSub>
                            <m:sSubPr>
                              <m:ctrlPr>
                                <a:rPr lang="en-US" sz="3657" i="1">
                                  <a:latin typeface="Cambria Math" panose="02040503050406030204" pitchFamily="18" charset="0"/>
                                </a:rPr>
                              </m:ctrlPr>
                            </m:sSubPr>
                            <m:e>
                              <m:r>
                                <a:rPr lang="en-US" sz="3657" i="1">
                                  <a:latin typeface="Cambria Math" charset="0"/>
                                </a:rPr>
                                <m:t>𝑤𝑜𝑟𝑑</m:t>
                              </m:r>
                            </m:e>
                            <m:sub>
                              <m:r>
                                <a:rPr lang="en-US" sz="3657" i="1">
                                  <a:latin typeface="Cambria Math" charset="0"/>
                                </a:rPr>
                                <m:t>1</m:t>
                              </m:r>
                            </m:sub>
                          </m:sSub>
                          <m:r>
                            <a:rPr lang="en-US" sz="3657" i="1">
                              <a:latin typeface="Cambria Math" charset="0"/>
                            </a:rPr>
                            <m:t>, </m:t>
                          </m:r>
                          <m:sSub>
                            <m:sSubPr>
                              <m:ctrlPr>
                                <a:rPr lang="en-US" sz="3657" i="1">
                                  <a:latin typeface="Cambria Math" panose="02040503050406030204" pitchFamily="18" charset="0"/>
                                </a:rPr>
                              </m:ctrlPr>
                            </m:sSubPr>
                            <m:e>
                              <m:r>
                                <a:rPr lang="en-US" sz="3657" i="1">
                                  <a:latin typeface="Cambria Math" charset="0"/>
                                </a:rPr>
                                <m:t>𝑤𝑜𝑟𝑑</m:t>
                              </m:r>
                            </m:e>
                            <m:sub>
                              <m:r>
                                <a:rPr lang="en-US" sz="3657" i="1">
                                  <a:latin typeface="Cambria Math" charset="0"/>
                                </a:rPr>
                                <m:t>2</m:t>
                              </m:r>
                            </m:sub>
                          </m:sSub>
                          <m:r>
                            <a:rPr lang="en-US" sz="3657" i="1">
                              <a:latin typeface="Cambria Math" charset="0"/>
                            </a:rPr>
                            <m:t>)</m:t>
                          </m:r>
                        </m:num>
                        <m:den>
                          <m:r>
                            <a:rPr lang="en-US" sz="3657" i="1">
                              <a:latin typeface="Cambria Math" charset="0"/>
                            </a:rPr>
                            <m:t>𝑃</m:t>
                          </m:r>
                          <m:d>
                            <m:dPr>
                              <m:ctrlPr>
                                <a:rPr lang="en-US" sz="3657" i="1">
                                  <a:latin typeface="Cambria Math" panose="02040503050406030204" pitchFamily="18" charset="0"/>
                                </a:rPr>
                              </m:ctrlPr>
                            </m:dPr>
                            <m:e>
                              <m:sSub>
                                <m:sSubPr>
                                  <m:ctrlPr>
                                    <a:rPr lang="en-US" sz="3657" i="1">
                                      <a:latin typeface="Cambria Math" panose="02040503050406030204" pitchFamily="18" charset="0"/>
                                    </a:rPr>
                                  </m:ctrlPr>
                                </m:sSubPr>
                                <m:e>
                                  <m:r>
                                    <a:rPr lang="en-US" sz="3657" i="1">
                                      <a:latin typeface="Cambria Math" charset="0"/>
                                    </a:rPr>
                                    <m:t>𝑤𝑜𝑟𝑑</m:t>
                                  </m:r>
                                </m:e>
                                <m:sub>
                                  <m:r>
                                    <a:rPr lang="en-US" sz="3657" i="1">
                                      <a:latin typeface="Cambria Math" charset="0"/>
                                    </a:rPr>
                                    <m:t>1</m:t>
                                  </m:r>
                                </m:sub>
                              </m:sSub>
                            </m:e>
                          </m:d>
                          <m:r>
                            <a:rPr lang="en-US" sz="3657" i="1">
                              <a:latin typeface="Cambria Math" charset="0"/>
                            </a:rPr>
                            <m:t>𝑃</m:t>
                          </m:r>
                          <m:r>
                            <a:rPr lang="en-US" sz="3657" i="1">
                              <a:latin typeface="Cambria Math" charset="0"/>
                            </a:rPr>
                            <m:t>(</m:t>
                          </m:r>
                          <m:sSub>
                            <m:sSubPr>
                              <m:ctrlPr>
                                <a:rPr lang="en-US" sz="3657" i="1">
                                  <a:latin typeface="Cambria Math" panose="02040503050406030204" pitchFamily="18" charset="0"/>
                                </a:rPr>
                              </m:ctrlPr>
                            </m:sSubPr>
                            <m:e>
                              <m:r>
                                <a:rPr lang="en-US" sz="3657" i="1">
                                  <a:latin typeface="Cambria Math" charset="0"/>
                                </a:rPr>
                                <m:t>𝑤𝑜𝑟𝑑</m:t>
                              </m:r>
                            </m:e>
                            <m:sub>
                              <m:r>
                                <a:rPr lang="en-US" sz="3657" i="1">
                                  <a:latin typeface="Cambria Math" charset="0"/>
                                </a:rPr>
                                <m:t>2</m:t>
                              </m:r>
                            </m:sub>
                          </m:sSub>
                          <m:r>
                            <a:rPr lang="en-US" sz="3657" i="1">
                              <a:latin typeface="Cambria Math" charset="0"/>
                            </a:rPr>
                            <m:t>)</m:t>
                          </m:r>
                        </m:den>
                      </m:f>
                    </m:oMath>
                  </m:oMathPara>
                </a14:m>
                <a:endParaRPr lang="en-US" sz="3657" dirty="0"/>
              </a:p>
              <a:p>
                <a:pPr>
                  <a:buFont typeface="Wingdings" pitchFamily="-65" charset="2"/>
                  <a:buNone/>
                </a:pPr>
                <a:endParaRPr lang="en-US" sz="1272" dirty="0"/>
              </a:p>
            </p:txBody>
          </p:sp>
        </mc:Choice>
        <mc:Fallback xmlns="">
          <p:sp>
            <p:nvSpPr>
              <p:cNvPr id="1512451" name="Rectangle 3"/>
              <p:cNvSpPr>
                <a:spLocks noGrp="1" noRot="1" noChangeAspect="1" noMove="1" noResize="1" noEditPoints="1" noAdjustHandles="1" noChangeArrowheads="1" noChangeShapeType="1" noTextEdit="1"/>
              </p:cNvSpPr>
              <p:nvPr>
                <p:ph sz="quarter" idx="1"/>
              </p:nvPr>
            </p:nvSpPr>
            <p:spPr>
              <a:xfrm>
                <a:off x="1764679" y="2514194"/>
                <a:ext cx="8662643" cy="3755831"/>
              </a:xfrm>
              <a:blipFill>
                <a:blip r:embed="rId3"/>
                <a:stretch>
                  <a:fillRect l="-1266" t="-4052" r="-703"/>
                </a:stretch>
              </a:blipFill>
            </p:spPr>
            <p:txBody>
              <a:bodyPr/>
              <a:lstStyle/>
              <a:p>
                <a:r>
                  <a:rPr lang="en-US">
                    <a:noFill/>
                  </a:rPr>
                  <a:t> </a:t>
                </a:r>
              </a:p>
            </p:txBody>
          </p:sp>
        </mc:Fallback>
      </mc:AlternateContent>
      <p:graphicFrame>
        <p:nvGraphicFramePr>
          <p:cNvPr id="7" name="Object 4"/>
          <p:cNvGraphicFramePr>
            <a:graphicFrameLocks noChangeAspect="1"/>
          </p:cNvGraphicFramePr>
          <p:nvPr>
            <p:extLst>
              <p:ext uri="{D42A27DB-BD31-4B8C-83A1-F6EECF244321}">
                <p14:modId xmlns:p14="http://schemas.microsoft.com/office/powerpoint/2010/main" val="2250570727"/>
              </p:ext>
            </p:extLst>
          </p:nvPr>
        </p:nvGraphicFramePr>
        <p:xfrm>
          <a:off x="3774131" y="3477908"/>
          <a:ext cx="3448872" cy="726935"/>
        </p:xfrm>
        <a:graphic>
          <a:graphicData uri="http://schemas.openxmlformats.org/presentationml/2006/ole">
            <mc:AlternateContent xmlns:mc="http://schemas.openxmlformats.org/markup-compatibility/2006">
              <mc:Choice xmlns:v="urn:schemas-microsoft-com:vml" Requires="v">
                <p:oleObj name="Equation" r:id="rId4" imgW="1689100" imgH="355600" progId="Equation.3">
                  <p:embed/>
                </p:oleObj>
              </mc:Choice>
              <mc:Fallback>
                <p:oleObj name="Equation" r:id="rId4" imgW="1689100" imgH="355600" progId="Equation.3">
                  <p:embed/>
                  <p:pic>
                    <p:nvPicPr>
                      <p:cNvPr id="7" name="Object 4"/>
                      <p:cNvPicPr>
                        <a:picLocks noChangeAspect="1" noChangeArrowheads="1"/>
                      </p:cNvPicPr>
                      <p:nvPr/>
                    </p:nvPicPr>
                    <p:blipFill>
                      <a:blip r:embed="rId5"/>
                      <a:srcRect/>
                      <a:stretch>
                        <a:fillRect/>
                      </a:stretch>
                    </p:blipFill>
                    <p:spPr bwMode="auto">
                      <a:xfrm>
                        <a:off x="3774131" y="3477908"/>
                        <a:ext cx="3448872" cy="726935"/>
                      </a:xfrm>
                      <a:prstGeom prst="rect">
                        <a:avLst/>
                      </a:prstGeom>
                      <a:noFill/>
                      <a:effectLst/>
                    </p:spPr>
                  </p:pic>
                </p:oleObj>
              </mc:Fallback>
            </mc:AlternateContent>
          </a:graphicData>
        </a:graphic>
      </p:graphicFrame>
      <p:sp>
        <p:nvSpPr>
          <p:cNvPr id="2" name="Rectangle 1">
            <a:extLst>
              <a:ext uri="{FF2B5EF4-FFF2-40B4-BE49-F238E27FC236}">
                <a16:creationId xmlns:a16="http://schemas.microsoft.com/office/drawing/2014/main" id="{8A1889BF-69EF-95E7-5B13-2258488C0F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43D13DF-0E7A-C47C-340E-989755B1F7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8DA631F2-3D08-C5F8-7B09-202C00003965}"/>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6391757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2450" name="Rectangle 2"/>
          <p:cNvSpPr>
            <a:spLocks noGrp="1" noChangeArrowheads="1"/>
          </p:cNvSpPr>
          <p:nvPr>
            <p:ph type="title"/>
          </p:nvPr>
        </p:nvSpPr>
        <p:spPr>
          <a:xfrm>
            <a:off x="1855546" y="1026124"/>
            <a:ext cx="8480909" cy="590635"/>
          </a:xfrm>
        </p:spPr>
        <p:txBody>
          <a:bodyPr>
            <a:normAutofit fontScale="90000"/>
          </a:bodyPr>
          <a:lstStyle/>
          <a:p>
            <a:r>
              <a:rPr lang="en-US" sz="4081" dirty="0"/>
              <a:t>Positive </a:t>
            </a:r>
            <a:r>
              <a:rPr lang="en-US" sz="4081" dirty="0" err="1"/>
              <a:t>Pointwise</a:t>
            </a:r>
            <a:r>
              <a:rPr lang="en-US" sz="4081" dirty="0"/>
              <a:t> Mutual Information</a:t>
            </a:r>
          </a:p>
        </p:txBody>
      </p:sp>
      <mc:AlternateContent xmlns:mc="http://schemas.openxmlformats.org/markup-compatibility/2006" xmlns:a14="http://schemas.microsoft.com/office/drawing/2010/main">
        <mc:Choice Requires="a14">
          <p:sp>
            <p:nvSpPr>
              <p:cNvPr id="1512451" name="Rectangle 3"/>
              <p:cNvSpPr>
                <a:spLocks noGrp="1" noChangeArrowheads="1"/>
              </p:cNvSpPr>
              <p:nvPr>
                <p:ph sz="quarter" idx="1"/>
              </p:nvPr>
            </p:nvSpPr>
            <p:spPr>
              <a:xfrm>
                <a:off x="1613234" y="1625051"/>
                <a:ext cx="8965532" cy="5493308"/>
              </a:xfrm>
            </p:spPr>
            <p:txBody>
              <a:bodyPr>
                <a:noAutofit/>
              </a:bodyPr>
              <a:lstStyle/>
              <a:p>
                <a:pPr marL="272602" lvl="1" indent="-272602">
                  <a:buClr>
                    <a:srgbClr val="CC0000"/>
                  </a:buClr>
                </a:pPr>
                <a:r>
                  <a:rPr lang="en-US" sz="2226" dirty="0"/>
                  <a:t>PMI ranges from </a:t>
                </a:r>
                <a14:m>
                  <m:oMath xmlns:m="http://schemas.openxmlformats.org/officeDocument/2006/math">
                    <m:r>
                      <a:rPr lang="en-US" sz="2226" i="1">
                        <a:latin typeface="Cambria Math" charset="0"/>
                      </a:rPr>
                      <m:t>−</m:t>
                    </m:r>
                    <m:r>
                      <a:rPr lang="en-US" sz="2226" i="1">
                        <a:latin typeface="Cambria Math" charset="0"/>
                        <a:ea typeface="Cambria Math" charset="0"/>
                        <a:cs typeface="Cambria Math" charset="0"/>
                      </a:rPr>
                      <m:t>∞  </m:t>
                    </m:r>
                    <m:r>
                      <m:rPr>
                        <m:nor/>
                      </m:rPr>
                      <a:rPr lang="en-US" sz="2226"/>
                      <m:t>to</m:t>
                    </m:r>
                    <m:r>
                      <a:rPr lang="en-US" sz="2226" i="1">
                        <a:latin typeface="Cambria Math" charset="0"/>
                      </a:rPr>
                      <m:t> </m:t>
                    </m:r>
                    <m:r>
                      <a:rPr lang="en-US" sz="2226" i="1">
                        <a:latin typeface="Cambria Math" charset="0"/>
                        <a:ea typeface="Cambria Math" charset="0"/>
                        <a:cs typeface="Cambria Math" charset="0"/>
                      </a:rPr>
                      <m:t>+∞</m:t>
                    </m:r>
                  </m:oMath>
                </a14:m>
                <a:endParaRPr lang="en-US" sz="2226" dirty="0"/>
              </a:p>
              <a:p>
                <a:pPr marL="272602" lvl="1" indent="-272602">
                  <a:buClr>
                    <a:srgbClr val="CC0000"/>
                  </a:buClr>
                </a:pPr>
                <a:endParaRPr lang="en-US" sz="2226" dirty="0"/>
              </a:p>
              <a:p>
                <a:pPr marL="272602" lvl="1" indent="-272602">
                  <a:buClr>
                    <a:srgbClr val="CC0000"/>
                  </a:buClr>
                </a:pPr>
                <a:r>
                  <a:rPr lang="en-US" sz="2226" dirty="0"/>
                  <a:t>But the negative values are problematic</a:t>
                </a:r>
              </a:p>
              <a:p>
                <a:pPr marL="545205" lvl="2" indent="-272602"/>
                <a:r>
                  <a:rPr lang="en-US" sz="2226" dirty="0"/>
                  <a:t>Things are co-occurring </a:t>
                </a:r>
                <a:r>
                  <a:rPr lang="en-US" sz="2226" b="1" dirty="0"/>
                  <a:t>less than </a:t>
                </a:r>
                <a:r>
                  <a:rPr lang="en-US" sz="2226" dirty="0"/>
                  <a:t>we expect by chance</a:t>
                </a:r>
              </a:p>
              <a:p>
                <a:pPr marL="545205" lvl="2" indent="-272602"/>
                <a:r>
                  <a:rPr lang="en-US" sz="2226" dirty="0"/>
                  <a:t>Unreliable without enormous corpora</a:t>
                </a:r>
              </a:p>
              <a:p>
                <a:pPr marL="817808" lvl="3" indent="-272602"/>
                <a:r>
                  <a:rPr lang="en-US" sz="1908" dirty="0"/>
                  <a:t>Imagine w1 and w2 whose probability is each 10</a:t>
                </a:r>
                <a:r>
                  <a:rPr lang="en-US" sz="1908" baseline="30000" dirty="0"/>
                  <a:t>-6</a:t>
                </a:r>
                <a:endParaRPr lang="en-US" sz="1908" dirty="0"/>
              </a:p>
              <a:p>
                <a:pPr marL="817808" lvl="3" indent="-272602"/>
                <a:r>
                  <a:rPr lang="en-US" sz="1908" dirty="0"/>
                  <a:t>Hard to be sure p(w1,w2) is significantly different than 10</a:t>
                </a:r>
                <a:r>
                  <a:rPr lang="en-US" sz="1908" baseline="30000" dirty="0"/>
                  <a:t>-12</a:t>
                </a:r>
                <a:r>
                  <a:rPr lang="en-US" sz="1908" dirty="0"/>
                  <a:t> </a:t>
                </a:r>
              </a:p>
              <a:p>
                <a:pPr marL="817808" lvl="3" indent="-272602"/>
                <a:endParaRPr lang="en-US" sz="1908" dirty="0"/>
              </a:p>
              <a:p>
                <a:pPr marL="272602" lvl="1" indent="-272602"/>
                <a:r>
                  <a:rPr lang="en-US" sz="2226" dirty="0"/>
                  <a:t>So we just replace negative PMI values by 0</a:t>
                </a:r>
              </a:p>
              <a:p>
                <a:pPr marL="272602" lvl="1" indent="-272602"/>
                <a:endParaRPr lang="en-US" sz="2226" dirty="0"/>
              </a:p>
              <a:p>
                <a:pPr marL="272602" lvl="1" indent="-272602"/>
                <a:r>
                  <a:rPr lang="en-US" sz="2226" dirty="0"/>
                  <a:t>Positive PMI (</a:t>
                </a:r>
                <a:r>
                  <a:rPr lang="en-US" sz="2226" b="1" dirty="0"/>
                  <a:t>PPMI</a:t>
                </a:r>
                <a:r>
                  <a:rPr lang="en-US" sz="2226" dirty="0"/>
                  <a:t>) between word1 and word2:</a:t>
                </a:r>
                <a:endParaRPr lang="en-US" sz="1908" dirty="0"/>
              </a:p>
              <a:p>
                <a:pPr>
                  <a:buFont typeface="Wingdings" pitchFamily="-65" charset="2"/>
                  <a:buNone/>
                </a:pPr>
                <a14:m>
                  <m:oMathPara xmlns:m="http://schemas.openxmlformats.org/officeDocument/2006/math">
                    <m:oMathParaPr>
                      <m:jc m:val="centerGroup"/>
                    </m:oMathParaPr>
                    <m:oMath xmlns:m="http://schemas.openxmlformats.org/officeDocument/2006/math">
                      <m:r>
                        <m:rPr>
                          <m:nor/>
                        </m:rPr>
                        <a:rPr lang="en-US" sz="1908">
                          <a:latin typeface="Cambria Math" charset="0"/>
                        </a:rPr>
                        <m:t>PPMI</m:t>
                      </m:r>
                      <m:d>
                        <m:dPr>
                          <m:ctrlPr>
                            <a:rPr lang="en-US" sz="1908" i="1">
                              <a:latin typeface="Cambria Math" panose="02040503050406030204" pitchFamily="18" charset="0"/>
                            </a:rPr>
                          </m:ctrlPr>
                        </m:dPr>
                        <m:e>
                          <m:sSub>
                            <m:sSubPr>
                              <m:ctrlPr>
                                <a:rPr lang="en-US" sz="1908" i="1">
                                  <a:latin typeface="Cambria Math" panose="02040503050406030204" pitchFamily="18" charset="0"/>
                                </a:rPr>
                              </m:ctrlPr>
                            </m:sSubPr>
                            <m:e>
                              <m:r>
                                <a:rPr lang="en-US" sz="1908" i="1">
                                  <a:latin typeface="Cambria Math" charset="0"/>
                                </a:rPr>
                                <m:t>𝑤𝑜𝑟𝑑</m:t>
                              </m:r>
                            </m:e>
                            <m:sub>
                              <m:r>
                                <a:rPr lang="en-US" sz="1908" i="1">
                                  <a:latin typeface="Cambria Math" charset="0"/>
                                </a:rPr>
                                <m:t>1</m:t>
                              </m:r>
                            </m:sub>
                          </m:sSub>
                          <m:r>
                            <a:rPr lang="en-US" sz="1908" i="1">
                              <a:latin typeface="Cambria Math" charset="0"/>
                            </a:rPr>
                            <m:t>, </m:t>
                          </m:r>
                          <m:sSub>
                            <m:sSubPr>
                              <m:ctrlPr>
                                <a:rPr lang="en-US" sz="1908" i="1">
                                  <a:latin typeface="Cambria Math" panose="02040503050406030204" pitchFamily="18" charset="0"/>
                                </a:rPr>
                              </m:ctrlPr>
                            </m:sSubPr>
                            <m:e>
                              <m:r>
                                <a:rPr lang="en-US" sz="1908" i="1">
                                  <a:latin typeface="Cambria Math" charset="0"/>
                                </a:rPr>
                                <m:t>𝑤𝑜𝑟𝑑</m:t>
                              </m:r>
                            </m:e>
                            <m:sub>
                              <m:r>
                                <a:rPr lang="en-US" sz="1908" i="1">
                                  <a:latin typeface="Cambria Math" charset="0"/>
                                </a:rPr>
                                <m:t>2</m:t>
                              </m:r>
                            </m:sub>
                          </m:sSub>
                        </m:e>
                      </m:d>
                      <m:r>
                        <a:rPr lang="en-US" sz="1908" i="1">
                          <a:latin typeface="Cambria Math" charset="0"/>
                        </a:rPr>
                        <m:t>=</m:t>
                      </m:r>
                      <m:func>
                        <m:funcPr>
                          <m:ctrlPr>
                            <a:rPr lang="en-US" sz="1908" i="1">
                              <a:latin typeface="Cambria Math" panose="02040503050406030204" pitchFamily="18" charset="0"/>
                            </a:rPr>
                          </m:ctrlPr>
                        </m:funcPr>
                        <m:fName>
                          <m:r>
                            <m:rPr>
                              <m:sty m:val="p"/>
                            </m:rPr>
                            <a:rPr lang="en-US" sz="1908">
                              <a:latin typeface="Cambria Math" charset="0"/>
                            </a:rPr>
                            <m:t>max</m:t>
                          </m:r>
                        </m:fName>
                        <m:e>
                          <m:d>
                            <m:dPr>
                              <m:ctrlPr>
                                <a:rPr lang="en-US" sz="1908" i="1">
                                  <a:latin typeface="Cambria Math" panose="02040503050406030204" pitchFamily="18" charset="0"/>
                                </a:rPr>
                              </m:ctrlPr>
                            </m:dPr>
                            <m:e>
                              <m:sSub>
                                <m:sSubPr>
                                  <m:ctrlPr>
                                    <a:rPr lang="en-US" sz="1908" i="1">
                                      <a:latin typeface="Cambria Math" panose="02040503050406030204" pitchFamily="18" charset="0"/>
                                    </a:rPr>
                                  </m:ctrlPr>
                                </m:sSubPr>
                                <m:e>
                                  <m:r>
                                    <m:rPr>
                                      <m:nor/>
                                    </m:rPr>
                                    <a:rPr lang="en-US" sz="1908">
                                      <a:latin typeface="Cambria Math" charset="0"/>
                                    </a:rPr>
                                    <m:t>log</m:t>
                                  </m:r>
                                </m:e>
                                <m:sub>
                                  <m:r>
                                    <a:rPr lang="en-US" sz="1908" i="1">
                                      <a:latin typeface="Cambria Math" charset="0"/>
                                    </a:rPr>
                                    <m:t>2</m:t>
                                  </m:r>
                                </m:sub>
                              </m:sSub>
                              <m:f>
                                <m:fPr>
                                  <m:ctrlPr>
                                    <a:rPr lang="en-US" sz="1908" i="1">
                                      <a:latin typeface="Cambria Math" panose="02040503050406030204" pitchFamily="18" charset="0"/>
                                    </a:rPr>
                                  </m:ctrlPr>
                                </m:fPr>
                                <m:num>
                                  <m:r>
                                    <a:rPr lang="en-US" sz="1908" i="1">
                                      <a:latin typeface="Cambria Math" charset="0"/>
                                    </a:rPr>
                                    <m:t>𝑃</m:t>
                                  </m:r>
                                  <m:r>
                                    <a:rPr lang="en-US" sz="1908" i="1">
                                      <a:latin typeface="Cambria Math" charset="0"/>
                                    </a:rPr>
                                    <m:t>(</m:t>
                                  </m:r>
                                  <m:sSub>
                                    <m:sSubPr>
                                      <m:ctrlPr>
                                        <a:rPr lang="en-US" sz="1908" i="1">
                                          <a:latin typeface="Cambria Math" panose="02040503050406030204" pitchFamily="18" charset="0"/>
                                        </a:rPr>
                                      </m:ctrlPr>
                                    </m:sSubPr>
                                    <m:e>
                                      <m:r>
                                        <a:rPr lang="en-US" sz="1908" i="1">
                                          <a:latin typeface="Cambria Math" charset="0"/>
                                        </a:rPr>
                                        <m:t>𝑤𝑜𝑟𝑑</m:t>
                                      </m:r>
                                    </m:e>
                                    <m:sub>
                                      <m:r>
                                        <a:rPr lang="en-US" sz="1908" i="1">
                                          <a:latin typeface="Cambria Math" charset="0"/>
                                        </a:rPr>
                                        <m:t>1</m:t>
                                      </m:r>
                                    </m:sub>
                                  </m:sSub>
                                  <m:r>
                                    <a:rPr lang="en-US" sz="1908" i="1">
                                      <a:latin typeface="Cambria Math" charset="0"/>
                                    </a:rPr>
                                    <m:t>, </m:t>
                                  </m:r>
                                  <m:sSub>
                                    <m:sSubPr>
                                      <m:ctrlPr>
                                        <a:rPr lang="en-US" sz="1908" i="1">
                                          <a:latin typeface="Cambria Math" panose="02040503050406030204" pitchFamily="18" charset="0"/>
                                        </a:rPr>
                                      </m:ctrlPr>
                                    </m:sSubPr>
                                    <m:e>
                                      <m:r>
                                        <a:rPr lang="en-US" sz="1908" i="1">
                                          <a:latin typeface="Cambria Math" charset="0"/>
                                        </a:rPr>
                                        <m:t>𝑤𝑜𝑟𝑑</m:t>
                                      </m:r>
                                    </m:e>
                                    <m:sub>
                                      <m:r>
                                        <a:rPr lang="en-US" sz="1908" i="1">
                                          <a:latin typeface="Cambria Math" charset="0"/>
                                        </a:rPr>
                                        <m:t>2</m:t>
                                      </m:r>
                                    </m:sub>
                                  </m:sSub>
                                  <m:r>
                                    <a:rPr lang="en-US" sz="1908" i="1">
                                      <a:latin typeface="Cambria Math" charset="0"/>
                                    </a:rPr>
                                    <m:t>)</m:t>
                                  </m:r>
                                </m:num>
                                <m:den>
                                  <m:r>
                                    <a:rPr lang="en-US" sz="1908" i="1">
                                      <a:latin typeface="Cambria Math" charset="0"/>
                                    </a:rPr>
                                    <m:t>𝑃</m:t>
                                  </m:r>
                                  <m:d>
                                    <m:dPr>
                                      <m:ctrlPr>
                                        <a:rPr lang="en-US" sz="1908" i="1">
                                          <a:latin typeface="Cambria Math" panose="02040503050406030204" pitchFamily="18" charset="0"/>
                                        </a:rPr>
                                      </m:ctrlPr>
                                    </m:dPr>
                                    <m:e>
                                      <m:sSub>
                                        <m:sSubPr>
                                          <m:ctrlPr>
                                            <a:rPr lang="en-US" sz="1908" i="1">
                                              <a:latin typeface="Cambria Math" panose="02040503050406030204" pitchFamily="18" charset="0"/>
                                            </a:rPr>
                                          </m:ctrlPr>
                                        </m:sSubPr>
                                        <m:e>
                                          <m:r>
                                            <a:rPr lang="en-US" sz="1908" i="1">
                                              <a:latin typeface="Cambria Math" charset="0"/>
                                            </a:rPr>
                                            <m:t>𝑤𝑜𝑟𝑑</m:t>
                                          </m:r>
                                        </m:e>
                                        <m:sub>
                                          <m:r>
                                            <a:rPr lang="en-US" sz="1908" i="1">
                                              <a:latin typeface="Cambria Math" charset="0"/>
                                            </a:rPr>
                                            <m:t>1</m:t>
                                          </m:r>
                                        </m:sub>
                                      </m:sSub>
                                    </m:e>
                                  </m:d>
                                  <m:r>
                                    <a:rPr lang="en-US" sz="1908" i="1">
                                      <a:latin typeface="Cambria Math" charset="0"/>
                                    </a:rPr>
                                    <m:t>𝑃</m:t>
                                  </m:r>
                                  <m:r>
                                    <a:rPr lang="en-US" sz="1908" i="1">
                                      <a:latin typeface="Cambria Math" charset="0"/>
                                    </a:rPr>
                                    <m:t>(</m:t>
                                  </m:r>
                                  <m:sSub>
                                    <m:sSubPr>
                                      <m:ctrlPr>
                                        <a:rPr lang="en-US" sz="1908" i="1">
                                          <a:latin typeface="Cambria Math" panose="02040503050406030204" pitchFamily="18" charset="0"/>
                                        </a:rPr>
                                      </m:ctrlPr>
                                    </m:sSubPr>
                                    <m:e>
                                      <m:r>
                                        <a:rPr lang="en-US" sz="1908" i="1">
                                          <a:latin typeface="Cambria Math" charset="0"/>
                                        </a:rPr>
                                        <m:t>𝑤𝑜𝑟𝑑</m:t>
                                      </m:r>
                                    </m:e>
                                    <m:sub>
                                      <m:r>
                                        <a:rPr lang="en-US" sz="1908" i="1">
                                          <a:latin typeface="Cambria Math" charset="0"/>
                                        </a:rPr>
                                        <m:t>2</m:t>
                                      </m:r>
                                    </m:sub>
                                  </m:sSub>
                                  <m:r>
                                    <a:rPr lang="en-US" sz="1908" i="1">
                                      <a:latin typeface="Cambria Math" charset="0"/>
                                    </a:rPr>
                                    <m:t>)</m:t>
                                  </m:r>
                                </m:den>
                              </m:f>
                              <m:r>
                                <a:rPr lang="en-US" sz="1908" i="1">
                                  <a:latin typeface="Cambria Math" charset="0"/>
                                </a:rPr>
                                <m:t>,0</m:t>
                              </m:r>
                            </m:e>
                          </m:d>
                        </m:e>
                      </m:func>
                    </m:oMath>
                  </m:oMathPara>
                </a14:m>
                <a:endParaRPr lang="en-US" b="1" dirty="0"/>
              </a:p>
              <a:p>
                <a:pPr lvl="1"/>
                <a:endParaRPr lang="en-US" sz="1590" dirty="0"/>
              </a:p>
              <a:p>
                <a:pPr>
                  <a:buFont typeface="Wingdings" pitchFamily="-65" charset="2"/>
                  <a:buNone/>
                </a:pPr>
                <a:endParaRPr lang="en-US" sz="1908" dirty="0"/>
              </a:p>
              <a:p>
                <a:pPr>
                  <a:buFont typeface="Wingdings" pitchFamily="-65" charset="2"/>
                  <a:buNone/>
                </a:pPr>
                <a:endParaRPr lang="en-US" sz="1431" dirty="0"/>
              </a:p>
            </p:txBody>
          </p:sp>
        </mc:Choice>
        <mc:Fallback xmlns="">
          <p:sp>
            <p:nvSpPr>
              <p:cNvPr id="1512451" name="Rectangle 3"/>
              <p:cNvSpPr>
                <a:spLocks noGrp="1" noRot="1" noChangeAspect="1" noMove="1" noResize="1" noEditPoints="1" noAdjustHandles="1" noChangeArrowheads="1" noChangeShapeType="1" noTextEdit="1"/>
              </p:cNvSpPr>
              <p:nvPr>
                <p:ph sz="quarter" idx="1"/>
              </p:nvPr>
            </p:nvSpPr>
            <p:spPr>
              <a:xfrm>
                <a:off x="1613234" y="1625051"/>
                <a:ext cx="8965532" cy="5493308"/>
              </a:xfrm>
              <a:blipFill>
                <a:blip r:embed="rId3"/>
                <a:stretch>
                  <a:fillRect l="-816" t="-1332"/>
                </a:stretch>
              </a:blipFill>
            </p:spPr>
            <p:txBody>
              <a:bodyPr/>
              <a:lstStyle/>
              <a:p>
                <a:r>
                  <a:rPr lang="en-US">
                    <a:noFill/>
                  </a:rPr>
                  <a:t> </a:t>
                </a:r>
              </a:p>
            </p:txBody>
          </p:sp>
        </mc:Fallback>
      </mc:AlternateContent>
      <p:sp>
        <p:nvSpPr>
          <p:cNvPr id="2" name="Rectangle 1">
            <a:extLst>
              <a:ext uri="{FF2B5EF4-FFF2-40B4-BE49-F238E27FC236}">
                <a16:creationId xmlns:a16="http://schemas.microsoft.com/office/drawing/2014/main" id="{3134715A-586A-C361-385D-D19B1FCA678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38DD233-D99F-54DB-7000-E78C54DC77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4DC8524E-6452-A86C-0987-8AA9C0D8481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4024780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0712" y="1398690"/>
            <a:ext cx="8310577" cy="590635"/>
          </a:xfrm>
        </p:spPr>
        <p:txBody>
          <a:bodyPr>
            <a:normAutofit fontScale="90000"/>
          </a:bodyPr>
          <a:lstStyle/>
          <a:p>
            <a:r>
              <a:rPr lang="en-US" dirty="0"/>
              <a:t>Computing PPMI on a term-context matrix</a:t>
            </a:r>
          </a:p>
        </p:txBody>
      </p:sp>
      <p:sp>
        <p:nvSpPr>
          <p:cNvPr id="3" name="Content Placeholder 2"/>
          <p:cNvSpPr>
            <a:spLocks noGrp="1"/>
          </p:cNvSpPr>
          <p:nvPr>
            <p:ph idx="1"/>
          </p:nvPr>
        </p:nvSpPr>
        <p:spPr>
          <a:xfrm>
            <a:off x="2097857" y="2406799"/>
            <a:ext cx="8904955" cy="2650284"/>
          </a:xfrm>
        </p:spPr>
        <p:txBody>
          <a:bodyPr>
            <a:normAutofit/>
          </a:bodyPr>
          <a:lstStyle/>
          <a:p>
            <a:r>
              <a:rPr lang="en-US" sz="2862" dirty="0"/>
              <a:t>Matrix </a:t>
            </a:r>
            <a:r>
              <a:rPr lang="en-US" sz="2862" dirty="0">
                <a:latin typeface="Times New Roman"/>
                <a:cs typeface="Times New Roman"/>
              </a:rPr>
              <a:t>F</a:t>
            </a:r>
            <a:r>
              <a:rPr lang="en-US" sz="2862" dirty="0"/>
              <a:t> with </a:t>
            </a:r>
            <a:r>
              <a:rPr lang="en-US" sz="2862" dirty="0">
                <a:latin typeface="Times New Roman"/>
                <a:cs typeface="Times New Roman"/>
              </a:rPr>
              <a:t>W</a:t>
            </a:r>
            <a:r>
              <a:rPr lang="en-US" sz="2862" dirty="0"/>
              <a:t> rows (words) and </a:t>
            </a:r>
            <a:r>
              <a:rPr lang="en-US" sz="2862" dirty="0">
                <a:latin typeface="Times New Roman"/>
                <a:cs typeface="Times New Roman"/>
              </a:rPr>
              <a:t>C</a:t>
            </a:r>
            <a:r>
              <a:rPr lang="en-US" sz="2862" dirty="0"/>
              <a:t> columns (contexts)</a:t>
            </a:r>
          </a:p>
          <a:p>
            <a:r>
              <a:rPr lang="en-US" sz="2862" dirty="0" err="1">
                <a:latin typeface="Times New Roman"/>
                <a:cs typeface="Times New Roman"/>
              </a:rPr>
              <a:t>f</a:t>
            </a:r>
            <a:r>
              <a:rPr lang="en-US" sz="2862" baseline="-25000" dirty="0" err="1">
                <a:latin typeface="Times New Roman"/>
                <a:cs typeface="Times New Roman"/>
              </a:rPr>
              <a:t>ij</a:t>
            </a:r>
            <a:r>
              <a:rPr lang="en-US" sz="2862" dirty="0"/>
              <a:t> is # of times </a:t>
            </a:r>
            <a:r>
              <a:rPr lang="en-US" sz="2862" dirty="0" err="1">
                <a:latin typeface="Times New Roman"/>
                <a:cs typeface="Times New Roman"/>
              </a:rPr>
              <a:t>w</a:t>
            </a:r>
            <a:r>
              <a:rPr lang="en-US" sz="2862" baseline="-25000" dirty="0" err="1">
                <a:latin typeface="Times New Roman"/>
                <a:cs typeface="Times New Roman"/>
              </a:rPr>
              <a:t>i</a:t>
            </a:r>
            <a:r>
              <a:rPr lang="en-US" sz="2862" dirty="0"/>
              <a:t> occurs in context </a:t>
            </a:r>
            <a:r>
              <a:rPr lang="en-US" sz="2862" dirty="0" err="1">
                <a:latin typeface="Times New Roman"/>
                <a:cs typeface="Times New Roman"/>
              </a:rPr>
              <a:t>c</a:t>
            </a:r>
            <a:r>
              <a:rPr lang="en-US" sz="2862" baseline="-25000" dirty="0" err="1">
                <a:latin typeface="Times New Roman"/>
                <a:cs typeface="Times New Roman"/>
              </a:rPr>
              <a:t>j</a:t>
            </a:r>
            <a:endParaRPr lang="en-US" sz="2862" baseline="-25000" dirty="0">
              <a:latin typeface="Times New Roman"/>
              <a:cs typeface="Times New Roman"/>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rcRect/>
          <a:stretch/>
        </p:blipFill>
        <p:spPr>
          <a:xfrm>
            <a:off x="5696238" y="3475865"/>
            <a:ext cx="4979243" cy="1517755"/>
          </a:xfrm>
          <a:prstGeom prst="rect">
            <a:avLst/>
          </a:prstGeom>
        </p:spPr>
      </p:pic>
      <p:graphicFrame>
        <p:nvGraphicFramePr>
          <p:cNvPr id="6" name="Object 5"/>
          <p:cNvGraphicFramePr>
            <a:graphicFrameLocks noChangeAspect="1"/>
          </p:cNvGraphicFramePr>
          <p:nvPr>
            <p:extLst>
              <p:ext uri="{D42A27DB-BD31-4B8C-83A1-F6EECF244321}">
                <p14:modId xmlns:p14="http://schemas.microsoft.com/office/powerpoint/2010/main" val="2961660247"/>
              </p:ext>
            </p:extLst>
          </p:nvPr>
        </p:nvGraphicFramePr>
        <p:xfrm>
          <a:off x="1794968" y="4002738"/>
          <a:ext cx="1111316" cy="928862"/>
        </p:xfrm>
        <a:graphic>
          <a:graphicData uri="http://schemas.openxmlformats.org/presentationml/2006/ole">
            <mc:AlternateContent xmlns:mc="http://schemas.openxmlformats.org/markup-compatibility/2006">
              <mc:Choice xmlns:v="urn:schemas-microsoft-com:vml" Requires="v">
                <p:oleObj name="Equation" r:id="rId3" imgW="850900" imgH="711200" progId="Equation.3">
                  <p:embed/>
                </p:oleObj>
              </mc:Choice>
              <mc:Fallback>
                <p:oleObj name="Equation" r:id="rId3" imgW="850900" imgH="711200" progId="Equation.3">
                  <p:embed/>
                  <p:pic>
                    <p:nvPicPr>
                      <p:cNvPr id="6" name="Object 5"/>
                      <p:cNvPicPr/>
                      <p:nvPr/>
                    </p:nvPicPr>
                    <p:blipFill>
                      <a:blip r:embed="rId4"/>
                      <a:stretch>
                        <a:fillRect/>
                      </a:stretch>
                    </p:blipFill>
                    <p:spPr>
                      <a:xfrm>
                        <a:off x="1794968" y="4002738"/>
                        <a:ext cx="1111316" cy="928862"/>
                      </a:xfrm>
                      <a:prstGeom prst="rect">
                        <a:avLst/>
                      </a:prstGeom>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326187704"/>
              </p:ext>
            </p:extLst>
          </p:nvPr>
        </p:nvGraphicFramePr>
        <p:xfrm>
          <a:off x="3059053" y="3699848"/>
          <a:ext cx="1127903" cy="1293771"/>
        </p:xfrm>
        <a:graphic>
          <a:graphicData uri="http://schemas.openxmlformats.org/presentationml/2006/ole">
            <mc:AlternateContent xmlns:mc="http://schemas.openxmlformats.org/markup-compatibility/2006">
              <mc:Choice xmlns:v="urn:schemas-microsoft-com:vml" Requires="v">
                <p:oleObj name="Equation" r:id="rId5" imgW="863600" imgH="990600" progId="Equation.3">
                  <p:embed/>
                </p:oleObj>
              </mc:Choice>
              <mc:Fallback>
                <p:oleObj name="Equation" r:id="rId5" imgW="863600" imgH="990600" progId="Equation.3">
                  <p:embed/>
                  <p:pic>
                    <p:nvPicPr>
                      <p:cNvPr id="7" name="Object 6"/>
                      <p:cNvPicPr/>
                      <p:nvPr/>
                    </p:nvPicPr>
                    <p:blipFill>
                      <a:blip r:embed="rId6"/>
                      <a:stretch>
                        <a:fillRect/>
                      </a:stretch>
                    </p:blipFill>
                    <p:spPr>
                      <a:xfrm>
                        <a:off x="3059053" y="3699848"/>
                        <a:ext cx="1127903" cy="1293771"/>
                      </a:xfrm>
                      <a:prstGeom prst="rect">
                        <a:avLst/>
                      </a:prstGeom>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1347278086"/>
              </p:ext>
            </p:extLst>
          </p:nvPr>
        </p:nvGraphicFramePr>
        <p:xfrm>
          <a:off x="4399818" y="3699849"/>
          <a:ext cx="1161077" cy="1260598"/>
        </p:xfrm>
        <a:graphic>
          <a:graphicData uri="http://schemas.openxmlformats.org/presentationml/2006/ole">
            <mc:AlternateContent xmlns:mc="http://schemas.openxmlformats.org/markup-compatibility/2006">
              <mc:Choice xmlns:v="urn:schemas-microsoft-com:vml" Requires="v">
                <p:oleObj name="Equation" r:id="rId7" imgW="889000" imgH="965200" progId="Equation.3">
                  <p:embed/>
                </p:oleObj>
              </mc:Choice>
              <mc:Fallback>
                <p:oleObj name="Equation" r:id="rId7" imgW="889000" imgH="965200" progId="Equation.3">
                  <p:embed/>
                  <p:pic>
                    <p:nvPicPr>
                      <p:cNvPr id="9" name="Object 8"/>
                      <p:cNvPicPr/>
                      <p:nvPr/>
                    </p:nvPicPr>
                    <p:blipFill>
                      <a:blip r:embed="rId8"/>
                      <a:stretch>
                        <a:fillRect/>
                      </a:stretch>
                    </p:blipFill>
                    <p:spPr>
                      <a:xfrm>
                        <a:off x="4399818" y="3699849"/>
                        <a:ext cx="1161077" cy="1260598"/>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2728240222"/>
              </p:ext>
            </p:extLst>
          </p:nvPr>
        </p:nvGraphicFramePr>
        <p:xfrm>
          <a:off x="2037280" y="5355645"/>
          <a:ext cx="2043546" cy="827898"/>
        </p:xfrm>
        <a:graphic>
          <a:graphicData uri="http://schemas.openxmlformats.org/presentationml/2006/ole">
            <mc:AlternateContent xmlns:mc="http://schemas.openxmlformats.org/markup-compatibility/2006">
              <mc:Choice xmlns:v="urn:schemas-microsoft-com:vml" Requires="v">
                <p:oleObj name="Equation" r:id="rId9" imgW="1130300" imgH="457200" progId="Equation.3">
                  <p:embed/>
                </p:oleObj>
              </mc:Choice>
              <mc:Fallback>
                <p:oleObj name="Equation" r:id="rId9" imgW="1130300" imgH="457200" progId="Equation.3">
                  <p:embed/>
                  <p:pic>
                    <p:nvPicPr>
                      <p:cNvPr id="10" name="Object 9"/>
                      <p:cNvPicPr/>
                      <p:nvPr/>
                    </p:nvPicPr>
                    <p:blipFill>
                      <a:blip r:embed="rId10"/>
                      <a:stretch>
                        <a:fillRect/>
                      </a:stretch>
                    </p:blipFill>
                    <p:spPr>
                      <a:xfrm>
                        <a:off x="2037280" y="5355645"/>
                        <a:ext cx="2043546" cy="827898"/>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187391179"/>
              </p:ext>
            </p:extLst>
          </p:nvPr>
        </p:nvGraphicFramePr>
        <p:xfrm>
          <a:off x="4607203" y="5275301"/>
          <a:ext cx="3514200" cy="988587"/>
        </p:xfrm>
        <a:graphic>
          <a:graphicData uri="http://schemas.openxmlformats.org/presentationml/2006/ole">
            <mc:AlternateContent xmlns:mc="http://schemas.openxmlformats.org/markup-compatibility/2006">
              <mc:Choice xmlns:v="urn:schemas-microsoft-com:vml" Requires="v">
                <p:oleObj name="Equation" r:id="rId11" imgW="1943100" imgH="546100" progId="Equation.3">
                  <p:embed/>
                </p:oleObj>
              </mc:Choice>
              <mc:Fallback>
                <p:oleObj name="Equation" r:id="rId11" imgW="1943100" imgH="546100" progId="Equation.3">
                  <p:embed/>
                  <p:pic>
                    <p:nvPicPr>
                      <p:cNvPr id="11" name="Object 10"/>
                      <p:cNvPicPr/>
                      <p:nvPr/>
                    </p:nvPicPr>
                    <p:blipFill>
                      <a:blip r:embed="rId12"/>
                      <a:stretch>
                        <a:fillRect/>
                      </a:stretch>
                    </p:blipFill>
                    <p:spPr>
                      <a:xfrm>
                        <a:off x="4607203" y="5275301"/>
                        <a:ext cx="3514200" cy="988587"/>
                      </a:xfrm>
                      <a:prstGeom prst="rect">
                        <a:avLst/>
                      </a:prstGeom>
                    </p:spPr>
                  </p:pic>
                </p:oleObj>
              </mc:Fallback>
            </mc:AlternateContent>
          </a:graphicData>
        </a:graphic>
      </p:graphicFrame>
      <p:sp>
        <p:nvSpPr>
          <p:cNvPr id="4" name="Rectangle 3">
            <a:extLst>
              <a:ext uri="{FF2B5EF4-FFF2-40B4-BE49-F238E27FC236}">
                <a16:creationId xmlns:a16="http://schemas.microsoft.com/office/drawing/2014/main" id="{F712A228-32DE-B019-C369-6E8060708EA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93CB60E-AB8E-DF79-844A-65C15F857C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31E41ADF-F3E1-49E1-9259-836C9D60188A}"/>
              </a:ext>
            </a:extLst>
          </p:cNvPr>
          <p:cNvPicPr>
            <a:picLocks noChangeAspect="1"/>
          </p:cNvPicPr>
          <p:nvPr/>
        </p:nvPicPr>
        <p:blipFill rotWithShape="1">
          <a:blip r:embed="rId1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8949790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16124" y="3004954"/>
            <a:ext cx="2483694" cy="1029825"/>
          </a:xfrm>
        </p:spPr>
        <p:txBody>
          <a:bodyPr>
            <a:normAutofit fontScale="55000" lnSpcReduction="20000"/>
          </a:bodyPr>
          <a:lstStyle/>
          <a:p>
            <a:pPr marL="0" indent="0"/>
            <a:r>
              <a:rPr lang="en-US" dirty="0"/>
              <a:t>p(w=</a:t>
            </a:r>
            <a:r>
              <a:rPr lang="en-US" dirty="0" err="1"/>
              <a:t>information,c</a:t>
            </a:r>
            <a:r>
              <a:rPr lang="en-US" dirty="0"/>
              <a:t>=data) = </a:t>
            </a:r>
          </a:p>
          <a:p>
            <a:pPr marL="0" indent="0"/>
            <a:r>
              <a:rPr lang="en-US" dirty="0"/>
              <a:t>p(w=information) =</a:t>
            </a:r>
          </a:p>
          <a:p>
            <a:pPr marL="0" indent="0"/>
            <a:r>
              <a:rPr lang="en-US" dirty="0"/>
              <a:t>p(c=data) =</a:t>
            </a:r>
          </a:p>
          <a:p>
            <a:endParaRPr lang="en-US" dirty="0"/>
          </a:p>
        </p:txBody>
      </p:sp>
      <p:sp>
        <p:nvSpPr>
          <p:cNvPr id="8" name="TextBox 7"/>
          <p:cNvSpPr txBox="1"/>
          <p:nvPr/>
        </p:nvSpPr>
        <p:spPr>
          <a:xfrm>
            <a:off x="5384727" y="2944377"/>
            <a:ext cx="829073" cy="349198"/>
          </a:xfrm>
          <a:prstGeom prst="rect">
            <a:avLst/>
          </a:prstGeom>
          <a:noFill/>
        </p:spPr>
        <p:txBody>
          <a:bodyPr wrap="none" rtlCol="0">
            <a:spAutoFit/>
          </a:bodyPr>
          <a:lstStyle/>
          <a:p>
            <a:r>
              <a:rPr lang="en-US" sz="1669" dirty="0"/>
              <a:t>= .3399</a:t>
            </a:r>
          </a:p>
        </p:txBody>
      </p:sp>
      <p:sp>
        <p:nvSpPr>
          <p:cNvPr id="9" name="TextBox 8"/>
          <p:cNvSpPr txBox="1"/>
          <p:nvPr/>
        </p:nvSpPr>
        <p:spPr>
          <a:xfrm>
            <a:off x="4191396" y="2944007"/>
            <a:ext cx="1249060" cy="349198"/>
          </a:xfrm>
          <a:prstGeom prst="rect">
            <a:avLst/>
          </a:prstGeom>
          <a:noFill/>
        </p:spPr>
        <p:txBody>
          <a:bodyPr wrap="none" rtlCol="0">
            <a:spAutoFit/>
          </a:bodyPr>
          <a:lstStyle/>
          <a:p>
            <a:r>
              <a:rPr lang="en-US" sz="1669" dirty="0"/>
              <a:t>3982/11716</a:t>
            </a:r>
          </a:p>
        </p:txBody>
      </p:sp>
      <p:sp>
        <p:nvSpPr>
          <p:cNvPr id="10" name="TextBox 9"/>
          <p:cNvSpPr txBox="1"/>
          <p:nvPr/>
        </p:nvSpPr>
        <p:spPr>
          <a:xfrm>
            <a:off x="3707856" y="3194354"/>
            <a:ext cx="1249060" cy="349198"/>
          </a:xfrm>
          <a:prstGeom prst="rect">
            <a:avLst/>
          </a:prstGeom>
          <a:noFill/>
        </p:spPr>
        <p:txBody>
          <a:bodyPr wrap="none" rtlCol="0">
            <a:spAutoFit/>
          </a:bodyPr>
          <a:lstStyle/>
          <a:p>
            <a:r>
              <a:rPr lang="en-US" sz="1669" dirty="0"/>
              <a:t>7703/11716</a:t>
            </a:r>
          </a:p>
        </p:txBody>
      </p:sp>
      <p:sp>
        <p:nvSpPr>
          <p:cNvPr id="11" name="TextBox 10"/>
          <p:cNvSpPr txBox="1"/>
          <p:nvPr/>
        </p:nvSpPr>
        <p:spPr>
          <a:xfrm>
            <a:off x="4818796" y="3183700"/>
            <a:ext cx="829073" cy="349198"/>
          </a:xfrm>
          <a:prstGeom prst="rect">
            <a:avLst/>
          </a:prstGeom>
          <a:noFill/>
        </p:spPr>
        <p:txBody>
          <a:bodyPr wrap="none" rtlCol="0">
            <a:spAutoFit/>
          </a:bodyPr>
          <a:lstStyle/>
          <a:p>
            <a:r>
              <a:rPr lang="en-US" sz="1669" dirty="0"/>
              <a:t>= .6575</a:t>
            </a:r>
          </a:p>
        </p:txBody>
      </p:sp>
      <p:sp>
        <p:nvSpPr>
          <p:cNvPr id="12" name="TextBox 11"/>
          <p:cNvSpPr txBox="1"/>
          <p:nvPr/>
        </p:nvSpPr>
        <p:spPr>
          <a:xfrm>
            <a:off x="2920150" y="3453885"/>
            <a:ext cx="1249060" cy="349198"/>
          </a:xfrm>
          <a:prstGeom prst="rect">
            <a:avLst/>
          </a:prstGeom>
          <a:noFill/>
        </p:spPr>
        <p:txBody>
          <a:bodyPr wrap="none" rtlCol="0">
            <a:spAutoFit/>
          </a:bodyPr>
          <a:lstStyle/>
          <a:p>
            <a:r>
              <a:rPr lang="en-US" sz="1669" dirty="0"/>
              <a:t>5673/11716</a:t>
            </a:r>
          </a:p>
        </p:txBody>
      </p:sp>
      <p:sp>
        <p:nvSpPr>
          <p:cNvPr id="13" name="TextBox 12"/>
          <p:cNvSpPr txBox="1"/>
          <p:nvPr/>
        </p:nvSpPr>
        <p:spPr>
          <a:xfrm>
            <a:off x="4009177" y="3433156"/>
            <a:ext cx="1233661" cy="349198"/>
          </a:xfrm>
          <a:prstGeom prst="rect">
            <a:avLst/>
          </a:prstGeom>
          <a:noFill/>
        </p:spPr>
        <p:txBody>
          <a:bodyPr wrap="square" rtlCol="0">
            <a:spAutoFit/>
          </a:bodyPr>
          <a:lstStyle/>
          <a:p>
            <a:r>
              <a:rPr lang="en-US" sz="1669" dirty="0"/>
              <a:t>= .4842</a:t>
            </a:r>
          </a:p>
        </p:txBody>
      </p:sp>
      <p:graphicFrame>
        <p:nvGraphicFramePr>
          <p:cNvPr id="14" name="Object 13"/>
          <p:cNvGraphicFramePr>
            <a:graphicFrameLocks noChangeAspect="1"/>
          </p:cNvGraphicFramePr>
          <p:nvPr/>
        </p:nvGraphicFramePr>
        <p:xfrm>
          <a:off x="2037280" y="1205790"/>
          <a:ext cx="1575027" cy="1316442"/>
        </p:xfrm>
        <a:graphic>
          <a:graphicData uri="http://schemas.openxmlformats.org/presentationml/2006/ole">
            <mc:AlternateContent xmlns:mc="http://schemas.openxmlformats.org/markup-compatibility/2006">
              <mc:Choice xmlns:v="urn:schemas-microsoft-com:vml" Requires="v">
                <p:oleObj name="Equation" r:id="rId2" imgW="850900" imgH="711200" progId="Equation.3">
                  <p:embed/>
                </p:oleObj>
              </mc:Choice>
              <mc:Fallback>
                <p:oleObj name="Equation" r:id="rId2" imgW="850900" imgH="711200" progId="Equation.3">
                  <p:embed/>
                  <p:pic>
                    <p:nvPicPr>
                      <p:cNvPr id="14" name="Object 13"/>
                      <p:cNvPicPr/>
                      <p:nvPr/>
                    </p:nvPicPr>
                    <p:blipFill>
                      <a:blip r:embed="rId3"/>
                      <a:stretch>
                        <a:fillRect/>
                      </a:stretch>
                    </p:blipFill>
                    <p:spPr>
                      <a:xfrm>
                        <a:off x="2037280" y="1205790"/>
                        <a:ext cx="1575027" cy="1316442"/>
                      </a:xfrm>
                      <a:prstGeom prst="rect">
                        <a:avLst/>
                      </a:prstGeom>
                    </p:spPr>
                  </p:pic>
                </p:oleObj>
              </mc:Fallback>
            </mc:AlternateContent>
          </a:graphicData>
        </a:graphic>
      </p:graphicFrame>
      <p:graphicFrame>
        <p:nvGraphicFramePr>
          <p:cNvPr id="15" name="Object 14"/>
          <p:cNvGraphicFramePr>
            <a:graphicFrameLocks noChangeAspect="1"/>
          </p:cNvGraphicFramePr>
          <p:nvPr/>
        </p:nvGraphicFramePr>
        <p:xfrm>
          <a:off x="6596748" y="2795072"/>
          <a:ext cx="1297085" cy="1029825"/>
        </p:xfrm>
        <a:graphic>
          <a:graphicData uri="http://schemas.openxmlformats.org/presentationml/2006/ole">
            <mc:AlternateContent xmlns:mc="http://schemas.openxmlformats.org/markup-compatibility/2006">
              <mc:Choice xmlns:v="urn:schemas-microsoft-com:vml" Requires="v">
                <p:oleObj name="Equation" r:id="rId4" imgW="863600" imgH="685800" progId="Equation.3">
                  <p:embed/>
                </p:oleObj>
              </mc:Choice>
              <mc:Fallback>
                <p:oleObj name="Equation" r:id="rId4" imgW="863600" imgH="685800" progId="Equation.3">
                  <p:embed/>
                  <p:pic>
                    <p:nvPicPr>
                      <p:cNvPr id="15" name="Object 14"/>
                      <p:cNvPicPr/>
                      <p:nvPr/>
                    </p:nvPicPr>
                    <p:blipFill>
                      <a:blip r:embed="rId5"/>
                      <a:stretch>
                        <a:fillRect/>
                      </a:stretch>
                    </p:blipFill>
                    <p:spPr>
                      <a:xfrm>
                        <a:off x="6596748" y="2795072"/>
                        <a:ext cx="1297085" cy="1029825"/>
                      </a:xfrm>
                      <a:prstGeom prst="rect">
                        <a:avLst/>
                      </a:prstGeom>
                    </p:spPr>
                  </p:pic>
                </p:oleObj>
              </mc:Fallback>
            </mc:AlternateContent>
          </a:graphicData>
        </a:graphic>
      </p:graphicFrame>
      <p:graphicFrame>
        <p:nvGraphicFramePr>
          <p:cNvPr id="16" name="Object 15"/>
          <p:cNvGraphicFramePr>
            <a:graphicFrameLocks noChangeAspect="1"/>
          </p:cNvGraphicFramePr>
          <p:nvPr/>
        </p:nvGraphicFramePr>
        <p:xfrm>
          <a:off x="8370701" y="2838427"/>
          <a:ext cx="1271311" cy="1001231"/>
        </p:xfrm>
        <a:graphic>
          <a:graphicData uri="http://schemas.openxmlformats.org/presentationml/2006/ole">
            <mc:AlternateContent xmlns:mc="http://schemas.openxmlformats.org/markup-compatibility/2006">
              <mc:Choice xmlns:v="urn:schemas-microsoft-com:vml" Requires="v">
                <p:oleObj name="Equation" r:id="rId6" imgW="838200" imgH="660400" progId="Equation.3">
                  <p:embed/>
                </p:oleObj>
              </mc:Choice>
              <mc:Fallback>
                <p:oleObj name="Equation" r:id="rId6" imgW="838200" imgH="660400" progId="Equation.3">
                  <p:embed/>
                  <p:pic>
                    <p:nvPicPr>
                      <p:cNvPr id="16" name="Object 15"/>
                      <p:cNvPicPr/>
                      <p:nvPr/>
                    </p:nvPicPr>
                    <p:blipFill>
                      <a:blip r:embed="rId7"/>
                      <a:stretch>
                        <a:fillRect/>
                      </a:stretch>
                    </p:blipFill>
                    <p:spPr>
                      <a:xfrm>
                        <a:off x="8370701" y="2838427"/>
                        <a:ext cx="1271311" cy="1001231"/>
                      </a:xfrm>
                      <a:prstGeom prst="rect">
                        <a:avLst/>
                      </a:prstGeom>
                    </p:spPr>
                  </p:pic>
                </p:oleObj>
              </mc:Fallback>
            </mc:AlternateContent>
          </a:graphicData>
        </a:graphic>
      </p:graphicFrame>
      <p:pic>
        <p:nvPicPr>
          <p:cNvPr id="7" name="Picture 6">
            <a:extLst>
              <a:ext uri="{FF2B5EF4-FFF2-40B4-BE49-F238E27FC236}">
                <a16:creationId xmlns:a16="http://schemas.microsoft.com/office/drawing/2014/main" id="{46E56493-5061-CC40-8AAD-4E4A6D7DB93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661699" y="936917"/>
            <a:ext cx="6021944" cy="1428630"/>
          </a:xfrm>
          <a:prstGeom prst="rect">
            <a:avLst/>
          </a:prstGeom>
        </p:spPr>
      </p:pic>
      <p:pic>
        <p:nvPicPr>
          <p:cNvPr id="18" name="Picture 17">
            <a:extLst>
              <a:ext uri="{FF2B5EF4-FFF2-40B4-BE49-F238E27FC236}">
                <a16:creationId xmlns:a16="http://schemas.microsoft.com/office/drawing/2014/main" id="{05D2D9A6-F9EF-DD4A-9086-E79EE061FDD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06526" y="4196320"/>
            <a:ext cx="6744342" cy="1776953"/>
          </a:xfrm>
          <a:prstGeom prst="rect">
            <a:avLst/>
          </a:prstGeom>
        </p:spPr>
      </p:pic>
      <p:sp>
        <p:nvSpPr>
          <p:cNvPr id="2" name="Rectangle 1">
            <a:extLst>
              <a:ext uri="{FF2B5EF4-FFF2-40B4-BE49-F238E27FC236}">
                <a16:creationId xmlns:a16="http://schemas.microsoft.com/office/drawing/2014/main" id="{162DD37A-27EA-A0FC-62F5-B8703C411AD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C264D32-EFF8-98BA-864F-5CA42F5247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B0FC93C-07F4-49B3-0E84-D447F9C27A10}"/>
              </a:ext>
            </a:extLst>
          </p:cNvPr>
          <p:cNvPicPr>
            <a:picLocks noChangeAspect="1"/>
          </p:cNvPicPr>
          <p:nvPr/>
        </p:nvPicPr>
        <p:blipFill rotWithShape="1">
          <a:blip r:embed="rId1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96807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Object 7"/>
          <p:cNvGraphicFramePr>
            <a:graphicFrameLocks noChangeAspect="1"/>
          </p:cNvGraphicFramePr>
          <p:nvPr/>
        </p:nvGraphicFramePr>
        <p:xfrm>
          <a:off x="1930615" y="2495485"/>
          <a:ext cx="2248529" cy="909798"/>
        </p:xfrm>
        <a:graphic>
          <a:graphicData uri="http://schemas.openxmlformats.org/presentationml/2006/ole">
            <mc:AlternateContent xmlns:mc="http://schemas.openxmlformats.org/markup-compatibility/2006">
              <mc:Choice xmlns:v="urn:schemas-microsoft-com:vml" Requires="v">
                <p:oleObj name="Equation" r:id="rId2" imgW="1130300" imgH="457200" progId="Equation.3">
                  <p:embed/>
                </p:oleObj>
              </mc:Choice>
              <mc:Fallback>
                <p:oleObj name="Equation" r:id="rId2" imgW="1130300" imgH="457200" progId="Equation.3">
                  <p:embed/>
                  <p:pic>
                    <p:nvPicPr>
                      <p:cNvPr id="8" name="Object 7"/>
                      <p:cNvPicPr/>
                      <p:nvPr/>
                    </p:nvPicPr>
                    <p:blipFill>
                      <a:blip r:embed="rId3"/>
                      <a:stretch>
                        <a:fillRect/>
                      </a:stretch>
                    </p:blipFill>
                    <p:spPr>
                      <a:xfrm>
                        <a:off x="1930615" y="2495485"/>
                        <a:ext cx="2248529" cy="909798"/>
                      </a:xfrm>
                      <a:prstGeom prst="rect">
                        <a:avLst/>
                      </a:prstGeom>
                    </p:spPr>
                  </p:pic>
                </p:oleObj>
              </mc:Fallback>
            </mc:AlternateContent>
          </a:graphicData>
        </a:graphic>
      </p:graphicFrame>
      <p:sp>
        <p:nvSpPr>
          <p:cNvPr id="9" name="Content Placeholder 8"/>
          <p:cNvSpPr>
            <a:spLocks noGrp="1"/>
          </p:cNvSpPr>
          <p:nvPr>
            <p:ph idx="1"/>
          </p:nvPr>
        </p:nvSpPr>
        <p:spPr>
          <a:xfrm>
            <a:off x="1613234" y="3297748"/>
            <a:ext cx="5502972" cy="484623"/>
          </a:xfrm>
        </p:spPr>
        <p:txBody>
          <a:bodyPr>
            <a:noAutofit/>
          </a:bodyPr>
          <a:lstStyle/>
          <a:p>
            <a:r>
              <a:rPr lang="en-US" sz="2385" dirty="0" err="1"/>
              <a:t>pmi</a:t>
            </a:r>
            <a:r>
              <a:rPr lang="en-US" sz="2385" dirty="0"/>
              <a:t>(</a:t>
            </a:r>
            <a:r>
              <a:rPr lang="en-US" sz="2385" dirty="0" err="1"/>
              <a:t>information,data</a:t>
            </a:r>
            <a:r>
              <a:rPr lang="en-US" sz="2385" dirty="0"/>
              <a:t>) = log</a:t>
            </a:r>
            <a:r>
              <a:rPr lang="en-US" sz="2385" baseline="-25000" dirty="0"/>
              <a:t>2</a:t>
            </a:r>
            <a:r>
              <a:rPr lang="en-US" sz="2385" dirty="0"/>
              <a:t> (</a:t>
            </a:r>
          </a:p>
        </p:txBody>
      </p:sp>
      <p:sp>
        <p:nvSpPr>
          <p:cNvPr id="12" name="Content Placeholder 8"/>
          <p:cNvSpPr txBox="1">
            <a:spLocks/>
          </p:cNvSpPr>
          <p:nvPr/>
        </p:nvSpPr>
        <p:spPr bwMode="auto">
          <a:xfrm>
            <a:off x="5622650" y="3330184"/>
            <a:ext cx="1332715" cy="363468"/>
          </a:xfrm>
          <a:prstGeom prst="rect">
            <a:avLst/>
          </a:prstGeom>
          <a:noFill/>
          <a:ln>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72694" tIns="36346" rIns="72694" bIns="36346" numCol="1" anchor="t" anchorCtr="0" compatLnSpc="1">
            <a:prstTxWarp prst="textNoShape">
              <a:avLst/>
            </a:prstTxWarp>
          </a:bodyPr>
          <a:lstStyle>
            <a:lvl1pPr marL="342900" indent="-342900" algn="l" rtl="0" eaLnBrk="1" fontAlgn="base" hangingPunct="1">
              <a:spcBef>
                <a:spcPct val="20000"/>
              </a:spcBef>
              <a:spcAft>
                <a:spcPct val="0"/>
              </a:spcAft>
              <a:buClr>
                <a:srgbClr val="CC0000"/>
              </a:buClr>
              <a:buFont typeface="Times" charset="0"/>
              <a:buChar char="•"/>
              <a:defRPr sz="2400">
                <a:solidFill>
                  <a:schemeClr val="tx1"/>
                </a:solidFill>
                <a:latin typeface="+mn-lt"/>
                <a:ea typeface="ＭＳ Ｐゴシック" pitchFamily="-65" charset="-128"/>
                <a:cs typeface="ＭＳ Ｐゴシック" pitchFamily="-65" charset="-128"/>
              </a:defRPr>
            </a:lvl1pPr>
            <a:lvl2pPr marL="685800" indent="-228600" algn="l" rtl="0" eaLnBrk="1" fontAlgn="base" hangingPunct="1">
              <a:spcBef>
                <a:spcPct val="20000"/>
              </a:spcBef>
              <a:spcAft>
                <a:spcPct val="0"/>
              </a:spcAft>
              <a:buClr>
                <a:schemeClr val="tx1"/>
              </a:buClr>
              <a:buFont typeface="Times" charset="0"/>
              <a:buChar char="•"/>
              <a:defRPr sz="2000">
                <a:solidFill>
                  <a:schemeClr val="tx1"/>
                </a:solidFill>
                <a:latin typeface="+mn-lt"/>
                <a:ea typeface="ＭＳ Ｐゴシック" pitchFamily="-65" charset="-128"/>
              </a:defRPr>
            </a:lvl2pPr>
            <a:lvl3pPr marL="1028700" indent="-228600" algn="l" rtl="0" eaLnBrk="1" fontAlgn="base" hangingPunct="1">
              <a:spcBef>
                <a:spcPct val="20000"/>
              </a:spcBef>
              <a:spcAft>
                <a:spcPct val="0"/>
              </a:spcAft>
              <a:buClr>
                <a:srgbClr val="CC0000"/>
              </a:buClr>
              <a:buFont typeface="Times" charset="0"/>
              <a:buChar char="•"/>
              <a:defRPr sz="2000">
                <a:solidFill>
                  <a:schemeClr val="tx1"/>
                </a:solidFill>
                <a:latin typeface="+mn-lt"/>
                <a:ea typeface="ＭＳ Ｐゴシック" pitchFamily="-65" charset="-128"/>
              </a:defRPr>
            </a:lvl3pPr>
            <a:lvl4pPr marL="1371600" indent="-228600" algn="l" rtl="0" eaLnBrk="1" fontAlgn="base" hangingPunct="1">
              <a:spcBef>
                <a:spcPct val="20000"/>
              </a:spcBef>
              <a:spcAft>
                <a:spcPct val="0"/>
              </a:spcAft>
              <a:buClr>
                <a:schemeClr val="tx1"/>
              </a:buClr>
              <a:buFont typeface="Times" charset="0"/>
              <a:buChar char="•"/>
              <a:defRPr>
                <a:solidFill>
                  <a:schemeClr val="tx1"/>
                </a:solidFill>
                <a:latin typeface="+mn-lt"/>
                <a:ea typeface="ＭＳ Ｐゴシック" pitchFamily="-65" charset="-128"/>
              </a:defRPr>
            </a:lvl4pPr>
            <a:lvl5pPr marL="1714500" indent="-228600" algn="l" rtl="0" eaLnBrk="1" fontAlgn="base" hangingPunct="1">
              <a:spcBef>
                <a:spcPct val="20000"/>
              </a:spcBef>
              <a:spcAft>
                <a:spcPct val="0"/>
              </a:spcAft>
              <a:buClr>
                <a:srgbClr val="CC0000"/>
              </a:buClr>
              <a:buFont typeface="Times" charset="0"/>
              <a:buChar char="•"/>
              <a:defRPr>
                <a:solidFill>
                  <a:schemeClr val="tx1"/>
                </a:solidFill>
                <a:latin typeface="+mn-lt"/>
                <a:ea typeface="ＭＳ Ｐゴシック" pitchFamily="-65" charset="-128"/>
              </a:defRPr>
            </a:lvl5pPr>
            <a:lvl6pPr marL="21717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6pPr>
            <a:lvl7pPr marL="26289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7pPr>
            <a:lvl8pPr marL="30861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8pPr>
            <a:lvl9pPr marL="35433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9pPr>
          </a:lstStyle>
          <a:p>
            <a:pPr marL="0" indent="0">
              <a:buNone/>
            </a:pPr>
            <a:r>
              <a:rPr lang="en-US" sz="2385" dirty="0"/>
              <a:t>.3399 /</a:t>
            </a:r>
          </a:p>
        </p:txBody>
      </p:sp>
      <p:sp>
        <p:nvSpPr>
          <p:cNvPr id="13" name="Content Placeholder 8"/>
          <p:cNvSpPr txBox="1">
            <a:spLocks/>
          </p:cNvSpPr>
          <p:nvPr/>
        </p:nvSpPr>
        <p:spPr bwMode="auto">
          <a:xfrm>
            <a:off x="6520748" y="3319820"/>
            <a:ext cx="2248732" cy="484623"/>
          </a:xfrm>
          <a:prstGeom prst="rect">
            <a:avLst/>
          </a:prstGeom>
          <a:noFill/>
          <a:ln>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72694" tIns="36346" rIns="72694" bIns="36346" numCol="1" anchor="t" anchorCtr="0" compatLnSpc="1">
            <a:prstTxWarp prst="textNoShape">
              <a:avLst/>
            </a:prstTxWarp>
          </a:bodyPr>
          <a:lstStyle>
            <a:lvl1pPr marL="342900" indent="-342900" algn="l" rtl="0" eaLnBrk="1" fontAlgn="base" hangingPunct="1">
              <a:spcBef>
                <a:spcPct val="20000"/>
              </a:spcBef>
              <a:spcAft>
                <a:spcPct val="0"/>
              </a:spcAft>
              <a:buClr>
                <a:srgbClr val="CC0000"/>
              </a:buClr>
              <a:buFont typeface="Times" charset="0"/>
              <a:buChar char="•"/>
              <a:defRPr sz="2400">
                <a:solidFill>
                  <a:schemeClr val="tx1"/>
                </a:solidFill>
                <a:latin typeface="+mn-lt"/>
                <a:ea typeface="ＭＳ Ｐゴシック" pitchFamily="-65" charset="-128"/>
                <a:cs typeface="ＭＳ Ｐゴシック" pitchFamily="-65" charset="-128"/>
              </a:defRPr>
            </a:lvl1pPr>
            <a:lvl2pPr marL="685800" indent="-228600" algn="l" rtl="0" eaLnBrk="1" fontAlgn="base" hangingPunct="1">
              <a:spcBef>
                <a:spcPct val="20000"/>
              </a:spcBef>
              <a:spcAft>
                <a:spcPct val="0"/>
              </a:spcAft>
              <a:buClr>
                <a:schemeClr val="tx1"/>
              </a:buClr>
              <a:buFont typeface="Times" charset="0"/>
              <a:buChar char="•"/>
              <a:defRPr sz="2000">
                <a:solidFill>
                  <a:schemeClr val="tx1"/>
                </a:solidFill>
                <a:latin typeface="+mn-lt"/>
                <a:ea typeface="ＭＳ Ｐゴシック" pitchFamily="-65" charset="-128"/>
              </a:defRPr>
            </a:lvl2pPr>
            <a:lvl3pPr marL="1028700" indent="-228600" algn="l" rtl="0" eaLnBrk="1" fontAlgn="base" hangingPunct="1">
              <a:spcBef>
                <a:spcPct val="20000"/>
              </a:spcBef>
              <a:spcAft>
                <a:spcPct val="0"/>
              </a:spcAft>
              <a:buClr>
                <a:srgbClr val="CC0000"/>
              </a:buClr>
              <a:buFont typeface="Times" charset="0"/>
              <a:buChar char="•"/>
              <a:defRPr sz="2000">
                <a:solidFill>
                  <a:schemeClr val="tx1"/>
                </a:solidFill>
                <a:latin typeface="+mn-lt"/>
                <a:ea typeface="ＭＳ Ｐゴシック" pitchFamily="-65" charset="-128"/>
              </a:defRPr>
            </a:lvl3pPr>
            <a:lvl4pPr marL="1371600" indent="-228600" algn="l" rtl="0" eaLnBrk="1" fontAlgn="base" hangingPunct="1">
              <a:spcBef>
                <a:spcPct val="20000"/>
              </a:spcBef>
              <a:spcAft>
                <a:spcPct val="0"/>
              </a:spcAft>
              <a:buClr>
                <a:schemeClr val="tx1"/>
              </a:buClr>
              <a:buFont typeface="Times" charset="0"/>
              <a:buChar char="•"/>
              <a:defRPr>
                <a:solidFill>
                  <a:schemeClr val="tx1"/>
                </a:solidFill>
                <a:latin typeface="+mn-lt"/>
                <a:ea typeface="ＭＳ Ｐゴシック" pitchFamily="-65" charset="-128"/>
              </a:defRPr>
            </a:lvl4pPr>
            <a:lvl5pPr marL="1714500" indent="-228600" algn="l" rtl="0" eaLnBrk="1" fontAlgn="base" hangingPunct="1">
              <a:spcBef>
                <a:spcPct val="20000"/>
              </a:spcBef>
              <a:spcAft>
                <a:spcPct val="0"/>
              </a:spcAft>
              <a:buClr>
                <a:srgbClr val="CC0000"/>
              </a:buClr>
              <a:buFont typeface="Times" charset="0"/>
              <a:buChar char="•"/>
              <a:defRPr>
                <a:solidFill>
                  <a:schemeClr val="tx1"/>
                </a:solidFill>
                <a:latin typeface="+mn-lt"/>
                <a:ea typeface="ＭＳ Ｐゴシック" pitchFamily="-65" charset="-128"/>
              </a:defRPr>
            </a:lvl5pPr>
            <a:lvl6pPr marL="21717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6pPr>
            <a:lvl7pPr marL="26289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7pPr>
            <a:lvl8pPr marL="30861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8pPr>
            <a:lvl9pPr marL="35433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9pPr>
          </a:lstStyle>
          <a:p>
            <a:pPr marL="0" indent="0">
              <a:buNone/>
            </a:pPr>
            <a:r>
              <a:rPr lang="en-US" sz="2385" dirty="0"/>
              <a:t>(.6575*.4842) )</a:t>
            </a:r>
          </a:p>
        </p:txBody>
      </p:sp>
      <p:sp>
        <p:nvSpPr>
          <p:cNvPr id="14" name="Content Placeholder 8"/>
          <p:cNvSpPr txBox="1">
            <a:spLocks/>
          </p:cNvSpPr>
          <p:nvPr/>
        </p:nvSpPr>
        <p:spPr bwMode="auto">
          <a:xfrm>
            <a:off x="8379264" y="3309455"/>
            <a:ext cx="1833723" cy="484623"/>
          </a:xfrm>
          <a:prstGeom prst="rect">
            <a:avLst/>
          </a:prstGeom>
          <a:noFill/>
          <a:ln>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72694" tIns="36346" rIns="72694" bIns="36346" numCol="1" anchor="t" anchorCtr="0" compatLnSpc="1">
            <a:prstTxWarp prst="textNoShape">
              <a:avLst/>
            </a:prstTxWarp>
          </a:bodyPr>
          <a:lstStyle>
            <a:lvl1pPr marL="342900" indent="-342900" algn="l" rtl="0" eaLnBrk="1" fontAlgn="base" hangingPunct="1">
              <a:spcBef>
                <a:spcPct val="20000"/>
              </a:spcBef>
              <a:spcAft>
                <a:spcPct val="0"/>
              </a:spcAft>
              <a:buClr>
                <a:srgbClr val="CC0000"/>
              </a:buClr>
              <a:buFont typeface="Times" charset="0"/>
              <a:buChar char="•"/>
              <a:defRPr sz="2400">
                <a:solidFill>
                  <a:schemeClr val="tx1"/>
                </a:solidFill>
                <a:latin typeface="+mn-lt"/>
                <a:ea typeface="ＭＳ Ｐゴシック" pitchFamily="-65" charset="-128"/>
                <a:cs typeface="ＭＳ Ｐゴシック" pitchFamily="-65" charset="-128"/>
              </a:defRPr>
            </a:lvl1pPr>
            <a:lvl2pPr marL="685800" indent="-228600" algn="l" rtl="0" eaLnBrk="1" fontAlgn="base" hangingPunct="1">
              <a:spcBef>
                <a:spcPct val="20000"/>
              </a:spcBef>
              <a:spcAft>
                <a:spcPct val="0"/>
              </a:spcAft>
              <a:buClr>
                <a:schemeClr val="tx1"/>
              </a:buClr>
              <a:buFont typeface="Times" charset="0"/>
              <a:buChar char="•"/>
              <a:defRPr sz="2000">
                <a:solidFill>
                  <a:schemeClr val="tx1"/>
                </a:solidFill>
                <a:latin typeface="+mn-lt"/>
                <a:ea typeface="ＭＳ Ｐゴシック" pitchFamily="-65" charset="-128"/>
              </a:defRPr>
            </a:lvl2pPr>
            <a:lvl3pPr marL="1028700" indent="-228600" algn="l" rtl="0" eaLnBrk="1" fontAlgn="base" hangingPunct="1">
              <a:spcBef>
                <a:spcPct val="20000"/>
              </a:spcBef>
              <a:spcAft>
                <a:spcPct val="0"/>
              </a:spcAft>
              <a:buClr>
                <a:srgbClr val="CC0000"/>
              </a:buClr>
              <a:buFont typeface="Times" charset="0"/>
              <a:buChar char="•"/>
              <a:defRPr sz="2000">
                <a:solidFill>
                  <a:schemeClr val="tx1"/>
                </a:solidFill>
                <a:latin typeface="+mn-lt"/>
                <a:ea typeface="ＭＳ Ｐゴシック" pitchFamily="-65" charset="-128"/>
              </a:defRPr>
            </a:lvl3pPr>
            <a:lvl4pPr marL="1371600" indent="-228600" algn="l" rtl="0" eaLnBrk="1" fontAlgn="base" hangingPunct="1">
              <a:spcBef>
                <a:spcPct val="20000"/>
              </a:spcBef>
              <a:spcAft>
                <a:spcPct val="0"/>
              </a:spcAft>
              <a:buClr>
                <a:schemeClr val="tx1"/>
              </a:buClr>
              <a:buFont typeface="Times" charset="0"/>
              <a:buChar char="•"/>
              <a:defRPr>
                <a:solidFill>
                  <a:schemeClr val="tx1"/>
                </a:solidFill>
                <a:latin typeface="+mn-lt"/>
                <a:ea typeface="ＭＳ Ｐゴシック" pitchFamily="-65" charset="-128"/>
              </a:defRPr>
            </a:lvl4pPr>
            <a:lvl5pPr marL="1714500" indent="-228600" algn="l" rtl="0" eaLnBrk="1" fontAlgn="base" hangingPunct="1">
              <a:spcBef>
                <a:spcPct val="20000"/>
              </a:spcBef>
              <a:spcAft>
                <a:spcPct val="0"/>
              </a:spcAft>
              <a:buClr>
                <a:srgbClr val="CC0000"/>
              </a:buClr>
              <a:buFont typeface="Times" charset="0"/>
              <a:buChar char="•"/>
              <a:defRPr>
                <a:solidFill>
                  <a:schemeClr val="tx1"/>
                </a:solidFill>
                <a:latin typeface="+mn-lt"/>
                <a:ea typeface="ＭＳ Ｐゴシック" pitchFamily="-65" charset="-128"/>
              </a:defRPr>
            </a:lvl5pPr>
            <a:lvl6pPr marL="21717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6pPr>
            <a:lvl7pPr marL="26289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7pPr>
            <a:lvl8pPr marL="30861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8pPr>
            <a:lvl9pPr marL="35433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9pPr>
          </a:lstStyle>
          <a:p>
            <a:pPr marL="0" indent="0">
              <a:buNone/>
            </a:pPr>
            <a:r>
              <a:rPr lang="en-US" sz="2385" dirty="0"/>
              <a:t> = .0944</a:t>
            </a:r>
          </a:p>
        </p:txBody>
      </p:sp>
      <p:pic>
        <p:nvPicPr>
          <p:cNvPr id="15" name="Picture 14">
            <a:extLst>
              <a:ext uri="{FF2B5EF4-FFF2-40B4-BE49-F238E27FC236}">
                <a16:creationId xmlns:a16="http://schemas.microsoft.com/office/drawing/2014/main" id="{39154094-ECC3-B44A-AF53-11ABF1AC1C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17093" y="779915"/>
            <a:ext cx="6487499" cy="1709282"/>
          </a:xfrm>
          <a:prstGeom prst="rect">
            <a:avLst/>
          </a:prstGeom>
        </p:spPr>
      </p:pic>
      <p:pic>
        <p:nvPicPr>
          <p:cNvPr id="5" name="Picture 4">
            <a:extLst>
              <a:ext uri="{FF2B5EF4-FFF2-40B4-BE49-F238E27FC236}">
                <a16:creationId xmlns:a16="http://schemas.microsoft.com/office/drawing/2014/main" id="{5219A392-45AB-1C44-9648-0390F10A037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8467" y="4526648"/>
            <a:ext cx="8264754" cy="1373298"/>
          </a:xfrm>
          <a:prstGeom prst="rect">
            <a:avLst/>
          </a:prstGeom>
        </p:spPr>
      </p:pic>
      <p:sp>
        <p:nvSpPr>
          <p:cNvPr id="6" name="TextBox 5">
            <a:extLst>
              <a:ext uri="{FF2B5EF4-FFF2-40B4-BE49-F238E27FC236}">
                <a16:creationId xmlns:a16="http://schemas.microsoft.com/office/drawing/2014/main" id="{E77C272B-C078-9749-84D5-5B6C644D4542}"/>
              </a:ext>
            </a:extLst>
          </p:cNvPr>
          <p:cNvSpPr txBox="1"/>
          <p:nvPr/>
        </p:nvSpPr>
        <p:spPr>
          <a:xfrm>
            <a:off x="1678395" y="3920295"/>
            <a:ext cx="6153031" cy="459357"/>
          </a:xfrm>
          <a:prstGeom prst="rect">
            <a:avLst/>
          </a:prstGeom>
          <a:noFill/>
        </p:spPr>
        <p:txBody>
          <a:bodyPr wrap="none" rtlCol="0">
            <a:spAutoFit/>
          </a:bodyPr>
          <a:lstStyle/>
          <a:p>
            <a:r>
              <a:rPr lang="en-US" sz="2385" dirty="0"/>
              <a:t>Resulting PPMI matrix (negatives replaced by 0) </a:t>
            </a:r>
          </a:p>
        </p:txBody>
      </p:sp>
      <p:sp>
        <p:nvSpPr>
          <p:cNvPr id="2" name="Rectangle 1">
            <a:extLst>
              <a:ext uri="{FF2B5EF4-FFF2-40B4-BE49-F238E27FC236}">
                <a16:creationId xmlns:a16="http://schemas.microsoft.com/office/drawing/2014/main" id="{32E0A07E-9EF1-03EE-9ECC-A4E0D58A051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F4487A1-A8AD-2AF5-7344-82870AB37F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9DE11F97-E1F3-0655-9AD4-DA5E04405936}"/>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4641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2" grpId="0"/>
      <p:bldP spid="13" grpId="0"/>
      <p:bldP spid="14"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3996" y="812479"/>
            <a:ext cx="7145947" cy="767321"/>
          </a:xfrm>
        </p:spPr>
        <p:txBody>
          <a:bodyPr>
            <a:normAutofit/>
          </a:bodyPr>
          <a:lstStyle/>
          <a:p>
            <a:r>
              <a:rPr lang="en-US" b="0" dirty="0"/>
              <a:t>Sparse versus dense vectors</a:t>
            </a:r>
          </a:p>
        </p:txBody>
      </p:sp>
      <p:sp>
        <p:nvSpPr>
          <p:cNvPr id="3" name="Content Placeholder 2"/>
          <p:cNvSpPr>
            <a:spLocks noGrp="1"/>
          </p:cNvSpPr>
          <p:nvPr>
            <p:ph idx="1"/>
          </p:nvPr>
        </p:nvSpPr>
        <p:spPr>
          <a:xfrm>
            <a:off x="1850921" y="1967086"/>
            <a:ext cx="8488718" cy="4135865"/>
          </a:xfrm>
        </p:spPr>
        <p:txBody>
          <a:bodyPr/>
          <a:lstStyle/>
          <a:p>
            <a:pPr>
              <a:lnSpc>
                <a:spcPct val="100000"/>
              </a:lnSpc>
            </a:pPr>
            <a:r>
              <a:rPr lang="en-US" sz="2862" dirty="0" err="1"/>
              <a:t>tf-idf</a:t>
            </a:r>
            <a:r>
              <a:rPr lang="en-US" sz="2862" dirty="0"/>
              <a:t> (or PMI) vectors are</a:t>
            </a:r>
          </a:p>
          <a:p>
            <a:pPr lvl="1">
              <a:lnSpc>
                <a:spcPct val="100000"/>
              </a:lnSpc>
            </a:pPr>
            <a:r>
              <a:rPr lang="en-US" sz="2544" b="1" dirty="0"/>
              <a:t>long</a:t>
            </a:r>
            <a:r>
              <a:rPr lang="en-US" sz="2544" dirty="0"/>
              <a:t> (length |V|= 20,000 to 50,000)</a:t>
            </a:r>
          </a:p>
          <a:p>
            <a:pPr lvl="1">
              <a:lnSpc>
                <a:spcPct val="100000"/>
              </a:lnSpc>
            </a:pPr>
            <a:r>
              <a:rPr lang="en-US" sz="2544" b="1" dirty="0"/>
              <a:t>sparse </a:t>
            </a:r>
            <a:r>
              <a:rPr lang="en-US" sz="2544" dirty="0"/>
              <a:t>(most elements are zero)</a:t>
            </a:r>
          </a:p>
          <a:p>
            <a:pPr lvl="1">
              <a:lnSpc>
                <a:spcPct val="100000"/>
              </a:lnSpc>
            </a:pPr>
            <a:endParaRPr lang="en-US" sz="2544" dirty="0"/>
          </a:p>
          <a:p>
            <a:pPr>
              <a:lnSpc>
                <a:spcPct val="100000"/>
              </a:lnSpc>
            </a:pPr>
            <a:r>
              <a:rPr lang="en-US" sz="2862" dirty="0"/>
              <a:t>Alternative: learn vectors which are</a:t>
            </a:r>
          </a:p>
          <a:p>
            <a:pPr lvl="1">
              <a:lnSpc>
                <a:spcPct val="100000"/>
              </a:lnSpc>
            </a:pPr>
            <a:r>
              <a:rPr lang="en-US" sz="2544" b="1" dirty="0"/>
              <a:t>short</a:t>
            </a:r>
            <a:r>
              <a:rPr lang="en-US" sz="2544" dirty="0"/>
              <a:t> (length 50-1000)</a:t>
            </a:r>
          </a:p>
          <a:p>
            <a:pPr lvl="1">
              <a:lnSpc>
                <a:spcPct val="100000"/>
              </a:lnSpc>
            </a:pPr>
            <a:r>
              <a:rPr lang="en-US" sz="2544" b="1" dirty="0"/>
              <a:t>dense</a:t>
            </a:r>
            <a:r>
              <a:rPr lang="en-US" sz="2544" dirty="0"/>
              <a:t> (most elements are non-zero)</a:t>
            </a:r>
          </a:p>
        </p:txBody>
      </p:sp>
      <p:cxnSp>
        <p:nvCxnSpPr>
          <p:cNvPr id="5" name="Straight Arrow Connector 4">
            <a:extLst>
              <a:ext uri="{FF2B5EF4-FFF2-40B4-BE49-F238E27FC236}">
                <a16:creationId xmlns:a16="http://schemas.microsoft.com/office/drawing/2014/main" id="{561D0041-009C-4F94-BA0B-2521B9BCC021}"/>
              </a:ext>
            </a:extLst>
          </p:cNvPr>
          <p:cNvCxnSpPr/>
          <p:nvPr/>
        </p:nvCxnSpPr>
        <p:spPr>
          <a:xfrm>
            <a:off x="5582226" y="5397813"/>
            <a:ext cx="0" cy="705138"/>
          </a:xfrm>
          <a:prstGeom prst="straightConnector1">
            <a:avLst/>
          </a:prstGeom>
          <a:ln w="38100">
            <a:tailEnd type="triangle"/>
          </a:ln>
        </p:spPr>
        <p:style>
          <a:lnRef idx="2">
            <a:schemeClr val="accent1"/>
          </a:lnRef>
          <a:fillRef idx="0">
            <a:schemeClr val="accent1"/>
          </a:fillRef>
          <a:effectRef idx="1">
            <a:schemeClr val="accent1"/>
          </a:effectRef>
          <a:fontRef idx="minor">
            <a:schemeClr val="tx1"/>
          </a:fontRef>
        </p:style>
      </p:cxnSp>
      <p:sp>
        <p:nvSpPr>
          <p:cNvPr id="6" name="TextBox 5">
            <a:extLst>
              <a:ext uri="{FF2B5EF4-FFF2-40B4-BE49-F238E27FC236}">
                <a16:creationId xmlns:a16="http://schemas.microsoft.com/office/drawing/2014/main" id="{D10EB310-F350-484F-8024-3AF1263DE5AF}"/>
              </a:ext>
            </a:extLst>
          </p:cNvPr>
          <p:cNvSpPr txBox="1"/>
          <p:nvPr/>
        </p:nvSpPr>
        <p:spPr>
          <a:xfrm>
            <a:off x="4234810" y="6320274"/>
            <a:ext cx="2819208" cy="427168"/>
          </a:xfrm>
          <a:prstGeom prst="rect">
            <a:avLst/>
          </a:prstGeom>
          <a:noFill/>
        </p:spPr>
        <p:txBody>
          <a:bodyPr wrap="square" rtlCol="0">
            <a:spAutoFit/>
          </a:bodyPr>
          <a:lstStyle/>
          <a:p>
            <a:pPr algn="ctr"/>
            <a:r>
              <a:rPr lang="en-US" sz="2176" b="1" dirty="0">
                <a:solidFill>
                  <a:schemeClr val="accent1">
                    <a:lumMod val="75000"/>
                  </a:schemeClr>
                </a:solidFill>
                <a:effectLst>
                  <a:outerShdw blurRad="38100" dist="38100" dir="2700000" algn="tl">
                    <a:srgbClr val="000000">
                      <a:alpha val="43137"/>
                    </a:srgbClr>
                  </a:outerShdw>
                </a:effectLst>
              </a:rPr>
              <a:t>Word </a:t>
            </a:r>
            <a:r>
              <a:rPr lang="en-US" sz="2176" b="1" dirty="0" err="1">
                <a:solidFill>
                  <a:schemeClr val="accent1">
                    <a:lumMod val="75000"/>
                  </a:schemeClr>
                </a:solidFill>
                <a:effectLst>
                  <a:outerShdw blurRad="38100" dist="38100" dir="2700000" algn="tl">
                    <a:srgbClr val="000000">
                      <a:alpha val="43137"/>
                    </a:srgbClr>
                  </a:outerShdw>
                </a:effectLst>
              </a:rPr>
              <a:t>Embbedings</a:t>
            </a:r>
            <a:endParaRPr lang="en-US" sz="2176" b="1" dirty="0">
              <a:solidFill>
                <a:schemeClr val="accent1">
                  <a:lumMod val="75000"/>
                </a:schemeClr>
              </a:solidFill>
              <a:effectLst>
                <a:outerShdw blurRad="38100" dist="38100" dir="2700000" algn="tl">
                  <a:srgbClr val="000000">
                    <a:alpha val="43137"/>
                  </a:srgbClr>
                </a:outerShdw>
              </a:effectLst>
            </a:endParaRPr>
          </a:p>
        </p:txBody>
      </p:sp>
      <p:sp>
        <p:nvSpPr>
          <p:cNvPr id="4" name="Rectangle 3">
            <a:extLst>
              <a:ext uri="{FF2B5EF4-FFF2-40B4-BE49-F238E27FC236}">
                <a16:creationId xmlns:a16="http://schemas.microsoft.com/office/drawing/2014/main" id="{AACC781C-A91A-FE13-4698-5989F747028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6970615-D40E-0773-4494-E0770A2A20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069D265-A851-A61F-9C6F-CAD9251A8AC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83883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235242" y="698969"/>
            <a:ext cx="10515600" cy="1325563"/>
          </a:xfrm>
        </p:spPr>
        <p:txBody>
          <a:bodyPr/>
          <a:lstStyle/>
          <a:p>
            <a:r>
              <a:rPr lang="en-US" dirty="0">
                <a:latin typeface="Andalus" panose="02020603050405020304" pitchFamily="18" charset="-78"/>
                <a:cs typeface="Andalus" panose="02020603050405020304" pitchFamily="18" charset="-78"/>
              </a:rPr>
              <a:t>Summary</a:t>
            </a:r>
          </a:p>
        </p:txBody>
      </p:sp>
      <p:sp>
        <p:nvSpPr>
          <p:cNvPr id="3" name="Content Placeholder 12">
            <a:extLst>
              <a:ext uri="{FF2B5EF4-FFF2-40B4-BE49-F238E27FC236}">
                <a16:creationId xmlns:a16="http://schemas.microsoft.com/office/drawing/2014/main" id="{6D6DF1B4-B606-316A-AA7C-6FEE93B79AF5}"/>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6BE5F489-5CD3-94BE-70A4-F59798DF2C19}"/>
              </a:ext>
            </a:extLst>
          </p:cNvPr>
          <p:cNvSpPr txBox="1"/>
          <p:nvPr/>
        </p:nvSpPr>
        <p:spPr>
          <a:xfrm>
            <a:off x="235242" y="1536869"/>
            <a:ext cx="11485543" cy="6488828"/>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different approaches to word representation, such as one-hot encoding, count-based methods, and predictive methods. </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Explore the concept of vector space models (VSMs) and how they are used to represent words or entities.</a:t>
            </a:r>
            <a:endParaRPr lang="en-US" sz="2800" dirty="0"/>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word embeddings and their significance in natural language processing (NLP) tasks.</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Understand how word embeddings capture semantic and syntactic relationships between words.</a:t>
            </a:r>
            <a:endParaRPr lang="en-US" sz="2800" dirty="0"/>
          </a:p>
          <a:p>
            <a:pPr marL="457200" indent="-457200">
              <a:lnSpc>
                <a:spcPct val="150000"/>
              </a:lnSpc>
              <a:buFont typeface="Arial" panose="020B0604020202020204" pitchFamily="34" charset="0"/>
              <a:buChar char="•"/>
            </a:pPr>
            <a:endParaRPr lang="en-US" sz="2800" dirty="0"/>
          </a:p>
          <a:p>
            <a:pPr marL="457200" indent="-457200">
              <a:lnSpc>
                <a:spcPct val="150000"/>
              </a:lnSpc>
              <a:buFont typeface="Arial" panose="020B0604020202020204" pitchFamily="34" charset="0"/>
              <a:buChar char="•"/>
            </a:pPr>
            <a:endParaRPr lang="en-US" sz="2800" dirty="0"/>
          </a:p>
        </p:txBody>
      </p:sp>
    </p:spTree>
    <p:extLst>
      <p:ext uri="{BB962C8B-B14F-4D97-AF65-F5344CB8AC3E}">
        <p14:creationId xmlns:p14="http://schemas.microsoft.com/office/powerpoint/2010/main" val="412668595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2.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2139</TotalTime>
  <Words>6157</Words>
  <Application>Microsoft Office PowerPoint</Application>
  <PresentationFormat>Widescreen</PresentationFormat>
  <Paragraphs>593</Paragraphs>
  <Slides>70</Slides>
  <Notes>41</Notes>
  <HiddenSlides>0</HiddenSlides>
  <MMClips>0</MMClips>
  <ScaleCrop>false</ScaleCrop>
  <HeadingPairs>
    <vt:vector size="8" baseType="variant">
      <vt:variant>
        <vt:lpstr>Fonts Used</vt:lpstr>
      </vt:variant>
      <vt:variant>
        <vt:i4>13</vt:i4>
      </vt:variant>
      <vt:variant>
        <vt:lpstr>Theme</vt:lpstr>
      </vt:variant>
      <vt:variant>
        <vt:i4>1</vt:i4>
      </vt:variant>
      <vt:variant>
        <vt:lpstr>Embedded OLE Servers</vt:lpstr>
      </vt:variant>
      <vt:variant>
        <vt:i4>1</vt:i4>
      </vt:variant>
      <vt:variant>
        <vt:lpstr>Slide Titles</vt:lpstr>
      </vt:variant>
      <vt:variant>
        <vt:i4>70</vt:i4>
      </vt:variant>
    </vt:vector>
  </HeadingPairs>
  <TitlesOfParts>
    <vt:vector size="85" baseType="lpstr">
      <vt:lpstr>ＭＳ Ｐゴシック</vt:lpstr>
      <vt:lpstr>Andalus</vt:lpstr>
      <vt:lpstr>-apple-system</vt:lpstr>
      <vt:lpstr>Arial</vt:lpstr>
      <vt:lpstr>Calibri</vt:lpstr>
      <vt:lpstr>Calibri Light</vt:lpstr>
      <vt:lpstr>Cambria Math</vt:lpstr>
      <vt:lpstr>Courier</vt:lpstr>
      <vt:lpstr>Microsoft New Tai Lue</vt:lpstr>
      <vt:lpstr>Oxygen</vt:lpstr>
      <vt:lpstr>Söhne</vt:lpstr>
      <vt:lpstr>Times New Roman</vt:lpstr>
      <vt:lpstr>Wingdings</vt:lpstr>
      <vt:lpstr>Office Theme</vt:lpstr>
      <vt:lpstr>Equation</vt:lpstr>
      <vt:lpstr>PowerPoint Presentation</vt:lpstr>
      <vt:lpstr>PowerPoint Presentation</vt:lpstr>
      <vt:lpstr>The objectives of this lecture is to:</vt:lpstr>
      <vt:lpstr>What do words mean?</vt:lpstr>
      <vt:lpstr>Lemmas and Senses</vt:lpstr>
      <vt:lpstr>Relations between senses: Synonymy</vt:lpstr>
      <vt:lpstr>Relation: Synonymy?</vt:lpstr>
      <vt:lpstr>Relation: Similarity</vt:lpstr>
      <vt:lpstr>Ask humans how similar 2 words are</vt:lpstr>
      <vt:lpstr>Relation: Word relatedness</vt:lpstr>
      <vt:lpstr>Semantic field</vt:lpstr>
      <vt:lpstr>Relation: Antonymy</vt:lpstr>
      <vt:lpstr>Connotation (sentiment)</vt:lpstr>
      <vt:lpstr>So far</vt:lpstr>
      <vt:lpstr>Computational models of word meaning</vt:lpstr>
      <vt:lpstr>Let's define words by their usages</vt:lpstr>
      <vt:lpstr>What does recent English borrowing ongchoi mean?</vt:lpstr>
      <vt:lpstr>Ongchoi: Ipomoea aquatica "Water Spinach"</vt:lpstr>
      <vt:lpstr>Idea 1: Defining meaning by linguistic distribution</vt:lpstr>
      <vt:lpstr>Idea 2: Meaning as a point in space (Osgood et al. 1957)</vt:lpstr>
      <vt:lpstr>Idea 1: Defining meaning by linguistic distribution  Idea 2: Meaning as a point in multidimensional space</vt:lpstr>
      <vt:lpstr>Defining meaning as a point in space based on distribution</vt:lpstr>
      <vt:lpstr>We define meaning of a word as a vector</vt:lpstr>
      <vt:lpstr>Intuition: why vectors?</vt:lpstr>
      <vt:lpstr>We'll discuss 2 kinds of embeddings</vt:lpstr>
      <vt:lpstr>From now on: Computing with meaning representations instead of string representations</vt:lpstr>
      <vt:lpstr>Term-document matrix</vt:lpstr>
      <vt:lpstr>Visualizing document vectors</vt:lpstr>
      <vt:lpstr>Vectors are the basis of information retrieval</vt:lpstr>
      <vt:lpstr>Idea for word meaning: Words can be vectors too!!!</vt:lpstr>
      <vt:lpstr>More common: word-word matrix (or "term-context matrix")</vt:lpstr>
      <vt:lpstr>PowerPoint Presentation</vt:lpstr>
      <vt:lpstr>Computing word similarity: Dot product and Cosine</vt:lpstr>
      <vt:lpstr>Problem with raw dot-product</vt:lpstr>
      <vt:lpstr>Alternative: cosine for computing word similarity</vt:lpstr>
      <vt:lpstr>Cosine as a similarity metric</vt:lpstr>
      <vt:lpstr>Cosine examples</vt:lpstr>
      <vt:lpstr>Visualizing cosines  (well, angles)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But raw frequency is a bad representation</vt:lpstr>
      <vt:lpstr>Two common solutions for word weighting</vt:lpstr>
      <vt:lpstr>Term frequency (tf)</vt:lpstr>
      <vt:lpstr>Document frequency (df)</vt:lpstr>
      <vt:lpstr>Inverse document frequency (idf)</vt:lpstr>
      <vt:lpstr>What is a document?</vt:lpstr>
      <vt:lpstr>Final tf-idf weighted value for a word</vt:lpstr>
      <vt:lpstr>PowerPoint Presentation</vt:lpstr>
      <vt:lpstr>PowerPoint Presentation</vt:lpstr>
      <vt:lpstr>PowerPoint Presentation</vt:lpstr>
      <vt:lpstr>PowerPoint Presentation</vt:lpstr>
      <vt:lpstr>PowerPoint Presentation</vt:lpstr>
      <vt:lpstr>PowerPoint Presentation</vt:lpstr>
      <vt:lpstr>Pointwise Mutual Information</vt:lpstr>
      <vt:lpstr>Positive Pointwise Mutual Information</vt:lpstr>
      <vt:lpstr>Computing PPMI on a term-context matrix</vt:lpstr>
      <vt:lpstr>PowerPoint Presentation</vt:lpstr>
      <vt:lpstr>PowerPoint Presentation</vt:lpstr>
      <vt:lpstr>Sparse versus dense vectors</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83</cp:revision>
  <dcterms:created xsi:type="dcterms:W3CDTF">2023-04-29T09:08:23Z</dcterms:created>
  <dcterms:modified xsi:type="dcterms:W3CDTF">2024-03-21T22:10:32Z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