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4"/>
  </p:sldMasterIdLst>
  <p:notesMasterIdLst>
    <p:notesMasterId r:id="rId47"/>
  </p:notesMasterIdLst>
  <p:sldIdLst>
    <p:sldId id="754" r:id="rId5"/>
    <p:sldId id="553" r:id="rId6"/>
    <p:sldId id="756" r:id="rId7"/>
    <p:sldId id="772" r:id="rId8"/>
    <p:sldId id="820" r:id="rId9"/>
    <p:sldId id="891" r:id="rId10"/>
    <p:sldId id="892" r:id="rId11"/>
    <p:sldId id="896" r:id="rId12"/>
    <p:sldId id="895" r:id="rId13"/>
    <p:sldId id="862" r:id="rId14"/>
    <p:sldId id="863" r:id="rId15"/>
    <p:sldId id="893" r:id="rId16"/>
    <p:sldId id="894" r:id="rId17"/>
    <p:sldId id="898" r:id="rId18"/>
    <p:sldId id="899" r:id="rId19"/>
    <p:sldId id="900" r:id="rId20"/>
    <p:sldId id="901" r:id="rId21"/>
    <p:sldId id="875" r:id="rId22"/>
    <p:sldId id="902" r:id="rId23"/>
    <p:sldId id="904" r:id="rId24"/>
    <p:sldId id="905" r:id="rId25"/>
    <p:sldId id="906" r:id="rId26"/>
    <p:sldId id="907" r:id="rId27"/>
    <p:sldId id="908" r:id="rId28"/>
    <p:sldId id="909" r:id="rId29"/>
    <p:sldId id="910" r:id="rId30"/>
    <p:sldId id="911" r:id="rId31"/>
    <p:sldId id="912" r:id="rId32"/>
    <p:sldId id="913" r:id="rId33"/>
    <p:sldId id="914" r:id="rId34"/>
    <p:sldId id="915" r:id="rId35"/>
    <p:sldId id="916" r:id="rId36"/>
    <p:sldId id="917" r:id="rId37"/>
    <p:sldId id="918" r:id="rId38"/>
    <p:sldId id="919" r:id="rId39"/>
    <p:sldId id="920" r:id="rId40"/>
    <p:sldId id="921" r:id="rId41"/>
    <p:sldId id="922" r:id="rId42"/>
    <p:sldId id="923" r:id="rId43"/>
    <p:sldId id="924" r:id="rId44"/>
    <p:sldId id="925" r:id="rId45"/>
    <p:sldId id="753" r:id="rId46"/>
  </p:sldIdLst>
  <p:sldSz cx="12192000" cy="6858000"/>
  <p:notesSz cx="6858000" cy="9144000"/>
  <p:embeddedFontLst>
    <p:embeddedFont>
      <p:font typeface="Alexandria" pitchFamily="2" charset="-78"/>
      <p:regular r:id="rId48"/>
      <p:bold r:id="rId49"/>
    </p:embeddedFont>
    <p:embeddedFont>
      <p:font typeface="Alexandria Light" pitchFamily="2" charset="-78"/>
      <p:regular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54"/>
            <p14:sldId id="553"/>
            <p14:sldId id="756"/>
            <p14:sldId id="772"/>
            <p14:sldId id="820"/>
            <p14:sldId id="891"/>
            <p14:sldId id="892"/>
            <p14:sldId id="896"/>
            <p14:sldId id="895"/>
            <p14:sldId id="862"/>
            <p14:sldId id="863"/>
            <p14:sldId id="893"/>
            <p14:sldId id="894"/>
            <p14:sldId id="898"/>
            <p14:sldId id="899"/>
            <p14:sldId id="900"/>
            <p14:sldId id="901"/>
            <p14:sldId id="875"/>
            <p14:sldId id="902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2"/>
            <p14:sldId id="913"/>
            <p14:sldId id="914"/>
            <p14:sldId id="915"/>
            <p14:sldId id="916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75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F58221"/>
    <a:srgbClr val="259F6C"/>
    <a:srgbClr val="00AEEF"/>
    <a:srgbClr val="FFD200"/>
    <a:srgbClr val="203E5F"/>
    <a:srgbClr val="000000"/>
    <a:srgbClr val="669BBC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06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" y="3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1.fntdata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5723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57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452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180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724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408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640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0573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5434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066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3588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377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670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43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70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8463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660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9132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9780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370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3355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786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4422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487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9350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4025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090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5880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037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2391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4768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1876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8151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2773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6535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31342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7150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576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D74A-02F9-4812-981B-7E94DA09C056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53091-39BA-4F6F-9260-EA67511F4023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E2CF6-150A-45B7-87DA-D7E1F8D38519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D42C5-0B19-4652-8AE0-D357E48741C0}" type="datetime1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45EB5-5D0D-42E6-9A5C-73EDE542F604}" type="datetime1">
              <a:rPr lang="en-US" smtClean="0"/>
              <a:t>7/5/2026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BD82C-2922-409E-A08B-5FDAA6FA1F19}" type="datetime1">
              <a:rPr lang="en-US" smtClean="0"/>
              <a:t>7/5/2026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CEDE-81A6-40F0-A901-5E12100B8FA4}" type="datetime1">
              <a:rPr lang="en-US" smtClean="0"/>
              <a:t>7/5/2026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D39C-F991-405F-B361-545F5D400DA1}" type="datetime1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96CFB-BCBE-48E6-8AAD-499571C3583B}" type="datetime1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20592-0DBF-41DC-8BF2-641C72270DA6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938AF-C03B-4151-AA77-8C48B4F2EE09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Raef Baraka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842B1-895C-4605-A96A-7E0CB315FE58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Dr. Raef Baraka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97864" y="4312305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2060"/>
                </a:solidFill>
                <a:latin typeface="Alexandria" charset="0"/>
                <a:cs typeface="Alexandria" charset="0"/>
              </a:rPr>
              <a:t>Lecturer: </a:t>
            </a:r>
            <a:r>
              <a:rPr lang="en-US" sz="2400" b="1" dirty="0">
                <a:solidFill>
                  <a:srgbClr val="002060"/>
                </a:solidFill>
                <a:latin typeface="Alexandria" charset="0"/>
                <a:cs typeface="Alexandria" charset="0"/>
              </a:rPr>
              <a:t>Dr. Raef Baraka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0" y="1609916"/>
            <a:ext cx="5875165" cy="2491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002060"/>
                </a:solidFill>
                <a:latin typeface="Alexandria" charset="0"/>
                <a:cs typeface="Alexandria" charset="0"/>
              </a:rPr>
              <a:t>College of Management</a:t>
            </a:r>
          </a:p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Research Methods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99185" y="5537508"/>
            <a:ext cx="4502666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4478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333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8C13D-74EC-9371-3E99-33C24A2A6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2B01B52-D079-8EF4-5C05-37255CCD5804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8FA58D-5F81-A303-57B1-F9D1893C3016}"/>
              </a:ext>
            </a:extLst>
          </p:cNvPr>
          <p:cNvSpPr/>
          <p:nvPr/>
        </p:nvSpPr>
        <p:spPr>
          <a:xfrm>
            <a:off x="187286" y="4457382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76834F-601E-D5D1-7EC8-62C15CA47F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2DDCA59-BFEA-80C6-8E53-13579A63A8D9}"/>
              </a:ext>
            </a:extLst>
          </p:cNvPr>
          <p:cNvSpPr/>
          <p:nvPr/>
        </p:nvSpPr>
        <p:spPr>
          <a:xfrm>
            <a:off x="496489" y="634335"/>
            <a:ext cx="67203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Starting the research process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73CAEB-81CC-95A9-5DB9-4859C314AF89}"/>
              </a:ext>
            </a:extLst>
          </p:cNvPr>
          <p:cNvSpPr txBox="1"/>
          <p:nvPr/>
        </p:nvSpPr>
        <p:spPr>
          <a:xfrm>
            <a:off x="6725265" y="683884"/>
            <a:ext cx="4828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بدء عملية البحث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6BA39A-55BC-36A9-1760-42C725D41BD9}"/>
              </a:ext>
            </a:extLst>
          </p:cNvPr>
          <p:cNvSpPr/>
          <p:nvPr/>
        </p:nvSpPr>
        <p:spPr>
          <a:xfrm>
            <a:off x="323773" y="4707250"/>
            <a:ext cx="11238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Part 1</a:t>
            </a:r>
            <a:r>
              <a:rPr lang="en-US" sz="2800" b="1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r>
              <a:rPr lang="en-US" sz="2800" b="1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Starting the research process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E3B2B59-F993-507B-1C1A-92F8EE14A356}"/>
              </a:ext>
            </a:extLst>
          </p:cNvPr>
          <p:cNvSpPr/>
          <p:nvPr/>
        </p:nvSpPr>
        <p:spPr>
          <a:xfrm>
            <a:off x="187286" y="5661833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9A8FF78-68BA-F8EE-086B-1758155EB5CE}"/>
              </a:ext>
            </a:extLst>
          </p:cNvPr>
          <p:cNvSpPr/>
          <p:nvPr/>
        </p:nvSpPr>
        <p:spPr>
          <a:xfrm>
            <a:off x="318856" y="5842876"/>
            <a:ext cx="11238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Bef>
                <a:spcPts val="1800"/>
              </a:spcBef>
              <a:spcAft>
                <a:spcPts val="1500"/>
              </a:spcAft>
            </a:pPr>
            <a:r>
              <a:rPr lang="ar-SA" sz="24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الجزء الأول</a:t>
            </a:r>
            <a:r>
              <a:rPr lang="ar-SA" sz="2400" b="1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r>
              <a:rPr lang="ar-SA" sz="2800" b="1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بدء عملية البحث</a:t>
            </a:r>
          </a:p>
        </p:txBody>
      </p:sp>
      <p:pic>
        <p:nvPicPr>
          <p:cNvPr id="2050" name="Picture 2" descr="The Research Process | IRSC English 1101">
            <a:extLst>
              <a:ext uri="{FF2B5EF4-FFF2-40B4-BE49-F238E27FC236}">
                <a16:creationId xmlns:a16="http://schemas.microsoft.com/office/drawing/2014/main" id="{6FDE42E3-5CCF-D53E-758E-5F17D7EDB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151" y="906574"/>
            <a:ext cx="8437610" cy="411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81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34335"/>
            <a:ext cx="65952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Starting the research process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25265" y="671192"/>
            <a:ext cx="4828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بدء عملية البحث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897054"/>
            <a:ext cx="5457757" cy="47974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440129" y="1897054"/>
            <a:ext cx="5113628" cy="47974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6F66FA-49DE-AB81-8658-B3E15A627C92}"/>
              </a:ext>
            </a:extLst>
          </p:cNvPr>
          <p:cNvSpPr/>
          <p:nvPr/>
        </p:nvSpPr>
        <p:spPr>
          <a:xfrm>
            <a:off x="845574" y="1356215"/>
            <a:ext cx="4906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Intended Learning Outcomes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F11100-025D-F5A1-5964-5F4D287037E5}"/>
              </a:ext>
            </a:extLst>
          </p:cNvPr>
          <p:cNvSpPr/>
          <p:nvPr/>
        </p:nvSpPr>
        <p:spPr>
          <a:xfrm>
            <a:off x="6614160" y="1390178"/>
            <a:ext cx="4582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SA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المخرجات التعليمية المقصودة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760001" y="2010190"/>
            <a:ext cx="5041031" cy="3589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 Light" pitchFamily="2" charset="-78"/>
                <a:cs typeface="Alexandria Light" pitchFamily="2" charset="-78"/>
              </a:rPr>
              <a:t>Part 1 </a:t>
            </a:r>
            <a:r>
              <a:rPr lang="en-US" sz="2200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focuses on the generic issues that are necessary for the majority of research investigations regardless of the methodology, method, technique, or research instrument</a:t>
            </a:r>
            <a:r>
              <a:rPr lang="en-US" sz="2200" dirty="0">
                <a:latin typeface="Alexandria Light" pitchFamily="2" charset="-78"/>
                <a:cs typeface="Alexandria Light" pitchFamily="2" charset="-78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6476541" y="2010190"/>
            <a:ext cx="4955458" cy="3630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ar-SA" sz="2400" b="1" dirty="0">
                <a:solidFill>
                  <a:schemeClr val="accent6">
                    <a:lumMod val="50000"/>
                  </a:schemeClr>
                </a:solidFill>
                <a:latin typeface="Alexandria Light" pitchFamily="2" charset="-78"/>
                <a:cs typeface="Alexandria Light" pitchFamily="2" charset="-78"/>
              </a:rPr>
              <a:t>يركز الجزء الأول </a:t>
            </a:r>
            <a:r>
              <a:rPr lang="ar-SA" sz="2400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على القضايا العامة الضرورية لغالبية الاستسقاءات البحثية بغض النظر عن المنهجية أو الطريقة أو التقنية أو أداة البحث.</a:t>
            </a:r>
            <a:endParaRPr lang="ar-SA" sz="2400" dirty="0">
              <a:latin typeface="Alexandria Light" pitchFamily="2" charset="-78"/>
              <a:cs typeface="Alexandria Ligh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339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8C13D-74EC-9371-3E99-33C24A2A6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2B01B52-D079-8EF4-5C05-37255CCD5804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8FA58D-5F81-A303-57B1-F9D1893C3016}"/>
              </a:ext>
            </a:extLst>
          </p:cNvPr>
          <p:cNvSpPr/>
          <p:nvPr/>
        </p:nvSpPr>
        <p:spPr>
          <a:xfrm>
            <a:off x="187286" y="4457382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76834F-601E-D5D1-7EC8-62C15CA47F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2DDCA59-BFEA-80C6-8E53-13579A63A8D9}"/>
              </a:ext>
            </a:extLst>
          </p:cNvPr>
          <p:cNvSpPr/>
          <p:nvPr/>
        </p:nvSpPr>
        <p:spPr>
          <a:xfrm>
            <a:off x="496489" y="634335"/>
            <a:ext cx="67203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73CAEB-81CC-95A9-5DB9-4859C314AF89}"/>
              </a:ext>
            </a:extLst>
          </p:cNvPr>
          <p:cNvSpPr txBox="1"/>
          <p:nvPr/>
        </p:nvSpPr>
        <p:spPr>
          <a:xfrm>
            <a:off x="6725265" y="60336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6BA39A-55BC-36A9-1760-42C725D41BD9}"/>
              </a:ext>
            </a:extLst>
          </p:cNvPr>
          <p:cNvSpPr/>
          <p:nvPr/>
        </p:nvSpPr>
        <p:spPr>
          <a:xfrm>
            <a:off x="323773" y="4707250"/>
            <a:ext cx="11238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</a:t>
            </a:r>
            <a:r>
              <a:rPr lang="en-US" sz="2800" b="1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r>
              <a:rPr lang="en-US" sz="2800" b="1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Qualitative Research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E3B2B59-F993-507B-1C1A-92F8EE14A356}"/>
              </a:ext>
            </a:extLst>
          </p:cNvPr>
          <p:cNvSpPr/>
          <p:nvPr/>
        </p:nvSpPr>
        <p:spPr>
          <a:xfrm>
            <a:off x="187286" y="5661833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9A8FF78-68BA-F8EE-086B-1758155EB5CE}"/>
              </a:ext>
            </a:extLst>
          </p:cNvPr>
          <p:cNvSpPr/>
          <p:nvPr/>
        </p:nvSpPr>
        <p:spPr>
          <a:xfrm>
            <a:off x="318856" y="5842876"/>
            <a:ext cx="11238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Bef>
                <a:spcPts val="1800"/>
              </a:spcBef>
              <a:spcAft>
                <a:spcPts val="1500"/>
              </a:spcAft>
            </a:pPr>
            <a:r>
              <a:rPr lang="ar-SA" sz="24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الفصل</a:t>
            </a:r>
            <a:r>
              <a:rPr lang="ar-SA" sz="2400" b="1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r>
              <a:rPr lang="ar-SA" sz="2800" b="1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البحوث النوعية</a:t>
            </a:r>
          </a:p>
        </p:txBody>
      </p:sp>
      <p:pic>
        <p:nvPicPr>
          <p:cNvPr id="3" name="Picture 2" descr="Introduction to Qualitative Research | ACSPRI">
            <a:extLst>
              <a:ext uri="{FF2B5EF4-FFF2-40B4-BE49-F238E27FC236}">
                <a16:creationId xmlns:a16="http://schemas.microsoft.com/office/drawing/2014/main" id="{139A25CE-AB61-4CF2-C7C2-D1582D112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324" y="1358084"/>
            <a:ext cx="571500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21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543299"/>
            <a:ext cx="11145049" cy="2461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501031"/>
            <a:ext cx="10932107" cy="2348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</a:t>
            </a:r>
            <a:r>
              <a:rPr lang="en-US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is an approach that collects and interprets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non-numerical data</a:t>
            </a:r>
            <a:r>
              <a:rPr lang="en-US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, such as words, images, and observations, to understand people’s experiences, behaviors, and the meanings they attach to them. </a:t>
            </a:r>
            <a:endParaRPr lang="tr-TR" sz="2000" dirty="0">
              <a:solidFill>
                <a:srgbClr val="002060"/>
              </a:solidFill>
              <a:latin typeface="Alexandria" pitchFamily="2" charset="-78"/>
              <a:cs typeface="Alexandria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unlike quantitative research, qualitative research  is exploratory in nature and is often used to generate hypotheses or theories rather than test them.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46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النوعي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هو نهج يجمع ويفسر </a:t>
            </a: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البيانات غير الرقمية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، مثل الكلمات والصور والملاحظات، لفهم تجارب الناس وسلوكياتهم والمعاني التي يربطونها بها. </a:t>
            </a:r>
          </a:p>
          <a:p>
            <a:pPr algn="ctr" rtl="1">
              <a:lnSpc>
                <a:spcPct val="200000"/>
              </a:lnSpc>
            </a:pP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على عكس البحث الكمي، فالبحث النوعي استكشافي بطبيعته وغالبا ما يستخدم لتوليد فرضيات أو نظريات بدلا من اختبارها.</a:t>
            </a:r>
          </a:p>
        </p:txBody>
      </p:sp>
    </p:spTree>
    <p:extLst>
      <p:ext uri="{BB962C8B-B14F-4D97-AF65-F5344CB8AC3E}">
        <p14:creationId xmlns:p14="http://schemas.microsoft.com/office/powerpoint/2010/main" val="375795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543299"/>
            <a:ext cx="11145049" cy="2461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501031"/>
            <a:ext cx="10932107" cy="1886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Qualitative research methods draw on principles from psychology, sociology, anthropology, and education. 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Researchers aim to understand the feelings, motivations, and perspectives behind a response, rather than simply measuring how often that response occurs.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46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تستند طرق البحث النوعي إلى مبادئ من علم النفس وعلم الاجتماع والأنثروبولوجيا والتعليم. </a:t>
            </a:r>
          </a:p>
          <a:p>
            <a:pPr algn="ctr" rtl="1">
              <a:lnSpc>
                <a:spcPct val="200000"/>
              </a:lnSpc>
            </a:pP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يهدف الباحثون إلى فهم المشاعر والدوافع ووجهات النظر وراء الرد، بدلا من مجرد قياس عدد مرات حدوث تلك الاستجابة.</a:t>
            </a:r>
          </a:p>
        </p:txBody>
      </p:sp>
    </p:spTree>
    <p:extLst>
      <p:ext uri="{BB962C8B-B14F-4D97-AF65-F5344CB8AC3E}">
        <p14:creationId xmlns:p14="http://schemas.microsoft.com/office/powerpoint/2010/main" val="3692258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These examples illustrate the type of open-ended, exploratory questions that qualitative research is designed to answer: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does remote work affect employees’ sense of belonging within a team?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do patients describe their experience of managing chronic pain?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What factors 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influence first-generation students’ decisions to remain enrolled in college?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توضح هذه الأمثلة نوع الأسئلة المفتوحة والاستكشافية التي صمم البحث النوعي للإجابة عليها:</a:t>
            </a:r>
          </a:p>
          <a:p>
            <a:pPr marL="800100" lvl="1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كيف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يؤثر العمل عن بعد على شعور الموظفين بالانتماء داخل الفريق؟</a:t>
            </a:r>
          </a:p>
          <a:p>
            <a:pPr marL="800100" lvl="1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كيف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يصف المرضى تجربتهم في إدارة الألم المزمن؟</a:t>
            </a:r>
          </a:p>
          <a:p>
            <a:pPr marL="800100" lvl="1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ما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العوامل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التي تؤثر على قرارات الطلاب من الجيل الأول للبقاء مسجلين في الجامعة؟</a:t>
            </a:r>
          </a:p>
        </p:txBody>
      </p:sp>
    </p:spTree>
    <p:extLst>
      <p:ext uri="{BB962C8B-B14F-4D97-AF65-F5344CB8AC3E}">
        <p14:creationId xmlns:p14="http://schemas.microsoft.com/office/powerpoint/2010/main" val="208986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These examples illustrate the type of open-ended, exploratory questions that qualitative research is designed to answer: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do community members interpret and respond to a new public health campaign?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Why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do consumers choose one brand of medicine over a competing brand?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1672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توضح هذه الأمثلة نوع الأسئلة المفتوحة والاستكشافية التي صمم البحث النوعي للإجابة عليها:</a:t>
            </a:r>
          </a:p>
          <a:p>
            <a:pPr marL="800100" lvl="1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كيف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يفسر أعضاء المجتمع ويتفاعلون مع حملة جديدة للصحة العامة؟</a:t>
            </a:r>
          </a:p>
          <a:p>
            <a:pPr marL="800100" lvl="1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لماذا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يختار المستهلكون علامة تجارية واحدة من الأدوية بدلا من علامة تجارية منافسة؟</a:t>
            </a:r>
            <a:endParaRPr lang="ar-SA" dirty="0">
              <a:solidFill>
                <a:schemeClr val="accent6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254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543299"/>
            <a:ext cx="11145049" cy="2461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501031"/>
            <a:ext cx="10932107" cy="246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When Should You Use Qualitative Research? </a:t>
            </a:r>
            <a:endParaRPr lang="ar-SA" sz="20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Qualitative research is most appropriate when the goal is to understand the reasons behind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behaviors and patterns</a:t>
            </a:r>
            <a:r>
              <a:rPr lang="en-US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, rather than to measure how often they occur.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1848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متى يجب أن تستخدم البحث النوعي؟ 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البحث النوعي يكون الأنسب عندما يكون الهدف هو فهم أسباب </a:t>
            </a: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السلوكيات والأنماط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، بدلا من قياس عدد تكرار حدوثها.</a:t>
            </a:r>
            <a:endParaRPr lang="ar-SA" sz="2000" dirty="0">
              <a:solidFill>
                <a:schemeClr val="accent6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10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052305-870C-4E1A-7379-F63C27249C50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2A0343-E990-1721-EC1B-DC051AA332CB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Characteristics of Qualitative Research Methods:  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     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خصائص طرق البحث النوعي: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pic>
        <p:nvPicPr>
          <p:cNvPr id="2" name="Picture 2" descr="11 Characteristics of Qualitative Research">
            <a:extLst>
              <a:ext uri="{FF2B5EF4-FFF2-40B4-BE49-F238E27FC236}">
                <a16:creationId xmlns:a16="http://schemas.microsoft.com/office/drawing/2014/main" id="{57767833-CB4F-FD2C-B77B-FCB976EE1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202" y="2008052"/>
            <a:ext cx="8369595" cy="47078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18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543299"/>
            <a:ext cx="11145049" cy="2461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501031"/>
            <a:ext cx="10932107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Characteristics of Qualitative Research: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Unstructured, descriptive data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Findings are presented descriptively, using non-numerical data, rather than through statistics.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Site-specific, naturalistic data collection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Data is gathered in real-world settings, and participants are not required to leave their usual environment.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621650" y="4149212"/>
            <a:ext cx="11145049" cy="2348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خصائص البحث النوعي: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البيانات الوصفية غير المنظمة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تعرض النتائج بشكل وصفي، باستخدام بيانات غير رقمية، بدلا من الإحصاء.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جمع البيانات الطبيعي والخاص بالموقع المحدد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يتم جمع البيانات في بيئات واقعية، ولا يطلب من المشاركين مغادرة بيئتهم المعتادة.</a:t>
            </a:r>
            <a:endParaRPr lang="ar-SA" sz="2000" dirty="0">
              <a:solidFill>
                <a:schemeClr val="accent6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8901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543299"/>
            <a:ext cx="11145049" cy="2461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501031"/>
            <a:ext cx="10932107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Characteristics of Qualitative Research: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Central role of the researcher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Researchers rely on their own observation, communication, and listening skills to collect and interpret data.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Use of multiple methods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Studies often combine interviews, observation, and document review rather than relying on a single source.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621650" y="4149212"/>
            <a:ext cx="11145049" cy="2348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خصائص البحث النوعي: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الدور المركزي للباحث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يعتمد الباحثون على مهاراتهم في الملاحظة والتواصل والاستماع لجمع البيانات وتفسيرها.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استخدام طرق متعددة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غالبا ما تجمع الدراسات بين المقابلات والملاحظة ومراجعة الوثائق بدلا من الاعتماد على مصدر واحد.</a:t>
            </a:r>
            <a:endParaRPr lang="ar-SA" sz="2000" dirty="0">
              <a:solidFill>
                <a:schemeClr val="accent6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2438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543299"/>
            <a:ext cx="11145049" cy="2461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501031"/>
            <a:ext cx="10932107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Characteristics of Qualitative Research: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5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Capacity to address complex issues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Breaking down complex problems into themes makes them easier to interpret and communicate.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5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Flexibility throughout the study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Data collection and analysis can occur together, and the approach can be adjusted as new insights emerge.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621650" y="4149212"/>
            <a:ext cx="11145049" cy="2348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خصائص البحث النوعي: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القدرة على معالجة القضايا المعقدة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تقسيم المشكلات المعقدة إلى مواضيع يجعلها أسهل في التفسير والتواصل.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المرونة طوال الدراسة</a:t>
            </a:r>
            <a:r>
              <a:rPr lang="ar-SA" sz="20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يمكن جمع البيانات وتحليلها معا، ويمكن تعديل النهج مع ظهور رؤى جديدة.</a:t>
            </a:r>
            <a:endParaRPr lang="ar-SA" sz="2000" dirty="0">
              <a:solidFill>
                <a:schemeClr val="accent6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289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543299"/>
            <a:ext cx="11145049" cy="2461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501031"/>
            <a:ext cx="10932107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Checklist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: Is Qualitative Research Right for Your Study?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Relatively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little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is known about the topic being studied.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There is a need to understand or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simplify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a complex problem or situation.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Participants’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experiences, beliefs, or feelings 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are central to the analysis.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There is no existing hypothesis, and a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theory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may need to be developed after analysis.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An in-depth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understanding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is required that does not depend on numeric data.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621650" y="4149212"/>
            <a:ext cx="11145049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قائمة التحقق</a:t>
            </a: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: هل البحث النوعي مناسب لدراستك؟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لا تعرف 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الكثير عن الموضوع الذي يدرس.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هناك حاجة لفهم أو </a:t>
            </a: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تبسيط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مشكلة أو موقف معقد.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تجارب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المشاركين أو </a:t>
            </a: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معتقداتهم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أو </a:t>
            </a: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مشاعرهم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هي محور التحليل.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لا توجد فرضية قائمة، وقد تحتاج إلى تطوير </a:t>
            </a: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نظرية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بعد التحليل.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يتطلب الأمر </a:t>
            </a: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فهما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معمقا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لا يعتمد على البيانات الرقمية.</a:t>
            </a:r>
            <a:endParaRPr lang="ar-SA" dirty="0">
              <a:solidFill>
                <a:schemeClr val="accent6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813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052305-870C-4E1A-7379-F63C27249C50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2A0343-E990-1721-EC1B-DC051AA332CB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Types of Qualitative Research: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    		 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أنواع البحث النوعي: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pic>
        <p:nvPicPr>
          <p:cNvPr id="3074" name="Picture 2" descr="11 Types of Qualitative Research | Real Examples &amp; Step-by-Step Process">
            <a:extLst>
              <a:ext uri="{FF2B5EF4-FFF2-40B4-BE49-F238E27FC236}">
                <a16:creationId xmlns:a16="http://schemas.microsoft.com/office/drawing/2014/main" id="{F3389C0D-3EEB-69DE-986F-C85DF2B2EC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84"/>
          <a:stretch/>
        </p:blipFill>
        <p:spPr bwMode="auto">
          <a:xfrm>
            <a:off x="1246490" y="2157410"/>
            <a:ext cx="9492393" cy="424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41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Beyond specific approaches, qualitative studies can also be grouped by their broader purpose: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Exploratory research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Conducted to gain initial insight into a poorly understood topic, such as emerging online learning behaviors.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Descriptive research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Provides a detailed account of a phenomenon as it naturally occurs, such as the communication styles used by social media influencers.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بعيدا عن الأساليب المحددة، يمكن أيضا تجميع الدراسات النوعية حسب هدفها الأوسع:</a:t>
            </a: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الاستكشافي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يجرى للحصول على رؤية أولية لموضوع غير مفهوم جيدا، مثل سلوكيات التعلم عبر الإنترنت الناشئة.</a:t>
            </a: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الوصفي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يقدم وصفا مفصلا لظاهرة ما كما تحدث بشكل طبيعي، مثل أساليب التواصل التي يستخدمها مؤثرو وسائل التواصل الاجتماعي.</a:t>
            </a:r>
          </a:p>
        </p:txBody>
      </p:sp>
    </p:spTree>
    <p:extLst>
      <p:ext uri="{BB962C8B-B14F-4D97-AF65-F5344CB8AC3E}">
        <p14:creationId xmlns:p14="http://schemas.microsoft.com/office/powerpoint/2010/main" val="190036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Beyond specific approaches, qualitative studies can also be grouped by their broader purpose: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Interpretive research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Focuses on how people interpret and make sense of their social world, such as how patients understand the idea of “care” in clinical settings.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Evaluative research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Assesses the effectiveness or impact of a program or intervention, such as a community health education initiative.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بعيدا عن الأساليب المحددة، يمكن أيضا تجميع الدراسات النوعية حسب هدفها الأوسع: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3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التفسيري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يركز على كيفية تفسير الناس لعالمهم الاجتماعي وفهمه، مثل كيفية فهم المرضى لفكرة "الرعاية" في البيئات السريرية.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3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التقييمي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يقيم فعالية أو تأثير برنامج أو تدخل، مثل مبادرة التثقيف الصحي المجتمعي.</a:t>
            </a:r>
          </a:p>
        </p:txBody>
      </p:sp>
    </p:spTree>
    <p:extLst>
      <p:ext uri="{BB962C8B-B14F-4D97-AF65-F5344CB8AC3E}">
        <p14:creationId xmlns:p14="http://schemas.microsoft.com/office/powerpoint/2010/main" val="254420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B172453-9E5B-6606-4506-AB6D58B0DEBE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الكمية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0938DA-72C5-0901-4B88-FFDD9FE23676}"/>
              </a:ext>
            </a:extLst>
          </p:cNvPr>
          <p:cNvSpPr/>
          <p:nvPr/>
        </p:nvSpPr>
        <p:spPr>
          <a:xfrm>
            <a:off x="516484" y="2005415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BBC242-88AA-86EF-B39E-755FCBD4FCCC}"/>
              </a:ext>
            </a:extLst>
          </p:cNvPr>
          <p:cNvSpPr/>
          <p:nvPr/>
        </p:nvSpPr>
        <p:spPr>
          <a:xfrm>
            <a:off x="516484" y="2005415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.</a:t>
            </a: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In-depth or one-on-one interviews:                 </a:t>
            </a:r>
            <a:r>
              <a:rPr lang="ar-SA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1. مقابلات معمقة أو فردية: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DE9CD7-9B1C-5BB1-2B6D-76C561CEB3B2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methods :             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طرق البحث النوعي: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AE22FAB-9BF9-474B-8A3D-C8B75D8FD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530512"/>
              </p:ext>
            </p:extLst>
          </p:nvPr>
        </p:nvGraphicFramePr>
        <p:xfrm>
          <a:off x="516484" y="2633781"/>
          <a:ext cx="10915515" cy="3793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2530">
                  <a:extLst>
                    <a:ext uri="{9D8B030D-6E8A-4147-A177-3AD203B41FA5}">
                      <a16:colId xmlns:a16="http://schemas.microsoft.com/office/drawing/2014/main" val="152657065"/>
                    </a:ext>
                  </a:extLst>
                </a:gridCol>
                <a:gridCol w="4678326">
                  <a:extLst>
                    <a:ext uri="{9D8B030D-6E8A-4147-A177-3AD203B41FA5}">
                      <a16:colId xmlns:a16="http://schemas.microsoft.com/office/drawing/2014/main" val="130124562"/>
                    </a:ext>
                  </a:extLst>
                </a:gridCol>
                <a:gridCol w="3744659">
                  <a:extLst>
                    <a:ext uri="{9D8B030D-6E8A-4147-A177-3AD203B41FA5}">
                      <a16:colId xmlns:a16="http://schemas.microsoft.com/office/drawing/2014/main" val="17367535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Method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منهج البحث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Description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Best used when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أفضل استخدام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437400"/>
                  </a:ext>
                </a:extLst>
              </a:tr>
              <a:tr h="193907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In-depth or one-on-one interviews</a:t>
                      </a:r>
                      <a:endParaRPr lang="ar-SA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ar-SA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مقابلات معمقة أو فردية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Conversational, often semi-structured exchanges with open-ended questions, conducted face-to-face or remotely.</a:t>
                      </a:r>
                      <a:endParaRPr lang="tr-TR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تبادلات حوارية، غالبا شبه منظمة، مع أسئلة مفتوحة، تجرى وجها لوجه أو عن بعد،</a:t>
                      </a:r>
                      <a:endParaRPr lang="en-US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Understanding an individual’s subjective opinions and experiences in detail.</a:t>
                      </a:r>
                      <a:endParaRPr kumimoji="0" lang="tr-T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فهم آراء وتجارب الفرد الذاتية بالتفصيل.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760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47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B172453-9E5B-6606-4506-AB6D58B0DEBE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الكمية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0938DA-72C5-0901-4B88-FFDD9FE23676}"/>
              </a:ext>
            </a:extLst>
          </p:cNvPr>
          <p:cNvSpPr/>
          <p:nvPr/>
        </p:nvSpPr>
        <p:spPr>
          <a:xfrm>
            <a:off x="516484" y="2005415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BBC242-88AA-86EF-B39E-755FCBD4FCCC}"/>
              </a:ext>
            </a:extLst>
          </p:cNvPr>
          <p:cNvSpPr/>
          <p:nvPr/>
        </p:nvSpPr>
        <p:spPr>
          <a:xfrm>
            <a:off x="516484" y="2005415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2.</a:t>
            </a: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Focus groups:                 </a:t>
            </a:r>
            <a:r>
              <a:rPr lang="ar-SA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2. مجموعات التركيز: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DE9CD7-9B1C-5BB1-2B6D-76C561CEB3B2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methods :             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طرق البحث النوعي: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AE22FAB-9BF9-474B-8A3D-C8B75D8FD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439430"/>
              </p:ext>
            </p:extLst>
          </p:nvPr>
        </p:nvGraphicFramePr>
        <p:xfrm>
          <a:off x="516484" y="2633781"/>
          <a:ext cx="10915515" cy="4170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2530">
                  <a:extLst>
                    <a:ext uri="{9D8B030D-6E8A-4147-A177-3AD203B41FA5}">
                      <a16:colId xmlns:a16="http://schemas.microsoft.com/office/drawing/2014/main" val="152657065"/>
                    </a:ext>
                  </a:extLst>
                </a:gridCol>
                <a:gridCol w="4678326">
                  <a:extLst>
                    <a:ext uri="{9D8B030D-6E8A-4147-A177-3AD203B41FA5}">
                      <a16:colId xmlns:a16="http://schemas.microsoft.com/office/drawing/2014/main" val="130124562"/>
                    </a:ext>
                  </a:extLst>
                </a:gridCol>
                <a:gridCol w="3744659">
                  <a:extLst>
                    <a:ext uri="{9D8B030D-6E8A-4147-A177-3AD203B41FA5}">
                      <a16:colId xmlns:a16="http://schemas.microsoft.com/office/drawing/2014/main" val="17367535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Method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منهج البحث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Description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Best used when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أفضل استخدام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437400"/>
                  </a:ext>
                </a:extLst>
              </a:tr>
              <a:tr h="193907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Focus groups</a:t>
                      </a:r>
                      <a:endParaRPr lang="ar-SA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ar-SA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مجموعات التركيز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Guided discussions with around six to ten participants and a moderator.</a:t>
                      </a:r>
                      <a:endParaRPr lang="tr-TR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مناقشات موجهة مع ستة إلى عشرة مشاركين ومشرف،</a:t>
                      </a:r>
                      <a:endParaRPr lang="en-US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Exploring shared opinions on a topic, such as a new product or policy.</a:t>
                      </a:r>
                      <a:endParaRPr kumimoji="0" lang="tr-T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استكشاف الآراء المشتركة حول موضوع معين، مثل منتج أو سياسة جديدة.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760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672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B172453-9E5B-6606-4506-AB6D58B0DEBE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الكمية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0938DA-72C5-0901-4B88-FFDD9FE23676}"/>
              </a:ext>
            </a:extLst>
          </p:cNvPr>
          <p:cNvSpPr/>
          <p:nvPr/>
        </p:nvSpPr>
        <p:spPr>
          <a:xfrm>
            <a:off x="516484" y="2005415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BBC242-88AA-86EF-B39E-755FCBD4FCCC}"/>
              </a:ext>
            </a:extLst>
          </p:cNvPr>
          <p:cNvSpPr/>
          <p:nvPr/>
        </p:nvSpPr>
        <p:spPr>
          <a:xfrm>
            <a:off x="516484" y="2005415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.</a:t>
            </a: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Observation:                 </a:t>
            </a:r>
            <a:r>
              <a:rPr lang="ar-SA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3. الملاحظة: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DE9CD7-9B1C-5BB1-2B6D-76C561CEB3B2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methods :             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طرق البحث النوعي: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AE22FAB-9BF9-474B-8A3D-C8B75D8FD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742247"/>
              </p:ext>
            </p:extLst>
          </p:nvPr>
        </p:nvGraphicFramePr>
        <p:xfrm>
          <a:off x="516484" y="2633781"/>
          <a:ext cx="10915515" cy="4170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2530">
                  <a:extLst>
                    <a:ext uri="{9D8B030D-6E8A-4147-A177-3AD203B41FA5}">
                      <a16:colId xmlns:a16="http://schemas.microsoft.com/office/drawing/2014/main" val="152657065"/>
                    </a:ext>
                  </a:extLst>
                </a:gridCol>
                <a:gridCol w="4678326">
                  <a:extLst>
                    <a:ext uri="{9D8B030D-6E8A-4147-A177-3AD203B41FA5}">
                      <a16:colId xmlns:a16="http://schemas.microsoft.com/office/drawing/2014/main" val="130124562"/>
                    </a:ext>
                  </a:extLst>
                </a:gridCol>
                <a:gridCol w="3744659">
                  <a:extLst>
                    <a:ext uri="{9D8B030D-6E8A-4147-A177-3AD203B41FA5}">
                      <a16:colId xmlns:a16="http://schemas.microsoft.com/office/drawing/2014/main" val="17367535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Method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منهج البحث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Description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Best used when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أفضل استخدام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437400"/>
                  </a:ext>
                </a:extLst>
              </a:tr>
              <a:tr h="193907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Observation</a:t>
                      </a:r>
                      <a:endParaRPr lang="ar-SA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ar-SA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الملاحظة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Recording behaviors, interactions, or settings using the senses, without manipulating variables..</a:t>
                      </a:r>
                      <a:endParaRPr lang="tr-TR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تسجيل السلوكيات أو التفاعلات أو الإعدادات باستخدام الحواس، دون التلاعب بالمتغيرات،</a:t>
                      </a:r>
                      <a:endParaRPr lang="en-US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Studying behavior in natural, real-world settings..</a:t>
                      </a:r>
                      <a:endParaRPr kumimoji="0" lang="tr-T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دراسة السلوك في البيئات الطبيعية والواقعية.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760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147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B172453-9E5B-6606-4506-AB6D58B0DEBE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الكمية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0938DA-72C5-0901-4B88-FFDD9FE23676}"/>
              </a:ext>
            </a:extLst>
          </p:cNvPr>
          <p:cNvSpPr/>
          <p:nvPr/>
        </p:nvSpPr>
        <p:spPr>
          <a:xfrm>
            <a:off x="516484" y="2005414"/>
            <a:ext cx="10915515" cy="11205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BBC242-88AA-86EF-B39E-755FCBD4FCCC}"/>
              </a:ext>
            </a:extLst>
          </p:cNvPr>
          <p:cNvSpPr/>
          <p:nvPr/>
        </p:nvSpPr>
        <p:spPr>
          <a:xfrm>
            <a:off x="516484" y="1782128"/>
            <a:ext cx="10915515" cy="1312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4.</a:t>
            </a:r>
            <a:r>
              <a:rPr lang="tr-TR" sz="28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Document study, literature review, or secondary research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: 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28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4. </a:t>
            </a:r>
            <a:r>
              <a:rPr lang="ar-SA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دراسة الوثائق، مراجعة الأدبيات، أو البحث الثانوي:</a:t>
            </a:r>
            <a:endParaRPr lang="ar-SA" sz="2800" b="1" dirty="0">
              <a:solidFill>
                <a:schemeClr val="accent6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DE9CD7-9B1C-5BB1-2B6D-76C561CEB3B2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methods :             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طرق البحث النوعي: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AE22FAB-9BF9-474B-8A3D-C8B75D8FD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626692"/>
              </p:ext>
            </p:extLst>
          </p:nvPr>
        </p:nvGraphicFramePr>
        <p:xfrm>
          <a:off x="516484" y="3250471"/>
          <a:ext cx="10915515" cy="32397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94549">
                  <a:extLst>
                    <a:ext uri="{9D8B030D-6E8A-4147-A177-3AD203B41FA5}">
                      <a16:colId xmlns:a16="http://schemas.microsoft.com/office/drawing/2014/main" val="152657065"/>
                    </a:ext>
                  </a:extLst>
                </a:gridCol>
                <a:gridCol w="4922874">
                  <a:extLst>
                    <a:ext uri="{9D8B030D-6E8A-4147-A177-3AD203B41FA5}">
                      <a16:colId xmlns:a16="http://schemas.microsoft.com/office/drawing/2014/main" val="130124562"/>
                    </a:ext>
                  </a:extLst>
                </a:gridCol>
                <a:gridCol w="3298092">
                  <a:extLst>
                    <a:ext uri="{9D8B030D-6E8A-4147-A177-3AD203B41FA5}">
                      <a16:colId xmlns:a16="http://schemas.microsoft.com/office/drawing/2014/main" val="17367535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Method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منهج البحث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Description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Best used when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أفضل استخدام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437400"/>
                  </a:ext>
                </a:extLst>
              </a:tr>
              <a:tr h="193907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Document study, literature review, or secondary research</a:t>
                      </a: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ar-SA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دراسة الوثائق، مراجعة الأدبيات، أو البحث الثانوي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Reviewing existing written materials such as archives, reports, articles, or policy documents.</a:t>
                      </a:r>
                      <a:endParaRPr lang="tr-TR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مراجعة المواد المكتوبة الموجودة مثل الأرشيفات والتقارير والمقالات أو وثائق السياسات،</a:t>
                      </a:r>
                      <a:endParaRPr lang="en-US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Building context, identifying gaps, or analyzing existing texts.</a:t>
                      </a:r>
                      <a:endParaRPr kumimoji="0" lang="tr-TR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بناء السياق، تحديد الثغرات، أو تحليل النصوص القائمة.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760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7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B172453-9E5B-6606-4506-AB6D58B0DEBE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الكمية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0938DA-72C5-0901-4B88-FFDD9FE23676}"/>
              </a:ext>
            </a:extLst>
          </p:cNvPr>
          <p:cNvSpPr/>
          <p:nvPr/>
        </p:nvSpPr>
        <p:spPr>
          <a:xfrm>
            <a:off x="516484" y="2005415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BBC242-88AA-86EF-B39E-755FCBD4FCCC}"/>
              </a:ext>
            </a:extLst>
          </p:cNvPr>
          <p:cNvSpPr/>
          <p:nvPr/>
        </p:nvSpPr>
        <p:spPr>
          <a:xfrm>
            <a:off x="516484" y="2005415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5.</a:t>
            </a: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Open-ended surveys:                 </a:t>
            </a:r>
            <a:r>
              <a:rPr lang="ar-SA" sz="2000" b="1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5. مسوحات بالأسئلة المفتوحة: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DE9CD7-9B1C-5BB1-2B6D-76C561CEB3B2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methods :             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طرق البحث النوعي: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AE22FAB-9BF9-474B-8A3D-C8B75D8FD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642982"/>
              </p:ext>
            </p:extLst>
          </p:nvPr>
        </p:nvGraphicFramePr>
        <p:xfrm>
          <a:off x="516484" y="2633781"/>
          <a:ext cx="10915515" cy="3622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56595">
                  <a:extLst>
                    <a:ext uri="{9D8B030D-6E8A-4147-A177-3AD203B41FA5}">
                      <a16:colId xmlns:a16="http://schemas.microsoft.com/office/drawing/2014/main" val="152657065"/>
                    </a:ext>
                  </a:extLst>
                </a:gridCol>
                <a:gridCol w="4603898">
                  <a:extLst>
                    <a:ext uri="{9D8B030D-6E8A-4147-A177-3AD203B41FA5}">
                      <a16:colId xmlns:a16="http://schemas.microsoft.com/office/drawing/2014/main" val="130124562"/>
                    </a:ext>
                  </a:extLst>
                </a:gridCol>
                <a:gridCol w="4255022">
                  <a:extLst>
                    <a:ext uri="{9D8B030D-6E8A-4147-A177-3AD203B41FA5}">
                      <a16:colId xmlns:a16="http://schemas.microsoft.com/office/drawing/2014/main" val="17367535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Method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منهج البحث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Description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الوصف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Best used when</a:t>
                      </a:r>
                      <a:endParaRPr lang="ar-SA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أفضل استخدام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437400"/>
                  </a:ext>
                </a:extLst>
              </a:tr>
              <a:tr h="193907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Open-ended surveys</a:t>
                      </a:r>
                      <a:endParaRPr lang="ar-SA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ar-SA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مسوحات بالأسئلة المفتوحة</a:t>
                      </a:r>
                      <a:endParaRPr lang="en-US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Questionnaires that invite written, free-text responses rather than fixed-choice answers.</a:t>
                      </a:r>
                      <a:endParaRPr lang="tr-TR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8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استبيانات تدعو إلى إجابات مكتوبة وحرة النص بدلا من إجابات ذات اختيار ثابت،</a:t>
                      </a:r>
                      <a:endParaRPr lang="en-US" sz="18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Gathering qualitative input from larger or geographically dispersed groups.</a:t>
                      </a:r>
                      <a:endParaRPr kumimoji="0" lang="tr-T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جمع المدخلات النوعية من مجموعات أكبر أو متفرقة جغرافيا.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760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28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052305-870C-4E1A-7379-F63C27249C50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2A0343-E990-1721-EC1B-DC051AA332CB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Data Collection and Analysis Process 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lang="ar-SA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عملية جمع وتحليل البيانات النوعية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pic>
        <p:nvPicPr>
          <p:cNvPr id="4098" name="Picture 2" descr="Data Analysis in Qualitative Research - Protolyst">
            <a:extLst>
              <a:ext uri="{FF2B5EF4-FFF2-40B4-BE49-F238E27FC236}">
                <a16:creationId xmlns:a16="http://schemas.microsoft.com/office/drawing/2014/main" id="{58C1DD44-32F2-B630-DDF6-BF648A85D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758" y="2129056"/>
            <a:ext cx="7814930" cy="43958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01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277739"/>
            <a:ext cx="10932107" cy="2780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How Is Qualitative Data Collected?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Qualitative data collection is the process of gathering observations or measurements that are typically non-numeric and subjective.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Common forms include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Handwritten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 notes, audio recordings, and video recordings taken during interviews or observations.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كيف يتم جمع البيانات النوعية؟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جمع البيانات النوعية هو عملية جمع الملاحظات أو القياسات التي عادة ما تكون غير رقمية وذاتية. </a:t>
            </a: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تشمل الأشكال الشائعة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ملاحظات مكتوبة بخط اليد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، وتسجيلات صوتية، وتسجيلات فيديو تم التقاطها أثناء المقابلات أو الملاحظات..</a:t>
            </a:r>
          </a:p>
        </p:txBody>
      </p:sp>
    </p:spTree>
    <p:extLst>
      <p:ext uri="{BB962C8B-B14F-4D97-AF65-F5344CB8AC3E}">
        <p14:creationId xmlns:p14="http://schemas.microsoft.com/office/powerpoint/2010/main" val="213963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277739"/>
            <a:ext cx="10932107" cy="2780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How Is Qualitative Data Collected?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2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Transcriptions of recordings 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into text for analysis; an experienced researcher may need eight to ten hours to transcribe a single hour-long interview.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2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Field notes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, which capture the researcher’s own observations, non-verbal cues, or contextual details rather than participants’ direct answers.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كيف يتم جمع البيانات النوعية؟</a:t>
            </a: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نسخ التسجيلات 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إلى نص للتحليل؛ قد يحتاج الباحث ذو الخبرة إلى ثماني إلى عشر ساعات لكتابة مقابلة واحدة مدتها ساعة.</a:t>
            </a: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ملاحظات ميدانية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، تلتقط ملاحظات الباحث الخاصة، أو الإشارات غير اللفظية، أو التفاصيل السياقية بدلا من إجابات المشاركين المباشرة.</a:t>
            </a:r>
          </a:p>
        </p:txBody>
      </p:sp>
    </p:spTree>
    <p:extLst>
      <p:ext uri="{BB962C8B-B14F-4D97-AF65-F5344CB8AC3E}">
        <p14:creationId xmlns:p14="http://schemas.microsoft.com/office/powerpoint/2010/main" val="83669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52169"/>
            <a:ext cx="10932107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What Are the Five Steps of Qualitative Data Analysis?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Most qualitative data analysis follows the same five core steps, regardless of the specific method used: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Prepare and organize the data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, including transcribing interviews and collecting field notes.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Review and explore the data 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to identify initial patterns or points of interest.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365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ما هي الخطوات الخمس لتحليل البيانات النوعية؟</a:t>
            </a:r>
          </a:p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معظم تحليل البيانات النوعي يتبع نفس الخطوات الأساسية الخمس، بغض النظر عن الطريقة المستخدمة تحديدا: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إعداد وتنظيم البيانات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، بما في ذلك نسخ المقابلات وجمع الملاحظات الميدانية.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راجع واستكشاف البيانات 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لتحديد الأنماط أو نقاط الاهتمام الأولية.</a:t>
            </a:r>
          </a:p>
        </p:txBody>
      </p:sp>
    </p:spTree>
    <p:extLst>
      <p:ext uri="{BB962C8B-B14F-4D97-AF65-F5344CB8AC3E}">
        <p14:creationId xmlns:p14="http://schemas.microsoft.com/office/powerpoint/2010/main" val="58468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52169"/>
            <a:ext cx="10932107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What Are the Five Steps of Qualitative Data Analysis?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3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Develop a coding system 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to categorize and connect the data.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3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Assign codes to the data 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and refine the coding system as new patterns emerge.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3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Identify recurring themes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, patterns, or relationships and present the findings.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329968"/>
            <a:ext cx="10714671" cy="208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ما هي الخطوات الخمس لتحليل البيانات النوعية؟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3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تطوير نظام ترميز 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لتصنيف البيانات وربطها.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3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تعيين الرموز للبيانات 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وتحسين نظام الترميز مع ظهور أنماط جديدة.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3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حدد المواضيع 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أو الأنماط أو العلاقات المتكررة وعرض النتائج.</a:t>
            </a:r>
          </a:p>
        </p:txBody>
      </p:sp>
    </p:spTree>
    <p:extLst>
      <p:ext uri="{BB962C8B-B14F-4D97-AF65-F5344CB8AC3E}">
        <p14:creationId xmlns:p14="http://schemas.microsoft.com/office/powerpoint/2010/main" val="336996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052305-870C-4E1A-7379-F63C27249C50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2A0343-E990-1721-EC1B-DC051AA332CB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Case Study Example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lang="ar-SA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مثال دراسة حالة للبحث النوعي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pic>
        <p:nvPicPr>
          <p:cNvPr id="6146" name="Picture 2" descr="Case Study Research Method in Psychology">
            <a:extLst>
              <a:ext uri="{FF2B5EF4-FFF2-40B4-BE49-F238E27FC236}">
                <a16:creationId xmlns:a16="http://schemas.microsoft.com/office/drawing/2014/main" id="{6969863F-ECDF-EBD0-B989-A6CCFF427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84" y="2251846"/>
            <a:ext cx="10915515" cy="3280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734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52169"/>
            <a:ext cx="10932107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Case Study Example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The following example illustrates how a qualitative research method case study is structured and reported.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Context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A US high school underwent a turnaround process and experienced below-average teacher retention. Researchers wanted to understand teachers’ experiences and how the process affected morale and retention.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329968"/>
            <a:ext cx="10714671" cy="208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مثال دراسة حالة للبحث النوعي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يوضح المثال التالي كيف يتم هيكلة وإبلاغ دراسة حالة منهجية البحث النوعية.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السياق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مرت مدرسة ثانوية أمريكية بعملية تحول وشهدت احتفاظا بالمعلمين أقل من المتوسط. أراد الباحثون فهم تجارب المعلمين وكيف تؤثر العملية على الروح المعنوية والاحتفاظ بهم.</a:t>
            </a:r>
          </a:p>
        </p:txBody>
      </p:sp>
    </p:spTree>
    <p:extLst>
      <p:ext uri="{BB962C8B-B14F-4D97-AF65-F5344CB8AC3E}">
        <p14:creationId xmlns:p14="http://schemas.microsoft.com/office/powerpoint/2010/main" val="369168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52169"/>
            <a:ext cx="10932107" cy="253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Case Study Example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The following example illustrates how a qualitative research method case study is structured and reported.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Method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</a:t>
            </a:r>
            <a:r>
              <a:rPr lang="en-US" i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Purposive sampling </a:t>
            </a: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was used to select eight teachers who remained employed through the turnaround process. One-on-one, semi-structured interviews explored their views on morale and the turnaround.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329968"/>
            <a:ext cx="10714671" cy="208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مثال دراسة حالة للبحث النوعي</a:t>
            </a:r>
          </a:p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يوضح المثال التالي كيف يتم هيكلة وإبلاغ دراسة حالة منهجية البحث النوعية.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الطريقة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تم </a:t>
            </a:r>
            <a:r>
              <a:rPr lang="ar-SA" i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استخدام العينة </a:t>
            </a: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الهادفة لاختيار ثمانية معلمين ظلوا موظفين خلال عملية الانتقال. استكشفت مقابلات فردية شبه منظمة وجهات نظرهم حول الروح المعنوية وتحولاتهم.</a:t>
            </a:r>
          </a:p>
        </p:txBody>
      </p:sp>
    </p:spTree>
    <p:extLst>
      <p:ext uri="{BB962C8B-B14F-4D97-AF65-F5344CB8AC3E}">
        <p14:creationId xmlns:p14="http://schemas.microsoft.com/office/powerpoint/2010/main" val="166462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52169"/>
            <a:ext cx="10932107" cy="2635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Case Study Example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The following example illustrates how a qualitative research method case study is structured and reported.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Results</a:t>
            </a:r>
            <a:r>
              <a:rPr lang="en-US" sz="16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The study identified six factors affecting morale, including powerlessness, excessive monitoring, loss of confidence, ineffective instructional practices, stress and burnout, and inadequate professional development.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Four recommendations were made to improve retention by addressing these factors.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276803"/>
            <a:ext cx="10714671" cy="2358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مثال دراسة حالة للبحث النوعي</a:t>
            </a:r>
          </a:p>
          <a:p>
            <a:pPr algn="just" rtl="1">
              <a:lnSpc>
                <a:spcPct val="200000"/>
              </a:lnSpc>
            </a:pPr>
            <a:r>
              <a:rPr lang="ar-SA" sz="16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يوضح المثال التالي كيف يتم هيكلة وإبلاغ دراسة حالة منهجية البحث النوعية.</a:t>
            </a: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النتائج</a:t>
            </a:r>
            <a:r>
              <a:rPr lang="ar-SA" sz="16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: حددت الدراسة ستة عوامل تؤثر على الروح المعنوية، منها العجز، المراقبة المفرطة، فقدان الثقة، الممارسات التعليمية غير الفعالة، التوتر والإرهاق، وعدم كفاية التطوير المهني. </a:t>
            </a:r>
            <a:endParaRPr lang="en-US" sz="1600" dirty="0">
              <a:solidFill>
                <a:srgbClr val="002060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تم تقديم أربع توصيات لتحسين الاحتفاظ من خلال معالجة هذه العوامل.</a:t>
            </a:r>
          </a:p>
        </p:txBody>
      </p:sp>
    </p:spTree>
    <p:extLst>
      <p:ext uri="{BB962C8B-B14F-4D97-AF65-F5344CB8AC3E}">
        <p14:creationId xmlns:p14="http://schemas.microsoft.com/office/powerpoint/2010/main" val="1162980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052305-870C-4E1A-7379-F63C27249C50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2A0343-E990-1721-EC1B-DC051AA332CB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Advantages and Disadvantages of Qualitative Research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lang="ar-SA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مزايا وعيوب البحث النوعي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pic>
        <p:nvPicPr>
          <p:cNvPr id="7170" name="Picture 2" descr="The Market Researchers Qualitative vs Quantitative Research | What's best  and why?">
            <a:extLst>
              <a:ext uri="{FF2B5EF4-FFF2-40B4-BE49-F238E27FC236}">
                <a16:creationId xmlns:a16="http://schemas.microsoft.com/office/drawing/2014/main" id="{CA44EAA2-7E3A-D65D-925C-8CC9C32040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4" t="17019" r="6206" b="50000"/>
          <a:stretch/>
        </p:blipFill>
        <p:spPr bwMode="auto">
          <a:xfrm>
            <a:off x="516484" y="2530549"/>
            <a:ext cx="10915515" cy="294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89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Advantages of Qualitative Research: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Reflects real-world settings and allows for flexibility as new developments emerge.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Helps researchers understand feelings and beliefs that quantitative data alone cannot capture.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Uses a descriptive, narrative style that is accessible to readers from many backgrounds.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مزايا البحث النوعي: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يعكس بيئات العالم الحقيقي ويسمح بالمرونة مع ظهور التطورات الجديدة.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يساعد الباحثين على فهم المشاعر والمعتقدات التي لا يمكن للبيانات الكمية وحدها أن تلتقطها.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يستخدم أسلوبا وصفيا وسرديا يمكن الوصول إليه للقراء من خلفيات متعددة.</a:t>
            </a:r>
          </a:p>
        </p:txBody>
      </p:sp>
    </p:spTree>
    <p:extLst>
      <p:ext uri="{BB962C8B-B14F-4D97-AF65-F5344CB8AC3E}">
        <p14:creationId xmlns:p14="http://schemas.microsoft.com/office/powerpoint/2010/main" val="412493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Advantages of Qualitative Research: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4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Allows sensitive or controversial topics to be explored in depth.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4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Draws on multiple data sources and methods, giving a more holistic picture.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4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Greater participant involvement can lead to more open, less biased responses.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مزايا البحث النوعي: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4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يسمح لاستكشاف المواضيع الحساسة أو المثيرة للجدل بعمق.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4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يعتمد على مصادر وطرق بيانات متعددة، مما يعطي صورة أكثر شمولية.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4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يمكن أن يؤدي المشاركة الأكبر إلى ردود أكثر انفتاحا وأقل تحيزا.</a:t>
            </a:r>
          </a:p>
        </p:txBody>
      </p:sp>
    </p:spTree>
    <p:extLst>
      <p:ext uri="{BB962C8B-B14F-4D97-AF65-F5344CB8AC3E}">
        <p14:creationId xmlns:p14="http://schemas.microsoft.com/office/powerpoint/2010/main" val="3427663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Disadvantages of Qualitative Research: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Large-scale datasets are difficult to include because of time and cost constraints.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The subjective nature of the data can make validity and reliability harder to establish.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Other researchers may find it difficult to replicate findings in the same context.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عيوب البحث النوعي: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من الصعب تضمين مجموعات البيانات واسعة النطاق بسبب قيود الوقت والتكلفة.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الطبيعة الذاتية للبيانات قد تجعل من الصعب إثبات الصلاحية والموثوقية.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قد يجد باحثون آخرون صعوبة في تكرار النتائج في نفس السياق.</a:t>
            </a:r>
          </a:p>
        </p:txBody>
      </p:sp>
    </p:spTree>
    <p:extLst>
      <p:ext uri="{BB962C8B-B14F-4D97-AF65-F5344CB8AC3E}">
        <p14:creationId xmlns:p14="http://schemas.microsoft.com/office/powerpoint/2010/main" val="84304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638242" y="1373436"/>
            <a:ext cx="10932107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Disadvantages of Qualitative Research: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4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Findings are generally not generalizable to wider populations or settings.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4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Data collection and analysis can be highly time-consuming.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 startAt="4"/>
            </a:pPr>
            <a:r>
              <a:rPr lang="en-US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The researcher’s own interpretation can introduce unintended bias.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717328" y="4149212"/>
            <a:ext cx="10714671" cy="2226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عيوب البحث النوعي: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4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النتائج عادة لا يمكن تعميمها على مجموعات سكانية أو بيئات أوسع.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4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جمع البيانات وتحليلها يمكن أن يكونوا مستهلكين جدا للوقت.</a:t>
            </a: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 startAt="4"/>
            </a:pPr>
            <a:r>
              <a:rPr lang="ar-SA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تفسير الباحث نفسه قد يسبب تحيزا غير مقصود.</a:t>
            </a:r>
          </a:p>
        </p:txBody>
      </p:sp>
    </p:spTree>
    <p:extLst>
      <p:ext uri="{BB962C8B-B14F-4D97-AF65-F5344CB8AC3E}">
        <p14:creationId xmlns:p14="http://schemas.microsoft.com/office/powerpoint/2010/main" val="273187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052305-870C-4E1A-7379-F63C27249C50}"/>
              </a:ext>
            </a:extLst>
          </p:cNvPr>
          <p:cNvSpPr/>
          <p:nvPr/>
        </p:nvSpPr>
        <p:spPr>
          <a:xfrm>
            <a:off x="516484" y="1379431"/>
            <a:ext cx="10915515" cy="569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2A0343-E990-1721-EC1B-DC051AA332CB}"/>
              </a:ext>
            </a:extLst>
          </p:cNvPr>
          <p:cNvSpPr/>
          <p:nvPr/>
        </p:nvSpPr>
        <p:spPr>
          <a:xfrm>
            <a:off x="516484" y="1379431"/>
            <a:ext cx="10915515" cy="501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vs Quantitative Research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  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lang="ar-SA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النوعي مقابل البحث الكمي</a:t>
            </a:r>
            <a:r>
              <a:rPr lang="ar-SA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pic>
        <p:nvPicPr>
          <p:cNvPr id="8194" name="Picture 2" descr="What are the main features that differentiate Qualitative research from Quantitative  research? – © 2021 Nurse Amygdala">
            <a:extLst>
              <a:ext uri="{FF2B5EF4-FFF2-40B4-BE49-F238E27FC236}">
                <a16:creationId xmlns:a16="http://schemas.microsoft.com/office/drawing/2014/main" id="{DBDD787A-4CA4-EFF2-7C48-AC57B82BC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642" y="2051460"/>
            <a:ext cx="8262715" cy="46374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23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717328" y="1783480"/>
            <a:ext cx="10932107" cy="1848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Qualitative research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explores meanings, experiences, and patterns using non-numerical data, while 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quantitative research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tests hypotheses and measures relationships using numerical data and statistical analysis.: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669488" y="4638310"/>
            <a:ext cx="10714671" cy="1232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يستكشف </a:t>
            </a: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النوعي </a:t>
            </a: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المعاني والتجارب والأنماط باستخدام بيانات غير عددية، بينما </a:t>
            </a: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البحث الكمي </a:t>
            </a: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يختبر الفرضيات والعلاقات باستخدام البيانات العددية والتحليل الإحصائي.</a:t>
            </a:r>
          </a:p>
        </p:txBody>
      </p:sp>
    </p:spTree>
    <p:extLst>
      <p:ext uri="{BB962C8B-B14F-4D97-AF65-F5344CB8AC3E}">
        <p14:creationId xmlns:p14="http://schemas.microsoft.com/office/powerpoint/2010/main" val="185268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الكمية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AE22FAB-9BF9-474B-8A3D-C8B75D8FD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794708"/>
              </p:ext>
            </p:extLst>
          </p:nvPr>
        </p:nvGraphicFramePr>
        <p:xfrm>
          <a:off x="516484" y="1474832"/>
          <a:ext cx="10915515" cy="49654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3553">
                  <a:extLst>
                    <a:ext uri="{9D8B030D-6E8A-4147-A177-3AD203B41FA5}">
                      <a16:colId xmlns:a16="http://schemas.microsoft.com/office/drawing/2014/main" val="152657065"/>
                    </a:ext>
                  </a:extLst>
                </a:gridCol>
                <a:gridCol w="4369982">
                  <a:extLst>
                    <a:ext uri="{9D8B030D-6E8A-4147-A177-3AD203B41FA5}">
                      <a16:colId xmlns:a16="http://schemas.microsoft.com/office/drawing/2014/main" val="130124562"/>
                    </a:ext>
                  </a:extLst>
                </a:gridCol>
                <a:gridCol w="4371980">
                  <a:extLst>
                    <a:ext uri="{9D8B030D-6E8A-4147-A177-3AD203B41FA5}">
                      <a16:colId xmlns:a16="http://schemas.microsoft.com/office/drawing/2014/main" val="17367535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Parameter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وجه الاختلاف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Qualitative Research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البحث النوعي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Quantitative Research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البحث الكمي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437400"/>
                  </a:ext>
                </a:extLst>
              </a:tr>
              <a:tr h="19390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Purpose and design</a:t>
                      </a:r>
                      <a:endParaRPr lang="ar-SA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الغرض والتصميم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Explores ideas and formulates hypotheses; more subjective and flexible.</a:t>
                      </a:r>
                      <a:endParaRPr lang="tr-TR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يستكشف الأفكار ويضع فرضيات؛ أكثر ذاتية ومرونة،</a:t>
                      </a:r>
                      <a:endParaRPr lang="en-US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Tests theories and hypotheses to discover causal relationships; structured and measurable.</a:t>
                      </a:r>
                      <a:endParaRPr kumimoji="0" lang="tr-TR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يختبر النظريات والفرضيات لاكتشاف العلاقات السببية؛ منظمة وقابلة للقياس.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760583"/>
                  </a:ext>
                </a:extLst>
              </a:tr>
              <a:tr h="19390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Data collection methods</a:t>
                      </a:r>
                      <a:endParaRPr lang="ar-SA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طرق جمع البيانات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Semi-structured interviews, open-ended surveys, document study, focus groups, case studies, ethnography.</a:t>
                      </a:r>
                      <a:endParaRPr lang="tr-TR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مقابلات شبه منظمة، استبيانات مفتوحة النهاية، دراسة وثائق، مجموعات تركيز، دراسات حالة، إثنوغرافيا،</a:t>
                      </a:r>
                      <a:endParaRPr lang="en-US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Experiments, controlled observations, and questionnaires using closed-ended or rating-scale questions.</a:t>
                      </a:r>
                      <a:endParaRPr kumimoji="0" lang="tr-TR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تجارب، ملاحظات مضبوطة، واستبيانات باستخدام أسئلة مغلقة أو أسئلة بمقياس تقييم.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8438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469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1BB61A-9891-9DA2-966D-97D91D8E7A53}"/>
              </a:ext>
            </a:extLst>
          </p:cNvPr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377749-5072-DB0F-91D5-2600B216A811}"/>
              </a:ext>
            </a:extLst>
          </p:cNvPr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الكمية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AE22FAB-9BF9-474B-8A3D-C8B75D8FD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855834"/>
              </p:ext>
            </p:extLst>
          </p:nvPr>
        </p:nvGraphicFramePr>
        <p:xfrm>
          <a:off x="516484" y="1474833"/>
          <a:ext cx="10915515" cy="53213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2679">
                  <a:extLst>
                    <a:ext uri="{9D8B030D-6E8A-4147-A177-3AD203B41FA5}">
                      <a16:colId xmlns:a16="http://schemas.microsoft.com/office/drawing/2014/main" val="152657065"/>
                    </a:ext>
                  </a:extLst>
                </a:gridCol>
                <a:gridCol w="4720856">
                  <a:extLst>
                    <a:ext uri="{9D8B030D-6E8A-4147-A177-3AD203B41FA5}">
                      <a16:colId xmlns:a16="http://schemas.microsoft.com/office/drawing/2014/main" val="130124562"/>
                    </a:ext>
                  </a:extLst>
                </a:gridCol>
                <a:gridCol w="4371980">
                  <a:extLst>
                    <a:ext uri="{9D8B030D-6E8A-4147-A177-3AD203B41FA5}">
                      <a16:colId xmlns:a16="http://schemas.microsoft.com/office/drawing/2014/main" val="1736753510"/>
                    </a:ext>
                  </a:extLst>
                </a:gridCol>
              </a:tblGrid>
              <a:tr h="4008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Parameter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وجه الاختلاف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Qualitative Research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البحث النوعي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Quantitative Research</a:t>
                      </a:r>
                      <a:endParaRPr lang="ar-SA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dirty="0">
                          <a:solidFill>
                            <a:srgbClr val="002060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البحث الكمي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437400"/>
                  </a:ext>
                </a:extLst>
              </a:tr>
              <a:tr h="963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Data analysis</a:t>
                      </a:r>
                      <a:endParaRPr lang="ar-SA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تحليل البيانات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Content, thematic, narrative, discourse, or grounded theory analysis..</a:t>
                      </a:r>
                      <a:endParaRPr lang="tr-TR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محتوى، موضوعي، سردي، خطاب، أو تحليل نظرية متجذرة،</a:t>
                      </a:r>
                      <a:endParaRPr lang="en-US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Statistical analysis using software such as Excel, SPSS, or R.</a:t>
                      </a:r>
                      <a:endParaRPr kumimoji="0" lang="tr-TR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التحليل الإحصائي باستخدام برامج مثل إكسل،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SPSS، </a:t>
                      </a: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أو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R</a:t>
                      </a: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760583"/>
                  </a:ext>
                </a:extLst>
              </a:tr>
              <a:tr h="7759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Sample size</a:t>
                      </a:r>
                      <a:endParaRPr lang="ar-SA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حجم العينة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Typically small and purposively selected.</a:t>
                      </a:r>
                      <a:endParaRPr lang="tr-TR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عادة ما تكون صغيرة ومختارة بهدف،</a:t>
                      </a:r>
                      <a:endParaRPr lang="en-US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Typically large and often randomly selected.</a:t>
                      </a:r>
                      <a:endParaRPr kumimoji="0" lang="tr-TR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عادة ما تكون كبيرة وغالبا ما يتم اختيارها عشوائيا.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8438976"/>
                  </a:ext>
                </a:extLst>
              </a:tr>
              <a:tr h="7759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Example</a:t>
                      </a:r>
                      <a:endParaRPr lang="ar-SA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ar-SA" sz="1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مثال</a:t>
                      </a:r>
                      <a:endParaRPr lang="en-US" sz="1600" dirty="0">
                        <a:solidFill>
                          <a:srgbClr val="002060"/>
                        </a:solidFill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Focus groups exploring customers’ subjective opinions about a product.</a:t>
                      </a:r>
                      <a:endParaRPr lang="tr-TR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indent="-285750" algn="just" rtl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ar-SA" sz="1600" kern="1200" dirty="0">
                          <a:solidFill>
                            <a:srgbClr val="002060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مجموعات تركيز تستكشف آراء العملاء الذاتية حول المنتج،</a:t>
                      </a:r>
                      <a:endParaRPr lang="en-US" sz="1600" kern="1200" dirty="0">
                        <a:solidFill>
                          <a:srgbClr val="002060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A customer satisfaction survey using a 1-to-5 rating scale.</a:t>
                      </a:r>
                      <a:endParaRPr kumimoji="0" lang="tr-TR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  <a:p>
                      <a:pPr marL="285750" marR="0" lvl="0" indent="-28575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ar-SA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استبيان رضا العملاء باستخدام مقياس تقييم من 1 إلى 5.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119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87131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1651" y="614671"/>
            <a:ext cx="65952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Qualitative Research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1857" y="611304"/>
            <a:ext cx="4828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البحوث النوعية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85DD0A-52EB-11AA-BA36-1F71B791710C}"/>
              </a:ext>
            </a:extLst>
          </p:cNvPr>
          <p:cNvSpPr/>
          <p:nvPr/>
        </p:nvSpPr>
        <p:spPr>
          <a:xfrm>
            <a:off x="638242" y="1420036"/>
            <a:ext cx="11145049" cy="2584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3DD9DFCA-4B1B-0B72-57ED-962D5FA1AAE0}"/>
              </a:ext>
            </a:extLst>
          </p:cNvPr>
          <p:cNvSpPr/>
          <p:nvPr/>
        </p:nvSpPr>
        <p:spPr>
          <a:xfrm>
            <a:off x="621650" y="4218004"/>
            <a:ext cx="11145049" cy="2424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حل النزاعات: يمكن أن يكون التواصل وجهاً لوجه فعالاً في حل النزاعات، لأنه يسمح بالتفاعل في الوقت الفعلي، والاستماع النشط، والفرصة لمعالجة المخاوف بشكل مباشر.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47F0E2-601F-E548-FA90-ED8C15E00BA3}"/>
              </a:ext>
            </a:extLst>
          </p:cNvPr>
          <p:cNvSpPr/>
          <p:nvPr/>
        </p:nvSpPr>
        <p:spPr>
          <a:xfrm>
            <a:off x="717328" y="1783480"/>
            <a:ext cx="10932107" cy="1848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Some studies combine both approaches in a 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mixed methods research design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, using qualitative data to explain or contextualize quantitative findings, or quantitative data to test patterns identified through qualitative work.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CC582A-C8AF-CFB3-53C2-2A863A49ECD8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9BABB7-8146-6ABB-E470-05D5A89BFE29}"/>
              </a:ext>
            </a:extLst>
          </p:cNvPr>
          <p:cNvSpPr/>
          <p:nvPr/>
        </p:nvSpPr>
        <p:spPr>
          <a:xfrm>
            <a:off x="669488" y="4489449"/>
            <a:ext cx="10714671" cy="1848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تجمع بعض الدراسات بين النهجين في </a:t>
            </a:r>
            <a:r>
              <a:rPr lang="ar-SA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تصميم بحث ثنائي المنهجية</a:t>
            </a:r>
            <a:r>
              <a:rPr lang="ar-SA" sz="2000" dirty="0">
                <a:solidFill>
                  <a:schemeClr val="accent6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، باستخدام بيانات نوعية لشرح أو وضع النتائج الكمية في سياقها، أو بيانات كمية لاختبار الأنماط التي تم تحديدها من خلال العمل النوعي.</a:t>
            </a:r>
          </a:p>
        </p:txBody>
      </p:sp>
    </p:spTree>
    <p:extLst>
      <p:ext uri="{BB962C8B-B14F-4D97-AF65-F5344CB8AC3E}">
        <p14:creationId xmlns:p14="http://schemas.microsoft.com/office/powerpoint/2010/main" val="334470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6F75B-386F-F6D0-261D-2FC7AB696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D6006B7-1566-7A23-D5A1-F88989F7F8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595E2D4D-B0D9-9292-265B-5E2E9FFF0168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F40A2-B3A4-63BA-B311-8C9223CEA481}"/>
              </a:ext>
            </a:extLst>
          </p:cNvPr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9527B082-662D-F42E-04DD-FED2AE0054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05584B13-21CC-7FBD-3C7B-D8034B044B40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FCD72C7-F94E-083B-0E08-E1FF8426A0A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996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aca13214-df29-4e3c-a050-857c0bf7bd8e"/>
    <ds:schemaRef ds:uri="http://schemas.microsoft.com/office/2006/metadata/properties"/>
    <ds:schemaRef ds:uri="http://www.w3.org/XML/1998/namespace"/>
    <ds:schemaRef ds:uri="http://purl.org/dc/terms/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66A3A0CA-AE0A-46E1-A548-442811F3A1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15442</TotalTime>
  <Words>4217</Words>
  <Application>Microsoft Office PowerPoint</Application>
  <PresentationFormat>Widescreen</PresentationFormat>
  <Paragraphs>467</Paragraphs>
  <Slides>42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Alexandria</vt:lpstr>
      <vt:lpstr>Alexandria Light</vt:lpstr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raef baraka</cp:lastModifiedBy>
  <cp:revision>1255</cp:revision>
  <dcterms:created xsi:type="dcterms:W3CDTF">2023-04-29T09:08:00Z</dcterms:created>
  <dcterms:modified xsi:type="dcterms:W3CDTF">2026-07-05T16:26:58Z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