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99" r:id="rId3"/>
    <p:sldId id="300" r:id="rId4"/>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10/14/2022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grpSp>
        <p:nvGrpSpPr>
          <p:cNvPr id="12" name="Group 11"/>
          <p:cNvGrpSpPr/>
          <p:nvPr userDrawn="1"/>
        </p:nvGrpSpPr>
        <p:grpSpPr>
          <a:xfrm>
            <a:off x="4717" y="1588"/>
            <a:ext cx="12174524" cy="6603597"/>
            <a:chOff x="4717" y="1588"/>
            <a:chExt cx="12174524" cy="6603597"/>
          </a:xfrm>
        </p:grpSpPr>
        <p:pic>
          <p:nvPicPr>
            <p:cNvPr id="7" name="Picture 6"/>
            <p:cNvPicPr>
              <a:picLocks noChangeAspect="1"/>
            </p:cNvPicPr>
            <p:nvPr userDrawn="1"/>
          </p:nvPicPr>
          <p:blipFill>
            <a:blip r:embed="rId2"/>
            <a:stretch>
              <a:fillRect/>
            </a:stretch>
          </p:blipFill>
          <p:spPr>
            <a:xfrm>
              <a:off x="660144" y="397229"/>
              <a:ext cx="11087962" cy="840667"/>
            </a:xfrm>
            <a:prstGeom prst="rect">
              <a:avLst/>
            </a:prstGeom>
          </p:spPr>
        </p:pic>
        <p:sp>
          <p:nvSpPr>
            <p:cNvPr id="8" name="Freeform 8"/>
            <p:cNvSpPr>
              <a:spLocks/>
            </p:cNvSpPr>
            <p:nvPr userDrawn="1"/>
          </p:nvSpPr>
          <p:spPr bwMode="auto">
            <a:xfrm>
              <a:off x="4717"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smtClean="0"/>
            </a:p>
            <a:p>
              <a:endParaRPr lang="en-US" dirty="0" smtClean="0"/>
            </a:p>
            <a:p>
              <a:r>
                <a:rPr lang="en-US" sz="3200" dirty="0" smtClean="0">
                  <a:solidFill>
                    <a:schemeClr val="bg1"/>
                  </a:solidFill>
                </a:rPr>
                <a:t>Lecture 2</a:t>
              </a:r>
              <a:r>
                <a:rPr lang="en-US" baseline="0" dirty="0" smtClean="0"/>
                <a:t> </a:t>
              </a:r>
              <a:endParaRPr lang="en-US" dirty="0"/>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8220" y="5508979"/>
              <a:ext cx="1222425" cy="1096206"/>
            </a:xfrm>
            <a:prstGeom prst="rect">
              <a:avLst/>
            </a:prstGeom>
          </p:spPr>
        </p:pic>
        <p:pic>
          <p:nvPicPr>
            <p:cNvPr id="10" name="Picture 9"/>
            <p:cNvPicPr>
              <a:picLocks noChangeAspect="1"/>
            </p:cNvPicPr>
            <p:nvPr userDrawn="1"/>
          </p:nvPicPr>
          <p:blipFill>
            <a:blip r:embed="rId4"/>
            <a:stretch>
              <a:fillRect/>
            </a:stretch>
          </p:blipFill>
          <p:spPr>
            <a:xfrm>
              <a:off x="2277012" y="5949244"/>
              <a:ext cx="9902229" cy="204838"/>
            </a:xfrm>
            <a:prstGeom prst="rect">
              <a:avLst/>
            </a:prstGeom>
          </p:spPr>
        </p:pic>
        <p:pic>
          <p:nvPicPr>
            <p:cNvPr id="11" name="Picture 10"/>
            <p:cNvPicPr>
              <a:picLocks noChangeAspect="1"/>
            </p:cNvPicPr>
            <p:nvPr userDrawn="1"/>
          </p:nvPicPr>
          <p:blipFill>
            <a:blip r:embed="rId5"/>
            <a:stretch>
              <a:fillRect/>
            </a:stretch>
          </p:blipFill>
          <p:spPr>
            <a:xfrm>
              <a:off x="28444" y="2204822"/>
              <a:ext cx="238650" cy="2709534"/>
            </a:xfrm>
            <a:prstGeom prst="rect">
              <a:avLst/>
            </a:prstGeom>
          </p:spPr>
        </p:pic>
      </p:gr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grpSp>
        <p:nvGrpSpPr>
          <p:cNvPr id="7" name="Group 6"/>
          <p:cNvGrpSpPr/>
          <p:nvPr userDrawn="1"/>
        </p:nvGrpSpPr>
        <p:grpSpPr>
          <a:xfrm>
            <a:off x="4717" y="1588"/>
            <a:ext cx="12174524" cy="6603597"/>
            <a:chOff x="4717" y="1588"/>
            <a:chExt cx="12174524" cy="6603597"/>
          </a:xfrm>
        </p:grpSpPr>
        <p:pic>
          <p:nvPicPr>
            <p:cNvPr id="8" name="Picture 7"/>
            <p:cNvPicPr>
              <a:picLocks noChangeAspect="1"/>
            </p:cNvPicPr>
            <p:nvPr userDrawn="1"/>
          </p:nvPicPr>
          <p:blipFill>
            <a:blip r:embed="rId13"/>
            <a:stretch>
              <a:fillRect/>
            </a:stretch>
          </p:blipFill>
          <p:spPr>
            <a:xfrm>
              <a:off x="660144" y="397229"/>
              <a:ext cx="11087962" cy="840667"/>
            </a:xfrm>
            <a:prstGeom prst="rect">
              <a:avLst/>
            </a:prstGeom>
          </p:spPr>
        </p:pic>
        <p:sp>
          <p:nvSpPr>
            <p:cNvPr id="9" name="Freeform 8"/>
            <p:cNvSpPr>
              <a:spLocks/>
            </p:cNvSpPr>
            <p:nvPr userDrawn="1"/>
          </p:nvSpPr>
          <p:spPr bwMode="auto">
            <a:xfrm>
              <a:off x="4717"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smtClean="0"/>
            </a:p>
            <a:p>
              <a:endParaRPr lang="en-US" dirty="0" smtClean="0"/>
            </a:p>
            <a:p>
              <a:r>
                <a:rPr lang="en-US" sz="3200" dirty="0" smtClean="0">
                  <a:solidFill>
                    <a:schemeClr val="bg1"/>
                  </a:solidFill>
                </a:rPr>
                <a:t>Lecture 2</a:t>
              </a:r>
              <a:r>
                <a:rPr lang="en-US" baseline="0" dirty="0" smtClean="0"/>
                <a:t> </a:t>
              </a:r>
              <a:endParaRPr lang="en-US" dirty="0"/>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88220" y="5508979"/>
              <a:ext cx="1222425" cy="1096206"/>
            </a:xfrm>
            <a:prstGeom prst="rect">
              <a:avLst/>
            </a:prstGeom>
          </p:spPr>
        </p:pic>
        <p:pic>
          <p:nvPicPr>
            <p:cNvPr id="11" name="Picture 10"/>
            <p:cNvPicPr>
              <a:picLocks noChangeAspect="1"/>
            </p:cNvPicPr>
            <p:nvPr userDrawn="1"/>
          </p:nvPicPr>
          <p:blipFill>
            <a:blip r:embed="rId15"/>
            <a:stretch>
              <a:fillRect/>
            </a:stretch>
          </p:blipFill>
          <p:spPr>
            <a:xfrm>
              <a:off x="2277012" y="5949244"/>
              <a:ext cx="9902229" cy="204838"/>
            </a:xfrm>
            <a:prstGeom prst="rect">
              <a:avLst/>
            </a:prstGeom>
          </p:spPr>
        </p:pic>
        <p:pic>
          <p:nvPicPr>
            <p:cNvPr id="12" name="Picture 11"/>
            <p:cNvPicPr>
              <a:picLocks noChangeAspect="1"/>
            </p:cNvPicPr>
            <p:nvPr userDrawn="1"/>
          </p:nvPicPr>
          <p:blipFill>
            <a:blip r:embed="rId16"/>
            <a:stretch>
              <a:fillRect/>
            </a:stretch>
          </p:blipFill>
          <p:spPr>
            <a:xfrm>
              <a:off x="28444" y="2204822"/>
              <a:ext cx="238650" cy="2709534"/>
            </a:xfrm>
            <a:prstGeom prst="rect">
              <a:avLst/>
            </a:prstGeom>
          </p:spPr>
        </p:pic>
      </p:gr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2</a:t>
            </a:r>
            <a:endParaRPr lang="en-US" sz="2800" b="1" dirty="0">
              <a:solidFill>
                <a:srgbClr val="FF9518"/>
              </a:solidFill>
              <a:cs typeface="Calibri Light" panose="020F0302020204030204" pitchFamily="34" charset="0"/>
            </a:endParaRPr>
          </a:p>
        </p:txBody>
      </p:sp>
      <p:sp>
        <p:nvSpPr>
          <p:cNvPr id="3" name="Rectangle 2"/>
          <p:cNvSpPr/>
          <p:nvPr/>
        </p:nvSpPr>
        <p:spPr>
          <a:xfrm>
            <a:off x="6601562" y="3128624"/>
            <a:ext cx="5192357" cy="1384995"/>
          </a:xfrm>
          <a:prstGeom prst="rect">
            <a:avLst/>
          </a:prstGeom>
        </p:spPr>
        <p:txBody>
          <a:bodyPr wrap="square">
            <a:spAutoFit/>
          </a:bodyPr>
          <a:lstStyle/>
          <a:p>
            <a:r>
              <a:rPr lang="en-US" sz="2800" b="1" dirty="0" smtClean="0"/>
              <a:t>MGM </a:t>
            </a:r>
            <a:r>
              <a:rPr lang="en-US" sz="2800" b="1" dirty="0"/>
              <a:t>660</a:t>
            </a:r>
          </a:p>
          <a:p>
            <a:r>
              <a:rPr lang="en-US" sz="2800" b="1" dirty="0"/>
              <a:t>Supply Chain Performance: Achieving Strategic Fit and Scope </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454" y="119465"/>
            <a:ext cx="8278504" cy="1325563"/>
          </a:xfrm>
        </p:spPr>
        <p:txBody>
          <a:bodyPr/>
          <a:lstStyle/>
          <a:p>
            <a:pPr algn="just"/>
            <a:r>
              <a:rPr lang="en-US" dirty="0">
                <a:solidFill>
                  <a:schemeClr val="bg1"/>
                </a:solidFill>
              </a:rPr>
              <a:t>Learning Objectives</a:t>
            </a:r>
          </a:p>
        </p:txBody>
      </p:sp>
      <p:sp>
        <p:nvSpPr>
          <p:cNvPr id="3" name="Content Placeholder 2"/>
          <p:cNvSpPr>
            <a:spLocks noGrp="1"/>
          </p:cNvSpPr>
          <p:nvPr>
            <p:ph idx="1"/>
          </p:nvPr>
        </p:nvSpPr>
        <p:spPr/>
        <p:txBody>
          <a:bodyPr>
            <a:normAutofit/>
          </a:bodyPr>
          <a:lstStyle/>
          <a:p>
            <a:pPr marL="0" indent="0" algn="just">
              <a:buNone/>
            </a:pPr>
            <a:r>
              <a:rPr lang="en-US" dirty="0" smtClean="0"/>
              <a:t>After </a:t>
            </a:r>
            <a:r>
              <a:rPr lang="en-US" dirty="0"/>
              <a:t>reading this chapter, you will be able to:</a:t>
            </a:r>
          </a:p>
          <a:p>
            <a:pPr marL="0" indent="0" algn="just">
              <a:buNone/>
            </a:pPr>
            <a:r>
              <a:rPr lang="en-US" dirty="0"/>
              <a:t>1. Explain why achieving strategic fit is critical to a company's overall success.</a:t>
            </a:r>
          </a:p>
          <a:p>
            <a:pPr marL="0" indent="0" algn="just">
              <a:buNone/>
            </a:pPr>
            <a:r>
              <a:rPr lang="en-US" dirty="0"/>
              <a:t>2. Describe how a company achieves strategic fit between its supply chain strategy and its competitive</a:t>
            </a:r>
          </a:p>
          <a:p>
            <a:pPr marL="0" indent="0" algn="just">
              <a:buNone/>
            </a:pPr>
            <a:r>
              <a:rPr lang="en-US" dirty="0"/>
              <a:t>strategy.</a:t>
            </a:r>
          </a:p>
          <a:p>
            <a:pPr marL="0" indent="0" algn="just">
              <a:buNone/>
            </a:pPr>
            <a:r>
              <a:rPr lang="en-US" dirty="0"/>
              <a:t>3. Discuss the importance of expanding the scope of strategic fit across the supply chain.</a:t>
            </a:r>
          </a:p>
        </p:txBody>
      </p:sp>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2162" y="365126"/>
            <a:ext cx="8196614" cy="863174"/>
          </a:xfrm>
        </p:spPr>
        <p:txBody>
          <a:bodyPr>
            <a:normAutofit/>
          </a:bodyPr>
          <a:lstStyle/>
          <a:p>
            <a:r>
              <a:rPr lang="en-US" sz="3600" dirty="0" smtClean="0">
                <a:solidFill>
                  <a:schemeClr val="bg1"/>
                </a:solidFill>
              </a:rPr>
              <a:t>Competitive and supply chain strategies</a:t>
            </a:r>
            <a:endParaRPr lang="en-US" sz="3600" dirty="0">
              <a:solidFill>
                <a:schemeClr val="bg1"/>
              </a:solidFill>
            </a:endParaRPr>
          </a:p>
        </p:txBody>
      </p:sp>
      <p:sp>
        <p:nvSpPr>
          <p:cNvPr id="3" name="Content Placeholder 2"/>
          <p:cNvSpPr>
            <a:spLocks noGrp="1"/>
          </p:cNvSpPr>
          <p:nvPr>
            <p:ph idx="1"/>
          </p:nvPr>
        </p:nvSpPr>
        <p:spPr/>
        <p:txBody>
          <a:bodyPr>
            <a:normAutofit/>
          </a:bodyPr>
          <a:lstStyle/>
          <a:p>
            <a:pPr marL="0" indent="0" algn="just">
              <a:buNone/>
            </a:pPr>
            <a:r>
              <a:rPr lang="en-US" dirty="0" smtClean="0"/>
              <a:t>A </a:t>
            </a:r>
            <a:r>
              <a:rPr lang="en-US" dirty="0"/>
              <a:t>company's competitive strategy defines, relative to its competitors, the set of customer needs that it seeks to satisfy through its products and services. For example, Wal-Mart aims to provide high availability of a variety of products of reasonable quality at low prices. Most products sold at Wal-Mart are commonplace (everything from home appliances to clothing) and can be purchased elsewhere. </a:t>
            </a:r>
          </a:p>
        </p:txBody>
      </p:sp>
    </p:spTree>
    <p:extLst>
      <p:ext uri="{BB962C8B-B14F-4D97-AF65-F5344CB8AC3E}">
        <p14:creationId xmlns:p14="http://schemas.microsoft.com/office/powerpoint/2010/main" val="864244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114" y="365125"/>
            <a:ext cx="7978254" cy="917765"/>
          </a:xfrm>
        </p:spPr>
        <p:txBody>
          <a:bodyPr>
            <a:normAutofit/>
          </a:bodyPr>
          <a:lstStyle/>
          <a:p>
            <a:r>
              <a:rPr lang="en-US" sz="3600" dirty="0">
                <a:solidFill>
                  <a:schemeClr val="bg1"/>
                </a:solidFill>
              </a:rPr>
              <a:t>Competitive and supply chain strategies</a:t>
            </a:r>
          </a:p>
        </p:txBody>
      </p:sp>
      <p:sp>
        <p:nvSpPr>
          <p:cNvPr id="3" name="Content Placeholder 2"/>
          <p:cNvSpPr>
            <a:spLocks noGrp="1"/>
          </p:cNvSpPr>
          <p:nvPr>
            <p:ph idx="1"/>
          </p:nvPr>
        </p:nvSpPr>
        <p:spPr/>
        <p:txBody>
          <a:bodyPr/>
          <a:lstStyle/>
          <a:p>
            <a:pPr marL="0" indent="0" algn="just">
              <a:buNone/>
            </a:pPr>
            <a:r>
              <a:rPr lang="en-US" dirty="0"/>
              <a:t>What Wal-Mart provides is a low price and product availability. McMaster-Carr sells maintenance, repair, and operations (MRO) products. It offers more than 400,000 different products through both a catalog and a Web site. Its competitive strategy is built around providing the customer with convenience, availability, and responsiveness. With this focus on responsiveness, McMaster does not compete based on low price. Clearly, the competitive strategy at Wal-Mart is different from that at McMaster.</a:t>
            </a:r>
          </a:p>
          <a:p>
            <a:pPr marL="0" indent="0">
              <a:buNone/>
            </a:pPr>
            <a:endParaRPr lang="en-US" dirty="0"/>
          </a:p>
        </p:txBody>
      </p:sp>
    </p:spTree>
    <p:extLst>
      <p:ext uri="{BB962C8B-B14F-4D97-AF65-F5344CB8AC3E}">
        <p14:creationId xmlns:p14="http://schemas.microsoft.com/office/powerpoint/2010/main" val="803848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7816" y="365125"/>
            <a:ext cx="8005549" cy="753991"/>
          </a:xfrm>
        </p:spPr>
        <p:txBody>
          <a:bodyPr>
            <a:normAutofit/>
          </a:bodyPr>
          <a:lstStyle/>
          <a:p>
            <a:r>
              <a:rPr lang="en-US" sz="3600" dirty="0">
                <a:solidFill>
                  <a:schemeClr val="bg1"/>
                </a:solidFill>
              </a:rPr>
              <a:t>Competitive and supply chain strategies</a:t>
            </a:r>
          </a:p>
        </p:txBody>
      </p:sp>
      <p:sp>
        <p:nvSpPr>
          <p:cNvPr id="3" name="Content Placeholder 2"/>
          <p:cNvSpPr>
            <a:spLocks noGrp="1"/>
          </p:cNvSpPr>
          <p:nvPr>
            <p:ph idx="1"/>
          </p:nvPr>
        </p:nvSpPr>
        <p:spPr/>
        <p:txBody>
          <a:bodyPr>
            <a:normAutofit/>
          </a:bodyPr>
          <a:lstStyle/>
          <a:p>
            <a:pPr marL="0" indent="0" algn="just">
              <a:buNone/>
            </a:pPr>
            <a:r>
              <a:rPr lang="en-US" dirty="0"/>
              <a:t>We can also contrast Dell, with its build-to-order model, with a firm like Gateway selling eMachines PCs through retailers. Dell has stressed customization and variety at a reasonable cost, with customers having to wait approximately one week to get their product. In contrast, a customer can walk into a computer retailer, be helped by a salesperson, and leave the same day with an eMachines computer. The amount of variety and customization available at the retailer, however, is limited. </a:t>
            </a:r>
          </a:p>
        </p:txBody>
      </p:sp>
    </p:spTree>
    <p:extLst>
      <p:ext uri="{BB962C8B-B14F-4D97-AF65-F5344CB8AC3E}">
        <p14:creationId xmlns:p14="http://schemas.microsoft.com/office/powerpoint/2010/main" val="448436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5812" y="365126"/>
            <a:ext cx="9111018" cy="849526"/>
          </a:xfrm>
        </p:spPr>
        <p:txBody>
          <a:bodyPr>
            <a:normAutofit/>
          </a:bodyPr>
          <a:lstStyle/>
          <a:p>
            <a:r>
              <a:rPr lang="en-US" sz="3600" dirty="0">
                <a:solidFill>
                  <a:schemeClr val="bg1"/>
                </a:solidFill>
              </a:rPr>
              <a:t>Competitive and supply chain strategies</a:t>
            </a:r>
          </a:p>
        </p:txBody>
      </p:sp>
      <p:sp>
        <p:nvSpPr>
          <p:cNvPr id="3" name="Content Placeholder 2"/>
          <p:cNvSpPr>
            <a:spLocks noGrp="1"/>
          </p:cNvSpPr>
          <p:nvPr>
            <p:ph idx="1"/>
          </p:nvPr>
        </p:nvSpPr>
        <p:spPr/>
        <p:txBody>
          <a:bodyPr>
            <a:normAutofit/>
          </a:bodyPr>
          <a:lstStyle/>
          <a:p>
            <a:pPr marL="0" indent="0" algn="just">
              <a:buNone/>
            </a:pPr>
            <a:r>
              <a:rPr lang="en-US" dirty="0"/>
              <a:t>In each case, the competitive strategy is defined based on how the customer prioritizes product cost, delivery time, variety, and quality. A McMaster-Carr customer places greater emphasis on product variety and response time than on cost. A Wal-Mart customer, in contrast</a:t>
            </a:r>
            <a:r>
              <a:rPr lang="en-US" dirty="0" smtClean="0"/>
              <a:t>,</a:t>
            </a:r>
            <a:r>
              <a:rPr lang="en-US" dirty="0"/>
              <a:t> places greater emphasis on cost. A Dell customer, purchasing online, places great emphasis on product variety and customization. </a:t>
            </a:r>
          </a:p>
          <a:p>
            <a:pPr marL="0" indent="0" algn="just">
              <a:buNone/>
            </a:pPr>
            <a:endParaRPr lang="en-US" dirty="0"/>
          </a:p>
        </p:txBody>
      </p:sp>
    </p:spTree>
    <p:extLst>
      <p:ext uri="{BB962C8B-B14F-4D97-AF65-F5344CB8AC3E}">
        <p14:creationId xmlns:p14="http://schemas.microsoft.com/office/powerpoint/2010/main" val="132795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4042" y="365125"/>
            <a:ext cx="9534099" cy="999651"/>
          </a:xfrm>
        </p:spPr>
        <p:txBody>
          <a:bodyPr>
            <a:normAutofit/>
          </a:bodyPr>
          <a:lstStyle/>
          <a:p>
            <a:r>
              <a:rPr lang="en-US" sz="3600" dirty="0">
                <a:solidFill>
                  <a:schemeClr val="bg1"/>
                </a:solidFill>
              </a:rPr>
              <a:t>Competitive and supply chain strategies</a:t>
            </a:r>
          </a:p>
        </p:txBody>
      </p:sp>
      <p:sp>
        <p:nvSpPr>
          <p:cNvPr id="3" name="Content Placeholder 2"/>
          <p:cNvSpPr>
            <a:spLocks noGrp="1"/>
          </p:cNvSpPr>
          <p:nvPr>
            <p:ph idx="1"/>
          </p:nvPr>
        </p:nvSpPr>
        <p:spPr/>
        <p:txBody>
          <a:bodyPr/>
          <a:lstStyle/>
          <a:p>
            <a:pPr marL="0" indent="0" algn="just">
              <a:buNone/>
            </a:pPr>
            <a:r>
              <a:rPr lang="en-US" dirty="0" smtClean="0"/>
              <a:t>A </a:t>
            </a:r>
            <a:r>
              <a:rPr lang="en-US" dirty="0"/>
              <a:t>customer purchasing an eMachines PC at a retailer is most concerned with price, fast response time, and help in product selection. Thus, a firm's competitive strategy will be defined based on its customers' priorities. Competitive strategy targets one or more customer segments and aims to provide products and services that satisfy these customers' needs. To see the relationship between competitive and supply chain strategies, we start with the value chain for a typical organization, as shown in Figure 2-1</a:t>
            </a:r>
            <a:r>
              <a:rPr lang="en-US" dirty="0" smtClean="0"/>
              <a:t>. below.</a:t>
            </a:r>
            <a:endParaRPr lang="en-US" dirty="0"/>
          </a:p>
        </p:txBody>
      </p:sp>
    </p:spTree>
    <p:extLst>
      <p:ext uri="{BB962C8B-B14F-4D97-AF65-F5344CB8AC3E}">
        <p14:creationId xmlns:p14="http://schemas.microsoft.com/office/powerpoint/2010/main" val="213275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6876" y="365126"/>
            <a:ext cx="7759890" cy="808582"/>
          </a:xfrm>
        </p:spPr>
        <p:txBody>
          <a:bodyPr>
            <a:normAutofit/>
          </a:bodyPr>
          <a:lstStyle/>
          <a:p>
            <a:r>
              <a:rPr lang="en-US" sz="3600" dirty="0">
                <a:solidFill>
                  <a:schemeClr val="bg1"/>
                </a:solidFill>
              </a:rPr>
              <a:t>Competitive and supply chain strategies</a:t>
            </a:r>
          </a:p>
        </p:txBody>
      </p:sp>
      <p:pic>
        <p:nvPicPr>
          <p:cNvPr id="5" name="Content Placeholder 4"/>
          <p:cNvPicPr>
            <a:picLocks noGrp="1" noChangeAspect="1"/>
          </p:cNvPicPr>
          <p:nvPr>
            <p:ph idx="1"/>
          </p:nvPr>
        </p:nvPicPr>
        <p:blipFill>
          <a:blip r:embed="rId2"/>
          <a:stretch>
            <a:fillRect/>
          </a:stretch>
        </p:blipFill>
        <p:spPr>
          <a:xfrm>
            <a:off x="838200" y="2076994"/>
            <a:ext cx="10515600" cy="4519749"/>
          </a:xfrm>
          <a:prstGeom prst="rect">
            <a:avLst/>
          </a:prstGeom>
        </p:spPr>
      </p:pic>
    </p:spTree>
    <p:extLst>
      <p:ext uri="{BB962C8B-B14F-4D97-AF65-F5344CB8AC3E}">
        <p14:creationId xmlns:p14="http://schemas.microsoft.com/office/powerpoint/2010/main" val="147763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888" y="365126"/>
            <a:ext cx="5972033" cy="822230"/>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idea that for any company to be successful, its supply chain strategy and competitive strategy must fit together. Strategic fit means that both the competitive and supply chain strategies have aligned goals. It refers to consistency between the customer priorities that the competitive strategy hopes to satisfy and the supply chain capabilities that the supply chain strategy aims to build. The issue of achieving strategic fit is a key consideration during the supply chain strategy or design phase.</a:t>
            </a:r>
          </a:p>
        </p:txBody>
      </p:sp>
    </p:spTree>
    <p:extLst>
      <p:ext uri="{BB962C8B-B14F-4D97-AF65-F5344CB8AC3E}">
        <p14:creationId xmlns:p14="http://schemas.microsoft.com/office/powerpoint/2010/main" val="3552458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410" y="419717"/>
            <a:ext cx="5712725" cy="767639"/>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lstStyle/>
          <a:p>
            <a:pPr marL="0" indent="0">
              <a:buNone/>
            </a:pPr>
            <a:r>
              <a:rPr lang="en-US" dirty="0"/>
              <a:t>All processes and functions that are part of a company's value chain contribute </a:t>
            </a:r>
            <a:r>
              <a:rPr lang="en-US" dirty="0" err="1"/>
              <a:t>tq</a:t>
            </a:r>
            <a:r>
              <a:rPr lang="en-US" dirty="0"/>
              <a:t> its success or failure. These processes and functions do not operate in isolation; no one process or function can ensure the chain's success. Failure at any one process or function, however, may lead to failure of the overall chain. A company's success or failure is thus closely linked to the following keys:</a:t>
            </a:r>
          </a:p>
        </p:txBody>
      </p:sp>
    </p:spTree>
    <p:extLst>
      <p:ext uri="{BB962C8B-B14F-4D97-AF65-F5344CB8AC3E}">
        <p14:creationId xmlns:p14="http://schemas.microsoft.com/office/powerpoint/2010/main" val="4207227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067" y="447014"/>
            <a:ext cx="6115903" cy="699400"/>
          </a:xfrm>
        </p:spPr>
        <p:txBody>
          <a:bodyPr>
            <a:normAutofit/>
          </a:bodyPr>
          <a:lstStyle/>
          <a:p>
            <a:r>
              <a:rPr lang="en-US" sz="3600" dirty="0">
                <a:solidFill>
                  <a:schemeClr val="bg1"/>
                </a:solidFill>
              </a:rPr>
              <a:t>Achieving strategic fit</a:t>
            </a:r>
          </a:p>
        </p:txBody>
      </p:sp>
      <p:sp>
        <p:nvSpPr>
          <p:cNvPr id="4" name="Content Placeholder 3"/>
          <p:cNvSpPr>
            <a:spLocks noGrp="1"/>
          </p:cNvSpPr>
          <p:nvPr>
            <p:ph idx="1"/>
          </p:nvPr>
        </p:nvSpPr>
        <p:spPr/>
        <p:txBody>
          <a:bodyPr/>
          <a:lstStyle/>
          <a:p>
            <a:pPr marL="0" indent="0" algn="just">
              <a:buNone/>
            </a:pPr>
            <a:r>
              <a:rPr lang="en-US" dirty="0"/>
              <a:t>1. The competitive strategy and all functional strategies must fit together to form a coordinated overall strategy. Each functional strategy must support other functional strategies and help a firm reach its competitive strategy goal.</a:t>
            </a:r>
          </a:p>
          <a:p>
            <a:pPr marL="0" indent="0" algn="just">
              <a:buNone/>
            </a:pPr>
            <a:r>
              <a:rPr lang="en-US" dirty="0"/>
              <a:t>2. The different functions in a company must appropriately structure their processes and resources to be able to execute these strategies successfully.</a:t>
            </a:r>
          </a:p>
          <a:p>
            <a:pPr marL="0" indent="0" algn="just">
              <a:buNone/>
            </a:pPr>
            <a:r>
              <a:rPr lang="en-US" dirty="0"/>
              <a:t>3. The design of the overall supply chain and the role of each stage must be aligned to support the supply chain strategy.</a:t>
            </a:r>
          </a:p>
        </p:txBody>
      </p:sp>
    </p:spTree>
    <p:extLst>
      <p:ext uri="{BB962C8B-B14F-4D97-AF65-F5344CB8AC3E}">
        <p14:creationId xmlns:p14="http://schemas.microsoft.com/office/powerpoint/2010/main" val="102127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990" y="365126"/>
            <a:ext cx="7118445" cy="863174"/>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normAutofit/>
          </a:bodyPr>
          <a:lstStyle/>
          <a:p>
            <a:pPr marL="0" indent="0" algn="just">
              <a:buNone/>
            </a:pPr>
            <a:r>
              <a:rPr lang="en-US" dirty="0"/>
              <a:t>A company may fail either because of a lack of strategic fit or because its overall supply chain design, processes, and resources do not provide the capabilities to support the desired strategic fit. In thinking of the major tasks of a chief executive officer (CEO), there are few greater than the job of aligning the supply chain design and all of the core functional strategies with the overall competitive strategy to achieve strategic fit. </a:t>
            </a:r>
          </a:p>
        </p:txBody>
      </p:sp>
    </p:spTree>
    <p:extLst>
      <p:ext uri="{BB962C8B-B14F-4D97-AF65-F5344CB8AC3E}">
        <p14:creationId xmlns:p14="http://schemas.microsoft.com/office/powerpoint/2010/main" val="2807872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1340" y="324183"/>
            <a:ext cx="5467066" cy="945060"/>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lstStyle/>
          <a:p>
            <a:pPr marL="0" indent="0" algn="just">
              <a:buNone/>
            </a:pPr>
            <a:r>
              <a:rPr lang="en-US" dirty="0"/>
              <a:t>If this alignment is not achieved, conflicts arise between different functional goals within the firm, or between the goals of different supply chain stages. Such conflicts result in different functions within the firm and stages across the supply chain targeting different customer priorities. This conflict within the firm or across the supply chain leads to conflicts during supply chain operation.</a:t>
            </a:r>
          </a:p>
          <a:p>
            <a:pPr marL="0" indent="0" algn="just">
              <a:buNone/>
            </a:pPr>
            <a:endParaRPr lang="en-US" dirty="0"/>
          </a:p>
        </p:txBody>
      </p:sp>
    </p:spTree>
    <p:extLst>
      <p:ext uri="{BB962C8B-B14F-4D97-AF65-F5344CB8AC3E}">
        <p14:creationId xmlns:p14="http://schemas.microsoft.com/office/powerpoint/2010/main" val="65932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692" y="351477"/>
            <a:ext cx="6285931" cy="917765"/>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normAutofit/>
          </a:bodyPr>
          <a:lstStyle/>
          <a:p>
            <a:pPr marL="0" indent="0" algn="just">
              <a:buNone/>
            </a:pPr>
            <a:r>
              <a:rPr lang="en-US" dirty="0"/>
              <a:t>Consider, for example, a situation in which marketing is publicizing a company's ability to provide a large variety of products very quickly; simultaneously, distribution is targeting the lowest cost means of transportation. In this situation, it is very likely that distribution will delay orders so it can get better transportation economies by grouping orders together or using inexpensive but slow modes of transportation. </a:t>
            </a:r>
          </a:p>
        </p:txBody>
      </p:sp>
    </p:spTree>
    <p:extLst>
      <p:ext uri="{BB962C8B-B14F-4D97-AF65-F5344CB8AC3E}">
        <p14:creationId xmlns:p14="http://schemas.microsoft.com/office/powerpoint/2010/main" val="3826303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990" y="419717"/>
            <a:ext cx="6204045" cy="672105"/>
          </a:xfrm>
        </p:spPr>
        <p:txBody>
          <a:bodyPr>
            <a:normAutofit/>
          </a:bodyPr>
          <a:lstStyle/>
          <a:p>
            <a:r>
              <a:rPr lang="en-US" sz="3600" dirty="0">
                <a:solidFill>
                  <a:schemeClr val="bg1"/>
                </a:solidFill>
              </a:rPr>
              <a:t>Achieving strategic fit</a:t>
            </a:r>
          </a:p>
        </p:txBody>
      </p:sp>
      <p:sp>
        <p:nvSpPr>
          <p:cNvPr id="3" name="Content Placeholder 2"/>
          <p:cNvSpPr>
            <a:spLocks noGrp="1"/>
          </p:cNvSpPr>
          <p:nvPr>
            <p:ph idx="1"/>
          </p:nvPr>
        </p:nvSpPr>
        <p:spPr/>
        <p:txBody>
          <a:bodyPr/>
          <a:lstStyle/>
          <a:p>
            <a:pPr marL="0" indent="0" algn="just">
              <a:buNone/>
            </a:pPr>
            <a:r>
              <a:rPr lang="en-US" dirty="0"/>
              <a:t>This action conflicts with marketing's stated goal of providing variety quickly. Similarly, consider a scenario where a retailer has decided to provide a high level of variety while carrying low levels of inventory but has selected suppliers and carriers based on their low price and not their responsiveness. In this case, the retailer is likely to end up with unhappy customers because of poor product availability.</a:t>
            </a:r>
          </a:p>
          <a:p>
            <a:pPr marL="0" indent="0" algn="just">
              <a:buNone/>
            </a:pPr>
            <a:endParaRPr lang="en-US" dirty="0"/>
          </a:p>
        </p:txBody>
      </p:sp>
    </p:spTree>
    <p:extLst>
      <p:ext uri="{BB962C8B-B14F-4D97-AF65-F5344CB8AC3E}">
        <p14:creationId xmlns:p14="http://schemas.microsoft.com/office/powerpoint/2010/main" val="3146460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410" y="365125"/>
            <a:ext cx="6326875" cy="904117"/>
          </a:xfrm>
        </p:spPr>
        <p:txBody>
          <a:bodyPr>
            <a:normAutofit/>
          </a:bodyPr>
          <a:lstStyle/>
          <a:p>
            <a:r>
              <a:rPr lang="en-US" sz="3600" dirty="0">
                <a:solidFill>
                  <a:schemeClr val="bg1"/>
                </a:solidFill>
              </a:rPr>
              <a:t>How is strategic fit achieved?</a:t>
            </a:r>
          </a:p>
        </p:txBody>
      </p:sp>
      <p:sp>
        <p:nvSpPr>
          <p:cNvPr id="3" name="Content Placeholder 2"/>
          <p:cNvSpPr>
            <a:spLocks noGrp="1"/>
          </p:cNvSpPr>
          <p:nvPr>
            <p:ph idx="1"/>
          </p:nvPr>
        </p:nvSpPr>
        <p:spPr/>
        <p:txBody>
          <a:bodyPr/>
          <a:lstStyle/>
          <a:p>
            <a:pPr marL="0" indent="0" algn="just">
              <a:buNone/>
            </a:pPr>
            <a:r>
              <a:rPr lang="en-US" dirty="0" smtClean="0"/>
              <a:t>What </a:t>
            </a:r>
            <a:r>
              <a:rPr lang="en-US" dirty="0"/>
              <a:t>does a company need to do to achieve that all-important strategic fit between the supply chain and competitive strategies? A competitive strategy will specify, either explicitly or implicitly, one or more customer segments that a company hopes to </a:t>
            </a:r>
            <a:r>
              <a:rPr lang="en-US" dirty="0" smtClean="0"/>
              <a:t>satisfy. To </a:t>
            </a:r>
            <a:r>
              <a:rPr lang="en-US" dirty="0"/>
              <a:t>achieve strategic fit, a company must ensure that its supply chain capabilities support its ability to satisfy the targeted customer segments</a:t>
            </a:r>
            <a:r>
              <a:rPr lang="en-US" dirty="0" smtClean="0"/>
              <a:t>.</a:t>
            </a:r>
          </a:p>
          <a:p>
            <a:pPr marL="0" indent="0" algn="just">
              <a:buNone/>
            </a:pPr>
            <a:r>
              <a:rPr lang="en-US" dirty="0"/>
              <a:t>There are three basic steps to achieving this strategic fit, which we outline here and then discuss in more detail:</a:t>
            </a:r>
          </a:p>
          <a:p>
            <a:pPr marL="0" indent="0" algn="just">
              <a:buNone/>
            </a:pPr>
            <a:endParaRPr lang="en-US" dirty="0"/>
          </a:p>
        </p:txBody>
      </p:sp>
    </p:spTree>
    <p:extLst>
      <p:ext uri="{BB962C8B-B14F-4D97-AF65-F5344CB8AC3E}">
        <p14:creationId xmlns:p14="http://schemas.microsoft.com/office/powerpoint/2010/main" val="183052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6749" y="337830"/>
            <a:ext cx="5821907" cy="986003"/>
          </a:xfrm>
        </p:spPr>
        <p:txBody>
          <a:bodyPr>
            <a:normAutofit/>
          </a:bodyPr>
          <a:lstStyle/>
          <a:p>
            <a:r>
              <a:rPr lang="en-US" sz="3600" dirty="0">
                <a:solidFill>
                  <a:schemeClr val="bg1"/>
                </a:solidFill>
              </a:rPr>
              <a:t>How is strategic fit achieved?</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1. Understanding the Customer and Supply Chain Uncertainty: </a:t>
            </a:r>
            <a:r>
              <a:rPr lang="en-US" dirty="0"/>
              <a:t>First, a company must understand the customer needs for each targeted segment and the uncertainty the supply chain faces in satisfying these needs. These needs help the company define the desired cost and service requirements. The supply chain uncertainty helps the company identify the extent of the unpredictability of demand, disruption, and delay that the supply chain must be prepared for.</a:t>
            </a:r>
          </a:p>
        </p:txBody>
      </p:sp>
    </p:spTree>
    <p:extLst>
      <p:ext uri="{BB962C8B-B14F-4D97-AF65-F5344CB8AC3E}">
        <p14:creationId xmlns:p14="http://schemas.microsoft.com/office/powerpoint/2010/main" val="762928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6749" y="351478"/>
            <a:ext cx="5862851" cy="1040594"/>
          </a:xfrm>
        </p:spPr>
        <p:txBody>
          <a:bodyPr>
            <a:normAutofit/>
          </a:bodyPr>
          <a:lstStyle/>
          <a:p>
            <a:r>
              <a:rPr lang="en-US" sz="3600" dirty="0">
                <a:solidFill>
                  <a:schemeClr val="bg1"/>
                </a:solidFill>
              </a:rPr>
              <a:t>How is strategic fit achieved?</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2. Understanding the Supply Chain Capabilities: </a:t>
            </a:r>
            <a:r>
              <a:rPr lang="en-US" dirty="0"/>
              <a:t>There are many types of supply chains, each of which is designed to perform different tasks well. A company must understand what its supply chain is designed to do well.</a:t>
            </a:r>
          </a:p>
          <a:p>
            <a:pPr marL="0" indent="0" algn="just">
              <a:buNone/>
            </a:pPr>
            <a:r>
              <a:rPr lang="en-US" dirty="0">
                <a:solidFill>
                  <a:srgbClr val="FF0000"/>
                </a:solidFill>
              </a:rPr>
              <a:t>3. Achieving Strategic Fit: </a:t>
            </a:r>
            <a:r>
              <a:rPr lang="en-US" dirty="0"/>
              <a:t>If a mismatch exists between what the supply chain does particularly well and the desired customer needs, the company will either need to restructure the supply chain to support the competitive strategy or alter its competitive strategy.</a:t>
            </a:r>
          </a:p>
        </p:txBody>
      </p:sp>
    </p:spTree>
    <p:extLst>
      <p:ext uri="{BB962C8B-B14F-4D97-AF65-F5344CB8AC3E}">
        <p14:creationId xmlns:p14="http://schemas.microsoft.com/office/powerpoint/2010/main" val="2315644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4172" y="433365"/>
            <a:ext cx="5576248" cy="685753"/>
          </a:xfrm>
        </p:spPr>
        <p:txBody>
          <a:bodyPr>
            <a:normAutofit/>
          </a:bodyPr>
          <a:lstStyle/>
          <a:p>
            <a:r>
              <a:rPr lang="en-US" sz="3600" dirty="0">
                <a:solidFill>
                  <a:schemeClr val="bg1"/>
                </a:solidFill>
              </a:rPr>
              <a:t>Expanding strategic scope</a:t>
            </a:r>
          </a:p>
        </p:txBody>
      </p:sp>
      <p:sp>
        <p:nvSpPr>
          <p:cNvPr id="3" name="Content Placeholder 2"/>
          <p:cNvSpPr>
            <a:spLocks noGrp="1"/>
          </p:cNvSpPr>
          <p:nvPr>
            <p:ph idx="1"/>
          </p:nvPr>
        </p:nvSpPr>
        <p:spPr/>
        <p:txBody>
          <a:bodyPr>
            <a:normAutofit/>
          </a:bodyPr>
          <a:lstStyle/>
          <a:p>
            <a:pPr marL="0" indent="0" algn="just">
              <a:buNone/>
            </a:pPr>
            <a:r>
              <a:rPr lang="en-US" dirty="0" smtClean="0"/>
              <a:t>A </a:t>
            </a:r>
            <a:r>
              <a:rPr lang="en-US" dirty="0"/>
              <a:t>key issue relating to strategic fit is the scope, in terms of supply chain stages, across which the strategic fit applies. Scope of strategic fit refers to the functions within the firm and stages across the supply chain that devise an integrated strategy with a </a:t>
            </a:r>
            <a:r>
              <a:rPr lang="en-US" dirty="0" smtClean="0"/>
              <a:t>shared objective</a:t>
            </a:r>
            <a:r>
              <a:rPr lang="en-US" dirty="0"/>
              <a:t>. At one extreme, every operation within each functional area devises its own independent strategy with the objective of optimizing its individual performance. </a:t>
            </a:r>
          </a:p>
        </p:txBody>
      </p:sp>
    </p:spTree>
    <p:extLst>
      <p:ext uri="{BB962C8B-B14F-4D97-AF65-F5344CB8AC3E}">
        <p14:creationId xmlns:p14="http://schemas.microsoft.com/office/powerpoint/2010/main" val="1032945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3352" y="447014"/>
            <a:ext cx="5780964" cy="603866"/>
          </a:xfrm>
        </p:spPr>
        <p:txBody>
          <a:bodyPr>
            <a:normAutofit/>
          </a:bodyPr>
          <a:lstStyle/>
          <a:p>
            <a:r>
              <a:rPr lang="en-US" sz="3600" dirty="0">
                <a:solidFill>
                  <a:schemeClr val="bg1"/>
                </a:solidFill>
              </a:rPr>
              <a:t>Expanding strategic scope</a:t>
            </a:r>
          </a:p>
        </p:txBody>
      </p:sp>
      <p:sp>
        <p:nvSpPr>
          <p:cNvPr id="3" name="Content Placeholder 2"/>
          <p:cNvSpPr>
            <a:spLocks noGrp="1"/>
          </p:cNvSpPr>
          <p:nvPr>
            <p:ph idx="1"/>
          </p:nvPr>
        </p:nvSpPr>
        <p:spPr/>
        <p:txBody>
          <a:bodyPr/>
          <a:lstStyle/>
          <a:p>
            <a:pPr marL="0" indent="0" algn="just">
              <a:buNone/>
            </a:pPr>
            <a:r>
              <a:rPr lang="en-US" dirty="0"/>
              <a:t>In this case the scope of strategic fit is restricted to an operation in a functional area within a stage of the supply chain. At the opposite extreme, all functional areas across all stages of the supply chain devise strategy jointly with a common objective of maximizing supply chain profit. In this case the scope of strategic fit extends to the entire supply chain.</a:t>
            </a:r>
          </a:p>
          <a:p>
            <a:pPr marL="0" indent="0" algn="just">
              <a:buNone/>
            </a:pPr>
            <a:endParaRPr lang="en-US" dirty="0"/>
          </a:p>
        </p:txBody>
      </p:sp>
    </p:spTree>
    <p:extLst>
      <p:ext uri="{BB962C8B-B14F-4D97-AF65-F5344CB8AC3E}">
        <p14:creationId xmlns:p14="http://schemas.microsoft.com/office/powerpoint/2010/main" val="765941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4870" y="327545"/>
            <a:ext cx="9520451" cy="871822"/>
          </a:xfrm>
        </p:spPr>
        <p:txBody>
          <a:bodyPr>
            <a:normAutofit/>
          </a:bodyPr>
          <a:lstStyle/>
          <a:p>
            <a:r>
              <a:rPr lang="en-US" sz="2800" dirty="0">
                <a:solidFill>
                  <a:schemeClr val="bg1"/>
                </a:solidFill>
              </a:rPr>
              <a:t>Intracompany </a:t>
            </a:r>
            <a:r>
              <a:rPr lang="en-US" sz="2800" dirty="0" err="1">
                <a:solidFill>
                  <a:schemeClr val="bg1"/>
                </a:solidFill>
              </a:rPr>
              <a:t>intraoperation</a:t>
            </a:r>
            <a:r>
              <a:rPr lang="en-US" sz="2800" dirty="0">
                <a:solidFill>
                  <a:schemeClr val="bg1"/>
                </a:solidFill>
              </a:rPr>
              <a:t> scope: the minimize local cost view</a:t>
            </a:r>
          </a:p>
        </p:txBody>
      </p:sp>
      <p:sp>
        <p:nvSpPr>
          <p:cNvPr id="3" name="Content Placeholder 2"/>
          <p:cNvSpPr>
            <a:spLocks noGrp="1"/>
          </p:cNvSpPr>
          <p:nvPr>
            <p:ph idx="1"/>
          </p:nvPr>
        </p:nvSpPr>
        <p:spPr>
          <a:xfrm>
            <a:off x="838200" y="2037805"/>
            <a:ext cx="10515600" cy="4139157"/>
          </a:xfrm>
        </p:spPr>
        <p:txBody>
          <a:bodyPr>
            <a:normAutofit/>
          </a:bodyPr>
          <a:lstStyle/>
          <a:p>
            <a:pPr marL="0" indent="0" algn="just">
              <a:buNone/>
            </a:pPr>
            <a:r>
              <a:rPr lang="en-US" dirty="0" smtClean="0"/>
              <a:t>The </a:t>
            </a:r>
            <a:r>
              <a:rPr lang="en-US" dirty="0"/>
              <a:t>most limited scope over which strategic fit is considered is one operation within a functional area within a company. This is referred to as intracompany </a:t>
            </a:r>
            <a:r>
              <a:rPr lang="en-US" dirty="0" smtClean="0"/>
              <a:t>interoperation </a:t>
            </a:r>
            <a:r>
              <a:rPr lang="en-US" dirty="0"/>
              <a:t>scope. Here, each operation within each stage of the supply chain devises strategy independently. </a:t>
            </a:r>
          </a:p>
        </p:txBody>
      </p:sp>
    </p:spTree>
    <p:extLst>
      <p:ext uri="{BB962C8B-B14F-4D97-AF65-F5344CB8AC3E}">
        <p14:creationId xmlns:p14="http://schemas.microsoft.com/office/powerpoint/2010/main" val="1199702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2157" y="409428"/>
            <a:ext cx="9424916" cy="803584"/>
          </a:xfrm>
        </p:spPr>
        <p:txBody>
          <a:bodyPr>
            <a:normAutofit/>
          </a:bodyPr>
          <a:lstStyle/>
          <a:p>
            <a:r>
              <a:rPr lang="en-US" sz="2800" b="1" dirty="0">
                <a:solidFill>
                  <a:schemeClr val="bg1"/>
                </a:solidFill>
              </a:rPr>
              <a:t>Intracompany </a:t>
            </a:r>
            <a:r>
              <a:rPr lang="en-US" sz="2800" b="1" dirty="0" err="1">
                <a:solidFill>
                  <a:schemeClr val="bg1"/>
                </a:solidFill>
              </a:rPr>
              <a:t>intraoperation</a:t>
            </a:r>
            <a:r>
              <a:rPr lang="en-US" sz="2800" b="1" dirty="0">
                <a:solidFill>
                  <a:schemeClr val="bg1"/>
                </a:solidFill>
              </a:rPr>
              <a:t> scope: the minimize local cost view</a:t>
            </a:r>
          </a:p>
        </p:txBody>
      </p:sp>
      <p:sp>
        <p:nvSpPr>
          <p:cNvPr id="3" name="Content Placeholder 2"/>
          <p:cNvSpPr>
            <a:spLocks noGrp="1"/>
          </p:cNvSpPr>
          <p:nvPr>
            <p:ph idx="1"/>
          </p:nvPr>
        </p:nvSpPr>
        <p:spPr/>
        <p:txBody>
          <a:bodyPr/>
          <a:lstStyle/>
          <a:p>
            <a:pPr marL="0" indent="0" algn="just">
              <a:buNone/>
            </a:pPr>
            <a:r>
              <a:rPr lang="en-US" dirty="0"/>
              <a:t>In such a setting, the resulting collection of strategies will most likely not come close to maximizing supply chain profit, because different functions and operations have conflicting local objectives. This limited scope was the dominant practice during the 1950s and 1960s, when each operation within each stage of the supply chain attempted to minimize its own costs.</a:t>
            </a:r>
          </a:p>
          <a:p>
            <a:pPr marL="0" indent="0" algn="just">
              <a:buNone/>
            </a:pPr>
            <a:endParaRPr lang="en-US" dirty="0"/>
          </a:p>
        </p:txBody>
      </p:sp>
    </p:spTree>
    <p:extLst>
      <p:ext uri="{BB962C8B-B14F-4D97-AF65-F5344CB8AC3E}">
        <p14:creationId xmlns:p14="http://schemas.microsoft.com/office/powerpoint/2010/main" val="1634693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key point here is that the transportation decision was made independent of other functions within the firm and the rest of the supply chain. In this case, the scope of strategic fit is restricted </a:t>
            </a:r>
            <a:r>
              <a:rPr lang="en-US" dirty="0" smtClean="0"/>
              <a:t>to a </a:t>
            </a:r>
            <a:r>
              <a:rPr lang="en-US" dirty="0"/>
              <a:t>portion (transportation) of the distributor stage within the supply chain. The smallest ellipse in Figure 2-9 represents the scope of strategic fit at the distributor in this instance.</a:t>
            </a:r>
          </a:p>
        </p:txBody>
      </p:sp>
    </p:spTree>
    <p:extLst>
      <p:ext uri="{BB962C8B-B14F-4D97-AF65-F5344CB8AC3E}">
        <p14:creationId xmlns:p14="http://schemas.microsoft.com/office/powerpoint/2010/main" val="407990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2"/>
          <a:srcRect l="3970" r="8814"/>
          <a:stretch/>
        </p:blipFill>
        <p:spPr>
          <a:xfrm>
            <a:off x="2210942" y="1320654"/>
            <a:ext cx="9171296" cy="4351338"/>
          </a:xfrm>
          <a:prstGeom prst="rect">
            <a:avLst/>
          </a:prstGeom>
        </p:spPr>
      </p:pic>
    </p:spTree>
    <p:extLst>
      <p:ext uri="{BB962C8B-B14F-4D97-AF65-F5344CB8AC3E}">
        <p14:creationId xmlns:p14="http://schemas.microsoft.com/office/powerpoint/2010/main" val="3752732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8518" y="365125"/>
            <a:ext cx="9793406" cy="986003"/>
          </a:xfrm>
        </p:spPr>
        <p:txBody>
          <a:bodyPr>
            <a:normAutofit/>
          </a:bodyPr>
          <a:lstStyle/>
          <a:p>
            <a:r>
              <a:rPr lang="en-US" sz="2800" b="1" dirty="0">
                <a:solidFill>
                  <a:schemeClr val="bg1"/>
                </a:solidFill>
              </a:rPr>
              <a:t>Intracompany </a:t>
            </a:r>
            <a:r>
              <a:rPr lang="en-US" sz="2800" b="1" dirty="0" err="1">
                <a:solidFill>
                  <a:schemeClr val="bg1"/>
                </a:solidFill>
              </a:rPr>
              <a:t>intrafunctional</a:t>
            </a:r>
            <a:r>
              <a:rPr lang="en-US" sz="2800" b="1" dirty="0">
                <a:solidFill>
                  <a:schemeClr val="bg1"/>
                </a:solidFill>
              </a:rPr>
              <a:t> scope: the minimize functional cost view</a:t>
            </a:r>
          </a:p>
        </p:txBody>
      </p:sp>
      <p:sp>
        <p:nvSpPr>
          <p:cNvPr id="3" name="Content Placeholder 2"/>
          <p:cNvSpPr>
            <a:spLocks noGrp="1"/>
          </p:cNvSpPr>
          <p:nvPr>
            <p:ph idx="1"/>
          </p:nvPr>
        </p:nvSpPr>
        <p:spPr/>
        <p:txBody>
          <a:bodyPr>
            <a:normAutofit/>
          </a:bodyPr>
          <a:lstStyle/>
          <a:p>
            <a:pPr marL="0" indent="0" algn="just">
              <a:buNone/>
            </a:pPr>
            <a:r>
              <a:rPr lang="en-US" dirty="0" smtClean="0"/>
              <a:t>Given </a:t>
            </a:r>
            <a:r>
              <a:rPr lang="en-US" dirty="0"/>
              <a:t>that many operations together form each function within a firm, managers recognized the weakness of the intracompany </a:t>
            </a:r>
            <a:r>
              <a:rPr lang="en-US" dirty="0" err="1"/>
              <a:t>intraoperation</a:t>
            </a:r>
            <a:r>
              <a:rPr lang="en-US" dirty="0"/>
              <a:t> scope. Supply chain operations include manufacturing, warehousing, and transportation, among others. </a:t>
            </a:r>
          </a:p>
        </p:txBody>
      </p:sp>
    </p:spTree>
    <p:extLst>
      <p:ext uri="{BB962C8B-B14F-4D97-AF65-F5344CB8AC3E}">
        <p14:creationId xmlns:p14="http://schemas.microsoft.com/office/powerpoint/2010/main" val="2339182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8515" y="382140"/>
            <a:ext cx="8892654" cy="762640"/>
          </a:xfrm>
        </p:spPr>
        <p:txBody>
          <a:bodyPr>
            <a:normAutofit/>
          </a:bodyPr>
          <a:lstStyle/>
          <a:p>
            <a:r>
              <a:rPr lang="en-US" sz="2400" b="1" dirty="0">
                <a:solidFill>
                  <a:schemeClr val="bg1"/>
                </a:solidFill>
              </a:rPr>
              <a:t>Intracompany </a:t>
            </a:r>
            <a:r>
              <a:rPr lang="en-US" sz="2400" b="1" dirty="0" err="1">
                <a:solidFill>
                  <a:schemeClr val="bg1"/>
                </a:solidFill>
              </a:rPr>
              <a:t>intrafunctional</a:t>
            </a:r>
            <a:r>
              <a:rPr lang="en-US" sz="2400" b="1" dirty="0">
                <a:solidFill>
                  <a:schemeClr val="bg1"/>
                </a:solidFill>
              </a:rPr>
              <a:t> scope: the minimize functional cost view</a:t>
            </a:r>
          </a:p>
        </p:txBody>
      </p:sp>
      <p:sp>
        <p:nvSpPr>
          <p:cNvPr id="3" name="Content Placeholder 2"/>
          <p:cNvSpPr>
            <a:spLocks noGrp="1"/>
          </p:cNvSpPr>
          <p:nvPr>
            <p:ph idx="1"/>
          </p:nvPr>
        </p:nvSpPr>
        <p:spPr/>
        <p:txBody>
          <a:bodyPr/>
          <a:lstStyle/>
          <a:p>
            <a:pPr marL="0" indent="0" algn="just">
              <a:buNone/>
            </a:pPr>
            <a:r>
              <a:rPr lang="en-US" dirty="0"/>
              <a:t>With the intracompany </a:t>
            </a:r>
            <a:r>
              <a:rPr lang="en-US" dirty="0" err="1"/>
              <a:t>intrafunctional</a:t>
            </a:r>
            <a:r>
              <a:rPr lang="en-US" dirty="0"/>
              <a:t> scope, the strategic fit is expanded to include all operations within a function. In this case, the warehousing manager no longer minimizes warehousing costs while the transportation manager independently minimizes transportation costs. By working together and developing a joint strategy, the two minimize the total functional cost.</a:t>
            </a:r>
          </a:p>
          <a:p>
            <a:pPr marL="0" indent="0" algn="just">
              <a:buNone/>
            </a:pPr>
            <a:endParaRPr lang="en-US" dirty="0"/>
          </a:p>
        </p:txBody>
      </p:sp>
    </p:spTree>
    <p:extLst>
      <p:ext uri="{BB962C8B-B14F-4D97-AF65-F5344CB8AC3E}">
        <p14:creationId xmlns:p14="http://schemas.microsoft.com/office/powerpoint/2010/main" val="1292410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454" y="477670"/>
            <a:ext cx="8892654" cy="721697"/>
          </a:xfrm>
        </p:spPr>
        <p:txBody>
          <a:bodyPr>
            <a:normAutofit/>
          </a:bodyPr>
          <a:lstStyle/>
          <a:p>
            <a:r>
              <a:rPr lang="en-US" sz="2400" b="1" dirty="0" smtClean="0">
                <a:solidFill>
                  <a:schemeClr val="bg1"/>
                </a:solidFill>
              </a:rPr>
              <a:t>Intracompany </a:t>
            </a:r>
            <a:r>
              <a:rPr lang="en-US" sz="2400" b="1" dirty="0" err="1" smtClean="0">
                <a:solidFill>
                  <a:schemeClr val="bg1"/>
                </a:solidFill>
              </a:rPr>
              <a:t>interfunctional</a:t>
            </a:r>
            <a:r>
              <a:rPr lang="en-US" sz="2400" b="1" dirty="0" smtClean="0">
                <a:solidFill>
                  <a:schemeClr val="bg1"/>
                </a:solidFill>
              </a:rPr>
              <a:t> scope: the maximize company profit view</a:t>
            </a:r>
            <a:endParaRPr lang="en-US" sz="2400" b="1" dirty="0">
              <a:solidFill>
                <a:schemeClr val="bg1"/>
              </a:solidFill>
            </a:endParaRPr>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key weakness of the intracompany </a:t>
            </a:r>
            <a:r>
              <a:rPr lang="en-US" dirty="0" err="1"/>
              <a:t>intrafunctional</a:t>
            </a:r>
            <a:r>
              <a:rPr lang="en-US" dirty="0"/>
              <a:t> view is that different functions may have conflicting objectives. Over time, companies became aware of this weakness as they saw, for example, marketing and sales focusing on revenue generation, </a:t>
            </a:r>
            <a:r>
              <a:rPr lang="en-US" dirty="0" smtClean="0"/>
              <a:t>and manufacturing </a:t>
            </a:r>
            <a:r>
              <a:rPr lang="en-US" dirty="0"/>
              <a:t>and distribution focusing on cost reduction. Actions the two functions took were often in conflict, hurting the firm's overall performance. </a:t>
            </a:r>
          </a:p>
        </p:txBody>
      </p:sp>
    </p:spTree>
    <p:extLst>
      <p:ext uri="{BB962C8B-B14F-4D97-AF65-F5344CB8AC3E}">
        <p14:creationId xmlns:p14="http://schemas.microsoft.com/office/powerpoint/2010/main" val="2369705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1215" y="310534"/>
            <a:ext cx="9302087" cy="1108833"/>
          </a:xfrm>
        </p:spPr>
        <p:txBody>
          <a:bodyPr>
            <a:normAutofit/>
          </a:bodyPr>
          <a:lstStyle/>
          <a:p>
            <a:r>
              <a:rPr lang="en-US" sz="2400" b="1" dirty="0">
                <a:solidFill>
                  <a:schemeClr val="bg1"/>
                </a:solidFill>
              </a:rPr>
              <a:t>Intracompany interfunctional scope: the maximize company profit view</a:t>
            </a:r>
          </a:p>
        </p:txBody>
      </p:sp>
      <p:sp>
        <p:nvSpPr>
          <p:cNvPr id="3" name="Content Placeholder 2"/>
          <p:cNvSpPr>
            <a:spLocks noGrp="1"/>
          </p:cNvSpPr>
          <p:nvPr>
            <p:ph idx="1"/>
          </p:nvPr>
        </p:nvSpPr>
        <p:spPr/>
        <p:txBody>
          <a:bodyPr/>
          <a:lstStyle/>
          <a:p>
            <a:pPr marL="0" indent="0" algn="just">
              <a:buNone/>
            </a:pPr>
            <a:r>
              <a:rPr lang="en-US" dirty="0"/>
              <a:t>Companies realized the importance of expanding the scope of strategic fit across all functions within the firm. With the intracompany interfunctional scope, the goal is to maximize company profit. To achieve this goal, all functional strategies are developed to support both each other and the competitive strategy.</a:t>
            </a:r>
          </a:p>
          <a:p>
            <a:pPr marL="0" indent="0">
              <a:buNone/>
            </a:pPr>
            <a:endParaRPr lang="en-US" dirty="0"/>
          </a:p>
        </p:txBody>
      </p:sp>
    </p:spTree>
    <p:extLst>
      <p:ext uri="{BB962C8B-B14F-4D97-AF65-F5344CB8AC3E}">
        <p14:creationId xmlns:p14="http://schemas.microsoft.com/office/powerpoint/2010/main" val="3662950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4863" y="436728"/>
            <a:ext cx="9424916" cy="680754"/>
          </a:xfrm>
        </p:spPr>
        <p:txBody>
          <a:bodyPr>
            <a:normAutofit/>
          </a:bodyPr>
          <a:lstStyle/>
          <a:p>
            <a:r>
              <a:rPr lang="en-US" sz="2400" b="1" dirty="0">
                <a:solidFill>
                  <a:schemeClr val="bg1"/>
                </a:solidFill>
              </a:rPr>
              <a:t>Intercompany interfunctional </a:t>
            </a:r>
            <a:r>
              <a:rPr lang="en-US" sz="2400" b="1" dirty="0" err="1">
                <a:solidFill>
                  <a:schemeClr val="bg1"/>
                </a:solidFill>
              </a:rPr>
              <a:t>sco</a:t>
            </a:r>
            <a:r>
              <a:rPr lang="en-US" sz="2400" b="1" dirty="0">
                <a:solidFill>
                  <a:schemeClr val="bg1"/>
                </a:solidFill>
              </a:rPr>
              <a:t> e: the maximize supply chain surplus view</a:t>
            </a:r>
          </a:p>
        </p:txBody>
      </p:sp>
      <p:sp>
        <p:nvSpPr>
          <p:cNvPr id="3" name="Content Placeholder 2"/>
          <p:cNvSpPr>
            <a:spLocks noGrp="1"/>
          </p:cNvSpPr>
          <p:nvPr>
            <p:ph idx="1"/>
          </p:nvPr>
        </p:nvSpPr>
        <p:spPr/>
        <p:txBody>
          <a:bodyPr>
            <a:normAutofit/>
          </a:bodyPr>
          <a:lstStyle/>
          <a:p>
            <a:pPr marL="0" indent="0" algn="just">
              <a:buNone/>
            </a:pPr>
            <a:r>
              <a:rPr lang="en-US" dirty="0" smtClean="0"/>
              <a:t>The </a:t>
            </a:r>
            <a:r>
              <a:rPr lang="en-US" dirty="0"/>
              <a:t>intracompany interfunctional scope of strategic fit has two major weaknesses. First, it leads to each stage of the supply chain trying to maximize its own profits, which does not necessarily result in the maximization of supply chain surplus. Supply chain surplus is maximized only when all supply" chain stages coordinate strategy together. </a:t>
            </a:r>
          </a:p>
        </p:txBody>
      </p:sp>
    </p:spTree>
    <p:extLst>
      <p:ext uri="{BB962C8B-B14F-4D97-AF65-F5344CB8AC3E}">
        <p14:creationId xmlns:p14="http://schemas.microsoft.com/office/powerpoint/2010/main" val="4784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Intercompany interfunctional </a:t>
            </a:r>
            <a:r>
              <a:rPr lang="en-US" dirty="0" err="1"/>
              <a:t>sco</a:t>
            </a:r>
            <a:r>
              <a:rPr lang="en-US" dirty="0"/>
              <a:t> e: the maximize supply chain surplus view</a:t>
            </a:r>
          </a:p>
        </p:txBody>
      </p:sp>
      <p:sp>
        <p:nvSpPr>
          <p:cNvPr id="3" name="Content Placeholder 2"/>
          <p:cNvSpPr>
            <a:spLocks noGrp="1"/>
          </p:cNvSpPr>
          <p:nvPr>
            <p:ph idx="1"/>
          </p:nvPr>
        </p:nvSpPr>
        <p:spPr/>
        <p:txBody>
          <a:bodyPr/>
          <a:lstStyle/>
          <a:p>
            <a:pPr marL="0" indent="0" algn="just">
              <a:buNone/>
            </a:pPr>
            <a:r>
              <a:rPr lang="en-US" dirty="0"/>
              <a:t>This occurs with the intercompany interfunctional scope, in which all stages of the supply chain coordinate strategy across all functions, ensuring that together they best meet the customer's needs and maximize supply chain surplus.</a:t>
            </a:r>
          </a:p>
          <a:p>
            <a:pPr marL="0" indent="0">
              <a:buNone/>
            </a:pPr>
            <a:endParaRPr lang="en-US" dirty="0"/>
          </a:p>
        </p:txBody>
      </p:sp>
      <p:pic>
        <p:nvPicPr>
          <p:cNvPr id="4" name="Picture 3"/>
          <p:cNvPicPr>
            <a:picLocks noChangeAspect="1"/>
          </p:cNvPicPr>
          <p:nvPr/>
        </p:nvPicPr>
        <p:blipFill>
          <a:blip r:embed="rId2"/>
          <a:stretch>
            <a:fillRect/>
          </a:stretch>
        </p:blipFill>
        <p:spPr>
          <a:xfrm>
            <a:off x="10116240" y="227521"/>
            <a:ext cx="1652159" cy="1463167"/>
          </a:xfrm>
          <a:prstGeom prst="rect">
            <a:avLst/>
          </a:prstGeom>
        </p:spPr>
      </p:pic>
    </p:spTree>
    <p:extLst>
      <p:ext uri="{BB962C8B-B14F-4D97-AF65-F5344CB8AC3E}">
        <p14:creationId xmlns:p14="http://schemas.microsoft.com/office/powerpoint/2010/main" val="952125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Agile intercompany interfunctional scope</a:t>
            </a:r>
            <a:endParaRPr lang="en-US" dirty="0"/>
          </a:p>
        </p:txBody>
      </p:sp>
      <p:sp>
        <p:nvSpPr>
          <p:cNvPr id="3" name="Content Placeholder 2"/>
          <p:cNvSpPr>
            <a:spLocks noGrp="1"/>
          </p:cNvSpPr>
          <p:nvPr>
            <p:ph idx="1"/>
          </p:nvPr>
        </p:nvSpPr>
        <p:spPr/>
        <p:txBody>
          <a:bodyPr/>
          <a:lstStyle/>
          <a:p>
            <a:pPr marL="0" indent="0" algn="just">
              <a:buNone/>
            </a:pPr>
            <a:r>
              <a:rPr lang="en-US" dirty="0" smtClean="0"/>
              <a:t>Up </a:t>
            </a:r>
            <a:r>
              <a:rPr lang="en-US" dirty="0"/>
              <a:t>to this point, we have discussed strategic fit in a static context; that is, the players in a supply chain and the customer needs do not change over time. In reality, the situation is much more dynamic. Product life cycles are getting shorter and companies must </a:t>
            </a:r>
            <a:r>
              <a:rPr lang="en-US" dirty="0" smtClean="0"/>
              <a:t>satisfy the </a:t>
            </a:r>
            <a:r>
              <a:rPr lang="en-US" dirty="0"/>
              <a:t>changing needs of individual customers. A company may have to partner with many different firms, depending on the product being produced and the customer being served. The strategy and operations at firms must be agile enough to maintain strategic fit in a changing environment.</a:t>
            </a:r>
          </a:p>
        </p:txBody>
      </p:sp>
      <p:pic>
        <p:nvPicPr>
          <p:cNvPr id="4" name="Picture 3"/>
          <p:cNvPicPr>
            <a:picLocks noChangeAspect="1"/>
          </p:cNvPicPr>
          <p:nvPr/>
        </p:nvPicPr>
        <p:blipFill>
          <a:blip r:embed="rId2"/>
          <a:stretch>
            <a:fillRect/>
          </a:stretch>
        </p:blipFill>
        <p:spPr>
          <a:xfrm>
            <a:off x="10155429" y="22752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lstStyle/>
          <a:p>
            <a:pPr marL="0" indent="0" algn="just">
              <a:buNone/>
            </a:pPr>
            <a:r>
              <a:rPr lang="en-US" dirty="0"/>
              <a:t>Agile intercompany scope refers to a firm's ability to achieve strategic fit when partnering with supply chain stages that change over time. Firms must think in terms of supply chains consisting of many players at each stage. For example, a manufacturer may interface with a different set of suppliers and distributors depending on the product being produced and the customer being served. </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lstStyle/>
          <a:p>
            <a:pPr marL="0" indent="0" algn="just">
              <a:buNone/>
            </a:pPr>
            <a:r>
              <a:rPr lang="en-US" dirty="0"/>
              <a:t>Furthermore, as customer needs vary over time, firms must have the ability to become part of new supply chains while ensuring strategic fit. This level of agility becomes more important as the competitive environment becomes more dynamic.</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2</a:t>
            </a:r>
            <a:endParaRPr lang="en-US" dirty="0"/>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617</TotalTime>
  <Words>2303</Words>
  <Application>Microsoft Office PowerPoint</Application>
  <PresentationFormat>Widescreen</PresentationFormat>
  <Paragraphs>80</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Office Theme</vt:lpstr>
      <vt:lpstr>PowerPoint Presentation</vt:lpstr>
      <vt:lpstr>Learning Objectives</vt:lpstr>
      <vt:lpstr>Competitive and supply chain strategies</vt:lpstr>
      <vt:lpstr>Competitive and supply chain strategies</vt:lpstr>
      <vt:lpstr>Competitive and supply chain strategies</vt:lpstr>
      <vt:lpstr>Competitive and supply chain strategies</vt:lpstr>
      <vt:lpstr>Competitive and supply chain strategies</vt:lpstr>
      <vt:lpstr>Competitive and supply chain strategies</vt:lpstr>
      <vt:lpstr>Achieving strategic fit</vt:lpstr>
      <vt:lpstr>Achieving strategic fit</vt:lpstr>
      <vt:lpstr>Achieving strategic fit</vt:lpstr>
      <vt:lpstr>Achieving strategic fit</vt:lpstr>
      <vt:lpstr>Achieving strategic fit</vt:lpstr>
      <vt:lpstr>Achieving strategic fit</vt:lpstr>
      <vt:lpstr>Achieving strategic fit</vt:lpstr>
      <vt:lpstr>How is strategic fit achieved?</vt:lpstr>
      <vt:lpstr>How is strategic fit achieved?</vt:lpstr>
      <vt:lpstr>How is strategic fit achieved?</vt:lpstr>
      <vt:lpstr>Expanding strategic scope</vt:lpstr>
      <vt:lpstr>Expanding strategic scope</vt:lpstr>
      <vt:lpstr>Intracompany intraoperation scope: the minimize local cost view</vt:lpstr>
      <vt:lpstr>Intracompany intraoperation scope: the minimize local cost view</vt:lpstr>
      <vt:lpstr>PowerPoint Presentation</vt:lpstr>
      <vt:lpstr>PowerPoint Presentation</vt:lpstr>
      <vt:lpstr>Intracompany intrafunctional scope: the minimize functional cost view</vt:lpstr>
      <vt:lpstr>Intracompany intrafunctional scope: the minimize functional cost view</vt:lpstr>
      <vt:lpstr>Intracompany interfunctional scope: the maximize company profit view</vt:lpstr>
      <vt:lpstr>Intracompany interfunctional scope: the maximize company profit view</vt:lpstr>
      <vt:lpstr>Intercompany interfunctional sco e: the maximize supply chain surplus view</vt:lpstr>
      <vt:lpstr>Intercompany interfunctional sco e: the maximize supply chain surplus view</vt:lpstr>
      <vt:lpstr>Agile intercompany interfunctional scope</vt:lpstr>
      <vt:lpstr>Agile intercompany interfunctional scope</vt:lpstr>
      <vt:lpstr>Agile intercompany interfunctional scope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shaimaa</cp:lastModifiedBy>
  <cp:revision>44</cp:revision>
  <dcterms:created xsi:type="dcterms:W3CDTF">2021-08-03T13:03:26Z</dcterms:created>
  <dcterms:modified xsi:type="dcterms:W3CDTF">2022-10-13T22:19:37Z</dcterms:modified>
</cp:coreProperties>
</file>