
<file path=[Content_Types].xml><?xml version="1.0" encoding="utf-8"?>
<Types xmlns="http://schemas.openxmlformats.org/package/2006/content-types">
  <Default Extension="fntdata" ContentType="application/x-fontdata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7" r:id="rId1"/>
  </p:sldMasterIdLst>
  <p:notesMasterIdLst>
    <p:notesMasterId r:id="rId16"/>
  </p:notesMasterIdLst>
  <p:sldIdLst>
    <p:sldId id="256" r:id="rId2"/>
    <p:sldId id="259" r:id="rId3"/>
    <p:sldId id="306" r:id="rId4"/>
    <p:sldId id="307" r:id="rId5"/>
    <p:sldId id="309" r:id="rId6"/>
    <p:sldId id="310" r:id="rId7"/>
    <p:sldId id="311" r:id="rId8"/>
    <p:sldId id="312" r:id="rId9"/>
    <p:sldId id="313" r:id="rId10"/>
    <p:sldId id="314" r:id="rId11"/>
    <p:sldId id="315" r:id="rId12"/>
    <p:sldId id="317" r:id="rId13"/>
    <p:sldId id="319" r:id="rId14"/>
    <p:sldId id="318" r:id="rId15"/>
  </p:sldIdLst>
  <p:sldSz cx="9144000" cy="5143500" type="screen16x9"/>
  <p:notesSz cx="6858000" cy="9144000"/>
  <p:embeddedFontLst>
    <p:embeddedFont>
      <p:font typeface="Anton" pitchFamily="2" charset="77"/>
      <p:regular r:id="rId17"/>
    </p:embeddedFont>
    <p:embeddedFont>
      <p:font typeface="Hind" panose="02000000000000000000" pitchFamily="2" charset="77"/>
      <p:regular r:id="rId18"/>
      <p:bold r:id="rId19"/>
    </p:embeddedFont>
    <p:embeddedFont>
      <p:font typeface="Montserrat" pitchFamily="2" charset="77"/>
      <p:regular r:id="rId20"/>
      <p:bold r:id="rId21"/>
      <p:italic r:id="rId22"/>
      <p:boldItalic r:id="rId23"/>
    </p:embeddedFont>
    <p:embeddedFont>
      <p:font typeface="Playfair Display" pitchFamily="2" charset="77"/>
      <p:regular r:id="rId24"/>
      <p:bold r:id="rId25"/>
      <p:italic r:id="rId26"/>
      <p:boldItalic r:id="rId27"/>
    </p:embeddedFont>
    <p:embeddedFont>
      <p:font typeface="Playfair Display Medium" pitchFamily="2" charset="77"/>
      <p:regular r:id="rId28"/>
      <p:bold r:id="rId29"/>
      <p:italic r:id="rId30"/>
      <p:boldItalic r:id="rId3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F90684A-B5D9-4955-A891-3C3F7977E08E}">
  <a:tblStyle styleId="{3F90684A-B5D9-4955-A891-3C3F7977E08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41"/>
    <p:restoredTop sz="94674"/>
  </p:normalViewPr>
  <p:slideViewPr>
    <p:cSldViewPr snapToGrid="0">
      <p:cViewPr varScale="1">
        <p:scale>
          <a:sx n="165" d="100"/>
          <a:sy n="165" d="100"/>
        </p:scale>
        <p:origin x="68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font" Target="fonts/font1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font" Target="fonts/font14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g13c2bc466c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7" name="Google Shape;387;g13c2bc466cf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g2392ee99e12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8" name="Google Shape;428;g2392ee99e12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g2392ee99e12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8" name="Google Shape;428;g2392ee99e12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266792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g2392ee99e12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8" name="Google Shape;428;g2392ee99e12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50160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g2392ee99e12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8" name="Google Shape;428;g2392ee99e12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100527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g2392ee99e12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8" name="Google Shape;428;g2392ee99e12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724268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g2392ee99e12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8" name="Google Shape;428;g2392ee99e12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204743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g2392ee99e12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8" name="Google Shape;428;g2392ee99e12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849114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g2392ee99e12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8" name="Google Shape;428;g2392ee99e12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67453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g2392ee99e12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8" name="Google Shape;428;g2392ee99e12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095019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g2392ee99e12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8" name="Google Shape;428;g2392ee99e12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666371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g2392ee99e12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8" name="Google Shape;428;g2392ee99e12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266718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g2392ee99e12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8" name="Google Shape;428;g2392ee99e12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443099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g2392ee99e12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8" name="Google Shape;428;g2392ee99e12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657044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1067200" y="1399888"/>
            <a:ext cx="7009800" cy="17673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500"/>
              <a:buFont typeface="Loved by the King"/>
              <a:buNone/>
              <a:defRPr sz="600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2160000" y="3377913"/>
            <a:ext cx="48240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222020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-8650" y="50"/>
            <a:ext cx="9163850" cy="5136000"/>
            <a:chOff x="-8650" y="50"/>
            <a:chExt cx="9163850" cy="5136000"/>
          </a:xfrm>
        </p:grpSpPr>
        <p:cxnSp>
          <p:nvCxnSpPr>
            <p:cNvPr id="12" name="Google Shape;12;p2"/>
            <p:cNvCxnSpPr/>
            <p:nvPr/>
          </p:nvCxnSpPr>
          <p:spPr>
            <a:xfrm>
              <a:off x="-5900" y="539198"/>
              <a:ext cx="91611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3" name="Google Shape;13;p2"/>
            <p:cNvCxnSpPr/>
            <p:nvPr/>
          </p:nvCxnSpPr>
          <p:spPr>
            <a:xfrm>
              <a:off x="-8650" y="4599639"/>
              <a:ext cx="91611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4" name="Google Shape;14;p2"/>
            <p:cNvCxnSpPr/>
            <p:nvPr/>
          </p:nvCxnSpPr>
          <p:spPr>
            <a:xfrm rot="10800000">
              <a:off x="636789" y="50"/>
              <a:ext cx="0" cy="513600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5" name="Google Shape;15;p2"/>
            <p:cNvCxnSpPr/>
            <p:nvPr/>
          </p:nvCxnSpPr>
          <p:spPr>
            <a:xfrm rot="10800000">
              <a:off x="8507211" y="50"/>
              <a:ext cx="0" cy="513600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6" name="Google Shape;16;p2"/>
            <p:cNvCxnSpPr/>
            <p:nvPr/>
          </p:nvCxnSpPr>
          <p:spPr>
            <a:xfrm>
              <a:off x="8506900" y="4180500"/>
              <a:ext cx="6435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7" name="Google Shape;17;p2"/>
            <p:cNvCxnSpPr/>
            <p:nvPr/>
          </p:nvCxnSpPr>
          <p:spPr>
            <a:xfrm>
              <a:off x="-5900" y="963013"/>
              <a:ext cx="6462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8" name="Google Shape;18;p2"/>
          <p:cNvSpPr/>
          <p:nvPr/>
        </p:nvSpPr>
        <p:spPr>
          <a:xfrm>
            <a:off x="205900" y="4796238"/>
            <a:ext cx="185100" cy="185100"/>
          </a:xfrm>
          <a:prstGeom prst="bracePair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Google Shape;19;p2"/>
          <p:cNvSpPr/>
          <p:nvPr/>
        </p:nvSpPr>
        <p:spPr>
          <a:xfrm>
            <a:off x="205900" y="162163"/>
            <a:ext cx="185100" cy="185100"/>
          </a:xfrm>
          <a:prstGeom prst="bracePair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2"/>
          <p:cNvSpPr/>
          <p:nvPr/>
        </p:nvSpPr>
        <p:spPr>
          <a:xfrm>
            <a:off x="8753000" y="4796238"/>
            <a:ext cx="185100" cy="185100"/>
          </a:xfrm>
          <a:prstGeom prst="bracePair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2"/>
          <p:cNvSpPr/>
          <p:nvPr/>
        </p:nvSpPr>
        <p:spPr>
          <a:xfrm>
            <a:off x="8753000" y="162163"/>
            <a:ext cx="185100" cy="185100"/>
          </a:xfrm>
          <a:prstGeom prst="bracePair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3"/>
          <p:cNvSpPr txBox="1">
            <a:spLocks noGrp="1"/>
          </p:cNvSpPr>
          <p:nvPr>
            <p:ph type="title"/>
          </p:nvPr>
        </p:nvSpPr>
        <p:spPr>
          <a:xfrm>
            <a:off x="1778550" y="2468535"/>
            <a:ext cx="5586900" cy="914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500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title" idx="2" hasCustomPrompt="1"/>
          </p:nvPr>
        </p:nvSpPr>
        <p:spPr>
          <a:xfrm>
            <a:off x="3991350" y="1222967"/>
            <a:ext cx="1161300" cy="1161300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6000"/>
              <a:buNone/>
              <a:defRPr sz="55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5" name="Google Shape;25;p3"/>
          <p:cNvSpPr txBox="1">
            <a:spLocks noGrp="1"/>
          </p:cNvSpPr>
          <p:nvPr>
            <p:ph type="subTitle" idx="1"/>
          </p:nvPr>
        </p:nvSpPr>
        <p:spPr>
          <a:xfrm>
            <a:off x="1780650" y="3554833"/>
            <a:ext cx="5582700" cy="3657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26" name="Google Shape;26;p3"/>
          <p:cNvGrpSpPr/>
          <p:nvPr/>
        </p:nvGrpSpPr>
        <p:grpSpPr>
          <a:xfrm>
            <a:off x="-8650" y="50"/>
            <a:ext cx="9163850" cy="5136000"/>
            <a:chOff x="-8650" y="50"/>
            <a:chExt cx="9163850" cy="5136000"/>
          </a:xfrm>
        </p:grpSpPr>
        <p:cxnSp>
          <p:nvCxnSpPr>
            <p:cNvPr id="27" name="Google Shape;27;p3"/>
            <p:cNvCxnSpPr/>
            <p:nvPr/>
          </p:nvCxnSpPr>
          <p:spPr>
            <a:xfrm>
              <a:off x="-5900" y="539198"/>
              <a:ext cx="91611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8" name="Google Shape;28;p3"/>
            <p:cNvCxnSpPr/>
            <p:nvPr/>
          </p:nvCxnSpPr>
          <p:spPr>
            <a:xfrm>
              <a:off x="-8650" y="4599639"/>
              <a:ext cx="91611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9" name="Google Shape;29;p3"/>
            <p:cNvCxnSpPr/>
            <p:nvPr/>
          </p:nvCxnSpPr>
          <p:spPr>
            <a:xfrm rot="10800000">
              <a:off x="636789" y="50"/>
              <a:ext cx="0" cy="513600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0" name="Google Shape;30;p3"/>
            <p:cNvCxnSpPr/>
            <p:nvPr/>
          </p:nvCxnSpPr>
          <p:spPr>
            <a:xfrm rot="10800000">
              <a:off x="8507211" y="50"/>
              <a:ext cx="0" cy="513600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" name="Google Shape;31;p3"/>
            <p:cNvCxnSpPr/>
            <p:nvPr/>
          </p:nvCxnSpPr>
          <p:spPr>
            <a:xfrm>
              <a:off x="8506900" y="4180500"/>
              <a:ext cx="6435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2" name="Google Shape;32;p3"/>
            <p:cNvCxnSpPr/>
            <p:nvPr/>
          </p:nvCxnSpPr>
          <p:spPr>
            <a:xfrm>
              <a:off x="-5900" y="963013"/>
              <a:ext cx="6462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33" name="Google Shape;33;p3"/>
          <p:cNvSpPr/>
          <p:nvPr/>
        </p:nvSpPr>
        <p:spPr>
          <a:xfrm>
            <a:off x="8743150" y="4296513"/>
            <a:ext cx="185100" cy="185100"/>
          </a:xfrm>
          <a:prstGeom prst="bracePair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3"/>
          <p:cNvSpPr/>
          <p:nvPr/>
        </p:nvSpPr>
        <p:spPr>
          <a:xfrm>
            <a:off x="205900" y="658613"/>
            <a:ext cx="185100" cy="185100"/>
          </a:xfrm>
          <a:prstGeom prst="bracePair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" name="Google Shape;96;p9"/>
          <p:cNvGrpSpPr/>
          <p:nvPr/>
        </p:nvGrpSpPr>
        <p:grpSpPr>
          <a:xfrm>
            <a:off x="-8650" y="50"/>
            <a:ext cx="9163850" cy="5136000"/>
            <a:chOff x="-8650" y="50"/>
            <a:chExt cx="9163850" cy="5136000"/>
          </a:xfrm>
        </p:grpSpPr>
        <p:cxnSp>
          <p:nvCxnSpPr>
            <p:cNvPr id="97" name="Google Shape;97;p9"/>
            <p:cNvCxnSpPr/>
            <p:nvPr/>
          </p:nvCxnSpPr>
          <p:spPr>
            <a:xfrm>
              <a:off x="-5900" y="539198"/>
              <a:ext cx="91611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98" name="Google Shape;98;p9"/>
            <p:cNvCxnSpPr/>
            <p:nvPr/>
          </p:nvCxnSpPr>
          <p:spPr>
            <a:xfrm>
              <a:off x="-8650" y="4599639"/>
              <a:ext cx="91611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99" name="Google Shape;99;p9"/>
            <p:cNvCxnSpPr/>
            <p:nvPr/>
          </p:nvCxnSpPr>
          <p:spPr>
            <a:xfrm rot="10800000">
              <a:off x="636789" y="50"/>
              <a:ext cx="0" cy="513600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00" name="Google Shape;100;p9"/>
            <p:cNvCxnSpPr/>
            <p:nvPr/>
          </p:nvCxnSpPr>
          <p:spPr>
            <a:xfrm rot="10800000">
              <a:off x="8507211" y="50"/>
              <a:ext cx="0" cy="513600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01" name="Google Shape;101;p9"/>
            <p:cNvCxnSpPr/>
            <p:nvPr/>
          </p:nvCxnSpPr>
          <p:spPr>
            <a:xfrm>
              <a:off x="8506900" y="4180500"/>
              <a:ext cx="6435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02" name="Google Shape;102;p9"/>
            <p:cNvCxnSpPr/>
            <p:nvPr/>
          </p:nvCxnSpPr>
          <p:spPr>
            <a:xfrm>
              <a:off x="-5900" y="963013"/>
              <a:ext cx="6462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03" name="Google Shape;103;p9"/>
          <p:cNvSpPr txBox="1">
            <a:spLocks noGrp="1"/>
          </p:cNvSpPr>
          <p:nvPr>
            <p:ph type="title"/>
          </p:nvPr>
        </p:nvSpPr>
        <p:spPr>
          <a:xfrm>
            <a:off x="1119450" y="1490388"/>
            <a:ext cx="6905100" cy="1035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6500"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9"/>
          <p:cNvSpPr txBox="1">
            <a:spLocks noGrp="1"/>
          </p:cNvSpPr>
          <p:nvPr>
            <p:ph type="subTitle" idx="1"/>
          </p:nvPr>
        </p:nvSpPr>
        <p:spPr>
          <a:xfrm>
            <a:off x="1119450" y="2560623"/>
            <a:ext cx="6905100" cy="91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9"/>
          <p:cNvSpPr/>
          <p:nvPr/>
        </p:nvSpPr>
        <p:spPr>
          <a:xfrm>
            <a:off x="205900" y="4796238"/>
            <a:ext cx="185100" cy="185100"/>
          </a:xfrm>
          <a:prstGeom prst="bracePair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9"/>
          <p:cNvSpPr/>
          <p:nvPr/>
        </p:nvSpPr>
        <p:spPr>
          <a:xfrm>
            <a:off x="205900" y="162163"/>
            <a:ext cx="185100" cy="185100"/>
          </a:xfrm>
          <a:prstGeom prst="bracePair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9"/>
          <p:cNvSpPr/>
          <p:nvPr/>
        </p:nvSpPr>
        <p:spPr>
          <a:xfrm>
            <a:off x="8753000" y="4796238"/>
            <a:ext cx="185100" cy="185100"/>
          </a:xfrm>
          <a:prstGeom prst="bracePair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9"/>
          <p:cNvSpPr/>
          <p:nvPr/>
        </p:nvSpPr>
        <p:spPr>
          <a:xfrm>
            <a:off x="8753000" y="162163"/>
            <a:ext cx="185100" cy="185100"/>
          </a:xfrm>
          <a:prstGeom prst="bracePair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rgbClr val="FFFFFF"/>
        </a:solidFill>
        <a:effectLst/>
      </p:bgPr>
    </p:bg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9"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27"/>
          <p:cNvSpPr/>
          <p:nvPr/>
        </p:nvSpPr>
        <p:spPr>
          <a:xfrm>
            <a:off x="205900" y="4414313"/>
            <a:ext cx="185100" cy="185100"/>
          </a:xfrm>
          <a:prstGeom prst="bracePair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9" name="Google Shape;359;p27"/>
          <p:cNvSpPr/>
          <p:nvPr/>
        </p:nvSpPr>
        <p:spPr>
          <a:xfrm>
            <a:off x="8743125" y="4414313"/>
            <a:ext cx="185100" cy="185100"/>
          </a:xfrm>
          <a:prstGeom prst="bracePair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60" name="Google Shape;360;p27"/>
          <p:cNvGrpSpPr/>
          <p:nvPr/>
        </p:nvGrpSpPr>
        <p:grpSpPr>
          <a:xfrm>
            <a:off x="-8650" y="50"/>
            <a:ext cx="9163850" cy="5136000"/>
            <a:chOff x="-8650" y="50"/>
            <a:chExt cx="9163850" cy="5136000"/>
          </a:xfrm>
        </p:grpSpPr>
        <p:cxnSp>
          <p:nvCxnSpPr>
            <p:cNvPr id="361" name="Google Shape;361;p27"/>
            <p:cNvCxnSpPr/>
            <p:nvPr/>
          </p:nvCxnSpPr>
          <p:spPr>
            <a:xfrm>
              <a:off x="-5900" y="310598"/>
              <a:ext cx="91611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62" name="Google Shape;362;p27"/>
            <p:cNvCxnSpPr/>
            <p:nvPr/>
          </p:nvCxnSpPr>
          <p:spPr>
            <a:xfrm>
              <a:off x="-8650" y="4828239"/>
              <a:ext cx="91611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63" name="Google Shape;363;p27"/>
            <p:cNvCxnSpPr/>
            <p:nvPr/>
          </p:nvCxnSpPr>
          <p:spPr>
            <a:xfrm rot="10800000">
              <a:off x="636789" y="50"/>
              <a:ext cx="0" cy="513600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64" name="Google Shape;364;p27"/>
            <p:cNvCxnSpPr/>
            <p:nvPr/>
          </p:nvCxnSpPr>
          <p:spPr>
            <a:xfrm rot="10800000">
              <a:off x="8507211" y="50"/>
              <a:ext cx="0" cy="513600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65" name="Google Shape;365;p27"/>
            <p:cNvCxnSpPr/>
            <p:nvPr/>
          </p:nvCxnSpPr>
          <p:spPr>
            <a:xfrm>
              <a:off x="8506900" y="4180500"/>
              <a:ext cx="6435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66" name="Google Shape;366;p27"/>
            <p:cNvCxnSpPr/>
            <p:nvPr/>
          </p:nvCxnSpPr>
          <p:spPr>
            <a:xfrm>
              <a:off x="-5900" y="4180488"/>
              <a:ext cx="6462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9_1"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" name="Google Shape;368;p28"/>
          <p:cNvGrpSpPr/>
          <p:nvPr/>
        </p:nvGrpSpPr>
        <p:grpSpPr>
          <a:xfrm>
            <a:off x="-8650" y="50"/>
            <a:ext cx="9163850" cy="5136000"/>
            <a:chOff x="-8650" y="50"/>
            <a:chExt cx="9163850" cy="5136000"/>
          </a:xfrm>
        </p:grpSpPr>
        <p:cxnSp>
          <p:nvCxnSpPr>
            <p:cNvPr id="369" name="Google Shape;369;p28"/>
            <p:cNvCxnSpPr/>
            <p:nvPr/>
          </p:nvCxnSpPr>
          <p:spPr>
            <a:xfrm>
              <a:off x="-5900" y="539198"/>
              <a:ext cx="91611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70" name="Google Shape;370;p28"/>
            <p:cNvCxnSpPr/>
            <p:nvPr/>
          </p:nvCxnSpPr>
          <p:spPr>
            <a:xfrm>
              <a:off x="-8650" y="4599639"/>
              <a:ext cx="91611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71" name="Google Shape;371;p28"/>
            <p:cNvCxnSpPr/>
            <p:nvPr/>
          </p:nvCxnSpPr>
          <p:spPr>
            <a:xfrm rot="10800000">
              <a:off x="636789" y="50"/>
              <a:ext cx="0" cy="513600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72" name="Google Shape;372;p28"/>
            <p:cNvCxnSpPr/>
            <p:nvPr/>
          </p:nvCxnSpPr>
          <p:spPr>
            <a:xfrm rot="10800000">
              <a:off x="8507211" y="50"/>
              <a:ext cx="0" cy="513600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73" name="Google Shape;373;p28"/>
            <p:cNvCxnSpPr/>
            <p:nvPr/>
          </p:nvCxnSpPr>
          <p:spPr>
            <a:xfrm>
              <a:off x="8506900" y="4180500"/>
              <a:ext cx="6435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74" name="Google Shape;374;p28"/>
            <p:cNvCxnSpPr/>
            <p:nvPr/>
          </p:nvCxnSpPr>
          <p:spPr>
            <a:xfrm>
              <a:off x="-5900" y="963013"/>
              <a:ext cx="6462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375" name="Google Shape;375;p28"/>
          <p:cNvSpPr/>
          <p:nvPr/>
        </p:nvSpPr>
        <p:spPr>
          <a:xfrm>
            <a:off x="205900" y="4796238"/>
            <a:ext cx="185100" cy="185100"/>
          </a:xfrm>
          <a:prstGeom prst="bracePair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6" name="Google Shape;376;p28"/>
          <p:cNvSpPr/>
          <p:nvPr/>
        </p:nvSpPr>
        <p:spPr>
          <a:xfrm>
            <a:off x="205900" y="162163"/>
            <a:ext cx="185100" cy="185100"/>
          </a:xfrm>
          <a:prstGeom prst="bracePair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7" name="Google Shape;377;p28"/>
          <p:cNvSpPr/>
          <p:nvPr/>
        </p:nvSpPr>
        <p:spPr>
          <a:xfrm>
            <a:off x="8753000" y="4796238"/>
            <a:ext cx="185100" cy="185100"/>
          </a:xfrm>
          <a:prstGeom prst="bracePair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8" name="Google Shape;378;p28"/>
          <p:cNvSpPr/>
          <p:nvPr/>
        </p:nvSpPr>
        <p:spPr>
          <a:xfrm>
            <a:off x="8753000" y="162163"/>
            <a:ext cx="185100" cy="185100"/>
          </a:xfrm>
          <a:prstGeom prst="bracePair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dk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7750" y="365760"/>
            <a:ext cx="7708500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layfair Display Medium"/>
              <a:buNone/>
              <a:defRPr sz="3000">
                <a:solidFill>
                  <a:schemeClr val="dk1"/>
                </a:solidFill>
                <a:latin typeface="Playfair Display Medium"/>
                <a:ea typeface="Playfair Display Medium"/>
                <a:cs typeface="Playfair Display Medium"/>
                <a:sym typeface="Playfair Display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nton"/>
              <a:buNone/>
              <a:defRPr sz="35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nton"/>
              <a:buNone/>
              <a:defRPr sz="35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nton"/>
              <a:buNone/>
              <a:defRPr sz="35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nton"/>
              <a:buNone/>
              <a:defRPr sz="35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nton"/>
              <a:buNone/>
              <a:defRPr sz="35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nton"/>
              <a:buNone/>
              <a:defRPr sz="35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nton"/>
              <a:buNone/>
              <a:defRPr sz="35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nton"/>
              <a:buNone/>
              <a:defRPr sz="35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692700" y="1351875"/>
            <a:ext cx="7711800" cy="324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ind"/>
              <a:buChar char="●"/>
              <a:defRPr>
                <a:solidFill>
                  <a:schemeClr val="lt1"/>
                </a:solidFill>
                <a:latin typeface="Hind"/>
                <a:ea typeface="Hind"/>
                <a:cs typeface="Hind"/>
                <a:sym typeface="Hind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ind"/>
              <a:buChar char="○"/>
              <a:defRPr>
                <a:solidFill>
                  <a:schemeClr val="lt1"/>
                </a:solidFill>
                <a:latin typeface="Hind"/>
                <a:ea typeface="Hind"/>
                <a:cs typeface="Hind"/>
                <a:sym typeface="Hind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ind"/>
              <a:buChar char="■"/>
              <a:defRPr>
                <a:solidFill>
                  <a:schemeClr val="lt1"/>
                </a:solidFill>
                <a:latin typeface="Hind"/>
                <a:ea typeface="Hind"/>
                <a:cs typeface="Hind"/>
                <a:sym typeface="Hind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ind"/>
              <a:buChar char="●"/>
              <a:defRPr>
                <a:solidFill>
                  <a:schemeClr val="lt1"/>
                </a:solidFill>
                <a:latin typeface="Hind"/>
                <a:ea typeface="Hind"/>
                <a:cs typeface="Hind"/>
                <a:sym typeface="Hind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ind"/>
              <a:buChar char="○"/>
              <a:defRPr>
                <a:solidFill>
                  <a:schemeClr val="lt1"/>
                </a:solidFill>
                <a:latin typeface="Hind"/>
                <a:ea typeface="Hind"/>
                <a:cs typeface="Hind"/>
                <a:sym typeface="Hind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ind"/>
              <a:buChar char="■"/>
              <a:defRPr>
                <a:solidFill>
                  <a:schemeClr val="lt1"/>
                </a:solidFill>
                <a:latin typeface="Hind"/>
                <a:ea typeface="Hind"/>
                <a:cs typeface="Hind"/>
                <a:sym typeface="Hind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ind"/>
              <a:buChar char="●"/>
              <a:defRPr>
                <a:solidFill>
                  <a:schemeClr val="lt1"/>
                </a:solidFill>
                <a:latin typeface="Hind"/>
                <a:ea typeface="Hind"/>
                <a:cs typeface="Hind"/>
                <a:sym typeface="Hind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ind"/>
              <a:buChar char="○"/>
              <a:defRPr>
                <a:solidFill>
                  <a:schemeClr val="lt1"/>
                </a:solidFill>
                <a:latin typeface="Hind"/>
                <a:ea typeface="Hind"/>
                <a:cs typeface="Hind"/>
                <a:sym typeface="Hind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ind"/>
              <a:buChar char="■"/>
              <a:defRPr>
                <a:solidFill>
                  <a:schemeClr val="lt1"/>
                </a:solidFill>
                <a:latin typeface="Hind"/>
                <a:ea typeface="Hind"/>
                <a:cs typeface="Hind"/>
                <a:sym typeface="Hi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5" r:id="rId3"/>
    <p:sldLayoutId id="2147483658" r:id="rId4"/>
    <p:sldLayoutId id="2147483673" r:id="rId5"/>
    <p:sldLayoutId id="2147483674" r:id="rId6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sis.midocean.ae/public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32"/>
          <p:cNvSpPr txBox="1">
            <a:spLocks noGrp="1"/>
          </p:cNvSpPr>
          <p:nvPr>
            <p:ph type="ctrTitle"/>
          </p:nvPr>
        </p:nvSpPr>
        <p:spPr>
          <a:xfrm>
            <a:off x="1067200" y="1399888"/>
            <a:ext cx="7009800" cy="176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dirty="0"/>
              <a:t>Real-Time Arabic sign language Translation </a:t>
            </a:r>
            <a:endParaRPr sz="3600" dirty="0"/>
          </a:p>
        </p:txBody>
      </p:sp>
      <p:cxnSp>
        <p:nvCxnSpPr>
          <p:cNvPr id="390" name="Google Shape;390;p32"/>
          <p:cNvCxnSpPr/>
          <p:nvPr/>
        </p:nvCxnSpPr>
        <p:spPr>
          <a:xfrm>
            <a:off x="2326500" y="3234163"/>
            <a:ext cx="4491000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91" name="Google Shape;391;p32"/>
          <p:cNvSpPr txBox="1">
            <a:spLocks noGrp="1"/>
          </p:cNvSpPr>
          <p:nvPr>
            <p:ph type="subTitle" idx="1"/>
          </p:nvPr>
        </p:nvSpPr>
        <p:spPr>
          <a:xfrm>
            <a:off x="2160000" y="3587140"/>
            <a:ext cx="48240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indent="0"/>
            <a:r>
              <a:rPr lang="en-GB" dirty="0">
                <a:solidFill>
                  <a:schemeClr val="lt1"/>
                </a:solidFill>
              </a:rPr>
              <a:t>Prepared by: Ahmed Yousef Abdelrahman ID:(</a:t>
            </a:r>
            <a:r>
              <a:rPr lang="en-GB" i="0" u="none" strike="noStrike" dirty="0">
                <a:solidFill>
                  <a:srgbClr val="00AEEF"/>
                </a:solidFill>
                <a:effectLst/>
                <a:latin typeface="Montserrat" pitchFamily="2" charset="77"/>
                <a:hlinkClick r:id="rId3"/>
              </a:rPr>
              <a:t>243001651</a:t>
            </a:r>
            <a:r>
              <a:rPr lang="en-GB" dirty="0">
                <a:solidFill>
                  <a:schemeClr val="lt1"/>
                </a:solidFill>
              </a:rPr>
              <a:t>) </a:t>
            </a:r>
            <a:endParaRPr dirty="0">
              <a:solidFill>
                <a:schemeClr val="lt1"/>
              </a:solidFill>
            </a:endParaRPr>
          </a:p>
        </p:txBody>
      </p:sp>
      <p:sp>
        <p:nvSpPr>
          <p:cNvPr id="392" name="Google Shape;392;p32"/>
          <p:cNvSpPr txBox="1"/>
          <p:nvPr/>
        </p:nvSpPr>
        <p:spPr>
          <a:xfrm>
            <a:off x="4010250" y="54625"/>
            <a:ext cx="11235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2025</a:t>
            </a:r>
            <a:endParaRPr dirty="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sp>
        <p:nvSpPr>
          <p:cNvPr id="2" name="Google Shape;391;p32">
            <a:extLst>
              <a:ext uri="{FF2B5EF4-FFF2-40B4-BE49-F238E27FC236}">
                <a16:creationId xmlns:a16="http://schemas.microsoft.com/office/drawing/2014/main" id="{1A422FF3-CD7D-EBCA-AE4E-FC78E15BE387}"/>
              </a:ext>
            </a:extLst>
          </p:cNvPr>
          <p:cNvSpPr txBox="1">
            <a:spLocks/>
          </p:cNvSpPr>
          <p:nvPr/>
        </p:nvSpPr>
        <p:spPr>
          <a:xfrm>
            <a:off x="2160000" y="4112251"/>
            <a:ext cx="4824000" cy="36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ind"/>
              <a:buNone/>
              <a:defRPr sz="1800" b="0" i="0" u="none" strike="noStrike" cap="none">
                <a:solidFill>
                  <a:srgbClr val="222020"/>
                </a:solidFill>
                <a:latin typeface="Hind"/>
                <a:ea typeface="Hind"/>
                <a:cs typeface="Hind"/>
                <a:sym typeface="Hind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ind"/>
              <a:buNone/>
              <a:defRPr sz="1400" b="0" i="0" u="none" strike="noStrike" cap="none">
                <a:solidFill>
                  <a:schemeClr val="lt1"/>
                </a:solidFill>
                <a:latin typeface="Hind"/>
                <a:ea typeface="Hind"/>
                <a:cs typeface="Hind"/>
                <a:sym typeface="Hind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ind"/>
              <a:buNone/>
              <a:defRPr sz="1400" b="0" i="0" u="none" strike="noStrike" cap="none">
                <a:solidFill>
                  <a:schemeClr val="lt1"/>
                </a:solidFill>
                <a:latin typeface="Hind"/>
                <a:ea typeface="Hind"/>
                <a:cs typeface="Hind"/>
                <a:sym typeface="Hind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ind"/>
              <a:buNone/>
              <a:defRPr sz="1400" b="0" i="0" u="none" strike="noStrike" cap="none">
                <a:solidFill>
                  <a:schemeClr val="lt1"/>
                </a:solidFill>
                <a:latin typeface="Hind"/>
                <a:ea typeface="Hind"/>
                <a:cs typeface="Hind"/>
                <a:sym typeface="Hind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ind"/>
              <a:buNone/>
              <a:defRPr sz="1400" b="0" i="0" u="none" strike="noStrike" cap="none">
                <a:solidFill>
                  <a:schemeClr val="lt1"/>
                </a:solidFill>
                <a:latin typeface="Hind"/>
                <a:ea typeface="Hind"/>
                <a:cs typeface="Hind"/>
                <a:sym typeface="Hind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ind"/>
              <a:buNone/>
              <a:defRPr sz="1400" b="0" i="0" u="none" strike="noStrike" cap="none">
                <a:solidFill>
                  <a:schemeClr val="lt1"/>
                </a:solidFill>
                <a:latin typeface="Hind"/>
                <a:ea typeface="Hind"/>
                <a:cs typeface="Hind"/>
                <a:sym typeface="Hind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ind"/>
              <a:buNone/>
              <a:defRPr sz="1400" b="0" i="0" u="none" strike="noStrike" cap="none">
                <a:solidFill>
                  <a:schemeClr val="lt1"/>
                </a:solidFill>
                <a:latin typeface="Hind"/>
                <a:ea typeface="Hind"/>
                <a:cs typeface="Hind"/>
                <a:sym typeface="Hind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ind"/>
              <a:buNone/>
              <a:defRPr sz="1400" b="0" i="0" u="none" strike="noStrike" cap="none">
                <a:solidFill>
                  <a:schemeClr val="lt1"/>
                </a:solidFill>
                <a:latin typeface="Hind"/>
                <a:ea typeface="Hind"/>
                <a:cs typeface="Hind"/>
                <a:sym typeface="Hind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ind"/>
              <a:buNone/>
              <a:defRPr sz="1400" b="0" i="0" u="none" strike="noStrike" cap="none">
                <a:solidFill>
                  <a:schemeClr val="lt1"/>
                </a:solidFill>
                <a:latin typeface="Hind"/>
                <a:ea typeface="Hind"/>
                <a:cs typeface="Hind"/>
                <a:sym typeface="Hind"/>
              </a:defRPr>
            </a:lvl9pPr>
          </a:lstStyle>
          <a:p>
            <a:pPr marL="0" indent="0"/>
            <a:r>
              <a:rPr lang="en-GB" dirty="0">
                <a:solidFill>
                  <a:schemeClr val="lt1"/>
                </a:solidFill>
              </a:rPr>
              <a:t>Supervisor: Dr </a:t>
            </a:r>
            <a:r>
              <a:rPr lang="en-GB" dirty="0" err="1">
                <a:solidFill>
                  <a:schemeClr val="lt1"/>
                </a:solidFill>
              </a:rPr>
              <a:t>Khalied</a:t>
            </a:r>
            <a:r>
              <a:rPr lang="en-GB" dirty="0">
                <a:solidFill>
                  <a:schemeClr val="lt1"/>
                </a:solidFill>
              </a:rPr>
              <a:t> </a:t>
            </a:r>
            <a:r>
              <a:rPr lang="en-GB" dirty="0" err="1">
                <a:solidFill>
                  <a:schemeClr val="lt1"/>
                </a:solidFill>
              </a:rPr>
              <a:t>Esakf</a:t>
            </a:r>
            <a:endParaRPr lang="en-GB" dirty="0">
              <a:solidFill>
                <a:schemeClr val="lt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951E40-0A6C-1BAF-34A9-908AF896FD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06265" y="2417226"/>
            <a:ext cx="783450" cy="7834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F8CD54D-180C-F7B9-4E5B-664D903E15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9988" y="570675"/>
            <a:ext cx="1345721" cy="61848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F2E2F2F-FAB6-65F9-EDA0-E79B76CB82A0}"/>
              </a:ext>
            </a:extLst>
          </p:cNvPr>
          <p:cNvSpPr txBox="1"/>
          <p:nvPr/>
        </p:nvSpPr>
        <p:spPr>
          <a:xfrm>
            <a:off x="5470901" y="570675"/>
            <a:ext cx="345806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Midocean University</a:t>
            </a:r>
            <a:b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</a:t>
            </a: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Informatics College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Master of Artificial Intelligence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35"/>
          <p:cNvSpPr txBox="1">
            <a:spLocks noGrp="1"/>
          </p:cNvSpPr>
          <p:nvPr>
            <p:ph type="title"/>
          </p:nvPr>
        </p:nvSpPr>
        <p:spPr>
          <a:xfrm>
            <a:off x="2774197" y="457201"/>
            <a:ext cx="3407873" cy="69741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dirty="0"/>
              <a:t>Introduction</a:t>
            </a:r>
            <a:endParaRPr sz="3600" dirty="0"/>
          </a:p>
        </p:txBody>
      </p:sp>
      <p:sp>
        <p:nvSpPr>
          <p:cNvPr id="432" name="Google Shape;432;p35"/>
          <p:cNvSpPr txBox="1">
            <a:spLocks noGrp="1"/>
          </p:cNvSpPr>
          <p:nvPr>
            <p:ph type="subTitle" idx="1"/>
          </p:nvPr>
        </p:nvSpPr>
        <p:spPr>
          <a:xfrm>
            <a:off x="612648" y="1307601"/>
            <a:ext cx="7863840" cy="324610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Sign language is the primary communication method for the deaf and hard-of-hearing community.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This community faces major challenges in integrating with society due to language barriers.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The project aims to facilitate communication by developing an intelligent system that translates Arabic Sign Language into text automatically.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This project helps make communication easier and supports social inclusion.</a:t>
            </a:r>
          </a:p>
        </p:txBody>
      </p:sp>
      <p:cxnSp>
        <p:nvCxnSpPr>
          <p:cNvPr id="433" name="Google Shape;433;p35"/>
          <p:cNvCxnSpPr/>
          <p:nvPr/>
        </p:nvCxnSpPr>
        <p:spPr>
          <a:xfrm>
            <a:off x="2232633" y="1154614"/>
            <a:ext cx="4491000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35"/>
          <p:cNvSpPr txBox="1">
            <a:spLocks noGrp="1"/>
          </p:cNvSpPr>
          <p:nvPr>
            <p:ph type="title"/>
          </p:nvPr>
        </p:nvSpPr>
        <p:spPr>
          <a:xfrm>
            <a:off x="2381649" y="468814"/>
            <a:ext cx="4325838" cy="69741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dirty="0"/>
              <a:t>Problem Statement</a:t>
            </a:r>
          </a:p>
        </p:txBody>
      </p:sp>
      <p:sp>
        <p:nvSpPr>
          <p:cNvPr id="432" name="Google Shape;432;p35"/>
          <p:cNvSpPr txBox="1">
            <a:spLocks noGrp="1"/>
          </p:cNvSpPr>
          <p:nvPr>
            <p:ph type="subTitle" idx="1"/>
          </p:nvPr>
        </p:nvSpPr>
        <p:spPr>
          <a:xfrm>
            <a:off x="612648" y="1645922"/>
            <a:ext cx="7863840" cy="29077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Most research focuses on global sign languages such as ASL or BSL, while Arabic Sign Language remains underexplored.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Available solutions do not fully meet users’ needs(for Arabic sign 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There is a clear gap in developing efficient systems that can be used daily by the deaf and hard-of-hearing community for direct communication</a:t>
            </a:r>
          </a:p>
        </p:txBody>
      </p:sp>
      <p:cxnSp>
        <p:nvCxnSpPr>
          <p:cNvPr id="433" name="Google Shape;433;p35"/>
          <p:cNvCxnSpPr/>
          <p:nvPr/>
        </p:nvCxnSpPr>
        <p:spPr>
          <a:xfrm>
            <a:off x="2232633" y="1154614"/>
            <a:ext cx="4491000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8923105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35"/>
          <p:cNvSpPr txBox="1">
            <a:spLocks noGrp="1"/>
          </p:cNvSpPr>
          <p:nvPr>
            <p:ph type="title"/>
          </p:nvPr>
        </p:nvSpPr>
        <p:spPr>
          <a:xfrm>
            <a:off x="2381649" y="468814"/>
            <a:ext cx="4325838" cy="69741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dirty="0"/>
              <a:t>Objective </a:t>
            </a:r>
          </a:p>
        </p:txBody>
      </p:sp>
      <p:sp>
        <p:nvSpPr>
          <p:cNvPr id="432" name="Google Shape;432;p35"/>
          <p:cNvSpPr txBox="1">
            <a:spLocks noGrp="1"/>
          </p:cNvSpPr>
          <p:nvPr>
            <p:ph type="subTitle" idx="1"/>
          </p:nvPr>
        </p:nvSpPr>
        <p:spPr>
          <a:xfrm>
            <a:off x="612648" y="1166227"/>
            <a:ext cx="7754112" cy="338747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39700" indent="0" algn="l"/>
            <a:endParaRPr lang="en-GB" dirty="0">
              <a:solidFill>
                <a:schemeClr val="tx1"/>
              </a:solidFill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</a:rPr>
              <a:t>Develop a real-time Arabic Sign Language recognition system using deep learning techniques.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</a:rPr>
              <a:t>Use MobileNetV2 to get important features from images.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</a:rPr>
              <a:t>Integrate LSTM to process sequences of signs and convert them into text.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</a:rPr>
              <a:t>Improve model accuracy using techniques such as Data Augmentation.</a:t>
            </a:r>
          </a:p>
        </p:txBody>
      </p:sp>
      <p:cxnSp>
        <p:nvCxnSpPr>
          <p:cNvPr id="433" name="Google Shape;433;p35"/>
          <p:cNvCxnSpPr/>
          <p:nvPr/>
        </p:nvCxnSpPr>
        <p:spPr>
          <a:xfrm>
            <a:off x="2232633" y="1154614"/>
            <a:ext cx="4491000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999870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35"/>
          <p:cNvSpPr txBox="1">
            <a:spLocks noGrp="1"/>
          </p:cNvSpPr>
          <p:nvPr>
            <p:ph type="title"/>
          </p:nvPr>
        </p:nvSpPr>
        <p:spPr>
          <a:xfrm>
            <a:off x="1387098" y="468814"/>
            <a:ext cx="5320389" cy="69741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GB" sz="2800" dirty="0"/>
              <a:t>(Methodology / Architecture) </a:t>
            </a:r>
          </a:p>
        </p:txBody>
      </p:sp>
      <p:sp>
        <p:nvSpPr>
          <p:cNvPr id="432" name="Google Shape;432;p35"/>
          <p:cNvSpPr txBox="1">
            <a:spLocks noGrp="1"/>
          </p:cNvSpPr>
          <p:nvPr>
            <p:ph type="subTitle" idx="1"/>
          </p:nvPr>
        </p:nvSpPr>
        <p:spPr>
          <a:xfrm>
            <a:off x="612648" y="1154615"/>
            <a:ext cx="7754112" cy="173970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Input a video containing hand signs.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Split the video into frames.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Use </a:t>
            </a:r>
            <a:r>
              <a:rPr lang="en-GB" b="1" dirty="0">
                <a:solidFill>
                  <a:schemeClr val="tx1"/>
                </a:solidFill>
              </a:rPr>
              <a:t>MobileNetV2</a:t>
            </a:r>
            <a:r>
              <a:rPr lang="en-GB" dirty="0">
                <a:solidFill>
                  <a:schemeClr val="tx1"/>
                </a:solidFill>
              </a:rPr>
              <a:t> to extract features from images.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Feed these features into </a:t>
            </a:r>
            <a:r>
              <a:rPr lang="en-GB" b="1" dirty="0">
                <a:solidFill>
                  <a:schemeClr val="tx1"/>
                </a:solidFill>
              </a:rPr>
              <a:t>LSTM</a:t>
            </a:r>
            <a:r>
              <a:rPr lang="en-GB" dirty="0">
                <a:solidFill>
                  <a:schemeClr val="tx1"/>
                </a:solidFill>
              </a:rPr>
              <a:t> to process the sequence.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Output the result as text .</a:t>
            </a:r>
          </a:p>
          <a:p>
            <a:pPr marL="139700" indent="0" algn="l"/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433" name="Google Shape;433;p35"/>
          <p:cNvCxnSpPr/>
          <p:nvPr/>
        </p:nvCxnSpPr>
        <p:spPr>
          <a:xfrm>
            <a:off x="2232633" y="1154614"/>
            <a:ext cx="4491000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0A907B28-6724-C6DF-480E-0D6E35A830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2620" y="2504247"/>
            <a:ext cx="3780709" cy="2167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6007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35"/>
          <p:cNvSpPr txBox="1">
            <a:spLocks noGrp="1"/>
          </p:cNvSpPr>
          <p:nvPr>
            <p:ph type="title"/>
          </p:nvPr>
        </p:nvSpPr>
        <p:spPr>
          <a:xfrm>
            <a:off x="1387098" y="468814"/>
            <a:ext cx="5320389" cy="69741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GB" sz="2800" dirty="0"/>
              <a:t>Dataset</a:t>
            </a:r>
          </a:p>
        </p:txBody>
      </p:sp>
      <p:sp>
        <p:nvSpPr>
          <p:cNvPr id="432" name="Google Shape;432;p35"/>
          <p:cNvSpPr txBox="1">
            <a:spLocks noGrp="1"/>
          </p:cNvSpPr>
          <p:nvPr>
            <p:ph type="subTitle" idx="1"/>
          </p:nvPr>
        </p:nvSpPr>
        <p:spPr>
          <a:xfrm>
            <a:off x="612648" y="1166228"/>
            <a:ext cx="7754112" cy="350845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Dataset Source: </a:t>
            </a:r>
            <a:r>
              <a:rPr lang="en-GB" b="1" dirty="0">
                <a:solidFill>
                  <a:schemeClr val="tx1"/>
                </a:solidFill>
              </a:rPr>
              <a:t>KArSL-502</a:t>
            </a:r>
            <a:r>
              <a:rPr lang="en-GB" dirty="0">
                <a:solidFill>
                  <a:schemeClr val="tx1"/>
                </a:solidFill>
              </a:rPr>
              <a:t> from Kaggle.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Total number of classes: </a:t>
            </a:r>
            <a:r>
              <a:rPr lang="en-GB" b="1" dirty="0">
                <a:solidFill>
                  <a:schemeClr val="tx1"/>
                </a:solidFill>
              </a:rPr>
              <a:t>502 classes</a:t>
            </a:r>
            <a:r>
              <a:rPr lang="en-GB" dirty="0">
                <a:solidFill>
                  <a:schemeClr val="tx1"/>
                </a:solidFill>
              </a:rPr>
              <a:t>.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Only </a:t>
            </a:r>
            <a:r>
              <a:rPr lang="en-GB" b="1" dirty="0">
                <a:solidFill>
                  <a:schemeClr val="tx1"/>
                </a:solidFill>
              </a:rPr>
              <a:t>23 classes</a:t>
            </a:r>
            <a:r>
              <a:rPr lang="en-GB" dirty="0">
                <a:solidFill>
                  <a:schemeClr val="tx1"/>
                </a:solidFill>
              </a:rPr>
              <a:t> were used for actual training due to limitations (training time / data size).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Each class contains </a:t>
            </a:r>
            <a:r>
              <a:rPr lang="en-GB" b="1" dirty="0">
                <a:solidFill>
                  <a:schemeClr val="tx1"/>
                </a:solidFill>
              </a:rPr>
              <a:t>sequences of images</a:t>
            </a:r>
            <a:r>
              <a:rPr lang="en-GB" dirty="0">
                <a:solidFill>
                  <a:schemeClr val="tx1"/>
                </a:solidFill>
              </a:rPr>
              <a:t> representing Arabic Sign Language gestures.</a:t>
            </a:r>
          </a:p>
          <a:p>
            <a:pPr marL="139700" indent="0" algn="l"/>
            <a:endParaRPr lang="en-GB" dirty="0">
              <a:solidFill>
                <a:schemeClr val="tx1"/>
              </a:solidFill>
            </a:endParaRPr>
          </a:p>
          <a:p>
            <a:pPr marL="139700" indent="0" algn="l"/>
            <a:r>
              <a:rPr lang="en-GB" dirty="0">
                <a:solidFill>
                  <a:schemeClr val="tx1"/>
                </a:solidFill>
              </a:rPr>
              <a:t>			Dataset examples:</a:t>
            </a:r>
          </a:p>
        </p:txBody>
      </p:sp>
      <p:cxnSp>
        <p:nvCxnSpPr>
          <p:cNvPr id="433" name="Google Shape;433;p35"/>
          <p:cNvCxnSpPr/>
          <p:nvPr/>
        </p:nvCxnSpPr>
        <p:spPr>
          <a:xfrm>
            <a:off x="2232633" y="1154614"/>
            <a:ext cx="4491000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389C08B4-680B-144B-D767-78FC88943A8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9557" y="2943706"/>
            <a:ext cx="2857203" cy="1557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1106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35"/>
          <p:cNvSpPr txBox="1">
            <a:spLocks noGrp="1"/>
          </p:cNvSpPr>
          <p:nvPr>
            <p:ph type="title"/>
          </p:nvPr>
        </p:nvSpPr>
        <p:spPr>
          <a:xfrm>
            <a:off x="1387098" y="468814"/>
            <a:ext cx="5320389" cy="69741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GB" sz="2800" dirty="0"/>
              <a:t>Pre-processing</a:t>
            </a:r>
          </a:p>
        </p:txBody>
      </p:sp>
      <p:sp>
        <p:nvSpPr>
          <p:cNvPr id="432" name="Google Shape;432;p35"/>
          <p:cNvSpPr txBox="1">
            <a:spLocks noGrp="1"/>
          </p:cNvSpPr>
          <p:nvPr>
            <p:ph type="subTitle" idx="1"/>
          </p:nvPr>
        </p:nvSpPr>
        <p:spPr>
          <a:xfrm>
            <a:off x="612648" y="1166228"/>
            <a:ext cx="7754112" cy="350845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</a:rPr>
              <a:t>Resize: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sz="1400" dirty="0">
                <a:solidFill>
                  <a:schemeClr val="tx1"/>
                </a:solidFill>
              </a:rPr>
              <a:t>All images were resized to a fixed dimension (e.g., ‎224×224‎) to meet the model requirements.</a:t>
            </a:r>
          </a:p>
          <a:p>
            <a:pPr marL="139700" indent="0" algn="l"/>
            <a:r>
              <a:rPr lang="en-GB" dirty="0">
                <a:solidFill>
                  <a:schemeClr val="tx1"/>
                </a:solidFill>
              </a:rPr>
              <a:t> </a:t>
            </a:r>
          </a:p>
          <a:p>
            <a:pPr marL="596900" lvl="1" indent="0" algn="l"/>
            <a:endParaRPr lang="en-GB" dirty="0">
              <a:solidFill>
                <a:schemeClr val="tx1"/>
              </a:solidFill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</a:rPr>
              <a:t>Data Augmentation</a:t>
            </a:r>
            <a:r>
              <a:rPr lang="en-GB" dirty="0">
                <a:solidFill>
                  <a:schemeClr val="tx1"/>
                </a:solidFill>
              </a:rPr>
              <a:t>:</a:t>
            </a:r>
          </a:p>
          <a:p>
            <a:pPr marL="596900" lvl="1" indent="0" algn="l"/>
            <a:r>
              <a:rPr lang="en-GB" dirty="0">
                <a:solidFill>
                  <a:schemeClr val="tx1"/>
                </a:solidFill>
              </a:rPr>
              <a:t>Applied techniques such as rotation, flipping, and scaling to increase dataset diversity and enhance model generalization.</a:t>
            </a:r>
          </a:p>
          <a:p>
            <a:pPr marL="139700" indent="0" algn="l"/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433" name="Google Shape;433;p35"/>
          <p:cNvCxnSpPr/>
          <p:nvPr/>
        </p:nvCxnSpPr>
        <p:spPr>
          <a:xfrm>
            <a:off x="2232633" y="1154614"/>
            <a:ext cx="4491000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7249339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35"/>
          <p:cNvSpPr txBox="1">
            <a:spLocks noGrp="1"/>
          </p:cNvSpPr>
          <p:nvPr>
            <p:ph type="title"/>
          </p:nvPr>
        </p:nvSpPr>
        <p:spPr>
          <a:xfrm>
            <a:off x="1387098" y="468814"/>
            <a:ext cx="5320389" cy="69741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GB" sz="2800" dirty="0"/>
              <a:t>Model</a:t>
            </a:r>
          </a:p>
        </p:txBody>
      </p:sp>
      <p:sp>
        <p:nvSpPr>
          <p:cNvPr id="432" name="Google Shape;432;p35"/>
          <p:cNvSpPr txBox="1">
            <a:spLocks noGrp="1"/>
          </p:cNvSpPr>
          <p:nvPr>
            <p:ph type="subTitle" idx="1"/>
          </p:nvPr>
        </p:nvSpPr>
        <p:spPr>
          <a:xfrm>
            <a:off x="612648" y="1720312"/>
            <a:ext cx="7754112" cy="295437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MobileNetV2 for feature extraction</a:t>
            </a:r>
            <a:r>
              <a:rPr lang="en-GB" b="1" dirty="0">
                <a:solidFill>
                  <a:schemeClr val="tx1"/>
                </a:solidFill>
              </a:rPr>
              <a:t>.</a:t>
            </a:r>
            <a:br>
              <a:rPr lang="en-GB" dirty="0">
                <a:solidFill>
                  <a:schemeClr val="tx1"/>
                </a:solidFill>
              </a:rPr>
            </a:br>
            <a:endParaRPr lang="en-GB" dirty="0">
              <a:solidFill>
                <a:schemeClr val="tx1"/>
              </a:solidFill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LSTM for sequence processing.</a:t>
            </a:r>
            <a:endParaRPr lang="en-GB" b="1" dirty="0">
              <a:solidFill>
                <a:schemeClr val="tx1"/>
              </a:solidFill>
            </a:endParaRPr>
          </a:p>
          <a:p>
            <a:pPr marL="596900" lvl="1" indent="0" algn="l"/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433" name="Google Shape;433;p35"/>
          <p:cNvCxnSpPr/>
          <p:nvPr/>
        </p:nvCxnSpPr>
        <p:spPr>
          <a:xfrm>
            <a:off x="2232633" y="1154614"/>
            <a:ext cx="4491000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26732657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35"/>
          <p:cNvSpPr txBox="1">
            <a:spLocks noGrp="1"/>
          </p:cNvSpPr>
          <p:nvPr>
            <p:ph type="title"/>
          </p:nvPr>
        </p:nvSpPr>
        <p:spPr>
          <a:xfrm>
            <a:off x="1387098" y="468814"/>
            <a:ext cx="5320389" cy="69741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GB" sz="2800" dirty="0"/>
              <a:t>Experiments</a:t>
            </a:r>
            <a:endParaRPr lang="en-GB" sz="7200" dirty="0"/>
          </a:p>
        </p:txBody>
      </p:sp>
      <p:sp>
        <p:nvSpPr>
          <p:cNvPr id="432" name="Google Shape;432;p35"/>
          <p:cNvSpPr txBox="1">
            <a:spLocks noGrp="1"/>
          </p:cNvSpPr>
          <p:nvPr>
            <p:ph type="subTitle" idx="1"/>
          </p:nvPr>
        </p:nvSpPr>
        <p:spPr>
          <a:xfrm>
            <a:off x="612648" y="1464591"/>
            <a:ext cx="7754112" cy="21620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Training setup: 20 Epochs, Batch Size = 8, Adam Optimizer, number of sequences 32</a:t>
            </a:r>
            <a:br>
              <a:rPr lang="en-GB" dirty="0">
                <a:solidFill>
                  <a:schemeClr val="tx1"/>
                </a:solidFill>
              </a:rPr>
            </a:br>
            <a:endParaRPr lang="en-GB" dirty="0">
              <a:solidFill>
                <a:schemeClr val="tx1"/>
              </a:solidFill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Environment: Google </a:t>
            </a:r>
            <a:r>
              <a:rPr lang="en-GB" dirty="0" err="1">
                <a:solidFill>
                  <a:schemeClr val="tx1"/>
                </a:solidFill>
              </a:rPr>
              <a:t>Colab</a:t>
            </a:r>
            <a:r>
              <a:rPr lang="en-GB" dirty="0">
                <a:solidFill>
                  <a:schemeClr val="tx1"/>
                </a:solidFill>
              </a:rPr>
              <a:t>, GPU(L4 GPU).</a:t>
            </a:r>
            <a:endParaRPr lang="en-GB" b="1" dirty="0">
              <a:solidFill>
                <a:schemeClr val="tx1"/>
              </a:solidFill>
            </a:endParaRPr>
          </a:p>
        </p:txBody>
      </p:sp>
      <p:cxnSp>
        <p:nvCxnSpPr>
          <p:cNvPr id="433" name="Google Shape;433;p35"/>
          <p:cNvCxnSpPr/>
          <p:nvPr/>
        </p:nvCxnSpPr>
        <p:spPr>
          <a:xfrm>
            <a:off x="2232633" y="1154614"/>
            <a:ext cx="4491000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20000117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35"/>
          <p:cNvSpPr txBox="1">
            <a:spLocks noGrp="1"/>
          </p:cNvSpPr>
          <p:nvPr>
            <p:ph type="title"/>
          </p:nvPr>
        </p:nvSpPr>
        <p:spPr>
          <a:xfrm>
            <a:off x="1387098" y="468814"/>
            <a:ext cx="5320389" cy="69741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GB" sz="2800" dirty="0"/>
              <a:t>Results</a:t>
            </a:r>
            <a:endParaRPr lang="en-GB" sz="7200" dirty="0"/>
          </a:p>
        </p:txBody>
      </p:sp>
      <p:sp>
        <p:nvSpPr>
          <p:cNvPr id="432" name="Google Shape;432;p35"/>
          <p:cNvSpPr txBox="1">
            <a:spLocks noGrp="1"/>
          </p:cNvSpPr>
          <p:nvPr>
            <p:ph type="subTitle" idx="1"/>
          </p:nvPr>
        </p:nvSpPr>
        <p:spPr>
          <a:xfrm>
            <a:off x="612648" y="1166228"/>
            <a:ext cx="7754112" cy="350845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Accuracy.(97 %)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Comparison with previous studies.</a:t>
            </a:r>
          </a:p>
          <a:p>
            <a:pPr marL="139700" indent="0" algn="l"/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433" name="Google Shape;433;p35"/>
          <p:cNvCxnSpPr/>
          <p:nvPr/>
        </p:nvCxnSpPr>
        <p:spPr>
          <a:xfrm>
            <a:off x="2232633" y="1154614"/>
            <a:ext cx="4491000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823EE39-AE52-87E7-8A47-729870FE3E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3350850"/>
              </p:ext>
            </p:extLst>
          </p:nvPr>
        </p:nvGraphicFramePr>
        <p:xfrm>
          <a:off x="945397" y="2100020"/>
          <a:ext cx="7183470" cy="2324747"/>
        </p:xfrm>
        <a:graphic>
          <a:graphicData uri="http://schemas.openxmlformats.org/drawingml/2006/table">
            <a:tbl>
              <a:tblPr firstRow="1" firstCol="1" bandRow="1">
                <a:tableStyleId>{3F90684A-B5D9-4955-A891-3C3F7977E08E}</a:tableStyleId>
              </a:tblPr>
              <a:tblGrid>
                <a:gridCol w="1197245">
                  <a:extLst>
                    <a:ext uri="{9D8B030D-6E8A-4147-A177-3AD203B41FA5}">
                      <a16:colId xmlns:a16="http://schemas.microsoft.com/office/drawing/2014/main" val="2796018875"/>
                    </a:ext>
                  </a:extLst>
                </a:gridCol>
                <a:gridCol w="1197245">
                  <a:extLst>
                    <a:ext uri="{9D8B030D-6E8A-4147-A177-3AD203B41FA5}">
                      <a16:colId xmlns:a16="http://schemas.microsoft.com/office/drawing/2014/main" val="2777458045"/>
                    </a:ext>
                  </a:extLst>
                </a:gridCol>
                <a:gridCol w="1197245">
                  <a:extLst>
                    <a:ext uri="{9D8B030D-6E8A-4147-A177-3AD203B41FA5}">
                      <a16:colId xmlns:a16="http://schemas.microsoft.com/office/drawing/2014/main" val="1531324925"/>
                    </a:ext>
                  </a:extLst>
                </a:gridCol>
                <a:gridCol w="1197245">
                  <a:extLst>
                    <a:ext uri="{9D8B030D-6E8A-4147-A177-3AD203B41FA5}">
                      <a16:colId xmlns:a16="http://schemas.microsoft.com/office/drawing/2014/main" val="2013104569"/>
                    </a:ext>
                  </a:extLst>
                </a:gridCol>
                <a:gridCol w="1197245">
                  <a:extLst>
                    <a:ext uri="{9D8B030D-6E8A-4147-A177-3AD203B41FA5}">
                      <a16:colId xmlns:a16="http://schemas.microsoft.com/office/drawing/2014/main" val="3152420728"/>
                    </a:ext>
                  </a:extLst>
                </a:gridCol>
                <a:gridCol w="1197245">
                  <a:extLst>
                    <a:ext uri="{9D8B030D-6E8A-4147-A177-3AD203B41FA5}">
                      <a16:colId xmlns:a16="http://schemas.microsoft.com/office/drawing/2014/main" val="1786896356"/>
                    </a:ext>
                  </a:extLst>
                </a:gridCol>
              </a:tblGrid>
              <a:tr h="9050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Paper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Architecture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Dataset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Target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Accuracy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Key Contribution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extLst>
                  <a:ext uri="{0D108BD9-81ED-4DB2-BD59-A6C34878D82A}">
                    <a16:rowId xmlns:a16="http://schemas.microsoft.com/office/drawing/2014/main" val="1146669071"/>
                  </a:ext>
                </a:extLst>
              </a:tr>
              <a:tr h="38295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500">
                          <a:effectLst/>
                        </a:rPr>
                        <a:t>A Real-Time Arabic Sign Language Alphabets (ArSLA) Recognition Model Using Deep Learning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AlexNet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ArSLA dataset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Alphabet recognition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94.81%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Real-time ArSLA recognition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extLst>
                  <a:ext uri="{0D108BD9-81ED-4DB2-BD59-A6C34878D82A}">
                    <a16:rowId xmlns:a16="http://schemas.microsoft.com/office/drawing/2014/main" val="2903859138"/>
                  </a:ext>
                </a:extLst>
              </a:tr>
              <a:tr h="3194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Signer-Independent Arabic Sign Language Recognition Using Deep Learning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MobileNetV2-LSTM-SelfMLP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Raw &amp; segmented videos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Signer-independent gestures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87.69%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Region-based segmentation + SelfMLP for generalization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extLst>
                  <a:ext uri="{0D108BD9-81ED-4DB2-BD59-A6C34878D82A}">
                    <a16:rowId xmlns:a16="http://schemas.microsoft.com/office/drawing/2014/main" val="1267654990"/>
                  </a:ext>
                </a:extLst>
              </a:tr>
              <a:tr h="38295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500">
                          <a:effectLst/>
                        </a:rPr>
                        <a:t>An Automatic Arabic Sign Language Recognition System Based on Deep CNN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Deep CNN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50,000 images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ArSL gestures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97.6%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Large dataset &amp; hyperparameter optimization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extLst>
                  <a:ext uri="{0D108BD9-81ED-4DB2-BD59-A6C34878D82A}">
                    <a16:rowId xmlns:a16="http://schemas.microsoft.com/office/drawing/2014/main" val="3217923414"/>
                  </a:ext>
                </a:extLst>
              </a:tr>
              <a:tr h="38295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500">
                          <a:effectLst/>
                        </a:rPr>
                        <a:t>An Automatic Arabic Sign Language Recognition System Based on Deep CNN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CNN-LSTM-SelfMLP (Transfer Learning)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Raw &amp; segmented videos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Gesture recognition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~88-90%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Transfer learning + region-based segmentation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extLst>
                  <a:ext uri="{0D108BD9-81ED-4DB2-BD59-A6C34878D82A}">
                    <a16:rowId xmlns:a16="http://schemas.microsoft.com/office/drawing/2014/main" val="2108557025"/>
                  </a:ext>
                </a:extLst>
              </a:tr>
              <a:tr h="44646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500">
                          <a:effectLst/>
                        </a:rPr>
                        <a:t>A Comparative Study Using 2D CNN and Transfer Learning to Detect and Classify Arabic-Script-Based Sign Language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CNN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dataset of 54,049 images across 32 Arabic sign alphabet classes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Gesture recognition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94 %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 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extLst>
                  <a:ext uri="{0D108BD9-81ED-4DB2-BD59-A6C34878D82A}">
                    <a16:rowId xmlns:a16="http://schemas.microsoft.com/office/drawing/2014/main" val="1136505202"/>
                  </a:ext>
                </a:extLst>
              </a:tr>
              <a:tr h="3194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Arabic Sign Language Recognition using Lightweight CNN-based Architecture 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EfficientNet-Lite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 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 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GB" sz="500">
                          <a:effectLst/>
                        </a:rPr>
                        <a:t>94&amp;</a:t>
                      </a:r>
                      <a:endParaRPr lang="en-GB" sz="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GB" sz="500" dirty="0">
                          <a:effectLst/>
                        </a:rPr>
                        <a:t> </a:t>
                      </a:r>
                      <a:endParaRPr lang="en-GB" sz="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363" marR="4363" marT="4363" marB="4363" anchor="ctr"/>
                </a:tc>
                <a:extLst>
                  <a:ext uri="{0D108BD9-81ED-4DB2-BD59-A6C34878D82A}">
                    <a16:rowId xmlns:a16="http://schemas.microsoft.com/office/drawing/2014/main" val="20987762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52714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35"/>
          <p:cNvSpPr txBox="1">
            <a:spLocks noGrp="1"/>
          </p:cNvSpPr>
          <p:nvPr>
            <p:ph type="title"/>
          </p:nvPr>
        </p:nvSpPr>
        <p:spPr>
          <a:xfrm>
            <a:off x="1387098" y="468814"/>
            <a:ext cx="5320389" cy="69741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GB" sz="3200" dirty="0">
                <a:solidFill>
                  <a:schemeClr val="tx1"/>
                </a:solidFill>
              </a:rPr>
              <a:t>Conclusion</a:t>
            </a:r>
            <a:endParaRPr lang="en-GB" sz="34400" dirty="0">
              <a:solidFill>
                <a:schemeClr val="tx1"/>
              </a:solidFill>
            </a:endParaRPr>
          </a:p>
        </p:txBody>
      </p:sp>
      <p:sp>
        <p:nvSpPr>
          <p:cNvPr id="432" name="Google Shape;432;p35"/>
          <p:cNvSpPr txBox="1">
            <a:spLocks noGrp="1"/>
          </p:cNvSpPr>
          <p:nvPr>
            <p:ph type="subTitle" idx="1"/>
          </p:nvPr>
        </p:nvSpPr>
        <p:spPr>
          <a:xfrm>
            <a:off x="612648" y="1166228"/>
            <a:ext cx="7754112" cy="350845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A model for Arabic Sign Language recognition was developed using </a:t>
            </a:r>
            <a:r>
              <a:rPr lang="en-GB" b="1" dirty="0">
                <a:solidFill>
                  <a:schemeClr val="tx1"/>
                </a:solidFill>
              </a:rPr>
              <a:t>MobileNetV2 + LSTM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Results showed that the model can recognize selected signs with good accuracy.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The project has practical importance in facilitating communication between the deaf community and society.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dirty="0">
              <a:solidFill>
                <a:schemeClr val="tx1"/>
              </a:solidFill>
            </a:endParaRPr>
          </a:p>
          <a:p>
            <a:pPr marL="139700" indent="0" algn="l"/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433" name="Google Shape;433;p35"/>
          <p:cNvCxnSpPr/>
          <p:nvPr/>
        </p:nvCxnSpPr>
        <p:spPr>
          <a:xfrm>
            <a:off x="2232633" y="1154614"/>
            <a:ext cx="4491000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33593151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35"/>
          <p:cNvSpPr txBox="1">
            <a:spLocks noGrp="1"/>
          </p:cNvSpPr>
          <p:nvPr>
            <p:ph type="title"/>
          </p:nvPr>
        </p:nvSpPr>
        <p:spPr>
          <a:xfrm>
            <a:off x="1387098" y="468814"/>
            <a:ext cx="5320389" cy="69741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GB" sz="2800" dirty="0">
                <a:solidFill>
                  <a:schemeClr val="tx1"/>
                </a:solidFill>
              </a:rPr>
              <a:t>Future Work</a:t>
            </a:r>
          </a:p>
        </p:txBody>
      </p:sp>
      <p:sp>
        <p:nvSpPr>
          <p:cNvPr id="432" name="Google Shape;432;p35"/>
          <p:cNvSpPr txBox="1">
            <a:spLocks noGrp="1"/>
          </p:cNvSpPr>
          <p:nvPr>
            <p:ph type="subTitle" idx="1"/>
          </p:nvPr>
        </p:nvSpPr>
        <p:spPr>
          <a:xfrm>
            <a:off x="612648" y="1166228"/>
            <a:ext cx="7754112" cy="350845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Extend the model to recognize </a:t>
            </a:r>
            <a:r>
              <a:rPr lang="en-GB" b="1" dirty="0">
                <a:solidFill>
                  <a:schemeClr val="tx1"/>
                </a:solidFill>
              </a:rPr>
              <a:t>full sentences</a:t>
            </a:r>
            <a:r>
              <a:rPr lang="en-GB" dirty="0">
                <a:solidFill>
                  <a:schemeClr val="tx1"/>
                </a:solidFill>
              </a:rPr>
              <a:t> instead of individual signs.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Expand the dataset to include </a:t>
            </a:r>
            <a:r>
              <a:rPr lang="en-GB" b="1" dirty="0">
                <a:solidFill>
                  <a:schemeClr val="tx1"/>
                </a:solidFill>
              </a:rPr>
              <a:t>more classes and gestures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Develop a </a:t>
            </a:r>
            <a:r>
              <a:rPr lang="en-GB" b="1" dirty="0">
                <a:solidFill>
                  <a:schemeClr val="tx1"/>
                </a:solidFill>
              </a:rPr>
              <a:t>mobile application</a:t>
            </a:r>
            <a:r>
              <a:rPr lang="en-GB" dirty="0">
                <a:solidFill>
                  <a:schemeClr val="tx1"/>
                </a:solidFill>
              </a:rPr>
              <a:t> for practical system usage.</a:t>
            </a:r>
          </a:p>
          <a:p>
            <a:pPr marL="139700" indent="0" algn="l"/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433" name="Google Shape;433;p35"/>
          <p:cNvCxnSpPr/>
          <p:nvPr/>
        </p:nvCxnSpPr>
        <p:spPr>
          <a:xfrm>
            <a:off x="2232633" y="1154614"/>
            <a:ext cx="4491000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22930993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35"/>
          <p:cNvSpPr txBox="1">
            <a:spLocks noGrp="1"/>
          </p:cNvSpPr>
          <p:nvPr>
            <p:ph type="title"/>
          </p:nvPr>
        </p:nvSpPr>
        <p:spPr>
          <a:xfrm>
            <a:off x="1387098" y="468814"/>
            <a:ext cx="5320389" cy="69741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GB" sz="2800" dirty="0">
                <a:solidFill>
                  <a:schemeClr val="tx1"/>
                </a:solidFill>
              </a:rPr>
              <a:t>Demo </a:t>
            </a:r>
          </a:p>
        </p:txBody>
      </p:sp>
      <p:cxnSp>
        <p:nvCxnSpPr>
          <p:cNvPr id="433" name="Google Shape;433;p35"/>
          <p:cNvCxnSpPr/>
          <p:nvPr/>
        </p:nvCxnSpPr>
        <p:spPr>
          <a:xfrm>
            <a:off x="2232633" y="1154614"/>
            <a:ext cx="4491000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" name="WhatsApp Video 2025-09-07 at 7.10.25 PM">
            <a:hlinkClick r:id="" action="ppaction://media"/>
            <a:extLst>
              <a:ext uri="{FF2B5EF4-FFF2-40B4-BE49-F238E27FC236}">
                <a16:creationId xmlns:a16="http://schemas.microsoft.com/office/drawing/2014/main" id="{D468C330-3FF8-3951-9907-F06844B359F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288268" y="1176067"/>
            <a:ext cx="2084720" cy="314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750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94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35"/>
          <p:cNvSpPr txBox="1">
            <a:spLocks noGrp="1"/>
          </p:cNvSpPr>
          <p:nvPr>
            <p:ph type="title"/>
          </p:nvPr>
        </p:nvSpPr>
        <p:spPr>
          <a:xfrm>
            <a:off x="1387098" y="468814"/>
            <a:ext cx="5320389" cy="69741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GB" sz="2800" dirty="0">
                <a:solidFill>
                  <a:schemeClr val="tx1"/>
                </a:solidFill>
              </a:rPr>
              <a:t>Acknowledgment</a:t>
            </a:r>
          </a:p>
        </p:txBody>
      </p:sp>
      <p:sp>
        <p:nvSpPr>
          <p:cNvPr id="432" name="Google Shape;432;p35"/>
          <p:cNvSpPr txBox="1">
            <a:spLocks noGrp="1"/>
          </p:cNvSpPr>
          <p:nvPr>
            <p:ph type="subTitle" idx="1"/>
          </p:nvPr>
        </p:nvSpPr>
        <p:spPr>
          <a:xfrm>
            <a:off x="930363" y="1840405"/>
            <a:ext cx="7754112" cy="350845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25450" indent="-28575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Special thanks to the project supervisor.(</a:t>
            </a:r>
            <a:r>
              <a:rPr lang="en-GB" dirty="0" err="1">
                <a:solidFill>
                  <a:schemeClr val="tx1"/>
                </a:solidFill>
              </a:rPr>
              <a:t>Dr.khalied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eskaf</a:t>
            </a:r>
            <a:r>
              <a:rPr lang="en-GB" dirty="0">
                <a:solidFill>
                  <a:schemeClr val="tx1"/>
                </a:solidFill>
              </a:rPr>
              <a:t>).</a:t>
            </a:r>
          </a:p>
          <a:p>
            <a:pPr marL="425450" indent="-28575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Thanks to the university and faculty for their support.</a:t>
            </a:r>
          </a:p>
        </p:txBody>
      </p:sp>
      <p:cxnSp>
        <p:nvCxnSpPr>
          <p:cNvPr id="433" name="Google Shape;433;p35"/>
          <p:cNvCxnSpPr/>
          <p:nvPr/>
        </p:nvCxnSpPr>
        <p:spPr>
          <a:xfrm>
            <a:off x="2232633" y="1154614"/>
            <a:ext cx="4491000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2282380663"/>
      </p:ext>
    </p:extLst>
  </p:cSld>
  <p:clrMapOvr>
    <a:masterClrMapping/>
  </p:clrMapOvr>
</p:sld>
</file>

<file path=ppt/theme/theme1.xml><?xml version="1.0" encoding="utf-8"?>
<a:theme xmlns:a="http://schemas.openxmlformats.org/drawingml/2006/main" name="Final Year Project Thesis Defense by Slidesgo">
  <a:themeElements>
    <a:clrScheme name="Simple Light">
      <a:dk1>
        <a:srgbClr val="2E125F"/>
      </a:dk1>
      <a:lt1>
        <a:srgbClr val="222020"/>
      </a:lt1>
      <a:dk2>
        <a:srgbClr val="EFEEF3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22202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2098</TotalTime>
  <Words>646</Words>
  <Application>Microsoft Macintosh PowerPoint</Application>
  <PresentationFormat>On-screen Show (16:9)</PresentationFormat>
  <Paragraphs>103</Paragraphs>
  <Slides>14</Slides>
  <Notes>14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Loved by the King</vt:lpstr>
      <vt:lpstr>Times New Roman</vt:lpstr>
      <vt:lpstr>Playfair Display</vt:lpstr>
      <vt:lpstr>Hind</vt:lpstr>
      <vt:lpstr>Montserrat</vt:lpstr>
      <vt:lpstr>Playfair Display Medium</vt:lpstr>
      <vt:lpstr>Arial</vt:lpstr>
      <vt:lpstr>Anton</vt:lpstr>
      <vt:lpstr>Final Year Project Thesis Defense by Slidesgo</vt:lpstr>
      <vt:lpstr>Real-Time Arabic sign language Translation </vt:lpstr>
      <vt:lpstr>Introduction</vt:lpstr>
      <vt:lpstr>Problem Statement</vt:lpstr>
      <vt:lpstr>Objective </vt:lpstr>
      <vt:lpstr>(Methodology / Architecture) </vt:lpstr>
      <vt:lpstr>Dataset</vt:lpstr>
      <vt:lpstr>Pre-processing</vt:lpstr>
      <vt:lpstr>Model</vt:lpstr>
      <vt:lpstr>Experiments</vt:lpstr>
      <vt:lpstr>Results</vt:lpstr>
      <vt:lpstr>Conclusion</vt:lpstr>
      <vt:lpstr>Future Work</vt:lpstr>
      <vt:lpstr>Demo </vt:lpstr>
      <vt:lpstr>Acknowledgment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Real-Time Arabic sign languagee Translation </dc:title>
  <cp:lastModifiedBy>Microsoft Office User</cp:lastModifiedBy>
  <cp:revision>21</cp:revision>
  <dcterms:modified xsi:type="dcterms:W3CDTF">2025-09-09T02:50:45Z</dcterms:modified>
</cp:coreProperties>
</file>