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0" r:id="rId2"/>
  </p:sldMasterIdLst>
  <p:notesMasterIdLst>
    <p:notesMasterId r:id="rId41"/>
  </p:notesMasterIdLst>
  <p:sldIdLst>
    <p:sldId id="356" r:id="rId3"/>
    <p:sldId id="259" r:id="rId4"/>
    <p:sldId id="357" r:id="rId5"/>
    <p:sldId id="388" r:id="rId6"/>
    <p:sldId id="385" r:id="rId7"/>
    <p:sldId id="391" r:id="rId8"/>
    <p:sldId id="386" r:id="rId9"/>
    <p:sldId id="389" r:id="rId10"/>
    <p:sldId id="387" r:id="rId11"/>
    <p:sldId id="390" r:id="rId12"/>
    <p:sldId id="400" r:id="rId13"/>
    <p:sldId id="358" r:id="rId14"/>
    <p:sldId id="359" r:id="rId15"/>
    <p:sldId id="361" r:id="rId16"/>
    <p:sldId id="393" r:id="rId17"/>
    <p:sldId id="363" r:id="rId18"/>
    <p:sldId id="362" r:id="rId19"/>
    <p:sldId id="379" r:id="rId20"/>
    <p:sldId id="382" r:id="rId21"/>
    <p:sldId id="364" r:id="rId22"/>
    <p:sldId id="366" r:id="rId23"/>
    <p:sldId id="381" r:id="rId24"/>
    <p:sldId id="367" r:id="rId25"/>
    <p:sldId id="368" r:id="rId26"/>
    <p:sldId id="369" r:id="rId27"/>
    <p:sldId id="372" r:id="rId28"/>
    <p:sldId id="375" r:id="rId29"/>
    <p:sldId id="376" r:id="rId30"/>
    <p:sldId id="378" r:id="rId31"/>
    <p:sldId id="380" r:id="rId32"/>
    <p:sldId id="395" r:id="rId33"/>
    <p:sldId id="397" r:id="rId34"/>
    <p:sldId id="396" r:id="rId35"/>
    <p:sldId id="398" r:id="rId36"/>
    <p:sldId id="399" r:id="rId37"/>
    <p:sldId id="354" r:id="rId38"/>
    <p:sldId id="355" r:id="rId39"/>
    <p:sldId id="392"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8A2"/>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214" autoAdjust="0"/>
    <p:restoredTop sz="91993" autoAdjust="0"/>
  </p:normalViewPr>
  <p:slideViewPr>
    <p:cSldViewPr snapToGrid="0">
      <p:cViewPr varScale="1">
        <p:scale>
          <a:sx n="74" d="100"/>
          <a:sy n="74" d="100"/>
        </p:scale>
        <p:origin x="-378"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EB4F4C-155E-4676-97CF-5D9E4AB40CF2}" type="datetimeFigureOut">
              <a:rPr lang="en-US" smtClean="0"/>
              <a:t>5/6/2022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60C92E-6D71-4F93-8FF9-DA4A7965B5EA}" type="slidenum">
              <a:rPr lang="en-US" smtClean="0"/>
              <a:t>‹#›</a:t>
            </a:fld>
            <a:endParaRPr lang="en-US"/>
          </a:p>
        </p:txBody>
      </p:sp>
    </p:spTree>
    <p:extLst>
      <p:ext uri="{BB962C8B-B14F-4D97-AF65-F5344CB8AC3E}">
        <p14:creationId xmlns:p14="http://schemas.microsoft.com/office/powerpoint/2010/main" val="3298952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261F33C-ABF3-4998-A96E-09CDA5640611}" type="datetime1">
              <a:rPr lang="en-US" smtClean="0"/>
              <a:t>5/6/2022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9447C2-0EB4-4377-A465-5B7377BF20BD}" type="datetime1">
              <a:rPr lang="en-US" smtClean="0"/>
              <a:t>5/6/2022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243A918-0FB2-4261-A260-549ACA799276}" type="datetime1">
              <a:rPr lang="en-US" smtClean="0"/>
              <a:t>5/6/2022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FACC2B5-FF9F-4EAA-BBB6-F688FF52C203}" type="datetime1">
              <a:rPr lang="en-US" smtClean="0"/>
              <a:t>5/6/2022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2710D96-0A51-4F2F-8197-E9E2A068B778}" type="datetime1">
              <a:rPr lang="en-US" smtClean="0"/>
              <a:t>5/6/2022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7269F90-2F73-409C-8804-5D92B1705981}" type="datetime1">
              <a:rPr lang="en-US" smtClean="0"/>
              <a:t>5/6/2022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AAF2FB-DB4D-4C02-8F5D-3608F8B48F7F}" type="datetime1">
              <a:rPr lang="en-US" smtClean="0"/>
              <a:t>5/6/2022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FC39E80-9D78-4180-972A-E24D8D273D60}" type="datetime1">
              <a:rPr lang="en-US" smtClean="0"/>
              <a:t>5/6/2022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807C68C-F031-4091-B017-1D1B0623BED2}" type="datetime1">
              <a:rPr lang="en-US" smtClean="0"/>
              <a:t>5/6/2022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16BE5B7-028D-4BA2-843E-351EE93CF140}" type="datetime1">
              <a:rPr lang="en-US" smtClean="0"/>
              <a:t>5/6/2022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E51E1E6-697D-42A7-B07C-8C8AA9EC06F0}" type="datetime1">
              <a:rPr lang="en-US" smtClean="0"/>
              <a:t>5/6/2022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solidFill>
                  <a:prstClr val="black">
                    <a:tint val="75000"/>
                  </a:prstClr>
                </a:solidFill>
              </a:rPr>
              <a:pPr/>
              <a:t>5/6/2022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400157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solidFill>
                  <a:prstClr val="black">
                    <a:tint val="75000"/>
                  </a:prstClr>
                </a:solidFill>
              </a:rPr>
              <a:pPr/>
              <a:t>5/6/2022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101482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solidFill>
                  <a:prstClr val="black">
                    <a:tint val="75000"/>
                  </a:prstClr>
                </a:solidFill>
              </a:rPr>
              <a:pPr/>
              <a:t>5/6/2022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494985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solidFill>
                  <a:prstClr val="black">
                    <a:tint val="75000"/>
                  </a:prstClr>
                </a:solidFill>
              </a:rPr>
              <a:pPr/>
              <a:t>5/6/2022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936373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solidFill>
                  <a:prstClr val="black">
                    <a:tint val="75000"/>
                  </a:prstClr>
                </a:solidFill>
              </a:rPr>
              <a:pPr/>
              <a:t>5/6/2022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14581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solidFill>
                  <a:prstClr val="black">
                    <a:tint val="75000"/>
                  </a:prstClr>
                </a:solidFill>
              </a:rPr>
              <a:pPr/>
              <a:t>5/6/2022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780486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solidFill>
                  <a:prstClr val="black">
                    <a:tint val="75000"/>
                  </a:prstClr>
                </a:solidFill>
              </a:rPr>
              <a:pPr/>
              <a:t>5/6/2022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3657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solidFill>
                  <a:prstClr val="black">
                    <a:tint val="75000"/>
                  </a:prstClr>
                </a:solidFill>
              </a:rPr>
              <a:pPr/>
              <a:t>5/6/2022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873256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solidFill>
                  <a:prstClr val="black">
                    <a:tint val="75000"/>
                  </a:prstClr>
                </a:solidFill>
              </a:rPr>
              <a:pPr/>
              <a:t>5/6/2022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379020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solidFill>
                  <a:prstClr val="black">
                    <a:tint val="75000"/>
                  </a:prstClr>
                </a:solidFill>
              </a:rPr>
              <a:pPr/>
              <a:t>5/6/2022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847782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solidFill>
                  <a:prstClr val="black">
                    <a:tint val="75000"/>
                  </a:prstClr>
                </a:solidFill>
              </a:rPr>
              <a:pPr/>
              <a:t>5/6/2022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18706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B1F1A5-ACDD-41E3-8616-5BE0254EE2FB}" type="datetime1">
              <a:rPr lang="en-US" smtClean="0"/>
              <a:t>5/6/2022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solidFill>
                  <a:prstClr val="black">
                    <a:tint val="75000"/>
                  </a:prstClr>
                </a:solidFill>
              </a:rPr>
              <a:pPr/>
              <a:t>5/6/2022</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054796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3" Type="http://schemas.openxmlformats.org/officeDocument/2006/relationships/image" Target="../media/image3.emf"/><Relationship Id="rId7"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5.emf"/><Relationship Id="rId4" Type="http://schemas.openxmlformats.org/officeDocument/2006/relationships/image" Target="../media/image4.emf"/></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5.emf"/><Relationship Id="rId4" Type="http://schemas.openxmlformats.org/officeDocument/2006/relationships/image" Target="../media/image4.emf"/></Relationships>
</file>

<file path=ppt/slides/_rels/slide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emf"/><Relationship Id="rId4" Type="http://schemas.openxmlformats.org/officeDocument/2006/relationships/image" Target="../media/image4.emf"/></Relationships>
</file>

<file path=ppt/slides/_rels/slide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emf"/><Relationship Id="rId4" Type="http://schemas.openxmlformats.org/officeDocument/2006/relationships/image" Target="../media/image4.emf"/></Relationships>
</file>

<file path=ppt/slides/_rels/slide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emf"/><Relationship Id="rId4" Type="http://schemas.openxmlformats.org/officeDocument/2006/relationships/image" Target="../media/image4.emf"/></Relationships>
</file>

<file path=ppt/slides/_rels/slide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emf"/><Relationship Id="rId4" Type="http://schemas.openxmlformats.org/officeDocument/2006/relationships/image" Target="../media/image4.emf"/></Relationships>
</file>

<file path=ppt/slides/_rels/slide1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emf"/><Relationship Id="rId4" Type="http://schemas.openxmlformats.org/officeDocument/2006/relationships/image" Target="../media/image4.emf"/></Relationships>
</file>

<file path=ppt/slides/_rels/slide1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emf"/><Relationship Id="rId4" Type="http://schemas.openxmlformats.org/officeDocument/2006/relationships/image" Target="../media/image4.emf"/></Relationships>
</file>

<file path=ppt/slides/_rels/slide1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emf"/><Relationship Id="rId4" Type="http://schemas.openxmlformats.org/officeDocument/2006/relationships/image" Target="../media/image4.emf"/></Relationships>
</file>

<file path=ppt/slides/_rels/slide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emf"/><Relationship Id="rId4" Type="http://schemas.openxmlformats.org/officeDocument/2006/relationships/image" Target="../media/image4.emf"/></Relationships>
</file>

<file path=ppt/slides/_rels/slide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emf"/><Relationship Id="rId4" Type="http://schemas.openxmlformats.org/officeDocument/2006/relationships/image" Target="../media/image4.emf"/></Relationships>
</file>

<file path=ppt/slides/_rels/slide1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emf"/><Relationship Id="rId4" Type="http://schemas.openxmlformats.org/officeDocument/2006/relationships/image" Target="../media/image4.emf"/></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5.emf"/><Relationship Id="rId4" Type="http://schemas.openxmlformats.org/officeDocument/2006/relationships/image" Target="../media/image4.emf"/></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5.emf"/><Relationship Id="rId4" Type="http://schemas.openxmlformats.org/officeDocument/2006/relationships/image" Target="../media/image4.emf"/></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emf"/><Relationship Id="rId4" Type="http://schemas.openxmlformats.org/officeDocument/2006/relationships/image" Target="../media/image4.emf"/></Relationships>
</file>

<file path=ppt/slides/_rels/slide2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5.emf"/><Relationship Id="rId4" Type="http://schemas.openxmlformats.org/officeDocument/2006/relationships/image" Target="../media/image4.emf"/></Relationships>
</file>

<file path=ppt/slides/_rels/slide2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emf"/><Relationship Id="rId4" Type="http://schemas.openxmlformats.org/officeDocument/2006/relationships/image" Target="../media/image4.emf"/></Relationships>
</file>

<file path=ppt/slides/_rels/slide2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5.emf"/><Relationship Id="rId5" Type="http://schemas.openxmlformats.org/officeDocument/2006/relationships/image" Target="../media/image5.emf"/><Relationship Id="rId4" Type="http://schemas.openxmlformats.org/officeDocument/2006/relationships/image" Target="../media/image4.emf"/></Relationships>
</file>

<file path=ppt/slides/_rels/slide2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6.emf"/><Relationship Id="rId5" Type="http://schemas.openxmlformats.org/officeDocument/2006/relationships/image" Target="../media/image5.emf"/><Relationship Id="rId4" Type="http://schemas.openxmlformats.org/officeDocument/2006/relationships/image" Target="../media/image4.emf"/></Relationships>
</file>

<file path=ppt/slides/_rels/slide2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7.emf"/><Relationship Id="rId5" Type="http://schemas.openxmlformats.org/officeDocument/2006/relationships/image" Target="../media/image5.emf"/><Relationship Id="rId4" Type="http://schemas.openxmlformats.org/officeDocument/2006/relationships/image" Target="../media/image4.emf"/></Relationships>
</file>

<file path=ppt/slides/_rels/slide27.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19.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8.emf"/><Relationship Id="rId5" Type="http://schemas.openxmlformats.org/officeDocument/2006/relationships/image" Target="../media/image5.emf"/><Relationship Id="rId4" Type="http://schemas.openxmlformats.org/officeDocument/2006/relationships/image" Target="../media/image4.emf"/></Relationships>
</file>

<file path=ppt/slides/_rels/slide2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20.emf"/><Relationship Id="rId5" Type="http://schemas.openxmlformats.org/officeDocument/2006/relationships/image" Target="../media/image5.emf"/><Relationship Id="rId4" Type="http://schemas.openxmlformats.org/officeDocument/2006/relationships/image" Target="../media/image4.emf"/></Relationships>
</file>

<file path=ppt/slides/_rels/slide2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21.emf"/><Relationship Id="rId5" Type="http://schemas.openxmlformats.org/officeDocument/2006/relationships/image" Target="../media/image5.emf"/><Relationship Id="rId4" Type="http://schemas.openxmlformats.org/officeDocument/2006/relationships/image" Target="../media/image4.emf"/></Relationships>
</file>

<file path=ppt/slides/_rels/slide3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emf"/><Relationship Id="rId4" Type="http://schemas.openxmlformats.org/officeDocument/2006/relationships/image" Target="../media/image4.emf"/></Relationships>
</file>

<file path=ppt/slides/_rels/slide3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22.emf"/><Relationship Id="rId5" Type="http://schemas.openxmlformats.org/officeDocument/2006/relationships/image" Target="../media/image5.emf"/><Relationship Id="rId4" Type="http://schemas.openxmlformats.org/officeDocument/2006/relationships/image" Target="../media/image4.emf"/></Relationships>
</file>

<file path=ppt/slides/_rels/slide3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23.emf"/><Relationship Id="rId5" Type="http://schemas.openxmlformats.org/officeDocument/2006/relationships/image" Target="../media/image5.emf"/><Relationship Id="rId4" Type="http://schemas.openxmlformats.org/officeDocument/2006/relationships/image" Target="../media/image4.emf"/></Relationships>
</file>

<file path=ppt/slides/_rels/slide33.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25.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24.emf"/><Relationship Id="rId5" Type="http://schemas.openxmlformats.org/officeDocument/2006/relationships/image" Target="../media/image5.emf"/><Relationship Id="rId4" Type="http://schemas.openxmlformats.org/officeDocument/2006/relationships/image" Target="../media/image4.emf"/></Relationships>
</file>

<file path=ppt/slides/_rels/slide3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emf"/><Relationship Id="rId4" Type="http://schemas.openxmlformats.org/officeDocument/2006/relationships/image" Target="../media/image4.emf"/></Relationships>
</file>

<file path=ppt/slides/_rels/slide3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emf"/><Relationship Id="rId4" Type="http://schemas.openxmlformats.org/officeDocument/2006/relationships/image" Target="../media/image4.emf"/></Relationships>
</file>

<file path=ppt/slides/_rels/slide3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hyperlink" Target="https://pypi.org/project/icmplib/" TargetMode="External"/><Relationship Id="rId5" Type="http://schemas.openxmlformats.org/officeDocument/2006/relationships/image" Target="../media/image5.emf"/><Relationship Id="rId4" Type="http://schemas.openxmlformats.org/officeDocument/2006/relationships/image" Target="../media/image4.emf"/></Relationships>
</file>

<file path=ppt/slides/_rels/slide3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emf"/><Relationship Id="rId4" Type="http://schemas.openxmlformats.org/officeDocument/2006/relationships/image" Target="../media/image4.emf"/></Relationships>
</file>

<file path=ppt/slides/_rels/slide3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emf"/><Relationship Id="rId4" Type="http://schemas.openxmlformats.org/officeDocument/2006/relationships/image" Target="../media/image4.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srcRect r="2204"/>
          <a:stretch/>
        </p:blipFill>
        <p:spPr>
          <a:xfrm>
            <a:off x="0" y="0"/>
            <a:ext cx="12192000" cy="6904021"/>
          </a:xfrm>
          <a:prstGeom prst="rect">
            <a:avLst/>
          </a:prstGeom>
        </p:spPr>
      </p:pic>
    </p:spTree>
    <p:extLst>
      <p:ext uri="{BB962C8B-B14F-4D97-AF65-F5344CB8AC3E}">
        <p14:creationId xmlns:p14="http://schemas.microsoft.com/office/powerpoint/2010/main" val="17101586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981636" y="544753"/>
            <a:ext cx="6188823" cy="646331"/>
          </a:xfrm>
          <a:prstGeom prst="rect">
            <a:avLst/>
          </a:prstGeom>
          <a:noFill/>
        </p:spPr>
        <p:txBody>
          <a:bodyPr wrap="square" rtlCol="0">
            <a:spAutoFit/>
          </a:bodyPr>
          <a:lstStyle/>
          <a:p>
            <a:pPr algn="ctr"/>
            <a:r>
              <a:rPr lang="en-US" sz="3600" dirty="0" smtClean="0">
                <a:solidFill>
                  <a:schemeClr val="bg1"/>
                </a:solidFill>
                <a:latin typeface="Tajawal Medium" panose="00000600000000000000" pitchFamily="2" charset="-78"/>
                <a:cs typeface="Tajawal Medium" panose="00000600000000000000" pitchFamily="2" charset="-78"/>
              </a:rPr>
              <a:t>Outlines</a:t>
            </a:r>
            <a:endParaRPr lang="en-US" sz="36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651740" y="1629840"/>
            <a:ext cx="10512190" cy="4616648"/>
          </a:xfrm>
          <a:prstGeom prst="rect">
            <a:avLst/>
          </a:prstGeom>
          <a:noFill/>
        </p:spPr>
        <p:txBody>
          <a:bodyPr wrap="square" rtlCol="0">
            <a:spAutoFit/>
          </a:bodyPr>
          <a:lstStyle/>
          <a:p>
            <a:pPr algn="just"/>
            <a:r>
              <a:rPr lang="en-MY" sz="2000" b="1" dirty="0" smtClean="0">
                <a:solidFill>
                  <a:srgbClr val="0A1F61"/>
                </a:solidFill>
                <a:latin typeface="Tajawal ExtraBold" panose="00000800000000000000" pitchFamily="2" charset="-78"/>
                <a:cs typeface="Tajawal ExtraBold" panose="00000800000000000000" pitchFamily="2" charset="-78"/>
              </a:rPr>
              <a:t>(</a:t>
            </a:r>
            <a:r>
              <a:rPr lang="en-US" sz="2800" b="1" dirty="0" smtClean="0">
                <a:solidFill>
                  <a:srgbClr val="0A1F61"/>
                </a:solidFill>
                <a:latin typeface="Tajawal ExtraBold" panose="00000800000000000000" pitchFamily="2" charset="-78"/>
                <a:cs typeface="Tajawal ExtraBold" panose="00000800000000000000" pitchFamily="2" charset="-78"/>
              </a:rPr>
              <a:t>Sockets/Part 3_ Computer </a:t>
            </a:r>
            <a:r>
              <a:rPr lang="en-US" sz="2800" b="1" dirty="0">
                <a:solidFill>
                  <a:srgbClr val="0A1F61"/>
                </a:solidFill>
                <a:latin typeface="Tajawal ExtraBold" panose="00000800000000000000" pitchFamily="2" charset="-78"/>
                <a:cs typeface="Tajawal ExtraBold" panose="00000800000000000000" pitchFamily="2" charset="-78"/>
              </a:rPr>
              <a:t>Networks Protocols(UDP_TCP_ICMP</a:t>
            </a:r>
            <a:r>
              <a:rPr lang="en-US" sz="2800" b="1" dirty="0" smtClean="0">
                <a:solidFill>
                  <a:srgbClr val="0A1F61"/>
                </a:solidFill>
                <a:latin typeface="Tajawal ExtraBold" panose="00000800000000000000" pitchFamily="2" charset="-78"/>
                <a:cs typeface="Tajawal ExtraBold" panose="00000800000000000000" pitchFamily="2" charset="-78"/>
              </a:rPr>
              <a:t>))</a:t>
            </a:r>
          </a:p>
          <a:p>
            <a:pPr algn="just"/>
            <a:endParaRPr lang="en-US" sz="1000" b="1" dirty="0" smtClean="0">
              <a:solidFill>
                <a:srgbClr val="0A1F61"/>
              </a:solidFill>
              <a:latin typeface="Tajawal ExtraBold" panose="00000800000000000000" pitchFamily="2" charset="-78"/>
              <a:cs typeface="Tajawal ExtraBold" panose="00000800000000000000" pitchFamily="2" charset="-78"/>
            </a:endParaRPr>
          </a:p>
          <a:p>
            <a:pPr marL="1257300" lvl="2" indent="-342900" algn="just">
              <a:buFont typeface="+mj-lt"/>
              <a:buAutoNum type="arabicPeriod"/>
            </a:pPr>
            <a:r>
              <a:rPr lang="en-MY" sz="2800" b="1" dirty="0">
                <a:solidFill>
                  <a:srgbClr val="0A1F61"/>
                </a:solidFill>
                <a:latin typeface="Tajawal ExtraBold" panose="00000800000000000000" pitchFamily="2" charset="-78"/>
                <a:cs typeface="Tajawal ExtraBold" panose="00000800000000000000" pitchFamily="2" charset="-78"/>
              </a:rPr>
              <a:t>Various </a:t>
            </a:r>
            <a:r>
              <a:rPr lang="en-MY" sz="2800" b="1" dirty="0" smtClean="0">
                <a:solidFill>
                  <a:srgbClr val="0A1F61"/>
                </a:solidFill>
                <a:latin typeface="Tajawal ExtraBold" panose="00000800000000000000" pitchFamily="2" charset="-78"/>
                <a:cs typeface="Tajawal ExtraBold" panose="00000800000000000000" pitchFamily="2" charset="-78"/>
              </a:rPr>
              <a:t>topics</a:t>
            </a:r>
            <a:r>
              <a:rPr lang="en-MY" sz="2800" b="1" dirty="0" smtClean="0">
                <a:solidFill>
                  <a:srgbClr val="0A1F61"/>
                </a:solidFill>
                <a:latin typeface="Tajawal ExtraBold" panose="00000800000000000000" pitchFamily="2" charset="-78"/>
                <a:cs typeface="Tajawal ExtraBold" panose="00000800000000000000" pitchFamily="2" charset="-78"/>
                <a:sym typeface="Wingdings" pitchFamily="2" charset="2"/>
              </a:rPr>
              <a:t>: </a:t>
            </a:r>
            <a:r>
              <a:rPr lang="en-MY" sz="2400" dirty="0">
                <a:solidFill>
                  <a:srgbClr val="0A1F61"/>
                </a:solidFill>
                <a:latin typeface="Tajawal ExtraBold" panose="00000800000000000000" pitchFamily="2" charset="-78"/>
                <a:cs typeface="Tajawal ExtraBold" panose="00000800000000000000" pitchFamily="2" charset="-78"/>
                <a:sym typeface="Wingdings" pitchFamily="2" charset="2"/>
              </a:rPr>
              <a:t>(</a:t>
            </a:r>
            <a:r>
              <a:rPr lang="en-MY" sz="2400" dirty="0">
                <a:solidFill>
                  <a:srgbClr val="0A1F61"/>
                </a:solidFill>
                <a:latin typeface="Tajawal ExtraBold" panose="00000800000000000000" pitchFamily="2" charset="-78"/>
                <a:cs typeface="Tajawal ExtraBold" panose="00000800000000000000" pitchFamily="2" charset="-78"/>
              </a:rPr>
              <a:t>UDP broadcast</a:t>
            </a:r>
            <a:r>
              <a:rPr lang="en-MY" sz="2400" dirty="0">
                <a:solidFill>
                  <a:srgbClr val="0A1F61"/>
                </a:solidFill>
                <a:latin typeface="Tajawal ExtraBold" panose="00000800000000000000" pitchFamily="2" charset="-78"/>
                <a:cs typeface="Tajawal ExtraBold" panose="00000800000000000000" pitchFamily="2" charset="-78"/>
                <a:sym typeface="Wingdings" pitchFamily="2" charset="2"/>
              </a:rPr>
              <a:t>, </a:t>
            </a:r>
            <a:r>
              <a:rPr lang="en-US" sz="2400" dirty="0">
                <a:solidFill>
                  <a:srgbClr val="0A1F61"/>
                </a:solidFill>
                <a:latin typeface="Tajawal ExtraBold" panose="00000800000000000000" pitchFamily="2" charset="-78"/>
                <a:cs typeface="Tajawal ExtraBold" panose="00000800000000000000" pitchFamily="2" charset="-78"/>
              </a:rPr>
              <a:t>Using TCP Streams Like Files)</a:t>
            </a:r>
            <a:endParaRPr lang="en-MY" sz="2400" dirty="0">
              <a:solidFill>
                <a:srgbClr val="0A1F61"/>
              </a:solidFill>
              <a:latin typeface="Tajawal ExtraBold" panose="00000800000000000000" pitchFamily="2" charset="-78"/>
              <a:cs typeface="Tajawal ExtraBold" panose="00000800000000000000" pitchFamily="2" charset="-78"/>
            </a:endParaRPr>
          </a:p>
          <a:p>
            <a:pPr lvl="2" algn="just"/>
            <a:r>
              <a:rPr lang="en-MY" sz="2800" b="1" dirty="0" smtClean="0">
                <a:solidFill>
                  <a:srgbClr val="0A1F61"/>
                </a:solidFill>
                <a:latin typeface="Tajawal ExtraBold" panose="00000800000000000000" pitchFamily="2" charset="-78"/>
                <a:cs typeface="Tajawal ExtraBold" panose="00000800000000000000" pitchFamily="2" charset="-78"/>
              </a:rPr>
              <a:t>2</a:t>
            </a:r>
            <a:r>
              <a:rPr lang="en-MY" sz="2800" b="1" dirty="0">
                <a:solidFill>
                  <a:srgbClr val="0A1F61"/>
                </a:solidFill>
                <a:latin typeface="Tajawal ExtraBold" panose="00000800000000000000" pitchFamily="2" charset="-78"/>
                <a:cs typeface="Tajawal ExtraBold" panose="00000800000000000000" pitchFamily="2" charset="-78"/>
              </a:rPr>
              <a:t>. Handlling errors</a:t>
            </a:r>
            <a:r>
              <a:rPr lang="en-MY" sz="2800" b="1" dirty="0" smtClean="0">
                <a:solidFill>
                  <a:srgbClr val="0A1F61"/>
                </a:solidFill>
                <a:latin typeface="Tajawal ExtraBold" panose="00000800000000000000" pitchFamily="2" charset="-78"/>
                <a:cs typeface="Tajawal ExtraBold" panose="00000800000000000000" pitchFamily="2" charset="-78"/>
              </a:rPr>
              <a:t>: </a:t>
            </a:r>
            <a:r>
              <a:rPr lang="en-MY" sz="2400" dirty="0" smtClean="0">
                <a:solidFill>
                  <a:srgbClr val="0A1F61"/>
                </a:solidFill>
                <a:latin typeface="Tajawal ExtraBold" panose="00000800000000000000" pitchFamily="2" charset="-78"/>
                <a:cs typeface="Tajawal ExtraBold" panose="00000800000000000000" pitchFamily="2" charset="-78"/>
              </a:rPr>
              <a:t>(</a:t>
            </a:r>
            <a:r>
              <a:rPr lang="en-US" sz="2400" dirty="0">
                <a:solidFill>
                  <a:srgbClr val="0A1F61"/>
                </a:solidFill>
                <a:latin typeface="Tajawal ExtraBold" panose="00000800000000000000" pitchFamily="2" charset="-78"/>
                <a:cs typeface="Tajawal ExtraBold" panose="00000800000000000000" pitchFamily="2" charset="-78"/>
              </a:rPr>
              <a:t>Socket Exceptions</a:t>
            </a:r>
            <a:r>
              <a:rPr lang="en-MY" sz="2400" dirty="0" smtClean="0">
                <a:solidFill>
                  <a:srgbClr val="0A1F61"/>
                </a:solidFill>
                <a:latin typeface="Tajawal ExtraBold" panose="00000800000000000000" pitchFamily="2" charset="-78"/>
                <a:cs typeface="Tajawal ExtraBold" panose="00000800000000000000" pitchFamily="2" charset="-78"/>
              </a:rPr>
              <a:t>, </a:t>
            </a:r>
            <a:r>
              <a:rPr lang="en-US" sz="2400" dirty="0">
                <a:solidFill>
                  <a:srgbClr val="0A1F61"/>
                </a:solidFill>
                <a:latin typeface="Tajawal ExtraBold" panose="00000800000000000000" pitchFamily="2" charset="-78"/>
                <a:cs typeface="Tajawal ExtraBold" panose="00000800000000000000" pitchFamily="2" charset="-78"/>
              </a:rPr>
              <a:t>Missed </a:t>
            </a:r>
            <a:r>
              <a:rPr lang="en-US" sz="2400" dirty="0" smtClean="0">
                <a:solidFill>
                  <a:srgbClr val="0A1F61"/>
                </a:solidFill>
                <a:latin typeface="Tajawal ExtraBold" panose="00000800000000000000" pitchFamily="2" charset="-78"/>
                <a:cs typeface="Tajawal ExtraBold" panose="00000800000000000000" pitchFamily="2" charset="-78"/>
              </a:rPr>
              <a:t>Errors, </a:t>
            </a:r>
            <a:r>
              <a:rPr lang="en-US" sz="2400" dirty="0">
                <a:solidFill>
                  <a:srgbClr val="0A1F61"/>
                </a:solidFill>
                <a:latin typeface="Tajawal ExtraBold" panose="00000800000000000000" pitchFamily="2" charset="-78"/>
                <a:cs typeface="Tajawal ExtraBold" panose="00000800000000000000" pitchFamily="2" charset="-78"/>
              </a:rPr>
              <a:t>Errors with File-like </a:t>
            </a:r>
            <a:r>
              <a:rPr lang="en-US" sz="2400" dirty="0" smtClean="0">
                <a:solidFill>
                  <a:srgbClr val="0A1F61"/>
                </a:solidFill>
                <a:latin typeface="Tajawal ExtraBold" panose="00000800000000000000" pitchFamily="2" charset="-78"/>
                <a:cs typeface="Tajawal ExtraBold" panose="00000800000000000000" pitchFamily="2" charset="-78"/>
              </a:rPr>
              <a:t>Objects)</a:t>
            </a:r>
            <a:endParaRPr lang="en-MY" sz="2400" dirty="0">
              <a:solidFill>
                <a:srgbClr val="0A1F61"/>
              </a:solidFill>
              <a:latin typeface="Tajawal ExtraBold" panose="00000800000000000000" pitchFamily="2" charset="-78"/>
              <a:cs typeface="Tajawal ExtraBold" panose="00000800000000000000" pitchFamily="2" charset="-78"/>
            </a:endParaRPr>
          </a:p>
          <a:p>
            <a:pPr lvl="2" algn="just"/>
            <a:r>
              <a:rPr lang="en-MY" sz="2800" b="1" dirty="0" smtClean="0">
                <a:solidFill>
                  <a:srgbClr val="0A1F61"/>
                </a:solidFill>
                <a:latin typeface="Tajawal ExtraBold" panose="00000800000000000000" pitchFamily="2" charset="-78"/>
                <a:cs typeface="Tajawal ExtraBold" panose="00000800000000000000" pitchFamily="2" charset="-78"/>
              </a:rPr>
              <a:t>3. ICMP protocol (</a:t>
            </a:r>
            <a:r>
              <a:rPr lang="en-MY" sz="2800" b="1" dirty="0" smtClean="0">
                <a:solidFill>
                  <a:srgbClr val="0A1F61"/>
                </a:solidFill>
                <a:latin typeface="Tajawal ExtraBold" panose="00000800000000000000" pitchFamily="2" charset="-78"/>
                <a:cs typeface="Tajawal ExtraBold" panose="00000800000000000000" pitchFamily="2" charset="-78"/>
              </a:rPr>
              <a:t>Definition, Packet, Header, Messages types)</a:t>
            </a:r>
          </a:p>
          <a:p>
            <a:pPr lvl="2" algn="just"/>
            <a:r>
              <a:rPr lang="en-MY" sz="2800" b="1" dirty="0" smtClean="0">
                <a:solidFill>
                  <a:srgbClr val="0A1F61"/>
                </a:solidFill>
                <a:latin typeface="Tajawal ExtraBold" panose="00000800000000000000" pitchFamily="2" charset="-78"/>
                <a:cs typeface="Tajawal ExtraBold" panose="00000800000000000000" pitchFamily="2" charset="-78"/>
              </a:rPr>
              <a:t>4. ICMP in Python and raw sockets</a:t>
            </a:r>
            <a:endParaRPr lang="en-MY" sz="2800" b="1" dirty="0" smtClean="0">
              <a:solidFill>
                <a:srgbClr val="0A1F61"/>
              </a:solidFill>
              <a:latin typeface="Tajawal ExtraBold" panose="00000800000000000000" pitchFamily="2" charset="-78"/>
              <a:cs typeface="Tajawal ExtraBold" panose="00000800000000000000" pitchFamily="2" charset="-78"/>
            </a:endParaRPr>
          </a:p>
          <a:p>
            <a:pPr marL="1714500" lvl="3" indent="-342900" algn="just">
              <a:buFont typeface="+mj-lt"/>
              <a:buAutoNum type="arabicPeriod"/>
            </a:pPr>
            <a:r>
              <a:rPr lang="en-MY" sz="2400" dirty="0">
                <a:solidFill>
                  <a:srgbClr val="0A1F61"/>
                </a:solidFill>
                <a:latin typeface="Tajawal ExtraBold" panose="00000800000000000000" pitchFamily="2" charset="-78"/>
                <a:cs typeface="Tajawal ExtraBold" panose="00000800000000000000" pitchFamily="2" charset="-78"/>
              </a:rPr>
              <a:t>Ping </a:t>
            </a:r>
            <a:r>
              <a:rPr lang="en-MY" sz="2400" dirty="0" smtClean="0">
                <a:solidFill>
                  <a:srgbClr val="0A1F61"/>
                </a:solidFill>
                <a:latin typeface="Tajawal ExtraBold" panose="00000800000000000000" pitchFamily="2" charset="-78"/>
                <a:cs typeface="Tajawal ExtraBold" panose="00000800000000000000" pitchFamily="2" charset="-78"/>
              </a:rPr>
              <a:t>		</a:t>
            </a:r>
            <a:endParaRPr lang="en-MY" sz="2400" dirty="0">
              <a:solidFill>
                <a:srgbClr val="0A1F61"/>
              </a:solidFill>
              <a:latin typeface="Tajawal ExtraBold" panose="00000800000000000000" pitchFamily="2" charset="-78"/>
              <a:cs typeface="Tajawal ExtraBold" panose="00000800000000000000" pitchFamily="2" charset="-78"/>
            </a:endParaRPr>
          </a:p>
          <a:p>
            <a:pPr marL="1714500" lvl="3" indent="-342900" algn="just">
              <a:buFont typeface="+mj-lt"/>
              <a:buAutoNum type="arabicPeriod"/>
            </a:pPr>
            <a:r>
              <a:rPr lang="en-MY" sz="2400" dirty="0">
                <a:solidFill>
                  <a:srgbClr val="0A1F61"/>
                </a:solidFill>
                <a:latin typeface="Tajawal ExtraBold" panose="00000800000000000000" pitchFamily="2" charset="-78"/>
                <a:cs typeface="Tajawal ExtraBold" panose="00000800000000000000" pitchFamily="2" charset="-78"/>
              </a:rPr>
              <a:t>Broadcast Ping</a:t>
            </a:r>
          </a:p>
          <a:p>
            <a:pPr marL="1714500" lvl="3" indent="-342900" algn="just">
              <a:buFont typeface="+mj-lt"/>
              <a:buAutoNum type="arabicPeriod"/>
            </a:pPr>
            <a:r>
              <a:rPr lang="en-MY" sz="2400" dirty="0">
                <a:solidFill>
                  <a:srgbClr val="0A1F61"/>
                </a:solidFill>
                <a:latin typeface="Tajawal ExtraBold" panose="00000800000000000000" pitchFamily="2" charset="-78"/>
                <a:cs typeface="Tajawal ExtraBold" panose="00000800000000000000" pitchFamily="2" charset="-78"/>
              </a:rPr>
              <a:t>Multi-Ping</a:t>
            </a:r>
          </a:p>
          <a:p>
            <a:pPr marL="1714500" lvl="3" indent="-342900" algn="just">
              <a:buFont typeface="+mj-lt"/>
              <a:buAutoNum type="arabicPeriod"/>
            </a:pPr>
            <a:r>
              <a:rPr lang="en-US" sz="2400" dirty="0">
                <a:solidFill>
                  <a:srgbClr val="0A1F61"/>
                </a:solidFill>
                <a:latin typeface="Tajawal ExtraBold" panose="00000800000000000000" pitchFamily="2" charset="-78"/>
                <a:cs typeface="Tajawal ExtraBold" panose="00000800000000000000" pitchFamily="2" charset="-78"/>
              </a:rPr>
              <a:t>Traceroute</a:t>
            </a:r>
          </a:p>
          <a:p>
            <a:pPr marL="1714500" lvl="3" indent="-342900" algn="just">
              <a:buFont typeface="+mj-lt"/>
              <a:buAutoNum type="arabicPeriod"/>
            </a:pPr>
            <a:r>
              <a:rPr lang="en-US" sz="2400" dirty="0">
                <a:solidFill>
                  <a:srgbClr val="0A1F61"/>
                </a:solidFill>
                <a:latin typeface="Tajawal ExtraBold" panose="00000800000000000000" pitchFamily="2" charset="-78"/>
                <a:cs typeface="Tajawal ExtraBold" panose="00000800000000000000" pitchFamily="2" charset="-78"/>
              </a:rPr>
              <a:t>Verbose Ping</a:t>
            </a:r>
          </a:p>
          <a:p>
            <a:pPr marL="1714500" lvl="3" indent="-342900" algn="just">
              <a:buFont typeface="+mj-lt"/>
              <a:buAutoNum type="arabicPeriod"/>
            </a:pPr>
            <a:r>
              <a:rPr lang="en-US" sz="2400" dirty="0">
                <a:solidFill>
                  <a:srgbClr val="0A1F61"/>
                </a:solidFill>
                <a:latin typeface="Tajawal ExtraBold" panose="00000800000000000000" pitchFamily="2" charset="-78"/>
                <a:cs typeface="Tajawal ExtraBold" panose="00000800000000000000" pitchFamily="2" charset="-78"/>
              </a:rPr>
              <a:t>Verbose traceroute</a:t>
            </a: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a:t>
            </a:fld>
            <a:endParaRPr lang="en-US" dirty="0"/>
          </a:p>
        </p:txBody>
      </p:sp>
    </p:spTree>
    <p:extLst>
      <p:ext uri="{BB962C8B-B14F-4D97-AF65-F5344CB8AC3E}">
        <p14:creationId xmlns:p14="http://schemas.microsoft.com/office/powerpoint/2010/main" val="10571419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44506" y="563163"/>
            <a:ext cx="6188823" cy="646331"/>
          </a:xfrm>
          <a:prstGeom prst="rect">
            <a:avLst/>
          </a:prstGeom>
          <a:noFill/>
        </p:spPr>
        <p:txBody>
          <a:bodyPr wrap="square" rtlCol="0">
            <a:spAutoFit/>
          </a:bodyPr>
          <a:lstStyle/>
          <a:p>
            <a:pPr algn="ctr"/>
            <a:r>
              <a:rPr lang="en-MY" sz="3600" dirty="0" smtClean="0">
                <a:solidFill>
                  <a:schemeClr val="bg1"/>
                </a:solidFill>
                <a:latin typeface="Tajawal Medium" panose="00000600000000000000" pitchFamily="2" charset="-78"/>
                <a:cs typeface="Tajawal Medium" panose="00000600000000000000" pitchFamily="2" charset="-78"/>
              </a:rPr>
              <a:t>UDP Broadcast</a:t>
            </a:r>
            <a:endParaRPr lang="en-MY"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453191" y="2236700"/>
            <a:ext cx="7519803" cy="2677656"/>
          </a:xfrm>
          <a:prstGeom prst="rect">
            <a:avLst/>
          </a:prstGeom>
          <a:noFill/>
        </p:spPr>
        <p:txBody>
          <a:bodyPr wrap="square" rtlCol="0">
            <a:spAutoFit/>
          </a:bodyPr>
          <a:lstStyle/>
          <a:p>
            <a:pPr marL="342900" indent="-342900" algn="just">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UDP </a:t>
            </a:r>
            <a:r>
              <a:rPr lang="en-US" sz="2800" dirty="0">
                <a:solidFill>
                  <a:srgbClr val="0A1F61"/>
                </a:solidFill>
                <a:latin typeface="Tajawal ExtraBold" panose="00000800000000000000" pitchFamily="2" charset="-78"/>
                <a:cs typeface="Tajawal ExtraBold" panose="00000800000000000000" pitchFamily="2" charset="-78"/>
              </a:rPr>
              <a:t>broadcast is</a:t>
            </a:r>
            <a:r>
              <a:rPr lang="en-US" sz="2400" dirty="0"/>
              <a:t> </a:t>
            </a:r>
            <a:r>
              <a:rPr lang="en-US" sz="2800" b="1" dirty="0">
                <a:solidFill>
                  <a:srgbClr val="0A1F61"/>
                </a:solidFill>
                <a:latin typeface="Tajawal ExtraBold" panose="00000800000000000000" pitchFamily="2" charset="-78"/>
                <a:cs typeface="Tajawal ExtraBold" panose="00000800000000000000" pitchFamily="2" charset="-78"/>
              </a:rPr>
              <a:t>a technique that allows sending UDP datagram from a single source to all computers in a </a:t>
            </a:r>
            <a:r>
              <a:rPr lang="en-US" sz="2800" b="1" dirty="0" smtClean="0">
                <a:solidFill>
                  <a:srgbClr val="0A1F61"/>
                </a:solidFill>
                <a:latin typeface="Tajawal ExtraBold" panose="00000800000000000000" pitchFamily="2" charset="-78"/>
                <a:cs typeface="Tajawal ExtraBold" panose="00000800000000000000" pitchFamily="2" charset="-78"/>
              </a:rPr>
              <a:t>LAN/</a:t>
            </a:r>
            <a:r>
              <a:rPr lang="en-US" sz="2800" dirty="0">
                <a:solidFill>
                  <a:srgbClr val="0A1F61"/>
                </a:solidFill>
                <a:latin typeface="Tajawal ExtraBold" panose="00000800000000000000" pitchFamily="2" charset="-78"/>
                <a:cs typeface="Tajawal ExtraBold" panose="00000800000000000000" pitchFamily="2" charset="-78"/>
              </a:rPr>
              <a:t> </a:t>
            </a:r>
            <a:r>
              <a:rPr lang="en-US" sz="2800" b="1" dirty="0">
                <a:solidFill>
                  <a:srgbClr val="0A1F61"/>
                </a:solidFill>
                <a:latin typeface="Tajawal ExtraBold" panose="00000800000000000000" pitchFamily="2" charset="-78"/>
                <a:cs typeface="Tajawal ExtraBold" panose="00000800000000000000" pitchFamily="2" charset="-78"/>
              </a:rPr>
              <a:t>entire subnet</a:t>
            </a:r>
            <a:r>
              <a:rPr lang="en-US" sz="2800" b="1" dirty="0" smtClean="0">
                <a:solidFill>
                  <a:srgbClr val="0A1F61"/>
                </a:solidFill>
                <a:latin typeface="Tajawal ExtraBold" panose="00000800000000000000" pitchFamily="2" charset="-78"/>
                <a:cs typeface="Tajawal ExtraBold" panose="00000800000000000000" pitchFamily="2" charset="-78"/>
              </a:rPr>
              <a:t>.</a:t>
            </a:r>
            <a:r>
              <a:rPr lang="en-US" sz="2400" dirty="0" smtClean="0"/>
              <a:t> </a:t>
            </a:r>
            <a:r>
              <a:rPr lang="en-US" sz="2400" dirty="0" smtClean="0"/>
              <a:t>(</a:t>
            </a:r>
            <a:r>
              <a:rPr lang="en-US" sz="2800" i="1" dirty="0" smtClean="0">
                <a:solidFill>
                  <a:srgbClr val="0A1F61"/>
                </a:solidFill>
                <a:latin typeface="Tajawal ExtraBold" panose="00000800000000000000" pitchFamily="2" charset="-78"/>
                <a:cs typeface="Tajawal ExtraBold" panose="00000800000000000000" pitchFamily="2" charset="-78"/>
              </a:rPr>
              <a:t>sent </a:t>
            </a:r>
            <a:r>
              <a:rPr lang="en-US" sz="2800" i="1" dirty="0">
                <a:solidFill>
                  <a:srgbClr val="0A1F61"/>
                </a:solidFill>
                <a:latin typeface="Tajawal ExtraBold" panose="00000800000000000000" pitchFamily="2" charset="-78"/>
                <a:cs typeface="Tajawal ExtraBold" panose="00000800000000000000" pitchFamily="2" charset="-78"/>
              </a:rPr>
              <a:t>to a special address called the Broadcast </a:t>
            </a:r>
            <a:r>
              <a:rPr lang="en-US" sz="2800" i="1" dirty="0" smtClean="0">
                <a:solidFill>
                  <a:srgbClr val="0A1F61"/>
                </a:solidFill>
                <a:latin typeface="Tajawal ExtraBold" panose="00000800000000000000" pitchFamily="2" charset="-78"/>
                <a:cs typeface="Tajawal ExtraBold" panose="00000800000000000000" pitchFamily="2" charset="-78"/>
              </a:rPr>
              <a:t>address</a:t>
            </a:r>
            <a:r>
              <a:rPr lang="en-US" sz="2800" dirty="0" smtClean="0">
                <a:solidFill>
                  <a:srgbClr val="0A1F61"/>
                </a:solidFill>
                <a:latin typeface="Tajawal ExtraBold" panose="00000800000000000000" pitchFamily="2" charset="-78"/>
                <a:cs typeface="Tajawal ExtraBold" panose="00000800000000000000" pitchFamily="2" charset="-78"/>
              </a:rPr>
              <a:t>).</a:t>
            </a:r>
            <a:endParaRPr lang="en-US" sz="2800" dirty="0" smtClean="0">
              <a:solidFill>
                <a:srgbClr val="0A1F61"/>
              </a:solidFill>
              <a:latin typeface="Tajawal ExtraBold" panose="00000800000000000000" pitchFamily="2" charset="-78"/>
              <a:cs typeface="Tajawal ExtraBold" panose="00000800000000000000" pitchFamily="2" charset="-78"/>
            </a:endParaRPr>
          </a:p>
          <a:p>
            <a:pPr marL="342900" indent="-3429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 </a:t>
            </a:r>
            <a:r>
              <a:rPr lang="en-US" sz="2800" i="1" dirty="0">
                <a:solidFill>
                  <a:srgbClr val="0A1F61"/>
                </a:solidFill>
                <a:latin typeface="Tajawal ExtraBold" panose="00000800000000000000" pitchFamily="2" charset="-78"/>
                <a:cs typeface="Tajawal ExtraBold" panose="00000800000000000000" pitchFamily="2" charset="-78"/>
              </a:rPr>
              <a:t>IPv6 doesn't even have a concept of broadcast (multicast is used, instead).</a:t>
            </a: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a:t>
            </a:fld>
            <a:endParaRPr lang="en-US" dirty="0"/>
          </a:p>
        </p:txBody>
      </p:sp>
      <p:pic>
        <p:nvPicPr>
          <p:cNvPr id="1026" name="Picture 2"/>
          <p:cNvPicPr>
            <a:picLocks noChangeAspect="1" noChangeArrowheads="1"/>
          </p:cNvPicPr>
          <p:nvPr/>
        </p:nvPicPr>
        <p:blipFill>
          <a:blip r:embed="rId6">
            <a:lum bright="-20000" contrast="40000"/>
            <a:extLst>
              <a:ext uri="{28A0092B-C50C-407E-A947-70E740481C1C}">
                <a14:useLocalDpi xmlns:a14="http://schemas.microsoft.com/office/drawing/2010/main" val="0"/>
              </a:ext>
            </a:extLst>
          </a:blip>
          <a:srcRect/>
          <a:stretch>
            <a:fillRect/>
          </a:stretch>
        </p:blipFill>
        <p:spPr bwMode="auto">
          <a:xfrm>
            <a:off x="7997905" y="1931831"/>
            <a:ext cx="3860027" cy="276227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3552815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302650" y="584433"/>
            <a:ext cx="6188823" cy="646331"/>
          </a:xfrm>
          <a:prstGeom prst="rect">
            <a:avLst/>
          </a:prstGeom>
          <a:noFill/>
        </p:spPr>
        <p:txBody>
          <a:bodyPr wrap="square" rtlCol="0">
            <a:spAutoFit/>
          </a:bodyPr>
          <a:lstStyle/>
          <a:p>
            <a:pPr algn="ctr"/>
            <a:r>
              <a:rPr lang="en-US" sz="3600" dirty="0" smtClean="0">
                <a:solidFill>
                  <a:schemeClr val="bg1"/>
                </a:solidFill>
                <a:latin typeface="Tajawal Medium" panose="00000600000000000000" pitchFamily="2" charset="-78"/>
                <a:cs typeface="Tajawal Medium" panose="00000600000000000000" pitchFamily="2" charset="-78"/>
              </a:rPr>
              <a:t>Network Masks</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4</a:t>
            </a:fld>
            <a:endParaRPr lang="en-US" dirty="0"/>
          </a:p>
        </p:txBody>
      </p:sp>
      <p:pic>
        <p:nvPicPr>
          <p:cNvPr id="22530" name="Picture 2" descr="http://uw714doc.xinuos.com/en/NET_tcpip/graphics/subnets1.gif"/>
          <p:cNvPicPr>
            <a:picLocks noChangeAspect="1" noChangeArrowheads="1"/>
          </p:cNvPicPr>
          <p:nvPr/>
        </p:nvPicPr>
        <p:blipFill>
          <a:blip r:embed="rId6">
            <a:extLst>
              <a:ext uri="{BEBA8EAE-BF5A-486C-A8C5-ECC9F3942E4B}">
                <a14:imgProps xmlns:a14="http://schemas.microsoft.com/office/drawing/2010/main">
                  <a14:imgLayer r:embed="rId7">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004458" y="3051795"/>
            <a:ext cx="6266502" cy="327281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1" name="Rectangle 10"/>
          <p:cNvSpPr/>
          <p:nvPr/>
        </p:nvSpPr>
        <p:spPr>
          <a:xfrm>
            <a:off x="651739" y="1730809"/>
            <a:ext cx="11104831" cy="1200329"/>
          </a:xfrm>
          <a:prstGeom prst="rect">
            <a:avLst/>
          </a:prstGeom>
        </p:spPr>
        <p:txBody>
          <a:bodyPr wrap="square">
            <a:spAutoFit/>
          </a:bodyPr>
          <a:lstStyle/>
          <a:p>
            <a:pPr algn="just"/>
            <a:r>
              <a:rPr lang="en-US" sz="2400" dirty="0">
                <a:solidFill>
                  <a:srgbClr val="0A1F61"/>
                </a:solidFill>
                <a:latin typeface="Tajawal ExtraBold" panose="00000800000000000000" pitchFamily="2" charset="-78"/>
                <a:cs typeface="Tajawal ExtraBold" panose="00000800000000000000" pitchFamily="2" charset="-78"/>
              </a:rPr>
              <a:t>A network mask, or </a:t>
            </a:r>
            <a:r>
              <a:rPr lang="en-US" sz="2400" b="1" dirty="0">
                <a:solidFill>
                  <a:srgbClr val="0A1F61"/>
                </a:solidFill>
                <a:latin typeface="Tajawal ExtraBold" panose="00000800000000000000" pitchFamily="2" charset="-78"/>
                <a:cs typeface="Tajawal ExtraBold" panose="00000800000000000000" pitchFamily="2" charset="-78"/>
              </a:rPr>
              <a:t>``netmask''</a:t>
            </a:r>
            <a:r>
              <a:rPr lang="en-US" sz="2400" dirty="0">
                <a:solidFill>
                  <a:srgbClr val="0A1F61"/>
                </a:solidFill>
                <a:latin typeface="Tajawal ExtraBold" panose="00000800000000000000" pitchFamily="2" charset="-78"/>
                <a:cs typeface="Tajawal ExtraBold" panose="00000800000000000000" pitchFamily="2" charset="-78"/>
              </a:rPr>
              <a:t>,</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dirty="0">
                <a:solidFill>
                  <a:srgbClr val="0A1F61"/>
                </a:solidFill>
                <a:latin typeface="Tajawal ExtraBold" panose="00000800000000000000" pitchFamily="2" charset="-78"/>
                <a:cs typeface="Tajawal ExtraBold" panose="00000800000000000000" pitchFamily="2" charset="-78"/>
              </a:rPr>
              <a:t>is used to divide an IP address into a network address and a host address. When you set up a network, the network mask must be common to all network interfaces on that network. The default network masks are 255.0.0.0 for class A, 255.255.0.0 for class B, and 255.255.255.0 for class C </a:t>
            </a:r>
            <a:r>
              <a:rPr lang="en-US" sz="2400" dirty="0" smtClean="0">
                <a:solidFill>
                  <a:srgbClr val="0A1F61"/>
                </a:solidFill>
                <a:latin typeface="Tajawal ExtraBold" panose="00000800000000000000" pitchFamily="2" charset="-78"/>
                <a:cs typeface="Tajawal ExtraBold" panose="00000800000000000000" pitchFamily="2" charset="-78"/>
              </a:rPr>
              <a:t>networks.</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641689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433278" y="562695"/>
            <a:ext cx="6188823" cy="1077218"/>
          </a:xfrm>
          <a:prstGeom prst="rect">
            <a:avLst/>
          </a:prstGeom>
          <a:noFill/>
        </p:spPr>
        <p:txBody>
          <a:bodyPr wrap="square" rtlCol="0">
            <a:spAutoFit/>
          </a:bodyPr>
          <a:lstStyle/>
          <a:p>
            <a:pPr algn="ctr"/>
            <a:r>
              <a:rPr lang="en-US" sz="3600" dirty="0" smtClean="0">
                <a:solidFill>
                  <a:schemeClr val="bg1"/>
                </a:solidFill>
                <a:latin typeface="Tajawal Medium" panose="00000600000000000000" pitchFamily="2" charset="-78"/>
                <a:cs typeface="Tajawal Medium" panose="00000600000000000000" pitchFamily="2" charset="-78"/>
              </a:rPr>
              <a:t>How </a:t>
            </a:r>
            <a:r>
              <a:rPr lang="en-US" sz="3600" dirty="0">
                <a:solidFill>
                  <a:schemeClr val="bg1"/>
                </a:solidFill>
                <a:latin typeface="Tajawal Medium" panose="00000600000000000000" pitchFamily="2" charset="-78"/>
                <a:cs typeface="Tajawal Medium" panose="00000600000000000000" pitchFamily="2" charset="-78"/>
              </a:rPr>
              <a:t>to Find the Broadcast </a:t>
            </a:r>
            <a:r>
              <a:rPr lang="en-US" sz="3600" dirty="0" smtClean="0">
                <a:solidFill>
                  <a:schemeClr val="bg1"/>
                </a:solidFill>
                <a:latin typeface="Tajawal Medium" panose="00000600000000000000" pitchFamily="2" charset="-78"/>
                <a:cs typeface="Tajawal Medium" panose="00000600000000000000" pitchFamily="2" charset="-78"/>
              </a:rPr>
              <a:t>Address?</a:t>
            </a:r>
            <a:endParaRPr lang="en-US" sz="3600" dirty="0">
              <a:solidFill>
                <a:schemeClr val="bg1"/>
              </a:solidFill>
              <a:latin typeface="Tajawal Medium" panose="00000600000000000000" pitchFamily="2" charset="-78"/>
              <a:cs typeface="Tajawal Medium" panose="00000600000000000000" pitchFamily="2" charset="-78"/>
            </a:endParaRPr>
          </a:p>
          <a:p>
            <a:pPr algn="ct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5</a:t>
            </a:fld>
            <a:endParaRPr lang="en-US" dirty="0"/>
          </a:p>
        </p:txBody>
      </p:sp>
      <p:pic>
        <p:nvPicPr>
          <p:cNvPr id="11" name="Picture 10"/>
          <p:cNvPicPr>
            <a:picLocks noChangeAspect="1"/>
          </p:cNvPicPr>
          <p:nvPr/>
        </p:nvPicPr>
        <p:blipFill>
          <a:blip r:embed="rId6">
            <a:lum bright="-20000" contrast="40000"/>
          </a:blip>
          <a:stretch>
            <a:fillRect/>
          </a:stretch>
        </p:blipFill>
        <p:spPr>
          <a:xfrm>
            <a:off x="1874165" y="1442848"/>
            <a:ext cx="9536022" cy="2961728"/>
          </a:xfrm>
          <a:prstGeom prst="rect">
            <a:avLst/>
          </a:prstGeom>
          <a:ln>
            <a:noFill/>
          </a:ln>
          <a:effectLst>
            <a:outerShdw blurRad="292100" dist="139700" dir="2700000" algn="tl" rotWithShape="0">
              <a:srgbClr val="333333">
                <a:alpha val="65000"/>
              </a:srgbClr>
            </a:outerShdw>
          </a:effectLst>
        </p:spPr>
      </p:pic>
      <p:sp>
        <p:nvSpPr>
          <p:cNvPr id="10" name="Rectangle 9"/>
          <p:cNvSpPr/>
          <p:nvPr/>
        </p:nvSpPr>
        <p:spPr>
          <a:xfrm>
            <a:off x="2030569" y="4579754"/>
            <a:ext cx="9379618" cy="1938992"/>
          </a:xfrm>
          <a:prstGeom prst="rect">
            <a:avLst/>
          </a:prstGeom>
        </p:spPr>
        <p:txBody>
          <a:bodyPr wrap="square">
            <a:spAutoFit/>
          </a:bodyPr>
          <a:lstStyle/>
          <a:p>
            <a:pPr marL="457200" indent="-457200" algn="just">
              <a:buFont typeface="Wingdings"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A broadcast IP address is only assigned once in each network. </a:t>
            </a:r>
            <a:r>
              <a:rPr lang="en-US" sz="2400" dirty="0">
                <a:solidFill>
                  <a:srgbClr val="0A1F61"/>
                </a:solidFill>
                <a:latin typeface="Tajawal ExtraBold" panose="00000800000000000000" pitchFamily="2" charset="-78"/>
                <a:cs typeface="Tajawal ExtraBold" panose="00000800000000000000" pitchFamily="2" charset="-78"/>
              </a:rPr>
              <a:t>It is always the </a:t>
            </a:r>
            <a:r>
              <a:rPr lang="en-US" sz="2400" b="1" dirty="0">
                <a:solidFill>
                  <a:srgbClr val="0A1F61"/>
                </a:solidFill>
                <a:latin typeface="Tajawal ExtraBold" panose="00000800000000000000" pitchFamily="2" charset="-78"/>
                <a:cs typeface="Tajawal ExtraBold" panose="00000800000000000000" pitchFamily="2" charset="-78"/>
              </a:rPr>
              <a:t>last IP address of the subnet</a:t>
            </a:r>
            <a:r>
              <a:rPr lang="en-US" sz="2400" dirty="0">
                <a:solidFill>
                  <a:srgbClr val="0A1F61"/>
                </a:solidFill>
                <a:latin typeface="Tajawal ExtraBold" panose="00000800000000000000" pitchFamily="2" charset="-78"/>
                <a:cs typeface="Tajawal ExtraBold" panose="00000800000000000000" pitchFamily="2" charset="-78"/>
              </a:rPr>
              <a:t>. </a:t>
            </a:r>
            <a:endParaRPr lang="en-US" sz="2400" dirty="0" smtClean="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2400" dirty="0" smtClean="0">
                <a:solidFill>
                  <a:srgbClr val="0A1F61"/>
                </a:solidFill>
                <a:latin typeface="Tajawal ExtraBold" panose="00000800000000000000" pitchFamily="2" charset="-78"/>
                <a:cs typeface="Tajawal ExtraBold" panose="00000800000000000000" pitchFamily="2" charset="-78"/>
              </a:rPr>
              <a:t>The </a:t>
            </a:r>
            <a:r>
              <a:rPr lang="en-US" sz="2400" dirty="0">
                <a:solidFill>
                  <a:srgbClr val="0A1F61"/>
                </a:solidFill>
                <a:latin typeface="Tajawal ExtraBold" panose="00000800000000000000" pitchFamily="2" charset="-78"/>
                <a:cs typeface="Tajawal ExtraBold" panose="00000800000000000000" pitchFamily="2" charset="-78"/>
              </a:rPr>
              <a:t>network address and the broadcast address are not used as computer IP addresses. </a:t>
            </a:r>
            <a:endParaRPr lang="en-US" sz="2400" dirty="0" smtClean="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2400" dirty="0" smtClean="0">
                <a:solidFill>
                  <a:srgbClr val="0A1F61"/>
                </a:solidFill>
                <a:latin typeface="Tajawal ExtraBold" panose="00000800000000000000" pitchFamily="2" charset="-78"/>
                <a:cs typeface="Tajawal ExtraBold" panose="00000800000000000000" pitchFamily="2" charset="-78"/>
              </a:rPr>
              <a:t>In </a:t>
            </a:r>
            <a:r>
              <a:rPr lang="en-US" sz="2400" dirty="0">
                <a:solidFill>
                  <a:srgbClr val="0A1F61"/>
                </a:solidFill>
                <a:latin typeface="Tajawal ExtraBold" panose="00000800000000000000" pitchFamily="2" charset="-78"/>
                <a:cs typeface="Tajawal ExtraBold" panose="00000800000000000000" pitchFamily="2" charset="-78"/>
              </a:rPr>
              <a:t>a network, the first address field is reserved for the network and the last for the broadcast address.</a:t>
            </a:r>
          </a:p>
        </p:txBody>
      </p:sp>
    </p:spTree>
    <p:extLst>
      <p:ext uri="{BB962C8B-B14F-4D97-AF65-F5344CB8AC3E}">
        <p14:creationId xmlns:p14="http://schemas.microsoft.com/office/powerpoint/2010/main" val="36114981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433278" y="562695"/>
            <a:ext cx="6188823" cy="646331"/>
          </a:xfrm>
          <a:prstGeom prst="rect">
            <a:avLst/>
          </a:prstGeom>
          <a:noFill/>
        </p:spPr>
        <p:txBody>
          <a:bodyPr wrap="square" rtlCol="0">
            <a:spAutoFit/>
          </a:bodyPr>
          <a:lstStyle/>
          <a:p>
            <a:pPr algn="ctr"/>
            <a:r>
              <a:rPr lang="en-US" sz="3600" dirty="0" smtClean="0">
                <a:solidFill>
                  <a:schemeClr val="bg1"/>
                </a:solidFill>
                <a:latin typeface="Tajawal Medium" panose="00000600000000000000" pitchFamily="2" charset="-78"/>
                <a:cs typeface="Tajawal Medium" panose="00000600000000000000" pitchFamily="2" charset="-78"/>
              </a:rPr>
              <a:t>UDP Broadcast Application</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6</a:t>
            </a:fld>
            <a:endParaRPr lang="en-US" dirty="0"/>
          </a:p>
        </p:txBody>
      </p:sp>
      <p:sp>
        <p:nvSpPr>
          <p:cNvPr id="10" name="Rectangle 1"/>
          <p:cNvSpPr>
            <a:spLocks noChangeArrowheads="1"/>
          </p:cNvSpPr>
          <p:nvPr/>
        </p:nvSpPr>
        <p:spPr bwMode="auto">
          <a:xfrm>
            <a:off x="2302650" y="2536587"/>
            <a:ext cx="7468839" cy="1477328"/>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err="1" smtClean="0">
                <a:ln>
                  <a:noFill/>
                </a:ln>
                <a:solidFill>
                  <a:srgbClr val="CC7832"/>
                </a:solidFill>
                <a:effectLst/>
                <a:latin typeface="JetBrains Mono"/>
                <a:cs typeface="Arial" pitchFamily="34" charset="0"/>
              </a:rPr>
              <a:t>def</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smtClean="0">
                <a:ln>
                  <a:noFill/>
                </a:ln>
                <a:solidFill>
                  <a:srgbClr val="FFC66D"/>
                </a:solidFill>
                <a:effectLst/>
                <a:latin typeface="JetBrains Mono"/>
                <a:cs typeface="Arial" pitchFamily="34" charset="0"/>
              </a:rPr>
              <a:t>client</a:t>
            </a:r>
            <a:r>
              <a:rPr kumimoji="0" lang="en-US" b="0" i="0" u="none" strike="noStrike" cap="none" normalizeH="0" baseline="0" dirty="0" smtClean="0">
                <a:ln>
                  <a:noFill/>
                </a:ln>
                <a:solidFill>
                  <a:srgbClr val="A9B7C6"/>
                </a:solidFill>
                <a:effectLst/>
                <a:latin typeface="JetBrains Mono"/>
                <a:cs typeface="Arial" pitchFamily="34" charset="0"/>
              </a:rPr>
              <a:t>(network</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smtClean="0">
                <a:ln>
                  <a:noFill/>
                </a:ln>
                <a:solidFill>
                  <a:srgbClr val="A9B7C6"/>
                </a:solidFill>
                <a:effectLst/>
                <a:latin typeface="JetBrains Mono"/>
                <a:cs typeface="Arial" pitchFamily="34" charset="0"/>
              </a:rPr>
              <a:t>port):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sock = </a:t>
            </a:r>
            <a:r>
              <a:rPr kumimoji="0" lang="en-US" b="0" i="0" u="none" strike="noStrike" cap="none" normalizeH="0" baseline="0" dirty="0" err="1" smtClean="0">
                <a:ln>
                  <a:noFill/>
                </a:ln>
                <a:solidFill>
                  <a:srgbClr val="A9B7C6"/>
                </a:solidFill>
                <a:effectLst/>
                <a:latin typeface="JetBrains Mono"/>
                <a:cs typeface="Arial" pitchFamily="34" charset="0"/>
              </a:rPr>
              <a:t>socket.socket</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err="1" smtClean="0">
                <a:ln>
                  <a:noFill/>
                </a:ln>
                <a:solidFill>
                  <a:srgbClr val="A9B7C6"/>
                </a:solidFill>
                <a:effectLst/>
                <a:latin typeface="JetBrains Mono"/>
                <a:cs typeface="Arial" pitchFamily="34" charset="0"/>
              </a:rPr>
              <a:t>socket.AF_INET</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socket.SOCK_DGRAM</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sock.setsockopt</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err="1" smtClean="0">
                <a:ln>
                  <a:noFill/>
                </a:ln>
                <a:solidFill>
                  <a:srgbClr val="A9B7C6"/>
                </a:solidFill>
                <a:effectLst/>
                <a:latin typeface="JetBrains Mono"/>
                <a:cs typeface="Arial" pitchFamily="34" charset="0"/>
              </a:rPr>
              <a:t>socket.SOL_SOCKET</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socket.SO_BROADCAST</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smtClean="0">
                <a:ln>
                  <a:noFill/>
                </a:ln>
                <a:solidFill>
                  <a:srgbClr val="6897BB"/>
                </a:solidFill>
                <a:effectLst/>
                <a:latin typeface="JetBrains Mono"/>
                <a:cs typeface="Arial" pitchFamily="34" charset="0"/>
              </a:rPr>
              <a:t>1</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text = </a:t>
            </a:r>
            <a:r>
              <a:rPr kumimoji="0" lang="en-US" b="0" i="0" u="none" strike="noStrike" cap="none" normalizeH="0" baseline="0" dirty="0" smtClean="0">
                <a:ln>
                  <a:noFill/>
                </a:ln>
                <a:solidFill>
                  <a:srgbClr val="6A8759"/>
                </a:solidFill>
                <a:effectLst/>
                <a:latin typeface="JetBrains Mono"/>
                <a:cs typeface="Arial" pitchFamily="34" charset="0"/>
              </a:rPr>
              <a:t>'Broadcast datagram!'</a:t>
            </a:r>
            <a:br>
              <a:rPr kumimoji="0" lang="en-US" b="0" i="0" u="none" strike="noStrike" cap="none" normalizeH="0" baseline="0" dirty="0" smtClean="0">
                <a:ln>
                  <a:noFill/>
                </a:ln>
                <a:solidFill>
                  <a:srgbClr val="6A8759"/>
                </a:solidFill>
                <a:effectLst/>
                <a:latin typeface="JetBrains Mono"/>
                <a:cs typeface="Arial" pitchFamily="34" charset="0"/>
              </a:rPr>
            </a:br>
            <a:r>
              <a:rPr kumimoji="0" lang="en-US" b="0" i="0" u="none" strike="noStrike" cap="none" normalizeH="0" baseline="0" dirty="0" smtClean="0">
                <a:ln>
                  <a:noFill/>
                </a:ln>
                <a:solidFill>
                  <a:srgbClr val="6A8759"/>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sock.sendto</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err="1" smtClean="0">
                <a:ln>
                  <a:noFill/>
                </a:ln>
                <a:solidFill>
                  <a:srgbClr val="A9B7C6"/>
                </a:solidFill>
                <a:effectLst/>
                <a:latin typeface="JetBrains Mono"/>
                <a:cs typeface="Arial" pitchFamily="34" charset="0"/>
              </a:rPr>
              <a:t>text.encode</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a:t>
            </a:r>
            <a:r>
              <a:rPr kumimoji="0" lang="en-US" b="0" i="0" u="none" strike="noStrike" cap="none" normalizeH="0" baseline="0" dirty="0" err="1" smtClean="0">
                <a:ln>
                  <a:noFill/>
                </a:ln>
                <a:solidFill>
                  <a:srgbClr val="6A8759"/>
                </a:solidFill>
                <a:effectLst/>
                <a:latin typeface="JetBrains Mono"/>
                <a:cs typeface="Arial" pitchFamily="34" charset="0"/>
              </a:rPr>
              <a:t>ascii</a:t>
            </a:r>
            <a:r>
              <a:rPr kumimoji="0" lang="en-US" b="0" i="0" u="none" strike="noStrike" cap="none" normalizeH="0" baseline="0" dirty="0" smtClean="0">
                <a:ln>
                  <a:noFill/>
                </a:ln>
                <a:solidFill>
                  <a:srgbClr val="6A8759"/>
                </a:solidFill>
                <a:effectLst/>
                <a:latin typeface="JetBrains Mono"/>
                <a:cs typeface="Arial" pitchFamily="34" charset="0"/>
              </a:rPr>
              <a:t>'</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smtClean="0">
                <a:ln>
                  <a:noFill/>
                </a:ln>
                <a:solidFill>
                  <a:srgbClr val="A9B7C6"/>
                </a:solidFill>
                <a:effectLst/>
                <a:latin typeface="JetBrains Mono"/>
                <a:cs typeface="Arial" pitchFamily="34" charset="0"/>
              </a:rPr>
              <a:t>(network</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smtClean="0">
                <a:ln>
                  <a:noFill/>
                </a:ln>
                <a:solidFill>
                  <a:srgbClr val="A9B7C6"/>
                </a:solidFill>
                <a:effectLst/>
                <a:latin typeface="JetBrains Mono"/>
                <a:cs typeface="Arial" pitchFamily="34" charset="0"/>
              </a:rPr>
              <a:t>port))</a:t>
            </a:r>
            <a:endParaRPr kumimoji="0" lang="en-US" sz="40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0831375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302650" y="584434"/>
            <a:ext cx="6188823" cy="646331"/>
          </a:xfrm>
          <a:prstGeom prst="rect">
            <a:avLst/>
          </a:prstGeom>
          <a:noFill/>
        </p:spPr>
        <p:txBody>
          <a:bodyPr wrap="squar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Using TCP Streams Like Files</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7</a:t>
            </a:fld>
            <a:endParaRPr lang="en-US" dirty="0"/>
          </a:p>
        </p:txBody>
      </p:sp>
      <p:sp>
        <p:nvSpPr>
          <p:cNvPr id="10" name="Rectangle 9"/>
          <p:cNvSpPr/>
          <p:nvPr/>
        </p:nvSpPr>
        <p:spPr>
          <a:xfrm>
            <a:off x="507541" y="1860567"/>
            <a:ext cx="11147430" cy="3385542"/>
          </a:xfrm>
          <a:prstGeom prst="rect">
            <a:avLst/>
          </a:prstGeom>
        </p:spPr>
        <p:txBody>
          <a:bodyPr wrap="square">
            <a:spAutoFit/>
          </a:bodyPr>
          <a:lstStyle/>
          <a:p>
            <a:pPr marL="342900" indent="-3429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 File objects can read() and write(), sockets can send() and </a:t>
            </a:r>
            <a:r>
              <a:rPr lang="en-US" sz="2800" dirty="0" err="1" smtClean="0">
                <a:solidFill>
                  <a:srgbClr val="0A1F61"/>
                </a:solidFill>
                <a:latin typeface="Tajawal ExtraBold" panose="00000800000000000000" pitchFamily="2" charset="-78"/>
                <a:cs typeface="Tajawal ExtraBold" panose="00000800000000000000" pitchFamily="2" charset="-78"/>
              </a:rPr>
              <a:t>recv</a:t>
            </a:r>
            <a:r>
              <a:rPr lang="en-US" sz="2800" dirty="0">
                <a:solidFill>
                  <a:srgbClr val="0A1F61"/>
                </a:solidFill>
                <a:latin typeface="Tajawal ExtraBold" panose="00000800000000000000" pitchFamily="2" charset="-78"/>
                <a:cs typeface="Tajawal ExtraBold" panose="00000800000000000000" pitchFamily="2" charset="-78"/>
              </a:rPr>
              <a:t>(), and no kind of object can do both. </a:t>
            </a:r>
            <a:endParaRPr lang="en-US" sz="2800" dirty="0" smtClean="0">
              <a:solidFill>
                <a:srgbClr val="0A1F61"/>
              </a:solidFill>
              <a:latin typeface="Tajawal ExtraBold" panose="00000800000000000000" pitchFamily="2" charset="-78"/>
              <a:cs typeface="Tajawal ExtraBold" panose="00000800000000000000" pitchFamily="2" charset="-78"/>
            </a:endParaRPr>
          </a:p>
          <a:p>
            <a:pPr marL="342900" indent="-342900" algn="just">
              <a:buFont typeface="Wingdings" pitchFamily="2" charset="2"/>
              <a:buChar char="§"/>
            </a:pPr>
            <a:endParaRPr lang="en-US" sz="1200" dirty="0" smtClean="0">
              <a:solidFill>
                <a:srgbClr val="0A1F61"/>
              </a:solidFill>
              <a:latin typeface="Tajawal ExtraBold" panose="00000800000000000000" pitchFamily="2" charset="-78"/>
              <a:cs typeface="Tajawal ExtraBold" panose="00000800000000000000" pitchFamily="2" charset="-78"/>
            </a:endParaRPr>
          </a:p>
          <a:p>
            <a:pPr marL="342900" indent="-342900" algn="just">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Sometimes </a:t>
            </a:r>
            <a:r>
              <a:rPr lang="en-US" sz="2800" dirty="0">
                <a:solidFill>
                  <a:srgbClr val="0A1F61"/>
                </a:solidFill>
                <a:latin typeface="Tajawal ExtraBold" panose="00000800000000000000" pitchFamily="2" charset="-78"/>
                <a:cs typeface="Tajawal ExtraBold" panose="00000800000000000000" pitchFamily="2" charset="-78"/>
              </a:rPr>
              <a:t>you will want to treat a socket like a normal Python file object—often because you want to pass it into code like that of the many Python modules such as pickle, </a:t>
            </a:r>
            <a:r>
              <a:rPr lang="en-US" sz="2800" dirty="0" err="1">
                <a:solidFill>
                  <a:srgbClr val="0A1F61"/>
                </a:solidFill>
                <a:latin typeface="Tajawal ExtraBold" panose="00000800000000000000" pitchFamily="2" charset="-78"/>
                <a:cs typeface="Tajawal ExtraBold" panose="00000800000000000000" pitchFamily="2" charset="-78"/>
              </a:rPr>
              <a:t>json</a:t>
            </a:r>
            <a:r>
              <a:rPr lang="en-US" sz="2800" dirty="0">
                <a:solidFill>
                  <a:srgbClr val="0A1F61"/>
                </a:solidFill>
                <a:latin typeface="Tajawal ExtraBold" panose="00000800000000000000" pitchFamily="2" charset="-78"/>
                <a:cs typeface="Tajawal ExtraBold" panose="00000800000000000000" pitchFamily="2" charset="-78"/>
              </a:rPr>
              <a:t>, and </a:t>
            </a:r>
            <a:r>
              <a:rPr lang="en-US" sz="2800" dirty="0" err="1">
                <a:solidFill>
                  <a:srgbClr val="0A1F61"/>
                </a:solidFill>
                <a:latin typeface="Tajawal ExtraBold" panose="00000800000000000000" pitchFamily="2" charset="-78"/>
                <a:cs typeface="Tajawal ExtraBold" panose="00000800000000000000" pitchFamily="2" charset="-78"/>
              </a:rPr>
              <a:t>zlib</a:t>
            </a:r>
            <a:r>
              <a:rPr lang="en-US" sz="2800" dirty="0">
                <a:solidFill>
                  <a:srgbClr val="0A1F61"/>
                </a:solidFill>
                <a:latin typeface="Tajawal ExtraBold" panose="00000800000000000000" pitchFamily="2" charset="-78"/>
                <a:cs typeface="Tajawal ExtraBold" panose="00000800000000000000" pitchFamily="2" charset="-78"/>
              </a:rPr>
              <a:t> that can read and write data directly from a file. For this purpose, Python provides a </a:t>
            </a:r>
            <a:r>
              <a:rPr lang="en-US" sz="2800" dirty="0" err="1">
                <a:solidFill>
                  <a:srgbClr val="0A1F61"/>
                </a:solidFill>
                <a:latin typeface="Tajawal ExtraBold" panose="00000800000000000000" pitchFamily="2" charset="-78"/>
                <a:cs typeface="Tajawal ExtraBold" panose="00000800000000000000" pitchFamily="2" charset="-78"/>
              </a:rPr>
              <a:t>makefile</a:t>
            </a:r>
            <a:r>
              <a:rPr lang="en-US" sz="2800" dirty="0">
                <a:solidFill>
                  <a:srgbClr val="0A1F61"/>
                </a:solidFill>
                <a:latin typeface="Tajawal ExtraBold" panose="00000800000000000000" pitchFamily="2" charset="-78"/>
                <a:cs typeface="Tajawal ExtraBold" panose="00000800000000000000" pitchFamily="2" charset="-78"/>
              </a:rPr>
              <a:t>() method on every socket that returns a Python file object that is really calling </a:t>
            </a:r>
            <a:r>
              <a:rPr lang="en-US" sz="2800" dirty="0" err="1">
                <a:solidFill>
                  <a:srgbClr val="0A1F61"/>
                </a:solidFill>
                <a:latin typeface="Tajawal ExtraBold" panose="00000800000000000000" pitchFamily="2" charset="-78"/>
                <a:cs typeface="Tajawal ExtraBold" panose="00000800000000000000" pitchFamily="2" charset="-78"/>
              </a:rPr>
              <a:t>recv</a:t>
            </a:r>
            <a:r>
              <a:rPr lang="en-US" sz="2800" dirty="0">
                <a:solidFill>
                  <a:srgbClr val="0A1F61"/>
                </a:solidFill>
                <a:latin typeface="Tajawal ExtraBold" panose="00000800000000000000" pitchFamily="2" charset="-78"/>
                <a:cs typeface="Tajawal ExtraBold" panose="00000800000000000000" pitchFamily="2" charset="-78"/>
              </a:rPr>
              <a:t>() and send() behind the </a:t>
            </a:r>
            <a:r>
              <a:rPr lang="en-US" sz="2800" dirty="0" smtClean="0">
                <a:solidFill>
                  <a:srgbClr val="0A1F61"/>
                </a:solidFill>
                <a:latin typeface="Tajawal ExtraBold" panose="00000800000000000000" pitchFamily="2" charset="-78"/>
                <a:cs typeface="Tajawal ExtraBold" panose="00000800000000000000" pitchFamily="2" charset="-78"/>
              </a:rPr>
              <a:t>scenes.</a:t>
            </a:r>
            <a:endParaRPr lang="en-US" sz="28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6909539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302650" y="542750"/>
            <a:ext cx="6188823" cy="646331"/>
          </a:xfrm>
          <a:prstGeom prst="rect">
            <a:avLst/>
          </a:prstGeom>
          <a:noFill/>
        </p:spPr>
        <p:txBody>
          <a:bodyPr wrap="squar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Using TCP Streams Like </a:t>
            </a:r>
            <a:r>
              <a:rPr lang="en-US" sz="3600" dirty="0" smtClean="0">
                <a:solidFill>
                  <a:schemeClr val="bg1"/>
                </a:solidFill>
                <a:latin typeface="Tajawal Medium" panose="00000600000000000000" pitchFamily="2" charset="-78"/>
                <a:cs typeface="Tajawal Medium" panose="00000600000000000000" pitchFamily="2" charset="-78"/>
              </a:rPr>
              <a:t>Files </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8</a:t>
            </a:fld>
            <a:endParaRPr lang="en-US" dirty="0"/>
          </a:p>
        </p:txBody>
      </p:sp>
      <p:sp>
        <p:nvSpPr>
          <p:cNvPr id="11" name="Rectangle 1"/>
          <p:cNvSpPr>
            <a:spLocks noChangeArrowheads="1"/>
          </p:cNvSpPr>
          <p:nvPr/>
        </p:nvSpPr>
        <p:spPr bwMode="auto">
          <a:xfrm>
            <a:off x="341605" y="1688676"/>
            <a:ext cx="5753498" cy="2031325"/>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rgbClr val="808080"/>
                </a:solidFill>
                <a:effectLst/>
                <a:latin typeface="JetBrains Mono"/>
                <a:cs typeface="Arial" pitchFamily="34" charset="0"/>
              </a:rPr>
              <a:t>    </a:t>
            </a:r>
            <a:r>
              <a:rPr kumimoji="0" lang="en-US" b="0" i="0" u="none" strike="noStrike" cap="none" normalizeH="0" baseline="0" dirty="0" smtClean="0">
                <a:ln>
                  <a:noFill/>
                </a:ln>
                <a:solidFill>
                  <a:srgbClr val="A9B7C6"/>
                </a:solidFill>
                <a:effectLst/>
                <a:latin typeface="JetBrains Mono"/>
                <a:cs typeface="Arial" pitchFamily="34" charset="0"/>
              </a:rPr>
              <a:t>conn</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addr</a:t>
            </a:r>
            <a:r>
              <a:rPr kumimoji="0" lang="en-US" b="0" i="0" u="none" strike="noStrike" cap="none" normalizeH="0" baseline="0" dirty="0" smtClean="0">
                <a:ln>
                  <a:noFill/>
                </a:ln>
                <a:solidFill>
                  <a:srgbClr val="A9B7C6"/>
                </a:solidFill>
                <a:effectLst/>
                <a:latin typeface="JetBrains Mono"/>
                <a:cs typeface="Arial" pitchFamily="34" charset="0"/>
              </a:rPr>
              <a:t> = </a:t>
            </a:r>
            <a:r>
              <a:rPr kumimoji="0" lang="en-US" b="0" i="0" u="none" strike="noStrike" cap="none" normalizeH="0" baseline="0" dirty="0" err="1" smtClean="0">
                <a:ln>
                  <a:noFill/>
                </a:ln>
                <a:solidFill>
                  <a:srgbClr val="A9B7C6"/>
                </a:solidFill>
                <a:effectLst/>
                <a:latin typeface="JetBrains Mono"/>
                <a:cs typeface="Arial" pitchFamily="34" charset="0"/>
              </a:rPr>
              <a:t>sock.accept</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808080"/>
                </a:solidFill>
                <a:effectLst/>
                <a:latin typeface="JetBrains Mono"/>
                <a:cs typeface="Arial" pitchFamily="34" charset="0"/>
              </a:rPr>
              <a:t/>
            </a:r>
            <a:br>
              <a:rPr kumimoji="0" lang="en-US" b="0" i="0" u="none" strike="noStrike" cap="none" normalizeH="0" baseline="0" dirty="0" smtClean="0">
                <a:ln>
                  <a:noFill/>
                </a:ln>
                <a:solidFill>
                  <a:srgbClr val="808080"/>
                </a:solidFill>
                <a:effectLst/>
                <a:latin typeface="JetBrains Mono"/>
                <a:cs typeface="Arial" pitchFamily="34" charset="0"/>
              </a:rPr>
            </a:br>
            <a:r>
              <a:rPr kumimoji="0" lang="en-US" b="0" i="0" u="none" strike="noStrike" cap="none" normalizeH="0" baseline="0" dirty="0" smtClean="0">
                <a:ln>
                  <a:noFill/>
                </a:ln>
                <a:solidFill>
                  <a:srgbClr val="808080"/>
                </a:solidFill>
                <a:effectLst/>
                <a:latin typeface="JetBrains Mono"/>
                <a:cs typeface="Arial" pitchFamily="34" charset="0"/>
              </a:rPr>
              <a:t>    </a:t>
            </a:r>
            <a:r>
              <a:rPr kumimoji="0" lang="en-US" b="0" i="0" u="none" strike="noStrike" cap="none" normalizeH="0" baseline="0" dirty="0" smtClean="0">
                <a:ln>
                  <a:noFill/>
                </a:ln>
                <a:solidFill>
                  <a:srgbClr val="8888C6"/>
                </a:solidFill>
                <a:effectLst/>
                <a:latin typeface="JetBrains Mono"/>
                <a:cs typeface="Arial" pitchFamily="34" charset="0"/>
              </a:rPr>
              <a:t>print</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'socket accepted, got connection object'</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sockFile</a:t>
            </a:r>
            <a:r>
              <a:rPr kumimoji="0" lang="en-US" b="0" i="0" u="none" strike="noStrike" cap="none" normalizeH="0" baseline="0" dirty="0" smtClean="0">
                <a:ln>
                  <a:noFill/>
                </a:ln>
                <a:solidFill>
                  <a:srgbClr val="A9B7C6"/>
                </a:solidFill>
                <a:effectLst/>
                <a:latin typeface="JetBrains Mono"/>
                <a:cs typeface="Arial" pitchFamily="34" charset="0"/>
              </a:rPr>
              <a:t> = </a:t>
            </a:r>
            <a:r>
              <a:rPr kumimoji="0" lang="en-US" b="0" i="0" u="none" strike="noStrike" cap="none" normalizeH="0" baseline="0" dirty="0" err="1" smtClean="0">
                <a:ln>
                  <a:noFill/>
                </a:ln>
                <a:solidFill>
                  <a:srgbClr val="A9B7C6"/>
                </a:solidFill>
                <a:effectLst/>
                <a:latin typeface="JetBrains Mono"/>
                <a:cs typeface="Arial" pitchFamily="34" charset="0"/>
              </a:rPr>
              <a:t>conn.makefile</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808080"/>
                </a:solidFill>
                <a:effectLst/>
                <a:latin typeface="JetBrains Mono"/>
                <a:cs typeface="Arial" pitchFamily="34" charset="0"/>
              </a:rPr>
              <a:t/>
            </a:r>
            <a:br>
              <a:rPr kumimoji="0" lang="en-US" b="0" i="0" u="none" strike="noStrike" cap="none" normalizeH="0" baseline="0" dirty="0" smtClean="0">
                <a:ln>
                  <a:noFill/>
                </a:ln>
                <a:solidFill>
                  <a:srgbClr val="808080"/>
                </a:solidFill>
                <a:effectLst/>
                <a:latin typeface="JetBrains Mono"/>
                <a:cs typeface="Arial" pitchFamily="34" charset="0"/>
              </a:rPr>
            </a:br>
            <a:r>
              <a:rPr kumimoji="0" lang="en-US" b="0" i="0" u="none" strike="noStrike" cap="none" normalizeH="0" baseline="0" dirty="0" smtClean="0">
                <a:ln>
                  <a:noFill/>
                </a:ln>
                <a:solidFill>
                  <a:srgbClr val="808080"/>
                </a:solidFill>
                <a:effectLst/>
                <a:latin typeface="JetBrains Mono"/>
                <a:cs typeface="Arial" pitchFamily="34" charset="0"/>
              </a:rPr>
              <a:t>    </a:t>
            </a:r>
            <a:r>
              <a:rPr kumimoji="0" lang="en-US" b="0" i="0" u="none" strike="noStrike" cap="none" normalizeH="0" baseline="0" dirty="0" smtClean="0">
                <a:ln>
                  <a:noFill/>
                </a:ln>
                <a:solidFill>
                  <a:srgbClr val="A9B7C6"/>
                </a:solidFill>
                <a:effectLst/>
                <a:latin typeface="JetBrains Mono"/>
                <a:cs typeface="Arial" pitchFamily="34" charset="0"/>
              </a:rPr>
              <a:t>message = </a:t>
            </a:r>
            <a:r>
              <a:rPr kumimoji="0" lang="en-US" b="0" i="0" u="none" strike="noStrike" cap="none" normalizeH="0" baseline="0" dirty="0" err="1" smtClean="0">
                <a:ln>
                  <a:noFill/>
                </a:ln>
                <a:solidFill>
                  <a:srgbClr val="A9B7C6"/>
                </a:solidFill>
                <a:effectLst/>
                <a:latin typeface="JetBrains Mono"/>
                <a:cs typeface="Arial" pitchFamily="34" charset="0"/>
              </a:rPr>
              <a:t>sockFile.readline</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8888C6"/>
                </a:solidFill>
                <a:effectLst/>
                <a:latin typeface="JetBrains Mono"/>
                <a:cs typeface="Arial" pitchFamily="34" charset="0"/>
              </a:rPr>
              <a:t>print</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'received and read by socket: ' </a:t>
            </a: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err="1" smtClean="0">
                <a:ln>
                  <a:noFill/>
                </a:ln>
                <a:solidFill>
                  <a:srgbClr val="8888C6"/>
                </a:solidFill>
                <a:effectLst/>
                <a:latin typeface="JetBrains Mono"/>
                <a:cs typeface="Arial" pitchFamily="34" charset="0"/>
              </a:rPr>
              <a:t>str</a:t>
            </a:r>
            <a:r>
              <a:rPr kumimoji="0" lang="en-US" b="0" i="0" u="none" strike="noStrike" cap="none" normalizeH="0" baseline="0" dirty="0" smtClean="0">
                <a:ln>
                  <a:noFill/>
                </a:ln>
                <a:solidFill>
                  <a:srgbClr val="A9B7C6"/>
                </a:solidFill>
                <a:effectLst/>
                <a:latin typeface="JetBrains Mono"/>
                <a:cs typeface="Arial" pitchFamily="34" charset="0"/>
              </a:rPr>
              <a:t>(message))</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conn.close</a:t>
            </a:r>
            <a:r>
              <a:rPr kumimoji="0" lang="en-US" b="0" i="0" u="none" strike="noStrike" cap="none" normalizeH="0" baseline="0" dirty="0" smtClean="0">
                <a:ln>
                  <a:noFill/>
                </a:ln>
                <a:solidFill>
                  <a:srgbClr val="A9B7C6"/>
                </a:solidFill>
                <a:effectLst/>
                <a:latin typeface="JetBrains Mono"/>
                <a:cs typeface="Arial" pitchFamily="34" charset="0"/>
              </a:rPr>
              <a:t>()</a:t>
            </a:r>
            <a:endParaRPr kumimoji="0" lang="en-US" sz="4000" b="0" i="0" u="none" strike="noStrike" cap="none" normalizeH="0" baseline="0" dirty="0" smtClean="0">
              <a:ln>
                <a:noFill/>
              </a:ln>
              <a:solidFill>
                <a:schemeClr val="tx1"/>
              </a:solidFill>
              <a:effectLst/>
              <a:latin typeface="Arial" pitchFamily="34" charset="0"/>
              <a:cs typeface="Arial" pitchFamily="34" charset="0"/>
            </a:endParaRPr>
          </a:p>
        </p:txBody>
      </p:sp>
      <p:sp>
        <p:nvSpPr>
          <p:cNvPr id="12" name="Rectangle 11"/>
          <p:cNvSpPr/>
          <p:nvPr/>
        </p:nvSpPr>
        <p:spPr>
          <a:xfrm>
            <a:off x="6254021" y="2411950"/>
            <a:ext cx="1755609" cy="584775"/>
          </a:xfrm>
          <a:prstGeom prst="rect">
            <a:avLst/>
          </a:prstGeom>
        </p:spPr>
        <p:txBody>
          <a:bodyPr wrap="none">
            <a:spAutoFit/>
          </a:bodyPr>
          <a:lstStyle/>
          <a:p>
            <a:r>
              <a:rPr lang="en-US" sz="3200" dirty="0">
                <a:solidFill>
                  <a:srgbClr val="0A1F61"/>
                </a:solidFill>
                <a:latin typeface="Tajawal ExtraBold" panose="00000800000000000000" pitchFamily="2" charset="-78"/>
                <a:cs typeface="Tajawal ExtraBold" panose="00000800000000000000" pitchFamily="2" charset="-78"/>
              </a:rPr>
              <a:t>(Server side)</a:t>
            </a:r>
          </a:p>
        </p:txBody>
      </p:sp>
      <p:sp>
        <p:nvSpPr>
          <p:cNvPr id="13" name="Rectangle 12"/>
          <p:cNvSpPr/>
          <p:nvPr/>
        </p:nvSpPr>
        <p:spPr>
          <a:xfrm>
            <a:off x="2371808" y="4779216"/>
            <a:ext cx="1693092" cy="584775"/>
          </a:xfrm>
          <a:prstGeom prst="rect">
            <a:avLst/>
          </a:prstGeom>
        </p:spPr>
        <p:txBody>
          <a:bodyPr wrap="none">
            <a:spAutoFit/>
          </a:bodyPr>
          <a:lstStyle/>
          <a:p>
            <a:r>
              <a:rPr lang="en-US" sz="3200" dirty="0">
                <a:solidFill>
                  <a:srgbClr val="0A1F61"/>
                </a:solidFill>
                <a:latin typeface="Tajawal ExtraBold" panose="00000800000000000000" pitchFamily="2" charset="-78"/>
                <a:cs typeface="Tajawal ExtraBold" panose="00000800000000000000" pitchFamily="2" charset="-78"/>
              </a:rPr>
              <a:t>(Client side)</a:t>
            </a:r>
          </a:p>
        </p:txBody>
      </p:sp>
      <p:sp>
        <p:nvSpPr>
          <p:cNvPr id="14" name="Rectangle 2"/>
          <p:cNvSpPr>
            <a:spLocks noChangeArrowheads="1"/>
          </p:cNvSpPr>
          <p:nvPr/>
        </p:nvSpPr>
        <p:spPr bwMode="auto">
          <a:xfrm>
            <a:off x="4244819" y="3778943"/>
            <a:ext cx="7529625" cy="2585323"/>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err="1" smtClean="0">
                <a:ln>
                  <a:noFill/>
                </a:ln>
                <a:solidFill>
                  <a:srgbClr val="A9B7C6"/>
                </a:solidFill>
                <a:effectLst/>
                <a:latin typeface="JetBrains Mono"/>
                <a:cs typeface="Arial" pitchFamily="34" charset="0"/>
              </a:rPr>
              <a:t>sock.connect</a:t>
            </a:r>
            <a:r>
              <a:rPr kumimoji="0" lang="en-US" b="0" i="0" u="none" strike="noStrike" cap="none" normalizeH="0" baseline="0" dirty="0" smtClean="0">
                <a:ln>
                  <a:noFill/>
                </a:ln>
                <a:solidFill>
                  <a:srgbClr val="A9B7C6"/>
                </a:solidFill>
                <a:effectLst/>
                <a:latin typeface="JetBrains Mono"/>
                <a:cs typeface="Arial" pitchFamily="34" charset="0"/>
              </a:rPr>
              <a:t>((HOST</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smtClean="0">
                <a:ln>
                  <a:noFill/>
                </a:ln>
                <a:solidFill>
                  <a:srgbClr val="A9B7C6"/>
                </a:solidFill>
                <a:effectLst/>
                <a:latin typeface="JetBrains Mono"/>
                <a:cs typeface="Arial" pitchFamily="34" charset="0"/>
              </a:rPr>
              <a:t>PORT))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rgbClr val="8888C6"/>
                </a:solidFill>
                <a:effectLst/>
                <a:latin typeface="JetBrains Mono"/>
                <a:cs typeface="Arial" pitchFamily="34" charset="0"/>
              </a:rPr>
              <a:t>print</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'socket connected'</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err="1" smtClean="0">
                <a:ln>
                  <a:noFill/>
                </a:ln>
                <a:solidFill>
                  <a:srgbClr val="A9B7C6"/>
                </a:solidFill>
                <a:effectLst/>
                <a:latin typeface="JetBrains Mono"/>
                <a:cs typeface="Arial" pitchFamily="34" charset="0"/>
              </a:rPr>
              <a:t>sockFile</a:t>
            </a:r>
            <a:r>
              <a:rPr kumimoji="0" lang="en-US" b="0" i="0" u="none" strike="noStrike" cap="none" normalizeH="0" baseline="0" dirty="0" smtClean="0">
                <a:ln>
                  <a:noFill/>
                </a:ln>
                <a:solidFill>
                  <a:srgbClr val="A9B7C6"/>
                </a:solidFill>
                <a:effectLst/>
                <a:latin typeface="JetBrains Mono"/>
                <a:cs typeface="Arial" pitchFamily="34" charset="0"/>
              </a:rPr>
              <a:t> = </a:t>
            </a:r>
            <a:r>
              <a:rPr kumimoji="0" lang="en-US" b="0" i="0" u="none" strike="noStrike" cap="none" normalizeH="0" baseline="0" dirty="0" err="1" smtClean="0">
                <a:ln>
                  <a:noFill/>
                </a:ln>
                <a:solidFill>
                  <a:srgbClr val="A9B7C6"/>
                </a:solidFill>
                <a:effectLst/>
                <a:latin typeface="JetBrains Mono"/>
                <a:cs typeface="Arial" pitchFamily="34" charset="0"/>
              </a:rPr>
              <a:t>sock.makefile</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AA4926"/>
                </a:solidFill>
                <a:effectLst/>
                <a:latin typeface="JetBrains Mono"/>
                <a:cs typeface="Arial" pitchFamily="34" charset="0"/>
              </a:rPr>
              <a:t>mode</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'w'</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808080"/>
                </a:solidFill>
                <a:effectLst/>
                <a:latin typeface="JetBrains Mono"/>
                <a:cs typeface="Arial" pitchFamily="34" charset="0"/>
              </a:rPr>
              <a:t/>
            </a:r>
            <a:br>
              <a:rPr kumimoji="0" lang="en-US" b="0" i="0" u="none" strike="noStrike" cap="none" normalizeH="0" baseline="0" dirty="0" smtClean="0">
                <a:ln>
                  <a:noFill/>
                </a:ln>
                <a:solidFill>
                  <a:srgbClr val="808080"/>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message = </a:t>
            </a:r>
            <a:r>
              <a:rPr kumimoji="0" lang="en-US" b="0" i="0" u="none" strike="noStrike" cap="none" normalizeH="0" baseline="0" dirty="0" smtClean="0">
                <a:ln>
                  <a:noFill/>
                </a:ln>
                <a:solidFill>
                  <a:srgbClr val="6A8759"/>
                </a:solidFill>
                <a:effectLst/>
                <a:latin typeface="JetBrains Mono"/>
                <a:cs typeface="Arial" pitchFamily="34" charset="0"/>
              </a:rPr>
              <a:t>'Hi this is my </a:t>
            </a:r>
            <a:r>
              <a:rPr kumimoji="0" lang="en-US" b="0" i="0" u="none" strike="noStrike" cap="none" normalizeH="0" baseline="0" dirty="0" err="1" smtClean="0">
                <a:ln>
                  <a:noFill/>
                </a:ln>
                <a:solidFill>
                  <a:srgbClr val="6A8759"/>
                </a:solidFill>
                <a:effectLst/>
                <a:latin typeface="JetBrains Mono"/>
                <a:cs typeface="Arial" pitchFamily="34" charset="0"/>
              </a:rPr>
              <a:t>msg</a:t>
            </a:r>
            <a:r>
              <a:rPr kumimoji="0" lang="en-US" b="0" i="0" u="none" strike="noStrike" cap="none" normalizeH="0" baseline="0" dirty="0" smtClean="0">
                <a:ln>
                  <a:noFill/>
                </a:ln>
                <a:solidFill>
                  <a:srgbClr val="6A8759"/>
                </a:solidFill>
                <a:effectLst/>
                <a:latin typeface="JetBrains Mono"/>
                <a:cs typeface="Arial" pitchFamily="34" charset="0"/>
              </a:rPr>
              <a:t> Number = ' </a:t>
            </a: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err="1" smtClean="0">
                <a:ln>
                  <a:noFill/>
                </a:ln>
                <a:solidFill>
                  <a:srgbClr val="8888C6"/>
                </a:solidFill>
                <a:effectLst/>
                <a:latin typeface="JetBrains Mono"/>
                <a:cs typeface="Arial" pitchFamily="34" charset="0"/>
              </a:rPr>
              <a:t>str</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err="1" smtClean="0">
                <a:ln>
                  <a:noFill/>
                </a:ln>
                <a:solidFill>
                  <a:srgbClr val="A9B7C6"/>
                </a:solidFill>
                <a:effectLst/>
                <a:latin typeface="JetBrains Mono"/>
                <a:cs typeface="Arial" pitchFamily="34" charset="0"/>
              </a:rPr>
              <a:t>myCounter</a:t>
            </a:r>
            <a:r>
              <a:rPr kumimoji="0" lang="en-US" b="0" i="0" u="none" strike="noStrike" cap="none" normalizeH="0" baseline="0" dirty="0" smtClean="0">
                <a:ln>
                  <a:noFill/>
                </a:ln>
                <a:solidFill>
                  <a:srgbClr val="A9B7C6"/>
                </a:solidFill>
                <a:effectLst/>
                <a:latin typeface="JetBrains Mono"/>
                <a:cs typeface="Arial" pitchFamily="34" charset="0"/>
              </a:rPr>
              <a:t>) + </a:t>
            </a:r>
            <a:r>
              <a:rPr kumimoji="0" lang="en-US" b="0" i="0" u="none" strike="noStrike" cap="none" normalizeH="0" baseline="0" dirty="0" smtClean="0">
                <a:ln>
                  <a:noFill/>
                </a:ln>
                <a:solidFill>
                  <a:srgbClr val="6A8759"/>
                </a:solidFill>
                <a:effectLst/>
                <a:latin typeface="JetBrains Mono"/>
                <a:cs typeface="Arial" pitchFamily="34" charset="0"/>
              </a:rPr>
              <a:t>' ***' </a:t>
            </a: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6A8759"/>
                </a:solidFill>
                <a:effectLst/>
                <a:latin typeface="JetBrains Mono"/>
                <a:cs typeface="Arial" pitchFamily="34" charset="0"/>
              </a:rPr>
              <a:t>'</a:t>
            </a:r>
            <a:r>
              <a:rPr kumimoji="0" lang="en-US" b="0" i="0" u="none" strike="noStrike" cap="none" normalizeH="0" baseline="0" dirty="0" smtClean="0">
                <a:ln>
                  <a:noFill/>
                </a:ln>
                <a:solidFill>
                  <a:srgbClr val="CC7832"/>
                </a:solidFill>
                <a:effectLst/>
                <a:latin typeface="JetBrains Mono"/>
                <a:cs typeface="Arial" pitchFamily="34" charset="0"/>
              </a:rPr>
              <a:t>\r\n</a:t>
            </a:r>
            <a:r>
              <a:rPr kumimoji="0" lang="en-US" b="0" i="0" u="none" strike="noStrike" cap="none" normalizeH="0" baseline="0" dirty="0" smtClean="0">
                <a:ln>
                  <a:noFill/>
                </a:ln>
                <a:solidFill>
                  <a:srgbClr val="6A8759"/>
                </a:solidFill>
                <a:effectLst/>
                <a:latin typeface="JetBrains Mono"/>
                <a:cs typeface="Arial" pitchFamily="34" charset="0"/>
              </a:rPr>
              <a:t>'</a:t>
            </a:r>
            <a:br>
              <a:rPr kumimoji="0" lang="en-US" b="0" i="0" u="none" strike="noStrike" cap="none" normalizeH="0" baseline="0" dirty="0" smtClean="0">
                <a:ln>
                  <a:noFill/>
                </a:ln>
                <a:solidFill>
                  <a:srgbClr val="6A8759"/>
                </a:solidFill>
                <a:effectLst/>
                <a:latin typeface="JetBrains Mono"/>
                <a:cs typeface="Arial" pitchFamily="34" charset="0"/>
              </a:rPr>
            </a:br>
            <a:r>
              <a:rPr kumimoji="0" lang="en-US" b="0" i="0" u="none" strike="noStrike" cap="none" normalizeH="0" baseline="0" dirty="0" smtClean="0">
                <a:ln>
                  <a:noFill/>
                </a:ln>
                <a:solidFill>
                  <a:srgbClr val="8888C6"/>
                </a:solidFill>
                <a:effectLst/>
                <a:latin typeface="JetBrains Mono"/>
                <a:cs typeface="Arial" pitchFamily="34" charset="0"/>
              </a:rPr>
              <a:t>print</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 ' </a:t>
            </a:r>
            <a:r>
              <a:rPr kumimoji="0" lang="en-US" b="0" i="0" u="none" strike="noStrike" cap="none" normalizeH="0" baseline="0" dirty="0" smtClean="0">
                <a:ln>
                  <a:noFill/>
                </a:ln>
                <a:solidFill>
                  <a:srgbClr val="A9B7C6"/>
                </a:solidFill>
                <a:effectLst/>
                <a:latin typeface="JetBrains Mono"/>
                <a:cs typeface="Arial" pitchFamily="34" charset="0"/>
              </a:rPr>
              <a:t>+ message)</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err="1" smtClean="0">
                <a:ln>
                  <a:noFill/>
                </a:ln>
                <a:solidFill>
                  <a:srgbClr val="A9B7C6"/>
                </a:solidFill>
                <a:effectLst/>
                <a:latin typeface="JetBrains Mono"/>
                <a:cs typeface="Arial" pitchFamily="34" charset="0"/>
              </a:rPr>
              <a:t>sockFile.write</a:t>
            </a:r>
            <a:r>
              <a:rPr kumimoji="0" lang="en-US" b="0" i="0" u="none" strike="noStrike" cap="none" normalizeH="0" baseline="0" dirty="0" smtClean="0">
                <a:ln>
                  <a:noFill/>
                </a:ln>
                <a:solidFill>
                  <a:srgbClr val="A9B7C6"/>
                </a:solidFill>
                <a:effectLst/>
                <a:latin typeface="JetBrains Mono"/>
                <a:cs typeface="Arial" pitchFamily="34" charset="0"/>
              </a:rPr>
              <a:t>(message)</a:t>
            </a:r>
            <a:endParaRPr kumimoji="0" lang="en-US" sz="40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96894435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981636" y="584434"/>
            <a:ext cx="6188823" cy="646331"/>
          </a:xfrm>
          <a:prstGeom prst="rect">
            <a:avLst/>
          </a:prstGeom>
          <a:noFill/>
        </p:spPr>
        <p:txBody>
          <a:bodyPr wrap="square" rtlCol="0">
            <a:spAutoFit/>
          </a:bodyPr>
          <a:lstStyle/>
          <a:p>
            <a:pPr algn="ctr"/>
            <a:r>
              <a:rPr lang="en-MY" sz="3600" dirty="0" smtClean="0">
                <a:solidFill>
                  <a:schemeClr val="bg1"/>
                </a:solidFill>
                <a:latin typeface="Tajawal Medium" panose="00000600000000000000" pitchFamily="2" charset="-78"/>
                <a:cs typeface="Tajawal Medium" panose="00000600000000000000" pitchFamily="2" charset="-78"/>
              </a:rPr>
              <a:t>Handling  Errors</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9</a:t>
            </a:fld>
            <a:endParaRPr lang="en-US" dirty="0"/>
          </a:p>
        </p:txBody>
      </p:sp>
      <p:sp>
        <p:nvSpPr>
          <p:cNvPr id="11" name="Rectangle 10"/>
          <p:cNvSpPr/>
          <p:nvPr/>
        </p:nvSpPr>
        <p:spPr>
          <a:xfrm>
            <a:off x="651740" y="1745681"/>
            <a:ext cx="11119346" cy="1200329"/>
          </a:xfrm>
          <a:prstGeom prst="rect">
            <a:avLst/>
          </a:prstGeom>
        </p:spPr>
        <p:txBody>
          <a:bodyPr wrap="square">
            <a:spAutoFit/>
          </a:bodyPr>
          <a:lstStyle/>
          <a:p>
            <a:pPr marL="342900" indent="-342900" algn="just">
              <a:buFont typeface="Wingdings"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In Python, the socket code raises exceptions when network errors occur. </a:t>
            </a:r>
            <a:endParaRPr lang="en-US" sz="2400" dirty="0" smtClean="0">
              <a:solidFill>
                <a:srgbClr val="0A1F61"/>
              </a:solidFill>
              <a:latin typeface="Tajawal ExtraBold" panose="00000800000000000000" pitchFamily="2" charset="-78"/>
              <a:cs typeface="Tajawal ExtraBold" panose="00000800000000000000" pitchFamily="2" charset="-78"/>
            </a:endParaRPr>
          </a:p>
          <a:p>
            <a:pPr marL="342900" indent="-342900" algn="just">
              <a:buFont typeface="Wingdings" pitchFamily="2" charset="2"/>
              <a:buChar char="§"/>
            </a:pPr>
            <a:r>
              <a:rPr lang="en-US" sz="2400" dirty="0" smtClean="0">
                <a:solidFill>
                  <a:srgbClr val="0A1F61"/>
                </a:solidFill>
                <a:latin typeface="Tajawal ExtraBold" panose="00000800000000000000" pitchFamily="2" charset="-78"/>
                <a:cs typeface="Tajawal ExtraBold" panose="00000800000000000000" pitchFamily="2" charset="-78"/>
              </a:rPr>
              <a:t>Virtually </a:t>
            </a:r>
            <a:r>
              <a:rPr lang="en-US" sz="2400" dirty="0">
                <a:solidFill>
                  <a:srgbClr val="0A1F61"/>
                </a:solidFill>
                <a:latin typeface="Tajawal ExtraBold" panose="00000800000000000000" pitchFamily="2" charset="-78"/>
                <a:cs typeface="Tajawal ExtraBold" panose="00000800000000000000" pitchFamily="2" charset="-78"/>
              </a:rPr>
              <a:t>every function call that touches the network in any way can and does raise exceptions for various </a:t>
            </a:r>
            <a:r>
              <a:rPr lang="en-US" sz="2400" dirty="0" smtClean="0">
                <a:solidFill>
                  <a:srgbClr val="0A1F61"/>
                </a:solidFill>
                <a:latin typeface="Tajawal ExtraBold" panose="00000800000000000000" pitchFamily="2" charset="-78"/>
                <a:cs typeface="Tajawal ExtraBold" panose="00000800000000000000" pitchFamily="2" charset="-78"/>
              </a:rPr>
              <a:t>reasons, for example: servers </a:t>
            </a:r>
            <a:r>
              <a:rPr lang="en-US" sz="2400" dirty="0">
                <a:solidFill>
                  <a:srgbClr val="0A1F61"/>
                </a:solidFill>
                <a:latin typeface="Tajawal ExtraBold" panose="00000800000000000000" pitchFamily="2" charset="-78"/>
                <a:cs typeface="Tajawal ExtraBold" panose="00000800000000000000" pitchFamily="2" charset="-78"/>
              </a:rPr>
              <a:t>being down, connections dropped, and so on.</a:t>
            </a:r>
          </a:p>
        </p:txBody>
      </p:sp>
      <p:sp>
        <p:nvSpPr>
          <p:cNvPr id="12" name="Rectangle 11"/>
          <p:cNvSpPr/>
          <p:nvPr/>
        </p:nvSpPr>
        <p:spPr>
          <a:xfrm>
            <a:off x="1037608" y="2944560"/>
            <a:ext cx="10733478" cy="2677656"/>
          </a:xfrm>
          <a:prstGeom prst="rect">
            <a:avLst/>
          </a:prstGeom>
        </p:spPr>
        <p:txBody>
          <a:bodyPr wrap="square">
            <a:spAutoFit/>
          </a:bodyPr>
          <a:lstStyle/>
          <a:p>
            <a:pPr marL="342900" indent="-342900">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Socket </a:t>
            </a:r>
            <a:r>
              <a:rPr lang="en-US" sz="2400" b="1" dirty="0" smtClean="0">
                <a:solidFill>
                  <a:srgbClr val="0A1F61"/>
                </a:solidFill>
                <a:latin typeface="Tajawal ExtraBold" panose="00000800000000000000" pitchFamily="2" charset="-78"/>
                <a:cs typeface="Tajawal ExtraBold" panose="00000800000000000000" pitchFamily="2" charset="-78"/>
              </a:rPr>
              <a:t>Exceptions</a:t>
            </a:r>
          </a:p>
          <a:p>
            <a:pPr marL="800100" lvl="1" indent="-342900">
              <a:buFont typeface="+mj-lt"/>
              <a:buAutoNum type="arabicPeriod"/>
            </a:pPr>
            <a:r>
              <a:rPr lang="en-US" sz="2400" dirty="0" smtClean="0">
                <a:solidFill>
                  <a:srgbClr val="0A1F61"/>
                </a:solidFill>
                <a:latin typeface="Tajawal ExtraBold" panose="00000800000000000000" pitchFamily="2" charset="-78"/>
                <a:cs typeface="Tajawal ExtraBold" panose="00000800000000000000" pitchFamily="2" charset="-78"/>
              </a:rPr>
              <a:t>socket. error </a:t>
            </a:r>
            <a:r>
              <a:rPr lang="en-US" sz="2400" dirty="0">
                <a:solidFill>
                  <a:srgbClr val="0A1F61"/>
                </a:solidFill>
                <a:latin typeface="Tajawal ExtraBold" panose="00000800000000000000" pitchFamily="2" charset="-78"/>
                <a:cs typeface="Tajawal ExtraBold" panose="00000800000000000000" pitchFamily="2" charset="-78"/>
              </a:rPr>
              <a:t>for general </a:t>
            </a:r>
            <a:r>
              <a:rPr lang="en-US" sz="2400" dirty="0" smtClean="0">
                <a:solidFill>
                  <a:srgbClr val="0A1F61"/>
                </a:solidFill>
                <a:latin typeface="Tajawal ExtraBold" panose="00000800000000000000" pitchFamily="2" charset="-78"/>
                <a:cs typeface="Tajawal ExtraBold" panose="00000800000000000000" pitchFamily="2" charset="-78"/>
              </a:rPr>
              <a:t>I/O </a:t>
            </a:r>
            <a:r>
              <a:rPr lang="en-US" sz="2400" dirty="0">
                <a:solidFill>
                  <a:srgbClr val="0A1F61"/>
                </a:solidFill>
                <a:latin typeface="Tajawal ExtraBold" panose="00000800000000000000" pitchFamily="2" charset="-78"/>
                <a:cs typeface="Tajawal ExtraBold" panose="00000800000000000000" pitchFamily="2" charset="-78"/>
              </a:rPr>
              <a:t>and communication problems </a:t>
            </a:r>
          </a:p>
          <a:p>
            <a:pPr marL="800100" lvl="1" indent="-342900">
              <a:buFont typeface="+mj-lt"/>
              <a:buAutoNum type="arabicPeriod"/>
            </a:pPr>
            <a:r>
              <a:rPr lang="en-US" sz="2400" dirty="0" err="1" smtClean="0">
                <a:solidFill>
                  <a:srgbClr val="0A1F61"/>
                </a:solidFill>
                <a:latin typeface="Tajawal ExtraBold" panose="00000800000000000000" pitchFamily="2" charset="-78"/>
                <a:cs typeface="Tajawal ExtraBold" panose="00000800000000000000" pitchFamily="2" charset="-78"/>
              </a:rPr>
              <a:t>socket.gaierror</a:t>
            </a:r>
            <a:r>
              <a:rPr lang="en-US" sz="2400" dirty="0" smtClean="0">
                <a:solidFill>
                  <a:srgbClr val="0A1F61"/>
                </a:solidFill>
                <a:latin typeface="Tajawal ExtraBold" panose="00000800000000000000" pitchFamily="2" charset="-78"/>
                <a:cs typeface="Tajawal ExtraBold" panose="00000800000000000000" pitchFamily="2" charset="-78"/>
              </a:rPr>
              <a:t> </a:t>
            </a:r>
            <a:r>
              <a:rPr lang="en-US" sz="2400" dirty="0">
                <a:solidFill>
                  <a:srgbClr val="0A1F61"/>
                </a:solidFill>
                <a:latin typeface="Tajawal ExtraBold" panose="00000800000000000000" pitchFamily="2" charset="-78"/>
                <a:cs typeface="Tajawal ExtraBold" panose="00000800000000000000" pitchFamily="2" charset="-78"/>
              </a:rPr>
              <a:t>for errors looking up address information </a:t>
            </a:r>
          </a:p>
          <a:p>
            <a:pPr marL="800100" lvl="1" indent="-342900">
              <a:buFont typeface="+mj-lt"/>
              <a:buAutoNum type="arabicPeriod"/>
            </a:pPr>
            <a:r>
              <a:rPr lang="en-US" sz="2400" dirty="0" smtClean="0">
                <a:solidFill>
                  <a:srgbClr val="0A1F61"/>
                </a:solidFill>
                <a:latin typeface="Tajawal ExtraBold" panose="00000800000000000000" pitchFamily="2" charset="-78"/>
                <a:cs typeface="Tajawal ExtraBold" panose="00000800000000000000" pitchFamily="2" charset="-78"/>
              </a:rPr>
              <a:t>socket</a:t>
            </a:r>
            <a:r>
              <a:rPr lang="en-US" sz="2400" dirty="0">
                <a:solidFill>
                  <a:srgbClr val="0A1F61"/>
                </a:solidFill>
                <a:latin typeface="Tajawal ExtraBold" panose="00000800000000000000" pitchFamily="2" charset="-78"/>
                <a:cs typeface="Tajawal ExtraBold" panose="00000800000000000000" pitchFamily="2" charset="-78"/>
              </a:rPr>
              <a:t>. </a:t>
            </a:r>
            <a:r>
              <a:rPr lang="en-US" sz="2400" dirty="0" err="1">
                <a:solidFill>
                  <a:srgbClr val="0A1F61"/>
                </a:solidFill>
                <a:latin typeface="Tajawal ExtraBold" panose="00000800000000000000" pitchFamily="2" charset="-78"/>
                <a:cs typeface="Tajawal ExtraBold" panose="00000800000000000000" pitchFamily="2" charset="-78"/>
              </a:rPr>
              <a:t>herror</a:t>
            </a:r>
            <a:r>
              <a:rPr lang="en-US" sz="2400" dirty="0">
                <a:solidFill>
                  <a:srgbClr val="0A1F61"/>
                </a:solidFill>
                <a:latin typeface="Tajawal ExtraBold" panose="00000800000000000000" pitchFamily="2" charset="-78"/>
                <a:cs typeface="Tajawal ExtraBold" panose="00000800000000000000" pitchFamily="2" charset="-78"/>
              </a:rPr>
              <a:t> for other addressing errors </a:t>
            </a:r>
            <a:r>
              <a:rPr lang="en-US" sz="2400" dirty="0" smtClean="0">
                <a:solidFill>
                  <a:srgbClr val="0A1F61"/>
                </a:solidFill>
                <a:latin typeface="Tajawal ExtraBold" panose="00000800000000000000" pitchFamily="2" charset="-78"/>
                <a:cs typeface="Tajawal ExtraBold" panose="00000800000000000000" pitchFamily="2" charset="-78"/>
              </a:rPr>
              <a:t>(</a:t>
            </a:r>
            <a:r>
              <a:rPr lang="en-US" sz="2000" i="1" dirty="0">
                <a:solidFill>
                  <a:srgbClr val="0A1F61"/>
                </a:solidFill>
                <a:latin typeface="Tajawal ExtraBold" panose="00000800000000000000" pitchFamily="2" charset="-78"/>
                <a:cs typeface="Tajawal ExtraBold" panose="00000800000000000000" pitchFamily="2" charset="-78"/>
              </a:rPr>
              <a:t>This exception is thrown when there is a problem with </a:t>
            </a:r>
            <a:r>
              <a:rPr lang="en-US" sz="2000" i="1" dirty="0" err="1" smtClean="0">
                <a:solidFill>
                  <a:srgbClr val="0A1F61"/>
                </a:solidFill>
                <a:latin typeface="Tajawal ExtraBold" panose="00000800000000000000" pitchFamily="2" charset="-78"/>
                <a:cs typeface="Tajawal ExtraBold" panose="00000800000000000000" pitchFamily="2" charset="-78"/>
              </a:rPr>
              <a:t>gethostbyname</a:t>
            </a:r>
            <a:r>
              <a:rPr lang="en-US" sz="2000" i="1" dirty="0" smtClean="0">
                <a:solidFill>
                  <a:srgbClr val="0A1F61"/>
                </a:solidFill>
                <a:latin typeface="Tajawal ExtraBold" panose="00000800000000000000" pitchFamily="2" charset="-78"/>
                <a:cs typeface="Tajawal ExtraBold" panose="00000800000000000000" pitchFamily="2" charset="-78"/>
              </a:rPr>
              <a:t> () </a:t>
            </a:r>
            <a:r>
              <a:rPr lang="en-US" sz="2000" i="1" dirty="0">
                <a:solidFill>
                  <a:srgbClr val="0A1F61"/>
                </a:solidFill>
                <a:latin typeface="Tajawal ExtraBold" panose="00000800000000000000" pitchFamily="2" charset="-78"/>
                <a:cs typeface="Tajawal ExtraBold" panose="00000800000000000000" pitchFamily="2" charset="-78"/>
              </a:rPr>
              <a:t>and </a:t>
            </a:r>
            <a:r>
              <a:rPr lang="en-US" sz="2000" i="1" dirty="0" err="1">
                <a:solidFill>
                  <a:srgbClr val="0A1F61"/>
                </a:solidFill>
                <a:latin typeface="Tajawal ExtraBold" panose="00000800000000000000" pitchFamily="2" charset="-78"/>
                <a:cs typeface="Tajawal ExtraBold" panose="00000800000000000000" pitchFamily="2" charset="-78"/>
              </a:rPr>
              <a:t>gethostbyaddr</a:t>
            </a:r>
            <a:r>
              <a:rPr lang="en-US" sz="2000" i="1" dirty="0">
                <a:solidFill>
                  <a:srgbClr val="0A1F61"/>
                </a:solidFill>
                <a:latin typeface="Tajawal ExtraBold" panose="00000800000000000000" pitchFamily="2" charset="-78"/>
                <a:cs typeface="Tajawal ExtraBold" panose="00000800000000000000" pitchFamily="2" charset="-78"/>
              </a:rPr>
              <a:t>()</a:t>
            </a:r>
            <a:r>
              <a:rPr lang="en-US" sz="2400" dirty="0">
                <a:solidFill>
                  <a:srgbClr val="0A1F61"/>
                </a:solidFill>
                <a:latin typeface="Tajawal ExtraBold" panose="00000800000000000000" pitchFamily="2" charset="-78"/>
                <a:cs typeface="Tajawal ExtraBold" panose="00000800000000000000" pitchFamily="2" charset="-78"/>
              </a:rPr>
              <a:t>) </a:t>
            </a:r>
          </a:p>
          <a:p>
            <a:pPr marL="800100" lvl="1" indent="-342900">
              <a:buFont typeface="+mj-lt"/>
              <a:buAutoNum type="arabicPeriod"/>
            </a:pPr>
            <a:r>
              <a:rPr lang="en-US" sz="2400" dirty="0" smtClean="0">
                <a:solidFill>
                  <a:srgbClr val="0A1F61"/>
                </a:solidFill>
                <a:latin typeface="Tajawal ExtraBold" panose="00000800000000000000" pitchFamily="2" charset="-78"/>
                <a:cs typeface="Tajawal ExtraBold" panose="00000800000000000000" pitchFamily="2" charset="-78"/>
              </a:rPr>
              <a:t>socket</a:t>
            </a:r>
            <a:r>
              <a:rPr lang="en-US" sz="2400" dirty="0">
                <a:solidFill>
                  <a:srgbClr val="0A1F61"/>
                </a:solidFill>
                <a:latin typeface="Tajawal ExtraBold" panose="00000800000000000000" pitchFamily="2" charset="-78"/>
                <a:cs typeface="Tajawal ExtraBold" panose="00000800000000000000" pitchFamily="2" charset="-78"/>
              </a:rPr>
              <a:t>. timeout for handling timeouts that occur after </a:t>
            </a:r>
            <a:r>
              <a:rPr lang="en-US" sz="2400" dirty="0" err="1">
                <a:solidFill>
                  <a:srgbClr val="0A1F61"/>
                </a:solidFill>
                <a:latin typeface="Tajawal ExtraBold" panose="00000800000000000000" pitchFamily="2" charset="-78"/>
                <a:cs typeface="Tajawal ExtraBold" panose="00000800000000000000" pitchFamily="2" charset="-78"/>
              </a:rPr>
              <a:t>settimeout</a:t>
            </a:r>
            <a:r>
              <a:rPr lang="en-US" sz="2400" dirty="0">
                <a:solidFill>
                  <a:srgbClr val="0A1F61"/>
                </a:solidFill>
                <a:latin typeface="Tajawal ExtraBold" panose="00000800000000000000" pitchFamily="2" charset="-78"/>
                <a:cs typeface="Tajawal ExtraBold" panose="00000800000000000000" pitchFamily="2" charset="-78"/>
              </a:rPr>
              <a:t> () has been called on a socket (Python 2.3 and higher) </a:t>
            </a:r>
          </a:p>
        </p:txBody>
      </p:sp>
    </p:spTree>
    <p:extLst>
      <p:ext uri="{BB962C8B-B14F-4D97-AF65-F5344CB8AC3E}">
        <p14:creationId xmlns:p14="http://schemas.microsoft.com/office/powerpoint/2010/main" val="39300982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475122" y="562877"/>
            <a:ext cx="6188823" cy="646331"/>
          </a:xfrm>
          <a:prstGeom prst="rect">
            <a:avLst/>
          </a:prstGeom>
          <a:noFill/>
        </p:spPr>
        <p:txBody>
          <a:bodyPr wrap="square" rtlCol="0">
            <a:spAutoFit/>
          </a:bodyPr>
          <a:lstStyle/>
          <a:p>
            <a:pPr algn="ctr"/>
            <a:r>
              <a:rPr lang="en-MY" sz="3600" dirty="0" smtClean="0">
                <a:solidFill>
                  <a:schemeClr val="bg1"/>
                </a:solidFill>
                <a:latin typeface="Tajawal Medium" panose="00000600000000000000" pitchFamily="2" charset="-78"/>
                <a:cs typeface="Tajawal Medium" panose="00000600000000000000" pitchFamily="2" charset="-78"/>
              </a:rPr>
              <a:t>Handling  Errors</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10</a:t>
            </a:fld>
            <a:endParaRPr lang="en-US" dirty="0"/>
          </a:p>
        </p:txBody>
      </p:sp>
      <p:sp>
        <p:nvSpPr>
          <p:cNvPr id="12" name="Rectangle 11"/>
          <p:cNvSpPr/>
          <p:nvPr/>
        </p:nvSpPr>
        <p:spPr>
          <a:xfrm>
            <a:off x="651740" y="1789323"/>
            <a:ext cx="10733478" cy="4154984"/>
          </a:xfrm>
          <a:prstGeom prst="rect">
            <a:avLst/>
          </a:prstGeom>
        </p:spPr>
        <p:txBody>
          <a:bodyPr wrap="square">
            <a:spAutoFit/>
          </a:bodyPr>
          <a:lstStyle/>
          <a:p>
            <a:pPr marL="457200" indent="-457200">
              <a:buFont typeface="+mj-lt"/>
              <a:buAutoNum type="arabicPeriod" startAt="2"/>
            </a:pPr>
            <a:r>
              <a:rPr lang="en-US" sz="2400" b="1" dirty="0">
                <a:solidFill>
                  <a:srgbClr val="0A1F61"/>
                </a:solidFill>
                <a:latin typeface="Tajawal ExtraBold" panose="00000800000000000000" pitchFamily="2" charset="-78"/>
                <a:cs typeface="Tajawal ExtraBold" panose="00000800000000000000" pitchFamily="2" charset="-78"/>
              </a:rPr>
              <a:t>Missed </a:t>
            </a:r>
            <a:r>
              <a:rPr lang="en-US" sz="2400" b="1" dirty="0" smtClean="0">
                <a:solidFill>
                  <a:srgbClr val="0A1F61"/>
                </a:solidFill>
                <a:latin typeface="Tajawal ExtraBold" panose="00000800000000000000" pitchFamily="2" charset="-78"/>
                <a:cs typeface="Tajawal ExtraBold" panose="00000800000000000000" pitchFamily="2" charset="-78"/>
              </a:rPr>
              <a:t>Errors</a:t>
            </a:r>
          </a:p>
          <a:p>
            <a:pPr marL="1257300" lvl="2" indent="-342900" algn="just">
              <a:buFont typeface="Wingdings"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a:t>
            </a:r>
            <a:r>
              <a:rPr lang="en-US" sz="2400" dirty="0">
                <a:solidFill>
                  <a:srgbClr val="0A1F61"/>
                </a:solidFill>
                <a:latin typeface="Tajawal ExtraBold" panose="00000800000000000000" pitchFamily="2" charset="-78"/>
                <a:cs typeface="Tajawal ExtraBold" panose="00000800000000000000" pitchFamily="2" charset="-78"/>
              </a:rPr>
              <a:t>There are certain situations in which communication problems could occur but no exception would be raised because no error was passed back from the operating system. </a:t>
            </a:r>
            <a:endParaRPr lang="en-US" sz="2400" dirty="0" smtClean="0">
              <a:solidFill>
                <a:srgbClr val="0A1F61"/>
              </a:solidFill>
              <a:latin typeface="Tajawal ExtraBold" panose="00000800000000000000" pitchFamily="2" charset="-78"/>
              <a:cs typeface="Tajawal ExtraBold" panose="00000800000000000000" pitchFamily="2" charset="-78"/>
            </a:endParaRPr>
          </a:p>
          <a:p>
            <a:pPr marL="1257300" lvl="2" indent="-342900" algn="just">
              <a:buFont typeface="Wingdings" pitchFamily="2" charset="2"/>
              <a:buChar char="§"/>
            </a:pPr>
            <a:r>
              <a:rPr lang="en-US" sz="2400" dirty="0" smtClean="0">
                <a:solidFill>
                  <a:srgbClr val="0A1F61"/>
                </a:solidFill>
                <a:latin typeface="Tajawal ExtraBold" panose="00000800000000000000" pitchFamily="2" charset="-78"/>
                <a:cs typeface="Tajawal ExtraBold" panose="00000800000000000000" pitchFamily="2" charset="-78"/>
              </a:rPr>
              <a:t>One </a:t>
            </a:r>
            <a:r>
              <a:rPr lang="en-US" sz="2400" dirty="0">
                <a:solidFill>
                  <a:srgbClr val="0A1F61"/>
                </a:solidFill>
                <a:latin typeface="Tajawal ExtraBold" panose="00000800000000000000" pitchFamily="2" charset="-78"/>
                <a:cs typeface="Tajawal ExtraBold" panose="00000800000000000000" pitchFamily="2" charset="-78"/>
              </a:rPr>
              <a:t>such problem could occur if the remote server drops the connection between the time the client connects and the time it writes out its request. In this case, the later call to </a:t>
            </a:r>
            <a:r>
              <a:rPr lang="en-US" sz="2400" dirty="0" err="1">
                <a:solidFill>
                  <a:srgbClr val="0A1F61"/>
                </a:solidFill>
                <a:latin typeface="Tajawal ExtraBold" panose="00000800000000000000" pitchFamily="2" charset="-78"/>
                <a:cs typeface="Tajawal ExtraBold" panose="00000800000000000000" pitchFamily="2" charset="-78"/>
              </a:rPr>
              <a:t>recv</a:t>
            </a:r>
            <a:r>
              <a:rPr lang="en-US" sz="2400" dirty="0">
                <a:solidFill>
                  <a:srgbClr val="0A1F61"/>
                </a:solidFill>
                <a:latin typeface="Tajawal ExtraBold" panose="00000800000000000000" pitchFamily="2" charset="-78"/>
                <a:cs typeface="Tajawal ExtraBold" panose="00000800000000000000" pitchFamily="2" charset="-78"/>
              </a:rPr>
              <a:t>() will receive no data (since the server closed its connection) and the program will terminate successfully</a:t>
            </a:r>
            <a:r>
              <a:rPr lang="en-US" sz="2400" dirty="0" smtClean="0">
                <a:solidFill>
                  <a:srgbClr val="0A1F61"/>
                </a:solidFill>
                <a:latin typeface="Tajawal ExtraBold" panose="00000800000000000000" pitchFamily="2" charset="-78"/>
                <a:cs typeface="Tajawal ExtraBold" panose="00000800000000000000" pitchFamily="2" charset="-78"/>
              </a:rPr>
              <a:t>.</a:t>
            </a:r>
          </a:p>
          <a:p>
            <a:pPr marL="1257300" lvl="2" indent="-342900" algn="just">
              <a:buFont typeface="Wingdings" pitchFamily="2" charset="2"/>
              <a:buChar char="§"/>
            </a:pPr>
            <a:endParaRPr lang="en-US" sz="2400" dirty="0">
              <a:solidFill>
                <a:srgbClr val="0A1F61"/>
              </a:solidFill>
              <a:latin typeface="Tajawal ExtraBold" panose="00000800000000000000" pitchFamily="2" charset="-78"/>
              <a:cs typeface="Tajawal ExtraBold" panose="00000800000000000000" pitchFamily="2" charset="-78"/>
            </a:endParaRPr>
          </a:p>
          <a:p>
            <a:pPr marL="342900" indent="-342900">
              <a:buFont typeface="+mj-lt"/>
              <a:buAutoNum type="arabicPeriod" startAt="2"/>
            </a:pPr>
            <a:r>
              <a:rPr lang="en-US" sz="2400" b="1" dirty="0">
                <a:solidFill>
                  <a:srgbClr val="0A1F61"/>
                </a:solidFill>
                <a:latin typeface="Tajawal ExtraBold" panose="00000800000000000000" pitchFamily="2" charset="-78"/>
                <a:cs typeface="Tajawal ExtraBold" panose="00000800000000000000" pitchFamily="2" charset="-78"/>
              </a:rPr>
              <a:t>Errors with File-like </a:t>
            </a:r>
            <a:r>
              <a:rPr lang="en-US" sz="2400" b="1" dirty="0" smtClean="0">
                <a:solidFill>
                  <a:srgbClr val="0A1F61"/>
                </a:solidFill>
                <a:latin typeface="Tajawal ExtraBold" panose="00000800000000000000" pitchFamily="2" charset="-78"/>
                <a:cs typeface="Tajawal ExtraBold" panose="00000800000000000000" pitchFamily="2" charset="-78"/>
              </a:rPr>
              <a:t>Objects</a:t>
            </a:r>
          </a:p>
          <a:p>
            <a:pPr marL="1257300" lvl="2" indent="-342900" algn="just">
              <a:buFont typeface="Wingdings" pitchFamily="2" charset="2"/>
              <a:buChar char="§"/>
            </a:pPr>
            <a:r>
              <a:rPr lang="en-US" sz="2400" dirty="0" smtClean="0">
                <a:solidFill>
                  <a:srgbClr val="0A1F61"/>
                </a:solidFill>
                <a:latin typeface="Tajawal ExtraBold" panose="00000800000000000000" pitchFamily="2" charset="-78"/>
                <a:cs typeface="Tajawal ExtraBold" panose="00000800000000000000" pitchFamily="2" charset="-78"/>
              </a:rPr>
              <a:t>It's </a:t>
            </a:r>
            <a:r>
              <a:rPr lang="en-US" sz="2400" dirty="0">
                <a:solidFill>
                  <a:srgbClr val="0A1F61"/>
                </a:solidFill>
                <a:latin typeface="Tajawal ExtraBold" panose="00000800000000000000" pitchFamily="2" charset="-78"/>
                <a:cs typeface="Tajawal ExtraBold" panose="00000800000000000000" pitchFamily="2" charset="-78"/>
              </a:rPr>
              <a:t>possible to use the </a:t>
            </a:r>
            <a:r>
              <a:rPr lang="en-US" sz="2400" dirty="0" err="1">
                <a:solidFill>
                  <a:srgbClr val="0A1F61"/>
                </a:solidFill>
                <a:latin typeface="Tajawal ExtraBold" panose="00000800000000000000" pitchFamily="2" charset="-78"/>
                <a:cs typeface="Tajawal ExtraBold" panose="00000800000000000000" pitchFamily="2" charset="-78"/>
              </a:rPr>
              <a:t>makefile</a:t>
            </a:r>
            <a:r>
              <a:rPr lang="en-US" sz="2400" dirty="0">
                <a:solidFill>
                  <a:srgbClr val="0A1F61"/>
                </a:solidFill>
                <a:latin typeface="Tajawal ExtraBold" panose="00000800000000000000" pitchFamily="2" charset="-78"/>
                <a:cs typeface="Tajawal ExtraBold" panose="00000800000000000000" pitchFamily="2" charset="-78"/>
              </a:rPr>
              <a:t> () function to get a </a:t>
            </a:r>
            <a:r>
              <a:rPr lang="en-US" sz="2400" dirty="0" smtClean="0">
                <a:solidFill>
                  <a:srgbClr val="0A1F61"/>
                </a:solidFill>
                <a:latin typeface="Tajawal ExtraBold" panose="00000800000000000000" pitchFamily="2" charset="-78"/>
                <a:cs typeface="Tajawal ExtraBold" panose="00000800000000000000" pitchFamily="2" charset="-78"/>
              </a:rPr>
              <a:t>file-like </a:t>
            </a:r>
            <a:r>
              <a:rPr lang="en-US" sz="2400" dirty="0">
                <a:solidFill>
                  <a:srgbClr val="0A1F61"/>
                </a:solidFill>
                <a:latin typeface="Tajawal ExtraBold" panose="00000800000000000000" pitchFamily="2" charset="-78"/>
                <a:cs typeface="Tajawal ExtraBold" panose="00000800000000000000" pitchFamily="2" charset="-78"/>
              </a:rPr>
              <a:t>object from a socket. </a:t>
            </a:r>
            <a:endParaRPr lang="en-US" sz="2400" dirty="0" smtClean="0">
              <a:solidFill>
                <a:srgbClr val="0A1F61"/>
              </a:solidFill>
              <a:latin typeface="Tajawal ExtraBold" panose="00000800000000000000" pitchFamily="2" charset="-78"/>
              <a:cs typeface="Tajawal ExtraBold" panose="00000800000000000000" pitchFamily="2" charset="-78"/>
            </a:endParaRPr>
          </a:p>
          <a:p>
            <a:pPr marL="1257300" lvl="2" indent="-342900" algn="just">
              <a:buFont typeface="Wingdings" pitchFamily="2" charset="2"/>
              <a:buChar char="§"/>
            </a:pPr>
            <a:r>
              <a:rPr lang="en-US" sz="2400" dirty="0" smtClean="0">
                <a:solidFill>
                  <a:srgbClr val="0A1F61"/>
                </a:solidFill>
                <a:latin typeface="Tajawal ExtraBold" panose="00000800000000000000" pitchFamily="2" charset="-78"/>
                <a:cs typeface="Tajawal ExtraBold" panose="00000800000000000000" pitchFamily="2" charset="-78"/>
              </a:rPr>
              <a:t>This </a:t>
            </a:r>
            <a:r>
              <a:rPr lang="en-US" sz="2400" dirty="0">
                <a:solidFill>
                  <a:srgbClr val="0A1F61"/>
                </a:solidFill>
                <a:latin typeface="Tajawal ExtraBold" panose="00000800000000000000" pitchFamily="2" charset="-78"/>
                <a:cs typeface="Tajawal ExtraBold" panose="00000800000000000000" pitchFamily="2" charset="-78"/>
              </a:rPr>
              <a:t>file-like object actually makes calls to the real socket, so the exceptions raised by the file-like object are the same as the ones raised by the socket's own send () and </a:t>
            </a:r>
            <a:r>
              <a:rPr lang="en-US" sz="2400" dirty="0" err="1">
                <a:solidFill>
                  <a:srgbClr val="0A1F61"/>
                </a:solidFill>
                <a:latin typeface="Tajawal ExtraBold" panose="00000800000000000000" pitchFamily="2" charset="-78"/>
                <a:cs typeface="Tajawal ExtraBold" panose="00000800000000000000" pitchFamily="2" charset="-78"/>
              </a:rPr>
              <a:t>recv</a:t>
            </a:r>
            <a:r>
              <a:rPr lang="en-US" sz="2400" dirty="0">
                <a:solidFill>
                  <a:srgbClr val="0A1F61"/>
                </a:solidFill>
                <a:latin typeface="Tajawal ExtraBold" panose="00000800000000000000" pitchFamily="2" charset="-78"/>
                <a:cs typeface="Tajawal ExtraBold" panose="00000800000000000000" pitchFamily="2" charset="-78"/>
              </a:rPr>
              <a:t> () functions. </a:t>
            </a:r>
          </a:p>
        </p:txBody>
      </p:sp>
    </p:spTree>
    <p:extLst>
      <p:ext uri="{BB962C8B-B14F-4D97-AF65-F5344CB8AC3E}">
        <p14:creationId xmlns:p14="http://schemas.microsoft.com/office/powerpoint/2010/main" val="34020865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475122" y="562877"/>
            <a:ext cx="6188823" cy="646331"/>
          </a:xfrm>
          <a:prstGeom prst="rect">
            <a:avLst/>
          </a:prstGeom>
          <a:noFill/>
        </p:spPr>
        <p:txBody>
          <a:bodyPr wrap="square" rtlCol="0">
            <a:spAutoFit/>
          </a:bodyPr>
          <a:lstStyle/>
          <a:p>
            <a:pPr algn="ctr"/>
            <a:r>
              <a:rPr lang="en-MY" sz="3600" dirty="0" smtClean="0">
                <a:solidFill>
                  <a:schemeClr val="bg1"/>
                </a:solidFill>
                <a:latin typeface="Tajawal Medium" panose="00000600000000000000" pitchFamily="2" charset="-78"/>
                <a:cs typeface="Tajawal Medium" panose="00000600000000000000" pitchFamily="2" charset="-78"/>
              </a:rPr>
              <a:t>Handling  </a:t>
            </a:r>
            <a:r>
              <a:rPr lang="en-MY" sz="3600" dirty="0">
                <a:solidFill>
                  <a:schemeClr val="bg1"/>
                </a:solidFill>
                <a:latin typeface="Tajawal Medium" panose="00000600000000000000" pitchFamily="2" charset="-78"/>
                <a:cs typeface="Tajawal Medium" panose="00000600000000000000" pitchFamily="2" charset="-78"/>
              </a:rPr>
              <a:t>Errors </a:t>
            </a:r>
            <a:r>
              <a:rPr lang="en-US" sz="3600" dirty="0" smtClean="0">
                <a:solidFill>
                  <a:schemeClr val="bg1"/>
                </a:solidFill>
                <a:latin typeface="Tajawal Medium" panose="00000600000000000000" pitchFamily="2" charset="-78"/>
                <a:cs typeface="Tajawal Medium" panose="00000600000000000000" pitchFamily="2" charset="-78"/>
              </a:rPr>
              <a:t>with </a:t>
            </a:r>
            <a:r>
              <a:rPr lang="en-US" sz="3600" dirty="0">
                <a:solidFill>
                  <a:schemeClr val="bg1"/>
                </a:solidFill>
                <a:latin typeface="Tajawal Medium" panose="00000600000000000000" pitchFamily="2" charset="-78"/>
                <a:cs typeface="Tajawal Medium" panose="00000600000000000000" pitchFamily="2" charset="-78"/>
              </a:rPr>
              <a:t>File-like Objects</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11</a:t>
            </a:fld>
            <a:endParaRPr lang="en-US" dirty="0"/>
          </a:p>
        </p:txBody>
      </p:sp>
      <p:sp>
        <p:nvSpPr>
          <p:cNvPr id="10" name="Rectangle 1"/>
          <p:cNvSpPr>
            <a:spLocks noChangeArrowheads="1"/>
          </p:cNvSpPr>
          <p:nvPr/>
        </p:nvSpPr>
        <p:spPr bwMode="auto">
          <a:xfrm>
            <a:off x="6205023" y="2329033"/>
            <a:ext cx="4917844" cy="2585323"/>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rgbClr val="CC7832"/>
                </a:solidFill>
                <a:effectLst/>
                <a:latin typeface="JetBrains Mono"/>
                <a:cs typeface="Arial" pitchFamily="34" charset="0"/>
              </a:rPr>
              <a:t>while </a:t>
            </a:r>
            <a:r>
              <a:rPr kumimoji="0" lang="en-US" b="0" i="0" u="none" strike="noStrike" cap="none" normalizeH="0" baseline="0" dirty="0" smtClean="0">
                <a:ln>
                  <a:noFill/>
                </a:ln>
                <a:solidFill>
                  <a:srgbClr val="6897BB"/>
                </a:solidFill>
                <a:effectLst/>
                <a:latin typeface="JetBrains Mono"/>
                <a:cs typeface="Arial" pitchFamily="34" charset="0"/>
              </a:rPr>
              <a:t>1</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CC7832"/>
                </a:solidFill>
                <a:effectLst/>
                <a:latin typeface="JetBrains Mono"/>
                <a:cs typeface="Arial" pitchFamily="34" charset="0"/>
              </a:rPr>
              <a:t>try</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buf</a:t>
            </a:r>
            <a:r>
              <a:rPr kumimoji="0" lang="en-US" b="0" i="0" u="none" strike="noStrike" cap="none" normalizeH="0" baseline="0" dirty="0" smtClean="0">
                <a:ln>
                  <a:noFill/>
                </a:ln>
                <a:solidFill>
                  <a:srgbClr val="A9B7C6"/>
                </a:solidFill>
                <a:effectLst/>
                <a:latin typeface="JetBrains Mono"/>
                <a:cs typeface="Arial" pitchFamily="34" charset="0"/>
              </a:rPr>
              <a:t> = </a:t>
            </a:r>
            <a:r>
              <a:rPr kumimoji="0" lang="en-US" b="0" i="0" u="none" strike="noStrike" cap="none" normalizeH="0" baseline="0" dirty="0" err="1" smtClean="0">
                <a:ln>
                  <a:noFill/>
                </a:ln>
                <a:solidFill>
                  <a:srgbClr val="A9B7C6"/>
                </a:solidFill>
                <a:effectLst/>
                <a:latin typeface="JetBrains Mono"/>
                <a:cs typeface="Arial" pitchFamily="34" charset="0"/>
              </a:rPr>
              <a:t>fd.read</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897BB"/>
                </a:solidFill>
                <a:effectLst/>
                <a:latin typeface="JetBrains Mono"/>
                <a:cs typeface="Arial" pitchFamily="34" charset="0"/>
              </a:rPr>
              <a:t>2048</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CC7832"/>
                </a:solidFill>
                <a:effectLst/>
                <a:latin typeface="JetBrains Mono"/>
                <a:cs typeface="Arial" pitchFamily="34" charset="0"/>
              </a:rPr>
              <a:t>except </a:t>
            </a:r>
            <a:r>
              <a:rPr kumimoji="0" lang="en-US" b="0" i="0" u="none" strike="noStrike" cap="none" normalizeH="0" baseline="0" dirty="0" err="1" smtClean="0">
                <a:ln>
                  <a:noFill/>
                </a:ln>
                <a:solidFill>
                  <a:srgbClr val="A9B7C6"/>
                </a:solidFill>
                <a:effectLst/>
                <a:latin typeface="JetBrains Mono"/>
                <a:cs typeface="Arial" pitchFamily="34" charset="0"/>
              </a:rPr>
              <a:t>socket.error</a:t>
            </a: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CC7832"/>
                </a:solidFill>
                <a:effectLst/>
                <a:latin typeface="JetBrains Mono"/>
                <a:cs typeface="Arial" pitchFamily="34" charset="0"/>
              </a:rPr>
              <a:t>as </a:t>
            </a:r>
            <a:r>
              <a:rPr kumimoji="0" lang="en-US" b="0" i="0" u="none" strike="noStrike" cap="none" normalizeH="0" baseline="0" dirty="0" smtClean="0">
                <a:ln>
                  <a:noFill/>
                </a:ln>
                <a:solidFill>
                  <a:srgbClr val="A9B7C6"/>
                </a:solidFill>
                <a:effectLst/>
                <a:latin typeface="JetBrains Mono"/>
                <a:cs typeface="Arial" pitchFamily="34" charset="0"/>
              </a:rPr>
              <a:t>e:</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8888C6"/>
                </a:solidFill>
                <a:effectLst/>
                <a:latin typeface="JetBrains Mono"/>
                <a:cs typeface="Arial" pitchFamily="34" charset="0"/>
              </a:rPr>
              <a:t>print</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'Error receiving data:'</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smtClean="0">
                <a:ln>
                  <a:noFill/>
                </a:ln>
                <a:solidFill>
                  <a:srgbClr val="A9B7C6"/>
                </a:solidFill>
                <a:effectLst/>
                <a:latin typeface="JetBrains Mono"/>
                <a:cs typeface="Arial" pitchFamily="34" charset="0"/>
              </a:rPr>
              <a:t>e)</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sys.exit</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897BB"/>
                </a:solidFill>
                <a:effectLst/>
                <a:latin typeface="JetBrains Mono"/>
                <a:cs typeface="Arial" pitchFamily="34" charset="0"/>
              </a:rPr>
              <a:t>1</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CC7832"/>
                </a:solidFill>
                <a:effectLst/>
                <a:latin typeface="JetBrains Mono"/>
                <a:cs typeface="Arial" pitchFamily="34" charset="0"/>
              </a:rPr>
              <a:t>if not </a:t>
            </a:r>
            <a:r>
              <a:rPr kumimoji="0" lang="en-US" b="0" i="0" u="none" strike="noStrike" cap="none" normalizeH="0" baseline="0" dirty="0" err="1" smtClean="0">
                <a:ln>
                  <a:noFill/>
                </a:ln>
                <a:solidFill>
                  <a:srgbClr val="8888C6"/>
                </a:solidFill>
                <a:effectLst/>
                <a:latin typeface="JetBrains Mono"/>
                <a:cs typeface="Arial" pitchFamily="34" charset="0"/>
              </a:rPr>
              <a:t>len</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err="1" smtClean="0">
                <a:ln>
                  <a:noFill/>
                </a:ln>
                <a:solidFill>
                  <a:srgbClr val="A9B7C6"/>
                </a:solidFill>
                <a:effectLst/>
                <a:latin typeface="JetBrains Mono"/>
                <a:cs typeface="Arial" pitchFamily="34" charset="0"/>
              </a:rPr>
              <a:t>buf</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CC7832"/>
                </a:solidFill>
                <a:effectLst/>
                <a:latin typeface="JetBrains Mono"/>
                <a:cs typeface="Arial" pitchFamily="34" charset="0"/>
              </a:rPr>
              <a:t>break</a:t>
            </a:r>
            <a:br>
              <a:rPr kumimoji="0" lang="en-US" b="0" i="0" u="none" strike="noStrike" cap="none" normalizeH="0" baseline="0" dirty="0" smtClean="0">
                <a:ln>
                  <a:noFill/>
                </a:ln>
                <a:solidFill>
                  <a:srgbClr val="CC7832"/>
                </a:solidFill>
                <a:effectLst/>
                <a:latin typeface="JetBrains Mono"/>
                <a:cs typeface="Arial" pitchFamily="34" charset="0"/>
              </a:rPr>
            </a:b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sys.stdout.write</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err="1" smtClean="0">
                <a:ln>
                  <a:noFill/>
                </a:ln>
                <a:solidFill>
                  <a:srgbClr val="A9B7C6"/>
                </a:solidFill>
                <a:effectLst/>
                <a:latin typeface="JetBrains Mono"/>
                <a:cs typeface="Arial" pitchFamily="34" charset="0"/>
              </a:rPr>
              <a:t>buf</a:t>
            </a:r>
            <a:r>
              <a:rPr kumimoji="0" lang="en-US" b="0" i="0" u="none" strike="noStrike" cap="none" normalizeH="0" baseline="0" dirty="0" smtClean="0">
                <a:ln>
                  <a:noFill/>
                </a:ln>
                <a:solidFill>
                  <a:srgbClr val="A9B7C6"/>
                </a:solidFill>
                <a:effectLst/>
                <a:latin typeface="JetBrains Mono"/>
                <a:cs typeface="Arial" pitchFamily="34" charset="0"/>
              </a:rPr>
              <a:t>)</a:t>
            </a:r>
            <a:endParaRPr kumimoji="0" lang="en-US" sz="4000" b="0" i="0" u="none" strike="noStrike" cap="none" normalizeH="0" baseline="0" dirty="0" smtClean="0">
              <a:ln>
                <a:noFill/>
              </a:ln>
              <a:solidFill>
                <a:schemeClr val="tx1"/>
              </a:solidFill>
              <a:effectLst/>
              <a:latin typeface="Arial" pitchFamily="34" charset="0"/>
              <a:cs typeface="Arial" pitchFamily="34" charset="0"/>
            </a:endParaRPr>
          </a:p>
        </p:txBody>
      </p:sp>
      <p:sp>
        <p:nvSpPr>
          <p:cNvPr id="11" name="Rectangle 2"/>
          <p:cNvSpPr>
            <a:spLocks noChangeArrowheads="1"/>
          </p:cNvSpPr>
          <p:nvPr/>
        </p:nvSpPr>
        <p:spPr bwMode="auto">
          <a:xfrm>
            <a:off x="651740" y="2003788"/>
            <a:ext cx="4614405" cy="3139321"/>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err="1" smtClean="0">
                <a:ln>
                  <a:noFill/>
                </a:ln>
                <a:solidFill>
                  <a:srgbClr val="A9B7C6"/>
                </a:solidFill>
                <a:effectLst/>
                <a:latin typeface="JetBrains Mono"/>
                <a:cs typeface="Arial" pitchFamily="34" charset="0"/>
              </a:rPr>
              <a:t>fd</a:t>
            </a:r>
            <a:r>
              <a:rPr kumimoji="0" lang="en-US" b="0" i="0" u="none" strike="noStrike" cap="none" normalizeH="0" baseline="0" dirty="0" smtClean="0">
                <a:ln>
                  <a:noFill/>
                </a:ln>
                <a:solidFill>
                  <a:srgbClr val="A9B7C6"/>
                </a:solidFill>
                <a:effectLst/>
                <a:latin typeface="JetBrains Mono"/>
                <a:cs typeface="Arial" pitchFamily="34" charset="0"/>
              </a:rPr>
              <a:t> = </a:t>
            </a:r>
            <a:r>
              <a:rPr kumimoji="0" lang="en-US" b="0" i="0" u="none" strike="noStrike" cap="none" normalizeH="0" baseline="0" dirty="0" err="1" smtClean="0">
                <a:ln>
                  <a:noFill/>
                </a:ln>
                <a:solidFill>
                  <a:srgbClr val="A9B7C6"/>
                </a:solidFill>
                <a:effectLst/>
                <a:latin typeface="JetBrains Mono"/>
                <a:cs typeface="Arial" pitchFamily="34" charset="0"/>
              </a:rPr>
              <a:t>s.makefile</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a:t>
            </a:r>
            <a:r>
              <a:rPr kumimoji="0" lang="en-US" b="0" i="0" u="none" strike="noStrike" cap="none" normalizeH="0" baseline="0" dirty="0" err="1" smtClean="0">
                <a:ln>
                  <a:noFill/>
                </a:ln>
                <a:solidFill>
                  <a:srgbClr val="6A8759"/>
                </a:solidFill>
                <a:effectLst/>
                <a:latin typeface="JetBrains Mono"/>
                <a:cs typeface="Arial" pitchFamily="34" charset="0"/>
              </a:rPr>
              <a:t>rw</a:t>
            </a:r>
            <a:r>
              <a:rPr kumimoji="0" lang="en-US" b="0" i="0" u="none" strike="noStrike" cap="none" normalizeH="0" baseline="0" dirty="0" smtClean="0">
                <a:ln>
                  <a:noFill/>
                </a:ln>
                <a:solidFill>
                  <a:srgbClr val="6A8759"/>
                </a:solidFill>
                <a:effectLst/>
                <a:latin typeface="JetBrains Mono"/>
                <a:cs typeface="Arial" pitchFamily="34" charset="0"/>
              </a:rPr>
              <a:t>'</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smtClean="0">
                <a:ln>
                  <a:noFill/>
                </a:ln>
                <a:solidFill>
                  <a:srgbClr val="6897BB"/>
                </a:solidFill>
                <a:effectLst/>
                <a:latin typeface="JetBrains Mono"/>
                <a:cs typeface="Arial" pitchFamily="34" charset="0"/>
              </a:rPr>
              <a:t>2048</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8888C6"/>
                </a:solidFill>
                <a:effectLst/>
                <a:latin typeface="JetBrains Mono"/>
                <a:cs typeface="Arial" pitchFamily="34" charset="0"/>
              </a:rPr>
              <a:t>print</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'sleeping :'</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err="1" smtClean="0">
                <a:ln>
                  <a:noFill/>
                </a:ln>
                <a:solidFill>
                  <a:srgbClr val="A9B7C6"/>
                </a:solidFill>
                <a:effectLst/>
                <a:latin typeface="JetBrains Mono"/>
                <a:cs typeface="Arial" pitchFamily="34" charset="0"/>
              </a:rPr>
              <a:t>time.sleep</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897BB"/>
                </a:solidFill>
                <a:effectLst/>
                <a:latin typeface="JetBrains Mono"/>
                <a:cs typeface="Arial" pitchFamily="34" charset="0"/>
              </a:rPr>
              <a:t>5</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8888C6"/>
                </a:solidFill>
                <a:effectLst/>
                <a:latin typeface="JetBrains Mono"/>
                <a:cs typeface="Arial" pitchFamily="34" charset="0"/>
              </a:rPr>
              <a:t>print</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'Continuing ...'</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CC7832"/>
                </a:solidFill>
                <a:effectLst/>
                <a:latin typeface="JetBrains Mono"/>
                <a:cs typeface="Arial" pitchFamily="34" charset="0"/>
              </a:rPr>
              <a:t>try</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fd.write</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"GET %s HTTP/1.1" </a:t>
            </a:r>
            <a:r>
              <a:rPr kumimoji="0" lang="en-US" b="0" i="0" u="none" strike="noStrike" cap="none" normalizeH="0" baseline="0" dirty="0" smtClean="0">
                <a:ln>
                  <a:noFill/>
                </a:ln>
                <a:solidFill>
                  <a:srgbClr val="A9B7C6"/>
                </a:solidFill>
                <a:effectLst/>
                <a:latin typeface="JetBrains Mono"/>
                <a:cs typeface="Arial" pitchFamily="34" charset="0"/>
              </a:rPr>
              <a:t>% filename)</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8888C6"/>
                </a:solidFill>
                <a:effectLst/>
                <a:latin typeface="JetBrains Mono"/>
                <a:cs typeface="Arial" pitchFamily="34" charset="0"/>
              </a:rPr>
              <a:t>print</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a:t>
            </a:r>
            <a:r>
              <a:rPr kumimoji="0" lang="en-US" b="0" i="0" u="none" strike="noStrike" cap="none" normalizeH="0" baseline="0" dirty="0" err="1" smtClean="0">
                <a:ln>
                  <a:noFill/>
                </a:ln>
                <a:solidFill>
                  <a:srgbClr val="6A8759"/>
                </a:solidFill>
                <a:effectLst/>
                <a:latin typeface="JetBrains Mono"/>
                <a:cs typeface="Arial" pitchFamily="34" charset="0"/>
              </a:rPr>
              <a:t>fd</a:t>
            </a:r>
            <a:r>
              <a:rPr kumimoji="0" lang="en-US" b="0" i="0" u="none" strike="noStrike" cap="none" normalizeH="0" baseline="0" dirty="0" smtClean="0">
                <a:ln>
                  <a:noFill/>
                </a:ln>
                <a:solidFill>
                  <a:srgbClr val="6A8759"/>
                </a:solidFill>
                <a:effectLst/>
                <a:latin typeface="JetBrains Mono"/>
                <a:cs typeface="Arial" pitchFamily="34" charset="0"/>
              </a:rPr>
              <a:t> has this info: '</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fd</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CC7832"/>
                </a:solidFill>
                <a:effectLst/>
                <a:latin typeface="JetBrains Mono"/>
                <a:cs typeface="Arial" pitchFamily="34" charset="0"/>
              </a:rPr>
              <a:t>except </a:t>
            </a:r>
            <a:r>
              <a:rPr kumimoji="0" lang="en-US" b="0" i="0" u="none" strike="noStrike" cap="none" normalizeH="0" baseline="0" dirty="0" err="1" smtClean="0">
                <a:ln>
                  <a:noFill/>
                </a:ln>
                <a:solidFill>
                  <a:srgbClr val="A9B7C6"/>
                </a:solidFill>
                <a:effectLst/>
                <a:latin typeface="JetBrains Mono"/>
                <a:cs typeface="Arial" pitchFamily="34" charset="0"/>
              </a:rPr>
              <a:t>socket.error</a:t>
            </a: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CC7832"/>
                </a:solidFill>
                <a:effectLst/>
                <a:latin typeface="JetBrains Mono"/>
                <a:cs typeface="Arial" pitchFamily="34" charset="0"/>
              </a:rPr>
              <a:t>as </a:t>
            </a:r>
            <a:r>
              <a:rPr kumimoji="0" lang="en-US" b="0" i="0" u="none" strike="noStrike" cap="none" normalizeH="0" baseline="0" dirty="0" smtClean="0">
                <a:ln>
                  <a:noFill/>
                </a:ln>
                <a:solidFill>
                  <a:srgbClr val="A9B7C6"/>
                </a:solidFill>
                <a:effectLst/>
                <a:latin typeface="JetBrains Mono"/>
                <a:cs typeface="Arial" pitchFamily="34" charset="0"/>
              </a:rPr>
              <a:t>e:</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8888C6"/>
                </a:solidFill>
                <a:effectLst/>
                <a:latin typeface="JetBrains Mono"/>
                <a:cs typeface="Arial" pitchFamily="34" charset="0"/>
              </a:rPr>
              <a:t>print</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'Error sending data:'</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smtClean="0">
                <a:ln>
                  <a:noFill/>
                </a:ln>
                <a:solidFill>
                  <a:srgbClr val="A9B7C6"/>
                </a:solidFill>
                <a:effectLst/>
                <a:latin typeface="JetBrains Mono"/>
                <a:cs typeface="Arial" pitchFamily="34" charset="0"/>
              </a:rPr>
              <a:t>e)</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sys.exit</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897BB"/>
                </a:solidFill>
                <a:effectLst/>
                <a:latin typeface="JetBrains Mono"/>
                <a:cs typeface="Arial" pitchFamily="34" charset="0"/>
              </a:rPr>
              <a:t>1</a:t>
            </a:r>
            <a:r>
              <a:rPr kumimoji="0" lang="en-US" b="0" i="0" u="none" strike="noStrike" cap="none" normalizeH="0" baseline="0" dirty="0" smtClean="0">
                <a:ln>
                  <a:noFill/>
                </a:ln>
                <a:solidFill>
                  <a:srgbClr val="A9B7C6"/>
                </a:solidFill>
                <a:effectLst/>
                <a:latin typeface="JetBrains Mono"/>
                <a:cs typeface="Arial" pitchFamily="34" charset="0"/>
              </a:rPr>
              <a:t>)</a:t>
            </a:r>
            <a:endParaRPr kumimoji="0" lang="en-US" sz="40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05052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85364" y="588553"/>
            <a:ext cx="6188823" cy="646331"/>
          </a:xfrm>
          <a:prstGeom prst="rect">
            <a:avLst/>
          </a:prstGeom>
          <a:noFill/>
        </p:spPr>
        <p:txBody>
          <a:bodyPr wrap="square" rtlCol="0">
            <a:spAutoFit/>
          </a:bodyPr>
          <a:lstStyle/>
          <a:p>
            <a:pPr algn="ctr"/>
            <a:r>
              <a:rPr lang="en-MY" sz="3600" dirty="0" smtClean="0">
                <a:solidFill>
                  <a:schemeClr val="bg1"/>
                </a:solidFill>
                <a:latin typeface="Tajawal Medium" panose="00000600000000000000" pitchFamily="2" charset="-78"/>
                <a:cs typeface="Tajawal Medium" panose="00000600000000000000" pitchFamily="2" charset="-78"/>
              </a:rPr>
              <a:t>ICMP Protocol</a:t>
            </a:r>
            <a:endParaRPr lang="en-MY"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119325" y="1734296"/>
            <a:ext cx="10512190" cy="3754874"/>
          </a:xfrm>
          <a:prstGeom prst="rect">
            <a:avLst/>
          </a:prstGeom>
          <a:noFill/>
        </p:spPr>
        <p:txBody>
          <a:bodyPr wrap="square" rtlCol="0">
            <a:spAutoFit/>
          </a:bodyPr>
          <a:lstStyle/>
          <a:p>
            <a:pPr lvl="1" algn="just"/>
            <a:endParaRPr lang="en-MY" sz="1200" b="1" dirty="0" smtClean="0">
              <a:solidFill>
                <a:srgbClr val="0A1F61"/>
              </a:solidFill>
              <a:latin typeface="Tajawal ExtraBold" panose="00000800000000000000" pitchFamily="2" charset="-78"/>
              <a:cs typeface="Tajawal ExtraBold" panose="00000800000000000000" pitchFamily="2" charset="-78"/>
            </a:endParaRPr>
          </a:p>
          <a:p>
            <a:pPr marL="1714500" lvl="3" indent="-342900" algn="just">
              <a:buFont typeface="+mj-lt"/>
              <a:buAutoNum type="arabicPeriod"/>
            </a:pPr>
            <a:r>
              <a:rPr lang="en-MY" sz="3200" dirty="0" smtClean="0">
                <a:solidFill>
                  <a:srgbClr val="0A1F61"/>
                </a:solidFill>
                <a:latin typeface="Tajawal ExtraBold" panose="00000800000000000000" pitchFamily="2" charset="-78"/>
                <a:cs typeface="Tajawal ExtraBold" panose="00000800000000000000" pitchFamily="2" charset="-78"/>
              </a:rPr>
              <a:t>Definition </a:t>
            </a:r>
            <a:r>
              <a:rPr lang="en-MY" sz="3200" dirty="0">
                <a:solidFill>
                  <a:srgbClr val="0A1F61"/>
                </a:solidFill>
                <a:latin typeface="Tajawal ExtraBold" panose="00000800000000000000" pitchFamily="2" charset="-78"/>
                <a:cs typeface="Tajawal ExtraBold" panose="00000800000000000000" pitchFamily="2" charset="-78"/>
              </a:rPr>
              <a:t>of ICMP </a:t>
            </a:r>
            <a:r>
              <a:rPr lang="en-MY" sz="3200" dirty="0" smtClean="0">
                <a:solidFill>
                  <a:srgbClr val="0A1F61"/>
                </a:solidFill>
                <a:latin typeface="Tajawal ExtraBold" panose="00000800000000000000" pitchFamily="2" charset="-78"/>
                <a:cs typeface="Tajawal ExtraBold" panose="00000800000000000000" pitchFamily="2" charset="-78"/>
              </a:rPr>
              <a:t>protocol</a:t>
            </a:r>
            <a:r>
              <a:rPr lang="en-US" sz="3400" dirty="0" smtClean="0">
                <a:solidFill>
                  <a:schemeClr val="bg1"/>
                </a:solidFill>
                <a:latin typeface="Tajawal Medium" panose="00000600000000000000" pitchFamily="2" charset="-78"/>
                <a:cs typeface="Tajawal Medium" panose="00000600000000000000" pitchFamily="2" charset="-78"/>
              </a:rPr>
              <a:t>ICMPv4</a:t>
            </a:r>
            <a:r>
              <a:rPr lang="en-US" sz="3400" dirty="0">
                <a:solidFill>
                  <a:schemeClr val="bg1"/>
                </a:solidFill>
                <a:latin typeface="Tajawal Medium" panose="00000600000000000000" pitchFamily="2" charset="-78"/>
                <a:cs typeface="Tajawal Medium" panose="00000600000000000000" pitchFamily="2" charset="-78"/>
              </a:rPr>
              <a:t> </a:t>
            </a:r>
            <a:endParaRPr lang="en-US" sz="3400" dirty="0" smtClean="0">
              <a:solidFill>
                <a:schemeClr val="bg1"/>
              </a:solidFill>
              <a:latin typeface="Tajawal Medium" panose="00000600000000000000" pitchFamily="2" charset="-78"/>
              <a:cs typeface="Tajawal Medium" panose="00000600000000000000" pitchFamily="2" charset="-78"/>
            </a:endParaRPr>
          </a:p>
          <a:p>
            <a:pPr marL="1714500" lvl="3" indent="-342900" algn="just">
              <a:buFont typeface="+mj-lt"/>
              <a:buAutoNum type="arabicPeriod"/>
            </a:pPr>
            <a:r>
              <a:rPr lang="en-US" sz="3200" dirty="0" smtClean="0">
                <a:solidFill>
                  <a:srgbClr val="0A1F61"/>
                </a:solidFill>
                <a:latin typeface="Tajawal ExtraBold" panose="00000800000000000000" pitchFamily="2" charset="-78"/>
                <a:cs typeface="Tajawal ExtraBold" panose="00000800000000000000" pitchFamily="2" charset="-78"/>
              </a:rPr>
              <a:t>Redirect</a:t>
            </a:r>
            <a:r>
              <a:rPr lang="en-US" sz="3200" dirty="0">
                <a:solidFill>
                  <a:srgbClr val="0A1F61"/>
                </a:solidFill>
                <a:latin typeface="Tajawal ExtraBold" panose="00000800000000000000" pitchFamily="2" charset="-78"/>
                <a:cs typeface="Tajawal ExtraBold" panose="00000800000000000000" pitchFamily="2" charset="-78"/>
              </a:rPr>
              <a:t> message</a:t>
            </a:r>
            <a:endParaRPr lang="en-MY" sz="3200" dirty="0">
              <a:solidFill>
                <a:srgbClr val="0A1F61"/>
              </a:solidFill>
              <a:latin typeface="Tajawal ExtraBold" panose="00000800000000000000" pitchFamily="2" charset="-78"/>
              <a:cs typeface="Tajawal ExtraBold" panose="00000800000000000000" pitchFamily="2" charset="-78"/>
            </a:endParaRPr>
          </a:p>
          <a:p>
            <a:pPr marL="1714500" lvl="3" indent="-342900" algn="just">
              <a:buFont typeface="+mj-lt"/>
              <a:buAutoNum type="arabicPeriod"/>
            </a:pPr>
            <a:r>
              <a:rPr lang="en-MY" sz="3200" dirty="0" smtClean="0">
                <a:solidFill>
                  <a:srgbClr val="0A1F61"/>
                </a:solidFill>
                <a:latin typeface="Tajawal ExtraBold" panose="00000800000000000000" pitchFamily="2" charset="-78"/>
                <a:cs typeface="Tajawal ExtraBold" panose="00000800000000000000" pitchFamily="2" charset="-78"/>
              </a:rPr>
              <a:t>ICMP (Packet/ Header)</a:t>
            </a:r>
          </a:p>
          <a:p>
            <a:pPr marL="1714500" lvl="3" indent="-342900" algn="just">
              <a:buFont typeface="+mj-lt"/>
              <a:buAutoNum type="arabicPeriod"/>
            </a:pPr>
            <a:r>
              <a:rPr lang="en-US" sz="3200" dirty="0" smtClean="0">
                <a:solidFill>
                  <a:srgbClr val="0A1F61"/>
                </a:solidFill>
                <a:latin typeface="Tajawal ExtraBold" panose="00000800000000000000" pitchFamily="2" charset="-78"/>
                <a:cs typeface="Tajawal ExtraBold" panose="00000800000000000000" pitchFamily="2" charset="-78"/>
              </a:rPr>
              <a:t>ICMP messages types</a:t>
            </a:r>
            <a:endParaRPr lang="en-US" sz="3200" dirty="0">
              <a:solidFill>
                <a:srgbClr val="0A1F61"/>
              </a:solidFill>
              <a:latin typeface="Tajawal ExtraBold" panose="00000800000000000000" pitchFamily="2" charset="-78"/>
              <a:cs typeface="Tajawal ExtraBold" panose="00000800000000000000" pitchFamily="2" charset="-78"/>
            </a:endParaRPr>
          </a:p>
          <a:p>
            <a:pPr marL="1714500" lvl="3" indent="-342900" algn="just">
              <a:buFont typeface="+mj-lt"/>
              <a:buAutoNum type="arabicPeriod"/>
            </a:pPr>
            <a:r>
              <a:rPr lang="en-MY" sz="3200" dirty="0" smtClean="0">
                <a:solidFill>
                  <a:srgbClr val="0A1F61"/>
                </a:solidFill>
                <a:latin typeface="Tajawal ExtraBold" panose="00000800000000000000" pitchFamily="2" charset="-78"/>
                <a:cs typeface="Tajawal ExtraBold" panose="00000800000000000000" pitchFamily="2" charset="-78"/>
              </a:rPr>
              <a:t>ICMP </a:t>
            </a:r>
            <a:r>
              <a:rPr lang="en-MY" sz="3200" dirty="0">
                <a:solidFill>
                  <a:srgbClr val="0A1F61"/>
                </a:solidFill>
                <a:latin typeface="Tajawal ExtraBold" panose="00000800000000000000" pitchFamily="2" charset="-78"/>
                <a:cs typeface="Tajawal ExtraBold" panose="00000800000000000000" pitchFamily="2" charset="-78"/>
              </a:rPr>
              <a:t>Protocol in </a:t>
            </a:r>
            <a:r>
              <a:rPr lang="en-MY" sz="3200" dirty="0" smtClean="0">
                <a:solidFill>
                  <a:srgbClr val="0A1F61"/>
                </a:solidFill>
                <a:latin typeface="Tajawal ExtraBold" panose="00000800000000000000" pitchFamily="2" charset="-78"/>
                <a:cs typeface="Tajawal ExtraBold" panose="00000800000000000000" pitchFamily="2" charset="-78"/>
              </a:rPr>
              <a:t>Python</a:t>
            </a:r>
          </a:p>
          <a:p>
            <a:pPr marL="1714500" lvl="3" indent="-342900" algn="just">
              <a:buFont typeface="+mj-lt"/>
              <a:buAutoNum type="arabicPeriod"/>
            </a:pPr>
            <a:r>
              <a:rPr lang="en-MY" sz="3200" dirty="0" smtClean="0">
                <a:solidFill>
                  <a:srgbClr val="0A1F61"/>
                </a:solidFill>
                <a:latin typeface="Tajawal ExtraBold" panose="00000800000000000000" pitchFamily="2" charset="-78"/>
                <a:cs typeface="Tajawal ExtraBold" panose="00000800000000000000" pitchFamily="2" charset="-78"/>
              </a:rPr>
              <a:t>Raw Sockets</a:t>
            </a:r>
            <a:endParaRPr lang="en-MY" sz="3200" dirty="0">
              <a:solidFill>
                <a:srgbClr val="0A1F61"/>
              </a:solidFill>
              <a:latin typeface="Tajawal ExtraBold" panose="00000800000000000000" pitchFamily="2" charset="-78"/>
              <a:cs typeface="Tajawal ExtraBold" panose="00000800000000000000" pitchFamily="2" charset="-78"/>
            </a:endParaRPr>
          </a:p>
          <a:p>
            <a:pPr marL="1714500" lvl="3" indent="-342900" algn="just">
              <a:buFont typeface="+mj-lt"/>
              <a:buAutoNum type="arabicPeriod"/>
            </a:pPr>
            <a:r>
              <a:rPr lang="en-US" sz="3200" dirty="0" smtClean="0">
                <a:solidFill>
                  <a:srgbClr val="0A1F61"/>
                </a:solidFill>
                <a:latin typeface="Tajawal ExtraBold" panose="00000800000000000000" pitchFamily="2" charset="-78"/>
                <a:cs typeface="Tajawal ExtraBold" panose="00000800000000000000" pitchFamily="2" charset="-78"/>
              </a:rPr>
              <a:t>ICMP Functions (Ping, </a:t>
            </a:r>
            <a:r>
              <a:rPr lang="en-US" sz="3200" dirty="0" err="1" smtClean="0">
                <a:solidFill>
                  <a:srgbClr val="0A1F61"/>
                </a:solidFill>
                <a:latin typeface="Tajawal ExtraBold" panose="00000800000000000000" pitchFamily="2" charset="-78"/>
                <a:cs typeface="Tajawal ExtraBold" panose="00000800000000000000" pitchFamily="2" charset="-78"/>
              </a:rPr>
              <a:t>Traceroute</a:t>
            </a:r>
            <a:r>
              <a:rPr lang="en-US" sz="3200" dirty="0" smtClean="0">
                <a:solidFill>
                  <a:srgbClr val="0A1F61"/>
                </a:solidFill>
                <a:latin typeface="Tajawal ExtraBold" panose="00000800000000000000" pitchFamily="2" charset="-78"/>
                <a:cs typeface="Tajawal ExtraBold" panose="00000800000000000000" pitchFamily="2" charset="-78"/>
              </a:rPr>
              <a:t>, </a:t>
            </a:r>
            <a:r>
              <a:rPr lang="en-US" sz="3200" dirty="0" smtClean="0">
                <a:solidFill>
                  <a:srgbClr val="0A1F61"/>
                </a:solidFill>
                <a:latin typeface="Tajawal ExtraBold" panose="00000800000000000000" pitchFamily="2" charset="-78"/>
                <a:cs typeface="Tajawal ExtraBold" panose="00000800000000000000" pitchFamily="2" charset="-78"/>
              </a:rPr>
              <a:t>…</a:t>
            </a:r>
            <a:r>
              <a:rPr lang="en-US" sz="3200" dirty="0" smtClean="0">
                <a:solidFill>
                  <a:srgbClr val="0A1F61"/>
                </a:solidFill>
                <a:latin typeface="Tajawal ExtraBold" panose="00000800000000000000" pitchFamily="2" charset="-78"/>
                <a:cs typeface="Tajawal ExtraBold" panose="00000800000000000000" pitchFamily="2" charset="-78"/>
              </a:rPr>
              <a:t>)</a:t>
            </a:r>
            <a:endParaRPr lang="en-US" sz="3200" dirty="0" smtClean="0">
              <a:solidFill>
                <a:srgbClr val="0A1F61"/>
              </a:solidFill>
              <a:latin typeface="Tajawal ExtraBold" panose="00000800000000000000" pitchFamily="2" charset="-78"/>
              <a:cs typeface="Tajawal ExtraBold" panose="000008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12</a:t>
            </a:fld>
            <a:endParaRPr lang="en-US" dirty="0"/>
          </a:p>
        </p:txBody>
      </p:sp>
    </p:spTree>
    <p:extLst>
      <p:ext uri="{BB962C8B-B14F-4D97-AF65-F5344CB8AC3E}">
        <p14:creationId xmlns:p14="http://schemas.microsoft.com/office/powerpoint/2010/main" val="21700559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302650" y="539990"/>
            <a:ext cx="6188823" cy="646331"/>
          </a:xfrm>
          <a:prstGeom prst="rect">
            <a:avLst/>
          </a:prstGeom>
          <a:noFill/>
        </p:spPr>
        <p:txBody>
          <a:bodyPr wrap="square" rtlCol="0">
            <a:spAutoFit/>
          </a:bodyPr>
          <a:lstStyle/>
          <a:p>
            <a:pPr algn="ctr"/>
            <a:r>
              <a:rPr lang="en-MY" sz="3600" dirty="0" smtClean="0">
                <a:solidFill>
                  <a:schemeClr val="bg1"/>
                </a:solidFill>
                <a:latin typeface="Tajawal Medium" panose="00000600000000000000" pitchFamily="2" charset="-78"/>
                <a:cs typeface="Tajawal Medium" panose="00000600000000000000" pitchFamily="2" charset="-78"/>
              </a:rPr>
              <a:t>Definition: ICMP </a:t>
            </a:r>
            <a:r>
              <a:rPr lang="en-MY" sz="3600" dirty="0" smtClean="0">
                <a:solidFill>
                  <a:schemeClr val="bg1"/>
                </a:solidFill>
                <a:latin typeface="Tajawal Medium" panose="00000600000000000000" pitchFamily="2" charset="-78"/>
                <a:cs typeface="Tajawal Medium" panose="00000600000000000000" pitchFamily="2" charset="-78"/>
              </a:rPr>
              <a:t>Protocol</a:t>
            </a:r>
            <a:endParaRPr lang="en-MY"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13</a:t>
            </a:fld>
            <a:endParaRPr lang="en-US" dirty="0"/>
          </a:p>
        </p:txBody>
      </p:sp>
      <p:sp>
        <p:nvSpPr>
          <p:cNvPr id="11" name="Rectangle 10"/>
          <p:cNvSpPr/>
          <p:nvPr/>
        </p:nvSpPr>
        <p:spPr>
          <a:xfrm>
            <a:off x="402390" y="1695620"/>
            <a:ext cx="11330263" cy="3908762"/>
          </a:xfrm>
          <a:prstGeom prst="rect">
            <a:avLst/>
          </a:prstGeom>
        </p:spPr>
        <p:txBody>
          <a:bodyPr wrap="square">
            <a:spAutoFit/>
          </a:bodyPr>
          <a:lstStyle/>
          <a:p>
            <a:pPr marL="342900" indent="-342900" algn="just">
              <a:buFont typeface="Wingdings" pitchFamily="2" charset="2"/>
              <a:buChar char="§"/>
            </a:pPr>
            <a:r>
              <a:rPr lang="en-US" sz="2800" b="1" dirty="0">
                <a:solidFill>
                  <a:srgbClr val="0A1F61"/>
                </a:solidFill>
                <a:latin typeface="Tajawal ExtraBold" panose="00000800000000000000" pitchFamily="2" charset="-78"/>
                <a:cs typeface="Tajawal ExtraBold" panose="00000800000000000000" pitchFamily="2" charset="-78"/>
              </a:rPr>
              <a:t>The Internet Control Message Protocol</a:t>
            </a:r>
            <a:r>
              <a:rPr lang="en-US" sz="2800" dirty="0">
                <a:solidFill>
                  <a:srgbClr val="0A1F61"/>
                </a:solidFill>
                <a:latin typeface="Tajawal ExtraBold" panose="00000800000000000000" pitchFamily="2" charset="-78"/>
                <a:cs typeface="Tajawal ExtraBold" panose="00000800000000000000" pitchFamily="2" charset="-78"/>
              </a:rPr>
              <a:t> (ICMP) is a supporting protocol in the Internet protocol suite. </a:t>
            </a:r>
            <a:endParaRPr lang="en-US" sz="2800" dirty="0" smtClean="0">
              <a:solidFill>
                <a:srgbClr val="0A1F61"/>
              </a:solidFill>
              <a:latin typeface="Tajawal ExtraBold" panose="00000800000000000000" pitchFamily="2" charset="-78"/>
              <a:cs typeface="Tajawal ExtraBold" panose="00000800000000000000" pitchFamily="2" charset="-78"/>
            </a:endParaRPr>
          </a:p>
          <a:p>
            <a:pPr marL="342900" indent="-342900" algn="just">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It </a:t>
            </a:r>
            <a:r>
              <a:rPr lang="en-US" sz="2800" dirty="0">
                <a:solidFill>
                  <a:srgbClr val="0A1F61"/>
                </a:solidFill>
                <a:latin typeface="Tajawal ExtraBold" panose="00000800000000000000" pitchFamily="2" charset="-78"/>
                <a:cs typeface="Tajawal ExtraBold" panose="00000800000000000000" pitchFamily="2" charset="-78"/>
              </a:rPr>
              <a:t>is used by network devices, including routers, to send error messages and operational information indicating success or failure when communicating with another IP address, for </a:t>
            </a:r>
            <a:r>
              <a:rPr lang="en-US" sz="2800" dirty="0" smtClean="0">
                <a:solidFill>
                  <a:srgbClr val="0A1F61"/>
                </a:solidFill>
                <a:latin typeface="Tajawal ExtraBold" panose="00000800000000000000" pitchFamily="2" charset="-78"/>
                <a:cs typeface="Tajawal ExtraBold" panose="00000800000000000000" pitchFamily="2" charset="-78"/>
              </a:rPr>
              <a:t>example:</a:t>
            </a:r>
            <a:endParaRPr lang="en-US" sz="2400" i="1" dirty="0" smtClean="0">
              <a:solidFill>
                <a:srgbClr val="0A1F61"/>
              </a:solidFill>
              <a:latin typeface="Tajawal ExtraBold" panose="00000800000000000000" pitchFamily="2" charset="-78"/>
              <a:cs typeface="Tajawal ExtraBold" panose="00000800000000000000" pitchFamily="2" charset="-78"/>
            </a:endParaRPr>
          </a:p>
          <a:p>
            <a:pPr lvl="2" algn="just"/>
            <a:r>
              <a:rPr lang="en-US" sz="2400" i="1" dirty="0" smtClean="0">
                <a:solidFill>
                  <a:srgbClr val="0A1F61"/>
                </a:solidFill>
                <a:latin typeface="Tajawal ExtraBold" panose="00000800000000000000" pitchFamily="2" charset="-78"/>
                <a:cs typeface="Tajawal ExtraBold" panose="00000800000000000000" pitchFamily="2" charset="-78"/>
              </a:rPr>
              <a:t> An </a:t>
            </a:r>
            <a:r>
              <a:rPr lang="en-US" sz="2400" i="1" dirty="0">
                <a:solidFill>
                  <a:srgbClr val="0A1F61"/>
                </a:solidFill>
                <a:latin typeface="Tajawal ExtraBold" panose="00000800000000000000" pitchFamily="2" charset="-78"/>
                <a:cs typeface="Tajawal ExtraBold" panose="00000800000000000000" pitchFamily="2" charset="-78"/>
              </a:rPr>
              <a:t>error is indicated when a requested service is not available or that a host or router could not be </a:t>
            </a:r>
            <a:r>
              <a:rPr lang="en-US" sz="2400" i="1" dirty="0" smtClean="0">
                <a:solidFill>
                  <a:srgbClr val="0A1F61"/>
                </a:solidFill>
                <a:latin typeface="Tajawal ExtraBold" panose="00000800000000000000" pitchFamily="2" charset="-78"/>
                <a:cs typeface="Tajawal ExtraBold" panose="00000800000000000000" pitchFamily="2" charset="-78"/>
              </a:rPr>
              <a:t>reached</a:t>
            </a:r>
            <a:r>
              <a:rPr lang="en-US" sz="2400" i="1" dirty="0" smtClean="0">
                <a:solidFill>
                  <a:srgbClr val="0A1F61"/>
                </a:solidFill>
                <a:latin typeface="Tajawal ExtraBold" panose="00000800000000000000" pitchFamily="2" charset="-78"/>
                <a:cs typeface="Tajawal ExtraBold" panose="00000800000000000000" pitchFamily="2" charset="-78"/>
              </a:rPr>
              <a:t>.</a:t>
            </a:r>
            <a:endParaRPr lang="en-US" sz="2400" i="1" dirty="0" smtClean="0">
              <a:solidFill>
                <a:srgbClr val="0A1F61"/>
              </a:solidFill>
              <a:latin typeface="Tajawal ExtraBold" panose="00000800000000000000" pitchFamily="2" charset="-78"/>
              <a:cs typeface="Tajawal ExtraBold" panose="00000800000000000000" pitchFamily="2" charset="-78"/>
            </a:endParaRPr>
          </a:p>
          <a:p>
            <a:pPr marL="342900" indent="-342900" algn="just">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ICMP is </a:t>
            </a:r>
            <a:r>
              <a:rPr lang="en-US" sz="2800" dirty="0">
                <a:solidFill>
                  <a:srgbClr val="0A1F61"/>
                </a:solidFill>
                <a:latin typeface="Tajawal ExtraBold" panose="00000800000000000000" pitchFamily="2" charset="-78"/>
                <a:cs typeface="Tajawal ExtraBold" panose="00000800000000000000" pitchFamily="2" charset="-78"/>
              </a:rPr>
              <a:t>not typically used to exchange data between systems, nor is it regularly employed by end-user network applications (with the exception of some diagnostic tools like ping and </a:t>
            </a:r>
            <a:r>
              <a:rPr lang="en-US" sz="2800" dirty="0" err="1">
                <a:solidFill>
                  <a:srgbClr val="0A1F61"/>
                </a:solidFill>
                <a:latin typeface="Tajawal ExtraBold" panose="00000800000000000000" pitchFamily="2" charset="-78"/>
                <a:cs typeface="Tajawal ExtraBold" panose="00000800000000000000" pitchFamily="2" charset="-78"/>
              </a:rPr>
              <a:t>traceroute</a:t>
            </a:r>
            <a:r>
              <a:rPr lang="en-US" sz="2800" dirty="0" smtClean="0">
                <a:solidFill>
                  <a:srgbClr val="0A1F61"/>
                </a:solidFill>
                <a:latin typeface="Tajawal ExtraBold" panose="00000800000000000000" pitchFamily="2" charset="-78"/>
                <a:cs typeface="Tajawal ExtraBold" panose="00000800000000000000" pitchFamily="2" charset="-78"/>
              </a:rPr>
              <a:t>).</a:t>
            </a:r>
            <a:endParaRPr lang="en-US" sz="2800" dirty="0"/>
          </a:p>
          <a:p>
            <a:pPr marL="342900" indent="-342900">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ICMP for IPv4 is defined in RFC 792. </a:t>
            </a:r>
            <a:endParaRPr lang="en-US" sz="2800" dirty="0" smtClean="0">
              <a:solidFill>
                <a:srgbClr val="0A1F61"/>
              </a:solidFill>
              <a:latin typeface="Tajawal ExtraBold" panose="00000800000000000000" pitchFamily="2" charset="-78"/>
              <a:cs typeface="Tajawal ExtraBold" panose="00000800000000000000" pitchFamily="2" charset="-78"/>
            </a:endParaRPr>
          </a:p>
          <a:p>
            <a:pPr marL="342900" indent="-342900">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ICMPv6</a:t>
            </a:r>
            <a:r>
              <a:rPr lang="en-US" sz="2800" dirty="0">
                <a:solidFill>
                  <a:srgbClr val="0A1F61"/>
                </a:solidFill>
                <a:latin typeface="Tajawal ExtraBold" panose="00000800000000000000" pitchFamily="2" charset="-78"/>
                <a:cs typeface="Tajawal ExtraBold" panose="00000800000000000000" pitchFamily="2" charset="-78"/>
              </a:rPr>
              <a:t>, defined by RFC 4443, is used with IPv6</a:t>
            </a:r>
            <a:r>
              <a:rPr lang="en-US" sz="2800" dirty="0" smtClean="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12309405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447793" y="556636"/>
            <a:ext cx="6188823" cy="646331"/>
          </a:xfrm>
          <a:prstGeom prst="rect">
            <a:avLst/>
          </a:prstGeom>
          <a:noFill/>
        </p:spPr>
        <p:txBody>
          <a:bodyPr wrap="square" rtlCol="0">
            <a:spAutoFit/>
          </a:bodyPr>
          <a:lstStyle/>
          <a:p>
            <a:pPr algn="ctr"/>
            <a:r>
              <a:rPr lang="en-MY" sz="3600" dirty="0" smtClean="0">
                <a:solidFill>
                  <a:schemeClr val="bg1"/>
                </a:solidFill>
                <a:latin typeface="Tajawal Medium" panose="00000600000000000000" pitchFamily="2" charset="-78"/>
                <a:cs typeface="Tajawal Medium" panose="00000600000000000000" pitchFamily="2" charset="-78"/>
              </a:rPr>
              <a:t>Definition: ICMP </a:t>
            </a:r>
            <a:r>
              <a:rPr lang="en-MY" sz="3600" dirty="0" smtClean="0">
                <a:solidFill>
                  <a:schemeClr val="bg1"/>
                </a:solidFill>
                <a:latin typeface="Tajawal Medium" panose="00000600000000000000" pitchFamily="2" charset="-78"/>
                <a:cs typeface="Tajawal Medium" panose="00000600000000000000" pitchFamily="2" charset="-78"/>
              </a:rPr>
              <a:t>Protocol</a:t>
            </a:r>
            <a:endParaRPr lang="en-MY"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14</a:t>
            </a:fld>
            <a:endParaRPr lang="en-US" dirty="0"/>
          </a:p>
        </p:txBody>
      </p:sp>
      <p:sp>
        <p:nvSpPr>
          <p:cNvPr id="11" name="Rectangle 10"/>
          <p:cNvSpPr/>
          <p:nvPr/>
        </p:nvSpPr>
        <p:spPr>
          <a:xfrm>
            <a:off x="402390" y="1827128"/>
            <a:ext cx="11330263" cy="3539430"/>
          </a:xfrm>
          <a:prstGeom prst="rect">
            <a:avLst/>
          </a:prstGeom>
        </p:spPr>
        <p:txBody>
          <a:bodyPr wrap="square">
            <a:spAutoFit/>
          </a:bodyPr>
          <a:lstStyle/>
          <a:p>
            <a:pPr marL="457200"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ICMP is a network-layer protocol. </a:t>
            </a:r>
            <a:r>
              <a:rPr lang="en-US" sz="2800" dirty="0">
                <a:solidFill>
                  <a:srgbClr val="0A1F61"/>
                </a:solidFill>
                <a:latin typeface="Tajawal ExtraBold" panose="00000800000000000000" pitchFamily="2" charset="-78"/>
                <a:cs typeface="Tajawal ExtraBold" panose="00000800000000000000" pitchFamily="2" charset="-78"/>
              </a:rPr>
              <a:t>There is no TCP or UDP port number associated with ICMP packets as these numbers are associated with the transport layer </a:t>
            </a:r>
            <a:r>
              <a:rPr lang="en-US" sz="2800" dirty="0" smtClean="0">
                <a:solidFill>
                  <a:srgbClr val="0A1F61"/>
                </a:solidFill>
                <a:latin typeface="Tajawal ExtraBold" panose="00000800000000000000" pitchFamily="2" charset="-78"/>
                <a:cs typeface="Tajawal ExtraBold" panose="00000800000000000000" pitchFamily="2" charset="-78"/>
              </a:rPr>
              <a:t>above (It does </a:t>
            </a:r>
            <a:r>
              <a:rPr lang="en-US" sz="2800" dirty="0">
                <a:solidFill>
                  <a:srgbClr val="0A1F61"/>
                </a:solidFill>
                <a:latin typeface="Tajawal ExtraBold" panose="00000800000000000000" pitchFamily="2" charset="-78"/>
                <a:cs typeface="Tajawal ExtraBold" panose="00000800000000000000" pitchFamily="2" charset="-78"/>
              </a:rPr>
              <a:t>not have source and destination port numbers because it was designed to communicate network-layer information between hosts and routers, not between application layer </a:t>
            </a:r>
            <a:r>
              <a:rPr lang="en-US" sz="2800" dirty="0" smtClean="0">
                <a:solidFill>
                  <a:srgbClr val="0A1F61"/>
                </a:solidFill>
                <a:latin typeface="Tajawal ExtraBold" panose="00000800000000000000" pitchFamily="2" charset="-78"/>
                <a:cs typeface="Tajawal ExtraBold" panose="00000800000000000000" pitchFamily="2" charset="-78"/>
              </a:rPr>
              <a:t>processes).</a:t>
            </a:r>
          </a:p>
          <a:p>
            <a:pPr marL="457200" indent="-457200" algn="just">
              <a:buFont typeface="Wingdings" pitchFamily="2" charset="2"/>
              <a:buChar char="§"/>
            </a:pPr>
            <a:endParaRPr lang="en-MY" sz="2800" dirty="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ICMP messages are typically used for diagnostic or control purposes or generated in response to errors in IP operations (as specified in RFC 1122). </a:t>
            </a:r>
            <a:r>
              <a:rPr lang="en-US" sz="2800" dirty="0">
                <a:solidFill>
                  <a:srgbClr val="0A1F61"/>
                </a:solidFill>
                <a:latin typeface="Tajawal ExtraBold" panose="00000800000000000000" pitchFamily="2" charset="-78"/>
                <a:cs typeface="Tajawal ExtraBold" panose="00000800000000000000" pitchFamily="2" charset="-78"/>
              </a:rPr>
              <a:t>ICMP errors are directed to the source IP address of the originating packet</a:t>
            </a:r>
            <a:r>
              <a:rPr lang="en-US" sz="2800" dirty="0" smtClean="0">
                <a:solidFill>
                  <a:srgbClr val="0A1F61"/>
                </a:solidFill>
                <a:latin typeface="Tajawal ExtraBold" panose="00000800000000000000" pitchFamily="2" charset="-78"/>
                <a:cs typeface="Tajawal ExtraBold" panose="00000800000000000000" pitchFamily="2" charset="-78"/>
              </a:rPr>
              <a:t>.</a:t>
            </a:r>
            <a:endParaRPr lang="en-MY" sz="28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16744081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447793" y="556636"/>
            <a:ext cx="6188823" cy="646331"/>
          </a:xfrm>
          <a:prstGeom prst="rect">
            <a:avLst/>
          </a:prstGeom>
          <a:noFill/>
        </p:spPr>
        <p:txBody>
          <a:bodyPr wrap="square" rtlCol="0">
            <a:spAutoFit/>
          </a:bodyPr>
          <a:lstStyle/>
          <a:p>
            <a:pPr algn="ctr"/>
            <a:r>
              <a:rPr lang="en-MY" sz="3600" dirty="0" smtClean="0">
                <a:solidFill>
                  <a:schemeClr val="bg1"/>
                </a:solidFill>
                <a:latin typeface="Tajawal Medium" panose="00000600000000000000" pitchFamily="2" charset="-78"/>
                <a:cs typeface="Tajawal Medium" panose="00000600000000000000" pitchFamily="2" charset="-78"/>
              </a:rPr>
              <a:t>Definition: ICMP </a:t>
            </a:r>
            <a:r>
              <a:rPr lang="en-MY" sz="3600" dirty="0" smtClean="0">
                <a:solidFill>
                  <a:schemeClr val="bg1"/>
                </a:solidFill>
                <a:latin typeface="Tajawal Medium" panose="00000600000000000000" pitchFamily="2" charset="-78"/>
                <a:cs typeface="Tajawal Medium" panose="00000600000000000000" pitchFamily="2" charset="-78"/>
              </a:rPr>
              <a:t>Protocol</a:t>
            </a:r>
            <a:endParaRPr lang="en-MY"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15</a:t>
            </a:fld>
            <a:endParaRPr lang="en-US" dirty="0"/>
          </a:p>
        </p:txBody>
      </p:sp>
      <p:sp>
        <p:nvSpPr>
          <p:cNvPr id="11" name="Rectangle 10"/>
          <p:cNvSpPr/>
          <p:nvPr/>
        </p:nvSpPr>
        <p:spPr>
          <a:xfrm>
            <a:off x="402390" y="2030328"/>
            <a:ext cx="11330263" cy="3108543"/>
          </a:xfrm>
          <a:prstGeom prst="rect">
            <a:avLst/>
          </a:prstGeom>
        </p:spPr>
        <p:txBody>
          <a:bodyPr wrap="square">
            <a:spAutoFit/>
          </a:bodyPr>
          <a:lstStyle/>
          <a:p>
            <a:pPr marL="457200" indent="-457200" algn="just">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ICMP </a:t>
            </a:r>
            <a:r>
              <a:rPr lang="en-US" sz="2800" dirty="0">
                <a:solidFill>
                  <a:srgbClr val="0A1F61"/>
                </a:solidFill>
                <a:latin typeface="Tajawal ExtraBold" panose="00000800000000000000" pitchFamily="2" charset="-78"/>
                <a:cs typeface="Tajawal ExtraBold" panose="00000800000000000000" pitchFamily="2" charset="-78"/>
              </a:rPr>
              <a:t>uses the basic support of IP as if it were a higher-level protocol, however, ICMP is actually an integral part of IP. Although ICMP messages are contained within standard IP packets, ICMP messages are usually processed as a special case, distinguished from normal IP processing. </a:t>
            </a:r>
            <a:endParaRPr lang="en-US" sz="2800" dirty="0" smtClean="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endParaRPr lang="en-US" sz="2800" dirty="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In </a:t>
            </a:r>
            <a:r>
              <a:rPr lang="en-US" sz="2800" dirty="0">
                <a:solidFill>
                  <a:srgbClr val="0A1F61"/>
                </a:solidFill>
                <a:latin typeface="Tajawal ExtraBold" panose="00000800000000000000" pitchFamily="2" charset="-78"/>
                <a:cs typeface="Tajawal ExtraBold" panose="00000800000000000000" pitchFamily="2" charset="-78"/>
              </a:rPr>
              <a:t>many cases, it is necessary to inspect the contents of the ICMP message and deliver the appropriate error message to the application responsible for transmitting the IP packet that prompted the ICMP message to be sent.</a:t>
            </a:r>
          </a:p>
        </p:txBody>
      </p:sp>
    </p:spTree>
    <p:extLst>
      <p:ext uri="{BB962C8B-B14F-4D97-AF65-F5344CB8AC3E}">
        <p14:creationId xmlns:p14="http://schemas.microsoft.com/office/powerpoint/2010/main" val="26037669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lum bright="-20000" contrast="40000"/>
          </a:blip>
          <a:stretch>
            <a:fillRect/>
          </a:stretch>
        </p:blipFill>
        <p:spPr>
          <a:xfrm>
            <a:off x="482808" y="1723759"/>
            <a:ext cx="11239263" cy="4099318"/>
          </a:xfrm>
          <a:prstGeom prst="rect">
            <a:avLst/>
          </a:prstGeom>
          <a:ln>
            <a:noFill/>
          </a:ln>
          <a:effectLst>
            <a:outerShdw blurRad="292100" dist="139700" dir="2700000" algn="tl" rotWithShape="0">
              <a:srgbClr val="333333">
                <a:alpha val="65000"/>
              </a:srgbClr>
            </a:outerShdw>
          </a:effectLst>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395" y="5823077"/>
            <a:ext cx="1222425" cy="1096206"/>
          </a:xfrm>
          <a:prstGeom prst="rect">
            <a:avLst/>
          </a:prstGeom>
        </p:spPr>
      </p:pic>
      <p:pic>
        <p:nvPicPr>
          <p:cNvPr id="3" name="Picture 2"/>
          <p:cNvPicPr>
            <a:picLocks noChangeAspect="1"/>
          </p:cNvPicPr>
          <p:nvPr/>
        </p:nvPicPr>
        <p:blipFill>
          <a:blip r:embed="rId4"/>
          <a:stretch>
            <a:fillRect/>
          </a:stretch>
        </p:blipFill>
        <p:spPr>
          <a:xfrm>
            <a:off x="2302650" y="6400347"/>
            <a:ext cx="9902229" cy="204838"/>
          </a:xfrm>
          <a:prstGeom prst="rect">
            <a:avLst/>
          </a:prstGeom>
        </p:spPr>
      </p:pic>
      <p:pic>
        <p:nvPicPr>
          <p:cNvPr id="4" name="Picture 3"/>
          <p:cNvPicPr>
            <a:picLocks noChangeAspect="1"/>
          </p:cNvPicPr>
          <p:nvPr/>
        </p:nvPicPr>
        <p:blipFill>
          <a:blip r:embed="rId5"/>
          <a:stretch>
            <a:fillRect/>
          </a:stretch>
        </p:blipFill>
        <p:spPr>
          <a:xfrm>
            <a:off x="0" y="2204822"/>
            <a:ext cx="238650" cy="2709534"/>
          </a:xfrm>
          <a:prstGeom prst="rect">
            <a:avLst/>
          </a:prstGeom>
        </p:spPr>
      </p:pic>
      <p:pic>
        <p:nvPicPr>
          <p:cNvPr id="5" name="Picture 4"/>
          <p:cNvPicPr>
            <a:picLocks noChangeAspect="1"/>
          </p:cNvPicPr>
          <p:nvPr/>
        </p:nvPicPr>
        <p:blipFill>
          <a:blip r:embed="rId5"/>
          <a:stretch>
            <a:fillRect/>
          </a:stretch>
        </p:blipFill>
        <p:spPr>
          <a:xfrm>
            <a:off x="11966229" y="2204822"/>
            <a:ext cx="238650" cy="2709534"/>
          </a:xfrm>
          <a:prstGeom prst="rect">
            <a:avLst/>
          </a:prstGeom>
        </p:spPr>
      </p:pic>
      <p:pic>
        <p:nvPicPr>
          <p:cNvPr id="6" name="Picture 5"/>
          <p:cNvPicPr>
            <a:picLocks noChangeAspect="1"/>
          </p:cNvPicPr>
          <p:nvPr/>
        </p:nvPicPr>
        <p:blipFill>
          <a:blip r:embed="rId6"/>
          <a:stretch>
            <a:fillRect/>
          </a:stretch>
        </p:blipFill>
        <p:spPr>
          <a:xfrm>
            <a:off x="-12879" y="0"/>
            <a:ext cx="9533101" cy="1610200"/>
          </a:xfrm>
          <a:prstGeom prst="rect">
            <a:avLst/>
          </a:prstGeom>
        </p:spPr>
      </p:pic>
      <p:sp>
        <p:nvSpPr>
          <p:cNvPr id="7" name="TextBox 6"/>
          <p:cNvSpPr txBox="1"/>
          <p:nvPr/>
        </p:nvSpPr>
        <p:spPr>
          <a:xfrm>
            <a:off x="2288378" y="335302"/>
            <a:ext cx="6856806" cy="1138773"/>
          </a:xfrm>
          <a:prstGeom prst="rect">
            <a:avLst/>
          </a:prstGeom>
          <a:noFill/>
        </p:spPr>
        <p:txBody>
          <a:bodyPr wrap="square" rtlCol="0">
            <a:spAutoFit/>
          </a:bodyPr>
          <a:lstStyle/>
          <a:p>
            <a:pPr algn="ctr"/>
            <a:r>
              <a:rPr lang="en-US" sz="3400" dirty="0" smtClean="0">
                <a:solidFill>
                  <a:schemeClr val="bg1"/>
                </a:solidFill>
                <a:latin typeface="Tajawal Medium" panose="00000600000000000000" pitchFamily="2" charset="-78"/>
                <a:cs typeface="Tajawal Medium" panose="00000600000000000000" pitchFamily="2" charset="-78"/>
              </a:rPr>
              <a:t>An </a:t>
            </a:r>
            <a:r>
              <a:rPr lang="en-US" sz="3400" dirty="0">
                <a:solidFill>
                  <a:schemeClr val="bg1"/>
                </a:solidFill>
                <a:latin typeface="Tajawal Medium" panose="00000600000000000000" pitchFamily="2" charset="-78"/>
                <a:cs typeface="Tajawal Medium" panose="00000600000000000000" pitchFamily="2" charset="-78"/>
              </a:rPr>
              <a:t>example of how an ICMPv4 </a:t>
            </a:r>
            <a:endParaRPr lang="en-US" sz="3400" dirty="0" smtClean="0">
              <a:solidFill>
                <a:schemeClr val="bg1"/>
              </a:solidFill>
              <a:latin typeface="Tajawal Medium" panose="00000600000000000000" pitchFamily="2" charset="-78"/>
              <a:cs typeface="Tajawal Medium" panose="00000600000000000000" pitchFamily="2" charset="-78"/>
            </a:endParaRPr>
          </a:p>
          <a:p>
            <a:pPr algn="ctr"/>
            <a:r>
              <a:rPr lang="en-US" sz="3400" dirty="0" smtClean="0">
                <a:solidFill>
                  <a:schemeClr val="bg1"/>
                </a:solidFill>
                <a:latin typeface="Tajawal Medium" panose="00000600000000000000" pitchFamily="2" charset="-78"/>
                <a:cs typeface="Tajawal Medium" panose="00000600000000000000" pitchFamily="2" charset="-78"/>
              </a:rPr>
              <a:t>redirect</a:t>
            </a:r>
            <a:r>
              <a:rPr lang="en-US" sz="3400" dirty="0">
                <a:solidFill>
                  <a:schemeClr val="bg1"/>
                </a:solidFill>
                <a:latin typeface="Tajawal Medium" panose="00000600000000000000" pitchFamily="2" charset="-78"/>
                <a:cs typeface="Tajawal Medium" panose="00000600000000000000" pitchFamily="2" charset="-78"/>
              </a:rPr>
              <a:t> </a:t>
            </a:r>
            <a:r>
              <a:rPr lang="en-US" sz="3400" dirty="0" smtClean="0">
                <a:solidFill>
                  <a:schemeClr val="bg1"/>
                </a:solidFill>
                <a:latin typeface="Tajawal Medium" panose="00000600000000000000" pitchFamily="2" charset="-78"/>
                <a:cs typeface="Tajawal Medium" panose="00000600000000000000" pitchFamily="2" charset="-78"/>
              </a:rPr>
              <a:t>message works</a:t>
            </a:r>
            <a:endParaRPr lang="en-MY" sz="3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16</a:t>
            </a:fld>
            <a:endParaRPr lang="en-US" dirty="0"/>
          </a:p>
        </p:txBody>
      </p:sp>
    </p:spTree>
    <p:extLst>
      <p:ext uri="{BB962C8B-B14F-4D97-AF65-F5344CB8AC3E}">
        <p14:creationId xmlns:p14="http://schemas.microsoft.com/office/powerpoint/2010/main" val="80867645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20365" y="527608"/>
            <a:ext cx="6188823" cy="646331"/>
          </a:xfrm>
          <a:prstGeom prst="rect">
            <a:avLst/>
          </a:prstGeom>
          <a:noFill/>
        </p:spPr>
        <p:txBody>
          <a:bodyPr wrap="square" rtlCol="0">
            <a:spAutoFit/>
          </a:bodyPr>
          <a:lstStyle/>
          <a:p>
            <a:pPr algn="ctr"/>
            <a:r>
              <a:rPr lang="en-MY" sz="3600" dirty="0" smtClean="0">
                <a:solidFill>
                  <a:schemeClr val="bg1"/>
                </a:solidFill>
                <a:latin typeface="Tajawal Medium" panose="00000600000000000000" pitchFamily="2" charset="-78"/>
                <a:cs typeface="Tajawal Medium" panose="00000600000000000000" pitchFamily="2" charset="-78"/>
              </a:rPr>
              <a:t>ICMP &amp; T </a:t>
            </a:r>
            <a:r>
              <a:rPr lang="en-MY" sz="3600" dirty="0" err="1" smtClean="0">
                <a:solidFill>
                  <a:schemeClr val="bg1"/>
                </a:solidFill>
                <a:latin typeface="Tajawal Medium" panose="00000600000000000000" pitchFamily="2" charset="-78"/>
                <a:cs typeface="Tajawal Medium" panose="00000600000000000000" pitchFamily="2" charset="-78"/>
              </a:rPr>
              <a:t>T</a:t>
            </a:r>
            <a:r>
              <a:rPr lang="en-MY" sz="3600" dirty="0" smtClean="0">
                <a:solidFill>
                  <a:schemeClr val="bg1"/>
                </a:solidFill>
                <a:latin typeface="Tajawal Medium" panose="00000600000000000000" pitchFamily="2" charset="-78"/>
                <a:cs typeface="Tajawal Medium" panose="00000600000000000000" pitchFamily="2" charset="-78"/>
              </a:rPr>
              <a:t> L</a:t>
            </a:r>
            <a:endParaRPr lang="en-MY"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17</a:t>
            </a:fld>
            <a:endParaRPr lang="en-US" dirty="0"/>
          </a:p>
        </p:txBody>
      </p:sp>
      <p:sp>
        <p:nvSpPr>
          <p:cNvPr id="11" name="Rectangle 10"/>
          <p:cNvSpPr/>
          <p:nvPr/>
        </p:nvSpPr>
        <p:spPr>
          <a:xfrm>
            <a:off x="238650" y="1723327"/>
            <a:ext cx="6159988" cy="3785652"/>
          </a:xfrm>
          <a:prstGeom prst="rect">
            <a:avLst/>
          </a:prstGeom>
        </p:spPr>
        <p:txBody>
          <a:bodyPr wrap="square">
            <a:spAutoFit/>
          </a:bodyPr>
          <a:lstStyle/>
          <a:p>
            <a:pPr marL="342900" indent="-342900" algn="just">
              <a:buFont typeface="Wingdings" pitchFamily="2" charset="2"/>
              <a:buChar char="§"/>
            </a:pPr>
            <a:r>
              <a:rPr lang="en-US" sz="2000" dirty="0">
                <a:solidFill>
                  <a:srgbClr val="0A1F61"/>
                </a:solidFill>
                <a:latin typeface="Tajawal ExtraBold" panose="00000800000000000000" pitchFamily="2" charset="-78"/>
                <a:cs typeface="Tajawal ExtraBold" panose="00000800000000000000" pitchFamily="2" charset="-78"/>
              </a:rPr>
              <a:t>For example, every device (such as an intermediate router) forwarding an IP datagram first decrements the time to live (TTL) field in the IP header by one. </a:t>
            </a:r>
            <a:r>
              <a:rPr lang="en-US" sz="2000" dirty="0">
                <a:solidFill>
                  <a:srgbClr val="0A1F61"/>
                </a:solidFill>
                <a:latin typeface="Tajawal ExtraBold" panose="00000800000000000000" pitchFamily="2" charset="-78"/>
                <a:cs typeface="Tajawal ExtraBold" panose="00000800000000000000" pitchFamily="2" charset="-78"/>
              </a:rPr>
              <a:t>If the resulting TTL is 0, the packet is discarded and an ICMP time exceeded in transit message is sent to the datagram's source address</a:t>
            </a:r>
            <a:r>
              <a:rPr lang="en-US" sz="2000" dirty="0" smtClean="0">
                <a:solidFill>
                  <a:srgbClr val="0A1F61"/>
                </a:solidFill>
                <a:latin typeface="Tajawal ExtraBold" panose="00000800000000000000" pitchFamily="2" charset="-78"/>
                <a:cs typeface="Tajawal ExtraBold" panose="00000800000000000000" pitchFamily="2" charset="-78"/>
              </a:rPr>
              <a:t>.</a:t>
            </a:r>
          </a:p>
          <a:p>
            <a:pPr marL="342900" indent="-342900" algn="just">
              <a:buFont typeface="Wingdings" pitchFamily="2" charset="2"/>
              <a:buChar char="§"/>
            </a:pPr>
            <a:endParaRPr lang="en-US" sz="2000" dirty="0">
              <a:solidFill>
                <a:srgbClr val="0A1F61"/>
              </a:solidFill>
              <a:latin typeface="Tajawal ExtraBold" panose="00000800000000000000" pitchFamily="2" charset="-78"/>
              <a:cs typeface="Tajawal ExtraBold" panose="00000800000000000000" pitchFamily="2" charset="-78"/>
            </a:endParaRPr>
          </a:p>
          <a:p>
            <a:pPr marL="342900" indent="-342900" algn="just">
              <a:buFont typeface="Wingdings" pitchFamily="2" charset="2"/>
              <a:buChar char="§"/>
            </a:pPr>
            <a:r>
              <a:rPr lang="en-US" sz="2000" dirty="0">
                <a:solidFill>
                  <a:srgbClr val="0A1F61"/>
                </a:solidFill>
                <a:latin typeface="Tajawal ExtraBold" panose="00000800000000000000" pitchFamily="2" charset="-78"/>
                <a:cs typeface="Tajawal ExtraBold" panose="00000800000000000000" pitchFamily="2" charset="-78"/>
              </a:rPr>
              <a:t>Many commonly used network utilities are based on ICMP messages. The traceroute command can be implemented by transmitting IP datagrams with specially set IP TTL header fields, and looking for ICMP time exceeded in transit and </a:t>
            </a:r>
            <a:r>
              <a:rPr lang="en-US" sz="2000" b="1" i="1" dirty="0">
                <a:solidFill>
                  <a:srgbClr val="0A1F61"/>
                </a:solidFill>
                <a:latin typeface="Tajawal ExtraBold" panose="00000800000000000000" pitchFamily="2" charset="-78"/>
                <a:cs typeface="Tajawal ExtraBold" panose="00000800000000000000" pitchFamily="2" charset="-78"/>
              </a:rPr>
              <a:t>Destination unreachable</a:t>
            </a:r>
            <a:r>
              <a:rPr lang="en-US" sz="2000" dirty="0">
                <a:solidFill>
                  <a:srgbClr val="0A1F61"/>
                </a:solidFill>
                <a:latin typeface="Tajawal ExtraBold" panose="00000800000000000000" pitchFamily="2" charset="-78"/>
                <a:cs typeface="Tajawal ExtraBold" panose="00000800000000000000" pitchFamily="2" charset="-78"/>
              </a:rPr>
              <a:t> messages generated in response. The related ping utility is implemented using the ICMP echo request and echo reply messages.</a:t>
            </a:r>
          </a:p>
        </p:txBody>
      </p:sp>
      <p:pic>
        <p:nvPicPr>
          <p:cNvPr id="4098" name="Picture 2"/>
          <p:cNvPicPr>
            <a:picLocks noChangeAspect="1" noChangeArrowheads="1"/>
          </p:cNvPicPr>
          <p:nvPr/>
        </p:nvPicPr>
        <p:blipFill>
          <a:blip r:embed="rId6">
            <a:lum bright="-20000" contrast="40000"/>
            <a:extLst>
              <a:ext uri="{28A0092B-C50C-407E-A947-70E740481C1C}">
                <a14:useLocalDpi xmlns:a14="http://schemas.microsoft.com/office/drawing/2010/main" val="0"/>
              </a:ext>
            </a:extLst>
          </a:blip>
          <a:srcRect/>
          <a:stretch>
            <a:fillRect/>
          </a:stretch>
        </p:blipFill>
        <p:spPr bwMode="auto">
          <a:xfrm>
            <a:off x="6547418" y="1779862"/>
            <a:ext cx="5403850" cy="355758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5380979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lum bright="-20000" contrast="40000"/>
          </a:blip>
          <a:stretch>
            <a:fillRect/>
          </a:stretch>
        </p:blipFill>
        <p:spPr>
          <a:xfrm>
            <a:off x="1441939" y="1604805"/>
            <a:ext cx="9853017" cy="4702699"/>
          </a:xfrm>
          <a:prstGeom prst="rect">
            <a:avLst/>
          </a:prstGeom>
          <a:ln>
            <a:noFill/>
          </a:ln>
          <a:effectLst>
            <a:outerShdw blurRad="292100" dist="139700" dir="2700000" algn="tl" rotWithShape="0">
              <a:srgbClr val="333333">
                <a:alpha val="65000"/>
              </a:srgbClr>
            </a:outerShdw>
          </a:effectLst>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395" y="5823077"/>
            <a:ext cx="1222425" cy="1096206"/>
          </a:xfrm>
          <a:prstGeom prst="rect">
            <a:avLst/>
          </a:prstGeom>
        </p:spPr>
      </p:pic>
      <p:pic>
        <p:nvPicPr>
          <p:cNvPr id="3" name="Picture 2"/>
          <p:cNvPicPr>
            <a:picLocks noChangeAspect="1"/>
          </p:cNvPicPr>
          <p:nvPr/>
        </p:nvPicPr>
        <p:blipFill>
          <a:blip r:embed="rId4"/>
          <a:stretch>
            <a:fillRect/>
          </a:stretch>
        </p:blipFill>
        <p:spPr>
          <a:xfrm>
            <a:off x="2302650" y="6400347"/>
            <a:ext cx="9902229" cy="204838"/>
          </a:xfrm>
          <a:prstGeom prst="rect">
            <a:avLst/>
          </a:prstGeom>
        </p:spPr>
      </p:pic>
      <p:pic>
        <p:nvPicPr>
          <p:cNvPr id="4" name="Picture 3"/>
          <p:cNvPicPr>
            <a:picLocks noChangeAspect="1"/>
          </p:cNvPicPr>
          <p:nvPr/>
        </p:nvPicPr>
        <p:blipFill>
          <a:blip r:embed="rId5"/>
          <a:stretch>
            <a:fillRect/>
          </a:stretch>
        </p:blipFill>
        <p:spPr>
          <a:xfrm>
            <a:off x="0" y="2204822"/>
            <a:ext cx="238650" cy="2709534"/>
          </a:xfrm>
          <a:prstGeom prst="rect">
            <a:avLst/>
          </a:prstGeom>
        </p:spPr>
      </p:pic>
      <p:pic>
        <p:nvPicPr>
          <p:cNvPr id="5" name="Picture 4"/>
          <p:cNvPicPr>
            <a:picLocks noChangeAspect="1"/>
          </p:cNvPicPr>
          <p:nvPr/>
        </p:nvPicPr>
        <p:blipFill>
          <a:blip r:embed="rId5"/>
          <a:stretch>
            <a:fillRect/>
          </a:stretch>
        </p:blipFill>
        <p:spPr>
          <a:xfrm>
            <a:off x="11966229" y="2204822"/>
            <a:ext cx="238650" cy="2709534"/>
          </a:xfrm>
          <a:prstGeom prst="rect">
            <a:avLst/>
          </a:prstGeom>
        </p:spPr>
      </p:pic>
      <p:pic>
        <p:nvPicPr>
          <p:cNvPr id="6" name="Picture 5"/>
          <p:cNvPicPr>
            <a:picLocks noChangeAspect="1"/>
          </p:cNvPicPr>
          <p:nvPr/>
        </p:nvPicPr>
        <p:blipFill>
          <a:blip r:embed="rId6"/>
          <a:stretch>
            <a:fillRect/>
          </a:stretch>
        </p:blipFill>
        <p:spPr>
          <a:xfrm>
            <a:off x="-12879" y="0"/>
            <a:ext cx="9533101" cy="1610200"/>
          </a:xfrm>
          <a:prstGeom prst="rect">
            <a:avLst/>
          </a:prstGeom>
        </p:spPr>
      </p:pic>
      <p:sp>
        <p:nvSpPr>
          <p:cNvPr id="7" name="TextBox 6"/>
          <p:cNvSpPr txBox="1"/>
          <p:nvPr/>
        </p:nvSpPr>
        <p:spPr>
          <a:xfrm>
            <a:off x="2135978" y="532144"/>
            <a:ext cx="6856806" cy="646331"/>
          </a:xfrm>
          <a:prstGeom prst="rect">
            <a:avLst/>
          </a:prstGeom>
          <a:noFill/>
        </p:spPr>
        <p:txBody>
          <a:bodyPr wrap="square" rtlCol="0">
            <a:spAutoFit/>
          </a:bodyPr>
          <a:lstStyle/>
          <a:p>
            <a:pPr algn="ctr"/>
            <a:r>
              <a:rPr lang="en-US" sz="3600" dirty="0" smtClean="0">
                <a:solidFill>
                  <a:schemeClr val="bg1"/>
                </a:solidFill>
                <a:latin typeface="Tajawal Medium" panose="00000600000000000000" pitchFamily="2" charset="-78"/>
                <a:cs typeface="Tajawal Medium" panose="00000600000000000000" pitchFamily="2" charset="-78"/>
              </a:rPr>
              <a:t>ICMP in Network</a:t>
            </a:r>
            <a:endParaRPr lang="en-MY"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18</a:t>
            </a:fld>
            <a:endParaRPr lang="en-US" dirty="0"/>
          </a:p>
        </p:txBody>
      </p:sp>
    </p:spTree>
    <p:extLst>
      <p:ext uri="{BB962C8B-B14F-4D97-AF65-F5344CB8AC3E}">
        <p14:creationId xmlns:p14="http://schemas.microsoft.com/office/powerpoint/2010/main" val="70438194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6395" y="582307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19</a:t>
            </a:fld>
            <a:endParaRPr lang="en-US" dirty="0"/>
          </a:p>
        </p:txBody>
      </p:sp>
      <p:pic>
        <p:nvPicPr>
          <p:cNvPr id="10" name="Picture 9"/>
          <p:cNvPicPr>
            <a:picLocks noChangeAspect="1"/>
          </p:cNvPicPr>
          <p:nvPr/>
        </p:nvPicPr>
        <p:blipFill>
          <a:blip r:embed="rId6">
            <a:lum bright="-40000" contrast="40000"/>
          </a:blip>
          <a:stretch>
            <a:fillRect/>
          </a:stretch>
        </p:blipFill>
        <p:spPr>
          <a:xfrm>
            <a:off x="3946144" y="1357091"/>
            <a:ext cx="7891038" cy="4980172"/>
          </a:xfrm>
          <a:prstGeom prst="rect">
            <a:avLst/>
          </a:prstGeom>
          <a:ln>
            <a:noFill/>
          </a:ln>
          <a:effectLst>
            <a:outerShdw blurRad="292100" dist="139700" dir="2700000" algn="tl" rotWithShape="0">
              <a:srgbClr val="333333">
                <a:alpha val="65000"/>
              </a:srgbClr>
            </a:outerShdw>
          </a:effectLst>
        </p:spPr>
      </p:pic>
      <p:sp>
        <p:nvSpPr>
          <p:cNvPr id="11" name="Rectangle 10"/>
          <p:cNvSpPr/>
          <p:nvPr/>
        </p:nvSpPr>
        <p:spPr>
          <a:xfrm>
            <a:off x="238651" y="1844712"/>
            <a:ext cx="3520549" cy="3785652"/>
          </a:xfrm>
          <a:prstGeom prst="rect">
            <a:avLst/>
          </a:prstGeom>
        </p:spPr>
        <p:txBody>
          <a:bodyPr wrap="square">
            <a:spAutoFit/>
          </a:bodyPr>
          <a:lstStyle/>
          <a:p>
            <a:pPr marL="285750" indent="-285750" algn="just">
              <a:buFont typeface="Wingdings"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ICMP </a:t>
            </a:r>
            <a:r>
              <a:rPr lang="en-US" sz="2400" dirty="0" smtClean="0">
                <a:solidFill>
                  <a:srgbClr val="0A1F61"/>
                </a:solidFill>
                <a:latin typeface="Tajawal ExtraBold" panose="00000800000000000000" pitchFamily="2" charset="-78"/>
                <a:cs typeface="Tajawal ExtraBold" panose="00000800000000000000" pitchFamily="2" charset="-78"/>
              </a:rPr>
              <a:t>messages: </a:t>
            </a:r>
          </a:p>
          <a:p>
            <a:pPr lvl="1" algn="just"/>
            <a:r>
              <a:rPr lang="en-US" sz="2400" dirty="0" smtClean="0">
                <a:solidFill>
                  <a:srgbClr val="0A1F61"/>
                </a:solidFill>
                <a:latin typeface="Tajawal ExtraBold" panose="00000800000000000000" pitchFamily="2" charset="-78"/>
                <a:cs typeface="Tajawal ExtraBold" panose="00000800000000000000" pitchFamily="2" charset="-78"/>
              </a:rPr>
              <a:t>Are encapsulated </a:t>
            </a:r>
            <a:r>
              <a:rPr lang="en-US" sz="2400" dirty="0">
                <a:solidFill>
                  <a:srgbClr val="0A1F61"/>
                </a:solidFill>
                <a:latin typeface="Tajawal ExtraBold" panose="00000800000000000000" pitchFamily="2" charset="-78"/>
                <a:cs typeface="Tajawal ExtraBold" panose="00000800000000000000" pitchFamily="2" charset="-78"/>
              </a:rPr>
              <a:t>in IP packets so most people would say that it’s a layer 4 protocol like UDP or TCP</a:t>
            </a:r>
            <a:r>
              <a:rPr lang="en-US" sz="2400" dirty="0" smtClean="0">
                <a:solidFill>
                  <a:srgbClr val="0A1F61"/>
                </a:solidFill>
                <a:latin typeface="Tajawal ExtraBold" panose="00000800000000000000" pitchFamily="2" charset="-78"/>
                <a:cs typeface="Tajawal ExtraBold" panose="00000800000000000000" pitchFamily="2" charset="-78"/>
              </a:rPr>
              <a:t>.</a:t>
            </a:r>
          </a:p>
          <a:p>
            <a:pPr marL="285750" indent="-285750" algn="just">
              <a:buFont typeface="Wingdings" pitchFamily="2" charset="2"/>
              <a:buChar char="§"/>
            </a:pPr>
            <a:endParaRPr lang="en-US" sz="2400" dirty="0">
              <a:solidFill>
                <a:srgbClr val="0A1F61"/>
              </a:solidFill>
              <a:latin typeface="Tajawal ExtraBold" panose="00000800000000000000" pitchFamily="2" charset="-78"/>
              <a:cs typeface="Tajawal ExtraBold" panose="00000800000000000000" pitchFamily="2" charset="-78"/>
            </a:endParaRPr>
          </a:p>
          <a:p>
            <a:pPr marL="285750" indent="-285750" algn="just">
              <a:buFont typeface="Wingdings" pitchFamily="2" charset="2"/>
              <a:buChar char="§"/>
            </a:pPr>
            <a:r>
              <a:rPr lang="en-US" sz="2400" dirty="0" smtClean="0">
                <a:solidFill>
                  <a:srgbClr val="0A1F61"/>
                </a:solidFill>
                <a:latin typeface="Tajawal ExtraBold" panose="00000800000000000000" pitchFamily="2" charset="-78"/>
                <a:cs typeface="Tajawal ExtraBold" panose="00000800000000000000" pitchFamily="2" charset="-78"/>
              </a:rPr>
              <a:t> </a:t>
            </a:r>
            <a:r>
              <a:rPr lang="en-US" sz="2400" dirty="0">
                <a:solidFill>
                  <a:srgbClr val="0A1F61"/>
                </a:solidFill>
                <a:latin typeface="Tajawal ExtraBold" panose="00000800000000000000" pitchFamily="2" charset="-78"/>
                <a:cs typeface="Tajawal ExtraBold" panose="00000800000000000000" pitchFamily="2" charset="-78"/>
              </a:rPr>
              <a:t>However, since ICMP is a vital part of the IP protocol it is typically considered a layer 3 </a:t>
            </a:r>
            <a:r>
              <a:rPr lang="en-US" sz="2400" dirty="0">
                <a:solidFill>
                  <a:srgbClr val="0A1F61"/>
                </a:solidFill>
                <a:latin typeface="Tajawal ExtraBold" panose="00000800000000000000" pitchFamily="2" charset="-78"/>
                <a:cs typeface="Tajawal ExtraBold" panose="00000800000000000000" pitchFamily="2" charset="-78"/>
              </a:rPr>
              <a:t>protocol.</a:t>
            </a:r>
            <a:endParaRPr lang="en-US" sz="2400" dirty="0">
              <a:solidFill>
                <a:srgbClr val="0A1F61"/>
              </a:solidFill>
              <a:latin typeface="Tajawal ExtraBold" panose="00000800000000000000" pitchFamily="2" charset="-78"/>
              <a:cs typeface="Tajawal ExtraBold" panose="00000800000000000000" pitchFamily="2" charset="-78"/>
            </a:endParaRPr>
          </a:p>
        </p:txBody>
      </p:sp>
      <p:sp>
        <p:nvSpPr>
          <p:cNvPr id="12" name="TextBox 11"/>
          <p:cNvSpPr txBox="1"/>
          <p:nvPr/>
        </p:nvSpPr>
        <p:spPr>
          <a:xfrm>
            <a:off x="1998925" y="532144"/>
            <a:ext cx="6856806" cy="646331"/>
          </a:xfrm>
          <a:prstGeom prst="rect">
            <a:avLst/>
          </a:prstGeom>
          <a:noFill/>
        </p:spPr>
        <p:txBody>
          <a:bodyPr wrap="square" rtlCol="0">
            <a:spAutoFit/>
          </a:bodyPr>
          <a:lstStyle/>
          <a:p>
            <a:pPr algn="ctr"/>
            <a:r>
              <a:rPr lang="en-US" sz="3600" dirty="0" smtClean="0">
                <a:solidFill>
                  <a:schemeClr val="bg1"/>
                </a:solidFill>
                <a:latin typeface="Tajawal Medium" panose="00000600000000000000" pitchFamily="2" charset="-78"/>
                <a:cs typeface="Tajawal Medium" panose="00000600000000000000" pitchFamily="2" charset="-78"/>
              </a:rPr>
              <a:t>ICMP in Network</a:t>
            </a:r>
            <a:endParaRPr lang="en-MY" sz="36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6945133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2">
            <a:lum bright="-20000" contrast="40000"/>
          </a:blip>
          <a:stretch>
            <a:fillRect/>
          </a:stretch>
        </p:blipFill>
        <p:spPr>
          <a:xfrm>
            <a:off x="1163782" y="1587980"/>
            <a:ext cx="10675815" cy="4209914"/>
          </a:xfrm>
          <a:prstGeom prst="rect">
            <a:avLst/>
          </a:prstGeom>
          <a:ln>
            <a:noFill/>
          </a:ln>
          <a:effectLst>
            <a:outerShdw blurRad="292100" dist="139700" dir="2700000" algn="tl" rotWithShape="0">
              <a:srgbClr val="333333">
                <a:alpha val="65000"/>
              </a:srgbClr>
            </a:outerShdw>
          </a:effectLst>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395" y="5823077"/>
            <a:ext cx="1222425" cy="1096206"/>
          </a:xfrm>
          <a:prstGeom prst="rect">
            <a:avLst/>
          </a:prstGeom>
        </p:spPr>
      </p:pic>
      <p:pic>
        <p:nvPicPr>
          <p:cNvPr id="3" name="Picture 2"/>
          <p:cNvPicPr>
            <a:picLocks noChangeAspect="1"/>
          </p:cNvPicPr>
          <p:nvPr/>
        </p:nvPicPr>
        <p:blipFill>
          <a:blip r:embed="rId4"/>
          <a:stretch>
            <a:fillRect/>
          </a:stretch>
        </p:blipFill>
        <p:spPr>
          <a:xfrm>
            <a:off x="2302650" y="6400347"/>
            <a:ext cx="9902229" cy="204838"/>
          </a:xfrm>
          <a:prstGeom prst="rect">
            <a:avLst/>
          </a:prstGeom>
        </p:spPr>
      </p:pic>
      <p:pic>
        <p:nvPicPr>
          <p:cNvPr id="4" name="Picture 3"/>
          <p:cNvPicPr>
            <a:picLocks noChangeAspect="1"/>
          </p:cNvPicPr>
          <p:nvPr/>
        </p:nvPicPr>
        <p:blipFill>
          <a:blip r:embed="rId5"/>
          <a:stretch>
            <a:fillRect/>
          </a:stretch>
        </p:blipFill>
        <p:spPr>
          <a:xfrm>
            <a:off x="0" y="2204822"/>
            <a:ext cx="238650" cy="2709534"/>
          </a:xfrm>
          <a:prstGeom prst="rect">
            <a:avLst/>
          </a:prstGeom>
        </p:spPr>
      </p:pic>
      <p:pic>
        <p:nvPicPr>
          <p:cNvPr id="5" name="Picture 4"/>
          <p:cNvPicPr>
            <a:picLocks noChangeAspect="1"/>
          </p:cNvPicPr>
          <p:nvPr/>
        </p:nvPicPr>
        <p:blipFill>
          <a:blip r:embed="rId5"/>
          <a:stretch>
            <a:fillRect/>
          </a:stretch>
        </p:blipFill>
        <p:spPr>
          <a:xfrm>
            <a:off x="11966229" y="2204822"/>
            <a:ext cx="238650" cy="2709534"/>
          </a:xfrm>
          <a:prstGeom prst="rect">
            <a:avLst/>
          </a:prstGeom>
        </p:spPr>
      </p:pic>
      <p:pic>
        <p:nvPicPr>
          <p:cNvPr id="6" name="Picture 5"/>
          <p:cNvPicPr>
            <a:picLocks noChangeAspect="1"/>
          </p:cNvPicPr>
          <p:nvPr/>
        </p:nvPicPr>
        <p:blipFill>
          <a:blip r:embed="rId6"/>
          <a:stretch>
            <a:fillRect/>
          </a:stretch>
        </p:blipFill>
        <p:spPr>
          <a:xfrm>
            <a:off x="-12879" y="0"/>
            <a:ext cx="9533101" cy="1610200"/>
          </a:xfrm>
          <a:prstGeom prst="rect">
            <a:avLst/>
          </a:prstGeom>
        </p:spPr>
      </p:pic>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20</a:t>
            </a:fld>
            <a:endParaRPr lang="en-US" dirty="0"/>
          </a:p>
        </p:txBody>
      </p:sp>
      <p:sp>
        <p:nvSpPr>
          <p:cNvPr id="13" name="TextBox 12"/>
          <p:cNvSpPr txBox="1"/>
          <p:nvPr/>
        </p:nvSpPr>
        <p:spPr>
          <a:xfrm>
            <a:off x="2658911" y="544500"/>
            <a:ext cx="6188823" cy="646331"/>
          </a:xfrm>
          <a:prstGeom prst="rect">
            <a:avLst/>
          </a:prstGeom>
          <a:noFill/>
        </p:spPr>
        <p:txBody>
          <a:bodyPr wrap="square" rtlCol="0">
            <a:spAutoFit/>
          </a:bodyPr>
          <a:lstStyle/>
          <a:p>
            <a:pPr algn="ctr"/>
            <a:r>
              <a:rPr lang="en-MY" sz="3600" dirty="0" smtClean="0">
                <a:solidFill>
                  <a:schemeClr val="bg1"/>
                </a:solidFill>
                <a:latin typeface="Tajawal Medium" panose="00000600000000000000" pitchFamily="2" charset="-78"/>
                <a:cs typeface="Tajawal Medium" panose="00000600000000000000" pitchFamily="2" charset="-78"/>
              </a:rPr>
              <a:t>ICMP  Header</a:t>
            </a:r>
            <a:endParaRPr lang="en-MY" sz="36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7805155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6395" y="582307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288378" y="524201"/>
            <a:ext cx="6856806" cy="646331"/>
          </a:xfrm>
          <a:prstGeom prst="rect">
            <a:avLst/>
          </a:prstGeom>
          <a:noFill/>
        </p:spPr>
        <p:txBody>
          <a:bodyPr wrap="square" rtlCol="0">
            <a:spAutoFit/>
          </a:bodyPr>
          <a:lstStyle/>
          <a:p>
            <a:pPr algn="ctr"/>
            <a:r>
              <a:rPr lang="en-US" sz="3600" dirty="0" smtClean="0">
                <a:solidFill>
                  <a:schemeClr val="bg1"/>
                </a:solidFill>
                <a:latin typeface="Tajawal Medium" panose="00000600000000000000" pitchFamily="2" charset="-78"/>
                <a:cs typeface="Tajawal Medium" panose="00000600000000000000" pitchFamily="2" charset="-78"/>
              </a:rPr>
              <a:t>ICMP Packet </a:t>
            </a:r>
            <a:r>
              <a:rPr lang="en-US" sz="3600" dirty="0">
                <a:solidFill>
                  <a:schemeClr val="bg1"/>
                </a:solidFill>
                <a:latin typeface="Tajawal Medium" panose="00000600000000000000" pitchFamily="2" charset="-78"/>
                <a:cs typeface="Tajawal Medium" panose="00000600000000000000" pitchFamily="2" charset="-78"/>
              </a:rPr>
              <a:t>at Network </a:t>
            </a:r>
            <a:r>
              <a:rPr lang="en-US" sz="3600" dirty="0" smtClean="0">
                <a:solidFill>
                  <a:schemeClr val="bg1"/>
                </a:solidFill>
                <a:latin typeface="Tajawal Medium" panose="00000600000000000000" pitchFamily="2" charset="-78"/>
                <a:cs typeface="Tajawal Medium" panose="00000600000000000000" pitchFamily="2" charset="-78"/>
              </a:rPr>
              <a:t>Layer</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21</a:t>
            </a:fld>
            <a:endParaRPr lang="en-US" dirty="0"/>
          </a:p>
        </p:txBody>
      </p:sp>
      <p:graphicFrame>
        <p:nvGraphicFramePr>
          <p:cNvPr id="17" name="Table 16"/>
          <p:cNvGraphicFramePr>
            <a:graphicFrameLocks noGrp="1"/>
          </p:cNvGraphicFramePr>
          <p:nvPr>
            <p:extLst>
              <p:ext uri="{D42A27DB-BD31-4B8C-83A1-F6EECF244321}">
                <p14:modId xmlns:p14="http://schemas.microsoft.com/office/powerpoint/2010/main" val="2116494268"/>
              </p:ext>
            </p:extLst>
          </p:nvPr>
        </p:nvGraphicFramePr>
        <p:xfrm>
          <a:off x="1999200" y="1842656"/>
          <a:ext cx="7879091" cy="1484534"/>
        </p:xfrm>
        <a:graphic>
          <a:graphicData uri="http://schemas.openxmlformats.org/drawingml/2006/table">
            <a:tbl>
              <a:tblPr>
                <a:effectLst>
                  <a:innerShdw blurRad="63500" dist="50800" dir="13500000">
                    <a:prstClr val="black">
                      <a:alpha val="50000"/>
                    </a:prstClr>
                  </a:innerShdw>
                </a:effectLst>
              </a:tblPr>
              <a:tblGrid>
                <a:gridCol w="1787900"/>
                <a:gridCol w="1775570"/>
                <a:gridCol w="2342766"/>
                <a:gridCol w="1972855"/>
              </a:tblGrid>
              <a:tr h="539830">
                <a:tc>
                  <a:txBody>
                    <a:bodyPr/>
                    <a:lstStyle/>
                    <a:p>
                      <a:pPr algn="ctr"/>
                      <a:r>
                        <a:rPr lang="en-US" dirty="0">
                          <a:solidFill>
                            <a:srgbClr val="000000"/>
                          </a:solidFill>
                          <a:effectLst/>
                        </a:rPr>
                        <a:t>IP header</a:t>
                      </a:r>
                      <a:endParaRPr lang="en-US" dirty="0">
                        <a:effectLst/>
                      </a:endParaRPr>
                    </a:p>
                  </a:txBody>
                  <a:tcPr anchor="ctr">
                    <a:lnL w="9525" cap="flat" cmpd="sng" algn="ctr">
                      <a:solidFill>
                        <a:srgbClr val="E7E7E7"/>
                      </a:solidFill>
                      <a:prstDash val="solid"/>
                      <a:round/>
                      <a:headEnd type="none" w="med" len="med"/>
                      <a:tailEnd type="none" w="med" len="med"/>
                    </a:lnL>
                    <a:lnR w="9525" cap="flat" cmpd="sng" algn="ctr">
                      <a:solidFill>
                        <a:srgbClr val="E7E7E7"/>
                      </a:solidFill>
                      <a:prstDash val="solid"/>
                      <a:round/>
                      <a:headEnd type="none" w="med" len="med"/>
                      <a:tailEnd type="none" w="med" len="med"/>
                    </a:lnR>
                    <a:lnT w="9525" cap="flat" cmpd="sng" algn="ctr">
                      <a:solidFill>
                        <a:srgbClr val="E7E7E7"/>
                      </a:solidFill>
                      <a:prstDash val="solid"/>
                      <a:round/>
                      <a:headEnd type="none" w="med" len="med"/>
                      <a:tailEnd type="none" w="med" len="med"/>
                    </a:lnT>
                    <a:lnB w="9525" cap="flat" cmpd="sng" algn="ctr">
                      <a:solidFill>
                        <a:srgbClr val="E7E7E7"/>
                      </a:solidFill>
                      <a:prstDash val="solid"/>
                      <a:round/>
                      <a:headEnd type="none" w="med" len="med"/>
                      <a:tailEnd type="none" w="med" len="med"/>
                    </a:lnB>
                    <a:solidFill>
                      <a:srgbClr val="0078A2">
                        <a:alpha val="12941"/>
                      </a:srgbClr>
                    </a:solidFill>
                  </a:tcPr>
                </a:tc>
                <a:tc>
                  <a:txBody>
                    <a:bodyPr/>
                    <a:lstStyle/>
                    <a:p>
                      <a:pPr algn="ctr"/>
                      <a:r>
                        <a:rPr lang="en-US" dirty="0">
                          <a:solidFill>
                            <a:srgbClr val="000000"/>
                          </a:solidFill>
                          <a:effectLst/>
                        </a:rPr>
                        <a:t>ICMP header</a:t>
                      </a:r>
                      <a:endParaRPr lang="en-US" dirty="0">
                        <a:effectLst/>
                      </a:endParaRPr>
                    </a:p>
                  </a:txBody>
                  <a:tcPr anchor="ctr">
                    <a:lnL w="9525" cap="flat" cmpd="sng" algn="ctr">
                      <a:solidFill>
                        <a:srgbClr val="E7E7E7"/>
                      </a:solidFill>
                      <a:prstDash val="solid"/>
                      <a:round/>
                      <a:headEnd type="none" w="med" len="med"/>
                      <a:tailEnd type="none" w="med" len="med"/>
                    </a:lnL>
                    <a:lnR w="9525" cap="flat" cmpd="sng" algn="ctr">
                      <a:solidFill>
                        <a:srgbClr val="E7E7E7"/>
                      </a:solidFill>
                      <a:prstDash val="solid"/>
                      <a:round/>
                      <a:headEnd type="none" w="med" len="med"/>
                      <a:tailEnd type="none" w="med" len="med"/>
                    </a:lnR>
                    <a:lnT w="9525" cap="flat" cmpd="sng" algn="ctr">
                      <a:solidFill>
                        <a:srgbClr val="E7E7E7"/>
                      </a:solidFill>
                      <a:prstDash val="solid"/>
                      <a:round/>
                      <a:headEnd type="none" w="med" len="med"/>
                      <a:tailEnd type="none" w="med" len="med"/>
                    </a:lnT>
                    <a:lnB w="9525" cap="flat" cmpd="sng" algn="ctr">
                      <a:solidFill>
                        <a:srgbClr val="E7E7E7"/>
                      </a:solidFill>
                      <a:prstDash val="solid"/>
                      <a:round/>
                      <a:headEnd type="none" w="med" len="med"/>
                      <a:tailEnd type="none" w="med" len="med"/>
                    </a:lnB>
                    <a:solidFill>
                      <a:srgbClr val="0078A2">
                        <a:alpha val="12941"/>
                      </a:srgbClr>
                    </a:solidFill>
                  </a:tcPr>
                </a:tc>
                <a:tc>
                  <a:txBody>
                    <a:bodyPr/>
                    <a:lstStyle/>
                    <a:p>
                      <a:pPr algn="ctr"/>
                      <a:r>
                        <a:rPr lang="en-US">
                          <a:solidFill>
                            <a:srgbClr val="000000"/>
                          </a:solidFill>
                          <a:effectLst/>
                        </a:rPr>
                        <a:t>ICMP payload size</a:t>
                      </a:r>
                      <a:endParaRPr lang="en-US">
                        <a:effectLst/>
                      </a:endParaRPr>
                    </a:p>
                  </a:txBody>
                  <a:tcPr anchor="ctr">
                    <a:lnL w="9525" cap="flat" cmpd="sng" algn="ctr">
                      <a:solidFill>
                        <a:srgbClr val="E7E7E7"/>
                      </a:solidFill>
                      <a:prstDash val="solid"/>
                      <a:round/>
                      <a:headEnd type="none" w="med" len="med"/>
                      <a:tailEnd type="none" w="med" len="med"/>
                    </a:lnL>
                    <a:lnR w="9525" cap="flat" cmpd="sng" algn="ctr">
                      <a:solidFill>
                        <a:srgbClr val="E7E7E7"/>
                      </a:solidFill>
                      <a:prstDash val="solid"/>
                      <a:round/>
                      <a:headEnd type="none" w="med" len="med"/>
                      <a:tailEnd type="none" w="med" len="med"/>
                    </a:lnR>
                    <a:lnT w="9525" cap="flat" cmpd="sng" algn="ctr">
                      <a:solidFill>
                        <a:srgbClr val="E7E7E7"/>
                      </a:solidFill>
                      <a:prstDash val="solid"/>
                      <a:round/>
                      <a:headEnd type="none" w="med" len="med"/>
                      <a:tailEnd type="none" w="med" len="med"/>
                    </a:lnT>
                    <a:lnB w="9525" cap="flat" cmpd="sng" algn="ctr">
                      <a:solidFill>
                        <a:srgbClr val="E7E7E7"/>
                      </a:solidFill>
                      <a:prstDash val="solid"/>
                      <a:round/>
                      <a:headEnd type="none" w="med" len="med"/>
                      <a:tailEnd type="none" w="med" len="med"/>
                    </a:lnB>
                    <a:solidFill>
                      <a:srgbClr val="0078A2">
                        <a:alpha val="12941"/>
                      </a:srgbClr>
                    </a:solidFill>
                  </a:tcPr>
                </a:tc>
                <a:tc>
                  <a:txBody>
                    <a:bodyPr/>
                    <a:lstStyle/>
                    <a:p>
                      <a:pPr algn="ctr"/>
                      <a:r>
                        <a:rPr lang="en-US" dirty="0">
                          <a:solidFill>
                            <a:srgbClr val="000000"/>
                          </a:solidFill>
                          <a:effectLst/>
                        </a:rPr>
                        <a:t>  MTU (1500)</a:t>
                      </a:r>
                      <a:endParaRPr lang="en-US" dirty="0">
                        <a:effectLst/>
                      </a:endParaRPr>
                    </a:p>
                  </a:txBody>
                  <a:tcPr anchor="ctr">
                    <a:lnL w="9525" cap="flat" cmpd="sng" algn="ctr">
                      <a:solidFill>
                        <a:srgbClr val="E7E7E7"/>
                      </a:solidFill>
                      <a:prstDash val="solid"/>
                      <a:round/>
                      <a:headEnd type="none" w="med" len="med"/>
                      <a:tailEnd type="none" w="med" len="med"/>
                    </a:lnL>
                    <a:lnR w="9525" cap="flat" cmpd="sng" algn="ctr">
                      <a:solidFill>
                        <a:srgbClr val="E7E7E7"/>
                      </a:solidFill>
                      <a:prstDash val="solid"/>
                      <a:round/>
                      <a:headEnd type="none" w="med" len="med"/>
                      <a:tailEnd type="none" w="med" len="med"/>
                    </a:lnR>
                    <a:lnT w="9525" cap="flat" cmpd="sng" algn="ctr">
                      <a:solidFill>
                        <a:srgbClr val="E7E7E7"/>
                      </a:solidFill>
                      <a:prstDash val="solid"/>
                      <a:round/>
                      <a:headEnd type="none" w="med" len="med"/>
                      <a:tailEnd type="none" w="med" len="med"/>
                    </a:lnT>
                    <a:lnB w="9525" cap="flat" cmpd="sng" algn="ctr">
                      <a:solidFill>
                        <a:srgbClr val="E7E7E7"/>
                      </a:solidFill>
                      <a:prstDash val="solid"/>
                      <a:round/>
                      <a:headEnd type="none" w="med" len="med"/>
                      <a:tailEnd type="none" w="med" len="med"/>
                    </a:lnB>
                    <a:solidFill>
                      <a:srgbClr val="0078A2">
                        <a:alpha val="12941"/>
                      </a:srgbClr>
                    </a:solidFill>
                  </a:tcPr>
                </a:tc>
              </a:tr>
              <a:tr h="944704">
                <a:tc>
                  <a:txBody>
                    <a:bodyPr/>
                    <a:lstStyle/>
                    <a:p>
                      <a:pPr algn="ctr"/>
                      <a:r>
                        <a:rPr lang="en-US">
                          <a:solidFill>
                            <a:srgbClr val="000000"/>
                          </a:solidFill>
                          <a:effectLst/>
                        </a:rPr>
                        <a:t>20 bytes</a:t>
                      </a:r>
                      <a:endParaRPr lang="en-US">
                        <a:effectLst/>
                      </a:endParaRPr>
                    </a:p>
                  </a:txBody>
                  <a:tcPr anchor="ctr">
                    <a:lnL w="9525" cap="flat" cmpd="sng" algn="ctr">
                      <a:solidFill>
                        <a:srgbClr val="E7E7E7"/>
                      </a:solidFill>
                      <a:prstDash val="solid"/>
                      <a:round/>
                      <a:headEnd type="none" w="med" len="med"/>
                      <a:tailEnd type="none" w="med" len="med"/>
                    </a:lnL>
                    <a:lnR w="9525" cap="flat" cmpd="sng" algn="ctr">
                      <a:solidFill>
                        <a:srgbClr val="E7E7E7"/>
                      </a:solidFill>
                      <a:prstDash val="solid"/>
                      <a:round/>
                      <a:headEnd type="none" w="med" len="med"/>
                      <a:tailEnd type="none" w="med" len="med"/>
                    </a:lnR>
                    <a:lnT w="9525" cap="flat" cmpd="sng" algn="ctr">
                      <a:solidFill>
                        <a:srgbClr val="E7E7E7"/>
                      </a:solidFill>
                      <a:prstDash val="solid"/>
                      <a:round/>
                      <a:headEnd type="none" w="med" len="med"/>
                      <a:tailEnd type="none" w="med" len="med"/>
                    </a:lnT>
                    <a:lnB w="9525" cap="flat" cmpd="sng" algn="ctr">
                      <a:solidFill>
                        <a:srgbClr val="E7E7E7"/>
                      </a:solidFill>
                      <a:prstDash val="solid"/>
                      <a:round/>
                      <a:headEnd type="none" w="med" len="med"/>
                      <a:tailEnd type="none" w="med" len="med"/>
                    </a:lnB>
                    <a:solidFill>
                      <a:srgbClr val="0078A2">
                        <a:alpha val="12941"/>
                      </a:srgbClr>
                    </a:solidFill>
                  </a:tcPr>
                </a:tc>
                <a:tc>
                  <a:txBody>
                    <a:bodyPr/>
                    <a:lstStyle/>
                    <a:p>
                      <a:pPr algn="ctr"/>
                      <a:r>
                        <a:rPr lang="en-US">
                          <a:solidFill>
                            <a:srgbClr val="000000"/>
                          </a:solidFill>
                          <a:effectLst/>
                        </a:rPr>
                        <a:t>8 bytes</a:t>
                      </a:r>
                      <a:endParaRPr lang="en-US">
                        <a:effectLst/>
                      </a:endParaRPr>
                    </a:p>
                  </a:txBody>
                  <a:tcPr anchor="ctr">
                    <a:lnL w="9525" cap="flat" cmpd="sng" algn="ctr">
                      <a:solidFill>
                        <a:srgbClr val="E7E7E7"/>
                      </a:solidFill>
                      <a:prstDash val="solid"/>
                      <a:round/>
                      <a:headEnd type="none" w="med" len="med"/>
                      <a:tailEnd type="none" w="med" len="med"/>
                    </a:lnL>
                    <a:lnR w="9525" cap="flat" cmpd="sng" algn="ctr">
                      <a:solidFill>
                        <a:srgbClr val="E7E7E7"/>
                      </a:solidFill>
                      <a:prstDash val="solid"/>
                      <a:round/>
                      <a:headEnd type="none" w="med" len="med"/>
                      <a:tailEnd type="none" w="med" len="med"/>
                    </a:lnR>
                    <a:lnT w="9525" cap="flat" cmpd="sng" algn="ctr">
                      <a:solidFill>
                        <a:srgbClr val="E7E7E7"/>
                      </a:solidFill>
                      <a:prstDash val="solid"/>
                      <a:round/>
                      <a:headEnd type="none" w="med" len="med"/>
                      <a:tailEnd type="none" w="med" len="med"/>
                    </a:lnT>
                    <a:lnB w="9525" cap="flat" cmpd="sng" algn="ctr">
                      <a:solidFill>
                        <a:srgbClr val="E7E7E7"/>
                      </a:solidFill>
                      <a:prstDash val="solid"/>
                      <a:round/>
                      <a:headEnd type="none" w="med" len="med"/>
                      <a:tailEnd type="none" w="med" len="med"/>
                    </a:lnB>
                    <a:solidFill>
                      <a:srgbClr val="0078A2">
                        <a:alpha val="12941"/>
                      </a:srgbClr>
                    </a:solidFill>
                  </a:tcPr>
                </a:tc>
                <a:tc>
                  <a:txBody>
                    <a:bodyPr/>
                    <a:lstStyle/>
                    <a:p>
                      <a:pPr algn="ctr"/>
                      <a:r>
                        <a:rPr lang="en-US" dirty="0">
                          <a:solidFill>
                            <a:srgbClr val="000000"/>
                          </a:solidFill>
                          <a:effectLst/>
                        </a:rPr>
                        <a:t>1472 bytes  (maximum)</a:t>
                      </a:r>
                      <a:endParaRPr lang="en-US" dirty="0">
                        <a:effectLst/>
                      </a:endParaRPr>
                    </a:p>
                  </a:txBody>
                  <a:tcPr anchor="ctr">
                    <a:lnL w="9525" cap="flat" cmpd="sng" algn="ctr">
                      <a:solidFill>
                        <a:srgbClr val="E7E7E7"/>
                      </a:solidFill>
                      <a:prstDash val="solid"/>
                      <a:round/>
                      <a:headEnd type="none" w="med" len="med"/>
                      <a:tailEnd type="none" w="med" len="med"/>
                    </a:lnL>
                    <a:lnR w="9525" cap="flat" cmpd="sng" algn="ctr">
                      <a:solidFill>
                        <a:srgbClr val="E7E7E7"/>
                      </a:solidFill>
                      <a:prstDash val="solid"/>
                      <a:round/>
                      <a:headEnd type="none" w="med" len="med"/>
                      <a:tailEnd type="none" w="med" len="med"/>
                    </a:lnR>
                    <a:lnT w="9525" cap="flat" cmpd="sng" algn="ctr">
                      <a:solidFill>
                        <a:srgbClr val="E7E7E7"/>
                      </a:solidFill>
                      <a:prstDash val="solid"/>
                      <a:round/>
                      <a:headEnd type="none" w="med" len="med"/>
                      <a:tailEnd type="none" w="med" len="med"/>
                    </a:lnT>
                    <a:lnB w="9525" cap="flat" cmpd="sng" algn="ctr">
                      <a:solidFill>
                        <a:srgbClr val="E7E7E7"/>
                      </a:solidFill>
                      <a:prstDash val="solid"/>
                      <a:round/>
                      <a:headEnd type="none" w="med" len="med"/>
                      <a:tailEnd type="none" w="med" len="med"/>
                    </a:lnB>
                    <a:solidFill>
                      <a:srgbClr val="0078A2">
                        <a:alpha val="12941"/>
                      </a:srgbClr>
                    </a:solidFill>
                  </a:tcPr>
                </a:tc>
                <a:tc>
                  <a:txBody>
                    <a:bodyPr/>
                    <a:lstStyle/>
                    <a:p>
                      <a:pPr algn="ctr"/>
                      <a:r>
                        <a:rPr lang="en-US" dirty="0">
                          <a:solidFill>
                            <a:srgbClr val="000000"/>
                          </a:solidFill>
                          <a:effectLst/>
                        </a:rPr>
                        <a:t>20 + 8 + 1472 = 1500</a:t>
                      </a:r>
                      <a:endParaRPr lang="en-US" dirty="0">
                        <a:effectLst/>
                      </a:endParaRPr>
                    </a:p>
                  </a:txBody>
                  <a:tcPr anchor="ctr">
                    <a:lnL w="9525" cap="flat" cmpd="sng" algn="ctr">
                      <a:solidFill>
                        <a:srgbClr val="E7E7E7"/>
                      </a:solidFill>
                      <a:prstDash val="solid"/>
                      <a:round/>
                      <a:headEnd type="none" w="med" len="med"/>
                      <a:tailEnd type="none" w="med" len="med"/>
                    </a:lnL>
                    <a:lnR w="9525" cap="flat" cmpd="sng" algn="ctr">
                      <a:solidFill>
                        <a:srgbClr val="E7E7E7"/>
                      </a:solidFill>
                      <a:prstDash val="solid"/>
                      <a:round/>
                      <a:headEnd type="none" w="med" len="med"/>
                      <a:tailEnd type="none" w="med" len="med"/>
                    </a:lnR>
                    <a:lnT w="9525" cap="flat" cmpd="sng" algn="ctr">
                      <a:solidFill>
                        <a:srgbClr val="E7E7E7"/>
                      </a:solidFill>
                      <a:prstDash val="solid"/>
                      <a:round/>
                      <a:headEnd type="none" w="med" len="med"/>
                      <a:tailEnd type="none" w="med" len="med"/>
                    </a:lnT>
                    <a:lnB w="9525" cap="flat" cmpd="sng" algn="ctr">
                      <a:solidFill>
                        <a:srgbClr val="E7E7E7"/>
                      </a:solidFill>
                      <a:prstDash val="solid"/>
                      <a:round/>
                      <a:headEnd type="none" w="med" len="med"/>
                      <a:tailEnd type="none" w="med" len="med"/>
                    </a:lnB>
                    <a:solidFill>
                      <a:srgbClr val="0078A2">
                        <a:alpha val="12941"/>
                      </a:srgbClr>
                    </a:solidFill>
                  </a:tcPr>
                </a:tc>
              </a:tr>
            </a:tbl>
          </a:graphicData>
        </a:graphic>
      </p:graphicFrame>
      <p:sp>
        <p:nvSpPr>
          <p:cNvPr id="19" name="Rectangle 18"/>
          <p:cNvSpPr/>
          <p:nvPr/>
        </p:nvSpPr>
        <p:spPr>
          <a:xfrm>
            <a:off x="426394" y="4237423"/>
            <a:ext cx="11100587" cy="1384995"/>
          </a:xfrm>
          <a:prstGeom prst="rect">
            <a:avLst/>
          </a:prstGeom>
        </p:spPr>
        <p:txBody>
          <a:bodyPr wrap="square">
            <a:spAutoFit/>
          </a:bodyPr>
          <a:lstStyle/>
          <a:p>
            <a:pPr marL="457200"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ICMP is actually a user of the IP protocol--in other words, ICMP messages must be encapsulated within IP packets. However, ICMP is implemented as part of the IP layer. So ICMP processing can be viewed as occurring parallel to, or as part of, IP processing.</a:t>
            </a:r>
          </a:p>
        </p:txBody>
      </p:sp>
      <p:sp>
        <p:nvSpPr>
          <p:cNvPr id="11" name="Rectangle 10"/>
          <p:cNvSpPr/>
          <p:nvPr/>
        </p:nvSpPr>
        <p:spPr>
          <a:xfrm>
            <a:off x="426395" y="3618470"/>
            <a:ext cx="11419241" cy="523220"/>
          </a:xfrm>
          <a:prstGeom prst="rect">
            <a:avLst/>
          </a:prstGeom>
        </p:spPr>
        <p:txBody>
          <a:bodyPr wrap="square">
            <a:spAutoFit/>
          </a:bodyPr>
          <a:lstStyle/>
          <a:p>
            <a:pPr marL="342900" indent="-342900">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 According to MTU the size of the ICMP packet cannot be greater than 1500 bytes.</a:t>
            </a:r>
            <a:endParaRPr lang="en-US" sz="28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18090340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6395" y="582307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050949" y="539122"/>
            <a:ext cx="6856806" cy="646331"/>
          </a:xfrm>
          <a:prstGeom prst="rect">
            <a:avLst/>
          </a:prstGeom>
          <a:noFill/>
        </p:spPr>
        <p:txBody>
          <a:bodyPr wrap="square" rtlCol="0">
            <a:spAutoFit/>
          </a:bodyPr>
          <a:lstStyle/>
          <a:p>
            <a:pPr algn="ctr"/>
            <a:r>
              <a:rPr lang="en-US" sz="3600" dirty="0" smtClean="0">
                <a:solidFill>
                  <a:schemeClr val="bg1"/>
                </a:solidFill>
                <a:latin typeface="Tajawal Medium" panose="00000600000000000000" pitchFamily="2" charset="-78"/>
                <a:cs typeface="Tajawal Medium" panose="00000600000000000000" pitchFamily="2" charset="-78"/>
              </a:rPr>
              <a:t>ICMP (Checksum)</a:t>
            </a:r>
            <a:endParaRPr lang="en-MY"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22</a:t>
            </a:fld>
            <a:endParaRPr lang="en-US" dirty="0"/>
          </a:p>
        </p:txBody>
      </p:sp>
      <p:pic>
        <p:nvPicPr>
          <p:cNvPr id="10" name="Picture 9"/>
          <p:cNvPicPr>
            <a:picLocks noChangeAspect="1"/>
          </p:cNvPicPr>
          <p:nvPr/>
        </p:nvPicPr>
        <p:blipFill>
          <a:blip r:embed="rId6">
            <a:lum bright="-40000" contrast="40000"/>
          </a:blip>
          <a:stretch>
            <a:fillRect/>
          </a:stretch>
        </p:blipFill>
        <p:spPr>
          <a:xfrm>
            <a:off x="2759898" y="1610200"/>
            <a:ext cx="6760324" cy="443206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6565162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6395" y="582307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22123" y="544500"/>
            <a:ext cx="6856806" cy="646331"/>
          </a:xfrm>
          <a:prstGeom prst="rect">
            <a:avLst/>
          </a:prstGeom>
          <a:noFill/>
        </p:spPr>
        <p:txBody>
          <a:bodyPr wrap="square" rtlCol="0">
            <a:spAutoFit/>
          </a:bodyPr>
          <a:lstStyle/>
          <a:p>
            <a:pPr algn="ctr"/>
            <a:r>
              <a:rPr lang="en-US" sz="3600" dirty="0" smtClean="0">
                <a:solidFill>
                  <a:schemeClr val="bg1"/>
                </a:solidFill>
                <a:latin typeface="Tajawal Medium" panose="00000600000000000000" pitchFamily="2" charset="-78"/>
                <a:cs typeface="Tajawal Medium" panose="00000600000000000000" pitchFamily="2" charset="-78"/>
              </a:rPr>
              <a:t>ICMP Messages</a:t>
            </a:r>
            <a:endParaRPr lang="en-MY"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23</a:t>
            </a:fld>
            <a:endParaRPr lang="en-US" dirty="0"/>
          </a:p>
        </p:txBody>
      </p:sp>
      <p:sp>
        <p:nvSpPr>
          <p:cNvPr id="11" name="Rectangle 10"/>
          <p:cNvSpPr/>
          <p:nvPr/>
        </p:nvSpPr>
        <p:spPr>
          <a:xfrm>
            <a:off x="532571" y="2689386"/>
            <a:ext cx="11105247" cy="1938992"/>
          </a:xfrm>
          <a:prstGeom prst="rect">
            <a:avLst/>
          </a:prstGeom>
        </p:spPr>
        <p:txBody>
          <a:bodyPr wrap="square">
            <a:spAutoFit/>
          </a:bodyPr>
          <a:lstStyle/>
          <a:p>
            <a:pPr marL="457200" indent="-457200" algn="just">
              <a:buFont typeface="Wingdings" pitchFamily="2" charset="2"/>
              <a:buChar char="§"/>
            </a:pPr>
            <a:r>
              <a:rPr lang="en-US" sz="3200" dirty="0">
                <a:solidFill>
                  <a:srgbClr val="0A1F61"/>
                </a:solidFill>
                <a:latin typeface="Tajawal ExtraBold" panose="00000800000000000000" pitchFamily="2" charset="-78"/>
                <a:cs typeface="Tajawal ExtraBold" panose="00000800000000000000" pitchFamily="2" charset="-78"/>
              </a:rPr>
              <a:t>What is the difference between ICMP and ping?</a:t>
            </a:r>
          </a:p>
          <a:p>
            <a:pPr lvl="2" algn="just"/>
            <a:r>
              <a:rPr lang="en-US" sz="2800" dirty="0">
                <a:solidFill>
                  <a:srgbClr val="0A1F61"/>
                </a:solidFill>
                <a:latin typeface="Tajawal ExtraBold" panose="00000800000000000000" pitchFamily="2" charset="-78"/>
                <a:cs typeface="Tajawal ExtraBold" panose="00000800000000000000" pitchFamily="2" charset="-78"/>
              </a:rPr>
              <a:t>Ping is a tool commonly used to find the status of a device on a network. Ping is based on the ICMP protocol. When a Ping process request is sent out as an ICMP echo to the target device, it replies with an ICMP echo reply if the device is available</a:t>
            </a:r>
            <a:r>
              <a:rPr lang="en-US" sz="2800" dirty="0">
                <a:solidFill>
                  <a:srgbClr val="0A1F61"/>
                </a:solidFill>
                <a:latin typeface="Tajawal ExtraBold" panose="00000800000000000000" pitchFamily="2" charset="-78"/>
                <a:cs typeface="Tajawal ExtraBold" panose="00000800000000000000" pitchFamily="2" charset="-78"/>
              </a:rPr>
              <a:t>.</a:t>
            </a:r>
            <a:r>
              <a:rPr lang="en-US" sz="3200" dirty="0">
                <a:solidFill>
                  <a:srgbClr val="0A1F61"/>
                </a:solidFill>
                <a:latin typeface="Tajawal ExtraBold" panose="00000800000000000000" pitchFamily="2" charset="-78"/>
                <a:cs typeface="Tajawal ExtraBold" panose="00000800000000000000" pitchFamily="2" charset="-78"/>
              </a:rPr>
              <a:t>	</a:t>
            </a:r>
            <a:r>
              <a:rPr lang="en-US" dirty="0" smtClean="0"/>
              <a:t>	</a:t>
            </a:r>
            <a:endParaRPr lang="en-US" dirty="0"/>
          </a:p>
        </p:txBody>
      </p:sp>
      <p:sp>
        <p:nvSpPr>
          <p:cNvPr id="14" name="Rectangle 13"/>
          <p:cNvSpPr/>
          <p:nvPr/>
        </p:nvSpPr>
        <p:spPr>
          <a:xfrm>
            <a:off x="532572" y="1943212"/>
            <a:ext cx="11105246" cy="584775"/>
          </a:xfrm>
          <a:prstGeom prst="rect">
            <a:avLst/>
          </a:prstGeom>
        </p:spPr>
        <p:txBody>
          <a:bodyPr wrap="square">
            <a:spAutoFit/>
          </a:bodyPr>
          <a:lstStyle/>
          <a:p>
            <a:pPr marL="457200" indent="-457200">
              <a:buFont typeface="Wingdings" pitchFamily="2" charset="2"/>
              <a:buChar char="§"/>
            </a:pPr>
            <a:r>
              <a:rPr lang="en-US" sz="3200" dirty="0">
                <a:solidFill>
                  <a:srgbClr val="0A1F61"/>
                </a:solidFill>
                <a:latin typeface="Tajawal ExtraBold" panose="00000800000000000000" pitchFamily="2" charset="-78"/>
                <a:cs typeface="Tajawal ExtraBold" panose="00000800000000000000" pitchFamily="2" charset="-78"/>
              </a:rPr>
              <a:t>ICMP uses unicast </a:t>
            </a:r>
            <a:r>
              <a:rPr lang="en-US" sz="3200" dirty="0" smtClean="0">
                <a:solidFill>
                  <a:srgbClr val="0A1F61"/>
                </a:solidFill>
                <a:latin typeface="Tajawal ExtraBold" panose="00000800000000000000" pitchFamily="2" charset="-78"/>
                <a:cs typeface="Tajawal ExtraBold" panose="00000800000000000000" pitchFamily="2" charset="-78"/>
              </a:rPr>
              <a:t>routing </a:t>
            </a:r>
            <a:r>
              <a:rPr lang="en-US" sz="3200" dirty="0">
                <a:solidFill>
                  <a:srgbClr val="0A1F61"/>
                </a:solidFill>
                <a:latin typeface="Tajawal ExtraBold" panose="00000800000000000000" pitchFamily="2" charset="-78"/>
                <a:cs typeface="Tajawal ExtraBold" panose="00000800000000000000" pitchFamily="2" charset="-78"/>
              </a:rPr>
              <a:t>for error detection and notification messages.</a:t>
            </a:r>
          </a:p>
        </p:txBody>
      </p:sp>
    </p:spTree>
    <p:extLst>
      <p:ext uri="{BB962C8B-B14F-4D97-AF65-F5344CB8AC3E}">
        <p14:creationId xmlns:p14="http://schemas.microsoft.com/office/powerpoint/2010/main" val="336147973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6395" y="582307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24</a:t>
            </a:fld>
            <a:endParaRPr lang="en-US" dirty="0"/>
          </a:p>
        </p:txBody>
      </p:sp>
      <p:sp>
        <p:nvSpPr>
          <p:cNvPr id="10" name="Rectangle 9"/>
          <p:cNvSpPr/>
          <p:nvPr/>
        </p:nvSpPr>
        <p:spPr>
          <a:xfrm>
            <a:off x="426395" y="1726656"/>
            <a:ext cx="7373714" cy="4247317"/>
          </a:xfrm>
          <a:prstGeom prst="rect">
            <a:avLst/>
          </a:prstGeom>
        </p:spPr>
        <p:txBody>
          <a:bodyPr wrap="square">
            <a:spAutoFit/>
          </a:bodyPr>
          <a:lstStyle/>
          <a:p>
            <a:pPr algn="just"/>
            <a:r>
              <a:rPr lang="en-US" sz="2700" b="1" dirty="0" smtClean="0">
                <a:solidFill>
                  <a:srgbClr val="0A1F61"/>
                </a:solidFill>
                <a:latin typeface="Tajawal ExtraBold" panose="00000800000000000000" pitchFamily="2" charset="-78"/>
                <a:cs typeface="Tajawal ExtraBold" panose="00000800000000000000" pitchFamily="2" charset="-78"/>
              </a:rPr>
              <a:t>Error-reporting </a:t>
            </a:r>
            <a:r>
              <a:rPr lang="en-US" sz="2700" b="1" dirty="0">
                <a:solidFill>
                  <a:srgbClr val="0A1F61"/>
                </a:solidFill>
                <a:latin typeface="Tajawal ExtraBold" panose="00000800000000000000" pitchFamily="2" charset="-78"/>
                <a:cs typeface="Tajawal ExtraBold" panose="00000800000000000000" pitchFamily="2" charset="-78"/>
              </a:rPr>
              <a:t>messages</a:t>
            </a:r>
          </a:p>
          <a:p>
            <a:pPr lvl="1" algn="just"/>
            <a:r>
              <a:rPr lang="en-US" sz="2700" dirty="0">
                <a:solidFill>
                  <a:srgbClr val="0A1F61"/>
                </a:solidFill>
                <a:latin typeface="Tajawal ExtraBold" panose="00000800000000000000" pitchFamily="2" charset="-78"/>
                <a:cs typeface="Tajawal ExtraBold" panose="00000800000000000000" pitchFamily="2" charset="-78"/>
              </a:rPr>
              <a:t>The error-reporting message means that the router encounters a problem when it processes an IP packet then it reports a message</a:t>
            </a:r>
            <a:r>
              <a:rPr lang="en-US" sz="2700" dirty="0" smtClean="0">
                <a:solidFill>
                  <a:srgbClr val="0A1F61"/>
                </a:solidFill>
                <a:latin typeface="Tajawal ExtraBold" panose="00000800000000000000" pitchFamily="2" charset="-78"/>
                <a:cs typeface="Tajawal ExtraBold" panose="00000800000000000000" pitchFamily="2" charset="-78"/>
              </a:rPr>
              <a:t>.</a:t>
            </a:r>
          </a:p>
          <a:p>
            <a:pPr algn="just"/>
            <a:r>
              <a:rPr lang="en-US" sz="2700" b="1" dirty="0" smtClean="0">
                <a:solidFill>
                  <a:srgbClr val="0A1F61"/>
                </a:solidFill>
                <a:latin typeface="Tajawal ExtraBold" panose="00000800000000000000" pitchFamily="2" charset="-78"/>
                <a:cs typeface="Tajawal ExtraBold" panose="00000800000000000000" pitchFamily="2" charset="-78"/>
              </a:rPr>
              <a:t>Query </a:t>
            </a:r>
            <a:r>
              <a:rPr lang="en-US" sz="2700" b="1" dirty="0">
                <a:solidFill>
                  <a:srgbClr val="0A1F61"/>
                </a:solidFill>
                <a:latin typeface="Tajawal ExtraBold" panose="00000800000000000000" pitchFamily="2" charset="-78"/>
                <a:cs typeface="Tajawal ExtraBold" panose="00000800000000000000" pitchFamily="2" charset="-78"/>
              </a:rPr>
              <a:t>messages</a:t>
            </a:r>
          </a:p>
          <a:p>
            <a:pPr lvl="1" algn="just"/>
            <a:r>
              <a:rPr lang="en-US" sz="2700" dirty="0">
                <a:solidFill>
                  <a:srgbClr val="0A1F61"/>
                </a:solidFill>
                <a:latin typeface="Tajawal ExtraBold" panose="00000800000000000000" pitchFamily="2" charset="-78"/>
                <a:cs typeface="Tajawal ExtraBold" panose="00000800000000000000" pitchFamily="2" charset="-78"/>
              </a:rPr>
              <a:t>The query messages are those messages that help the host to get the specific information of another host. For example, suppose there are a client and a server, and the client wants to know whether the server is live or not, then it sends the ICMP message to the server.</a:t>
            </a:r>
          </a:p>
        </p:txBody>
      </p:sp>
      <p:pic>
        <p:nvPicPr>
          <p:cNvPr id="12" name="Picture 11"/>
          <p:cNvPicPr>
            <a:picLocks noChangeAspect="1"/>
          </p:cNvPicPr>
          <p:nvPr/>
        </p:nvPicPr>
        <p:blipFill>
          <a:blip r:embed="rId6">
            <a:lum bright="-40000" contrast="40000"/>
          </a:blip>
          <a:stretch>
            <a:fillRect/>
          </a:stretch>
        </p:blipFill>
        <p:spPr>
          <a:xfrm>
            <a:off x="7963797" y="1295399"/>
            <a:ext cx="3876299" cy="5099115"/>
          </a:xfrm>
          <a:prstGeom prst="rect">
            <a:avLst/>
          </a:prstGeom>
          <a:ln>
            <a:noFill/>
          </a:ln>
          <a:effectLst>
            <a:outerShdw blurRad="292100" dist="139700" dir="2700000" algn="tl" rotWithShape="0">
              <a:srgbClr val="333333">
                <a:alpha val="65000"/>
              </a:srgbClr>
            </a:outerShdw>
          </a:effectLst>
        </p:spPr>
      </p:pic>
      <p:sp>
        <p:nvSpPr>
          <p:cNvPr id="13" name="TextBox 12"/>
          <p:cNvSpPr txBox="1"/>
          <p:nvPr/>
        </p:nvSpPr>
        <p:spPr>
          <a:xfrm>
            <a:off x="2122123" y="544500"/>
            <a:ext cx="6856806" cy="646331"/>
          </a:xfrm>
          <a:prstGeom prst="rect">
            <a:avLst/>
          </a:prstGeom>
          <a:noFill/>
        </p:spPr>
        <p:txBody>
          <a:bodyPr wrap="square" rtlCol="0">
            <a:spAutoFit/>
          </a:bodyPr>
          <a:lstStyle/>
          <a:p>
            <a:pPr algn="ctr"/>
            <a:r>
              <a:rPr lang="en-US" sz="3600" dirty="0" smtClean="0">
                <a:solidFill>
                  <a:schemeClr val="bg1"/>
                </a:solidFill>
                <a:latin typeface="Tajawal Medium" panose="00000600000000000000" pitchFamily="2" charset="-78"/>
                <a:cs typeface="Tajawal Medium" panose="00000600000000000000" pitchFamily="2" charset="-78"/>
              </a:rPr>
              <a:t>ICMP Messages</a:t>
            </a:r>
            <a:endParaRPr lang="en-MY" sz="36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9574165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6395" y="582307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997433" y="551209"/>
            <a:ext cx="6856806" cy="646331"/>
          </a:xfrm>
          <a:prstGeom prst="rect">
            <a:avLst/>
          </a:prstGeom>
          <a:noFill/>
        </p:spPr>
        <p:txBody>
          <a:bodyPr wrap="square" rtlCol="0">
            <a:spAutoFit/>
          </a:bodyPr>
          <a:lstStyle/>
          <a:p>
            <a:pPr algn="ctr"/>
            <a:r>
              <a:rPr lang="en-US" sz="3600" dirty="0" smtClean="0">
                <a:solidFill>
                  <a:schemeClr val="bg1"/>
                </a:solidFill>
                <a:latin typeface="Tajawal Medium" panose="00000600000000000000" pitchFamily="2" charset="-78"/>
                <a:cs typeface="Tajawal Medium" panose="00000600000000000000" pitchFamily="2" charset="-78"/>
              </a:rPr>
              <a:t>ICMP</a:t>
            </a:r>
            <a:r>
              <a:rPr lang="en-US" sz="3600" dirty="0">
                <a:solidFill>
                  <a:schemeClr val="bg1"/>
                </a:solidFill>
                <a:latin typeface="Tajawal Medium" panose="00000600000000000000" pitchFamily="2" charset="-78"/>
                <a:cs typeface="Tajawal Medium" panose="00000600000000000000" pitchFamily="2" charset="-78"/>
              </a:rPr>
              <a:t> </a:t>
            </a:r>
            <a:r>
              <a:rPr lang="en-US" sz="3600" dirty="0" smtClean="0">
                <a:solidFill>
                  <a:schemeClr val="bg1"/>
                </a:solidFill>
                <a:latin typeface="Tajawal Medium" panose="00000600000000000000" pitchFamily="2" charset="-78"/>
                <a:cs typeface="Tajawal Medium" panose="00000600000000000000" pitchFamily="2" charset="-78"/>
              </a:rPr>
              <a:t>Message Format</a:t>
            </a:r>
            <a:endParaRPr lang="en-MY"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25</a:t>
            </a:fld>
            <a:endParaRPr lang="en-US" dirty="0"/>
          </a:p>
        </p:txBody>
      </p:sp>
      <p:pic>
        <p:nvPicPr>
          <p:cNvPr id="11" name="Picture 10"/>
          <p:cNvPicPr>
            <a:picLocks noChangeAspect="1"/>
          </p:cNvPicPr>
          <p:nvPr/>
        </p:nvPicPr>
        <p:blipFill>
          <a:blip r:embed="rId6">
            <a:lum bright="-40000" contrast="40000"/>
          </a:blip>
          <a:stretch>
            <a:fillRect/>
          </a:stretch>
        </p:blipFill>
        <p:spPr>
          <a:xfrm>
            <a:off x="2387081" y="1391008"/>
            <a:ext cx="7272133" cy="498017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16068970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6395" y="582307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26</a:t>
            </a:fld>
            <a:endParaRPr lang="en-US" dirty="0"/>
          </a:p>
        </p:txBody>
      </p:sp>
      <p:pic>
        <p:nvPicPr>
          <p:cNvPr id="10" name="Picture 9"/>
          <p:cNvPicPr>
            <a:picLocks noChangeAspect="1"/>
          </p:cNvPicPr>
          <p:nvPr/>
        </p:nvPicPr>
        <p:blipFill>
          <a:blip r:embed="rId6">
            <a:lum bright="-40000" contrast="40000"/>
          </a:blip>
          <a:stretch>
            <a:fillRect/>
          </a:stretch>
        </p:blipFill>
        <p:spPr>
          <a:xfrm>
            <a:off x="2613559" y="1455381"/>
            <a:ext cx="7190698" cy="2732859"/>
          </a:xfrm>
          <a:prstGeom prst="rect">
            <a:avLst/>
          </a:prstGeom>
          <a:ln>
            <a:noFill/>
          </a:ln>
          <a:effectLst>
            <a:outerShdw blurRad="292100" dist="139700" dir="2700000" algn="tl" rotWithShape="0">
              <a:srgbClr val="333333">
                <a:alpha val="65000"/>
              </a:srgbClr>
            </a:outerShdw>
          </a:effectLst>
        </p:spPr>
      </p:pic>
      <p:sp>
        <p:nvSpPr>
          <p:cNvPr id="11" name="Rectangle 10"/>
          <p:cNvSpPr/>
          <p:nvPr/>
        </p:nvSpPr>
        <p:spPr>
          <a:xfrm>
            <a:off x="426395" y="4307320"/>
            <a:ext cx="11377678" cy="1200329"/>
          </a:xfrm>
          <a:prstGeom prst="rect">
            <a:avLst/>
          </a:prstGeom>
        </p:spPr>
        <p:txBody>
          <a:bodyPr wrap="square">
            <a:spAutoFit/>
          </a:bodyPr>
          <a:lstStyle/>
          <a:p>
            <a:pPr marL="285750" indent="-285750" algn="just">
              <a:buFont typeface="Wingdings"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Type: </a:t>
            </a:r>
            <a:r>
              <a:rPr lang="en-US" sz="2400" dirty="0" smtClean="0">
                <a:solidFill>
                  <a:srgbClr val="0A1F61"/>
                </a:solidFill>
                <a:latin typeface="Tajawal ExtraBold" panose="00000800000000000000" pitchFamily="2" charset="-78"/>
                <a:cs typeface="Tajawal ExtraBold" panose="00000800000000000000" pitchFamily="2" charset="-78"/>
              </a:rPr>
              <a:t>the </a:t>
            </a:r>
            <a:r>
              <a:rPr lang="en-US" sz="2400" dirty="0">
                <a:solidFill>
                  <a:srgbClr val="0A1F61"/>
                </a:solidFill>
                <a:latin typeface="Tajawal ExtraBold" panose="00000800000000000000" pitchFamily="2" charset="-78"/>
                <a:cs typeface="Tajawal ExtraBold" panose="00000800000000000000" pitchFamily="2" charset="-78"/>
              </a:rPr>
              <a:t>number 3 specifies that the destination is unreachable</a:t>
            </a:r>
            <a:r>
              <a:rPr lang="en-US" sz="2400" dirty="0" smtClean="0">
                <a:solidFill>
                  <a:srgbClr val="0A1F61"/>
                </a:solidFill>
                <a:latin typeface="Tajawal ExtraBold" panose="00000800000000000000" pitchFamily="2" charset="-78"/>
                <a:cs typeface="Tajawal ExtraBold" panose="00000800000000000000" pitchFamily="2" charset="-78"/>
              </a:rPr>
              <a:t>.</a:t>
            </a:r>
            <a:endParaRPr lang="en-US" sz="2400" dirty="0">
              <a:solidFill>
                <a:srgbClr val="0A1F61"/>
              </a:solidFill>
              <a:latin typeface="Tajawal ExtraBold" panose="00000800000000000000" pitchFamily="2" charset="-78"/>
              <a:cs typeface="Tajawal ExtraBold" panose="00000800000000000000" pitchFamily="2" charset="-78"/>
            </a:endParaRPr>
          </a:p>
          <a:p>
            <a:pPr marL="285750" indent="-285750" algn="just">
              <a:buFont typeface="Wingdings"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Code (0 to 15): It is a 4-bit number which identifies whether the message comes from some intermediate router or the destination itself.</a:t>
            </a:r>
            <a:endParaRPr lang="en-US" sz="2700" dirty="0">
              <a:solidFill>
                <a:srgbClr val="0A1F61"/>
              </a:solidFill>
              <a:latin typeface="Tajawal ExtraBold" panose="00000800000000000000" pitchFamily="2" charset="-78"/>
              <a:cs typeface="Tajawal ExtraBold" panose="00000800000000000000" pitchFamily="2" charset="-78"/>
            </a:endParaRPr>
          </a:p>
        </p:txBody>
      </p:sp>
      <p:sp>
        <p:nvSpPr>
          <p:cNvPr id="12" name="Rectangle 11"/>
          <p:cNvSpPr/>
          <p:nvPr/>
        </p:nvSpPr>
        <p:spPr>
          <a:xfrm>
            <a:off x="1648821" y="5409872"/>
            <a:ext cx="10155252" cy="830997"/>
          </a:xfrm>
          <a:prstGeom prst="rect">
            <a:avLst/>
          </a:prstGeom>
        </p:spPr>
        <p:txBody>
          <a:bodyPr wrap="square">
            <a:spAutoFit/>
          </a:bodyPr>
          <a:lstStyle/>
          <a:p>
            <a:pPr marL="285750" indent="-285750" algn="just">
              <a:buFont typeface="Wingdings"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Sometimes the destination does not want to process the request, so it sends the destination unreachable message to the source. A router does not detect all the problems that prevent the delivery of a packet.</a:t>
            </a:r>
          </a:p>
        </p:txBody>
      </p:sp>
      <p:sp>
        <p:nvSpPr>
          <p:cNvPr id="13" name="TextBox 12"/>
          <p:cNvSpPr txBox="1"/>
          <p:nvPr/>
        </p:nvSpPr>
        <p:spPr>
          <a:xfrm>
            <a:off x="1997433" y="551209"/>
            <a:ext cx="6856806" cy="646331"/>
          </a:xfrm>
          <a:prstGeom prst="rect">
            <a:avLst/>
          </a:prstGeom>
          <a:noFill/>
        </p:spPr>
        <p:txBody>
          <a:bodyPr wrap="square" rtlCol="0">
            <a:spAutoFit/>
          </a:bodyPr>
          <a:lstStyle/>
          <a:p>
            <a:pPr algn="ctr"/>
            <a:r>
              <a:rPr lang="en-US" sz="3600" dirty="0" smtClean="0">
                <a:solidFill>
                  <a:schemeClr val="bg1"/>
                </a:solidFill>
                <a:latin typeface="Tajawal Medium" panose="00000600000000000000" pitchFamily="2" charset="-78"/>
                <a:cs typeface="Tajawal Medium" panose="00000600000000000000" pitchFamily="2" charset="-78"/>
              </a:rPr>
              <a:t>Error</a:t>
            </a:r>
            <a:r>
              <a:rPr lang="en-US" sz="3600" dirty="0">
                <a:solidFill>
                  <a:schemeClr val="bg1"/>
                </a:solidFill>
                <a:latin typeface="Tajawal Medium" panose="00000600000000000000" pitchFamily="2" charset="-78"/>
                <a:cs typeface="Tajawal Medium" panose="00000600000000000000" pitchFamily="2" charset="-78"/>
              </a:rPr>
              <a:t> </a:t>
            </a:r>
            <a:r>
              <a:rPr lang="en-US" sz="3600" dirty="0" smtClean="0">
                <a:solidFill>
                  <a:schemeClr val="bg1"/>
                </a:solidFill>
                <a:latin typeface="Tajawal Medium" panose="00000600000000000000" pitchFamily="2" charset="-78"/>
                <a:cs typeface="Tajawal Medium" panose="00000600000000000000" pitchFamily="2" charset="-78"/>
              </a:rPr>
              <a:t>Message :  Type 3</a:t>
            </a:r>
            <a:endParaRPr lang="en-MY" sz="36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4720211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6395" y="582307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27</a:t>
            </a:fld>
            <a:endParaRPr lang="en-US" dirty="0"/>
          </a:p>
        </p:txBody>
      </p:sp>
      <p:pic>
        <p:nvPicPr>
          <p:cNvPr id="10" name="Picture 9"/>
          <p:cNvPicPr>
            <a:picLocks noChangeAspect="1"/>
          </p:cNvPicPr>
          <p:nvPr/>
        </p:nvPicPr>
        <p:blipFill>
          <a:blip r:embed="rId6">
            <a:lum bright="-40000" contrast="40000"/>
          </a:blip>
          <a:stretch>
            <a:fillRect/>
          </a:stretch>
        </p:blipFill>
        <p:spPr>
          <a:xfrm>
            <a:off x="1997433" y="1401827"/>
            <a:ext cx="8466906" cy="4934127"/>
          </a:xfrm>
          <a:prstGeom prst="rect">
            <a:avLst/>
          </a:prstGeom>
          <a:ln>
            <a:noFill/>
          </a:ln>
          <a:effectLst>
            <a:outerShdw blurRad="292100" dist="139700" dir="2700000" algn="tl" rotWithShape="0">
              <a:srgbClr val="333333">
                <a:alpha val="65000"/>
              </a:srgbClr>
            </a:outerShdw>
          </a:effectLst>
        </p:spPr>
      </p:pic>
      <p:sp>
        <p:nvSpPr>
          <p:cNvPr id="11" name="TextBox 10"/>
          <p:cNvSpPr txBox="1"/>
          <p:nvPr/>
        </p:nvSpPr>
        <p:spPr>
          <a:xfrm>
            <a:off x="1997433" y="551209"/>
            <a:ext cx="6856806" cy="646331"/>
          </a:xfrm>
          <a:prstGeom prst="rect">
            <a:avLst/>
          </a:prstGeom>
          <a:noFill/>
        </p:spPr>
        <p:txBody>
          <a:bodyPr wrap="square" rtlCol="0">
            <a:spAutoFit/>
          </a:bodyPr>
          <a:lstStyle/>
          <a:p>
            <a:pPr algn="ctr"/>
            <a:r>
              <a:rPr lang="en-US" sz="3600" dirty="0" smtClean="0">
                <a:solidFill>
                  <a:schemeClr val="bg1"/>
                </a:solidFill>
                <a:latin typeface="Tajawal Medium" panose="00000600000000000000" pitchFamily="2" charset="-78"/>
                <a:cs typeface="Tajawal Medium" panose="00000600000000000000" pitchFamily="2" charset="-78"/>
              </a:rPr>
              <a:t>ICMP Query</a:t>
            </a:r>
            <a:r>
              <a:rPr lang="en-US" sz="3600" dirty="0">
                <a:solidFill>
                  <a:schemeClr val="bg1"/>
                </a:solidFill>
                <a:latin typeface="Tajawal Medium" panose="00000600000000000000" pitchFamily="2" charset="-78"/>
                <a:cs typeface="Tajawal Medium" panose="00000600000000000000" pitchFamily="2" charset="-78"/>
              </a:rPr>
              <a:t> </a:t>
            </a:r>
            <a:r>
              <a:rPr lang="en-US" sz="3600" dirty="0" smtClean="0">
                <a:solidFill>
                  <a:schemeClr val="bg1"/>
                </a:solidFill>
                <a:latin typeface="Tajawal Medium" panose="00000600000000000000" pitchFamily="2" charset="-78"/>
                <a:cs typeface="Tajawal Medium" panose="00000600000000000000" pitchFamily="2" charset="-78"/>
              </a:rPr>
              <a:t>Messages</a:t>
            </a:r>
            <a:endParaRPr lang="en-MY" sz="3600" dirty="0">
              <a:solidFill>
                <a:schemeClr val="bg1"/>
              </a:solidFill>
              <a:latin typeface="Tajawal Medium" panose="00000600000000000000" pitchFamily="2" charset="-78"/>
              <a:cs typeface="Tajawal Medium" panose="00000600000000000000" pitchFamily="2" charset="-78"/>
            </a:endParaRPr>
          </a:p>
        </p:txBody>
      </p:sp>
      <p:pic>
        <p:nvPicPr>
          <p:cNvPr id="12" name="Picture 11"/>
          <p:cNvPicPr>
            <a:picLocks noChangeAspect="1"/>
          </p:cNvPicPr>
          <p:nvPr/>
        </p:nvPicPr>
        <p:blipFill rotWithShape="1">
          <a:blip r:embed="rId7">
            <a:lum bright="-40000" contrast="40000"/>
          </a:blip>
          <a:srcRect l="3196" t="4466" r="65764" b="67614"/>
          <a:stretch/>
        </p:blipFill>
        <p:spPr>
          <a:xfrm>
            <a:off x="5366298" y="2607385"/>
            <a:ext cx="1418731" cy="495255"/>
          </a:xfrm>
          <a:prstGeom prst="rect">
            <a:avLst/>
          </a:prstGeom>
          <a:ln>
            <a:solidFill>
              <a:srgbClr val="FF0000"/>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56946984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6395" y="582307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28</a:t>
            </a:fld>
            <a:endParaRPr lang="en-US" dirty="0"/>
          </a:p>
        </p:txBody>
      </p:sp>
      <p:pic>
        <p:nvPicPr>
          <p:cNvPr id="10" name="Picture 9"/>
          <p:cNvPicPr>
            <a:picLocks noChangeAspect="1"/>
          </p:cNvPicPr>
          <p:nvPr/>
        </p:nvPicPr>
        <p:blipFill>
          <a:blip r:embed="rId6">
            <a:lum bright="-40000" contrast="40000"/>
          </a:blip>
          <a:stretch>
            <a:fillRect/>
          </a:stretch>
        </p:blipFill>
        <p:spPr>
          <a:xfrm>
            <a:off x="2104633" y="1610199"/>
            <a:ext cx="8826603" cy="4657919"/>
          </a:xfrm>
          <a:prstGeom prst="rect">
            <a:avLst/>
          </a:prstGeom>
          <a:ln>
            <a:noFill/>
          </a:ln>
          <a:effectLst>
            <a:outerShdw blurRad="292100" dist="139700" dir="2700000" algn="tl" rotWithShape="0">
              <a:srgbClr val="333333">
                <a:alpha val="65000"/>
              </a:srgbClr>
            </a:outerShdw>
          </a:effectLst>
        </p:spPr>
      </p:pic>
      <p:sp>
        <p:nvSpPr>
          <p:cNvPr id="11" name="TextBox 10"/>
          <p:cNvSpPr txBox="1"/>
          <p:nvPr/>
        </p:nvSpPr>
        <p:spPr>
          <a:xfrm>
            <a:off x="1997433" y="320971"/>
            <a:ext cx="6856806" cy="1154162"/>
          </a:xfrm>
          <a:prstGeom prst="rect">
            <a:avLst/>
          </a:prstGeom>
          <a:noFill/>
        </p:spPr>
        <p:txBody>
          <a:bodyPr wrap="square" rtlCol="0">
            <a:spAutoFit/>
          </a:bodyPr>
          <a:lstStyle/>
          <a:p>
            <a:pPr algn="ctr"/>
            <a:r>
              <a:rPr lang="en-US" sz="3450" dirty="0" smtClean="0">
                <a:solidFill>
                  <a:schemeClr val="bg1"/>
                </a:solidFill>
                <a:latin typeface="Tajawal Medium" panose="00000600000000000000" pitchFamily="2" charset="-78"/>
                <a:cs typeface="Tajawal Medium" panose="00000600000000000000" pitchFamily="2" charset="-78"/>
              </a:rPr>
              <a:t>ICMP Query</a:t>
            </a:r>
            <a:r>
              <a:rPr lang="en-US" sz="3450" dirty="0">
                <a:solidFill>
                  <a:schemeClr val="bg1"/>
                </a:solidFill>
                <a:latin typeface="Tajawal Medium" panose="00000600000000000000" pitchFamily="2" charset="-78"/>
                <a:cs typeface="Tajawal Medium" panose="00000600000000000000" pitchFamily="2" charset="-78"/>
              </a:rPr>
              <a:t> </a:t>
            </a:r>
            <a:r>
              <a:rPr lang="en-US" sz="3450" dirty="0" smtClean="0">
                <a:solidFill>
                  <a:schemeClr val="bg1"/>
                </a:solidFill>
                <a:latin typeface="Tajawal Medium" panose="00000600000000000000" pitchFamily="2" charset="-78"/>
                <a:cs typeface="Tajawal Medium" panose="00000600000000000000" pitchFamily="2" charset="-78"/>
              </a:rPr>
              <a:t>Messages</a:t>
            </a:r>
          </a:p>
          <a:p>
            <a:pPr algn="ctr"/>
            <a:r>
              <a:rPr lang="en-GB" sz="3450" dirty="0" smtClean="0">
                <a:solidFill>
                  <a:schemeClr val="bg1"/>
                </a:solidFill>
                <a:latin typeface="Tajawal Medium" panose="00000600000000000000" pitchFamily="2" charset="-78"/>
                <a:cs typeface="Tajawal Medium" panose="00000600000000000000" pitchFamily="2" charset="-78"/>
              </a:rPr>
              <a:t>(Timestamp) Type 13/14</a:t>
            </a:r>
            <a:endParaRPr lang="en-MY" sz="345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7097052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6395" y="582307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29</a:t>
            </a:fld>
            <a:endParaRPr lang="en-US" dirty="0"/>
          </a:p>
        </p:txBody>
      </p:sp>
      <p:pic>
        <p:nvPicPr>
          <p:cNvPr id="10" name="Picture 9"/>
          <p:cNvPicPr>
            <a:picLocks noChangeAspect="1"/>
          </p:cNvPicPr>
          <p:nvPr/>
        </p:nvPicPr>
        <p:blipFill>
          <a:blip r:embed="rId6">
            <a:lum bright="-40000" contrast="40000"/>
          </a:blip>
          <a:stretch>
            <a:fillRect/>
          </a:stretch>
        </p:blipFill>
        <p:spPr>
          <a:xfrm>
            <a:off x="1648820" y="2119336"/>
            <a:ext cx="8964963" cy="3214664"/>
          </a:xfrm>
          <a:prstGeom prst="rect">
            <a:avLst/>
          </a:prstGeom>
          <a:ln>
            <a:noFill/>
          </a:ln>
          <a:effectLst>
            <a:outerShdw blurRad="292100" dist="139700" dir="2700000" algn="tl" rotWithShape="0">
              <a:srgbClr val="333333">
                <a:alpha val="65000"/>
              </a:srgbClr>
            </a:outerShdw>
          </a:effectLst>
        </p:spPr>
      </p:pic>
      <p:sp>
        <p:nvSpPr>
          <p:cNvPr id="11" name="TextBox 10"/>
          <p:cNvSpPr txBox="1"/>
          <p:nvPr/>
        </p:nvSpPr>
        <p:spPr>
          <a:xfrm>
            <a:off x="1997433" y="320971"/>
            <a:ext cx="6856806" cy="1154162"/>
          </a:xfrm>
          <a:prstGeom prst="rect">
            <a:avLst/>
          </a:prstGeom>
          <a:noFill/>
        </p:spPr>
        <p:txBody>
          <a:bodyPr wrap="square" rtlCol="0">
            <a:spAutoFit/>
          </a:bodyPr>
          <a:lstStyle/>
          <a:p>
            <a:pPr algn="ctr"/>
            <a:r>
              <a:rPr lang="en-US" sz="3450" dirty="0" smtClean="0">
                <a:solidFill>
                  <a:schemeClr val="bg1"/>
                </a:solidFill>
                <a:latin typeface="Tajawal Medium" panose="00000600000000000000" pitchFamily="2" charset="-78"/>
                <a:cs typeface="Tajawal Medium" panose="00000600000000000000" pitchFamily="2" charset="-78"/>
              </a:rPr>
              <a:t>ICMP Query</a:t>
            </a:r>
            <a:r>
              <a:rPr lang="en-US" sz="3450" dirty="0">
                <a:solidFill>
                  <a:schemeClr val="bg1"/>
                </a:solidFill>
                <a:latin typeface="Tajawal Medium" panose="00000600000000000000" pitchFamily="2" charset="-78"/>
                <a:cs typeface="Tajawal Medium" panose="00000600000000000000" pitchFamily="2" charset="-78"/>
              </a:rPr>
              <a:t> </a:t>
            </a:r>
            <a:r>
              <a:rPr lang="en-US" sz="3450" dirty="0" smtClean="0">
                <a:solidFill>
                  <a:schemeClr val="bg1"/>
                </a:solidFill>
                <a:latin typeface="Tajawal Medium" panose="00000600000000000000" pitchFamily="2" charset="-78"/>
                <a:cs typeface="Tajawal Medium" panose="00000600000000000000" pitchFamily="2" charset="-78"/>
              </a:rPr>
              <a:t>Messages</a:t>
            </a:r>
          </a:p>
          <a:p>
            <a:pPr algn="ctr"/>
            <a:r>
              <a:rPr lang="en-GB" sz="3450" dirty="0" smtClean="0">
                <a:solidFill>
                  <a:schemeClr val="bg1"/>
                </a:solidFill>
                <a:latin typeface="Tajawal Medium" panose="00000600000000000000" pitchFamily="2" charset="-78"/>
                <a:cs typeface="Tajawal Medium" panose="00000600000000000000" pitchFamily="2" charset="-78"/>
              </a:rPr>
              <a:t>(Timestamp) Type 13/14</a:t>
            </a:r>
            <a:endParaRPr lang="en-MY" sz="345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3138216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6395" y="582307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30</a:t>
            </a:fld>
            <a:endParaRPr lang="en-US" dirty="0"/>
          </a:p>
        </p:txBody>
      </p:sp>
      <p:sp>
        <p:nvSpPr>
          <p:cNvPr id="10" name="Rectangle 9"/>
          <p:cNvSpPr/>
          <p:nvPr/>
        </p:nvSpPr>
        <p:spPr>
          <a:xfrm>
            <a:off x="6250013" y="5247800"/>
            <a:ext cx="237566" cy="369332"/>
          </a:xfrm>
          <a:prstGeom prst="rect">
            <a:avLst/>
          </a:prstGeom>
        </p:spPr>
        <p:txBody>
          <a:bodyPr wrap="none">
            <a:spAutoFit/>
          </a:bodyPr>
          <a:lstStyle/>
          <a:p>
            <a:r>
              <a:rPr lang="pt-BR" dirty="0"/>
              <a:t> </a:t>
            </a:r>
            <a:endParaRPr lang="en-US" dirty="0"/>
          </a:p>
        </p:txBody>
      </p:sp>
      <p:sp>
        <p:nvSpPr>
          <p:cNvPr id="11" name="Rectangle 10"/>
          <p:cNvSpPr/>
          <p:nvPr/>
        </p:nvSpPr>
        <p:spPr>
          <a:xfrm>
            <a:off x="443341" y="1891560"/>
            <a:ext cx="11439757" cy="3539430"/>
          </a:xfrm>
          <a:prstGeom prst="rect">
            <a:avLst/>
          </a:prstGeom>
        </p:spPr>
        <p:txBody>
          <a:bodyPr wrap="square">
            <a:spAutoFit/>
          </a:bodyPr>
          <a:lstStyle/>
          <a:p>
            <a:pPr marL="514350" indent="-514350" algn="just">
              <a:buFont typeface="+mj-lt"/>
              <a:buAutoNum type="arabicPeriod"/>
            </a:pPr>
            <a:r>
              <a:rPr lang="en-US" sz="2800" dirty="0" smtClean="0">
                <a:solidFill>
                  <a:srgbClr val="0A1F61"/>
                </a:solidFill>
                <a:latin typeface="Tajawal ExtraBold" panose="00000800000000000000" pitchFamily="2" charset="-78"/>
                <a:cs typeface="Tajawal ExtraBold" panose="00000800000000000000" pitchFamily="2" charset="-78"/>
              </a:rPr>
              <a:t>ICMP </a:t>
            </a:r>
            <a:r>
              <a:rPr lang="en-US" sz="2800" dirty="0">
                <a:solidFill>
                  <a:srgbClr val="0A1F61"/>
                </a:solidFill>
                <a:latin typeface="Tajawal ExtraBold" panose="00000800000000000000" pitchFamily="2" charset="-78"/>
                <a:cs typeface="Tajawal ExtraBold" panose="00000800000000000000" pitchFamily="2" charset="-78"/>
              </a:rPr>
              <a:t>always reports error messages to the original source.</a:t>
            </a:r>
          </a:p>
          <a:p>
            <a:pPr marL="514350" indent="-514350" algn="just">
              <a:buFont typeface="+mj-lt"/>
              <a:buAutoNum type="arabicPeriod"/>
            </a:pPr>
            <a:r>
              <a:rPr lang="en-US" sz="2800" dirty="0">
                <a:solidFill>
                  <a:srgbClr val="0A1F61"/>
                </a:solidFill>
                <a:latin typeface="Tajawal ExtraBold" panose="00000800000000000000" pitchFamily="2" charset="-78"/>
                <a:cs typeface="Tajawal ExtraBold" panose="00000800000000000000" pitchFamily="2" charset="-78"/>
              </a:rPr>
              <a:t>No ICMP error message will be generated in response to a datagram carrying an ICMP error message.</a:t>
            </a:r>
          </a:p>
          <a:p>
            <a:pPr marL="514350" indent="-514350" algn="just">
              <a:buFont typeface="+mj-lt"/>
              <a:buAutoNum type="arabicPeriod"/>
            </a:pPr>
            <a:r>
              <a:rPr lang="en-US" sz="2800" dirty="0">
                <a:solidFill>
                  <a:srgbClr val="0A1F61"/>
                </a:solidFill>
                <a:latin typeface="Tajawal ExtraBold" panose="00000800000000000000" pitchFamily="2" charset="-78"/>
                <a:cs typeface="Tajawal ExtraBold" panose="00000800000000000000" pitchFamily="2" charset="-78"/>
              </a:rPr>
              <a:t>No ICMP error message will be generated for a fragmented datagram that is not the first fragment.</a:t>
            </a:r>
          </a:p>
          <a:p>
            <a:pPr marL="514350" indent="-514350" algn="just">
              <a:buFont typeface="+mj-lt"/>
              <a:buAutoNum type="arabicPeriod"/>
            </a:pPr>
            <a:r>
              <a:rPr lang="en-US" sz="2800" dirty="0">
                <a:solidFill>
                  <a:srgbClr val="0A1F61"/>
                </a:solidFill>
                <a:latin typeface="Tajawal ExtraBold" panose="00000800000000000000" pitchFamily="2" charset="-78"/>
                <a:cs typeface="Tajawal ExtraBold" panose="00000800000000000000" pitchFamily="2" charset="-78"/>
              </a:rPr>
              <a:t>No ICMP error message will be generated for a datagram having a multicast address.</a:t>
            </a:r>
          </a:p>
          <a:p>
            <a:pPr marL="514350" indent="-514350" algn="just">
              <a:buFont typeface="+mj-lt"/>
              <a:buAutoNum type="arabicPeriod"/>
            </a:pPr>
            <a:r>
              <a:rPr lang="en-US" sz="2800" dirty="0">
                <a:solidFill>
                  <a:srgbClr val="0A1F61"/>
                </a:solidFill>
                <a:latin typeface="Tajawal ExtraBold" panose="00000800000000000000" pitchFamily="2" charset="-78"/>
                <a:cs typeface="Tajawal ExtraBold" panose="00000800000000000000" pitchFamily="2" charset="-78"/>
              </a:rPr>
              <a:t>No ICMP error message will be generated for a datagram having a special address </a:t>
            </a:r>
            <a:r>
              <a:rPr lang="en-US" sz="2800" dirty="0" smtClean="0">
                <a:solidFill>
                  <a:srgbClr val="0A1F61"/>
                </a:solidFill>
                <a:latin typeface="Tajawal ExtraBold" panose="00000800000000000000" pitchFamily="2" charset="-78"/>
                <a:cs typeface="Tajawal ExtraBold" panose="00000800000000000000" pitchFamily="2" charset="-78"/>
              </a:rPr>
              <a:t>such: </a:t>
            </a:r>
          </a:p>
          <a:p>
            <a:pPr marL="1885950" lvl="3" indent="-514350">
              <a:buAutoNum type="alphaLcParenR"/>
            </a:pPr>
            <a:r>
              <a:rPr lang="pt-BR" sz="2800" dirty="0">
                <a:solidFill>
                  <a:srgbClr val="0A1F61"/>
                </a:solidFill>
                <a:latin typeface="Tajawal ExtraBold" panose="00000800000000000000" pitchFamily="2" charset="-78"/>
                <a:cs typeface="Tajawal ExtraBold" panose="00000800000000000000" pitchFamily="2" charset="-78"/>
              </a:rPr>
              <a:t>127.0.0.0 </a:t>
            </a:r>
          </a:p>
          <a:p>
            <a:pPr marL="1885950" lvl="3" indent="-514350">
              <a:buAutoNum type="alphaLcParenR"/>
            </a:pPr>
            <a:r>
              <a:rPr lang="pt-BR" sz="2800" dirty="0">
                <a:solidFill>
                  <a:srgbClr val="0A1F61"/>
                </a:solidFill>
                <a:latin typeface="Tajawal ExtraBold" panose="00000800000000000000" pitchFamily="2" charset="-78"/>
                <a:cs typeface="Tajawal ExtraBold" panose="00000800000000000000" pitchFamily="2" charset="-78"/>
              </a:rPr>
              <a:t>0.0.0.0 </a:t>
            </a:r>
          </a:p>
        </p:txBody>
      </p:sp>
      <p:sp>
        <p:nvSpPr>
          <p:cNvPr id="12" name="TextBox 11"/>
          <p:cNvSpPr txBox="1"/>
          <p:nvPr/>
        </p:nvSpPr>
        <p:spPr>
          <a:xfrm>
            <a:off x="1895833" y="589658"/>
            <a:ext cx="6856806" cy="623248"/>
          </a:xfrm>
          <a:prstGeom prst="rect">
            <a:avLst/>
          </a:prstGeom>
          <a:noFill/>
        </p:spPr>
        <p:txBody>
          <a:bodyPr wrap="square" rtlCol="0">
            <a:spAutoFit/>
          </a:bodyPr>
          <a:lstStyle/>
          <a:p>
            <a:pPr algn="ctr"/>
            <a:r>
              <a:rPr lang="en-US" sz="3450" dirty="0" smtClean="0">
                <a:solidFill>
                  <a:schemeClr val="bg1"/>
                </a:solidFill>
                <a:latin typeface="Tajawal Medium" panose="00000600000000000000" pitchFamily="2" charset="-78"/>
                <a:cs typeface="Tajawal Medium" panose="00000600000000000000" pitchFamily="2" charset="-78"/>
              </a:rPr>
              <a:t>ICMP Messages </a:t>
            </a:r>
            <a:r>
              <a:rPr lang="en-GB" sz="3450" dirty="0" smtClean="0">
                <a:solidFill>
                  <a:schemeClr val="bg1"/>
                </a:solidFill>
                <a:latin typeface="Tajawal Medium" panose="00000600000000000000" pitchFamily="2" charset="-78"/>
                <a:cs typeface="Tajawal Medium" panose="00000600000000000000" pitchFamily="2" charset="-78"/>
              </a:rPr>
              <a:t>(Notes)</a:t>
            </a:r>
            <a:endParaRPr lang="en-MY" sz="345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0590283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302650" y="544500"/>
            <a:ext cx="6188823" cy="646331"/>
          </a:xfrm>
          <a:prstGeom prst="rect">
            <a:avLst/>
          </a:prstGeom>
          <a:noFill/>
        </p:spPr>
        <p:txBody>
          <a:bodyPr wrap="square" rtlCol="0">
            <a:spAutoFit/>
          </a:bodyPr>
          <a:lstStyle/>
          <a:p>
            <a:pPr algn="ctr"/>
            <a:r>
              <a:rPr lang="en-MY" sz="3600" dirty="0">
                <a:solidFill>
                  <a:schemeClr val="bg1"/>
                </a:solidFill>
                <a:latin typeface="Tajawal Medium" panose="00000600000000000000" pitchFamily="2" charset="-78"/>
                <a:cs typeface="Tajawal Medium" panose="00000600000000000000" pitchFamily="2" charset="-78"/>
              </a:rPr>
              <a:t>ICMP </a:t>
            </a:r>
            <a:r>
              <a:rPr lang="en-MY" sz="3600" dirty="0" smtClean="0">
                <a:solidFill>
                  <a:schemeClr val="bg1"/>
                </a:solidFill>
                <a:latin typeface="Tajawal Medium" panose="00000600000000000000" pitchFamily="2" charset="-78"/>
                <a:cs typeface="Tajawal Medium" panose="00000600000000000000" pitchFamily="2" charset="-78"/>
              </a:rPr>
              <a:t>&amp; Raw sockets</a:t>
            </a:r>
            <a:endParaRPr lang="en-MY"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31</a:t>
            </a:fld>
            <a:endParaRPr lang="en-US" dirty="0"/>
          </a:p>
        </p:txBody>
      </p:sp>
      <p:pic>
        <p:nvPicPr>
          <p:cNvPr id="1026" name="Picture 2"/>
          <p:cNvPicPr>
            <a:picLocks noChangeAspect="1" noChangeArrowheads="1"/>
          </p:cNvPicPr>
          <p:nvPr/>
        </p:nvPicPr>
        <p:blipFill>
          <a:blip r:embed="rId6">
            <a:lum bright="-20000" contrast="40000"/>
            <a:extLst>
              <a:ext uri="{28A0092B-C50C-407E-A947-70E740481C1C}">
                <a14:useLocalDpi xmlns:a14="http://schemas.microsoft.com/office/drawing/2010/main" val="0"/>
              </a:ext>
            </a:extLst>
          </a:blip>
          <a:srcRect/>
          <a:stretch>
            <a:fillRect/>
          </a:stretch>
        </p:blipFill>
        <p:spPr bwMode="auto">
          <a:xfrm>
            <a:off x="2841156" y="1343303"/>
            <a:ext cx="6323527" cy="457998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4305840" y="5923292"/>
            <a:ext cx="4185633" cy="477054"/>
          </a:xfrm>
          <a:prstGeom prst="rect">
            <a:avLst/>
          </a:prstGeom>
          <a:noFill/>
        </p:spPr>
        <p:txBody>
          <a:bodyPr wrap="square" rtlCol="0">
            <a:spAutoFit/>
          </a:bodyPr>
          <a:lstStyle/>
          <a:p>
            <a:pPr marL="342900" indent="-342900">
              <a:buFont typeface="Wingdings" pitchFamily="2" charset="2"/>
              <a:buChar char="§"/>
            </a:pPr>
            <a:r>
              <a:rPr lang="en-GB" sz="2500" dirty="0">
                <a:solidFill>
                  <a:srgbClr val="0A1F61"/>
                </a:solidFill>
                <a:latin typeface="Tajawal ExtraBold" panose="00000800000000000000" pitchFamily="2" charset="-78"/>
                <a:cs typeface="Tajawal ExtraBold" panose="00000800000000000000" pitchFamily="2" charset="-78"/>
              </a:rPr>
              <a:t>Raw IP packet manipulation</a:t>
            </a:r>
            <a:endParaRPr lang="en-US" sz="25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5995655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302650" y="544500"/>
            <a:ext cx="6188823" cy="646331"/>
          </a:xfrm>
          <a:prstGeom prst="rect">
            <a:avLst/>
          </a:prstGeom>
          <a:noFill/>
        </p:spPr>
        <p:txBody>
          <a:bodyPr wrap="square" rtlCol="0">
            <a:spAutoFit/>
          </a:bodyPr>
          <a:lstStyle/>
          <a:p>
            <a:pPr algn="ctr"/>
            <a:r>
              <a:rPr lang="en-MY" sz="3600" dirty="0">
                <a:solidFill>
                  <a:schemeClr val="bg1"/>
                </a:solidFill>
                <a:latin typeface="Tajawal Medium" panose="00000600000000000000" pitchFamily="2" charset="-78"/>
                <a:cs typeface="Tajawal Medium" panose="00000600000000000000" pitchFamily="2" charset="-78"/>
              </a:rPr>
              <a:t>ICMP </a:t>
            </a:r>
            <a:r>
              <a:rPr lang="en-MY" sz="3600" dirty="0" smtClean="0">
                <a:solidFill>
                  <a:schemeClr val="bg1"/>
                </a:solidFill>
                <a:latin typeface="Tajawal Medium" panose="00000600000000000000" pitchFamily="2" charset="-78"/>
                <a:cs typeface="Tajawal Medium" panose="00000600000000000000" pitchFamily="2" charset="-78"/>
              </a:rPr>
              <a:t>&amp; Raw sockets</a:t>
            </a:r>
            <a:endParaRPr lang="en-MY"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32</a:t>
            </a:fld>
            <a:endParaRPr lang="en-US" dirty="0"/>
          </a:p>
        </p:txBody>
      </p:sp>
      <p:pic>
        <p:nvPicPr>
          <p:cNvPr id="3074" name="Picture 2"/>
          <p:cNvPicPr>
            <a:picLocks noChangeAspect="1" noChangeArrowheads="1"/>
          </p:cNvPicPr>
          <p:nvPr/>
        </p:nvPicPr>
        <p:blipFill>
          <a:blip r:embed="rId6">
            <a:lum bright="-40000" contrast="40000"/>
            <a:extLst>
              <a:ext uri="{28A0092B-C50C-407E-A947-70E740481C1C}">
                <a14:useLocalDpi xmlns:a14="http://schemas.microsoft.com/office/drawing/2010/main" val="0"/>
              </a:ext>
            </a:extLst>
          </a:blip>
          <a:srcRect/>
          <a:stretch>
            <a:fillRect/>
          </a:stretch>
        </p:blipFill>
        <p:spPr bwMode="auto">
          <a:xfrm>
            <a:off x="2088299" y="1294923"/>
            <a:ext cx="8355013" cy="498951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4318080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302650" y="544500"/>
            <a:ext cx="6188823" cy="646331"/>
          </a:xfrm>
          <a:prstGeom prst="rect">
            <a:avLst/>
          </a:prstGeom>
          <a:noFill/>
        </p:spPr>
        <p:txBody>
          <a:bodyPr wrap="square" rtlCol="0">
            <a:spAutoFit/>
          </a:bodyPr>
          <a:lstStyle/>
          <a:p>
            <a:pPr algn="ctr"/>
            <a:r>
              <a:rPr lang="en-MY" sz="3600" dirty="0">
                <a:solidFill>
                  <a:schemeClr val="bg1"/>
                </a:solidFill>
                <a:latin typeface="Tajawal Medium" panose="00000600000000000000" pitchFamily="2" charset="-78"/>
                <a:cs typeface="Tajawal Medium" panose="00000600000000000000" pitchFamily="2" charset="-78"/>
              </a:rPr>
              <a:t>ICMP </a:t>
            </a:r>
            <a:r>
              <a:rPr lang="en-MY" sz="3600" dirty="0" smtClean="0">
                <a:solidFill>
                  <a:schemeClr val="bg1"/>
                </a:solidFill>
                <a:latin typeface="Tajawal Medium" panose="00000600000000000000" pitchFamily="2" charset="-78"/>
                <a:cs typeface="Tajawal Medium" panose="00000600000000000000" pitchFamily="2" charset="-78"/>
              </a:rPr>
              <a:t>&amp; Raw sockets</a:t>
            </a:r>
            <a:endParaRPr lang="en-MY"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33</a:t>
            </a:fld>
            <a:endParaRPr lang="en-US" dirty="0"/>
          </a:p>
        </p:txBody>
      </p:sp>
      <p:pic>
        <p:nvPicPr>
          <p:cNvPr id="2050" name="Picture 2"/>
          <p:cNvPicPr>
            <a:picLocks noChangeAspect="1" noChangeArrowheads="1"/>
          </p:cNvPicPr>
          <p:nvPr/>
        </p:nvPicPr>
        <p:blipFill>
          <a:blip r:embed="rId6">
            <a:lum bright="-20000" contrast="40000"/>
            <a:extLst>
              <a:ext uri="{28A0092B-C50C-407E-A947-70E740481C1C}">
                <a14:useLocalDpi xmlns:a14="http://schemas.microsoft.com/office/drawing/2010/main" val="0"/>
              </a:ext>
            </a:extLst>
          </a:blip>
          <a:srcRect/>
          <a:stretch>
            <a:fillRect/>
          </a:stretch>
        </p:blipFill>
        <p:spPr bwMode="auto">
          <a:xfrm>
            <a:off x="1487799" y="1610200"/>
            <a:ext cx="8988866" cy="344039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7">
            <a:lum bright="-20000" contrast="40000"/>
            <a:extLst>
              <a:ext uri="{28A0092B-C50C-407E-A947-70E740481C1C}">
                <a14:useLocalDpi xmlns:a14="http://schemas.microsoft.com/office/drawing/2010/main" val="0"/>
              </a:ext>
            </a:extLst>
          </a:blip>
          <a:srcRect/>
          <a:stretch>
            <a:fillRect/>
          </a:stretch>
        </p:blipFill>
        <p:spPr bwMode="auto">
          <a:xfrm>
            <a:off x="7197379" y="1398654"/>
            <a:ext cx="4768850" cy="3460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p:cNvSpPr txBox="1"/>
          <p:nvPr/>
        </p:nvSpPr>
        <p:spPr>
          <a:xfrm>
            <a:off x="2301022" y="5508979"/>
            <a:ext cx="8873543" cy="861774"/>
          </a:xfrm>
          <a:prstGeom prst="rect">
            <a:avLst/>
          </a:prstGeom>
          <a:noFill/>
        </p:spPr>
        <p:txBody>
          <a:bodyPr wrap="square" rtlCol="0">
            <a:spAutoFit/>
          </a:bodyPr>
          <a:lstStyle/>
          <a:p>
            <a:pPr marL="342900" indent="-342900" algn="just">
              <a:buFont typeface="Wingdings"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The biggest problem with RAW-sockets (also the </a:t>
            </a:r>
            <a:r>
              <a:rPr lang="en-US" sz="2400" dirty="0">
                <a:solidFill>
                  <a:srgbClr val="0A1F61"/>
                </a:solidFill>
                <a:latin typeface="Tajawal ExtraBold" panose="00000800000000000000" pitchFamily="2" charset="-78"/>
                <a:cs typeface="Tajawal ExtraBold" panose="00000800000000000000" pitchFamily="2" charset="-78"/>
              </a:rPr>
              <a:t>PACKET-sockets) </a:t>
            </a:r>
            <a:r>
              <a:rPr lang="en-US" sz="2400" dirty="0">
                <a:solidFill>
                  <a:srgbClr val="0A1F61"/>
                </a:solidFill>
                <a:latin typeface="Tajawal ExtraBold" panose="00000800000000000000" pitchFamily="2" charset="-78"/>
                <a:cs typeface="Tajawal ExtraBold" panose="00000800000000000000" pitchFamily="2" charset="-78"/>
              </a:rPr>
              <a:t>is that there is no uniform </a:t>
            </a:r>
            <a:r>
              <a:rPr lang="en-US" sz="2400" dirty="0">
                <a:solidFill>
                  <a:srgbClr val="0A1F61"/>
                </a:solidFill>
                <a:latin typeface="Tajawal ExtraBold" panose="00000800000000000000" pitchFamily="2" charset="-78"/>
                <a:cs typeface="Tajawal ExtraBold" panose="00000800000000000000" pitchFamily="2" charset="-78"/>
              </a:rPr>
              <a:t>API for </a:t>
            </a:r>
            <a:r>
              <a:rPr lang="en-US" sz="2400" dirty="0">
                <a:solidFill>
                  <a:srgbClr val="0A1F61"/>
                </a:solidFill>
                <a:latin typeface="Tajawal ExtraBold" panose="00000800000000000000" pitchFamily="2" charset="-78"/>
                <a:cs typeface="Tajawal ExtraBold" panose="00000800000000000000" pitchFamily="2" charset="-78"/>
              </a:rPr>
              <a:t>using RAW-sockets under different operating </a:t>
            </a:r>
            <a:r>
              <a:rPr lang="en-US" sz="2400" dirty="0">
                <a:solidFill>
                  <a:srgbClr val="0A1F61"/>
                </a:solidFill>
                <a:latin typeface="Tajawal ExtraBold" panose="00000800000000000000" pitchFamily="2" charset="-78"/>
                <a:cs typeface="Tajawal ExtraBold" panose="00000800000000000000" pitchFamily="2" charset="-78"/>
              </a:rPr>
              <a:t>systems.</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83975500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76098"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302650" y="544500"/>
            <a:ext cx="6188823" cy="646331"/>
          </a:xfrm>
          <a:prstGeom prst="rect">
            <a:avLst/>
          </a:prstGeom>
          <a:noFill/>
        </p:spPr>
        <p:txBody>
          <a:bodyPr wrap="square" rtlCol="0">
            <a:spAutoFit/>
          </a:bodyPr>
          <a:lstStyle/>
          <a:p>
            <a:pPr algn="ctr"/>
            <a:r>
              <a:rPr lang="en-MY" sz="3600" dirty="0">
                <a:solidFill>
                  <a:schemeClr val="bg1"/>
                </a:solidFill>
                <a:latin typeface="Tajawal Medium" panose="00000600000000000000" pitchFamily="2" charset="-78"/>
                <a:cs typeface="Tajawal Medium" panose="00000600000000000000" pitchFamily="2" charset="-78"/>
              </a:rPr>
              <a:t>ICMP </a:t>
            </a:r>
            <a:r>
              <a:rPr lang="en-MY" sz="3600" dirty="0" smtClean="0">
                <a:solidFill>
                  <a:schemeClr val="bg1"/>
                </a:solidFill>
                <a:latin typeface="Tajawal Medium" panose="00000600000000000000" pitchFamily="2" charset="-78"/>
                <a:cs typeface="Tajawal Medium" panose="00000600000000000000" pitchFamily="2" charset="-78"/>
              </a:rPr>
              <a:t>&amp; Raw sockets</a:t>
            </a:r>
            <a:endParaRPr lang="en-MY"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34</a:t>
            </a:fld>
            <a:endParaRPr lang="en-US" dirty="0"/>
          </a:p>
        </p:txBody>
      </p:sp>
      <p:sp>
        <p:nvSpPr>
          <p:cNvPr id="11" name="Rectangle 10"/>
          <p:cNvSpPr/>
          <p:nvPr/>
        </p:nvSpPr>
        <p:spPr>
          <a:xfrm>
            <a:off x="466883" y="1756515"/>
            <a:ext cx="11131640" cy="2015936"/>
          </a:xfrm>
          <a:prstGeom prst="rect">
            <a:avLst/>
          </a:prstGeom>
        </p:spPr>
        <p:txBody>
          <a:bodyPr wrap="square">
            <a:spAutoFit/>
          </a:bodyPr>
          <a:lstStyle/>
          <a:p>
            <a:pPr marL="285750" indent="-285750" algn="just">
              <a:buFont typeface="Wingdings" pitchFamily="2" charset="2"/>
              <a:buChar char="§"/>
            </a:pPr>
            <a:r>
              <a:rPr lang="en-US" sz="2500" dirty="0" smtClean="0">
                <a:solidFill>
                  <a:srgbClr val="0A1F61"/>
                </a:solidFill>
                <a:latin typeface="Tajawal ExtraBold" panose="00000800000000000000" pitchFamily="2" charset="-78"/>
                <a:cs typeface="Tajawal ExtraBold" panose="00000800000000000000" pitchFamily="2" charset="-78"/>
              </a:rPr>
              <a:t>Raw </a:t>
            </a:r>
            <a:r>
              <a:rPr lang="en-US" sz="2500" dirty="0">
                <a:solidFill>
                  <a:srgbClr val="0A1F61"/>
                </a:solidFill>
                <a:latin typeface="Tajawal ExtraBold" panose="00000800000000000000" pitchFamily="2" charset="-78"/>
                <a:cs typeface="Tajawal ExtraBold" panose="00000800000000000000" pitchFamily="2" charset="-78"/>
              </a:rPr>
              <a:t>socket is a type of network socket which allows a software application on the computer to send and obtain packets of information from the network without using the computer's operating system as a middleman. In other words, </a:t>
            </a:r>
            <a:r>
              <a:rPr lang="en-US" sz="2500" dirty="0">
                <a:solidFill>
                  <a:srgbClr val="0A1F61"/>
                </a:solidFill>
                <a:latin typeface="Tajawal ExtraBold" panose="00000800000000000000" pitchFamily="2" charset="-78"/>
                <a:cs typeface="Tajawal ExtraBold" panose="00000800000000000000" pitchFamily="2" charset="-78"/>
              </a:rPr>
              <a:t>A raw socket provides an </a:t>
            </a:r>
            <a:r>
              <a:rPr lang="en-US" sz="2500" b="1" dirty="0">
                <a:solidFill>
                  <a:srgbClr val="0A1F61"/>
                </a:solidFill>
                <a:latin typeface="Tajawal ExtraBold" panose="00000800000000000000" pitchFamily="2" charset="-78"/>
                <a:cs typeface="Tajawal ExtraBold" panose="00000800000000000000" pitchFamily="2" charset="-78"/>
              </a:rPr>
              <a:t>express tunnel between an application and an external source</a:t>
            </a:r>
            <a:r>
              <a:rPr lang="en-US" sz="2500" dirty="0">
                <a:solidFill>
                  <a:srgbClr val="0A1F61"/>
                </a:solidFill>
                <a:latin typeface="Tajawal ExtraBold" panose="00000800000000000000" pitchFamily="2" charset="-78"/>
                <a:cs typeface="Tajawal ExtraBold" panose="00000800000000000000" pitchFamily="2" charset="-78"/>
              </a:rPr>
              <a:t>. Neither the operating system nor any other program on the computer has the ability to interfere with a raw connection</a:t>
            </a:r>
            <a:r>
              <a:rPr lang="en-US" sz="2500" dirty="0" smtClean="0">
                <a:solidFill>
                  <a:srgbClr val="0A1F61"/>
                </a:solidFill>
                <a:latin typeface="Tajawal ExtraBold" panose="00000800000000000000" pitchFamily="2" charset="-78"/>
                <a:cs typeface="Tajawal ExtraBold" panose="00000800000000000000" pitchFamily="2" charset="-78"/>
              </a:rPr>
              <a:t>. </a:t>
            </a:r>
            <a:r>
              <a:rPr lang="en-US" sz="2500" b="1" dirty="0" smtClean="0">
                <a:solidFill>
                  <a:srgbClr val="0A1F61"/>
                </a:solidFill>
                <a:latin typeface="Tajawal ExtraBold" panose="00000800000000000000" pitchFamily="2" charset="-78"/>
                <a:cs typeface="Tajawal ExtraBold" panose="00000800000000000000" pitchFamily="2" charset="-78"/>
              </a:rPr>
              <a:t>(</a:t>
            </a:r>
            <a:r>
              <a:rPr lang="en-US" sz="2500" b="1" dirty="0">
                <a:solidFill>
                  <a:srgbClr val="0A1F61"/>
                </a:solidFill>
                <a:latin typeface="Tajawal ExtraBold" panose="00000800000000000000" pitchFamily="2" charset="-78"/>
                <a:cs typeface="Tajawal ExtraBold" panose="00000800000000000000" pitchFamily="2" charset="-78"/>
              </a:rPr>
              <a:t>Need root privilege/ Administrator </a:t>
            </a:r>
            <a:r>
              <a:rPr lang="en-US" sz="2500" b="1" dirty="0" smtClean="0">
                <a:solidFill>
                  <a:srgbClr val="0A1F61"/>
                </a:solidFill>
                <a:latin typeface="Tajawal ExtraBold" panose="00000800000000000000" pitchFamily="2" charset="-78"/>
                <a:cs typeface="Tajawal ExtraBold" panose="00000800000000000000" pitchFamily="2" charset="-78"/>
              </a:rPr>
              <a:t>).</a:t>
            </a:r>
            <a:endParaRPr lang="en-US" sz="2500" b="1" dirty="0">
              <a:solidFill>
                <a:srgbClr val="0A1F61"/>
              </a:solidFill>
              <a:latin typeface="Tajawal ExtraBold" panose="00000800000000000000" pitchFamily="2" charset="-78"/>
              <a:cs typeface="Tajawal ExtraBold" panose="00000800000000000000" pitchFamily="2" charset="-78"/>
            </a:endParaRPr>
          </a:p>
        </p:txBody>
      </p:sp>
      <p:sp>
        <p:nvSpPr>
          <p:cNvPr id="12" name="Rectangle 11"/>
          <p:cNvSpPr/>
          <p:nvPr/>
        </p:nvSpPr>
        <p:spPr>
          <a:xfrm>
            <a:off x="462035" y="3798666"/>
            <a:ext cx="11131639" cy="2231380"/>
          </a:xfrm>
          <a:prstGeom prst="rect">
            <a:avLst/>
          </a:prstGeom>
        </p:spPr>
        <p:txBody>
          <a:bodyPr wrap="square">
            <a:spAutoFit/>
          </a:bodyPr>
          <a:lstStyle/>
          <a:p>
            <a:pPr marL="342900" indent="-342900" algn="just">
              <a:buFont typeface="Wingdings" pitchFamily="2" charset="2"/>
              <a:buChar char="§"/>
            </a:pPr>
            <a:r>
              <a:rPr lang="en-US" sz="2500" dirty="0">
                <a:solidFill>
                  <a:srgbClr val="0A1F61"/>
                </a:solidFill>
                <a:latin typeface="Tajawal ExtraBold" panose="00000800000000000000" pitchFamily="2" charset="-78"/>
                <a:cs typeface="Tajawal ExtraBold" panose="00000800000000000000" pitchFamily="2" charset="-78"/>
              </a:rPr>
              <a:t>The primary advantage to using raw socket network handling is that it cuts out the middle </a:t>
            </a:r>
            <a:r>
              <a:rPr lang="en-US" sz="2500" dirty="0" smtClean="0">
                <a:solidFill>
                  <a:srgbClr val="0A1F61"/>
                </a:solidFill>
                <a:latin typeface="Tajawal ExtraBold" panose="00000800000000000000" pitchFamily="2" charset="-78"/>
                <a:cs typeface="Tajawal ExtraBold" panose="00000800000000000000" pitchFamily="2" charset="-78"/>
              </a:rPr>
              <a:t>man. Since </a:t>
            </a:r>
            <a:r>
              <a:rPr lang="en-US" sz="2500" dirty="0">
                <a:solidFill>
                  <a:srgbClr val="0A1F61"/>
                </a:solidFill>
                <a:latin typeface="Tajawal ExtraBold" panose="00000800000000000000" pitchFamily="2" charset="-78"/>
                <a:cs typeface="Tajawal ExtraBold" panose="00000800000000000000" pitchFamily="2" charset="-78"/>
              </a:rPr>
              <a:t>the operating system doesn't handle the data </a:t>
            </a:r>
            <a:r>
              <a:rPr lang="en-US" sz="2500" dirty="0" smtClean="0">
                <a:solidFill>
                  <a:srgbClr val="0A1F61"/>
                </a:solidFill>
                <a:latin typeface="Tajawal ExtraBold" panose="00000800000000000000" pitchFamily="2" charset="-78"/>
                <a:cs typeface="Tajawal ExtraBold" panose="00000800000000000000" pitchFamily="2" charset="-78"/>
              </a:rPr>
              <a:t>specifically:</a:t>
            </a:r>
          </a:p>
          <a:p>
            <a:pPr marL="1371600" lvl="2" indent="-457200" algn="just">
              <a:buFont typeface="+mj-lt"/>
              <a:buAutoNum type="arabicPeriod"/>
            </a:pPr>
            <a:r>
              <a:rPr lang="en-US" sz="2500" dirty="0" smtClean="0">
                <a:solidFill>
                  <a:srgbClr val="0A1F61"/>
                </a:solidFill>
                <a:latin typeface="Tajawal ExtraBold" panose="00000800000000000000" pitchFamily="2" charset="-78"/>
                <a:cs typeface="Tajawal ExtraBold" panose="00000800000000000000" pitchFamily="2" charset="-78"/>
              </a:rPr>
              <a:t>It reduces </a:t>
            </a:r>
            <a:r>
              <a:rPr lang="en-US" sz="2500" dirty="0">
                <a:solidFill>
                  <a:srgbClr val="0A1F61"/>
                </a:solidFill>
                <a:latin typeface="Tajawal ExtraBold" panose="00000800000000000000" pitchFamily="2" charset="-78"/>
                <a:cs typeface="Tajawal ExtraBold" panose="00000800000000000000" pitchFamily="2" charset="-78"/>
              </a:rPr>
              <a:t>overhead on the </a:t>
            </a:r>
            <a:r>
              <a:rPr lang="en-US" sz="2500" dirty="0" smtClean="0">
                <a:solidFill>
                  <a:srgbClr val="0A1F61"/>
                </a:solidFill>
                <a:latin typeface="Tajawal ExtraBold" panose="00000800000000000000" pitchFamily="2" charset="-78"/>
                <a:cs typeface="Tajawal ExtraBold" panose="00000800000000000000" pitchFamily="2" charset="-78"/>
              </a:rPr>
              <a:t>network.</a:t>
            </a:r>
          </a:p>
          <a:p>
            <a:pPr marL="1371600" lvl="2" indent="-457200" algn="just">
              <a:buFont typeface="+mj-lt"/>
              <a:buAutoNum type="arabicPeriod"/>
            </a:pPr>
            <a:r>
              <a:rPr lang="en-US" sz="2500" dirty="0" smtClean="0">
                <a:solidFill>
                  <a:srgbClr val="0A1F61"/>
                </a:solidFill>
                <a:latin typeface="Tajawal ExtraBold" panose="00000800000000000000" pitchFamily="2" charset="-78"/>
                <a:cs typeface="Tajawal ExtraBold" panose="00000800000000000000" pitchFamily="2" charset="-78"/>
              </a:rPr>
              <a:t>Saving </a:t>
            </a:r>
            <a:r>
              <a:rPr lang="en-US" sz="2500" dirty="0">
                <a:solidFill>
                  <a:srgbClr val="0A1F61"/>
                </a:solidFill>
                <a:latin typeface="Tajawal ExtraBold" panose="00000800000000000000" pitchFamily="2" charset="-78"/>
                <a:cs typeface="Tajawal ExtraBold" panose="00000800000000000000" pitchFamily="2" charset="-78"/>
              </a:rPr>
              <a:t>central processing unit (CPU) </a:t>
            </a:r>
            <a:r>
              <a:rPr lang="en-US" sz="2500" dirty="0" smtClean="0">
                <a:solidFill>
                  <a:srgbClr val="0A1F61"/>
                </a:solidFill>
                <a:latin typeface="Tajawal ExtraBold" panose="00000800000000000000" pitchFamily="2" charset="-78"/>
                <a:cs typeface="Tajawal ExtraBold" panose="00000800000000000000" pitchFamily="2" charset="-78"/>
              </a:rPr>
              <a:t>cycles.</a:t>
            </a:r>
          </a:p>
          <a:p>
            <a:pPr marL="1371600" lvl="2" indent="-457200" algn="just">
              <a:buFont typeface="+mj-lt"/>
              <a:buAutoNum type="arabicPeriod"/>
            </a:pPr>
            <a:r>
              <a:rPr lang="en-US" sz="2500" dirty="0" smtClean="0">
                <a:solidFill>
                  <a:srgbClr val="0A1F61"/>
                </a:solidFill>
                <a:latin typeface="Tajawal ExtraBold" panose="00000800000000000000" pitchFamily="2" charset="-78"/>
                <a:cs typeface="Tajawal ExtraBold" panose="00000800000000000000" pitchFamily="2" charset="-78"/>
              </a:rPr>
              <a:t>Decreasing </a:t>
            </a:r>
            <a:r>
              <a:rPr lang="en-US" sz="2500" dirty="0">
                <a:solidFill>
                  <a:srgbClr val="0A1F61"/>
                </a:solidFill>
                <a:latin typeface="Tajawal ExtraBold" panose="00000800000000000000" pitchFamily="2" charset="-78"/>
                <a:cs typeface="Tajawal ExtraBold" panose="00000800000000000000" pitchFamily="2" charset="-78"/>
              </a:rPr>
              <a:t>stress on the system hardware. </a:t>
            </a:r>
            <a:endParaRPr lang="en-US" sz="2500" dirty="0">
              <a:solidFill>
                <a:srgbClr val="0A1F61"/>
              </a:solidFill>
              <a:latin typeface="Tajawal ExtraBold" panose="00000800000000000000" pitchFamily="2" charset="-78"/>
              <a:cs typeface="Tajawal ExtraBold" panose="00000800000000000000" pitchFamily="2" charset="-78"/>
            </a:endParaRPr>
          </a:p>
          <a:p>
            <a:endParaRPr lang="en-US" sz="1400" dirty="0"/>
          </a:p>
        </p:txBody>
      </p:sp>
    </p:spTree>
    <p:extLst>
      <p:ext uri="{BB962C8B-B14F-4D97-AF65-F5344CB8AC3E}">
        <p14:creationId xmlns:p14="http://schemas.microsoft.com/office/powerpoint/2010/main" val="136596574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03223" y="319562"/>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302650" y="544500"/>
            <a:ext cx="6188823" cy="646331"/>
          </a:xfrm>
          <a:prstGeom prst="rect">
            <a:avLst/>
          </a:prstGeom>
          <a:noFill/>
        </p:spPr>
        <p:txBody>
          <a:bodyPr wrap="square" rtlCol="0">
            <a:spAutoFit/>
          </a:bodyPr>
          <a:lstStyle/>
          <a:p>
            <a:pPr algn="ctr"/>
            <a:r>
              <a:rPr lang="en-MY" sz="3600" dirty="0">
                <a:solidFill>
                  <a:schemeClr val="bg1"/>
                </a:solidFill>
                <a:latin typeface="Tajawal Medium" panose="00000600000000000000" pitchFamily="2" charset="-78"/>
                <a:cs typeface="Tajawal Medium" panose="00000600000000000000" pitchFamily="2" charset="-78"/>
              </a:rPr>
              <a:t>ICMP </a:t>
            </a:r>
            <a:r>
              <a:rPr lang="en-MY" sz="3600" dirty="0" smtClean="0">
                <a:solidFill>
                  <a:schemeClr val="bg1"/>
                </a:solidFill>
                <a:latin typeface="Tajawal Medium" panose="00000600000000000000" pitchFamily="2" charset="-78"/>
                <a:cs typeface="Tajawal Medium" panose="00000600000000000000" pitchFamily="2" charset="-78"/>
              </a:rPr>
              <a:t>&amp; Raw sockets</a:t>
            </a:r>
            <a:endParaRPr lang="en-MY"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35</a:t>
            </a:fld>
            <a:endParaRPr lang="en-US" dirty="0"/>
          </a:p>
        </p:txBody>
      </p:sp>
      <p:sp>
        <p:nvSpPr>
          <p:cNvPr id="12" name="Rectangle 11"/>
          <p:cNvSpPr/>
          <p:nvPr/>
        </p:nvSpPr>
        <p:spPr>
          <a:xfrm>
            <a:off x="494009" y="1836591"/>
            <a:ext cx="11131639" cy="3785652"/>
          </a:xfrm>
          <a:prstGeom prst="rect">
            <a:avLst/>
          </a:prstGeom>
        </p:spPr>
        <p:txBody>
          <a:bodyPr wrap="square">
            <a:spAutoFit/>
          </a:bodyPr>
          <a:lstStyle/>
          <a:p>
            <a:pPr marL="342900" indent="-342900" algn="just">
              <a:buFont typeface="Wingdings"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Raw socket network interfaces do have a downside. though. Hackers commonly use raw socket connections to stage transmission control protocol (TCP) attacks on a network. During a TCP attack, a hacker sends a forged bit of data onto the network through a raw socket connection. </a:t>
            </a:r>
            <a:r>
              <a:rPr lang="en-US" sz="2400" dirty="0">
                <a:solidFill>
                  <a:srgbClr val="0A1F61"/>
                </a:solidFill>
                <a:latin typeface="Tajawal ExtraBold" panose="00000800000000000000" pitchFamily="2" charset="-78"/>
                <a:cs typeface="Tajawal ExtraBold" panose="00000800000000000000" pitchFamily="2" charset="-78"/>
              </a:rPr>
              <a:t>This forged data contains a reset signal for the TCP connection, which in turn interrupts and crashes the current network connections on the computer</a:t>
            </a:r>
            <a:r>
              <a:rPr lang="en-US" sz="2400" dirty="0" smtClean="0">
                <a:solidFill>
                  <a:srgbClr val="0A1F61"/>
                </a:solidFill>
                <a:latin typeface="Tajawal ExtraBold" panose="00000800000000000000" pitchFamily="2" charset="-78"/>
                <a:cs typeface="Tajawal ExtraBold" panose="00000800000000000000" pitchFamily="2" charset="-78"/>
              </a:rPr>
              <a:t>.</a:t>
            </a:r>
            <a:endParaRPr lang="en-US" sz="2400" dirty="0">
              <a:solidFill>
                <a:srgbClr val="0A1F61"/>
              </a:solidFill>
              <a:latin typeface="Tajawal ExtraBold" panose="00000800000000000000" pitchFamily="2" charset="-78"/>
              <a:cs typeface="Tajawal ExtraBold" panose="00000800000000000000" pitchFamily="2" charset="-78"/>
            </a:endParaRPr>
          </a:p>
          <a:p>
            <a:pPr marL="342900" indent="-342900" algn="just">
              <a:buFont typeface="Wingdings"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For this reason, some operating systems have withdrawn support for raw sockets. </a:t>
            </a:r>
            <a:endParaRPr lang="en-US" sz="2400" dirty="0" smtClean="0">
              <a:solidFill>
                <a:srgbClr val="0A1F61"/>
              </a:solidFill>
              <a:latin typeface="Tajawal ExtraBold" panose="00000800000000000000" pitchFamily="2" charset="-78"/>
              <a:cs typeface="Tajawal ExtraBold" panose="00000800000000000000" pitchFamily="2" charset="-78"/>
            </a:endParaRPr>
          </a:p>
          <a:p>
            <a:pPr marL="342900" indent="-342900" algn="just">
              <a:buFont typeface="Wingdings" pitchFamily="2" charset="2"/>
              <a:buChar char="§"/>
            </a:pPr>
            <a:r>
              <a:rPr lang="en-US" sz="2400" dirty="0" smtClean="0">
                <a:solidFill>
                  <a:srgbClr val="0A1F61"/>
                </a:solidFill>
                <a:latin typeface="Tajawal ExtraBold" panose="00000800000000000000" pitchFamily="2" charset="-78"/>
                <a:cs typeface="Tajawal ExtraBold" panose="00000800000000000000" pitchFamily="2" charset="-78"/>
              </a:rPr>
              <a:t>Software </a:t>
            </a:r>
            <a:r>
              <a:rPr lang="en-US" sz="2400" dirty="0">
                <a:solidFill>
                  <a:srgbClr val="0A1F61"/>
                </a:solidFill>
                <a:latin typeface="Tajawal ExtraBold" panose="00000800000000000000" pitchFamily="2" charset="-78"/>
                <a:cs typeface="Tajawal ExtraBold" panose="00000800000000000000" pitchFamily="2" charset="-78"/>
              </a:rPr>
              <a:t>companies can restrict users' ability to use </a:t>
            </a:r>
            <a:r>
              <a:rPr lang="en-US" sz="2400" dirty="0" smtClean="0">
                <a:solidFill>
                  <a:srgbClr val="0A1F61"/>
                </a:solidFill>
                <a:latin typeface="Tajawal ExtraBold" panose="00000800000000000000" pitchFamily="2" charset="-78"/>
                <a:cs typeface="Tajawal ExtraBold" panose="00000800000000000000" pitchFamily="2" charset="-78"/>
              </a:rPr>
              <a:t>raw.</a:t>
            </a:r>
            <a:endParaRPr lang="en-US" sz="2400" dirty="0">
              <a:solidFill>
                <a:srgbClr val="0A1F61"/>
              </a:solidFill>
              <a:latin typeface="Tajawal ExtraBold" panose="00000800000000000000" pitchFamily="2" charset="-78"/>
              <a:cs typeface="Tajawal ExtraBold" panose="00000800000000000000" pitchFamily="2" charset="-78"/>
            </a:endParaRPr>
          </a:p>
          <a:p>
            <a:pPr marL="342900" indent="-342900" algn="just">
              <a:buFont typeface="Wingdings" pitchFamily="2" charset="2"/>
              <a:buChar char="§"/>
            </a:pPr>
            <a:r>
              <a:rPr lang="en-US" sz="2400" dirty="0" smtClean="0">
                <a:solidFill>
                  <a:srgbClr val="0A1F61"/>
                </a:solidFill>
                <a:latin typeface="Tajawal ExtraBold" panose="00000800000000000000" pitchFamily="2" charset="-78"/>
                <a:cs typeface="Tajawal ExtraBold" panose="00000800000000000000" pitchFamily="2" charset="-78"/>
              </a:rPr>
              <a:t>With </a:t>
            </a:r>
            <a:r>
              <a:rPr lang="en-US" sz="2400" dirty="0">
                <a:solidFill>
                  <a:srgbClr val="0A1F61"/>
                </a:solidFill>
                <a:latin typeface="Tajawal ExtraBold" panose="00000800000000000000" pitchFamily="2" charset="-78"/>
                <a:cs typeface="Tajawal ExtraBold" panose="00000800000000000000" pitchFamily="2" charset="-78"/>
              </a:rPr>
              <a:t>modern processors coming in dual-, quad-, and even six-core varieties, the chances of regular network socket connections lagging the computer are negligible. For this reason, unless there is a specific justification for using a raw socket connection over a standard network socket, the risk posed by hackers and TCP attacks on the network </a:t>
            </a:r>
            <a:r>
              <a:rPr lang="en-US" sz="2400" dirty="0" smtClean="0">
                <a:solidFill>
                  <a:srgbClr val="0A1F61"/>
                </a:solidFill>
                <a:latin typeface="Tajawal ExtraBold" panose="00000800000000000000" pitchFamily="2" charset="-78"/>
                <a:cs typeface="Tajawal ExtraBold" panose="00000800000000000000" pitchFamily="2" charset="-78"/>
              </a:rPr>
              <a:t>outweighs </a:t>
            </a:r>
            <a:r>
              <a:rPr lang="en-US" sz="2400" dirty="0">
                <a:solidFill>
                  <a:srgbClr val="0A1F61"/>
                </a:solidFill>
                <a:latin typeface="Tajawal ExtraBold" panose="00000800000000000000" pitchFamily="2" charset="-78"/>
                <a:cs typeface="Tajawal ExtraBold" panose="00000800000000000000" pitchFamily="2" charset="-78"/>
              </a:rPr>
              <a:t>any advantages</a:t>
            </a:r>
            <a:r>
              <a:rPr lang="en-US" sz="2400" dirty="0" smtClean="0">
                <a:solidFill>
                  <a:srgbClr val="0A1F61"/>
                </a:solidFill>
                <a:latin typeface="Tajawal ExtraBold" panose="00000800000000000000" pitchFamily="2" charset="-78"/>
                <a:cs typeface="Tajawal ExtraBold" panose="00000800000000000000" pitchFamily="2" charset="-78"/>
              </a:rPr>
              <a:t>.</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45843114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302650" y="544500"/>
            <a:ext cx="6188823" cy="646331"/>
          </a:xfrm>
          <a:prstGeom prst="rect">
            <a:avLst/>
          </a:prstGeom>
          <a:noFill/>
        </p:spPr>
        <p:txBody>
          <a:bodyPr wrap="square" rtlCol="0">
            <a:spAutoFit/>
          </a:bodyPr>
          <a:lstStyle/>
          <a:p>
            <a:pPr algn="ctr"/>
            <a:r>
              <a:rPr lang="en-MY" sz="3600" dirty="0">
                <a:solidFill>
                  <a:schemeClr val="bg1"/>
                </a:solidFill>
                <a:latin typeface="Tajawal Medium" panose="00000600000000000000" pitchFamily="2" charset="-78"/>
                <a:cs typeface="Tajawal Medium" panose="00000600000000000000" pitchFamily="2" charset="-78"/>
              </a:rPr>
              <a:t>ICMP </a:t>
            </a:r>
            <a:r>
              <a:rPr lang="en-MY" sz="3600" dirty="0" smtClean="0">
                <a:solidFill>
                  <a:schemeClr val="bg1"/>
                </a:solidFill>
                <a:latin typeface="Tajawal Medium" panose="00000600000000000000" pitchFamily="2" charset="-78"/>
                <a:cs typeface="Tajawal Medium" panose="00000600000000000000" pitchFamily="2" charset="-78"/>
              </a:rPr>
              <a:t>Protocol in Python</a:t>
            </a:r>
            <a:endParaRPr lang="en-MY"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36</a:t>
            </a:fld>
            <a:endParaRPr lang="en-US" dirty="0"/>
          </a:p>
        </p:txBody>
      </p:sp>
      <p:sp>
        <p:nvSpPr>
          <p:cNvPr id="11" name="TextBox 10"/>
          <p:cNvSpPr txBox="1"/>
          <p:nvPr/>
        </p:nvSpPr>
        <p:spPr>
          <a:xfrm>
            <a:off x="431724" y="1974539"/>
            <a:ext cx="11534503" cy="2816156"/>
          </a:xfrm>
          <a:prstGeom prst="rect">
            <a:avLst/>
          </a:prstGeom>
          <a:noFill/>
        </p:spPr>
        <p:txBody>
          <a:bodyPr wrap="square" rtlCol="0">
            <a:spAutoFit/>
          </a:bodyPr>
          <a:lstStyle/>
          <a:p>
            <a:pPr marL="285750" indent="-285750" algn="just">
              <a:buFont typeface="Wingdings" panose="05000000000000000000" pitchFamily="2" charset="2"/>
              <a:buChar char="§"/>
            </a:pPr>
            <a:r>
              <a:rPr lang="en-US" sz="2500" dirty="0" err="1">
                <a:solidFill>
                  <a:srgbClr val="0A1F61"/>
                </a:solidFill>
                <a:latin typeface="Tajawal ExtraBold" panose="00000800000000000000" pitchFamily="2" charset="-78"/>
                <a:cs typeface="Tajawal ExtraBold" panose="00000800000000000000" pitchFamily="2" charset="-78"/>
              </a:rPr>
              <a:t>icmplib</a:t>
            </a:r>
            <a:r>
              <a:rPr lang="en-US" sz="2500" dirty="0">
                <a:solidFill>
                  <a:srgbClr val="0A1F61"/>
                </a:solidFill>
                <a:latin typeface="Tajawal ExtraBold" panose="00000800000000000000" pitchFamily="2" charset="-78"/>
                <a:cs typeface="Tajawal ExtraBold" panose="00000800000000000000" pitchFamily="2" charset="-78"/>
              </a:rPr>
              <a:t> </a:t>
            </a:r>
            <a:r>
              <a:rPr lang="en-US" sz="2500" dirty="0" smtClean="0">
                <a:solidFill>
                  <a:srgbClr val="0A1F61"/>
                </a:solidFill>
                <a:latin typeface="Tajawal ExtraBold" panose="00000800000000000000" pitchFamily="2" charset="-78"/>
                <a:cs typeface="Tajawal ExtraBold" panose="00000800000000000000" pitchFamily="2" charset="-78"/>
              </a:rPr>
              <a:t>3.0.3</a:t>
            </a:r>
          </a:p>
          <a:p>
            <a:pPr marL="285750" indent="-285750" algn="just">
              <a:buFont typeface="Wingdings" panose="05000000000000000000" pitchFamily="2" charset="2"/>
              <a:buChar char="§"/>
            </a:pPr>
            <a:r>
              <a:rPr lang="en-US" sz="2500" dirty="0">
                <a:solidFill>
                  <a:srgbClr val="0A1F61"/>
                </a:solidFill>
                <a:latin typeface="Tajawal ExtraBold" panose="00000800000000000000" pitchFamily="2" charset="-78"/>
                <a:cs typeface="Tajawal ExtraBold" panose="00000800000000000000" pitchFamily="2" charset="-78"/>
              </a:rPr>
              <a:t>The power to for</a:t>
            </a:r>
            <a:r>
              <a:rPr lang="en-MY" sz="2500" dirty="0">
                <a:solidFill>
                  <a:srgbClr val="0A1F61"/>
                </a:solidFill>
                <a:latin typeface="Tajawal ExtraBold" panose="00000800000000000000" pitchFamily="2" charset="-78"/>
                <a:cs typeface="Tajawal ExtraBold" panose="00000800000000000000" pitchFamily="2" charset="-78"/>
              </a:rPr>
              <a:t>m</a:t>
            </a:r>
            <a:r>
              <a:rPr lang="en-US" sz="2500" dirty="0">
                <a:solidFill>
                  <a:srgbClr val="0A1F61"/>
                </a:solidFill>
                <a:latin typeface="Tajawal ExtraBold" panose="00000800000000000000" pitchFamily="2" charset="-78"/>
                <a:cs typeface="Tajawal ExtraBold" panose="00000800000000000000" pitchFamily="2" charset="-78"/>
              </a:rPr>
              <a:t> ICMP packets and do ping and </a:t>
            </a:r>
            <a:r>
              <a:rPr lang="en-US" sz="2500" dirty="0" err="1">
                <a:solidFill>
                  <a:srgbClr val="0A1F61"/>
                </a:solidFill>
                <a:latin typeface="Tajawal ExtraBold" panose="00000800000000000000" pitchFamily="2" charset="-78"/>
                <a:cs typeface="Tajawal ExtraBold" panose="00000800000000000000" pitchFamily="2" charset="-78"/>
              </a:rPr>
              <a:t>traceroute</a:t>
            </a:r>
            <a:r>
              <a:rPr lang="en-US" sz="2500" dirty="0">
                <a:solidFill>
                  <a:srgbClr val="0A1F61"/>
                </a:solidFill>
                <a:latin typeface="Tajawal ExtraBold" panose="00000800000000000000" pitchFamily="2" charset="-78"/>
                <a:cs typeface="Tajawal ExtraBold" panose="00000800000000000000" pitchFamily="2" charset="-78"/>
              </a:rPr>
              <a:t>.  </a:t>
            </a:r>
            <a:r>
              <a:rPr lang="en-MY" sz="2500" b="1" dirty="0">
                <a:solidFill>
                  <a:srgbClr val="00B0F0"/>
                </a:solidFill>
                <a:latin typeface="Tajawal ExtraBold" panose="00000800000000000000" pitchFamily="2" charset="-78"/>
                <a:cs typeface="Tajawal ExtraBold" panose="00000800000000000000" pitchFamily="2" charset="-78"/>
                <a:hlinkClick r:id="rId6"/>
              </a:rPr>
              <a:t>https://pypi.org/project/icmplib</a:t>
            </a:r>
            <a:r>
              <a:rPr lang="en-MY" sz="2500" b="1" dirty="0" smtClean="0">
                <a:solidFill>
                  <a:srgbClr val="00B0F0"/>
                </a:solidFill>
                <a:latin typeface="Tajawal ExtraBold" panose="00000800000000000000" pitchFamily="2" charset="-78"/>
                <a:cs typeface="Tajawal ExtraBold" panose="00000800000000000000" pitchFamily="2" charset="-78"/>
                <a:hlinkClick r:id="rId6"/>
              </a:rPr>
              <a:t>/</a:t>
            </a:r>
            <a:endParaRPr lang="en-US" sz="2500" dirty="0" smtClean="0">
              <a:solidFill>
                <a:srgbClr val="0A1F61"/>
              </a:solidFill>
              <a:latin typeface="Tajawal ExtraBold" panose="00000800000000000000" pitchFamily="2" charset="-78"/>
              <a:cs typeface="Tajawal ExtraBold" panose="00000800000000000000" pitchFamily="2" charset="-78"/>
            </a:endParaRPr>
          </a:p>
          <a:p>
            <a:pPr marL="285750" indent="-285750" algn="just">
              <a:buFont typeface="Wingdings" panose="05000000000000000000" pitchFamily="2" charset="2"/>
              <a:buChar char="§"/>
            </a:pPr>
            <a:r>
              <a:rPr lang="en-US" sz="2500" dirty="0" err="1">
                <a:solidFill>
                  <a:srgbClr val="0A1F61"/>
                </a:solidFill>
                <a:latin typeface="Tajawal ExtraBold" panose="00000800000000000000" pitchFamily="2" charset="-78"/>
                <a:cs typeface="Tajawal ExtraBold" panose="00000800000000000000" pitchFamily="2" charset="-78"/>
              </a:rPr>
              <a:t>icmplib</a:t>
            </a:r>
            <a:r>
              <a:rPr lang="en-US" sz="2500" dirty="0">
                <a:solidFill>
                  <a:srgbClr val="0A1F61"/>
                </a:solidFill>
                <a:latin typeface="Tajawal ExtraBold" panose="00000800000000000000" pitchFamily="2" charset="-78"/>
                <a:cs typeface="Tajawal ExtraBold" panose="00000800000000000000" pitchFamily="2" charset="-78"/>
              </a:rPr>
              <a:t> is a brand new and modern implementation of the ICMP protocol in Python.</a:t>
            </a:r>
          </a:p>
          <a:p>
            <a:pPr marL="285750" indent="-285750" algn="just">
              <a:buFont typeface="Wingdings" panose="05000000000000000000" pitchFamily="2" charset="2"/>
              <a:buChar char="§"/>
            </a:pPr>
            <a:r>
              <a:rPr lang="en-US" sz="2500" dirty="0" smtClean="0">
                <a:solidFill>
                  <a:srgbClr val="0A1F61"/>
                </a:solidFill>
                <a:latin typeface="Tajawal ExtraBold" panose="00000800000000000000" pitchFamily="2" charset="-78"/>
                <a:cs typeface="Tajawal ExtraBold" panose="00000800000000000000" pitchFamily="2" charset="-78"/>
              </a:rPr>
              <a:t>Latest </a:t>
            </a:r>
            <a:r>
              <a:rPr lang="en-US" sz="2700" dirty="0" smtClean="0">
                <a:solidFill>
                  <a:srgbClr val="0A1F61"/>
                </a:solidFill>
                <a:latin typeface="Tajawal ExtraBold" panose="00000800000000000000" pitchFamily="2" charset="-78"/>
                <a:cs typeface="Tajawal ExtraBold" panose="00000800000000000000" pitchFamily="2" charset="-78"/>
              </a:rPr>
              <a:t>version</a:t>
            </a:r>
            <a:r>
              <a:rPr lang="en-US" sz="2500" dirty="0" smtClean="0">
                <a:solidFill>
                  <a:srgbClr val="0A1F61"/>
                </a:solidFill>
                <a:latin typeface="Tajawal ExtraBold" panose="00000800000000000000" pitchFamily="2" charset="-78"/>
                <a:cs typeface="Tajawal ExtraBold" panose="00000800000000000000" pitchFamily="2" charset="-78"/>
              </a:rPr>
              <a:t> : Released</a:t>
            </a:r>
            <a:r>
              <a:rPr lang="en-US" sz="2500" dirty="0">
                <a:solidFill>
                  <a:srgbClr val="0A1F61"/>
                </a:solidFill>
                <a:latin typeface="Tajawal ExtraBold" panose="00000800000000000000" pitchFamily="2" charset="-78"/>
                <a:cs typeface="Tajawal ExtraBold" panose="00000800000000000000" pitchFamily="2" charset="-78"/>
              </a:rPr>
              <a:t>: Feb 6, 2022</a:t>
            </a:r>
          </a:p>
          <a:p>
            <a:pPr algn="just"/>
            <a:endParaRPr lang="en-MY" sz="2500" b="1" dirty="0">
              <a:solidFill>
                <a:srgbClr val="00B0F0"/>
              </a:solidFill>
              <a:latin typeface="Tajawal ExtraBold" panose="00000800000000000000" pitchFamily="2" charset="-78"/>
              <a:cs typeface="Tajawal ExtraBold" panose="00000800000000000000" pitchFamily="2" charset="-78"/>
            </a:endParaRPr>
          </a:p>
          <a:p>
            <a:pPr marL="285750" indent="-285750" algn="just">
              <a:buFont typeface="Wingdings" panose="05000000000000000000" pitchFamily="2" charset="2"/>
              <a:buChar char="§"/>
            </a:pPr>
            <a:r>
              <a:rPr lang="en-US" sz="2500" i="1" dirty="0">
                <a:solidFill>
                  <a:srgbClr val="0A1F61"/>
                </a:solidFill>
                <a:latin typeface="Tajawal ExtraBold" panose="00000800000000000000" pitchFamily="2" charset="-78"/>
                <a:cs typeface="Tajawal ExtraBold" panose="00000800000000000000" pitchFamily="2" charset="-78"/>
              </a:rPr>
              <a:t>Since </a:t>
            </a:r>
            <a:r>
              <a:rPr lang="en-US" sz="2500" i="1" dirty="0" err="1">
                <a:solidFill>
                  <a:srgbClr val="0A1F61"/>
                </a:solidFill>
                <a:latin typeface="Tajawal ExtraBold" panose="00000800000000000000" pitchFamily="2" charset="-78"/>
                <a:cs typeface="Tajawal ExtraBold" panose="00000800000000000000" pitchFamily="2" charset="-78"/>
              </a:rPr>
              <a:t>icmplib</a:t>
            </a:r>
            <a:r>
              <a:rPr lang="en-US" sz="2500" i="1" dirty="0">
                <a:solidFill>
                  <a:srgbClr val="0A1F61"/>
                </a:solidFill>
                <a:latin typeface="Tajawal ExtraBold" panose="00000800000000000000" pitchFamily="2" charset="-78"/>
                <a:cs typeface="Tajawal ExtraBold" panose="00000800000000000000" pitchFamily="2" charset="-78"/>
              </a:rPr>
              <a:t> 3, Python 3.7 or later is required to use the library.</a:t>
            </a:r>
          </a:p>
          <a:p>
            <a:pPr marL="285750" indent="-285750" algn="just">
              <a:buFont typeface="Wingdings" panose="05000000000000000000" pitchFamily="2" charset="2"/>
              <a:buChar char="§"/>
            </a:pPr>
            <a:r>
              <a:rPr lang="en-US" sz="2500" i="1" dirty="0">
                <a:solidFill>
                  <a:srgbClr val="0A1F61"/>
                </a:solidFill>
                <a:latin typeface="Tajawal ExtraBold" panose="00000800000000000000" pitchFamily="2" charset="-78"/>
                <a:cs typeface="Tajawal ExtraBold" panose="00000800000000000000" pitchFamily="2" charset="-78"/>
              </a:rPr>
              <a:t>If you are using Python 3.6 and you cannot update it, you can still install </a:t>
            </a:r>
            <a:r>
              <a:rPr lang="en-US" sz="2500" i="1" dirty="0" err="1">
                <a:solidFill>
                  <a:srgbClr val="0A1F61"/>
                </a:solidFill>
                <a:latin typeface="Tajawal ExtraBold" panose="00000800000000000000" pitchFamily="2" charset="-78"/>
                <a:cs typeface="Tajawal ExtraBold" panose="00000800000000000000" pitchFamily="2" charset="-78"/>
              </a:rPr>
              <a:t>icmplib</a:t>
            </a:r>
            <a:r>
              <a:rPr lang="en-US" sz="2500" i="1" dirty="0">
                <a:solidFill>
                  <a:srgbClr val="0A1F61"/>
                </a:solidFill>
                <a:latin typeface="Tajawal ExtraBold" panose="00000800000000000000" pitchFamily="2" charset="-78"/>
                <a:cs typeface="Tajawal ExtraBold" panose="00000800000000000000" pitchFamily="2" charset="-78"/>
              </a:rPr>
              <a:t> 2</a:t>
            </a:r>
            <a:r>
              <a:rPr lang="en-US" sz="2500" i="1" dirty="0" smtClean="0">
                <a:solidFill>
                  <a:srgbClr val="0A1F61"/>
                </a:solidFill>
                <a:latin typeface="Tajawal ExtraBold" panose="00000800000000000000" pitchFamily="2" charset="-78"/>
                <a:cs typeface="Tajawal ExtraBold" panose="00000800000000000000" pitchFamily="2" charset="-78"/>
              </a:rPr>
              <a:t>.</a:t>
            </a:r>
            <a:endParaRPr lang="en-MY" sz="2500" i="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02878253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088095" y="597271"/>
            <a:ext cx="6188823" cy="646331"/>
          </a:xfrm>
          <a:prstGeom prst="rect">
            <a:avLst/>
          </a:prstGeom>
          <a:noFill/>
        </p:spPr>
        <p:txBody>
          <a:bodyPr wrap="square" rtlCol="0">
            <a:spAutoFit/>
          </a:bodyPr>
          <a:lstStyle/>
          <a:p>
            <a:pPr algn="ctr"/>
            <a:r>
              <a:rPr lang="en-US" sz="3600" dirty="0" err="1" smtClean="0">
                <a:solidFill>
                  <a:schemeClr val="bg1"/>
                </a:solidFill>
                <a:latin typeface="Tajawal Medium" panose="00000600000000000000" pitchFamily="2" charset="-78"/>
                <a:cs typeface="Tajawal Medium" panose="00000600000000000000" pitchFamily="2" charset="-78"/>
              </a:rPr>
              <a:t>icmplib</a:t>
            </a:r>
            <a:r>
              <a:rPr lang="en-US" sz="3600" dirty="0" smtClean="0">
                <a:solidFill>
                  <a:schemeClr val="bg1"/>
                </a:solidFill>
                <a:latin typeface="Tajawal Medium" panose="00000600000000000000" pitchFamily="2" charset="-78"/>
                <a:cs typeface="Tajawal Medium" panose="00000600000000000000" pitchFamily="2" charset="-78"/>
              </a:rPr>
              <a:t> 3.0.3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37</a:t>
            </a:fld>
            <a:endParaRPr lang="en-US" dirty="0"/>
          </a:p>
        </p:txBody>
      </p:sp>
      <p:sp>
        <p:nvSpPr>
          <p:cNvPr id="11" name="TextBox 10"/>
          <p:cNvSpPr txBox="1"/>
          <p:nvPr/>
        </p:nvSpPr>
        <p:spPr>
          <a:xfrm>
            <a:off x="418011" y="1692949"/>
            <a:ext cx="11534503" cy="4154984"/>
          </a:xfrm>
          <a:prstGeom prst="rect">
            <a:avLst/>
          </a:prstGeom>
          <a:noFill/>
        </p:spPr>
        <p:txBody>
          <a:bodyPr wrap="square" rtlCol="0">
            <a:spAutoFit/>
          </a:bodyPr>
          <a:lstStyle/>
          <a:p>
            <a:pPr marL="285750" indent="-28575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Import basic </a:t>
            </a:r>
            <a:r>
              <a:rPr lang="en-US" sz="2400" b="1" dirty="0">
                <a:solidFill>
                  <a:srgbClr val="0A1F61"/>
                </a:solidFill>
                <a:latin typeface="Tajawal ExtraBold" panose="00000800000000000000" pitchFamily="2" charset="-78"/>
                <a:cs typeface="Tajawal ExtraBold" panose="00000800000000000000" pitchFamily="2" charset="-78"/>
              </a:rPr>
              <a:t>functions</a:t>
            </a:r>
            <a:endParaRPr lang="en-US" sz="2400" b="1" dirty="0">
              <a:solidFill>
                <a:srgbClr val="0A1F61"/>
              </a:solidFill>
              <a:latin typeface="Tajawal ExtraBold" panose="00000800000000000000" pitchFamily="2" charset="-78"/>
              <a:cs typeface="Tajawal ExtraBold" panose="00000800000000000000" pitchFamily="2" charset="-78"/>
            </a:endParaRPr>
          </a:p>
          <a:p>
            <a:pPr lvl="3" algn="just"/>
            <a:r>
              <a:rPr lang="en-US" sz="2400" dirty="0">
                <a:solidFill>
                  <a:srgbClr val="0A1F61"/>
                </a:solidFill>
                <a:latin typeface="Tajawal ExtraBold" panose="00000800000000000000" pitchFamily="2" charset="-78"/>
                <a:cs typeface="Tajawal ExtraBold" panose="00000800000000000000" pitchFamily="2" charset="-78"/>
              </a:rPr>
              <a:t>from </a:t>
            </a:r>
            <a:r>
              <a:rPr lang="en-US" sz="2400" dirty="0" err="1">
                <a:solidFill>
                  <a:srgbClr val="0A1F61"/>
                </a:solidFill>
                <a:latin typeface="Tajawal ExtraBold" panose="00000800000000000000" pitchFamily="2" charset="-78"/>
                <a:cs typeface="Tajawal ExtraBold" panose="00000800000000000000" pitchFamily="2" charset="-78"/>
              </a:rPr>
              <a:t>icmplib</a:t>
            </a:r>
            <a:r>
              <a:rPr lang="en-US" sz="2400" dirty="0">
                <a:solidFill>
                  <a:srgbClr val="0A1F61"/>
                </a:solidFill>
                <a:latin typeface="Tajawal ExtraBold" panose="00000800000000000000" pitchFamily="2" charset="-78"/>
                <a:cs typeface="Tajawal ExtraBold" panose="00000800000000000000" pitchFamily="2" charset="-78"/>
              </a:rPr>
              <a:t> import ping, </a:t>
            </a:r>
            <a:r>
              <a:rPr lang="en-US" sz="2400" dirty="0" err="1">
                <a:solidFill>
                  <a:srgbClr val="0A1F61"/>
                </a:solidFill>
                <a:latin typeface="Tajawal ExtraBold" panose="00000800000000000000" pitchFamily="2" charset="-78"/>
                <a:cs typeface="Tajawal ExtraBold" panose="00000800000000000000" pitchFamily="2" charset="-78"/>
              </a:rPr>
              <a:t>multiping</a:t>
            </a:r>
            <a:r>
              <a:rPr lang="en-US" sz="2400" dirty="0">
                <a:solidFill>
                  <a:srgbClr val="0A1F61"/>
                </a:solidFill>
                <a:latin typeface="Tajawal ExtraBold" panose="00000800000000000000" pitchFamily="2" charset="-78"/>
                <a:cs typeface="Tajawal ExtraBold" panose="00000800000000000000" pitchFamily="2" charset="-78"/>
              </a:rPr>
              <a:t>, traceroute, </a:t>
            </a:r>
            <a:r>
              <a:rPr lang="en-US" sz="2400" dirty="0" smtClean="0">
                <a:solidFill>
                  <a:srgbClr val="0A1F61"/>
                </a:solidFill>
                <a:latin typeface="Tajawal ExtraBold" panose="00000800000000000000" pitchFamily="2" charset="-78"/>
                <a:cs typeface="Tajawal ExtraBold" panose="00000800000000000000" pitchFamily="2" charset="-78"/>
              </a:rPr>
              <a:t>resolve</a:t>
            </a:r>
            <a:endParaRPr lang="en-MY" sz="2400" dirty="0">
              <a:solidFill>
                <a:srgbClr val="0A1F61"/>
              </a:solidFill>
              <a:latin typeface="Tajawal ExtraBold" panose="00000800000000000000" pitchFamily="2" charset="-78"/>
              <a:cs typeface="Tajawal ExtraBold" panose="00000800000000000000" pitchFamily="2" charset="-78"/>
            </a:endParaRPr>
          </a:p>
          <a:p>
            <a:pPr marL="285750" indent="-28575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Import asynchronous </a:t>
            </a:r>
            <a:r>
              <a:rPr lang="en-US" sz="2400" b="1" dirty="0">
                <a:solidFill>
                  <a:srgbClr val="0A1F61"/>
                </a:solidFill>
                <a:latin typeface="Tajawal ExtraBold" panose="00000800000000000000" pitchFamily="2" charset="-78"/>
                <a:cs typeface="Tajawal ExtraBold" panose="00000800000000000000" pitchFamily="2" charset="-78"/>
              </a:rPr>
              <a:t>functions</a:t>
            </a:r>
          </a:p>
          <a:p>
            <a:pPr lvl="3" algn="just"/>
            <a:r>
              <a:rPr lang="en-US" sz="2400" dirty="0">
                <a:solidFill>
                  <a:srgbClr val="0A1F61"/>
                </a:solidFill>
                <a:latin typeface="Tajawal ExtraBold" panose="00000800000000000000" pitchFamily="2" charset="-78"/>
                <a:cs typeface="Tajawal ExtraBold" panose="00000800000000000000" pitchFamily="2" charset="-78"/>
              </a:rPr>
              <a:t>from </a:t>
            </a:r>
            <a:r>
              <a:rPr lang="en-US" sz="2400" dirty="0" err="1">
                <a:solidFill>
                  <a:srgbClr val="0A1F61"/>
                </a:solidFill>
                <a:latin typeface="Tajawal ExtraBold" panose="00000800000000000000" pitchFamily="2" charset="-78"/>
                <a:cs typeface="Tajawal ExtraBold" panose="00000800000000000000" pitchFamily="2" charset="-78"/>
              </a:rPr>
              <a:t>icmplib</a:t>
            </a:r>
            <a:r>
              <a:rPr lang="en-US" sz="2400" dirty="0">
                <a:solidFill>
                  <a:srgbClr val="0A1F61"/>
                </a:solidFill>
                <a:latin typeface="Tajawal ExtraBold" panose="00000800000000000000" pitchFamily="2" charset="-78"/>
                <a:cs typeface="Tajawal ExtraBold" panose="00000800000000000000" pitchFamily="2" charset="-78"/>
              </a:rPr>
              <a:t> import </a:t>
            </a:r>
            <a:r>
              <a:rPr lang="en-US" sz="2400" dirty="0" err="1">
                <a:solidFill>
                  <a:srgbClr val="0A1F61"/>
                </a:solidFill>
                <a:latin typeface="Tajawal ExtraBold" panose="00000800000000000000" pitchFamily="2" charset="-78"/>
                <a:cs typeface="Tajawal ExtraBold" panose="00000800000000000000" pitchFamily="2" charset="-78"/>
              </a:rPr>
              <a:t>async_ping</a:t>
            </a:r>
            <a:r>
              <a:rPr lang="en-US" sz="2400" dirty="0">
                <a:solidFill>
                  <a:srgbClr val="0A1F61"/>
                </a:solidFill>
                <a:latin typeface="Tajawal ExtraBold" panose="00000800000000000000" pitchFamily="2" charset="-78"/>
                <a:cs typeface="Tajawal ExtraBold" panose="00000800000000000000" pitchFamily="2" charset="-78"/>
              </a:rPr>
              <a:t>, </a:t>
            </a:r>
            <a:r>
              <a:rPr lang="en-US" sz="2400" dirty="0" err="1">
                <a:solidFill>
                  <a:srgbClr val="0A1F61"/>
                </a:solidFill>
                <a:latin typeface="Tajawal ExtraBold" panose="00000800000000000000" pitchFamily="2" charset="-78"/>
                <a:cs typeface="Tajawal ExtraBold" panose="00000800000000000000" pitchFamily="2" charset="-78"/>
              </a:rPr>
              <a:t>async_multiping</a:t>
            </a:r>
            <a:r>
              <a:rPr lang="en-US" sz="2400" dirty="0">
                <a:solidFill>
                  <a:srgbClr val="0A1F61"/>
                </a:solidFill>
                <a:latin typeface="Tajawal ExtraBold" panose="00000800000000000000" pitchFamily="2" charset="-78"/>
                <a:cs typeface="Tajawal ExtraBold" panose="00000800000000000000" pitchFamily="2" charset="-78"/>
              </a:rPr>
              <a:t>, </a:t>
            </a:r>
            <a:r>
              <a:rPr lang="en-US" sz="2400" dirty="0" err="1" smtClean="0">
                <a:solidFill>
                  <a:srgbClr val="0A1F61"/>
                </a:solidFill>
                <a:latin typeface="Tajawal ExtraBold" panose="00000800000000000000" pitchFamily="2" charset="-78"/>
                <a:cs typeface="Tajawal ExtraBold" panose="00000800000000000000" pitchFamily="2" charset="-78"/>
              </a:rPr>
              <a:t>async_resolve</a:t>
            </a:r>
            <a:endParaRPr lang="en-MY" sz="2400" dirty="0">
              <a:solidFill>
                <a:srgbClr val="0A1F61"/>
              </a:solidFill>
              <a:latin typeface="Tajawal ExtraBold" panose="00000800000000000000" pitchFamily="2" charset="-78"/>
              <a:cs typeface="Tajawal ExtraBold" panose="00000800000000000000" pitchFamily="2" charset="-78"/>
            </a:endParaRPr>
          </a:p>
          <a:p>
            <a:pPr marL="285750" indent="-28575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Import sockets (advanced)</a:t>
            </a:r>
          </a:p>
          <a:p>
            <a:pPr lvl="3" algn="just"/>
            <a:r>
              <a:rPr lang="en-US" sz="2400" dirty="0">
                <a:solidFill>
                  <a:srgbClr val="0A1F61"/>
                </a:solidFill>
                <a:latin typeface="Tajawal ExtraBold" panose="00000800000000000000" pitchFamily="2" charset="-78"/>
                <a:cs typeface="Tajawal ExtraBold" panose="00000800000000000000" pitchFamily="2" charset="-78"/>
              </a:rPr>
              <a:t>from </a:t>
            </a:r>
            <a:r>
              <a:rPr lang="en-US" sz="2400" dirty="0" err="1">
                <a:solidFill>
                  <a:srgbClr val="0A1F61"/>
                </a:solidFill>
                <a:latin typeface="Tajawal ExtraBold" panose="00000800000000000000" pitchFamily="2" charset="-78"/>
                <a:cs typeface="Tajawal ExtraBold" panose="00000800000000000000" pitchFamily="2" charset="-78"/>
              </a:rPr>
              <a:t>icmplib</a:t>
            </a:r>
            <a:r>
              <a:rPr lang="en-US" sz="2400" dirty="0">
                <a:solidFill>
                  <a:srgbClr val="0A1F61"/>
                </a:solidFill>
                <a:latin typeface="Tajawal ExtraBold" panose="00000800000000000000" pitchFamily="2" charset="-78"/>
                <a:cs typeface="Tajawal ExtraBold" panose="00000800000000000000" pitchFamily="2" charset="-78"/>
              </a:rPr>
              <a:t> import ICMPv4Socket, ICMPv6Socket, </a:t>
            </a:r>
            <a:r>
              <a:rPr lang="en-US" sz="2400" dirty="0" err="1">
                <a:solidFill>
                  <a:srgbClr val="0A1F61"/>
                </a:solidFill>
                <a:latin typeface="Tajawal ExtraBold" panose="00000800000000000000" pitchFamily="2" charset="-78"/>
                <a:cs typeface="Tajawal ExtraBold" panose="00000800000000000000" pitchFamily="2" charset="-78"/>
              </a:rPr>
              <a:t>AsyncSocket</a:t>
            </a:r>
            <a:r>
              <a:rPr lang="en-US" sz="2400" dirty="0">
                <a:solidFill>
                  <a:srgbClr val="0A1F61"/>
                </a:solidFill>
                <a:latin typeface="Tajawal ExtraBold" panose="00000800000000000000" pitchFamily="2" charset="-78"/>
                <a:cs typeface="Tajawal ExtraBold" panose="00000800000000000000" pitchFamily="2" charset="-78"/>
              </a:rPr>
              <a:t>, </a:t>
            </a:r>
            <a:r>
              <a:rPr lang="en-US" sz="2400" dirty="0" err="1">
                <a:solidFill>
                  <a:srgbClr val="0A1F61"/>
                </a:solidFill>
                <a:latin typeface="Tajawal ExtraBold" panose="00000800000000000000" pitchFamily="2" charset="-78"/>
                <a:cs typeface="Tajawal ExtraBold" panose="00000800000000000000" pitchFamily="2" charset="-78"/>
              </a:rPr>
              <a:t>ICMPRequest</a:t>
            </a:r>
            <a:r>
              <a:rPr lang="en-US" sz="2400" dirty="0">
                <a:solidFill>
                  <a:srgbClr val="0A1F61"/>
                </a:solidFill>
                <a:latin typeface="Tajawal ExtraBold" panose="00000800000000000000" pitchFamily="2" charset="-78"/>
                <a:cs typeface="Tajawal ExtraBold" panose="00000800000000000000" pitchFamily="2" charset="-78"/>
              </a:rPr>
              <a:t>, </a:t>
            </a:r>
            <a:r>
              <a:rPr lang="en-US" sz="2400" dirty="0" err="1">
                <a:solidFill>
                  <a:srgbClr val="0A1F61"/>
                </a:solidFill>
                <a:latin typeface="Tajawal ExtraBold" panose="00000800000000000000" pitchFamily="2" charset="-78"/>
                <a:cs typeface="Tajawal ExtraBold" panose="00000800000000000000" pitchFamily="2" charset="-78"/>
              </a:rPr>
              <a:t>ICMPReply</a:t>
            </a:r>
            <a:endParaRPr lang="en-US" sz="2400" dirty="0">
              <a:solidFill>
                <a:srgbClr val="0A1F61"/>
              </a:solidFill>
              <a:latin typeface="Tajawal ExtraBold" panose="00000800000000000000" pitchFamily="2" charset="-78"/>
              <a:cs typeface="Tajawal ExtraBold" panose="00000800000000000000" pitchFamily="2" charset="-78"/>
            </a:endParaRPr>
          </a:p>
          <a:p>
            <a:pPr marL="285750" indent="-28575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Import exceptions</a:t>
            </a:r>
          </a:p>
          <a:p>
            <a:pPr lvl="3" algn="just"/>
            <a:r>
              <a:rPr lang="en-US" sz="2400" dirty="0">
                <a:solidFill>
                  <a:srgbClr val="0A1F61"/>
                </a:solidFill>
                <a:latin typeface="Tajawal ExtraBold" panose="00000800000000000000" pitchFamily="2" charset="-78"/>
                <a:cs typeface="Tajawal ExtraBold" panose="00000800000000000000" pitchFamily="2" charset="-78"/>
              </a:rPr>
              <a:t>from </a:t>
            </a:r>
            <a:r>
              <a:rPr lang="en-US" sz="2400" dirty="0" err="1">
                <a:solidFill>
                  <a:srgbClr val="0A1F61"/>
                </a:solidFill>
                <a:latin typeface="Tajawal ExtraBold" panose="00000800000000000000" pitchFamily="2" charset="-78"/>
                <a:cs typeface="Tajawal ExtraBold" panose="00000800000000000000" pitchFamily="2" charset="-78"/>
              </a:rPr>
              <a:t>icmplib</a:t>
            </a:r>
            <a:r>
              <a:rPr lang="en-US" sz="2400" dirty="0">
                <a:solidFill>
                  <a:srgbClr val="0A1F61"/>
                </a:solidFill>
                <a:latin typeface="Tajawal ExtraBold" panose="00000800000000000000" pitchFamily="2" charset="-78"/>
                <a:cs typeface="Tajawal ExtraBold" panose="00000800000000000000" pitchFamily="2" charset="-78"/>
              </a:rPr>
              <a:t> import </a:t>
            </a:r>
            <a:r>
              <a:rPr lang="en-US" sz="2400" dirty="0" err="1">
                <a:solidFill>
                  <a:srgbClr val="0A1F61"/>
                </a:solidFill>
                <a:latin typeface="Tajawal ExtraBold" panose="00000800000000000000" pitchFamily="2" charset="-78"/>
                <a:cs typeface="Tajawal ExtraBold" panose="00000800000000000000" pitchFamily="2" charset="-78"/>
              </a:rPr>
              <a:t>ICMPLibError</a:t>
            </a:r>
            <a:r>
              <a:rPr lang="en-US" sz="2400" dirty="0">
                <a:solidFill>
                  <a:srgbClr val="0A1F61"/>
                </a:solidFill>
                <a:latin typeface="Tajawal ExtraBold" panose="00000800000000000000" pitchFamily="2" charset="-78"/>
                <a:cs typeface="Tajawal ExtraBold" panose="00000800000000000000" pitchFamily="2" charset="-78"/>
              </a:rPr>
              <a:t>, </a:t>
            </a:r>
            <a:r>
              <a:rPr lang="en-US" sz="2400" dirty="0" err="1">
                <a:solidFill>
                  <a:srgbClr val="0A1F61"/>
                </a:solidFill>
                <a:latin typeface="Tajawal ExtraBold" panose="00000800000000000000" pitchFamily="2" charset="-78"/>
                <a:cs typeface="Tajawal ExtraBold" panose="00000800000000000000" pitchFamily="2" charset="-78"/>
              </a:rPr>
              <a:t>NameLookupError</a:t>
            </a:r>
            <a:r>
              <a:rPr lang="en-US" sz="2400" dirty="0">
                <a:solidFill>
                  <a:srgbClr val="0A1F61"/>
                </a:solidFill>
                <a:latin typeface="Tajawal ExtraBold" panose="00000800000000000000" pitchFamily="2" charset="-78"/>
                <a:cs typeface="Tajawal ExtraBold" panose="00000800000000000000" pitchFamily="2" charset="-78"/>
              </a:rPr>
              <a:t>, </a:t>
            </a:r>
            <a:r>
              <a:rPr lang="en-US" sz="2400" dirty="0" err="1">
                <a:solidFill>
                  <a:srgbClr val="0A1F61"/>
                </a:solidFill>
                <a:latin typeface="Tajawal ExtraBold" panose="00000800000000000000" pitchFamily="2" charset="-78"/>
                <a:cs typeface="Tajawal ExtraBold" panose="00000800000000000000" pitchFamily="2" charset="-78"/>
              </a:rPr>
              <a:t>ICMPSocketError</a:t>
            </a:r>
            <a:endParaRPr lang="en-US" sz="2400" dirty="0">
              <a:solidFill>
                <a:srgbClr val="0A1F61"/>
              </a:solidFill>
              <a:latin typeface="Tajawal ExtraBold" panose="00000800000000000000" pitchFamily="2" charset="-78"/>
              <a:cs typeface="Tajawal ExtraBold" panose="00000800000000000000" pitchFamily="2" charset="-78"/>
            </a:endParaRPr>
          </a:p>
          <a:p>
            <a:pPr lvl="3" algn="just"/>
            <a:r>
              <a:rPr lang="en-US" sz="2400" dirty="0">
                <a:solidFill>
                  <a:srgbClr val="0A1F61"/>
                </a:solidFill>
                <a:latin typeface="Tajawal ExtraBold" panose="00000800000000000000" pitchFamily="2" charset="-78"/>
                <a:cs typeface="Tajawal ExtraBold" panose="00000800000000000000" pitchFamily="2" charset="-78"/>
              </a:rPr>
              <a:t>from </a:t>
            </a:r>
            <a:r>
              <a:rPr lang="en-US" sz="2400" dirty="0" err="1">
                <a:solidFill>
                  <a:srgbClr val="0A1F61"/>
                </a:solidFill>
                <a:latin typeface="Tajawal ExtraBold" panose="00000800000000000000" pitchFamily="2" charset="-78"/>
                <a:cs typeface="Tajawal ExtraBold" panose="00000800000000000000" pitchFamily="2" charset="-78"/>
              </a:rPr>
              <a:t>icmplib</a:t>
            </a:r>
            <a:r>
              <a:rPr lang="en-US" sz="2400" dirty="0">
                <a:solidFill>
                  <a:srgbClr val="0A1F61"/>
                </a:solidFill>
                <a:latin typeface="Tajawal ExtraBold" panose="00000800000000000000" pitchFamily="2" charset="-78"/>
                <a:cs typeface="Tajawal ExtraBold" panose="00000800000000000000" pitchFamily="2" charset="-78"/>
              </a:rPr>
              <a:t> import </a:t>
            </a:r>
            <a:r>
              <a:rPr lang="en-US" sz="2400" dirty="0" err="1">
                <a:solidFill>
                  <a:srgbClr val="0A1F61"/>
                </a:solidFill>
                <a:latin typeface="Tajawal ExtraBold" panose="00000800000000000000" pitchFamily="2" charset="-78"/>
                <a:cs typeface="Tajawal ExtraBold" panose="00000800000000000000" pitchFamily="2" charset="-78"/>
              </a:rPr>
              <a:t>SocketAddressError</a:t>
            </a:r>
            <a:r>
              <a:rPr lang="en-US" sz="2400" dirty="0">
                <a:solidFill>
                  <a:srgbClr val="0A1F61"/>
                </a:solidFill>
                <a:latin typeface="Tajawal ExtraBold" panose="00000800000000000000" pitchFamily="2" charset="-78"/>
                <a:cs typeface="Tajawal ExtraBold" panose="00000800000000000000" pitchFamily="2" charset="-78"/>
              </a:rPr>
              <a:t>, </a:t>
            </a:r>
            <a:r>
              <a:rPr lang="en-US" sz="2400" dirty="0" err="1">
                <a:solidFill>
                  <a:srgbClr val="0A1F61"/>
                </a:solidFill>
                <a:latin typeface="Tajawal ExtraBold" panose="00000800000000000000" pitchFamily="2" charset="-78"/>
                <a:cs typeface="Tajawal ExtraBold" panose="00000800000000000000" pitchFamily="2" charset="-78"/>
              </a:rPr>
              <a:t>SocketPermissionError</a:t>
            </a:r>
            <a:endParaRPr lang="en-US" sz="2400" dirty="0">
              <a:solidFill>
                <a:srgbClr val="0A1F61"/>
              </a:solidFill>
              <a:latin typeface="Tajawal ExtraBold" panose="00000800000000000000" pitchFamily="2" charset="-78"/>
              <a:cs typeface="Tajawal ExtraBold" panose="00000800000000000000" pitchFamily="2" charset="-78"/>
            </a:endParaRPr>
          </a:p>
          <a:p>
            <a:pPr lvl="3" algn="just"/>
            <a:r>
              <a:rPr lang="en-US" sz="2400" dirty="0">
                <a:solidFill>
                  <a:srgbClr val="0A1F61"/>
                </a:solidFill>
                <a:latin typeface="Tajawal ExtraBold" panose="00000800000000000000" pitchFamily="2" charset="-78"/>
                <a:cs typeface="Tajawal ExtraBold" panose="00000800000000000000" pitchFamily="2" charset="-78"/>
              </a:rPr>
              <a:t>from </a:t>
            </a:r>
            <a:r>
              <a:rPr lang="en-US" sz="2400" dirty="0" err="1">
                <a:solidFill>
                  <a:srgbClr val="0A1F61"/>
                </a:solidFill>
                <a:latin typeface="Tajawal ExtraBold" panose="00000800000000000000" pitchFamily="2" charset="-78"/>
                <a:cs typeface="Tajawal ExtraBold" panose="00000800000000000000" pitchFamily="2" charset="-78"/>
              </a:rPr>
              <a:t>icmplib</a:t>
            </a:r>
            <a:r>
              <a:rPr lang="en-US" sz="2400" dirty="0">
                <a:solidFill>
                  <a:srgbClr val="0A1F61"/>
                </a:solidFill>
                <a:latin typeface="Tajawal ExtraBold" panose="00000800000000000000" pitchFamily="2" charset="-78"/>
                <a:cs typeface="Tajawal ExtraBold" panose="00000800000000000000" pitchFamily="2" charset="-78"/>
              </a:rPr>
              <a:t> import </a:t>
            </a:r>
            <a:r>
              <a:rPr lang="en-US" sz="2400" dirty="0" err="1">
                <a:solidFill>
                  <a:srgbClr val="0A1F61"/>
                </a:solidFill>
                <a:latin typeface="Tajawal ExtraBold" panose="00000800000000000000" pitchFamily="2" charset="-78"/>
                <a:cs typeface="Tajawal ExtraBold" panose="00000800000000000000" pitchFamily="2" charset="-78"/>
              </a:rPr>
              <a:t>SocketUnavailableError</a:t>
            </a:r>
            <a:r>
              <a:rPr lang="en-US" sz="2400" dirty="0">
                <a:solidFill>
                  <a:srgbClr val="0A1F61"/>
                </a:solidFill>
                <a:latin typeface="Tajawal ExtraBold" panose="00000800000000000000" pitchFamily="2" charset="-78"/>
                <a:cs typeface="Tajawal ExtraBold" panose="00000800000000000000" pitchFamily="2" charset="-78"/>
              </a:rPr>
              <a:t>, </a:t>
            </a:r>
            <a:r>
              <a:rPr lang="en-US" sz="2400" dirty="0" err="1">
                <a:solidFill>
                  <a:srgbClr val="0A1F61"/>
                </a:solidFill>
                <a:latin typeface="Tajawal ExtraBold" panose="00000800000000000000" pitchFamily="2" charset="-78"/>
                <a:cs typeface="Tajawal ExtraBold" panose="00000800000000000000" pitchFamily="2" charset="-78"/>
              </a:rPr>
              <a:t>SocketBroadcastError</a:t>
            </a:r>
            <a:r>
              <a:rPr lang="en-US" sz="2400" dirty="0">
                <a:solidFill>
                  <a:srgbClr val="0A1F61"/>
                </a:solidFill>
                <a:latin typeface="Tajawal ExtraBold" panose="00000800000000000000" pitchFamily="2" charset="-78"/>
                <a:cs typeface="Tajawal ExtraBold" panose="00000800000000000000" pitchFamily="2" charset="-78"/>
              </a:rPr>
              <a:t>, </a:t>
            </a:r>
            <a:r>
              <a:rPr lang="en-US" sz="2400" dirty="0" err="1">
                <a:solidFill>
                  <a:srgbClr val="0A1F61"/>
                </a:solidFill>
                <a:latin typeface="Tajawal ExtraBold" panose="00000800000000000000" pitchFamily="2" charset="-78"/>
                <a:cs typeface="Tajawal ExtraBold" panose="00000800000000000000" pitchFamily="2" charset="-78"/>
              </a:rPr>
              <a:t>TimeoutExceeded</a:t>
            </a:r>
            <a:endParaRPr lang="en-US" sz="2400" dirty="0">
              <a:solidFill>
                <a:srgbClr val="0A1F61"/>
              </a:solidFill>
              <a:latin typeface="Tajawal ExtraBold" panose="00000800000000000000" pitchFamily="2" charset="-78"/>
              <a:cs typeface="Tajawal ExtraBold" panose="00000800000000000000" pitchFamily="2" charset="-78"/>
            </a:endParaRPr>
          </a:p>
          <a:p>
            <a:pPr lvl="3" algn="just"/>
            <a:r>
              <a:rPr lang="en-US" sz="2400" dirty="0">
                <a:solidFill>
                  <a:srgbClr val="0A1F61"/>
                </a:solidFill>
                <a:latin typeface="Tajawal ExtraBold" panose="00000800000000000000" pitchFamily="2" charset="-78"/>
                <a:cs typeface="Tajawal ExtraBold" panose="00000800000000000000" pitchFamily="2" charset="-78"/>
              </a:rPr>
              <a:t>from </a:t>
            </a:r>
            <a:r>
              <a:rPr lang="en-US" sz="2400" dirty="0" err="1">
                <a:solidFill>
                  <a:srgbClr val="0A1F61"/>
                </a:solidFill>
                <a:latin typeface="Tajawal ExtraBold" panose="00000800000000000000" pitchFamily="2" charset="-78"/>
                <a:cs typeface="Tajawal ExtraBold" panose="00000800000000000000" pitchFamily="2" charset="-78"/>
              </a:rPr>
              <a:t>icmplib</a:t>
            </a:r>
            <a:r>
              <a:rPr lang="en-US" sz="2400" dirty="0">
                <a:solidFill>
                  <a:srgbClr val="0A1F61"/>
                </a:solidFill>
                <a:latin typeface="Tajawal ExtraBold" panose="00000800000000000000" pitchFamily="2" charset="-78"/>
                <a:cs typeface="Tajawal ExtraBold" panose="00000800000000000000" pitchFamily="2" charset="-78"/>
              </a:rPr>
              <a:t> import </a:t>
            </a:r>
            <a:r>
              <a:rPr lang="en-US" sz="2400" dirty="0" err="1">
                <a:solidFill>
                  <a:srgbClr val="0A1F61"/>
                </a:solidFill>
                <a:latin typeface="Tajawal ExtraBold" panose="00000800000000000000" pitchFamily="2" charset="-78"/>
                <a:cs typeface="Tajawal ExtraBold" panose="00000800000000000000" pitchFamily="2" charset="-78"/>
              </a:rPr>
              <a:t>ICMPError</a:t>
            </a:r>
            <a:r>
              <a:rPr lang="en-US" sz="2400" dirty="0">
                <a:solidFill>
                  <a:srgbClr val="0A1F61"/>
                </a:solidFill>
                <a:latin typeface="Tajawal ExtraBold" panose="00000800000000000000" pitchFamily="2" charset="-78"/>
                <a:cs typeface="Tajawal ExtraBold" panose="00000800000000000000" pitchFamily="2" charset="-78"/>
              </a:rPr>
              <a:t>, </a:t>
            </a:r>
            <a:r>
              <a:rPr lang="en-US" sz="2400" dirty="0" err="1">
                <a:solidFill>
                  <a:srgbClr val="0A1F61"/>
                </a:solidFill>
                <a:latin typeface="Tajawal ExtraBold" panose="00000800000000000000" pitchFamily="2" charset="-78"/>
                <a:cs typeface="Tajawal ExtraBold" panose="00000800000000000000" pitchFamily="2" charset="-78"/>
              </a:rPr>
              <a:t>DestinationUnreachable</a:t>
            </a:r>
            <a:r>
              <a:rPr lang="en-US" sz="2400" dirty="0">
                <a:solidFill>
                  <a:srgbClr val="0A1F61"/>
                </a:solidFill>
                <a:latin typeface="Tajawal ExtraBold" panose="00000800000000000000" pitchFamily="2" charset="-78"/>
                <a:cs typeface="Tajawal ExtraBold" panose="00000800000000000000" pitchFamily="2" charset="-78"/>
              </a:rPr>
              <a:t>, </a:t>
            </a:r>
            <a:r>
              <a:rPr lang="en-US" sz="2400" dirty="0" err="1">
                <a:solidFill>
                  <a:srgbClr val="0A1F61"/>
                </a:solidFill>
                <a:latin typeface="Tajawal ExtraBold" panose="00000800000000000000" pitchFamily="2" charset="-78"/>
                <a:cs typeface="Tajawal ExtraBold" panose="00000800000000000000" pitchFamily="2" charset="-78"/>
              </a:rPr>
              <a:t>TimeExceeded</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34590772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85364" y="588553"/>
            <a:ext cx="6188823" cy="646331"/>
          </a:xfrm>
          <a:prstGeom prst="rect">
            <a:avLst/>
          </a:prstGeom>
          <a:noFill/>
        </p:spPr>
        <p:txBody>
          <a:bodyPr wrap="square" rtlCol="0">
            <a:spAutoFit/>
          </a:bodyPr>
          <a:lstStyle/>
          <a:p>
            <a:pPr algn="ctr"/>
            <a:r>
              <a:rPr lang="en-MY" sz="3600" dirty="0" smtClean="0">
                <a:solidFill>
                  <a:schemeClr val="bg1"/>
                </a:solidFill>
                <a:latin typeface="Tajawal Medium" panose="00000600000000000000" pitchFamily="2" charset="-78"/>
                <a:cs typeface="Tajawal Medium" panose="00000600000000000000" pitchFamily="2" charset="-78"/>
              </a:rPr>
              <a:t>ICMP </a:t>
            </a:r>
            <a:r>
              <a:rPr lang="en-US" sz="3600" dirty="0" smtClean="0">
                <a:solidFill>
                  <a:schemeClr val="bg1"/>
                </a:solidFill>
                <a:latin typeface="Tajawal Medium" panose="00000600000000000000" pitchFamily="2" charset="-78"/>
                <a:cs typeface="Tajawal Medium" panose="00000600000000000000" pitchFamily="2" charset="-78"/>
              </a:rPr>
              <a:t>Functions</a:t>
            </a:r>
            <a:r>
              <a:rPr lang="en-US" sz="3600" b="1" dirty="0" smtClean="0"/>
              <a:t> </a:t>
            </a:r>
            <a:r>
              <a:rPr lang="en-US" sz="3600" dirty="0">
                <a:solidFill>
                  <a:schemeClr val="bg1"/>
                </a:solidFill>
                <a:latin typeface="Tajawal Medium" panose="00000600000000000000" pitchFamily="2" charset="-78"/>
                <a:cs typeface="Tajawal Medium" panose="00000600000000000000" pitchFamily="2" charset="-78"/>
              </a:rPr>
              <a:t>in Python</a:t>
            </a:r>
            <a:r>
              <a:rPr lang="en-MY" sz="3600" dirty="0">
                <a:solidFill>
                  <a:schemeClr val="bg1"/>
                </a:solidFill>
                <a:latin typeface="Tajawal Medium" panose="00000600000000000000" pitchFamily="2" charset="-78"/>
                <a:cs typeface="Tajawal Medium" panose="00000600000000000000" pitchFamily="2" charset="-78"/>
              </a:rPr>
              <a:t> </a:t>
            </a:r>
            <a:endParaRPr lang="en-MY"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2</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119325" y="1734296"/>
            <a:ext cx="10512190" cy="3231654"/>
          </a:xfrm>
          <a:prstGeom prst="rect">
            <a:avLst/>
          </a:prstGeom>
          <a:noFill/>
        </p:spPr>
        <p:txBody>
          <a:bodyPr wrap="square" rtlCol="0">
            <a:spAutoFit/>
          </a:bodyPr>
          <a:lstStyle/>
          <a:p>
            <a:pPr lvl="1" algn="just"/>
            <a:endParaRPr lang="en-MY" sz="1200" b="1" dirty="0" smtClean="0">
              <a:solidFill>
                <a:srgbClr val="0A1F61"/>
              </a:solidFill>
              <a:latin typeface="Tajawal ExtraBold" panose="00000800000000000000" pitchFamily="2" charset="-78"/>
              <a:cs typeface="Tajawal ExtraBold" panose="00000800000000000000" pitchFamily="2" charset="-78"/>
            </a:endParaRPr>
          </a:p>
          <a:p>
            <a:pPr marL="1714500" lvl="3" indent="-342900" algn="just">
              <a:buFont typeface="+mj-lt"/>
              <a:buAutoNum type="arabicPeriod"/>
            </a:pPr>
            <a:r>
              <a:rPr lang="en-MY" sz="3200" dirty="0" smtClean="0">
                <a:solidFill>
                  <a:srgbClr val="0A1F61"/>
                </a:solidFill>
                <a:latin typeface="Tajawal ExtraBold" panose="00000800000000000000" pitchFamily="2" charset="-78"/>
                <a:cs typeface="Tajawal ExtraBold" panose="00000800000000000000" pitchFamily="2" charset="-78"/>
              </a:rPr>
              <a:t>Ping </a:t>
            </a:r>
          </a:p>
          <a:p>
            <a:pPr marL="1714500" lvl="3" indent="-342900" algn="just">
              <a:buFont typeface="+mj-lt"/>
              <a:buAutoNum type="arabicPeriod"/>
            </a:pPr>
            <a:r>
              <a:rPr lang="en-MY" sz="3200" dirty="0" smtClean="0">
                <a:solidFill>
                  <a:srgbClr val="0A1F61"/>
                </a:solidFill>
                <a:latin typeface="Tajawal ExtraBold" panose="00000800000000000000" pitchFamily="2" charset="-78"/>
                <a:cs typeface="Tajawal ExtraBold" panose="00000800000000000000" pitchFamily="2" charset="-78"/>
              </a:rPr>
              <a:t>Broadcast Ping</a:t>
            </a:r>
          </a:p>
          <a:p>
            <a:pPr marL="1714500" lvl="3" indent="-342900" algn="just">
              <a:buFont typeface="+mj-lt"/>
              <a:buAutoNum type="arabicPeriod"/>
            </a:pPr>
            <a:r>
              <a:rPr lang="en-MY" sz="3200" dirty="0" smtClean="0">
                <a:solidFill>
                  <a:srgbClr val="0A1F61"/>
                </a:solidFill>
                <a:latin typeface="Tajawal ExtraBold" panose="00000800000000000000" pitchFamily="2" charset="-78"/>
                <a:cs typeface="Tajawal ExtraBold" panose="00000800000000000000" pitchFamily="2" charset="-78"/>
              </a:rPr>
              <a:t>Multi-Ping</a:t>
            </a:r>
          </a:p>
          <a:p>
            <a:pPr marL="1714500" lvl="3" indent="-342900" algn="just">
              <a:buFont typeface="+mj-lt"/>
              <a:buAutoNum type="arabicPeriod"/>
            </a:pPr>
            <a:r>
              <a:rPr lang="en-US" sz="3200" dirty="0" smtClean="0">
                <a:solidFill>
                  <a:srgbClr val="0A1F61"/>
                </a:solidFill>
                <a:latin typeface="Tajawal ExtraBold" panose="00000800000000000000" pitchFamily="2" charset="-78"/>
                <a:cs typeface="Tajawal ExtraBold" panose="00000800000000000000" pitchFamily="2" charset="-78"/>
              </a:rPr>
              <a:t>Traceroute</a:t>
            </a:r>
          </a:p>
          <a:p>
            <a:pPr marL="1714500" lvl="3" indent="-342900" algn="just">
              <a:buFont typeface="+mj-lt"/>
              <a:buAutoNum type="arabicPeriod"/>
            </a:pPr>
            <a:r>
              <a:rPr lang="en-US" sz="3200" dirty="0" smtClean="0">
                <a:solidFill>
                  <a:srgbClr val="0A1F61"/>
                </a:solidFill>
                <a:latin typeface="Tajawal ExtraBold" panose="00000800000000000000" pitchFamily="2" charset="-78"/>
                <a:cs typeface="Tajawal ExtraBold" panose="00000800000000000000" pitchFamily="2" charset="-78"/>
              </a:rPr>
              <a:t>Verbose Ping</a:t>
            </a:r>
          </a:p>
          <a:p>
            <a:pPr marL="1714500" lvl="3" indent="-342900" algn="just">
              <a:buFont typeface="+mj-lt"/>
              <a:buAutoNum type="arabicPeriod"/>
            </a:pPr>
            <a:r>
              <a:rPr lang="en-US" sz="3200" dirty="0" smtClean="0">
                <a:solidFill>
                  <a:srgbClr val="0A1F61"/>
                </a:solidFill>
                <a:latin typeface="Tajawal ExtraBold" panose="00000800000000000000" pitchFamily="2" charset="-78"/>
                <a:cs typeface="Tajawal ExtraBold" panose="00000800000000000000" pitchFamily="2" charset="-78"/>
              </a:rPr>
              <a:t>Verbose traceroute</a:t>
            </a: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38</a:t>
            </a:fld>
            <a:endParaRPr lang="en-US" dirty="0"/>
          </a:p>
        </p:txBody>
      </p:sp>
    </p:spTree>
    <p:extLst>
      <p:ext uri="{BB962C8B-B14F-4D97-AF65-F5344CB8AC3E}">
        <p14:creationId xmlns:p14="http://schemas.microsoft.com/office/powerpoint/2010/main" val="382590205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17506</TotalTime>
  <Words>1999</Words>
  <Application>Microsoft Office PowerPoint</Application>
  <PresentationFormat>Custom</PresentationFormat>
  <Paragraphs>285</Paragraphs>
  <Slides>38</Slides>
  <Notes>0</Notes>
  <HiddenSlides>0</HiddenSlides>
  <MMClips>0</MMClips>
  <ScaleCrop>false</ScaleCrop>
  <HeadingPairs>
    <vt:vector size="4" baseType="variant">
      <vt:variant>
        <vt:lpstr>Theme</vt:lpstr>
      </vt:variant>
      <vt:variant>
        <vt:i4>2</vt:i4>
      </vt:variant>
      <vt:variant>
        <vt:lpstr>Slide Titles</vt:lpstr>
      </vt:variant>
      <vt:variant>
        <vt:i4>38</vt:i4>
      </vt:variant>
    </vt:vector>
  </HeadingPairs>
  <TitlesOfParts>
    <vt:vector size="40" baseType="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Mizher</cp:lastModifiedBy>
  <cp:revision>657</cp:revision>
  <dcterms:created xsi:type="dcterms:W3CDTF">2021-08-03T13:03:26Z</dcterms:created>
  <dcterms:modified xsi:type="dcterms:W3CDTF">2022-05-09T06:26:06Z</dcterms:modified>
</cp:coreProperties>
</file>