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303" r:id="rId5"/>
    <p:sldId id="313" r:id="rId6"/>
    <p:sldId id="594" r:id="rId7"/>
    <p:sldId id="676" r:id="rId8"/>
    <p:sldId id="645" r:id="rId9"/>
    <p:sldId id="646" r:id="rId10"/>
    <p:sldId id="647" r:id="rId11"/>
    <p:sldId id="648" r:id="rId12"/>
    <p:sldId id="649" r:id="rId13"/>
    <p:sldId id="650" r:id="rId14"/>
    <p:sldId id="651" r:id="rId15"/>
    <p:sldId id="652" r:id="rId16"/>
    <p:sldId id="653" r:id="rId17"/>
    <p:sldId id="654" r:id="rId18"/>
    <p:sldId id="655" r:id="rId19"/>
    <p:sldId id="656" r:id="rId20"/>
    <p:sldId id="657" r:id="rId21"/>
    <p:sldId id="658" r:id="rId22"/>
    <p:sldId id="659" r:id="rId23"/>
    <p:sldId id="623" r:id="rId24"/>
    <p:sldId id="643" r:id="rId25"/>
    <p:sldId id="644" r:id="rId26"/>
    <p:sldId id="660" r:id="rId27"/>
    <p:sldId id="661" r:id="rId28"/>
    <p:sldId id="662" r:id="rId29"/>
    <p:sldId id="663" r:id="rId30"/>
    <p:sldId id="664" r:id="rId31"/>
    <p:sldId id="665" r:id="rId32"/>
    <p:sldId id="666" r:id="rId33"/>
    <p:sldId id="667" r:id="rId34"/>
    <p:sldId id="669" r:id="rId35"/>
    <p:sldId id="670" r:id="rId36"/>
    <p:sldId id="672" r:id="rId37"/>
    <p:sldId id="673" r:id="rId38"/>
    <p:sldId id="674" r:id="rId39"/>
    <p:sldId id="497" r:id="rId40"/>
    <p:sldId id="580" r:id="rId41"/>
    <p:sldId id="675" r:id="rId42"/>
    <p:sldId id="584" r:id="rId43"/>
    <p:sldId id="55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13"/>
            <p14:sldId id="594"/>
            <p14:sldId id="676"/>
            <p14:sldId id="645"/>
            <p14:sldId id="646"/>
            <p14:sldId id="647"/>
            <p14:sldId id="648"/>
            <p14:sldId id="649"/>
            <p14:sldId id="650"/>
            <p14:sldId id="651"/>
            <p14:sldId id="652"/>
            <p14:sldId id="653"/>
            <p14:sldId id="654"/>
            <p14:sldId id="655"/>
            <p14:sldId id="656"/>
            <p14:sldId id="657"/>
            <p14:sldId id="658"/>
            <p14:sldId id="659"/>
            <p14:sldId id="623"/>
            <p14:sldId id="643"/>
            <p14:sldId id="644"/>
            <p14:sldId id="660"/>
            <p14:sldId id="661"/>
            <p14:sldId id="662"/>
            <p14:sldId id="663"/>
            <p14:sldId id="664"/>
            <p14:sldId id="665"/>
            <p14:sldId id="666"/>
            <p14:sldId id="667"/>
            <p14:sldId id="669"/>
            <p14:sldId id="670"/>
            <p14:sldId id="672"/>
            <p14:sldId id="673"/>
            <p14:sldId id="674"/>
            <p14:sldId id="497"/>
            <p14:sldId id="580"/>
            <p14:sldId id="675"/>
            <p14:sldId id="584"/>
            <p14:sldId id="552"/>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2D3956"/>
    <a:srgbClr val="FFD200"/>
    <a:srgbClr val="FAC748"/>
    <a:srgbClr val="00AEEF"/>
    <a:srgbClr val="F58221"/>
    <a:srgbClr val="000000"/>
    <a:srgbClr val="669BBC"/>
    <a:srgbClr val="8E5A6D"/>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47" autoAdjust="0"/>
    <p:restoredTop sz="93738" autoAdjust="0"/>
  </p:normalViewPr>
  <p:slideViewPr>
    <p:cSldViewPr snapToGrid="0">
      <p:cViewPr varScale="1">
        <p:scale>
          <a:sx n="65" d="100"/>
          <a:sy n="65" d="100"/>
        </p:scale>
        <p:origin x="828"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967343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023627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hyperlink" Target="https://datacatalogs.org/"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1.tmp"/><Relationship Id="rId2" Type="http://schemas.openxmlformats.org/officeDocument/2006/relationships/hyperlink" Target="https://open.data.gov.sa/ar/home"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tmp"/><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data.imf.org/" TargetMode="External"/><Relationship Id="rId2" Type="http://schemas.openxmlformats.org/officeDocument/2006/relationships/hyperlink" Target="https://data.worldbank.org/" TargetMode="External"/><Relationship Id="rId1" Type="http://schemas.openxmlformats.org/officeDocument/2006/relationships/slideLayout" Target="../slideLayouts/slideLayout4.xml"/><Relationship Id="rId5" Type="http://schemas.openxmlformats.org/officeDocument/2006/relationships/hyperlink" Target="http://www.who.int/" TargetMode="External"/><Relationship Id="rId4" Type="http://schemas.openxmlformats.org/officeDocument/2006/relationships/hyperlink" Target="http://www.oecd.org/"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fao.org/" TargetMode="External"/><Relationship Id="rId2" Type="http://schemas.openxmlformats.org/officeDocument/2006/relationships/hyperlink" Target="http://www.undp.org/" TargetMode="External"/><Relationship Id="rId1" Type="http://schemas.openxmlformats.org/officeDocument/2006/relationships/slideLayout" Target="../slideLayouts/slideLayout4.xml"/><Relationship Id="rId5" Type="http://schemas.openxmlformats.org/officeDocument/2006/relationships/hyperlink" Target="http://www.iea.org/" TargetMode="External"/><Relationship Id="rId4" Type="http://schemas.openxmlformats.org/officeDocument/2006/relationships/hyperlink" Target="http://www.ebrd.co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wfp.org/" TargetMode="External"/><Relationship Id="rId2" Type="http://schemas.openxmlformats.org/officeDocument/2006/relationships/hyperlink" Target="http://www.wto.org/" TargetMode="External"/><Relationship Id="rId1" Type="http://schemas.openxmlformats.org/officeDocument/2006/relationships/slideLayout" Target="../slideLayouts/slideLayout4.xml"/><Relationship Id="rId6" Type="http://schemas.openxmlformats.org/officeDocument/2006/relationships/hyperlink" Target="https://www.unwomen.org/" TargetMode="External"/><Relationship Id="rId5" Type="http://schemas.openxmlformats.org/officeDocument/2006/relationships/hyperlink" Target="https://www.ilo.org/" TargetMode="External"/><Relationship Id="rId4" Type="http://schemas.openxmlformats.org/officeDocument/2006/relationships/hyperlink" Target="http://www.unicef.org/"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image" Target="../media/image26.tmp"/><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hyperlink" Target="https://www.masrawy.com/news/news_various/details/2023/2/13/2370113/%D8%A7%D9"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hyperlink" Target="https://www.almasryalyoum.com/news/details/3227629"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5.tmp"/><Relationship Id="rId2" Type="http://schemas.openxmlformats.org/officeDocument/2006/relationships/hyperlink" Target="https://www.masrawy.com/CrossMedia/DamgOnPaper/?fbclid=IwZXh0bgNhZW0CMTEAAR1it3SXq1hmts94Jdsnlvuh4TL0Wb0IJb-brYZBQIf0tSY"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6.tmp"/><Relationship Id="rId2" Type="http://schemas.openxmlformats.org/officeDocument/2006/relationships/hyperlink" Target="https://www.masrawy.com/crossmedia/family-gaza/index.html"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14.xml"/><Relationship Id="rId5" Type="http://schemas.openxmlformats.org/officeDocument/2006/relationships/image" Target="../media/image40.png"/><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92367" y="1788100"/>
            <a:ext cx="4464935" cy="830997"/>
          </a:xfrm>
          <a:prstGeom prst="rect">
            <a:avLst/>
          </a:prstGeom>
          <a:noFill/>
        </p:spPr>
        <p:txBody>
          <a:bodyPr wrap="square" rtlCol="0">
            <a:spAutoFit/>
          </a:bodyPr>
          <a:lstStyle/>
          <a:p>
            <a:pPr algn="ctr"/>
            <a:r>
              <a:rPr lang="ar-EG" sz="4800" b="1">
                <a:solidFill>
                  <a:srgbClr val="00B0F0"/>
                </a:solidFill>
                <a:latin typeface="Simplified Arabic" panose="02020603050405020304" pitchFamily="18" charset="-78"/>
                <a:cs typeface="Simplified Arabic" panose="02020603050405020304" pitchFamily="18" charset="-78"/>
              </a:rPr>
              <a:t>صحافة البيانات</a:t>
            </a:r>
            <a:endParaRPr lang="en-US" sz="4800" b="1" dirty="0">
              <a:solidFill>
                <a:srgbClr val="00B0F0"/>
              </a:solidFill>
              <a:latin typeface="Simplified Arabic" panose="02020603050405020304" pitchFamily="18" charset="-78"/>
              <a:cs typeface="Simplified Arabic" panose="02020603050405020304" pitchFamily="18" charset="-78"/>
            </a:endParaRPr>
          </a:p>
        </p:txBody>
      </p:sp>
      <p:sp>
        <p:nvSpPr>
          <p:cNvPr id="12" name="TextBox 11"/>
          <p:cNvSpPr txBox="1"/>
          <p:nvPr/>
        </p:nvSpPr>
        <p:spPr>
          <a:xfrm>
            <a:off x="-764433" y="5766293"/>
            <a:ext cx="3916040" cy="1077218"/>
          </a:xfrm>
          <a:prstGeom prst="rect">
            <a:avLst/>
          </a:prstGeom>
          <a:noFill/>
        </p:spPr>
        <p:txBody>
          <a:bodyPr wrap="square" rtlCol="0">
            <a:spAutoFit/>
          </a:bodyPr>
          <a:lstStyle/>
          <a:p>
            <a:pPr algn="ctr"/>
            <a:r>
              <a:rPr lang="ar-EG" sz="3200" b="1">
                <a:solidFill>
                  <a:srgbClr val="00B0F0"/>
                </a:solidFill>
                <a:latin typeface="Simplified Arabic" panose="02020603050405020304" pitchFamily="18" charset="-78"/>
                <a:cs typeface="Simplified Arabic" panose="02020603050405020304" pitchFamily="18" charset="-78"/>
              </a:rPr>
              <a:t>إعداد</a:t>
            </a:r>
          </a:p>
          <a:p>
            <a:pPr algn="ctr"/>
            <a:r>
              <a:rPr lang="ar-EG" sz="3200" b="1">
                <a:solidFill>
                  <a:srgbClr val="00B0F0"/>
                </a:solidFill>
                <a:latin typeface="Simplified Arabic" panose="02020603050405020304" pitchFamily="18" charset="-78"/>
                <a:cs typeface="Simplified Arabic" panose="02020603050405020304" pitchFamily="18" charset="-78"/>
              </a:rPr>
              <a:t>د/ نهلة صلاح</a:t>
            </a:r>
            <a:endParaRPr lang="en-US" sz="3200" b="1" dirty="0">
              <a:solidFill>
                <a:srgbClr val="00B0F0"/>
              </a:solidFill>
              <a:latin typeface="Simplified Arabic" panose="02020603050405020304" pitchFamily="18" charset="-78"/>
              <a:cs typeface="Simplified Arabic" panose="02020603050405020304" pitchFamily="18" charset="-78"/>
            </a:endParaRPr>
          </a:p>
        </p:txBody>
      </p:sp>
      <p:sp>
        <p:nvSpPr>
          <p:cNvPr id="11" name="TextBox 45"/>
          <p:cNvSpPr txBox="1"/>
          <p:nvPr/>
        </p:nvSpPr>
        <p:spPr>
          <a:xfrm>
            <a:off x="1193587" y="3588796"/>
            <a:ext cx="1893025" cy="523220"/>
          </a:xfrm>
          <a:prstGeom prst="rect">
            <a:avLst/>
          </a:prstGeom>
          <a:noFill/>
        </p:spPr>
        <p:txBody>
          <a:bodyPr wrap="square" rtlCol="0">
            <a:spAutoFit/>
          </a:bodyPr>
          <a:lstStyle/>
          <a:p>
            <a:pPr algn="ctr"/>
            <a:r>
              <a:rPr lang="en-US" sz="2800" b="1">
                <a:latin typeface="Simplified Arabic" panose="02020603050405020304" pitchFamily="18" charset="-78"/>
                <a:cs typeface="Simplified Arabic" panose="02020603050405020304" pitchFamily="18" charset="-78"/>
              </a:rPr>
              <a:t>DGM 231</a:t>
            </a:r>
            <a:endParaRPr lang="en-US" sz="2800" b="1" dirty="0">
              <a:latin typeface="Simplified Arabic" panose="02020603050405020304" pitchFamily="18" charset="-78"/>
              <a:cs typeface="Simplified Arabic" panose="02020603050405020304" pitchFamily="18" charset="-78"/>
            </a:endParaRPr>
          </a:p>
        </p:txBody>
      </p:sp>
      <p:pic>
        <p:nvPicPr>
          <p:cNvPr id="16" name="Graphic 21">
            <a:extLst>
              <a:ext uri="{FF2B5EF4-FFF2-40B4-BE49-F238E27FC236}">
                <a16:creationId xmlns:a16="http://schemas.microsoft.com/office/drawing/2014/main" id="{749C6E8E-D57D-1724-54BC-49687D50DE2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31959" y="2865"/>
            <a:ext cx="2954655" cy="1379622"/>
          </a:xfrm>
          <a:prstGeom prst="rect">
            <a:avLst/>
          </a:prstGeom>
        </p:spPr>
      </p:pic>
      <p:sp>
        <p:nvSpPr>
          <p:cNvPr id="2" name="Oval 17">
            <a:extLst>
              <a:ext uri="{FF2B5EF4-FFF2-40B4-BE49-F238E27FC236}">
                <a16:creationId xmlns:a16="http://schemas.microsoft.com/office/drawing/2014/main" id="{F1A3982C-B8BE-6344-C51F-DBF148E18B86}"/>
              </a:ext>
            </a:extLst>
          </p:cNvPr>
          <p:cNvSpPr/>
          <p:nvPr/>
        </p:nvSpPr>
        <p:spPr>
          <a:xfrm>
            <a:off x="4618674" y="-28934"/>
            <a:ext cx="7234806" cy="668215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13">
            <a:extLst>
              <a:ext uri="{FF2B5EF4-FFF2-40B4-BE49-F238E27FC236}">
                <a16:creationId xmlns:a16="http://schemas.microsoft.com/office/drawing/2014/main" id="{A76BF89C-D5B2-9C93-AF7E-FECE41543A1C}"/>
              </a:ext>
            </a:extLst>
          </p:cNvPr>
          <p:cNvSpPr/>
          <p:nvPr/>
        </p:nvSpPr>
        <p:spPr>
          <a:xfrm>
            <a:off x="5006796" y="8603"/>
            <a:ext cx="6458562" cy="6711088"/>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9CAF0F6-F803-BAD2-CE51-07AC66454239}"/>
              </a:ext>
            </a:extLst>
          </p:cNvPr>
          <p:cNvSpPr txBox="1"/>
          <p:nvPr/>
        </p:nvSpPr>
        <p:spPr>
          <a:xfrm>
            <a:off x="9866671" y="6386051"/>
            <a:ext cx="2374931" cy="400110"/>
          </a:xfrm>
          <a:prstGeom prst="rect">
            <a:avLst/>
          </a:prstGeom>
          <a:noFill/>
        </p:spPr>
        <p:txBody>
          <a:bodyPr wrap="square" rtlCol="0">
            <a:spAutoFit/>
          </a:bodyPr>
          <a:lstStyle/>
          <a:p>
            <a:pPr algn="ctr"/>
            <a:r>
              <a:rPr lang="en-US" sz="2000" b="1" dirty="0"/>
              <a:t>www.midocean.ae</a:t>
            </a:r>
          </a:p>
        </p:txBody>
      </p:sp>
      <p:sp>
        <p:nvSpPr>
          <p:cNvPr id="6" name="Rectangle: Rounded Corners 5"/>
          <p:cNvSpPr/>
          <p:nvPr/>
        </p:nvSpPr>
        <p:spPr>
          <a:xfrm>
            <a:off x="422426" y="2846715"/>
            <a:ext cx="3516608" cy="529167"/>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a:solidFill>
                  <a:schemeClr val="tx1"/>
                </a:solidFill>
                <a:latin typeface="Simplified Arabic" panose="02020603050405020304" pitchFamily="18" charset="-78"/>
                <a:cs typeface="Simplified Arabic" panose="02020603050405020304" pitchFamily="18" charset="-78"/>
              </a:rPr>
              <a:t>المحاضرة الثالثة</a:t>
            </a:r>
          </a:p>
        </p:txBody>
      </p:sp>
      <p:sp>
        <p:nvSpPr>
          <p:cNvPr id="5" name="Rectangle: Rounded Corners 9">
            <a:extLst>
              <a:ext uri="{FF2B5EF4-FFF2-40B4-BE49-F238E27FC236}">
                <a16:creationId xmlns:a16="http://schemas.microsoft.com/office/drawing/2014/main" id="{0762924A-70C5-8157-211C-CAB34D790B6E}"/>
              </a:ext>
            </a:extLst>
          </p:cNvPr>
          <p:cNvSpPr/>
          <p:nvPr/>
        </p:nvSpPr>
        <p:spPr>
          <a:xfrm>
            <a:off x="153739" y="4273374"/>
            <a:ext cx="4464935" cy="1190855"/>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200" b="1">
                <a:solidFill>
                  <a:schemeClr val="tx1"/>
                </a:solidFill>
                <a:latin typeface="Simplified Arabic" panose="02020603050405020304" pitchFamily="18" charset="-78"/>
                <a:cs typeface="Simplified Arabic" panose="02020603050405020304" pitchFamily="18" charset="-78"/>
              </a:rPr>
              <a:t>مصادر البيانات الصحفية وأنواعها</a:t>
            </a:r>
            <a:endParaRPr lang="en-US" sz="3200" b="1" dirty="0">
              <a:solidFill>
                <a:schemeClr val="tx1"/>
              </a:solidFill>
              <a:latin typeface="Simplified Arabic" panose="02020603050405020304" pitchFamily="18" charset="-78"/>
              <a:cs typeface="Simplified Arabic" panose="02020603050405020304" pitchFamily="18" charset="-78"/>
            </a:endParaRPr>
          </a:p>
        </p:txBody>
      </p:sp>
    </p:spTree>
  </p:cSld>
  <p:clrMapOvr>
    <a:masterClrMapping/>
  </p:clrMapOvr>
  <mc:AlternateContent xmlns:mc="http://schemas.openxmlformats.org/markup-compatibility/2006" xmlns:p14="http://schemas.microsoft.com/office/powerpoint/2010/main">
    <mc:Choice Requires="p14">
      <p:transition spd="slow" p14:dur="2000" advTm="49843"/>
    </mc:Choice>
    <mc:Fallback xmlns="">
      <p:transition spd="slow" advTm="4984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80325" y="1799303"/>
            <a:ext cx="7898159" cy="4554067"/>
          </a:xfrm>
          <a:prstGeom prst="rect">
            <a:avLst/>
          </a:prstGeom>
          <a:noFill/>
        </p:spPr>
        <p:txBody>
          <a:bodyPr wrap="square" rtlCol="0">
            <a:spAutoFit/>
          </a:bodyPr>
          <a:lstStyle/>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أولًا: أنواع البيانات. </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ثانيًا:</a:t>
            </a:r>
            <a:r>
              <a:rPr lang="en-US" sz="3600" b="1">
                <a:latin typeface="Simplified Arabic" panose="02020603050405020304" pitchFamily="18" charset="-78"/>
                <a:cs typeface="Simplified Arabic" panose="02020603050405020304" pitchFamily="18" charset="-78"/>
              </a:rPr>
              <a:t> </a:t>
            </a:r>
            <a:r>
              <a:rPr lang="ar-EG" sz="3600" b="1">
                <a:latin typeface="Simplified Arabic" panose="02020603050405020304" pitchFamily="18" charset="-78"/>
                <a:cs typeface="Simplified Arabic" panose="02020603050405020304" pitchFamily="18" charset="-78"/>
              </a:rPr>
              <a:t>مصادرالبيانات الصحفية. </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‏ثالثًا:</a:t>
            </a:r>
            <a:r>
              <a:rPr lang="en-US" sz="3600" b="1">
                <a:latin typeface="Simplified Arabic" panose="02020603050405020304" pitchFamily="18" charset="-78"/>
                <a:cs typeface="Simplified Arabic" panose="02020603050405020304" pitchFamily="18" charset="-78"/>
              </a:rPr>
              <a:t> </a:t>
            </a:r>
            <a:r>
              <a:rPr lang="ar-EG" sz="3600" b="1">
                <a:latin typeface="Simplified Arabic" panose="02020603050405020304" pitchFamily="18" charset="-78"/>
                <a:cs typeface="Simplified Arabic" panose="02020603050405020304" pitchFamily="18" charset="-78"/>
              </a:rPr>
              <a:t>صيغ البيانات.</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رابعًا: إنشاء قواعد البيانات.</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خامسًا:طرق تقديم صحافة</a:t>
            </a:r>
            <a:r>
              <a:rPr lang="en-US" sz="3600" b="1">
                <a:latin typeface="Simplified Arabic" panose="02020603050405020304" pitchFamily="18" charset="-78"/>
                <a:cs typeface="Simplified Arabic" panose="02020603050405020304" pitchFamily="18" charset="-78"/>
              </a:rPr>
              <a:t> </a:t>
            </a:r>
            <a:r>
              <a:rPr lang="ar-EG" sz="3600" b="1">
                <a:latin typeface="Simplified Arabic" panose="02020603050405020304" pitchFamily="18" charset="-78"/>
                <a:cs typeface="Simplified Arabic" panose="02020603050405020304" pitchFamily="18" charset="-78"/>
              </a:rPr>
              <a:t>البيانات في غرف الأخبار.</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سادسًا:</a:t>
            </a:r>
            <a:r>
              <a:rPr lang="en-US" sz="3600" b="1">
                <a:latin typeface="Simplified Arabic" panose="02020603050405020304" pitchFamily="18" charset="-78"/>
                <a:cs typeface="Simplified Arabic" panose="02020603050405020304" pitchFamily="18" charset="-78"/>
              </a:rPr>
              <a:t>5</a:t>
            </a:r>
            <a:r>
              <a:rPr lang="ar-EG" sz="3600" b="1">
                <a:latin typeface="Simplified Arabic" panose="02020603050405020304" pitchFamily="18" charset="-78"/>
                <a:cs typeface="Simplified Arabic" panose="02020603050405020304" pitchFamily="18" charset="-78"/>
              </a:rPr>
              <a:t>أفكار مغلوطة عن صحافة البيانات.</a:t>
            </a:r>
            <a:endParaRPr lang="en-US" sz="3600" b="1">
              <a:latin typeface="Simplified Arabic" panose="02020603050405020304" pitchFamily="18" charset="-78"/>
              <a:cs typeface="Simplified Arabic" panose="02020603050405020304" pitchFamily="18"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1" name="Rectangle: Rounded Corners 33"/>
          <p:cNvSpPr/>
          <p:nvPr/>
        </p:nvSpPr>
        <p:spPr>
          <a:xfrm>
            <a:off x="4827135" y="922108"/>
            <a:ext cx="4681181" cy="724808"/>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4400" b="1">
                <a:solidFill>
                  <a:schemeClr val="bg1"/>
                </a:solidFill>
                <a:latin typeface="Simplified Arabic" panose="02020603050405020304" pitchFamily="18" charset="-78"/>
                <a:cs typeface="Simplified Arabic" panose="02020603050405020304" pitchFamily="18" charset="-78"/>
              </a:rPr>
              <a:t>محاور المحاضرة</a:t>
            </a:r>
            <a:endParaRPr lang="en-US" sz="4400" b="1" dirty="0">
              <a:solidFill>
                <a:schemeClr val="bg1"/>
              </a:solidFill>
              <a:latin typeface="Simplified Arabic" panose="02020603050405020304" pitchFamily="18" charset="-78"/>
              <a:cs typeface="Simplified Arabic" panose="02020603050405020304" pitchFamily="18" charset="-78"/>
            </a:endParaRPr>
          </a:p>
        </p:txBody>
      </p:sp>
    </p:spTree>
  </p:cSld>
  <p:clrMapOvr>
    <a:masterClrMapping/>
  </p:clrMapOvr>
  <mc:AlternateContent xmlns:mc="http://schemas.openxmlformats.org/markup-compatibility/2006" xmlns:p14="http://schemas.microsoft.com/office/powerpoint/2010/main">
    <mc:Choice Requires="p14">
      <p:transition spd="slow" p14:dur="2000" advTm="110304"/>
    </mc:Choice>
    <mc:Fallback xmlns="">
      <p:transition spd="slow" advTm="11030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6000" b="1">
                <a:solidFill>
                  <a:schemeClr val="bg1"/>
                </a:solidFill>
                <a:latin typeface="Simplified Arabic" panose="02020603050405020304" pitchFamily="18" charset="-78"/>
                <a:cs typeface="Simplified Arabic" panose="02020603050405020304" pitchFamily="18" charset="-78"/>
              </a:rPr>
              <a:t>مقدمة</a:t>
            </a:r>
            <a:endParaRPr lang="en-US" sz="6000" b="1" dirty="0">
              <a:solidFill>
                <a:schemeClr val="bg1"/>
              </a:solidFill>
              <a:latin typeface="Simplified Arabic" panose="02020603050405020304" pitchFamily="18" charset="-78"/>
              <a:cs typeface="Simplified Arabic" panose="02020603050405020304" pitchFamily="18" charset="-78"/>
            </a:endParaRPr>
          </a:p>
        </p:txBody>
      </p:sp>
      <p:pic>
        <p:nvPicPr>
          <p:cNvPr id="11" name="Content Placeholder 10">
            <a:extLst>
              <a:ext uri="{FF2B5EF4-FFF2-40B4-BE49-F238E27FC236}">
                <a16:creationId xmlns:a16="http://schemas.microsoft.com/office/drawing/2014/main" id="{C94FB705-422C-6372-A4AA-AC6D33CAE45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0217" y="1520864"/>
            <a:ext cx="5181600" cy="4997923"/>
          </a:xfrm>
        </p:spPr>
      </p:pic>
      <p:sp>
        <p:nvSpPr>
          <p:cNvPr id="10" name="TextBox 9">
            <a:extLst>
              <a:ext uri="{FF2B5EF4-FFF2-40B4-BE49-F238E27FC236}">
                <a16:creationId xmlns:a16="http://schemas.microsoft.com/office/drawing/2014/main" id="{8E50715B-9999-301E-78DF-44EE1930A0A0}"/>
              </a:ext>
            </a:extLst>
          </p:cNvPr>
          <p:cNvSpPr txBox="1"/>
          <p:nvPr/>
        </p:nvSpPr>
        <p:spPr>
          <a:xfrm>
            <a:off x="5500047" y="1604558"/>
            <a:ext cx="6098458" cy="4373633"/>
          </a:xfrm>
          <a:prstGeom prst="rect">
            <a:avLst/>
          </a:prstGeom>
          <a:noFill/>
        </p:spPr>
        <p:txBody>
          <a:bodyPr wrap="square">
            <a:spAutoFit/>
          </a:bodyPr>
          <a:lstStyle/>
          <a:p>
            <a:pPr algn="just" rtl="1">
              <a:lnSpc>
                <a:spcPct val="107000"/>
              </a:lnSpc>
              <a:spcAft>
                <a:spcPts val="800"/>
              </a:spcAft>
            </a:pPr>
            <a:r>
              <a:rPr lang="ar-EG" sz="2600" b="1">
                <a:effectLst/>
                <a:latin typeface="Calibri" panose="020F0502020204030204" pitchFamily="34" charset="0"/>
                <a:ea typeface="Calibri" panose="020F0502020204030204" pitchFamily="34" charset="0"/>
                <a:cs typeface="Simplified Arabic" panose="02020603050405020304" pitchFamily="18" charset="-78"/>
              </a:rPr>
              <a:t>يوجد العديد من أنواع البيانات المختلفة ومن المهم معرفة الصحفي بما يمكنه فعله بكل نوع منها؛ حتى يتسنى له جمعها بالشكل الأكثر ملاءمة لما يحتاج إليه، ‏وتتنوع البيانات في خصائصها بشكل واضح</a:t>
            </a:r>
            <a:r>
              <a:rPr lang="ar-EG" sz="2600" b="1">
                <a:latin typeface="Calibri" panose="020F0502020204030204" pitchFamily="34" charset="0"/>
                <a:ea typeface="Calibri" panose="020F0502020204030204" pitchFamily="34" charset="0"/>
                <a:cs typeface="Simplified Arabic" panose="02020603050405020304" pitchFamily="18" charset="-78"/>
              </a:rPr>
              <a:t>؛</a:t>
            </a:r>
            <a:r>
              <a:rPr lang="ar-EG" sz="2600" b="1">
                <a:effectLst/>
                <a:latin typeface="Calibri" panose="020F0502020204030204" pitchFamily="34" charset="0"/>
                <a:ea typeface="Calibri" panose="020F0502020204030204" pitchFamily="34" charset="0"/>
                <a:cs typeface="Simplified Arabic" panose="02020603050405020304" pitchFamily="18" charset="-78"/>
              </a:rPr>
              <a:t> </a:t>
            </a:r>
            <a:r>
              <a:rPr lang="ar-EG" sz="2600" b="1" u="sng">
                <a:effectLst/>
                <a:latin typeface="Calibri" panose="020F0502020204030204" pitchFamily="34" charset="0"/>
                <a:ea typeface="Calibri" panose="020F0502020204030204" pitchFamily="34" charset="0"/>
                <a:cs typeface="Simplified Arabic" panose="02020603050405020304" pitchFamily="18" charset="-78"/>
              </a:rPr>
              <a:t>حيث تمتاز بتباينها بين النموذج النوعي والكمي، وبناء على الهيكل المنظم أو شبه المنظم أو غير المنظم، وأيضا بناء على المصدر أو الغرض من جمعها، ومن المهم أن ندرك أن البيانات ليست مقتصرة على الأرقام فقط، بل تمتد لتشمل مجموعة واسعة من الأشكال والأنواع، </a:t>
            </a:r>
            <a:r>
              <a:rPr lang="ar-EG" sz="2600" b="1" u="sng">
                <a:solidFill>
                  <a:srgbClr val="002060"/>
                </a:solidFill>
                <a:effectLst/>
                <a:latin typeface="Calibri" panose="020F0502020204030204" pitchFamily="34" charset="0"/>
                <a:ea typeface="Calibri" panose="020F0502020204030204" pitchFamily="34" charset="0"/>
                <a:cs typeface="Simplified Arabic" panose="02020603050405020304" pitchFamily="18" charset="-78"/>
              </a:rPr>
              <a:t>وفيما يأتي تعريف مفصل لأنواع البيانات.</a:t>
            </a:r>
            <a:endParaRPr lang="en-US" sz="2600" b="1" u="sng">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28322909"/>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10" name="TextBox 9">
            <a:extLst>
              <a:ext uri="{FF2B5EF4-FFF2-40B4-BE49-F238E27FC236}">
                <a16:creationId xmlns:a16="http://schemas.microsoft.com/office/drawing/2014/main" id="{8E50715B-9999-301E-78DF-44EE1930A0A0}"/>
              </a:ext>
            </a:extLst>
          </p:cNvPr>
          <p:cNvSpPr txBox="1"/>
          <p:nvPr/>
        </p:nvSpPr>
        <p:spPr>
          <a:xfrm>
            <a:off x="5500047" y="1604558"/>
            <a:ext cx="6098458" cy="5034455"/>
          </a:xfrm>
          <a:prstGeom prst="rect">
            <a:avLst/>
          </a:prstGeom>
          <a:noFill/>
        </p:spPr>
        <p:txBody>
          <a:bodyPr wrap="square">
            <a:spAutoFit/>
          </a:bodyPr>
          <a:lstStyle/>
          <a:p>
            <a:pPr algn="just" rtl="1">
              <a:lnSpc>
                <a:spcPct val="110000"/>
              </a:lnSpc>
              <a:spcBef>
                <a:spcPts val="110"/>
              </a:spcBef>
              <a:spcAft>
                <a:spcPts val="11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يمكن تقسيم البيانات إلى نوعين رئيسين:</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10000"/>
              </a:lnSpc>
              <a:spcBef>
                <a:spcPts val="110"/>
              </a:spcBef>
              <a:spcAft>
                <a:spcPts val="110"/>
              </a:spcAft>
            </a:pP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.1</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الكمية: </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10000"/>
              </a:lnSpc>
              <a:spcBef>
                <a:spcPts val="110"/>
              </a:spcBef>
              <a:spcAft>
                <a:spcPts val="110"/>
              </a:spcAft>
            </a:pPr>
            <a:r>
              <a:rPr lang="ar-EG" sz="2600">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600" b="1" u="sng">
                <a:effectLst/>
                <a:latin typeface="Simplified Arabic" panose="02020603050405020304" pitchFamily="18" charset="-78"/>
                <a:ea typeface="Calibri" panose="020F0502020204030204" pitchFamily="34" charset="0"/>
                <a:cs typeface="Simplified Arabic" panose="02020603050405020304" pitchFamily="18" charset="-78"/>
              </a:rPr>
              <a:t>وهى نوع من البيانات يتيح لنا التعامل معها بشكل كمي ورقمي، </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‏وهى تشمل مجموعة متنوعة من السمات والمتغيرات التي يمكن قياسها و تعبيرها باستخدام الأرقام مثل</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 أعمار الإنسان و أعدد السكان و الأطوال و المسافات، وتمتاز البيانات الكمية بقابليتها للتحليل الرياضي والإحصائي، حيث يمكن إجراء العمليات الحسابية و الاحصائية عليها بسهولة، </a:t>
            </a:r>
            <a:r>
              <a:rPr lang="ar-EG" sz="26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وتنقسم البيانات الكمية إلى نوعين رئيسيين:</a:t>
            </a:r>
            <a:endParaRPr lang="en-US" sz="26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600" b="1" u="sng">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9" name="Content Placeholder 8" descr="A diagram of a data organization&#10;&#10;Description automatically generated with medium confidence">
            <a:extLst>
              <a:ext uri="{FF2B5EF4-FFF2-40B4-BE49-F238E27FC236}">
                <a16:creationId xmlns:a16="http://schemas.microsoft.com/office/drawing/2014/main" id="{A174B9F3-7993-23CE-2B4B-426235DF9F8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3108" y="1520865"/>
            <a:ext cx="5181600" cy="4997922"/>
          </a:xfrm>
        </p:spPr>
      </p:pic>
    </p:spTree>
    <p:extLst>
      <p:ext uri="{BB962C8B-B14F-4D97-AF65-F5344CB8AC3E}">
        <p14:creationId xmlns:p14="http://schemas.microsoft.com/office/powerpoint/2010/main" val="403778799"/>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F3E9332B-42DB-FC7F-C689-1636DEBEC826}"/>
              </a:ext>
            </a:extLst>
          </p:cNvPr>
          <p:cNvSpPr txBox="1"/>
          <p:nvPr/>
        </p:nvSpPr>
        <p:spPr>
          <a:xfrm>
            <a:off x="5498913" y="1531244"/>
            <a:ext cx="5854888" cy="4903971"/>
          </a:xfrm>
          <a:prstGeom prst="rect">
            <a:avLst/>
          </a:prstGeom>
          <a:noFill/>
        </p:spPr>
        <p:txBody>
          <a:bodyPr wrap="square">
            <a:spAutoFit/>
          </a:bodyPr>
          <a:lstStyle/>
          <a:p>
            <a:pPr algn="just" rtl="1">
              <a:lnSpc>
                <a:spcPct val="107000"/>
              </a:lnSpc>
              <a:spcAft>
                <a:spcPts val="800"/>
              </a:spcAft>
            </a:pPr>
            <a:r>
              <a:rPr lang="ar-EG" sz="1800">
                <a:effectLst/>
                <a:latin typeface="Calibri" panose="020F0502020204030204" pitchFamily="34" charset="0"/>
                <a:ea typeface="Calibri" panose="020F0502020204030204" pitchFamily="34" charset="0"/>
                <a:cs typeface="Simplified Arabic" panose="02020603050405020304" pitchFamily="18" charset="-78"/>
              </a:rPr>
              <a:t>‏</a:t>
            </a:r>
            <a:r>
              <a:rPr lang="ar-EG" sz="2800">
                <a:solidFill>
                  <a:srgbClr val="002060"/>
                </a:solidFill>
                <a:effectLst/>
                <a:latin typeface="Calibri" panose="020F0502020204030204" pitchFamily="34" charset="0"/>
                <a:ea typeface="Calibri" panose="020F0502020204030204" pitchFamily="34" charset="0"/>
                <a:cs typeface="Simplified Arabic" panose="02020603050405020304" pitchFamily="18" charset="-78"/>
              </a:rPr>
              <a:t>أ. </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المنفصلة أو المتقطعة:</a:t>
            </a:r>
            <a:endParaRPr lang="en-US" sz="2800"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500" b="1" u="sng">
                <a:effectLst/>
                <a:latin typeface="Simplified Arabic" panose="02020603050405020304" pitchFamily="18" charset="-78"/>
                <a:ea typeface="Calibri" panose="020F0502020204030204" pitchFamily="34" charset="0"/>
                <a:cs typeface="Simplified Arabic" panose="02020603050405020304" pitchFamily="18" charset="-78"/>
              </a:rPr>
              <a:t>مثل قيم</a:t>
            </a:r>
            <a:r>
              <a:rPr lang="ar-EG" sz="2500" b="1" u="sng">
                <a:latin typeface="Simplified Arabic" panose="02020603050405020304" pitchFamily="18" charset="-78"/>
                <a:ea typeface="Calibri" panose="020F0502020204030204" pitchFamily="34" charset="0"/>
                <a:cs typeface="Simplified Arabic" panose="02020603050405020304" pitchFamily="18" charset="-78"/>
              </a:rPr>
              <a:t>ً</a:t>
            </a:r>
            <a:r>
              <a:rPr lang="ar-EG" sz="2500" b="1" u="sng">
                <a:effectLst/>
                <a:latin typeface="Simplified Arabic" panose="02020603050405020304" pitchFamily="18" charset="-78"/>
                <a:ea typeface="Calibri" panose="020F0502020204030204" pitchFamily="34" charset="0"/>
                <a:cs typeface="Simplified Arabic" panose="02020603050405020304" pitchFamily="18" charset="-78"/>
              </a:rPr>
              <a:t>ا يمكن تعدادها بشكل دقيق حيث؛ تعبر عن أعداد صحيحة محددة، مثل: إجمالي عدد السكان في منطقة معينة أو كمية الأمطار المسجلة خلال فترة زمنية محددة</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 أو عدد السيارات المسجلة في مدينة معينة، أو عدد الطلاب المسجلين في جامعة أو مدرسة، هذه البيانات تتميز بأنها تأخذ قيما صحيحة مكتملة، ولا يمكن تقسيمها إلى أجزاء صغيرة</a:t>
            </a:r>
            <a:r>
              <a:rPr lang="ar-EG" sz="2500" b="1">
                <a:latin typeface="Simplified Arabic" panose="02020603050405020304" pitchFamily="18" charset="-78"/>
                <a:ea typeface="Calibri" panose="020F0502020204030204" pitchFamily="34" charset="0"/>
                <a:cs typeface="Simplified Arabic" panose="02020603050405020304" pitchFamily="18" charset="-78"/>
              </a:rPr>
              <a:t>،</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 </a:t>
            </a:r>
            <a:r>
              <a:rPr lang="ar-EG" sz="2500" b="1">
                <a:latin typeface="Simplified Arabic" panose="02020603050405020304" pitchFamily="18" charset="-78"/>
                <a:ea typeface="Calibri" panose="020F0502020204030204" pitchFamily="34" charset="0"/>
                <a:cs typeface="Simplified Arabic" panose="02020603050405020304" pitchFamily="18" charset="-78"/>
              </a:rPr>
              <a:t>ولكن </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يمكن تمثيل البيانات المنفصلة بواسطة الكسور في بعض الحالات مثل: درجات الطلاب، إذن هى بيانات يمكن عدها.</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u="sng">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Content Placeholder 9" descr="A black and white diagram with numbers and circles&#10;&#10;Description automatically generated">
            <a:extLst>
              <a:ext uri="{FF2B5EF4-FFF2-40B4-BE49-F238E27FC236}">
                <a16:creationId xmlns:a16="http://schemas.microsoft.com/office/drawing/2014/main" id="{ECD1657A-3523-56D4-3077-A859BD231FD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59491" y="1604437"/>
            <a:ext cx="4953053" cy="4914350"/>
          </a:xfrm>
        </p:spPr>
      </p:pic>
    </p:spTree>
    <p:extLst>
      <p:ext uri="{BB962C8B-B14F-4D97-AF65-F5344CB8AC3E}">
        <p14:creationId xmlns:p14="http://schemas.microsoft.com/office/powerpoint/2010/main" val="552104594"/>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DDFAA05F-268F-E86C-AEFC-2DF9F51F3FDA}"/>
              </a:ext>
            </a:extLst>
          </p:cNvPr>
          <p:cNvSpPr txBox="1"/>
          <p:nvPr/>
        </p:nvSpPr>
        <p:spPr>
          <a:xfrm>
            <a:off x="5500047" y="1573425"/>
            <a:ext cx="6098458" cy="4509120"/>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ب. البيانات المتصلة أو المستمرة: </a:t>
            </a:r>
            <a:endParaRPr lang="en-US" sz="2800"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400">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تمثل نوعًا من البيانات التي تتميز بطابعها الاستمراري، وهذه البيانات تتواجد ضمن نطاق أو مدى محدد، وعادة ما تكون متصلة ببعضها، ويمكن قياسها بدقة؛ </a:t>
            </a:r>
            <a:r>
              <a:rPr lang="ar-EG" sz="2600" b="1" u="sng">
                <a:effectLst/>
                <a:latin typeface="Simplified Arabic" panose="02020603050405020304" pitchFamily="18" charset="-78"/>
                <a:ea typeface="Calibri" panose="020F0502020204030204" pitchFamily="34" charset="0"/>
                <a:cs typeface="Simplified Arabic" panose="02020603050405020304" pitchFamily="18" charset="-78"/>
              </a:rPr>
              <a:t>مثل الوقت والكتلة والطول والمسافة والسرعة، ويمكن تقسيمها لأجزاء صغيرة فيمكننا تقسيم الوقت إلى فترات زمنية أصغر: مثل السنين أو الشهور، أو الأسابيع أو الأيام أو الساعات، والدقائق، والثواني؛ إذن هى بيانات يمكن تقسيمها إلى لأجزاء صغيرة </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ويتبقى منها أجزاء </a:t>
            </a:r>
            <a:r>
              <a:rPr lang="ar-EG" sz="2600" b="1">
                <a:latin typeface="Simplified Arabic" panose="02020603050405020304" pitchFamily="18" charset="-78"/>
                <a:ea typeface="Calibri" panose="020F0502020204030204" pitchFamily="34" charset="0"/>
                <a:cs typeface="Simplified Arabic" panose="02020603050405020304" pitchFamily="18" charset="-78"/>
              </a:rPr>
              <a:t>أ</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صغر منها.</a:t>
            </a:r>
            <a:endParaRPr lang="en-US" sz="26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0" name="Content Placeholder 9" descr="A group of people holding signs and clocks&#10;&#10;Description automatically generated">
            <a:extLst>
              <a:ext uri="{FF2B5EF4-FFF2-40B4-BE49-F238E27FC236}">
                <a16:creationId xmlns:a16="http://schemas.microsoft.com/office/drawing/2014/main" id="{6F035CE8-3A0C-6A06-909A-CF82087E5D0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3108" y="1520865"/>
            <a:ext cx="5181600" cy="4997922"/>
          </a:xfrm>
        </p:spPr>
      </p:pic>
    </p:spTree>
    <p:extLst>
      <p:ext uri="{BB962C8B-B14F-4D97-AF65-F5344CB8AC3E}">
        <p14:creationId xmlns:p14="http://schemas.microsoft.com/office/powerpoint/2010/main" val="2619091284"/>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253840"/>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4FB88E2F-FC43-D324-2851-F9627DD9C6F7}"/>
              </a:ext>
            </a:extLst>
          </p:cNvPr>
          <p:cNvSpPr txBox="1"/>
          <p:nvPr/>
        </p:nvSpPr>
        <p:spPr>
          <a:xfrm>
            <a:off x="5049670" y="1211531"/>
            <a:ext cx="6440605" cy="5002844"/>
          </a:xfrm>
          <a:prstGeom prst="rect">
            <a:avLst/>
          </a:prstGeom>
          <a:noFill/>
        </p:spPr>
        <p:txBody>
          <a:bodyPr wrap="square">
            <a:spAutoFit/>
          </a:bodyPr>
          <a:lstStyle/>
          <a:p>
            <a:pPr algn="just" rtl="1">
              <a:lnSpc>
                <a:spcPct val="107000"/>
              </a:lnSpc>
              <a:spcAft>
                <a:spcPts val="800"/>
              </a:spcAft>
            </a:pPr>
            <a:r>
              <a:rPr lang="en-US" sz="28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.2</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الوصفية أو النوعية أو الفئوية: </a:t>
            </a:r>
            <a:r>
              <a:rPr lang="ar-EG" sz="1800" b="1">
                <a:effectLst/>
                <a:latin typeface="Calibri" panose="020F0502020204030204" pitchFamily="34" charset="0"/>
                <a:ea typeface="Calibri" panose="020F0502020204030204" pitchFamily="34" charset="0"/>
                <a:cs typeface="Simplified Arabic" panose="02020603050405020304" pitchFamily="18" charset="-78"/>
              </a:rPr>
              <a:t>‏</a:t>
            </a:r>
            <a:endParaRPr lang="en-US" sz="140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pPr>
            <a:r>
              <a:rPr lang="ar-EG" sz="2400" b="1" u="sng">
                <a:effectLst/>
                <a:latin typeface="Calibri" panose="020F0502020204030204" pitchFamily="34" charset="0"/>
                <a:ea typeface="Calibri" panose="020F0502020204030204" pitchFamily="34" charset="0"/>
                <a:cs typeface="Simplified Arabic" panose="02020603050405020304" pitchFamily="18" charset="-78"/>
              </a:rPr>
              <a:t>تمثل نوعًا من البيانات الغير رقمية ندرس من خلالها الأنماط والتوجهات بشكل عام</a:t>
            </a:r>
            <a:r>
              <a:rPr lang="ar-EG" sz="2400" b="1">
                <a:effectLst/>
                <a:latin typeface="Calibri" panose="020F0502020204030204" pitchFamily="34" charset="0"/>
                <a:ea typeface="Calibri" panose="020F0502020204030204" pitchFamily="34" charset="0"/>
                <a:cs typeface="Simplified Arabic" panose="02020603050405020304" pitchFamily="18" charset="-78"/>
              </a:rPr>
              <a:t>، تكون غنية بالمعلومات أكثر من الأرقام، ‏تعمل هذه البيانات على تمثيل العناصر والمفاهيم إلى فئات أو تصنيفات مختلفة وهى غالبا ما تحمل معلومات غنية وتعبيرات تصف خصائص معينة، وتعبر البيانات النوعية عن مجموعة متنوعة من الفئات، وتتميز بأنها واضحة ومحددة، وعادة ما تمثل بكلمات وعبارات ورموز وليس لها دلالة حسابية، ومن أمثلة البيانات الوصفية الجنسية ( سعودي - لبناني - مصري) أو الحالة الاجتماعية( أعزب - أرمل - متزوج) أو تقديرات الطلاب في إحدى المواد ( ممتاز - جيد جدا - جيد)، ‏</a:t>
            </a:r>
            <a:r>
              <a:rPr lang="ar-EG" sz="2400" b="1" u="sng">
                <a:solidFill>
                  <a:srgbClr val="002060"/>
                </a:solidFill>
                <a:effectLst/>
                <a:latin typeface="Calibri" panose="020F0502020204030204" pitchFamily="34" charset="0"/>
                <a:ea typeface="Calibri" panose="020F0502020204030204" pitchFamily="34" charset="0"/>
                <a:cs typeface="Simplified Arabic" panose="02020603050405020304" pitchFamily="18" charset="-78"/>
              </a:rPr>
              <a:t>ويمكن تقسيم البيانات النوعية إلى فئتين رئيسيتين: </a:t>
            </a:r>
            <a:endParaRPr lang="en-US" sz="2400" b="1" u="sng">
              <a:solidFill>
                <a:srgbClr val="002060"/>
              </a:solidFill>
              <a:effectLst/>
              <a:latin typeface="Calibri" panose="020F0502020204030204" pitchFamily="34" charset="0"/>
              <a:ea typeface="Calibri" panose="020F0502020204030204" pitchFamily="34" charset="0"/>
              <a:cs typeface="Arial" panose="020B0604020202020204" pitchFamily="34" charset="0"/>
            </a:endParaRPr>
          </a:p>
        </p:txBody>
      </p:sp>
      <p:pic>
        <p:nvPicPr>
          <p:cNvPr id="9" name="Content Placeholder 8">
            <a:extLst>
              <a:ext uri="{FF2B5EF4-FFF2-40B4-BE49-F238E27FC236}">
                <a16:creationId xmlns:a16="http://schemas.microsoft.com/office/drawing/2014/main" id="{3CFFB0FF-81A6-7F15-3AC6-94C3BD6B8BC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92303" y="1382442"/>
            <a:ext cx="4622028" cy="5221718"/>
          </a:xfrm>
          <a:prstGeom prst="rect">
            <a:avLst/>
          </a:prstGeom>
        </p:spPr>
      </p:pic>
    </p:spTree>
    <p:extLst>
      <p:ext uri="{BB962C8B-B14F-4D97-AF65-F5344CB8AC3E}">
        <p14:creationId xmlns:p14="http://schemas.microsoft.com/office/powerpoint/2010/main" val="1279951332"/>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5002844"/>
          </a:xfrm>
          <a:prstGeom prst="rect">
            <a:avLst/>
          </a:prstGeom>
          <a:noFill/>
        </p:spPr>
        <p:txBody>
          <a:bodyPr wrap="square">
            <a:spAutoFit/>
          </a:bodyPr>
          <a:lstStyle/>
          <a:p>
            <a:pPr algn="just" rtl="1">
              <a:lnSpc>
                <a:spcPct val="107000"/>
              </a:lnSpc>
              <a:spcAft>
                <a:spcPts val="800"/>
              </a:spcAft>
            </a:pPr>
            <a:r>
              <a:rPr lang="ar-EG" sz="28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أ. </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الأسمية:</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‏ترتبط بالأسماء وهى ذات قيم إسمية أو رموز، مثل أسماء الأشياء أو الأشخاص، كما أنها لا تخضع للترتيب، ‏ويمكن أن تمثل فئات أو تصنيفات معينة</a:t>
            </a: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 فعلى سبيل المثال في قاعدة بيانات مبيعات أحد الشركات يمكن أن تأخذ بعض الحقول  سمات مثل (الحالة الاجتماعية) التي تكون القيام المحتملة لها هى: أعزب متزوج، أرمل، أو مطلق، وهذه القيم جميعها هى قيم إسمية، ‏إلا أنه في بعض الأحيان قد تحتوي البيانات الأسمية على أرقام، يتم التعامل معها كقيم أسمية مثل رقم الهاتف أو البريد الإلكتروني أو الرمز البريدي</a:t>
            </a: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 فالأرقام في هذه الحالات هى قيم اسمية وذلك لأنه لا يمكن جمعها أو طرحها أو مقارنتها حسابيًا مع بعضها البعض.</a:t>
            </a: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23" name="Content Placeholder 22" descr="A diagram of a network&#10;&#10;Description automatically generated with medium confidence">
            <a:extLst>
              <a:ext uri="{FF2B5EF4-FFF2-40B4-BE49-F238E27FC236}">
                <a16:creationId xmlns:a16="http://schemas.microsoft.com/office/drawing/2014/main" id="{02172F07-3E62-DA69-503A-804A60BBE3E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2819" y="1435326"/>
            <a:ext cx="5181600" cy="5283516"/>
          </a:xfrm>
        </p:spPr>
      </p:pic>
    </p:spTree>
    <p:extLst>
      <p:ext uri="{BB962C8B-B14F-4D97-AF65-F5344CB8AC3E}">
        <p14:creationId xmlns:p14="http://schemas.microsoft.com/office/powerpoint/2010/main" val="2993350362"/>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5500608"/>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ب. البيانات الترتيبية:</a:t>
            </a:r>
            <a:endParaRPr lang="en-US" sz="2800" b="1">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‏وهى تقع في مستوى أعلى من البيانات الأسمية؛ حيث تسمح بالمفاضلة؛ ‏بمعنى ترتيب القيم حسب سلم معين مثل: مستويات:  عال، متوسط ، ومنخفض، إذ يمكننا الحكم أن مستوى الدخل العالي أكبر من الدخل المتوسط؛ ولكن لا نعلم كم الزيادة في الدخل العالي عن المتوسط، ورغم كون هذه البيانات غير عددية استطعنا أن نرتبها هرميا، ومن أمثلة البيانات الترتيبية: المستوى التعليمي (ابتدائي - إعدادي- ثانوي-جامعي)، مستوى الدخل (متدن- متوسط -عالي) الدرجة الأكاديمية (مدرس -أستاذ مساعد- أستاذ مشارك- أستاذ)، المؤهل العلمي ( ثانوية عامة - دبلوم - بكالوريوس - ماجستير- دكتوراه).</a:t>
            </a: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7" name="Content Placeholder 16" descr="A row of peppers in different colors&#10;&#10;Description automatically generated">
            <a:extLst>
              <a:ext uri="{FF2B5EF4-FFF2-40B4-BE49-F238E27FC236}">
                <a16:creationId xmlns:a16="http://schemas.microsoft.com/office/drawing/2014/main" id="{52EB5E24-6F1D-2E1F-FECB-9A77C8AF5AB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2819" y="1633807"/>
            <a:ext cx="5181600" cy="4884980"/>
          </a:xfrm>
        </p:spPr>
      </p:pic>
    </p:spTree>
    <p:extLst>
      <p:ext uri="{BB962C8B-B14F-4D97-AF65-F5344CB8AC3E}">
        <p14:creationId xmlns:p14="http://schemas.microsoft.com/office/powerpoint/2010/main" val="2267774291"/>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249841" y="6118677"/>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3458832"/>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أنواع البيانات من حيث طرق الحصول عليها:</a:t>
            </a:r>
            <a:endParaRPr lang="en-US" sz="2800">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1800" b="1">
                <a:effectLst/>
                <a:latin typeface="Calibri" panose="020F0502020204030204" pitchFamily="34" charset="0"/>
                <a:ea typeface="Calibri" panose="020F0502020204030204" pitchFamily="34" charset="0"/>
                <a:cs typeface="Simplified Arabic" panose="02020603050405020304" pitchFamily="18" charset="-78"/>
              </a:rPr>
              <a:t>‏</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لم تكن مصادر البيانات أبدا متنوعة وديناميكية مثل اليوم، فمع تطور التكنولوجيا وتوسع الإمكانيات، أصبح من الممكن استكمال البيانات باستخدام مصادر أولية وثانوية في استكشاف الكثير من القضايا وطرق الحل.</a:t>
            </a:r>
            <a:endParaRPr lang="en-US" sz="28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0" name="Content Placeholder 9" descr="A person and person standing next to a clipboard with a pen and a cup of coffee&#10;&#10;Description automatically generated">
            <a:extLst>
              <a:ext uri="{FF2B5EF4-FFF2-40B4-BE49-F238E27FC236}">
                <a16:creationId xmlns:a16="http://schemas.microsoft.com/office/drawing/2014/main" id="{C5C791FA-553E-C94D-7939-BC550A43866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8447" y="1665246"/>
            <a:ext cx="5181600" cy="4853541"/>
          </a:xfrm>
        </p:spPr>
      </p:pic>
    </p:spTree>
    <p:extLst>
      <p:ext uri="{BB962C8B-B14F-4D97-AF65-F5344CB8AC3E}">
        <p14:creationId xmlns:p14="http://schemas.microsoft.com/office/powerpoint/2010/main" val="544277944"/>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4360809"/>
          </a:xfrm>
          <a:prstGeom prst="rect">
            <a:avLst/>
          </a:prstGeom>
          <a:noFill/>
        </p:spPr>
        <p:txBody>
          <a:bodyPr wrap="square">
            <a:spAutoFit/>
          </a:bodyPr>
          <a:lstStyle/>
          <a:p>
            <a:pPr algn="just" rtl="1">
              <a:lnSpc>
                <a:spcPct val="107000"/>
              </a:lnSpc>
              <a:spcAft>
                <a:spcPts val="800"/>
              </a:spcAft>
            </a:pPr>
            <a:r>
              <a:rPr lang="en-US" sz="28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.1</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الأولية: </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تعتبر البيانات الأولية من أهم انواع البيانات حيث يتم جمعها مباشرة من المصدر الأصلي ويمكن الحصول على هذه البيانات </a:t>
            </a:r>
            <a:r>
              <a:rPr lang="ar-EG" sz="2500" b="1" u="sng">
                <a:effectLst/>
                <a:latin typeface="Simplified Arabic" panose="02020603050405020304" pitchFamily="18" charset="-78"/>
                <a:ea typeface="Calibri" panose="020F0502020204030204" pitchFamily="34" charset="0"/>
                <a:cs typeface="Simplified Arabic" panose="02020603050405020304" pitchFamily="18" charset="-78"/>
              </a:rPr>
              <a:t>من خلال العديد من الوسائل مثل: استمارات استطلاعات الرأي والمقابلات الشخصية وتجربة الملاحظة الشخصية للظواهر الاجتماعية، ‏وتشمل الاستطلاعات توزيع الاستمارات على عينة محددة من الجمهور سواء عبر الإنترنت أو بالشكل الورقي</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 </a:t>
            </a:r>
            <a:r>
              <a:rPr lang="ar-EG" sz="2500" b="1" u="sng">
                <a:effectLst/>
                <a:latin typeface="Simplified Arabic" panose="02020603050405020304" pitchFamily="18" charset="-78"/>
                <a:ea typeface="Calibri" panose="020F0502020204030204" pitchFamily="34" charset="0"/>
                <a:cs typeface="Simplified Arabic" panose="02020603050405020304" pitchFamily="18" charset="-78"/>
              </a:rPr>
              <a:t>أما المقابلات، فيمكن أن تجرى عبر الهاتف أو الإنترنت أو حتى اللقاءات الشخصية.</a:t>
            </a:r>
            <a:endParaRPr lang="en-US" sz="2500" b="1" u="sng">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descr="A screenshot of a computer&#10;&#10;Description automatically generated">
            <a:extLst>
              <a:ext uri="{FF2B5EF4-FFF2-40B4-BE49-F238E27FC236}">
                <a16:creationId xmlns:a16="http://schemas.microsoft.com/office/drawing/2014/main" id="{9AE13E09-E593-CAE7-1B9F-9667A618205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94967" y="1520865"/>
            <a:ext cx="5096849" cy="5197977"/>
          </a:xfrm>
          <a:prstGeom prst="rect">
            <a:avLst/>
          </a:prstGeom>
        </p:spPr>
      </p:pic>
    </p:spTree>
    <p:extLst>
      <p:ext uri="{BB962C8B-B14F-4D97-AF65-F5344CB8AC3E}">
        <p14:creationId xmlns:p14="http://schemas.microsoft.com/office/powerpoint/2010/main" val="3228221756"/>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4446923"/>
          </a:xfrm>
          <a:prstGeom prst="rect">
            <a:avLst/>
          </a:prstGeom>
          <a:noFill/>
        </p:spPr>
        <p:txBody>
          <a:bodyPr wrap="square">
            <a:spAutoFit/>
          </a:bodyPr>
          <a:lstStyle/>
          <a:p>
            <a:pPr algn="just" rtl="1">
              <a:lnSpc>
                <a:spcPct val="107000"/>
              </a:lnSpc>
              <a:spcAft>
                <a:spcPts val="800"/>
              </a:spcAft>
            </a:pP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.2</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الثانوية: </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500" b="1" u="sng">
                <a:effectLst/>
                <a:latin typeface="Simplified Arabic" panose="02020603050405020304" pitchFamily="18" charset="-78"/>
                <a:ea typeface="Calibri" panose="020F0502020204030204" pitchFamily="34" charset="0"/>
                <a:cs typeface="Simplified Arabic" panose="02020603050405020304" pitchFamily="18" charset="-78"/>
              </a:rPr>
              <a:t>تمثل البيانات الثانوية البيانات التي تم جمعها من قبل أفراد آخرين، أو أجهزة وهيئات رسمية متخصصة، ويمكن أن تشمل هذه البيانات الدراسات العلمية والمجلات والدوريات والكتب وبيانات السجلات المالية العامة وبيانات الدراسات الاستقصائية وبيانات المنظمات الدولية</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 ‏كما أن وسائل التواصل الاجتماعي مصدر من مصادر البيانات الغنية وتؤدي هذه البيانات دورا مهما في توفير معلومات غنية ومتنوعة للصحفيين.</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a:extLst>
              <a:ext uri="{FF2B5EF4-FFF2-40B4-BE49-F238E27FC236}">
                <a16:creationId xmlns:a16="http://schemas.microsoft.com/office/drawing/2014/main" id="{855CECB3-226B-F9E4-CE1E-D7C3BF86068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3108" y="1520865"/>
            <a:ext cx="5181600" cy="4997922"/>
          </a:xfrm>
          <a:prstGeom prst="rect">
            <a:avLst/>
          </a:prstGeom>
        </p:spPr>
      </p:pic>
    </p:spTree>
    <p:extLst>
      <p:ext uri="{BB962C8B-B14F-4D97-AF65-F5344CB8AC3E}">
        <p14:creationId xmlns:p14="http://schemas.microsoft.com/office/powerpoint/2010/main" val="2020006014"/>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4187237"/>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أنواع البيانات من حيث الشكل:</a:t>
            </a:r>
            <a:endParaRPr lang="en-US" sz="2800">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1800">
                <a:effectLst/>
                <a:latin typeface="Calibri" panose="020F0502020204030204" pitchFamily="34" charset="0"/>
                <a:ea typeface="Calibri" panose="020F0502020204030204" pitchFamily="34" charset="0"/>
                <a:cs typeface="Simplified Arabic" panose="02020603050405020304" pitchFamily="18" charset="-78"/>
              </a:rPr>
              <a:t>‏</a:t>
            </a:r>
            <a:r>
              <a:rPr lang="en-US" sz="2800">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.1</a:t>
            </a:r>
            <a:r>
              <a:rPr lang="ar-EG" sz="2800" b="1" u="sng">
                <a:solidFill>
                  <a:schemeClr val="accent5">
                    <a:lumMod val="50000"/>
                  </a:schemeClr>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المنظمة:</a:t>
            </a:r>
            <a:r>
              <a:rPr lang="ar-EG" sz="2800" u="sng">
                <a:solidFill>
                  <a:schemeClr val="accent5">
                    <a:lumMod val="50000"/>
                  </a:schemeClr>
                </a:solidFill>
                <a:effectLst/>
                <a:latin typeface="Simplified Arabic" panose="02020603050405020304" pitchFamily="18" charset="-78"/>
                <a:ea typeface="Calibri" panose="020F0502020204030204" pitchFamily="34" charset="0"/>
                <a:cs typeface="Simplified Arabic" panose="02020603050405020304" pitchFamily="18" charset="-78"/>
              </a:rPr>
              <a:t> </a:t>
            </a:r>
            <a:endParaRPr lang="en-US" sz="2800" u="sng">
              <a:solidFill>
                <a:schemeClr val="accent5">
                  <a:lumMod val="50000"/>
                </a:schemeClr>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1800">
                <a:effectLst/>
                <a:latin typeface="Calibri" panose="020F0502020204030204" pitchFamily="34" charset="0"/>
                <a:ea typeface="Calibri" panose="020F0502020204030204" pitchFamily="34" charset="0"/>
                <a:cs typeface="Simplified Arabic" panose="02020603050405020304" pitchFamily="18" charset="-78"/>
              </a:rPr>
              <a:t>‏</a:t>
            </a:r>
            <a:r>
              <a:rPr lang="ar-EG" sz="2500" b="1" u="sng">
                <a:effectLst/>
                <a:latin typeface="Simplified Arabic" panose="02020603050405020304" pitchFamily="18" charset="-78"/>
                <a:ea typeface="Calibri" panose="020F0502020204030204" pitchFamily="34" charset="0"/>
                <a:cs typeface="Simplified Arabic" panose="02020603050405020304" pitchFamily="18" charset="-78"/>
              </a:rPr>
              <a:t>هى نوع من البيانات التي تتميز بوجود هيكل و تنظيم محدد، يمكن تنظيم هذه البيانات عادة في جداول أو قاعدة بيانات أو مصفوفات محددة</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 على سبيل المثال: جداول البيانات في برنامج مثل: </a:t>
            </a:r>
            <a:r>
              <a:rPr lang="en-US" sz="2500" b="1">
                <a:effectLst/>
                <a:latin typeface="Simplified Arabic" panose="02020603050405020304" pitchFamily="18" charset="-78"/>
                <a:ea typeface="Calibri" panose="020F0502020204030204" pitchFamily="34" charset="0"/>
                <a:cs typeface="Simplified Arabic" panose="02020603050405020304" pitchFamily="18" charset="-78"/>
              </a:rPr>
              <a:t>Microsoft Excel</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 تعتبر أمثلة على البيانات المنظمة حيث يمكن تنظيم البيانات في صفوف وأعمدة محددة.</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0" name="Content Placeholder 9" descr="A table with numbers and letters&#10;&#10;Description automatically generated">
            <a:extLst>
              <a:ext uri="{FF2B5EF4-FFF2-40B4-BE49-F238E27FC236}">
                <a16:creationId xmlns:a16="http://schemas.microsoft.com/office/drawing/2014/main" id="{55F46BC4-0FE8-328F-2AE0-C993FC0B478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48399" y="1635679"/>
            <a:ext cx="5116309" cy="4883108"/>
          </a:xfrm>
        </p:spPr>
      </p:pic>
    </p:spTree>
    <p:extLst>
      <p:ext uri="{BB962C8B-B14F-4D97-AF65-F5344CB8AC3E}">
        <p14:creationId xmlns:p14="http://schemas.microsoft.com/office/powerpoint/2010/main" val="2681079350"/>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أولًا: أنواع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4866968" y="1419266"/>
            <a:ext cx="6867165" cy="6177140"/>
          </a:xfrm>
          <a:prstGeom prst="rect">
            <a:avLst/>
          </a:prstGeom>
          <a:noFill/>
        </p:spPr>
        <p:txBody>
          <a:bodyPr wrap="square">
            <a:spAutoFit/>
          </a:bodyPr>
          <a:lstStyle/>
          <a:p>
            <a:pPr algn="just" rtl="1">
              <a:lnSpc>
                <a:spcPct val="110000"/>
              </a:lnSpc>
              <a:spcBef>
                <a:spcPts val="110"/>
              </a:spcBef>
              <a:spcAft>
                <a:spcPts val="110"/>
              </a:spcAft>
            </a:pP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.2</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شبه المنظمة:</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10000"/>
              </a:lnSpc>
              <a:spcBef>
                <a:spcPts val="110"/>
              </a:spcBef>
              <a:spcAft>
                <a:spcPts val="11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 تكون ذات هيكل شبه منظم، ولكنها ليس لها بنية بشكل كامل مثل البيانات المنظمة، وتتضمن هذه الفئة مثلا ملفات ال </a:t>
            </a:r>
            <a:r>
              <a:rPr lang="en-US" sz="2400" b="1">
                <a:effectLst/>
                <a:latin typeface="Simplified Arabic" panose="02020603050405020304" pitchFamily="18" charset="-78"/>
                <a:ea typeface="Calibri" panose="020F0502020204030204" pitchFamily="34" charset="0"/>
                <a:cs typeface="Simplified Arabic" panose="02020603050405020304" pitchFamily="18" charset="-78"/>
              </a:rPr>
              <a:t>PDF</a:t>
            </a: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 التي تحتوي على نصوص وصور وجداول، ورسائل البريد الإلكتروني، والملفات المضغوطة.</a:t>
            </a: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10000"/>
              </a:lnSpc>
              <a:spcBef>
                <a:spcPts val="110"/>
              </a:spcBef>
              <a:spcAft>
                <a:spcPts val="110"/>
              </a:spcAft>
            </a:pP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.3</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البيانات غير منظمة: </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10000"/>
              </a:lnSpc>
              <a:spcBef>
                <a:spcPts val="110"/>
              </a:spcBef>
              <a:spcAft>
                <a:spcPts val="11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‏هى نوع من البيانات ليس لها هيكل منظم ‏ولا يمكن تنظيمها بسهولة، هذه البيانات وتشمل مجموعة متنوعة من المعلومات غير المرتبة؛ </a:t>
            </a: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مثل</a:t>
            </a:r>
            <a:r>
              <a:rPr lang="en-US" sz="2400" b="1" u="sng">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 بيانات مواقع التواصل الاجتماعي التي تحتوي على منشورات وتعليقات ووسائط متنوعة، وبيانات مواقع الويب التي تتضمن صفحات ومقالات وروابط، ومقاطع الفيديو والصور والرسوم.</a:t>
            </a:r>
            <a:endParaRPr lang="en-US" sz="2400" b="1" u="sng">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a:t>
            </a: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5" name="Content Placeholder 14" descr="A diagram of data types&#10;&#10;Description automatically generated">
            <a:extLst>
              <a:ext uri="{FF2B5EF4-FFF2-40B4-BE49-F238E27FC236}">
                <a16:creationId xmlns:a16="http://schemas.microsoft.com/office/drawing/2014/main" id="{6A513582-1515-2641-5F35-684D0221FF3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4559" y="1520865"/>
            <a:ext cx="4611253" cy="5116805"/>
          </a:xfrm>
        </p:spPr>
      </p:pic>
    </p:spTree>
    <p:extLst>
      <p:ext uri="{BB962C8B-B14F-4D97-AF65-F5344CB8AC3E}">
        <p14:creationId xmlns:p14="http://schemas.microsoft.com/office/powerpoint/2010/main" val="2571286348"/>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4940710" y="1435326"/>
            <a:ext cx="6657795" cy="5514587"/>
          </a:xfrm>
          <a:prstGeom prst="rect">
            <a:avLst/>
          </a:prstGeom>
          <a:noFill/>
        </p:spPr>
        <p:txBody>
          <a:bodyPr wrap="square">
            <a:spAutoFit/>
          </a:bodyPr>
          <a:lstStyle/>
          <a:p>
            <a:pPr algn="just" rtl="1">
              <a:lnSpc>
                <a:spcPct val="110000"/>
              </a:lnSpc>
              <a:spcBef>
                <a:spcPts val="110"/>
              </a:spcBef>
              <a:spcAft>
                <a:spcPts val="110"/>
              </a:spcAft>
            </a:pPr>
            <a:r>
              <a:rPr lang="ar-EG" sz="2800" b="1">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تتعدد وتختلف مصادر البيانات بين المصادر الآنية والمصادر الافتراضية، كما يوجد عديد من مصادر البيانات المفتوحة</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 وتتعدد مصادر البيانات على النحو الآتي:</a:t>
            </a:r>
            <a:endParaRPr lang="en-US" sz="2800">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800">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أولًا: بوابات البيانات الرسمية:</a:t>
            </a:r>
            <a:endParaRPr lang="en-US" sz="2800">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10000"/>
              </a:lnSpc>
              <a:spcBef>
                <a:spcPts val="110"/>
              </a:spcBef>
              <a:spcAft>
                <a:spcPts val="110"/>
              </a:spcAft>
            </a:pP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في ظل الاتجاه العالمي نحو مبدأ الشفافية الحكومية، نفذت بعض الحكومات حول العالم بوابات مفتوحة للبيانات مثل: البوابة الأمريكية </a:t>
            </a:r>
            <a:r>
              <a:rPr lang="en-US" sz="2400" b="1" u="sng">
                <a:effectLst/>
                <a:latin typeface="Simplified Arabic" panose="02020603050405020304" pitchFamily="18" charset="-78"/>
                <a:ea typeface="Calibri" panose="020F0502020204030204" pitchFamily="34" charset="0"/>
                <a:cs typeface="Simplified Arabic" panose="02020603050405020304" pitchFamily="18" charset="-78"/>
              </a:rPr>
              <a:t>data .gov</a:t>
            </a: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 ‏والبوابة البريطانية </a:t>
            </a:r>
            <a:r>
              <a:rPr lang="en-US" sz="2400" b="1" u="sng">
                <a:effectLst/>
                <a:latin typeface="Simplified Arabic" panose="02020603050405020304" pitchFamily="18" charset="-78"/>
                <a:ea typeface="Calibri" panose="020F0502020204030204" pitchFamily="34" charset="0"/>
                <a:cs typeface="Simplified Arabic" panose="02020603050405020304" pitchFamily="18" charset="-78"/>
              </a:rPr>
              <a:t>data. </a:t>
            </a:r>
            <a:r>
              <a:rPr lang="en-US" sz="2400" b="1" u="sng">
                <a:latin typeface="Simplified Arabic" panose="02020603050405020304" pitchFamily="18" charset="-78"/>
                <a:ea typeface="Calibri" panose="020F0502020204030204" pitchFamily="34" charset="0"/>
                <a:cs typeface="Simplified Arabic" panose="02020603050405020304" pitchFamily="18" charset="-78"/>
              </a:rPr>
              <a:t>g</a:t>
            </a:r>
            <a:r>
              <a:rPr lang="en-US" sz="2400" b="1" u="sng">
                <a:effectLst/>
                <a:latin typeface="Simplified Arabic" panose="02020603050405020304" pitchFamily="18" charset="-78"/>
                <a:ea typeface="Calibri" panose="020F0502020204030204" pitchFamily="34" charset="0"/>
                <a:cs typeface="Simplified Arabic" panose="02020603050405020304" pitchFamily="18" charset="-78"/>
              </a:rPr>
              <a:t>ov.uk</a:t>
            </a: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 ‏يهدف هذا الإجراء إلى تعزيز مبدأ إعادة استخدام البيانات الحكومية من قبل مختلف القطاعات المدنية.</a:t>
            </a:r>
            <a:endParaRPr lang="en-US" sz="2400" b="1" u="sng">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a:extLst>
              <a:ext uri="{FF2B5EF4-FFF2-40B4-BE49-F238E27FC236}">
                <a16:creationId xmlns:a16="http://schemas.microsoft.com/office/drawing/2014/main" id="{5C3B5ABE-1003-D312-75BB-EE9DFBFDE0A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4088" y="1435326"/>
            <a:ext cx="4409768" cy="4883406"/>
          </a:xfrm>
          <a:prstGeom prst="rect">
            <a:avLst/>
          </a:prstGeom>
        </p:spPr>
      </p:pic>
    </p:spTree>
    <p:extLst>
      <p:ext uri="{BB962C8B-B14F-4D97-AF65-F5344CB8AC3E}">
        <p14:creationId xmlns:p14="http://schemas.microsoft.com/office/powerpoint/2010/main" val="2354650023"/>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157900" y="1435326"/>
            <a:ext cx="6440605" cy="3817263"/>
          </a:xfrm>
          <a:prstGeom prst="rect">
            <a:avLst/>
          </a:prstGeom>
          <a:noFill/>
        </p:spPr>
        <p:txBody>
          <a:bodyPr wrap="square">
            <a:spAutoFit/>
          </a:bodyPr>
          <a:lstStyle/>
          <a:p>
            <a:pPr marL="457200" indent="-457200" algn="just" rtl="1">
              <a:lnSpc>
                <a:spcPct val="107000"/>
              </a:lnSpc>
              <a:spcAft>
                <a:spcPts val="800"/>
              </a:spcAft>
              <a:buFont typeface="Wingdings" panose="05000000000000000000" pitchFamily="2" charset="2"/>
              <a:buChar char="§"/>
            </a:pP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ويتيح هذا الإجراء للمواطنين الوصول إلى هذه البيانات العامة والاستفادة منها، ويمكن العثور على البيانات التي تتيحها البوابات الحكومية الرسمية من خلال "موقع مؤسسة المعرفة المفتوحة" على الإنترنت (</a:t>
            </a:r>
            <a:r>
              <a:rPr lang="en-US" sz="2800"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2"/>
              </a:rPr>
              <a:t>https://datacatalogs.org</a:t>
            </a:r>
            <a:r>
              <a:rPr lang="ar-EG" sz="2800"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2"/>
              </a:rPr>
              <a:t>/</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وهو بمثابة محرك بحثي يحتوي على فهارس لبيانات الحكومات المتاحة على مستوى العالم.</a:t>
            </a:r>
            <a:endParaRPr lang="en-US" sz="28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descr="A screenshot of a computer&#10;&#10;Description automatically generated">
            <a:extLst>
              <a:ext uri="{FF2B5EF4-FFF2-40B4-BE49-F238E27FC236}">
                <a16:creationId xmlns:a16="http://schemas.microsoft.com/office/drawing/2014/main" id="{643FBB64-5D60-4CD5-0CBC-C4B21220B06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92579" y="1435326"/>
            <a:ext cx="4757091" cy="5083461"/>
          </a:xfrm>
          <a:prstGeom prst="rect">
            <a:avLst/>
          </a:prstGeom>
        </p:spPr>
      </p:pic>
    </p:spTree>
    <p:extLst>
      <p:ext uri="{BB962C8B-B14F-4D97-AF65-F5344CB8AC3E}">
        <p14:creationId xmlns:p14="http://schemas.microsoft.com/office/powerpoint/2010/main" val="2462924598"/>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4871398"/>
          </a:xfrm>
          <a:prstGeom prst="rect">
            <a:avLst/>
          </a:prstGeom>
          <a:noFill/>
        </p:spPr>
        <p:txBody>
          <a:bodyPr wrap="square">
            <a:spAutoFit/>
          </a:bodyPr>
          <a:lstStyle/>
          <a:p>
            <a:pPr algn="just" rtl="1">
              <a:lnSpc>
                <a:spcPct val="107000"/>
              </a:lnSpc>
              <a:spcAft>
                <a:spcPts val="800"/>
              </a:spcAft>
            </a:pP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ورغم أن الدول العربية ‏لم تقم بتوفير مثل هذه البوابات حتى الآن، </a:t>
            </a:r>
            <a:r>
              <a:rPr lang="ar-EG" sz="2600" b="1" u="sng">
                <a:effectLst/>
                <a:latin typeface="Simplified Arabic" panose="02020603050405020304" pitchFamily="18" charset="-78"/>
                <a:ea typeface="Calibri" panose="020F0502020204030204" pitchFamily="34" charset="0"/>
                <a:cs typeface="Simplified Arabic" panose="02020603050405020304" pitchFamily="18" charset="-78"/>
              </a:rPr>
              <a:t>إلى أنه يمكن الاطلاع على مواقع الجهات الإحصائية الوطنية، حيث تعتبر مصادر غنية بالبيانات والمعلومات، وتوفر هذه المواقع بيانات تتعلق بمجموعة متنوعة من البيانات مثل:‏ عمر السكان وعددهم وأماكن إقامتهم،</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 وتوفر هذه المواقع بيانات قيمة يمكن أن تساعد الصحفيين في إنشاء قصص ملهمة، يمكن أيضًا البحث في مواقع الوزارات والدوائر الحكومية التي تصدر تقارير حكومية دورية يمكن أن يكون ذلك مصدرًا جيدا للبيانات والمعلومات المفيدة للصحفيين.</a:t>
            </a:r>
            <a:endParaRPr lang="en-US" sz="26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4" name="Content Placeholder 3" descr="A screenshot of a video chat&#10;&#10;Description automatically generated">
            <a:extLst>
              <a:ext uri="{FF2B5EF4-FFF2-40B4-BE49-F238E27FC236}">
                <a16:creationId xmlns:a16="http://schemas.microsoft.com/office/drawing/2014/main" id="{FA04B0B2-BE47-5739-B6D0-A0F6E454579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32734" y="1520865"/>
            <a:ext cx="5131974" cy="4997922"/>
          </a:xfrm>
          <a:prstGeom prst="rect">
            <a:avLst/>
          </a:prstGeom>
        </p:spPr>
      </p:pic>
    </p:spTree>
    <p:extLst>
      <p:ext uri="{BB962C8B-B14F-4D97-AF65-F5344CB8AC3E}">
        <p14:creationId xmlns:p14="http://schemas.microsoft.com/office/powerpoint/2010/main" val="1573283936"/>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235676" y="1638728"/>
            <a:ext cx="6799007" cy="4588628"/>
          </a:xfrm>
          <a:prstGeom prst="rect">
            <a:avLst/>
          </a:prstGeom>
          <a:noFill/>
        </p:spPr>
        <p:txBody>
          <a:bodyPr wrap="square">
            <a:spAutoFit/>
          </a:bodyPr>
          <a:lstStyle/>
          <a:p>
            <a:pPr marL="914400" lvl="1" indent="-457200" algn="just" rtl="1">
              <a:lnSpc>
                <a:spcPct val="110000"/>
              </a:lnSpc>
              <a:spcBef>
                <a:spcPts val="110"/>
              </a:spcBef>
              <a:spcAft>
                <a:spcPts val="110"/>
              </a:spcAft>
              <a:buFont typeface="Wingdings" panose="05000000000000000000" pitchFamily="2" charset="2"/>
              <a:buChar char="§"/>
            </a:pP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ومن النماذج المتاحة في الدول العربية للحصول على البيانات منصة البيانات المفتوحة السعودية،</a:t>
            </a:r>
            <a:r>
              <a:rPr lang="ar-EG" sz="2400" b="1" u="sng">
                <a:latin typeface="Simplified Arabic" panose="02020603050405020304" pitchFamily="18" charset="-78"/>
                <a:ea typeface="Calibri" panose="020F0502020204030204" pitchFamily="34" charset="0"/>
                <a:cs typeface="Simplified Arabic" panose="02020603050405020304" pitchFamily="18" charset="-78"/>
              </a:rPr>
              <a:t> </a:t>
            </a:r>
            <a:r>
              <a:rPr lang="ar-SA" sz="2400" b="1" u="sng">
                <a:effectLst/>
                <a:latin typeface="Simplified Arabic" panose="02020603050405020304" pitchFamily="18" charset="-78"/>
                <a:ea typeface="Calibri" panose="020F0502020204030204" pitchFamily="34" charset="0"/>
                <a:cs typeface="Simplified Arabic" panose="02020603050405020304" pitchFamily="18" charset="-78"/>
              </a:rPr>
              <a:t>وهى مبادرة حكومية أطلقتها المملكة العربية السعودية بهدف توفير البيانات العامة للمواطنين والباحثين والشركات والجهات الحكومية بطريقة شفافة</a:t>
            </a: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 </a:t>
            </a:r>
            <a:r>
              <a:rPr lang="ar-SA" sz="2400" b="1" u="sng">
                <a:effectLst/>
                <a:latin typeface="Simplified Arabic" panose="02020603050405020304" pitchFamily="18" charset="-78"/>
                <a:ea typeface="Calibri" panose="020F0502020204030204" pitchFamily="34" charset="0"/>
                <a:cs typeface="Simplified Arabic" panose="02020603050405020304" pitchFamily="18" charset="-78"/>
              </a:rPr>
              <a:t>وسهلة</a:t>
            </a:r>
            <a:r>
              <a:rPr lang="ar-EG" sz="2400" b="1" u="sng">
                <a:latin typeface="Simplified Arabic" panose="02020603050405020304" pitchFamily="18" charset="-78"/>
                <a:ea typeface="Calibri" panose="020F0502020204030204" pitchFamily="34" charset="0"/>
                <a:cs typeface="Simplified Arabic" panose="02020603050405020304" pitchFamily="18" charset="-78"/>
              </a:rPr>
              <a:t> </a:t>
            </a:r>
            <a:r>
              <a:rPr lang="ar-SA" sz="2400" b="1" u="sng">
                <a:effectLst/>
                <a:latin typeface="Simplified Arabic" panose="02020603050405020304" pitchFamily="18" charset="-78"/>
                <a:ea typeface="Calibri" panose="020F0502020204030204" pitchFamily="34" charset="0"/>
                <a:cs typeface="Simplified Arabic" panose="02020603050405020304" pitchFamily="18" charset="-78"/>
              </a:rPr>
              <a:t>الوصول</a:t>
            </a:r>
            <a:r>
              <a:rPr lang="ar-EG" sz="2400" b="1" u="sng">
                <a:latin typeface="Simplified Arabic" panose="02020603050405020304" pitchFamily="18" charset="-78"/>
                <a:ea typeface="Calibri" panose="020F0502020204030204" pitchFamily="34" charset="0"/>
                <a:cs typeface="Simplified Arabic" panose="02020603050405020304" pitchFamily="18" charset="-78"/>
              </a:rPr>
              <a:t>. </a:t>
            </a:r>
            <a:r>
              <a:rPr lang="en-US" sz="2400" b="1" u="sng">
                <a:latin typeface="Simplified Arabic" panose="02020603050405020304" pitchFamily="18" charset="-78"/>
                <a:ea typeface="Calibri" panose="020F0502020204030204" pitchFamily="34" charset="0"/>
                <a:cs typeface="Simplified Arabic" panose="02020603050405020304" pitchFamily="18" charset="-78"/>
              </a:rPr>
              <a:t>(</a:t>
            </a:r>
            <a:r>
              <a:rPr lang="en-US" sz="2400" b="1" u="sng">
                <a:latin typeface="Simplified Arabic" panose="02020603050405020304" pitchFamily="18" charset="-78"/>
                <a:ea typeface="Calibri" panose="020F0502020204030204" pitchFamily="34" charset="0"/>
                <a:cs typeface="Simplified Arabic" panose="02020603050405020304" pitchFamily="18" charset="-78"/>
                <a:hlinkClick r:id="rId2"/>
              </a:rPr>
              <a:t>https://open.data.gov.sa/ar/home</a:t>
            </a:r>
            <a:r>
              <a:rPr lang="en-US" sz="2400" b="1" u="sng">
                <a:latin typeface="Simplified Arabic" panose="02020603050405020304" pitchFamily="18" charset="-78"/>
                <a:ea typeface="Calibri" panose="020F0502020204030204" pitchFamily="34" charset="0"/>
                <a:cs typeface="Simplified Arabic" panose="02020603050405020304" pitchFamily="18" charset="-78"/>
              </a:rPr>
              <a:t>)</a:t>
            </a:r>
            <a:r>
              <a:rPr lang="ar-EG" sz="2400" b="1" u="sng">
                <a:latin typeface="Simplified Arabic" panose="02020603050405020304" pitchFamily="18" charset="-78"/>
                <a:ea typeface="Calibri" panose="020F0502020204030204" pitchFamily="34" charset="0"/>
                <a:cs typeface="Simplified Arabic" panose="02020603050405020304" pitchFamily="18" charset="-78"/>
              </a:rPr>
              <a:t>  </a:t>
            </a:r>
            <a:endParaRPr lang="ar-EG" sz="2400" b="1">
              <a:latin typeface="Simplified Arabic" panose="02020603050405020304" pitchFamily="18" charset="-78"/>
              <a:ea typeface="Calibri" panose="020F0502020204030204" pitchFamily="34" charset="0"/>
              <a:cs typeface="Simplified Arabic" panose="02020603050405020304" pitchFamily="18" charset="-78"/>
            </a:endParaRPr>
          </a:p>
          <a:p>
            <a:pPr marL="914400" lvl="1" indent="-457200" algn="just" rtl="1">
              <a:lnSpc>
                <a:spcPct val="110000"/>
              </a:lnSpc>
              <a:spcBef>
                <a:spcPts val="110"/>
              </a:spcBef>
              <a:spcAft>
                <a:spcPts val="110"/>
              </a:spcAft>
              <a:buFont typeface="Wingdings" panose="05000000000000000000" pitchFamily="2" charset="2"/>
              <a:buChar char="§"/>
            </a:pPr>
            <a:r>
              <a:rPr lang="ar-SA" sz="2400" b="1">
                <a:effectLst/>
                <a:latin typeface="Simplified Arabic" panose="02020603050405020304" pitchFamily="18" charset="-78"/>
                <a:ea typeface="Calibri" panose="020F0502020204030204" pitchFamily="34" charset="0"/>
                <a:cs typeface="Simplified Arabic" panose="02020603050405020304" pitchFamily="18" charset="-78"/>
              </a:rPr>
              <a:t>تهدف المنصة إلى دعم التحول الرقمي في المملكة وتعزيز الشفافية والابتكار من خلال تمكين المستخدمين من الوصول إلى البيانات الحكومية المتنوعة في مجالات مختلفة مثل التعليم، الصحة، الاقتصاد، البيئة، وغيرها</a:t>
            </a:r>
            <a:r>
              <a:rPr lang="en-US" sz="2400" b="1">
                <a:effectLst/>
                <a:latin typeface="Simplified Arabic" panose="02020603050405020304" pitchFamily="18" charset="-78"/>
                <a:ea typeface="Calibri" panose="020F0502020204030204" pitchFamily="34" charset="0"/>
                <a:cs typeface="Simplified Arabic" panose="02020603050405020304" pitchFamily="18" charset="-78"/>
              </a:rPr>
              <a:t>.</a:t>
            </a: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descr="A map of the country&#10;&#10;Description automatically generated">
            <a:extLst>
              <a:ext uri="{FF2B5EF4-FFF2-40B4-BE49-F238E27FC236}">
                <a16:creationId xmlns:a16="http://schemas.microsoft.com/office/drawing/2014/main" id="{E21D9B18-B593-2AAD-C4B8-0383079736A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81578" y="1520865"/>
            <a:ext cx="4728910" cy="5096460"/>
          </a:xfrm>
          <a:prstGeom prst="rect">
            <a:avLst/>
          </a:prstGeom>
        </p:spPr>
      </p:pic>
    </p:spTree>
    <p:extLst>
      <p:ext uri="{BB962C8B-B14F-4D97-AF65-F5344CB8AC3E}">
        <p14:creationId xmlns:p14="http://schemas.microsoft.com/office/powerpoint/2010/main" val="1604210756"/>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049670" y="1435326"/>
            <a:ext cx="6548836" cy="5932843"/>
          </a:xfrm>
          <a:prstGeom prst="rect">
            <a:avLst/>
          </a:prstGeom>
          <a:noFill/>
        </p:spPr>
        <p:txBody>
          <a:bodyPr wrap="square">
            <a:spAutoFit/>
          </a:bodyPr>
          <a:lstStyle/>
          <a:p>
            <a:pPr marL="342900" indent="-342900" algn="just" rtl="1">
              <a:lnSpc>
                <a:spcPct val="107000"/>
              </a:lnSpc>
              <a:spcAft>
                <a:spcPts val="800"/>
              </a:spcAft>
              <a:buFont typeface="Wingdings" panose="05000000000000000000" pitchFamily="2" charset="2"/>
              <a:buChar char="§"/>
            </a:pPr>
            <a:r>
              <a:rPr lang="ar-SA" sz="2600" b="1">
                <a:effectLst/>
                <a:latin typeface="Simplified Arabic" panose="02020603050405020304" pitchFamily="18" charset="-78"/>
                <a:ea typeface="Calibri" panose="020F0502020204030204" pitchFamily="34" charset="0"/>
                <a:cs typeface="Simplified Arabic" panose="02020603050405020304" pitchFamily="18" charset="-78"/>
              </a:rPr>
              <a:t>وتوفر المنصة بيانات مفتوحة يمكن تحميلها وإعادة استخدامها لتطوير تطبيقات أو إجراء تحليلات تدعم صنع القرار وتحسين الخدمات العامة. كما تساهم في تحقيق أهداف رؤية المملكة</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2030 </a:t>
            </a:r>
            <a:r>
              <a:rPr lang="ar-SA" sz="2600" b="1">
                <a:effectLst/>
                <a:latin typeface="Simplified Arabic" panose="02020603050405020304" pitchFamily="18" charset="-78"/>
                <a:ea typeface="Calibri" panose="020F0502020204030204" pitchFamily="34" charset="0"/>
                <a:cs typeface="Simplified Arabic" panose="02020603050405020304" pitchFamily="18" charset="-78"/>
              </a:rPr>
              <a:t>، التي تسعى إلى تحسين جودة الحياة وتعزيز الاقتصاد القائم على المعرفة من خلال توسيع نطاق الشفافية والمشاركة المجتمعية</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a:t>
            </a:r>
          </a:p>
          <a:p>
            <a:pPr marL="342900" indent="-342900" algn="just" rtl="1">
              <a:lnSpc>
                <a:spcPct val="107000"/>
              </a:lnSpc>
              <a:spcAft>
                <a:spcPts val="800"/>
              </a:spcAft>
              <a:buFont typeface="Wingdings" panose="05000000000000000000" pitchFamily="2" charset="2"/>
              <a:buChar char="§"/>
            </a:pPr>
            <a:r>
              <a:rPr lang="ar-SA" sz="2600" b="1" u="sng">
                <a:effectLst/>
                <a:latin typeface="Simplified Arabic" panose="02020603050405020304" pitchFamily="18" charset="-78"/>
                <a:ea typeface="Calibri" panose="020F0502020204030204" pitchFamily="34" charset="0"/>
                <a:cs typeface="Simplified Arabic" panose="02020603050405020304" pitchFamily="18" charset="-78"/>
              </a:rPr>
              <a:t>كما يوجد في مصر موقع "الجهاز المركزي للتعبئة العامة والإحصاء" و"الجهاز المركزي للمحاسبات" وهما جهتان حكوميتان يصدرا الكثير من البيانات الرسمية عما يدور داخل مصر </a:t>
            </a:r>
            <a:r>
              <a:rPr lang="ar-SA" sz="2600" b="1">
                <a:effectLst/>
                <a:latin typeface="Simplified Arabic" panose="02020603050405020304" pitchFamily="18" charset="-78"/>
                <a:ea typeface="Calibri" panose="020F0502020204030204" pitchFamily="34" charset="0"/>
                <a:cs typeface="Simplified Arabic" panose="02020603050405020304" pitchFamily="18" charset="-78"/>
              </a:rPr>
              <a:t>بشكل دوري ومتاح بشكل مجاني للصحفيين والمواطنين</a:t>
            </a:r>
            <a:r>
              <a:rPr lang="ar-SA" sz="2600">
                <a:effectLst/>
                <a:latin typeface="Simplified Arabic" panose="02020603050405020304" pitchFamily="18" charset="-78"/>
                <a:ea typeface="Calibri" panose="020F0502020204030204" pitchFamily="34" charset="0"/>
                <a:cs typeface="Simplified Arabic" panose="02020603050405020304" pitchFamily="18" charset="-78"/>
              </a:rPr>
              <a:t>.</a:t>
            </a:r>
            <a:endParaRPr lang="en-US" sz="2600">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6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a:extLst>
              <a:ext uri="{FF2B5EF4-FFF2-40B4-BE49-F238E27FC236}">
                <a16:creationId xmlns:a16="http://schemas.microsoft.com/office/drawing/2014/main" id="{EB603078-BB2F-F46E-84DE-8423F15CB7D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93896" y="1520865"/>
            <a:ext cx="4530585" cy="4997922"/>
          </a:xfrm>
          <a:prstGeom prst="rect">
            <a:avLst/>
          </a:prstGeom>
        </p:spPr>
      </p:pic>
    </p:spTree>
    <p:extLst>
      <p:ext uri="{BB962C8B-B14F-4D97-AF65-F5344CB8AC3E}">
        <p14:creationId xmlns:p14="http://schemas.microsoft.com/office/powerpoint/2010/main" val="2221298167"/>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530645" y="1382443"/>
            <a:ext cx="5959630" cy="4594465"/>
          </a:xfrm>
        </p:spPr>
        <p:txBody>
          <a:bodyPr/>
          <a:lstStyle/>
          <a:p>
            <a:pPr rtl="1"/>
            <a:r>
              <a:rPr lang="ar-EG"/>
              <a:t>‏</a:t>
            </a:r>
            <a:endParaRPr lang="en-US"/>
          </a:p>
        </p:txBody>
      </p:sp>
      <p:sp>
        <p:nvSpPr>
          <p:cNvPr id="7" name="TextBox 3"/>
          <p:cNvSpPr txBox="1"/>
          <p:nvPr/>
        </p:nvSpPr>
        <p:spPr>
          <a:xfrm>
            <a:off x="9361811" y="6457890"/>
            <a:ext cx="2623712" cy="400110"/>
          </a:xfrm>
          <a:prstGeom prst="rect">
            <a:avLst/>
          </a:prstGeom>
          <a:noFill/>
        </p:spPr>
        <p:txBody>
          <a:bodyPr wrap="square" rtlCol="0">
            <a:spAutoFit/>
          </a:bodyPr>
          <a:lstStyle/>
          <a:p>
            <a:pPr algn="ctr"/>
            <a:r>
              <a:rPr lang="en-US" sz="2000" b="1" dirty="0"/>
              <a:t>www.midocean.ae</a:t>
            </a:r>
          </a:p>
        </p:txBody>
      </p:sp>
      <p:sp>
        <p:nvSpPr>
          <p:cNvPr id="3" name="Rectangle: Rounded Corners 33">
            <a:extLst>
              <a:ext uri="{FF2B5EF4-FFF2-40B4-BE49-F238E27FC236}">
                <a16:creationId xmlns:a16="http://schemas.microsoft.com/office/drawing/2014/main" id="{0B2ED8AF-DF70-63D1-EEA1-AE6B1E72FE6C}"/>
              </a:ext>
            </a:extLst>
          </p:cNvPr>
          <p:cNvSpPr txBox="1">
            <a:spLocks/>
          </p:cNvSpPr>
          <p:nvPr/>
        </p:nvSpPr>
        <p:spPr>
          <a:xfrm>
            <a:off x="838200" y="130062"/>
            <a:ext cx="10515600" cy="70140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b="1" dirty="0">
              <a:solidFill>
                <a:schemeClr val="bg1"/>
              </a:solidFill>
              <a:latin typeface="Simplified Arabic" panose="02020603050405020304" pitchFamily="18" charset="-78"/>
              <a:cs typeface="Simplified Arabic" panose="02020603050405020304" pitchFamily="18" charset="-78"/>
            </a:endParaRPr>
          </a:p>
        </p:txBody>
      </p:sp>
      <p:graphicFrame>
        <p:nvGraphicFramePr>
          <p:cNvPr id="9" name="Table 8">
            <a:extLst>
              <a:ext uri="{FF2B5EF4-FFF2-40B4-BE49-F238E27FC236}">
                <a16:creationId xmlns:a16="http://schemas.microsoft.com/office/drawing/2014/main" id="{BE784633-321C-A1E2-C0F8-AF9C5C883D0B}"/>
              </a:ext>
            </a:extLst>
          </p:cNvPr>
          <p:cNvGraphicFramePr>
            <a:graphicFrameLocks noGrp="1"/>
          </p:cNvGraphicFramePr>
          <p:nvPr>
            <p:extLst>
              <p:ext uri="{D42A27DB-BD31-4B8C-83A1-F6EECF244321}">
                <p14:modId xmlns:p14="http://schemas.microsoft.com/office/powerpoint/2010/main" val="990878854"/>
              </p:ext>
            </p:extLst>
          </p:nvPr>
        </p:nvGraphicFramePr>
        <p:xfrm>
          <a:off x="206477" y="1309364"/>
          <a:ext cx="11779046" cy="5221605"/>
        </p:xfrm>
        <a:graphic>
          <a:graphicData uri="http://schemas.openxmlformats.org/drawingml/2006/table">
            <a:tbl>
              <a:tblPr firstRow="1" bandRow="1">
                <a:tableStyleId>{073A0DAA-6AF3-43AB-8588-CEC1D06C72B9}</a:tableStyleId>
              </a:tblPr>
              <a:tblGrid>
                <a:gridCol w="6388383">
                  <a:extLst>
                    <a:ext uri="{9D8B030D-6E8A-4147-A177-3AD203B41FA5}">
                      <a16:colId xmlns:a16="http://schemas.microsoft.com/office/drawing/2014/main" val="1756158441"/>
                    </a:ext>
                  </a:extLst>
                </a:gridCol>
                <a:gridCol w="5390663">
                  <a:extLst>
                    <a:ext uri="{9D8B030D-6E8A-4147-A177-3AD203B41FA5}">
                      <a16:colId xmlns:a16="http://schemas.microsoft.com/office/drawing/2014/main" val="3408276855"/>
                    </a:ext>
                  </a:extLst>
                </a:gridCol>
              </a:tblGrid>
              <a:tr h="438270">
                <a:tc>
                  <a:txBody>
                    <a:bodyPr/>
                    <a:lstStyle/>
                    <a:p>
                      <a:pPr algn="ctr" rtl="1">
                        <a:lnSpc>
                          <a:spcPct val="107000"/>
                        </a:lnSpc>
                        <a:spcAft>
                          <a:spcPts val="800"/>
                        </a:spcAft>
                      </a:pPr>
                      <a:r>
                        <a:rPr lang="ar-EG" sz="2800">
                          <a:effectLst/>
                          <a:latin typeface="Simplified Arabic" panose="02020603050405020304" pitchFamily="18" charset="-78"/>
                          <a:ea typeface="Calibri" panose="020F0502020204030204" pitchFamily="34" charset="0"/>
                          <a:cs typeface="Simplified Arabic" panose="02020603050405020304" pitchFamily="18" charset="-78"/>
                        </a:rPr>
                        <a:t>التعريف</a:t>
                      </a:r>
                      <a:r>
                        <a:rPr lang="en-US" sz="2800">
                          <a:effectLst/>
                          <a:latin typeface="Simplified Arabic" panose="02020603050405020304" pitchFamily="18" charset="-78"/>
                          <a:ea typeface="Calibri" panose="020F0502020204030204" pitchFamily="34" charset="0"/>
                          <a:cs typeface="Simplified Arabic" panose="02020603050405020304" pitchFamily="18" charset="-78"/>
                        </a:rPr>
                        <a:t> </a:t>
                      </a:r>
                    </a:p>
                  </a:txBody>
                  <a:tcPr marL="68580" marR="68580" marT="0" marB="0"/>
                </a:tc>
                <a:tc>
                  <a:txBody>
                    <a:bodyPr/>
                    <a:lstStyle/>
                    <a:p>
                      <a:pPr marL="0" marR="0" lvl="0" indent="0" algn="ctr" defTabSz="914400" rtl="1" eaLnBrk="1" fontAlgn="auto" latinLnBrk="0" hangingPunct="1">
                        <a:lnSpc>
                          <a:spcPct val="107000"/>
                        </a:lnSpc>
                        <a:spcBef>
                          <a:spcPts val="0"/>
                        </a:spcBef>
                        <a:spcAft>
                          <a:spcPts val="800"/>
                        </a:spcAft>
                        <a:buClrTx/>
                        <a:buSzTx/>
                        <a:buFontTx/>
                        <a:buNone/>
                        <a:tabLst/>
                        <a:defRPr/>
                      </a:pPr>
                      <a:r>
                        <a:rPr lang="ar-EG" sz="2800" b="1" kern="1200">
                          <a:solidFill>
                            <a:schemeClr val="lt1"/>
                          </a:solidFill>
                          <a:effectLst/>
                          <a:latin typeface="Simplified Arabic" panose="02020603050405020304" pitchFamily="18" charset="-78"/>
                          <a:ea typeface="+mn-ea"/>
                          <a:cs typeface="Simplified Arabic" panose="02020603050405020304" pitchFamily="18" charset="-78"/>
                        </a:rPr>
                        <a:t>اسم ورابط الموقع</a:t>
                      </a:r>
                      <a:endParaRPr lang="en-US" sz="2800" b="1" kern="1200">
                        <a:solidFill>
                          <a:schemeClr val="lt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4043954696"/>
                  </a:ext>
                </a:extLst>
              </a:tr>
              <a:tr h="1053310">
                <a:tc>
                  <a:txBody>
                    <a:bodyPr/>
                    <a:lstStyle/>
                    <a:p>
                      <a:pPr algn="r">
                        <a:lnSpc>
                          <a:spcPct val="100000"/>
                        </a:lnSpc>
                        <a:spcBef>
                          <a:spcPts val="110"/>
                        </a:spcBef>
                        <a:spcAft>
                          <a:spcPts val="110"/>
                        </a:spcAft>
                      </a:pPr>
                      <a:r>
                        <a:rPr lang="ar-EG" sz="2400" b="1" kern="1200">
                          <a:solidFill>
                            <a:schemeClr val="dk1"/>
                          </a:solidFill>
                          <a:effectLst/>
                          <a:latin typeface="Simplified Arabic" panose="02020603050405020304" pitchFamily="18" charset="-78"/>
                          <a:ea typeface="+mn-ea"/>
                          <a:cs typeface="Simplified Arabic" panose="02020603050405020304" pitchFamily="18" charset="-78"/>
                        </a:rPr>
                        <a:t>بوابة البنك الدولي للبيانات تتيح الوصول إلى مجموعة واسعة من البيانات الاقتصادية والاجتماعية المفتوحة والقابلة للتحميل.</a:t>
                      </a:r>
                      <a:endParaRPr lang="en-US" sz="24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بوابة بيانات البنك الدولي</a:t>
                      </a:r>
                      <a:r>
                        <a:rPr lang="en-US" sz="2400" b="1" kern="1200">
                          <a:solidFill>
                            <a:schemeClr val="dk1"/>
                          </a:solidFill>
                          <a:effectLst/>
                          <a:latin typeface="Simplified Arabic" panose="02020603050405020304" pitchFamily="18" charset="-78"/>
                          <a:ea typeface="+mn-ea"/>
                          <a:cs typeface="Simplified Arabic" panose="02020603050405020304" pitchFamily="18" charset="-78"/>
                        </a:rPr>
                        <a:t> (World Bank Data)</a:t>
                      </a:r>
                    </a:p>
                    <a:p>
                      <a:pPr algn="r">
                        <a:lnSpc>
                          <a:spcPct val="100000"/>
                        </a:lnSpc>
                        <a:spcBef>
                          <a:spcPts val="110"/>
                        </a:spcBef>
                        <a:spcAft>
                          <a:spcPts val="110"/>
                        </a:spcAft>
                      </a:pPr>
                      <a:r>
                        <a:rPr lang="en-US" sz="2400" u="sng" kern="1200">
                          <a:solidFill>
                            <a:schemeClr val="dk1"/>
                          </a:solidFill>
                          <a:effectLst/>
                          <a:latin typeface="Simplified Arabic" panose="02020603050405020304" pitchFamily="18" charset="-78"/>
                          <a:ea typeface="+mn-ea"/>
                          <a:cs typeface="Simplified Arabic" panose="02020603050405020304" pitchFamily="18" charset="-78"/>
                          <a:hlinkClick r:id="rId2"/>
                        </a:rPr>
                        <a:t>https://data.worldbank.org/</a:t>
                      </a:r>
                      <a:endParaRPr lang="en-US" sz="2400" kern="1200">
                        <a:solidFill>
                          <a:schemeClr val="dk1"/>
                        </a:solidFill>
                        <a:effectLst/>
                        <a:latin typeface="Simplified Arabic" panose="02020603050405020304" pitchFamily="18" charset="-78"/>
                        <a:ea typeface="+mn-ea"/>
                        <a:cs typeface="Simplified Arabic" panose="02020603050405020304" pitchFamily="18" charset="-78"/>
                      </a:endParaRPr>
                    </a:p>
                    <a:p>
                      <a:pPr algn="ctr">
                        <a:lnSpc>
                          <a:spcPct val="100000"/>
                        </a:lnSpc>
                        <a:spcBef>
                          <a:spcPts val="110"/>
                        </a:spcBef>
                        <a:spcAft>
                          <a:spcPts val="110"/>
                        </a:spcAft>
                      </a:pPr>
                      <a:endParaRPr lang="en-US"/>
                    </a:p>
                  </a:txBody>
                  <a:tcPr/>
                </a:tc>
                <a:extLst>
                  <a:ext uri="{0D108BD9-81ED-4DB2-BD59-A6C34878D82A}">
                    <a16:rowId xmlns:a16="http://schemas.microsoft.com/office/drawing/2014/main" val="3456842702"/>
                  </a:ext>
                </a:extLst>
              </a:tr>
              <a:tr h="1141086">
                <a:tc>
                  <a:txBody>
                    <a:bodyPr/>
                    <a:lstStyle/>
                    <a:p>
                      <a:pPr algn="r">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يقدم صندوق النقد الدولي بيانات حول الاقتصاد الكلي، بما في ذلك الناتج المحلي الإجمالي، التضخم، والميزانيات العمومية للدول</a:t>
                      </a:r>
                      <a:r>
                        <a:rPr lang="ar-EG" sz="24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4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صندوق النقد الدولي</a:t>
                      </a:r>
                      <a:r>
                        <a:rPr lang="en-US" sz="2400" b="1" kern="1200">
                          <a:solidFill>
                            <a:schemeClr val="dk1"/>
                          </a:solidFill>
                          <a:effectLst/>
                          <a:latin typeface="Simplified Arabic" panose="02020603050405020304" pitchFamily="18" charset="-78"/>
                          <a:ea typeface="+mn-ea"/>
                          <a:cs typeface="Simplified Arabic" panose="02020603050405020304" pitchFamily="18" charset="-78"/>
                        </a:rPr>
                        <a:t> (IMF)</a:t>
                      </a:r>
                    </a:p>
                    <a:p>
                      <a:pPr algn="r">
                        <a:lnSpc>
                          <a:spcPct val="100000"/>
                        </a:lnSpc>
                        <a:spcBef>
                          <a:spcPts val="110"/>
                        </a:spcBef>
                        <a:spcAft>
                          <a:spcPts val="110"/>
                        </a:spcAft>
                      </a:pPr>
                      <a:r>
                        <a:rPr lang="en-US" sz="2400" u="sng" kern="1200">
                          <a:solidFill>
                            <a:schemeClr val="dk1"/>
                          </a:solidFill>
                          <a:effectLst/>
                          <a:latin typeface="Simplified Arabic" panose="02020603050405020304" pitchFamily="18" charset="-78"/>
                          <a:ea typeface="+mn-ea"/>
                          <a:cs typeface="Simplified Arabic" panose="02020603050405020304" pitchFamily="18" charset="-78"/>
                          <a:hlinkClick r:id="rId3"/>
                        </a:rPr>
                        <a:t>https://data.imf.org</a:t>
                      </a:r>
                      <a:endParaRPr lang="en-US" sz="2400" kern="1200">
                        <a:solidFill>
                          <a:schemeClr val="dk1"/>
                        </a:solidFill>
                        <a:effectLst/>
                        <a:latin typeface="Simplified Arabic" panose="02020603050405020304" pitchFamily="18" charset="-78"/>
                        <a:ea typeface="+mn-ea"/>
                        <a:cs typeface="Simplified Arabic" panose="02020603050405020304" pitchFamily="18" charset="-78"/>
                      </a:endParaRPr>
                    </a:p>
                    <a:p>
                      <a:pPr algn="r">
                        <a:lnSpc>
                          <a:spcPct val="100000"/>
                        </a:lnSpc>
                        <a:spcBef>
                          <a:spcPts val="110"/>
                        </a:spcBef>
                        <a:spcAft>
                          <a:spcPts val="110"/>
                        </a:spcAft>
                      </a:pPr>
                      <a:endParaRPr lang="en-US" sz="2400"/>
                    </a:p>
                  </a:txBody>
                  <a:tcPr/>
                </a:tc>
                <a:extLst>
                  <a:ext uri="{0D108BD9-81ED-4DB2-BD59-A6C34878D82A}">
                    <a16:rowId xmlns:a16="http://schemas.microsoft.com/office/drawing/2014/main" val="167303647"/>
                  </a:ext>
                </a:extLst>
              </a:tr>
              <a:tr h="1084882">
                <a:tc>
                  <a:txBody>
                    <a:bodyPr/>
                    <a:lstStyle/>
                    <a:p>
                      <a:pPr algn="r">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توفر منظمة التعاون الاقتصادي والتنمية بيانات حول التعليم، الاقتصاد، الصحة، والتكنولوجيا في الدول المتقدمة وبعض الدول النامية</a:t>
                      </a:r>
                      <a:r>
                        <a:rPr lang="ar-EG" sz="24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4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400" b="1">
                          <a:effectLst/>
                          <a:latin typeface="Simplified Arabic" panose="02020603050405020304" pitchFamily="18" charset="-78"/>
                          <a:ea typeface="Calibri" panose="020F0502020204030204" pitchFamily="34" charset="0"/>
                          <a:cs typeface="Simplified Arabic" panose="02020603050405020304" pitchFamily="18" charset="-78"/>
                        </a:rPr>
                        <a:t>منظمة التعاون الاقتصادي والتنمية</a:t>
                      </a:r>
                      <a:r>
                        <a:rPr lang="en-US" sz="2400" b="1">
                          <a:effectLst/>
                          <a:latin typeface="Simplified Arabic" panose="02020603050405020304" pitchFamily="18" charset="-78"/>
                          <a:ea typeface="Calibri" panose="020F0502020204030204" pitchFamily="34" charset="0"/>
                          <a:cs typeface="Simplified Arabic" panose="02020603050405020304" pitchFamily="18" charset="-78"/>
                        </a:rPr>
                        <a:t> (OECD)</a:t>
                      </a:r>
                    </a:p>
                    <a:p>
                      <a:pPr algn="r" rtl="0">
                        <a:lnSpc>
                          <a:spcPct val="100000"/>
                        </a:lnSpc>
                        <a:spcBef>
                          <a:spcPts val="110"/>
                        </a:spcBef>
                        <a:spcAft>
                          <a:spcPts val="110"/>
                        </a:spcAft>
                      </a:pPr>
                      <a:r>
                        <a:rPr lang="en-US" sz="2400"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4"/>
                        </a:rPr>
                        <a:t> www.oecd.org</a:t>
                      </a:r>
                      <a:endParaRPr lang="en-US" sz="2400">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lnSpc>
                          <a:spcPct val="100000"/>
                        </a:lnSpc>
                        <a:spcBef>
                          <a:spcPts val="110"/>
                        </a:spcBef>
                        <a:spcAft>
                          <a:spcPts val="110"/>
                        </a:spcAft>
                      </a:pPr>
                      <a:r>
                        <a:rPr lang="ar-EG" sz="2400">
                          <a:effectLst/>
                          <a:latin typeface="Simplified Arabic" panose="02020603050405020304" pitchFamily="18" charset="-78"/>
                          <a:ea typeface="Calibri" panose="020F0502020204030204" pitchFamily="34" charset="0"/>
                          <a:cs typeface="Simplified Arabic" panose="02020603050405020304" pitchFamily="18" charset="-78"/>
                        </a:rPr>
                        <a:t> </a:t>
                      </a:r>
                      <a:endParaRPr lang="en-US" sz="2400">
                        <a:effectLst/>
                        <a:latin typeface="Simplified Arabic" panose="02020603050405020304" pitchFamily="18" charset="-78"/>
                        <a:ea typeface="Calibri" panose="020F0502020204030204" pitchFamily="34" charset="0"/>
                        <a:cs typeface="Simplified Arabic" panose="02020603050405020304" pitchFamily="18" charset="-78"/>
                      </a:endParaRPr>
                    </a:p>
                  </a:txBody>
                  <a:tcPr marL="68580" marR="68580" marT="0" marB="0"/>
                </a:tc>
                <a:extLst>
                  <a:ext uri="{0D108BD9-81ED-4DB2-BD59-A6C34878D82A}">
                    <a16:rowId xmlns:a16="http://schemas.microsoft.com/office/drawing/2014/main" val="1421866260"/>
                  </a:ext>
                </a:extLst>
              </a:tr>
              <a:tr h="1141086">
                <a:tc>
                  <a:txBody>
                    <a:bodyPr/>
                    <a:lstStyle/>
                    <a:p>
                      <a:pPr algn="r">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تقدم منظمة الصحة العالمية بيانات حول الصحة العالمية، بما في ذلك الإحصاءات المتعلقة بالأمراض، خدمات الرعاية الصحية، والتوزيع الجغرافي للموارد الصحي</a:t>
                      </a:r>
                      <a:r>
                        <a:rPr lang="ar-EG" sz="2400" b="1" kern="1200">
                          <a:solidFill>
                            <a:schemeClr val="dk1"/>
                          </a:solidFill>
                          <a:effectLst/>
                          <a:latin typeface="Simplified Arabic" panose="02020603050405020304" pitchFamily="18" charset="-78"/>
                          <a:ea typeface="+mn-ea"/>
                          <a:cs typeface="Simplified Arabic" panose="02020603050405020304" pitchFamily="18" charset="-78"/>
                        </a:rPr>
                        <a:t>ة.</a:t>
                      </a:r>
                      <a:endParaRPr lang="en-US" sz="2400">
                        <a:latin typeface="Simplified Arabic" panose="02020603050405020304" pitchFamily="18" charset="-78"/>
                        <a:cs typeface="Simplified Arabic" panose="02020603050405020304" pitchFamily="18" charset="-78"/>
                      </a:endParaRPr>
                    </a:p>
                  </a:txBody>
                  <a:tcPr/>
                </a:tc>
                <a:tc>
                  <a:txBody>
                    <a:bodyPr/>
                    <a:lstStyle/>
                    <a:p>
                      <a:pPr algn="just" rtl="1">
                        <a:lnSpc>
                          <a:spcPct val="100000"/>
                        </a:lnSpc>
                        <a:spcBef>
                          <a:spcPts val="110"/>
                        </a:spcBef>
                        <a:spcAft>
                          <a:spcPts val="110"/>
                        </a:spcAft>
                      </a:pPr>
                      <a:r>
                        <a:rPr lang="ar-SA" sz="2400" b="1">
                          <a:effectLst/>
                          <a:latin typeface="Calibri" panose="020F0502020204030204" pitchFamily="34" charset="0"/>
                          <a:ea typeface="Calibri" panose="020F0502020204030204" pitchFamily="34" charset="0"/>
                          <a:cs typeface="Simplified Arabic" panose="02020603050405020304" pitchFamily="18" charset="-78"/>
                        </a:rPr>
                        <a:t>منظمة الصحة العالمية</a:t>
                      </a:r>
                      <a:r>
                        <a:rPr lang="en-US" sz="2400" b="1">
                          <a:effectLst/>
                          <a:latin typeface="Simplified Arabic" panose="02020603050405020304" pitchFamily="18" charset="-78"/>
                          <a:ea typeface="Calibri" panose="020F0502020204030204" pitchFamily="34" charset="0"/>
                          <a:cs typeface="Arial" panose="020B0604020202020204" pitchFamily="34" charset="0"/>
                        </a:rPr>
                        <a:t> (WHO)</a:t>
                      </a:r>
                      <a:endParaRPr lang="ar-EG" sz="2400" b="1">
                        <a:effectLst/>
                        <a:latin typeface="Simplified Arabic" panose="02020603050405020304" pitchFamily="18" charset="-78"/>
                        <a:ea typeface="Calibri" panose="020F0502020204030204" pitchFamily="34" charset="0"/>
                        <a:cs typeface="Arial" panose="020B0604020202020204" pitchFamily="34" charset="0"/>
                      </a:endParaRPr>
                    </a:p>
                    <a:p>
                      <a:pPr marL="0" marR="0" lvl="0" indent="0" algn="just" defTabSz="914400" rtl="1" eaLnBrk="1" fontAlgn="auto" latinLnBrk="0" hangingPunct="1">
                        <a:lnSpc>
                          <a:spcPct val="100000"/>
                        </a:lnSpc>
                        <a:spcBef>
                          <a:spcPts val="110"/>
                        </a:spcBef>
                        <a:spcAft>
                          <a:spcPts val="110"/>
                        </a:spcAft>
                        <a:buClrTx/>
                        <a:buSzTx/>
                        <a:buFontTx/>
                        <a:buNone/>
                        <a:tabLst/>
                        <a:defRPr/>
                      </a:pPr>
                      <a:r>
                        <a:rPr lang="en-US" sz="2400" u="sng" kern="1200">
                          <a:solidFill>
                            <a:schemeClr val="dk1"/>
                          </a:solidFill>
                          <a:effectLst/>
                          <a:latin typeface="Simplified Arabic" panose="02020603050405020304" pitchFamily="18" charset="-78"/>
                          <a:ea typeface="+mn-ea"/>
                          <a:cs typeface="Simplified Arabic" panose="02020603050405020304" pitchFamily="18" charset="-78"/>
                          <a:hlinkClick r:id="rId5"/>
                        </a:rPr>
                        <a:t>www.who.int</a:t>
                      </a:r>
                      <a:endParaRPr lang="en-US" sz="2400" kern="1200">
                        <a:solidFill>
                          <a:schemeClr val="dk1"/>
                        </a:solidFill>
                        <a:effectLst/>
                        <a:latin typeface="Simplified Arabic" panose="02020603050405020304" pitchFamily="18" charset="-78"/>
                        <a:ea typeface="+mn-ea"/>
                        <a:cs typeface="Simplified Arabic" panose="02020603050405020304" pitchFamily="18" charset="-78"/>
                      </a:endParaRPr>
                    </a:p>
                  </a:txBody>
                  <a:tcPr marL="9525" marR="9525" marT="9525" marB="9525" anchor="ctr"/>
                </a:tc>
                <a:extLst>
                  <a:ext uri="{0D108BD9-81ED-4DB2-BD59-A6C34878D82A}">
                    <a16:rowId xmlns:a16="http://schemas.microsoft.com/office/drawing/2014/main" val="1469066990"/>
                  </a:ext>
                </a:extLst>
              </a:tr>
            </a:tbl>
          </a:graphicData>
        </a:graphic>
      </p:graphicFrame>
      <p:sp>
        <p:nvSpPr>
          <p:cNvPr id="5" name="TextBox 4">
            <a:extLst>
              <a:ext uri="{FF2B5EF4-FFF2-40B4-BE49-F238E27FC236}">
                <a16:creationId xmlns:a16="http://schemas.microsoft.com/office/drawing/2014/main" id="{C2B91639-5331-407E-EFDE-FB5E658D4703}"/>
              </a:ext>
            </a:extLst>
          </p:cNvPr>
          <p:cNvSpPr txBox="1"/>
          <p:nvPr/>
        </p:nvSpPr>
        <p:spPr>
          <a:xfrm>
            <a:off x="5869858" y="804786"/>
            <a:ext cx="6098458" cy="553357"/>
          </a:xfrm>
          <a:prstGeom prst="rect">
            <a:avLst/>
          </a:prstGeom>
          <a:noFill/>
        </p:spPr>
        <p:txBody>
          <a:bodyPr wrap="square">
            <a:spAutoFit/>
          </a:bodyPr>
          <a:lstStyle/>
          <a:p>
            <a:pPr algn="just" rtl="1">
              <a:lnSpc>
                <a:spcPct val="107000"/>
              </a:lnSpc>
              <a:spcAft>
                <a:spcPts val="800"/>
              </a:spcAft>
            </a:pPr>
            <a:r>
              <a:rPr lang="ar-SA" sz="2800" b="1" u="sng">
                <a:solidFill>
                  <a:srgbClr val="002060"/>
                </a:solidFill>
                <a:effectLst/>
                <a:latin typeface="Calibri" panose="020F0502020204030204" pitchFamily="34" charset="0"/>
                <a:ea typeface="Calibri" panose="020F0502020204030204" pitchFamily="34" charset="0"/>
                <a:cs typeface="Simplified Arabic" panose="02020603050405020304" pitchFamily="18" charset="-78"/>
              </a:rPr>
              <a:t>ثانيًا مواقع </a:t>
            </a:r>
            <a:r>
              <a:rPr lang="ar-EG" sz="2800" b="1" u="sng">
                <a:solidFill>
                  <a:srgbClr val="002060"/>
                </a:solidFill>
                <a:latin typeface="Calibri" panose="020F0502020204030204" pitchFamily="34" charset="0"/>
                <a:ea typeface="Calibri" panose="020F0502020204030204" pitchFamily="34" charset="0"/>
                <a:cs typeface="Simplified Arabic" panose="02020603050405020304" pitchFamily="18" charset="-78"/>
              </a:rPr>
              <a:t>ا</a:t>
            </a:r>
            <a:r>
              <a:rPr lang="ar-SA" sz="2800" b="1" u="sng">
                <a:solidFill>
                  <a:srgbClr val="002060"/>
                </a:solidFill>
                <a:effectLst/>
                <a:latin typeface="Calibri" panose="020F0502020204030204" pitchFamily="34" charset="0"/>
                <a:ea typeface="Calibri" panose="020F0502020204030204" pitchFamily="34" charset="0"/>
                <a:cs typeface="Simplified Arabic" panose="02020603050405020304" pitchFamily="18" charset="-78"/>
              </a:rPr>
              <a:t>لمؤسسات الدولية</a:t>
            </a:r>
            <a:r>
              <a:rPr lang="ar-SA" sz="1800" b="1" u="sng">
                <a:effectLst/>
                <a:latin typeface="Calibri" panose="020F0502020204030204" pitchFamily="34" charset="0"/>
                <a:ea typeface="Calibri" panose="020F0502020204030204" pitchFamily="34" charset="0"/>
                <a:cs typeface="Simplified Arabic" panose="02020603050405020304" pitchFamily="18" charset="-78"/>
              </a:rPr>
              <a:t>:</a:t>
            </a:r>
            <a:endParaRPr lang="en-US" sz="140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28916016"/>
      </p:ext>
    </p:extLst>
  </p:cSld>
  <p:clrMapOvr>
    <a:masterClrMapping/>
  </p:clrMapOvr>
  <mc:AlternateContent xmlns:mc="http://schemas.openxmlformats.org/markup-compatibility/2006" xmlns:p14="http://schemas.microsoft.com/office/powerpoint/2010/main">
    <mc:Choice Requires="p14">
      <p:transition spd="slow" p14:dur="2000" advTm="57927"/>
    </mc:Choice>
    <mc:Fallback xmlns="">
      <p:transition spd="slow" advTm="5792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530645" y="1382443"/>
            <a:ext cx="5959630" cy="4594465"/>
          </a:xfrm>
        </p:spPr>
        <p:txBody>
          <a:bodyPr/>
          <a:lstStyle/>
          <a:p>
            <a:pPr rtl="1"/>
            <a:r>
              <a:rPr lang="ar-EG"/>
              <a:t>‏</a:t>
            </a:r>
            <a:endParaRPr lang="en-US"/>
          </a:p>
        </p:txBody>
      </p:sp>
      <p:sp>
        <p:nvSpPr>
          <p:cNvPr id="7" name="TextBox 3"/>
          <p:cNvSpPr txBox="1"/>
          <p:nvPr/>
        </p:nvSpPr>
        <p:spPr>
          <a:xfrm>
            <a:off x="9361811" y="6457890"/>
            <a:ext cx="2623712" cy="400110"/>
          </a:xfrm>
          <a:prstGeom prst="rect">
            <a:avLst/>
          </a:prstGeom>
          <a:noFill/>
        </p:spPr>
        <p:txBody>
          <a:bodyPr wrap="square" rtlCol="0">
            <a:spAutoFit/>
          </a:bodyPr>
          <a:lstStyle/>
          <a:p>
            <a:pPr algn="ctr"/>
            <a:r>
              <a:rPr lang="en-US" sz="2000" b="1" dirty="0"/>
              <a:t>www.midocean.ae</a:t>
            </a:r>
          </a:p>
        </p:txBody>
      </p:sp>
      <p:sp>
        <p:nvSpPr>
          <p:cNvPr id="3" name="Rectangle: Rounded Corners 33">
            <a:extLst>
              <a:ext uri="{FF2B5EF4-FFF2-40B4-BE49-F238E27FC236}">
                <a16:creationId xmlns:a16="http://schemas.microsoft.com/office/drawing/2014/main" id="{0B2ED8AF-DF70-63D1-EEA1-AE6B1E72FE6C}"/>
              </a:ext>
            </a:extLst>
          </p:cNvPr>
          <p:cNvSpPr txBox="1">
            <a:spLocks/>
          </p:cNvSpPr>
          <p:nvPr/>
        </p:nvSpPr>
        <p:spPr>
          <a:xfrm>
            <a:off x="838200" y="198705"/>
            <a:ext cx="10515600" cy="70275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48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4800" b="1" dirty="0">
              <a:solidFill>
                <a:schemeClr val="bg1"/>
              </a:solidFill>
              <a:latin typeface="Simplified Arabic" panose="02020603050405020304" pitchFamily="18" charset="-78"/>
              <a:cs typeface="Simplified Arabic" panose="02020603050405020304" pitchFamily="18" charset="-78"/>
            </a:endParaRPr>
          </a:p>
        </p:txBody>
      </p:sp>
      <p:graphicFrame>
        <p:nvGraphicFramePr>
          <p:cNvPr id="9" name="Table 8">
            <a:extLst>
              <a:ext uri="{FF2B5EF4-FFF2-40B4-BE49-F238E27FC236}">
                <a16:creationId xmlns:a16="http://schemas.microsoft.com/office/drawing/2014/main" id="{BE784633-321C-A1E2-C0F8-AF9C5C883D0B}"/>
              </a:ext>
            </a:extLst>
          </p:cNvPr>
          <p:cNvGraphicFramePr>
            <a:graphicFrameLocks noGrp="1"/>
          </p:cNvGraphicFramePr>
          <p:nvPr>
            <p:extLst>
              <p:ext uri="{D42A27DB-BD31-4B8C-83A1-F6EECF244321}">
                <p14:modId xmlns:p14="http://schemas.microsoft.com/office/powerpoint/2010/main" val="33004439"/>
              </p:ext>
            </p:extLst>
          </p:nvPr>
        </p:nvGraphicFramePr>
        <p:xfrm>
          <a:off x="98323" y="1119185"/>
          <a:ext cx="11665974" cy="5338705"/>
        </p:xfrm>
        <a:graphic>
          <a:graphicData uri="http://schemas.openxmlformats.org/drawingml/2006/table">
            <a:tbl>
              <a:tblPr firstRow="1" bandRow="1">
                <a:tableStyleId>{073A0DAA-6AF3-43AB-8588-CEC1D06C72B9}</a:tableStyleId>
              </a:tblPr>
              <a:tblGrid>
                <a:gridCol w="6033261">
                  <a:extLst>
                    <a:ext uri="{9D8B030D-6E8A-4147-A177-3AD203B41FA5}">
                      <a16:colId xmlns:a16="http://schemas.microsoft.com/office/drawing/2014/main" val="1756158441"/>
                    </a:ext>
                  </a:extLst>
                </a:gridCol>
                <a:gridCol w="5632713">
                  <a:extLst>
                    <a:ext uri="{9D8B030D-6E8A-4147-A177-3AD203B41FA5}">
                      <a16:colId xmlns:a16="http://schemas.microsoft.com/office/drawing/2014/main" val="3408276855"/>
                    </a:ext>
                  </a:extLst>
                </a:gridCol>
              </a:tblGrid>
              <a:tr h="436253">
                <a:tc>
                  <a:txBody>
                    <a:bodyPr/>
                    <a:lstStyle/>
                    <a:p>
                      <a:pPr algn="ctr" rtl="1">
                        <a:lnSpc>
                          <a:spcPct val="107000"/>
                        </a:lnSpc>
                        <a:spcAft>
                          <a:spcPts val="800"/>
                        </a:spcAft>
                      </a:pPr>
                      <a:r>
                        <a:rPr lang="ar-EG" sz="2800">
                          <a:effectLst/>
                          <a:latin typeface="Simplified Arabic" panose="02020603050405020304" pitchFamily="18" charset="-78"/>
                          <a:ea typeface="Calibri" panose="020F0502020204030204" pitchFamily="34" charset="0"/>
                          <a:cs typeface="Simplified Arabic" panose="02020603050405020304" pitchFamily="18" charset="-78"/>
                        </a:rPr>
                        <a:t>التعريف</a:t>
                      </a:r>
                      <a:r>
                        <a:rPr lang="en-US" sz="2800">
                          <a:effectLst/>
                          <a:latin typeface="Simplified Arabic" panose="02020603050405020304" pitchFamily="18" charset="-78"/>
                          <a:ea typeface="Calibri" panose="020F0502020204030204" pitchFamily="34" charset="0"/>
                          <a:cs typeface="Simplified Arabic" panose="02020603050405020304" pitchFamily="18" charset="-78"/>
                        </a:rPr>
                        <a:t> </a:t>
                      </a:r>
                    </a:p>
                  </a:txBody>
                  <a:tcPr marL="68580" marR="68580" marT="0" marB="0"/>
                </a:tc>
                <a:tc>
                  <a:txBody>
                    <a:bodyPr/>
                    <a:lstStyle/>
                    <a:p>
                      <a:pPr marL="0" marR="0" lvl="0" indent="0" algn="ctr" defTabSz="914400" rtl="1" eaLnBrk="1" fontAlgn="auto" latinLnBrk="0" hangingPunct="1">
                        <a:lnSpc>
                          <a:spcPct val="107000"/>
                        </a:lnSpc>
                        <a:spcBef>
                          <a:spcPts val="0"/>
                        </a:spcBef>
                        <a:spcAft>
                          <a:spcPts val="800"/>
                        </a:spcAft>
                        <a:buClrTx/>
                        <a:buSzTx/>
                        <a:buFontTx/>
                        <a:buNone/>
                        <a:tabLst/>
                        <a:defRPr/>
                      </a:pPr>
                      <a:r>
                        <a:rPr lang="ar-EG" sz="2800" b="1" kern="1200">
                          <a:solidFill>
                            <a:schemeClr val="lt1"/>
                          </a:solidFill>
                          <a:effectLst/>
                          <a:latin typeface="Simplified Arabic" panose="02020603050405020304" pitchFamily="18" charset="-78"/>
                          <a:ea typeface="+mn-ea"/>
                          <a:cs typeface="Simplified Arabic" panose="02020603050405020304" pitchFamily="18" charset="-78"/>
                        </a:rPr>
                        <a:t>اسم ورابط الموقع</a:t>
                      </a:r>
                      <a:endParaRPr lang="en-US" sz="2800" b="1" kern="1200">
                        <a:solidFill>
                          <a:schemeClr val="lt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4043954696"/>
                  </a:ext>
                </a:extLst>
              </a:tr>
              <a:tr h="1135835">
                <a:tc>
                  <a:txBody>
                    <a:bodyPr/>
                    <a:lstStyle/>
                    <a:p>
                      <a:pPr algn="r" rtl="0">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يوفر برنامج الأمم المتحدة الإنمائي بيانات حول التنمية البشرية، الفقر، والبيئة، مع التركيز على المشاريع التنموية المستدام</a:t>
                      </a:r>
                      <a:r>
                        <a:rPr lang="ar-EG" sz="2400" b="1" kern="1200">
                          <a:solidFill>
                            <a:schemeClr val="dk1"/>
                          </a:solidFill>
                          <a:effectLst/>
                          <a:latin typeface="Simplified Arabic" panose="02020603050405020304" pitchFamily="18" charset="-78"/>
                          <a:ea typeface="+mn-ea"/>
                          <a:cs typeface="Simplified Arabic" panose="02020603050405020304" pitchFamily="18" charset="-78"/>
                        </a:rPr>
                        <a:t>ة.</a:t>
                      </a:r>
                      <a:endParaRPr lang="en-US" sz="24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برنامج الأمم المتحدة الإنمائي</a:t>
                      </a:r>
                      <a:r>
                        <a:rPr lang="en-US" sz="2400" b="1" kern="1200">
                          <a:solidFill>
                            <a:schemeClr val="dk1"/>
                          </a:solidFill>
                          <a:effectLst/>
                          <a:latin typeface="Simplified Arabic" panose="02020603050405020304" pitchFamily="18" charset="-78"/>
                          <a:ea typeface="+mn-ea"/>
                          <a:cs typeface="Simplified Arabic" panose="02020603050405020304" pitchFamily="18" charset="-78"/>
                        </a:rPr>
                        <a:t> (UNDP)</a:t>
                      </a:r>
                    </a:p>
                    <a:p>
                      <a:pPr algn="r">
                        <a:lnSpc>
                          <a:spcPct val="100000"/>
                        </a:lnSpc>
                        <a:spcBef>
                          <a:spcPts val="110"/>
                        </a:spcBef>
                        <a:spcAft>
                          <a:spcPts val="110"/>
                        </a:spcAft>
                      </a:pPr>
                      <a:r>
                        <a:rPr lang="en-US" sz="2400" u="sng" kern="1200">
                          <a:solidFill>
                            <a:schemeClr val="dk1"/>
                          </a:solidFill>
                          <a:effectLst/>
                          <a:latin typeface="Simplified Arabic" panose="02020603050405020304" pitchFamily="18" charset="-78"/>
                          <a:ea typeface="+mn-ea"/>
                          <a:cs typeface="Simplified Arabic" panose="02020603050405020304" pitchFamily="18" charset="-78"/>
                          <a:hlinkClick r:id="rId2"/>
                        </a:rPr>
                        <a:t>www.undp.org</a:t>
                      </a:r>
                      <a:endParaRPr lang="en-US" sz="2400" kern="1200">
                        <a:solidFill>
                          <a:schemeClr val="dk1"/>
                        </a:solidFill>
                        <a:effectLst/>
                        <a:latin typeface="Simplified Arabic" panose="02020603050405020304" pitchFamily="18" charset="-78"/>
                        <a:ea typeface="+mn-ea"/>
                        <a:cs typeface="Simplified Arabic" panose="02020603050405020304" pitchFamily="18" charset="-78"/>
                      </a:endParaRPr>
                    </a:p>
                    <a:p>
                      <a:pPr algn="r">
                        <a:lnSpc>
                          <a:spcPct val="100000"/>
                        </a:lnSpc>
                        <a:spcBef>
                          <a:spcPts val="110"/>
                        </a:spcBef>
                        <a:spcAft>
                          <a:spcPts val="110"/>
                        </a:spcAft>
                      </a:pPr>
                      <a:endParaRPr lang="en-US"/>
                    </a:p>
                  </a:txBody>
                  <a:tcPr/>
                </a:tc>
                <a:extLst>
                  <a:ext uri="{0D108BD9-81ED-4DB2-BD59-A6C34878D82A}">
                    <a16:rowId xmlns:a16="http://schemas.microsoft.com/office/drawing/2014/main" val="3456842702"/>
                  </a:ext>
                </a:extLst>
              </a:tr>
              <a:tr h="1135835">
                <a:tc>
                  <a:txBody>
                    <a:bodyPr/>
                    <a:lstStyle/>
                    <a:p>
                      <a:pPr algn="r">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تقدم منظمة الأغذية والزراعة بيانات حول الزراعة، الأمن الغذائي، الثروة الحيوانية، مصايد الأسماك، والغابات على مستوى العالم</a:t>
                      </a:r>
                      <a:r>
                        <a:rPr lang="ar-EG" sz="24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4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400" b="1">
                          <a:effectLst/>
                          <a:latin typeface="Simplified Arabic" panose="02020603050405020304" pitchFamily="18" charset="-78"/>
                          <a:ea typeface="Calibri" panose="020F0502020204030204" pitchFamily="34" charset="0"/>
                          <a:cs typeface="Simplified Arabic" panose="02020603050405020304" pitchFamily="18" charset="-78"/>
                        </a:rPr>
                        <a:t>منظمة الأغذية والزراعة</a:t>
                      </a:r>
                      <a:r>
                        <a:rPr lang="en-US" sz="2400" b="1">
                          <a:effectLst/>
                          <a:latin typeface="Simplified Arabic" panose="02020603050405020304" pitchFamily="18" charset="-78"/>
                          <a:ea typeface="Calibri" panose="020F0502020204030204" pitchFamily="34" charset="0"/>
                          <a:cs typeface="Simplified Arabic" panose="02020603050405020304" pitchFamily="18" charset="-78"/>
                        </a:rPr>
                        <a:t> (FAO)</a:t>
                      </a:r>
                    </a:p>
                    <a:p>
                      <a:pPr algn="r" rtl="0">
                        <a:lnSpc>
                          <a:spcPct val="100000"/>
                        </a:lnSpc>
                        <a:spcBef>
                          <a:spcPts val="110"/>
                        </a:spcBef>
                        <a:spcAft>
                          <a:spcPts val="110"/>
                        </a:spcAft>
                      </a:pPr>
                      <a:r>
                        <a:rPr lang="en-US" sz="2400"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3"/>
                        </a:rPr>
                        <a:t>www.fao.org</a:t>
                      </a:r>
                      <a:endParaRPr lang="en-US" sz="2400">
                        <a:effectLst/>
                        <a:latin typeface="Simplified Arabic" panose="02020603050405020304" pitchFamily="18" charset="-78"/>
                        <a:ea typeface="Calibri" panose="020F0502020204030204" pitchFamily="34" charset="0"/>
                        <a:cs typeface="Simplified Arabic" panose="02020603050405020304" pitchFamily="18" charset="-78"/>
                      </a:endParaRPr>
                    </a:p>
                    <a:p>
                      <a:pPr algn="r" rtl="1">
                        <a:lnSpc>
                          <a:spcPct val="100000"/>
                        </a:lnSpc>
                        <a:spcBef>
                          <a:spcPts val="110"/>
                        </a:spcBef>
                        <a:spcAft>
                          <a:spcPts val="110"/>
                        </a:spcAft>
                      </a:pPr>
                      <a:r>
                        <a:rPr lang="ar-EG" sz="2400">
                          <a:effectLst/>
                          <a:latin typeface="Simplified Arabic" panose="02020603050405020304" pitchFamily="18" charset="-78"/>
                          <a:ea typeface="Calibri" panose="020F0502020204030204" pitchFamily="34" charset="0"/>
                          <a:cs typeface="Simplified Arabic" panose="02020603050405020304" pitchFamily="18" charset="-78"/>
                        </a:rPr>
                        <a:t> </a:t>
                      </a:r>
                      <a:endParaRPr lang="en-US" sz="2400">
                        <a:effectLst/>
                        <a:latin typeface="Simplified Arabic" panose="02020603050405020304" pitchFamily="18" charset="-78"/>
                        <a:ea typeface="Calibri" panose="020F0502020204030204" pitchFamily="34" charset="0"/>
                        <a:cs typeface="Simplified Arabic" panose="02020603050405020304" pitchFamily="18" charset="-78"/>
                      </a:endParaRPr>
                    </a:p>
                  </a:txBody>
                  <a:tcPr marL="68580" marR="68580" marT="0" marB="0"/>
                </a:tc>
                <a:extLst>
                  <a:ext uri="{0D108BD9-81ED-4DB2-BD59-A6C34878D82A}">
                    <a16:rowId xmlns:a16="http://schemas.microsoft.com/office/drawing/2014/main" val="167303647"/>
                  </a:ext>
                </a:extLst>
              </a:tr>
              <a:tr h="1315980">
                <a:tc>
                  <a:txBody>
                    <a:bodyPr/>
                    <a:lstStyle/>
                    <a:p>
                      <a:pPr algn="just" rtl="1">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يقدم البنك الأوروبي لإعادة الإعمار والتنمية بيانات حول الاستثمارات والمشروعات في البلدان النامية في أوروبا وآسيا الوسطى</a:t>
                      </a:r>
                      <a:r>
                        <a:rPr lang="ar-EG" sz="24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400" b="1">
                        <a:latin typeface="Simplified Arabic" panose="02020603050405020304" pitchFamily="18" charset="-78"/>
                        <a:cs typeface="Simplified Arabic" panose="02020603050405020304" pitchFamily="18" charset="-78"/>
                      </a:endParaRPr>
                    </a:p>
                  </a:txBody>
                  <a:tcPr/>
                </a:tc>
                <a:tc>
                  <a:txBody>
                    <a:bodyPr/>
                    <a:lstStyle/>
                    <a:p>
                      <a:pPr algn="r">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البنك الأوروبي لإعادة الإعمار والتنمية</a:t>
                      </a:r>
                      <a:endParaRPr lang="ar-EG" sz="2400" b="1" kern="1200">
                        <a:solidFill>
                          <a:schemeClr val="dk1"/>
                        </a:solidFill>
                        <a:effectLst/>
                        <a:latin typeface="Simplified Arabic" panose="02020603050405020304" pitchFamily="18" charset="-78"/>
                        <a:ea typeface="+mn-ea"/>
                        <a:cs typeface="Simplified Arabic" panose="02020603050405020304" pitchFamily="18" charset="-78"/>
                      </a:endParaRPr>
                    </a:p>
                    <a:p>
                      <a:pPr algn="r">
                        <a:lnSpc>
                          <a:spcPct val="100000"/>
                        </a:lnSpc>
                        <a:spcBef>
                          <a:spcPts val="110"/>
                        </a:spcBef>
                        <a:spcAft>
                          <a:spcPts val="110"/>
                        </a:spcAft>
                      </a:pPr>
                      <a:r>
                        <a:rPr lang="en-US" sz="2400" u="sng" kern="1200">
                          <a:solidFill>
                            <a:schemeClr val="dk1"/>
                          </a:solidFill>
                          <a:effectLst/>
                          <a:latin typeface="Simplified Arabic" panose="02020603050405020304" pitchFamily="18" charset="-78"/>
                          <a:ea typeface="+mn-ea"/>
                          <a:cs typeface="Simplified Arabic" panose="02020603050405020304" pitchFamily="18" charset="-78"/>
                          <a:hlinkClick r:id="rId4"/>
                        </a:rPr>
                        <a:t>www.ebrd.com</a:t>
                      </a:r>
                      <a:r>
                        <a:rPr lang="ar-EG" sz="2400" u="sng" kern="1200">
                          <a:solidFill>
                            <a:schemeClr val="dk1"/>
                          </a:solidFill>
                          <a:effectLst/>
                          <a:latin typeface="Simplified Arabic" panose="02020603050405020304" pitchFamily="18" charset="-78"/>
                          <a:ea typeface="+mn-ea"/>
                          <a:cs typeface="Simplified Arabic" panose="02020603050405020304" pitchFamily="18" charset="-78"/>
                        </a:rPr>
                        <a:t> </a:t>
                      </a:r>
                      <a:r>
                        <a:rPr lang="en-US" sz="2400" kern="1200">
                          <a:solidFill>
                            <a:schemeClr val="dk1"/>
                          </a:solidFill>
                          <a:effectLst/>
                          <a:latin typeface="Simplified Arabic" panose="02020603050405020304" pitchFamily="18" charset="-78"/>
                          <a:ea typeface="+mn-ea"/>
                          <a:cs typeface="Simplified Arabic" panose="02020603050405020304" pitchFamily="18" charset="-78"/>
                        </a:rPr>
                        <a:t> </a:t>
                      </a:r>
                      <a:r>
                        <a:rPr lang="en-US" sz="2400" b="1" kern="1200">
                          <a:solidFill>
                            <a:schemeClr val="dk1"/>
                          </a:solidFill>
                          <a:effectLst/>
                          <a:latin typeface="Simplified Arabic" panose="02020603050405020304" pitchFamily="18" charset="-78"/>
                          <a:ea typeface="+mn-ea"/>
                          <a:cs typeface="Simplified Arabic" panose="02020603050405020304" pitchFamily="18" charset="-78"/>
                        </a:rPr>
                        <a:t>(EBRD)</a:t>
                      </a:r>
                      <a:endParaRPr lang="en-US" sz="2400" b="1">
                        <a:latin typeface="Simplified Arabic" panose="02020603050405020304" pitchFamily="18" charset="-78"/>
                        <a:cs typeface="Simplified Arabic" panose="02020603050405020304" pitchFamily="18" charset="-78"/>
                      </a:endParaRPr>
                    </a:p>
                  </a:txBody>
                  <a:tcPr marL="68580" marR="68580" marT="0" marB="0"/>
                </a:tc>
                <a:extLst>
                  <a:ext uri="{0D108BD9-81ED-4DB2-BD59-A6C34878D82A}">
                    <a16:rowId xmlns:a16="http://schemas.microsoft.com/office/drawing/2014/main" val="1421866260"/>
                  </a:ext>
                </a:extLst>
              </a:tr>
              <a:tr h="222705">
                <a:tc>
                  <a:txBody>
                    <a:bodyPr/>
                    <a:lstStyle/>
                    <a:p>
                      <a:pPr algn="r">
                        <a:lnSpc>
                          <a:spcPct val="100000"/>
                        </a:lnSpc>
                        <a:spcBef>
                          <a:spcPts val="110"/>
                        </a:spcBef>
                        <a:spcAft>
                          <a:spcPts val="110"/>
                        </a:spcAft>
                      </a:pPr>
                      <a:r>
                        <a:rPr lang="ar-SA" sz="2400" b="1" kern="1200">
                          <a:solidFill>
                            <a:schemeClr val="dk1"/>
                          </a:solidFill>
                          <a:effectLst/>
                          <a:latin typeface="Simplified Arabic" panose="02020603050405020304" pitchFamily="18" charset="-78"/>
                          <a:ea typeface="+mn-ea"/>
                          <a:cs typeface="Simplified Arabic" panose="02020603050405020304" pitchFamily="18" charset="-78"/>
                        </a:rPr>
                        <a:t>توفر وكالة الطاقة الدولية بيانات حول إنتاج واستهلاك الطاقة، بما في ذلك بيانات حول النفط، الغاز، والكهرباء، بالإضافة إلى بيانات الطاقة المتجددة</a:t>
                      </a:r>
                      <a:r>
                        <a:rPr lang="ar-EG" sz="24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4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en-US" sz="1100">
                          <a:effectLst/>
                          <a:latin typeface="Calibri" panose="020F0502020204030204" pitchFamily="34" charset="0"/>
                          <a:cs typeface="Arial" panose="020B0604020202020204" pitchFamily="34" charset="0"/>
                        </a:rPr>
                        <a:t>  </a:t>
                      </a:r>
                      <a:r>
                        <a:rPr lang="ar-SA" sz="2400" b="1" kern="1200">
                          <a:solidFill>
                            <a:schemeClr val="dk1"/>
                          </a:solidFill>
                          <a:effectLst/>
                          <a:latin typeface="Simplified Arabic" panose="02020603050405020304" pitchFamily="18" charset="-78"/>
                          <a:ea typeface="+mn-ea"/>
                          <a:cs typeface="Simplified Arabic" panose="02020603050405020304" pitchFamily="18" charset="-78"/>
                        </a:rPr>
                        <a:t>وكالة الطاقة الدولية</a:t>
                      </a:r>
                      <a:r>
                        <a:rPr lang="en-US" sz="2400" b="1" kern="1200">
                          <a:solidFill>
                            <a:schemeClr val="dk1"/>
                          </a:solidFill>
                          <a:effectLst/>
                          <a:latin typeface="Simplified Arabic" panose="02020603050405020304" pitchFamily="18" charset="-78"/>
                          <a:ea typeface="+mn-ea"/>
                          <a:cs typeface="Simplified Arabic" panose="02020603050405020304" pitchFamily="18" charset="-78"/>
                        </a:rPr>
                        <a:t> (IEA)</a:t>
                      </a:r>
                    </a:p>
                    <a:p>
                      <a:pPr algn="r">
                        <a:lnSpc>
                          <a:spcPct val="100000"/>
                        </a:lnSpc>
                        <a:spcBef>
                          <a:spcPts val="110"/>
                        </a:spcBef>
                        <a:spcAft>
                          <a:spcPts val="110"/>
                        </a:spcAft>
                      </a:pPr>
                      <a:r>
                        <a:rPr lang="en-US" sz="2400" u="sng" kern="1200">
                          <a:solidFill>
                            <a:schemeClr val="dk1"/>
                          </a:solidFill>
                          <a:effectLst/>
                          <a:latin typeface="Simplified Arabic" panose="02020603050405020304" pitchFamily="18" charset="-78"/>
                          <a:ea typeface="+mn-ea"/>
                          <a:cs typeface="Simplified Arabic" panose="02020603050405020304" pitchFamily="18" charset="-78"/>
                          <a:hlinkClick r:id="rId5"/>
                        </a:rPr>
                        <a:t>www.iea.org</a:t>
                      </a:r>
                      <a:endParaRPr lang="en-US" sz="2400" kern="1200">
                        <a:solidFill>
                          <a:schemeClr val="dk1"/>
                        </a:solidFill>
                        <a:effectLst/>
                        <a:latin typeface="Simplified Arabic" panose="02020603050405020304" pitchFamily="18" charset="-78"/>
                        <a:ea typeface="+mn-ea"/>
                        <a:cs typeface="Simplified Arabic" panose="02020603050405020304" pitchFamily="18" charset="-78"/>
                      </a:endParaRPr>
                    </a:p>
                    <a:p>
                      <a:pPr algn="r" rtl="1">
                        <a:lnSpc>
                          <a:spcPct val="100000"/>
                        </a:lnSpc>
                        <a:spcBef>
                          <a:spcPts val="110"/>
                        </a:spcBef>
                        <a:spcAft>
                          <a:spcPts val="110"/>
                        </a:spcAft>
                      </a:pPr>
                      <a:endParaRPr lang="en-US" sz="1100">
                        <a:effectLst/>
                        <a:latin typeface="Calibri" panose="020F0502020204030204" pitchFamily="34" charset="0"/>
                        <a:cs typeface="Arial" panose="020B0604020202020204" pitchFamily="34" charset="0"/>
                      </a:endParaRPr>
                    </a:p>
                  </a:txBody>
                  <a:tcPr marL="9525" marR="9525" marT="9525" marB="9525"/>
                </a:tc>
                <a:extLst>
                  <a:ext uri="{0D108BD9-81ED-4DB2-BD59-A6C34878D82A}">
                    <a16:rowId xmlns:a16="http://schemas.microsoft.com/office/drawing/2014/main" val="236184038"/>
                  </a:ext>
                </a:extLst>
              </a:tr>
            </a:tbl>
          </a:graphicData>
        </a:graphic>
      </p:graphicFrame>
    </p:spTree>
    <p:extLst>
      <p:ext uri="{BB962C8B-B14F-4D97-AF65-F5344CB8AC3E}">
        <p14:creationId xmlns:p14="http://schemas.microsoft.com/office/powerpoint/2010/main" val="1736582321"/>
      </p:ext>
    </p:extLst>
  </p:cSld>
  <p:clrMapOvr>
    <a:masterClrMapping/>
  </p:clrMapOvr>
  <mc:AlternateContent xmlns:mc="http://schemas.openxmlformats.org/markup-compatibility/2006" xmlns:p14="http://schemas.microsoft.com/office/powerpoint/2010/main">
    <mc:Choice Requires="p14">
      <p:transition spd="slow" p14:dur="2000" advTm="57927"/>
    </mc:Choice>
    <mc:Fallback xmlns="">
      <p:transition spd="slow" advTm="5792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530645" y="1382443"/>
            <a:ext cx="5959630" cy="4594465"/>
          </a:xfrm>
        </p:spPr>
        <p:txBody>
          <a:bodyPr/>
          <a:lstStyle/>
          <a:p>
            <a:pPr rtl="1"/>
            <a:r>
              <a:rPr lang="ar-EG"/>
              <a:t>‏</a:t>
            </a:r>
            <a:endParaRPr lang="en-US"/>
          </a:p>
        </p:txBody>
      </p:sp>
      <p:sp>
        <p:nvSpPr>
          <p:cNvPr id="7" name="TextBox 3"/>
          <p:cNvSpPr txBox="1"/>
          <p:nvPr/>
        </p:nvSpPr>
        <p:spPr>
          <a:xfrm>
            <a:off x="9361811" y="6457890"/>
            <a:ext cx="2623712" cy="400110"/>
          </a:xfrm>
          <a:prstGeom prst="rect">
            <a:avLst/>
          </a:prstGeom>
          <a:noFill/>
        </p:spPr>
        <p:txBody>
          <a:bodyPr wrap="square" rtlCol="0">
            <a:spAutoFit/>
          </a:bodyPr>
          <a:lstStyle/>
          <a:p>
            <a:pPr algn="ctr"/>
            <a:r>
              <a:rPr lang="en-US" sz="2000" b="1" dirty="0"/>
              <a:t>www.midocean.ae</a:t>
            </a:r>
          </a:p>
        </p:txBody>
      </p:sp>
      <p:sp>
        <p:nvSpPr>
          <p:cNvPr id="3" name="Rectangle: Rounded Corners 33">
            <a:extLst>
              <a:ext uri="{FF2B5EF4-FFF2-40B4-BE49-F238E27FC236}">
                <a16:creationId xmlns:a16="http://schemas.microsoft.com/office/drawing/2014/main" id="{0B2ED8AF-DF70-63D1-EEA1-AE6B1E72FE6C}"/>
              </a:ext>
            </a:extLst>
          </p:cNvPr>
          <p:cNvSpPr txBox="1">
            <a:spLocks/>
          </p:cNvSpPr>
          <p:nvPr/>
        </p:nvSpPr>
        <p:spPr>
          <a:xfrm>
            <a:off x="838200" y="213690"/>
            <a:ext cx="10515600" cy="701406"/>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48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4800" b="1" dirty="0">
              <a:solidFill>
                <a:schemeClr val="bg1"/>
              </a:solidFill>
              <a:latin typeface="Simplified Arabic" panose="02020603050405020304" pitchFamily="18" charset="-78"/>
              <a:cs typeface="Simplified Arabic" panose="02020603050405020304" pitchFamily="18" charset="-78"/>
            </a:endParaRPr>
          </a:p>
        </p:txBody>
      </p:sp>
      <p:graphicFrame>
        <p:nvGraphicFramePr>
          <p:cNvPr id="9" name="Table 8">
            <a:extLst>
              <a:ext uri="{FF2B5EF4-FFF2-40B4-BE49-F238E27FC236}">
                <a16:creationId xmlns:a16="http://schemas.microsoft.com/office/drawing/2014/main" id="{BE784633-321C-A1E2-C0F8-AF9C5C883D0B}"/>
              </a:ext>
            </a:extLst>
          </p:cNvPr>
          <p:cNvGraphicFramePr>
            <a:graphicFrameLocks noGrp="1"/>
          </p:cNvGraphicFramePr>
          <p:nvPr>
            <p:extLst>
              <p:ext uri="{D42A27DB-BD31-4B8C-83A1-F6EECF244321}">
                <p14:modId xmlns:p14="http://schemas.microsoft.com/office/powerpoint/2010/main" val="454715894"/>
              </p:ext>
            </p:extLst>
          </p:nvPr>
        </p:nvGraphicFramePr>
        <p:xfrm>
          <a:off x="263013" y="1172421"/>
          <a:ext cx="11665974" cy="5285469"/>
        </p:xfrm>
        <a:graphic>
          <a:graphicData uri="http://schemas.openxmlformats.org/drawingml/2006/table">
            <a:tbl>
              <a:tblPr firstRow="1" bandRow="1">
                <a:tableStyleId>{073A0DAA-6AF3-43AB-8588-CEC1D06C72B9}</a:tableStyleId>
              </a:tblPr>
              <a:tblGrid>
                <a:gridCol w="6033261">
                  <a:extLst>
                    <a:ext uri="{9D8B030D-6E8A-4147-A177-3AD203B41FA5}">
                      <a16:colId xmlns:a16="http://schemas.microsoft.com/office/drawing/2014/main" val="1756158441"/>
                    </a:ext>
                  </a:extLst>
                </a:gridCol>
                <a:gridCol w="5632713">
                  <a:extLst>
                    <a:ext uri="{9D8B030D-6E8A-4147-A177-3AD203B41FA5}">
                      <a16:colId xmlns:a16="http://schemas.microsoft.com/office/drawing/2014/main" val="3408276855"/>
                    </a:ext>
                  </a:extLst>
                </a:gridCol>
              </a:tblGrid>
              <a:tr h="438248">
                <a:tc>
                  <a:txBody>
                    <a:bodyPr/>
                    <a:lstStyle/>
                    <a:p>
                      <a:pPr algn="ctr" rtl="1">
                        <a:lnSpc>
                          <a:spcPct val="100000"/>
                        </a:lnSpc>
                        <a:spcBef>
                          <a:spcPts val="110"/>
                        </a:spcBef>
                        <a:spcAft>
                          <a:spcPts val="110"/>
                        </a:spcAft>
                      </a:pPr>
                      <a:r>
                        <a:rPr lang="ar-EG" sz="2200">
                          <a:effectLst/>
                          <a:latin typeface="Simplified Arabic" panose="02020603050405020304" pitchFamily="18" charset="-78"/>
                          <a:ea typeface="Calibri" panose="020F0502020204030204" pitchFamily="34" charset="0"/>
                          <a:cs typeface="Simplified Arabic" panose="02020603050405020304" pitchFamily="18" charset="-78"/>
                        </a:rPr>
                        <a:t>التعريف</a:t>
                      </a:r>
                      <a:r>
                        <a:rPr lang="en-US" sz="2200">
                          <a:effectLst/>
                          <a:latin typeface="Simplified Arabic" panose="02020603050405020304" pitchFamily="18" charset="-78"/>
                          <a:ea typeface="Calibri" panose="020F0502020204030204" pitchFamily="34" charset="0"/>
                          <a:cs typeface="Simplified Arabic" panose="02020603050405020304" pitchFamily="18" charset="-78"/>
                        </a:rPr>
                        <a:t> </a:t>
                      </a:r>
                    </a:p>
                  </a:txBody>
                  <a:tcPr marL="68580" marR="68580" marT="0" marB="0"/>
                </a:tc>
                <a:tc>
                  <a:txBody>
                    <a:bodyPr/>
                    <a:lstStyle/>
                    <a:p>
                      <a:pPr marL="0" marR="0" lvl="0" indent="0" algn="ctr" defTabSz="914400" rtl="1" eaLnBrk="1" fontAlgn="auto" latinLnBrk="0" hangingPunct="1">
                        <a:lnSpc>
                          <a:spcPct val="100000"/>
                        </a:lnSpc>
                        <a:spcBef>
                          <a:spcPts val="110"/>
                        </a:spcBef>
                        <a:spcAft>
                          <a:spcPts val="110"/>
                        </a:spcAft>
                        <a:buClrTx/>
                        <a:buSzTx/>
                        <a:buFontTx/>
                        <a:buNone/>
                        <a:tabLst/>
                        <a:defRPr/>
                      </a:pPr>
                      <a:r>
                        <a:rPr lang="ar-EG" sz="2200" b="1" kern="1200">
                          <a:solidFill>
                            <a:schemeClr val="lt1"/>
                          </a:solidFill>
                          <a:effectLst/>
                          <a:latin typeface="Simplified Arabic" panose="02020603050405020304" pitchFamily="18" charset="-78"/>
                          <a:ea typeface="+mn-ea"/>
                          <a:cs typeface="Simplified Arabic" panose="02020603050405020304" pitchFamily="18" charset="-78"/>
                        </a:rPr>
                        <a:t>اسم ورابط الموقع</a:t>
                      </a:r>
                      <a:endParaRPr lang="en-US" sz="2200" b="1" kern="1200">
                        <a:solidFill>
                          <a:schemeClr val="lt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4043954696"/>
                  </a:ext>
                </a:extLst>
              </a:tr>
              <a:tr h="774868">
                <a:tc>
                  <a:txBody>
                    <a:bodyPr/>
                    <a:lstStyle/>
                    <a:p>
                      <a:pPr algn="r" rtl="0">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تقدم منظمة التجارة العالمية بيانات حول التجارة الدولية، بما في ذلك التعريفات الجمركية، تدفقات التجارة، والسياسات التجاري</a:t>
                      </a:r>
                      <a:r>
                        <a:rPr lang="ar-EG" sz="2200" b="1" kern="1200">
                          <a:solidFill>
                            <a:schemeClr val="dk1"/>
                          </a:solidFill>
                          <a:effectLst/>
                          <a:latin typeface="Simplified Arabic" panose="02020603050405020304" pitchFamily="18" charset="-78"/>
                          <a:ea typeface="+mn-ea"/>
                          <a:cs typeface="Simplified Arabic" panose="02020603050405020304" pitchFamily="18" charset="-78"/>
                        </a:rPr>
                        <a:t>ة.</a:t>
                      </a:r>
                      <a:endParaRPr lang="en-US" sz="22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منظمة التجارة العالمية</a:t>
                      </a:r>
                      <a:r>
                        <a:rPr lang="en-US" sz="2200" b="1" kern="1200">
                          <a:solidFill>
                            <a:schemeClr val="dk1"/>
                          </a:solidFill>
                          <a:effectLst/>
                          <a:latin typeface="Simplified Arabic" panose="02020603050405020304" pitchFamily="18" charset="-78"/>
                          <a:ea typeface="+mn-ea"/>
                          <a:cs typeface="Simplified Arabic" panose="02020603050405020304" pitchFamily="18" charset="-78"/>
                        </a:rPr>
                        <a:t> (WTO)</a:t>
                      </a:r>
                    </a:p>
                    <a:p>
                      <a:pPr algn="r">
                        <a:lnSpc>
                          <a:spcPct val="100000"/>
                        </a:lnSpc>
                        <a:spcBef>
                          <a:spcPts val="110"/>
                        </a:spcBef>
                        <a:spcAft>
                          <a:spcPts val="110"/>
                        </a:spcAft>
                      </a:pPr>
                      <a:r>
                        <a:rPr lang="en-US" sz="2200" u="sng" kern="1200">
                          <a:solidFill>
                            <a:schemeClr val="dk1"/>
                          </a:solidFill>
                          <a:effectLst/>
                          <a:latin typeface="Simplified Arabic" panose="02020603050405020304" pitchFamily="18" charset="-78"/>
                          <a:ea typeface="+mn-ea"/>
                          <a:cs typeface="Simplified Arabic" panose="02020603050405020304" pitchFamily="18" charset="-78"/>
                          <a:hlinkClick r:id="rId2"/>
                        </a:rPr>
                        <a:t>www.wto.org</a:t>
                      </a:r>
                      <a:endParaRPr lang="en-US" sz="2200" kern="1200">
                        <a:solidFill>
                          <a:schemeClr val="dk1"/>
                        </a:solidFill>
                        <a:effectLst/>
                        <a:latin typeface="Simplified Arabic" panose="02020603050405020304" pitchFamily="18" charset="-78"/>
                        <a:ea typeface="+mn-ea"/>
                        <a:cs typeface="Simplified Arabic" panose="02020603050405020304" pitchFamily="18" charset="-78"/>
                      </a:endParaRPr>
                    </a:p>
                  </a:txBody>
                  <a:tcPr/>
                </a:tc>
                <a:extLst>
                  <a:ext uri="{0D108BD9-81ED-4DB2-BD59-A6C34878D82A}">
                    <a16:rowId xmlns:a16="http://schemas.microsoft.com/office/drawing/2014/main" val="3456842702"/>
                  </a:ext>
                </a:extLst>
              </a:tr>
              <a:tr h="811161">
                <a:tc>
                  <a:txBody>
                    <a:bodyPr/>
                    <a:lstStyle/>
                    <a:p>
                      <a:pPr algn="r">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تقدم منظمة الأغذية والزراعة بيانات حول الزراعة، الأمن الغذائي، الثروة الحيوانية، مصايد الأسماك، والغابات على مستوى العالم</a:t>
                      </a:r>
                      <a:r>
                        <a:rPr lang="ar-EG" sz="22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2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برنامج الأغذية العالمي</a:t>
                      </a:r>
                      <a:r>
                        <a:rPr lang="en-US" sz="2200" b="1" kern="1200">
                          <a:solidFill>
                            <a:schemeClr val="dk1"/>
                          </a:solidFill>
                          <a:effectLst/>
                          <a:latin typeface="Simplified Arabic" panose="02020603050405020304" pitchFamily="18" charset="-78"/>
                          <a:ea typeface="+mn-ea"/>
                          <a:cs typeface="Simplified Arabic" panose="02020603050405020304" pitchFamily="18" charset="-78"/>
                        </a:rPr>
                        <a:t> (WFP)</a:t>
                      </a:r>
                    </a:p>
                    <a:p>
                      <a:pPr algn="r">
                        <a:lnSpc>
                          <a:spcPct val="100000"/>
                        </a:lnSpc>
                        <a:spcBef>
                          <a:spcPts val="110"/>
                        </a:spcBef>
                        <a:spcAft>
                          <a:spcPts val="110"/>
                        </a:spcAft>
                      </a:pPr>
                      <a:r>
                        <a:rPr lang="en-US" sz="2200" u="sng" kern="1200">
                          <a:solidFill>
                            <a:schemeClr val="dk1"/>
                          </a:solidFill>
                          <a:effectLst/>
                          <a:latin typeface="Simplified Arabic" panose="02020603050405020304" pitchFamily="18" charset="-78"/>
                          <a:ea typeface="+mn-ea"/>
                          <a:cs typeface="Simplified Arabic" panose="02020603050405020304" pitchFamily="18" charset="-78"/>
                          <a:hlinkClick r:id="rId3"/>
                        </a:rPr>
                        <a:t>https://www.wfp.org/</a:t>
                      </a:r>
                      <a:r>
                        <a:rPr lang="ar-EG" sz="2200">
                          <a:effectLst/>
                          <a:latin typeface="Simplified Arabic" panose="02020603050405020304" pitchFamily="18" charset="-78"/>
                          <a:ea typeface="Calibri" panose="020F0502020204030204" pitchFamily="34" charset="0"/>
                          <a:cs typeface="Simplified Arabic" panose="02020603050405020304" pitchFamily="18" charset="-78"/>
                        </a:rPr>
                        <a:t> </a:t>
                      </a:r>
                      <a:endParaRPr lang="en-US" sz="2200">
                        <a:effectLst/>
                        <a:latin typeface="Simplified Arabic" panose="02020603050405020304" pitchFamily="18" charset="-78"/>
                        <a:ea typeface="Calibri" panose="020F0502020204030204" pitchFamily="34" charset="0"/>
                        <a:cs typeface="Simplified Arabic" panose="02020603050405020304" pitchFamily="18" charset="-78"/>
                      </a:endParaRPr>
                    </a:p>
                  </a:txBody>
                  <a:tcPr marL="68580" marR="68580" marT="0" marB="0"/>
                </a:tc>
                <a:extLst>
                  <a:ext uri="{0D108BD9-81ED-4DB2-BD59-A6C34878D82A}">
                    <a16:rowId xmlns:a16="http://schemas.microsoft.com/office/drawing/2014/main" val="167303647"/>
                  </a:ext>
                </a:extLst>
              </a:tr>
              <a:tr h="1080709">
                <a:tc>
                  <a:txBody>
                    <a:bodyPr/>
                    <a:lstStyle/>
                    <a:p>
                      <a:pPr algn="just" rtl="1">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توفر اليونيسف بيانات حول حقوق الطفل، التعليم، الصحة، وحماية الأطفال في مختلف أنحاء العالم، مع تركيز على الفئات المستضعفة</a:t>
                      </a:r>
                      <a:r>
                        <a:rPr lang="en-US" sz="22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200" b="1">
                        <a:latin typeface="Simplified Arabic" panose="02020603050405020304" pitchFamily="18" charset="-78"/>
                        <a:cs typeface="Simplified Arabic" panose="02020603050405020304" pitchFamily="18" charset="-78"/>
                      </a:endParaRPr>
                    </a:p>
                  </a:txBody>
                  <a:tcPr/>
                </a:tc>
                <a:tc>
                  <a:txBody>
                    <a:bodyPr/>
                    <a:lstStyle/>
                    <a:p>
                      <a:pPr algn="r" rtl="1">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اليونيسف</a:t>
                      </a:r>
                      <a:r>
                        <a:rPr lang="en-US" sz="2200" b="1" kern="1200">
                          <a:solidFill>
                            <a:schemeClr val="dk1"/>
                          </a:solidFill>
                          <a:effectLst/>
                          <a:latin typeface="Simplified Arabic" panose="02020603050405020304" pitchFamily="18" charset="-78"/>
                          <a:ea typeface="+mn-ea"/>
                          <a:cs typeface="Simplified Arabic" panose="02020603050405020304" pitchFamily="18" charset="-78"/>
                        </a:rPr>
                        <a:t> (UNICEF)</a:t>
                      </a:r>
                    </a:p>
                    <a:p>
                      <a:pPr algn="r">
                        <a:lnSpc>
                          <a:spcPct val="100000"/>
                        </a:lnSpc>
                        <a:spcBef>
                          <a:spcPts val="110"/>
                        </a:spcBef>
                        <a:spcAft>
                          <a:spcPts val="110"/>
                        </a:spcAft>
                      </a:pPr>
                      <a:r>
                        <a:rPr lang="en-US" sz="2200" u="sng" kern="1200">
                          <a:solidFill>
                            <a:schemeClr val="dk1"/>
                          </a:solidFill>
                          <a:effectLst/>
                          <a:latin typeface="Simplified Arabic" panose="02020603050405020304" pitchFamily="18" charset="-78"/>
                          <a:ea typeface="+mn-ea"/>
                          <a:cs typeface="Simplified Arabic" panose="02020603050405020304" pitchFamily="18" charset="-78"/>
                          <a:hlinkClick r:id="rId4"/>
                        </a:rPr>
                        <a:t>www.unicef.org</a:t>
                      </a:r>
                      <a:endParaRPr lang="en-US" sz="2200" kern="1200">
                        <a:solidFill>
                          <a:schemeClr val="dk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1421866260"/>
                  </a:ext>
                </a:extLst>
              </a:tr>
              <a:tr h="688762">
                <a:tc>
                  <a:txBody>
                    <a:bodyPr/>
                    <a:lstStyle/>
                    <a:p>
                      <a:pPr algn="just" rtl="1">
                        <a:lnSpc>
                          <a:spcPct val="100000"/>
                        </a:lnSpc>
                        <a:spcBef>
                          <a:spcPts val="110"/>
                        </a:spcBef>
                        <a:spcAft>
                          <a:spcPts val="110"/>
                        </a:spcAft>
                      </a:pPr>
                      <a:r>
                        <a:rPr lang="ar-SA" sz="2200" b="1">
                          <a:effectLst/>
                          <a:latin typeface="Simplified Arabic" panose="02020603050405020304" pitchFamily="18" charset="-78"/>
                          <a:ea typeface="Calibri" panose="020F0502020204030204" pitchFamily="34" charset="0"/>
                          <a:cs typeface="Simplified Arabic" panose="02020603050405020304" pitchFamily="18" charset="-78"/>
                        </a:rPr>
                        <a:t>تقدم منظمة العمل الدولية بيانات حول سوق العمل، العمالة، حقوق العمال، والمعايير الدولية المتعلقة بالعمل والبطالة</a:t>
                      </a:r>
                      <a:r>
                        <a:rPr lang="en-US" sz="2200" b="1">
                          <a:effectLst/>
                          <a:latin typeface="Simplified Arabic" panose="02020603050405020304" pitchFamily="18" charset="-78"/>
                          <a:ea typeface="Calibri" panose="020F0502020204030204" pitchFamily="34" charset="0"/>
                          <a:cs typeface="Simplified Arabic" panose="02020603050405020304" pitchFamily="18" charset="-78"/>
                        </a:rPr>
                        <a:t>.</a:t>
                      </a:r>
                    </a:p>
                  </a:txBody>
                  <a:tcPr marL="68580" marR="68580" marT="0" marB="0"/>
                </a:tc>
                <a:tc>
                  <a:txBody>
                    <a:bodyPr/>
                    <a:lstStyle/>
                    <a:p>
                      <a:pPr algn="r" rtl="1">
                        <a:lnSpc>
                          <a:spcPct val="100000"/>
                        </a:lnSpc>
                        <a:spcBef>
                          <a:spcPts val="110"/>
                        </a:spcBef>
                        <a:spcAft>
                          <a:spcPts val="110"/>
                        </a:spcAft>
                      </a:pPr>
                      <a:r>
                        <a:rPr lang="en-US" sz="2200">
                          <a:effectLst/>
                          <a:latin typeface="Simplified Arabic" panose="02020603050405020304" pitchFamily="18" charset="-78"/>
                          <a:cs typeface="Simplified Arabic" panose="02020603050405020304" pitchFamily="18" charset="-78"/>
                        </a:rPr>
                        <a:t> </a:t>
                      </a:r>
                      <a:r>
                        <a:rPr lang="ar-SA" sz="2200" b="1" kern="1200">
                          <a:solidFill>
                            <a:schemeClr val="dk1"/>
                          </a:solidFill>
                          <a:effectLst/>
                          <a:latin typeface="Simplified Arabic" panose="02020603050405020304" pitchFamily="18" charset="-78"/>
                          <a:ea typeface="+mn-ea"/>
                          <a:cs typeface="Simplified Arabic" panose="02020603050405020304" pitchFamily="18" charset="-78"/>
                        </a:rPr>
                        <a:t>منظمة العمل الدولية</a:t>
                      </a:r>
                      <a:r>
                        <a:rPr lang="ar-EG" sz="2200" b="1" kern="1200">
                          <a:solidFill>
                            <a:schemeClr val="dk1"/>
                          </a:solidFill>
                          <a:effectLst/>
                          <a:latin typeface="Simplified Arabic" panose="02020603050405020304" pitchFamily="18" charset="-78"/>
                          <a:ea typeface="+mn-ea"/>
                          <a:cs typeface="Simplified Arabic" panose="02020603050405020304" pitchFamily="18" charset="-78"/>
                        </a:rPr>
                        <a:t> </a:t>
                      </a:r>
                      <a:r>
                        <a:rPr lang="en-US" sz="2200" b="1" kern="1200">
                          <a:solidFill>
                            <a:schemeClr val="dk1"/>
                          </a:solidFill>
                          <a:effectLst/>
                          <a:latin typeface="Simplified Arabic" panose="02020603050405020304" pitchFamily="18" charset="-78"/>
                          <a:ea typeface="+mn-ea"/>
                          <a:cs typeface="Simplified Arabic" panose="02020603050405020304" pitchFamily="18" charset="-78"/>
                        </a:rPr>
                        <a:t> (ILO)</a:t>
                      </a:r>
                    </a:p>
                    <a:p>
                      <a:pPr algn="r">
                        <a:lnSpc>
                          <a:spcPct val="100000"/>
                        </a:lnSpc>
                        <a:spcBef>
                          <a:spcPts val="110"/>
                        </a:spcBef>
                        <a:spcAft>
                          <a:spcPts val="110"/>
                        </a:spcAft>
                      </a:pPr>
                      <a:r>
                        <a:rPr lang="en-US" sz="2200" u="sng" kern="1200">
                          <a:solidFill>
                            <a:schemeClr val="dk1"/>
                          </a:solidFill>
                          <a:effectLst/>
                          <a:latin typeface="Simplified Arabic" panose="02020603050405020304" pitchFamily="18" charset="-78"/>
                          <a:ea typeface="+mn-ea"/>
                          <a:cs typeface="Simplified Arabic" panose="02020603050405020304" pitchFamily="18" charset="-78"/>
                          <a:hlinkClick r:id="rId5"/>
                        </a:rPr>
                        <a:t>https://www.ilo.org/</a:t>
                      </a:r>
                      <a:endParaRPr lang="en-US" sz="2200">
                        <a:effectLst/>
                        <a:latin typeface="Simplified Arabic" panose="02020603050405020304" pitchFamily="18" charset="-78"/>
                        <a:cs typeface="Simplified Arabic" panose="02020603050405020304" pitchFamily="18" charset="-78"/>
                      </a:endParaRPr>
                    </a:p>
                  </a:txBody>
                  <a:tcPr marL="9525" marR="9525" marT="9525" marB="9525"/>
                </a:tc>
                <a:extLst>
                  <a:ext uri="{0D108BD9-81ED-4DB2-BD59-A6C34878D82A}">
                    <a16:rowId xmlns:a16="http://schemas.microsoft.com/office/drawing/2014/main" val="236184038"/>
                  </a:ext>
                </a:extLst>
              </a:tr>
              <a:tr h="1305600">
                <a:tc>
                  <a:txBody>
                    <a:bodyPr/>
                    <a:lstStyle/>
                    <a:p>
                      <a:pPr algn="just" rtl="1">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يوفر برنامج الأمم المتحدة للمرأة بيانات حول المساواة بين الجنسين، تمكين المرأة، ومكافحة العنف ضد النساء، بالإضافة إلى إحصاءات تتعلق بالمرأة والتنمية</a:t>
                      </a:r>
                      <a:r>
                        <a:rPr lang="en-US" sz="2200" b="1" kern="1200">
                          <a:solidFill>
                            <a:schemeClr val="dk1"/>
                          </a:solidFill>
                          <a:effectLst/>
                          <a:latin typeface="Simplified Arabic" panose="02020603050405020304" pitchFamily="18" charset="-78"/>
                          <a:ea typeface="+mn-ea"/>
                          <a:cs typeface="Simplified Arabic" panose="02020603050405020304" pitchFamily="18" charset="-78"/>
                        </a:rPr>
                        <a:t>.</a:t>
                      </a:r>
                      <a:endParaRPr lang="en-US" sz="2200" b="1">
                        <a:effectLst/>
                        <a:latin typeface="Simplified Arabic" panose="02020603050405020304" pitchFamily="18" charset="-78"/>
                        <a:ea typeface="Calibri" panose="020F0502020204030204" pitchFamily="34" charset="0"/>
                        <a:cs typeface="Simplified Arabic" panose="02020603050405020304" pitchFamily="18" charset="-78"/>
                      </a:endParaRPr>
                    </a:p>
                  </a:txBody>
                  <a:tcPr marL="68580" marR="68580" marT="0" marB="0"/>
                </a:tc>
                <a:tc>
                  <a:txBody>
                    <a:bodyPr/>
                    <a:lstStyle/>
                    <a:p>
                      <a:pPr algn="r" rtl="1">
                        <a:lnSpc>
                          <a:spcPct val="100000"/>
                        </a:lnSpc>
                        <a:spcBef>
                          <a:spcPts val="110"/>
                        </a:spcBef>
                        <a:spcAft>
                          <a:spcPts val="110"/>
                        </a:spcAft>
                      </a:pPr>
                      <a:r>
                        <a:rPr lang="ar-SA" sz="2200" b="1" kern="1200">
                          <a:solidFill>
                            <a:schemeClr val="dk1"/>
                          </a:solidFill>
                          <a:effectLst/>
                          <a:latin typeface="Simplified Arabic" panose="02020603050405020304" pitchFamily="18" charset="-78"/>
                          <a:ea typeface="+mn-ea"/>
                          <a:cs typeface="Simplified Arabic" panose="02020603050405020304" pitchFamily="18" charset="-78"/>
                        </a:rPr>
                        <a:t>برنامج الأمم المتحدة للمرأة</a:t>
                      </a:r>
                      <a:endParaRPr lang="en-US" sz="2200" b="1" kern="1200">
                        <a:solidFill>
                          <a:schemeClr val="dk1"/>
                        </a:solidFill>
                        <a:effectLst/>
                        <a:latin typeface="Simplified Arabic" panose="02020603050405020304" pitchFamily="18" charset="-78"/>
                        <a:ea typeface="+mn-ea"/>
                        <a:cs typeface="Simplified Arabic" panose="02020603050405020304" pitchFamily="18" charset="-78"/>
                      </a:endParaRPr>
                    </a:p>
                    <a:p>
                      <a:pPr algn="r" rtl="1">
                        <a:lnSpc>
                          <a:spcPct val="100000"/>
                        </a:lnSpc>
                        <a:spcBef>
                          <a:spcPts val="110"/>
                        </a:spcBef>
                        <a:spcAft>
                          <a:spcPts val="110"/>
                        </a:spcAft>
                      </a:pPr>
                      <a:r>
                        <a:rPr lang="ar-SA" sz="2200" kern="1200">
                          <a:solidFill>
                            <a:schemeClr val="dk1"/>
                          </a:solidFill>
                          <a:effectLst/>
                          <a:latin typeface="Simplified Arabic" panose="02020603050405020304" pitchFamily="18" charset="-78"/>
                          <a:ea typeface="+mn-ea"/>
                          <a:cs typeface="Simplified Arabic" panose="02020603050405020304" pitchFamily="18" charset="-78"/>
                        </a:rPr>
                        <a:t>(</a:t>
                      </a:r>
                      <a:r>
                        <a:rPr lang="en-US" sz="2200" kern="1200">
                          <a:solidFill>
                            <a:schemeClr val="dk1"/>
                          </a:solidFill>
                          <a:effectLst/>
                          <a:latin typeface="Simplified Arabic" panose="02020603050405020304" pitchFamily="18" charset="-78"/>
                          <a:ea typeface="+mn-ea"/>
                          <a:cs typeface="Simplified Arabic" panose="02020603050405020304" pitchFamily="18" charset="-78"/>
                        </a:rPr>
                        <a:t>(</a:t>
                      </a:r>
                      <a:r>
                        <a:rPr lang="en-US" sz="2200" b="1" kern="1200">
                          <a:solidFill>
                            <a:schemeClr val="dk1"/>
                          </a:solidFill>
                          <a:effectLst/>
                          <a:latin typeface="Simplified Arabic" panose="02020603050405020304" pitchFamily="18" charset="-78"/>
                          <a:ea typeface="+mn-ea"/>
                          <a:cs typeface="Simplified Arabic" panose="02020603050405020304" pitchFamily="18" charset="-78"/>
                        </a:rPr>
                        <a:t>UN Women</a:t>
                      </a:r>
                    </a:p>
                    <a:p>
                      <a:pPr algn="r">
                        <a:lnSpc>
                          <a:spcPct val="100000"/>
                        </a:lnSpc>
                        <a:spcBef>
                          <a:spcPts val="110"/>
                        </a:spcBef>
                        <a:spcAft>
                          <a:spcPts val="110"/>
                        </a:spcAft>
                      </a:pPr>
                      <a:r>
                        <a:rPr lang="en-US" sz="2200" u="sng" kern="1200">
                          <a:solidFill>
                            <a:schemeClr val="dk1"/>
                          </a:solidFill>
                          <a:effectLst/>
                          <a:latin typeface="Simplified Arabic" panose="02020603050405020304" pitchFamily="18" charset="-78"/>
                          <a:ea typeface="+mn-ea"/>
                          <a:cs typeface="Simplified Arabic" panose="02020603050405020304" pitchFamily="18" charset="-78"/>
                          <a:hlinkClick r:id="rId6"/>
                        </a:rPr>
                        <a:t>https://www.unwomen.org/</a:t>
                      </a:r>
                      <a:endParaRPr lang="en-US" sz="2200" u="sng" kern="1200">
                        <a:solidFill>
                          <a:schemeClr val="dk1"/>
                        </a:solidFill>
                        <a:effectLst/>
                        <a:latin typeface="Simplified Arabic" panose="02020603050405020304" pitchFamily="18" charset="-78"/>
                        <a:ea typeface="+mn-ea"/>
                        <a:cs typeface="Simplified Arabic" panose="02020603050405020304" pitchFamily="18" charset="-78"/>
                      </a:endParaRPr>
                    </a:p>
                    <a:p>
                      <a:pPr algn="r">
                        <a:lnSpc>
                          <a:spcPct val="100000"/>
                        </a:lnSpc>
                        <a:spcBef>
                          <a:spcPts val="110"/>
                        </a:spcBef>
                        <a:spcAft>
                          <a:spcPts val="110"/>
                        </a:spcAft>
                      </a:pPr>
                      <a:endParaRPr lang="en-US" sz="2200" kern="1200">
                        <a:solidFill>
                          <a:schemeClr val="dk1"/>
                        </a:solidFill>
                        <a:effectLst/>
                        <a:latin typeface="Simplified Arabic" panose="02020603050405020304" pitchFamily="18" charset="-78"/>
                        <a:ea typeface="+mn-ea"/>
                        <a:cs typeface="Simplified Arabic" panose="02020603050405020304" pitchFamily="18" charset="-78"/>
                      </a:endParaRPr>
                    </a:p>
                  </a:txBody>
                  <a:tcPr marL="9525" marR="9525" marT="9525" marB="9525"/>
                </a:tc>
                <a:extLst>
                  <a:ext uri="{0D108BD9-81ED-4DB2-BD59-A6C34878D82A}">
                    <a16:rowId xmlns:a16="http://schemas.microsoft.com/office/drawing/2014/main" val="2244706743"/>
                  </a:ext>
                </a:extLst>
              </a:tr>
            </a:tbl>
          </a:graphicData>
        </a:graphic>
      </p:graphicFrame>
    </p:spTree>
    <p:extLst>
      <p:ext uri="{BB962C8B-B14F-4D97-AF65-F5344CB8AC3E}">
        <p14:creationId xmlns:p14="http://schemas.microsoft.com/office/powerpoint/2010/main" val="3698508284"/>
      </p:ext>
    </p:extLst>
  </p:cSld>
  <p:clrMapOvr>
    <a:masterClrMapping/>
  </p:clrMapOvr>
  <mc:AlternateContent xmlns:mc="http://schemas.openxmlformats.org/markup-compatibility/2006" xmlns:p14="http://schemas.microsoft.com/office/powerpoint/2010/main">
    <mc:Choice Requires="p14">
      <p:transition spd="slow" p14:dur="2000" advTm="57927"/>
    </mc:Choice>
    <mc:Fallback xmlns="">
      <p:transition spd="slow" advTm="5792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049670" y="1435326"/>
            <a:ext cx="6548836" cy="4805162"/>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ثالثًا: مواقع التواصل الاجتماعي: </a:t>
            </a:r>
          </a:p>
          <a:p>
            <a:pPr algn="just" rtl="1">
              <a:lnSpc>
                <a:spcPct val="107000"/>
              </a:lnSpc>
              <a:spcAft>
                <a:spcPts val="800"/>
              </a:spcAft>
            </a:pPr>
            <a:r>
              <a:rPr lang="ar-EG" sz="2800" b="1" u="sng">
                <a:effectLst/>
                <a:latin typeface="Calibri" panose="020F0502020204030204" pitchFamily="34" charset="0"/>
                <a:ea typeface="Calibri" panose="020F0502020204030204" pitchFamily="34" charset="0"/>
                <a:cs typeface="Simplified Arabic" panose="02020603050405020304" pitchFamily="18" charset="-78"/>
              </a:rPr>
              <a:t>في الوقت الحالي تعد وسائل التواصل الاجتماعي مثل:</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 </a:t>
            </a:r>
            <a:r>
              <a:rPr lang="ar-EG" sz="2800" b="1" u="sng">
                <a:effectLst/>
                <a:latin typeface="Simplified Arabic" panose="02020603050405020304" pitchFamily="18" charset="-78"/>
                <a:ea typeface="Calibri" panose="020F0502020204030204" pitchFamily="34" charset="0"/>
                <a:cs typeface="Simplified Arabic" panose="02020603050405020304" pitchFamily="18" charset="-78"/>
              </a:rPr>
              <a:t>(فيس بوك، تويتر، إنستجرام، إلخ)</a:t>
            </a:r>
            <a:r>
              <a:rPr lang="ar-EG" sz="2800" b="1" u="sng">
                <a:effectLst/>
                <a:latin typeface="Calibri" panose="020F0502020204030204" pitchFamily="34" charset="0"/>
                <a:ea typeface="Calibri" panose="020F0502020204030204" pitchFamily="34" charset="0"/>
                <a:cs typeface="Simplified Arabic" panose="02020603050405020304" pitchFamily="18" charset="-78"/>
              </a:rPr>
              <a:t>  فرصة هائلة بالنسبة للصحفيين للعثور على المعلومات</a:t>
            </a:r>
            <a:r>
              <a:rPr lang="ar-EG" sz="2800" b="1">
                <a:effectLst/>
                <a:latin typeface="Calibri" panose="020F0502020204030204" pitchFamily="34" charset="0"/>
                <a:ea typeface="Calibri" panose="020F0502020204030204" pitchFamily="34" charset="0"/>
                <a:cs typeface="Simplified Arabic" panose="02020603050405020304" pitchFamily="18" charset="-78"/>
              </a:rPr>
              <a:t>، والتواصل مع الأفراد، والتقاط الأخبار العاجلة قبل الآخرين، ولكن هذه البيئة محفوفة بالمخاطر عندما يتعلق الأمر بضرورة التحقق من صدق هذه المعلومات وأصالتها، الأمر الذي يحتاج دومًا من الصحفي الذي يستخدم الشبكات الاجتماعية أن يشحذ كافة مهاراته في التحقق من المعلومات وتأكيدها في تلك البيئة الرقمية</a:t>
            </a:r>
            <a:r>
              <a:rPr lang="en-US" sz="2800" b="1">
                <a:effectLst/>
                <a:latin typeface="Simplified Arabic" panose="02020603050405020304" pitchFamily="18" charset="-78"/>
                <a:ea typeface="Calibri" panose="020F0502020204030204" pitchFamily="34" charset="0"/>
                <a:cs typeface="Arial" panose="020B0604020202020204" pitchFamily="34" charset="0"/>
              </a:rPr>
              <a:t>.</a:t>
            </a:r>
            <a:endParaRPr lang="en-US" sz="2800" b="1">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Content Placeholder 9" descr="A group of colorful circles with different logos&#10;&#10;Description automatically generated">
            <a:extLst>
              <a:ext uri="{FF2B5EF4-FFF2-40B4-BE49-F238E27FC236}">
                <a16:creationId xmlns:a16="http://schemas.microsoft.com/office/drawing/2014/main" id="{607226CF-80C1-6313-2DE3-F3EB4C7E510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09716" y="1629261"/>
            <a:ext cx="4514766" cy="4805161"/>
          </a:xfrm>
        </p:spPr>
      </p:pic>
    </p:spTree>
    <p:extLst>
      <p:ext uri="{BB962C8B-B14F-4D97-AF65-F5344CB8AC3E}">
        <p14:creationId xmlns:p14="http://schemas.microsoft.com/office/powerpoint/2010/main" val="2589647576"/>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5049670" y="1382443"/>
            <a:ext cx="6440605" cy="4594465"/>
          </a:xfrm>
        </p:spPr>
        <p:txBody>
          <a:bodyPr/>
          <a:lstStyle/>
          <a:p>
            <a:pPr rtl="1"/>
            <a:r>
              <a:rPr lang="ar-EG"/>
              <a:t>‏</a:t>
            </a:r>
            <a:endParaRPr lang="en-US"/>
          </a:p>
        </p:txBody>
      </p:sp>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ثانيًا: مصادر البيانات الصحفية</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B581342A-3D92-750B-6B0D-FCEA3A501053}"/>
              </a:ext>
            </a:extLst>
          </p:cNvPr>
          <p:cNvSpPr txBox="1"/>
          <p:nvPr/>
        </p:nvSpPr>
        <p:spPr>
          <a:xfrm>
            <a:off x="5500047" y="1435326"/>
            <a:ext cx="6098458" cy="3504229"/>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رابعًا: </a:t>
            </a:r>
            <a:r>
              <a:rPr lang="ar-SA"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تسريبات البيانات</a:t>
            </a: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a:t>
            </a:r>
            <a:endParaRPr lang="en-US" sz="2800" b="1">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SA" sz="2800" b="1">
                <a:effectLst/>
                <a:latin typeface="Simplified Arabic" panose="02020603050405020304" pitchFamily="18" charset="-78"/>
                <a:ea typeface="Calibri" panose="020F0502020204030204" pitchFamily="34" charset="0"/>
                <a:cs typeface="Simplified Arabic" panose="02020603050405020304" pitchFamily="18" charset="-78"/>
              </a:rPr>
              <a:t>وهى البيانات التي يمكن أن يحصل عليها صحفي البيانات و تصل إليهم من المبرمجين التقنيين</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a:t>
            </a:r>
            <a:r>
              <a:rPr lang="ar-SA" sz="2800" b="1">
                <a:effectLst/>
                <a:latin typeface="Simplified Arabic" panose="02020603050405020304" pitchFamily="18" charset="-78"/>
                <a:ea typeface="Calibri" panose="020F0502020204030204" pitchFamily="34" charset="0"/>
                <a:cs typeface="Simplified Arabic" panose="02020603050405020304" pitchFamily="18" charset="-78"/>
              </a:rPr>
              <a:t> ‏وهم من أهم المصادر التي يمكن الاستعانة بها </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لل</a:t>
            </a:r>
            <a:r>
              <a:rPr lang="ar-SA" sz="2800" b="1">
                <a:effectLst/>
                <a:latin typeface="Simplified Arabic" panose="02020603050405020304" pitchFamily="18" charset="-78"/>
                <a:ea typeface="Calibri" panose="020F0502020204030204" pitchFamily="34" charset="0"/>
                <a:cs typeface="Simplified Arabic" panose="02020603050405020304" pitchFamily="18" charset="-78"/>
              </a:rPr>
              <a:t>حصول على البيانات مثل ما حدث في وثائق ويكيليكس ووثائق بنما.</a:t>
            </a:r>
            <a:endParaRPr lang="en-US" sz="28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a:effectLst/>
              <a:latin typeface="Calibri" panose="020F0502020204030204" pitchFamily="34" charset="0"/>
              <a:ea typeface="Calibri" panose="020F0502020204030204" pitchFamily="34" charset="0"/>
              <a:cs typeface="Arial" panose="020B0604020202020204" pitchFamily="34" charset="0"/>
            </a:endParaRPr>
          </a:p>
        </p:txBody>
      </p:sp>
      <p:pic>
        <p:nvPicPr>
          <p:cNvPr id="10" name="Content Placeholder 9" descr="A graph of data in arabic&#10;&#10;Description automatically generated with medium confidence">
            <a:extLst>
              <a:ext uri="{FF2B5EF4-FFF2-40B4-BE49-F238E27FC236}">
                <a16:creationId xmlns:a16="http://schemas.microsoft.com/office/drawing/2014/main" id="{91390F79-E504-F13E-ABAB-4AA33FE31E9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88147" y="1520865"/>
            <a:ext cx="5076561" cy="4997922"/>
          </a:xfrm>
        </p:spPr>
      </p:pic>
    </p:spTree>
    <p:extLst>
      <p:ext uri="{BB962C8B-B14F-4D97-AF65-F5344CB8AC3E}">
        <p14:creationId xmlns:p14="http://schemas.microsoft.com/office/powerpoint/2010/main" val="4039579949"/>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ثالثًا: صيغ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2C377237-7077-B4BD-1455-C3EDB4DB56BF}"/>
              </a:ext>
            </a:extLst>
          </p:cNvPr>
          <p:cNvSpPr txBox="1"/>
          <p:nvPr/>
        </p:nvSpPr>
        <p:spPr>
          <a:xfrm>
            <a:off x="5255342" y="1520864"/>
            <a:ext cx="6098458" cy="4249240"/>
          </a:xfrm>
          <a:prstGeom prst="rect">
            <a:avLst/>
          </a:prstGeom>
          <a:noFill/>
        </p:spPr>
        <p:txBody>
          <a:bodyPr wrap="square">
            <a:spAutoFit/>
          </a:bodyPr>
          <a:lstStyle/>
          <a:p>
            <a:pPr algn="just" rtl="1">
              <a:lnSpc>
                <a:spcPct val="107000"/>
              </a:lnSpc>
              <a:spcAft>
                <a:spcPts val="800"/>
              </a:spcAft>
            </a:pPr>
            <a:r>
              <a:rPr lang="ar-EG" sz="2800" b="1">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لا يمكننا التعامل مع البيانات إلا عند تحويلها لصيغ يفهمها الحاسوب، حتى يتمكن من تنظيم البيانات في صفوف وأعمدة وخلايا، </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ويمكن تصنيف صيغ البيانات على النحو الآتي:</a:t>
            </a:r>
            <a:endParaRPr lang="en-US" sz="2800" b="1">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a:t>
            </a: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a:t>
            </a:r>
            <a:r>
              <a:rPr lang="en-US" sz="28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1</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صيغ بيانات منظمة:</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‏هذه الصور تتيح للحاسوب قراءة البيانات بسهولة ومعالجتها، وتحتوي هذه الصيغ على بنية منظمة تمكن البرمجيات من التعرف على ترتيب وهيكل البيانات، </a:t>
            </a:r>
            <a:r>
              <a:rPr lang="ar-EG" sz="25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ومن أمثلتها:</a:t>
            </a:r>
            <a:endParaRPr lang="en-US" sz="25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descr="A screenshot of a computer&#10;&#10;Description automatically generated">
            <a:extLst>
              <a:ext uri="{FF2B5EF4-FFF2-40B4-BE49-F238E27FC236}">
                <a16:creationId xmlns:a16="http://schemas.microsoft.com/office/drawing/2014/main" id="{416ABA28-F8AB-CD18-7B55-F2774A28CA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10382" y="1520863"/>
            <a:ext cx="4792559" cy="4997923"/>
          </a:xfrm>
        </p:spPr>
      </p:pic>
    </p:spTree>
    <p:extLst>
      <p:ext uri="{BB962C8B-B14F-4D97-AF65-F5344CB8AC3E}">
        <p14:creationId xmlns:p14="http://schemas.microsoft.com/office/powerpoint/2010/main" val="2270981110"/>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ثالثًا: صيغ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2C377237-7077-B4BD-1455-C3EDB4DB56BF}"/>
              </a:ext>
            </a:extLst>
          </p:cNvPr>
          <p:cNvSpPr txBox="1"/>
          <p:nvPr/>
        </p:nvSpPr>
        <p:spPr>
          <a:xfrm>
            <a:off x="5088194" y="1520864"/>
            <a:ext cx="6265606" cy="4578818"/>
          </a:xfrm>
          <a:prstGeom prst="rect">
            <a:avLst/>
          </a:prstGeom>
          <a:noFill/>
        </p:spPr>
        <p:txBody>
          <a:bodyPr wrap="square">
            <a:spAutoFit/>
          </a:bodyPr>
          <a:lstStyle/>
          <a:p>
            <a:pPr marL="457200" indent="-457200" algn="just" rtl="1">
              <a:lnSpc>
                <a:spcPct val="107000"/>
              </a:lnSpc>
              <a:spcAft>
                <a:spcPts val="800"/>
              </a:spcAft>
              <a:buFont typeface="Wingdings" panose="05000000000000000000" pitchFamily="2" charset="2"/>
              <a:buChar char="q"/>
            </a:pP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ملفات </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XLS</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 : ‏يتم حفظ البيانات في جداول يمكن قراءتها باستخدام برنامج </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Microsoft Excel </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أو</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sheets ‫Google</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 وتتضمن بنية مماثلة من الأعمدة والصفوف.</a:t>
            </a:r>
            <a:endParaRPr lang="en-US" sz="2600" b="1">
              <a:effectLst/>
              <a:latin typeface="Simplified Arabic" panose="02020603050405020304" pitchFamily="18" charset="-78"/>
              <a:ea typeface="Calibri" panose="020F0502020204030204" pitchFamily="34" charset="0"/>
              <a:cs typeface="Simplified Arabic" panose="02020603050405020304" pitchFamily="18" charset="-78"/>
            </a:endParaRPr>
          </a:p>
          <a:p>
            <a:pPr marL="457200" indent="-457200" algn="just" rtl="1">
              <a:lnSpc>
                <a:spcPct val="107000"/>
              </a:lnSpc>
              <a:spcAft>
                <a:spcPts val="800"/>
              </a:spcAft>
              <a:buFont typeface="Wingdings" panose="05000000000000000000" pitchFamily="2" charset="2"/>
              <a:buChar char="q"/>
            </a:pP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ملفات </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CSV</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 اختصار  </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Comma - Separated Values</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 وهى ملفات نصية تستخدم فواصل لفصل البيانات، يمكن قراءتها ومعالجتها بسهولة. </a:t>
            </a:r>
            <a:endParaRPr lang="en-US" sz="2600" b="1">
              <a:effectLst/>
              <a:latin typeface="Simplified Arabic" panose="02020603050405020304" pitchFamily="18" charset="-78"/>
              <a:ea typeface="Calibri" panose="020F0502020204030204" pitchFamily="34" charset="0"/>
              <a:cs typeface="Simplified Arabic" panose="02020603050405020304" pitchFamily="18" charset="-78"/>
            </a:endParaRPr>
          </a:p>
          <a:p>
            <a:pPr marL="457200" indent="-457200" algn="just" rtl="1">
              <a:lnSpc>
                <a:spcPct val="107000"/>
              </a:lnSpc>
              <a:spcAft>
                <a:spcPts val="800"/>
              </a:spcAft>
              <a:buFont typeface="Wingdings" panose="05000000000000000000" pitchFamily="2" charset="2"/>
              <a:buChar char="q"/>
            </a:pP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ملفات </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TSV</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 </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 :</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اختصار ل </a:t>
            </a:r>
            <a:r>
              <a:rPr lang="en-US" sz="2600" b="1">
                <a:effectLst/>
                <a:latin typeface="Simplified Arabic" panose="02020603050405020304" pitchFamily="18" charset="-78"/>
                <a:ea typeface="Calibri" panose="020F0502020204030204" pitchFamily="34" charset="0"/>
                <a:cs typeface="Simplified Arabic" panose="02020603050405020304" pitchFamily="18" charset="-78"/>
              </a:rPr>
              <a:t>Tab -Separated Values</a:t>
            </a:r>
            <a:r>
              <a:rPr lang="ar-EG" sz="2600" b="1">
                <a:effectLst/>
                <a:latin typeface="Simplified Arabic" panose="02020603050405020304" pitchFamily="18" charset="-78"/>
                <a:ea typeface="Calibri" panose="020F0502020204030204" pitchFamily="34" charset="0"/>
                <a:cs typeface="Simplified Arabic" panose="02020603050405020304" pitchFamily="18" charset="-78"/>
              </a:rPr>
              <a:t>وهى صيغ ملفات نصية مفصولة بعلامات تبويب.</a:t>
            </a:r>
            <a:endParaRPr lang="en-US" sz="26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2" name="Content Placeholder 11">
            <a:extLst>
              <a:ext uri="{FF2B5EF4-FFF2-40B4-BE49-F238E27FC236}">
                <a16:creationId xmlns:a16="http://schemas.microsoft.com/office/drawing/2014/main" id="{D261977A-72D5-1214-D928-80D72E32F09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38089" y="1420077"/>
            <a:ext cx="4098661" cy="1976484"/>
          </a:xfrm>
          <a:prstGeom prst="rect">
            <a:avLst/>
          </a:prstGeom>
        </p:spPr>
      </p:pic>
      <p:sp>
        <p:nvSpPr>
          <p:cNvPr id="13" name="Rectangle 12">
            <a:extLst>
              <a:ext uri="{FF2B5EF4-FFF2-40B4-BE49-F238E27FC236}">
                <a16:creationId xmlns:a16="http://schemas.microsoft.com/office/drawing/2014/main" id="{4D1BCD8C-D1FF-911A-E153-83C1B6E87F62}"/>
              </a:ext>
            </a:extLst>
          </p:cNvPr>
          <p:cNvSpPr/>
          <p:nvPr/>
        </p:nvSpPr>
        <p:spPr>
          <a:xfrm>
            <a:off x="438088" y="3461441"/>
            <a:ext cx="4098662" cy="49112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800" b="1">
                <a:solidFill>
                  <a:schemeClr val="tx1"/>
                </a:solidFill>
                <a:effectLst/>
                <a:ea typeface="Times New Roman" panose="02020603050405020304" pitchFamily="18" charset="0"/>
                <a:cs typeface="Simplified Arabic" panose="02020603050405020304" pitchFamily="18" charset="-78"/>
              </a:rPr>
              <a:t>نموذجًا لصيغة </a:t>
            </a:r>
            <a:r>
              <a:rPr lang="en-US" sz="3200" b="1">
                <a:solidFill>
                  <a:schemeClr val="tx1"/>
                </a:solidFill>
                <a:effectLst/>
                <a:latin typeface="Simplified Arabic" panose="02020603050405020304" pitchFamily="18" charset="-78"/>
                <a:ea typeface="Times New Roman" panose="02020603050405020304" pitchFamily="18" charset="0"/>
                <a:cs typeface="Simplified Arabic" panose="02020603050405020304" pitchFamily="18" charset="-78"/>
              </a:rPr>
              <a:t>csv</a:t>
            </a:r>
            <a:endParaRPr lang="en-US" sz="3200" b="1">
              <a:solidFill>
                <a:schemeClr val="tx1"/>
              </a:solidFill>
              <a:latin typeface="Simplified Arabic" panose="02020603050405020304" pitchFamily="18" charset="-78"/>
              <a:cs typeface="Simplified Arabic" panose="02020603050405020304" pitchFamily="18" charset="-78"/>
            </a:endParaRPr>
          </a:p>
        </p:txBody>
      </p:sp>
      <p:pic>
        <p:nvPicPr>
          <p:cNvPr id="2" name="Picture 1" descr="A black background with white text&#10;&#10;Description automatically generated">
            <a:extLst>
              <a:ext uri="{FF2B5EF4-FFF2-40B4-BE49-F238E27FC236}">
                <a16:creationId xmlns:a16="http://schemas.microsoft.com/office/drawing/2014/main" id="{3A29DD0D-D233-BC8D-6F7F-F0ED15CE5A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088" y="4127858"/>
            <a:ext cx="4098662" cy="1638761"/>
          </a:xfrm>
          <a:prstGeom prst="rect">
            <a:avLst/>
          </a:prstGeom>
        </p:spPr>
      </p:pic>
      <p:sp>
        <p:nvSpPr>
          <p:cNvPr id="4" name="Rectangle 3">
            <a:extLst>
              <a:ext uri="{FF2B5EF4-FFF2-40B4-BE49-F238E27FC236}">
                <a16:creationId xmlns:a16="http://schemas.microsoft.com/office/drawing/2014/main" id="{867A8FBA-530B-34B2-20B2-D8B8D59B5395}"/>
              </a:ext>
            </a:extLst>
          </p:cNvPr>
          <p:cNvSpPr/>
          <p:nvPr/>
        </p:nvSpPr>
        <p:spPr>
          <a:xfrm>
            <a:off x="438088" y="5854118"/>
            <a:ext cx="4098662" cy="49112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800" b="1">
                <a:solidFill>
                  <a:schemeClr val="tx1"/>
                </a:solidFill>
                <a:effectLst/>
                <a:ea typeface="Times New Roman" panose="02020603050405020304" pitchFamily="18" charset="0"/>
                <a:cs typeface="Simplified Arabic" panose="02020603050405020304" pitchFamily="18" charset="-78"/>
              </a:rPr>
              <a:t>نموذجًا لصيغة </a:t>
            </a:r>
            <a:r>
              <a:rPr lang="en-US" sz="3200" b="1">
                <a:solidFill>
                  <a:schemeClr val="tx1"/>
                </a:solidFill>
                <a:effectLst/>
                <a:latin typeface="Simplified Arabic" panose="02020603050405020304" pitchFamily="18" charset="-78"/>
                <a:ea typeface="Times New Roman" panose="02020603050405020304" pitchFamily="18" charset="0"/>
                <a:cs typeface="Simplified Arabic" panose="02020603050405020304" pitchFamily="18" charset="-78"/>
              </a:rPr>
              <a:t>Tsv</a:t>
            </a:r>
            <a:endParaRPr lang="en-US" sz="3200" b="1">
              <a:solidFill>
                <a:schemeClr val="tx1"/>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2419313220"/>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ثالثًا: صيغ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2C377237-7077-B4BD-1455-C3EDB4DB56BF}"/>
              </a:ext>
            </a:extLst>
          </p:cNvPr>
          <p:cNvSpPr txBox="1"/>
          <p:nvPr/>
        </p:nvSpPr>
        <p:spPr>
          <a:xfrm>
            <a:off x="5255342" y="1520864"/>
            <a:ext cx="6098458" cy="4344138"/>
          </a:xfrm>
          <a:prstGeom prst="rect">
            <a:avLst/>
          </a:prstGeom>
          <a:noFill/>
        </p:spPr>
        <p:txBody>
          <a:bodyPr wrap="square">
            <a:spAutoFit/>
          </a:bodyPr>
          <a:lstStyle/>
          <a:p>
            <a:pPr marL="457200" indent="-457200" algn="just" rtl="1">
              <a:lnSpc>
                <a:spcPct val="107000"/>
              </a:lnSpc>
              <a:spcAft>
                <a:spcPts val="800"/>
              </a:spcAft>
              <a:buFont typeface="Wingdings" panose="05000000000000000000" pitchFamily="2" charset="2"/>
              <a:buChar char="q"/>
            </a:pP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ملفات </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PDF</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على الرغم من أن ملفات </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PDF</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تستخدم عادة للوثائق والتقارير، تحتوي في بعض الأحيان على جداول منظمة. </a:t>
            </a:r>
            <a:endParaRPr lang="en-US" sz="2800" b="1">
              <a:effectLst/>
              <a:latin typeface="Simplified Arabic" panose="02020603050405020304" pitchFamily="18" charset="-78"/>
              <a:ea typeface="Calibri" panose="020F0502020204030204" pitchFamily="34" charset="0"/>
              <a:cs typeface="Simplified Arabic" panose="02020603050405020304" pitchFamily="18" charset="-78"/>
            </a:endParaRPr>
          </a:p>
          <a:p>
            <a:pPr marL="457200" indent="-457200" algn="just" rtl="1">
              <a:lnSpc>
                <a:spcPct val="107000"/>
              </a:lnSpc>
              <a:spcAft>
                <a:spcPts val="800"/>
              </a:spcAft>
              <a:buFont typeface="Wingdings" panose="05000000000000000000" pitchFamily="2" charset="2"/>
              <a:buChar char="q"/>
            </a:pP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البيانات الممسوحة ضوئيا مثل ملفات </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PDf, PNG, JPEG, bit map Gif , BMP</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التي تحتاج إلى برمجيات التعرف الضوئي على الحروف </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OCR (optical character Recongnition) </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،لتميز النص الموجود بالملف.</a:t>
            </a:r>
            <a:endParaRPr lang="en-US" sz="28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0" name="Content Placeholder 9" descr="A screenshot of a computer program&#10;&#10;Description automatically generated">
            <a:extLst>
              <a:ext uri="{FF2B5EF4-FFF2-40B4-BE49-F238E27FC236}">
                <a16:creationId xmlns:a16="http://schemas.microsoft.com/office/drawing/2014/main" id="{6D135AE0-7202-D8B6-CD02-B9C755EB21B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44727" y="1513663"/>
            <a:ext cx="4533750" cy="5005123"/>
          </a:xfrm>
        </p:spPr>
      </p:pic>
    </p:spTree>
    <p:extLst>
      <p:ext uri="{BB962C8B-B14F-4D97-AF65-F5344CB8AC3E}">
        <p14:creationId xmlns:p14="http://schemas.microsoft.com/office/powerpoint/2010/main" val="2199422355"/>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ثالثًا: صيغ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5" name="TextBox 4">
            <a:extLst>
              <a:ext uri="{FF2B5EF4-FFF2-40B4-BE49-F238E27FC236}">
                <a16:creationId xmlns:a16="http://schemas.microsoft.com/office/drawing/2014/main" id="{2C377237-7077-B4BD-1455-C3EDB4DB56BF}"/>
              </a:ext>
            </a:extLst>
          </p:cNvPr>
          <p:cNvSpPr txBox="1"/>
          <p:nvPr/>
        </p:nvSpPr>
        <p:spPr>
          <a:xfrm>
            <a:off x="5117690" y="1520864"/>
            <a:ext cx="6236110" cy="5437386"/>
          </a:xfrm>
          <a:prstGeom prst="rect">
            <a:avLst/>
          </a:prstGeom>
          <a:noFill/>
        </p:spPr>
        <p:txBody>
          <a:bodyPr wrap="square">
            <a:spAutoFit/>
          </a:bodyPr>
          <a:lstStyle/>
          <a:p>
            <a:pPr algn="just" rtl="1">
              <a:lnSpc>
                <a:spcPct val="107000"/>
              </a:lnSpc>
              <a:spcAft>
                <a:spcPts val="800"/>
              </a:spcAft>
            </a:pP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2</a:t>
            </a: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 صيغ بيانات غير المنظمة :</a:t>
            </a: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a:t>
            </a:r>
            <a:r>
              <a:rPr lang="ar-EG" sz="2500" b="1" u="sng">
                <a:effectLst/>
                <a:latin typeface="Simplified Arabic" panose="02020603050405020304" pitchFamily="18" charset="-78"/>
                <a:ea typeface="Calibri" panose="020F0502020204030204" pitchFamily="34" charset="0"/>
                <a:cs typeface="Simplified Arabic" panose="02020603050405020304" pitchFamily="18" charset="-78"/>
              </a:rPr>
              <a:t>هى بيانات يتم إنشاؤها بواسطة الكمبيوتر ولكنها لا تحتوي على بنية قابلة للقراءة آليا</a:t>
            </a: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 مثل النصوص الموجودة في المواقع الإلكترونية لذلك لابد من استخلاصها في صيغ قابلة للقراءة آليا مثل :</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marL="342900" indent="-342900" algn="just" rtl="1">
              <a:lnSpc>
                <a:spcPct val="107000"/>
              </a:lnSpc>
              <a:spcAft>
                <a:spcPts val="800"/>
              </a:spcAft>
              <a:buFont typeface="Wingdings" panose="05000000000000000000" pitchFamily="2" charset="2"/>
              <a:buChar char="§"/>
            </a:pP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رسائل البريد الإلكتروني</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marL="342900" indent="-342900" algn="just" rtl="1">
              <a:lnSpc>
                <a:spcPct val="107000"/>
              </a:lnSpc>
              <a:spcAft>
                <a:spcPts val="800"/>
              </a:spcAft>
              <a:buFont typeface="Wingdings" panose="05000000000000000000" pitchFamily="2" charset="2"/>
              <a:buChar char="§"/>
            </a:pP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المنشورات على شبكات التواصل الاجتماعي.</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marL="342900" indent="-342900" algn="just" rtl="1">
              <a:lnSpc>
                <a:spcPct val="107000"/>
              </a:lnSpc>
              <a:spcAft>
                <a:spcPts val="800"/>
              </a:spcAft>
              <a:buFont typeface="Wingdings" panose="05000000000000000000" pitchFamily="2" charset="2"/>
              <a:buChar char="§"/>
            </a:pP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ملفات الصوت.</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marL="342900" indent="-342900" algn="just" rtl="1">
              <a:lnSpc>
                <a:spcPct val="107000"/>
              </a:lnSpc>
              <a:spcAft>
                <a:spcPts val="800"/>
              </a:spcAft>
              <a:buFont typeface="Wingdings" panose="05000000000000000000" pitchFamily="2" charset="2"/>
              <a:buChar char="§"/>
            </a:pP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ملفات الفيديو.</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marL="342900" indent="-342900" algn="just" rtl="1">
              <a:lnSpc>
                <a:spcPct val="107000"/>
              </a:lnSpc>
              <a:spcAft>
                <a:spcPts val="800"/>
              </a:spcAft>
              <a:buFont typeface="Wingdings" panose="05000000000000000000" pitchFamily="2" charset="2"/>
              <a:buChar char="§"/>
            </a:pPr>
            <a:r>
              <a:rPr lang="ar-EG" sz="2500" b="1">
                <a:effectLst/>
                <a:latin typeface="Simplified Arabic" panose="02020603050405020304" pitchFamily="18" charset="-78"/>
                <a:ea typeface="Calibri" panose="020F0502020204030204" pitchFamily="34" charset="0"/>
                <a:cs typeface="Simplified Arabic" panose="02020603050405020304" pitchFamily="18" charset="-78"/>
              </a:rPr>
              <a:t>ملفات الورد.</a:t>
            </a:r>
            <a:endParaRPr lang="en-US" sz="25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descr="A blue envelope with a white paper and colorful icons&#10;&#10;Description automatically generated with medium confidence">
            <a:extLst>
              <a:ext uri="{FF2B5EF4-FFF2-40B4-BE49-F238E27FC236}">
                <a16:creationId xmlns:a16="http://schemas.microsoft.com/office/drawing/2014/main" id="{79EE9FF6-61B3-61DB-FB6F-0F0696CFF0A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68709" y="1520863"/>
            <a:ext cx="4630993" cy="4997923"/>
          </a:xfrm>
        </p:spPr>
      </p:pic>
    </p:spTree>
    <p:extLst>
      <p:ext uri="{BB962C8B-B14F-4D97-AF65-F5344CB8AC3E}">
        <p14:creationId xmlns:p14="http://schemas.microsoft.com/office/powerpoint/2010/main" val="459389306"/>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رابعًا: إنشاء قواعد البيانات </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4" name="TextBox 3">
            <a:extLst>
              <a:ext uri="{FF2B5EF4-FFF2-40B4-BE49-F238E27FC236}">
                <a16:creationId xmlns:a16="http://schemas.microsoft.com/office/drawing/2014/main" id="{EA1B9B5C-48E5-1410-84CF-E59C0A05537B}"/>
              </a:ext>
            </a:extLst>
          </p:cNvPr>
          <p:cNvSpPr txBox="1"/>
          <p:nvPr/>
        </p:nvSpPr>
        <p:spPr>
          <a:xfrm>
            <a:off x="5378262" y="1526561"/>
            <a:ext cx="6098458" cy="4710264"/>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إنشاء قواعد البيانات </a:t>
            </a:r>
            <a:r>
              <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Data Bases</a:t>
            </a:r>
            <a:endParaRPr lang="en-US" sz="2800">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marL="285750" indent="-285750" algn="just" rtl="1">
              <a:lnSpc>
                <a:spcPct val="107000"/>
              </a:lnSpc>
              <a:spcAft>
                <a:spcPts val="800"/>
              </a:spcAft>
              <a:buFont typeface="Arial" panose="020B0604020202020204" pitchFamily="34" charset="0"/>
              <a:buChar char="•"/>
            </a:pPr>
            <a:r>
              <a:rPr lang="ar-EG" sz="1800" b="1" u="sng">
                <a:effectLst/>
                <a:latin typeface="Calibri" panose="020F0502020204030204" pitchFamily="34" charset="0"/>
                <a:ea typeface="Calibri" panose="020F0502020204030204" pitchFamily="34" charset="0"/>
                <a:cs typeface="Simplified Arabic" panose="02020603050405020304" pitchFamily="18" charset="-78"/>
              </a:rPr>
              <a:t>‏</a:t>
            </a:r>
            <a:r>
              <a:rPr lang="ar-EG" sz="2400" b="1">
                <a:effectLst/>
                <a:latin typeface="Simplified Arabic" panose="02020603050405020304" pitchFamily="18" charset="-78"/>
                <a:ea typeface="Calibri" panose="020F0502020204030204" pitchFamily="34" charset="0"/>
                <a:cs typeface="Simplified Arabic" panose="02020603050405020304" pitchFamily="18" charset="-78"/>
              </a:rPr>
              <a:t>يلجأ صحفيو البيانات في حالات نقص البيانات أو عدم العثور عليها، أو التضارب في دقتها، إلى الاعتماد على أنفسهم، بقيامهم بإنشاء قاعدة بيانات خاصة يتم فيها هيكلة البيانات التي عثروا عليها بطريقة تمكنهم من التعامل معها ومعالجتها.</a:t>
            </a: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marL="342900" indent="-342900" algn="just" rtl="1">
              <a:lnSpc>
                <a:spcPct val="107000"/>
              </a:lnSpc>
              <a:spcAft>
                <a:spcPts val="800"/>
              </a:spcAft>
              <a:buFont typeface="Arial" panose="020B0604020202020204" pitchFamily="34" charset="0"/>
              <a:buChar char="•"/>
            </a:pP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وتعرف قاعدة البيانات الإلكترونية </a:t>
            </a:r>
            <a:r>
              <a:rPr lang="en-US" sz="2400" b="1" u="sng">
                <a:effectLst/>
                <a:latin typeface="Simplified Arabic" panose="02020603050405020304" pitchFamily="18" charset="-78"/>
                <a:ea typeface="Calibri" panose="020F0502020204030204" pitchFamily="34" charset="0"/>
                <a:cs typeface="Simplified Arabic" panose="02020603050405020304" pitchFamily="18" charset="-78"/>
              </a:rPr>
              <a:t>Data base</a:t>
            </a:r>
            <a:r>
              <a:rPr lang="ar-EG" sz="2400" b="1" u="sng">
                <a:effectLst/>
                <a:latin typeface="Simplified Arabic" panose="02020603050405020304" pitchFamily="18" charset="-78"/>
                <a:ea typeface="Calibri" panose="020F0502020204030204" pitchFamily="34" charset="0"/>
                <a:cs typeface="Simplified Arabic" panose="02020603050405020304" pitchFamily="18" charset="-78"/>
              </a:rPr>
              <a:t>  ‏بأنها مجموعة من البيانات تنتمي إلى موضوع أو موضوعات معينة، ثم تخزينها على وسيط إلكتروني بصورة نموذجية بحيث يمكن استدعاءها وإدارتها حسب أغراض معينة بما يسهل الاستفادة منها.</a:t>
            </a:r>
            <a:endParaRPr lang="en-US" sz="2400" b="1" u="sng">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descr="A computer and computer connected to a cloud server&#10;&#10;Description automatically generated">
            <a:extLst>
              <a:ext uri="{FF2B5EF4-FFF2-40B4-BE49-F238E27FC236}">
                <a16:creationId xmlns:a16="http://schemas.microsoft.com/office/drawing/2014/main" id="{530964A4-CF5A-BCC0-8710-9A8B0BFCAFA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4878" y="1520865"/>
            <a:ext cx="5181600" cy="4997922"/>
          </a:xfrm>
        </p:spPr>
      </p:pic>
    </p:spTree>
    <p:extLst>
      <p:ext uri="{BB962C8B-B14F-4D97-AF65-F5344CB8AC3E}">
        <p14:creationId xmlns:p14="http://schemas.microsoft.com/office/powerpoint/2010/main" val="4206532147"/>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رابعًا: إنشاء قواعد البيانات </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4" name="TextBox 3">
            <a:extLst>
              <a:ext uri="{FF2B5EF4-FFF2-40B4-BE49-F238E27FC236}">
                <a16:creationId xmlns:a16="http://schemas.microsoft.com/office/drawing/2014/main" id="{EA1B9B5C-48E5-1410-84CF-E59C0A05537B}"/>
              </a:ext>
            </a:extLst>
          </p:cNvPr>
          <p:cNvSpPr txBox="1"/>
          <p:nvPr/>
        </p:nvSpPr>
        <p:spPr>
          <a:xfrm>
            <a:off x="5378262" y="1526561"/>
            <a:ext cx="6098458" cy="5200334"/>
          </a:xfrm>
          <a:prstGeom prst="rect">
            <a:avLst/>
          </a:prstGeom>
          <a:noFill/>
        </p:spPr>
        <p:txBody>
          <a:bodyPr wrap="square">
            <a:spAutoFit/>
          </a:bodyPr>
          <a:lstStyle/>
          <a:p>
            <a:pPr marL="457200" indent="-457200" algn="just" rtl="1">
              <a:lnSpc>
                <a:spcPct val="107000"/>
              </a:lnSpc>
              <a:spcAft>
                <a:spcPts val="800"/>
              </a:spcAft>
              <a:buFont typeface="Arial" panose="020B0604020202020204" pitchFamily="34" charset="0"/>
              <a:buChar char="•"/>
            </a:pPr>
            <a:r>
              <a:rPr lang="ar-EG" sz="2800" b="1" u="sng">
                <a:effectLst/>
                <a:latin typeface="Simplified Arabic" panose="02020603050405020304" pitchFamily="18" charset="-78"/>
                <a:ea typeface="Calibri" panose="020F0502020204030204" pitchFamily="34" charset="0"/>
                <a:cs typeface="Simplified Arabic" panose="02020603050405020304" pitchFamily="18" charset="-78"/>
              </a:rPr>
              <a:t>ويتمثل الهدف من إنشاء قاعدة بيانات ضم البيانات التي تم جمعها في جدول واحد بصيغة واحدة بعد أن تم جمعها بعدة صيغ مختلفة</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فقد تكون البيانات مطبوعة أو إلكترونية</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 </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أو في شكل صور أو وبصيغ مختلفة كأن تكون ملفات ورد أو إكسل أو </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pdf</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أو </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jpg</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أو </a:t>
            </a:r>
            <a:r>
              <a:rPr lang="en-US" sz="2800" b="1">
                <a:effectLst/>
                <a:latin typeface="Simplified Arabic" panose="02020603050405020304" pitchFamily="18" charset="-78"/>
                <a:ea typeface="Calibri" panose="020F0502020204030204" pitchFamily="34" charset="0"/>
                <a:cs typeface="Simplified Arabic" panose="02020603050405020304" pitchFamily="18" charset="-78"/>
              </a:rPr>
              <a:t>Html</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وغيرها من الصيغ، </a:t>
            </a:r>
            <a:r>
              <a:rPr lang="ar-EG" sz="2800" b="1" u="sng">
                <a:effectLst/>
                <a:latin typeface="Simplified Arabic" panose="02020603050405020304" pitchFamily="18" charset="-78"/>
                <a:ea typeface="Calibri" panose="020F0502020204030204" pitchFamily="34" charset="0"/>
                <a:cs typeface="Simplified Arabic" panose="02020603050405020304" pitchFamily="18" charset="-78"/>
              </a:rPr>
              <a:t>وبالتالي يجب جمعها في حزم مترابطة ومرتبطة ببعضها البعض، لتكون في جدول بيانات واحد نظيف يمكن معالجته والتعامل معه. </a:t>
            </a:r>
            <a:endParaRPr lang="en-US" sz="2800" b="1" u="sng">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u="sng">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9" name="Content Placeholder 8" descr="A blue cylinder with a red warning sign&#10;&#10;Description automatically generated with medium confidence">
            <a:extLst>
              <a:ext uri="{FF2B5EF4-FFF2-40B4-BE49-F238E27FC236}">
                <a16:creationId xmlns:a16="http://schemas.microsoft.com/office/drawing/2014/main" id="{01E2EFF1-C102-F0CB-C22B-799B7D1DF9E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06476" y="1587233"/>
            <a:ext cx="4975123" cy="4931554"/>
          </a:xfrm>
        </p:spPr>
      </p:pic>
    </p:spTree>
    <p:extLst>
      <p:ext uri="{BB962C8B-B14F-4D97-AF65-F5344CB8AC3E}">
        <p14:creationId xmlns:p14="http://schemas.microsoft.com/office/powerpoint/2010/main" val="1687638573"/>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رابعًا: إنشاء قواعد البيانات </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4" name="TextBox 3">
            <a:extLst>
              <a:ext uri="{FF2B5EF4-FFF2-40B4-BE49-F238E27FC236}">
                <a16:creationId xmlns:a16="http://schemas.microsoft.com/office/drawing/2014/main" id="{EA1B9B5C-48E5-1410-84CF-E59C0A05537B}"/>
              </a:ext>
            </a:extLst>
          </p:cNvPr>
          <p:cNvSpPr txBox="1"/>
          <p:nvPr/>
        </p:nvSpPr>
        <p:spPr>
          <a:xfrm>
            <a:off x="5029200" y="1526561"/>
            <a:ext cx="6447520" cy="4702569"/>
          </a:xfrm>
          <a:prstGeom prst="rect">
            <a:avLst/>
          </a:prstGeom>
          <a:noFill/>
        </p:spPr>
        <p:txBody>
          <a:bodyPr wrap="square">
            <a:spAutoFit/>
          </a:bodyPr>
          <a:lstStyle/>
          <a:p>
            <a:pPr marL="457200" indent="-457200" algn="just" rtl="1">
              <a:lnSpc>
                <a:spcPct val="107000"/>
              </a:lnSpc>
              <a:spcAft>
                <a:spcPts val="800"/>
              </a:spcAft>
              <a:buFont typeface="Arial" panose="020B0604020202020204" pitchFamily="34" charset="0"/>
              <a:buChar char="•"/>
            </a:pP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وهناك عدة طرق لتجميع البيانات المفقودة في قاعدة واحدة، من بين هذه الطرق وأكثرها استخدامًا من جانب صحفي البيانات، </a:t>
            </a:r>
            <a:r>
              <a:rPr lang="ar-EG" sz="2800" b="1" u="sng">
                <a:effectLst/>
                <a:latin typeface="Simplified Arabic" panose="02020603050405020304" pitchFamily="18" charset="-78"/>
                <a:ea typeface="Calibri" panose="020F0502020204030204" pitchFamily="34" charset="0"/>
                <a:cs typeface="Simplified Arabic" panose="02020603050405020304" pitchFamily="18" charset="-78"/>
              </a:rPr>
              <a:t>استطلاعات الرأي التي تتم على مواقع الصحف أو صفحاتها في شبكات التواصل الاجتماعي، كما يمكن للصحفي مراجعة ما نشرته وسائل الإعلام من قبل عن القضية التي يبحثها، واستخدام أرشيف الصحف ومواقعها الإلكترونية أو الرجوع إلى المصادر الفاعلة في هذه القضية خاصة أن البيانات المفقودة قد تجعل المؤشرات غير دقيقة ومضللة.</a:t>
            </a:r>
            <a:endParaRPr lang="en-US" sz="2800" b="1" u="sng">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18" name="Content Placeholder 17" descr="A close-up of a computer screen&#10;&#10;Description automatically generated">
            <a:extLst>
              <a:ext uri="{FF2B5EF4-FFF2-40B4-BE49-F238E27FC236}">
                <a16:creationId xmlns:a16="http://schemas.microsoft.com/office/drawing/2014/main" id="{35FA71B2-3F96-7FBC-55A6-271D6A09EEA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722" y="1520865"/>
            <a:ext cx="4656693" cy="4797867"/>
          </a:xfrm>
        </p:spPr>
      </p:pic>
    </p:spTree>
    <p:extLst>
      <p:ext uri="{BB962C8B-B14F-4D97-AF65-F5344CB8AC3E}">
        <p14:creationId xmlns:p14="http://schemas.microsoft.com/office/powerpoint/2010/main" val="1076708097"/>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خامسًا: طرق تقديم صحافة البيانات في غرف الأخبار </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4" name="TextBox 3">
            <a:extLst>
              <a:ext uri="{FF2B5EF4-FFF2-40B4-BE49-F238E27FC236}">
                <a16:creationId xmlns:a16="http://schemas.microsoft.com/office/drawing/2014/main" id="{EA1B9B5C-48E5-1410-84CF-E59C0A05537B}"/>
              </a:ext>
            </a:extLst>
          </p:cNvPr>
          <p:cNvSpPr txBox="1"/>
          <p:nvPr/>
        </p:nvSpPr>
        <p:spPr>
          <a:xfrm>
            <a:off x="5500046" y="1536318"/>
            <a:ext cx="6006169" cy="5581784"/>
          </a:xfrm>
          <a:prstGeom prst="rect">
            <a:avLst/>
          </a:prstGeom>
          <a:noFill/>
        </p:spPr>
        <p:txBody>
          <a:bodyPr wrap="square">
            <a:spAutoFit/>
          </a:bodyPr>
          <a:lstStyle/>
          <a:p>
            <a:pPr algn="just" rtl="1">
              <a:lnSpc>
                <a:spcPct val="107000"/>
              </a:lnSpc>
              <a:spcAft>
                <a:spcPts val="800"/>
              </a:spcAft>
            </a:pPr>
            <a:r>
              <a:rPr lang="en-US"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.1</a:t>
            </a:r>
            <a:r>
              <a:rPr lang="ar-EG" sz="32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 </a:t>
            </a:r>
            <a:r>
              <a:rPr lang="ar-SA" sz="32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الأخبار</a:t>
            </a:r>
            <a:r>
              <a:rPr lang="en-US" sz="32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a:t>
            </a:r>
            <a:endParaRPr lang="ar-EG" sz="32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32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rPr>
              <a:t>يمكنكم الإطلاع على خبر الزلازل اليوم كاملًا على موقع مصراوي من خلال الرابط التالي:</a:t>
            </a:r>
          </a:p>
          <a:p>
            <a:pPr algn="just" rtl="1">
              <a:lnSpc>
                <a:spcPct val="107000"/>
              </a:lnSpc>
              <a:spcAft>
                <a:spcPts val="800"/>
              </a:spcAft>
            </a:pPr>
            <a:r>
              <a:rPr lang="en-US" sz="2800"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2"/>
              </a:rPr>
              <a:t>https://www.masrawy.com/news/news_various/details/2023/2/13/2370113/%D8%A7%D9</a:t>
            </a:r>
            <a:endParaRPr lang="en-US" sz="2800">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32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u="sng">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2" name="Content Placeholder 1" descr="A map of the world with orange dots&#10;&#10;Description automatically generated">
            <a:extLst>
              <a:ext uri="{FF2B5EF4-FFF2-40B4-BE49-F238E27FC236}">
                <a16:creationId xmlns:a16="http://schemas.microsoft.com/office/drawing/2014/main" id="{03819712-6523-BCE3-A503-4340D26E48C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7167" y="1461958"/>
            <a:ext cx="5181600" cy="4510521"/>
          </a:xfrm>
          <a:prstGeom prst="rect">
            <a:avLst/>
          </a:prstGeom>
        </p:spPr>
      </p:pic>
      <p:sp>
        <p:nvSpPr>
          <p:cNvPr id="8" name="Rectangle 7">
            <a:extLst>
              <a:ext uri="{FF2B5EF4-FFF2-40B4-BE49-F238E27FC236}">
                <a16:creationId xmlns:a16="http://schemas.microsoft.com/office/drawing/2014/main" id="{8A4258CE-966B-1E29-5D53-1EB821D4B6DC}"/>
              </a:ext>
            </a:extLst>
          </p:cNvPr>
          <p:cNvSpPr/>
          <p:nvPr/>
        </p:nvSpPr>
        <p:spPr>
          <a:xfrm>
            <a:off x="167167" y="6115077"/>
            <a:ext cx="5019548" cy="6037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rtl="1"/>
            <a:r>
              <a:rPr lang="ar-EG" sz="2000" b="1">
                <a:solidFill>
                  <a:schemeClr val="tx1"/>
                </a:solidFill>
                <a:effectLst/>
                <a:ea typeface="Times New Roman" panose="02020603050405020304" pitchFamily="18" charset="0"/>
                <a:cs typeface="Simplified Arabic" panose="02020603050405020304" pitchFamily="18" charset="-78"/>
              </a:rPr>
              <a:t>نموذجًا لخبر مدعوم بالبيانات منشور على موقع مصراوي</a:t>
            </a:r>
            <a:endParaRPr lang="en-US" sz="2000" b="1">
              <a:solidFill>
                <a:schemeClr val="tx1"/>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1266545740"/>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خامسًا: طرق تقديم صحافة البيانات في غرف الأخبار </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4" name="TextBox 3">
            <a:extLst>
              <a:ext uri="{FF2B5EF4-FFF2-40B4-BE49-F238E27FC236}">
                <a16:creationId xmlns:a16="http://schemas.microsoft.com/office/drawing/2014/main" id="{EA1B9B5C-48E5-1410-84CF-E59C0A05537B}"/>
              </a:ext>
            </a:extLst>
          </p:cNvPr>
          <p:cNvSpPr txBox="1"/>
          <p:nvPr/>
        </p:nvSpPr>
        <p:spPr>
          <a:xfrm>
            <a:off x="6096000" y="1520864"/>
            <a:ext cx="5424964" cy="4820422"/>
          </a:xfrm>
          <a:prstGeom prst="rect">
            <a:avLst/>
          </a:prstGeom>
          <a:noFill/>
        </p:spPr>
        <p:txBody>
          <a:bodyPr wrap="square">
            <a:spAutoFit/>
          </a:bodyPr>
          <a:lstStyle/>
          <a:p>
            <a:pPr algn="just" rtl="1">
              <a:lnSpc>
                <a:spcPct val="107000"/>
              </a:lnSpc>
              <a:spcAft>
                <a:spcPts val="800"/>
              </a:spcAft>
            </a:pPr>
            <a:r>
              <a:rPr lang="en-US"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2</a:t>
            </a:r>
            <a:r>
              <a:rPr lang="ar-EG"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 </a:t>
            </a:r>
            <a:r>
              <a:rPr lang="en-US"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a:t>
            </a:r>
            <a:r>
              <a:rPr lang="ar-EG"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التقارير المرتبطة بالأحداث:</a:t>
            </a:r>
          </a:p>
          <a:p>
            <a:pPr algn="just" rtl="1">
              <a:lnSpc>
                <a:spcPct val="107000"/>
              </a:lnSpc>
              <a:spcAft>
                <a:spcPts val="800"/>
              </a:spcAft>
            </a:pP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يمكنكم الإطلاع على تقرير مدفوع بالبيانات رفع أسعار تذاكر المترو كاملًا على موقع المصري اليوم من خلال الرابط التالي:</a:t>
            </a:r>
          </a:p>
          <a:p>
            <a:pPr rtl="1">
              <a:lnSpc>
                <a:spcPct val="107000"/>
              </a:lnSpc>
              <a:spcAft>
                <a:spcPts val="800"/>
              </a:spcAft>
            </a:pPr>
            <a:r>
              <a:rPr lang="en-US" sz="2800" b="1"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2"/>
              </a:rPr>
              <a:t>https://www.almasryalyoum.com/news/details/3227629</a:t>
            </a:r>
            <a:endParaRPr lang="en-US" sz="28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ar-EG"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ar-EG" sz="28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2" name="Content Placeholder 1" descr="A screenshot of a website&#10;&#10;Description automatically generated">
            <a:extLst>
              <a:ext uri="{FF2B5EF4-FFF2-40B4-BE49-F238E27FC236}">
                <a16:creationId xmlns:a16="http://schemas.microsoft.com/office/drawing/2014/main" id="{7C1B681A-B961-3C4F-FFC2-023494116EA2}"/>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8205" y="1446690"/>
            <a:ext cx="5128673" cy="4518601"/>
          </a:xfrm>
          <a:prstGeom prst="rect">
            <a:avLst/>
          </a:prstGeom>
        </p:spPr>
      </p:pic>
      <p:sp>
        <p:nvSpPr>
          <p:cNvPr id="5" name="Rectangle 4">
            <a:extLst>
              <a:ext uri="{FF2B5EF4-FFF2-40B4-BE49-F238E27FC236}">
                <a16:creationId xmlns:a16="http://schemas.microsoft.com/office/drawing/2014/main" id="{A8F2419D-1F02-F4B2-FDC2-EF977687879A}"/>
              </a:ext>
            </a:extLst>
          </p:cNvPr>
          <p:cNvSpPr/>
          <p:nvPr/>
        </p:nvSpPr>
        <p:spPr>
          <a:xfrm>
            <a:off x="167167" y="6115077"/>
            <a:ext cx="5019548" cy="6037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000" b="1">
                <a:solidFill>
                  <a:schemeClr val="tx1"/>
                </a:solidFill>
                <a:effectLst/>
                <a:ea typeface="Times New Roman" panose="02020603050405020304" pitchFamily="18" charset="0"/>
                <a:cs typeface="Simplified Arabic" panose="02020603050405020304" pitchFamily="18" charset="-78"/>
              </a:rPr>
              <a:t>نموذجًا لتقرير مدفوع بالبيانات منشور على موقع المصري اليوم</a:t>
            </a:r>
            <a:endParaRPr lang="en-US" sz="2000" b="1">
              <a:solidFill>
                <a:schemeClr val="tx1"/>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1414800160"/>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خامسًا: طرق تقديم صحافة البيانات في غرف الأخبار </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4" name="TextBox 3">
            <a:extLst>
              <a:ext uri="{FF2B5EF4-FFF2-40B4-BE49-F238E27FC236}">
                <a16:creationId xmlns:a16="http://schemas.microsoft.com/office/drawing/2014/main" id="{EA1B9B5C-48E5-1410-84CF-E59C0A05537B}"/>
              </a:ext>
            </a:extLst>
          </p:cNvPr>
          <p:cNvSpPr txBox="1"/>
          <p:nvPr/>
        </p:nvSpPr>
        <p:spPr>
          <a:xfrm>
            <a:off x="5286613" y="1497721"/>
            <a:ext cx="6447520" cy="4915448"/>
          </a:xfrm>
          <a:prstGeom prst="rect">
            <a:avLst/>
          </a:prstGeom>
          <a:noFill/>
        </p:spPr>
        <p:txBody>
          <a:bodyPr wrap="square">
            <a:spAutoFit/>
          </a:bodyPr>
          <a:lstStyle/>
          <a:p>
            <a:pPr algn="just" rtl="1">
              <a:lnSpc>
                <a:spcPct val="107000"/>
              </a:lnSpc>
              <a:spcAft>
                <a:spcPts val="800"/>
              </a:spcAft>
            </a:pPr>
            <a:r>
              <a:rPr lang="en-US"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 . 3</a:t>
            </a:r>
            <a:r>
              <a:rPr lang="ar-EG"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التحقيقات المعمقة:</a:t>
            </a:r>
          </a:p>
          <a:p>
            <a:pPr algn="just" rtl="1">
              <a:lnSpc>
                <a:spcPct val="107000"/>
              </a:lnSpc>
              <a:spcAft>
                <a:spcPts val="800"/>
              </a:spcAft>
            </a:pP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يمكنكم الإطلاع على ت</a:t>
            </a:r>
            <a:r>
              <a:rPr lang="ar-EG" sz="2800" b="1">
                <a:latin typeface="Simplified Arabic" panose="02020603050405020304" pitchFamily="18" charset="-78"/>
                <a:ea typeface="Calibri" panose="020F0502020204030204" pitchFamily="34" charset="0"/>
                <a:cs typeface="Simplified Arabic" panose="02020603050405020304" pitchFamily="18" charset="-78"/>
              </a:rPr>
              <a:t>حقيق</a:t>
            </a:r>
            <a:r>
              <a:rPr lang="ar-EG" sz="2800" b="1">
                <a:effectLst/>
                <a:latin typeface="Simplified Arabic" panose="02020603050405020304" pitchFamily="18" charset="-78"/>
                <a:ea typeface="Calibri" panose="020F0502020204030204" pitchFamily="34" charset="0"/>
                <a:cs typeface="Simplified Arabic" panose="02020603050405020304" pitchFamily="18" charset="-78"/>
              </a:rPr>
              <a:t> مدعوم بالبيانات دمج على ورق كاملًا على موقع المصري اليوم من خلال الرابط التالي:</a:t>
            </a:r>
          </a:p>
          <a:p>
            <a:pPr rtl="1">
              <a:lnSpc>
                <a:spcPct val="107000"/>
              </a:lnSpc>
              <a:spcAft>
                <a:spcPts val="800"/>
              </a:spcAft>
            </a:pPr>
            <a:r>
              <a:rPr lang="en-US" sz="2400" b="1"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2"/>
              </a:rPr>
              <a:t>https://www.masrawy.com/CrossMedia/DamgOnPaper/?fbclid=IwZXh0bgNhZW0CMTEAAR1it3SXq1hmts94Jdsnlvuh4TL0Wb0IJb-brYZBQIf0tSY</a:t>
            </a:r>
            <a:endParaRPr lang="ar-EG"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ar-EG" sz="28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p:txBody>
      </p:sp>
      <p:pic>
        <p:nvPicPr>
          <p:cNvPr id="2" name="Content Placeholder 1" descr="A hand holding a pencil&#10;&#10;Description automatically generated">
            <a:extLst>
              <a:ext uri="{FF2B5EF4-FFF2-40B4-BE49-F238E27FC236}">
                <a16:creationId xmlns:a16="http://schemas.microsoft.com/office/drawing/2014/main" id="{8E0F94C5-CAF1-08BD-9CE1-A128AF59AE34}"/>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06609" y="1497721"/>
            <a:ext cx="4914241" cy="4460627"/>
          </a:xfrm>
          <a:prstGeom prst="rect">
            <a:avLst/>
          </a:prstGeom>
        </p:spPr>
      </p:pic>
      <p:sp>
        <p:nvSpPr>
          <p:cNvPr id="5" name="Rectangle 4">
            <a:extLst>
              <a:ext uri="{FF2B5EF4-FFF2-40B4-BE49-F238E27FC236}">
                <a16:creationId xmlns:a16="http://schemas.microsoft.com/office/drawing/2014/main" id="{1369CC8A-BD74-E89C-B71A-CDB9F0DD93FA}"/>
              </a:ext>
            </a:extLst>
          </p:cNvPr>
          <p:cNvSpPr/>
          <p:nvPr/>
        </p:nvSpPr>
        <p:spPr>
          <a:xfrm>
            <a:off x="167167" y="6115077"/>
            <a:ext cx="5019548" cy="60376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000" b="1">
                <a:solidFill>
                  <a:schemeClr val="tx1"/>
                </a:solidFill>
                <a:effectLst/>
                <a:ea typeface="Times New Roman" panose="02020603050405020304" pitchFamily="18" charset="0"/>
                <a:cs typeface="Simplified Arabic" panose="02020603050405020304" pitchFamily="18" charset="-78"/>
              </a:rPr>
              <a:t>نموذجًا لتحقيق مد</a:t>
            </a:r>
            <a:r>
              <a:rPr lang="ar-EG" sz="2000" b="1">
                <a:solidFill>
                  <a:schemeClr val="tx1"/>
                </a:solidFill>
                <a:ea typeface="Times New Roman" panose="02020603050405020304" pitchFamily="18" charset="0"/>
                <a:cs typeface="Simplified Arabic" panose="02020603050405020304" pitchFamily="18" charset="-78"/>
              </a:rPr>
              <a:t>عوم</a:t>
            </a:r>
            <a:r>
              <a:rPr lang="ar-EG" sz="2000" b="1">
                <a:solidFill>
                  <a:schemeClr val="tx1"/>
                </a:solidFill>
                <a:effectLst/>
                <a:ea typeface="Times New Roman" panose="02020603050405020304" pitchFamily="18" charset="0"/>
                <a:cs typeface="Simplified Arabic" panose="02020603050405020304" pitchFamily="18" charset="-78"/>
              </a:rPr>
              <a:t> بالبيانات منشور على موقع المصري اليوم</a:t>
            </a:r>
            <a:endParaRPr lang="en-US" sz="2000" b="1">
              <a:solidFill>
                <a:schemeClr val="tx1"/>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694593838"/>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110421" y="6318732"/>
            <a:ext cx="2623712" cy="400110"/>
          </a:xfrm>
          <a:prstGeom prst="rect">
            <a:avLst/>
          </a:prstGeom>
          <a:noFill/>
        </p:spPr>
        <p:txBody>
          <a:bodyPr wrap="square" rtlCol="0">
            <a:spAutoFit/>
          </a:bodyPr>
          <a:lstStyle/>
          <a:p>
            <a:pPr algn="ctr"/>
            <a:r>
              <a:rPr lang="en-US" sz="2000" b="1" dirty="0"/>
              <a:t>www.midocean.ae</a:t>
            </a:r>
          </a:p>
        </p:txBody>
      </p:sp>
      <p:sp>
        <p:nvSpPr>
          <p:cNvPr id="3" name="مستطيل 2"/>
          <p:cNvSpPr/>
          <p:nvPr/>
        </p:nvSpPr>
        <p:spPr>
          <a:xfrm>
            <a:off x="5500047" y="1520865"/>
            <a:ext cx="5854889" cy="967765"/>
          </a:xfrm>
          <a:prstGeom prst="rect">
            <a:avLst/>
          </a:prstGeom>
        </p:spPr>
        <p:txBody>
          <a:bodyPr wrap="square">
            <a:spAutoFit/>
          </a:bodyPr>
          <a:lstStyle/>
          <a:p>
            <a:pPr algn="just" rtl="1">
              <a:lnSpc>
                <a:spcPct val="107000"/>
              </a:lnSpc>
              <a:spcAft>
                <a:spcPts val="800"/>
              </a:spcAft>
            </a:pPr>
            <a:endParaRPr lang="ar-EG" sz="2400" b="1">
              <a:latin typeface="Calibri" panose="020F0502020204030204" pitchFamily="34" charset="0"/>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Calibri" panose="020F0502020204030204" pitchFamily="34" charset="0"/>
              <a:ea typeface="Calibri" panose="020F0502020204030204" pitchFamily="34" charset="0"/>
              <a:cs typeface="Arial" panose="020B0604020202020204" pitchFamily="34" charset="0"/>
            </a:endParaRPr>
          </a:p>
        </p:txBody>
      </p:sp>
      <p:sp>
        <p:nvSpPr>
          <p:cNvPr id="6" name="Rectangle: Rounded Corners 33">
            <a:extLst>
              <a:ext uri="{FF2B5EF4-FFF2-40B4-BE49-F238E27FC236}">
                <a16:creationId xmlns:a16="http://schemas.microsoft.com/office/drawing/2014/main" id="{6C4E318F-3131-E0BD-4707-EEEC1696ABE5}"/>
              </a:ext>
            </a:extLst>
          </p:cNvPr>
          <p:cNvSpPr txBox="1">
            <a:spLocks/>
          </p:cNvSpPr>
          <p:nvPr/>
        </p:nvSpPr>
        <p:spPr>
          <a:xfrm>
            <a:off x="838200" y="339213"/>
            <a:ext cx="10515600" cy="957691"/>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ar-EG" sz="5400" b="1">
                <a:solidFill>
                  <a:schemeClr val="bg1"/>
                </a:solidFill>
                <a:latin typeface="Simplified Arabic" panose="02020603050405020304" pitchFamily="18" charset="-78"/>
                <a:cs typeface="Simplified Arabic" panose="02020603050405020304" pitchFamily="18" charset="-78"/>
              </a:rPr>
              <a:t>خامسًا: طرق تقديم صحافة البيانات في غرف الأخبار </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4" name="TextBox 3">
            <a:extLst>
              <a:ext uri="{FF2B5EF4-FFF2-40B4-BE49-F238E27FC236}">
                <a16:creationId xmlns:a16="http://schemas.microsoft.com/office/drawing/2014/main" id="{EA1B9B5C-48E5-1410-84CF-E59C0A05537B}"/>
              </a:ext>
            </a:extLst>
          </p:cNvPr>
          <p:cNvSpPr txBox="1"/>
          <p:nvPr/>
        </p:nvSpPr>
        <p:spPr>
          <a:xfrm>
            <a:off x="5666074" y="1520864"/>
            <a:ext cx="5854889" cy="8000780"/>
          </a:xfrm>
          <a:prstGeom prst="rect">
            <a:avLst/>
          </a:prstGeom>
          <a:noFill/>
        </p:spPr>
        <p:txBody>
          <a:bodyPr wrap="square">
            <a:spAutoFit/>
          </a:bodyPr>
          <a:lstStyle/>
          <a:p>
            <a:pPr algn="just" rtl="1">
              <a:lnSpc>
                <a:spcPct val="107000"/>
              </a:lnSpc>
              <a:spcAft>
                <a:spcPts val="800"/>
              </a:spcAft>
            </a:pPr>
            <a:r>
              <a:rPr lang="en-US"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 . 4</a:t>
            </a:r>
            <a:r>
              <a:rPr lang="ar-EG" sz="32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rPr>
              <a:t>القصص الصحفية المدفوعة بالبيانات:</a:t>
            </a:r>
          </a:p>
          <a:p>
            <a:pPr algn="just" rtl="1">
              <a:lnSpc>
                <a:spcPct val="107000"/>
              </a:lnSpc>
              <a:spcAft>
                <a:spcPts val="800"/>
              </a:spcAft>
            </a:pPr>
            <a:r>
              <a:rPr lang="ar-SA" sz="2800" b="1" u="sng">
                <a:effectLst/>
                <a:latin typeface="Simplified Arabic" panose="02020603050405020304" pitchFamily="18" charset="-78"/>
                <a:ea typeface="Calibri" panose="020F0502020204030204" pitchFamily="34" charset="0"/>
                <a:cs typeface="Simplified Arabic" panose="02020603050405020304" pitchFamily="18" charset="-78"/>
              </a:rPr>
              <a:t>صحافة البيانات لا تعني ضرورة العثور على معنى مستتر بين البيانات، فأحيانا تستخدم البيانات لمجرد إثراء القصة الصحفية والمساعدة في تعزيز فهمها والتفاعل معها.</a:t>
            </a:r>
            <a:endParaRPr lang="ar-EG" sz="2800" b="1" u="sng">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EG" sz="2800" b="1">
                <a:latin typeface="Simplified Arabic" panose="02020603050405020304" pitchFamily="18" charset="-78"/>
                <a:ea typeface="Calibri" panose="020F0502020204030204" pitchFamily="34" charset="0"/>
                <a:cs typeface="Simplified Arabic" panose="02020603050405020304" pitchFamily="18" charset="-78"/>
              </a:rPr>
              <a:t>يمكنكم الاطلاع على القصة الصحفية التفاعلية على موقع مصراوي من خلال الرابط التالي:</a:t>
            </a:r>
          </a:p>
          <a:p>
            <a:pPr rtl="1">
              <a:lnSpc>
                <a:spcPct val="107000"/>
              </a:lnSpc>
              <a:spcAft>
                <a:spcPts val="800"/>
              </a:spcAft>
            </a:pPr>
            <a:r>
              <a:rPr lang="en-US" sz="2400" b="1" u="sng">
                <a:solidFill>
                  <a:srgbClr val="0563C1"/>
                </a:solidFill>
                <a:effectLst/>
                <a:latin typeface="Simplified Arabic" panose="02020603050405020304" pitchFamily="18" charset="-78"/>
                <a:ea typeface="Calibri" panose="020F0502020204030204" pitchFamily="34" charset="0"/>
                <a:cs typeface="Simplified Arabic" panose="02020603050405020304" pitchFamily="18" charset="-78"/>
                <a:hlinkClick r:id="rId2"/>
              </a:rPr>
              <a:t>https://www.masrawy.com/crossmedia/family-gaza/index.html</a:t>
            </a: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ar-EG" sz="2400" b="1">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ar-EG" sz="2400" b="1">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ar-EG" sz="2400" b="1">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r>
              <a:rPr lang="ar-SA" sz="1800">
                <a:effectLst/>
                <a:latin typeface="Calibri" panose="020F0502020204030204" pitchFamily="34" charset="0"/>
                <a:ea typeface="Calibri" panose="020F0502020204030204" pitchFamily="34" charset="0"/>
                <a:cs typeface="Simplified Arabic" panose="02020603050405020304" pitchFamily="18" charset="-78"/>
              </a:rPr>
              <a:t> </a:t>
            </a:r>
            <a:endParaRPr lang="en-US" sz="180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800"/>
              </a:spcAft>
            </a:pPr>
            <a:endParaRPr lang="ar-EG" sz="2800" b="1" u="sng">
              <a:solidFill>
                <a:srgbClr val="002060"/>
              </a:solidFill>
              <a:latin typeface="Simplified Arabic" panose="02020603050405020304" pitchFamily="18" charset="-78"/>
              <a:ea typeface="Calibri" panose="020F0502020204030204" pitchFamily="34" charset="0"/>
              <a:cs typeface="Simplified Arabic" panose="02020603050405020304" pitchFamily="18" charset="-78"/>
            </a:endParaRPr>
          </a:p>
          <a:p>
            <a:pPr algn="just" rtl="1">
              <a:lnSpc>
                <a:spcPct val="107000"/>
              </a:lnSpc>
              <a:spcAft>
                <a:spcPts val="800"/>
              </a:spcAft>
            </a:pPr>
            <a:endParaRPr lang="en-US" sz="2800" b="1" u="sng">
              <a:solidFill>
                <a:srgbClr val="002060"/>
              </a:solidFill>
              <a:effectLst/>
              <a:latin typeface="Simplified Arabic" panose="02020603050405020304" pitchFamily="18" charset="-78"/>
              <a:ea typeface="Calibri" panose="020F0502020204030204" pitchFamily="34" charset="0"/>
              <a:cs typeface="Simplified Arabic" panose="02020603050405020304" pitchFamily="18" charset="-78"/>
            </a:endParaRPr>
          </a:p>
        </p:txBody>
      </p:sp>
      <p:sp>
        <p:nvSpPr>
          <p:cNvPr id="8" name="Rectangle 7">
            <a:extLst>
              <a:ext uri="{FF2B5EF4-FFF2-40B4-BE49-F238E27FC236}">
                <a16:creationId xmlns:a16="http://schemas.microsoft.com/office/drawing/2014/main" id="{16533DB0-87C0-F818-92A4-2BD62C803A6A}"/>
              </a:ext>
            </a:extLst>
          </p:cNvPr>
          <p:cNvSpPr/>
          <p:nvPr/>
        </p:nvSpPr>
        <p:spPr>
          <a:xfrm>
            <a:off x="267129" y="5937479"/>
            <a:ext cx="5019548" cy="76250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1"/>
            <a:r>
              <a:rPr lang="ar-EG" sz="2000" b="1">
                <a:solidFill>
                  <a:schemeClr val="tx1"/>
                </a:solidFill>
                <a:effectLst/>
                <a:ea typeface="Times New Roman" panose="02020603050405020304" pitchFamily="18" charset="0"/>
                <a:cs typeface="Simplified Arabic" panose="02020603050405020304" pitchFamily="18" charset="-78"/>
              </a:rPr>
              <a:t>نموذجًا لقصة صحفية مدعومة بالبيانات منشورة على موقع مصراوي</a:t>
            </a:r>
            <a:endParaRPr lang="en-US" sz="2000" b="1">
              <a:solidFill>
                <a:schemeClr val="tx1"/>
              </a:solidFill>
              <a:latin typeface="Simplified Arabic" panose="02020603050405020304" pitchFamily="18" charset="-78"/>
              <a:cs typeface="Simplified Arabic" panose="02020603050405020304" pitchFamily="18" charset="-78"/>
            </a:endParaRPr>
          </a:p>
        </p:txBody>
      </p:sp>
      <p:pic>
        <p:nvPicPr>
          <p:cNvPr id="2" name="Content Placeholder 1" descr="A family walking together&#10;&#10;Description automatically generated">
            <a:extLst>
              <a:ext uri="{FF2B5EF4-FFF2-40B4-BE49-F238E27FC236}">
                <a16:creationId xmlns:a16="http://schemas.microsoft.com/office/drawing/2014/main" id="{18D4086F-E2DB-E01E-6DFC-E78478B93FC3}"/>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71304" y="1520863"/>
            <a:ext cx="5181600" cy="4290001"/>
          </a:xfrm>
          <a:prstGeom prst="rect">
            <a:avLst/>
          </a:prstGeom>
        </p:spPr>
      </p:pic>
    </p:spTree>
    <p:extLst>
      <p:ext uri="{BB962C8B-B14F-4D97-AF65-F5344CB8AC3E}">
        <p14:creationId xmlns:p14="http://schemas.microsoft.com/office/powerpoint/2010/main" val="3774395761"/>
      </p:ext>
    </p:extLst>
  </p:cSld>
  <p:clrMapOvr>
    <a:masterClrMapping/>
  </p:clrMapOvr>
  <mc:AlternateContent xmlns:mc="http://schemas.openxmlformats.org/markup-compatibility/2006" xmlns:p14="http://schemas.microsoft.com/office/powerpoint/2010/main">
    <mc:Choice Requires="p14">
      <p:transition spd="slow" p14:dur="2000" advTm="101741"/>
    </mc:Choice>
    <mc:Fallback xmlns="">
      <p:transition spd="slow" advTm="101741"/>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5076967" y="1391315"/>
            <a:ext cx="6510880" cy="4649842"/>
          </a:xfrm>
        </p:spPr>
        <p:txBody>
          <a:bodyPr>
            <a:noAutofit/>
          </a:bodyPr>
          <a:lstStyle/>
          <a:p>
            <a:pPr marL="0" indent="0" algn="just" rtl="1">
              <a:lnSpc>
                <a:spcPct val="120000"/>
              </a:lnSpc>
              <a:spcBef>
                <a:spcPts val="110"/>
              </a:spcBef>
              <a:spcAft>
                <a:spcPts val="110"/>
              </a:spcAft>
              <a:buNone/>
            </a:pPr>
            <a:endParaRPr lang="en-US" b="1" u="sng">
              <a:solidFill>
                <a:srgbClr val="203E5F"/>
              </a:solidFill>
              <a:latin typeface="Simplified Arabic" panose="02020603050405020304" pitchFamily="18" charset="-78"/>
              <a:cs typeface="Simplified Arabic" panose="02020603050405020304" pitchFamily="18" charset="-78"/>
            </a:endParaRPr>
          </a:p>
          <a:p>
            <a:pPr marL="0" indent="0" algn="just" rtl="1">
              <a:lnSpc>
                <a:spcPct val="120000"/>
              </a:lnSpc>
              <a:spcBef>
                <a:spcPts val="110"/>
              </a:spcBef>
              <a:spcAft>
                <a:spcPts val="110"/>
              </a:spcAft>
              <a:buNone/>
            </a:pPr>
            <a:endParaRPr lang="en-US" b="1" u="sng">
              <a:solidFill>
                <a:srgbClr val="203E5F"/>
              </a:solidFill>
              <a:latin typeface="Simplified Arabic" panose="02020603050405020304" pitchFamily="18" charset="-78"/>
              <a:cs typeface="Simplified Arabic" panose="02020603050405020304" pitchFamily="18" charset="-78"/>
            </a:endParaRPr>
          </a:p>
          <a:p>
            <a:pPr marL="0" indent="0" algn="just" rtl="1">
              <a:lnSpc>
                <a:spcPct val="110000"/>
              </a:lnSpc>
              <a:spcBef>
                <a:spcPts val="110"/>
              </a:spcBef>
              <a:spcAft>
                <a:spcPts val="110"/>
              </a:spcAft>
              <a:buNone/>
            </a:pPr>
            <a:endParaRPr lang="en-US">
              <a:latin typeface="Simplified Arabic" panose="02020603050405020304" pitchFamily="18" charset="-78"/>
              <a:cs typeface="Simplified Arabic" panose="02020603050405020304" pitchFamily="18" charset="-78"/>
            </a:endParaRPr>
          </a:p>
        </p:txBody>
      </p:sp>
      <p:sp>
        <p:nvSpPr>
          <p:cNvPr id="7" name="TextBox 3"/>
          <p:cNvSpPr txBox="1"/>
          <p:nvPr/>
        </p:nvSpPr>
        <p:spPr>
          <a:xfrm>
            <a:off x="9032613" y="6209732"/>
            <a:ext cx="2616200" cy="400110"/>
          </a:xfrm>
          <a:prstGeom prst="rect">
            <a:avLst/>
          </a:prstGeom>
          <a:noFill/>
        </p:spPr>
        <p:txBody>
          <a:bodyPr wrap="square" rtlCol="0">
            <a:spAutoFit/>
          </a:bodyPr>
          <a:lstStyle/>
          <a:p>
            <a:pPr algn="ctr"/>
            <a:r>
              <a:rPr lang="en-US" sz="2000" b="1" dirty="0"/>
              <a:t>www.midocean.ae</a:t>
            </a:r>
          </a:p>
        </p:txBody>
      </p:sp>
      <p:sp>
        <p:nvSpPr>
          <p:cNvPr id="2" name="مستطيل 1"/>
          <p:cNvSpPr/>
          <p:nvPr/>
        </p:nvSpPr>
        <p:spPr>
          <a:xfrm>
            <a:off x="5332743" y="1391315"/>
            <a:ext cx="6096000" cy="553357"/>
          </a:xfrm>
          <a:prstGeom prst="rect">
            <a:avLst/>
          </a:prstGeom>
        </p:spPr>
        <p:txBody>
          <a:bodyPr>
            <a:spAutoFit/>
          </a:bodyPr>
          <a:lstStyle/>
          <a:p>
            <a:pPr algn="r" rtl="1">
              <a:lnSpc>
                <a:spcPct val="107000"/>
              </a:lnSpc>
              <a:spcAft>
                <a:spcPts val="800"/>
              </a:spcAft>
            </a:pPr>
            <a:endParaRPr lang="ar-EG" sz="2800" b="1">
              <a:latin typeface="Simplified Arabic" panose="02020603050405020304" pitchFamily="18" charset="-78"/>
              <a:ea typeface="Calibri" panose="020F0502020204030204" pitchFamily="34" charset="0"/>
              <a:cs typeface="Simplified Arabic" panose="02020603050405020304" pitchFamily="18" charset="-78"/>
            </a:endParaRPr>
          </a:p>
        </p:txBody>
      </p:sp>
      <p:sp>
        <p:nvSpPr>
          <p:cNvPr id="8" name="Rectangle: Rounded Corners 33">
            <a:extLst>
              <a:ext uri="{FF2B5EF4-FFF2-40B4-BE49-F238E27FC236}">
                <a16:creationId xmlns:a16="http://schemas.microsoft.com/office/drawing/2014/main" id="{574B3143-A430-0D83-2C1E-8C1006F1DAEB}"/>
              </a:ext>
            </a:extLst>
          </p:cNvPr>
          <p:cNvSpPr txBox="1">
            <a:spLocks noGrp="1"/>
          </p:cNvSpPr>
          <p:nvPr>
            <p:ph type="title"/>
          </p:nvPr>
        </p:nvSpPr>
        <p:spPr>
          <a:xfrm>
            <a:off x="838200" y="285436"/>
            <a:ext cx="10515600" cy="937303"/>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rtl="1"/>
            <a:r>
              <a:rPr lang="ar-EG" sz="5400" b="1">
                <a:solidFill>
                  <a:schemeClr val="bg1"/>
                </a:solidFill>
                <a:latin typeface="Simplified Arabic" panose="02020603050405020304" pitchFamily="18" charset="-78"/>
                <a:cs typeface="Simplified Arabic" panose="02020603050405020304" pitchFamily="18" charset="-78"/>
              </a:rPr>
              <a:t>سادسًا: </a:t>
            </a:r>
            <a:r>
              <a:rPr lang="en-US" sz="5400" b="1">
                <a:solidFill>
                  <a:schemeClr val="bg1"/>
                </a:solidFill>
                <a:latin typeface="Simplified Arabic" panose="02020603050405020304" pitchFamily="18" charset="-78"/>
                <a:cs typeface="Simplified Arabic" panose="02020603050405020304" pitchFamily="18" charset="-78"/>
              </a:rPr>
              <a:t>5</a:t>
            </a:r>
            <a:r>
              <a:rPr lang="ar-EG" sz="5400" b="1">
                <a:solidFill>
                  <a:schemeClr val="bg1"/>
                </a:solidFill>
                <a:latin typeface="Simplified Arabic" panose="02020603050405020304" pitchFamily="18" charset="-78"/>
                <a:cs typeface="Simplified Arabic" panose="02020603050405020304" pitchFamily="18" charset="-78"/>
              </a:rPr>
              <a:t>أفكار مغلوطة عن صحافة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
        <p:nvSpPr>
          <p:cNvPr id="11" name="TextBox 10">
            <a:extLst>
              <a:ext uri="{FF2B5EF4-FFF2-40B4-BE49-F238E27FC236}">
                <a16:creationId xmlns:a16="http://schemas.microsoft.com/office/drawing/2014/main" id="{984DAC79-D16B-7A8F-01AD-1AE0B20C44F1}"/>
              </a:ext>
            </a:extLst>
          </p:cNvPr>
          <p:cNvSpPr txBox="1"/>
          <p:nvPr/>
        </p:nvSpPr>
        <p:spPr>
          <a:xfrm>
            <a:off x="283768" y="1239454"/>
            <a:ext cx="11184835" cy="1033616"/>
          </a:xfrm>
          <a:prstGeom prst="rect">
            <a:avLst/>
          </a:prstGeom>
          <a:noFill/>
        </p:spPr>
        <p:txBody>
          <a:bodyPr wrap="square">
            <a:spAutoFit/>
          </a:bodyPr>
          <a:lstStyle/>
          <a:p>
            <a:pPr algn="just" rtl="1">
              <a:lnSpc>
                <a:spcPct val="107000"/>
              </a:lnSpc>
              <a:spcAft>
                <a:spcPts val="800"/>
              </a:spcAft>
            </a:pPr>
            <a:r>
              <a:rPr lang="ar-EG" sz="2800" b="1" u="sng">
                <a:solidFill>
                  <a:srgbClr val="002060"/>
                </a:solidFill>
                <a:effectLst/>
                <a:latin typeface="Calibri" panose="020F0502020204030204" pitchFamily="34" charset="0"/>
                <a:ea typeface="Calibri" panose="020F0502020204030204" pitchFamily="34" charset="0"/>
                <a:cs typeface="Simplified Arabic" panose="02020603050405020304" pitchFamily="18" charset="-78"/>
              </a:rPr>
              <a:t>يوجد العديد من الصور النمطية المغلوطة عن صحافة البيانات يمكن تلخيصها في ما يلي: </a:t>
            </a:r>
          </a:p>
          <a:p>
            <a:pPr algn="just" rtl="1">
              <a:lnSpc>
                <a:spcPct val="107000"/>
              </a:lnSpc>
              <a:spcAft>
                <a:spcPts val="800"/>
              </a:spcAft>
            </a:pPr>
            <a:endParaRPr lang="en-US" sz="2400" b="1" u="sng">
              <a:effectLst/>
              <a:latin typeface="Calibri" panose="020F0502020204030204" pitchFamily="34" charset="0"/>
              <a:ea typeface="Calibri" panose="020F0502020204030204" pitchFamily="34" charset="0"/>
              <a:cs typeface="Arial" panose="020B0604020202020204" pitchFamily="34" charset="0"/>
            </a:endParaRPr>
          </a:p>
        </p:txBody>
      </p:sp>
      <p:graphicFrame>
        <p:nvGraphicFramePr>
          <p:cNvPr id="12" name="جدول 2">
            <a:extLst>
              <a:ext uri="{FF2B5EF4-FFF2-40B4-BE49-F238E27FC236}">
                <a16:creationId xmlns:a16="http://schemas.microsoft.com/office/drawing/2014/main" id="{06ED1572-528E-EAB9-857B-C49983311904}"/>
              </a:ext>
            </a:extLst>
          </p:cNvPr>
          <p:cNvGraphicFramePr>
            <a:graphicFrameLocks noGrp="1"/>
          </p:cNvGraphicFramePr>
          <p:nvPr>
            <p:extLst>
              <p:ext uri="{D42A27DB-BD31-4B8C-83A1-F6EECF244321}">
                <p14:modId xmlns:p14="http://schemas.microsoft.com/office/powerpoint/2010/main" val="231489238"/>
              </p:ext>
            </p:extLst>
          </p:nvPr>
        </p:nvGraphicFramePr>
        <p:xfrm>
          <a:off x="415348" y="2113247"/>
          <a:ext cx="11184835" cy="3673874"/>
        </p:xfrm>
        <a:graphic>
          <a:graphicData uri="http://schemas.openxmlformats.org/drawingml/2006/table">
            <a:tbl>
              <a:tblPr rtl="1" firstRow="1" firstCol="1" bandRow="1">
                <a:tableStyleId>{073A0DAA-6AF3-43AB-8588-CEC1D06C72B9}</a:tableStyleId>
              </a:tblPr>
              <a:tblGrid>
                <a:gridCol w="3158052">
                  <a:extLst>
                    <a:ext uri="{9D8B030D-6E8A-4147-A177-3AD203B41FA5}">
                      <a16:colId xmlns:a16="http://schemas.microsoft.com/office/drawing/2014/main" val="20000"/>
                    </a:ext>
                  </a:extLst>
                </a:gridCol>
                <a:gridCol w="8026783">
                  <a:extLst>
                    <a:ext uri="{9D8B030D-6E8A-4147-A177-3AD203B41FA5}">
                      <a16:colId xmlns:a16="http://schemas.microsoft.com/office/drawing/2014/main" val="20001"/>
                    </a:ext>
                  </a:extLst>
                </a:gridCol>
              </a:tblGrid>
              <a:tr h="857522">
                <a:tc>
                  <a:txBody>
                    <a:bodyPr/>
                    <a:lstStyle/>
                    <a:p>
                      <a:pPr algn="ctr" rtl="1">
                        <a:lnSpc>
                          <a:spcPct val="110000"/>
                        </a:lnSpc>
                        <a:spcBef>
                          <a:spcPts val="110"/>
                        </a:spcBef>
                        <a:spcAft>
                          <a:spcPts val="110"/>
                        </a:spcAft>
                      </a:pPr>
                      <a:r>
                        <a:rPr lang="ar-EG" sz="4000" b="1">
                          <a:effectLst/>
                          <a:latin typeface="Simplified Arabic" panose="02020603050405020304" pitchFamily="18" charset="-78"/>
                          <a:ea typeface="Times New Roman" panose="02020603050405020304" pitchFamily="18" charset="0"/>
                          <a:cs typeface="Simplified Arabic" panose="02020603050405020304" pitchFamily="18" charset="-78"/>
                        </a:rPr>
                        <a:t>شائعات </a:t>
                      </a:r>
                      <a:endParaRPr lang="en-US" sz="4000" b="1">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tc>
                  <a:txBody>
                    <a:bodyPr/>
                    <a:lstStyle/>
                    <a:p>
                      <a:pPr algn="ctr" rtl="1">
                        <a:lnSpc>
                          <a:spcPct val="110000"/>
                        </a:lnSpc>
                        <a:spcBef>
                          <a:spcPts val="110"/>
                        </a:spcBef>
                        <a:spcAft>
                          <a:spcPts val="110"/>
                        </a:spcAft>
                      </a:pPr>
                      <a:r>
                        <a:rPr lang="ar-EG" sz="4000" b="1">
                          <a:solidFill>
                            <a:schemeClr val="bg1"/>
                          </a:solidFill>
                          <a:effectLst/>
                          <a:latin typeface="Simplified Arabic" panose="02020603050405020304" pitchFamily="18" charset="-78"/>
                          <a:ea typeface="Times New Roman" panose="02020603050405020304" pitchFamily="18" charset="0"/>
                          <a:cs typeface="Simplified Arabic" panose="02020603050405020304" pitchFamily="18" charset="-78"/>
                        </a:rPr>
                        <a:t>حقائق</a:t>
                      </a:r>
                      <a:endParaRPr lang="en-US" sz="4000" b="1">
                        <a:solidFill>
                          <a:schemeClr val="bg1"/>
                        </a:solidFill>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extLst>
                  <a:ext uri="{0D108BD9-81ED-4DB2-BD59-A6C34878D82A}">
                    <a16:rowId xmlns:a16="http://schemas.microsoft.com/office/drawing/2014/main" val="10000"/>
                  </a:ext>
                </a:extLst>
              </a:tr>
              <a:tr h="1124612">
                <a:tc>
                  <a:txBody>
                    <a:bodyPr/>
                    <a:lstStyle/>
                    <a:p>
                      <a:pPr algn="ctr" rtl="1">
                        <a:lnSpc>
                          <a:spcPct val="110000"/>
                        </a:lnSpc>
                        <a:spcBef>
                          <a:spcPts val="110"/>
                        </a:spcBef>
                        <a:spcAft>
                          <a:spcPts val="110"/>
                        </a:spcAft>
                      </a:pPr>
                      <a:r>
                        <a:rPr lang="ar-EG" sz="2400" b="1" kern="1200">
                          <a:solidFill>
                            <a:schemeClr val="lt1"/>
                          </a:solidFill>
                          <a:effectLst/>
                          <a:latin typeface="Simplified Arabic" panose="02020603050405020304" pitchFamily="18" charset="-78"/>
                          <a:ea typeface="+mn-ea"/>
                          <a:cs typeface="Simplified Arabic" panose="02020603050405020304" pitchFamily="18" charset="-78"/>
                        </a:rPr>
                        <a:t>صحافة البيانات تنتج قصصًا جامدة ولا تهتم بالأشخاص</a:t>
                      </a:r>
                      <a:r>
                        <a:rPr lang="en-US" sz="2400" b="1" kern="1200">
                          <a:solidFill>
                            <a:schemeClr val="lt1"/>
                          </a:solidFill>
                          <a:effectLst/>
                          <a:latin typeface="Simplified Arabic" panose="02020603050405020304" pitchFamily="18" charset="-78"/>
                          <a:ea typeface="+mn-ea"/>
                          <a:cs typeface="Simplified Arabic" panose="02020603050405020304" pitchFamily="18" charset="-78"/>
                        </a:rPr>
                        <a:t>.</a:t>
                      </a:r>
                      <a:endParaRPr lang="en-US" sz="2400" b="1">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tc>
                  <a:txBody>
                    <a:bodyPr/>
                    <a:lstStyle/>
                    <a:p>
                      <a:pPr marL="0" marR="0" lvl="0" indent="0" algn="just" defTabSz="914400" rtl="1" eaLnBrk="1" fontAlgn="auto" latinLnBrk="0" hangingPunct="1">
                        <a:lnSpc>
                          <a:spcPct val="110000"/>
                        </a:lnSpc>
                        <a:spcBef>
                          <a:spcPts val="110"/>
                        </a:spcBef>
                        <a:spcAft>
                          <a:spcPts val="110"/>
                        </a:spcAft>
                        <a:buClrTx/>
                        <a:buSzTx/>
                        <a:buFontTx/>
                        <a:buNone/>
                        <a:tabLst/>
                        <a:defRPr/>
                      </a:pPr>
                      <a:r>
                        <a:rPr lang="ar-EG" sz="2400" b="1" kern="1200">
                          <a:solidFill>
                            <a:schemeClr val="dk1"/>
                          </a:solidFill>
                          <a:effectLst/>
                          <a:latin typeface="Simplified Arabic" panose="02020603050405020304" pitchFamily="18" charset="-78"/>
                          <a:ea typeface="+mn-ea"/>
                          <a:cs typeface="Simplified Arabic" panose="02020603050405020304" pitchFamily="18" charset="-78"/>
                        </a:rPr>
                        <a:t>بالعكس تمامًا صحافة البيانات تهتم بالقصص التي تؤثر مباشرة على حياة الناس، ‏للعديد من القصص في صحافة البيانات القدرة على إخبار القصص الإنسانية وحسب، وإنما أيضا على وضعها في سياقها الأوسع.</a:t>
                      </a:r>
                      <a:endParaRPr lang="en-US" sz="2400" b="1" kern="1200">
                        <a:solidFill>
                          <a:schemeClr val="dk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10001"/>
                  </a:ext>
                </a:extLst>
              </a:tr>
              <a:tr h="1499482">
                <a:tc>
                  <a:txBody>
                    <a:bodyPr/>
                    <a:lstStyle/>
                    <a:p>
                      <a:pPr marL="0" marR="0" lvl="0" indent="0" algn="r" defTabSz="914400" rtl="1" eaLnBrk="1" fontAlgn="auto" latinLnBrk="0" hangingPunct="1">
                        <a:lnSpc>
                          <a:spcPct val="110000"/>
                        </a:lnSpc>
                        <a:spcBef>
                          <a:spcPts val="110"/>
                        </a:spcBef>
                        <a:spcAft>
                          <a:spcPts val="110"/>
                        </a:spcAft>
                        <a:buClrTx/>
                        <a:buSzTx/>
                        <a:buFontTx/>
                        <a:buNone/>
                        <a:tabLst/>
                        <a:defRPr/>
                      </a:pPr>
                      <a:r>
                        <a:rPr lang="ar-EG" sz="2400" b="1" kern="1200">
                          <a:solidFill>
                            <a:schemeClr val="lt1"/>
                          </a:solidFill>
                          <a:effectLst/>
                          <a:latin typeface="Simplified Arabic" panose="02020603050405020304" pitchFamily="18" charset="-78"/>
                          <a:ea typeface="+mn-ea"/>
                          <a:cs typeface="Simplified Arabic" panose="02020603050405020304" pitchFamily="18" charset="-78"/>
                        </a:rPr>
                        <a:t>صحفيو البيانات ليسوا صحفيين بالمعنى التقليدي، إنما هم أشخاص مهتمون بالأرقام لا بالقصص الصحفية.</a:t>
                      </a:r>
                      <a:endParaRPr lang="en-US" sz="2400" b="1" kern="1200">
                        <a:solidFill>
                          <a:schemeClr val="lt1"/>
                        </a:solidFill>
                        <a:effectLst/>
                        <a:latin typeface="Simplified Arabic" panose="02020603050405020304" pitchFamily="18" charset="-78"/>
                        <a:ea typeface="+mn-ea"/>
                        <a:cs typeface="Simplified Arabic" panose="02020603050405020304" pitchFamily="18" charset="-78"/>
                      </a:endParaRPr>
                    </a:p>
                  </a:txBody>
                  <a:tcPr marL="68580" marR="68580" marT="0" marB="0"/>
                </a:tc>
                <a:tc>
                  <a:txBody>
                    <a:bodyPr/>
                    <a:lstStyle/>
                    <a:p>
                      <a:pPr marL="0" marR="0" lvl="0" indent="0" algn="just" defTabSz="914400" rtl="1" eaLnBrk="1" fontAlgn="auto" latinLnBrk="0" hangingPunct="1">
                        <a:lnSpc>
                          <a:spcPct val="110000"/>
                        </a:lnSpc>
                        <a:spcBef>
                          <a:spcPts val="110"/>
                        </a:spcBef>
                        <a:spcAft>
                          <a:spcPts val="110"/>
                        </a:spcAft>
                        <a:buClrTx/>
                        <a:buSzTx/>
                        <a:buFontTx/>
                        <a:buNone/>
                        <a:tabLst/>
                        <a:defRPr/>
                      </a:pPr>
                      <a:r>
                        <a:rPr lang="ar-EG" sz="2400" b="1" kern="1200">
                          <a:solidFill>
                            <a:schemeClr val="dk1"/>
                          </a:solidFill>
                          <a:effectLst/>
                          <a:latin typeface="Simplified Arabic" panose="02020603050405020304" pitchFamily="18" charset="-78"/>
                          <a:ea typeface="+mn-ea"/>
                          <a:cs typeface="Simplified Arabic" panose="02020603050405020304" pitchFamily="18" charset="-78"/>
                        </a:rPr>
                        <a:t>لا يقتصر عمل صحفي البيانات على نبش أكوام من البيانات وتحديد التوجهات العامة لها، فهو عادة ما يتعامل مع القصة الصحفية من زاوية جديدة تضمن تفاعل جمهور أوسع معها.</a:t>
                      </a:r>
                      <a:endParaRPr lang="en-US" sz="2400" b="1" kern="1200">
                        <a:solidFill>
                          <a:schemeClr val="dk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090124093"/>
      </p:ext>
    </p:extLst>
  </p:cSld>
  <p:clrMapOvr>
    <a:masterClrMapping/>
  </p:clrMapOvr>
  <mc:AlternateContent xmlns:mc="http://schemas.openxmlformats.org/markup-compatibility/2006" xmlns:p14="http://schemas.microsoft.com/office/powerpoint/2010/main">
    <mc:Choice Requires="p14">
      <p:transition spd="slow" p14:dur="2000" advTm="181173"/>
    </mc:Choice>
    <mc:Fallback xmlns="">
      <p:transition spd="slow" advTm="18117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515493" y="6457890"/>
            <a:ext cx="2676507" cy="400110"/>
          </a:xfrm>
          <a:prstGeom prst="rect">
            <a:avLst/>
          </a:prstGeom>
          <a:noFill/>
        </p:spPr>
        <p:txBody>
          <a:bodyPr wrap="square" rtlCol="0">
            <a:spAutoFit/>
          </a:bodyPr>
          <a:lstStyle/>
          <a:p>
            <a:pPr algn="ctr"/>
            <a:r>
              <a:rPr lang="en-US" sz="2000" b="1" dirty="0"/>
              <a:t>www.midocean.ae</a:t>
            </a:r>
          </a:p>
        </p:txBody>
      </p:sp>
      <p:graphicFrame>
        <p:nvGraphicFramePr>
          <p:cNvPr id="11" name="جدول 2">
            <a:extLst>
              <a:ext uri="{FF2B5EF4-FFF2-40B4-BE49-F238E27FC236}">
                <a16:creationId xmlns:a16="http://schemas.microsoft.com/office/drawing/2014/main" id="{D46D3C15-06BE-49BC-A93F-9F9A7E6D8DEB}"/>
              </a:ext>
            </a:extLst>
          </p:cNvPr>
          <p:cNvGraphicFramePr>
            <a:graphicFrameLocks noGrp="1"/>
          </p:cNvGraphicFramePr>
          <p:nvPr>
            <p:extLst>
              <p:ext uri="{D42A27DB-BD31-4B8C-83A1-F6EECF244321}">
                <p14:modId xmlns:p14="http://schemas.microsoft.com/office/powerpoint/2010/main" val="3249028109"/>
              </p:ext>
            </p:extLst>
          </p:nvPr>
        </p:nvGraphicFramePr>
        <p:xfrm>
          <a:off x="420329" y="1516233"/>
          <a:ext cx="11351342" cy="4764257"/>
        </p:xfrm>
        <a:graphic>
          <a:graphicData uri="http://schemas.openxmlformats.org/drawingml/2006/table">
            <a:tbl>
              <a:tblPr rtl="1" firstRow="1" firstCol="1" bandRow="1">
                <a:tableStyleId>{073A0DAA-6AF3-43AB-8588-CEC1D06C72B9}</a:tableStyleId>
              </a:tblPr>
              <a:tblGrid>
                <a:gridCol w="3766506">
                  <a:extLst>
                    <a:ext uri="{9D8B030D-6E8A-4147-A177-3AD203B41FA5}">
                      <a16:colId xmlns:a16="http://schemas.microsoft.com/office/drawing/2014/main" val="20000"/>
                    </a:ext>
                  </a:extLst>
                </a:gridCol>
                <a:gridCol w="7584836">
                  <a:extLst>
                    <a:ext uri="{9D8B030D-6E8A-4147-A177-3AD203B41FA5}">
                      <a16:colId xmlns:a16="http://schemas.microsoft.com/office/drawing/2014/main" val="20001"/>
                    </a:ext>
                  </a:extLst>
                </a:gridCol>
              </a:tblGrid>
              <a:tr h="646815">
                <a:tc>
                  <a:txBody>
                    <a:bodyPr/>
                    <a:lstStyle/>
                    <a:p>
                      <a:pPr algn="ctr" rtl="1">
                        <a:lnSpc>
                          <a:spcPct val="110000"/>
                        </a:lnSpc>
                        <a:spcBef>
                          <a:spcPts val="110"/>
                        </a:spcBef>
                        <a:spcAft>
                          <a:spcPts val="110"/>
                        </a:spcAft>
                      </a:pPr>
                      <a:r>
                        <a:rPr lang="ar-EG" sz="4000" b="1">
                          <a:effectLst/>
                          <a:latin typeface="Simplified Arabic" panose="02020603050405020304" pitchFamily="18" charset="-78"/>
                          <a:ea typeface="Times New Roman" panose="02020603050405020304" pitchFamily="18" charset="0"/>
                          <a:cs typeface="Simplified Arabic" panose="02020603050405020304" pitchFamily="18" charset="-78"/>
                        </a:rPr>
                        <a:t>شائعات</a:t>
                      </a:r>
                      <a:r>
                        <a:rPr lang="ar-EG" sz="2400" b="1">
                          <a:effectLst/>
                          <a:latin typeface="Simplified Arabic" panose="02020603050405020304" pitchFamily="18" charset="-78"/>
                          <a:ea typeface="Times New Roman" panose="02020603050405020304" pitchFamily="18" charset="0"/>
                          <a:cs typeface="Simplified Arabic" panose="02020603050405020304" pitchFamily="18" charset="-78"/>
                        </a:rPr>
                        <a:t> </a:t>
                      </a:r>
                      <a:endParaRPr lang="en-US" sz="2400" b="1">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tc>
                  <a:txBody>
                    <a:bodyPr/>
                    <a:lstStyle/>
                    <a:p>
                      <a:pPr algn="ctr" rtl="1">
                        <a:lnSpc>
                          <a:spcPct val="110000"/>
                        </a:lnSpc>
                        <a:spcBef>
                          <a:spcPts val="110"/>
                        </a:spcBef>
                        <a:spcAft>
                          <a:spcPts val="110"/>
                        </a:spcAft>
                      </a:pPr>
                      <a:r>
                        <a:rPr lang="ar-EG" sz="4000" b="1">
                          <a:solidFill>
                            <a:schemeClr val="bg1"/>
                          </a:solidFill>
                          <a:effectLst/>
                          <a:latin typeface="Simplified Arabic" panose="02020603050405020304" pitchFamily="18" charset="-78"/>
                          <a:ea typeface="Times New Roman" panose="02020603050405020304" pitchFamily="18" charset="0"/>
                          <a:cs typeface="Simplified Arabic" panose="02020603050405020304" pitchFamily="18" charset="-78"/>
                        </a:rPr>
                        <a:t>حقائق</a:t>
                      </a:r>
                      <a:endParaRPr lang="en-US" sz="4000" b="1">
                        <a:solidFill>
                          <a:schemeClr val="bg1"/>
                        </a:solidFill>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extLst>
                  <a:ext uri="{0D108BD9-81ED-4DB2-BD59-A6C34878D82A}">
                    <a16:rowId xmlns:a16="http://schemas.microsoft.com/office/drawing/2014/main" val="10000"/>
                  </a:ext>
                </a:extLst>
              </a:tr>
              <a:tr h="2102149">
                <a:tc>
                  <a:txBody>
                    <a:bodyPr/>
                    <a:lstStyle/>
                    <a:p>
                      <a:pPr marL="0" marR="0" lvl="0" indent="0" algn="r" defTabSz="914400" rtl="1" eaLnBrk="1" fontAlgn="auto" latinLnBrk="0" hangingPunct="1">
                        <a:lnSpc>
                          <a:spcPct val="110000"/>
                        </a:lnSpc>
                        <a:spcBef>
                          <a:spcPts val="110"/>
                        </a:spcBef>
                        <a:spcAft>
                          <a:spcPts val="110"/>
                        </a:spcAft>
                        <a:buClrTx/>
                        <a:buSzTx/>
                        <a:buFontTx/>
                        <a:buNone/>
                        <a:tabLst/>
                        <a:defRPr/>
                      </a:pPr>
                      <a:r>
                        <a:rPr lang="ar-EG" sz="2400" b="1" kern="1200">
                          <a:solidFill>
                            <a:schemeClr val="lt1"/>
                          </a:solidFill>
                          <a:effectLst/>
                          <a:latin typeface="Simplified Arabic" panose="02020603050405020304" pitchFamily="18" charset="-78"/>
                          <a:ea typeface="+mn-ea"/>
                          <a:cs typeface="Simplified Arabic" panose="02020603050405020304" pitchFamily="18" charset="-78"/>
                        </a:rPr>
                        <a:t>صحافة البيانات مناسبة للمختصين بالبرمجة والتصميم.</a:t>
                      </a:r>
                      <a:endParaRPr lang="en-US" sz="2400" b="1" kern="1200">
                        <a:solidFill>
                          <a:schemeClr val="lt1"/>
                        </a:solidFill>
                        <a:effectLst/>
                        <a:latin typeface="Simplified Arabic" panose="02020603050405020304" pitchFamily="18" charset="-78"/>
                        <a:ea typeface="+mn-ea"/>
                        <a:cs typeface="Simplified Arabic" panose="02020603050405020304" pitchFamily="18" charset="-78"/>
                      </a:endParaRPr>
                    </a:p>
                    <a:p>
                      <a:pPr algn="r" rtl="1">
                        <a:lnSpc>
                          <a:spcPct val="110000"/>
                        </a:lnSpc>
                        <a:spcBef>
                          <a:spcPts val="110"/>
                        </a:spcBef>
                        <a:spcAft>
                          <a:spcPts val="110"/>
                        </a:spcAft>
                      </a:pPr>
                      <a:endParaRPr lang="en-US" sz="2400" b="1">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tc>
                  <a:txBody>
                    <a:bodyPr/>
                    <a:lstStyle/>
                    <a:p>
                      <a:pPr marL="0" marR="0" lvl="0" indent="0" algn="just" defTabSz="914400" rtl="1" eaLnBrk="1" fontAlgn="auto" latinLnBrk="0" hangingPunct="1">
                        <a:lnSpc>
                          <a:spcPct val="110000"/>
                        </a:lnSpc>
                        <a:spcBef>
                          <a:spcPts val="110"/>
                        </a:spcBef>
                        <a:spcAft>
                          <a:spcPts val="110"/>
                        </a:spcAft>
                        <a:buClrTx/>
                        <a:buSzTx/>
                        <a:buFontTx/>
                        <a:buNone/>
                        <a:tabLst/>
                        <a:defRPr/>
                      </a:pPr>
                      <a:r>
                        <a:rPr lang="ar-EG" sz="2600" b="1" kern="1200">
                          <a:solidFill>
                            <a:schemeClr val="dk1"/>
                          </a:solidFill>
                          <a:effectLst/>
                          <a:latin typeface="Simplified Arabic" panose="02020603050405020304" pitchFamily="18" charset="-78"/>
                          <a:ea typeface="+mn-ea"/>
                          <a:cs typeface="Simplified Arabic" panose="02020603050405020304" pitchFamily="18" charset="-78"/>
                        </a:rPr>
                        <a:t>صحيح أن المختصين في مجال البرمجة والتصميم قد يساعدون في بناء القصص المستندة إلى البيانات لكن الجزء الأكبر من العمل قائم على الفهم التحريري للموضوع كما هو الحال الصحافة التقليدية، ‏فما دام الصحفي يبحث عن قصص جديدة ولديه استعداد للتعاون مع الآخرين فهذا يعني أنه يستطيع أن يكون صحفي بيانات جيدًا.</a:t>
                      </a:r>
                    </a:p>
                  </a:txBody>
                  <a:tcPr marL="68580" marR="68580" marT="0" marB="0"/>
                </a:tc>
                <a:extLst>
                  <a:ext uri="{0D108BD9-81ED-4DB2-BD59-A6C34878D82A}">
                    <a16:rowId xmlns:a16="http://schemas.microsoft.com/office/drawing/2014/main" val="10001"/>
                  </a:ext>
                </a:extLst>
              </a:tr>
              <a:tr h="1914377">
                <a:tc>
                  <a:txBody>
                    <a:bodyPr/>
                    <a:lstStyle/>
                    <a:p>
                      <a:pPr marL="0" marR="0" lvl="0" indent="0" algn="r" defTabSz="914400" rtl="1" eaLnBrk="1" fontAlgn="auto" latinLnBrk="0" hangingPunct="1">
                        <a:lnSpc>
                          <a:spcPct val="110000"/>
                        </a:lnSpc>
                        <a:spcBef>
                          <a:spcPts val="110"/>
                        </a:spcBef>
                        <a:spcAft>
                          <a:spcPts val="110"/>
                        </a:spcAft>
                        <a:buClrTx/>
                        <a:buSzTx/>
                        <a:buFontTx/>
                        <a:buNone/>
                        <a:tabLst/>
                        <a:defRPr/>
                      </a:pPr>
                      <a:r>
                        <a:rPr lang="ar-EG" sz="2400" b="1" kern="1200">
                          <a:solidFill>
                            <a:schemeClr val="lt1"/>
                          </a:solidFill>
                          <a:effectLst/>
                          <a:latin typeface="Simplified Arabic" panose="02020603050405020304" pitchFamily="18" charset="-78"/>
                          <a:ea typeface="+mn-ea"/>
                          <a:cs typeface="Simplified Arabic" panose="02020603050405020304" pitchFamily="18" charset="-78"/>
                        </a:rPr>
                        <a:t>صحافة البيانات تهتم حصريا بإعداد الرسوم البيانية وتصاميم الإنفوجراف.</a:t>
                      </a:r>
                      <a:endParaRPr lang="en-US" sz="2400" b="1" kern="1200">
                        <a:solidFill>
                          <a:schemeClr val="lt1"/>
                        </a:solidFill>
                        <a:effectLst/>
                        <a:latin typeface="Simplified Arabic" panose="02020603050405020304" pitchFamily="18" charset="-78"/>
                        <a:ea typeface="+mn-ea"/>
                        <a:cs typeface="Simplified Arabic" panose="02020603050405020304" pitchFamily="18" charset="-78"/>
                      </a:endParaRPr>
                    </a:p>
                    <a:p>
                      <a:pPr marL="0" marR="0" lvl="0" indent="0" algn="r" defTabSz="914400" rtl="1" eaLnBrk="1" fontAlgn="auto" latinLnBrk="0" hangingPunct="1">
                        <a:lnSpc>
                          <a:spcPct val="110000"/>
                        </a:lnSpc>
                        <a:spcBef>
                          <a:spcPts val="110"/>
                        </a:spcBef>
                        <a:spcAft>
                          <a:spcPts val="110"/>
                        </a:spcAft>
                        <a:buClrTx/>
                        <a:buSzTx/>
                        <a:buFontTx/>
                        <a:buNone/>
                        <a:tabLst/>
                        <a:defRPr/>
                      </a:pPr>
                      <a:endParaRPr lang="en-US" sz="2400" b="1" kern="1200">
                        <a:solidFill>
                          <a:schemeClr val="lt1"/>
                        </a:solidFill>
                        <a:effectLst/>
                        <a:latin typeface="Simplified Arabic" panose="02020603050405020304" pitchFamily="18" charset="-78"/>
                        <a:ea typeface="+mn-ea"/>
                        <a:cs typeface="Simplified Arabic" panose="02020603050405020304" pitchFamily="18" charset="-78"/>
                      </a:endParaRPr>
                    </a:p>
                  </a:txBody>
                  <a:tcPr marL="68580" marR="68580" marT="0" marB="0"/>
                </a:tc>
                <a:tc>
                  <a:txBody>
                    <a:bodyPr/>
                    <a:lstStyle/>
                    <a:p>
                      <a:pPr marL="0" marR="0" lvl="0" indent="0" algn="just" defTabSz="914400" rtl="1" eaLnBrk="1" fontAlgn="auto" latinLnBrk="0" hangingPunct="1">
                        <a:lnSpc>
                          <a:spcPct val="110000"/>
                        </a:lnSpc>
                        <a:spcBef>
                          <a:spcPts val="110"/>
                        </a:spcBef>
                        <a:spcAft>
                          <a:spcPts val="110"/>
                        </a:spcAft>
                        <a:buClrTx/>
                        <a:buSzTx/>
                        <a:buFontTx/>
                        <a:buNone/>
                        <a:tabLst/>
                        <a:defRPr/>
                      </a:pPr>
                      <a:r>
                        <a:rPr lang="ar-EG" sz="2700" b="1" kern="1200">
                          <a:solidFill>
                            <a:schemeClr val="dk1"/>
                          </a:solidFill>
                          <a:effectLst/>
                          <a:latin typeface="Simplified Arabic" panose="02020603050405020304" pitchFamily="18" charset="-78"/>
                          <a:ea typeface="+mn-ea"/>
                          <a:cs typeface="Simplified Arabic" panose="02020603050405020304" pitchFamily="18" charset="-78"/>
                        </a:rPr>
                        <a:t>لا يمكن أن نصنف الإنفوجراف أو الرسم البياني بأنه" صحافة بيانات" إن لم يكن ذلك قائما على قصة صحفية، فأي مشروع في صحافة البيانات لابد أن يتضمن العمل على بناء قصة بالاعتماد على ما جمعه الصحفي من بيانات.</a:t>
                      </a:r>
                      <a:endParaRPr lang="en-US" sz="2700" b="1" kern="1200">
                        <a:solidFill>
                          <a:schemeClr val="dk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2109309032"/>
                  </a:ext>
                </a:extLst>
              </a:tr>
            </a:tbl>
          </a:graphicData>
        </a:graphic>
      </p:graphicFrame>
      <p:sp>
        <p:nvSpPr>
          <p:cNvPr id="2" name="Rectangle: Rounded Corners 33">
            <a:extLst>
              <a:ext uri="{FF2B5EF4-FFF2-40B4-BE49-F238E27FC236}">
                <a16:creationId xmlns:a16="http://schemas.microsoft.com/office/drawing/2014/main" id="{21D539FD-C9F4-EC86-162A-930E9A8F2F8E}"/>
              </a:ext>
            </a:extLst>
          </p:cNvPr>
          <p:cNvSpPr txBox="1">
            <a:spLocks noGrp="1"/>
          </p:cNvSpPr>
          <p:nvPr>
            <p:ph type="title"/>
          </p:nvPr>
        </p:nvSpPr>
        <p:spPr>
          <a:xfrm>
            <a:off x="838200" y="285436"/>
            <a:ext cx="10515600" cy="937303"/>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rtl="1"/>
            <a:r>
              <a:rPr lang="ar-EG" sz="5400" b="1">
                <a:solidFill>
                  <a:schemeClr val="bg1"/>
                </a:solidFill>
                <a:latin typeface="Simplified Arabic" panose="02020603050405020304" pitchFamily="18" charset="-78"/>
                <a:cs typeface="Simplified Arabic" panose="02020603050405020304" pitchFamily="18" charset="-78"/>
              </a:rPr>
              <a:t>سادسًا: </a:t>
            </a:r>
            <a:r>
              <a:rPr lang="en-US" sz="5400" b="1">
                <a:solidFill>
                  <a:schemeClr val="bg1"/>
                </a:solidFill>
                <a:latin typeface="Simplified Arabic" panose="02020603050405020304" pitchFamily="18" charset="-78"/>
                <a:cs typeface="Simplified Arabic" panose="02020603050405020304" pitchFamily="18" charset="-78"/>
              </a:rPr>
              <a:t>5</a:t>
            </a:r>
            <a:r>
              <a:rPr lang="ar-EG" sz="5400" b="1">
                <a:solidFill>
                  <a:schemeClr val="bg1"/>
                </a:solidFill>
                <a:latin typeface="Simplified Arabic" panose="02020603050405020304" pitchFamily="18" charset="-78"/>
                <a:cs typeface="Simplified Arabic" panose="02020603050405020304" pitchFamily="18" charset="-78"/>
              </a:rPr>
              <a:t>أفكار مغلوطة عن صحافة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2099063835"/>
      </p:ext>
    </p:extLst>
  </p:cSld>
  <p:clrMapOvr>
    <a:masterClrMapping/>
  </p:clrMapOvr>
  <mc:AlternateContent xmlns:mc="http://schemas.openxmlformats.org/markup-compatibility/2006" xmlns:p14="http://schemas.microsoft.com/office/powerpoint/2010/main">
    <mc:Choice Requires="p14">
      <p:transition spd="slow" p14:dur="2000" advTm="78244"/>
    </mc:Choice>
    <mc:Fallback xmlns="">
      <p:transition spd="slow" advTm="78244"/>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p:nvPr/>
        </p:nvSpPr>
        <p:spPr>
          <a:xfrm>
            <a:off x="9515493" y="6457890"/>
            <a:ext cx="2676507" cy="400110"/>
          </a:xfrm>
          <a:prstGeom prst="rect">
            <a:avLst/>
          </a:prstGeom>
          <a:noFill/>
        </p:spPr>
        <p:txBody>
          <a:bodyPr wrap="square" rtlCol="0">
            <a:spAutoFit/>
          </a:bodyPr>
          <a:lstStyle/>
          <a:p>
            <a:pPr algn="ctr"/>
            <a:r>
              <a:rPr lang="en-US" sz="2000" b="1" dirty="0"/>
              <a:t>www.midocean.ae</a:t>
            </a:r>
          </a:p>
        </p:txBody>
      </p:sp>
      <p:graphicFrame>
        <p:nvGraphicFramePr>
          <p:cNvPr id="11" name="جدول 2">
            <a:extLst>
              <a:ext uri="{FF2B5EF4-FFF2-40B4-BE49-F238E27FC236}">
                <a16:creationId xmlns:a16="http://schemas.microsoft.com/office/drawing/2014/main" id="{D46D3C15-06BE-49BC-A93F-9F9A7E6D8DEB}"/>
              </a:ext>
            </a:extLst>
          </p:cNvPr>
          <p:cNvGraphicFramePr>
            <a:graphicFrameLocks noGrp="1"/>
          </p:cNvGraphicFramePr>
          <p:nvPr>
            <p:extLst>
              <p:ext uri="{D42A27DB-BD31-4B8C-83A1-F6EECF244321}">
                <p14:modId xmlns:p14="http://schemas.microsoft.com/office/powerpoint/2010/main" val="694161154"/>
              </p:ext>
            </p:extLst>
          </p:nvPr>
        </p:nvGraphicFramePr>
        <p:xfrm>
          <a:off x="353962" y="1557730"/>
          <a:ext cx="11213690" cy="3486912"/>
        </p:xfrm>
        <a:graphic>
          <a:graphicData uri="http://schemas.openxmlformats.org/drawingml/2006/table">
            <a:tbl>
              <a:tblPr rtl="1" firstRow="1" firstCol="1" bandRow="1">
                <a:tableStyleId>{073A0DAA-6AF3-43AB-8588-CEC1D06C72B9}</a:tableStyleId>
              </a:tblPr>
              <a:tblGrid>
                <a:gridCol w="3870429">
                  <a:extLst>
                    <a:ext uri="{9D8B030D-6E8A-4147-A177-3AD203B41FA5}">
                      <a16:colId xmlns:a16="http://schemas.microsoft.com/office/drawing/2014/main" val="20000"/>
                    </a:ext>
                  </a:extLst>
                </a:gridCol>
                <a:gridCol w="7343261">
                  <a:extLst>
                    <a:ext uri="{9D8B030D-6E8A-4147-A177-3AD203B41FA5}">
                      <a16:colId xmlns:a16="http://schemas.microsoft.com/office/drawing/2014/main" val="20001"/>
                    </a:ext>
                  </a:extLst>
                </a:gridCol>
              </a:tblGrid>
              <a:tr h="630549">
                <a:tc>
                  <a:txBody>
                    <a:bodyPr/>
                    <a:lstStyle/>
                    <a:p>
                      <a:pPr algn="ctr" rtl="1">
                        <a:lnSpc>
                          <a:spcPct val="110000"/>
                        </a:lnSpc>
                        <a:spcBef>
                          <a:spcPts val="110"/>
                        </a:spcBef>
                        <a:spcAft>
                          <a:spcPts val="110"/>
                        </a:spcAft>
                      </a:pPr>
                      <a:r>
                        <a:rPr lang="ar-EG" sz="4000" b="1">
                          <a:effectLst/>
                          <a:latin typeface="Simplified Arabic" panose="02020603050405020304" pitchFamily="18" charset="-78"/>
                          <a:ea typeface="Times New Roman" panose="02020603050405020304" pitchFamily="18" charset="0"/>
                          <a:cs typeface="Simplified Arabic" panose="02020603050405020304" pitchFamily="18" charset="-78"/>
                        </a:rPr>
                        <a:t>شائعات</a:t>
                      </a:r>
                      <a:r>
                        <a:rPr lang="ar-EG" sz="2400" b="1">
                          <a:effectLst/>
                          <a:latin typeface="Simplified Arabic" panose="02020603050405020304" pitchFamily="18" charset="-78"/>
                          <a:ea typeface="Times New Roman" panose="02020603050405020304" pitchFamily="18" charset="0"/>
                          <a:cs typeface="Simplified Arabic" panose="02020603050405020304" pitchFamily="18" charset="-78"/>
                        </a:rPr>
                        <a:t> </a:t>
                      </a:r>
                      <a:endParaRPr lang="en-US" sz="2400" b="1">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tc>
                  <a:txBody>
                    <a:bodyPr/>
                    <a:lstStyle/>
                    <a:p>
                      <a:pPr algn="ctr" rtl="1">
                        <a:lnSpc>
                          <a:spcPct val="110000"/>
                        </a:lnSpc>
                        <a:spcBef>
                          <a:spcPts val="110"/>
                        </a:spcBef>
                        <a:spcAft>
                          <a:spcPts val="110"/>
                        </a:spcAft>
                      </a:pPr>
                      <a:r>
                        <a:rPr lang="ar-EG" sz="4000" b="1">
                          <a:solidFill>
                            <a:schemeClr val="bg1"/>
                          </a:solidFill>
                          <a:effectLst/>
                          <a:latin typeface="Simplified Arabic" panose="02020603050405020304" pitchFamily="18" charset="-78"/>
                          <a:ea typeface="Times New Roman" panose="02020603050405020304" pitchFamily="18" charset="0"/>
                          <a:cs typeface="Simplified Arabic" panose="02020603050405020304" pitchFamily="18" charset="-78"/>
                        </a:rPr>
                        <a:t>حقائق</a:t>
                      </a:r>
                      <a:endParaRPr lang="en-US" sz="4000" b="1">
                        <a:solidFill>
                          <a:schemeClr val="bg1"/>
                        </a:solidFill>
                        <a:effectLst/>
                        <a:latin typeface="Simplified Arabic" panose="02020603050405020304" pitchFamily="18" charset="-78"/>
                        <a:ea typeface="Times New Roman" panose="02020603050405020304" pitchFamily="18" charset="0"/>
                        <a:cs typeface="Simplified Arabic" panose="02020603050405020304" pitchFamily="18" charset="-78"/>
                      </a:endParaRPr>
                    </a:p>
                  </a:txBody>
                  <a:tcPr marL="68580" marR="68580" marT="0" marB="0"/>
                </a:tc>
                <a:extLst>
                  <a:ext uri="{0D108BD9-81ED-4DB2-BD59-A6C34878D82A}">
                    <a16:rowId xmlns:a16="http://schemas.microsoft.com/office/drawing/2014/main" val="10000"/>
                  </a:ext>
                </a:extLst>
              </a:tr>
              <a:tr h="1891647">
                <a:tc>
                  <a:txBody>
                    <a:bodyPr/>
                    <a:lstStyle/>
                    <a:p>
                      <a:pPr marL="0" marR="0" lvl="0" indent="0" algn="r" defTabSz="914400" rtl="1" eaLnBrk="1" fontAlgn="auto" latinLnBrk="0" hangingPunct="1">
                        <a:lnSpc>
                          <a:spcPct val="110000"/>
                        </a:lnSpc>
                        <a:spcBef>
                          <a:spcPts val="110"/>
                        </a:spcBef>
                        <a:spcAft>
                          <a:spcPts val="110"/>
                        </a:spcAft>
                        <a:buClrTx/>
                        <a:buSzTx/>
                        <a:buFontTx/>
                        <a:buNone/>
                        <a:tabLst/>
                        <a:defRPr/>
                      </a:pPr>
                      <a:r>
                        <a:rPr lang="ar-EG" sz="2800" b="1" kern="1200">
                          <a:solidFill>
                            <a:schemeClr val="lt1"/>
                          </a:solidFill>
                          <a:effectLst/>
                          <a:latin typeface="Simplified Arabic" panose="02020603050405020304" pitchFamily="18" charset="-78"/>
                          <a:ea typeface="+mn-ea"/>
                          <a:cs typeface="Simplified Arabic" panose="02020603050405020304" pitchFamily="18" charset="-78"/>
                        </a:rPr>
                        <a:t>صحافة البيانات مكلفة وتستهلك الكثير من الوقت.</a:t>
                      </a:r>
                      <a:endParaRPr lang="en-US" sz="2800" b="1" kern="1200">
                        <a:solidFill>
                          <a:schemeClr val="lt1"/>
                        </a:solidFill>
                        <a:effectLst/>
                        <a:latin typeface="Simplified Arabic" panose="02020603050405020304" pitchFamily="18" charset="-78"/>
                        <a:ea typeface="+mn-ea"/>
                        <a:cs typeface="Simplified Arabic" panose="02020603050405020304" pitchFamily="18" charset="-78"/>
                      </a:endParaRPr>
                    </a:p>
                    <a:p>
                      <a:pPr marL="0" marR="0" lvl="0" indent="0" algn="r" defTabSz="914400" rtl="1" eaLnBrk="1" fontAlgn="auto" latinLnBrk="0" hangingPunct="1">
                        <a:lnSpc>
                          <a:spcPct val="110000"/>
                        </a:lnSpc>
                        <a:spcBef>
                          <a:spcPts val="110"/>
                        </a:spcBef>
                        <a:spcAft>
                          <a:spcPts val="110"/>
                        </a:spcAft>
                        <a:buClrTx/>
                        <a:buSzTx/>
                        <a:buFontTx/>
                        <a:buNone/>
                        <a:tabLst/>
                        <a:defRPr/>
                      </a:pPr>
                      <a:endParaRPr lang="en-US" sz="2200" b="1" kern="1200">
                        <a:solidFill>
                          <a:schemeClr val="lt1"/>
                        </a:solidFill>
                        <a:effectLst/>
                        <a:latin typeface="Simplified Arabic" panose="02020603050405020304" pitchFamily="18" charset="-78"/>
                        <a:ea typeface="+mn-ea"/>
                        <a:cs typeface="Simplified Arabic" panose="02020603050405020304" pitchFamily="18" charset="-78"/>
                      </a:endParaRPr>
                    </a:p>
                  </a:txBody>
                  <a:tcPr marL="68580" marR="68580" marT="0" marB="0"/>
                </a:tc>
                <a:tc>
                  <a:txBody>
                    <a:bodyPr/>
                    <a:lstStyle/>
                    <a:p>
                      <a:pPr marL="0" marR="0" lvl="0" indent="0" algn="just" defTabSz="914400" rtl="1" eaLnBrk="1" fontAlgn="auto" latinLnBrk="0" hangingPunct="1">
                        <a:lnSpc>
                          <a:spcPct val="110000"/>
                        </a:lnSpc>
                        <a:spcBef>
                          <a:spcPts val="110"/>
                        </a:spcBef>
                        <a:spcAft>
                          <a:spcPts val="110"/>
                        </a:spcAft>
                        <a:buClrTx/>
                        <a:buSzTx/>
                        <a:buFontTx/>
                        <a:buNone/>
                        <a:tabLst/>
                        <a:defRPr/>
                      </a:pPr>
                      <a:r>
                        <a:rPr lang="ar-EG" sz="2800" b="1" kern="1200">
                          <a:solidFill>
                            <a:schemeClr val="dk1"/>
                          </a:solidFill>
                          <a:effectLst/>
                          <a:latin typeface="Simplified Arabic" panose="02020603050405020304" pitchFamily="18" charset="-78"/>
                          <a:ea typeface="+mn-ea"/>
                          <a:cs typeface="Simplified Arabic" panose="02020603050405020304" pitchFamily="18" charset="-78"/>
                        </a:rPr>
                        <a:t>يتم إنتاج الكثير من المشاريع في صحافة البيانات باستخدام الهاتف المحمول وكاميرا وحاسوب، ‏صحيح أن بعض المشاريع الاستقصائية الطويلة المدى تتطلب الكثير من الوقت والمصادر، إلا أن هناك العديد من القصص اليومية التي تنتج في غرف الأخبار ولا تتطلب سوى تحليل البيانات وعرضها بالطريقة الأنسب.</a:t>
                      </a:r>
                      <a:endParaRPr lang="en-US" sz="2800" b="1" kern="1200">
                        <a:solidFill>
                          <a:schemeClr val="dk1"/>
                        </a:solidFill>
                        <a:effectLst/>
                        <a:latin typeface="Simplified Arabic" panose="02020603050405020304" pitchFamily="18" charset="-78"/>
                        <a:ea typeface="+mn-ea"/>
                        <a:cs typeface="Simplified Arabic" panose="02020603050405020304" pitchFamily="18" charset="-78"/>
                      </a:endParaRPr>
                    </a:p>
                  </a:txBody>
                  <a:tcPr marL="68580" marR="68580" marT="0" marB="0"/>
                </a:tc>
                <a:extLst>
                  <a:ext uri="{0D108BD9-81ED-4DB2-BD59-A6C34878D82A}">
                    <a16:rowId xmlns:a16="http://schemas.microsoft.com/office/drawing/2014/main" val="10002"/>
                  </a:ext>
                </a:extLst>
              </a:tr>
            </a:tbl>
          </a:graphicData>
        </a:graphic>
      </p:graphicFrame>
      <p:sp>
        <p:nvSpPr>
          <p:cNvPr id="2" name="Rectangle: Rounded Corners 33">
            <a:extLst>
              <a:ext uri="{FF2B5EF4-FFF2-40B4-BE49-F238E27FC236}">
                <a16:creationId xmlns:a16="http://schemas.microsoft.com/office/drawing/2014/main" id="{66ACEFE1-6208-FC4D-8538-042048BA7DC9}"/>
              </a:ext>
            </a:extLst>
          </p:cNvPr>
          <p:cNvSpPr txBox="1">
            <a:spLocks noGrp="1"/>
          </p:cNvSpPr>
          <p:nvPr>
            <p:ph type="title"/>
          </p:nvPr>
        </p:nvSpPr>
        <p:spPr>
          <a:xfrm>
            <a:off x="838200" y="285436"/>
            <a:ext cx="10515600" cy="937303"/>
          </a:xfrm>
          <a:prstGeom prst="roundRect">
            <a:avLst/>
          </a:prstGeom>
          <a:solidFill>
            <a:srgbClr val="00B0F0"/>
          </a:solidFill>
          <a:ln w="12700" cap="flat" cmpd="sng" algn="ctr">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rtl="1"/>
            <a:r>
              <a:rPr lang="ar-EG" sz="5400" b="1">
                <a:solidFill>
                  <a:schemeClr val="bg1"/>
                </a:solidFill>
                <a:latin typeface="Simplified Arabic" panose="02020603050405020304" pitchFamily="18" charset="-78"/>
                <a:cs typeface="Simplified Arabic" panose="02020603050405020304" pitchFamily="18" charset="-78"/>
              </a:rPr>
              <a:t>سادسًا: </a:t>
            </a:r>
            <a:r>
              <a:rPr lang="en-US" sz="5400" b="1">
                <a:solidFill>
                  <a:schemeClr val="bg1"/>
                </a:solidFill>
                <a:latin typeface="Simplified Arabic" panose="02020603050405020304" pitchFamily="18" charset="-78"/>
                <a:cs typeface="Simplified Arabic" panose="02020603050405020304" pitchFamily="18" charset="-78"/>
              </a:rPr>
              <a:t>5</a:t>
            </a:r>
            <a:r>
              <a:rPr lang="ar-EG" sz="5400" b="1">
                <a:solidFill>
                  <a:schemeClr val="bg1"/>
                </a:solidFill>
                <a:latin typeface="Simplified Arabic" panose="02020603050405020304" pitchFamily="18" charset="-78"/>
                <a:cs typeface="Simplified Arabic" panose="02020603050405020304" pitchFamily="18" charset="-78"/>
              </a:rPr>
              <a:t>أفكار مغلوطة عن صحافة البيانات</a:t>
            </a:r>
            <a:endParaRPr lang="en-US" sz="5400" b="1" dirty="0">
              <a:solidFill>
                <a:schemeClr val="bg1"/>
              </a:solidFill>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2512785329"/>
      </p:ext>
    </p:extLst>
  </p:cSld>
  <p:clrMapOvr>
    <a:masterClrMapping/>
  </p:clrMapOvr>
  <mc:AlternateContent xmlns:mc="http://schemas.openxmlformats.org/markup-compatibility/2006" xmlns:p14="http://schemas.microsoft.com/office/powerpoint/2010/main">
    <mc:Choice Requires="p14">
      <p:transition spd="slow" p14:dur="2000" advTm="78244"/>
    </mc:Choice>
    <mc:Fallback xmlns="">
      <p:transition spd="slow" advTm="7824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عنصر نائب للمحتوى 3"/>
          <p:cNvSpPr>
            <a:spLocks noGrp="1"/>
          </p:cNvSpPr>
          <p:nvPr>
            <p:ph sz="half" idx="2"/>
          </p:nvPr>
        </p:nvSpPr>
        <p:spPr>
          <a:xfrm>
            <a:off x="4817660" y="1343668"/>
            <a:ext cx="6790831" cy="4676690"/>
          </a:xfrm>
        </p:spPr>
        <p:txBody>
          <a:bodyPr>
            <a:normAutofit/>
          </a:bodyPr>
          <a:lstStyle/>
          <a:p>
            <a:pPr marL="0" indent="0" algn="just" rtl="1">
              <a:lnSpc>
                <a:spcPct val="110000"/>
              </a:lnSpc>
              <a:spcBef>
                <a:spcPts val="110"/>
              </a:spcBef>
              <a:spcAft>
                <a:spcPts val="110"/>
              </a:spcAft>
              <a:buNone/>
            </a:pPr>
            <a:endParaRPr lang="ar-EG" sz="2400">
              <a:latin typeface="Simplified Arabic" panose="02020603050405020304" pitchFamily="18" charset="-78"/>
              <a:cs typeface="Simplified Arabic" panose="02020603050405020304" pitchFamily="18" charset="-78"/>
            </a:endParaRPr>
          </a:p>
          <a:p>
            <a:pPr marL="0" indent="0" algn="just" rtl="1">
              <a:lnSpc>
                <a:spcPct val="120000"/>
              </a:lnSpc>
              <a:spcBef>
                <a:spcPts val="110"/>
              </a:spcBef>
              <a:spcAft>
                <a:spcPts val="110"/>
              </a:spcAft>
              <a:buNone/>
            </a:pPr>
            <a:endParaRPr lang="en-US" sz="2400">
              <a:latin typeface="Simplified Arabic" panose="02020603050405020304" pitchFamily="18" charset="-78"/>
              <a:cs typeface="Simplified Arabic" panose="02020603050405020304" pitchFamily="18" charset="-78"/>
            </a:endParaRPr>
          </a:p>
          <a:p>
            <a:pPr marL="0" indent="0" algn="just" rtl="1">
              <a:lnSpc>
                <a:spcPct val="120000"/>
              </a:lnSpc>
              <a:spcBef>
                <a:spcPts val="110"/>
              </a:spcBef>
              <a:spcAft>
                <a:spcPts val="110"/>
              </a:spcAft>
              <a:buNone/>
            </a:pPr>
            <a:endParaRPr lang="en-US" b="1" u="sng">
              <a:solidFill>
                <a:srgbClr val="203E5F"/>
              </a:solidFill>
              <a:latin typeface="Simplified Arabic" panose="02020603050405020304" pitchFamily="18" charset="-78"/>
              <a:cs typeface="Simplified Arabic" panose="02020603050405020304" pitchFamily="18" charset="-78"/>
            </a:endParaRPr>
          </a:p>
        </p:txBody>
      </p:sp>
      <p:sp>
        <p:nvSpPr>
          <p:cNvPr id="8" name="TextBox 3"/>
          <p:cNvSpPr txBox="1"/>
          <p:nvPr/>
        </p:nvSpPr>
        <p:spPr>
          <a:xfrm>
            <a:off x="9025722" y="6292820"/>
            <a:ext cx="2582769" cy="400110"/>
          </a:xfrm>
          <a:prstGeom prst="rect">
            <a:avLst/>
          </a:prstGeom>
          <a:noFill/>
        </p:spPr>
        <p:txBody>
          <a:bodyPr wrap="square" rtlCol="0">
            <a:spAutoFit/>
          </a:bodyPr>
          <a:lstStyle/>
          <a:p>
            <a:pPr algn="ctr"/>
            <a:r>
              <a:rPr lang="en-US" sz="2000" b="1" dirty="0"/>
              <a:t>www.midocean.ae</a:t>
            </a:r>
          </a:p>
        </p:txBody>
      </p:sp>
      <p:sp>
        <p:nvSpPr>
          <p:cNvPr id="5" name="مستطيل 4"/>
          <p:cNvSpPr/>
          <p:nvPr/>
        </p:nvSpPr>
        <p:spPr>
          <a:xfrm>
            <a:off x="5512491" y="1584228"/>
            <a:ext cx="6096000" cy="566309"/>
          </a:xfrm>
          <a:prstGeom prst="rect">
            <a:avLst/>
          </a:prstGeom>
        </p:spPr>
        <p:txBody>
          <a:bodyPr>
            <a:spAutoFit/>
          </a:bodyPr>
          <a:lstStyle/>
          <a:p>
            <a:pPr algn="just" rtl="1">
              <a:lnSpc>
                <a:spcPct val="110000"/>
              </a:lnSpc>
              <a:spcBef>
                <a:spcPts val="110"/>
              </a:spcBef>
              <a:spcAft>
                <a:spcPts val="110"/>
              </a:spcAft>
            </a:pPr>
            <a:r>
              <a:rPr lang="en-US" sz="2800" b="1">
                <a:latin typeface="Simplified Arabic" panose="02020603050405020304" pitchFamily="18" charset="-78"/>
                <a:cs typeface="Simplified Arabic" panose="02020603050405020304" pitchFamily="18" charset="-78"/>
              </a:rPr>
              <a:t> </a:t>
            </a:r>
            <a:endParaRPr lang="en-US" sz="2400" b="1">
              <a:effectLst/>
              <a:latin typeface="Simplified Arabic" panose="02020603050405020304" pitchFamily="18" charset="-78"/>
              <a:ea typeface="Calibri" panose="020F0502020204030204" pitchFamily="34" charset="0"/>
              <a:cs typeface="Simplified Arabic" panose="02020603050405020304" pitchFamily="18" charset="-78"/>
            </a:endParaRPr>
          </a:p>
        </p:txBody>
      </p:sp>
      <p:sp>
        <p:nvSpPr>
          <p:cNvPr id="13" name="Rectangle: Rounded Corners 33">
            <a:extLst>
              <a:ext uri="{FF2B5EF4-FFF2-40B4-BE49-F238E27FC236}">
                <a16:creationId xmlns:a16="http://schemas.microsoft.com/office/drawing/2014/main" id="{669E42C7-739F-4A19-39CF-74BE61D16434}"/>
              </a:ext>
            </a:extLst>
          </p:cNvPr>
          <p:cNvSpPr>
            <a:spLocks noGrp="1"/>
          </p:cNvSpPr>
          <p:nvPr>
            <p:ph type="title"/>
          </p:nvPr>
        </p:nvSpPr>
        <p:spPr>
          <a:xfrm>
            <a:off x="838200" y="365125"/>
            <a:ext cx="10515600" cy="97854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ar-EG" sz="4800" b="1">
                <a:solidFill>
                  <a:schemeClr val="bg1"/>
                </a:solidFill>
                <a:latin typeface="Simplified Arabic" panose="02020603050405020304" pitchFamily="18" charset="-78"/>
                <a:cs typeface="Simplified Arabic" panose="02020603050405020304" pitchFamily="18" charset="-78"/>
              </a:rPr>
              <a:t>ملخص المحاضرة</a:t>
            </a:r>
            <a:endParaRPr lang="en-US" sz="4800" b="1" dirty="0">
              <a:solidFill>
                <a:schemeClr val="bg1"/>
              </a:solidFill>
              <a:latin typeface="Simplified Arabic" panose="02020603050405020304" pitchFamily="18" charset="-78"/>
              <a:cs typeface="Simplified Arabic" panose="02020603050405020304" pitchFamily="18" charset="-78"/>
            </a:endParaRPr>
          </a:p>
        </p:txBody>
      </p:sp>
      <p:sp>
        <p:nvSpPr>
          <p:cNvPr id="6" name="TextBox 5">
            <a:extLst>
              <a:ext uri="{FF2B5EF4-FFF2-40B4-BE49-F238E27FC236}">
                <a16:creationId xmlns:a16="http://schemas.microsoft.com/office/drawing/2014/main" id="{CD982B9C-0015-8946-B148-19429810BB0B}"/>
              </a:ext>
            </a:extLst>
          </p:cNvPr>
          <p:cNvSpPr txBox="1"/>
          <p:nvPr/>
        </p:nvSpPr>
        <p:spPr>
          <a:xfrm>
            <a:off x="3329602" y="1537305"/>
            <a:ext cx="7898159" cy="4554067"/>
          </a:xfrm>
          <a:prstGeom prst="rect">
            <a:avLst/>
          </a:prstGeom>
          <a:noFill/>
        </p:spPr>
        <p:txBody>
          <a:bodyPr wrap="square" rtlCol="0">
            <a:spAutoFit/>
          </a:bodyPr>
          <a:lstStyle/>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أولًا: أنواع البيانات. </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ثانيًا:</a:t>
            </a:r>
            <a:r>
              <a:rPr lang="en-US" sz="3600" b="1">
                <a:latin typeface="Simplified Arabic" panose="02020603050405020304" pitchFamily="18" charset="-78"/>
                <a:cs typeface="Simplified Arabic" panose="02020603050405020304" pitchFamily="18" charset="-78"/>
              </a:rPr>
              <a:t> </a:t>
            </a:r>
            <a:r>
              <a:rPr lang="ar-EG" sz="3600" b="1">
                <a:latin typeface="Simplified Arabic" panose="02020603050405020304" pitchFamily="18" charset="-78"/>
                <a:cs typeface="Simplified Arabic" panose="02020603050405020304" pitchFamily="18" charset="-78"/>
              </a:rPr>
              <a:t>مصادرالبيانات الصحفية. </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‏ثالثًا:</a:t>
            </a:r>
            <a:r>
              <a:rPr lang="en-US" sz="3600" b="1">
                <a:latin typeface="Simplified Arabic" panose="02020603050405020304" pitchFamily="18" charset="-78"/>
                <a:cs typeface="Simplified Arabic" panose="02020603050405020304" pitchFamily="18" charset="-78"/>
              </a:rPr>
              <a:t> </a:t>
            </a:r>
            <a:r>
              <a:rPr lang="ar-EG" sz="3600" b="1">
                <a:latin typeface="Simplified Arabic" panose="02020603050405020304" pitchFamily="18" charset="-78"/>
                <a:cs typeface="Simplified Arabic" panose="02020603050405020304" pitchFamily="18" charset="-78"/>
              </a:rPr>
              <a:t>صيغ البيانات.</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رابعًا: إنشاء قواعد البيانات.</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خامسًا: طرق تقديم صحافة</a:t>
            </a:r>
            <a:r>
              <a:rPr lang="en-US" sz="3600" b="1">
                <a:latin typeface="Simplified Arabic" panose="02020603050405020304" pitchFamily="18" charset="-78"/>
                <a:cs typeface="Simplified Arabic" panose="02020603050405020304" pitchFamily="18" charset="-78"/>
              </a:rPr>
              <a:t> </a:t>
            </a:r>
            <a:r>
              <a:rPr lang="ar-EG" sz="3600" b="1">
                <a:latin typeface="Simplified Arabic" panose="02020603050405020304" pitchFamily="18" charset="-78"/>
                <a:cs typeface="Simplified Arabic" panose="02020603050405020304" pitchFamily="18" charset="-78"/>
              </a:rPr>
              <a:t>البيانات في غرف الأخبار.</a:t>
            </a:r>
          </a:p>
          <a:p>
            <a:pPr algn="just" rtl="1">
              <a:lnSpc>
                <a:spcPct val="110000"/>
              </a:lnSpc>
              <a:spcBef>
                <a:spcPts val="110"/>
              </a:spcBef>
              <a:spcAft>
                <a:spcPts val="110"/>
              </a:spcAft>
            </a:pPr>
            <a:r>
              <a:rPr lang="ar-EG" sz="3600" b="1">
                <a:latin typeface="Simplified Arabic" panose="02020603050405020304" pitchFamily="18" charset="-78"/>
                <a:cs typeface="Simplified Arabic" panose="02020603050405020304" pitchFamily="18" charset="-78"/>
              </a:rPr>
              <a:t>سادسًا:</a:t>
            </a:r>
            <a:r>
              <a:rPr lang="en-US" sz="3600" b="1">
                <a:latin typeface="Simplified Arabic" panose="02020603050405020304" pitchFamily="18" charset="-78"/>
                <a:cs typeface="Simplified Arabic" panose="02020603050405020304" pitchFamily="18" charset="-78"/>
              </a:rPr>
              <a:t>5</a:t>
            </a:r>
            <a:r>
              <a:rPr lang="ar-EG" sz="3600" b="1">
                <a:latin typeface="Simplified Arabic" panose="02020603050405020304" pitchFamily="18" charset="-78"/>
                <a:cs typeface="Simplified Arabic" panose="02020603050405020304" pitchFamily="18" charset="-78"/>
              </a:rPr>
              <a:t>أفكار مغلوطة عن صحافة البيانات.</a:t>
            </a:r>
            <a:endParaRPr lang="en-US" sz="3600" b="1">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val="2340401462"/>
      </p:ext>
    </p:extLst>
  </p:cSld>
  <p:clrMapOvr>
    <a:masterClrMapping/>
  </p:clrMapOvr>
  <mc:AlternateContent xmlns:mc="http://schemas.openxmlformats.org/markup-compatibility/2006" xmlns:p14="http://schemas.microsoft.com/office/powerpoint/2010/main">
    <mc:Choice Requires="p14">
      <p:transition spd="slow" p14:dur="2000" advTm="80913"/>
    </mc:Choice>
    <mc:Fallback xmlns="">
      <p:transition spd="slow" advTm="8091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19993"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38921" y="5707075"/>
            <a:ext cx="4524565" cy="923330"/>
          </a:xfrm>
          <a:prstGeom prst="rect">
            <a:avLst/>
          </a:prstGeom>
          <a:noFill/>
        </p:spPr>
        <p:txBody>
          <a:bodyPr wrap="square" rtlCol="0">
            <a:spAutoFit/>
          </a:bodyPr>
          <a:lstStyle/>
          <a:p>
            <a:r>
              <a:rPr lang="ar-EG" sz="5400" b="1">
                <a:solidFill>
                  <a:schemeClr val="bg1"/>
                </a:solidFill>
                <a:latin typeface="Simplified Arabic" panose="02020603050405020304" pitchFamily="18" charset="-78"/>
                <a:cs typeface="Simplified Arabic" panose="02020603050405020304" pitchFamily="18" charset="-78"/>
              </a:rPr>
              <a:t>شكرًا لاستماعكم</a:t>
            </a:r>
            <a:endParaRPr lang="en-US" sz="5400" b="1" dirty="0">
              <a:solidFill>
                <a:schemeClr val="bg1"/>
              </a:solidFill>
              <a:latin typeface="Simplified Arabic" panose="02020603050405020304" pitchFamily="18" charset="-78"/>
              <a:cs typeface="Simplified Arabic" panose="02020603050405020304" pitchFamily="18" charset="-78"/>
            </a:endParaRP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3160508018"/>
      </p:ext>
    </p:extLst>
  </p:cSld>
  <p:clrMapOvr>
    <a:masterClrMapping/>
  </p:clrMapOvr>
  <mc:AlternateContent xmlns:mc="http://schemas.openxmlformats.org/markup-compatibility/2006" xmlns:p14="http://schemas.microsoft.com/office/powerpoint/2010/main">
    <mc:Choice Requires="p14">
      <p:transition spd="slow" p14:dur="2000" advTm="34849"/>
    </mc:Choice>
    <mc:Fallback xmlns="">
      <p:transition spd="slow" advTm="34849"/>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Props1.xml><?xml version="1.0" encoding="utf-8"?>
<ds:datastoreItem xmlns:ds="http://schemas.openxmlformats.org/officeDocument/2006/customXml" ds:itemID="{01F37DF6-44CB-4806-BC5F-3CBF13C386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purl.org/dc/dcmitype/"/>
    <ds:schemaRef ds:uri="http://schemas.microsoft.com/office/infopath/2007/PartnerControls"/>
    <ds:schemaRef ds:uri="http://schemas.microsoft.com/office/2006/documentManagement/types"/>
    <ds:schemaRef ds:uri="http://schemas.microsoft.com/office/2006/metadata/properties"/>
    <ds:schemaRef ds:uri="688354b5-287c-4cda-825e-1d7935aea40e"/>
    <ds:schemaRef ds:uri="http://purl.org/dc/terms/"/>
    <ds:schemaRef ds:uri="http://schemas.openxmlformats.org/package/2006/metadata/core-properties"/>
    <ds:schemaRef ds:uri="aca13214-df29-4e3c-a050-857c0bf7bd8e"/>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9840</TotalTime>
  <Words>3556</Words>
  <Application>Microsoft Office PowerPoint</Application>
  <PresentationFormat>Widescreen</PresentationFormat>
  <Paragraphs>278</Paragraphs>
  <Slides>40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Calibri Light</vt:lpstr>
      <vt:lpstr>Simplified Arabic</vt:lpstr>
      <vt:lpstr>Times New Roman</vt:lpstr>
      <vt:lpstr>Wingdings</vt:lpstr>
      <vt:lpstr>Office Theme</vt:lpstr>
      <vt:lpstr>PowerPoint Presentation</vt:lpstr>
      <vt:lpstr>PowerPoint Presentation</vt:lpstr>
      <vt:lpstr>‏</vt:lpstr>
      <vt:lpstr>‏</vt:lpstr>
      <vt:lpstr>‏</vt:lpstr>
      <vt:lpstr>‏</vt:lpstr>
      <vt:lpstr>‏</vt:lpstr>
      <vt:lpstr>‏</vt:lpstr>
      <vt:lpstr>‏</vt:lpstr>
      <vt:lpstr>PowerPoint Presentation</vt:lpstr>
      <vt:lpstr>‏</vt:lpstr>
      <vt:lpstr>‏</vt:lpstr>
      <vt:lpstr>‏</vt:lpstr>
      <vt:lpstr>‏</vt:lpstr>
      <vt:lpstr>‏</vt:lpstr>
      <vt:lpstr>‏</vt:lpstr>
      <vt:lpstr>‏</vt:lpstr>
      <vt:lpstr>‏</vt:lpstr>
      <vt:lpstr>‏</vt:lpstr>
      <vt:lpstr>‏</vt:lpstr>
      <vt:lpstr>‏</vt:lpstr>
      <vt:lpstr>‏</vt:lpstr>
      <vt:lpstr>‏</vt:lpstr>
      <vt:lpst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سادسًا: 5أفكار مغلوطة عن صحافة البيانات</vt:lpstr>
      <vt:lpstr>سادسًا: 5أفكار مغلوطة عن صحافة البيانات</vt:lpstr>
      <vt:lpstr>سادسًا: 5أفكار مغلوطة عن صحافة البيانات</vt:lpstr>
      <vt:lpstr>ملخص المحاضرة</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Nahla Salah</cp:lastModifiedBy>
  <cp:revision>990</cp:revision>
  <dcterms:created xsi:type="dcterms:W3CDTF">2023-04-29T09:08:00Z</dcterms:created>
  <dcterms:modified xsi:type="dcterms:W3CDTF">2024-09-28T19:40:38Z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ies>
</file>