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25.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7.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notesSlides/notesSlide4.xml" ContentType="application/vnd.openxmlformats-officedocument.presentationml.notesSlide+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8.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Slides/notesSlide5.xml" ContentType="application/vnd.openxmlformats-officedocument.presentationml.notes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3"/>
  </p:notesMasterIdLst>
  <p:sldIdLst>
    <p:sldId id="480" r:id="rId2"/>
    <p:sldId id="303" r:id="rId3"/>
    <p:sldId id="271" r:id="rId4"/>
    <p:sldId id="567" r:id="rId5"/>
    <p:sldId id="313" r:id="rId6"/>
    <p:sldId id="629" r:id="rId7"/>
    <p:sldId id="538" r:id="rId8"/>
    <p:sldId id="684" r:id="rId9"/>
    <p:sldId id="657" r:id="rId10"/>
    <p:sldId id="658" r:id="rId11"/>
    <p:sldId id="686" r:id="rId12"/>
    <p:sldId id="659" r:id="rId13"/>
    <p:sldId id="660" r:id="rId14"/>
    <p:sldId id="661" r:id="rId15"/>
    <p:sldId id="662" r:id="rId16"/>
    <p:sldId id="663" r:id="rId17"/>
    <p:sldId id="664" r:id="rId18"/>
    <p:sldId id="687" r:id="rId19"/>
    <p:sldId id="665" r:id="rId20"/>
    <p:sldId id="666" r:id="rId21"/>
    <p:sldId id="688" r:id="rId22"/>
    <p:sldId id="667" r:id="rId23"/>
    <p:sldId id="668" r:id="rId24"/>
    <p:sldId id="669" r:id="rId25"/>
    <p:sldId id="670" r:id="rId26"/>
    <p:sldId id="671" r:id="rId27"/>
    <p:sldId id="672" r:id="rId28"/>
    <p:sldId id="673" r:id="rId29"/>
    <p:sldId id="689" r:id="rId30"/>
    <p:sldId id="674" r:id="rId31"/>
    <p:sldId id="690" r:id="rId32"/>
    <p:sldId id="675" r:id="rId33"/>
    <p:sldId id="676" r:id="rId34"/>
    <p:sldId id="704" r:id="rId35"/>
    <p:sldId id="677" r:id="rId36"/>
    <p:sldId id="691" r:id="rId37"/>
    <p:sldId id="692" r:id="rId38"/>
    <p:sldId id="694" r:id="rId39"/>
    <p:sldId id="693" r:id="rId40"/>
    <p:sldId id="695" r:id="rId41"/>
    <p:sldId id="696" r:id="rId42"/>
    <p:sldId id="697" r:id="rId43"/>
    <p:sldId id="698" r:id="rId44"/>
    <p:sldId id="699" r:id="rId45"/>
    <p:sldId id="700" r:id="rId46"/>
    <p:sldId id="701" r:id="rId47"/>
    <p:sldId id="702" r:id="rId48"/>
    <p:sldId id="703" r:id="rId49"/>
    <p:sldId id="256" r:id="rId50"/>
    <p:sldId id="59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629"/>
            <p14:sldId id="538"/>
            <p14:sldId id="684"/>
            <p14:sldId id="657"/>
            <p14:sldId id="658"/>
            <p14:sldId id="686"/>
            <p14:sldId id="659"/>
            <p14:sldId id="660"/>
            <p14:sldId id="661"/>
            <p14:sldId id="662"/>
            <p14:sldId id="663"/>
            <p14:sldId id="664"/>
            <p14:sldId id="687"/>
            <p14:sldId id="665"/>
            <p14:sldId id="666"/>
            <p14:sldId id="688"/>
            <p14:sldId id="667"/>
            <p14:sldId id="668"/>
            <p14:sldId id="669"/>
            <p14:sldId id="670"/>
            <p14:sldId id="671"/>
            <p14:sldId id="672"/>
            <p14:sldId id="673"/>
            <p14:sldId id="689"/>
            <p14:sldId id="674"/>
            <p14:sldId id="690"/>
            <p14:sldId id="675"/>
            <p14:sldId id="676"/>
            <p14:sldId id="704"/>
            <p14:sldId id="677"/>
            <p14:sldId id="691"/>
            <p14:sldId id="692"/>
            <p14:sldId id="694"/>
            <p14:sldId id="693"/>
            <p14:sldId id="695"/>
            <p14:sldId id="696"/>
            <p14:sldId id="697"/>
            <p14:sldId id="698"/>
            <p14:sldId id="699"/>
            <p14:sldId id="700"/>
            <p14:sldId id="701"/>
            <p14:sldId id="702"/>
            <p14:sldId id="703"/>
            <p14:sldId id="256"/>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579" autoAdjust="0"/>
    <p:restoredTop sz="93738" autoAdjust="0"/>
  </p:normalViewPr>
  <p:slideViewPr>
    <p:cSldViewPr snapToGrid="0">
      <p:cViewPr varScale="1">
        <p:scale>
          <a:sx n="62" d="100"/>
          <a:sy n="62" d="100"/>
        </p:scale>
        <p:origin x="89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2/19/2026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39</a:t>
            </a:fld>
            <a:endParaRPr lang="en-US" dirty="0"/>
          </a:p>
        </p:txBody>
      </p:sp>
    </p:spTree>
    <p:extLst>
      <p:ext uri="{BB962C8B-B14F-4D97-AF65-F5344CB8AC3E}">
        <p14:creationId xmlns:p14="http://schemas.microsoft.com/office/powerpoint/2010/main" val="3808086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2/19/2026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24976" y="4556889"/>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03</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988145" y="3111414"/>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125590" y="5506208"/>
            <a:ext cx="3815731"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754326"/>
          </a:xfrm>
          <a:prstGeom prst="rect">
            <a:avLst/>
          </a:prstGeom>
          <a:noFill/>
        </p:spPr>
        <p:txBody>
          <a:bodyPr wrap="square" rtlCol="0">
            <a:spAutoFit/>
          </a:bodyPr>
          <a:lstStyle/>
          <a:p>
            <a:pPr algn="ctr"/>
            <a:r>
              <a:rPr lang="en-US" sz="36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3600" dirty="0">
                <a:latin typeface="Alexandria Black" pitchFamily="2" charset="-78"/>
                <a:cs typeface="Alexandria Black" pitchFamily="2" charset="-78"/>
              </a:rPr>
              <a:t>FNT </a:t>
            </a:r>
            <a:r>
              <a:rPr lang="en-US" sz="3600" dirty="0" smtClean="0">
                <a:latin typeface="Alexandria Black" pitchFamily="2" charset="-78"/>
                <a:cs typeface="Alexandria Black" pitchFamily="2" charset="-78"/>
              </a:rPr>
              <a:t>626- AI </a:t>
            </a:r>
            <a:r>
              <a:rPr lang="en-US" sz="3600" dirty="0">
                <a:latin typeface="Alexandria Black" pitchFamily="2" charset="-78"/>
                <a:cs typeface="Alexandria Black" pitchFamily="2" charset="-78"/>
              </a:rPr>
              <a:t>for Fin Tech</a:t>
            </a:r>
          </a:p>
          <a:p>
            <a:endParaRPr lang="en-US" sz="36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smtClean="0">
                <a:solidFill>
                  <a:srgbClr val="000000"/>
                </a:solidFill>
                <a:latin typeface="Alexandria Black" pitchFamily="2" charset="-78"/>
                <a:ea typeface="Times New Roman"/>
                <a:cs typeface="Alexandria Black" pitchFamily="2" charset="-78"/>
                <a:sym typeface="Times New Roman"/>
              </a:rPr>
              <a:t>Lecture 03</a:t>
            </a:r>
            <a:endParaRPr lang="en-US" sz="28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03</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flipV="1">
            <a:off x="2626179" y="418494"/>
            <a:ext cx="9431502" cy="8240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FOUR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978689"/>
          </a:xfrm>
          <a:prstGeom prst="rect">
            <a:avLst/>
          </a:prstGeom>
          <a:noFill/>
          <a:ln>
            <a:noFill/>
          </a:ln>
        </p:spPr>
        <p:txBody>
          <a:bodyPr spcFirstLastPara="1" wrap="square" lIns="91425" tIns="45700" rIns="91425" bIns="45700" anchor="t" anchorCtr="0">
            <a:spAutoFit/>
          </a:bodyPr>
          <a:lstStyle/>
          <a:p>
            <a:pPr lvl="0" algn="ctr">
              <a:lnSpc>
                <a:spcPct val="90000"/>
              </a:lnSpc>
              <a:buClr>
                <a:schemeClr val="lt1"/>
              </a:buClr>
              <a:buSzPct val="100000"/>
            </a:pPr>
            <a:r>
              <a:rPr lang="en-GB" sz="3200" b="1" dirty="0" smtClean="0">
                <a:latin typeface="Alexandria" pitchFamily="2" charset="-78"/>
              </a:rPr>
              <a:t>Responsible </a:t>
            </a:r>
            <a:r>
              <a:rPr lang="en-GB" sz="3200" b="1" dirty="0">
                <a:latin typeface="Alexandria" pitchFamily="2" charset="-78"/>
              </a:rPr>
              <a:t>AI: </a:t>
            </a:r>
            <a:r>
              <a:rPr lang="en-US" sz="3200" b="1" dirty="0">
                <a:latin typeface="Alexandria" pitchFamily="2" charset="-78"/>
              </a:rPr>
              <a:t>An </a:t>
            </a:r>
            <a:r>
              <a:rPr lang="en-US" sz="3200" b="1" dirty="0" smtClean="0">
                <a:latin typeface="Alexandria" pitchFamily="2" charset="-78"/>
              </a:rPr>
              <a:t>opportunity </a:t>
            </a:r>
            <a:r>
              <a:rPr lang="en-US" sz="3200" b="1" dirty="0">
                <a:latin typeface="Alexandria" pitchFamily="2" charset="-78"/>
              </a:rPr>
              <a:t>to test regulatory principles</a:t>
            </a:r>
            <a:endParaRPr lang="en-US" sz="3200" b="1" dirty="0">
              <a:latin typeface="Alexandria" pitchFamily="2" charset="-78"/>
              <a:ea typeface="Calibri"/>
              <a:cs typeface="Alexandria" pitchFamily="2" charset="-78"/>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282575" cy="3908762"/>
          </a:xfrm>
          <a:prstGeom prst="rect">
            <a:avLst/>
          </a:prstGeom>
          <a:noFill/>
        </p:spPr>
        <p:txBody>
          <a:bodyPr wrap="square" rtlCol="0">
            <a:spAutoFit/>
          </a:bodyPr>
          <a:lstStyle/>
          <a:p>
            <a:pPr marL="285750" lvl="0" indent="-285750">
              <a:buFont typeface="Arial" panose="020B0604020202020204" pitchFamily="34" charset="0"/>
              <a:buChar char="•"/>
            </a:pPr>
            <a:r>
              <a:rPr lang="en-US" altLang="en-US" sz="3200" b="1" dirty="0">
                <a:solidFill>
                  <a:srgbClr val="08A3E8"/>
                </a:solidFill>
                <a:latin typeface="Alexandria" pitchFamily="2" charset="-78"/>
                <a:cs typeface="Alexandria" pitchFamily="2" charset="-78"/>
              </a:rPr>
              <a:t>Learning </a:t>
            </a:r>
            <a:r>
              <a:rPr lang="en-US" altLang="en-US" sz="3200" b="1" dirty="0" smtClean="0">
                <a:solidFill>
                  <a:srgbClr val="08A3E8"/>
                </a:solidFill>
                <a:latin typeface="Alexandria" pitchFamily="2" charset="-78"/>
                <a:cs typeface="Alexandria" pitchFamily="2" charset="-78"/>
              </a:rPr>
              <a:t>Objectives</a:t>
            </a:r>
            <a:endParaRPr lang="en-US" sz="3200" b="1" dirty="0" smtClean="0">
              <a:latin typeface="Alexandria" pitchFamily="2" charset="-78"/>
              <a:cs typeface="Alexandria" pitchFamily="2" charset="-78"/>
            </a:endParaRPr>
          </a:p>
          <a:p>
            <a:pPr marL="342900" indent="-342900">
              <a:buFont typeface="+mj-lt"/>
              <a:buAutoNum type="arabicPeriod"/>
            </a:pPr>
            <a:r>
              <a:rPr lang="en-GB" sz="2400" b="1" dirty="0" smtClean="0">
                <a:latin typeface="Alexandria" pitchFamily="2" charset="-78"/>
                <a:cs typeface="Alexandria" pitchFamily="2" charset="-78"/>
              </a:rPr>
              <a:t>Understanding </a:t>
            </a:r>
            <a:r>
              <a:rPr lang="en-GB" sz="2400" b="1" dirty="0">
                <a:latin typeface="Alexandria" pitchFamily="2" charset="-78"/>
                <a:cs typeface="Alexandria" pitchFamily="2" charset="-78"/>
              </a:rPr>
              <a:t>Responsible AI Principles</a:t>
            </a:r>
          </a:p>
          <a:p>
            <a:pPr marL="342900" indent="-342900">
              <a:buFont typeface="+mj-lt"/>
              <a:buAutoNum type="arabicPeriod"/>
            </a:pPr>
            <a:r>
              <a:rPr lang="en-US" sz="2400" b="1" dirty="0">
                <a:latin typeface="Alexandria" pitchFamily="2" charset="-78"/>
                <a:cs typeface="Alexandria" pitchFamily="2" charset="-78"/>
              </a:rPr>
              <a:t>Exploring Regulatory Frameworks for AI</a:t>
            </a:r>
          </a:p>
          <a:p>
            <a:pPr marL="342900" indent="-342900">
              <a:buFont typeface="+mj-lt"/>
              <a:buAutoNum type="arabicPeriod"/>
            </a:pPr>
            <a:r>
              <a:rPr lang="en-US" sz="2400" b="1" dirty="0">
                <a:latin typeface="Alexandria" pitchFamily="2" charset="-78"/>
                <a:cs typeface="Alexandria" pitchFamily="2" charset="-78"/>
              </a:rPr>
              <a:t>Examine the implications of AI on traditional regulatory principles, such as data privacy, consumer protection,</a:t>
            </a:r>
          </a:p>
          <a:p>
            <a:pPr marL="342900" indent="-342900">
              <a:buFont typeface="+mj-lt"/>
              <a:buAutoNum type="arabicPeriod"/>
            </a:pPr>
            <a:r>
              <a:rPr lang="en-US" sz="2400" b="1" dirty="0">
                <a:latin typeface="Alexandria" pitchFamily="2" charset="-78"/>
                <a:cs typeface="Alexandria" pitchFamily="2" charset="-78"/>
              </a:rPr>
              <a:t>Explore the ethical and Social Considerations in AI</a:t>
            </a:r>
          </a:p>
          <a:p>
            <a:pPr marL="342900" indent="-342900">
              <a:buFont typeface="+mj-lt"/>
              <a:buAutoNum type="arabicPeriod"/>
            </a:pPr>
            <a:r>
              <a:rPr lang="en-US" sz="2400" b="1" dirty="0">
                <a:latin typeface="Alexandria" pitchFamily="2" charset="-78"/>
                <a:cs typeface="Alexandria" pitchFamily="2" charset="-78"/>
              </a:rPr>
              <a:t>Challenges in Implementing Responsible AI</a:t>
            </a:r>
          </a:p>
          <a:p>
            <a:pPr marL="342900" indent="-342900">
              <a:buFont typeface="+mj-lt"/>
              <a:buAutoNum type="arabicPeriod"/>
            </a:pPr>
            <a:r>
              <a:rPr lang="en-US" sz="2400" b="1" dirty="0">
                <a:latin typeface="Alexandria" pitchFamily="2" charset="-78"/>
                <a:cs typeface="Alexandria" pitchFamily="2" charset="-78"/>
              </a:rPr>
              <a:t>Analyze real-world case studies and best practices in responsible AI implementation,</a:t>
            </a:r>
          </a:p>
          <a:p>
            <a:pPr marL="342900" indent="-342900">
              <a:buFont typeface="+mj-lt"/>
              <a:buAutoNum type="arabicPeriod"/>
            </a:pPr>
            <a:r>
              <a:rPr lang="en-GB" sz="2400" b="1" dirty="0">
                <a:latin typeface="Alexandria" pitchFamily="2" charset="-78"/>
                <a:cs typeface="Alexandria" pitchFamily="2" charset="-78"/>
              </a:rPr>
              <a:t>Explore the future Trends in Responsible AI Regulation</a:t>
            </a:r>
          </a:p>
          <a:p>
            <a:pPr algn="just"/>
            <a:endParaRPr lang="en-US" sz="2400" b="1"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789334" cy="523180"/>
          </a:xfrm>
          <a:prstGeom prst="rect">
            <a:avLst/>
          </a:prstGeom>
          <a:noFill/>
          <a:ln>
            <a:noFill/>
          </a:ln>
        </p:spPr>
        <p:txBody>
          <a:bodyPr spcFirstLastPara="1" wrap="square" lIns="91425" tIns="45700" rIns="91425" bIns="45700" anchor="t" anchorCtr="0">
            <a:spAutoFit/>
          </a:bodyPr>
          <a:lstStyle/>
          <a:p>
            <a:pPr lvl="0"/>
            <a:r>
              <a:rPr lang="en-GB" sz="2800" b="1" dirty="0" smtClean="0">
                <a:latin typeface="Alexandria" pitchFamily="2" charset="-78"/>
              </a:rPr>
              <a:t>Ch.4- Responsible </a:t>
            </a:r>
            <a:r>
              <a:rPr lang="en-GB" sz="2800" b="1" dirty="0">
                <a:latin typeface="Alexandria" pitchFamily="2" charset="-78"/>
              </a:rPr>
              <a:t>AI: </a:t>
            </a:r>
            <a:r>
              <a:rPr lang="en-US" sz="2800" b="1" dirty="0">
                <a:latin typeface="Alexandria" pitchFamily="2" charset="-78"/>
              </a:rPr>
              <a:t>An opportunity to test regulatory principles</a:t>
            </a:r>
            <a:endParaRPr lang="en-US" altLang="en-US" sz="2800" b="1" dirty="0" smtClean="0">
              <a:solidFill>
                <a:srgbClr val="08A3E8"/>
              </a:solidFill>
              <a:latin typeface="Alexandria" pitchFamily="2" charset="-78"/>
              <a:cs typeface="Alexandria" pitchFamily="2" charset="-78"/>
            </a:endParaRP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662541"/>
          </a:xfrm>
          <a:prstGeom prst="rect">
            <a:avLst/>
          </a:prstGeom>
          <a:noFill/>
        </p:spPr>
        <p:txBody>
          <a:bodyPr wrap="square" rtlCol="0">
            <a:spAutoFit/>
          </a:bodyPr>
          <a:lstStyle/>
          <a:p>
            <a:pPr marL="342900" indent="-342900">
              <a:buFont typeface="Arial" panose="020B0604020202020204" pitchFamily="34" charset="0"/>
              <a:buChar char="•"/>
            </a:pPr>
            <a:r>
              <a:rPr lang="en-US" sz="3600" b="1" dirty="0">
                <a:solidFill>
                  <a:srgbClr val="08A3E8"/>
                </a:solidFill>
                <a:latin typeface="Alexandria" pitchFamily="2" charset="-78"/>
                <a:cs typeface="Alexandria" pitchFamily="2" charset="-78"/>
              </a:rPr>
              <a:t>Chapter outline</a:t>
            </a:r>
          </a:p>
          <a:p>
            <a:r>
              <a:rPr lang="en-GB" sz="2800" b="1" dirty="0" smtClean="0">
                <a:latin typeface="Alexandria" pitchFamily="2" charset="-78"/>
                <a:cs typeface="Alexandria" pitchFamily="2" charset="-78"/>
              </a:rPr>
              <a:t>1.INTRODUCTION,</a:t>
            </a:r>
            <a:endParaRPr lang="en-GB" sz="2800" b="1" dirty="0">
              <a:latin typeface="Alexandria" pitchFamily="2" charset="-78"/>
              <a:cs typeface="Alexandria" pitchFamily="2" charset="-78"/>
            </a:endParaRPr>
          </a:p>
          <a:p>
            <a:r>
              <a:rPr lang="en-US" sz="2800" b="1" dirty="0">
                <a:latin typeface="Alexandria" pitchFamily="2" charset="-78"/>
                <a:cs typeface="Alexandria" pitchFamily="2" charset="-78"/>
              </a:rPr>
              <a:t>2. FROM PRINCIPLES TO PRACTICE: AN INITIATIVE TO EXPLORE THE APPLICATION </a:t>
            </a:r>
            <a:r>
              <a:rPr lang="en-GB" sz="2800" b="1" dirty="0">
                <a:latin typeface="Alexandria" pitchFamily="2" charset="-78"/>
                <a:cs typeface="Alexandria" pitchFamily="2" charset="-78"/>
              </a:rPr>
              <a:t>OF REGULATORY GUIDANCE ON RESPONSIBLE AI TO FINANCIAL </a:t>
            </a:r>
            <a:r>
              <a:rPr lang="en-GB" sz="2800" b="1" dirty="0" smtClean="0">
                <a:latin typeface="Alexandria" pitchFamily="2" charset="-78"/>
                <a:cs typeface="Alexandria" pitchFamily="2" charset="-78"/>
              </a:rPr>
              <a:t>SERVICES USE CASES,</a:t>
            </a:r>
            <a:endParaRPr lang="en-GB" sz="2800" b="1" dirty="0">
              <a:latin typeface="Alexandria" pitchFamily="2" charset="-78"/>
              <a:cs typeface="Alexandria" pitchFamily="2" charset="-78"/>
            </a:endParaRPr>
          </a:p>
          <a:p>
            <a:r>
              <a:rPr lang="en-US" sz="2800" b="1" dirty="0">
                <a:latin typeface="Alexandria" pitchFamily="2" charset="-78"/>
                <a:cs typeface="Alexandria" pitchFamily="2" charset="-78"/>
              </a:rPr>
              <a:t>3. LESSONS LEARNED FROM COLLABORATIVE INITIATIVES ON THE APPLICATION OF </a:t>
            </a:r>
            <a:r>
              <a:rPr lang="en-GB" sz="2800" b="1" dirty="0">
                <a:latin typeface="Alexandria" pitchFamily="2" charset="-78"/>
                <a:cs typeface="Alexandria" pitchFamily="2" charset="-78"/>
              </a:rPr>
              <a:t>RESPONSIBLE AI </a:t>
            </a:r>
            <a:r>
              <a:rPr lang="en-GB" sz="2800" b="1" dirty="0" smtClean="0">
                <a:latin typeface="Alexandria" pitchFamily="2" charset="-78"/>
                <a:cs typeface="Alexandria" pitchFamily="2" charset="-78"/>
              </a:rPr>
              <a:t>PRINCIPLES,</a:t>
            </a:r>
            <a:endParaRPr lang="en-GB" sz="2800" b="1" dirty="0">
              <a:latin typeface="Alexandria" pitchFamily="2" charset="-78"/>
              <a:cs typeface="Alexandria" pitchFamily="2" charset="-78"/>
            </a:endParaRPr>
          </a:p>
          <a:p>
            <a:r>
              <a:rPr lang="en-GB" sz="2800" b="1" dirty="0">
                <a:latin typeface="Alexandria" pitchFamily="2" charset="-78"/>
                <a:cs typeface="Alexandria" pitchFamily="2" charset="-78"/>
              </a:rPr>
              <a:t>4. CONCLUSION</a:t>
            </a: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479368" cy="523180"/>
          </a:xfrm>
          <a:prstGeom prst="rect">
            <a:avLst/>
          </a:prstGeom>
          <a:noFill/>
          <a:ln>
            <a:noFill/>
          </a:ln>
        </p:spPr>
        <p:txBody>
          <a:bodyPr spcFirstLastPara="1" wrap="square" lIns="91425" tIns="45700" rIns="91425" bIns="45700" anchor="t" anchorCtr="0">
            <a:spAutoFit/>
          </a:bodyPr>
          <a:lstStyle/>
          <a:p>
            <a:pPr lvl="0"/>
            <a:r>
              <a:rPr lang="en-GB" sz="2800" b="1" dirty="0">
                <a:solidFill>
                  <a:srgbClr val="0899DA"/>
                </a:solidFill>
                <a:latin typeface="Alexandria" pitchFamily="2" charset="-78"/>
              </a:rPr>
              <a:t>Ch.4- Responsible AI: </a:t>
            </a:r>
            <a:r>
              <a:rPr lang="en-US" sz="2800" b="1" dirty="0">
                <a:solidFill>
                  <a:srgbClr val="0899DA"/>
                </a:solidFill>
                <a:latin typeface="Alexandria" pitchFamily="2" charset="-78"/>
              </a:rPr>
              <a:t>An opportunity to test regulatory principles</a:t>
            </a:r>
            <a:endParaRPr lang="en-US" altLang="en-US" sz="2800" b="1" dirty="0">
              <a:solidFill>
                <a:srgbClr val="0899DA"/>
              </a:solidFill>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77218"/>
          </a:xfrm>
          <a:prstGeom prst="rect">
            <a:avLst/>
          </a:prstGeom>
          <a:noFill/>
        </p:spPr>
        <p:txBody>
          <a:bodyPr wrap="square" rtlCol="0">
            <a:spAutoFit/>
          </a:bodyPr>
          <a:lstStyle/>
          <a:p>
            <a:pPr lvl="0" algn="ctr"/>
            <a:r>
              <a:rPr lang="en-GB" sz="3200" b="1" dirty="0">
                <a:latin typeface="Alexandria" pitchFamily="2" charset="-78"/>
                <a:cs typeface="Alexandria" pitchFamily="2" charset="-78"/>
              </a:rPr>
              <a:t>Ch. 4- Responsible AI: </a:t>
            </a:r>
            <a:r>
              <a:rPr lang="en-US" sz="3200" b="1" dirty="0">
                <a:latin typeface="Alexandria" pitchFamily="2" charset="-78"/>
                <a:cs typeface="Alexandria" pitchFamily="2" charset="-78"/>
              </a:rPr>
              <a:t>An opportunity to test regulatory principles</a:t>
            </a:r>
            <a:endParaRPr lang="en-US" sz="32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1569620"/>
          </a:xfrm>
          <a:prstGeom prst="rect">
            <a:avLst/>
          </a:prstGeom>
          <a:noFill/>
          <a:ln>
            <a:noFill/>
          </a:ln>
        </p:spPr>
        <p:txBody>
          <a:bodyPr spcFirstLastPara="1" wrap="square" lIns="91425" tIns="45700" rIns="91425" bIns="45700" anchor="t" anchorCtr="0">
            <a:spAutoFit/>
          </a:bodyPr>
          <a:lstStyle/>
          <a:p>
            <a:r>
              <a:rPr lang="en-US" sz="2400" b="1" dirty="0">
                <a:latin typeface="Alexandria" pitchFamily="2" charset="-78"/>
                <a:cs typeface="Alexandria" pitchFamily="2" charset="-78"/>
              </a:rPr>
              <a:t>Chapter Outline </a:t>
            </a:r>
          </a:p>
          <a:p>
            <a:r>
              <a:rPr lang="en-GB" sz="2400" b="1" dirty="0" smtClean="0">
                <a:latin typeface="Alexandria" pitchFamily="2" charset="-78"/>
                <a:cs typeface="Alexandria" pitchFamily="2" charset="-78"/>
              </a:rPr>
              <a:t>1. INTRODUCTION</a:t>
            </a:r>
            <a:endParaRPr lang="en-GB" sz="2400" b="1" dirty="0">
              <a:latin typeface="Alexandria" pitchFamily="2" charset="-78"/>
              <a:cs typeface="Alexandria" pitchFamily="2" charset="-78"/>
            </a:endParaRPr>
          </a:p>
          <a:p>
            <a:r>
              <a:rPr lang="en-US" sz="2400" b="1" dirty="0" smtClean="0">
                <a:latin typeface="Alexandria" pitchFamily="2" charset="-78"/>
                <a:cs typeface="Alexandria" pitchFamily="2" charset="-78"/>
              </a:rPr>
              <a:t>  1.1 Regulatory Principles as a First Step</a:t>
            </a:r>
          </a:p>
          <a:p>
            <a:r>
              <a:rPr lang="en-US" sz="2400" b="1" dirty="0" smtClean="0">
                <a:latin typeface="Alexandria" pitchFamily="2" charset="-78"/>
                <a:cs typeface="Alexandria" pitchFamily="2" charset="-78"/>
              </a:rPr>
              <a:t>  1.2 Dialogue Among Industry and  Regulators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609930703"/>
      </p:ext>
    </p:extLst>
  </p:cSld>
  <p:clrMapOvr>
    <a:masterClrMapping/>
  </p:clrMapOvr>
  <p:transition spd="slow">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US" sz="2400" b="1" dirty="0">
                <a:latin typeface="Alexandria" pitchFamily="2" charset="-78"/>
                <a:cs typeface="Alexandria" pitchFamily="2" charset="-78"/>
              </a:rPr>
              <a:t>INTRODUCTION</a:t>
            </a:r>
          </a:p>
          <a:p>
            <a:pPr algn="just"/>
            <a:r>
              <a:rPr lang="en-US" sz="2400" dirty="0">
                <a:latin typeface="Alexandria" pitchFamily="2" charset="-78"/>
                <a:cs typeface="Alexandria" pitchFamily="2" charset="-78"/>
              </a:rPr>
              <a:t>There is strong interest from the financial services industry in deploying AI to aid financial institutions’ (FIs) digital transformation, a competitive </a:t>
            </a:r>
            <a:r>
              <a:rPr lang="en-US" sz="2400" dirty="0" smtClean="0">
                <a:latin typeface="Alexandria" pitchFamily="2" charset="-78"/>
                <a:cs typeface="Alexandria" pitchFamily="2" charset="-78"/>
              </a:rPr>
              <a:t>imperative today</a:t>
            </a:r>
            <a:r>
              <a:rPr lang="en-US" sz="2400" dirty="0">
                <a:latin typeface="Alexandria" pitchFamily="2" charset="-78"/>
                <a:cs typeface="Alexandria" pitchFamily="2" charset="-78"/>
              </a:rPr>
              <a:t>. As of April 2021, more than 60% of financial services organizations </a:t>
            </a:r>
            <a:r>
              <a:rPr lang="en-US" sz="2400" dirty="0" smtClean="0">
                <a:latin typeface="Alexandria" pitchFamily="2" charset="-78"/>
                <a:cs typeface="Alexandria" pitchFamily="2" charset="-78"/>
              </a:rPr>
              <a:t>had begun </a:t>
            </a:r>
            <a:r>
              <a:rPr lang="en-US" sz="2400" dirty="0">
                <a:latin typeface="Alexandria" pitchFamily="2" charset="-78"/>
                <a:cs typeface="Alexandria" pitchFamily="2" charset="-78"/>
              </a:rPr>
              <a:t>to accelerate their pace of digitalization in response to the pandemic</a:t>
            </a:r>
            <a:r>
              <a:rPr lang="en-US" sz="2400" dirty="0" smtClean="0">
                <a:latin typeface="Alexandria" pitchFamily="2" charset="-78"/>
                <a:cs typeface="Alexandria" pitchFamily="2" charset="-78"/>
              </a:rPr>
              <a:t>. Spending </a:t>
            </a:r>
            <a:r>
              <a:rPr lang="en-US" sz="2400" dirty="0">
                <a:latin typeface="Alexandria" pitchFamily="2" charset="-78"/>
                <a:cs typeface="Alexandria" pitchFamily="2" charset="-78"/>
              </a:rPr>
              <a:t>on AI by the financial services sector in the region has </a:t>
            </a:r>
            <a:r>
              <a:rPr lang="en-US" sz="2400" dirty="0" smtClean="0">
                <a:latin typeface="Alexandria" pitchFamily="2" charset="-78"/>
                <a:cs typeface="Alexandria" pitchFamily="2" charset="-78"/>
              </a:rPr>
              <a:t>significantly risen </a:t>
            </a:r>
            <a:r>
              <a:rPr lang="en-US" sz="2400" dirty="0">
                <a:latin typeface="Alexandria" pitchFamily="2" charset="-78"/>
                <a:cs typeface="Alexandria" pitchFamily="2" charset="-78"/>
              </a:rPr>
              <a:t>and is estimated to reach USD 4.9 billion by 2024. Currently, AI is primarily being used in the financial services industry in three broad categories: customer experience, employee empowerment, and AI-empowered insights. Those FIs that have adopted AI across different business functions have seen improvements of between 17% and 25% in areas such as better customer engagement, higher competitiveness, accelerated innovation, higher margins, and improved business intelligence.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2112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908762"/>
          </a:xfrm>
          <a:prstGeom prst="rect">
            <a:avLst/>
          </a:prstGeom>
          <a:noFill/>
        </p:spPr>
        <p:txBody>
          <a:bodyPr wrap="square" rtlCol="0">
            <a:spAutoFit/>
          </a:bodyPr>
          <a:lstStyle/>
          <a:p>
            <a:r>
              <a:rPr lang="en-GB" sz="2400" b="1" dirty="0" smtClean="0">
                <a:latin typeface="Alexandria" pitchFamily="2" charset="-78"/>
              </a:rPr>
              <a:t>1.1 Regulatory Principles as a First Step</a:t>
            </a:r>
          </a:p>
          <a:p>
            <a:pPr algn="just"/>
            <a:r>
              <a:rPr lang="en-GB" sz="2400" dirty="0" smtClean="0">
                <a:latin typeface="Alexandria" pitchFamily="2" charset="-78"/>
              </a:rPr>
              <a:t>Corresponding to this growth of AI in the financial services industry, there has been a surge in public discussion on how to responsibly implement these technologies. Regulators have generally proceeded deliberately in this area. </a:t>
            </a:r>
          </a:p>
          <a:p>
            <a:pPr algn="just"/>
            <a:r>
              <a:rPr lang="en-US" sz="2400" dirty="0" smtClean="0">
                <a:latin typeface="Alexandria" pitchFamily="2" charset="-78"/>
              </a:rPr>
              <a:t>One of the first pieces of guidance on responsible AI was </a:t>
            </a:r>
            <a:r>
              <a:rPr lang="en-US" sz="2800" b="1" u="sng" dirty="0" smtClean="0">
                <a:latin typeface="Alexandria" pitchFamily="2" charset="-78"/>
              </a:rPr>
              <a:t>the Monetary Authority of Singapore’s (MAS’s)</a:t>
            </a:r>
            <a:r>
              <a:rPr lang="en-US" sz="2400" b="1" u="sng" dirty="0" smtClean="0">
                <a:latin typeface="Alexandria" pitchFamily="2" charset="-78"/>
              </a:rPr>
              <a:t> </a:t>
            </a:r>
            <a:r>
              <a:rPr lang="en-US" sz="2400" dirty="0" smtClean="0">
                <a:latin typeface="Alexandria" pitchFamily="2" charset="-78"/>
              </a:rPr>
              <a:t>Principles to Promote </a:t>
            </a:r>
            <a:r>
              <a:rPr lang="en-US" sz="2400" b="1" u="sng" dirty="0" smtClean="0">
                <a:latin typeface="Alexandria" pitchFamily="2" charset="-78"/>
              </a:rPr>
              <a:t>Fairness, Ethics, Accountability and Transparency </a:t>
            </a:r>
            <a:r>
              <a:rPr lang="en-US" sz="2400" dirty="0" smtClean="0">
                <a:latin typeface="Alexandria" pitchFamily="2" charset="-78"/>
              </a:rPr>
              <a:t>in the Use of Artificial Intelligence and Data Analytics in Singapore’s Financial Sector </a:t>
            </a:r>
            <a:r>
              <a:rPr lang="en-US" sz="2400" b="1" u="sng" dirty="0" smtClean="0">
                <a:latin typeface="Alexandria" pitchFamily="2" charset="-78"/>
              </a:rPr>
              <a:t>(FEAT Principles</a:t>
            </a:r>
            <a:r>
              <a:rPr lang="en-US" sz="2400" dirty="0" smtClean="0">
                <a:latin typeface="Alexandria" pitchFamily="2" charset="-78"/>
              </a:rPr>
              <a:t>) in 2018.</a:t>
            </a:r>
          </a:p>
          <a:p>
            <a:pPr algn="just"/>
            <a:r>
              <a:rPr lang="en-US" sz="2400" dirty="0" smtClean="0">
                <a:latin typeface="Alexandria" pitchFamily="2" charset="-78"/>
              </a:rPr>
              <a:t>MAS explained that the FEAT Principles were ‘not intended to be prescriptive’, and ‘through the process of ongoing industry engagement, there is scope for MAS to identify areas where more specific or technical guidance would benefit the industry, with this set of Principles serving as a foundational framework for consideration and discussion’.</a:t>
            </a:r>
          </a:p>
          <a:p>
            <a:pPr algn="just"/>
            <a:endParaRPr lang="en-US" sz="24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12975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41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467633" cy="3908762"/>
          </a:xfrm>
          <a:prstGeom prst="rect">
            <a:avLst/>
          </a:prstGeom>
          <a:noFill/>
        </p:spPr>
        <p:txBody>
          <a:bodyPr wrap="square" rtlCol="0">
            <a:spAutoFit/>
          </a:bodyPr>
          <a:lstStyle/>
          <a:p>
            <a:pPr algn="just"/>
            <a:r>
              <a:rPr lang="en-US" sz="2800" dirty="0" smtClean="0">
                <a:latin typeface="Alexandria" pitchFamily="2" charset="-78"/>
              </a:rPr>
              <a:t>The </a:t>
            </a:r>
            <a:r>
              <a:rPr lang="en-US" sz="2800" b="1" u="sng" dirty="0">
                <a:latin typeface="Alexandria" pitchFamily="2" charset="-78"/>
              </a:rPr>
              <a:t>Hong Kong Monetary Authority (HKMA)</a:t>
            </a:r>
            <a:r>
              <a:rPr lang="en-US" sz="2800" dirty="0">
                <a:latin typeface="Alexandria" pitchFamily="2" charset="-78"/>
              </a:rPr>
              <a:t> </a:t>
            </a:r>
            <a:r>
              <a:rPr lang="en-US" sz="2200" dirty="0">
                <a:latin typeface="Alexandria" pitchFamily="2" charset="-78"/>
              </a:rPr>
              <a:t>released its High-Level Principles on Artificial Intelligence in 2019, as well as separate guidance to increase FIs’ understanding of consumer protection aspects of AI </a:t>
            </a:r>
            <a:r>
              <a:rPr lang="en-US" sz="2200" dirty="0" smtClean="0">
                <a:latin typeface="Alexandria" pitchFamily="2" charset="-78"/>
              </a:rPr>
              <a:t>applications.</a:t>
            </a:r>
            <a:r>
              <a:rPr lang="en-US" sz="2200" dirty="0">
                <a:latin typeface="Alexandria" pitchFamily="2" charset="-78"/>
              </a:rPr>
              <a:t> </a:t>
            </a:r>
            <a:r>
              <a:rPr lang="en-US" sz="2200" dirty="0" smtClean="0">
                <a:latin typeface="Alexandria" pitchFamily="2" charset="-78"/>
              </a:rPr>
              <a:t>Similar </a:t>
            </a:r>
            <a:r>
              <a:rPr lang="en-US" sz="2200" dirty="0">
                <a:latin typeface="Alexandria" pitchFamily="2" charset="-78"/>
              </a:rPr>
              <a:t>to MAS, the HKMA explicitly stated that ‘these principles are high-level in nature as the HKMA is mindful that overly prescriptive or rigid requirements may inhibit the further development of AI-related technologies.’ Financial services regulators in Germany, the Netherlands, and the US have developed similar principles addressing the use of AI in financial services, as opposed to mandatory regulatory </a:t>
            </a:r>
            <a:r>
              <a:rPr lang="en-US" sz="2200" dirty="0" smtClean="0">
                <a:latin typeface="Alexandria" pitchFamily="2" charset="-78"/>
              </a:rPr>
              <a:t>requirements.</a:t>
            </a:r>
            <a:r>
              <a:rPr lang="en-US" sz="2200" dirty="0">
                <a:latin typeface="Alexandria" pitchFamily="2" charset="-78"/>
              </a:rPr>
              <a:t> </a:t>
            </a:r>
            <a:r>
              <a:rPr lang="en-US" sz="2200" dirty="0" smtClean="0">
                <a:latin typeface="Alexandria" pitchFamily="2" charset="-78"/>
              </a:rPr>
              <a:t>The </a:t>
            </a:r>
            <a:r>
              <a:rPr lang="en-US" sz="2200" dirty="0">
                <a:latin typeface="Alexandria" pitchFamily="2" charset="-78"/>
              </a:rPr>
              <a:t>proposed regulation seeks to provide AI developers, </a:t>
            </a:r>
            <a:r>
              <a:rPr lang="en-US" sz="2200" dirty="0" err="1">
                <a:latin typeface="Alexandria" pitchFamily="2" charset="-78"/>
              </a:rPr>
              <a:t>deployers</a:t>
            </a:r>
            <a:r>
              <a:rPr lang="en-US" sz="2200" dirty="0">
                <a:latin typeface="Alexandria" pitchFamily="2" charset="-78"/>
              </a:rPr>
              <a:t>, and users with clear requirements and obligations regarding specific uses of </a:t>
            </a:r>
            <a:r>
              <a:rPr lang="en-US" sz="2200" dirty="0" smtClean="0">
                <a:latin typeface="Alexandria" pitchFamily="2" charset="-78"/>
              </a:rPr>
              <a:t>AI. </a:t>
            </a:r>
          </a:p>
          <a:p>
            <a:pPr algn="just"/>
            <a:r>
              <a:rPr lang="en-US" sz="2200" dirty="0" smtClean="0">
                <a:latin typeface="Alexandria" pitchFamily="2" charset="-78"/>
              </a:rPr>
              <a:t>It </a:t>
            </a:r>
            <a:r>
              <a:rPr lang="en-US" sz="2200" dirty="0">
                <a:latin typeface="Alexandria" pitchFamily="2" charset="-78"/>
              </a:rPr>
              <a:t>was not until 2021 that the European Commission proposed the world’s first mandatory regulation setting forth rules on AI across all industries. The explanatory memorandum describes how the proposal draws on a considerable amount of prior work, including the European Commission’s February 2020 white paper on AI, which was followed by a ‘broad stakeholder consultation’. The Commission also noted that the European Parliament adopted several resolutions related to AI in October 2020, including on ethics and AI, which informed the proposal</a:t>
            </a:r>
            <a:r>
              <a:rPr lang="en-US" sz="2200" dirty="0" smtClean="0">
                <a:latin typeface="Alexandria" pitchFamily="2" charset="-78"/>
              </a:rPr>
              <a:t>.</a:t>
            </a:r>
            <a:endParaRPr lang="en-US" sz="22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26916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2400" b="1" dirty="0">
                <a:latin typeface="Alexandria" pitchFamily="2" charset="-78"/>
              </a:rPr>
              <a:t>1.2 </a:t>
            </a:r>
            <a:r>
              <a:rPr lang="en-GB" sz="2400" b="1" dirty="0" smtClean="0">
                <a:latin typeface="Alexandria" pitchFamily="2" charset="-78"/>
              </a:rPr>
              <a:t>Dialogue </a:t>
            </a:r>
            <a:r>
              <a:rPr lang="en-GB" sz="2400" b="1" dirty="0">
                <a:latin typeface="Alexandria" pitchFamily="2" charset="-78"/>
              </a:rPr>
              <a:t>Among Industry and </a:t>
            </a:r>
            <a:r>
              <a:rPr lang="en-GB" sz="2400" b="1" dirty="0" smtClean="0">
                <a:latin typeface="Alexandria" pitchFamily="2" charset="-78"/>
              </a:rPr>
              <a:t>Regulators</a:t>
            </a:r>
          </a:p>
          <a:p>
            <a:pPr algn="just"/>
            <a:r>
              <a:rPr lang="en-US" sz="2400" dirty="0">
                <a:latin typeface="Alexandria" pitchFamily="2" charset="-78"/>
              </a:rPr>
              <a:t>The principles-first approach taken by regulators has opened a forum for collaboration between regulators and industry – with that dialogue allowing regulators to refine and converge on basic principles of responsible AI, as well as gain an insight on whether new and specific regulation is needed to govern the use of AI</a:t>
            </a:r>
            <a:r>
              <a:rPr lang="en-US" sz="2400" dirty="0" smtClean="0">
                <a:latin typeface="Alexandria" pitchFamily="2" charset="-78"/>
              </a:rPr>
              <a:t>.</a:t>
            </a:r>
          </a:p>
          <a:p>
            <a:pPr algn="just"/>
            <a:r>
              <a:rPr lang="en-US" sz="2400" dirty="0" smtClean="0">
                <a:latin typeface="Alexandria" pitchFamily="2" charset="-78"/>
              </a:rPr>
              <a:t>MAS’s </a:t>
            </a:r>
            <a:r>
              <a:rPr lang="en-US" sz="2400" dirty="0">
                <a:latin typeface="Alexandria" pitchFamily="2" charset="-78"/>
              </a:rPr>
              <a:t>Veritas Consortium is an example of this, with MAS actively engaging with industry participants such as </a:t>
            </a:r>
            <a:r>
              <a:rPr lang="en-US" sz="2400" dirty="0" err="1">
                <a:latin typeface="Alexandria" pitchFamily="2" charset="-78"/>
              </a:rPr>
              <a:t>SGInnovate</a:t>
            </a:r>
            <a:r>
              <a:rPr lang="en-US" sz="2400" dirty="0">
                <a:latin typeface="Alexandria" pitchFamily="2" charset="-78"/>
              </a:rPr>
              <a:t>, EY </a:t>
            </a:r>
            <a:r>
              <a:rPr lang="en-US" sz="2400" dirty="0" smtClean="0">
                <a:latin typeface="Alexandria" pitchFamily="2" charset="-78"/>
              </a:rPr>
              <a:t>and </a:t>
            </a:r>
            <a:r>
              <a:rPr lang="en-US" sz="2400" dirty="0">
                <a:latin typeface="Alexandria" pitchFamily="2" charset="-78"/>
              </a:rPr>
              <a:t>financial institutions to develop assessment methodologies for the principles in the FEAT Guide, culminating in the publication of white papers in February 2022. The feedback MAS received throughout the Veritas process will provide it with important learnings for any future guidance. The FEAT Guide itself was ‘co-created with the financial industry and other relevant stakeholders’, in close collaboration with the Singapore </a:t>
            </a:r>
            <a:r>
              <a:rPr lang="en-US" sz="2400" b="1" u="sng" dirty="0">
                <a:latin typeface="Alexandria" pitchFamily="2" charset="-78"/>
              </a:rPr>
              <a:t>Personal Data Protection Commission (PDPC) and </a:t>
            </a:r>
            <a:r>
              <a:rPr lang="en-US" sz="2400" b="1" u="sng" dirty="0" err="1">
                <a:latin typeface="Alexandria" pitchFamily="2" charset="-78"/>
              </a:rPr>
              <a:t>Infocomm</a:t>
            </a:r>
            <a:r>
              <a:rPr lang="en-US" sz="2400" b="1" u="sng" dirty="0">
                <a:latin typeface="Alexandria" pitchFamily="2" charset="-78"/>
              </a:rPr>
              <a:t> Media Development Authority (IMDA). </a:t>
            </a:r>
            <a:endParaRPr lang="en-GB" sz="2400" b="1" u="sng"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6327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a:t>
            </a:r>
            <a:r>
              <a:rPr lang="en-US" sz="2800" b="1" dirty="0" smtClean="0">
                <a:latin typeface="Alexandria" pitchFamily="2" charset="-78"/>
              </a:rPr>
              <a:t>regulatory </a:t>
            </a:r>
            <a:r>
              <a:rPr lang="en-US" sz="2800" b="1" dirty="0">
                <a:latin typeface="Alexandria" pitchFamily="2" charset="-78"/>
              </a:rPr>
              <a:t>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908762"/>
          </a:xfrm>
          <a:prstGeom prst="rect">
            <a:avLst/>
          </a:prstGeom>
          <a:noFill/>
        </p:spPr>
        <p:txBody>
          <a:bodyPr wrap="square" rtlCol="0">
            <a:spAutoFit/>
          </a:bodyPr>
          <a:lstStyle/>
          <a:p>
            <a:pPr algn="just"/>
            <a:r>
              <a:rPr lang="en-US" sz="3200" u="sng" dirty="0">
                <a:latin typeface="Alexandria" pitchFamily="2" charset="-78"/>
              </a:rPr>
              <a:t>In </a:t>
            </a:r>
            <a:r>
              <a:rPr lang="en-US" sz="3200" b="1" u="sng" dirty="0">
                <a:latin typeface="Alexandria" pitchFamily="2" charset="-78"/>
              </a:rPr>
              <a:t>the United States</a:t>
            </a:r>
            <a:r>
              <a:rPr lang="en-US" sz="3200" u="sng" dirty="0">
                <a:latin typeface="Alexandria" pitchFamily="2" charset="-78"/>
              </a:rPr>
              <a:t>, </a:t>
            </a:r>
            <a:r>
              <a:rPr lang="en-US" sz="2400" dirty="0">
                <a:latin typeface="Alexandria" pitchFamily="2" charset="-78"/>
              </a:rPr>
              <a:t>leading organizations across the financial services, technology and academic industries announced the formation of a new </a:t>
            </a:r>
            <a:r>
              <a:rPr lang="en-US" sz="2400" b="1" dirty="0">
                <a:latin typeface="Alexandria" pitchFamily="2" charset="-78"/>
              </a:rPr>
              <a:t>National Council for Artificial Intelligence (NCAI) </a:t>
            </a:r>
            <a:r>
              <a:rPr lang="en-US" sz="2400" dirty="0">
                <a:latin typeface="Alexandria" pitchFamily="2" charset="-78"/>
              </a:rPr>
              <a:t>that will look to co-create AI solutions, identify and set the AI strategy and vision for a wide range of projects and track progress towards AI </a:t>
            </a:r>
            <a:r>
              <a:rPr lang="en-US" sz="2400" dirty="0" smtClean="0">
                <a:latin typeface="Alexandria" pitchFamily="2" charset="-78"/>
              </a:rPr>
              <a:t>adoption.</a:t>
            </a:r>
            <a:r>
              <a:rPr lang="en-US" sz="2400" dirty="0">
                <a:latin typeface="Alexandria" pitchFamily="2" charset="-78"/>
              </a:rPr>
              <a:t> </a:t>
            </a:r>
            <a:endParaRPr lang="en-US" sz="2400" dirty="0" smtClean="0">
              <a:latin typeface="Alexandria" pitchFamily="2" charset="-78"/>
            </a:endParaRPr>
          </a:p>
          <a:p>
            <a:pPr algn="just"/>
            <a:r>
              <a:rPr lang="en-US" sz="2400" dirty="0" smtClean="0">
                <a:latin typeface="Alexandria" pitchFamily="2" charset="-78"/>
              </a:rPr>
              <a:t>There </a:t>
            </a:r>
            <a:r>
              <a:rPr lang="en-US" sz="2400" dirty="0">
                <a:latin typeface="Alexandria" pitchFamily="2" charset="-78"/>
              </a:rPr>
              <a:t>also seems to be increased coordination among different jurisdictions regionally and globally, for example, through the </a:t>
            </a:r>
            <a:r>
              <a:rPr lang="en-US" sz="2400" b="1" dirty="0">
                <a:latin typeface="Alexandria" pitchFamily="2" charset="-78"/>
              </a:rPr>
              <a:t>Basel Committee</a:t>
            </a:r>
            <a:r>
              <a:rPr lang="en-US" sz="2400" dirty="0">
                <a:latin typeface="Alexandria" pitchFamily="2" charset="-78"/>
              </a:rPr>
              <a:t> and Global Partnership on </a:t>
            </a:r>
            <a:r>
              <a:rPr lang="en-US" sz="2400" dirty="0" smtClean="0">
                <a:latin typeface="Alexandria" pitchFamily="2" charset="-78"/>
              </a:rPr>
              <a:t>AI. </a:t>
            </a:r>
            <a:r>
              <a:rPr lang="en-US" sz="2400" dirty="0">
                <a:latin typeface="Alexandria" pitchFamily="2" charset="-78"/>
              </a:rPr>
              <a:t>At least in part due to this ongoing dialogue among regulators and industry across borders, today there is a high level of convergence on the underlying principles and framework for governing the responsible use of </a:t>
            </a:r>
            <a:r>
              <a:rPr lang="en-US" sz="2400" dirty="0" smtClean="0">
                <a:latin typeface="Alexandria" pitchFamily="2" charset="-78"/>
              </a:rPr>
              <a:t>AI. It </a:t>
            </a:r>
            <a:r>
              <a:rPr lang="en-US" sz="2400" dirty="0">
                <a:latin typeface="Alexandria" pitchFamily="2" charset="-78"/>
              </a:rPr>
              <a:t>makes sense that at this nascent stage of AI use, governments have proceeded deliberately in refraining from issuing new regulations specific to AI, instead working first to establish non-binding </a:t>
            </a:r>
            <a:r>
              <a:rPr lang="en-US" sz="2400" dirty="0" smtClean="0">
                <a:latin typeface="Alexandria" pitchFamily="2" charset="-78"/>
              </a:rPr>
              <a:t>principles.</a:t>
            </a:r>
            <a:r>
              <a:rPr lang="en-US" sz="2400" dirty="0">
                <a:latin typeface="Alexandria" pitchFamily="2" charset="-78"/>
              </a:rPr>
              <a:t> </a:t>
            </a:r>
            <a:r>
              <a:rPr lang="en-US" sz="2400" dirty="0" smtClean="0">
                <a:latin typeface="Alexandria" pitchFamily="2" charset="-78"/>
              </a:rPr>
              <a:t>This </a:t>
            </a:r>
            <a:r>
              <a:rPr lang="en-US" sz="2400" dirty="0">
                <a:latin typeface="Alexandria" pitchFamily="2" charset="-78"/>
              </a:rPr>
              <a:t>principles-first approach, combined with ongoing dialogue among various regulators and industry and technology providers, has allowed regulators to refine and converge on basic principles of responsible AI which can serve as a foundation for any future regulation</a:t>
            </a:r>
            <a:r>
              <a:rPr lang="en-US" sz="2400" dirty="0" smtClean="0">
                <a:latin typeface="Alexandria" pitchFamily="2" charset="-78"/>
              </a:rPr>
              <a:t>.</a:t>
            </a:r>
            <a:endParaRPr lang="en-GB"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7838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4738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954107"/>
          </a:xfrm>
          <a:prstGeom prst="rect">
            <a:avLst/>
          </a:prstGeom>
          <a:noFill/>
        </p:spPr>
        <p:txBody>
          <a:bodyPr wrap="square" rtlCol="0">
            <a:spAutoFit/>
          </a:bodyPr>
          <a:lstStyle/>
          <a:p>
            <a:pPr lvl="0" algn="ctr"/>
            <a:r>
              <a:rPr lang="en-GB" sz="2800" b="1" dirty="0">
                <a:latin typeface="Alexandria" pitchFamily="2" charset="-78"/>
                <a:cs typeface="Alexandria" pitchFamily="2" charset="-78"/>
              </a:rPr>
              <a:t>Ch. 4- Responsible AI: </a:t>
            </a:r>
            <a:r>
              <a:rPr lang="en-US" sz="2800" b="1" dirty="0">
                <a:latin typeface="Alexandria" pitchFamily="2" charset="-78"/>
                <a:cs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146630" y="1514428"/>
            <a:ext cx="4701278" cy="3477835"/>
          </a:xfrm>
          <a:prstGeom prst="rect">
            <a:avLst/>
          </a:prstGeom>
          <a:noFill/>
          <a:ln>
            <a:noFill/>
          </a:ln>
        </p:spPr>
        <p:txBody>
          <a:bodyPr spcFirstLastPara="1" wrap="square" lIns="91425" tIns="45700" rIns="91425" bIns="45700" anchor="t" anchorCtr="0">
            <a:spAutoFit/>
          </a:bodyPr>
          <a:lstStyle/>
          <a:p>
            <a:r>
              <a:rPr lang="en-US" sz="2000" b="1" dirty="0" smtClean="0">
                <a:latin typeface="Alexandria" pitchFamily="2" charset="-78"/>
                <a:cs typeface="Alexandria" pitchFamily="2" charset="-78"/>
              </a:rPr>
              <a:t>2</a:t>
            </a:r>
            <a:r>
              <a:rPr lang="en-US" sz="2000" b="1" dirty="0">
                <a:latin typeface="Alexandria" pitchFamily="2" charset="-78"/>
                <a:cs typeface="Alexandria" pitchFamily="2" charset="-78"/>
              </a:rPr>
              <a:t>. FROM PRINCIPLES TO PRACTICE: AN INITIATIVE TO EXPLORE THE APPLICATION </a:t>
            </a:r>
            <a:r>
              <a:rPr lang="en-GB" sz="2000" b="1" dirty="0">
                <a:latin typeface="Alexandria" pitchFamily="2" charset="-78"/>
                <a:cs typeface="Alexandria" pitchFamily="2" charset="-78"/>
              </a:rPr>
              <a:t>OF REGULATORY GUIDANCE </a:t>
            </a:r>
            <a:r>
              <a:rPr lang="en-GB" sz="2000" b="1" dirty="0" smtClean="0">
                <a:latin typeface="Alexandria" pitchFamily="2" charset="-78"/>
                <a:cs typeface="Alexandria" pitchFamily="2" charset="-78"/>
              </a:rPr>
              <a:t>ON RESPONSIBLE </a:t>
            </a:r>
            <a:r>
              <a:rPr lang="en-GB" sz="2000" b="1" dirty="0">
                <a:latin typeface="Alexandria" pitchFamily="2" charset="-78"/>
                <a:cs typeface="Alexandria" pitchFamily="2" charset="-78"/>
              </a:rPr>
              <a:t>AI TO FINANCIAL </a:t>
            </a:r>
            <a:r>
              <a:rPr lang="en-GB" sz="2000" b="1" dirty="0" smtClean="0">
                <a:latin typeface="Alexandria" pitchFamily="2" charset="-78"/>
                <a:cs typeface="Alexandria" pitchFamily="2" charset="-78"/>
              </a:rPr>
              <a:t>SERVICES USE </a:t>
            </a:r>
            <a:r>
              <a:rPr lang="en-GB" sz="2000" b="1" dirty="0">
                <a:latin typeface="Alexandria" pitchFamily="2" charset="-78"/>
                <a:cs typeface="Alexandria" pitchFamily="2" charset="-78"/>
              </a:rPr>
              <a:t>CASES</a:t>
            </a:r>
          </a:p>
          <a:p>
            <a:r>
              <a:rPr lang="en-GB" sz="2000" dirty="0" smtClean="0">
                <a:latin typeface="Alexandria" pitchFamily="2" charset="-78"/>
                <a:cs typeface="Alexandria" pitchFamily="2" charset="-78"/>
              </a:rPr>
              <a:t>  2.1 </a:t>
            </a:r>
            <a:r>
              <a:rPr lang="en-US" sz="2000" b="1" dirty="0">
                <a:latin typeface="Alexandria" pitchFamily="2" charset="-78"/>
                <a:cs typeface="Alexandria" pitchFamily="2" charset="-78"/>
              </a:rPr>
              <a:t>Use Case 1: Using AI to Predict Which Cards Will </a:t>
            </a:r>
            <a:r>
              <a:rPr lang="en-US" sz="2000" b="1" dirty="0" smtClean="0">
                <a:latin typeface="Alexandria" pitchFamily="2" charset="-78"/>
                <a:cs typeface="Alexandria" pitchFamily="2" charset="-78"/>
              </a:rPr>
              <a:t>Be </a:t>
            </a:r>
            <a:r>
              <a:rPr lang="en-US" sz="2000" b="1" dirty="0">
                <a:latin typeface="Alexandria" pitchFamily="2" charset="-78"/>
                <a:cs typeface="Alexandria" pitchFamily="2" charset="-78"/>
              </a:rPr>
              <a:t>Used for </a:t>
            </a:r>
            <a:r>
              <a:rPr lang="en-GB" sz="2000" b="1" dirty="0">
                <a:latin typeface="Alexandria" pitchFamily="2" charset="-78"/>
                <a:cs typeface="Alexandria" pitchFamily="2" charset="-78"/>
              </a:rPr>
              <a:t>Travel</a:t>
            </a:r>
          </a:p>
          <a:p>
            <a:r>
              <a:rPr lang="en-US" sz="2000" dirty="0" smtClean="0">
                <a:latin typeface="Alexandria" pitchFamily="2" charset="-78"/>
                <a:cs typeface="Alexandria" pitchFamily="2" charset="-78"/>
              </a:rPr>
              <a:t>  2.1.1 </a:t>
            </a:r>
            <a:r>
              <a:rPr lang="en-US" sz="2000" dirty="0">
                <a:latin typeface="Alexandria" pitchFamily="2" charset="-78"/>
                <a:cs typeface="Alexandria" pitchFamily="2" charset="-78"/>
              </a:rPr>
              <a:t>Assessing the materiality of the use case</a:t>
            </a:r>
          </a:p>
          <a:p>
            <a:r>
              <a:rPr lang="en-US" sz="2000" dirty="0" smtClean="0">
                <a:latin typeface="Alexandria" pitchFamily="2" charset="-78"/>
                <a:cs typeface="Alexandria" pitchFamily="2" charset="-78"/>
              </a:rPr>
              <a:t>2.1.2 </a:t>
            </a:r>
            <a:r>
              <a:rPr lang="en-US" sz="2000" dirty="0">
                <a:latin typeface="Alexandria" pitchFamily="2" charset="-78"/>
                <a:cs typeface="Alexandria" pitchFamily="2" charset="-78"/>
              </a:rPr>
              <a:t>The ongoing relevance of existing internal risk governance </a:t>
            </a:r>
            <a:r>
              <a:rPr lang="en-US" sz="2000" dirty="0" smtClean="0">
                <a:latin typeface="Alexandria" pitchFamily="2" charset="-78"/>
                <a:cs typeface="Alexandria" pitchFamily="2" charset="-78"/>
              </a:rPr>
              <a:t>and </a:t>
            </a:r>
            <a:r>
              <a:rPr lang="en-GB" sz="2000" dirty="0" smtClean="0">
                <a:latin typeface="Alexandria" pitchFamily="2" charset="-78"/>
                <a:cs typeface="Alexandria" pitchFamily="2" charset="-78"/>
              </a:rPr>
              <a:t>regulatory </a:t>
            </a:r>
            <a:r>
              <a:rPr lang="en-GB" sz="2000" dirty="0">
                <a:latin typeface="Alexandria" pitchFamily="2" charset="-78"/>
                <a:cs typeface="Alexandria" pitchFamily="2" charset="-78"/>
              </a:rPr>
              <a:t>frameworks</a:t>
            </a:r>
          </a:p>
          <a:p>
            <a:r>
              <a:rPr lang="en-US" sz="2000" dirty="0" smtClean="0">
                <a:latin typeface="Alexandria" pitchFamily="2" charset="-78"/>
                <a:cs typeface="Alexandria" pitchFamily="2" charset="-78"/>
              </a:rPr>
              <a:t>  2.1.3 </a:t>
            </a:r>
            <a:r>
              <a:rPr lang="en-US" sz="2000" dirty="0">
                <a:latin typeface="Alexandria" pitchFamily="2" charset="-78"/>
                <a:cs typeface="Alexandria" pitchFamily="2" charset="-78"/>
              </a:rPr>
              <a:t>Ensuring fairness is achieved in the context of the use case</a:t>
            </a:r>
          </a:p>
          <a:p>
            <a:r>
              <a:rPr lang="en-US" sz="2000" dirty="0" smtClean="0">
                <a:latin typeface="Alexandria" pitchFamily="2" charset="-78"/>
                <a:cs typeface="Alexandria" pitchFamily="2" charset="-78"/>
              </a:rPr>
              <a:t>  2.1.4 </a:t>
            </a:r>
            <a:r>
              <a:rPr lang="en-US" sz="2000" dirty="0">
                <a:latin typeface="Alexandria" pitchFamily="2" charset="-78"/>
                <a:cs typeface="Alexandria" pitchFamily="2" charset="-78"/>
              </a:rPr>
              <a:t>The collaborative role between financial institutions and technology partners to promote </a:t>
            </a:r>
            <a:r>
              <a:rPr lang="en-US" sz="2000" dirty="0" smtClean="0">
                <a:latin typeface="Alexandria" pitchFamily="2" charset="-78"/>
                <a:cs typeface="Alexandria" pitchFamily="2" charset="-78"/>
              </a:rPr>
              <a:t>transparency.</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04132933"/>
      </p:ext>
    </p:extLst>
  </p:cSld>
  <p:clrMapOvr>
    <a:masterClrMapping/>
  </p:clrMapOvr>
  <p:transition spd="slow">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 4- Responsible AI: </a:t>
            </a:r>
            <a:r>
              <a:rPr lang="en-US" sz="2000" b="1" dirty="0">
                <a:latin typeface="Alexandria" pitchFamily="2" charset="-78"/>
                <a:cs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146629" y="1373265"/>
            <a:ext cx="4526731" cy="4247276"/>
          </a:xfrm>
          <a:prstGeom prst="rect">
            <a:avLst/>
          </a:prstGeom>
          <a:noFill/>
          <a:ln>
            <a:noFill/>
          </a:ln>
        </p:spPr>
        <p:txBody>
          <a:bodyPr spcFirstLastPara="1" wrap="square" lIns="91425" tIns="45700" rIns="91425" bIns="45700" anchor="t" anchorCtr="0">
            <a:spAutoFit/>
          </a:bodyPr>
          <a:lstStyle/>
          <a:p>
            <a:r>
              <a:rPr lang="en-US" b="1" dirty="0" smtClean="0">
                <a:latin typeface="Alexandria" pitchFamily="2" charset="-78"/>
                <a:cs typeface="Alexandria" pitchFamily="2" charset="-78"/>
              </a:rPr>
              <a:t> </a:t>
            </a:r>
            <a:r>
              <a:rPr lang="en-US" dirty="0" smtClean="0">
                <a:latin typeface="Alexandria" pitchFamily="2" charset="-78"/>
                <a:cs typeface="Alexandria" pitchFamily="2" charset="-78"/>
              </a:rPr>
              <a:t>2.2 </a:t>
            </a:r>
            <a:r>
              <a:rPr lang="en-US" dirty="0" smtClean="0">
                <a:latin typeface="Alexandria" pitchFamily="2" charset="-78"/>
                <a:cs typeface="Alexandria" pitchFamily="2" charset="-78"/>
              </a:rPr>
              <a:t>Use Case 2: </a:t>
            </a:r>
            <a:r>
              <a:rPr lang="en-US" b="1" dirty="0" smtClean="0">
                <a:latin typeface="Alexandria" pitchFamily="2" charset="-78"/>
                <a:cs typeface="Alexandria" pitchFamily="2" charset="-78"/>
              </a:rPr>
              <a:t>Using AI to Automate Verification of Wet Ink </a:t>
            </a:r>
            <a:r>
              <a:rPr lang="en-GB" b="1" dirty="0" smtClean="0">
                <a:latin typeface="Alexandria" pitchFamily="2" charset="-78"/>
                <a:cs typeface="Alexandria" pitchFamily="2" charset="-78"/>
              </a:rPr>
              <a:t>Signatures</a:t>
            </a:r>
          </a:p>
          <a:p>
            <a:r>
              <a:rPr lang="en-US" dirty="0" smtClean="0">
                <a:latin typeface="Alexandria" pitchFamily="2" charset="-78"/>
                <a:cs typeface="Alexandria" pitchFamily="2" charset="-78"/>
              </a:rPr>
              <a:t>  2.2.1 </a:t>
            </a:r>
            <a:r>
              <a:rPr lang="en-US" dirty="0">
                <a:latin typeface="Alexandria" pitchFamily="2" charset="-78"/>
                <a:cs typeface="Alexandria" pitchFamily="2" charset="-78"/>
              </a:rPr>
              <a:t>Assessing the materiality of the use case</a:t>
            </a:r>
          </a:p>
          <a:p>
            <a:r>
              <a:rPr lang="en-US" dirty="0" smtClean="0">
                <a:latin typeface="Alexandria" pitchFamily="2" charset="-78"/>
                <a:cs typeface="Alexandria" pitchFamily="2" charset="-78"/>
              </a:rPr>
              <a:t>  2.2.2 </a:t>
            </a:r>
            <a:r>
              <a:rPr lang="en-US" dirty="0">
                <a:latin typeface="Alexandria" pitchFamily="2" charset="-78"/>
                <a:cs typeface="Alexandria" pitchFamily="2" charset="-78"/>
              </a:rPr>
              <a:t>The importance of context in determining which principles are </a:t>
            </a:r>
            <a:r>
              <a:rPr lang="en-GB" dirty="0">
                <a:latin typeface="Alexandria" pitchFamily="2" charset="-78"/>
                <a:cs typeface="Alexandria" pitchFamily="2" charset="-78"/>
              </a:rPr>
              <a:t>relevant</a:t>
            </a:r>
          </a:p>
          <a:p>
            <a:r>
              <a:rPr lang="en-US" dirty="0" smtClean="0">
                <a:latin typeface="Alexandria" pitchFamily="2" charset="-78"/>
                <a:cs typeface="Alexandria" pitchFamily="2" charset="-78"/>
              </a:rPr>
              <a:t>  2.2.3 </a:t>
            </a:r>
            <a:r>
              <a:rPr lang="en-US" dirty="0">
                <a:latin typeface="Alexandria" pitchFamily="2" charset="-78"/>
                <a:cs typeface="Alexandria" pitchFamily="2" charset="-78"/>
              </a:rPr>
              <a:t>The balancing act between promoting transparency and ensuring the security of AI systems\</a:t>
            </a:r>
          </a:p>
          <a:p>
            <a:r>
              <a:rPr lang="en-US" dirty="0" smtClean="0">
                <a:latin typeface="Alexandria" pitchFamily="2" charset="-78"/>
                <a:cs typeface="Alexandria" pitchFamily="2" charset="-78"/>
              </a:rPr>
              <a:t>  2.2.4 </a:t>
            </a:r>
            <a:r>
              <a:rPr lang="en-US" dirty="0">
                <a:latin typeface="Alexandria" pitchFamily="2" charset="-78"/>
                <a:cs typeface="Alexandria" pitchFamily="2" charset="-78"/>
              </a:rPr>
              <a:t>Guardrails in place to promote fairness in the AI system</a:t>
            </a:r>
          </a:p>
          <a:p>
            <a:r>
              <a:rPr lang="en-US" dirty="0" smtClean="0">
                <a:latin typeface="Alexandria" pitchFamily="2" charset="-78"/>
                <a:cs typeface="Alexandria" pitchFamily="2" charset="-78"/>
              </a:rPr>
              <a:t>2.3 </a:t>
            </a:r>
            <a:r>
              <a:rPr lang="en-US" b="1" dirty="0">
                <a:latin typeface="Alexandria" pitchFamily="2" charset="-78"/>
                <a:cs typeface="Alexandria" pitchFamily="2" charset="-78"/>
              </a:rPr>
              <a:t>Use Case 3: Using AI for Regulatory Compliance Relating to Know Your Customer (KYC) Checks</a:t>
            </a:r>
          </a:p>
          <a:p>
            <a:r>
              <a:rPr lang="en-US" dirty="0" smtClean="0">
                <a:latin typeface="Alexandria" pitchFamily="2" charset="-78"/>
                <a:cs typeface="Alexandria" pitchFamily="2" charset="-78"/>
              </a:rPr>
              <a:t>  2.3.1 </a:t>
            </a:r>
            <a:r>
              <a:rPr lang="en-US" dirty="0">
                <a:latin typeface="Alexandria" pitchFamily="2" charset="-78"/>
                <a:cs typeface="Alexandria" pitchFamily="2" charset="-78"/>
              </a:rPr>
              <a:t>Assessing the materiality of the use case</a:t>
            </a:r>
          </a:p>
          <a:p>
            <a:r>
              <a:rPr lang="en-US" dirty="0" smtClean="0">
                <a:latin typeface="Alexandria" pitchFamily="2" charset="-78"/>
                <a:cs typeface="Alexandria" pitchFamily="2" charset="-78"/>
              </a:rPr>
              <a:t>  2.3.2 </a:t>
            </a:r>
            <a:r>
              <a:rPr lang="en-US" dirty="0">
                <a:latin typeface="Alexandria" pitchFamily="2" charset="-78"/>
                <a:cs typeface="Alexandria" pitchFamily="2" charset="-78"/>
              </a:rPr>
              <a:t>The ongoing relevance of existing regulatory guidance and </a:t>
            </a:r>
            <a:r>
              <a:rPr lang="en-GB" dirty="0">
                <a:latin typeface="Alexandria" pitchFamily="2" charset="-78"/>
                <a:cs typeface="Alexandria" pitchFamily="2" charset="-78"/>
              </a:rPr>
              <a:t>frameworks</a:t>
            </a:r>
          </a:p>
          <a:p>
            <a:r>
              <a:rPr lang="en-US" dirty="0" smtClean="0">
                <a:latin typeface="Alexandria" pitchFamily="2" charset="-78"/>
                <a:cs typeface="Alexandria" pitchFamily="2" charset="-78"/>
              </a:rPr>
              <a:t>  2.3.3 </a:t>
            </a:r>
            <a:r>
              <a:rPr lang="en-US" dirty="0">
                <a:latin typeface="Alexandria" pitchFamily="2" charset="-78"/>
                <a:cs typeface="Alexandria" pitchFamily="2" charset="-78"/>
              </a:rPr>
              <a:t>Fairness and how biases can be exasperated and mitigated</a:t>
            </a:r>
          </a:p>
          <a:p>
            <a:r>
              <a:rPr lang="en-US" dirty="0" smtClean="0">
                <a:latin typeface="Alexandria" pitchFamily="2" charset="-78"/>
                <a:cs typeface="Alexandria" pitchFamily="2" charset="-78"/>
              </a:rPr>
              <a:t>  2.3.4 </a:t>
            </a:r>
            <a:r>
              <a:rPr lang="en-US" dirty="0">
                <a:latin typeface="Alexandria" pitchFamily="2" charset="-78"/>
                <a:cs typeface="Alexandria" pitchFamily="2" charset="-78"/>
              </a:rPr>
              <a:t>Potential trade-offs between transparency and the security of AI </a:t>
            </a:r>
            <a:r>
              <a:rPr lang="en-GB" dirty="0">
                <a:latin typeface="Alexandria" pitchFamily="2" charset="-78"/>
                <a:cs typeface="Alexandria" pitchFamily="2" charset="-78"/>
              </a:rPr>
              <a:t>applications</a:t>
            </a:r>
          </a:p>
        </p:txBody>
      </p:sp>
    </p:spTree>
    <p:extLst>
      <p:ext uri="{BB962C8B-B14F-4D97-AF65-F5344CB8AC3E}">
        <p14:creationId xmlns:p14="http://schemas.microsoft.com/office/powerpoint/2010/main" val="3582392509"/>
      </p:ext>
    </p:extLst>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16320"/>
          </a:xfrm>
          <a:prstGeom prst="rect">
            <a:avLst/>
          </a:prstGeom>
          <a:noFill/>
        </p:spPr>
        <p:txBody>
          <a:bodyPr wrap="square" rtlCol="0">
            <a:spAutoFit/>
          </a:bodyPr>
          <a:lstStyle/>
          <a:p>
            <a:pPr algn="just"/>
            <a:r>
              <a:rPr lang="en-US" sz="2400" b="1" dirty="0" smtClean="0">
                <a:latin typeface="Alexandria" pitchFamily="2" charset="-78"/>
                <a:cs typeface="Alexandria" pitchFamily="2" charset="-78"/>
              </a:rPr>
              <a:t>2.FROM </a:t>
            </a:r>
            <a:r>
              <a:rPr lang="en-US" sz="2400" b="1" dirty="0">
                <a:latin typeface="Alexandria" pitchFamily="2" charset="-78"/>
                <a:cs typeface="Alexandria" pitchFamily="2" charset="-78"/>
              </a:rPr>
              <a:t>PRINCIPLES TO PRACTICE: AN INITIATIVE TO EXPLORE </a:t>
            </a:r>
            <a:r>
              <a:rPr lang="en-US" sz="2400" b="1" dirty="0" smtClean="0">
                <a:latin typeface="Alexandria" pitchFamily="2" charset="-78"/>
                <a:cs typeface="Alexandria" pitchFamily="2" charset="-78"/>
              </a:rPr>
              <a:t>THE APPLICATION </a:t>
            </a:r>
            <a:r>
              <a:rPr lang="en-GB" sz="2400" b="1" dirty="0">
                <a:latin typeface="Alexandria" pitchFamily="2" charset="-78"/>
                <a:cs typeface="Alexandria" pitchFamily="2" charset="-78"/>
              </a:rPr>
              <a:t>OF REGULATORY GUIDANCE </a:t>
            </a:r>
            <a:r>
              <a:rPr lang="en-GB" sz="2400" b="1" dirty="0" smtClean="0">
                <a:latin typeface="Alexandria" pitchFamily="2" charset="-78"/>
                <a:cs typeface="Alexandria" pitchFamily="2" charset="-78"/>
              </a:rPr>
              <a:t>ON RESPONSIBLE </a:t>
            </a:r>
            <a:r>
              <a:rPr lang="en-GB" sz="2400" b="1" dirty="0">
                <a:latin typeface="Alexandria" pitchFamily="2" charset="-78"/>
                <a:cs typeface="Alexandria" pitchFamily="2" charset="-78"/>
              </a:rPr>
              <a:t>AI TO FINANCIAL </a:t>
            </a:r>
            <a:r>
              <a:rPr lang="en-GB" sz="2400" b="1" dirty="0" smtClean="0">
                <a:latin typeface="Alexandria" pitchFamily="2" charset="-78"/>
                <a:cs typeface="Alexandria" pitchFamily="2" charset="-78"/>
              </a:rPr>
              <a:t>SERVICES USE CASES</a:t>
            </a:r>
          </a:p>
          <a:p>
            <a:pPr algn="just"/>
            <a:r>
              <a:rPr lang="en-US" sz="2400" dirty="0">
                <a:latin typeface="Alexandria" pitchFamily="2" charset="-78"/>
              </a:rPr>
              <a:t>Using this opportunity, Microsoft spearheaded an initiative in collaboration with Standard Chartered, Deutsche Bank, Visa and </a:t>
            </a:r>
            <a:r>
              <a:rPr lang="en-US" sz="2400" dirty="0" err="1">
                <a:latin typeface="Alexandria" pitchFamily="2" charset="-78"/>
              </a:rPr>
              <a:t>Linklaters</a:t>
            </a:r>
            <a:r>
              <a:rPr lang="en-US" sz="2400" dirty="0">
                <a:latin typeface="Alexandria" pitchFamily="2" charset="-78"/>
              </a:rPr>
              <a:t> to explore the application of the MAS FEAT Principles and the PDPC AI Framework (together, ‘responsible use principles’) to three real-world AI use cases in the financial services </a:t>
            </a:r>
            <a:r>
              <a:rPr lang="en-US" sz="2400" dirty="0" smtClean="0">
                <a:latin typeface="Alexandria" pitchFamily="2" charset="-78"/>
              </a:rPr>
              <a:t>industry. For </a:t>
            </a:r>
            <a:r>
              <a:rPr lang="en-US" sz="2400" dirty="0">
                <a:latin typeface="Alexandria" pitchFamily="2" charset="-78"/>
              </a:rPr>
              <a:t>each use case, one financial services partner led the assessment of how the responsible AI principles would apply to that specific adoption of AI technology, and the whole group then discussed and debated the </a:t>
            </a:r>
            <a:r>
              <a:rPr lang="en-US" sz="2400" dirty="0" smtClean="0">
                <a:latin typeface="Alexandria" pitchFamily="2" charset="-78"/>
              </a:rPr>
              <a:t>findings. The </a:t>
            </a:r>
            <a:r>
              <a:rPr lang="en-US" sz="2400" dirty="0">
                <a:latin typeface="Alexandria" pitchFamily="2" charset="-78"/>
              </a:rPr>
              <a:t>aim of the group of partners was not to identify a definitive set of methods for implementing responsible AI, but instead to provide real-world insights into the benefits, issues and challenges identified in the implementation of AI principles.</a:t>
            </a:r>
            <a:endParaRPr lang="en-GB" sz="24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0846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608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2400" b="1" dirty="0">
                <a:latin typeface="Alexandria" pitchFamily="2" charset="-78"/>
              </a:rPr>
              <a:t>2.1 </a:t>
            </a:r>
            <a:r>
              <a:rPr lang="en-GB" sz="2400" b="1" dirty="0" smtClean="0">
                <a:latin typeface="Alexandria" pitchFamily="2" charset="-78"/>
              </a:rPr>
              <a:t>Use </a:t>
            </a:r>
            <a:r>
              <a:rPr lang="en-GB" sz="2400" b="1" dirty="0">
                <a:latin typeface="Alexandria" pitchFamily="2" charset="-78"/>
              </a:rPr>
              <a:t>Case 1: Using AI to Predict Which Cards Will Be Used for </a:t>
            </a:r>
            <a:r>
              <a:rPr lang="en-GB" sz="2400" b="1" dirty="0" smtClean="0">
                <a:latin typeface="Alexandria" pitchFamily="2" charset="-78"/>
              </a:rPr>
              <a:t>Travel</a:t>
            </a:r>
          </a:p>
          <a:p>
            <a:pPr algn="just"/>
            <a:r>
              <a:rPr lang="en-US" sz="2400" dirty="0">
                <a:latin typeface="Alexandria" pitchFamily="2" charset="-78"/>
              </a:rPr>
              <a:t>The first use case involved the use of AI to predict which bank cards would be used for upcoming </a:t>
            </a:r>
            <a:r>
              <a:rPr lang="en-US" sz="2400" dirty="0" smtClean="0">
                <a:latin typeface="Alexandria" pitchFamily="2" charset="-78"/>
              </a:rPr>
              <a:t>travel. </a:t>
            </a:r>
            <a:r>
              <a:rPr lang="en-US" sz="2400" dirty="0">
                <a:latin typeface="Alexandria" pitchFamily="2" charset="-78"/>
              </a:rPr>
              <a:t>F</a:t>
            </a:r>
            <a:r>
              <a:rPr lang="en-US" sz="2400" dirty="0" smtClean="0">
                <a:latin typeface="Alexandria" pitchFamily="2" charset="-78"/>
              </a:rPr>
              <a:t>or </a:t>
            </a:r>
            <a:r>
              <a:rPr lang="en-US" sz="2400" dirty="0">
                <a:latin typeface="Alexandria" pitchFamily="2" charset="-78"/>
              </a:rPr>
              <a:t>this use case, an organization was applying AI to its deep dataset of card transactional data to be able to predict which cards are likely to be used for travel in the coming </a:t>
            </a:r>
            <a:r>
              <a:rPr lang="en-US" sz="2400" dirty="0" smtClean="0">
                <a:latin typeface="Alexandria" pitchFamily="2" charset="-78"/>
              </a:rPr>
              <a:t>months. Under </a:t>
            </a:r>
            <a:r>
              <a:rPr lang="en-US" sz="2400" dirty="0">
                <a:latin typeface="Alexandria" pitchFamily="2" charset="-78"/>
              </a:rPr>
              <a:t>a business-to-business (B2B) service, the organization provided that insight to the card issuers, who matched the travel propensity scores with their own datasets to determine the ideal campaign recipients of travel-related marketing. Importantly, no protected attributes such as personally identifiable information like names, gender, or age are used in the AI model-building process for this solution. </a:t>
            </a:r>
            <a:endParaRPr lang="en-US" sz="2400" dirty="0" smtClean="0">
              <a:latin typeface="Alexandria" pitchFamily="2" charset="-78"/>
            </a:endParaRPr>
          </a:p>
          <a:p>
            <a:pPr algn="just"/>
            <a:r>
              <a:rPr lang="en-US" sz="2400" dirty="0" smtClean="0">
                <a:latin typeface="Alexandria" pitchFamily="2" charset="-78"/>
              </a:rPr>
              <a:t>The </a:t>
            </a:r>
            <a:r>
              <a:rPr lang="en-US" sz="2400" dirty="0">
                <a:latin typeface="Alexandria" pitchFamily="2" charset="-78"/>
              </a:rPr>
              <a:t>use case raised interesting discussions around the materiality of the AI system, as well as the applicability of internal risk governance and regulatory frameworks in an AI context, the relevance of certain responsible AI principles compared with others, and the guardrails needed to be implemented to ensure the system was fair and transparent in nature</a:t>
            </a:r>
            <a:r>
              <a:rPr lang="en-US" sz="2400" dirty="0" smtClean="0">
                <a:latin typeface="Alexandria" pitchFamily="2" charset="-78"/>
              </a:rPr>
              <a:t>.</a:t>
            </a:r>
            <a:endParaRPr lang="en-GB"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0699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16320"/>
          </a:xfrm>
          <a:prstGeom prst="rect">
            <a:avLst/>
          </a:prstGeom>
          <a:noFill/>
        </p:spPr>
        <p:txBody>
          <a:bodyPr wrap="square" rtlCol="0">
            <a:spAutoFit/>
          </a:bodyPr>
          <a:lstStyle/>
          <a:p>
            <a:pPr algn="just"/>
            <a:r>
              <a:rPr lang="en-GB" sz="2400" b="1" dirty="0">
                <a:latin typeface="Alexandria" pitchFamily="2" charset="-78"/>
              </a:rPr>
              <a:t>2.1.1 </a:t>
            </a:r>
            <a:r>
              <a:rPr lang="en-GB" sz="2400" b="1" dirty="0" smtClean="0">
                <a:latin typeface="Alexandria" pitchFamily="2" charset="-78"/>
              </a:rPr>
              <a:t>Assessing </a:t>
            </a:r>
            <a:r>
              <a:rPr lang="en-GB" sz="2400" b="1" dirty="0">
                <a:latin typeface="Alexandria" pitchFamily="2" charset="-78"/>
              </a:rPr>
              <a:t>the materiality of the use </a:t>
            </a:r>
            <a:r>
              <a:rPr lang="en-GB" sz="2400" b="1" dirty="0" smtClean="0">
                <a:latin typeface="Alexandria" pitchFamily="2" charset="-78"/>
              </a:rPr>
              <a:t>case</a:t>
            </a:r>
          </a:p>
          <a:p>
            <a:pPr algn="just"/>
            <a:r>
              <a:rPr lang="en-US" sz="2400" dirty="0">
                <a:latin typeface="Alexandria" pitchFamily="2" charset="-78"/>
              </a:rPr>
              <a:t>The analysis began with a materiality assessment to determine the proportionate application of responsible AI </a:t>
            </a:r>
            <a:r>
              <a:rPr lang="en-US" sz="2400" dirty="0" smtClean="0">
                <a:latin typeface="Alexandria" pitchFamily="2" charset="-78"/>
              </a:rPr>
              <a:t>principles. Considerations </a:t>
            </a:r>
            <a:r>
              <a:rPr lang="en-US" sz="2400" dirty="0">
                <a:latin typeface="Alexandria" pitchFamily="2" charset="-78"/>
              </a:rPr>
              <a:t>that formed part of this materiality assessment were how the results of the model are being used, and what data is used to train the </a:t>
            </a:r>
            <a:r>
              <a:rPr lang="en-US" sz="2400" dirty="0" smtClean="0">
                <a:latin typeface="Alexandria" pitchFamily="2" charset="-78"/>
              </a:rPr>
              <a:t>model. It </a:t>
            </a:r>
            <a:r>
              <a:rPr lang="en-US" sz="2400" dirty="0">
                <a:latin typeface="Alexandria" pitchFamily="2" charset="-78"/>
              </a:rPr>
              <a:t>is also important to foster an organizational culture and account for diverse viewpoints in these risk assessment decisions to ensure that responsible use principles are appropriately applied, and that potential concerns are identified and dealt with </a:t>
            </a:r>
            <a:r>
              <a:rPr lang="en-US" sz="2400" dirty="0" smtClean="0">
                <a:latin typeface="Alexandria" pitchFamily="2" charset="-78"/>
              </a:rPr>
              <a:t>early.</a:t>
            </a:r>
            <a:r>
              <a:rPr lang="en-US" sz="2400" dirty="0">
                <a:latin typeface="Alexandria" pitchFamily="2" charset="-78"/>
              </a:rPr>
              <a:t> </a:t>
            </a:r>
            <a:endParaRPr lang="en-US" sz="2400" dirty="0" smtClean="0">
              <a:latin typeface="Alexandria" pitchFamily="2" charset="-78"/>
            </a:endParaRPr>
          </a:p>
          <a:p>
            <a:pPr algn="just"/>
            <a:r>
              <a:rPr lang="en-US" sz="2400" dirty="0" smtClean="0">
                <a:latin typeface="Alexandria" pitchFamily="2" charset="-78"/>
              </a:rPr>
              <a:t>Overall</a:t>
            </a:r>
            <a:r>
              <a:rPr lang="en-US" sz="2400" dirty="0">
                <a:latin typeface="Alexandria" pitchFamily="2" charset="-78"/>
              </a:rPr>
              <a:t>, it was observed that any incorrect decision made by the AI application in this case would have a low probability and severity of harm to that </a:t>
            </a:r>
            <a:r>
              <a:rPr lang="en-US" sz="2400" dirty="0" smtClean="0">
                <a:latin typeface="Alexandria" pitchFamily="2" charset="-78"/>
              </a:rPr>
              <a:t>individual. This </a:t>
            </a:r>
            <a:r>
              <a:rPr lang="en-US" sz="2400" dirty="0">
                <a:latin typeface="Alexandria" pitchFamily="2" charset="-78"/>
              </a:rPr>
              <a:t>determination means this use case would not require an intense review as compared with a more potentially harmful AI application</a:t>
            </a:r>
            <a:r>
              <a:rPr lang="en-US" sz="2400" dirty="0" smtClean="0">
                <a:latin typeface="Alexandria" pitchFamily="2" charset="-78"/>
              </a:rPr>
              <a:t>.</a:t>
            </a:r>
            <a:endParaRPr lang="en-GB"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57234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2400" b="1" dirty="0" smtClean="0">
                <a:latin typeface="Alexandria" pitchFamily="2" charset="-78"/>
              </a:rPr>
              <a:t>2.1.2 The </a:t>
            </a:r>
            <a:r>
              <a:rPr lang="en-GB" sz="2400" b="1" dirty="0">
                <a:latin typeface="Alexandria" pitchFamily="2" charset="-78"/>
              </a:rPr>
              <a:t>ongoing relevance of existing internal risk governance and regulatory </a:t>
            </a:r>
            <a:r>
              <a:rPr lang="en-GB" sz="2400" b="1" dirty="0" smtClean="0">
                <a:latin typeface="Alexandria" pitchFamily="2" charset="-78"/>
              </a:rPr>
              <a:t>frameworks</a:t>
            </a:r>
          </a:p>
          <a:p>
            <a:pPr algn="just"/>
            <a:r>
              <a:rPr lang="en-US" sz="2400" dirty="0">
                <a:latin typeface="Alexandria" pitchFamily="2" charset="-78"/>
              </a:rPr>
              <a:t>Another consideration raised in this use case was whether any of the organization’s internal risk governance procedures were </a:t>
            </a:r>
            <a:r>
              <a:rPr lang="en-US" sz="2400" dirty="0" smtClean="0">
                <a:latin typeface="Alexandria" pitchFamily="2" charset="-78"/>
              </a:rPr>
              <a:t>relevant. The </a:t>
            </a:r>
            <a:r>
              <a:rPr lang="en-US" sz="2400" dirty="0">
                <a:latin typeface="Alexandria" pitchFamily="2" charset="-78"/>
              </a:rPr>
              <a:t>organization had an internal governance framework that dictates clients cannot be given information that will grant a client a competitive advantage over another or allow a client to understand how its competitors are faring in the </a:t>
            </a:r>
            <a:r>
              <a:rPr lang="en-US" sz="2400" dirty="0" smtClean="0">
                <a:latin typeface="Alexandria" pitchFamily="2" charset="-78"/>
              </a:rPr>
              <a:t>market. </a:t>
            </a:r>
          </a:p>
          <a:p>
            <a:pPr algn="just"/>
            <a:endParaRPr lang="en-US" sz="2400" dirty="0">
              <a:latin typeface="Alexandria" pitchFamily="2" charset="-78"/>
            </a:endParaRPr>
          </a:p>
          <a:p>
            <a:pPr algn="just"/>
            <a:r>
              <a:rPr lang="en-US" sz="2400" dirty="0" smtClean="0">
                <a:latin typeface="Alexandria" pitchFamily="2" charset="-78"/>
              </a:rPr>
              <a:t>These </a:t>
            </a:r>
            <a:r>
              <a:rPr lang="en-US" sz="2400" dirty="0">
                <a:latin typeface="Alexandria" pitchFamily="2" charset="-78"/>
              </a:rPr>
              <a:t>internal governance considerations led to an analysis of the type, quality and quantity of the datasets being fed into the AI model. This in turn addressed some of the expectations found in the MAS FEAT Principles and the PDPC AI Framework around the Accountability and Ethics principles. </a:t>
            </a:r>
            <a:r>
              <a:rPr lang="en-US" sz="2400" dirty="0" smtClean="0">
                <a:latin typeface="Alexandria" pitchFamily="2" charset="-78"/>
              </a:rPr>
              <a:t> </a:t>
            </a:r>
            <a:r>
              <a:rPr lang="en-US" sz="2400" dirty="0">
                <a:latin typeface="Alexandria" pitchFamily="2" charset="-78"/>
              </a:rPr>
              <a:t>So, this example highlights how internal governance considerations remain relevant in ensuring that AI development aligns with the organization’s ethical values and principles</a:t>
            </a:r>
            <a:r>
              <a:rPr lang="en-US" sz="2400" dirty="0" smtClean="0">
                <a:latin typeface="Alexandria" pitchFamily="2" charset="-78"/>
              </a:rPr>
              <a:t>. </a:t>
            </a:r>
            <a:r>
              <a:rPr lang="en-US" sz="2400" dirty="0">
                <a:latin typeface="Alexandria" pitchFamily="2" charset="-78"/>
              </a:rPr>
              <a:t>Another important consideration is whether any existing regulatory frameworks are relevant in the context of the AI use case</a:t>
            </a:r>
            <a:r>
              <a:rPr lang="en-US" sz="2400" dirty="0" smtClean="0">
                <a:latin typeface="Alexandria" pitchFamily="2" charset="-78"/>
              </a:rPr>
              <a:t>.</a:t>
            </a:r>
            <a:endParaRPr lang="en-GB"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42450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384995"/>
          </a:xfrm>
          <a:prstGeom prst="rect">
            <a:avLst/>
          </a:prstGeom>
          <a:noFill/>
        </p:spPr>
        <p:txBody>
          <a:bodyPr wrap="square" rtlCol="0">
            <a:spAutoFit/>
          </a:bodyPr>
          <a:lstStyle/>
          <a:p>
            <a:r>
              <a:rPr lang="en-US" sz="2800" dirty="0">
                <a:latin typeface="Alexandria" pitchFamily="2" charset="-78"/>
              </a:rPr>
              <a:t>In this case, data protection regulations prescribe a legislative requirement for the issuing banks to obtain the necessary consents from their customers for data processing activities, and before tailored marketing and advertising campaigns can be sent to them.</a:t>
            </a:r>
            <a:endParaRPr lang="en-GB" sz="28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65399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1933214"/>
            <a:ext cx="10467633" cy="4154984"/>
          </a:xfrm>
          <a:prstGeom prst="rect">
            <a:avLst/>
          </a:prstGeom>
          <a:noFill/>
        </p:spPr>
        <p:txBody>
          <a:bodyPr wrap="square" rtlCol="0">
            <a:spAutoFit/>
          </a:bodyPr>
          <a:lstStyle/>
          <a:p>
            <a:pPr algn="just"/>
            <a:r>
              <a:rPr lang="en-GB" sz="2400" b="1" dirty="0">
                <a:latin typeface="Alexandria" pitchFamily="2" charset="-78"/>
              </a:rPr>
              <a:t>2.1.3 Ensuring fairness is achieved in the context of the use </a:t>
            </a:r>
            <a:r>
              <a:rPr lang="en-GB" sz="2400" b="1" dirty="0" smtClean="0">
                <a:latin typeface="Alexandria" pitchFamily="2" charset="-78"/>
              </a:rPr>
              <a:t>case </a:t>
            </a:r>
          </a:p>
          <a:p>
            <a:pPr algn="just"/>
            <a:r>
              <a:rPr lang="en-GB" sz="2400" dirty="0">
                <a:latin typeface="Alexandria" pitchFamily="2" charset="-78"/>
              </a:rPr>
              <a:t>One of the responsible AI principles that was relevant in this use case was fairness. Like other principles, fairness is not only dependent on differences in context, but also in time. In the context of this use case, travel predictions for the issuing bank’s customers may vary from time to time and are subject to seasonality. There is a danger that individuals will be disadvantaged by decisions made in a particular season by the AI solution which is trained on data gathered from another season. To ensure fairness in decision-making, the model should account for seasonality and be refreshed periodically to ensure new trends are captured to keep predictions accurate</a:t>
            </a:r>
            <a:r>
              <a:rPr lang="en-GB" sz="2400" dirty="0" smtClean="0">
                <a:latin typeface="Alexandria" pitchFamily="2" charset="-78"/>
              </a:rPr>
              <a:t>.</a:t>
            </a:r>
          </a:p>
          <a:p>
            <a:pPr algn="just"/>
            <a:r>
              <a:rPr lang="en-GB" sz="2400" dirty="0" smtClean="0">
                <a:latin typeface="Alexandria" pitchFamily="2" charset="-78"/>
              </a:rPr>
              <a:t>Fairness </a:t>
            </a:r>
            <a:r>
              <a:rPr lang="en-GB" sz="2400" dirty="0">
                <a:latin typeface="Alexandria" pitchFamily="2" charset="-78"/>
              </a:rPr>
              <a:t>considerations may also raise a dichotomy between group and individual fairness. In this use case, group fairness would involve sending offers to demographic groups that typically do not receive them. Individual fairness would, however, entail only sending offers to specific customers that the model predicts are likely to travel. Consideration needs to be given before and during deployment of the AI system to assess the appropriate balance</a:t>
            </a:r>
            <a:r>
              <a:rPr lang="en-GB" sz="2400" dirty="0" smtClean="0">
                <a:latin typeface="Alexandria" pitchFamily="2" charset="-78"/>
              </a:rPr>
              <a:t>.</a:t>
            </a:r>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88049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77656"/>
          </a:xfrm>
          <a:prstGeom prst="rect">
            <a:avLst/>
          </a:prstGeom>
          <a:noFill/>
        </p:spPr>
        <p:txBody>
          <a:bodyPr wrap="square" rtlCol="0">
            <a:spAutoFit/>
          </a:bodyPr>
          <a:lstStyle/>
          <a:p>
            <a:pPr algn="just"/>
            <a:r>
              <a:rPr lang="en-GB" sz="2800" b="1" dirty="0">
                <a:latin typeface="Alexandria" pitchFamily="2" charset="-78"/>
              </a:rPr>
              <a:t>2.1.4 </a:t>
            </a:r>
            <a:r>
              <a:rPr lang="en-GB" sz="2800" b="1" dirty="0" smtClean="0">
                <a:latin typeface="Alexandria" pitchFamily="2" charset="-78"/>
              </a:rPr>
              <a:t>The </a:t>
            </a:r>
            <a:r>
              <a:rPr lang="en-GB" sz="2800" b="1" dirty="0">
                <a:latin typeface="Alexandria" pitchFamily="2" charset="-78"/>
              </a:rPr>
              <a:t>collaborative role between financial institutions and technology partners to promote </a:t>
            </a:r>
            <a:r>
              <a:rPr lang="en-GB" sz="2800" b="1" dirty="0" smtClean="0">
                <a:latin typeface="Alexandria" pitchFamily="2" charset="-78"/>
              </a:rPr>
              <a:t>transparency</a:t>
            </a:r>
          </a:p>
          <a:p>
            <a:pPr algn="just"/>
            <a:r>
              <a:rPr lang="en-US" sz="2800" dirty="0" smtClean="0">
                <a:latin typeface="Alexandria" pitchFamily="2" charset="-78"/>
              </a:rPr>
              <a:t>Another </a:t>
            </a:r>
            <a:r>
              <a:rPr lang="en-US" sz="2800" dirty="0">
                <a:latin typeface="Alexandria" pitchFamily="2" charset="-78"/>
              </a:rPr>
              <a:t>responsible AI principle that arose in this use case was transparency – and how the relevant stakeholders could meet their transparency obligations through collaborative efforts. A B2B service would particularly benefit from collaborative efforts with technology partners to promote transparency. As a B2B service, the organization has developed and applied an AI system that makes decisions affecting end consumers, but will not itself have access to, or interface with, the end </a:t>
            </a:r>
            <a:r>
              <a:rPr lang="en-US" sz="2800" dirty="0" smtClean="0">
                <a:latin typeface="Alexandria" pitchFamily="2" charset="-78"/>
              </a:rPr>
              <a:t>consumer. </a:t>
            </a:r>
            <a:endParaRPr lang="en-GB" sz="28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8106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608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39382"/>
            <a:ext cx="10467633" cy="2677656"/>
          </a:xfrm>
          <a:prstGeom prst="rect">
            <a:avLst/>
          </a:prstGeom>
          <a:noFill/>
        </p:spPr>
        <p:txBody>
          <a:bodyPr wrap="square" rtlCol="0">
            <a:spAutoFit/>
          </a:bodyPr>
          <a:lstStyle/>
          <a:p>
            <a:pPr algn="just"/>
            <a:r>
              <a:rPr lang="en-US" sz="2400" dirty="0" smtClean="0">
                <a:latin typeface="Alexandria" pitchFamily="2" charset="-78"/>
              </a:rPr>
              <a:t>It </a:t>
            </a:r>
            <a:r>
              <a:rPr lang="en-US" sz="2400" dirty="0">
                <a:latin typeface="Alexandria" pitchFamily="2" charset="-78"/>
              </a:rPr>
              <a:t>was determined the best approach would be for the AI developer to provide technical information – such as model predictors and fully documented model inputs and </a:t>
            </a:r>
            <a:r>
              <a:rPr lang="en-US" sz="2400" dirty="0" smtClean="0">
                <a:latin typeface="Alexandria" pitchFamily="2" charset="-78"/>
              </a:rPr>
              <a:t>outputs.</a:t>
            </a:r>
            <a:r>
              <a:rPr lang="en-US" sz="2400" dirty="0">
                <a:latin typeface="Alexandria" pitchFamily="2" charset="-78"/>
              </a:rPr>
              <a:t> </a:t>
            </a:r>
            <a:r>
              <a:rPr lang="en-US" sz="2400" dirty="0" smtClean="0">
                <a:latin typeface="Alexandria" pitchFamily="2" charset="-78"/>
              </a:rPr>
              <a:t>This </a:t>
            </a:r>
            <a:r>
              <a:rPr lang="en-US" sz="2400" dirty="0">
                <a:latin typeface="Alexandria" pitchFamily="2" charset="-78"/>
              </a:rPr>
              <a:t>allows the AI </a:t>
            </a:r>
            <a:r>
              <a:rPr lang="en-US" sz="2400" dirty="0" err="1">
                <a:latin typeface="Alexandria" pitchFamily="2" charset="-78"/>
              </a:rPr>
              <a:t>deployer</a:t>
            </a:r>
            <a:r>
              <a:rPr lang="en-US" sz="2400" dirty="0">
                <a:latin typeface="Alexandria" pitchFamily="2" charset="-78"/>
              </a:rPr>
              <a:t> to then educate end users on how decisions are made using </a:t>
            </a:r>
            <a:r>
              <a:rPr lang="en-US" sz="2400" dirty="0" smtClean="0">
                <a:latin typeface="Alexandria" pitchFamily="2" charset="-78"/>
              </a:rPr>
              <a:t>AI.</a:t>
            </a:r>
            <a:r>
              <a:rPr lang="en-US" sz="2400" dirty="0">
                <a:latin typeface="Alexandria" pitchFamily="2" charset="-78"/>
              </a:rPr>
              <a:t> </a:t>
            </a:r>
            <a:r>
              <a:rPr lang="en-US" sz="2400" dirty="0" smtClean="0">
                <a:latin typeface="Alexandria" pitchFamily="2" charset="-78"/>
              </a:rPr>
              <a:t>The </a:t>
            </a:r>
            <a:r>
              <a:rPr lang="en-US" sz="2400" dirty="0">
                <a:latin typeface="Alexandria" pitchFamily="2" charset="-78"/>
              </a:rPr>
              <a:t>AI </a:t>
            </a:r>
            <a:r>
              <a:rPr lang="en-US" sz="2400" dirty="0" err="1">
                <a:latin typeface="Alexandria" pitchFamily="2" charset="-78"/>
              </a:rPr>
              <a:t>deployers</a:t>
            </a:r>
            <a:r>
              <a:rPr lang="en-US" sz="2400" dirty="0">
                <a:latin typeface="Alexandria" pitchFamily="2" charset="-78"/>
              </a:rPr>
              <a:t> are also empowered to check model quality and provide feedback on model performance to the organization for the purposes of improving and refreshing the </a:t>
            </a:r>
            <a:r>
              <a:rPr lang="en-US" sz="2400" dirty="0" smtClean="0">
                <a:latin typeface="Alexandria" pitchFamily="2" charset="-78"/>
              </a:rPr>
              <a:t>model.</a:t>
            </a:r>
            <a:r>
              <a:rPr lang="en-US" sz="2400" dirty="0">
                <a:latin typeface="Alexandria" pitchFamily="2" charset="-78"/>
              </a:rPr>
              <a:t> </a:t>
            </a:r>
            <a:r>
              <a:rPr lang="en-US" sz="2400" dirty="0" smtClean="0">
                <a:latin typeface="Alexandria" pitchFamily="2" charset="-78"/>
              </a:rPr>
              <a:t> In </a:t>
            </a:r>
            <a:r>
              <a:rPr lang="en-US" sz="2400" dirty="0">
                <a:latin typeface="Alexandria" pitchFamily="2" charset="-78"/>
              </a:rPr>
              <a:t>addition to this technical information, the AI developer could make available non-technical documentation to explain how the system works, so that the AI </a:t>
            </a:r>
            <a:r>
              <a:rPr lang="en-US" sz="2400" dirty="0" err="1">
                <a:latin typeface="Alexandria" pitchFamily="2" charset="-78"/>
              </a:rPr>
              <a:t>deployers</a:t>
            </a:r>
            <a:r>
              <a:rPr lang="en-US" sz="2400" dirty="0">
                <a:latin typeface="Alexandria" pitchFamily="2" charset="-78"/>
              </a:rPr>
              <a:t> could use this in explaining the functioning of the AI system to consumers in plain and understandable </a:t>
            </a:r>
            <a:r>
              <a:rPr lang="en-US" sz="2400" dirty="0" smtClean="0">
                <a:latin typeface="Alexandria" pitchFamily="2" charset="-78"/>
              </a:rPr>
              <a:t>terms.</a:t>
            </a:r>
            <a:r>
              <a:rPr lang="en-US" sz="2400" dirty="0">
                <a:latin typeface="Alexandria" pitchFamily="2" charset="-78"/>
              </a:rPr>
              <a:t> </a:t>
            </a:r>
            <a:r>
              <a:rPr lang="en-US" sz="2400" dirty="0" smtClean="0">
                <a:latin typeface="Alexandria" pitchFamily="2" charset="-78"/>
              </a:rPr>
              <a:t>Collaborative </a:t>
            </a:r>
            <a:r>
              <a:rPr lang="en-US" sz="2400" dirty="0">
                <a:latin typeface="Alexandria" pitchFamily="2" charset="-78"/>
              </a:rPr>
              <a:t>efforts between AI developers and </a:t>
            </a:r>
            <a:r>
              <a:rPr lang="en-US" sz="2400" dirty="0" err="1">
                <a:latin typeface="Alexandria" pitchFamily="2" charset="-78"/>
              </a:rPr>
              <a:t>deployers</a:t>
            </a:r>
            <a:r>
              <a:rPr lang="en-US" sz="2400" dirty="0">
                <a:latin typeface="Alexandria" pitchFamily="2" charset="-78"/>
              </a:rPr>
              <a:t> are therefore crucial to ensure each stakeholder fulfils their transparency </a:t>
            </a:r>
            <a:r>
              <a:rPr lang="en-US" sz="2400" dirty="0" smtClean="0">
                <a:latin typeface="Alexandria" pitchFamily="2" charset="-78"/>
              </a:rPr>
              <a:t>obligations</a:t>
            </a:r>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6093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108543"/>
          </a:xfrm>
          <a:prstGeom prst="rect">
            <a:avLst/>
          </a:prstGeom>
          <a:noFill/>
        </p:spPr>
        <p:txBody>
          <a:bodyPr wrap="square" rtlCol="0">
            <a:spAutoFit/>
          </a:bodyPr>
          <a:lstStyle/>
          <a:p>
            <a:pPr algn="just"/>
            <a:r>
              <a:rPr lang="en-GB" sz="2800" b="1" dirty="0">
                <a:latin typeface="Alexandria" pitchFamily="2" charset="-78"/>
              </a:rPr>
              <a:t>2.2 </a:t>
            </a:r>
            <a:r>
              <a:rPr lang="en-GB" sz="2800" b="1" dirty="0" smtClean="0">
                <a:latin typeface="Alexandria" pitchFamily="2" charset="-78"/>
              </a:rPr>
              <a:t>Use </a:t>
            </a:r>
            <a:r>
              <a:rPr lang="en-GB" sz="2800" b="1" dirty="0">
                <a:latin typeface="Alexandria" pitchFamily="2" charset="-78"/>
              </a:rPr>
              <a:t>Case 2: Using AI to Automate Verification of Wet Ink </a:t>
            </a:r>
            <a:r>
              <a:rPr lang="en-GB" sz="2800" b="1" dirty="0" smtClean="0">
                <a:latin typeface="Alexandria" pitchFamily="2" charset="-78"/>
              </a:rPr>
              <a:t>Signatures</a:t>
            </a:r>
          </a:p>
          <a:p>
            <a:pPr algn="just"/>
            <a:r>
              <a:rPr lang="en-US" sz="2800" dirty="0">
                <a:latin typeface="Alexandria" pitchFamily="2" charset="-78"/>
              </a:rPr>
              <a:t>The second use case involved the use of AI to automate the verification of wet ink </a:t>
            </a:r>
            <a:r>
              <a:rPr lang="en-US" sz="2800" dirty="0" smtClean="0">
                <a:latin typeface="Alexandria" pitchFamily="2" charset="-78"/>
              </a:rPr>
              <a:t>signatures.</a:t>
            </a:r>
            <a:r>
              <a:rPr lang="en-US" sz="2800" dirty="0">
                <a:latin typeface="Alexandria" pitchFamily="2" charset="-78"/>
              </a:rPr>
              <a:t> </a:t>
            </a:r>
            <a:r>
              <a:rPr lang="en-US" sz="2800" dirty="0" smtClean="0">
                <a:latin typeface="Alexandria" pitchFamily="2" charset="-78"/>
              </a:rPr>
              <a:t>In </a:t>
            </a:r>
            <a:r>
              <a:rPr lang="en-US" sz="2800" dirty="0">
                <a:latin typeface="Alexandria" pitchFamily="2" charset="-78"/>
              </a:rPr>
              <a:t>this use case, an organization has developed an AI solution that aims to enhance an existing manual operational process – the verification of authenticity of wet ink </a:t>
            </a:r>
            <a:r>
              <a:rPr lang="en-US" sz="2800" dirty="0" smtClean="0">
                <a:latin typeface="Alexandria" pitchFamily="2" charset="-78"/>
              </a:rPr>
              <a:t>signatures.</a:t>
            </a:r>
            <a:r>
              <a:rPr lang="en-US" sz="2800" dirty="0">
                <a:latin typeface="Alexandria" pitchFamily="2" charset="-78"/>
              </a:rPr>
              <a:t> </a:t>
            </a:r>
            <a:r>
              <a:rPr lang="en-US" sz="2800" dirty="0" smtClean="0">
                <a:latin typeface="Alexandria" pitchFamily="2" charset="-78"/>
              </a:rPr>
              <a:t>Key </a:t>
            </a:r>
            <a:r>
              <a:rPr lang="en-US" sz="2800" dirty="0">
                <a:latin typeface="Alexandria" pitchFamily="2" charset="-78"/>
              </a:rPr>
              <a:t>issues that surfaced, and that are discussed below, were the materiality of the use case, the importance of context in evaluating regulatory expectations, the applicability of certain principles in the responsible AI guidance, and what requirements would be needed to promote fairness and transparency upon deployment of the AI system</a:t>
            </a:r>
            <a:r>
              <a:rPr lang="en-US" sz="2800" dirty="0" smtClean="0">
                <a:latin typeface="Alexandria" pitchFamily="2" charset="-78"/>
              </a:rPr>
              <a:t>. </a:t>
            </a:r>
            <a:endParaRPr lang="en-GB" sz="28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96877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108543"/>
          </a:xfrm>
          <a:prstGeom prst="rect">
            <a:avLst/>
          </a:prstGeom>
          <a:noFill/>
        </p:spPr>
        <p:txBody>
          <a:bodyPr wrap="square" rtlCol="0">
            <a:spAutoFit/>
          </a:bodyPr>
          <a:lstStyle/>
          <a:p>
            <a:pPr algn="just"/>
            <a:r>
              <a:rPr lang="en-GB" sz="2800" b="1" dirty="0">
                <a:latin typeface="Alexandria" pitchFamily="2" charset="-78"/>
              </a:rPr>
              <a:t>2.2.1 </a:t>
            </a:r>
            <a:r>
              <a:rPr lang="en-GB" sz="2800" b="1" dirty="0" smtClean="0">
                <a:latin typeface="Alexandria" pitchFamily="2" charset="-78"/>
              </a:rPr>
              <a:t>Assessing </a:t>
            </a:r>
            <a:r>
              <a:rPr lang="en-GB" sz="2800" b="1" dirty="0">
                <a:latin typeface="Alexandria" pitchFamily="2" charset="-78"/>
              </a:rPr>
              <a:t>the materiality of the use </a:t>
            </a:r>
            <a:r>
              <a:rPr lang="en-GB" sz="2800" b="1" dirty="0" smtClean="0">
                <a:latin typeface="Alexandria" pitchFamily="2" charset="-78"/>
              </a:rPr>
              <a:t>case</a:t>
            </a:r>
          </a:p>
          <a:p>
            <a:pPr algn="just"/>
            <a:r>
              <a:rPr lang="en-GB" sz="2800" dirty="0">
                <a:latin typeface="Alexandria" pitchFamily="2" charset="-78"/>
              </a:rPr>
              <a:t>A materiality assessment of the use case was first conducted to determine the proportionate application of responsible AI principles. The probability and severity of harm to an individual because of the use of AI was determined to be on the lower end of the spectrum. The AI system was being used to support or replace an operational decision as to whether a client instruction should be processed or escalated to a human for review, and so the risk of harm to the individuals concerned seemed to be minimal.</a:t>
            </a:r>
          </a:p>
          <a:p>
            <a:pPr algn="just"/>
            <a:endParaRPr lang="en-GB" sz="28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09046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GB" sz="2400" b="1" dirty="0">
                <a:latin typeface="Alexandria" pitchFamily="2" charset="-78"/>
              </a:rPr>
              <a:t>2.2.2 </a:t>
            </a:r>
            <a:r>
              <a:rPr lang="en-GB" sz="2400" b="1" dirty="0" smtClean="0">
                <a:latin typeface="Alexandria" pitchFamily="2" charset="-78"/>
              </a:rPr>
              <a:t>The </a:t>
            </a:r>
            <a:r>
              <a:rPr lang="en-GB" sz="2400" b="1" dirty="0">
                <a:latin typeface="Alexandria" pitchFamily="2" charset="-78"/>
              </a:rPr>
              <a:t>importance of context in determining which principles are </a:t>
            </a:r>
            <a:r>
              <a:rPr lang="en-GB" sz="2400" b="1" dirty="0" smtClean="0">
                <a:latin typeface="Alexandria" pitchFamily="2" charset="-78"/>
              </a:rPr>
              <a:t>relevant</a:t>
            </a:r>
          </a:p>
          <a:p>
            <a:pPr algn="just"/>
            <a:r>
              <a:rPr lang="en-US" sz="2400" dirty="0">
                <a:latin typeface="Alexandria" pitchFamily="2" charset="-78"/>
              </a:rPr>
              <a:t>In this use case, there were certain measures that the </a:t>
            </a:r>
            <a:r>
              <a:rPr lang="en-US" sz="2400" b="1" u="sng" dirty="0">
                <a:latin typeface="Alexandria" pitchFamily="2" charset="-78"/>
              </a:rPr>
              <a:t>MAS FEAT Principles </a:t>
            </a:r>
            <a:r>
              <a:rPr lang="en-US" sz="2400" dirty="0">
                <a:latin typeface="Alexandria" pitchFamily="2" charset="-78"/>
              </a:rPr>
              <a:t>and the </a:t>
            </a:r>
            <a:r>
              <a:rPr lang="en-US" sz="2400" b="1" u="sng" dirty="0">
                <a:latin typeface="Alexandria" pitchFamily="2" charset="-78"/>
              </a:rPr>
              <a:t>PDPC AI </a:t>
            </a:r>
            <a:r>
              <a:rPr lang="en-US" sz="2400" dirty="0">
                <a:latin typeface="Alexandria" pitchFamily="2" charset="-78"/>
              </a:rPr>
              <a:t>Framework guidelines suggested organizations should implement which did not seem relevant in the context of this particular use </a:t>
            </a:r>
            <a:r>
              <a:rPr lang="en-US" sz="2400" dirty="0" smtClean="0">
                <a:latin typeface="Alexandria" pitchFamily="2" charset="-78"/>
              </a:rPr>
              <a:t>case. For </a:t>
            </a:r>
            <a:r>
              <a:rPr lang="en-US" sz="2400" dirty="0">
                <a:latin typeface="Alexandria" pitchFamily="2" charset="-78"/>
              </a:rPr>
              <a:t>instance, the principle to provide consumers with an explanation on what data is used to make </a:t>
            </a:r>
            <a:r>
              <a:rPr lang="en-US" sz="2400" b="1" u="sng" dirty="0">
                <a:latin typeface="Alexandria" pitchFamily="2" charset="-78"/>
              </a:rPr>
              <a:t>artificial intelligence driven agent (AIDA) </a:t>
            </a:r>
            <a:r>
              <a:rPr lang="en-US" sz="2400" dirty="0">
                <a:latin typeface="Alexandria" pitchFamily="2" charset="-78"/>
              </a:rPr>
              <a:t>decisions about the consumers is not relevant in this use case given that the only input data is their wet ink </a:t>
            </a:r>
            <a:r>
              <a:rPr lang="en-US" sz="2400" dirty="0" smtClean="0">
                <a:latin typeface="Alexandria" pitchFamily="2" charset="-78"/>
              </a:rPr>
              <a:t>signatures.</a:t>
            </a:r>
            <a:r>
              <a:rPr lang="en-US" sz="2400" dirty="0">
                <a:latin typeface="Alexandria" pitchFamily="2" charset="-78"/>
              </a:rPr>
              <a:t> </a:t>
            </a:r>
            <a:r>
              <a:rPr lang="en-US" sz="2400" dirty="0" smtClean="0">
                <a:latin typeface="Alexandria" pitchFamily="2" charset="-78"/>
              </a:rPr>
              <a:t>Similarly</a:t>
            </a:r>
            <a:r>
              <a:rPr lang="en-US" sz="2400" dirty="0">
                <a:latin typeface="Alexandria" pitchFamily="2" charset="-78"/>
              </a:rPr>
              <a:t>, the principles concerning the use of personal attributes of data subjects in ways that may generate bias were not relevant as there were no personal attributes being used for this particular AI application, beyond the wet ink signature </a:t>
            </a:r>
            <a:r>
              <a:rPr lang="en-US" sz="2400" dirty="0" smtClean="0">
                <a:latin typeface="Alexandria" pitchFamily="2" charset="-78"/>
              </a:rPr>
              <a:t>itself. This </a:t>
            </a:r>
            <a:r>
              <a:rPr lang="en-US" sz="2400" dirty="0">
                <a:latin typeface="Alexandria" pitchFamily="2" charset="-78"/>
              </a:rPr>
              <a:t>underlines the importance of context in determining which principles are relevant in a specific use case.</a:t>
            </a:r>
            <a:endParaRPr lang="en-GB"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62894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46988"/>
          </a:xfrm>
          <a:prstGeom prst="rect">
            <a:avLst/>
          </a:prstGeom>
          <a:noFill/>
        </p:spPr>
        <p:txBody>
          <a:bodyPr wrap="square" rtlCol="0">
            <a:spAutoFit/>
          </a:bodyPr>
          <a:lstStyle/>
          <a:p>
            <a:r>
              <a:rPr lang="en-GB" sz="2400" b="1" dirty="0">
                <a:latin typeface="Alexandria" pitchFamily="2" charset="-78"/>
              </a:rPr>
              <a:t>2.2.3 </a:t>
            </a:r>
            <a:r>
              <a:rPr lang="en-GB" sz="2400" b="1" dirty="0" smtClean="0">
                <a:latin typeface="Alexandria" pitchFamily="2" charset="-78"/>
              </a:rPr>
              <a:t>The </a:t>
            </a:r>
            <a:r>
              <a:rPr lang="en-GB" sz="2400" b="1" dirty="0">
                <a:latin typeface="Alexandria" pitchFamily="2" charset="-78"/>
              </a:rPr>
              <a:t>balancing act between promoting transparency and ensuring the security of AI </a:t>
            </a:r>
            <a:r>
              <a:rPr lang="en-GB" sz="2400" b="1" dirty="0" smtClean="0">
                <a:latin typeface="Alexandria" pitchFamily="2" charset="-78"/>
              </a:rPr>
              <a:t>systems</a:t>
            </a:r>
          </a:p>
          <a:p>
            <a:pPr algn="just"/>
            <a:r>
              <a:rPr lang="en-US" sz="2400" dirty="0">
                <a:latin typeface="Alexandria" pitchFamily="2" charset="-78"/>
              </a:rPr>
              <a:t>One of the responsible AI principles that was relevant in this use case was the transparency </a:t>
            </a:r>
            <a:r>
              <a:rPr lang="en-US" sz="2400" dirty="0" smtClean="0">
                <a:latin typeface="Alexandria" pitchFamily="2" charset="-78"/>
              </a:rPr>
              <a:t>principle. The </a:t>
            </a:r>
            <a:r>
              <a:rPr lang="en-US" sz="2400" dirty="0">
                <a:latin typeface="Alexandria" pitchFamily="2" charset="-78"/>
              </a:rPr>
              <a:t>broad objective of the transparency principle is to increase public confidence and trust in the use of </a:t>
            </a:r>
            <a:r>
              <a:rPr lang="en-US" sz="2400" dirty="0" smtClean="0">
                <a:latin typeface="Alexandria" pitchFamily="2" charset="-78"/>
              </a:rPr>
              <a:t>AI. To </a:t>
            </a:r>
            <a:r>
              <a:rPr lang="en-US" sz="2400" dirty="0">
                <a:latin typeface="Alexandria" pitchFamily="2" charset="-78"/>
              </a:rPr>
              <a:t>enact this, the organization would need to ensure frontline staff are equipped to explain the use of AI to customers in a simple yet adequate </a:t>
            </a:r>
            <a:r>
              <a:rPr lang="en-US" sz="2400" dirty="0" smtClean="0">
                <a:latin typeface="Alexandria" pitchFamily="2" charset="-78"/>
              </a:rPr>
              <a:t>manner.</a:t>
            </a:r>
            <a:r>
              <a:rPr lang="en-US" sz="2400" dirty="0">
                <a:latin typeface="Alexandria" pitchFamily="2" charset="-78"/>
              </a:rPr>
              <a:t> </a:t>
            </a:r>
            <a:r>
              <a:rPr lang="en-US" sz="2400" dirty="0" smtClean="0">
                <a:latin typeface="Alexandria" pitchFamily="2" charset="-78"/>
              </a:rPr>
              <a:t>An </a:t>
            </a:r>
            <a:r>
              <a:rPr lang="en-US" sz="2400" dirty="0">
                <a:latin typeface="Alexandria" pitchFamily="2" charset="-78"/>
              </a:rPr>
              <a:t>important area of discussion was the level of detail that needed to be provided to customers to prevent any ‘gaming of the system’ from information </a:t>
            </a:r>
            <a:r>
              <a:rPr lang="en-US" sz="2400" dirty="0" smtClean="0">
                <a:latin typeface="Alexandria" pitchFamily="2" charset="-78"/>
              </a:rPr>
              <a:t>disclosure.</a:t>
            </a:r>
            <a:r>
              <a:rPr lang="en-US" sz="2400" dirty="0">
                <a:latin typeface="Alexandria" pitchFamily="2" charset="-78"/>
              </a:rPr>
              <a:t> </a:t>
            </a:r>
            <a:r>
              <a:rPr lang="en-US" sz="2400" dirty="0" smtClean="0">
                <a:latin typeface="Alexandria" pitchFamily="2" charset="-78"/>
              </a:rPr>
              <a:t>Again</a:t>
            </a:r>
            <a:r>
              <a:rPr lang="en-US" sz="2400" dirty="0">
                <a:latin typeface="Alexandria" pitchFamily="2" charset="-78"/>
              </a:rPr>
              <a:t>, the context of this use case was relevant and meant that while some features of the transparency principle was applicable (as discussed above), other aspects were </a:t>
            </a:r>
            <a:r>
              <a:rPr lang="en-US" sz="2400" dirty="0" smtClean="0">
                <a:latin typeface="Alexandria" pitchFamily="2" charset="-78"/>
              </a:rPr>
              <a:t>not. For </a:t>
            </a:r>
            <a:r>
              <a:rPr lang="en-US" sz="2400" dirty="0">
                <a:latin typeface="Alexandria" pitchFamily="2" charset="-78"/>
              </a:rPr>
              <a:t>example, the use case did not warrant a substantial application of the accountability measures that are set out in the regulator guidance, such as the need for alternative channels for redress</a:t>
            </a:r>
            <a:r>
              <a:rPr lang="en-US" sz="2400" dirty="0" smtClean="0">
                <a:latin typeface="Alexandria" pitchFamily="2" charset="-78"/>
              </a:rPr>
              <a:t>.</a:t>
            </a:r>
            <a:endParaRPr lang="en-US"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0866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523220"/>
          </a:xfrm>
          <a:prstGeom prst="rect">
            <a:avLst/>
          </a:prstGeom>
          <a:noFill/>
        </p:spPr>
        <p:txBody>
          <a:bodyPr wrap="square" rtlCol="0">
            <a:spAutoFit/>
          </a:bodyPr>
          <a:lstStyle/>
          <a:p>
            <a:pPr lvl="0"/>
            <a:r>
              <a:rPr lang="en-GB" sz="2800" b="1" dirty="0">
                <a:latin typeface="Alexandria" pitchFamily="2" charset="-78"/>
              </a:rPr>
              <a:t>Ch. 4- Responsible AI: </a:t>
            </a:r>
            <a:r>
              <a:rPr lang="en-US" sz="2800" b="1" dirty="0">
                <a:latin typeface="Alexandria" pitchFamily="2" charset="-78"/>
              </a:rPr>
              <a:t>An opportunity to test regulatory principles</a:t>
            </a:r>
            <a:endParaRPr lang="en-US" sz="28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2400" b="1" dirty="0">
                <a:latin typeface="Alexandria" pitchFamily="2" charset="-78"/>
              </a:rPr>
              <a:t>2.2.4 Guardrails in place to promote fairness in the AI </a:t>
            </a:r>
            <a:r>
              <a:rPr lang="en-GB" sz="2400" b="1" dirty="0" smtClean="0">
                <a:latin typeface="Alexandria" pitchFamily="2" charset="-78"/>
              </a:rPr>
              <a:t>system</a:t>
            </a:r>
          </a:p>
          <a:p>
            <a:pPr algn="just"/>
            <a:r>
              <a:rPr lang="en-GB" sz="2400" dirty="0">
                <a:latin typeface="Alexandria" pitchFamily="2" charset="-78"/>
              </a:rPr>
              <a:t>Fairness was also found to be relevant in this use case. The AI application was found to enhance fairness in itself – as using AI instead of a manual, human-driven process to compare signatures reduced some of the disadvantages experienced by aging or disabled customers. This is because the AI system is designed to detect changes in signature patterns over time, and prompt customers when the time has come for a specimen signature on the system to be updated.</a:t>
            </a:r>
          </a:p>
          <a:p>
            <a:pPr algn="just"/>
            <a:endParaRPr lang="en-GB" sz="2400" dirty="0">
              <a:latin typeface="Alexandria" pitchFamily="2" charset="-78"/>
            </a:endParaRPr>
          </a:p>
          <a:p>
            <a:pPr algn="just"/>
            <a:r>
              <a:rPr lang="en-GB" sz="2400" dirty="0" smtClean="0">
                <a:latin typeface="Alexandria" pitchFamily="2" charset="-78"/>
              </a:rPr>
              <a:t>Nonetheless</a:t>
            </a:r>
            <a:r>
              <a:rPr lang="en-GB" sz="2400" dirty="0">
                <a:latin typeface="Alexandria" pitchFamily="2" charset="-78"/>
              </a:rPr>
              <a:t>, it was important to consider if any other guardrails were needed to ensure the AI application was fair. It was decided a human-in-the loop approach would be useful for this purpose. This would involve the incorporation of a differential tolerance (i.e., how closely matched the signatures are) so matches that fail below this threshold are escalated appropriately.</a:t>
            </a:r>
          </a:p>
          <a:p>
            <a:pPr algn="just"/>
            <a:r>
              <a:rPr lang="en-GB" sz="2400" b="1" dirty="0" smtClean="0">
                <a:latin typeface="Alexandria" pitchFamily="2" charset="-78"/>
              </a:rPr>
              <a:t> </a:t>
            </a:r>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332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r>
              <a:rPr lang="en-GB" sz="2400" b="1" dirty="0">
                <a:latin typeface="Alexandria" pitchFamily="2" charset="-78"/>
              </a:rPr>
              <a:t>2.3 </a:t>
            </a:r>
            <a:r>
              <a:rPr lang="en-GB" sz="2400" b="1" dirty="0" smtClean="0">
                <a:latin typeface="Alexandria" pitchFamily="2" charset="-78"/>
              </a:rPr>
              <a:t>Use </a:t>
            </a:r>
            <a:r>
              <a:rPr lang="en-GB" sz="2400" b="1" dirty="0">
                <a:latin typeface="Alexandria" pitchFamily="2" charset="-78"/>
              </a:rPr>
              <a:t>Case 3: Using AI for Regulatory Compliance Relating to Know Your Customer (KYC) </a:t>
            </a:r>
            <a:r>
              <a:rPr lang="en-GB" sz="2400" b="1" dirty="0" smtClean="0">
                <a:latin typeface="Alexandria" pitchFamily="2" charset="-78"/>
              </a:rPr>
              <a:t>Checks</a:t>
            </a:r>
          </a:p>
          <a:p>
            <a:r>
              <a:rPr lang="en-GB" sz="2400" dirty="0">
                <a:latin typeface="Alexandria" pitchFamily="2" charset="-78"/>
              </a:rPr>
              <a:t>The third use case involved using AI in </a:t>
            </a:r>
            <a:r>
              <a:rPr lang="en-GB" sz="2400" b="1" u="sng" dirty="0">
                <a:latin typeface="Alexandria" pitchFamily="2" charset="-78"/>
              </a:rPr>
              <a:t>know your customer (KYC) </a:t>
            </a:r>
            <a:r>
              <a:rPr lang="en-GB" sz="2400" dirty="0">
                <a:latin typeface="Alexandria" pitchFamily="2" charset="-78"/>
              </a:rPr>
              <a:t>checks to promote regulatory compliance. To build a trusted KYC process, financial institutions (FIs) need to capture quality and complete customer data in the shortest possible time. The AI KYC model in this use case involved both internally and externally sourced datasets to form and train the models</a:t>
            </a:r>
            <a:r>
              <a:rPr lang="en-GB" sz="2400" dirty="0" smtClean="0">
                <a:latin typeface="Alexandria" pitchFamily="2" charset="-78"/>
              </a:rPr>
              <a:t>.</a:t>
            </a:r>
          </a:p>
          <a:p>
            <a:endParaRPr lang="en-GB" sz="2400" dirty="0">
              <a:latin typeface="Alexandria" pitchFamily="2" charset="-78"/>
            </a:endParaRPr>
          </a:p>
          <a:p>
            <a:r>
              <a:rPr lang="en-GB" sz="2400" dirty="0">
                <a:latin typeface="Alexandria" pitchFamily="2" charset="-78"/>
              </a:rPr>
              <a:t>Key considerations that arose, and that are discussed in detail below, include the materiality of the use case, the relevance of existing regulatory guidance or frameworks to an AI context, the partial relevance of principles found in the responsible AI guidance, and the guardrails needed to promote fairness and transparency in this AI system.</a:t>
            </a:r>
          </a:p>
          <a:p>
            <a:r>
              <a:rPr lang="en-GB" sz="2400" dirty="0">
                <a:latin typeface="Alexandria" pitchFamily="2" charset="-78"/>
              </a:rPr>
              <a:t> </a:t>
            </a:r>
          </a:p>
          <a:p>
            <a:endParaRPr lang="en-GB"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1085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2400" b="1" dirty="0">
                <a:latin typeface="Alexandria" pitchFamily="2" charset="-78"/>
              </a:rPr>
              <a:t>2.3.1 </a:t>
            </a:r>
            <a:r>
              <a:rPr lang="en-GB" sz="2400" b="1" dirty="0" smtClean="0">
                <a:latin typeface="Alexandria" pitchFamily="2" charset="-78"/>
              </a:rPr>
              <a:t>Assessing </a:t>
            </a:r>
            <a:r>
              <a:rPr lang="en-GB" sz="2400" b="1" dirty="0">
                <a:latin typeface="Alexandria" pitchFamily="2" charset="-78"/>
              </a:rPr>
              <a:t>the materiality of the use </a:t>
            </a:r>
            <a:r>
              <a:rPr lang="en-GB" sz="2400" b="1" dirty="0" smtClean="0">
                <a:latin typeface="Alexandria" pitchFamily="2" charset="-78"/>
              </a:rPr>
              <a:t>case</a:t>
            </a:r>
          </a:p>
          <a:p>
            <a:pPr algn="just"/>
            <a:r>
              <a:rPr lang="en-US" sz="2400" dirty="0">
                <a:latin typeface="Alexandria" pitchFamily="2" charset="-78"/>
              </a:rPr>
              <a:t>A key consideration was the materiality of the use case, and how that would dictate the proportionate application of responsible AI </a:t>
            </a:r>
            <a:r>
              <a:rPr lang="en-US" sz="2400" dirty="0" smtClean="0">
                <a:latin typeface="Alexandria" pitchFamily="2" charset="-78"/>
              </a:rPr>
              <a:t>principles. It </a:t>
            </a:r>
            <a:r>
              <a:rPr lang="en-US" sz="2400" dirty="0">
                <a:latin typeface="Alexandria" pitchFamily="2" charset="-78"/>
              </a:rPr>
              <a:t>was determined that the materiality of the decisions made about data subjects in this case was </a:t>
            </a:r>
            <a:r>
              <a:rPr lang="en-US" sz="2400" dirty="0" smtClean="0">
                <a:latin typeface="Alexandria" pitchFamily="2" charset="-78"/>
              </a:rPr>
              <a:t>high. This </a:t>
            </a:r>
            <a:r>
              <a:rPr lang="en-US" sz="2400" dirty="0">
                <a:latin typeface="Alexandria" pitchFamily="2" charset="-78"/>
              </a:rPr>
              <a:t>was because the AI model is determinative of whether financial products/services are offered to the data subject (i.e., whether a loan or line of credit is approved</a:t>
            </a:r>
            <a:r>
              <a:rPr lang="en-US" sz="2400" dirty="0" smtClean="0">
                <a:latin typeface="Alexandria" pitchFamily="2" charset="-78"/>
              </a:rPr>
              <a:t>).</a:t>
            </a:r>
            <a:r>
              <a:rPr lang="en-US" sz="2400" dirty="0">
                <a:latin typeface="Alexandria" pitchFamily="2" charset="-78"/>
              </a:rPr>
              <a:t> </a:t>
            </a:r>
            <a:endParaRPr lang="en-US" sz="2400" dirty="0" smtClean="0">
              <a:latin typeface="Alexandria" pitchFamily="2" charset="-78"/>
            </a:endParaRPr>
          </a:p>
          <a:p>
            <a:pPr algn="just"/>
            <a:endParaRPr lang="en-US" sz="2400" dirty="0">
              <a:latin typeface="Alexandria" pitchFamily="2" charset="-78"/>
            </a:endParaRPr>
          </a:p>
          <a:p>
            <a:pPr algn="just"/>
            <a:r>
              <a:rPr lang="en-US" sz="2400" dirty="0" smtClean="0">
                <a:latin typeface="Alexandria" pitchFamily="2" charset="-78"/>
              </a:rPr>
              <a:t>The </a:t>
            </a:r>
            <a:r>
              <a:rPr lang="en-US" sz="2400" dirty="0">
                <a:latin typeface="Alexandria" pitchFamily="2" charset="-78"/>
              </a:rPr>
              <a:t>source of input data is also a relevant factor in determining </a:t>
            </a:r>
            <a:r>
              <a:rPr lang="en-US" sz="2400" dirty="0" smtClean="0">
                <a:latin typeface="Alexandria" pitchFamily="2" charset="-78"/>
              </a:rPr>
              <a:t>materiality. A </a:t>
            </a:r>
            <a:r>
              <a:rPr lang="en-US" sz="2400" dirty="0">
                <a:latin typeface="Alexandria" pitchFamily="2" charset="-78"/>
              </a:rPr>
              <a:t>tension was raised between two considerations: on the one hand, organizations needed as complete a dataset as possible to produce accurate results; while on the other hand, using more datasets from third parties can increase the risks of poor dataset quality, the potential for false positives, and unintended bias in the results</a:t>
            </a:r>
            <a:r>
              <a:rPr lang="en-US" sz="2400" dirty="0" smtClean="0">
                <a:latin typeface="Alexandria" pitchFamily="2" charset="-78"/>
              </a:rPr>
              <a:t>.</a:t>
            </a:r>
            <a:endParaRPr lang="en-GB"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91759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US" sz="2400" dirty="0" smtClean="0">
                <a:latin typeface="Alexandria" pitchFamily="2" charset="-78"/>
              </a:rPr>
              <a:t>Gathering </a:t>
            </a:r>
            <a:r>
              <a:rPr lang="en-US" sz="2400" dirty="0">
                <a:latin typeface="Alexandria" pitchFamily="2" charset="-78"/>
              </a:rPr>
              <a:t>more data may also go against the privacy principle that personal data collection should not be </a:t>
            </a:r>
            <a:r>
              <a:rPr lang="en-US" sz="2400" dirty="0" smtClean="0">
                <a:latin typeface="Alexandria" pitchFamily="2" charset="-78"/>
              </a:rPr>
              <a:t>excessive. This </a:t>
            </a:r>
            <a:r>
              <a:rPr lang="en-US" sz="2400" dirty="0">
                <a:latin typeface="Alexandria" pitchFamily="2" charset="-78"/>
              </a:rPr>
              <a:t>was deemed to raise the gross materiality assessment, as there is a significant risk of harm if appropriate due diligence procedures and internal risk assessments to track data lineage and to verify data sources are not </a:t>
            </a:r>
            <a:r>
              <a:rPr lang="en-US" sz="2400" dirty="0" smtClean="0">
                <a:latin typeface="Alexandria" pitchFamily="2" charset="-78"/>
              </a:rPr>
              <a:t>implemented. While </a:t>
            </a:r>
            <a:r>
              <a:rPr lang="en-US" sz="2400" dirty="0">
                <a:latin typeface="Alexandria" pitchFamily="2" charset="-78"/>
              </a:rPr>
              <a:t>this risk would similarly exist in the use of mixed data sources for non-AI analytical methods, the application of AI perceivably raises new considerations of increased speed of analysis, and the way in which AI models would generate predictions changing the way KYC checks would be processed</a:t>
            </a:r>
            <a:r>
              <a:rPr lang="en-US" sz="2400" dirty="0" smtClean="0">
                <a:latin typeface="Alexandria" pitchFamily="2" charset="-78"/>
              </a:rPr>
              <a:t>. </a:t>
            </a:r>
            <a:endParaRPr lang="en-GB"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3464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337623"/>
            <a:ext cx="10467633" cy="3108543"/>
          </a:xfrm>
          <a:prstGeom prst="rect">
            <a:avLst/>
          </a:prstGeom>
          <a:noFill/>
        </p:spPr>
        <p:txBody>
          <a:bodyPr wrap="square" rtlCol="0">
            <a:spAutoFit/>
          </a:bodyPr>
          <a:lstStyle/>
          <a:p>
            <a:pPr algn="just"/>
            <a:r>
              <a:rPr lang="en-GB" sz="2800" b="1" dirty="0">
                <a:latin typeface="Alexandria" pitchFamily="2" charset="-78"/>
              </a:rPr>
              <a:t>2.3.2 </a:t>
            </a:r>
            <a:r>
              <a:rPr lang="en-GB" sz="2800" b="1" dirty="0" smtClean="0">
                <a:latin typeface="Alexandria" pitchFamily="2" charset="-78"/>
              </a:rPr>
              <a:t>The </a:t>
            </a:r>
            <a:r>
              <a:rPr lang="en-GB" sz="2800" b="1" dirty="0">
                <a:latin typeface="Alexandria" pitchFamily="2" charset="-78"/>
              </a:rPr>
              <a:t>ongoing relevance of existing regulatory guidance and </a:t>
            </a:r>
            <a:r>
              <a:rPr lang="en-GB" sz="2800" b="1" dirty="0" smtClean="0">
                <a:latin typeface="Alexandria" pitchFamily="2" charset="-78"/>
              </a:rPr>
              <a:t>frameworks</a:t>
            </a:r>
          </a:p>
          <a:p>
            <a:pPr algn="just"/>
            <a:r>
              <a:rPr lang="en-US" sz="2400" dirty="0">
                <a:latin typeface="Alexandria" pitchFamily="2" charset="-78"/>
              </a:rPr>
              <a:t>This use case highlighted the various ways in which existing requirements can be relevant. First</a:t>
            </a:r>
            <a:r>
              <a:rPr lang="en-US" sz="2400" dirty="0" smtClean="0">
                <a:latin typeface="Alexandria" pitchFamily="2" charset="-78"/>
              </a:rPr>
              <a:t>, </a:t>
            </a:r>
            <a:r>
              <a:rPr lang="en-US" sz="2400" dirty="0">
                <a:latin typeface="Alexandria" pitchFamily="2" charset="-78"/>
              </a:rPr>
              <a:t>both </a:t>
            </a:r>
            <a:r>
              <a:rPr lang="en-US" sz="2400" b="1" u="sng" dirty="0">
                <a:latin typeface="Alexandria" pitchFamily="2" charset="-78"/>
              </a:rPr>
              <a:t>the MAS and PDPC guidance </a:t>
            </a:r>
            <a:r>
              <a:rPr lang="en-US" sz="2400" dirty="0">
                <a:latin typeface="Alexandria" pitchFamily="2" charset="-78"/>
              </a:rPr>
              <a:t>were relevant, along with requirements around data quality, the necessity of utilizing third-party data, and vendor risks assessments that would mitigate inherent </a:t>
            </a:r>
            <a:r>
              <a:rPr lang="en-US" sz="2400" dirty="0" smtClean="0">
                <a:latin typeface="Alexandria" pitchFamily="2" charset="-78"/>
              </a:rPr>
              <a:t>risks. Data </a:t>
            </a:r>
            <a:r>
              <a:rPr lang="en-US" sz="2400" dirty="0">
                <a:latin typeface="Alexandria" pitchFamily="2" charset="-78"/>
              </a:rPr>
              <a:t>protection regulation is important in the context of AI-facilitated KYC, especially given multiple sources of data have been leveraged, some of which are sensitive in </a:t>
            </a:r>
            <a:r>
              <a:rPr lang="en-US" sz="2400" dirty="0" smtClean="0">
                <a:latin typeface="Alexandria" pitchFamily="2" charset="-78"/>
              </a:rPr>
              <a:t>nature. FIs </a:t>
            </a:r>
            <a:r>
              <a:rPr lang="en-US" sz="2400" dirty="0">
                <a:latin typeface="Alexandria" pitchFamily="2" charset="-78"/>
              </a:rPr>
              <a:t>would need to consider whether consent provided for the data to be collected and processed (especially those sourced from third parties) would allow it to be used in their AI models and </a:t>
            </a:r>
            <a:r>
              <a:rPr lang="en-US" sz="2400" dirty="0" smtClean="0">
                <a:latin typeface="Alexandria" pitchFamily="2" charset="-78"/>
              </a:rPr>
              <a:t>systems. There </a:t>
            </a:r>
            <a:r>
              <a:rPr lang="en-US" sz="2400" dirty="0">
                <a:latin typeface="Alexandria" pitchFamily="2" charset="-78"/>
              </a:rPr>
              <a:t>could potentially be a basis for lawful processing of personal data based on ‘legitimate interests</a:t>
            </a:r>
            <a:r>
              <a:rPr lang="en-US" sz="2400" dirty="0" smtClean="0">
                <a:latin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418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00986"/>
          </a:xfrm>
          <a:prstGeom prst="rect">
            <a:avLst/>
          </a:prstGeom>
          <a:noFill/>
        </p:spPr>
        <p:txBody>
          <a:bodyPr wrap="square" rtlCol="0">
            <a:spAutoFit/>
          </a:bodyPr>
          <a:lstStyle/>
          <a:p>
            <a:pPr algn="just"/>
            <a:r>
              <a:rPr lang="en-GB" sz="3200" b="1" dirty="0">
                <a:latin typeface="Alexandria" pitchFamily="2" charset="-78"/>
              </a:rPr>
              <a:t>2.3.2 </a:t>
            </a:r>
            <a:r>
              <a:rPr lang="en-GB" sz="3200" b="1" dirty="0" smtClean="0">
                <a:latin typeface="Alexandria" pitchFamily="2" charset="-78"/>
              </a:rPr>
              <a:t>The </a:t>
            </a:r>
            <a:r>
              <a:rPr lang="en-GB" sz="3200" b="1" dirty="0">
                <a:latin typeface="Alexandria" pitchFamily="2" charset="-78"/>
              </a:rPr>
              <a:t>ongoing relevance of existing regulatory guidance and </a:t>
            </a:r>
            <a:r>
              <a:rPr lang="en-GB" sz="3200" b="1" dirty="0" smtClean="0">
                <a:latin typeface="Alexandria" pitchFamily="2" charset="-78"/>
              </a:rPr>
              <a:t>frameworks</a:t>
            </a:r>
          </a:p>
          <a:p>
            <a:pPr algn="just"/>
            <a:r>
              <a:rPr lang="en-US" sz="2800" dirty="0" smtClean="0">
                <a:latin typeface="Alexandria" pitchFamily="2" charset="-78"/>
              </a:rPr>
              <a:t>In </a:t>
            </a:r>
            <a:r>
              <a:rPr lang="en-US" sz="2800" dirty="0">
                <a:latin typeface="Alexandria" pitchFamily="2" charset="-78"/>
              </a:rPr>
              <a:t>addition, </a:t>
            </a:r>
            <a:r>
              <a:rPr lang="en-US" sz="2800" b="1" u="sng" dirty="0">
                <a:latin typeface="Alexandria" pitchFamily="2" charset="-78"/>
              </a:rPr>
              <a:t>General Data Protection Regulation (GDPR) </a:t>
            </a:r>
            <a:r>
              <a:rPr lang="en-US" sz="2800" dirty="0">
                <a:latin typeface="Alexandria" pitchFamily="2" charset="-78"/>
              </a:rPr>
              <a:t>requirements relating to automated decision-making processes were considered </a:t>
            </a:r>
            <a:r>
              <a:rPr lang="en-US" sz="2800" dirty="0" smtClean="0">
                <a:latin typeface="Alexandria" pitchFamily="2" charset="-78"/>
              </a:rPr>
              <a:t>relevant. A </a:t>
            </a:r>
            <a:r>
              <a:rPr lang="en-US" sz="2800" dirty="0">
                <a:latin typeface="Alexandria" pitchFamily="2" charset="-78"/>
              </a:rPr>
              <a:t>data subject has a right to be informed when they are subjected to automated decision-making processes, and a right not to be subjected to a decision based solely on an automated </a:t>
            </a:r>
            <a:r>
              <a:rPr lang="en-US" sz="2800" dirty="0" smtClean="0">
                <a:latin typeface="Alexandria" pitchFamily="2" charset="-78"/>
              </a:rPr>
              <a:t>process. This </a:t>
            </a:r>
            <a:r>
              <a:rPr lang="en-US" sz="2800" dirty="0">
                <a:latin typeface="Alexandria" pitchFamily="2" charset="-78"/>
              </a:rPr>
              <a:t>means that the data controller must provide data subjects with access to at least a right of human intervention, including potentially contesting a </a:t>
            </a:r>
            <a:r>
              <a:rPr lang="en-US" sz="2800" dirty="0" smtClean="0">
                <a:latin typeface="Alexandria" pitchFamily="2" charset="-78"/>
              </a:rPr>
              <a:t>decision. Finally</a:t>
            </a:r>
            <a:r>
              <a:rPr lang="en-US" sz="2800" dirty="0">
                <a:latin typeface="Alexandria" pitchFamily="2" charset="-78"/>
              </a:rPr>
              <a:t>, any regulations that restrict cross-border data flows of personal data – for example, data localization requirements – would introduce complexities for operation of the AI system for KYC.</a:t>
            </a:r>
            <a:endParaRPr lang="en-GB" sz="28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42184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2400" b="1" dirty="0">
                <a:latin typeface="Alexandria" pitchFamily="2" charset="-78"/>
              </a:rPr>
              <a:t>2.3.3 Fairness and how biases can be exasperated and </a:t>
            </a:r>
            <a:r>
              <a:rPr lang="en-GB" sz="2400" b="1" dirty="0" smtClean="0">
                <a:latin typeface="Alexandria" pitchFamily="2" charset="-78"/>
              </a:rPr>
              <a:t>mitigated</a:t>
            </a:r>
          </a:p>
          <a:p>
            <a:pPr algn="just"/>
            <a:r>
              <a:rPr lang="en-US" sz="2400" dirty="0">
                <a:latin typeface="Alexandria" pitchFamily="2" charset="-78"/>
              </a:rPr>
              <a:t>Ensuring the fairness principle was implemented effectively in this use case was a key consideration. B</a:t>
            </a:r>
            <a:r>
              <a:rPr lang="en-US" sz="2400" dirty="0" smtClean="0">
                <a:latin typeface="Alexandria" pitchFamily="2" charset="-78"/>
              </a:rPr>
              <a:t>ecause </a:t>
            </a:r>
            <a:r>
              <a:rPr lang="en-US" sz="2400" dirty="0">
                <a:latin typeface="Alexandria" pitchFamily="2" charset="-78"/>
              </a:rPr>
              <a:t>the KYC checks were undertaken using mixed data sources as an input for AI systems, there was a risk that bias could occur if those datasets lacked sufficient data, diversity, or are skewed towards certain </a:t>
            </a:r>
            <a:r>
              <a:rPr lang="en-US" sz="2400" dirty="0" smtClean="0">
                <a:latin typeface="Alexandria" pitchFamily="2" charset="-78"/>
              </a:rPr>
              <a:t>characteristics.</a:t>
            </a:r>
            <a:r>
              <a:rPr lang="en-US" sz="2400" dirty="0">
                <a:latin typeface="Alexandria" pitchFamily="2" charset="-78"/>
              </a:rPr>
              <a:t> </a:t>
            </a:r>
            <a:endParaRPr lang="en-US" sz="2400" dirty="0" smtClean="0">
              <a:latin typeface="Alexandria" pitchFamily="2" charset="-78"/>
            </a:endParaRPr>
          </a:p>
          <a:p>
            <a:pPr algn="just"/>
            <a:endParaRPr lang="en-US" sz="2400" dirty="0">
              <a:latin typeface="Alexandria" pitchFamily="2" charset="-78"/>
            </a:endParaRPr>
          </a:p>
          <a:p>
            <a:pPr algn="just"/>
            <a:r>
              <a:rPr lang="en-US" sz="2400" dirty="0" smtClean="0">
                <a:latin typeface="Alexandria" pitchFamily="2" charset="-78"/>
              </a:rPr>
              <a:t>Another </a:t>
            </a:r>
            <a:r>
              <a:rPr lang="en-US" sz="2400" dirty="0">
                <a:latin typeface="Alexandria" pitchFamily="2" charset="-78"/>
              </a:rPr>
              <a:t>consideration was whether any of the existing regulatory guidance remained relevant in addressing these identified risks of </a:t>
            </a:r>
            <a:r>
              <a:rPr lang="en-US" sz="2400" dirty="0" smtClean="0">
                <a:latin typeface="Alexandria" pitchFamily="2" charset="-78"/>
              </a:rPr>
              <a:t>bias. </a:t>
            </a:r>
            <a:r>
              <a:rPr lang="en-US" sz="2400" b="1" u="sng" dirty="0" smtClean="0">
                <a:latin typeface="Alexandria" pitchFamily="2" charset="-78"/>
              </a:rPr>
              <a:t>The </a:t>
            </a:r>
            <a:r>
              <a:rPr lang="en-US" sz="2400" b="1" u="sng" dirty="0">
                <a:latin typeface="Alexandria" pitchFamily="2" charset="-78"/>
              </a:rPr>
              <a:t>PDPC Framework’s guidance </a:t>
            </a:r>
            <a:r>
              <a:rPr lang="en-US" sz="2400" dirty="0">
                <a:latin typeface="Alexandria" pitchFamily="2" charset="-78"/>
              </a:rPr>
              <a:t>requires due diligence in the selection of datasets for model </a:t>
            </a:r>
            <a:r>
              <a:rPr lang="en-US" sz="2400" dirty="0" smtClean="0">
                <a:latin typeface="Alexandria" pitchFamily="2" charset="-78"/>
              </a:rPr>
              <a:t>development. If </a:t>
            </a:r>
            <a:r>
              <a:rPr lang="en-US" sz="2400" dirty="0">
                <a:latin typeface="Alexandria" pitchFamily="2" charset="-78"/>
              </a:rPr>
              <a:t>a more representative dataset were used, these relationships may not feature, and the AI system could generate more accurate predictions without increasing </a:t>
            </a:r>
            <a:r>
              <a:rPr lang="en-US" sz="2400" b="1" u="sng" dirty="0">
                <a:latin typeface="Alexandria" pitchFamily="2" charset="-78"/>
              </a:rPr>
              <a:t>FEAT-related </a:t>
            </a:r>
            <a:r>
              <a:rPr lang="en-US" sz="2400" b="1" u="sng" dirty="0" smtClean="0">
                <a:latin typeface="Alexandria" pitchFamily="2" charset="-78"/>
              </a:rPr>
              <a:t>risks</a:t>
            </a:r>
            <a:r>
              <a:rPr lang="en-US" sz="2400" dirty="0" smtClean="0">
                <a:latin typeface="Alexandria" pitchFamily="2" charset="-78"/>
              </a:rPr>
              <a:t>. Another </a:t>
            </a:r>
            <a:r>
              <a:rPr lang="en-US" sz="2400" dirty="0">
                <a:latin typeface="Alexandria" pitchFamily="2" charset="-78"/>
              </a:rPr>
              <a:t>relevant feature of the </a:t>
            </a:r>
            <a:r>
              <a:rPr lang="en-US" sz="2400" b="1" u="sng" dirty="0">
                <a:latin typeface="Alexandria" pitchFamily="2" charset="-78"/>
              </a:rPr>
              <a:t>MAS and PDPC guidance </a:t>
            </a:r>
            <a:r>
              <a:rPr lang="en-US" sz="2400" dirty="0">
                <a:latin typeface="Alexandria" pitchFamily="2" charset="-78"/>
              </a:rPr>
              <a:t>was consistent monitoring for bias in AI systems and data was particularly important</a:t>
            </a:r>
            <a:r>
              <a:rPr lang="en-US" sz="2400" dirty="0" smtClean="0">
                <a:latin typeface="Alexandria" pitchFamily="2" charset="-78"/>
              </a:rPr>
              <a:t>. </a:t>
            </a:r>
            <a:endParaRPr lang="en-GB" sz="2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01767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sz="2400" b="1" dirty="0">
                <a:latin typeface="Alexandria" pitchFamily="2" charset="-78"/>
              </a:rPr>
              <a:t>2.3.4 </a:t>
            </a:r>
            <a:r>
              <a:rPr lang="en-GB" sz="2400" b="1" dirty="0" smtClean="0">
                <a:latin typeface="Alexandria" pitchFamily="2" charset="-78"/>
              </a:rPr>
              <a:t>Potential </a:t>
            </a:r>
            <a:r>
              <a:rPr lang="en-GB" sz="2400" b="1" dirty="0">
                <a:latin typeface="Alexandria" pitchFamily="2" charset="-78"/>
              </a:rPr>
              <a:t>trade-offs between transparency and the security of AI </a:t>
            </a:r>
            <a:r>
              <a:rPr lang="en-GB" sz="2400" b="1" dirty="0" smtClean="0">
                <a:latin typeface="Alexandria" pitchFamily="2" charset="-78"/>
              </a:rPr>
              <a:t>applications</a:t>
            </a:r>
          </a:p>
          <a:p>
            <a:pPr algn="just"/>
            <a:r>
              <a:rPr lang="en-US" sz="2400" dirty="0">
                <a:latin typeface="Alexandria" pitchFamily="2" charset="-78"/>
              </a:rPr>
              <a:t>A key finding in the context of this use case was the need to balance transparency and confidentiality. </a:t>
            </a:r>
            <a:r>
              <a:rPr lang="en-US" sz="2400" dirty="0" smtClean="0">
                <a:latin typeface="Alexandria" pitchFamily="2" charset="-78"/>
              </a:rPr>
              <a:t>It </a:t>
            </a:r>
            <a:r>
              <a:rPr lang="en-US" sz="2400" dirty="0">
                <a:latin typeface="Alexandria" pitchFamily="2" charset="-78"/>
              </a:rPr>
              <a:t>was observed that increased transparency around the workings of an AI model and related data could result in greater security/ privacy </a:t>
            </a:r>
            <a:r>
              <a:rPr lang="en-US" sz="2400" dirty="0" smtClean="0">
                <a:latin typeface="Alexandria" pitchFamily="2" charset="-78"/>
              </a:rPr>
              <a:t>risks. Excessive </a:t>
            </a:r>
            <a:r>
              <a:rPr lang="en-US" sz="2400" dirty="0">
                <a:latin typeface="Alexandria" pitchFamily="2" charset="-78"/>
              </a:rPr>
              <a:t>disclosure of how a model functions could potentially counteract the effectiveness of an AI application for KYC and leave it open to </a:t>
            </a:r>
            <a:r>
              <a:rPr lang="en-US" sz="2400" dirty="0" smtClean="0">
                <a:latin typeface="Alexandria" pitchFamily="2" charset="-78"/>
              </a:rPr>
              <a:t>manipulation.</a:t>
            </a:r>
            <a:r>
              <a:rPr lang="en-US" sz="2400" dirty="0">
                <a:latin typeface="Alexandria" pitchFamily="2" charset="-78"/>
              </a:rPr>
              <a:t> </a:t>
            </a:r>
            <a:endParaRPr lang="en-US" sz="2400" dirty="0" smtClean="0">
              <a:latin typeface="Alexandria" pitchFamily="2" charset="-78"/>
            </a:endParaRPr>
          </a:p>
          <a:p>
            <a:pPr algn="just"/>
            <a:r>
              <a:rPr lang="en-US" sz="2400" dirty="0" smtClean="0">
                <a:latin typeface="Alexandria" pitchFamily="2" charset="-78"/>
              </a:rPr>
              <a:t>It </a:t>
            </a:r>
            <a:r>
              <a:rPr lang="en-US" sz="2400" dirty="0">
                <a:latin typeface="Alexandria" pitchFamily="2" charset="-78"/>
              </a:rPr>
              <a:t>is important to consider if any regulatory guidance would be helpful when balancing these transparency and confidentiality </a:t>
            </a:r>
            <a:r>
              <a:rPr lang="en-US" sz="2400" dirty="0" smtClean="0">
                <a:latin typeface="Alexandria" pitchFamily="2" charset="-78"/>
              </a:rPr>
              <a:t>expectations. The </a:t>
            </a:r>
            <a:r>
              <a:rPr lang="en-US" sz="2400" dirty="0">
                <a:latin typeface="Alexandria" pitchFamily="2" charset="-78"/>
              </a:rPr>
              <a:t>PDPC AI Framework has recognized there could be scenarios in which it might not be practical or reasonable to provide information in relation to an AI algorithm, especially in the context of </a:t>
            </a:r>
            <a:r>
              <a:rPr lang="en-US" sz="2400" b="1" u="sng" dirty="0">
                <a:latin typeface="Alexandria" pitchFamily="2" charset="-78"/>
              </a:rPr>
              <a:t>anti-money laundering (AML) </a:t>
            </a:r>
            <a:r>
              <a:rPr lang="en-US" sz="2400" dirty="0">
                <a:latin typeface="Alexandria" pitchFamily="2" charset="-78"/>
              </a:rPr>
              <a:t>or fraud </a:t>
            </a:r>
            <a:r>
              <a:rPr lang="en-US" sz="2400" dirty="0" smtClean="0">
                <a:latin typeface="Alexandria" pitchFamily="2" charset="-78"/>
              </a:rPr>
              <a:t>prevention. As </a:t>
            </a:r>
            <a:r>
              <a:rPr lang="en-US" sz="2400" dirty="0">
                <a:latin typeface="Alexandria" pitchFamily="2" charset="-78"/>
              </a:rPr>
              <a:t>such, a more suitable outcome would be a disclosure to a potential customer that an AI system was being used in a KYC process, while managing expectations about the degree of information that could be </a:t>
            </a:r>
            <a:r>
              <a:rPr lang="en-US" sz="2400" dirty="0" smtClean="0">
                <a:latin typeface="Alexandria" pitchFamily="2" charset="-78"/>
              </a:rPr>
              <a:t>disclosed. </a:t>
            </a:r>
            <a:endParaRPr lang="en-GB"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22820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 4- Responsible AI: </a:t>
            </a:r>
            <a:r>
              <a:rPr lang="en-US" sz="2000" b="1" dirty="0">
                <a:latin typeface="Alexandria" pitchFamily="2" charset="-78"/>
                <a:cs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146630" y="1514428"/>
            <a:ext cx="4701278" cy="4832052"/>
          </a:xfrm>
          <a:prstGeom prst="rect">
            <a:avLst/>
          </a:prstGeom>
          <a:noFill/>
          <a:ln>
            <a:noFill/>
          </a:ln>
        </p:spPr>
        <p:txBody>
          <a:bodyPr spcFirstLastPara="1" wrap="square" lIns="91425" tIns="45700" rIns="91425" bIns="45700" anchor="t" anchorCtr="0">
            <a:spAutoFit/>
          </a:bodyPr>
          <a:lstStyle/>
          <a:p>
            <a:r>
              <a:rPr lang="en-GB" sz="2200" b="1" dirty="0" smtClean="0">
                <a:latin typeface="Alexandria" pitchFamily="2" charset="-78"/>
              </a:rPr>
              <a:t>3</a:t>
            </a:r>
            <a:r>
              <a:rPr lang="en-GB" sz="2200" b="1" dirty="0" smtClean="0">
                <a:latin typeface="Alexandria" pitchFamily="2" charset="-78"/>
              </a:rPr>
              <a:t>. LESSONS </a:t>
            </a:r>
            <a:r>
              <a:rPr lang="en-GB" sz="2200" b="1" dirty="0">
                <a:latin typeface="Alexandria" pitchFamily="2" charset="-78"/>
              </a:rPr>
              <a:t>LEARNED FROM COLLABORATIVE </a:t>
            </a:r>
            <a:r>
              <a:rPr lang="en-GB" sz="2200" b="1" dirty="0" smtClean="0">
                <a:latin typeface="Alexandria" pitchFamily="2" charset="-78"/>
              </a:rPr>
              <a:t>INITIATIVES </a:t>
            </a:r>
            <a:r>
              <a:rPr lang="en-GB" sz="2200" b="1" dirty="0">
                <a:latin typeface="Alexandria" pitchFamily="2" charset="-78"/>
              </a:rPr>
              <a:t>ON THE APPLICATION OF </a:t>
            </a:r>
            <a:r>
              <a:rPr lang="en-GB" sz="2200" b="1" dirty="0" smtClean="0">
                <a:latin typeface="Alexandria" pitchFamily="2" charset="-78"/>
              </a:rPr>
              <a:t>RESPONSIBLE </a:t>
            </a:r>
            <a:r>
              <a:rPr lang="en-GB" sz="2200" b="1" dirty="0">
                <a:latin typeface="Alexandria" pitchFamily="2" charset="-78"/>
              </a:rPr>
              <a:t>AI </a:t>
            </a:r>
            <a:r>
              <a:rPr lang="en-GB" sz="2200" b="1" dirty="0" smtClean="0">
                <a:latin typeface="Alexandria" pitchFamily="2" charset="-78"/>
              </a:rPr>
              <a:t>PRINCIPLES</a:t>
            </a:r>
          </a:p>
          <a:p>
            <a:r>
              <a:rPr lang="en-GB" sz="2200" dirty="0" smtClean="0">
                <a:latin typeface="Alexandria" pitchFamily="2" charset="-78"/>
              </a:rPr>
              <a:t>  3.1 Materiality-based </a:t>
            </a:r>
            <a:r>
              <a:rPr lang="en-GB" sz="2200" dirty="0">
                <a:latin typeface="Alexandria" pitchFamily="2" charset="-78"/>
              </a:rPr>
              <a:t>Approaches Focus Efforts on More Sensitive Use </a:t>
            </a:r>
            <a:r>
              <a:rPr lang="en-GB" sz="2200" dirty="0" smtClean="0">
                <a:latin typeface="Alexandria" pitchFamily="2" charset="-78"/>
              </a:rPr>
              <a:t>Cases</a:t>
            </a:r>
          </a:p>
          <a:p>
            <a:r>
              <a:rPr lang="en-GB" sz="2200" dirty="0" smtClean="0">
                <a:latin typeface="Alexandria" pitchFamily="2" charset="-78"/>
              </a:rPr>
              <a:t>  3.2 Regulations </a:t>
            </a:r>
            <a:r>
              <a:rPr lang="en-GB" sz="2200" dirty="0">
                <a:latin typeface="Alexandria" pitchFamily="2" charset="-78"/>
              </a:rPr>
              <a:t>and Existing Risk Management and Governance Frameworks Remain </a:t>
            </a:r>
            <a:r>
              <a:rPr lang="en-GB" sz="2200" dirty="0" smtClean="0">
                <a:latin typeface="Alexandria" pitchFamily="2" charset="-78"/>
              </a:rPr>
              <a:t>Relevant</a:t>
            </a:r>
          </a:p>
          <a:p>
            <a:r>
              <a:rPr lang="en-GB" sz="2200" dirty="0" smtClean="0">
                <a:latin typeface="Alexandria" pitchFamily="2" charset="-78"/>
              </a:rPr>
              <a:t>  3.3 Collaborative </a:t>
            </a:r>
            <a:r>
              <a:rPr lang="en-GB" sz="2200" dirty="0">
                <a:latin typeface="Alexandria" pitchFamily="2" charset="-78"/>
              </a:rPr>
              <a:t>Efforts Between the Developer and </a:t>
            </a:r>
            <a:r>
              <a:rPr lang="en-GB" sz="2200" dirty="0" err="1">
                <a:latin typeface="Alexandria" pitchFamily="2" charset="-78"/>
              </a:rPr>
              <a:t>Deployer</a:t>
            </a:r>
            <a:r>
              <a:rPr lang="en-GB" sz="2200" dirty="0">
                <a:latin typeface="Alexandria" pitchFamily="2" charset="-78"/>
              </a:rPr>
              <a:t> of AI Can Promote Transparency and </a:t>
            </a:r>
            <a:r>
              <a:rPr lang="en-GB" sz="2200" dirty="0" smtClean="0">
                <a:latin typeface="Alexandria" pitchFamily="2" charset="-78"/>
              </a:rPr>
              <a:t>Accountability</a:t>
            </a:r>
          </a:p>
          <a:p>
            <a:r>
              <a:rPr lang="en-GB" sz="2200" dirty="0" smtClean="0">
                <a:latin typeface="Alexandria" pitchFamily="2" charset="-78"/>
              </a:rPr>
              <a:t>  3.4 Diversity </a:t>
            </a:r>
            <a:r>
              <a:rPr lang="en-GB" sz="2200" dirty="0">
                <a:latin typeface="Alexandria" pitchFamily="2" charset="-78"/>
              </a:rPr>
              <a:t>of Perspectives Ensures Responsible Use Principles Are Appropriately </a:t>
            </a:r>
            <a:r>
              <a:rPr lang="en-GB" sz="2200" dirty="0" smtClean="0">
                <a:latin typeface="Alexandria" pitchFamily="2" charset="-78"/>
              </a:rPr>
              <a:t>Applied</a:t>
            </a:r>
          </a:p>
          <a:p>
            <a:r>
              <a:rPr lang="en-GB" sz="2200" dirty="0" smtClean="0">
                <a:latin typeface="Alexandria" pitchFamily="2" charset="-78"/>
              </a:rPr>
              <a:t>  3.5 The </a:t>
            </a:r>
            <a:r>
              <a:rPr lang="en-GB" sz="2200" dirty="0">
                <a:latin typeface="Alexandria" pitchFamily="2" charset="-78"/>
              </a:rPr>
              <a:t>Importance of Context Underscores the Need to Share Use </a:t>
            </a:r>
            <a:r>
              <a:rPr lang="en-GB" sz="2200" dirty="0" smtClean="0">
                <a:latin typeface="Alexandria" pitchFamily="2" charset="-78"/>
              </a:rPr>
              <a:t>Cases</a:t>
            </a:r>
            <a:endParaRPr lang="en-GB" sz="2200" dirty="0">
              <a:latin typeface="Alexandria" pitchFamily="2" charset="-78"/>
            </a:endParaRPr>
          </a:p>
        </p:txBody>
      </p:sp>
    </p:spTree>
    <p:extLst>
      <p:ext uri="{BB962C8B-B14F-4D97-AF65-F5344CB8AC3E}">
        <p14:creationId xmlns:p14="http://schemas.microsoft.com/office/powerpoint/2010/main" val="2232042659"/>
      </p:ext>
    </p:extLst>
  </p:cSld>
  <p:clrMapOvr>
    <a:masterClrMapping/>
  </p:clrMapOvr>
  <p:transition spd="slow">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139321"/>
          </a:xfrm>
          <a:prstGeom prst="rect">
            <a:avLst/>
          </a:prstGeom>
          <a:noFill/>
        </p:spPr>
        <p:txBody>
          <a:bodyPr wrap="square" rtlCol="0">
            <a:spAutoFit/>
          </a:bodyPr>
          <a:lstStyle/>
          <a:p>
            <a:pPr algn="just"/>
            <a:r>
              <a:rPr lang="en-GB" sz="2200" b="1" dirty="0" smtClean="0">
                <a:latin typeface="Alexandria" pitchFamily="2" charset="-78"/>
              </a:rPr>
              <a:t>3. LESSONS </a:t>
            </a:r>
            <a:r>
              <a:rPr lang="en-GB" sz="2200" b="1" dirty="0">
                <a:latin typeface="Alexandria" pitchFamily="2" charset="-78"/>
              </a:rPr>
              <a:t>LEARNED FROM </a:t>
            </a:r>
            <a:r>
              <a:rPr lang="en-GB" sz="2200" b="1" dirty="0" smtClean="0">
                <a:latin typeface="Alexandria" pitchFamily="2" charset="-78"/>
              </a:rPr>
              <a:t>COLLABORATIVE INITIATIVES </a:t>
            </a:r>
            <a:r>
              <a:rPr lang="en-GB" sz="2200" b="1" dirty="0">
                <a:latin typeface="Alexandria" pitchFamily="2" charset="-78"/>
              </a:rPr>
              <a:t>ON THE APPLICATION </a:t>
            </a:r>
            <a:r>
              <a:rPr lang="en-GB" sz="2200" b="1" dirty="0" smtClean="0">
                <a:latin typeface="Alexandria" pitchFamily="2" charset="-78"/>
              </a:rPr>
              <a:t>OF RESPONSIBLE </a:t>
            </a:r>
            <a:r>
              <a:rPr lang="en-GB" sz="2200" b="1" dirty="0">
                <a:latin typeface="Alexandria" pitchFamily="2" charset="-78"/>
              </a:rPr>
              <a:t>AI </a:t>
            </a:r>
            <a:r>
              <a:rPr lang="en-GB" sz="2200" b="1" dirty="0" smtClean="0">
                <a:latin typeface="Alexandria" pitchFamily="2" charset="-78"/>
              </a:rPr>
              <a:t>PRINCIPLES</a:t>
            </a:r>
            <a:endParaRPr lang="en-GB" sz="2200" b="1" dirty="0">
              <a:latin typeface="Alexandria" pitchFamily="2" charset="-78"/>
            </a:endParaRPr>
          </a:p>
          <a:p>
            <a:pPr algn="just"/>
            <a:r>
              <a:rPr lang="en-US" sz="2200" dirty="0">
                <a:latin typeface="Alexandria" pitchFamily="2" charset="-78"/>
              </a:rPr>
              <a:t>Cross-industry collaborations to apply responsible AI guidance to real-world use cases can generate valuable learnings and insights, beyond what would be generated through work as individual institutions. </a:t>
            </a:r>
            <a:r>
              <a:rPr lang="en-US" sz="2200" dirty="0" smtClean="0">
                <a:latin typeface="Alexandria" pitchFamily="2" charset="-78"/>
              </a:rPr>
              <a:t>When </a:t>
            </a:r>
            <a:r>
              <a:rPr lang="en-US" sz="2200" dirty="0">
                <a:latin typeface="Alexandria" pitchFamily="2" charset="-78"/>
              </a:rPr>
              <a:t>these learnings are shared, there is a greater understanding of how AI is being used in the financial services industry (and in other industries), allowing for the identification of good practices to ensure it is being used </a:t>
            </a:r>
            <a:r>
              <a:rPr lang="en-US" sz="2200" dirty="0" smtClean="0">
                <a:latin typeface="Alexandria" pitchFamily="2" charset="-78"/>
              </a:rPr>
              <a:t>responsibly. </a:t>
            </a:r>
          </a:p>
          <a:p>
            <a:pPr algn="just"/>
            <a:r>
              <a:rPr lang="en-US" sz="2200" dirty="0" smtClean="0">
                <a:latin typeface="Alexandria" pitchFamily="2" charset="-78"/>
              </a:rPr>
              <a:t>From </a:t>
            </a:r>
            <a:r>
              <a:rPr lang="en-US" sz="2200" dirty="0">
                <a:latin typeface="Alexandria" pitchFamily="2" charset="-78"/>
              </a:rPr>
              <a:t>Microsoft’s own responsible AI journey, and through participation in the above initiatives, an overarching learning was the importance of context in evaluating the regulatory implications of an AI </a:t>
            </a:r>
            <a:r>
              <a:rPr lang="en-US" sz="2200" dirty="0" smtClean="0">
                <a:latin typeface="Alexandria" pitchFamily="2" charset="-78"/>
              </a:rPr>
              <a:t>application. Not </a:t>
            </a:r>
            <a:r>
              <a:rPr lang="en-US" sz="2200" dirty="0">
                <a:latin typeface="Alexandria" pitchFamily="2" charset="-78"/>
              </a:rPr>
              <a:t>all responsible AI principles will be equally relevant in each context, and regulatory issues are best assessed based on the specific use of AI being deployed, and the jurisdiction and industry in which the AI application is being used</a:t>
            </a:r>
            <a:r>
              <a:rPr lang="en-US" sz="2200" dirty="0" smtClean="0">
                <a:latin typeface="Alexandria" pitchFamily="2" charset="-78"/>
              </a:rPr>
              <a:t>. </a:t>
            </a:r>
            <a:endParaRPr lang="en-US" sz="22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1990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847207"/>
          </a:xfrm>
          <a:prstGeom prst="rect">
            <a:avLst/>
          </a:prstGeom>
          <a:noFill/>
        </p:spPr>
        <p:txBody>
          <a:bodyPr wrap="square" rtlCol="0">
            <a:spAutoFit/>
          </a:bodyPr>
          <a:lstStyle/>
          <a:p>
            <a:pPr algn="just"/>
            <a:r>
              <a:rPr lang="en-GB" sz="2800" b="1" dirty="0">
                <a:latin typeface="Alexandria" pitchFamily="2" charset="-78"/>
              </a:rPr>
              <a:t>3.1 </a:t>
            </a:r>
            <a:r>
              <a:rPr lang="en-GB" sz="2800" b="1" dirty="0" smtClean="0">
                <a:latin typeface="Alexandria" pitchFamily="2" charset="-78"/>
              </a:rPr>
              <a:t>Materiality-based </a:t>
            </a:r>
            <a:r>
              <a:rPr lang="en-GB" sz="2800" b="1" dirty="0">
                <a:latin typeface="Alexandria" pitchFamily="2" charset="-78"/>
              </a:rPr>
              <a:t>Approaches Focus Efforts on More Sensitive Use Cases</a:t>
            </a:r>
          </a:p>
          <a:p>
            <a:pPr algn="just"/>
            <a:r>
              <a:rPr lang="en-US" sz="2400" dirty="0">
                <a:latin typeface="Alexandria" pitchFamily="2" charset="-78"/>
              </a:rPr>
              <a:t>One key learning is the value of adopting a materiality-based approach to assess the regulatory considerations when using </a:t>
            </a:r>
            <a:r>
              <a:rPr lang="en-US" sz="2400" dirty="0" smtClean="0">
                <a:latin typeface="Alexandria" pitchFamily="2" charset="-78"/>
              </a:rPr>
              <a:t>AI. A </a:t>
            </a:r>
            <a:r>
              <a:rPr lang="en-US" sz="2400" dirty="0">
                <a:latin typeface="Alexandria" pitchFamily="2" charset="-78"/>
              </a:rPr>
              <a:t>materiality-based approach helps focus efforts and resources on more sensitive use cases, compared with approaches that treat all uses of AI the </a:t>
            </a:r>
            <a:r>
              <a:rPr lang="en-US" sz="2400" dirty="0" smtClean="0">
                <a:latin typeface="Alexandria" pitchFamily="2" charset="-78"/>
              </a:rPr>
              <a:t>same. This </a:t>
            </a:r>
            <a:r>
              <a:rPr lang="en-US" sz="2400" dirty="0">
                <a:latin typeface="Alexandria" pitchFamily="2" charset="-78"/>
              </a:rPr>
              <a:t>will avoid undertaking detailed considerations of AI guidelines for every use case regardless of </a:t>
            </a:r>
            <a:r>
              <a:rPr lang="en-US" sz="2400" dirty="0" smtClean="0">
                <a:latin typeface="Alexandria" pitchFamily="2" charset="-78"/>
              </a:rPr>
              <a:t>impact. </a:t>
            </a:r>
          </a:p>
          <a:p>
            <a:pPr algn="just"/>
            <a:endParaRPr lang="en-US" sz="2400" dirty="0">
              <a:latin typeface="Alexandria" pitchFamily="2" charset="-78"/>
            </a:endParaRPr>
          </a:p>
          <a:p>
            <a:pPr algn="just"/>
            <a:r>
              <a:rPr lang="en-US" sz="2400" dirty="0" smtClean="0">
                <a:latin typeface="Alexandria" pitchFamily="2" charset="-78"/>
              </a:rPr>
              <a:t>A </a:t>
            </a:r>
            <a:r>
              <a:rPr lang="en-US" sz="2400" dirty="0">
                <a:latin typeface="Alexandria" pitchFamily="2" charset="-78"/>
              </a:rPr>
              <a:t>materiality-based approach has been endorsed by </a:t>
            </a:r>
            <a:r>
              <a:rPr lang="en-US" sz="2400" b="1" u="sng" dirty="0">
                <a:latin typeface="Alexandria" pitchFamily="2" charset="-78"/>
              </a:rPr>
              <a:t>MAS and HKMA </a:t>
            </a:r>
            <a:r>
              <a:rPr lang="en-US" sz="2400" dirty="0">
                <a:latin typeface="Alexandria" pitchFamily="2" charset="-78"/>
              </a:rPr>
              <a:t>in their respective responsible AI guidelines, where firms are encouraged to calibrate actions and requirements under their internal governance framework based on the materiality of the </a:t>
            </a:r>
            <a:r>
              <a:rPr lang="en-US" sz="2400" b="1" u="sng" dirty="0">
                <a:latin typeface="Alexandria" pitchFamily="2" charset="-78"/>
              </a:rPr>
              <a:t>AIDA </a:t>
            </a:r>
            <a:r>
              <a:rPr lang="en-US" sz="2400" b="1" u="sng" dirty="0" smtClean="0">
                <a:latin typeface="Alexandria" pitchFamily="2" charset="-78"/>
              </a:rPr>
              <a:t>applications</a:t>
            </a:r>
            <a:r>
              <a:rPr lang="en-US" sz="2400" dirty="0" smtClean="0">
                <a:latin typeface="Alexandria" pitchFamily="2" charset="-78"/>
              </a:rPr>
              <a:t>. AI </a:t>
            </a:r>
            <a:r>
              <a:rPr lang="en-US" sz="2400" dirty="0">
                <a:latin typeface="Alexandria" pitchFamily="2" charset="-78"/>
              </a:rPr>
              <a:t>systems of ‘high risk’ (e.g., remote biometric identification systems) will be subject to greater scrutiny, carrying a set of five obligations; whereas ‘unacceptable’ AI systems are proposed to be banned as being contrary to </a:t>
            </a:r>
            <a:r>
              <a:rPr lang="en-US" sz="2400" b="1" u="sng" dirty="0">
                <a:latin typeface="Alexandria" pitchFamily="2" charset="-78"/>
              </a:rPr>
              <a:t>EU fundamental </a:t>
            </a:r>
            <a:r>
              <a:rPr lang="en-US" sz="2400" b="1" u="sng" dirty="0" smtClean="0">
                <a:latin typeface="Alexandria" pitchFamily="2" charset="-78"/>
              </a:rPr>
              <a:t>rights. </a:t>
            </a:r>
            <a:endParaRPr lang="en-US" sz="2400" b="1" u="sng"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43532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r>
              <a:rPr lang="en-GB" sz="2400" b="1" dirty="0">
                <a:latin typeface="Alexandria" pitchFamily="2" charset="-78"/>
              </a:rPr>
              <a:t>3.1 </a:t>
            </a:r>
            <a:r>
              <a:rPr lang="en-GB" sz="2400" b="1" dirty="0" smtClean="0">
                <a:latin typeface="Alexandria" pitchFamily="2" charset="-78"/>
              </a:rPr>
              <a:t>Materiality-based </a:t>
            </a:r>
            <a:r>
              <a:rPr lang="en-GB" sz="2400" b="1" dirty="0">
                <a:latin typeface="Alexandria" pitchFamily="2" charset="-78"/>
              </a:rPr>
              <a:t>Approaches Focus Efforts on More Sensitive Use Cases</a:t>
            </a:r>
          </a:p>
          <a:p>
            <a:r>
              <a:rPr lang="en-US" sz="2000" dirty="0" smtClean="0">
                <a:latin typeface="Alexandria" pitchFamily="2" charset="-78"/>
              </a:rPr>
              <a:t>There </a:t>
            </a:r>
            <a:r>
              <a:rPr lang="en-US" sz="2000" dirty="0">
                <a:latin typeface="Alexandria" pitchFamily="2" charset="-78"/>
              </a:rPr>
              <a:t>are various resources that can be used for guidance in making this determination, including MAS guidance and the PDPC AI Framework’s probability–severity of harm </a:t>
            </a:r>
            <a:r>
              <a:rPr lang="en-US" sz="2000" dirty="0" smtClean="0">
                <a:latin typeface="Alexandria" pitchFamily="2" charset="-78"/>
              </a:rPr>
              <a:t>matrix. Some </a:t>
            </a:r>
            <a:r>
              <a:rPr lang="en-US" sz="2000" dirty="0">
                <a:latin typeface="Alexandria" pitchFamily="2" charset="-78"/>
              </a:rPr>
              <a:t>of the relevant considerations drawn from these resources include: </a:t>
            </a:r>
            <a:endParaRPr lang="en-US" sz="2000" dirty="0" smtClean="0">
              <a:latin typeface="Alexandria" pitchFamily="2" charset="-78"/>
            </a:endParaRPr>
          </a:p>
          <a:p>
            <a:r>
              <a:rPr lang="en-US" sz="2000" dirty="0" smtClean="0">
                <a:latin typeface="Alexandria" pitchFamily="2" charset="-78"/>
              </a:rPr>
              <a:t>• </a:t>
            </a:r>
            <a:r>
              <a:rPr lang="en-US" sz="2000" dirty="0">
                <a:latin typeface="Alexandria" pitchFamily="2" charset="-78"/>
              </a:rPr>
              <a:t>The extent to which AIDA is used in decision-making; </a:t>
            </a:r>
            <a:endParaRPr lang="en-US" sz="2000" dirty="0" smtClean="0">
              <a:latin typeface="Alexandria" pitchFamily="2" charset="-78"/>
            </a:endParaRPr>
          </a:p>
          <a:p>
            <a:r>
              <a:rPr lang="en-US" sz="2000" dirty="0" smtClean="0">
                <a:latin typeface="Alexandria" pitchFamily="2" charset="-78"/>
              </a:rPr>
              <a:t>• </a:t>
            </a:r>
            <a:r>
              <a:rPr lang="en-US" sz="2000" dirty="0">
                <a:latin typeface="Alexandria" pitchFamily="2" charset="-78"/>
              </a:rPr>
              <a:t>The complexity of AIDA model; </a:t>
            </a:r>
            <a:endParaRPr lang="en-US" sz="2000" dirty="0" smtClean="0">
              <a:latin typeface="Alexandria" pitchFamily="2" charset="-78"/>
            </a:endParaRPr>
          </a:p>
          <a:p>
            <a:r>
              <a:rPr lang="en-US" sz="2000" dirty="0" smtClean="0">
                <a:latin typeface="Alexandria" pitchFamily="2" charset="-78"/>
              </a:rPr>
              <a:t>• </a:t>
            </a:r>
            <a:r>
              <a:rPr lang="en-US" sz="2000" dirty="0">
                <a:latin typeface="Alexandria" pitchFamily="2" charset="-78"/>
              </a:rPr>
              <a:t>The extent of automation of process of AIDA-driven decision-making; </a:t>
            </a:r>
            <a:endParaRPr lang="en-US" sz="2000" dirty="0" smtClean="0">
              <a:latin typeface="Alexandria" pitchFamily="2" charset="-78"/>
            </a:endParaRPr>
          </a:p>
          <a:p>
            <a:r>
              <a:rPr lang="en-US" sz="2000" dirty="0" smtClean="0">
                <a:latin typeface="Alexandria" pitchFamily="2" charset="-78"/>
              </a:rPr>
              <a:t>• </a:t>
            </a:r>
            <a:r>
              <a:rPr lang="en-US" sz="2000" dirty="0">
                <a:latin typeface="Alexandria" pitchFamily="2" charset="-78"/>
              </a:rPr>
              <a:t>The severity and probability of impact on different stakeholders, including individuals</a:t>
            </a:r>
            <a:r>
              <a:rPr lang="en-US" sz="2000" dirty="0" smtClean="0">
                <a:latin typeface="Alexandria" pitchFamily="2" charset="-78"/>
              </a:rPr>
              <a:t>;</a:t>
            </a:r>
          </a:p>
          <a:p>
            <a:r>
              <a:rPr lang="en-US" sz="2000" dirty="0" smtClean="0">
                <a:latin typeface="Alexandria" pitchFamily="2" charset="-78"/>
              </a:rPr>
              <a:t>• </a:t>
            </a:r>
            <a:r>
              <a:rPr lang="en-US" sz="2000" dirty="0">
                <a:latin typeface="Alexandria" pitchFamily="2" charset="-78"/>
              </a:rPr>
              <a:t>Monetary and financial impact; </a:t>
            </a:r>
            <a:endParaRPr lang="en-US" sz="2000" dirty="0" smtClean="0">
              <a:latin typeface="Alexandria" pitchFamily="2" charset="-78"/>
            </a:endParaRPr>
          </a:p>
          <a:p>
            <a:r>
              <a:rPr lang="en-US" sz="2000" dirty="0" smtClean="0">
                <a:latin typeface="Alexandria" pitchFamily="2" charset="-78"/>
              </a:rPr>
              <a:t>• </a:t>
            </a:r>
            <a:r>
              <a:rPr lang="en-US" sz="2000" dirty="0">
                <a:latin typeface="Alexandria" pitchFamily="2" charset="-78"/>
              </a:rPr>
              <a:t>Regulatory impact; and </a:t>
            </a:r>
            <a:endParaRPr lang="en-US" sz="2000" dirty="0" smtClean="0">
              <a:latin typeface="Alexandria" pitchFamily="2" charset="-78"/>
            </a:endParaRPr>
          </a:p>
          <a:p>
            <a:r>
              <a:rPr lang="en-US" sz="2000" dirty="0" smtClean="0">
                <a:latin typeface="Alexandria" pitchFamily="2" charset="-78"/>
              </a:rPr>
              <a:t>• </a:t>
            </a:r>
            <a:r>
              <a:rPr lang="en-US" sz="2000" dirty="0">
                <a:latin typeface="Alexandria" pitchFamily="2" charset="-78"/>
              </a:rPr>
              <a:t>Any options for recourse available.</a:t>
            </a:r>
            <a:br>
              <a:rPr lang="en-US" sz="2000" dirty="0">
                <a:latin typeface="Alexandria" pitchFamily="2" charset="-78"/>
              </a:rPr>
            </a:br>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0274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847207"/>
          </a:xfrm>
          <a:prstGeom prst="rect">
            <a:avLst/>
          </a:prstGeom>
          <a:noFill/>
        </p:spPr>
        <p:txBody>
          <a:bodyPr wrap="square" rtlCol="0">
            <a:spAutoFit/>
          </a:bodyPr>
          <a:lstStyle/>
          <a:p>
            <a:pPr algn="just"/>
            <a:r>
              <a:rPr lang="en-GB" sz="2800" b="1" dirty="0">
                <a:latin typeface="Alexandria" pitchFamily="2" charset="-78"/>
              </a:rPr>
              <a:t>3.1 </a:t>
            </a:r>
            <a:r>
              <a:rPr lang="en-GB" sz="2800" b="1" dirty="0" smtClean="0">
                <a:latin typeface="Alexandria" pitchFamily="2" charset="-78"/>
              </a:rPr>
              <a:t>Materiality-based </a:t>
            </a:r>
            <a:r>
              <a:rPr lang="en-GB" sz="2800" b="1" dirty="0">
                <a:latin typeface="Alexandria" pitchFamily="2" charset="-78"/>
              </a:rPr>
              <a:t>Approaches Focus Efforts on More Sensitive Use Cases</a:t>
            </a:r>
          </a:p>
          <a:p>
            <a:pPr algn="just"/>
            <a:r>
              <a:rPr lang="en-US" sz="2400" dirty="0" smtClean="0">
                <a:latin typeface="Alexandria" pitchFamily="2" charset="-78"/>
              </a:rPr>
              <a:t>In practical terms, FIs </a:t>
            </a:r>
            <a:r>
              <a:rPr lang="en-US" sz="2400" dirty="0">
                <a:latin typeface="Alexandria" pitchFamily="2" charset="-78"/>
              </a:rPr>
              <a:t>could apply a baseline set of responsible AI criteria to any AI system being built, with a more intensive review procedure in place for sensitive uses where there is greater risk of </a:t>
            </a:r>
            <a:r>
              <a:rPr lang="en-US" sz="2400" dirty="0" smtClean="0">
                <a:latin typeface="Alexandria" pitchFamily="2" charset="-78"/>
              </a:rPr>
              <a:t>harm. Additionally</a:t>
            </a:r>
            <a:r>
              <a:rPr lang="en-US" sz="2400" dirty="0">
                <a:latin typeface="Alexandria" pitchFamily="2" charset="-78"/>
              </a:rPr>
              <a:t>, organizations may find benefit in referring to published use cases that apply responsible AI guidance, to assess how that organization has labelled an application in terms of materiality to inform where their own AI application would fall on that </a:t>
            </a:r>
            <a:r>
              <a:rPr lang="en-US" sz="2400" dirty="0" smtClean="0">
                <a:latin typeface="Alexandria" pitchFamily="2" charset="-78"/>
              </a:rPr>
              <a:t>spectrum. </a:t>
            </a:r>
          </a:p>
          <a:p>
            <a:pPr algn="just"/>
            <a:r>
              <a:rPr lang="en-US" sz="2400" dirty="0" smtClean="0">
                <a:latin typeface="Alexandria" pitchFamily="2" charset="-78"/>
              </a:rPr>
              <a:t>The </a:t>
            </a:r>
            <a:r>
              <a:rPr lang="en-US" sz="2400" dirty="0">
                <a:latin typeface="Alexandria" pitchFamily="2" charset="-78"/>
              </a:rPr>
              <a:t>second step is that once a determination of materiality has been made for a particular use case, an organization must consider the proportionality of the responsible AI use principles and measures against that </a:t>
            </a:r>
            <a:r>
              <a:rPr lang="en-US" sz="2400" dirty="0" smtClean="0">
                <a:latin typeface="Alexandria" pitchFamily="2" charset="-78"/>
              </a:rPr>
              <a:t>determination. Different </a:t>
            </a:r>
            <a:r>
              <a:rPr lang="en-US" sz="2400" dirty="0">
                <a:latin typeface="Alexandria" pitchFamily="2" charset="-78"/>
              </a:rPr>
              <a:t>approaches are possible, including applying a subset of principles to a use case based on an assessment of what was relevant; or applying each principle but doing so in a proportionate manner for the specific use </a:t>
            </a:r>
            <a:r>
              <a:rPr lang="en-US" sz="2400" dirty="0" smtClean="0">
                <a:latin typeface="Alexandria" pitchFamily="2" charset="-78"/>
              </a:rPr>
              <a:t>case. In </a:t>
            </a:r>
            <a:r>
              <a:rPr lang="en-US" sz="2400" dirty="0">
                <a:latin typeface="Alexandria" pitchFamily="2" charset="-78"/>
              </a:rPr>
              <a:t>some cases, there may be a finding that a particular principle may not be relevant to a use case, and organizations should be granted the discretion to make that determination.</a:t>
            </a:r>
            <a:endParaRPr lang="en-US"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6987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551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032577"/>
            <a:ext cx="10467633" cy="4154984"/>
          </a:xfrm>
          <a:prstGeom prst="rect">
            <a:avLst/>
          </a:prstGeom>
          <a:noFill/>
        </p:spPr>
        <p:txBody>
          <a:bodyPr wrap="square" rtlCol="0">
            <a:spAutoFit/>
          </a:bodyPr>
          <a:lstStyle/>
          <a:p>
            <a:pPr algn="just"/>
            <a:r>
              <a:rPr lang="en-GB" sz="2200" b="1" dirty="0">
                <a:latin typeface="Alexandria" pitchFamily="2" charset="-78"/>
              </a:rPr>
              <a:t>3.2 </a:t>
            </a:r>
            <a:r>
              <a:rPr lang="en-GB" sz="2200" b="1" dirty="0" smtClean="0">
                <a:latin typeface="Alexandria" pitchFamily="2" charset="-78"/>
              </a:rPr>
              <a:t>Regulations </a:t>
            </a:r>
            <a:r>
              <a:rPr lang="en-GB" sz="2200" b="1" dirty="0">
                <a:latin typeface="Alexandria" pitchFamily="2" charset="-78"/>
              </a:rPr>
              <a:t>and Existing Risk Management and Governance Frameworks Remain Relevant</a:t>
            </a:r>
          </a:p>
          <a:p>
            <a:pPr algn="just"/>
            <a:r>
              <a:rPr lang="en-US" sz="2200" dirty="0">
                <a:latin typeface="Alexandria" pitchFamily="2" charset="-78"/>
              </a:rPr>
              <a:t>Another learning is that existing regulatory frameworks can be leveraged to assess regulatory principles and ethical implications of using AI in specific use </a:t>
            </a:r>
            <a:r>
              <a:rPr lang="en-US" sz="2200" dirty="0" smtClean="0">
                <a:latin typeface="Alexandria" pitchFamily="2" charset="-78"/>
              </a:rPr>
              <a:t>cases. FIs </a:t>
            </a:r>
            <a:r>
              <a:rPr lang="en-US" sz="2200" dirty="0">
                <a:latin typeface="Alexandria" pitchFamily="2" charset="-78"/>
              </a:rPr>
              <a:t>already operate in a highly regulated industry – with most jurisdictions having robust regulatory requirements in place covering outsourced technology use, risk management, and </a:t>
            </a:r>
            <a:r>
              <a:rPr lang="en-US" sz="2200" dirty="0" smtClean="0">
                <a:latin typeface="Alexandria" pitchFamily="2" charset="-78"/>
              </a:rPr>
              <a:t>governance. These </a:t>
            </a:r>
            <a:r>
              <a:rPr lang="en-US" sz="2200" dirty="0">
                <a:latin typeface="Alexandria" pitchFamily="2" charset="-78"/>
              </a:rPr>
              <a:t>existing regulatory frameworks are therefore already guiding an FI’s approach in adopting AI and are relevant in translating responsible use principles into </a:t>
            </a:r>
            <a:r>
              <a:rPr lang="en-US" sz="2200" dirty="0" smtClean="0">
                <a:latin typeface="Alexandria" pitchFamily="2" charset="-78"/>
              </a:rPr>
              <a:t>practice. </a:t>
            </a:r>
            <a:r>
              <a:rPr lang="en-US" sz="2200" b="1" dirty="0" smtClean="0">
                <a:latin typeface="Alexandria" pitchFamily="2" charset="-78"/>
              </a:rPr>
              <a:t>Table </a:t>
            </a:r>
            <a:r>
              <a:rPr lang="en-US" sz="2200" b="1" dirty="0">
                <a:latin typeface="Alexandria" pitchFamily="2" charset="-78"/>
              </a:rPr>
              <a:t>4.3 </a:t>
            </a:r>
            <a:r>
              <a:rPr lang="en-US" sz="2200" b="1" dirty="0" smtClean="0">
                <a:latin typeface="Alexandria" pitchFamily="2" charset="-78"/>
              </a:rPr>
              <a:t>(p. 104) provides </a:t>
            </a:r>
            <a:r>
              <a:rPr lang="en-US" sz="2200" dirty="0">
                <a:latin typeface="Alexandria" pitchFamily="2" charset="-78"/>
              </a:rPr>
              <a:t>a hypothetical example of some of the relevant questions involved in an AI context and noting relevant existing regulatory requirements in Singapore that are </a:t>
            </a:r>
            <a:r>
              <a:rPr lang="en-US" sz="2200" dirty="0" smtClean="0">
                <a:latin typeface="Alexandria" pitchFamily="2" charset="-78"/>
              </a:rPr>
              <a:t>applicable.  </a:t>
            </a:r>
          </a:p>
          <a:p>
            <a:pPr algn="just"/>
            <a:r>
              <a:rPr lang="en-US" sz="2200" dirty="0" smtClean="0">
                <a:latin typeface="Alexandria" pitchFamily="2" charset="-78"/>
              </a:rPr>
              <a:t>An associated point is that established internal risk assessment and governance frameworks constitute solid starting points for FIs to implement AI in an accountable way. A global survey conducted by the Institute of International Finance found that most respondents are applying their existing model risk management or enterprise risk management (ERM) frameworks to AI applications, and several others are developing enhancements to account for new risks arising from AI techniques, such as control processes to mitigate against bias and discrimination of models.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4043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62322"/>
          </a:xfrm>
          <a:prstGeom prst="rect">
            <a:avLst/>
          </a:prstGeom>
          <a:noFill/>
        </p:spPr>
        <p:txBody>
          <a:bodyPr wrap="square" rtlCol="0">
            <a:spAutoFit/>
          </a:bodyPr>
          <a:lstStyle/>
          <a:p>
            <a:pPr algn="just"/>
            <a:r>
              <a:rPr lang="en-GB" b="1" dirty="0">
                <a:latin typeface="Alexandria" pitchFamily="2" charset="-78"/>
              </a:rPr>
              <a:t>3.2 </a:t>
            </a:r>
            <a:r>
              <a:rPr lang="en-GB" b="1" dirty="0" smtClean="0">
                <a:latin typeface="Alexandria" pitchFamily="2" charset="-78"/>
              </a:rPr>
              <a:t>Regulations </a:t>
            </a:r>
            <a:r>
              <a:rPr lang="en-GB" b="1" dirty="0">
                <a:latin typeface="Alexandria" pitchFamily="2" charset="-78"/>
              </a:rPr>
              <a:t>and Existing Risk Management and Governance Frameworks Remain Relevant</a:t>
            </a:r>
          </a:p>
          <a:p>
            <a:pPr algn="just"/>
            <a:r>
              <a:rPr lang="en-US" sz="1600" dirty="0" smtClean="0">
                <a:latin typeface="Alexandria" pitchFamily="2" charset="-78"/>
              </a:rPr>
              <a:t>Applying </a:t>
            </a:r>
            <a:r>
              <a:rPr lang="en-US" sz="1600" dirty="0">
                <a:latin typeface="Alexandria" pitchFamily="2" charset="-78"/>
              </a:rPr>
              <a:t>existing governance processes would continue to make humans accountable for the decisions that AI systems </a:t>
            </a:r>
            <a:r>
              <a:rPr lang="en-US" sz="1600" dirty="0" smtClean="0">
                <a:latin typeface="Alexandria" pitchFamily="2" charset="-78"/>
              </a:rPr>
              <a:t>make. While </a:t>
            </a:r>
            <a:r>
              <a:rPr lang="en-US" sz="1600" dirty="0">
                <a:latin typeface="Alexandria" pitchFamily="2" charset="-78"/>
              </a:rPr>
              <a:t>internal governance processes are relevant, they still need to be applied with the nature of the AI system, and its associated materiality, in </a:t>
            </a:r>
            <a:r>
              <a:rPr lang="en-US" sz="1600" dirty="0" smtClean="0">
                <a:latin typeface="Alexandria" pitchFamily="2" charset="-78"/>
              </a:rPr>
              <a:t>mind. For </a:t>
            </a:r>
            <a:r>
              <a:rPr lang="en-US" sz="1600" dirty="0">
                <a:latin typeface="Alexandria" pitchFamily="2" charset="-78"/>
              </a:rPr>
              <a:t>example, the challenges posed in ensuring transparency and intelligibility of AI models (across all use cases), or through the wider use of mixed datasets as inputs for AI systems (as in Use Case 3) warranted careful consideration through existing risk management </a:t>
            </a:r>
            <a:r>
              <a:rPr lang="en-US" sz="1600" dirty="0" smtClean="0">
                <a:latin typeface="Alexandria" pitchFamily="2" charset="-78"/>
              </a:rPr>
              <a:t>frameworks. For </a:t>
            </a:r>
            <a:r>
              <a:rPr lang="en-US" sz="1600" dirty="0">
                <a:latin typeface="Alexandria" pitchFamily="2" charset="-78"/>
              </a:rPr>
              <a:t>example, the MAS Veritas Consortium and the European Commission’s Ethics Guidelines for Trustworthy AI emphasized the need to understand how existing internal risk management and governance frameworks can be leveraged to ensure responsible use of AI.</a:t>
            </a:r>
            <a:endParaRPr lang="en-US"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43223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47098"/>
          </a:xfrm>
          <a:prstGeom prst="rect">
            <a:avLst/>
          </a:prstGeom>
          <a:noFill/>
        </p:spPr>
        <p:txBody>
          <a:bodyPr wrap="square" rtlCol="0">
            <a:spAutoFit/>
          </a:bodyPr>
          <a:lstStyle/>
          <a:p>
            <a:pPr algn="just"/>
            <a:r>
              <a:rPr lang="en-GB" b="1" dirty="0" smtClean="0">
                <a:latin typeface="Alexandria" pitchFamily="2" charset="-78"/>
              </a:rPr>
              <a:t>3.3 Collaborative </a:t>
            </a:r>
            <a:r>
              <a:rPr lang="en-GB" b="1" dirty="0">
                <a:latin typeface="Alexandria" pitchFamily="2" charset="-78"/>
              </a:rPr>
              <a:t>Efforts Between the Developer and </a:t>
            </a:r>
            <a:r>
              <a:rPr lang="en-GB" b="1" dirty="0" err="1">
                <a:latin typeface="Alexandria" pitchFamily="2" charset="-78"/>
              </a:rPr>
              <a:t>Deployer</a:t>
            </a:r>
            <a:r>
              <a:rPr lang="en-GB" b="1" dirty="0">
                <a:latin typeface="Alexandria" pitchFamily="2" charset="-78"/>
              </a:rPr>
              <a:t> of AI Can Promote Transparency and </a:t>
            </a:r>
            <a:r>
              <a:rPr lang="en-GB" b="1" dirty="0" smtClean="0">
                <a:latin typeface="Alexandria" pitchFamily="2" charset="-78"/>
              </a:rPr>
              <a:t>Accountability</a:t>
            </a:r>
          </a:p>
          <a:p>
            <a:pPr algn="just"/>
            <a:r>
              <a:rPr lang="en-US" sz="1400" dirty="0" smtClean="0">
                <a:latin typeface="Alexandria" pitchFamily="2" charset="-78"/>
              </a:rPr>
              <a:t>A </a:t>
            </a:r>
            <a:r>
              <a:rPr lang="en-US" sz="1400" dirty="0">
                <a:latin typeface="Alexandria" pitchFamily="2" charset="-78"/>
              </a:rPr>
              <a:t>third learning from Microsoft’s journey is the importance of FIs and technology partners working together to promote transparency and accountability</a:t>
            </a:r>
            <a:r>
              <a:rPr lang="en-US" sz="1400" dirty="0" smtClean="0">
                <a:latin typeface="Alexandria" pitchFamily="2" charset="-78"/>
              </a:rPr>
              <a:t>. Both </a:t>
            </a:r>
            <a:r>
              <a:rPr lang="en-US" sz="1400" dirty="0">
                <a:latin typeface="Alexandria" pitchFamily="2" charset="-78"/>
              </a:rPr>
              <a:t>the technology partners that develop AI solutions, and the FIs that deploy the AI technologies procured from these third parties, play an important role in the responsible use of </a:t>
            </a:r>
            <a:r>
              <a:rPr lang="en-US" sz="1400" dirty="0" smtClean="0">
                <a:latin typeface="Alexandria" pitchFamily="2" charset="-78"/>
              </a:rPr>
              <a:t>AI. For </a:t>
            </a:r>
            <a:r>
              <a:rPr lang="en-US" sz="1400" dirty="0">
                <a:latin typeface="Alexandria" pitchFamily="2" charset="-78"/>
              </a:rPr>
              <a:t>example, key concerns for AI developers will be the model-building process and ensuring AI solutions are robust and </a:t>
            </a:r>
            <a:r>
              <a:rPr lang="en-US" sz="1400" dirty="0" smtClean="0">
                <a:latin typeface="Alexandria" pitchFamily="2" charset="-78"/>
              </a:rPr>
              <a:t>explainable. AI </a:t>
            </a:r>
            <a:r>
              <a:rPr lang="en-US" sz="1400" dirty="0" err="1">
                <a:latin typeface="Alexandria" pitchFamily="2" charset="-78"/>
              </a:rPr>
              <a:t>deployers</a:t>
            </a:r>
            <a:r>
              <a:rPr lang="en-US" sz="1400" dirty="0">
                <a:latin typeface="Alexandria" pitchFamily="2" charset="-78"/>
              </a:rPr>
              <a:t> that procure these technologies will alternatively be concerned about getting sufficient information to understand the model so that they are able to explain the model to customers, make informed choices in their use of the system, and be accountable to their </a:t>
            </a:r>
            <a:r>
              <a:rPr lang="en-US" sz="1400" dirty="0" smtClean="0">
                <a:latin typeface="Alexandria" pitchFamily="2" charset="-78"/>
              </a:rPr>
              <a:t>customers. </a:t>
            </a:r>
          </a:p>
          <a:p>
            <a:pPr algn="just"/>
            <a:endParaRPr lang="en-US" sz="1400" dirty="0">
              <a:latin typeface="Alexandria" pitchFamily="2" charset="-78"/>
            </a:endParaRPr>
          </a:p>
          <a:p>
            <a:pPr algn="just"/>
            <a:r>
              <a:rPr lang="en-US" sz="1400" dirty="0" smtClean="0">
                <a:latin typeface="Alexandria" pitchFamily="2" charset="-78"/>
              </a:rPr>
              <a:t>A </a:t>
            </a:r>
            <a:r>
              <a:rPr lang="en-US" sz="1400" dirty="0">
                <a:latin typeface="Alexandria" pitchFamily="2" charset="-78"/>
              </a:rPr>
              <a:t>growing area of interest is in the complementary roles that these two stakeholders can play in promoting the responsible use of </a:t>
            </a:r>
            <a:r>
              <a:rPr lang="en-US" sz="1400" dirty="0" smtClean="0">
                <a:latin typeface="Alexandria" pitchFamily="2" charset="-78"/>
              </a:rPr>
              <a:t>AI. AI </a:t>
            </a:r>
            <a:r>
              <a:rPr lang="en-US" sz="1400" dirty="0" err="1">
                <a:latin typeface="Alexandria" pitchFamily="2" charset="-78"/>
              </a:rPr>
              <a:t>deployers</a:t>
            </a:r>
            <a:r>
              <a:rPr lang="en-US" sz="1400" dirty="0">
                <a:latin typeface="Alexandria" pitchFamily="2" charset="-78"/>
              </a:rPr>
              <a:t> should be empowered to leverage on their technology partners’ help in providing sufficient information to their </a:t>
            </a:r>
            <a:r>
              <a:rPr lang="en-US" sz="1400" dirty="0" smtClean="0">
                <a:latin typeface="Alexandria" pitchFamily="2" charset="-78"/>
              </a:rPr>
              <a:t>customers. Technology </a:t>
            </a:r>
            <a:r>
              <a:rPr lang="en-US" sz="1400" dirty="0">
                <a:latin typeface="Alexandria" pitchFamily="2" charset="-78"/>
              </a:rPr>
              <a:t>partners may consider sharing technical and non-technical information about the capabilities and limitations of AI software being developed and filling any gaps between marketing and technical documentation where </a:t>
            </a:r>
            <a:r>
              <a:rPr lang="en-US" sz="1400" dirty="0" smtClean="0">
                <a:latin typeface="Alexandria" pitchFamily="2" charset="-78"/>
              </a:rPr>
              <a:t>relevant.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34782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00986"/>
          </a:xfrm>
          <a:prstGeom prst="rect">
            <a:avLst/>
          </a:prstGeom>
          <a:noFill/>
        </p:spPr>
        <p:txBody>
          <a:bodyPr wrap="square" rtlCol="0">
            <a:spAutoFit/>
          </a:bodyPr>
          <a:lstStyle/>
          <a:p>
            <a:pPr algn="just"/>
            <a:r>
              <a:rPr lang="en-GB" sz="1600" b="1" dirty="0" smtClean="0">
                <a:latin typeface="Alexandria" pitchFamily="2" charset="-78"/>
              </a:rPr>
              <a:t>3.3 Collaborative </a:t>
            </a:r>
            <a:r>
              <a:rPr lang="en-GB" sz="1600" b="1" dirty="0">
                <a:latin typeface="Alexandria" pitchFamily="2" charset="-78"/>
              </a:rPr>
              <a:t>Efforts Between the Developer and </a:t>
            </a:r>
            <a:r>
              <a:rPr lang="en-GB" sz="1600" b="1" dirty="0" err="1">
                <a:latin typeface="Alexandria" pitchFamily="2" charset="-78"/>
              </a:rPr>
              <a:t>Deployer</a:t>
            </a:r>
            <a:r>
              <a:rPr lang="en-GB" sz="1600" b="1" dirty="0">
                <a:latin typeface="Alexandria" pitchFamily="2" charset="-78"/>
              </a:rPr>
              <a:t> of AI Can Promote Transparency and </a:t>
            </a:r>
            <a:r>
              <a:rPr lang="en-GB" sz="1600" b="1" dirty="0" smtClean="0">
                <a:latin typeface="Alexandria" pitchFamily="2" charset="-78"/>
              </a:rPr>
              <a:t>Accountability</a:t>
            </a:r>
          </a:p>
          <a:p>
            <a:pPr algn="just"/>
            <a:r>
              <a:rPr lang="en-US" sz="1400" dirty="0" smtClean="0">
                <a:latin typeface="Alexandria" pitchFamily="2" charset="-78"/>
              </a:rPr>
              <a:t>Notably</a:t>
            </a:r>
            <a:r>
              <a:rPr lang="en-US" sz="1400" dirty="0">
                <a:latin typeface="Alexandria" pitchFamily="2" charset="-78"/>
              </a:rPr>
              <a:t>, we have observed regulators encouraging collaboration among technology partners and FIs deploying AI </a:t>
            </a:r>
            <a:r>
              <a:rPr lang="en-US" sz="1400" dirty="0" smtClean="0">
                <a:latin typeface="Alexandria" pitchFamily="2" charset="-78"/>
              </a:rPr>
              <a:t>technologies. Examples </a:t>
            </a:r>
            <a:r>
              <a:rPr lang="en-US" sz="1400" dirty="0">
                <a:latin typeface="Alexandria" pitchFamily="2" charset="-78"/>
              </a:rPr>
              <a:t>include the </a:t>
            </a:r>
            <a:r>
              <a:rPr lang="en-US" sz="1400" b="1" u="sng" dirty="0">
                <a:latin typeface="Alexandria" pitchFamily="2" charset="-78"/>
              </a:rPr>
              <a:t>MAS Veritas Consortium </a:t>
            </a:r>
            <a:r>
              <a:rPr lang="en-US" sz="1400" dirty="0">
                <a:latin typeface="Alexandria" pitchFamily="2" charset="-78"/>
              </a:rPr>
              <a:t>that brought together industry participants to create a framework for FIs to promote the responsible adoption of AI and data </a:t>
            </a:r>
            <a:r>
              <a:rPr lang="en-US" sz="1400" dirty="0" smtClean="0">
                <a:latin typeface="Alexandria" pitchFamily="2" charset="-78"/>
              </a:rPr>
              <a:t>analytics. Similarly</a:t>
            </a:r>
            <a:r>
              <a:rPr lang="en-US" sz="1400" dirty="0">
                <a:latin typeface="Alexandria" pitchFamily="2" charset="-78"/>
              </a:rPr>
              <a:t>, the European Commission’s Ethics Guidelines for Trustworthy AI were prepared by members of the ‘High-Level Expert Group on AI’, which brought together prominent companies across sectors </a:t>
            </a:r>
            <a:r>
              <a:rPr lang="en-US" sz="1400" b="1" dirty="0">
                <a:latin typeface="Alexandria" pitchFamily="2" charset="-78"/>
              </a:rPr>
              <a:t>like AXA, Microsoft and Bosch, as well as universities and government </a:t>
            </a:r>
            <a:r>
              <a:rPr lang="en-US" sz="1400" b="1" dirty="0" smtClean="0">
                <a:latin typeface="Alexandria" pitchFamily="2" charset="-78"/>
              </a:rPr>
              <a:t>advisers. </a:t>
            </a:r>
          </a:p>
          <a:p>
            <a:pPr algn="just"/>
            <a:endParaRPr lang="en-US" sz="1400" dirty="0">
              <a:latin typeface="Alexandria" pitchFamily="2" charset="-78"/>
            </a:endParaRPr>
          </a:p>
          <a:p>
            <a:pPr algn="just"/>
            <a:r>
              <a:rPr lang="en-US" sz="1400" dirty="0">
                <a:latin typeface="Alexandria" pitchFamily="2" charset="-78"/>
              </a:rPr>
              <a:t>A</a:t>
            </a:r>
            <a:r>
              <a:rPr lang="en-US" sz="1400" dirty="0" smtClean="0">
                <a:latin typeface="Alexandria" pitchFamily="2" charset="-78"/>
              </a:rPr>
              <a:t>nother </a:t>
            </a:r>
            <a:r>
              <a:rPr lang="en-US" sz="1400" dirty="0">
                <a:latin typeface="Alexandria" pitchFamily="2" charset="-78"/>
              </a:rPr>
              <a:t>important area of collaboration can be seen in the effort by technology partners to increase the set of tools available to help ensure the responsible use of AI by organizations deploying the </a:t>
            </a:r>
            <a:r>
              <a:rPr lang="en-US" sz="1400" dirty="0" smtClean="0">
                <a:latin typeface="Alexandria" pitchFamily="2" charset="-78"/>
              </a:rPr>
              <a:t>applications. For </a:t>
            </a:r>
            <a:r>
              <a:rPr lang="en-US" sz="1400" dirty="0">
                <a:latin typeface="Alexandria" pitchFamily="2" charset="-78"/>
              </a:rPr>
              <a:t>example, cross-industry partnerships and research efforts are contributing towards the growing availability of technical approaches relevant to the responsible use of </a:t>
            </a:r>
            <a:r>
              <a:rPr lang="en-US" sz="1400" dirty="0" smtClean="0">
                <a:latin typeface="Alexandria" pitchFamily="2" charset="-78"/>
              </a:rPr>
              <a:t>AI. For </a:t>
            </a:r>
            <a:r>
              <a:rPr lang="en-US" sz="1400" dirty="0">
                <a:latin typeface="Alexandria" pitchFamily="2" charset="-78"/>
              </a:rPr>
              <a:t>example, the Partnership on AI is working on a </a:t>
            </a:r>
            <a:r>
              <a:rPr lang="en-US" sz="1400" b="1" u="sng" dirty="0">
                <a:latin typeface="Alexandria" pitchFamily="2" charset="-78"/>
              </a:rPr>
              <a:t>project (ABOUT ML) </a:t>
            </a:r>
            <a:r>
              <a:rPr lang="en-US" sz="1400" dirty="0">
                <a:latin typeface="Alexandria" pitchFamily="2" charset="-78"/>
              </a:rPr>
              <a:t>to improve transparency through the creation of standardized documentation on machine learning models and </a:t>
            </a:r>
            <a:r>
              <a:rPr lang="en-US" sz="1400" dirty="0" smtClean="0">
                <a:latin typeface="Alexandria" pitchFamily="2" charset="-78"/>
              </a:rPr>
              <a:t>datasets. These </a:t>
            </a:r>
            <a:r>
              <a:rPr lang="en-US" sz="1400" dirty="0">
                <a:latin typeface="Alexandria" pitchFamily="2" charset="-78"/>
              </a:rPr>
              <a:t>efforts indicate the importance of the complementary roles of both the technology partner and the financial institution in increasing transparency around AI </a:t>
            </a:r>
            <a:r>
              <a:rPr lang="en-US" sz="1400" dirty="0" smtClean="0">
                <a:latin typeface="Alexandria" pitchFamily="2" charset="-78"/>
              </a:rPr>
              <a:t>applications. </a:t>
            </a:r>
            <a:endParaRPr lang="en-US" sz="1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5408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1962273"/>
            <a:ext cx="10467633" cy="3816429"/>
          </a:xfrm>
          <a:prstGeom prst="rect">
            <a:avLst/>
          </a:prstGeom>
          <a:noFill/>
        </p:spPr>
        <p:txBody>
          <a:bodyPr wrap="square" rtlCol="0">
            <a:spAutoFit/>
          </a:bodyPr>
          <a:lstStyle/>
          <a:p>
            <a:pPr algn="just"/>
            <a:r>
              <a:rPr lang="en-GB" sz="2200" b="1" dirty="0">
                <a:latin typeface="Alexandria" pitchFamily="2" charset="-78"/>
              </a:rPr>
              <a:t>3.4 </a:t>
            </a:r>
            <a:r>
              <a:rPr lang="en-GB" sz="2200" b="1" dirty="0" smtClean="0">
                <a:latin typeface="Alexandria" pitchFamily="2" charset="-78"/>
              </a:rPr>
              <a:t>Diversity </a:t>
            </a:r>
            <a:r>
              <a:rPr lang="en-GB" sz="2200" b="1" dirty="0">
                <a:latin typeface="Alexandria" pitchFamily="2" charset="-78"/>
              </a:rPr>
              <a:t>of Perspectives Ensures Responsible Use Principles Are Appropriately </a:t>
            </a:r>
            <a:r>
              <a:rPr lang="en-GB" sz="2200" b="1" dirty="0" smtClean="0">
                <a:latin typeface="Alexandria" pitchFamily="2" charset="-78"/>
              </a:rPr>
              <a:t>Applied</a:t>
            </a:r>
          </a:p>
          <a:p>
            <a:pPr algn="just"/>
            <a:r>
              <a:rPr lang="en-US" sz="2200" dirty="0">
                <a:latin typeface="Alexandria" pitchFamily="2" charset="-78"/>
              </a:rPr>
              <a:t>A fourth lesson emerging from Microsoft’s own journey, as well as the initiatives we have been involved in, is that there is great value in bringing a diverse set of perspectives into discussions on responsible </a:t>
            </a:r>
            <a:r>
              <a:rPr lang="en-US" sz="2200" dirty="0" smtClean="0">
                <a:latin typeface="Alexandria" pitchFamily="2" charset="-78"/>
              </a:rPr>
              <a:t>AI. A </a:t>
            </a:r>
            <a:r>
              <a:rPr lang="en-US" sz="2200" dirty="0">
                <a:latin typeface="Alexandria" pitchFamily="2" charset="-78"/>
              </a:rPr>
              <a:t>diverse set of perspectives helps to ensure that the responsible use principles are appropriately applied, and that potential concerns are identified and dealt with </a:t>
            </a:r>
            <a:r>
              <a:rPr lang="en-US" sz="2200" dirty="0" smtClean="0">
                <a:latin typeface="Alexandria" pitchFamily="2" charset="-78"/>
              </a:rPr>
              <a:t>early. </a:t>
            </a:r>
          </a:p>
          <a:p>
            <a:pPr algn="just"/>
            <a:r>
              <a:rPr lang="en-US" sz="2200" dirty="0" smtClean="0">
                <a:latin typeface="Alexandria" pitchFamily="2" charset="-78"/>
              </a:rPr>
              <a:t>At </a:t>
            </a:r>
            <a:r>
              <a:rPr lang="en-US" sz="2200" dirty="0">
                <a:latin typeface="Alexandria" pitchFamily="2" charset="-78"/>
              </a:rPr>
              <a:t>the highest level, diversity can come from cross-border discussions with regulators and governments in different jurisdictions, to share use case examples and approaches to implementing the responsible use of </a:t>
            </a:r>
            <a:r>
              <a:rPr lang="en-US" sz="2200" dirty="0" smtClean="0">
                <a:latin typeface="Alexandria" pitchFamily="2" charset="-78"/>
              </a:rPr>
              <a:t>AI. </a:t>
            </a:r>
            <a:r>
              <a:rPr lang="en-GB" sz="2200" b="1" u="sng" dirty="0">
                <a:latin typeface="Alexandria" pitchFamily="2" charset="-78"/>
              </a:rPr>
              <a:t>For example, Singapore’s Personal Data Protection Act 2012 (No. 26 of 2012)</a:t>
            </a:r>
            <a:r>
              <a:rPr lang="en-US" sz="2200" b="1" u="sng" dirty="0" smtClean="0">
                <a:latin typeface="Alexandria" pitchFamily="2" charset="-78"/>
              </a:rPr>
              <a:t> </a:t>
            </a:r>
            <a:r>
              <a:rPr lang="en-US" sz="2200" b="1" u="sng" dirty="0">
                <a:latin typeface="Alexandria" pitchFamily="2" charset="-78"/>
              </a:rPr>
              <a:t>and Hong Kong’s Personal Data (Privacy) Ordinance (Cap.486)</a:t>
            </a:r>
            <a:r>
              <a:rPr lang="en-US" sz="2200" dirty="0">
                <a:latin typeface="Alexandria" pitchFamily="2" charset="-78"/>
              </a:rPr>
              <a:t> are very similar in that they regulate the collection and use of personal </a:t>
            </a:r>
            <a:r>
              <a:rPr lang="en-US" sz="2200" dirty="0" smtClean="0">
                <a:latin typeface="Alexandria" pitchFamily="2" charset="-78"/>
              </a:rPr>
              <a:t>data. Data </a:t>
            </a:r>
            <a:r>
              <a:rPr lang="en-US" sz="2200" dirty="0">
                <a:latin typeface="Alexandria" pitchFamily="2" charset="-78"/>
              </a:rPr>
              <a:t>protection risks may arise from the input of personal data into AI technology when potentially large amounts of personal data are collected for big data analytics purposes, and datasets comprising personal data are used in AI </a:t>
            </a:r>
            <a:r>
              <a:rPr lang="en-US" sz="2200" dirty="0" smtClean="0">
                <a:latin typeface="Alexandria" pitchFamily="2" charset="-78"/>
              </a:rPr>
              <a:t>applications. Hence</a:t>
            </a:r>
            <a:r>
              <a:rPr lang="en-US" sz="2200" dirty="0">
                <a:latin typeface="Alexandria" pitchFamily="2" charset="-78"/>
              </a:rPr>
              <a:t>, the Singapore and Hong Kong regulators may wish to collaborate to share their local perspectives and experiences on how the respective data protection laws in their jurisdiction would address the data protection risks that may arise from the deployment of AI solutions</a:t>
            </a:r>
            <a:r>
              <a:rPr lang="en-US" sz="2200" dirty="0" smtClean="0">
                <a:latin typeface="Alexandria" pitchFamily="2" charset="-78"/>
              </a:rPr>
              <a:t>.</a:t>
            </a:r>
            <a:endParaRPr lang="en-GB" sz="22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46365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GB" sz="1600" b="1" dirty="0">
                <a:latin typeface="Alexandria" pitchFamily="2" charset="-78"/>
              </a:rPr>
              <a:t>3.4 </a:t>
            </a:r>
            <a:r>
              <a:rPr lang="en-GB" sz="1600" b="1" dirty="0" smtClean="0">
                <a:latin typeface="Alexandria" pitchFamily="2" charset="-78"/>
              </a:rPr>
              <a:t>Diversity </a:t>
            </a:r>
            <a:r>
              <a:rPr lang="en-GB" sz="1600" b="1" dirty="0">
                <a:latin typeface="Alexandria" pitchFamily="2" charset="-78"/>
              </a:rPr>
              <a:t>of Perspectives Ensures Responsible Use Principles Are Appropriately </a:t>
            </a:r>
            <a:r>
              <a:rPr lang="en-GB" sz="1600" b="1" dirty="0" smtClean="0">
                <a:latin typeface="Alexandria" pitchFamily="2" charset="-78"/>
              </a:rPr>
              <a:t>Applied</a:t>
            </a:r>
          </a:p>
          <a:p>
            <a:pPr algn="just"/>
            <a:r>
              <a:rPr lang="en-US" sz="1600" dirty="0" smtClean="0">
                <a:latin typeface="Alexandria" pitchFamily="2" charset="-78"/>
              </a:rPr>
              <a:t>As </a:t>
            </a:r>
            <a:r>
              <a:rPr lang="en-US" sz="1600" dirty="0">
                <a:latin typeface="Alexandria" pitchFamily="2" charset="-78"/>
              </a:rPr>
              <a:t>an example, in the collaboration between </a:t>
            </a:r>
            <a:r>
              <a:rPr lang="en-US" sz="1600" b="1" u="sng" dirty="0">
                <a:latin typeface="Alexandria" pitchFamily="2" charset="-78"/>
              </a:rPr>
              <a:t>Microsoft, Standard Chartered, Deutsche Bank, Visa and </a:t>
            </a:r>
            <a:r>
              <a:rPr lang="en-US" sz="1600" b="1" u="sng" dirty="0" err="1">
                <a:latin typeface="Alexandria" pitchFamily="2" charset="-78"/>
              </a:rPr>
              <a:t>Linklaters</a:t>
            </a:r>
            <a:r>
              <a:rPr lang="en-US" sz="1600" b="1" u="sng" dirty="0">
                <a:latin typeface="Alexandria" pitchFamily="2" charset="-78"/>
              </a:rPr>
              <a:t> </a:t>
            </a:r>
            <a:r>
              <a:rPr lang="en-US" sz="1600" dirty="0">
                <a:latin typeface="Alexandria" pitchFamily="2" charset="-78"/>
              </a:rPr>
              <a:t>described above, the diversity of the project group </a:t>
            </a:r>
            <a:r>
              <a:rPr lang="en-US" sz="1600" dirty="0" smtClean="0">
                <a:latin typeface="Alexandria" pitchFamily="2" charset="-78"/>
              </a:rPr>
              <a:t>analyzing </a:t>
            </a:r>
            <a:r>
              <a:rPr lang="en-US" sz="1600" dirty="0">
                <a:latin typeface="Alexandria" pitchFamily="2" charset="-78"/>
              </a:rPr>
              <a:t>the three use cases ultimately proved to be very </a:t>
            </a:r>
            <a:r>
              <a:rPr lang="en-US" sz="1600" dirty="0" smtClean="0">
                <a:latin typeface="Alexandria" pitchFamily="2" charset="-78"/>
              </a:rPr>
              <a:t>valuable. The </a:t>
            </a:r>
            <a:r>
              <a:rPr lang="en-US" sz="1600" dirty="0">
                <a:latin typeface="Alexandria" pitchFamily="2" charset="-78"/>
              </a:rPr>
              <a:t>input of the data scientists was particularly insightful when the AI solutions for each use case were being explained and what their capabilities (and limitations) </a:t>
            </a:r>
            <a:r>
              <a:rPr lang="en-US" sz="1600" dirty="0" smtClean="0">
                <a:latin typeface="Alexandria" pitchFamily="2" charset="-78"/>
              </a:rPr>
              <a:t>were. Equally</a:t>
            </a:r>
            <a:r>
              <a:rPr lang="en-US" sz="1600" dirty="0">
                <a:latin typeface="Alexandria" pitchFamily="2" charset="-78"/>
              </a:rPr>
              <a:t>, regulatory, compliance, and policy perspectives were needed given the societal interest in responsible </a:t>
            </a:r>
            <a:r>
              <a:rPr lang="en-US" sz="1600" dirty="0" smtClean="0">
                <a:latin typeface="Alexandria" pitchFamily="2" charset="-78"/>
              </a:rPr>
              <a:t>AI. At </a:t>
            </a:r>
            <a:r>
              <a:rPr lang="en-US" sz="1600" dirty="0">
                <a:latin typeface="Alexandria" pitchFamily="2" charset="-78"/>
              </a:rPr>
              <a:t>a firm level, diversity can also come from engagement with different teams within an organization itself, including the teams responsible for developing the AI solutions, as well as the legal, risk and compliance </a:t>
            </a:r>
            <a:r>
              <a:rPr lang="en-US" sz="1600" dirty="0" smtClean="0">
                <a:latin typeface="Alexandria" pitchFamily="2" charset="-78"/>
              </a:rPr>
              <a:t>teams. While </a:t>
            </a:r>
            <a:r>
              <a:rPr lang="en-US" sz="1600" dirty="0">
                <a:latin typeface="Alexandria" pitchFamily="2" charset="-78"/>
              </a:rPr>
              <a:t>these cross-practice conversations may not have been necessary or natural just a few years ago, the principles-centric approach to AI adoption that requires a deep understanding of the model and its impact necessitates this type of </a:t>
            </a:r>
            <a:r>
              <a:rPr lang="en-US" sz="1600" dirty="0" smtClean="0">
                <a:latin typeface="Alexandria" pitchFamily="2" charset="-78"/>
              </a:rPr>
              <a:t>collaboration. </a:t>
            </a:r>
          </a:p>
          <a:p>
            <a:pPr algn="just"/>
            <a:endParaRPr lang="en-US" sz="1600" dirty="0">
              <a:latin typeface="Alexandria" pitchFamily="2" charset="-78"/>
            </a:endParaRPr>
          </a:p>
          <a:p>
            <a:pPr algn="just"/>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0118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GB" sz="1600" b="1" dirty="0">
                <a:latin typeface="Alexandria" pitchFamily="2" charset="-78"/>
              </a:rPr>
              <a:t>3.4 </a:t>
            </a:r>
            <a:r>
              <a:rPr lang="en-GB" sz="1600" b="1" dirty="0" smtClean="0">
                <a:latin typeface="Alexandria" pitchFamily="2" charset="-78"/>
              </a:rPr>
              <a:t>Diversity </a:t>
            </a:r>
            <a:r>
              <a:rPr lang="en-GB" sz="1600" b="1" dirty="0">
                <a:latin typeface="Alexandria" pitchFamily="2" charset="-78"/>
              </a:rPr>
              <a:t>of Perspectives Ensures Responsible Use Principles Are Appropriately </a:t>
            </a:r>
            <a:r>
              <a:rPr lang="en-GB" sz="1600" b="1" dirty="0" smtClean="0">
                <a:latin typeface="Alexandria" pitchFamily="2" charset="-78"/>
              </a:rPr>
              <a:t>Applied</a:t>
            </a:r>
          </a:p>
          <a:p>
            <a:pPr algn="just"/>
            <a:r>
              <a:rPr lang="en-US" sz="1600" dirty="0" smtClean="0">
                <a:latin typeface="Alexandria" pitchFamily="2" charset="-78"/>
              </a:rPr>
              <a:t>Microsoft </a:t>
            </a:r>
            <a:r>
              <a:rPr lang="en-US" sz="1600" dirty="0">
                <a:latin typeface="Alexandria" pitchFamily="2" charset="-78"/>
              </a:rPr>
              <a:t>takes this multidisciplinary approach to responsible AI governance with the </a:t>
            </a:r>
            <a:r>
              <a:rPr lang="en-US" sz="1600" b="1" u="sng" dirty="0">
                <a:latin typeface="Alexandria" pitchFamily="2" charset="-78"/>
              </a:rPr>
              <a:t>AETHER (AI and Ethics in Engineering and Research) Committee, </a:t>
            </a:r>
            <a:r>
              <a:rPr lang="en-US" sz="1600" dirty="0">
                <a:latin typeface="Alexandria" pitchFamily="2" charset="-78"/>
              </a:rPr>
              <a:t>which leverages scientific and engineering resources to provide subject-matter expertise on the state-of-the-art and emerging trends regarding the enactment of Microsoft’s responsible AI principles; the Office of Responsible AI, which sets policies and governance processes; and the </a:t>
            </a:r>
            <a:r>
              <a:rPr lang="en-US" sz="1600" b="1" u="sng" dirty="0">
                <a:latin typeface="Alexandria" pitchFamily="2" charset="-78"/>
              </a:rPr>
              <a:t>Responsible AI Strategy in Engineering (RAISE) group</a:t>
            </a:r>
            <a:r>
              <a:rPr lang="en-US" sz="1600" dirty="0">
                <a:latin typeface="Alexandria" pitchFamily="2" charset="-78"/>
              </a:rPr>
              <a:t>, which enables engineering groups to implement responsible AI processes through systems and </a:t>
            </a:r>
            <a:r>
              <a:rPr lang="en-US" sz="1600" dirty="0" smtClean="0">
                <a:latin typeface="Alexandria" pitchFamily="2" charset="-78"/>
              </a:rPr>
              <a:t>tools. It </a:t>
            </a:r>
            <a:r>
              <a:rPr lang="en-US" sz="1600" dirty="0">
                <a:latin typeface="Alexandria" pitchFamily="2" charset="-78"/>
              </a:rPr>
              <a:t>is important for a diverse set of views from people of different backgrounds to contribute to any decisions around the implementation of AI to ultimately ensure such decisions are reflective of the communities that organizations serve and operate within.</a:t>
            </a:r>
            <a:endParaRPr lang="en-GB" sz="1600" b="1" dirty="0" smtClean="0">
              <a:latin typeface="Alexandria" pitchFamily="2" charset="-78"/>
            </a:endParaRPr>
          </a:p>
          <a:p>
            <a:pPr algn="just"/>
            <a:endParaRPr lang="en-US" sz="1600" b="1" dirty="0">
              <a:latin typeface="Alexandria" pitchFamily="2" charset="-78"/>
            </a:endParaRPr>
          </a:p>
          <a:p>
            <a:pPr algn="just"/>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9889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a:latin typeface="Alexandria" pitchFamily="2" charset="-78"/>
              </a:rPr>
              <a:t>3.5 </a:t>
            </a:r>
            <a:r>
              <a:rPr lang="en-GB" b="1" dirty="0" smtClean="0">
                <a:latin typeface="Alexandria" pitchFamily="2" charset="-78"/>
              </a:rPr>
              <a:t>The </a:t>
            </a:r>
            <a:r>
              <a:rPr lang="en-GB" b="1" dirty="0">
                <a:latin typeface="Alexandria" pitchFamily="2" charset="-78"/>
              </a:rPr>
              <a:t>Importance of Context Underscores the Need to Share Use </a:t>
            </a:r>
            <a:r>
              <a:rPr lang="en-GB" b="1" dirty="0" smtClean="0">
                <a:latin typeface="Alexandria" pitchFamily="2" charset="-78"/>
              </a:rPr>
              <a:t>Cases</a:t>
            </a:r>
          </a:p>
          <a:p>
            <a:pPr algn="just"/>
            <a:r>
              <a:rPr lang="en-US" sz="1600" dirty="0">
                <a:latin typeface="Alexandria" pitchFamily="2" charset="-78"/>
              </a:rPr>
              <a:t>A final lesson is that use cases and examples can strengthen understanding across the industry of what regulatory issues may apply when using </a:t>
            </a:r>
            <a:r>
              <a:rPr lang="en-US" sz="1600" dirty="0" smtClean="0">
                <a:latin typeface="Alexandria" pitchFamily="2" charset="-78"/>
              </a:rPr>
              <a:t>AI. As </a:t>
            </a:r>
            <a:r>
              <a:rPr lang="en-US" sz="1600" dirty="0">
                <a:latin typeface="Alexandria" pitchFamily="2" charset="-78"/>
              </a:rPr>
              <a:t>highlighted previously in this chapter, the context in which specific AI solutions are deployed is of utmost importance in evaluating the regulatory implications – and not all responsible AI principles are equally relevant in every </a:t>
            </a:r>
            <a:r>
              <a:rPr lang="en-US" sz="1600" dirty="0" smtClean="0">
                <a:latin typeface="Alexandria" pitchFamily="2" charset="-78"/>
              </a:rPr>
              <a:t>context. There </a:t>
            </a:r>
            <a:r>
              <a:rPr lang="en-US" sz="1600" dirty="0">
                <a:latin typeface="Alexandria" pitchFamily="2" charset="-78"/>
              </a:rPr>
              <a:t>is a wide spectrum of AI use cases differentiated by not only functionality and purpose, but also the type of AI model used, model training (including the data that is used for that training), and impact on data </a:t>
            </a:r>
            <a:r>
              <a:rPr lang="en-US" sz="1600" dirty="0" smtClean="0">
                <a:latin typeface="Alexandria" pitchFamily="2" charset="-78"/>
              </a:rPr>
              <a:t>subjects. There </a:t>
            </a:r>
            <a:r>
              <a:rPr lang="en-US" sz="1600" dirty="0">
                <a:latin typeface="Alexandria" pitchFamily="2" charset="-78"/>
              </a:rPr>
              <a:t>has been a shift in Asia towards practical considerations in translating principles to practice based on specific use cases, as the actual deployment of AI by financial institutions </a:t>
            </a:r>
            <a:r>
              <a:rPr lang="en-US" sz="1600" dirty="0" smtClean="0">
                <a:latin typeface="Alexandria" pitchFamily="2" charset="-78"/>
              </a:rPr>
              <a:t>increases. In </a:t>
            </a:r>
            <a:r>
              <a:rPr lang="en-US" sz="1600" dirty="0">
                <a:latin typeface="Alexandria" pitchFamily="2" charset="-78"/>
              </a:rPr>
              <a:t>the past, most discussions around responsible use of AI in finance were </a:t>
            </a:r>
            <a:r>
              <a:rPr lang="en-US" sz="1600" dirty="0" err="1">
                <a:latin typeface="Alexandria" pitchFamily="2" charset="-78"/>
              </a:rPr>
              <a:t>centred</a:t>
            </a:r>
            <a:r>
              <a:rPr lang="en-US" sz="1600" dirty="0">
                <a:latin typeface="Alexandria" pitchFamily="2" charset="-78"/>
              </a:rPr>
              <a:t> around defining ethical principles and raising awareness of the need for responsible AI.</a:t>
            </a:r>
            <a:br>
              <a:rPr lang="en-US" sz="1600" dirty="0">
                <a:latin typeface="Alexandria" pitchFamily="2" charset="-78"/>
              </a:rPr>
            </a:b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9931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b="1" dirty="0">
                <a:latin typeface="Alexandria" pitchFamily="2" charset="-78"/>
              </a:rPr>
              <a:t>3.5 </a:t>
            </a:r>
            <a:r>
              <a:rPr lang="en-GB" b="1" dirty="0" smtClean="0">
                <a:latin typeface="Alexandria" pitchFamily="2" charset="-78"/>
              </a:rPr>
              <a:t>The </a:t>
            </a:r>
            <a:r>
              <a:rPr lang="en-GB" b="1" dirty="0">
                <a:latin typeface="Alexandria" pitchFamily="2" charset="-78"/>
              </a:rPr>
              <a:t>Importance of Context Underscores the Need to Share Use </a:t>
            </a:r>
            <a:r>
              <a:rPr lang="en-GB" b="1" dirty="0" smtClean="0">
                <a:latin typeface="Alexandria" pitchFamily="2" charset="-78"/>
              </a:rPr>
              <a:t>Cases</a:t>
            </a:r>
          </a:p>
          <a:p>
            <a:pPr algn="just"/>
            <a:r>
              <a:rPr lang="en-US" sz="1600" dirty="0" smtClean="0">
                <a:latin typeface="Alexandria" pitchFamily="2" charset="-78"/>
              </a:rPr>
              <a:t>Through </a:t>
            </a:r>
            <a:r>
              <a:rPr lang="en-US" sz="1600" dirty="0">
                <a:latin typeface="Alexandria" pitchFamily="2" charset="-78"/>
              </a:rPr>
              <a:t>this project, the partners worked collectively to assess the responsible AI considerations involved in three different financial services use cases: predicting travel patterns based on previous spending; automating verification of wet ink signatures; and regulatory compliance related to know your customer </a:t>
            </a:r>
            <a:r>
              <a:rPr lang="en-US" sz="1600" dirty="0" smtClean="0">
                <a:latin typeface="Alexandria" pitchFamily="2" charset="-78"/>
              </a:rPr>
              <a:t>checks. By </a:t>
            </a:r>
            <a:r>
              <a:rPr lang="en-US" sz="1600" dirty="0">
                <a:latin typeface="Alexandria" pitchFamily="2" charset="-78"/>
              </a:rPr>
              <a:t>basing its work on specific use cases prepared by the financial institutions involved, together with technology company participants like Microsoft, the group is generating important learnings that strengthen collective efforts to implement AI </a:t>
            </a:r>
            <a:r>
              <a:rPr lang="en-US" sz="1600" dirty="0" smtClean="0">
                <a:latin typeface="Alexandria" pitchFamily="2" charset="-78"/>
              </a:rPr>
              <a:t>responsibly</a:t>
            </a:r>
            <a:r>
              <a:rPr lang="en-US" sz="1600" b="1" u="sng" dirty="0" smtClean="0">
                <a:latin typeface="Alexandria" pitchFamily="2" charset="-78"/>
              </a:rPr>
              <a:t>. HKMA </a:t>
            </a:r>
            <a:r>
              <a:rPr lang="en-US" sz="1600" dirty="0">
                <a:latin typeface="Alexandria" pitchFamily="2" charset="-78"/>
              </a:rPr>
              <a:t>followed a use case-based approach reflected in its white paper on AI, where it shared use cases and potential applications to illustrate how banks can responsibly integrate AI into their business </a:t>
            </a:r>
            <a:r>
              <a:rPr lang="en-US" sz="1600" dirty="0" smtClean="0">
                <a:latin typeface="Alexandria" pitchFamily="2" charset="-78"/>
              </a:rPr>
              <a:t>models. As </a:t>
            </a:r>
            <a:r>
              <a:rPr lang="en-US" sz="1600" dirty="0">
                <a:latin typeface="Alexandria" pitchFamily="2" charset="-78"/>
              </a:rPr>
              <a:t>more institutions share use cases where they show how they worked through the responsible AI considerations involved, the whole industry will </a:t>
            </a:r>
            <a:r>
              <a:rPr lang="en-US" sz="1600" dirty="0" smtClean="0">
                <a:latin typeface="Alexandria" pitchFamily="2" charset="-78"/>
              </a:rPr>
              <a:t>benefit. There </a:t>
            </a:r>
            <a:r>
              <a:rPr lang="en-US" sz="1600" dirty="0">
                <a:latin typeface="Alexandria" pitchFamily="2" charset="-78"/>
              </a:rPr>
              <a:t>are similar efforts outside the financial services industry to gather and publish use cases for responsible AI in </a:t>
            </a:r>
            <a:r>
              <a:rPr lang="en-US" sz="1600" dirty="0" smtClean="0">
                <a:latin typeface="Alexandria" pitchFamily="2" charset="-78"/>
              </a:rPr>
              <a:t>Asia. This </a:t>
            </a:r>
            <a:r>
              <a:rPr lang="en-US" sz="1600" dirty="0">
                <a:latin typeface="Alexandria" pitchFamily="2" charset="-78"/>
              </a:rPr>
              <a:t>includes the pilot of Australia’s AI ethics principles (where Microsoft was invited as one of five companies to participate), and Singapore’s two volumes of use cases compiled by </a:t>
            </a:r>
            <a:r>
              <a:rPr lang="en-US" sz="1600" b="1" u="sng" dirty="0">
                <a:latin typeface="Alexandria" pitchFamily="2" charset="-78"/>
              </a:rPr>
              <a:t>the IMDA, </a:t>
            </a:r>
            <a:r>
              <a:rPr lang="en-US" sz="1600" dirty="0">
                <a:latin typeface="Alexandria" pitchFamily="2" charset="-78"/>
              </a:rPr>
              <a:t>a number of which relate to financial services.</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58602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8" y="455181"/>
            <a:ext cx="94315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2999" y="1992909"/>
            <a:ext cx="9023111" cy="3077766"/>
          </a:xfrm>
          <a:prstGeom prst="rect">
            <a:avLst/>
          </a:prstGeom>
          <a:noFill/>
        </p:spPr>
        <p:txBody>
          <a:bodyPr wrap="square" rtlCol="0">
            <a:spAutoFit/>
          </a:bodyPr>
          <a:lstStyle/>
          <a:p>
            <a:pPr algn="just"/>
            <a:r>
              <a:rPr lang="en-US" b="1" dirty="0" smtClean="0">
                <a:latin typeface="Alexandria" pitchFamily="2" charset="-78"/>
                <a:cs typeface="Alexandria" pitchFamily="2" charset="-78"/>
              </a:rPr>
              <a:t>4. Conclusion</a:t>
            </a:r>
          </a:p>
          <a:p>
            <a:pPr algn="just"/>
            <a:r>
              <a:rPr lang="en-US" sz="1600" dirty="0" smtClean="0">
                <a:latin typeface="Alexandria" pitchFamily="2" charset="-78"/>
                <a:cs typeface="Alexandria" pitchFamily="2" charset="-78"/>
              </a:rPr>
              <a:t>This chapter explore that despite </a:t>
            </a:r>
            <a:r>
              <a:rPr lang="en-US" sz="1600" dirty="0">
                <a:latin typeface="Alexandria" pitchFamily="2" charset="-78"/>
                <a:cs typeface="Alexandria" pitchFamily="2" charset="-78"/>
              </a:rPr>
              <a:t>the growing adoption of AI technologies in the financial services industry, and the increased focus on how these technologies can be responsibly implemented, to date regulators have proceeded cautiously in this space. Regulators generally have not issued new regulations that are specific to AI but have first focused on issuing non-binding guidance and principles. </a:t>
            </a: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principles-first approach has created an opportunity for collaboration between regulators and industry – with that dialogue allowing regulators to refine and converge on basic principles of responsible AI, as well as gain insights on whether new and specific regulation is needed to govern the use of </a:t>
            </a:r>
            <a:r>
              <a:rPr lang="en-US" sz="1600" dirty="0" smtClean="0">
                <a:latin typeface="Alexandria" pitchFamily="2" charset="-78"/>
                <a:cs typeface="Alexandria" pitchFamily="2" charset="-78"/>
              </a:rPr>
              <a:t>AI. </a:t>
            </a:r>
          </a:p>
          <a:p>
            <a:pPr algn="just"/>
            <a:endParaRPr lang="en-US" sz="1600" dirty="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495164" y="1075115"/>
            <a:ext cx="8103158"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12" name="Rectangle 11"/>
          <p:cNvSpPr/>
          <p:nvPr/>
        </p:nvSpPr>
        <p:spPr>
          <a:xfrm>
            <a:off x="9606278" y="1124433"/>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9325729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2999" y="1992909"/>
            <a:ext cx="9023111" cy="2554545"/>
          </a:xfrm>
          <a:prstGeom prst="rect">
            <a:avLst/>
          </a:prstGeom>
          <a:noFill/>
        </p:spPr>
        <p:txBody>
          <a:bodyPr wrap="square" rtlCol="0">
            <a:spAutoFit/>
          </a:bodyPr>
          <a:lstStyle/>
          <a:p>
            <a:pPr algn="just"/>
            <a:r>
              <a:rPr lang="en-US" sz="1600" dirty="0" smtClean="0">
                <a:latin typeface="Alexandria" pitchFamily="2" charset="-78"/>
                <a:cs typeface="Alexandria" pitchFamily="2" charset="-78"/>
              </a:rPr>
              <a:t>Additionally, not </a:t>
            </a:r>
            <a:r>
              <a:rPr lang="en-US" sz="1600" dirty="0">
                <a:latin typeface="Alexandria" pitchFamily="2" charset="-78"/>
                <a:cs typeface="Alexandria" pitchFamily="2" charset="-78"/>
              </a:rPr>
              <a:t>all responsible AI principles will be equally relevant in each context, and regulatory issues are best assessed based on the specific use of AI being deployed, and the jurisdiction and industry in which the AI application is being </a:t>
            </a:r>
            <a:r>
              <a:rPr lang="en-US" sz="1600" dirty="0" smtClean="0">
                <a:latin typeface="Alexandria" pitchFamily="2" charset="-78"/>
                <a:cs typeface="Alexandria" pitchFamily="2" charset="-78"/>
              </a:rPr>
              <a:t>used. </a:t>
            </a:r>
          </a:p>
          <a:p>
            <a:pPr algn="just"/>
            <a:endParaRPr lang="en-US" sz="1600" dirty="0">
              <a:latin typeface="Alexandria" pitchFamily="2" charset="-78"/>
              <a:cs typeface="Alexandria" pitchFamily="2" charset="-78"/>
            </a:endParaRPr>
          </a:p>
          <a:p>
            <a:pPr algn="just"/>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final learning is that sharing use cases and examples can strengthen understanding across the industry of what regulatory principles and ethical issues may apply when using </a:t>
            </a:r>
            <a:r>
              <a:rPr lang="en-US" sz="1600" dirty="0" smtClean="0">
                <a:latin typeface="Alexandria" pitchFamily="2" charset="-78"/>
                <a:cs typeface="Alexandria" pitchFamily="2" charset="-78"/>
              </a:rPr>
              <a:t>AI. As </a:t>
            </a:r>
            <a:r>
              <a:rPr lang="en-US" sz="1600" dirty="0">
                <a:latin typeface="Alexandria" pitchFamily="2" charset="-78"/>
                <a:cs typeface="Alexandria" pitchFamily="2" charset="-78"/>
              </a:rPr>
              <a:t>with any journey, it is important to engage in dialogue and share learnings along the way, as ensuring the responsible use of AI will be an ongoing process and not one where any institution can claim to have ‘arrived’ at the end.</a:t>
            </a:r>
            <a:r>
              <a:rPr lang="en-US" sz="1600" b="1" dirty="0" smtClean="0">
                <a:latin typeface="Alexandria" pitchFamily="2" charset="-78"/>
                <a:cs typeface="Alexandria" pitchFamily="2" charset="-78"/>
              </a:rPr>
              <a:t> </a:t>
            </a:r>
          </a:p>
          <a:p>
            <a:pPr algn="just"/>
            <a:endParaRPr lang="en-US" sz="1600" b="1" dirty="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495164" y="1075115"/>
            <a:ext cx="8103158"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12" name="Rectangle 11"/>
          <p:cNvSpPr/>
          <p:nvPr/>
        </p:nvSpPr>
        <p:spPr>
          <a:xfrm>
            <a:off x="9606278" y="1124433"/>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E7A8550-E17F-4031-965D-BE0DF1B84BBE}"/>
</file>

<file path=customXml/itemProps2.xml><?xml version="1.0" encoding="utf-8"?>
<ds:datastoreItem xmlns:ds="http://schemas.openxmlformats.org/officeDocument/2006/customXml" ds:itemID="{EE381C15-A711-467D-9EEB-5B715A47AFBB}"/>
</file>

<file path=customXml/itemProps3.xml><?xml version="1.0" encoding="utf-8"?>
<ds:datastoreItem xmlns:ds="http://schemas.openxmlformats.org/officeDocument/2006/customXml" ds:itemID="{3F1F450B-C25A-44F9-A1DA-AD5D5877B819}"/>
</file>

<file path=docProps/app.xml><?xml version="1.0" encoding="utf-8"?>
<Properties xmlns="http://schemas.openxmlformats.org/officeDocument/2006/extended-properties" xmlns:vt="http://schemas.openxmlformats.org/officeDocument/2006/docPropsVTypes">
  <Template/>
  <TotalTime>4679</TotalTime>
  <Words>7152</Words>
  <Application>Microsoft Office PowerPoint</Application>
  <PresentationFormat>Widescreen</PresentationFormat>
  <Paragraphs>280</Paragraphs>
  <Slides>51</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177</cp:revision>
  <dcterms:created xsi:type="dcterms:W3CDTF">2023-04-29T09:08:00Z</dcterms:created>
  <dcterms:modified xsi:type="dcterms:W3CDTF">2026-02-19T13:59:28Z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