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482" r:id="rId3"/>
    <p:sldId id="483" r:id="rId4"/>
    <p:sldId id="484" r:id="rId5"/>
    <p:sldId id="485" r:id="rId6"/>
    <p:sldId id="486" r:id="rId7"/>
    <p:sldId id="487" r:id="rId8"/>
    <p:sldId id="488" r:id="rId9"/>
    <p:sldId id="489" r:id="rId10"/>
    <p:sldId id="490" r:id="rId11"/>
    <p:sldId id="491" r:id="rId12"/>
    <p:sldId id="492" r:id="rId13"/>
    <p:sldId id="493" r:id="rId14"/>
    <p:sldId id="494" r:id="rId15"/>
    <p:sldId id="495" r:id="rId16"/>
    <p:sldId id="496" r:id="rId17"/>
    <p:sldId id="497" r:id="rId18"/>
    <p:sldId id="498" r:id="rId19"/>
    <p:sldId id="499" r:id="rId20"/>
    <p:sldId id="500" r:id="rId21"/>
    <p:sldId id="501" r:id="rId22"/>
    <p:sldId id="502" r:id="rId23"/>
    <p:sldId id="505" r:id="rId24"/>
    <p:sldId id="506" r:id="rId25"/>
    <p:sldId id="507" r:id="rId26"/>
    <p:sldId id="508" r:id="rId27"/>
    <p:sldId id="509" r:id="rId28"/>
    <p:sldId id="503" r:id="rId29"/>
    <p:sldId id="510" r:id="rId30"/>
    <p:sldId id="511" r:id="rId31"/>
    <p:sldId id="513" r:id="rId32"/>
    <p:sldId id="514" r:id="rId33"/>
    <p:sldId id="512" r:id="rId34"/>
    <p:sldId id="504" r:id="rId35"/>
    <p:sldId id="515" r:id="rId36"/>
    <p:sldId id="516" r:id="rId37"/>
    <p:sldId id="517"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5"/>
            <p14:sldId id="506"/>
            <p14:sldId id="507"/>
            <p14:sldId id="508"/>
            <p14:sldId id="509"/>
            <p14:sldId id="503"/>
            <p14:sldId id="510"/>
            <p14:sldId id="511"/>
            <p14:sldId id="513"/>
            <p14:sldId id="514"/>
            <p14:sldId id="512"/>
            <p14:sldId id="504"/>
            <p14:sldId id="515"/>
            <p14:sldId id="516"/>
            <p14:sldId id="5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5" d="100"/>
          <a:sy n="45" d="100"/>
        </p:scale>
        <p:origin x="43" y="5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26.png"/></Relationships>
</file>

<file path=ppt/slides/_rels/slide38.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1.svg"/><Relationship Id="rId2" Type="http://schemas.openxmlformats.org/officeDocument/2006/relationships/image" Target="../media/image27.jpeg"/><Relationship Id="rId1" Type="http://schemas.openxmlformats.org/officeDocument/2006/relationships/slideLayout" Target="../slideLayouts/slideLayout14.xml"/><Relationship Id="rId6" Type="http://schemas.openxmlformats.org/officeDocument/2006/relationships/image" Target="../media/image30.png"/><Relationship Id="rId5" Type="http://schemas.openxmlformats.org/officeDocument/2006/relationships/image" Target="../media/image3.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103953" y="1852888"/>
            <a:ext cx="583146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Foundations of Project </a:t>
            </a:r>
          </a:p>
          <a:p>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03953" y="545419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94617" y="3839551"/>
            <a:ext cx="4801531" cy="1015663"/>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PMG 101</a:t>
            </a:r>
          </a:p>
          <a:p>
            <a:r>
              <a:rPr lang="en-US" sz="2000" b="1" dirty="0">
                <a:latin typeface="Times New Roman" panose="02020603050405020304" pitchFamily="18" charset="0"/>
                <a:cs typeface="Times New Roman" panose="02020603050405020304" pitchFamily="18" charset="0"/>
              </a:rPr>
              <a:t>Managing Risk</a:t>
            </a:r>
          </a:p>
          <a:p>
            <a:r>
              <a:rPr lang="en-US" sz="2000" b="1" dirty="0">
                <a:latin typeface="Times New Roman" panose="02020603050405020304" pitchFamily="18" charset="0"/>
                <a:cs typeface="Times New Roman" panose="02020603050405020304" pitchFamily="18" charset="0"/>
              </a:rPr>
              <a:t>Part 2</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Content Placeholder 3">
            <a:extLst>
              <a:ext uri="{FF2B5EF4-FFF2-40B4-BE49-F238E27FC236}">
                <a16:creationId xmlns:a16="http://schemas.microsoft.com/office/drawing/2014/main" id="{F2D0DFF2-4877-4062-96F4-EF8B5295D0B5}"/>
              </a:ext>
            </a:extLst>
          </p:cNvPr>
          <p:cNvPicPr>
            <a:picLocks noGrp="1" noChangeAspect="1"/>
          </p:cNvPicPr>
          <p:nvPr/>
        </p:nvPicPr>
        <p:blipFill rotWithShape="1">
          <a:blip r:embed="rId3"/>
          <a:srcRect t="19"/>
          <a:stretch/>
        </p:blipFill>
        <p:spPr bwMode="auto">
          <a:xfrm>
            <a:off x="10" y="1280597"/>
            <a:ext cx="12191980" cy="5576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0324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object 171">
            <a:extLst>
              <a:ext uri="{FF2B5EF4-FFF2-40B4-BE49-F238E27FC236}">
                <a16:creationId xmlns:a16="http://schemas.microsoft.com/office/drawing/2014/main" id="{8B2823A4-8ECE-233B-F3B1-DEF7DC22E60B}"/>
              </a:ext>
            </a:extLst>
          </p:cNvPr>
          <p:cNvSpPr txBox="1"/>
          <p:nvPr/>
        </p:nvSpPr>
        <p:spPr>
          <a:xfrm>
            <a:off x="7982270" y="6204202"/>
            <a:ext cx="855980" cy="197490"/>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1200" cap="none" spc="-5" normalizeH="0" baseline="0" noProof="0" dirty="0">
                <a:ln>
                  <a:noFill/>
                </a:ln>
                <a:solidFill>
                  <a:srgbClr val="006666"/>
                </a:solidFill>
                <a:effectLst/>
                <a:uLnTx/>
                <a:uFillTx/>
                <a:latin typeface="Arial"/>
                <a:ea typeface="+mn-ea"/>
                <a:cs typeface="Arial"/>
              </a:rPr>
              <a:t>FIGURE</a:t>
            </a:r>
            <a:r>
              <a:rPr kumimoji="0" sz="1200" b="1" i="0" u="none" strike="noStrike" kern="1200" cap="none" spc="-50" normalizeH="0" baseline="0" noProof="0" dirty="0">
                <a:ln>
                  <a:noFill/>
                </a:ln>
                <a:solidFill>
                  <a:srgbClr val="006666"/>
                </a:solidFill>
                <a:effectLst/>
                <a:uLnTx/>
                <a:uFillTx/>
                <a:latin typeface="Arial"/>
                <a:ea typeface="+mn-ea"/>
                <a:cs typeface="Arial"/>
              </a:rPr>
              <a:t> </a:t>
            </a:r>
            <a:r>
              <a:rPr kumimoji="0" sz="1200" b="1" i="0" u="none" strike="noStrike" kern="1200" cap="none" spc="-5" normalizeH="0" baseline="0" noProof="0" dirty="0">
                <a:ln>
                  <a:noFill/>
                </a:ln>
                <a:solidFill>
                  <a:srgbClr val="006666"/>
                </a:solidFill>
                <a:effectLst/>
                <a:uLnTx/>
                <a:uFillTx/>
                <a:latin typeface="Arial"/>
                <a:ea typeface="+mn-ea"/>
                <a:cs typeface="Arial"/>
              </a:rPr>
              <a:t>7.2</a:t>
            </a:r>
            <a:endParaRPr kumimoji="0"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3" name="object 172">
            <a:extLst>
              <a:ext uri="{FF2B5EF4-FFF2-40B4-BE49-F238E27FC236}">
                <a16:creationId xmlns:a16="http://schemas.microsoft.com/office/drawing/2014/main" id="{C924F480-CCDD-0168-1CB0-18A700BE1468}"/>
              </a:ext>
            </a:extLst>
          </p:cNvPr>
          <p:cNvPicPr/>
          <p:nvPr/>
        </p:nvPicPr>
        <p:blipFill>
          <a:blip r:embed="rId3" cstate="print"/>
          <a:stretch>
            <a:fillRect/>
          </a:stretch>
        </p:blipFill>
        <p:spPr>
          <a:xfrm>
            <a:off x="2155202" y="456309"/>
            <a:ext cx="3629898" cy="5903214"/>
          </a:xfrm>
          <a:prstGeom prst="rect">
            <a:avLst/>
          </a:prstGeom>
        </p:spPr>
      </p:pic>
      <p:pic>
        <p:nvPicPr>
          <p:cNvPr id="8" name="Picture 7">
            <a:extLst>
              <a:ext uri="{FF2B5EF4-FFF2-40B4-BE49-F238E27FC236}">
                <a16:creationId xmlns:a16="http://schemas.microsoft.com/office/drawing/2014/main" id="{650E7473-FB14-432B-9205-EA35F17511D7}"/>
              </a:ext>
            </a:extLst>
          </p:cNvPr>
          <p:cNvPicPr>
            <a:picLocks noChangeAspect="1"/>
          </p:cNvPicPr>
          <p:nvPr/>
        </p:nvPicPr>
        <p:blipFill>
          <a:blip r:embed="rId4"/>
          <a:stretch>
            <a:fillRect/>
          </a:stretch>
        </p:blipFill>
        <p:spPr>
          <a:xfrm>
            <a:off x="7786372" y="1967902"/>
            <a:ext cx="2250427" cy="1132698"/>
          </a:xfrm>
          <a:prstGeom prst="rect">
            <a:avLst/>
          </a:prstGeom>
        </p:spPr>
      </p:pic>
    </p:spTree>
    <p:extLst>
      <p:ext uri="{BB962C8B-B14F-4D97-AF65-F5344CB8AC3E}">
        <p14:creationId xmlns:p14="http://schemas.microsoft.com/office/powerpoint/2010/main" val="9519555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B5D4A5E-FDB9-1C71-622E-073F503CF3B3}"/>
              </a:ext>
            </a:extLst>
          </p:cNvPr>
          <p:cNvSpPr txBox="1"/>
          <p:nvPr/>
        </p:nvSpPr>
        <p:spPr>
          <a:xfrm>
            <a:off x="208009" y="1957418"/>
            <a:ext cx="11559830" cy="3565913"/>
          </a:xfrm>
          <a:prstGeom prst="rect">
            <a:avLst/>
          </a:prstGeom>
          <a:noFill/>
        </p:spPr>
        <p:txBody>
          <a:bodyPr wrap="square">
            <a:spAutoFit/>
          </a:bodyPr>
          <a:lstStyle/>
          <a:p>
            <a:r>
              <a:rPr lang="en-US" sz="2000" b="1" dirty="0">
                <a:highlight>
                  <a:srgbClr val="FFFF00"/>
                </a:highlight>
              </a:rPr>
              <a:t>Contingency plan </a:t>
            </a:r>
          </a:p>
          <a:p>
            <a:endParaRPr lang="en-US" sz="2000" b="1" dirty="0">
              <a:highlight>
                <a:srgbClr val="FFFF00"/>
              </a:highlight>
            </a:endParaRPr>
          </a:p>
          <a:p>
            <a:pPr algn="just">
              <a:lnSpc>
                <a:spcPct val="150000"/>
              </a:lnSpc>
            </a:pPr>
            <a:r>
              <a:rPr lang="en-US" sz="18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A contingency</a:t>
            </a:r>
            <a:r>
              <a:rPr lang="en-US" sz="18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 plan </a:t>
            </a:r>
            <a:r>
              <a:rPr lang="en-US" sz="18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an alternative plan that will be used if a possible foreseen risk</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becomes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reality.</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represents</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actions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mitigate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negative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impact</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Like all plans, the contingency plan answers the questions of what, where, when,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how</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much</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action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take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place.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p>
          <a:p>
            <a:pPr algn="just">
              <a:lnSpc>
                <a:spcPct val="150000"/>
              </a:lnSpc>
            </a:pPr>
            <a:endPar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key</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distinction</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between</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risk</a:t>
            </a:r>
            <a:r>
              <a:rPr lang="en-US" sz="1800" spc="-24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response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a </a:t>
            </a:r>
            <a:r>
              <a:rPr lang="en-US" sz="18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contingency plan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that a</a:t>
            </a:r>
            <a:r>
              <a:rPr lang="en-US" sz="1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response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part of the actual implementation plan and action is taken before the risk can materialize</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while a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z="1800" b="1"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not part of the initial implementation plan and only goes into effect after</a:t>
            </a:r>
            <a:r>
              <a:rPr lang="en-US" sz="1800" u="sng"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u="sng"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1800" u="sng"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8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recognized.</a:t>
            </a:r>
            <a:endParaRPr lang="en-US" sz="1800" u="sng"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1187659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B1230D0-1BBC-4F45-221A-3F7174853726}"/>
              </a:ext>
            </a:extLst>
          </p:cNvPr>
          <p:cNvSpPr txBox="1"/>
          <p:nvPr/>
        </p:nvSpPr>
        <p:spPr>
          <a:xfrm>
            <a:off x="311175" y="1598776"/>
            <a:ext cx="11210825" cy="4224554"/>
          </a:xfrm>
          <a:prstGeom prst="rect">
            <a:avLst/>
          </a:prstGeom>
          <a:noFill/>
        </p:spPr>
        <p:txBody>
          <a:bodyPr wrap="square">
            <a:spAutoFit/>
          </a:bodyPr>
          <a:lstStyle/>
          <a:p>
            <a:r>
              <a:rPr lang="en-US" sz="1800" b="1" dirty="0">
                <a:highlight>
                  <a:srgbClr val="FFFF00"/>
                </a:highlight>
              </a:rPr>
              <a:t>Importance of Contingency plan </a:t>
            </a:r>
          </a:p>
          <a:p>
            <a:pPr marL="342900" indent="-342900" algn="just">
              <a:lnSpc>
                <a:spcPct val="150000"/>
              </a:lnSpc>
              <a:buFont typeface="Arial" panose="020B0604020202020204" pitchFamily="34" charset="0"/>
              <a:buChar char="•"/>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absence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when</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18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 occurs, can cause a manager to delay or postpone the decision to implement a</a:t>
            </a:r>
            <a:r>
              <a:rPr lang="en-US" sz="18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remedy.</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postponement</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lead</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panic,</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acceptance</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first</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remedy</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suggested. Such after-the-event decision making under pressure can be potentially</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dangerous and costly. </a:t>
            </a:r>
          </a:p>
          <a:p>
            <a:pPr algn="just">
              <a:lnSpc>
                <a:spcPct val="100000"/>
              </a:lnSpc>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342900" indent="-342900" algn="just">
              <a:lnSpc>
                <a:spcPct val="150000"/>
              </a:lnSpc>
              <a:buFont typeface="Arial" panose="020B0604020202020204" pitchFamily="34" charset="0"/>
              <a:buChar char="•"/>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 planning evaluates alternative remedies for pos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sible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foreseen</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events</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before</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occurs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selects</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best</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among</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alternatives.</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early</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planning</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facilitates</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smooth</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transition</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remedy or work-around plan.</a:t>
            </a:r>
          </a:p>
          <a:p>
            <a:pPr algn="just">
              <a:lnSpc>
                <a:spcPct val="110000"/>
              </a:lnSpc>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342900" indent="-342900" algn="just">
              <a:lnSpc>
                <a:spcPct val="150000"/>
              </a:lnSpc>
              <a:buFont typeface="Arial" panose="020B0604020202020204" pitchFamily="34" charset="0"/>
              <a:buChar char="•"/>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The availability of a contingency plan can significantly increase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chances for</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success.</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940981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A6A54C9-766A-DF55-C5D1-8A34D5D62879}"/>
              </a:ext>
            </a:extLst>
          </p:cNvPr>
          <p:cNvSpPr txBox="1"/>
          <p:nvPr/>
        </p:nvSpPr>
        <p:spPr>
          <a:xfrm>
            <a:off x="424161" y="1301957"/>
            <a:ext cx="11097839" cy="4689297"/>
          </a:xfrm>
          <a:prstGeom prst="rect">
            <a:avLst/>
          </a:prstGeom>
          <a:noFill/>
        </p:spPr>
        <p:txBody>
          <a:bodyPr wrap="square">
            <a:spAutoFit/>
          </a:bodyPr>
          <a:lstStyle/>
          <a:p>
            <a:r>
              <a:rPr lang="en-US" b="1" dirty="0">
                <a:solidFill>
                  <a:srgbClr val="231F21"/>
                </a:solidFill>
                <a:effectLst/>
                <a:highlight>
                  <a:srgbClr val="FFFF00"/>
                </a:highlight>
                <a:latin typeface="Times New Roman" panose="02020603050405020304" pitchFamily="18" charset="0"/>
                <a:ea typeface="Georgia" panose="02040502050405020303" pitchFamily="18" charset="0"/>
                <a:cs typeface="Times New Roman" panose="02020603050405020304" pitchFamily="18" charset="0"/>
              </a:rPr>
              <a:t>An</a:t>
            </a:r>
            <a:r>
              <a:rPr lang="en-US" b="1" spc="95" dirty="0">
                <a:solidFill>
                  <a:srgbClr val="231F21"/>
                </a:solidFill>
                <a:effectLst/>
                <a:highlight>
                  <a:srgbClr val="FFFF00"/>
                </a:highlight>
                <a:latin typeface="Times New Roman" panose="02020603050405020304" pitchFamily="18" charset="0"/>
                <a:ea typeface="Georgia" panose="02040502050405020303" pitchFamily="18" charset="0"/>
                <a:cs typeface="Times New Roman" panose="02020603050405020304" pitchFamily="18" charset="0"/>
              </a:rPr>
              <a:t> </a:t>
            </a:r>
            <a:r>
              <a:rPr lang="en-US" b="1" dirty="0">
                <a:solidFill>
                  <a:srgbClr val="231F21"/>
                </a:solidFill>
                <a:effectLst/>
                <a:highlight>
                  <a:srgbClr val="FFFF00"/>
                </a:highlight>
                <a:latin typeface="Times New Roman" panose="02020603050405020304" pitchFamily="18" charset="0"/>
                <a:ea typeface="Georgia" panose="02040502050405020303" pitchFamily="18" charset="0"/>
                <a:cs typeface="Times New Roman" panose="02020603050405020304" pitchFamily="18" charset="0"/>
              </a:rPr>
              <a:t>example on </a:t>
            </a:r>
            <a:r>
              <a:rPr lang="en-US" b="1" dirty="0">
                <a:highlight>
                  <a:srgbClr val="FFFF00"/>
                </a:highlight>
                <a:latin typeface="Times New Roman" panose="02020603050405020304" pitchFamily="18" charset="0"/>
                <a:cs typeface="Times New Roman" panose="02020603050405020304" pitchFamily="18" charset="0"/>
              </a:rPr>
              <a:t>contingency plan </a:t>
            </a:r>
          </a:p>
          <a:p>
            <a:r>
              <a:rPr lang="en-US" sz="14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p>
          <a:p>
            <a:pPr algn="just">
              <a:lnSpc>
                <a:spcPct val="150000"/>
              </a:lnSpc>
            </a:pP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1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high-tech</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niche</a:t>
            </a:r>
            <a:r>
              <a:rPr lang="en-US" spc="1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computer</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company</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intends</a:t>
            </a:r>
            <a:r>
              <a:rPr lang="en-US"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introduce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new “platform” product at a very specific target date. The project’s 47 teams all</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agree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delays</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acceptable.</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Their</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plans</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two</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large</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component suppliers demonstrate how seriously risk management is viewed. One supplier’s plant sits on the San Andreas Fault, which is prone to earthquakes. </a:t>
            </a:r>
          </a:p>
          <a:p>
            <a:pPr algn="just">
              <a:lnSpc>
                <a:spcPct val="150000"/>
              </a:lnSpc>
            </a:pP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has</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alternative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supplier,</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who</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constantly</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updated,</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producing a replica of the component in another plant. Another key supplier in Toronto,</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Canada, presents a delivery risk on their due date because of</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potential bad</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weather.</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p>
          <a:p>
            <a:pPr algn="just">
              <a:lnSpc>
                <a:spcPct val="150000"/>
              </a:lnSpc>
            </a:pP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calls</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chartered</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(already</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contracted</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standby)</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overland</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transportation</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presents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delay</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problem.</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outsiders</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 plans must seem a bit extreme, but in high-tech industries where time to</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market</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king,</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risks of</a:t>
            </a:r>
            <a:r>
              <a:rPr lang="en-US"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identified</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events are</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taken</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seriously.</a:t>
            </a:r>
            <a:endParaRPr lang="en-US"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4293116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1800" b="1" spc="-1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Risk</a:t>
            </a:r>
            <a:r>
              <a:rPr lang="en-US" sz="1800" b="1" spc="-2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1800" b="1" spc="-1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response</a:t>
            </a:r>
            <a:r>
              <a:rPr lang="en-US" sz="1800" b="1" spc="-4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1800" b="1" spc="-1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matrices</a:t>
            </a:r>
            <a:r>
              <a:rPr lang="en-US" sz="1800" b="1" spc="-3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such</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shown</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Figure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7.8</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useful</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sum</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marizing how the project team plans to manage risks that have been identified.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p>
          <a:p>
            <a:pPr algn="l">
              <a:lnSpc>
                <a:spcPct val="150000"/>
              </a:lnSpc>
            </a:pPr>
            <a:r>
              <a:rPr lang="en-US" sz="1800" b="1" i="0" dirty="0">
                <a:solidFill>
                  <a:srgbClr val="EC028D"/>
                </a:solidFill>
                <a:effectLst/>
                <a:latin typeface="CIDFont+F72"/>
              </a:rPr>
              <a:t>FIGURE 7.8 </a:t>
            </a:r>
            <a:r>
              <a:rPr lang="en-US" sz="1800" b="1" i="0" dirty="0">
                <a:solidFill>
                  <a:srgbClr val="242021"/>
                </a:solidFill>
                <a:effectLst/>
                <a:latin typeface="CIDFont+F76"/>
              </a:rPr>
              <a:t>Risk Response Matrix</a:t>
            </a:r>
            <a:r>
              <a:rPr lang="en-US" dirty="0"/>
              <a:t> </a:t>
            </a:r>
          </a:p>
          <a:p>
            <a:pPr algn="l">
              <a:lnSpc>
                <a:spcPct val="150000"/>
              </a:lnSpc>
            </a:pPr>
            <a:endParaRPr lang="en-US" dirty="0"/>
          </a:p>
          <a:p>
            <a:pPr algn="l">
              <a:lnSpc>
                <a:spcPct val="150000"/>
              </a:lnSpc>
            </a:pPr>
            <a:endParaRPr lang="en-US" dirty="0"/>
          </a:p>
          <a:p>
            <a:pPr algn="l">
              <a:lnSpc>
                <a:spcPct val="150000"/>
              </a:lnSpc>
            </a:pPr>
            <a:endParaRPr lang="en-US" dirty="0"/>
          </a:p>
          <a:p>
            <a:pPr algn="l">
              <a:lnSpc>
                <a:spcPct val="150000"/>
              </a:lnSpc>
            </a:pPr>
            <a:endParaRPr lang="en-US" dirty="0"/>
          </a:p>
          <a:p>
            <a:pPr algn="l">
              <a:lnSpc>
                <a:spcPct val="150000"/>
              </a:lnSpc>
            </a:pPr>
            <a:endParaRPr lang="en-US" dirty="0"/>
          </a:p>
          <a:p>
            <a:pPr algn="l">
              <a:lnSpc>
                <a:spcPct val="150000"/>
              </a:lnSpc>
            </a:pPr>
            <a:endParaRPr lang="en-US" dirty="0"/>
          </a:p>
          <a:p>
            <a:pPr algn="l">
              <a:lnSpc>
                <a:spcPct val="150000"/>
              </a:lnSpc>
            </a:pPr>
            <a:endParaRPr lang="en-US" dirty="0"/>
          </a:p>
          <a:p>
            <a:pPr algn="l">
              <a:lnSpc>
                <a:spcPct val="150000"/>
              </a:lnSpc>
            </a:pPr>
            <a:endParaRPr lang="en-US" dirty="0"/>
          </a:p>
          <a:p>
            <a:pPr algn="l">
              <a:lnSpc>
                <a:spcPct val="150000"/>
              </a:lnSpc>
            </a:pP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3B7FEB6-A178-47B4-A4D3-30839159E880}"/>
              </a:ext>
            </a:extLst>
          </p:cNvPr>
          <p:cNvPicPr>
            <a:picLocks noChangeAspect="1"/>
          </p:cNvPicPr>
          <p:nvPr/>
        </p:nvPicPr>
        <p:blipFill>
          <a:blip r:embed="rId3"/>
          <a:stretch>
            <a:fillRect/>
          </a:stretch>
        </p:blipFill>
        <p:spPr>
          <a:xfrm>
            <a:off x="427500" y="2532011"/>
            <a:ext cx="11032942" cy="4135716"/>
          </a:xfrm>
          <a:prstGeom prst="rect">
            <a:avLst/>
          </a:prstGeom>
        </p:spPr>
      </p:pic>
    </p:spTree>
    <p:extLst>
      <p:ext uri="{BB962C8B-B14F-4D97-AF65-F5344CB8AC3E}">
        <p14:creationId xmlns:p14="http://schemas.microsoft.com/office/powerpoint/2010/main" val="1881498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153BCC6-E08D-8937-B129-05AAB7491FEA}"/>
              </a:ext>
            </a:extLst>
          </p:cNvPr>
          <p:cNvSpPr txBox="1"/>
          <p:nvPr/>
        </p:nvSpPr>
        <p:spPr>
          <a:xfrm>
            <a:off x="316085" y="1548762"/>
            <a:ext cx="11097839" cy="3366563"/>
          </a:xfrm>
          <a:prstGeom prst="rect">
            <a:avLst/>
          </a:prstGeom>
          <a:noFill/>
        </p:spPr>
        <p:txBody>
          <a:bodyPr wrap="square">
            <a:spAutoFit/>
          </a:bodyPr>
          <a:lstStyle/>
          <a:p>
            <a:pPr algn="l"/>
            <a:endParaRPr lang="en-US" b="1" u="sng" dirty="0"/>
          </a:p>
          <a:p>
            <a:pPr algn="l"/>
            <a:r>
              <a:rPr lang="en-US" b="1" u="sng" dirty="0">
                <a:highlight>
                  <a:srgbClr val="FFFF00"/>
                </a:highlight>
              </a:rPr>
              <a:t>Steps to mange risk:</a:t>
            </a:r>
          </a:p>
          <a:p>
            <a:pPr algn="just">
              <a:lnSpc>
                <a:spcPct val="100000"/>
              </a:lnSpc>
            </a:pPr>
            <a:endParaRPr lang="en-US"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1- The team has to identify whether to reduce, share, transfer, or accept the risk. </a:t>
            </a:r>
          </a:p>
          <a:p>
            <a:pPr algn="just">
              <a:lnSpc>
                <a:spcPct val="150000"/>
              </a:lnSpc>
            </a:pPr>
            <a:r>
              <a:rPr lang="en-US" dirty="0">
                <a:latin typeface="Times New Roman" panose="02020603050405020304" pitchFamily="18" charset="0"/>
                <a:cs typeface="Times New Roman" panose="02020603050405020304" pitchFamily="18" charset="0"/>
              </a:rPr>
              <a:t>2-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pc="2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next step is to</a:t>
            </a:r>
            <a:r>
              <a:rPr lang="en-US" spc="25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identify contingency plans in case the risk still occurs.</a:t>
            </a:r>
          </a:p>
          <a:p>
            <a:pPr algn="just">
              <a:lnSpc>
                <a:spcPct val="150000"/>
              </a:lnSpc>
            </a:pPr>
            <a:r>
              <a:rPr lang="en-US" dirty="0">
                <a:solidFill>
                  <a:srgbClr val="231F21"/>
                </a:solidFill>
                <a:latin typeface="Times New Roman" panose="02020603050405020304" pitchFamily="18" charset="0"/>
                <a:cs typeface="Times New Roman" panose="02020603050405020304" pitchFamily="18" charset="0"/>
              </a:rPr>
              <a:t>3-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 team also needs to</a:t>
            </a:r>
            <a:r>
              <a:rPr lang="en-US" spc="-2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discuss</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and</a:t>
            </a:r>
            <a:r>
              <a:rPr lang="en-US" spc="-2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agree</a:t>
            </a:r>
            <a:r>
              <a:rPr lang="en-US"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what</a:t>
            </a:r>
            <a:r>
              <a:rPr lang="en-US" spc="-1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would</a:t>
            </a:r>
            <a:r>
              <a:rPr lang="en-US" spc="-1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“trigger”</a:t>
            </a:r>
            <a:r>
              <a:rPr lang="en-US" spc="-6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implementation</a:t>
            </a:r>
            <a:r>
              <a:rPr lang="en-US" spc="-1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of</a:t>
            </a:r>
            <a:r>
              <a:rPr lang="en-US" spc="4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pc="-1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contingency</a:t>
            </a:r>
            <a:r>
              <a:rPr lang="en-US"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plan.</a:t>
            </a:r>
            <a:r>
              <a:rPr lang="en-US" spc="-2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p>
          <a:p>
            <a:pPr algn="just">
              <a:lnSpc>
                <a:spcPct val="150000"/>
              </a:lnSpc>
            </a:pPr>
            <a:r>
              <a:rPr lang="en-US" spc="-240" dirty="0">
                <a:solidFill>
                  <a:srgbClr val="231F21"/>
                </a:solidFill>
                <a:latin typeface="Times New Roman" panose="02020603050405020304" pitchFamily="18" charset="0"/>
                <a:cs typeface="Times New Roman" panose="02020603050405020304" pitchFamily="18" charset="0"/>
              </a:rPr>
              <a:t>4- </a:t>
            </a:r>
            <a:r>
              <a:rPr lang="en-US" spc="-1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Finally,</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pc="-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individual</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responsible</a:t>
            </a:r>
            <a:r>
              <a:rPr lang="en-US" spc="-4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for</a:t>
            </a:r>
            <a:r>
              <a:rPr lang="en-US" spc="-4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monitoring</a:t>
            </a:r>
            <a:r>
              <a:rPr lang="en-US" spc="-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potential</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risk</a:t>
            </a:r>
            <a:r>
              <a:rPr lang="en-US" spc="-2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and</a:t>
            </a:r>
            <a:r>
              <a:rPr lang="en-US"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initiating</a:t>
            </a:r>
            <a:r>
              <a:rPr lang="en-US" spc="-3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contingency</a:t>
            </a:r>
            <a:r>
              <a:rPr lang="en-US" spc="-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plan</a:t>
            </a:r>
            <a:r>
              <a:rPr lang="en-US" spc="-6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needs</a:t>
            </a:r>
            <a:r>
              <a:rPr lang="en-US" spc="-5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to</a:t>
            </a:r>
            <a:r>
              <a:rPr lang="en-US" spc="-5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be</a:t>
            </a:r>
            <a:r>
              <a:rPr lang="en-US" spc="-5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assigned.</a:t>
            </a:r>
          </a:p>
          <a:p>
            <a:pPr algn="just">
              <a:lnSpc>
                <a:spcPct val="150000"/>
              </a:lnSpc>
            </a:pPr>
            <a:r>
              <a:rPr lang="en-US"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Smart</a:t>
            </a:r>
            <a:r>
              <a:rPr lang="en-US"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project</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managers</a:t>
            </a:r>
            <a:r>
              <a:rPr lang="en-US" spc="-2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establish protocols for contingency responses before they are needed.</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9851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object 3">
            <a:extLst>
              <a:ext uri="{FF2B5EF4-FFF2-40B4-BE49-F238E27FC236}">
                <a16:creationId xmlns:a16="http://schemas.microsoft.com/office/drawing/2014/main" id="{6057460D-AB52-13D0-D35A-3B23E0D2B701}"/>
              </a:ext>
            </a:extLst>
          </p:cNvPr>
          <p:cNvSpPr txBox="1"/>
          <p:nvPr/>
        </p:nvSpPr>
        <p:spPr>
          <a:xfrm>
            <a:off x="2384108" y="2122873"/>
            <a:ext cx="7423784" cy="2612254"/>
          </a:xfrm>
          <a:prstGeom prst="rect">
            <a:avLst/>
          </a:prstGeom>
        </p:spPr>
        <p:txBody>
          <a:bodyPr vert="horz" wrap="square" lIns="0" tIns="9779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42595" indent="-430530">
              <a:spcBef>
                <a:spcPts val="770"/>
              </a:spcBef>
              <a:buClr>
                <a:srgbClr val="00AFEF"/>
              </a:buClr>
              <a:buSzPct val="98214"/>
              <a:buFont typeface="Wingdings"/>
              <a:buChar char=""/>
              <a:tabLst>
                <a:tab pos="442595" algn="l"/>
                <a:tab pos="443230" algn="l"/>
              </a:tabLst>
            </a:pPr>
            <a:r>
              <a:rPr sz="2800" b="1" spc="-10" dirty="0">
                <a:solidFill>
                  <a:srgbClr val="6600FF"/>
                </a:solidFill>
                <a:latin typeface="Times New Roman"/>
                <a:cs typeface="Times New Roman"/>
              </a:rPr>
              <a:t>Risks</a:t>
            </a:r>
            <a:r>
              <a:rPr sz="2800" b="1" spc="20" dirty="0">
                <a:solidFill>
                  <a:srgbClr val="6600FF"/>
                </a:solidFill>
                <a:latin typeface="Times New Roman"/>
                <a:cs typeface="Times New Roman"/>
              </a:rPr>
              <a:t> </a:t>
            </a:r>
            <a:r>
              <a:rPr sz="2800" b="1" spc="-5" dirty="0">
                <a:solidFill>
                  <a:srgbClr val="6600FF"/>
                </a:solidFill>
                <a:latin typeface="Times New Roman"/>
                <a:cs typeface="Times New Roman"/>
              </a:rPr>
              <a:t>during</a:t>
            </a:r>
            <a:r>
              <a:rPr sz="2800" b="1" spc="15" dirty="0">
                <a:solidFill>
                  <a:srgbClr val="6600FF"/>
                </a:solidFill>
                <a:latin typeface="Times New Roman"/>
                <a:cs typeface="Times New Roman"/>
              </a:rPr>
              <a:t> </a:t>
            </a:r>
            <a:r>
              <a:rPr sz="2800" b="1" spc="-5" dirty="0">
                <a:solidFill>
                  <a:srgbClr val="6600FF"/>
                </a:solidFill>
                <a:latin typeface="Times New Roman"/>
                <a:cs typeface="Times New Roman"/>
              </a:rPr>
              <a:t>the</a:t>
            </a:r>
            <a:r>
              <a:rPr sz="2800" b="1" spc="15" dirty="0">
                <a:solidFill>
                  <a:srgbClr val="6600FF"/>
                </a:solidFill>
                <a:latin typeface="Times New Roman"/>
                <a:cs typeface="Times New Roman"/>
              </a:rPr>
              <a:t> </a:t>
            </a:r>
            <a:r>
              <a:rPr sz="2800" b="1" u="heavy" spc="-5" dirty="0">
                <a:solidFill>
                  <a:srgbClr val="6600FF"/>
                </a:solidFill>
                <a:uFill>
                  <a:solidFill>
                    <a:srgbClr val="6600FF"/>
                  </a:solidFill>
                </a:uFill>
                <a:latin typeface="Times New Roman"/>
                <a:cs typeface="Times New Roman"/>
              </a:rPr>
              <a:t>project/idea</a:t>
            </a:r>
            <a:r>
              <a:rPr sz="2800" b="1" u="heavy" dirty="0">
                <a:solidFill>
                  <a:srgbClr val="6600FF"/>
                </a:solidFill>
                <a:uFill>
                  <a:solidFill>
                    <a:srgbClr val="6600FF"/>
                  </a:solidFill>
                </a:uFill>
                <a:latin typeface="Times New Roman"/>
                <a:cs typeface="Times New Roman"/>
              </a:rPr>
              <a:t> initiation</a:t>
            </a:r>
            <a:r>
              <a:rPr sz="2800" b="1" u="heavy" spc="-25" dirty="0">
                <a:solidFill>
                  <a:srgbClr val="6600FF"/>
                </a:solidFill>
                <a:uFill>
                  <a:solidFill>
                    <a:srgbClr val="6600FF"/>
                  </a:solidFill>
                </a:uFill>
                <a:latin typeface="Times New Roman"/>
                <a:cs typeface="Times New Roman"/>
              </a:rPr>
              <a:t> </a:t>
            </a:r>
            <a:r>
              <a:rPr sz="2800" b="1" u="heavy" dirty="0">
                <a:solidFill>
                  <a:srgbClr val="6600FF"/>
                </a:solidFill>
                <a:uFill>
                  <a:solidFill>
                    <a:srgbClr val="6600FF"/>
                  </a:solidFill>
                </a:uFill>
                <a:latin typeface="Times New Roman"/>
                <a:cs typeface="Times New Roman"/>
              </a:rPr>
              <a:t>phase</a:t>
            </a:r>
            <a:r>
              <a:rPr sz="2800" b="1" dirty="0">
                <a:solidFill>
                  <a:srgbClr val="6600FF"/>
                </a:solidFill>
                <a:latin typeface="Times New Roman"/>
                <a:cs typeface="Times New Roman"/>
              </a:rPr>
              <a:t>:</a:t>
            </a:r>
            <a:endParaRPr sz="2800" dirty="0">
              <a:solidFill>
                <a:prstClr val="black"/>
              </a:solidFill>
              <a:latin typeface="Times New Roman"/>
              <a:cs typeface="Times New Roman"/>
            </a:endParaRPr>
          </a:p>
          <a:p>
            <a:pPr marL="1612900" lvl="1" indent="-229235">
              <a:spcBef>
                <a:spcPts val="675"/>
              </a:spcBef>
              <a:buFont typeface="Times New Roman"/>
              <a:buChar char="–"/>
              <a:tabLst>
                <a:tab pos="1613535" algn="l"/>
              </a:tabLst>
            </a:pPr>
            <a:r>
              <a:rPr sz="2800" b="1" spc="-5" dirty="0">
                <a:solidFill>
                  <a:prstClr val="black"/>
                </a:solidFill>
                <a:latin typeface="Times New Roman"/>
                <a:cs typeface="Times New Roman"/>
              </a:rPr>
              <a:t>Unavailable</a:t>
            </a:r>
            <a:r>
              <a:rPr sz="2800" b="1" spc="-35" dirty="0">
                <a:solidFill>
                  <a:prstClr val="black"/>
                </a:solidFill>
                <a:latin typeface="Times New Roman"/>
                <a:cs typeface="Times New Roman"/>
              </a:rPr>
              <a:t> </a:t>
            </a:r>
            <a:r>
              <a:rPr sz="2800" b="1" spc="-5" dirty="0">
                <a:solidFill>
                  <a:prstClr val="black"/>
                </a:solidFill>
                <a:latin typeface="Times New Roman"/>
                <a:cs typeface="Times New Roman"/>
              </a:rPr>
              <a:t>subject</a:t>
            </a:r>
            <a:r>
              <a:rPr sz="2800" b="1" spc="10" dirty="0">
                <a:solidFill>
                  <a:prstClr val="black"/>
                </a:solidFill>
                <a:latin typeface="Times New Roman"/>
                <a:cs typeface="Times New Roman"/>
              </a:rPr>
              <a:t> </a:t>
            </a:r>
            <a:r>
              <a:rPr sz="2800" b="1" spc="-5" dirty="0">
                <a:solidFill>
                  <a:prstClr val="black"/>
                </a:solidFill>
                <a:latin typeface="Times New Roman"/>
                <a:cs typeface="Times New Roman"/>
              </a:rPr>
              <a:t>matter experts</a:t>
            </a:r>
            <a:endParaRPr sz="2800" dirty="0">
              <a:solidFill>
                <a:prstClr val="black"/>
              </a:solidFill>
              <a:latin typeface="Times New Roman"/>
              <a:cs typeface="Times New Roman"/>
            </a:endParaRPr>
          </a:p>
          <a:p>
            <a:pPr marL="1612900" lvl="1" indent="-229235">
              <a:spcBef>
                <a:spcPts val="675"/>
              </a:spcBef>
              <a:buFont typeface="Times New Roman"/>
              <a:buChar char="–"/>
              <a:tabLst>
                <a:tab pos="1613535" algn="l"/>
              </a:tabLst>
            </a:pPr>
            <a:r>
              <a:rPr sz="2800" b="1" spc="-5" dirty="0">
                <a:solidFill>
                  <a:prstClr val="black"/>
                </a:solidFill>
                <a:latin typeface="Times New Roman"/>
                <a:cs typeface="Times New Roman"/>
              </a:rPr>
              <a:t>Poor</a:t>
            </a:r>
            <a:r>
              <a:rPr sz="2800" b="1" spc="-25" dirty="0">
                <a:solidFill>
                  <a:prstClr val="black"/>
                </a:solidFill>
                <a:latin typeface="Times New Roman"/>
                <a:cs typeface="Times New Roman"/>
              </a:rPr>
              <a:t> </a:t>
            </a:r>
            <a:r>
              <a:rPr sz="2800" b="1" dirty="0">
                <a:solidFill>
                  <a:prstClr val="black"/>
                </a:solidFill>
                <a:latin typeface="Times New Roman"/>
                <a:cs typeface="Times New Roman"/>
              </a:rPr>
              <a:t>definition</a:t>
            </a:r>
            <a:r>
              <a:rPr sz="2800" b="1" spc="-10" dirty="0">
                <a:solidFill>
                  <a:prstClr val="black"/>
                </a:solidFill>
                <a:latin typeface="Times New Roman"/>
                <a:cs typeface="Times New Roman"/>
              </a:rPr>
              <a:t> </a:t>
            </a:r>
            <a:r>
              <a:rPr sz="2800" b="1" spc="-5" dirty="0">
                <a:solidFill>
                  <a:prstClr val="black"/>
                </a:solidFill>
                <a:latin typeface="Times New Roman"/>
                <a:cs typeface="Times New Roman"/>
              </a:rPr>
              <a:t>of</a:t>
            </a:r>
            <a:r>
              <a:rPr sz="2800" b="1" dirty="0">
                <a:solidFill>
                  <a:prstClr val="black"/>
                </a:solidFill>
                <a:latin typeface="Times New Roman"/>
                <a:cs typeface="Times New Roman"/>
              </a:rPr>
              <a:t> </a:t>
            </a:r>
            <a:r>
              <a:rPr sz="2800" b="1" spc="-5" dirty="0">
                <a:solidFill>
                  <a:prstClr val="black"/>
                </a:solidFill>
                <a:latin typeface="Times New Roman"/>
                <a:cs typeface="Times New Roman"/>
              </a:rPr>
              <a:t>problem </a:t>
            </a:r>
            <a:r>
              <a:rPr sz="2800" b="1" dirty="0">
                <a:solidFill>
                  <a:prstClr val="black"/>
                </a:solidFill>
                <a:latin typeface="Times New Roman"/>
                <a:cs typeface="Times New Roman"/>
              </a:rPr>
              <a:t>or</a:t>
            </a:r>
            <a:r>
              <a:rPr sz="2800" b="1" spc="-5" dirty="0">
                <a:solidFill>
                  <a:prstClr val="black"/>
                </a:solidFill>
                <a:latin typeface="Times New Roman"/>
                <a:cs typeface="Times New Roman"/>
              </a:rPr>
              <a:t> project</a:t>
            </a:r>
            <a:endParaRPr sz="2800" dirty="0">
              <a:solidFill>
                <a:prstClr val="black"/>
              </a:solidFill>
              <a:latin typeface="Times New Roman"/>
              <a:cs typeface="Times New Roman"/>
            </a:endParaRPr>
          </a:p>
          <a:p>
            <a:pPr marL="1612900" lvl="1" indent="-229235">
              <a:spcBef>
                <a:spcPts val="670"/>
              </a:spcBef>
              <a:buFont typeface="Times New Roman"/>
              <a:buChar char="–"/>
              <a:tabLst>
                <a:tab pos="1613535" algn="l"/>
              </a:tabLst>
            </a:pPr>
            <a:r>
              <a:rPr sz="2800" b="1" spc="-5" dirty="0">
                <a:solidFill>
                  <a:prstClr val="black"/>
                </a:solidFill>
                <a:latin typeface="Times New Roman"/>
                <a:cs typeface="Times New Roman"/>
              </a:rPr>
              <a:t>No</a:t>
            </a:r>
            <a:r>
              <a:rPr sz="2800" b="1" spc="-15" dirty="0">
                <a:solidFill>
                  <a:prstClr val="black"/>
                </a:solidFill>
                <a:latin typeface="Times New Roman"/>
                <a:cs typeface="Times New Roman"/>
              </a:rPr>
              <a:t> </a:t>
            </a:r>
            <a:r>
              <a:rPr sz="2800" b="1" spc="-5" dirty="0">
                <a:solidFill>
                  <a:prstClr val="black"/>
                </a:solidFill>
                <a:latin typeface="Times New Roman"/>
                <a:cs typeface="Times New Roman"/>
              </a:rPr>
              <a:t>feasibility</a:t>
            </a:r>
            <a:r>
              <a:rPr sz="2800" b="1" spc="-30" dirty="0">
                <a:solidFill>
                  <a:prstClr val="black"/>
                </a:solidFill>
                <a:latin typeface="Times New Roman"/>
                <a:cs typeface="Times New Roman"/>
              </a:rPr>
              <a:t> </a:t>
            </a:r>
            <a:r>
              <a:rPr sz="2800" b="1" spc="-5" dirty="0">
                <a:solidFill>
                  <a:prstClr val="black"/>
                </a:solidFill>
                <a:latin typeface="Times New Roman"/>
                <a:cs typeface="Times New Roman"/>
              </a:rPr>
              <a:t>study</a:t>
            </a:r>
            <a:endParaRPr sz="2800" dirty="0">
              <a:solidFill>
                <a:prstClr val="black"/>
              </a:solidFill>
              <a:latin typeface="Times New Roman"/>
              <a:cs typeface="Times New Roman"/>
            </a:endParaRPr>
          </a:p>
          <a:p>
            <a:pPr marL="1612900" lvl="1" indent="-229235">
              <a:spcBef>
                <a:spcPts val="670"/>
              </a:spcBef>
              <a:buFont typeface="Times New Roman"/>
              <a:buChar char="–"/>
              <a:tabLst>
                <a:tab pos="1613535" algn="l"/>
              </a:tabLst>
            </a:pPr>
            <a:r>
              <a:rPr sz="2800" b="1" spc="-5" dirty="0">
                <a:solidFill>
                  <a:prstClr val="black"/>
                </a:solidFill>
                <a:latin typeface="Times New Roman"/>
                <a:cs typeface="Times New Roman"/>
              </a:rPr>
              <a:t>No</a:t>
            </a:r>
            <a:r>
              <a:rPr sz="2800" b="1" spc="-15" dirty="0">
                <a:solidFill>
                  <a:prstClr val="black"/>
                </a:solidFill>
                <a:latin typeface="Times New Roman"/>
                <a:cs typeface="Times New Roman"/>
              </a:rPr>
              <a:t> </a:t>
            </a:r>
            <a:r>
              <a:rPr sz="2800" b="1" spc="-5" dirty="0">
                <a:solidFill>
                  <a:prstClr val="black"/>
                </a:solidFill>
                <a:latin typeface="Times New Roman"/>
                <a:cs typeface="Times New Roman"/>
              </a:rPr>
              <a:t>or</a:t>
            </a:r>
            <a:r>
              <a:rPr sz="2800" b="1" spc="-10" dirty="0">
                <a:solidFill>
                  <a:prstClr val="black"/>
                </a:solidFill>
                <a:latin typeface="Times New Roman"/>
                <a:cs typeface="Times New Roman"/>
              </a:rPr>
              <a:t> </a:t>
            </a:r>
            <a:r>
              <a:rPr sz="2800" b="1" spc="-5" dirty="0">
                <a:solidFill>
                  <a:prstClr val="black"/>
                </a:solidFill>
                <a:latin typeface="Times New Roman"/>
                <a:cs typeface="Times New Roman"/>
              </a:rPr>
              <a:t>unclear</a:t>
            </a:r>
            <a:r>
              <a:rPr sz="2800" b="1" spc="-20" dirty="0">
                <a:solidFill>
                  <a:prstClr val="black"/>
                </a:solidFill>
                <a:latin typeface="Times New Roman"/>
                <a:cs typeface="Times New Roman"/>
              </a:rPr>
              <a:t> </a:t>
            </a:r>
            <a:r>
              <a:rPr sz="2800" b="1" spc="-5" dirty="0">
                <a:solidFill>
                  <a:prstClr val="black"/>
                </a:solidFill>
                <a:latin typeface="Times New Roman"/>
                <a:cs typeface="Times New Roman"/>
              </a:rPr>
              <a:t>objectives</a:t>
            </a:r>
            <a:endParaRPr sz="2800" dirty="0">
              <a:solidFill>
                <a:prstClr val="black"/>
              </a:solidFill>
              <a:latin typeface="Times New Roman"/>
              <a:cs typeface="Times New Roman"/>
            </a:endParaRPr>
          </a:p>
        </p:txBody>
      </p:sp>
      <p:pic>
        <p:nvPicPr>
          <p:cNvPr id="3" name="object 2">
            <a:extLst>
              <a:ext uri="{FF2B5EF4-FFF2-40B4-BE49-F238E27FC236}">
                <a16:creationId xmlns:a16="http://schemas.microsoft.com/office/drawing/2014/main" id="{DA4DBF33-75CA-D7C3-1CCE-62855E155562}"/>
              </a:ext>
            </a:extLst>
          </p:cNvPr>
          <p:cNvPicPr/>
          <p:nvPr/>
        </p:nvPicPr>
        <p:blipFill>
          <a:blip r:embed="rId3" cstate="print"/>
          <a:stretch>
            <a:fillRect/>
          </a:stretch>
        </p:blipFill>
        <p:spPr>
          <a:xfrm>
            <a:off x="2647005" y="1264799"/>
            <a:ext cx="6800850" cy="762000"/>
          </a:xfrm>
          <a:prstGeom prst="rect">
            <a:avLst/>
          </a:prstGeom>
        </p:spPr>
      </p:pic>
    </p:spTree>
    <p:extLst>
      <p:ext uri="{BB962C8B-B14F-4D97-AF65-F5344CB8AC3E}">
        <p14:creationId xmlns:p14="http://schemas.microsoft.com/office/powerpoint/2010/main" val="1034951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object 4">
            <a:extLst>
              <a:ext uri="{FF2B5EF4-FFF2-40B4-BE49-F238E27FC236}">
                <a16:creationId xmlns:a16="http://schemas.microsoft.com/office/drawing/2014/main" id="{269AC6D0-DE16-91CC-FF77-BA1689BEF84C}"/>
              </a:ext>
            </a:extLst>
          </p:cNvPr>
          <p:cNvSpPr txBox="1">
            <a:spLocks noGrp="1"/>
          </p:cNvSpPr>
          <p:nvPr/>
        </p:nvSpPr>
        <p:spPr>
          <a:xfrm>
            <a:off x="2427365" y="694160"/>
            <a:ext cx="3224300" cy="586438"/>
          </a:xfrm>
          <a:prstGeom prst="rect">
            <a:avLst/>
          </a:prstGeom>
        </p:spPr>
        <p:txBody>
          <a:bodyPr vert="horz" wrap="square" lIns="0" tIns="12700" rIns="0" bIns="0" rtlCol="0">
            <a:spAutoFit/>
          </a:bodyPr>
          <a:lstStyle>
            <a:lvl1pPr>
              <a:defRPr sz="3600" b="1" i="1">
                <a:solidFill>
                  <a:srgbClr val="C00000"/>
                </a:solidFill>
                <a:latin typeface="Times New Roman"/>
                <a:ea typeface="+mj-ea"/>
                <a:cs typeface="Times New Roman"/>
              </a:defRPr>
            </a:lvl1pPr>
          </a:lstStyle>
          <a:p>
            <a:pPr marL="12700">
              <a:spcBef>
                <a:spcPts val="100"/>
              </a:spcBef>
            </a:pPr>
            <a:r>
              <a:rPr i="0" dirty="0">
                <a:solidFill>
                  <a:srgbClr val="336699"/>
                </a:solidFill>
                <a:latin typeface="Times New Roman"/>
                <a:cs typeface="Times New Roman"/>
              </a:rPr>
              <a:t>Taking….</a:t>
            </a:r>
            <a:r>
              <a:rPr i="0" spc="-15" dirty="0">
                <a:solidFill>
                  <a:srgbClr val="336699"/>
                </a:solidFill>
              </a:rPr>
              <a:t>c</a:t>
            </a:r>
            <a:r>
              <a:rPr i="0" dirty="0">
                <a:solidFill>
                  <a:srgbClr val="336699"/>
                </a:solidFill>
                <a:latin typeface="Times New Roman"/>
                <a:cs typeface="Times New Roman"/>
              </a:rPr>
              <a:t>ont’d</a:t>
            </a:r>
          </a:p>
        </p:txBody>
      </p:sp>
      <p:sp>
        <p:nvSpPr>
          <p:cNvPr id="3" name="object 28">
            <a:extLst>
              <a:ext uri="{FF2B5EF4-FFF2-40B4-BE49-F238E27FC236}">
                <a16:creationId xmlns:a16="http://schemas.microsoft.com/office/drawing/2014/main" id="{949E3DA0-F8BA-3516-8CFB-3D39D0379264}"/>
              </a:ext>
            </a:extLst>
          </p:cNvPr>
          <p:cNvSpPr txBox="1"/>
          <p:nvPr/>
        </p:nvSpPr>
        <p:spPr>
          <a:xfrm>
            <a:off x="2353733" y="1255861"/>
            <a:ext cx="7522104" cy="4644404"/>
          </a:xfrm>
          <a:prstGeom prst="rect">
            <a:avLst/>
          </a:prstGeom>
        </p:spPr>
        <p:txBody>
          <a:bodyPr vert="horz" wrap="square" lIns="0" tIns="11811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67995" indent="-455930">
              <a:spcBef>
                <a:spcPts val="930"/>
              </a:spcBef>
              <a:buClr>
                <a:srgbClr val="993300"/>
              </a:buClr>
              <a:buSzPct val="96875"/>
              <a:buFont typeface="Wingdings"/>
              <a:buChar char=""/>
              <a:tabLst>
                <a:tab pos="468630" algn="l"/>
              </a:tabLst>
            </a:pPr>
            <a:r>
              <a:rPr sz="3200" b="1" dirty="0">
                <a:solidFill>
                  <a:srgbClr val="CC00FF"/>
                </a:solidFill>
                <a:latin typeface="Times New Roman"/>
                <a:cs typeface="Times New Roman"/>
              </a:rPr>
              <a:t>Risks</a:t>
            </a:r>
            <a:r>
              <a:rPr sz="3200" b="1" spc="-15" dirty="0">
                <a:solidFill>
                  <a:srgbClr val="CC00FF"/>
                </a:solidFill>
                <a:latin typeface="Times New Roman"/>
                <a:cs typeface="Times New Roman"/>
              </a:rPr>
              <a:t> </a:t>
            </a:r>
            <a:r>
              <a:rPr sz="3200" b="1" dirty="0">
                <a:solidFill>
                  <a:srgbClr val="CC00FF"/>
                </a:solidFill>
                <a:latin typeface="Times New Roman"/>
                <a:cs typeface="Times New Roman"/>
              </a:rPr>
              <a:t>during</a:t>
            </a:r>
            <a:r>
              <a:rPr sz="3200" b="1" spc="-5" dirty="0">
                <a:solidFill>
                  <a:srgbClr val="CC00FF"/>
                </a:solidFill>
                <a:latin typeface="Times New Roman"/>
                <a:cs typeface="Times New Roman"/>
              </a:rPr>
              <a:t> the </a:t>
            </a:r>
            <a:r>
              <a:rPr sz="3200" b="1" u="sng" dirty="0">
                <a:solidFill>
                  <a:srgbClr val="CC00FF"/>
                </a:solidFill>
                <a:uFill>
                  <a:solidFill>
                    <a:srgbClr val="CC00FF"/>
                  </a:solidFill>
                </a:uFill>
                <a:latin typeface="Times New Roman"/>
                <a:cs typeface="Times New Roman"/>
              </a:rPr>
              <a:t>project</a:t>
            </a:r>
            <a:r>
              <a:rPr sz="3200" b="1" u="sng" spc="-30" dirty="0">
                <a:solidFill>
                  <a:srgbClr val="CC00FF"/>
                </a:solidFill>
                <a:uFill>
                  <a:solidFill>
                    <a:srgbClr val="CC00FF"/>
                  </a:solidFill>
                </a:uFill>
                <a:latin typeface="Times New Roman"/>
                <a:cs typeface="Times New Roman"/>
              </a:rPr>
              <a:t> </a:t>
            </a:r>
            <a:r>
              <a:rPr sz="3200" b="1" u="sng" spc="-5" dirty="0">
                <a:solidFill>
                  <a:srgbClr val="CC00FF"/>
                </a:solidFill>
                <a:uFill>
                  <a:solidFill>
                    <a:srgbClr val="CC00FF"/>
                  </a:solidFill>
                </a:uFill>
                <a:latin typeface="Times New Roman"/>
                <a:cs typeface="Times New Roman"/>
              </a:rPr>
              <a:t>planning</a:t>
            </a:r>
            <a:r>
              <a:rPr sz="3200" b="1" u="sng" spc="-25" dirty="0">
                <a:solidFill>
                  <a:srgbClr val="CC00FF"/>
                </a:solidFill>
                <a:uFill>
                  <a:solidFill>
                    <a:srgbClr val="CC00FF"/>
                  </a:solidFill>
                </a:uFill>
                <a:latin typeface="Times New Roman"/>
                <a:cs typeface="Times New Roman"/>
              </a:rPr>
              <a:t> </a:t>
            </a:r>
            <a:r>
              <a:rPr sz="3200" b="1" u="sng" dirty="0">
                <a:solidFill>
                  <a:srgbClr val="CC00FF"/>
                </a:solidFill>
                <a:uFill>
                  <a:solidFill>
                    <a:srgbClr val="CC00FF"/>
                  </a:solidFill>
                </a:uFill>
                <a:latin typeface="Times New Roman"/>
                <a:cs typeface="Times New Roman"/>
              </a:rPr>
              <a:t>phase</a:t>
            </a:r>
            <a:r>
              <a:rPr sz="3200" b="1" u="sng" dirty="0">
                <a:solidFill>
                  <a:srgbClr val="CC00FF"/>
                </a:solidFill>
                <a:latin typeface="Times New Roman"/>
                <a:cs typeface="Times New Roman"/>
              </a:rPr>
              <a:t>:</a:t>
            </a:r>
            <a:endParaRPr sz="3200" u="sng" dirty="0">
              <a:solidFill>
                <a:prstClr val="black"/>
              </a:solidFill>
              <a:latin typeface="Times New Roman"/>
              <a:cs typeface="Times New Roman"/>
            </a:endParaRPr>
          </a:p>
          <a:p>
            <a:pPr marL="1322705" lvl="1" indent="-221615">
              <a:spcBef>
                <a:spcPts val="620"/>
              </a:spcBef>
              <a:buClr>
                <a:srgbClr val="5F5F5F"/>
              </a:buClr>
              <a:buFont typeface="Arial MT"/>
              <a:buChar char="–"/>
              <a:tabLst>
                <a:tab pos="1323340" algn="l"/>
              </a:tabLst>
            </a:pPr>
            <a:r>
              <a:rPr sz="2400" b="1" spc="-5" dirty="0">
                <a:solidFill>
                  <a:prstClr val="black"/>
                </a:solidFill>
                <a:latin typeface="Arial"/>
                <a:cs typeface="Arial"/>
              </a:rPr>
              <a:t>No</a:t>
            </a:r>
            <a:r>
              <a:rPr sz="2400" b="1" spc="-25" dirty="0">
                <a:solidFill>
                  <a:prstClr val="black"/>
                </a:solidFill>
                <a:latin typeface="Arial"/>
                <a:cs typeface="Arial"/>
              </a:rPr>
              <a:t> </a:t>
            </a:r>
            <a:r>
              <a:rPr sz="2400" b="1" spc="-5" dirty="0">
                <a:solidFill>
                  <a:prstClr val="black"/>
                </a:solidFill>
                <a:latin typeface="Arial"/>
                <a:cs typeface="Arial"/>
              </a:rPr>
              <a:t>risk</a:t>
            </a:r>
            <a:r>
              <a:rPr sz="2400" b="1" spc="-10" dirty="0">
                <a:solidFill>
                  <a:prstClr val="black"/>
                </a:solidFill>
                <a:latin typeface="Arial"/>
                <a:cs typeface="Arial"/>
              </a:rPr>
              <a:t> </a:t>
            </a:r>
            <a:r>
              <a:rPr sz="2400" b="1" spc="-5" dirty="0">
                <a:solidFill>
                  <a:prstClr val="black"/>
                </a:solidFill>
                <a:latin typeface="Arial"/>
                <a:cs typeface="Arial"/>
              </a:rPr>
              <a:t>management</a:t>
            </a:r>
            <a:r>
              <a:rPr sz="2400" b="1" spc="5" dirty="0">
                <a:solidFill>
                  <a:prstClr val="black"/>
                </a:solidFill>
                <a:latin typeface="Arial"/>
                <a:cs typeface="Arial"/>
              </a:rPr>
              <a:t> </a:t>
            </a:r>
            <a:r>
              <a:rPr sz="2400" b="1" dirty="0">
                <a:solidFill>
                  <a:prstClr val="black"/>
                </a:solidFill>
                <a:latin typeface="Arial"/>
                <a:cs typeface="Arial"/>
              </a:rPr>
              <a:t>plan</a:t>
            </a:r>
            <a:endParaRPr sz="2400" dirty="0">
              <a:solidFill>
                <a:prstClr val="black"/>
              </a:solidFill>
              <a:latin typeface="Arial"/>
              <a:cs typeface="Arial"/>
            </a:endParaRPr>
          </a:p>
          <a:p>
            <a:pPr marL="1322705" lvl="1" indent="-221615">
              <a:spcBef>
                <a:spcPts val="575"/>
              </a:spcBef>
              <a:buClr>
                <a:srgbClr val="5F5F5F"/>
              </a:buClr>
              <a:buFont typeface="Arial MT"/>
              <a:buChar char="–"/>
              <a:tabLst>
                <a:tab pos="1323340" algn="l"/>
              </a:tabLst>
            </a:pPr>
            <a:r>
              <a:rPr sz="2400" b="1" spc="-5" dirty="0">
                <a:solidFill>
                  <a:prstClr val="black"/>
                </a:solidFill>
                <a:latin typeface="Arial"/>
                <a:cs typeface="Arial"/>
              </a:rPr>
              <a:t>Spotty</a:t>
            </a:r>
            <a:r>
              <a:rPr sz="2400" b="1" spc="-65" dirty="0">
                <a:solidFill>
                  <a:prstClr val="black"/>
                </a:solidFill>
                <a:latin typeface="Arial"/>
                <a:cs typeface="Arial"/>
              </a:rPr>
              <a:t> </a:t>
            </a:r>
            <a:r>
              <a:rPr sz="2400" b="1" dirty="0">
                <a:solidFill>
                  <a:prstClr val="black"/>
                </a:solidFill>
                <a:latin typeface="Arial"/>
                <a:cs typeface="Arial"/>
              </a:rPr>
              <a:t>planning</a:t>
            </a:r>
            <a:endParaRPr sz="2400" dirty="0">
              <a:solidFill>
                <a:prstClr val="black"/>
              </a:solidFill>
              <a:latin typeface="Arial"/>
              <a:cs typeface="Arial"/>
            </a:endParaRPr>
          </a:p>
          <a:p>
            <a:pPr marL="1322705" marR="1200150" lvl="1" indent="-220979">
              <a:spcBef>
                <a:spcPts val="580"/>
              </a:spcBef>
              <a:buClr>
                <a:srgbClr val="5F5F5F"/>
              </a:buClr>
              <a:buFont typeface="Arial MT"/>
              <a:buChar char="–"/>
              <a:tabLst>
                <a:tab pos="1323340" algn="l"/>
              </a:tabLst>
            </a:pPr>
            <a:r>
              <a:rPr sz="2400" b="1" spc="-5" dirty="0">
                <a:solidFill>
                  <a:prstClr val="black"/>
                </a:solidFill>
                <a:latin typeface="Arial"/>
                <a:cs typeface="Arial"/>
              </a:rPr>
              <a:t>Underdeveloped</a:t>
            </a:r>
            <a:r>
              <a:rPr sz="2400" b="1" dirty="0">
                <a:solidFill>
                  <a:prstClr val="black"/>
                </a:solidFill>
                <a:latin typeface="Arial"/>
                <a:cs typeface="Arial"/>
              </a:rPr>
              <a:t> </a:t>
            </a:r>
            <a:r>
              <a:rPr sz="2400" b="1" spc="-5" dirty="0">
                <a:solidFill>
                  <a:prstClr val="black"/>
                </a:solidFill>
                <a:latin typeface="Arial"/>
                <a:cs typeface="Arial"/>
              </a:rPr>
              <a:t>requirements</a:t>
            </a:r>
            <a:r>
              <a:rPr sz="2400" b="1" spc="5" dirty="0">
                <a:solidFill>
                  <a:prstClr val="black"/>
                </a:solidFill>
                <a:latin typeface="Arial"/>
                <a:cs typeface="Arial"/>
              </a:rPr>
              <a:t> </a:t>
            </a:r>
            <a:r>
              <a:rPr sz="2400" b="1" dirty="0">
                <a:solidFill>
                  <a:prstClr val="black"/>
                </a:solidFill>
                <a:latin typeface="Arial"/>
                <a:cs typeface="Arial"/>
              </a:rPr>
              <a:t>and </a:t>
            </a:r>
            <a:r>
              <a:rPr sz="2400" b="1" spc="-655" dirty="0">
                <a:solidFill>
                  <a:prstClr val="black"/>
                </a:solidFill>
                <a:latin typeface="Arial"/>
                <a:cs typeface="Arial"/>
              </a:rPr>
              <a:t> </a:t>
            </a:r>
            <a:r>
              <a:rPr sz="2400" b="1" spc="-5" dirty="0">
                <a:solidFill>
                  <a:prstClr val="black"/>
                </a:solidFill>
                <a:latin typeface="Arial"/>
                <a:cs typeface="Arial"/>
              </a:rPr>
              <a:t>specifications</a:t>
            </a:r>
            <a:endParaRPr sz="2400" dirty="0">
              <a:solidFill>
                <a:prstClr val="black"/>
              </a:solidFill>
              <a:latin typeface="Arial"/>
              <a:cs typeface="Arial"/>
            </a:endParaRPr>
          </a:p>
          <a:p>
            <a:pPr marL="1322705" lvl="1" indent="-221615">
              <a:spcBef>
                <a:spcPts val="575"/>
              </a:spcBef>
              <a:buClr>
                <a:srgbClr val="5F5F5F"/>
              </a:buClr>
              <a:buFont typeface="Arial MT"/>
              <a:buChar char="–"/>
              <a:tabLst>
                <a:tab pos="1323340" algn="l"/>
              </a:tabLst>
            </a:pPr>
            <a:r>
              <a:rPr sz="2400" b="1" spc="-5" dirty="0">
                <a:solidFill>
                  <a:prstClr val="black"/>
                </a:solidFill>
                <a:latin typeface="Arial"/>
                <a:cs typeface="Arial"/>
              </a:rPr>
              <a:t>Unclear</a:t>
            </a:r>
            <a:r>
              <a:rPr sz="2400" b="1" spc="-20" dirty="0">
                <a:solidFill>
                  <a:prstClr val="black"/>
                </a:solidFill>
                <a:latin typeface="Arial"/>
                <a:cs typeface="Arial"/>
              </a:rPr>
              <a:t> </a:t>
            </a:r>
            <a:r>
              <a:rPr sz="2400" b="1" dirty="0">
                <a:solidFill>
                  <a:prstClr val="black"/>
                </a:solidFill>
                <a:latin typeface="Arial"/>
                <a:cs typeface="Arial"/>
              </a:rPr>
              <a:t>statement</a:t>
            </a:r>
            <a:r>
              <a:rPr sz="2400" b="1" spc="-10" dirty="0">
                <a:solidFill>
                  <a:prstClr val="black"/>
                </a:solidFill>
                <a:latin typeface="Arial"/>
                <a:cs typeface="Arial"/>
              </a:rPr>
              <a:t> </a:t>
            </a:r>
            <a:r>
              <a:rPr sz="2400" b="1" dirty="0">
                <a:solidFill>
                  <a:prstClr val="black"/>
                </a:solidFill>
                <a:latin typeface="Arial"/>
                <a:cs typeface="Arial"/>
              </a:rPr>
              <a:t>of</a:t>
            </a:r>
            <a:r>
              <a:rPr sz="2400" b="1" spc="-35" dirty="0">
                <a:solidFill>
                  <a:prstClr val="black"/>
                </a:solidFill>
                <a:latin typeface="Arial"/>
                <a:cs typeface="Arial"/>
              </a:rPr>
              <a:t> </a:t>
            </a:r>
            <a:r>
              <a:rPr sz="2400" b="1" spc="5" dirty="0">
                <a:solidFill>
                  <a:prstClr val="black"/>
                </a:solidFill>
                <a:latin typeface="Arial"/>
                <a:cs typeface="Arial"/>
              </a:rPr>
              <a:t>work</a:t>
            </a:r>
            <a:endParaRPr sz="2400" dirty="0">
              <a:solidFill>
                <a:prstClr val="black"/>
              </a:solidFill>
              <a:latin typeface="Arial"/>
              <a:cs typeface="Arial"/>
            </a:endParaRPr>
          </a:p>
          <a:p>
            <a:pPr marL="1322705" lvl="1" indent="-221615">
              <a:spcBef>
                <a:spcPts val="575"/>
              </a:spcBef>
              <a:buClr>
                <a:srgbClr val="5F5F5F"/>
              </a:buClr>
              <a:buFont typeface="Arial MT"/>
              <a:buChar char="–"/>
              <a:tabLst>
                <a:tab pos="1323340" algn="l"/>
              </a:tabLst>
            </a:pPr>
            <a:r>
              <a:rPr sz="2400" b="1" dirty="0">
                <a:solidFill>
                  <a:prstClr val="black"/>
                </a:solidFill>
                <a:latin typeface="Arial"/>
                <a:cs typeface="Arial"/>
              </a:rPr>
              <a:t>No</a:t>
            </a:r>
            <a:r>
              <a:rPr sz="2400" b="1" spc="-20" dirty="0">
                <a:solidFill>
                  <a:prstClr val="black"/>
                </a:solidFill>
                <a:latin typeface="Arial"/>
                <a:cs typeface="Arial"/>
              </a:rPr>
              <a:t> </a:t>
            </a:r>
            <a:r>
              <a:rPr sz="2400" b="1" spc="-5" dirty="0">
                <a:solidFill>
                  <a:prstClr val="black"/>
                </a:solidFill>
                <a:latin typeface="Arial"/>
                <a:cs typeface="Arial"/>
              </a:rPr>
              <a:t>management</a:t>
            </a:r>
            <a:r>
              <a:rPr sz="2400" b="1" spc="5" dirty="0">
                <a:solidFill>
                  <a:prstClr val="black"/>
                </a:solidFill>
                <a:latin typeface="Arial"/>
                <a:cs typeface="Arial"/>
              </a:rPr>
              <a:t> </a:t>
            </a:r>
            <a:r>
              <a:rPr sz="2400" b="1" dirty="0">
                <a:solidFill>
                  <a:prstClr val="black"/>
                </a:solidFill>
                <a:latin typeface="Arial"/>
                <a:cs typeface="Arial"/>
              </a:rPr>
              <a:t>or </a:t>
            </a:r>
            <a:r>
              <a:rPr sz="2400" b="1" spc="-5" dirty="0">
                <a:solidFill>
                  <a:prstClr val="black"/>
                </a:solidFill>
                <a:latin typeface="Arial"/>
                <a:cs typeface="Arial"/>
              </a:rPr>
              <a:t>stakeholder</a:t>
            </a:r>
            <a:r>
              <a:rPr sz="2400" b="1" dirty="0">
                <a:solidFill>
                  <a:prstClr val="black"/>
                </a:solidFill>
                <a:latin typeface="Arial"/>
                <a:cs typeface="Arial"/>
              </a:rPr>
              <a:t> </a:t>
            </a:r>
            <a:r>
              <a:rPr sz="2400" b="1" spc="-5" dirty="0">
                <a:solidFill>
                  <a:prstClr val="black"/>
                </a:solidFill>
                <a:latin typeface="Arial"/>
                <a:cs typeface="Arial"/>
              </a:rPr>
              <a:t>support</a:t>
            </a:r>
            <a:endParaRPr sz="2400" dirty="0">
              <a:solidFill>
                <a:prstClr val="black"/>
              </a:solidFill>
              <a:latin typeface="Arial"/>
              <a:cs typeface="Arial"/>
            </a:endParaRPr>
          </a:p>
          <a:p>
            <a:pPr marL="1322705" lvl="1" indent="-221615">
              <a:spcBef>
                <a:spcPts val="580"/>
              </a:spcBef>
              <a:buClr>
                <a:srgbClr val="5F5F5F"/>
              </a:buClr>
              <a:buFont typeface="Arial MT"/>
              <a:buChar char="–"/>
              <a:tabLst>
                <a:tab pos="1323340" algn="l"/>
              </a:tabLst>
            </a:pPr>
            <a:r>
              <a:rPr sz="2400" b="1" spc="-5" dirty="0">
                <a:solidFill>
                  <a:prstClr val="black"/>
                </a:solidFill>
                <a:latin typeface="Arial"/>
                <a:cs typeface="Arial"/>
              </a:rPr>
              <a:t>Poor</a:t>
            </a:r>
            <a:r>
              <a:rPr sz="2400" b="1" spc="-45" dirty="0">
                <a:solidFill>
                  <a:prstClr val="black"/>
                </a:solidFill>
                <a:latin typeface="Arial"/>
                <a:cs typeface="Arial"/>
              </a:rPr>
              <a:t> </a:t>
            </a:r>
            <a:r>
              <a:rPr sz="2400" b="1" spc="-5" dirty="0">
                <a:solidFill>
                  <a:prstClr val="black"/>
                </a:solidFill>
                <a:latin typeface="Arial"/>
                <a:cs typeface="Arial"/>
              </a:rPr>
              <a:t>role</a:t>
            </a:r>
            <a:r>
              <a:rPr sz="2400" b="1" spc="-20" dirty="0">
                <a:solidFill>
                  <a:prstClr val="black"/>
                </a:solidFill>
                <a:latin typeface="Arial"/>
                <a:cs typeface="Arial"/>
              </a:rPr>
              <a:t> </a:t>
            </a:r>
            <a:r>
              <a:rPr sz="2400" b="1" dirty="0">
                <a:solidFill>
                  <a:prstClr val="black"/>
                </a:solidFill>
                <a:latin typeface="Arial"/>
                <a:cs typeface="Arial"/>
              </a:rPr>
              <a:t>definition</a:t>
            </a:r>
            <a:endParaRPr sz="2400" dirty="0">
              <a:solidFill>
                <a:prstClr val="black"/>
              </a:solidFill>
              <a:latin typeface="Arial"/>
              <a:cs typeface="Arial"/>
            </a:endParaRPr>
          </a:p>
          <a:p>
            <a:pPr marL="1322705" lvl="1" indent="-221615">
              <a:spcBef>
                <a:spcPts val="575"/>
              </a:spcBef>
              <a:buClr>
                <a:srgbClr val="5F5F5F"/>
              </a:buClr>
              <a:buFont typeface="Arial MT"/>
              <a:buChar char="–"/>
              <a:tabLst>
                <a:tab pos="1323340" algn="l"/>
              </a:tabLst>
            </a:pPr>
            <a:r>
              <a:rPr sz="2400" b="1" spc="-5" dirty="0">
                <a:solidFill>
                  <a:prstClr val="black"/>
                </a:solidFill>
                <a:latin typeface="Arial"/>
                <a:cs typeface="Arial"/>
              </a:rPr>
              <a:t>Inexperienced</a:t>
            </a:r>
            <a:r>
              <a:rPr sz="2400" b="1" spc="-30" dirty="0">
                <a:solidFill>
                  <a:prstClr val="black"/>
                </a:solidFill>
                <a:latin typeface="Arial"/>
                <a:cs typeface="Arial"/>
              </a:rPr>
              <a:t> </a:t>
            </a:r>
            <a:r>
              <a:rPr sz="2400" b="1" spc="-5" dirty="0">
                <a:solidFill>
                  <a:prstClr val="black"/>
                </a:solidFill>
                <a:latin typeface="Arial"/>
                <a:cs typeface="Arial"/>
              </a:rPr>
              <a:t>team</a:t>
            </a:r>
            <a:endParaRPr sz="2400" dirty="0">
              <a:solidFill>
                <a:prstClr val="black"/>
              </a:solidFill>
              <a:latin typeface="Arial"/>
              <a:cs typeface="Arial"/>
            </a:endParaRPr>
          </a:p>
          <a:p>
            <a:pPr marL="1322705" lvl="1" indent="-221615">
              <a:spcBef>
                <a:spcPts val="575"/>
              </a:spcBef>
              <a:buClr>
                <a:srgbClr val="5F5F5F"/>
              </a:buClr>
              <a:buFont typeface="Arial MT"/>
              <a:buChar char="–"/>
              <a:tabLst>
                <a:tab pos="1323340" algn="l"/>
              </a:tabLst>
            </a:pPr>
            <a:r>
              <a:rPr sz="2400" b="1" spc="-5" dirty="0">
                <a:solidFill>
                  <a:prstClr val="black"/>
                </a:solidFill>
                <a:latin typeface="Arial"/>
                <a:cs typeface="Arial"/>
              </a:rPr>
              <a:t>Definite</a:t>
            </a:r>
            <a:r>
              <a:rPr sz="2400" b="1" spc="-35" dirty="0">
                <a:solidFill>
                  <a:prstClr val="black"/>
                </a:solidFill>
                <a:latin typeface="Arial"/>
                <a:cs typeface="Arial"/>
              </a:rPr>
              <a:t> </a:t>
            </a:r>
            <a:r>
              <a:rPr sz="2400" b="1" spc="-5" dirty="0">
                <a:solidFill>
                  <a:prstClr val="black"/>
                </a:solidFill>
                <a:latin typeface="Arial"/>
                <a:cs typeface="Arial"/>
              </a:rPr>
              <a:t>lack</a:t>
            </a:r>
            <a:r>
              <a:rPr sz="2400" b="1" spc="-15" dirty="0">
                <a:solidFill>
                  <a:prstClr val="black"/>
                </a:solidFill>
                <a:latin typeface="Arial"/>
                <a:cs typeface="Arial"/>
              </a:rPr>
              <a:t> </a:t>
            </a:r>
            <a:r>
              <a:rPr sz="2400" b="1" dirty="0">
                <a:solidFill>
                  <a:prstClr val="black"/>
                </a:solidFill>
                <a:latin typeface="Arial"/>
                <a:cs typeface="Arial"/>
              </a:rPr>
              <a:t>of</a:t>
            </a:r>
            <a:r>
              <a:rPr sz="2400" b="1" spc="-5" dirty="0">
                <a:solidFill>
                  <a:prstClr val="black"/>
                </a:solidFill>
                <a:latin typeface="Arial"/>
                <a:cs typeface="Arial"/>
              </a:rPr>
              <a:t> skills</a:t>
            </a:r>
            <a:endParaRPr sz="2400" dirty="0">
              <a:solidFill>
                <a:prstClr val="black"/>
              </a:solidFill>
              <a:latin typeface="Arial"/>
              <a:cs typeface="Arial"/>
            </a:endParaRPr>
          </a:p>
        </p:txBody>
      </p:sp>
    </p:spTree>
    <p:extLst>
      <p:ext uri="{BB962C8B-B14F-4D97-AF65-F5344CB8AC3E}">
        <p14:creationId xmlns:p14="http://schemas.microsoft.com/office/powerpoint/2010/main" val="2497740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object 5">
            <a:extLst>
              <a:ext uri="{FF2B5EF4-FFF2-40B4-BE49-F238E27FC236}">
                <a16:creationId xmlns:a16="http://schemas.microsoft.com/office/drawing/2014/main" id="{2CC5B698-844D-12A1-52BA-37D104F6FA14}"/>
              </a:ext>
            </a:extLst>
          </p:cNvPr>
          <p:cNvSpPr txBox="1">
            <a:spLocks noGrp="1"/>
          </p:cNvSpPr>
          <p:nvPr/>
        </p:nvSpPr>
        <p:spPr>
          <a:xfrm>
            <a:off x="3103446" y="618917"/>
            <a:ext cx="1790700" cy="574040"/>
          </a:xfrm>
          <a:prstGeom prst="rect">
            <a:avLst/>
          </a:prstGeom>
        </p:spPr>
        <p:txBody>
          <a:bodyPr vert="horz" wrap="square" lIns="0" tIns="12700" rIns="0" bIns="0" rtlCol="0">
            <a:spAutoFit/>
          </a:bodyPr>
          <a:lstStyle>
            <a:lvl1pPr>
              <a:defRPr sz="3600" b="1" i="1">
                <a:solidFill>
                  <a:srgbClr val="C00000"/>
                </a:solidFill>
                <a:latin typeface="Times New Roman"/>
                <a:ea typeface="+mj-ea"/>
                <a:cs typeface="Times New Roman"/>
              </a:defRPr>
            </a:lvl1pPr>
          </a:lstStyle>
          <a:p>
            <a:pPr marL="12700">
              <a:spcBef>
                <a:spcPts val="100"/>
              </a:spcBef>
            </a:pPr>
            <a:r>
              <a:rPr dirty="0">
                <a:solidFill>
                  <a:srgbClr val="000000"/>
                </a:solidFill>
              </a:rPr>
              <a:t>….cont</a:t>
            </a:r>
            <a:r>
              <a:rPr strike="sngStrike" dirty="0">
                <a:solidFill>
                  <a:srgbClr val="000000"/>
                </a:solidFill>
              </a:rPr>
              <a:t>’</a:t>
            </a:r>
            <a:r>
              <a:rPr strike="noStrike" dirty="0">
                <a:solidFill>
                  <a:srgbClr val="000000"/>
                </a:solidFill>
              </a:rPr>
              <a:t>d</a:t>
            </a:r>
          </a:p>
        </p:txBody>
      </p:sp>
      <p:sp>
        <p:nvSpPr>
          <p:cNvPr id="3" name="object 24">
            <a:extLst>
              <a:ext uri="{FF2B5EF4-FFF2-40B4-BE49-F238E27FC236}">
                <a16:creationId xmlns:a16="http://schemas.microsoft.com/office/drawing/2014/main" id="{6F099097-2B16-CEC3-9BA2-7D384BFC1512}"/>
              </a:ext>
            </a:extLst>
          </p:cNvPr>
          <p:cNvSpPr txBox="1"/>
          <p:nvPr/>
        </p:nvSpPr>
        <p:spPr>
          <a:xfrm>
            <a:off x="2155064" y="1491750"/>
            <a:ext cx="7665720" cy="4150360"/>
          </a:xfrm>
          <a:prstGeom prst="rect">
            <a:avLst/>
          </a:prstGeom>
        </p:spPr>
        <p:txBody>
          <a:bodyPr vert="horz" wrap="square" lIns="0" tIns="13335"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39420" indent="-427355">
              <a:spcBef>
                <a:spcPts val="105"/>
              </a:spcBef>
              <a:buSzPct val="89062"/>
              <a:buFont typeface="Wingdings"/>
              <a:buChar char=""/>
              <a:tabLst>
                <a:tab pos="440055" algn="l"/>
              </a:tabLst>
            </a:pPr>
            <a:r>
              <a:rPr sz="3200" b="1" dirty="0">
                <a:solidFill>
                  <a:srgbClr val="00AF50"/>
                </a:solidFill>
                <a:latin typeface="Times New Roman"/>
                <a:cs typeface="Times New Roman"/>
              </a:rPr>
              <a:t>Risks</a:t>
            </a:r>
            <a:r>
              <a:rPr sz="3200" b="1" spc="-15" dirty="0">
                <a:solidFill>
                  <a:srgbClr val="00AF50"/>
                </a:solidFill>
                <a:latin typeface="Times New Roman"/>
                <a:cs typeface="Times New Roman"/>
              </a:rPr>
              <a:t> </a:t>
            </a:r>
            <a:r>
              <a:rPr sz="3200" b="1" dirty="0">
                <a:solidFill>
                  <a:srgbClr val="00AF50"/>
                </a:solidFill>
                <a:latin typeface="Times New Roman"/>
                <a:cs typeface="Times New Roman"/>
              </a:rPr>
              <a:t>during</a:t>
            </a:r>
            <a:r>
              <a:rPr sz="3200" b="1" spc="-5" dirty="0">
                <a:solidFill>
                  <a:srgbClr val="00AF50"/>
                </a:solidFill>
                <a:latin typeface="Times New Roman"/>
                <a:cs typeface="Times New Roman"/>
              </a:rPr>
              <a:t> the </a:t>
            </a:r>
            <a:r>
              <a:rPr sz="3200" b="1" u="sng" dirty="0">
                <a:solidFill>
                  <a:srgbClr val="00AF50"/>
                </a:solidFill>
                <a:uFill>
                  <a:solidFill>
                    <a:srgbClr val="00AF50"/>
                  </a:solidFill>
                </a:uFill>
                <a:latin typeface="Times New Roman"/>
                <a:cs typeface="Times New Roman"/>
              </a:rPr>
              <a:t>project</a:t>
            </a:r>
            <a:r>
              <a:rPr sz="3200" b="1" u="sng" spc="-30" dirty="0">
                <a:solidFill>
                  <a:srgbClr val="00AF50"/>
                </a:solidFill>
                <a:uFill>
                  <a:solidFill>
                    <a:srgbClr val="00AF50"/>
                  </a:solidFill>
                </a:uFill>
                <a:latin typeface="Times New Roman"/>
                <a:cs typeface="Times New Roman"/>
              </a:rPr>
              <a:t> </a:t>
            </a:r>
            <a:r>
              <a:rPr sz="3200" b="1" u="sng" dirty="0">
                <a:solidFill>
                  <a:srgbClr val="00AF50"/>
                </a:solidFill>
                <a:uFill>
                  <a:solidFill>
                    <a:srgbClr val="00AF50"/>
                  </a:solidFill>
                </a:uFill>
                <a:latin typeface="Times New Roman"/>
                <a:cs typeface="Times New Roman"/>
              </a:rPr>
              <a:t>execution</a:t>
            </a:r>
            <a:r>
              <a:rPr sz="3200" b="1" u="sng" spc="-40" dirty="0">
                <a:solidFill>
                  <a:srgbClr val="00AF50"/>
                </a:solidFill>
                <a:uFill>
                  <a:solidFill>
                    <a:srgbClr val="00AF50"/>
                  </a:solidFill>
                </a:uFill>
                <a:latin typeface="Times New Roman"/>
                <a:cs typeface="Times New Roman"/>
              </a:rPr>
              <a:t> </a:t>
            </a:r>
            <a:r>
              <a:rPr sz="3200" b="1" u="sng" spc="-5" dirty="0">
                <a:solidFill>
                  <a:srgbClr val="00AF50"/>
                </a:solidFill>
                <a:uFill>
                  <a:solidFill>
                    <a:srgbClr val="00AF50"/>
                  </a:solidFill>
                </a:uFill>
                <a:latin typeface="Times New Roman"/>
                <a:cs typeface="Times New Roman"/>
              </a:rPr>
              <a:t>phase</a:t>
            </a:r>
            <a:endParaRPr sz="3200" u="sng" dirty="0">
              <a:solidFill>
                <a:prstClr val="black"/>
              </a:solidFill>
              <a:latin typeface="Times New Roman"/>
              <a:cs typeface="Times New Roman"/>
            </a:endParaRPr>
          </a:p>
          <a:p>
            <a:pPr marL="1774189" lvl="1" indent="-390525">
              <a:spcBef>
                <a:spcPts val="2705"/>
              </a:spcBef>
              <a:buFont typeface="Wingdings"/>
              <a:buChar char=""/>
              <a:tabLst>
                <a:tab pos="1774189" algn="l"/>
                <a:tab pos="1774825" algn="l"/>
              </a:tabLst>
            </a:pPr>
            <a:r>
              <a:rPr sz="2400" b="1" spc="-5" dirty="0">
                <a:solidFill>
                  <a:srgbClr val="001F5F"/>
                </a:solidFill>
                <a:latin typeface="Times New Roman"/>
                <a:cs typeface="Times New Roman"/>
              </a:rPr>
              <a:t>Changes</a:t>
            </a:r>
            <a:r>
              <a:rPr sz="2400" b="1" dirty="0">
                <a:solidFill>
                  <a:srgbClr val="001F5F"/>
                </a:solidFill>
                <a:latin typeface="Times New Roman"/>
                <a:cs typeface="Times New Roman"/>
              </a:rPr>
              <a:t> </a:t>
            </a:r>
            <a:r>
              <a:rPr sz="2400" b="1" spc="-5" dirty="0">
                <a:solidFill>
                  <a:srgbClr val="001F5F"/>
                </a:solidFill>
                <a:latin typeface="Times New Roman"/>
                <a:cs typeface="Times New Roman"/>
              </a:rPr>
              <a:t>in</a:t>
            </a:r>
            <a:r>
              <a:rPr sz="2400" b="1" spc="-10" dirty="0">
                <a:solidFill>
                  <a:srgbClr val="001F5F"/>
                </a:solidFill>
                <a:latin typeface="Times New Roman"/>
                <a:cs typeface="Times New Roman"/>
              </a:rPr>
              <a:t> </a:t>
            </a:r>
            <a:r>
              <a:rPr sz="2400" b="1" spc="-5" dirty="0">
                <a:solidFill>
                  <a:srgbClr val="001F5F"/>
                </a:solidFill>
                <a:latin typeface="Times New Roman"/>
                <a:cs typeface="Times New Roman"/>
              </a:rPr>
              <a:t>schedule</a:t>
            </a:r>
            <a:endParaRPr sz="2400" dirty="0">
              <a:solidFill>
                <a:prstClr val="black"/>
              </a:solidFill>
              <a:latin typeface="Times New Roman"/>
              <a:cs typeface="Times New Roman"/>
            </a:endParaRPr>
          </a:p>
          <a:p>
            <a:pPr marL="1774189" lvl="1" indent="-390525">
              <a:spcBef>
                <a:spcPts val="5"/>
              </a:spcBef>
              <a:buFont typeface="Wingdings"/>
              <a:buChar char=""/>
              <a:tabLst>
                <a:tab pos="1774189" algn="l"/>
                <a:tab pos="1774825" algn="l"/>
              </a:tabLst>
            </a:pPr>
            <a:r>
              <a:rPr sz="2400" b="1" dirty="0">
                <a:solidFill>
                  <a:srgbClr val="001F5F"/>
                </a:solidFill>
                <a:latin typeface="Times New Roman"/>
                <a:cs typeface="Times New Roman"/>
              </a:rPr>
              <a:t>No</a:t>
            </a:r>
            <a:r>
              <a:rPr sz="2400" b="1" spc="-15" dirty="0">
                <a:solidFill>
                  <a:srgbClr val="001F5F"/>
                </a:solidFill>
                <a:latin typeface="Times New Roman"/>
                <a:cs typeface="Times New Roman"/>
              </a:rPr>
              <a:t> </a:t>
            </a:r>
            <a:r>
              <a:rPr sz="2400" b="1" dirty="0">
                <a:solidFill>
                  <a:srgbClr val="001F5F"/>
                </a:solidFill>
                <a:latin typeface="Times New Roman"/>
                <a:cs typeface="Times New Roman"/>
              </a:rPr>
              <a:t>control</a:t>
            </a:r>
            <a:r>
              <a:rPr sz="2400" b="1" spc="-35" dirty="0">
                <a:solidFill>
                  <a:srgbClr val="001F5F"/>
                </a:solidFill>
                <a:latin typeface="Times New Roman"/>
                <a:cs typeface="Times New Roman"/>
              </a:rPr>
              <a:t> </a:t>
            </a:r>
            <a:r>
              <a:rPr sz="2400" b="1" dirty="0">
                <a:solidFill>
                  <a:srgbClr val="001F5F"/>
                </a:solidFill>
                <a:latin typeface="Times New Roman"/>
                <a:cs typeface="Times New Roman"/>
              </a:rPr>
              <a:t>systems</a:t>
            </a:r>
            <a:r>
              <a:rPr sz="2400" b="1" spc="-30" dirty="0">
                <a:solidFill>
                  <a:srgbClr val="001F5F"/>
                </a:solidFill>
                <a:latin typeface="Times New Roman"/>
                <a:cs typeface="Times New Roman"/>
              </a:rPr>
              <a:t> </a:t>
            </a:r>
            <a:r>
              <a:rPr sz="2400" b="1" dirty="0">
                <a:solidFill>
                  <a:srgbClr val="001F5F"/>
                </a:solidFill>
                <a:latin typeface="Times New Roman"/>
                <a:cs typeface="Times New Roman"/>
              </a:rPr>
              <a:t>in</a:t>
            </a:r>
            <a:r>
              <a:rPr sz="2400" b="1" spc="-10" dirty="0">
                <a:solidFill>
                  <a:srgbClr val="001F5F"/>
                </a:solidFill>
                <a:latin typeface="Times New Roman"/>
                <a:cs typeface="Times New Roman"/>
              </a:rPr>
              <a:t> </a:t>
            </a:r>
            <a:r>
              <a:rPr sz="2400" b="1" dirty="0">
                <a:solidFill>
                  <a:srgbClr val="001F5F"/>
                </a:solidFill>
                <a:latin typeface="Times New Roman"/>
                <a:cs typeface="Times New Roman"/>
              </a:rPr>
              <a:t>place</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dirty="0">
                <a:solidFill>
                  <a:srgbClr val="001F5F"/>
                </a:solidFill>
                <a:latin typeface="Times New Roman"/>
                <a:cs typeface="Times New Roman"/>
              </a:rPr>
              <a:t>Unskilled</a:t>
            </a:r>
            <a:r>
              <a:rPr sz="2400" b="1" spc="-60" dirty="0">
                <a:solidFill>
                  <a:srgbClr val="001F5F"/>
                </a:solidFill>
                <a:latin typeface="Times New Roman"/>
                <a:cs typeface="Times New Roman"/>
              </a:rPr>
              <a:t> </a:t>
            </a:r>
            <a:r>
              <a:rPr sz="2400" b="1" spc="-5" dirty="0">
                <a:solidFill>
                  <a:srgbClr val="001F5F"/>
                </a:solidFill>
                <a:latin typeface="Times New Roman"/>
                <a:cs typeface="Times New Roman"/>
              </a:rPr>
              <a:t>labour</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dirty="0">
                <a:solidFill>
                  <a:srgbClr val="001F5F"/>
                </a:solidFill>
                <a:latin typeface="Times New Roman"/>
                <a:cs typeface="Times New Roman"/>
              </a:rPr>
              <a:t>Material</a:t>
            </a:r>
            <a:r>
              <a:rPr sz="2400" b="1" spc="-50" dirty="0">
                <a:solidFill>
                  <a:srgbClr val="001F5F"/>
                </a:solidFill>
                <a:latin typeface="Times New Roman"/>
                <a:cs typeface="Times New Roman"/>
              </a:rPr>
              <a:t> </a:t>
            </a:r>
            <a:r>
              <a:rPr sz="2400" b="1" dirty="0">
                <a:solidFill>
                  <a:srgbClr val="001F5F"/>
                </a:solidFill>
                <a:latin typeface="Times New Roman"/>
                <a:cs typeface="Times New Roman"/>
              </a:rPr>
              <a:t>availability</a:t>
            </a:r>
            <a:r>
              <a:rPr sz="2400" b="1" spc="-55" dirty="0">
                <a:solidFill>
                  <a:srgbClr val="001F5F"/>
                </a:solidFill>
                <a:latin typeface="Times New Roman"/>
                <a:cs typeface="Times New Roman"/>
              </a:rPr>
              <a:t> </a:t>
            </a:r>
            <a:r>
              <a:rPr sz="2400" b="1" dirty="0">
                <a:solidFill>
                  <a:srgbClr val="001F5F"/>
                </a:solidFill>
                <a:latin typeface="Times New Roman"/>
                <a:cs typeface="Times New Roman"/>
              </a:rPr>
              <a:t>or</a:t>
            </a:r>
            <a:r>
              <a:rPr sz="2400" b="1" spc="-25" dirty="0">
                <a:solidFill>
                  <a:srgbClr val="001F5F"/>
                </a:solidFill>
                <a:latin typeface="Times New Roman"/>
                <a:cs typeface="Times New Roman"/>
              </a:rPr>
              <a:t> </a:t>
            </a:r>
            <a:r>
              <a:rPr sz="2400" b="1" dirty="0">
                <a:solidFill>
                  <a:srgbClr val="001F5F"/>
                </a:solidFill>
                <a:latin typeface="Times New Roman"/>
                <a:cs typeface="Times New Roman"/>
              </a:rPr>
              <a:t>poor</a:t>
            </a:r>
            <a:r>
              <a:rPr sz="2400" b="1" spc="-15" dirty="0">
                <a:solidFill>
                  <a:srgbClr val="001F5F"/>
                </a:solidFill>
                <a:latin typeface="Times New Roman"/>
                <a:cs typeface="Times New Roman"/>
              </a:rPr>
              <a:t> </a:t>
            </a:r>
            <a:r>
              <a:rPr sz="2400" b="1" dirty="0">
                <a:solidFill>
                  <a:srgbClr val="001F5F"/>
                </a:solidFill>
                <a:latin typeface="Times New Roman"/>
                <a:cs typeface="Times New Roman"/>
              </a:rPr>
              <a:t>quality</a:t>
            </a:r>
            <a:r>
              <a:rPr sz="2400" b="1" spc="-25" dirty="0">
                <a:solidFill>
                  <a:srgbClr val="001F5F"/>
                </a:solidFill>
                <a:latin typeface="Times New Roman"/>
                <a:cs typeface="Times New Roman"/>
              </a:rPr>
              <a:t> </a:t>
            </a:r>
            <a:r>
              <a:rPr sz="2400" b="1" dirty="0">
                <a:solidFill>
                  <a:srgbClr val="001F5F"/>
                </a:solidFill>
                <a:latin typeface="Times New Roman"/>
                <a:cs typeface="Times New Roman"/>
              </a:rPr>
              <a:t>material</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spc="-5" dirty="0">
                <a:solidFill>
                  <a:srgbClr val="001F5F"/>
                </a:solidFill>
                <a:latin typeface="Times New Roman"/>
                <a:cs typeface="Times New Roman"/>
              </a:rPr>
              <a:t>Unreliable</a:t>
            </a:r>
            <a:r>
              <a:rPr sz="2400" b="1" spc="-30" dirty="0">
                <a:solidFill>
                  <a:srgbClr val="001F5F"/>
                </a:solidFill>
                <a:latin typeface="Times New Roman"/>
                <a:cs typeface="Times New Roman"/>
              </a:rPr>
              <a:t> </a:t>
            </a:r>
            <a:r>
              <a:rPr sz="2400" b="1" spc="-5" dirty="0">
                <a:solidFill>
                  <a:srgbClr val="001F5F"/>
                </a:solidFill>
                <a:latin typeface="Times New Roman"/>
                <a:cs typeface="Times New Roman"/>
              </a:rPr>
              <a:t>suppliers</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dirty="0">
                <a:solidFill>
                  <a:srgbClr val="001F5F"/>
                </a:solidFill>
                <a:latin typeface="Times New Roman"/>
                <a:cs typeface="Times New Roman"/>
              </a:rPr>
              <a:t>Unexpected</a:t>
            </a:r>
            <a:r>
              <a:rPr sz="2400" b="1" spc="-10" dirty="0">
                <a:solidFill>
                  <a:srgbClr val="001F5F"/>
                </a:solidFill>
                <a:latin typeface="Times New Roman"/>
                <a:cs typeface="Times New Roman"/>
              </a:rPr>
              <a:t> </a:t>
            </a:r>
            <a:r>
              <a:rPr sz="2400" b="1" dirty="0">
                <a:solidFill>
                  <a:srgbClr val="001F5F"/>
                </a:solidFill>
                <a:latin typeface="Times New Roman"/>
                <a:cs typeface="Times New Roman"/>
              </a:rPr>
              <a:t>price</a:t>
            </a:r>
            <a:r>
              <a:rPr sz="2400" b="1" spc="-25" dirty="0">
                <a:solidFill>
                  <a:srgbClr val="001F5F"/>
                </a:solidFill>
                <a:latin typeface="Times New Roman"/>
                <a:cs typeface="Times New Roman"/>
              </a:rPr>
              <a:t> </a:t>
            </a:r>
            <a:r>
              <a:rPr sz="2400" b="1" dirty="0">
                <a:solidFill>
                  <a:srgbClr val="001F5F"/>
                </a:solidFill>
                <a:latin typeface="Times New Roman"/>
                <a:cs typeface="Times New Roman"/>
              </a:rPr>
              <a:t>increase</a:t>
            </a:r>
            <a:r>
              <a:rPr sz="2400" b="1" spc="-25" dirty="0">
                <a:solidFill>
                  <a:srgbClr val="001F5F"/>
                </a:solidFill>
                <a:latin typeface="Times New Roman"/>
                <a:cs typeface="Times New Roman"/>
              </a:rPr>
              <a:t> </a:t>
            </a:r>
            <a:r>
              <a:rPr sz="2400" b="1" dirty="0">
                <a:solidFill>
                  <a:srgbClr val="001F5F"/>
                </a:solidFill>
                <a:latin typeface="Times New Roman"/>
                <a:cs typeface="Times New Roman"/>
              </a:rPr>
              <a:t>(not</a:t>
            </a:r>
            <a:r>
              <a:rPr sz="2400" b="1" spc="-10" dirty="0">
                <a:solidFill>
                  <a:srgbClr val="001F5F"/>
                </a:solidFill>
                <a:latin typeface="Times New Roman"/>
                <a:cs typeface="Times New Roman"/>
              </a:rPr>
              <a:t> </a:t>
            </a:r>
            <a:r>
              <a:rPr sz="2400" b="1" spc="-5" dirty="0">
                <a:solidFill>
                  <a:srgbClr val="001F5F"/>
                </a:solidFill>
                <a:latin typeface="Times New Roman"/>
                <a:cs typeface="Times New Roman"/>
              </a:rPr>
              <a:t>budget</a:t>
            </a:r>
            <a:r>
              <a:rPr sz="2400" b="1" spc="5" dirty="0">
                <a:solidFill>
                  <a:srgbClr val="001F5F"/>
                </a:solidFill>
                <a:latin typeface="Times New Roman"/>
                <a:cs typeface="Times New Roman"/>
              </a:rPr>
              <a:t> </a:t>
            </a:r>
            <a:r>
              <a:rPr sz="2400" b="1" dirty="0">
                <a:solidFill>
                  <a:srgbClr val="001F5F"/>
                </a:solidFill>
                <a:latin typeface="Times New Roman"/>
                <a:cs typeface="Times New Roman"/>
              </a:rPr>
              <a:t>for</a:t>
            </a:r>
            <a:r>
              <a:rPr sz="2400" b="1" spc="-15" dirty="0">
                <a:solidFill>
                  <a:srgbClr val="001F5F"/>
                </a:solidFill>
                <a:latin typeface="Times New Roman"/>
                <a:cs typeface="Times New Roman"/>
              </a:rPr>
              <a:t> </a:t>
            </a:r>
            <a:r>
              <a:rPr sz="2400" b="1" dirty="0">
                <a:solidFill>
                  <a:srgbClr val="001F5F"/>
                </a:solidFill>
                <a:latin typeface="Times New Roman"/>
                <a:cs typeface="Times New Roman"/>
              </a:rPr>
              <a:t>it)</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dirty="0">
                <a:solidFill>
                  <a:srgbClr val="001F5F"/>
                </a:solidFill>
                <a:latin typeface="Times New Roman"/>
                <a:cs typeface="Times New Roman"/>
              </a:rPr>
              <a:t>Strikes</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spc="-5" dirty="0">
                <a:solidFill>
                  <a:srgbClr val="001F5F"/>
                </a:solidFill>
                <a:latin typeface="Times New Roman"/>
                <a:cs typeface="Times New Roman"/>
              </a:rPr>
              <a:t>Weather</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dirty="0">
                <a:solidFill>
                  <a:srgbClr val="001F5F"/>
                </a:solidFill>
                <a:latin typeface="Times New Roman"/>
                <a:cs typeface="Times New Roman"/>
              </a:rPr>
              <a:t>Regulatory</a:t>
            </a:r>
            <a:r>
              <a:rPr sz="2400" b="1" spc="-55" dirty="0">
                <a:solidFill>
                  <a:srgbClr val="001F5F"/>
                </a:solidFill>
                <a:latin typeface="Times New Roman"/>
                <a:cs typeface="Times New Roman"/>
              </a:rPr>
              <a:t> </a:t>
            </a:r>
            <a:r>
              <a:rPr sz="2400" b="1" dirty="0">
                <a:solidFill>
                  <a:srgbClr val="001F5F"/>
                </a:solidFill>
                <a:latin typeface="Times New Roman"/>
                <a:cs typeface="Times New Roman"/>
              </a:rPr>
              <a:t>requirements</a:t>
            </a:r>
            <a:endParaRPr sz="2400" dirty="0">
              <a:solidFill>
                <a:prstClr val="black"/>
              </a:solidFill>
              <a:latin typeface="Times New Roman"/>
              <a:cs typeface="Times New Roman"/>
            </a:endParaRPr>
          </a:p>
        </p:txBody>
      </p:sp>
    </p:spTree>
    <p:extLst>
      <p:ext uri="{BB962C8B-B14F-4D97-AF65-F5344CB8AC3E}">
        <p14:creationId xmlns:p14="http://schemas.microsoft.com/office/powerpoint/2010/main" val="772362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object 12">
            <a:extLst>
              <a:ext uri="{FF2B5EF4-FFF2-40B4-BE49-F238E27FC236}">
                <a16:creationId xmlns:a16="http://schemas.microsoft.com/office/drawing/2014/main" id="{C3F21998-CEF7-2055-E28B-9C85037D723A}"/>
              </a:ext>
            </a:extLst>
          </p:cNvPr>
          <p:cNvSpPr txBox="1">
            <a:spLocks noGrp="1"/>
          </p:cNvSpPr>
          <p:nvPr/>
        </p:nvSpPr>
        <p:spPr>
          <a:xfrm>
            <a:off x="2345372" y="1122972"/>
            <a:ext cx="1700530" cy="528955"/>
          </a:xfrm>
          <a:prstGeom prst="rect">
            <a:avLst/>
          </a:prstGeom>
        </p:spPr>
        <p:txBody>
          <a:bodyPr vert="horz" wrap="square" lIns="0" tIns="12700" rIns="0" bIns="0" rtlCol="0">
            <a:spAutoFit/>
          </a:bodyPr>
          <a:lstStyle>
            <a:lvl1pPr>
              <a:defRPr sz="3600" b="1" i="1">
                <a:solidFill>
                  <a:srgbClr val="C00000"/>
                </a:solidFill>
                <a:latin typeface="Times New Roman"/>
                <a:ea typeface="+mj-ea"/>
                <a:cs typeface="Times New Roman"/>
              </a:defRPr>
            </a:lvl1pPr>
          </a:lstStyle>
          <a:p>
            <a:pPr marL="12700">
              <a:spcBef>
                <a:spcPts val="100"/>
              </a:spcBef>
            </a:pPr>
            <a:r>
              <a:rPr sz="3300" i="0" spc="-5" dirty="0">
                <a:solidFill>
                  <a:srgbClr val="000000"/>
                </a:solidFill>
                <a:latin typeface="Georgia"/>
                <a:cs typeface="Georgia"/>
              </a:rPr>
              <a:t>….</a:t>
            </a:r>
            <a:r>
              <a:rPr sz="3300" i="0" dirty="0">
                <a:solidFill>
                  <a:srgbClr val="000000"/>
                </a:solidFill>
              </a:rPr>
              <a:t>cont</a:t>
            </a:r>
            <a:r>
              <a:rPr sz="3300" i="0" spc="5" dirty="0">
                <a:solidFill>
                  <a:srgbClr val="000000"/>
                </a:solidFill>
              </a:rPr>
              <a:t>’</a:t>
            </a:r>
            <a:r>
              <a:rPr sz="3300" i="0" dirty="0">
                <a:solidFill>
                  <a:srgbClr val="000000"/>
                </a:solidFill>
              </a:rPr>
              <a:t>d</a:t>
            </a:r>
            <a:endParaRPr sz="3300"/>
          </a:p>
        </p:txBody>
      </p:sp>
      <p:sp>
        <p:nvSpPr>
          <p:cNvPr id="3" name="object 13">
            <a:extLst>
              <a:ext uri="{FF2B5EF4-FFF2-40B4-BE49-F238E27FC236}">
                <a16:creationId xmlns:a16="http://schemas.microsoft.com/office/drawing/2014/main" id="{9AB89DD6-6673-02E7-8109-EA08A5D77FCB}"/>
              </a:ext>
            </a:extLst>
          </p:cNvPr>
          <p:cNvSpPr txBox="1"/>
          <p:nvPr/>
        </p:nvSpPr>
        <p:spPr>
          <a:xfrm>
            <a:off x="2345373" y="2257133"/>
            <a:ext cx="7501255" cy="3477895"/>
          </a:xfrm>
          <a:prstGeom prst="rect">
            <a:avLst/>
          </a:prstGeom>
        </p:spPr>
        <p:txBody>
          <a:bodyPr vert="horz" wrap="square" lIns="0" tIns="13335"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7020" marR="1121410" indent="-274320">
              <a:spcBef>
                <a:spcPts val="105"/>
              </a:spcBef>
              <a:buClr>
                <a:srgbClr val="D16248"/>
              </a:buClr>
              <a:buSzPct val="90625"/>
              <a:buFont typeface="Wingdings"/>
              <a:buChar char=""/>
              <a:tabLst>
                <a:tab pos="320040" algn="l"/>
              </a:tabLst>
            </a:pPr>
            <a:r>
              <a:rPr sz="3200" b="1" dirty="0">
                <a:solidFill>
                  <a:srgbClr val="C00000"/>
                </a:solidFill>
                <a:latin typeface="Times New Roman"/>
                <a:cs typeface="Times New Roman"/>
              </a:rPr>
              <a:t>Risks</a:t>
            </a:r>
            <a:r>
              <a:rPr sz="3200" b="1" spc="-20" dirty="0">
                <a:solidFill>
                  <a:srgbClr val="C00000"/>
                </a:solidFill>
                <a:latin typeface="Times New Roman"/>
                <a:cs typeface="Times New Roman"/>
              </a:rPr>
              <a:t> </a:t>
            </a:r>
            <a:r>
              <a:rPr sz="3200" b="1" dirty="0">
                <a:solidFill>
                  <a:srgbClr val="C00000"/>
                </a:solidFill>
                <a:latin typeface="Times New Roman"/>
                <a:cs typeface="Times New Roman"/>
              </a:rPr>
              <a:t>during</a:t>
            </a:r>
            <a:r>
              <a:rPr sz="3200" b="1" spc="-25" dirty="0">
                <a:solidFill>
                  <a:srgbClr val="C00000"/>
                </a:solidFill>
                <a:latin typeface="Times New Roman"/>
                <a:cs typeface="Times New Roman"/>
              </a:rPr>
              <a:t> </a:t>
            </a:r>
            <a:r>
              <a:rPr sz="3200" b="1" dirty="0">
                <a:solidFill>
                  <a:srgbClr val="C00000"/>
                </a:solidFill>
                <a:latin typeface="Times New Roman"/>
                <a:cs typeface="Times New Roman"/>
              </a:rPr>
              <a:t>the</a:t>
            </a:r>
            <a:r>
              <a:rPr sz="3200" b="1" spc="-10" dirty="0">
                <a:solidFill>
                  <a:srgbClr val="C00000"/>
                </a:solidFill>
                <a:latin typeface="Times New Roman"/>
                <a:cs typeface="Times New Roman"/>
              </a:rPr>
              <a:t> </a:t>
            </a:r>
            <a:r>
              <a:rPr sz="3200" b="1" u="sng" spc="-10" dirty="0">
                <a:solidFill>
                  <a:srgbClr val="C00000"/>
                </a:solidFill>
                <a:uFill>
                  <a:solidFill>
                    <a:srgbClr val="C00000"/>
                  </a:solidFill>
                </a:uFill>
                <a:latin typeface="Times New Roman"/>
                <a:cs typeface="Times New Roman"/>
              </a:rPr>
              <a:t>project</a:t>
            </a:r>
            <a:r>
              <a:rPr sz="3200" b="1" u="sng" spc="-30" dirty="0">
                <a:solidFill>
                  <a:srgbClr val="C00000"/>
                </a:solidFill>
                <a:uFill>
                  <a:solidFill>
                    <a:srgbClr val="C00000"/>
                  </a:solidFill>
                </a:uFill>
                <a:latin typeface="Times New Roman"/>
                <a:cs typeface="Times New Roman"/>
              </a:rPr>
              <a:t> </a:t>
            </a:r>
            <a:r>
              <a:rPr sz="3200" b="1" u="sng" dirty="0">
                <a:solidFill>
                  <a:srgbClr val="C00000"/>
                </a:solidFill>
                <a:uFill>
                  <a:solidFill>
                    <a:srgbClr val="C00000"/>
                  </a:solidFill>
                </a:uFill>
                <a:latin typeface="Times New Roman"/>
                <a:cs typeface="Times New Roman"/>
              </a:rPr>
              <a:t>close-out</a:t>
            </a:r>
            <a:r>
              <a:rPr sz="3200" b="1" u="sng" spc="-45" dirty="0">
                <a:solidFill>
                  <a:srgbClr val="C00000"/>
                </a:solidFill>
                <a:uFill>
                  <a:solidFill>
                    <a:srgbClr val="C00000"/>
                  </a:solidFill>
                </a:uFill>
                <a:latin typeface="Times New Roman"/>
                <a:cs typeface="Times New Roman"/>
              </a:rPr>
              <a:t> </a:t>
            </a:r>
            <a:r>
              <a:rPr sz="3200" b="1" u="sng" dirty="0">
                <a:solidFill>
                  <a:srgbClr val="C00000"/>
                </a:solidFill>
                <a:uFill>
                  <a:solidFill>
                    <a:srgbClr val="C00000"/>
                  </a:solidFill>
                </a:uFill>
                <a:latin typeface="Times New Roman"/>
                <a:cs typeface="Times New Roman"/>
              </a:rPr>
              <a:t>/ </a:t>
            </a:r>
            <a:r>
              <a:rPr sz="3200" b="1" u="sng" spc="-785" dirty="0">
                <a:solidFill>
                  <a:srgbClr val="C00000"/>
                </a:solidFill>
                <a:latin typeface="Times New Roman"/>
                <a:cs typeface="Times New Roman"/>
              </a:rPr>
              <a:t> </a:t>
            </a:r>
            <a:r>
              <a:rPr sz="3200" b="1" u="sng" dirty="0">
                <a:solidFill>
                  <a:srgbClr val="C00000"/>
                </a:solidFill>
                <a:uFill>
                  <a:solidFill>
                    <a:srgbClr val="C00000"/>
                  </a:solidFill>
                </a:uFill>
                <a:latin typeface="Times New Roman"/>
                <a:cs typeface="Times New Roman"/>
              </a:rPr>
              <a:t>termination</a:t>
            </a:r>
            <a:r>
              <a:rPr sz="3200" b="1" u="sng" spc="-60" dirty="0">
                <a:solidFill>
                  <a:srgbClr val="C00000"/>
                </a:solidFill>
                <a:uFill>
                  <a:solidFill>
                    <a:srgbClr val="C00000"/>
                  </a:solidFill>
                </a:uFill>
                <a:latin typeface="Times New Roman"/>
                <a:cs typeface="Times New Roman"/>
              </a:rPr>
              <a:t> </a:t>
            </a:r>
            <a:r>
              <a:rPr sz="3200" b="1" u="sng" dirty="0">
                <a:solidFill>
                  <a:srgbClr val="C00000"/>
                </a:solidFill>
                <a:uFill>
                  <a:solidFill>
                    <a:srgbClr val="C00000"/>
                  </a:solidFill>
                </a:uFill>
                <a:latin typeface="Times New Roman"/>
                <a:cs typeface="Times New Roman"/>
              </a:rPr>
              <a:t>phase</a:t>
            </a:r>
            <a:r>
              <a:rPr sz="2700" u="sng" dirty="0">
                <a:solidFill>
                  <a:srgbClr val="C00000"/>
                </a:solidFill>
                <a:latin typeface="Times New Roman"/>
                <a:cs typeface="Times New Roman"/>
              </a:rPr>
              <a:t>:</a:t>
            </a:r>
            <a:endParaRPr sz="2700" u="sng" dirty="0">
              <a:solidFill>
                <a:prstClr val="black"/>
              </a:solidFill>
              <a:latin typeface="Times New Roman"/>
              <a:cs typeface="Times New Roman"/>
            </a:endParaRPr>
          </a:p>
          <a:p>
            <a:pPr marL="1109980" lvl="1" indent="-229235">
              <a:spcBef>
                <a:spcPts val="675"/>
              </a:spcBef>
              <a:buClr>
                <a:srgbClr val="8B7A6F"/>
              </a:buClr>
              <a:buSzPct val="66071"/>
              <a:buFont typeface="Wingdings"/>
              <a:buChar char=""/>
              <a:tabLst>
                <a:tab pos="1110615" algn="l"/>
              </a:tabLst>
            </a:pPr>
            <a:r>
              <a:rPr sz="2800" b="1" spc="-5" dirty="0">
                <a:solidFill>
                  <a:srgbClr val="0D0D0D"/>
                </a:solidFill>
                <a:latin typeface="Times New Roman"/>
                <a:cs typeface="Times New Roman"/>
              </a:rPr>
              <a:t>Unacceptable</a:t>
            </a:r>
            <a:r>
              <a:rPr sz="2800" b="1" spc="-20" dirty="0">
                <a:solidFill>
                  <a:srgbClr val="0D0D0D"/>
                </a:solidFill>
                <a:latin typeface="Times New Roman"/>
                <a:cs typeface="Times New Roman"/>
              </a:rPr>
              <a:t> </a:t>
            </a:r>
            <a:r>
              <a:rPr sz="2800" b="1" spc="-5" dirty="0">
                <a:solidFill>
                  <a:srgbClr val="0D0D0D"/>
                </a:solidFill>
                <a:latin typeface="Times New Roman"/>
                <a:cs typeface="Times New Roman"/>
              </a:rPr>
              <a:t>to customer</a:t>
            </a:r>
            <a:endParaRPr sz="2800" dirty="0">
              <a:solidFill>
                <a:prstClr val="black"/>
              </a:solidFill>
              <a:latin typeface="Times New Roman"/>
              <a:cs typeface="Times New Roman"/>
            </a:endParaRPr>
          </a:p>
          <a:p>
            <a:pPr marL="1109980" lvl="1" indent="-229235">
              <a:spcBef>
                <a:spcPts val="675"/>
              </a:spcBef>
              <a:buClr>
                <a:srgbClr val="8B7A6F"/>
              </a:buClr>
              <a:buSzPct val="66071"/>
              <a:buFont typeface="Wingdings"/>
              <a:buChar char=""/>
              <a:tabLst>
                <a:tab pos="1110615" algn="l"/>
              </a:tabLst>
            </a:pPr>
            <a:r>
              <a:rPr sz="2800" b="1" spc="-5" dirty="0">
                <a:solidFill>
                  <a:srgbClr val="0D0D0D"/>
                </a:solidFill>
                <a:latin typeface="Times New Roman"/>
                <a:cs typeface="Times New Roman"/>
              </a:rPr>
              <a:t>Poor</a:t>
            </a:r>
            <a:r>
              <a:rPr sz="2800" b="1" spc="-75" dirty="0">
                <a:solidFill>
                  <a:srgbClr val="0D0D0D"/>
                </a:solidFill>
                <a:latin typeface="Times New Roman"/>
                <a:cs typeface="Times New Roman"/>
              </a:rPr>
              <a:t> </a:t>
            </a:r>
            <a:r>
              <a:rPr sz="2800" b="1" spc="-5" dirty="0">
                <a:solidFill>
                  <a:srgbClr val="0D0D0D"/>
                </a:solidFill>
                <a:latin typeface="Times New Roman"/>
                <a:cs typeface="Times New Roman"/>
              </a:rPr>
              <a:t>quality</a:t>
            </a:r>
            <a:r>
              <a:rPr sz="2800" b="1" dirty="0">
                <a:solidFill>
                  <a:srgbClr val="0D0D0D"/>
                </a:solidFill>
                <a:latin typeface="Times New Roman"/>
                <a:cs typeface="Times New Roman"/>
              </a:rPr>
              <a:t> </a:t>
            </a:r>
            <a:r>
              <a:rPr sz="2800" b="1" spc="-10" dirty="0">
                <a:solidFill>
                  <a:srgbClr val="0D0D0D"/>
                </a:solidFill>
                <a:latin typeface="Times New Roman"/>
                <a:cs typeface="Times New Roman"/>
              </a:rPr>
              <a:t>product/project</a:t>
            </a:r>
            <a:endParaRPr sz="2800" dirty="0">
              <a:solidFill>
                <a:prstClr val="black"/>
              </a:solidFill>
              <a:latin typeface="Times New Roman"/>
              <a:cs typeface="Times New Roman"/>
            </a:endParaRPr>
          </a:p>
          <a:p>
            <a:pPr marL="1109980" lvl="1" indent="-229235">
              <a:spcBef>
                <a:spcPts val="675"/>
              </a:spcBef>
              <a:buClr>
                <a:srgbClr val="8B7A6F"/>
              </a:buClr>
              <a:buSzPct val="66071"/>
              <a:buFont typeface="Wingdings"/>
              <a:buChar char=""/>
              <a:tabLst>
                <a:tab pos="1110615" algn="l"/>
              </a:tabLst>
            </a:pPr>
            <a:r>
              <a:rPr sz="2800" b="1" spc="-5" dirty="0">
                <a:solidFill>
                  <a:srgbClr val="0D0D0D"/>
                </a:solidFill>
                <a:latin typeface="Times New Roman"/>
                <a:cs typeface="Times New Roman"/>
              </a:rPr>
              <a:t>Budget</a:t>
            </a:r>
            <a:r>
              <a:rPr sz="2800" b="1" spc="-30" dirty="0">
                <a:solidFill>
                  <a:srgbClr val="0D0D0D"/>
                </a:solidFill>
                <a:latin typeface="Times New Roman"/>
                <a:cs typeface="Times New Roman"/>
              </a:rPr>
              <a:t> </a:t>
            </a:r>
            <a:r>
              <a:rPr sz="2800" b="1" spc="-10" dirty="0">
                <a:solidFill>
                  <a:srgbClr val="0D0D0D"/>
                </a:solidFill>
                <a:latin typeface="Times New Roman"/>
                <a:cs typeface="Times New Roman"/>
              </a:rPr>
              <a:t>problems</a:t>
            </a:r>
            <a:endParaRPr sz="2800" dirty="0">
              <a:solidFill>
                <a:prstClr val="black"/>
              </a:solidFill>
              <a:latin typeface="Times New Roman"/>
              <a:cs typeface="Times New Roman"/>
            </a:endParaRPr>
          </a:p>
          <a:p>
            <a:pPr marL="1109980" marR="5080" lvl="1" indent="-228600">
              <a:spcBef>
                <a:spcPts val="670"/>
              </a:spcBef>
              <a:buClr>
                <a:srgbClr val="8B7A6F"/>
              </a:buClr>
              <a:buSzPct val="66071"/>
              <a:buFont typeface="Wingdings"/>
              <a:buChar char=""/>
              <a:tabLst>
                <a:tab pos="1110615" algn="l"/>
              </a:tabLst>
            </a:pPr>
            <a:r>
              <a:rPr sz="2800" b="1" spc="-5" dirty="0">
                <a:solidFill>
                  <a:srgbClr val="0D0D0D"/>
                </a:solidFill>
                <a:latin typeface="Times New Roman"/>
                <a:cs typeface="Times New Roman"/>
              </a:rPr>
              <a:t>Penalties</a:t>
            </a:r>
            <a:r>
              <a:rPr sz="2800" b="1" spc="-25" dirty="0">
                <a:solidFill>
                  <a:srgbClr val="0D0D0D"/>
                </a:solidFill>
                <a:latin typeface="Times New Roman"/>
                <a:cs typeface="Times New Roman"/>
              </a:rPr>
              <a:t> </a:t>
            </a:r>
            <a:r>
              <a:rPr sz="2800" b="1" spc="-5" dirty="0">
                <a:solidFill>
                  <a:srgbClr val="0D0D0D"/>
                </a:solidFill>
                <a:latin typeface="Times New Roman"/>
                <a:cs typeface="Times New Roman"/>
              </a:rPr>
              <a:t>to</a:t>
            </a:r>
            <a:r>
              <a:rPr sz="2800" b="1" dirty="0">
                <a:solidFill>
                  <a:srgbClr val="0D0D0D"/>
                </a:solidFill>
                <a:latin typeface="Times New Roman"/>
                <a:cs typeface="Times New Roman"/>
              </a:rPr>
              <a:t> </a:t>
            </a:r>
            <a:r>
              <a:rPr sz="2800" b="1" spc="-5" dirty="0">
                <a:solidFill>
                  <a:srgbClr val="0D0D0D"/>
                </a:solidFill>
                <a:latin typeface="Times New Roman"/>
                <a:cs typeface="Times New Roman"/>
              </a:rPr>
              <a:t>be </a:t>
            </a:r>
            <a:r>
              <a:rPr sz="2800" b="1" dirty="0">
                <a:solidFill>
                  <a:srgbClr val="0D0D0D"/>
                </a:solidFill>
                <a:latin typeface="Times New Roman"/>
                <a:cs typeface="Times New Roman"/>
              </a:rPr>
              <a:t>paid</a:t>
            </a:r>
            <a:r>
              <a:rPr sz="2800" b="1" spc="-10" dirty="0">
                <a:solidFill>
                  <a:srgbClr val="0D0D0D"/>
                </a:solidFill>
                <a:latin typeface="Times New Roman"/>
                <a:cs typeface="Times New Roman"/>
              </a:rPr>
              <a:t> </a:t>
            </a:r>
            <a:r>
              <a:rPr sz="2800" b="1" dirty="0">
                <a:solidFill>
                  <a:srgbClr val="0D0D0D"/>
                </a:solidFill>
                <a:latin typeface="Times New Roman"/>
                <a:cs typeface="Times New Roman"/>
              </a:rPr>
              <a:t>for</a:t>
            </a:r>
            <a:r>
              <a:rPr sz="2800" b="1" spc="-55" dirty="0">
                <a:solidFill>
                  <a:srgbClr val="0D0D0D"/>
                </a:solidFill>
                <a:latin typeface="Times New Roman"/>
                <a:cs typeface="Times New Roman"/>
              </a:rPr>
              <a:t> </a:t>
            </a:r>
            <a:r>
              <a:rPr sz="2800" b="1" spc="-5" dirty="0">
                <a:solidFill>
                  <a:srgbClr val="0D0D0D"/>
                </a:solidFill>
                <a:latin typeface="Times New Roman"/>
                <a:cs typeface="Times New Roman"/>
              </a:rPr>
              <a:t>exceeding</a:t>
            </a:r>
            <a:r>
              <a:rPr sz="2800" b="1" spc="-10" dirty="0">
                <a:solidFill>
                  <a:srgbClr val="0D0D0D"/>
                </a:solidFill>
                <a:latin typeface="Times New Roman"/>
                <a:cs typeface="Times New Roman"/>
              </a:rPr>
              <a:t> </a:t>
            </a:r>
            <a:r>
              <a:rPr sz="2800" b="1" dirty="0">
                <a:solidFill>
                  <a:srgbClr val="0D0D0D"/>
                </a:solidFill>
                <a:latin typeface="Times New Roman"/>
                <a:cs typeface="Times New Roman"/>
              </a:rPr>
              <a:t>the</a:t>
            </a:r>
            <a:r>
              <a:rPr sz="2800" b="1" spc="-5" dirty="0">
                <a:solidFill>
                  <a:srgbClr val="0D0D0D"/>
                </a:solidFill>
                <a:latin typeface="Times New Roman"/>
                <a:cs typeface="Times New Roman"/>
              </a:rPr>
              <a:t> time </a:t>
            </a:r>
            <a:r>
              <a:rPr sz="2800" b="1" spc="-685" dirty="0">
                <a:solidFill>
                  <a:srgbClr val="0D0D0D"/>
                </a:solidFill>
                <a:latin typeface="Times New Roman"/>
                <a:cs typeface="Times New Roman"/>
              </a:rPr>
              <a:t> </a:t>
            </a:r>
            <a:r>
              <a:rPr sz="2800" b="1" spc="-5" dirty="0">
                <a:solidFill>
                  <a:srgbClr val="0D0D0D"/>
                </a:solidFill>
                <a:latin typeface="Times New Roman"/>
                <a:cs typeface="Times New Roman"/>
              </a:rPr>
              <a:t>parameter</a:t>
            </a:r>
            <a:r>
              <a:rPr sz="2800" b="1" spc="-65" dirty="0">
                <a:solidFill>
                  <a:srgbClr val="0D0D0D"/>
                </a:solidFill>
                <a:latin typeface="Times New Roman"/>
                <a:cs typeface="Times New Roman"/>
              </a:rPr>
              <a:t> </a:t>
            </a:r>
            <a:r>
              <a:rPr sz="2800" b="1" spc="-5" dirty="0">
                <a:solidFill>
                  <a:srgbClr val="0D0D0D"/>
                </a:solidFill>
                <a:latin typeface="Times New Roman"/>
                <a:cs typeface="Times New Roman"/>
              </a:rPr>
              <a:t>of the</a:t>
            </a:r>
            <a:r>
              <a:rPr sz="2800" b="1" dirty="0">
                <a:solidFill>
                  <a:srgbClr val="0D0D0D"/>
                </a:solidFill>
                <a:latin typeface="Times New Roman"/>
                <a:cs typeface="Times New Roman"/>
              </a:rPr>
              <a:t> </a:t>
            </a:r>
            <a:r>
              <a:rPr sz="2800" b="1" spc="-15" dirty="0">
                <a:solidFill>
                  <a:srgbClr val="0D0D0D"/>
                </a:solidFill>
                <a:latin typeface="Times New Roman"/>
                <a:cs typeface="Times New Roman"/>
              </a:rPr>
              <a:t>project</a:t>
            </a:r>
            <a:endParaRPr sz="2800" dirty="0">
              <a:solidFill>
                <a:prstClr val="black"/>
              </a:solidFill>
              <a:latin typeface="Times New Roman"/>
              <a:cs typeface="Times New Roman"/>
            </a:endParaRPr>
          </a:p>
        </p:txBody>
      </p:sp>
    </p:spTree>
    <p:extLst>
      <p:ext uri="{BB962C8B-B14F-4D97-AF65-F5344CB8AC3E}">
        <p14:creationId xmlns:p14="http://schemas.microsoft.com/office/powerpoint/2010/main" val="2260739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40097B7-583D-16C0-FA3D-910CDFC55C14}"/>
              </a:ext>
            </a:extLst>
          </p:cNvPr>
          <p:cNvSpPr txBox="1"/>
          <p:nvPr/>
        </p:nvSpPr>
        <p:spPr>
          <a:xfrm>
            <a:off x="335087" y="1447280"/>
            <a:ext cx="11210825" cy="4263475"/>
          </a:xfrm>
          <a:prstGeom prst="rect">
            <a:avLst/>
          </a:prstGeom>
          <a:noFill/>
        </p:spPr>
        <p:txBody>
          <a:bodyPr wrap="square">
            <a:spAutoFit/>
          </a:bodyPr>
          <a:lstStyle/>
          <a:p>
            <a:r>
              <a:rPr lang="en-US" sz="2200" b="1" dirty="0">
                <a:highlight>
                  <a:srgbClr val="FFFF00"/>
                </a:highlight>
              </a:rPr>
              <a:t>Opportunity management</a:t>
            </a:r>
          </a:p>
          <a:p>
            <a:endParaRPr lang="en-US" sz="2200" dirty="0"/>
          </a:p>
          <a:p>
            <a:pPr algn="just">
              <a:lnSpc>
                <a:spcPct val="150000"/>
              </a:lnSpc>
            </a:pPr>
            <a:r>
              <a:rPr lang="en-US" sz="2200"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An</a:t>
            </a:r>
            <a:r>
              <a:rPr lang="en-US" sz="2200" spc="-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b="1" u="sng"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opportunity</a:t>
            </a:r>
            <a:r>
              <a:rPr lang="en-US" sz="2200" spc="-1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is</a:t>
            </a:r>
            <a:r>
              <a:rPr lang="en-US" sz="2200" spc="-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an</a:t>
            </a:r>
            <a:r>
              <a:rPr lang="en-US" sz="2200"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event</a:t>
            </a:r>
            <a:r>
              <a:rPr lang="en-US" sz="2200" spc="-2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that</a:t>
            </a:r>
            <a:r>
              <a:rPr lang="en-US" sz="2200"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can</a:t>
            </a:r>
            <a:r>
              <a:rPr lang="en-US" sz="2200" spc="-2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have</a:t>
            </a:r>
            <a:r>
              <a:rPr lang="en-US" sz="2200" spc="-2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a:t>
            </a:r>
            <a:r>
              <a:rPr lang="en-US" sz="2200" spc="-1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positive</a:t>
            </a:r>
            <a:r>
              <a:rPr lang="en-US" sz="2200"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impact on</a:t>
            </a:r>
            <a:r>
              <a:rPr lang="en-US" sz="2200" spc="-2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project</a:t>
            </a:r>
            <a:r>
              <a:rPr lang="en-US" sz="2200"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objectives.</a:t>
            </a:r>
            <a:r>
              <a:rPr lang="en-US" sz="2200"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For</a:t>
            </a:r>
            <a:r>
              <a:rPr lang="en-US" sz="2200"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example,</a:t>
            </a:r>
            <a:r>
              <a:rPr lang="en-US" sz="2200"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unusually</a:t>
            </a:r>
            <a:r>
              <a:rPr lang="en-US" sz="2200"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favorable weather can accelerate construction work, or a drop in fuel prices may</a:t>
            </a:r>
            <a:r>
              <a:rPr lang="en-US" sz="2200"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create savings that could be used to add value to a project. </a:t>
            </a:r>
          </a:p>
          <a:p>
            <a:pPr algn="just">
              <a:lnSpc>
                <a:spcPct val="150000"/>
              </a:lnSpc>
            </a:pP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Essentially the same</a:t>
            </a:r>
            <a:r>
              <a:rPr lang="en-US" sz="2200"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process that is used to manage negative risks is applied to positive risks. Opportunities are identified, assessed in terms of likelihood and impact, responses are determined, and even contingency plans and funds can be established to take</a:t>
            </a:r>
            <a:r>
              <a:rPr lang="en-US" sz="2200"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advantage of the opportunity if it occurs. </a:t>
            </a:r>
            <a:r>
              <a:rPr lang="en-US" sz="2200"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 major exception between managing</a:t>
            </a:r>
            <a:r>
              <a:rPr lang="en-US" sz="2200" u="sng"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u="sng"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negative</a:t>
            </a:r>
            <a:r>
              <a:rPr lang="en-US" sz="2200" u="sng" spc="-4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u="sng"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risks</a:t>
            </a:r>
            <a:r>
              <a:rPr lang="en-US" sz="2200" u="sng"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and</a:t>
            </a:r>
            <a:r>
              <a:rPr lang="en-US" sz="2200" u="sng"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opportunity</a:t>
            </a:r>
            <a:r>
              <a:rPr lang="en-US" sz="2200" u="sng"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is</a:t>
            </a:r>
            <a:r>
              <a:rPr lang="en-US" sz="2200" u="sng" spc="-3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in</a:t>
            </a:r>
            <a:r>
              <a:rPr lang="en-US" sz="2200" u="sng"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z="2200" u="sng"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u="sng" dirty="0">
                <a:solidFill>
                  <a:srgbClr val="231F21"/>
                </a:solidFill>
                <a:effectLst/>
                <a:highlight>
                  <a:srgbClr val="FFFF00"/>
                </a:highlight>
                <a:latin typeface="Times New Roman" panose="02020603050405020304" pitchFamily="18" charset="0"/>
                <a:ea typeface="Georgia" panose="02040502050405020303" pitchFamily="18" charset="0"/>
                <a:cs typeface="Times New Roman" panose="02020603050405020304" pitchFamily="18" charset="0"/>
              </a:rPr>
              <a:t>responses</a:t>
            </a:r>
            <a:r>
              <a:rPr lang="en-US" sz="2200"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t>
            </a:r>
            <a:r>
              <a:rPr lang="en-US" sz="2200" u="sng" spc="-6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endParaRPr lang="en-US" sz="2200"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3822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767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760095" algn="just">
              <a:lnSpc>
                <a:spcPct val="160000"/>
              </a:lnSpc>
              <a:spcBef>
                <a:spcPts val="760"/>
              </a:spcBef>
              <a:spcAft>
                <a:spcPts val="0"/>
              </a:spcAft>
            </a:pPr>
            <a:r>
              <a:rPr lang="en-US" b="1">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Four</a:t>
            </a:r>
            <a:r>
              <a:rPr lang="en-US" b="1" spc="-5">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different</a:t>
            </a:r>
            <a:r>
              <a:rPr lang="en-US" b="1" spc="-2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types</a:t>
            </a:r>
            <a:r>
              <a:rPr lang="en-US" b="1" spc="-15">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of</a:t>
            </a:r>
            <a:r>
              <a:rPr lang="en-US" b="1" spc="8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response</a:t>
            </a:r>
            <a:r>
              <a:rPr lang="en-US" b="1" spc="-15">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to</a:t>
            </a:r>
            <a:r>
              <a:rPr lang="en-US" b="1" spc="-15">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an</a:t>
            </a:r>
            <a:r>
              <a:rPr lang="en-US" b="1" spc="-25">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opportunity:</a:t>
            </a:r>
            <a:endParaRPr lang="en-US" b="1">
              <a:effectLst/>
              <a:highlight>
                <a:srgbClr val="FFFF00"/>
              </a:highlight>
              <a:latin typeface="Georgia" panose="02040502050405020303" pitchFamily="18" charset="0"/>
              <a:ea typeface="Georgia" panose="02040502050405020303" pitchFamily="18" charset="0"/>
              <a:cs typeface="Georgia" panose="02040502050405020303" pitchFamily="18" charset="0"/>
            </a:endParaRPr>
          </a:p>
          <a:p>
            <a:pPr marR="734060" algn="just">
              <a:lnSpc>
                <a:spcPct val="160000"/>
              </a:lnSpc>
              <a:spcBef>
                <a:spcPts val="540"/>
              </a:spcBef>
              <a:spcAft>
                <a:spcPts val="0"/>
              </a:spcAft>
            </a:pPr>
            <a:r>
              <a:rPr lang="en-US" sz="1800" b="1">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Exploit.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This tactic seeks to eliminate the uncertainty associated with an</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opportunity</a:t>
            </a:r>
            <a:r>
              <a:rPr lang="en-US" sz="1800" spc="8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8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ensure</a:t>
            </a:r>
            <a:r>
              <a:rPr lang="en-US" sz="1800" spc="10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1800" spc="7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r>
              <a:rPr lang="en-US" sz="1800" spc="10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definitely</a:t>
            </a:r>
            <a:r>
              <a:rPr lang="en-US" sz="1800" spc="8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happens.</a:t>
            </a:r>
            <a:r>
              <a:rPr lang="en-US" sz="1800" spc="7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Examples</a:t>
            </a:r>
            <a:r>
              <a:rPr lang="en-US" sz="1800" spc="9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include</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assigning</a:t>
            </a:r>
            <a:r>
              <a:rPr lang="en-US" sz="1800" spc="-2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your</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best</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personnel</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critical</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burst</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activity</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z="1800" spc="-3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6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completion</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revising</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6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design</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enable</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component</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purchased</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rather</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than</a:t>
            </a:r>
            <a:r>
              <a:rPr lang="en-US" sz="1800" spc="-2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developed</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internally.</a:t>
            </a:r>
            <a:endParaRPr lang="en-US" sz="1800">
              <a:effectLst/>
              <a:latin typeface="Georgia" panose="02040502050405020303" pitchFamily="18" charset="0"/>
              <a:ea typeface="Georgia" panose="02040502050405020303" pitchFamily="18" charset="0"/>
              <a:cs typeface="Georgia" panose="02040502050405020303" pitchFamily="18" charset="0"/>
            </a:endParaRPr>
          </a:p>
          <a:p>
            <a:pPr marR="734060" algn="just">
              <a:lnSpc>
                <a:spcPct val="160000"/>
              </a:lnSpc>
              <a:spcBef>
                <a:spcPts val="165"/>
              </a:spcBef>
              <a:spcAft>
                <a:spcPts val="0"/>
              </a:spcAft>
            </a:pPr>
            <a:r>
              <a:rPr lang="en-US" sz="1800" b="1">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Share.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This strategy involves allocating some or all of the ownership of an</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opportunity to another party who is best able to capture the opportunity for</a:t>
            </a:r>
            <a:r>
              <a:rPr lang="en-US" sz="1800" spc="-2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7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benefit</a:t>
            </a:r>
            <a:r>
              <a:rPr lang="en-US" sz="1800" spc="7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18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8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Examples</a:t>
            </a:r>
            <a:r>
              <a:rPr lang="en-US" sz="1800" spc="8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include</a:t>
            </a:r>
            <a:r>
              <a:rPr lang="en-US" sz="1800" spc="8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establishing</a:t>
            </a:r>
            <a:r>
              <a:rPr lang="en-US" sz="1800" spc="8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continuous</a:t>
            </a:r>
            <a:r>
              <a:rPr lang="en-US" sz="1800" spc="8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improvement</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incentives</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external</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contractors</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joint</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ventures.</a:t>
            </a:r>
            <a:endParaRPr lang="en-US" sz="1800">
              <a:effectLst/>
              <a:latin typeface="Georgia" panose="02040502050405020303" pitchFamily="18" charset="0"/>
              <a:ea typeface="Georgia" panose="02040502050405020303" pitchFamily="18" charset="0"/>
              <a:cs typeface="Georgia" panose="02040502050405020303" pitchFamily="18" charset="0"/>
            </a:endParaRPr>
          </a:p>
          <a:p>
            <a:pPr marR="734060" algn="just">
              <a:lnSpc>
                <a:spcPct val="160000"/>
              </a:lnSpc>
              <a:spcBef>
                <a:spcPts val="170"/>
              </a:spcBef>
              <a:spcAft>
                <a:spcPts val="0"/>
              </a:spcAft>
            </a:pPr>
            <a:r>
              <a:rPr lang="en-US" sz="1800" b="1">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Enhance.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Enhance is the opposite of mitigation in that action is taken to in</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crease</a:t>
            </a:r>
            <a:r>
              <a:rPr lang="en-US" sz="1800" spc="-6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6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probability</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and/or</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positive</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impact</a:t>
            </a:r>
            <a:r>
              <a:rPr lang="en-US" sz="1800" spc="-6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2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1800" spc="-6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opportunity.</a:t>
            </a:r>
            <a:r>
              <a:rPr lang="en-US" sz="1800" spc="-6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Examples</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include</a:t>
            </a:r>
            <a:r>
              <a:rPr lang="en-US" sz="1800" spc="10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choosing</a:t>
            </a:r>
            <a:r>
              <a:rPr lang="en-US" sz="1800" spc="9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site</a:t>
            </a:r>
            <a:r>
              <a:rPr lang="en-US" sz="1800" spc="7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location</a:t>
            </a:r>
            <a:r>
              <a:rPr lang="en-US" sz="1800" spc="8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based</a:t>
            </a:r>
            <a:r>
              <a:rPr lang="en-US" sz="1800" spc="9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z="1800" spc="9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favorable</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weather</a:t>
            </a:r>
            <a:r>
              <a:rPr lang="en-US" sz="1800" spc="10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patterns</a:t>
            </a:r>
            <a:r>
              <a:rPr lang="en-US" sz="1800" spc="11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11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choosing</a:t>
            </a:r>
            <a:r>
              <a:rPr lang="en-US" sz="1800" spc="-2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raw materials</a:t>
            </a:r>
            <a:r>
              <a:rPr lang="en-US" sz="1800" spc="1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that are</a:t>
            </a:r>
            <a:r>
              <a:rPr lang="en-US" sz="1800" spc="-2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likely to</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decline in</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price.</a:t>
            </a:r>
            <a:endParaRPr lang="en-US" sz="1800">
              <a:effectLst/>
              <a:latin typeface="Georgia" panose="02040502050405020303" pitchFamily="18" charset="0"/>
              <a:ea typeface="Georgia" panose="02040502050405020303" pitchFamily="18" charset="0"/>
              <a:cs typeface="Georgia" panose="02040502050405020303" pitchFamily="18" charset="0"/>
            </a:endParaRPr>
          </a:p>
          <a:p>
            <a:pPr marR="734060" algn="just">
              <a:lnSpc>
                <a:spcPct val="160000"/>
              </a:lnSpc>
              <a:spcBef>
                <a:spcPts val="170"/>
              </a:spcBef>
              <a:spcAft>
                <a:spcPts val="0"/>
              </a:spcAft>
            </a:pPr>
            <a:r>
              <a:rPr lang="en-US" sz="1800" b="1">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Accept.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Accepting an opportunity is being willing to take advantage of</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it if it</a:t>
            </a:r>
            <a:r>
              <a:rPr lang="en-US" sz="1800" spc="-2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occurs,</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but</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taking</a:t>
            </a:r>
            <a:r>
              <a:rPr lang="en-US" sz="1800" spc="2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action</a:t>
            </a:r>
            <a:r>
              <a:rPr lang="en-US" sz="1800" spc="1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1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pursue</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560482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pSp>
        <p:nvGrpSpPr>
          <p:cNvPr id="32" name="object 2">
            <a:extLst>
              <a:ext uri="{FF2B5EF4-FFF2-40B4-BE49-F238E27FC236}">
                <a16:creationId xmlns:a16="http://schemas.microsoft.com/office/drawing/2014/main" id="{C9915EDB-986D-667D-208D-E2B3F18995F2}"/>
              </a:ext>
            </a:extLst>
          </p:cNvPr>
          <p:cNvGrpSpPr/>
          <p:nvPr/>
        </p:nvGrpSpPr>
        <p:grpSpPr>
          <a:xfrm>
            <a:off x="2244851" y="15240"/>
            <a:ext cx="7423403" cy="4253483"/>
            <a:chOff x="720851" y="15240"/>
            <a:chExt cx="7423403" cy="4253483"/>
          </a:xfrm>
        </p:grpSpPr>
        <p:pic>
          <p:nvPicPr>
            <p:cNvPr id="35" name="object 3">
              <a:extLst>
                <a:ext uri="{FF2B5EF4-FFF2-40B4-BE49-F238E27FC236}">
                  <a16:creationId xmlns:a16="http://schemas.microsoft.com/office/drawing/2014/main" id="{41E37FB4-ABE5-C3A0-C211-0A72B8E1EA2F}"/>
                </a:ext>
              </a:extLst>
            </p:cNvPr>
            <p:cNvPicPr/>
            <p:nvPr/>
          </p:nvPicPr>
          <p:blipFill>
            <a:blip r:embed="rId3" cstate="print"/>
            <a:stretch>
              <a:fillRect/>
            </a:stretch>
          </p:blipFill>
          <p:spPr>
            <a:xfrm>
              <a:off x="1028700" y="15240"/>
              <a:ext cx="4402836" cy="810767"/>
            </a:xfrm>
            <a:prstGeom prst="rect">
              <a:avLst/>
            </a:prstGeom>
          </p:spPr>
        </p:pic>
        <p:pic>
          <p:nvPicPr>
            <p:cNvPr id="36" name="object 4">
              <a:extLst>
                <a:ext uri="{FF2B5EF4-FFF2-40B4-BE49-F238E27FC236}">
                  <a16:creationId xmlns:a16="http://schemas.microsoft.com/office/drawing/2014/main" id="{1E679B30-F7D4-B933-49C3-D7F01A7C4257}"/>
                </a:ext>
              </a:extLst>
            </p:cNvPr>
            <p:cNvPicPr/>
            <p:nvPr/>
          </p:nvPicPr>
          <p:blipFill>
            <a:blip r:embed="rId4" cstate="print"/>
            <a:stretch>
              <a:fillRect/>
            </a:stretch>
          </p:blipFill>
          <p:spPr>
            <a:xfrm>
              <a:off x="4765547" y="15240"/>
              <a:ext cx="1121664" cy="810767"/>
            </a:xfrm>
            <a:prstGeom prst="rect">
              <a:avLst/>
            </a:prstGeom>
          </p:spPr>
        </p:pic>
        <p:pic>
          <p:nvPicPr>
            <p:cNvPr id="37" name="object 5">
              <a:extLst>
                <a:ext uri="{FF2B5EF4-FFF2-40B4-BE49-F238E27FC236}">
                  <a16:creationId xmlns:a16="http://schemas.microsoft.com/office/drawing/2014/main" id="{FB774E8F-88D5-0382-8F79-4BC277080D97}"/>
                </a:ext>
              </a:extLst>
            </p:cNvPr>
            <p:cNvPicPr/>
            <p:nvPr/>
          </p:nvPicPr>
          <p:blipFill>
            <a:blip r:embed="rId5" cstate="print"/>
            <a:stretch>
              <a:fillRect/>
            </a:stretch>
          </p:blipFill>
          <p:spPr>
            <a:xfrm>
              <a:off x="5221223" y="15240"/>
              <a:ext cx="2923031" cy="810767"/>
            </a:xfrm>
            <a:prstGeom prst="rect">
              <a:avLst/>
            </a:prstGeom>
          </p:spPr>
        </p:pic>
        <p:pic>
          <p:nvPicPr>
            <p:cNvPr id="38" name="object 6">
              <a:extLst>
                <a:ext uri="{FF2B5EF4-FFF2-40B4-BE49-F238E27FC236}">
                  <a16:creationId xmlns:a16="http://schemas.microsoft.com/office/drawing/2014/main" id="{3D9B5E4D-332F-76D4-AF39-9F389C586F5F}"/>
                </a:ext>
              </a:extLst>
            </p:cNvPr>
            <p:cNvPicPr/>
            <p:nvPr/>
          </p:nvPicPr>
          <p:blipFill>
            <a:blip r:embed="rId6" cstate="print"/>
            <a:stretch>
              <a:fillRect/>
            </a:stretch>
          </p:blipFill>
          <p:spPr>
            <a:xfrm>
              <a:off x="1375283" y="327913"/>
              <a:ext cx="3616198" cy="449961"/>
            </a:xfrm>
            <a:prstGeom prst="rect">
              <a:avLst/>
            </a:prstGeom>
          </p:spPr>
        </p:pic>
        <p:pic>
          <p:nvPicPr>
            <p:cNvPr id="39" name="object 7">
              <a:extLst>
                <a:ext uri="{FF2B5EF4-FFF2-40B4-BE49-F238E27FC236}">
                  <a16:creationId xmlns:a16="http://schemas.microsoft.com/office/drawing/2014/main" id="{0ED247D0-33E2-8BBE-AD65-300B5084E04E}"/>
                </a:ext>
              </a:extLst>
            </p:cNvPr>
            <p:cNvPicPr/>
            <p:nvPr/>
          </p:nvPicPr>
          <p:blipFill>
            <a:blip r:embed="rId7" cstate="print"/>
            <a:stretch>
              <a:fillRect/>
            </a:stretch>
          </p:blipFill>
          <p:spPr>
            <a:xfrm>
              <a:off x="5096764" y="335406"/>
              <a:ext cx="2716022" cy="442468"/>
            </a:xfrm>
            <a:prstGeom prst="rect">
              <a:avLst/>
            </a:prstGeom>
          </p:spPr>
        </p:pic>
        <p:pic>
          <p:nvPicPr>
            <p:cNvPr id="40" name="object 8">
              <a:extLst>
                <a:ext uri="{FF2B5EF4-FFF2-40B4-BE49-F238E27FC236}">
                  <a16:creationId xmlns:a16="http://schemas.microsoft.com/office/drawing/2014/main" id="{E938FC81-179D-C97E-AF5E-18D83A464498}"/>
                </a:ext>
              </a:extLst>
            </p:cNvPr>
            <p:cNvPicPr/>
            <p:nvPr/>
          </p:nvPicPr>
          <p:blipFill>
            <a:blip r:embed="rId8" cstate="print"/>
            <a:stretch>
              <a:fillRect/>
            </a:stretch>
          </p:blipFill>
          <p:spPr>
            <a:xfrm>
              <a:off x="720851" y="1583436"/>
              <a:ext cx="445008" cy="406908"/>
            </a:xfrm>
            <a:prstGeom prst="rect">
              <a:avLst/>
            </a:prstGeom>
          </p:spPr>
        </p:pic>
        <p:pic>
          <p:nvPicPr>
            <p:cNvPr id="41" name="object 9">
              <a:extLst>
                <a:ext uri="{FF2B5EF4-FFF2-40B4-BE49-F238E27FC236}">
                  <a16:creationId xmlns:a16="http://schemas.microsoft.com/office/drawing/2014/main" id="{FB09CAA5-9BB3-295F-0D76-983F6DB46E91}"/>
                </a:ext>
              </a:extLst>
            </p:cNvPr>
            <p:cNvPicPr/>
            <p:nvPr/>
          </p:nvPicPr>
          <p:blipFill>
            <a:blip r:embed="rId9" cstate="print"/>
            <a:stretch>
              <a:fillRect/>
            </a:stretch>
          </p:blipFill>
          <p:spPr>
            <a:xfrm>
              <a:off x="894588" y="1415795"/>
              <a:ext cx="6297168" cy="582167"/>
            </a:xfrm>
            <a:prstGeom prst="rect">
              <a:avLst/>
            </a:prstGeom>
          </p:spPr>
        </p:pic>
        <p:pic>
          <p:nvPicPr>
            <p:cNvPr id="42" name="object 10">
              <a:extLst>
                <a:ext uri="{FF2B5EF4-FFF2-40B4-BE49-F238E27FC236}">
                  <a16:creationId xmlns:a16="http://schemas.microsoft.com/office/drawing/2014/main" id="{27300CF0-B594-9F9D-EE02-2E92225C0694}"/>
                </a:ext>
              </a:extLst>
            </p:cNvPr>
            <p:cNvPicPr/>
            <p:nvPr/>
          </p:nvPicPr>
          <p:blipFill>
            <a:blip r:embed="rId8" cstate="print"/>
            <a:stretch>
              <a:fillRect/>
            </a:stretch>
          </p:blipFill>
          <p:spPr>
            <a:xfrm>
              <a:off x="720851" y="3854196"/>
              <a:ext cx="445008" cy="406907"/>
            </a:xfrm>
            <a:prstGeom prst="rect">
              <a:avLst/>
            </a:prstGeom>
          </p:spPr>
        </p:pic>
        <p:pic>
          <p:nvPicPr>
            <p:cNvPr id="43" name="object 11">
              <a:extLst>
                <a:ext uri="{FF2B5EF4-FFF2-40B4-BE49-F238E27FC236}">
                  <a16:creationId xmlns:a16="http://schemas.microsoft.com/office/drawing/2014/main" id="{B87BB245-9CDE-8531-FB40-9B42E2742668}"/>
                </a:ext>
              </a:extLst>
            </p:cNvPr>
            <p:cNvPicPr/>
            <p:nvPr/>
          </p:nvPicPr>
          <p:blipFill>
            <a:blip r:embed="rId10" cstate="print"/>
            <a:stretch>
              <a:fillRect/>
            </a:stretch>
          </p:blipFill>
          <p:spPr>
            <a:xfrm>
              <a:off x="894588" y="3686555"/>
              <a:ext cx="5216652" cy="582168"/>
            </a:xfrm>
            <a:prstGeom prst="rect">
              <a:avLst/>
            </a:prstGeom>
          </p:spPr>
        </p:pic>
        <p:pic>
          <p:nvPicPr>
            <p:cNvPr id="44" name="object 12">
              <a:extLst>
                <a:ext uri="{FF2B5EF4-FFF2-40B4-BE49-F238E27FC236}">
                  <a16:creationId xmlns:a16="http://schemas.microsoft.com/office/drawing/2014/main" id="{FF03324B-1BA2-E14D-C810-577328948717}"/>
                </a:ext>
              </a:extLst>
            </p:cNvPr>
            <p:cNvPicPr/>
            <p:nvPr/>
          </p:nvPicPr>
          <p:blipFill>
            <a:blip r:embed="rId11" cstate="print"/>
            <a:stretch>
              <a:fillRect/>
            </a:stretch>
          </p:blipFill>
          <p:spPr>
            <a:xfrm>
              <a:off x="895248" y="1676018"/>
              <a:ext cx="116992" cy="234060"/>
            </a:xfrm>
            <a:prstGeom prst="rect">
              <a:avLst/>
            </a:prstGeom>
          </p:spPr>
        </p:pic>
        <p:pic>
          <p:nvPicPr>
            <p:cNvPr id="45" name="object 13">
              <a:extLst>
                <a:ext uri="{FF2B5EF4-FFF2-40B4-BE49-F238E27FC236}">
                  <a16:creationId xmlns:a16="http://schemas.microsoft.com/office/drawing/2014/main" id="{AB0DCF41-A8C7-CC85-192F-A8E6F6CD58CA}"/>
                </a:ext>
              </a:extLst>
            </p:cNvPr>
            <p:cNvPicPr/>
            <p:nvPr/>
          </p:nvPicPr>
          <p:blipFill>
            <a:blip r:embed="rId12" cstate="print"/>
            <a:stretch>
              <a:fillRect/>
            </a:stretch>
          </p:blipFill>
          <p:spPr>
            <a:xfrm>
              <a:off x="1157566" y="1598675"/>
              <a:ext cx="5799692" cy="365506"/>
            </a:xfrm>
            <a:prstGeom prst="rect">
              <a:avLst/>
            </a:prstGeom>
          </p:spPr>
        </p:pic>
      </p:grpSp>
      <p:sp>
        <p:nvSpPr>
          <p:cNvPr id="33" name="object 14">
            <a:extLst>
              <a:ext uri="{FF2B5EF4-FFF2-40B4-BE49-F238E27FC236}">
                <a16:creationId xmlns:a16="http://schemas.microsoft.com/office/drawing/2014/main" id="{E5998E7C-F63C-6D6A-C9D6-EB9CCB207D84}"/>
              </a:ext>
            </a:extLst>
          </p:cNvPr>
          <p:cNvSpPr txBox="1"/>
          <p:nvPr/>
        </p:nvSpPr>
        <p:spPr>
          <a:xfrm>
            <a:off x="2682036" y="1941321"/>
            <a:ext cx="1778000" cy="1493520"/>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40665" indent="-228600">
              <a:spcBef>
                <a:spcPts val="100"/>
              </a:spcBef>
              <a:buClr>
                <a:srgbClr val="FFFFCC"/>
              </a:buClr>
              <a:buFont typeface="Verdana"/>
              <a:buChar char="◦"/>
              <a:tabLst>
                <a:tab pos="241300" algn="l"/>
              </a:tabLst>
            </a:pPr>
            <a:r>
              <a:rPr sz="2400" spc="-5" dirty="0">
                <a:solidFill>
                  <a:prstClr val="black"/>
                </a:solidFill>
                <a:latin typeface="Tahoma"/>
                <a:cs typeface="Tahoma"/>
              </a:rPr>
              <a:t>Exploit</a:t>
            </a:r>
            <a:endParaRPr sz="2400">
              <a:solidFill>
                <a:prstClr val="black"/>
              </a:solidFill>
              <a:latin typeface="Tahoma"/>
              <a:cs typeface="Tahoma"/>
            </a:endParaRPr>
          </a:p>
          <a:p>
            <a:pPr marL="240665" indent="-228600">
              <a:spcBef>
                <a:spcPts val="15"/>
              </a:spcBef>
              <a:buClr>
                <a:srgbClr val="FFFFCC"/>
              </a:buClr>
              <a:buFont typeface="Verdana"/>
              <a:buChar char="◦"/>
              <a:tabLst>
                <a:tab pos="241300" algn="l"/>
              </a:tabLst>
            </a:pPr>
            <a:r>
              <a:rPr sz="2400" spc="-10" dirty="0">
                <a:solidFill>
                  <a:prstClr val="black"/>
                </a:solidFill>
                <a:latin typeface="Tahoma"/>
                <a:cs typeface="Tahoma"/>
              </a:rPr>
              <a:t>Share</a:t>
            </a:r>
            <a:endParaRPr sz="2400">
              <a:solidFill>
                <a:prstClr val="black"/>
              </a:solidFill>
              <a:latin typeface="Tahoma"/>
              <a:cs typeface="Tahoma"/>
            </a:endParaRPr>
          </a:p>
          <a:p>
            <a:pPr marL="240665" indent="-228600">
              <a:spcBef>
                <a:spcPts val="10"/>
              </a:spcBef>
              <a:buClr>
                <a:srgbClr val="FFFFCC"/>
              </a:buClr>
              <a:buFont typeface="Verdana"/>
              <a:buChar char="◦"/>
              <a:tabLst>
                <a:tab pos="241300" algn="l"/>
              </a:tabLst>
            </a:pPr>
            <a:r>
              <a:rPr sz="2400" spc="-5" dirty="0">
                <a:solidFill>
                  <a:prstClr val="black"/>
                </a:solidFill>
                <a:latin typeface="Tahoma"/>
                <a:cs typeface="Tahoma"/>
              </a:rPr>
              <a:t>Enhance</a:t>
            </a:r>
            <a:endParaRPr sz="2400">
              <a:solidFill>
                <a:prstClr val="black"/>
              </a:solidFill>
              <a:latin typeface="Tahoma"/>
              <a:cs typeface="Tahoma"/>
            </a:endParaRPr>
          </a:p>
          <a:p>
            <a:pPr marL="240665" indent="-228600">
              <a:spcBef>
                <a:spcPts val="15"/>
              </a:spcBef>
              <a:buClr>
                <a:srgbClr val="FFFFCC"/>
              </a:buClr>
              <a:buFont typeface="Verdana"/>
              <a:buChar char="◦"/>
              <a:tabLst>
                <a:tab pos="241300" algn="l"/>
              </a:tabLst>
            </a:pPr>
            <a:r>
              <a:rPr sz="2400" dirty="0">
                <a:solidFill>
                  <a:prstClr val="black"/>
                </a:solidFill>
                <a:latin typeface="Tahoma"/>
                <a:cs typeface="Tahoma"/>
              </a:rPr>
              <a:t>A</a:t>
            </a:r>
            <a:r>
              <a:rPr sz="2400" spc="-15" dirty="0">
                <a:solidFill>
                  <a:prstClr val="black"/>
                </a:solidFill>
                <a:latin typeface="Tahoma"/>
                <a:cs typeface="Tahoma"/>
              </a:rPr>
              <a:t>c</a:t>
            </a:r>
            <a:r>
              <a:rPr sz="2400" spc="-5" dirty="0">
                <a:solidFill>
                  <a:prstClr val="black"/>
                </a:solidFill>
                <a:latin typeface="Tahoma"/>
                <a:cs typeface="Tahoma"/>
              </a:rPr>
              <a:t>cepta</a:t>
            </a:r>
            <a:r>
              <a:rPr sz="2400" dirty="0">
                <a:solidFill>
                  <a:prstClr val="black"/>
                </a:solidFill>
                <a:latin typeface="Tahoma"/>
                <a:cs typeface="Tahoma"/>
              </a:rPr>
              <a:t>n</a:t>
            </a:r>
            <a:r>
              <a:rPr sz="2400" spc="-5" dirty="0">
                <a:solidFill>
                  <a:prstClr val="black"/>
                </a:solidFill>
                <a:latin typeface="Tahoma"/>
                <a:cs typeface="Tahoma"/>
              </a:rPr>
              <a:t>ce</a:t>
            </a:r>
            <a:endParaRPr sz="2400">
              <a:solidFill>
                <a:prstClr val="black"/>
              </a:solidFill>
              <a:latin typeface="Tahoma"/>
              <a:cs typeface="Tahoma"/>
            </a:endParaRPr>
          </a:p>
        </p:txBody>
      </p:sp>
      <p:sp>
        <p:nvSpPr>
          <p:cNvPr id="34" name="object 19">
            <a:extLst>
              <a:ext uri="{FF2B5EF4-FFF2-40B4-BE49-F238E27FC236}">
                <a16:creationId xmlns:a16="http://schemas.microsoft.com/office/drawing/2014/main" id="{40EBD235-84D4-5D2D-94D2-3664A32FACED}"/>
              </a:ext>
            </a:extLst>
          </p:cNvPr>
          <p:cNvSpPr txBox="1"/>
          <p:nvPr/>
        </p:nvSpPr>
        <p:spPr>
          <a:xfrm>
            <a:off x="2682037" y="4212717"/>
            <a:ext cx="3607510" cy="1493520"/>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40665" indent="-228600">
              <a:spcBef>
                <a:spcPts val="100"/>
              </a:spcBef>
              <a:buClr>
                <a:srgbClr val="FFFFCC"/>
              </a:buClr>
              <a:buFont typeface="Verdana"/>
              <a:buChar char="◦"/>
              <a:tabLst>
                <a:tab pos="241300" algn="l"/>
              </a:tabLst>
            </a:pPr>
            <a:r>
              <a:rPr sz="2400" spc="-15" dirty="0">
                <a:solidFill>
                  <a:prstClr val="black"/>
                </a:solidFill>
                <a:latin typeface="Tahoma"/>
                <a:cs typeface="Tahoma"/>
              </a:rPr>
              <a:t>Avoid</a:t>
            </a:r>
            <a:endParaRPr sz="2400" dirty="0">
              <a:solidFill>
                <a:prstClr val="black"/>
              </a:solidFill>
              <a:latin typeface="Tahoma"/>
              <a:cs typeface="Tahoma"/>
            </a:endParaRPr>
          </a:p>
          <a:p>
            <a:pPr marL="240665" indent="-228600">
              <a:spcBef>
                <a:spcPts val="10"/>
              </a:spcBef>
              <a:buClr>
                <a:srgbClr val="FFFFCC"/>
              </a:buClr>
              <a:buFont typeface="Verdana"/>
              <a:buChar char="◦"/>
              <a:tabLst>
                <a:tab pos="241300" algn="l"/>
              </a:tabLst>
            </a:pPr>
            <a:r>
              <a:rPr sz="2400" spc="-40" dirty="0">
                <a:solidFill>
                  <a:prstClr val="black"/>
                </a:solidFill>
                <a:latin typeface="Tahoma"/>
                <a:cs typeface="Tahoma"/>
              </a:rPr>
              <a:t>Transfer</a:t>
            </a:r>
            <a:endParaRPr sz="2400" dirty="0">
              <a:solidFill>
                <a:prstClr val="black"/>
              </a:solidFill>
              <a:latin typeface="Tahoma"/>
              <a:cs typeface="Tahoma"/>
            </a:endParaRPr>
          </a:p>
          <a:p>
            <a:pPr marL="240665" indent="-228600">
              <a:spcBef>
                <a:spcPts val="10"/>
              </a:spcBef>
              <a:buClr>
                <a:srgbClr val="FFFFCC"/>
              </a:buClr>
              <a:buFont typeface="Verdana"/>
              <a:buChar char="◦"/>
              <a:tabLst>
                <a:tab pos="241300" algn="l"/>
              </a:tabLst>
            </a:pPr>
            <a:r>
              <a:rPr sz="2400" dirty="0">
                <a:solidFill>
                  <a:prstClr val="black"/>
                </a:solidFill>
                <a:latin typeface="Tahoma"/>
                <a:cs typeface="Tahoma"/>
              </a:rPr>
              <a:t>Mitigate</a:t>
            </a:r>
          </a:p>
          <a:p>
            <a:pPr marL="240665" indent="-228600">
              <a:spcBef>
                <a:spcPts val="15"/>
              </a:spcBef>
              <a:buClr>
                <a:srgbClr val="FFFFCC"/>
              </a:buClr>
              <a:buFont typeface="Verdana"/>
              <a:buChar char="◦"/>
              <a:tabLst>
                <a:tab pos="241300" algn="l"/>
              </a:tabLst>
            </a:pPr>
            <a:r>
              <a:rPr sz="2400" dirty="0">
                <a:solidFill>
                  <a:prstClr val="black"/>
                </a:solidFill>
                <a:latin typeface="Tahoma"/>
                <a:cs typeface="Tahoma"/>
              </a:rPr>
              <a:t>A</a:t>
            </a:r>
            <a:r>
              <a:rPr sz="2400" spc="-20" dirty="0">
                <a:solidFill>
                  <a:prstClr val="black"/>
                </a:solidFill>
                <a:latin typeface="Tahoma"/>
                <a:cs typeface="Tahoma"/>
              </a:rPr>
              <a:t>c</a:t>
            </a:r>
            <a:r>
              <a:rPr sz="2400" spc="-5" dirty="0">
                <a:solidFill>
                  <a:prstClr val="black"/>
                </a:solidFill>
                <a:latin typeface="Tahoma"/>
                <a:cs typeface="Tahoma"/>
              </a:rPr>
              <a:t>ceptance</a:t>
            </a:r>
            <a:r>
              <a:rPr lang="en-US" sz="2400" spc="-5" dirty="0">
                <a:solidFill>
                  <a:prstClr val="black"/>
                </a:solidFill>
                <a:latin typeface="Tahoma"/>
                <a:cs typeface="Tahoma"/>
              </a:rPr>
              <a:t> (Retain)</a:t>
            </a:r>
            <a:endParaRPr sz="2400" dirty="0">
              <a:solidFill>
                <a:prstClr val="black"/>
              </a:solidFill>
              <a:latin typeface="Tahoma"/>
              <a:cs typeface="Tahoma"/>
            </a:endParaRPr>
          </a:p>
        </p:txBody>
      </p:sp>
    </p:spTree>
    <p:extLst>
      <p:ext uri="{BB962C8B-B14F-4D97-AF65-F5344CB8AC3E}">
        <p14:creationId xmlns:p14="http://schemas.microsoft.com/office/powerpoint/2010/main" val="1985769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object 171">
            <a:extLst>
              <a:ext uri="{FF2B5EF4-FFF2-40B4-BE49-F238E27FC236}">
                <a16:creationId xmlns:a16="http://schemas.microsoft.com/office/drawing/2014/main" id="{C5AAA09D-F310-38DC-200A-E55C8CF1EFAD}"/>
              </a:ext>
            </a:extLst>
          </p:cNvPr>
          <p:cNvSpPr txBox="1"/>
          <p:nvPr/>
        </p:nvSpPr>
        <p:spPr>
          <a:xfrm>
            <a:off x="7982270" y="6204202"/>
            <a:ext cx="855980" cy="197490"/>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1200" cap="none" spc="-5" normalizeH="0" baseline="0" noProof="0" dirty="0">
                <a:ln>
                  <a:noFill/>
                </a:ln>
                <a:solidFill>
                  <a:srgbClr val="006666"/>
                </a:solidFill>
                <a:effectLst/>
                <a:uLnTx/>
                <a:uFillTx/>
                <a:latin typeface="Arial"/>
                <a:ea typeface="+mn-ea"/>
                <a:cs typeface="Arial"/>
              </a:rPr>
              <a:t>FIGURE</a:t>
            </a:r>
            <a:r>
              <a:rPr kumimoji="0" sz="1200" b="1" i="0" u="none" strike="noStrike" kern="1200" cap="none" spc="-50" normalizeH="0" baseline="0" noProof="0" dirty="0">
                <a:ln>
                  <a:noFill/>
                </a:ln>
                <a:solidFill>
                  <a:srgbClr val="006666"/>
                </a:solidFill>
                <a:effectLst/>
                <a:uLnTx/>
                <a:uFillTx/>
                <a:latin typeface="Arial"/>
                <a:ea typeface="+mn-ea"/>
                <a:cs typeface="Arial"/>
              </a:rPr>
              <a:t> </a:t>
            </a:r>
            <a:r>
              <a:rPr kumimoji="0" sz="1200" b="1" i="0" u="none" strike="noStrike" kern="1200" cap="none" spc="-5" normalizeH="0" baseline="0" noProof="0" dirty="0">
                <a:ln>
                  <a:noFill/>
                </a:ln>
                <a:solidFill>
                  <a:srgbClr val="006666"/>
                </a:solidFill>
                <a:effectLst/>
                <a:uLnTx/>
                <a:uFillTx/>
                <a:latin typeface="Arial"/>
                <a:ea typeface="+mn-ea"/>
                <a:cs typeface="Arial"/>
              </a:rPr>
              <a:t>7.2</a:t>
            </a:r>
            <a:endParaRPr kumimoji="0"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3" name="object 172">
            <a:extLst>
              <a:ext uri="{FF2B5EF4-FFF2-40B4-BE49-F238E27FC236}">
                <a16:creationId xmlns:a16="http://schemas.microsoft.com/office/drawing/2014/main" id="{D712513C-F050-84DA-8D4B-6007563FE6A8}"/>
              </a:ext>
            </a:extLst>
          </p:cNvPr>
          <p:cNvPicPr/>
          <p:nvPr/>
        </p:nvPicPr>
        <p:blipFill>
          <a:blip r:embed="rId3" cstate="print"/>
          <a:stretch>
            <a:fillRect/>
          </a:stretch>
        </p:blipFill>
        <p:spPr>
          <a:xfrm>
            <a:off x="2155202" y="456309"/>
            <a:ext cx="3629898" cy="5903214"/>
          </a:xfrm>
          <a:prstGeom prst="rect">
            <a:avLst/>
          </a:prstGeom>
        </p:spPr>
      </p:pic>
      <p:pic>
        <p:nvPicPr>
          <p:cNvPr id="8" name="Picture 7">
            <a:extLst>
              <a:ext uri="{FF2B5EF4-FFF2-40B4-BE49-F238E27FC236}">
                <a16:creationId xmlns:a16="http://schemas.microsoft.com/office/drawing/2014/main" id="{650E7473-FB14-432B-9205-EA35F17511D7}"/>
              </a:ext>
            </a:extLst>
          </p:cNvPr>
          <p:cNvPicPr>
            <a:picLocks noChangeAspect="1"/>
          </p:cNvPicPr>
          <p:nvPr/>
        </p:nvPicPr>
        <p:blipFill>
          <a:blip r:embed="rId4"/>
          <a:stretch>
            <a:fillRect/>
          </a:stretch>
        </p:blipFill>
        <p:spPr>
          <a:xfrm>
            <a:off x="7786372" y="1967902"/>
            <a:ext cx="2250427" cy="1132698"/>
          </a:xfrm>
          <a:prstGeom prst="rect">
            <a:avLst/>
          </a:prstGeom>
        </p:spPr>
      </p:pic>
    </p:spTree>
    <p:extLst>
      <p:ext uri="{BB962C8B-B14F-4D97-AF65-F5344CB8AC3E}">
        <p14:creationId xmlns:p14="http://schemas.microsoft.com/office/powerpoint/2010/main" val="2943562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A4638F0-A61C-495B-AB35-58DBC4635889}"/>
              </a:ext>
            </a:extLst>
          </p:cNvPr>
          <p:cNvPicPr>
            <a:picLocks noChangeAspect="1"/>
          </p:cNvPicPr>
          <p:nvPr/>
        </p:nvPicPr>
        <p:blipFill>
          <a:blip r:embed="rId3"/>
          <a:stretch>
            <a:fillRect/>
          </a:stretch>
        </p:blipFill>
        <p:spPr>
          <a:xfrm>
            <a:off x="0" y="1280598"/>
            <a:ext cx="12192000" cy="5588645"/>
          </a:xfrm>
          <a:prstGeom prst="rect">
            <a:avLst/>
          </a:prstGeom>
        </p:spPr>
      </p:pic>
    </p:spTree>
    <p:extLst>
      <p:ext uri="{BB962C8B-B14F-4D97-AF65-F5344CB8AC3E}">
        <p14:creationId xmlns:p14="http://schemas.microsoft.com/office/powerpoint/2010/main" val="165694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69DA395-C60A-1BF0-3E32-FB465042ABC6}"/>
              </a:ext>
            </a:extLst>
          </p:cNvPr>
          <p:cNvSpPr txBox="1"/>
          <p:nvPr/>
        </p:nvSpPr>
        <p:spPr>
          <a:xfrm>
            <a:off x="311175" y="1050111"/>
            <a:ext cx="11210825" cy="4757777"/>
          </a:xfrm>
          <a:prstGeom prst="rect">
            <a:avLst/>
          </a:prstGeom>
          <a:noFill/>
        </p:spPr>
        <p:txBody>
          <a:bodyPr wrap="square">
            <a:spAutoFit/>
          </a:bodyPr>
          <a:lstStyle/>
          <a:p>
            <a:pPr marR="760095" algn="just" defTabSz="976313">
              <a:lnSpc>
                <a:spcPct val="102000"/>
              </a:lnSpc>
              <a:spcBef>
                <a:spcPts val="765"/>
              </a:spcBef>
              <a:spcAft>
                <a:spcPts val="0"/>
              </a:spcAft>
              <a:tabLst>
                <a:tab pos="11085513" algn="l"/>
                <a:tab pos="11198225" algn="l"/>
              </a:tabLst>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0095" defTabSz="976313">
              <a:lnSpc>
                <a:spcPct val="102000"/>
              </a:lnSpc>
              <a:spcBef>
                <a:spcPts val="765"/>
              </a:spcBef>
              <a:spcAft>
                <a:spcPts val="0"/>
              </a:spcAft>
              <a:tabLst>
                <a:tab pos="11085513" algn="l"/>
                <a:tab pos="11198225" algn="l"/>
              </a:tabLst>
            </a:pPr>
            <a:r>
              <a:rPr lang="en-US" sz="2000" b="1" dirty="0">
                <a:solidFill>
                  <a:srgbClr val="231F21"/>
                </a:solidFill>
                <a:highlight>
                  <a:srgbClr val="FFFF00"/>
                </a:highlight>
                <a:latin typeface="Georgia" panose="02040502050405020303" pitchFamily="18" charset="0"/>
                <a:ea typeface="Georgia" panose="02040502050405020303" pitchFamily="18" charset="0"/>
                <a:cs typeface="Georgia" panose="02040502050405020303" pitchFamily="18" charset="0"/>
              </a:rPr>
              <a:t>Contingency funding</a:t>
            </a:r>
          </a:p>
          <a:p>
            <a:pPr marR="760095" algn="just" defTabSz="976313">
              <a:lnSpc>
                <a:spcPct val="102000"/>
              </a:lnSpc>
              <a:spcBef>
                <a:spcPts val="765"/>
              </a:spcBef>
              <a:spcAft>
                <a:spcPts val="0"/>
              </a:spcAft>
              <a:tabLst>
                <a:tab pos="11085513" algn="l"/>
                <a:tab pos="11198225" algn="l"/>
              </a:tabLst>
            </a:pPr>
            <a:endParaRPr lang="en-US" sz="1800"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endParaRPr>
          </a:p>
          <a:p>
            <a:pPr marR="760095" algn="just" defTabSz="976313">
              <a:lnSpc>
                <a:spcPct val="150000"/>
              </a:lnSpc>
              <a:spcBef>
                <a:spcPts val="765"/>
              </a:spcBef>
              <a:spcAft>
                <a:spcPts val="0"/>
              </a:spcAft>
              <a:tabLst>
                <a:tab pos="11085513" algn="l"/>
                <a:tab pos="11198225" algn="l"/>
              </a:tabLst>
            </a:pP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 funds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 established to cover project risks that are identified and unknown.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When, where, and how much money will be spent is not known until the risk event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occurs.</a:t>
            </a:r>
          </a:p>
          <a:p>
            <a:pPr marR="760095" algn="just" defTabSz="976313">
              <a:lnSpc>
                <a:spcPct val="150000"/>
              </a:lnSpc>
              <a:spcBef>
                <a:spcPts val="765"/>
              </a:spcBef>
              <a:spcAft>
                <a:spcPts val="0"/>
              </a:spcAft>
              <a:tabLst>
                <a:tab pos="11085513" algn="l"/>
                <a:tab pos="11198225" algn="l"/>
              </a:tabLst>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0095" algn="just" defTabSz="976313">
              <a:lnSpc>
                <a:spcPct val="150000"/>
              </a:lnSpc>
              <a:spcBef>
                <a:spcPts val="765"/>
              </a:spcBef>
              <a:spcAft>
                <a:spcPts val="0"/>
              </a:spcAft>
              <a:tabLst>
                <a:tab pos="11085513" algn="l"/>
                <a:tab pos="11198225" algn="l"/>
              </a:tabLs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“owners” are often reluctant to set up project contingency funds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 seem to imply the project plan might be a poor one. Some perceive the contingency fund as an add-on slush fund. Others say they will face the risk when it materializes. Usually, such reluctance to establish contingency reserves can be overcome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 documented risk identification, assessment, contingency plans, and plans for</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how</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disbursed.</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3742218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75617D8-7EBD-8FBC-59A8-77D5DB92E5A1}"/>
              </a:ext>
            </a:extLst>
          </p:cNvPr>
          <p:cNvSpPr txBox="1"/>
          <p:nvPr/>
        </p:nvSpPr>
        <p:spPr>
          <a:xfrm>
            <a:off x="311175" y="1050111"/>
            <a:ext cx="11456664" cy="4757777"/>
          </a:xfrm>
          <a:prstGeom prst="rect">
            <a:avLst/>
          </a:prstGeom>
          <a:noFill/>
        </p:spPr>
        <p:txBody>
          <a:bodyPr wrap="square">
            <a:spAutoFit/>
          </a:bodyPr>
          <a:lstStyle/>
          <a:p>
            <a:pPr marR="760095" algn="just" defTabSz="976313">
              <a:lnSpc>
                <a:spcPct val="102000"/>
              </a:lnSpc>
              <a:spcBef>
                <a:spcPts val="765"/>
              </a:spcBef>
              <a:spcAft>
                <a:spcPts val="0"/>
              </a:spcAft>
              <a:tabLst>
                <a:tab pos="11085513" algn="l"/>
                <a:tab pos="11198225" algn="l"/>
              </a:tabLst>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0095" defTabSz="976313">
              <a:lnSpc>
                <a:spcPct val="102000"/>
              </a:lnSpc>
              <a:spcBef>
                <a:spcPts val="765"/>
              </a:spcBef>
              <a:spcAft>
                <a:spcPts val="0"/>
              </a:spcAft>
              <a:tabLst>
                <a:tab pos="11085513" algn="l"/>
                <a:tab pos="11198225" algn="l"/>
              </a:tabLst>
            </a:pPr>
            <a:r>
              <a:rPr lang="en-US" sz="2000" b="1" dirty="0">
                <a:solidFill>
                  <a:srgbClr val="231F21"/>
                </a:solidFill>
                <a:highlight>
                  <a:srgbClr val="FFFF00"/>
                </a:highlight>
                <a:latin typeface="Georgia" panose="02040502050405020303" pitchFamily="18" charset="0"/>
                <a:ea typeface="Georgia" panose="02040502050405020303" pitchFamily="18" charset="0"/>
                <a:cs typeface="Georgia" panose="02040502050405020303" pitchFamily="18" charset="0"/>
              </a:rPr>
              <a:t>Contingency funding</a:t>
            </a:r>
          </a:p>
          <a:p>
            <a:pPr marR="760095" algn="just" defTabSz="976313">
              <a:lnSpc>
                <a:spcPct val="102000"/>
              </a:lnSpc>
              <a:spcBef>
                <a:spcPts val="765"/>
              </a:spcBef>
              <a:spcAft>
                <a:spcPts val="0"/>
              </a:spcAft>
              <a:tabLst>
                <a:tab pos="11085513" algn="l"/>
                <a:tab pos="11198225" algn="l"/>
              </a:tabLst>
            </a:pPr>
            <a:endParaRPr lang="en-US" sz="1800"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endParaRPr>
          </a:p>
          <a:p>
            <a:pPr marR="760095" algn="just" defTabSz="976313">
              <a:lnSpc>
                <a:spcPct val="150000"/>
              </a:lnSpc>
              <a:spcBef>
                <a:spcPts val="765"/>
              </a:spcBef>
              <a:spcAft>
                <a:spcPts val="0"/>
              </a:spcAft>
              <a:tabLst>
                <a:tab pos="11085513" algn="l"/>
                <a:tab pos="11198225" algn="l"/>
              </a:tabLst>
            </a:pP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 funds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 established to cover project risks that are identified and unknown.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When, where, and how much money will be spent is not known until the risk event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occurs.</a:t>
            </a:r>
          </a:p>
          <a:p>
            <a:pPr marR="760095" algn="just" defTabSz="976313">
              <a:lnSpc>
                <a:spcPct val="150000"/>
              </a:lnSpc>
              <a:spcBef>
                <a:spcPts val="765"/>
              </a:spcBef>
              <a:spcAft>
                <a:spcPts val="0"/>
              </a:spcAft>
              <a:tabLst>
                <a:tab pos="11085513" algn="l"/>
                <a:tab pos="11198225" algn="l"/>
              </a:tabLst>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0095" algn="just" defTabSz="976313">
              <a:lnSpc>
                <a:spcPct val="150000"/>
              </a:lnSpc>
              <a:spcBef>
                <a:spcPts val="765"/>
              </a:spcBef>
              <a:spcAft>
                <a:spcPts val="0"/>
              </a:spcAft>
              <a:tabLst>
                <a:tab pos="11085513" algn="l"/>
                <a:tab pos="11198225" algn="l"/>
              </a:tabLs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“owners” are often reluctant to set up project contingency funds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 seem to imply the project plan might be a poor one. Some perceive the contingency fund as an add-on slush fund. Others say they will face the risk when it materializes. Usually, such reluctance to establish contingency reserves can be overcome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 documented risk identification, assessment, contingency plans, and plans for</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how</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disbursed.</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1539638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800" b="1">
              <a:solidFill>
                <a:srgbClr val="231F21"/>
              </a:solidFill>
              <a:highlight>
                <a:srgbClr val="FFFF00"/>
              </a:highlight>
              <a:latin typeface="Georgia" panose="02040502050405020303" pitchFamily="18" charset="0"/>
              <a:ea typeface="Georgia" panose="02040502050405020303" pitchFamily="18" charset="0"/>
              <a:cs typeface="Georgia" panose="02040502050405020303" pitchFamily="18" charset="0"/>
            </a:endParaRPr>
          </a:p>
          <a:p>
            <a:r>
              <a:rPr lang="en-US" sz="1800" b="1">
                <a:solidFill>
                  <a:srgbClr val="231F21"/>
                </a:solidFill>
                <a:highlight>
                  <a:srgbClr val="FFFF00"/>
                </a:highlight>
                <a:latin typeface="Georgia" panose="02040502050405020303" pitchFamily="18" charset="0"/>
                <a:ea typeface="Georgia" panose="02040502050405020303" pitchFamily="18" charset="0"/>
                <a:cs typeface="Georgia" panose="02040502050405020303" pitchFamily="18" charset="0"/>
              </a:rPr>
              <a:t>Contingency funding</a:t>
            </a:r>
          </a:p>
          <a:p>
            <a:endParaRPr lang="en-US"/>
          </a:p>
          <a:p>
            <a:pPr algn="just">
              <a:lnSpc>
                <a:spcPct val="150000"/>
              </a:lnSpc>
            </a:pP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3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practice,</a:t>
            </a:r>
            <a:r>
              <a:rPr lang="en-US" sz="1800" spc="-2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contingencies</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run</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from</a:t>
            </a:r>
            <a:r>
              <a:rPr lang="en-US" sz="1800" spc="-1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1 to</a:t>
            </a:r>
            <a:r>
              <a:rPr lang="en-US" sz="1800" spc="-1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10</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percent</a:t>
            </a:r>
            <a:r>
              <a:rPr lang="en-US" sz="1800" spc="-3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similar</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past projects. However, in unique and high-technology projects it is not uncommon</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find</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contingencies</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running</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20</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60</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percent</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range.</a:t>
            </a:r>
            <a:r>
              <a:rPr lang="en-US" sz="1800" spc="-3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Use</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2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rate</a:t>
            </a:r>
            <a:r>
              <a:rPr lang="en-US" sz="1800" spc="-3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3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con</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sumption</a:t>
            </a:r>
            <a:r>
              <a:rPr lang="en-US" sz="1800" spc="-6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reserves</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must</a:t>
            </a:r>
            <a:r>
              <a:rPr lang="en-US" sz="1800" spc="-3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closely</a:t>
            </a:r>
            <a:r>
              <a:rPr lang="en-US" sz="1800" spc="-3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monitored</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6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controlled.</a:t>
            </a:r>
          </a:p>
          <a:p>
            <a:pPr algn="just">
              <a:lnSpc>
                <a:spcPct val="150000"/>
              </a:lnSpc>
            </a:pPr>
            <a:endPar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algn="just">
              <a:lnSpc>
                <a:spcPct val="150000"/>
              </a:lnSpc>
            </a:pP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In practice, the </a:t>
            </a:r>
            <a:r>
              <a:rPr lang="en-US" sz="1800" u="sng">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 reserve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fund is typically </a:t>
            </a:r>
            <a:r>
              <a:rPr lang="en-US" sz="1800" u="sng">
                <a:solidFill>
                  <a:srgbClr val="231F21"/>
                </a:solidFill>
                <a:effectLst/>
                <a:latin typeface="Georgia" panose="02040502050405020303" pitchFamily="18" charset="0"/>
                <a:ea typeface="Georgia" panose="02040502050405020303" pitchFamily="18" charset="0"/>
                <a:cs typeface="Georgia" panose="02040502050405020303" pitchFamily="18" charset="0"/>
              </a:rPr>
              <a:t>divided into</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budget</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 and</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management reserve funds</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 for control purposes. Budget reserves are set up to cover</a:t>
            </a:r>
            <a:r>
              <a:rPr lang="en-US" sz="1800" spc="-2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identified</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risks;</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these</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reserves</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those</a:t>
            </a:r>
            <a:r>
              <a:rPr lang="en-US" sz="1800" spc="-6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allocated</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segments</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2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deliverables of the project. Management reserves are set up to cover unidentified risks</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allocated</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risks</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a:t>
            </a:r>
            <a:r>
              <a:rPr lang="en-US" sz="1800" spc="-3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total</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endParaRPr lang="en-US" sz="1800"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424519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67B57CE-DF7E-22C4-E4FA-A51B24737C56}"/>
              </a:ext>
            </a:extLst>
          </p:cNvPr>
          <p:cNvSpPr txBox="1"/>
          <p:nvPr/>
        </p:nvSpPr>
        <p:spPr>
          <a:xfrm>
            <a:off x="391580" y="1326017"/>
            <a:ext cx="11097839" cy="4884735"/>
          </a:xfrm>
          <a:prstGeom prst="rect">
            <a:avLst/>
          </a:prstGeom>
          <a:noFill/>
        </p:spPr>
        <p:txBody>
          <a:bodyPr wrap="square">
            <a:spAutoFit/>
          </a:body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Contingency funding</a:t>
            </a:r>
          </a:p>
          <a:p>
            <a:pPr algn="just">
              <a:lnSpc>
                <a:spcPct val="120000"/>
              </a:lnSpc>
            </a:pPr>
            <a:r>
              <a:rPr lang="en-US" sz="20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1. Budget reserves</a:t>
            </a:r>
          </a:p>
          <a:p>
            <a:pPr algn="just">
              <a:lnSpc>
                <a:spcPct val="17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 reserves are identified for specific work packages or segments of a project</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found in the baseline budget or work breakdown structure.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example,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reserve amount might be added to “computer coding” to cover the risk of “testing”</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showing</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coding</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problem.</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algn="just">
              <a:lnSpc>
                <a:spcPct val="120000"/>
              </a:lnSpc>
            </a:pPr>
            <a:endParaRPr lang="en-US" sz="1800" dirty="0">
              <a:solidFill>
                <a:srgbClr val="231F21"/>
              </a:solidFill>
              <a:latin typeface="Georgia" panose="02040502050405020303" pitchFamily="18" charset="0"/>
              <a:ea typeface="Georgia" panose="02040502050405020303" pitchFamily="18" charset="0"/>
              <a:cs typeface="Georgia" panose="02040502050405020303" pitchFamily="18" charset="0"/>
            </a:endParaRPr>
          </a:p>
          <a:p>
            <a:pPr algn="just">
              <a:lnSpc>
                <a:spcPct val="17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budget reserve should be communicated</a:t>
            </a:r>
            <a:r>
              <a:rPr lang="en-US" sz="18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team.</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openness</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suggests</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trust</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encourages</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good</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18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performance.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However,</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distributing</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reserves</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should</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responsibility</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 both the project manager and the team members responsible for implementing</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segment</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does</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materialize,</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removed from the budget reserve. Thus, budget reserves decrease as the project</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progresses.</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3214426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90AEC21-4268-8DF5-5118-5954B790DA04}"/>
              </a:ext>
            </a:extLst>
          </p:cNvPr>
          <p:cNvSpPr txBox="1"/>
          <p:nvPr/>
        </p:nvSpPr>
        <p:spPr>
          <a:xfrm>
            <a:off x="453848" y="1280598"/>
            <a:ext cx="11068152" cy="4645695"/>
          </a:xfrm>
          <a:prstGeom prst="rect">
            <a:avLst/>
          </a:prstGeom>
          <a:noFill/>
        </p:spPr>
        <p:txBody>
          <a:bodyPr wrap="square">
            <a:spAutoFit/>
          </a:bodyPr>
          <a:lstStyle/>
          <a:p>
            <a:pPr>
              <a:lnSpc>
                <a:spcPct val="150000"/>
              </a:lnSpc>
              <a:spcBef>
                <a:spcPts val="870"/>
              </a:spcBef>
              <a:tabLst>
                <a:tab pos="1377950" algn="l"/>
              </a:tabLst>
            </a:pPr>
            <a:r>
              <a:rPr kumimoji="0" lang="en-US" sz="2800" b="1" i="0" u="none" strike="noStrike" kern="1200" cap="none" spc="0"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Contingency funding</a:t>
            </a:r>
          </a:p>
          <a:p>
            <a:pPr marR="0" algn="just">
              <a:lnSpc>
                <a:spcPct val="150000"/>
              </a:lnSpc>
              <a:spcBef>
                <a:spcPts val="870"/>
              </a:spcBef>
              <a:spcAft>
                <a:spcPts val="0"/>
              </a:spcAft>
              <a:tabLst>
                <a:tab pos="1377950" algn="l"/>
              </a:tabLst>
            </a:pPr>
            <a:r>
              <a:rPr lang="en-US" b="1" dirty="0">
                <a:solidFill>
                  <a:srgbClr val="231F21"/>
                </a:solidFill>
                <a:effectLst/>
                <a:highlight>
                  <a:srgbClr val="00FFFF"/>
                </a:highlight>
                <a:latin typeface="Calibri" panose="020F0502020204030204" pitchFamily="34" charset="0"/>
                <a:ea typeface="Calibri" panose="020F0502020204030204" pitchFamily="34" charset="0"/>
              </a:rPr>
              <a:t>2. Management</a:t>
            </a:r>
            <a:r>
              <a:rPr lang="en-US" b="1" spc="85" dirty="0">
                <a:solidFill>
                  <a:srgbClr val="231F21"/>
                </a:solidFill>
                <a:effectLst/>
                <a:highlight>
                  <a:srgbClr val="00FFFF"/>
                </a:highlight>
                <a:latin typeface="Calibri" panose="020F0502020204030204" pitchFamily="34" charset="0"/>
                <a:ea typeface="Calibri" panose="020F0502020204030204" pitchFamily="34" charset="0"/>
              </a:rPr>
              <a:t> </a:t>
            </a:r>
            <a:r>
              <a:rPr lang="en-US" b="1" dirty="0">
                <a:solidFill>
                  <a:srgbClr val="231F21"/>
                </a:solidFill>
                <a:effectLst/>
                <a:highlight>
                  <a:srgbClr val="00FFFF"/>
                </a:highlight>
                <a:latin typeface="Calibri" panose="020F0502020204030204" pitchFamily="34" charset="0"/>
                <a:ea typeface="Calibri" panose="020F0502020204030204" pitchFamily="34" charset="0"/>
              </a:rPr>
              <a:t>Reserves</a:t>
            </a:r>
            <a:endParaRPr lang="en-US" b="1" dirty="0">
              <a:effectLst/>
              <a:highlight>
                <a:srgbClr val="00FFFF"/>
              </a:highlight>
              <a:latin typeface="Calibri" panose="020F0502020204030204" pitchFamily="34" charset="0"/>
              <a:ea typeface="Calibri" panose="020F0502020204030204" pitchFamily="34" charset="0"/>
            </a:endParaRPr>
          </a:p>
          <a:p>
            <a:pPr marR="1071880" algn="just">
              <a:lnSpc>
                <a:spcPct val="150000"/>
              </a:lnSpc>
              <a:spcBef>
                <a:spcPts val="360"/>
              </a:spcBef>
              <a:spcAft>
                <a:spcPts val="0"/>
              </a:spcAf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 reserve funds are needed to cover major unforeseen risks and, hence, are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applied to the total project. For example, a major scope change may appear neces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sary</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midway</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Because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was</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anticipated</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identified,</a:t>
            </a:r>
            <a:r>
              <a:rPr lang="en-US" sz="18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covered</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from</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management</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Management</a:t>
            </a:r>
            <a:r>
              <a:rPr lang="en-US" sz="1800" u="sng"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reserves</a:t>
            </a:r>
            <a:r>
              <a:rPr lang="en-US" sz="1800" u="sng"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u="sng"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established</a:t>
            </a:r>
            <a:r>
              <a:rPr lang="en-US" sz="1800" u="sng"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i="1" u="sng"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after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 reserves are identified and funds established. </a:t>
            </a:r>
          </a:p>
          <a:p>
            <a:pPr marR="1071880" algn="just">
              <a:lnSpc>
                <a:spcPct val="150000"/>
              </a:lnSpc>
              <a:spcBef>
                <a:spcPts val="360"/>
              </a:spcBef>
              <a:spcAft>
                <a:spcPts val="0"/>
              </a:spcAf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 reserves are independent of budget reserves and are controlled by the project manager and 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“owner” of</a:t>
            </a:r>
            <a:r>
              <a:rPr lang="en-US" sz="1800" spc="2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project. The “owner” can be internal (top management) or external</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the project organization. Most management reserves are set using historical data</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judgments</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concerning</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uniqueness</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complexity</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24742669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1A24DFE-D21E-D8F9-D686-B3BC27F30C1F}"/>
              </a:ext>
            </a:extLst>
          </p:cNvPr>
          <p:cNvSpPr txBox="1"/>
          <p:nvPr/>
        </p:nvSpPr>
        <p:spPr>
          <a:xfrm>
            <a:off x="316085" y="1319064"/>
            <a:ext cx="10894915" cy="923330"/>
          </a:xfrm>
          <a:prstGeom prst="rect">
            <a:avLst/>
          </a:prstGeom>
          <a:noFill/>
        </p:spPr>
        <p:txBody>
          <a:bodyPr wrap="square">
            <a:spAutoFit/>
          </a:bodyPr>
          <a:lstStyle/>
          <a:p>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Table 7.1 shows </a:t>
            </a:r>
            <a:r>
              <a:rPr lang="en-US" sz="18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the development of a contingency fund estimate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a hypothetical project. Note how budget and management reserves are kept separate;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control</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easily</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tracked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using</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format.</a:t>
            </a:r>
            <a:br>
              <a:rPr lang="en-US" sz="180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pic>
        <p:nvPicPr>
          <p:cNvPr id="8" name="Picture 7">
            <a:extLst>
              <a:ext uri="{FF2B5EF4-FFF2-40B4-BE49-F238E27FC236}">
                <a16:creationId xmlns:a16="http://schemas.microsoft.com/office/drawing/2014/main" id="{D47B6167-9446-4BA6-9693-730C29433ABD}"/>
              </a:ext>
            </a:extLst>
          </p:cNvPr>
          <p:cNvPicPr>
            <a:picLocks noChangeAspect="1"/>
          </p:cNvPicPr>
          <p:nvPr/>
        </p:nvPicPr>
        <p:blipFill rotWithShape="1">
          <a:blip r:embed="rId3"/>
          <a:srcRect l="18565" t="32341" r="12500" b="35724"/>
          <a:stretch/>
        </p:blipFill>
        <p:spPr>
          <a:xfrm>
            <a:off x="86194" y="2102759"/>
            <a:ext cx="12019613" cy="3704056"/>
          </a:xfrm>
          <a:prstGeom prst="rect">
            <a:avLst/>
          </a:prstGeom>
        </p:spPr>
      </p:pic>
    </p:spTree>
    <p:extLst>
      <p:ext uri="{BB962C8B-B14F-4D97-AF65-F5344CB8AC3E}">
        <p14:creationId xmlns:p14="http://schemas.microsoft.com/office/powerpoint/2010/main" val="2309921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8FE2CF-3A5D-A3CC-7BC4-17F9D140EA33}"/>
              </a:ext>
            </a:extLst>
          </p:cNvPr>
          <p:cNvSpPr txBox="1"/>
          <p:nvPr/>
        </p:nvSpPr>
        <p:spPr>
          <a:xfrm>
            <a:off x="406424" y="1496090"/>
            <a:ext cx="11068152" cy="2973186"/>
          </a:xfrm>
          <a:prstGeom prst="rect">
            <a:avLst/>
          </a:prstGeom>
          <a:noFill/>
        </p:spPr>
        <p:txBody>
          <a:bodyPr wrap="square">
            <a:spAutoFit/>
          </a:bodyPr>
          <a:lstStyle/>
          <a:p>
            <a:r>
              <a:rPr lang="en-US" sz="2000" b="1" dirty="0">
                <a:highlight>
                  <a:srgbClr val="FFFF00"/>
                </a:highlight>
              </a:rPr>
              <a:t>Time Buffer</a:t>
            </a:r>
          </a:p>
          <a:p>
            <a:endParaRPr lang="en-US" dirty="0"/>
          </a:p>
          <a:p>
            <a:pPr algn="just">
              <a:lnSpc>
                <a:spcPct val="17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Just as contingency funds are established to absorb unplanned costs, managers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 buffers to cushion against potential delays in the project.</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And like contingency funds, the amount of time is dependent upon the inherent uncertainty 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project. The more uncertain the project the more time should be reserved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the schedule. The strategy is to assign extra time at critical moments in 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Like management reserves, this buffer typically requires the authorization of top management. </a:t>
            </a:r>
            <a:endParaRPr lang="en-US" dirty="0"/>
          </a:p>
        </p:txBody>
      </p:sp>
    </p:spTree>
    <p:extLst>
      <p:ext uri="{BB962C8B-B14F-4D97-AF65-F5344CB8AC3E}">
        <p14:creationId xmlns:p14="http://schemas.microsoft.com/office/powerpoint/2010/main" val="1769420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object 171">
            <a:extLst>
              <a:ext uri="{FF2B5EF4-FFF2-40B4-BE49-F238E27FC236}">
                <a16:creationId xmlns:a16="http://schemas.microsoft.com/office/drawing/2014/main" id="{5DEF8826-C0D7-FE25-58D9-14E84CEBEFFE}"/>
              </a:ext>
            </a:extLst>
          </p:cNvPr>
          <p:cNvSpPr txBox="1"/>
          <p:nvPr/>
        </p:nvSpPr>
        <p:spPr>
          <a:xfrm>
            <a:off x="7982270" y="6204202"/>
            <a:ext cx="855980" cy="197490"/>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1200" cap="none" spc="-5" normalizeH="0" baseline="0" noProof="0" dirty="0">
                <a:ln>
                  <a:noFill/>
                </a:ln>
                <a:solidFill>
                  <a:srgbClr val="006666"/>
                </a:solidFill>
                <a:effectLst/>
                <a:uLnTx/>
                <a:uFillTx/>
                <a:latin typeface="Arial"/>
                <a:ea typeface="+mn-ea"/>
                <a:cs typeface="Arial"/>
              </a:rPr>
              <a:t>FIGURE</a:t>
            </a:r>
            <a:r>
              <a:rPr kumimoji="0" sz="1200" b="1" i="0" u="none" strike="noStrike" kern="1200" cap="none" spc="-50" normalizeH="0" baseline="0" noProof="0" dirty="0">
                <a:ln>
                  <a:noFill/>
                </a:ln>
                <a:solidFill>
                  <a:srgbClr val="006666"/>
                </a:solidFill>
                <a:effectLst/>
                <a:uLnTx/>
                <a:uFillTx/>
                <a:latin typeface="Arial"/>
                <a:ea typeface="+mn-ea"/>
                <a:cs typeface="Arial"/>
              </a:rPr>
              <a:t> </a:t>
            </a:r>
            <a:r>
              <a:rPr kumimoji="0" sz="1200" b="1" i="0" u="none" strike="noStrike" kern="1200" cap="none" spc="-5" normalizeH="0" baseline="0" noProof="0" dirty="0">
                <a:ln>
                  <a:noFill/>
                </a:ln>
                <a:solidFill>
                  <a:srgbClr val="006666"/>
                </a:solidFill>
                <a:effectLst/>
                <a:uLnTx/>
                <a:uFillTx/>
                <a:latin typeface="Arial"/>
                <a:ea typeface="+mn-ea"/>
                <a:cs typeface="Arial"/>
              </a:rPr>
              <a:t>7.2</a:t>
            </a:r>
            <a:endParaRPr kumimoji="0"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3" name="object 172">
            <a:extLst>
              <a:ext uri="{FF2B5EF4-FFF2-40B4-BE49-F238E27FC236}">
                <a16:creationId xmlns:a16="http://schemas.microsoft.com/office/drawing/2014/main" id="{C7A654DA-2E87-8BD2-61A3-B607F4C97E21}"/>
              </a:ext>
            </a:extLst>
          </p:cNvPr>
          <p:cNvPicPr/>
          <p:nvPr/>
        </p:nvPicPr>
        <p:blipFill>
          <a:blip r:embed="rId3" cstate="print"/>
          <a:stretch>
            <a:fillRect/>
          </a:stretch>
        </p:blipFill>
        <p:spPr>
          <a:xfrm>
            <a:off x="2155202" y="456309"/>
            <a:ext cx="3629898" cy="5903214"/>
          </a:xfrm>
          <a:prstGeom prst="rect">
            <a:avLst/>
          </a:prstGeom>
        </p:spPr>
      </p:pic>
      <p:pic>
        <p:nvPicPr>
          <p:cNvPr id="8" name="Picture 7">
            <a:extLst>
              <a:ext uri="{FF2B5EF4-FFF2-40B4-BE49-F238E27FC236}">
                <a16:creationId xmlns:a16="http://schemas.microsoft.com/office/drawing/2014/main" id="{650E7473-FB14-432B-9205-EA35F17511D7}"/>
              </a:ext>
            </a:extLst>
          </p:cNvPr>
          <p:cNvPicPr>
            <a:picLocks noChangeAspect="1"/>
          </p:cNvPicPr>
          <p:nvPr/>
        </p:nvPicPr>
        <p:blipFill>
          <a:blip r:embed="rId4"/>
          <a:stretch>
            <a:fillRect/>
          </a:stretch>
        </p:blipFill>
        <p:spPr>
          <a:xfrm>
            <a:off x="7786372" y="1967902"/>
            <a:ext cx="2250427" cy="1132698"/>
          </a:xfrm>
          <a:prstGeom prst="rect">
            <a:avLst/>
          </a:prstGeom>
        </p:spPr>
      </p:pic>
    </p:spTree>
    <p:extLst>
      <p:ext uri="{BB962C8B-B14F-4D97-AF65-F5344CB8AC3E}">
        <p14:creationId xmlns:p14="http://schemas.microsoft.com/office/powerpoint/2010/main" val="3346724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F6439B0-89C3-2836-5435-9FED06DB2BE7}"/>
              </a:ext>
            </a:extLst>
          </p:cNvPr>
          <p:cNvSpPr txBox="1"/>
          <p:nvPr/>
        </p:nvSpPr>
        <p:spPr>
          <a:xfrm>
            <a:off x="391580" y="1418658"/>
            <a:ext cx="11097839" cy="4104522"/>
          </a:xfrm>
          <a:prstGeom prst="rect">
            <a:avLst/>
          </a:prstGeom>
          <a:noFill/>
        </p:spPr>
        <p:txBody>
          <a:bodyPr wrap="square">
            <a:spAutoFit/>
          </a:bodyPr>
          <a:lstStyle/>
          <a:p>
            <a:pPr algn="l"/>
            <a:r>
              <a:rPr lang="en-US" sz="2400" b="1" dirty="0">
                <a:solidFill>
                  <a:srgbClr val="FF0000"/>
                </a:solidFill>
              </a:rPr>
              <a:t>Step 4: Risk response control </a:t>
            </a:r>
          </a:p>
          <a:p>
            <a:pPr algn="l"/>
            <a:endParaRPr lang="en-US" sz="2400" b="1" dirty="0">
              <a:solidFill>
                <a:srgbClr val="FF0000"/>
              </a:solidFill>
            </a:endParaRPr>
          </a:p>
          <a:p>
            <a:pPr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Typically, the results of the first three steps of the risk management process are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summarized in a formal document often called the </a:t>
            </a:r>
            <a:r>
              <a:rPr lang="en-US" sz="18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risk register</a:t>
            </a:r>
            <a:r>
              <a:rPr lang="en-US" sz="18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a:t>
            </a:r>
            <a:r>
              <a:rPr lang="en-US" sz="1800" b="1" u="sng"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risk register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details all identified risks, including descriptions, category, and probability of occur-</a:t>
            </a:r>
            <a:r>
              <a:rPr lang="en-US" sz="18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ring, impact, responses, contingency plans, owners, and current status. The register</a:t>
            </a:r>
            <a:r>
              <a:rPr lang="en-US" sz="1800" u="sng"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the backbone for the last step in the risk management process: risk control.</a:t>
            </a:r>
          </a:p>
          <a:p>
            <a:pPr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Risk</a:t>
            </a:r>
            <a:r>
              <a:rPr lang="en-US" sz="1800" b="1" spc="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18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control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involves executing the risk response strategy, monitoring triggering events,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initiating contingency plans, and watching for new risks. Establishing a </a:t>
            </a:r>
            <a:r>
              <a:rPr lang="en-US" sz="18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change</a:t>
            </a:r>
            <a:r>
              <a:rPr lang="en-US" sz="1800" b="1" spc="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1800" b="1" spc="-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management</a:t>
            </a:r>
            <a:r>
              <a:rPr lang="en-US" sz="1800" b="1" spc="-4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1800" b="1" spc="-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system</a:t>
            </a:r>
            <a:r>
              <a:rPr lang="en-US" sz="1800" spc="-1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deal</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require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formal</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scope,</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and/or</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essential</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element</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control.</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462546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DDB7A13-289A-932B-0592-5BB6E1996A8B}"/>
              </a:ext>
            </a:extLst>
          </p:cNvPr>
          <p:cNvSpPr txBox="1"/>
          <p:nvPr/>
        </p:nvSpPr>
        <p:spPr>
          <a:xfrm>
            <a:off x="337324" y="1280598"/>
            <a:ext cx="11451753" cy="4572085"/>
          </a:xfrm>
          <a:prstGeom prst="rect">
            <a:avLst/>
          </a:prstGeom>
          <a:noFill/>
        </p:spPr>
        <p:txBody>
          <a:bodyPr wrap="square">
            <a:spAutoFit/>
          </a:bodyPr>
          <a:lstStyle/>
          <a:p>
            <a:pPr algn="l"/>
            <a:r>
              <a:rPr lang="en-US" sz="2400" b="1" dirty="0">
                <a:solidFill>
                  <a:srgbClr val="FF0000"/>
                </a:solidFill>
              </a:rPr>
              <a:t>Step 4: Risk response control </a:t>
            </a:r>
          </a:p>
          <a:p>
            <a:pPr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key for controlling the cost of risks is documenting responsibility.</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can be problematic in projects involving multiple organizations and contractors. Responsibility for risk is frequently passed on to others with the statement, “That is not my worry.” This mentality is dangerous. Each identified risk</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should be assigned (or shared) by mutual agreement of the owner, project manager, and the contractor or person having line responsibility for the work package or segment 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project. </a:t>
            </a:r>
          </a:p>
          <a:p>
            <a:pPr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 is best to have the line person responsible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approve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monitor</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their</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rate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usage.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management</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required, the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line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person</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should</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play</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active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role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 additional costs and funds needed to complete the project. Having</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line personnel participate in the process focuses attention on the management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 control of its rate of usage, and early warning of potential risk events.</a:t>
            </a:r>
            <a:endParaRPr lang="en-US" sz="1800" b="1" dirty="0">
              <a:solidFill>
                <a:srgbClr val="FF0000"/>
              </a:solidFill>
            </a:endParaRPr>
          </a:p>
        </p:txBody>
      </p:sp>
    </p:spTree>
    <p:extLst>
      <p:ext uri="{BB962C8B-B14F-4D97-AF65-F5344CB8AC3E}">
        <p14:creationId xmlns:p14="http://schemas.microsoft.com/office/powerpoint/2010/main" val="27623046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52328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Subtitle 2">
            <a:extLst>
              <a:ext uri="{FF2B5EF4-FFF2-40B4-BE49-F238E27FC236}">
                <a16:creationId xmlns:a16="http://schemas.microsoft.com/office/drawing/2014/main" id="{80BDD69C-A32C-4AC4-9C7C-6258421D8E9E}"/>
              </a:ext>
            </a:extLst>
          </p:cNvPr>
          <p:cNvSpPr>
            <a:spLocks noGrp="1"/>
          </p:cNvSpPr>
          <p:nvPr/>
        </p:nvSpPr>
        <p:spPr>
          <a:xfrm>
            <a:off x="82061" y="1215890"/>
            <a:ext cx="8721969" cy="5539826"/>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800" b="1" dirty="0">
                <a:solidFill>
                  <a:srgbClr val="FF0000"/>
                </a:solidFill>
              </a:rPr>
              <a:t>            </a:t>
            </a:r>
            <a:r>
              <a:rPr lang="en-US" sz="3200" b="1" dirty="0">
                <a:solidFill>
                  <a:srgbClr val="FF0000"/>
                </a:solidFill>
              </a:rPr>
              <a:t>Step 4: Risk response control </a:t>
            </a:r>
          </a:p>
          <a:p>
            <a:pPr algn="l"/>
            <a:endParaRPr lang="en-US" sz="2400" b="1" dirty="0">
              <a:solidFill>
                <a:schemeClr val="tx1">
                  <a:lumMod val="95000"/>
                  <a:lumOff val="5000"/>
                </a:schemeClr>
              </a:solidFill>
              <a:highlight>
                <a:srgbClr val="00FFFF"/>
              </a:highlight>
            </a:endParaRPr>
          </a:p>
          <a:p>
            <a:pPr algn="l"/>
            <a:r>
              <a:rPr lang="en-US" sz="2800" b="1" dirty="0">
                <a:solidFill>
                  <a:schemeClr val="tx1">
                    <a:lumMod val="95000"/>
                    <a:lumOff val="5000"/>
                  </a:schemeClr>
                </a:solidFill>
                <a:highlight>
                  <a:srgbClr val="00FFFF"/>
                </a:highlight>
              </a:rPr>
              <a:t>Change control management</a:t>
            </a:r>
          </a:p>
          <a:p>
            <a:pPr algn="just">
              <a:lnSpc>
                <a:spcPct val="150000"/>
              </a:lnSpc>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major element of the risk control process is change management. Every detail</a:t>
            </a:r>
            <a:r>
              <a:rPr lang="en-US" sz="22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 a project plan will not materialize as expected. Coping with and controlling</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changes present a formidable challenge for most project managers.</a:t>
            </a:r>
          </a:p>
          <a:p>
            <a:pPr algn="just">
              <a:lnSpc>
                <a:spcPct val="150000"/>
              </a:lnSpc>
            </a:pPr>
            <a:r>
              <a:rPr lang="en-US" sz="2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b="1"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come from</a:t>
            </a:r>
            <a:r>
              <a:rPr lang="en-US" sz="2200" b="1"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many</a:t>
            </a:r>
            <a:r>
              <a:rPr lang="en-US" sz="2200" b="1"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sources</a:t>
            </a:r>
            <a:r>
              <a:rPr lang="en-US" sz="2200" b="1"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such</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u="sng"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200" u="sng"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customer</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owner,</a:t>
            </a:r>
            <a:r>
              <a:rPr lang="en-US" sz="22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manager, team</a:t>
            </a:r>
            <a:r>
              <a:rPr lang="en-US" sz="2200" u="sng"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members,</a:t>
            </a:r>
            <a:r>
              <a:rPr lang="en-US" sz="2200" u="sng"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u="sng"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occurrence</a:t>
            </a:r>
            <a:r>
              <a:rPr lang="en-US" sz="2200" u="sng"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u="sng"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2200" u="sng"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events.</a:t>
            </a:r>
            <a:r>
              <a:rPr lang="en-US" sz="2200" u="sng"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endParaRPr lang="en-US" sz="2200" u="sng" dirty="0">
              <a:effectLst/>
              <a:latin typeface="Georgia" panose="02040502050405020303" pitchFamily="18" charset="0"/>
              <a:ea typeface="Georgia" panose="02040502050405020303" pitchFamily="18" charset="0"/>
              <a:cs typeface="Georgia" panose="02040502050405020303" pitchFamily="18" charset="0"/>
            </a:endParaRPr>
          </a:p>
          <a:p>
            <a:pPr algn="l"/>
            <a:endParaRPr lang="en-US" dirty="0"/>
          </a:p>
        </p:txBody>
      </p:sp>
      <p:pic>
        <p:nvPicPr>
          <p:cNvPr id="3" name="Picture 2">
            <a:extLst>
              <a:ext uri="{FF2B5EF4-FFF2-40B4-BE49-F238E27FC236}">
                <a16:creationId xmlns:a16="http://schemas.microsoft.com/office/drawing/2014/main" id="{5454CA8D-7FA5-4C21-BFF3-263BF7499C37}"/>
              </a:ext>
            </a:extLst>
          </p:cNvPr>
          <p:cNvPicPr>
            <a:picLocks noChangeAspect="1"/>
          </p:cNvPicPr>
          <p:nvPr/>
        </p:nvPicPr>
        <p:blipFill>
          <a:blip r:embed="rId3"/>
          <a:stretch>
            <a:fillRect/>
          </a:stretch>
        </p:blipFill>
        <p:spPr>
          <a:xfrm>
            <a:off x="9324536" y="1768752"/>
            <a:ext cx="2785403" cy="4839253"/>
          </a:xfrm>
          <a:prstGeom prst="rect">
            <a:avLst/>
          </a:prstGeom>
        </p:spPr>
      </p:pic>
      <p:pic>
        <p:nvPicPr>
          <p:cNvPr id="8" name="Picture 7">
            <a:extLst>
              <a:ext uri="{FF2B5EF4-FFF2-40B4-BE49-F238E27FC236}">
                <a16:creationId xmlns:a16="http://schemas.microsoft.com/office/drawing/2014/main" id="{3FDA9082-58AE-4B76-A983-F6CAB98C359C}"/>
              </a:ext>
            </a:extLst>
          </p:cNvPr>
          <p:cNvPicPr>
            <a:picLocks noChangeAspect="1"/>
          </p:cNvPicPr>
          <p:nvPr/>
        </p:nvPicPr>
        <p:blipFill>
          <a:blip r:embed="rId4"/>
          <a:stretch>
            <a:fillRect/>
          </a:stretch>
        </p:blipFill>
        <p:spPr>
          <a:xfrm>
            <a:off x="9264625" y="1254085"/>
            <a:ext cx="2199323" cy="605888"/>
          </a:xfrm>
          <a:prstGeom prst="rect">
            <a:avLst/>
          </a:prstGeom>
        </p:spPr>
      </p:pic>
    </p:spTree>
    <p:extLst>
      <p:ext uri="{BB962C8B-B14F-4D97-AF65-F5344CB8AC3E}">
        <p14:creationId xmlns:p14="http://schemas.microsoft.com/office/powerpoint/2010/main" val="4010001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DF56141-D091-1B9B-1011-DB92797C7F9D}"/>
              </a:ext>
            </a:extLst>
          </p:cNvPr>
          <p:cNvSpPr txBox="1"/>
          <p:nvPr/>
        </p:nvSpPr>
        <p:spPr>
          <a:xfrm>
            <a:off x="363844" y="726171"/>
            <a:ext cx="11097839" cy="5566460"/>
          </a:xfrm>
          <a:prstGeom prst="rect">
            <a:avLst/>
          </a:prstGeom>
          <a:noFill/>
        </p:spPr>
        <p:txBody>
          <a:bodyPr wrap="square">
            <a:spAutoFit/>
          </a:bodyPr>
          <a:lstStyle/>
          <a:p>
            <a:r>
              <a:rPr lang="en-US" sz="2400" b="1" dirty="0">
                <a:solidFill>
                  <a:srgbClr val="FF0000"/>
                </a:solidFill>
              </a:rPr>
              <a:t>                                Step 4: Risk response control </a:t>
            </a:r>
          </a:p>
          <a:p>
            <a:pPr algn="l"/>
            <a:endParaRPr lang="en-US" sz="1400" b="1" dirty="0">
              <a:solidFill>
                <a:schemeClr val="tx1">
                  <a:lumMod val="95000"/>
                  <a:lumOff val="5000"/>
                </a:schemeClr>
              </a:solidFill>
              <a:highlight>
                <a:srgbClr val="00FFFF"/>
              </a:highlight>
            </a:endParaRPr>
          </a:p>
          <a:p>
            <a:pPr algn="l"/>
            <a:r>
              <a:rPr lang="en-US" sz="2000" b="1" dirty="0">
                <a:solidFill>
                  <a:schemeClr val="tx1">
                    <a:lumMod val="95000"/>
                    <a:lumOff val="5000"/>
                  </a:schemeClr>
                </a:solidFill>
                <a:highlight>
                  <a:srgbClr val="00FFFF"/>
                </a:highlight>
              </a:rPr>
              <a:t>Change control management</a:t>
            </a:r>
          </a:p>
          <a:p>
            <a:pPr algn="l"/>
            <a:endParaRPr lang="en-US" sz="2000" b="1" u="sng" dirty="0">
              <a:solidFill>
                <a:schemeClr val="tx1">
                  <a:lumMod val="95000"/>
                  <a:lumOff val="5000"/>
                </a:schemeClr>
              </a:solidFill>
              <a:effectLst/>
              <a:highlight>
                <a:srgbClr val="00FFFF"/>
              </a:highlight>
              <a:latin typeface="Georgia" panose="02040502050405020303" pitchFamily="18" charset="0"/>
              <a:ea typeface="Georgia" panose="02040502050405020303" pitchFamily="18" charset="0"/>
              <a:cs typeface="Georgia" panose="02040502050405020303" pitchFamily="18" charset="0"/>
            </a:endParaRPr>
          </a:p>
          <a:p>
            <a:pPr algn="l"/>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Most</a:t>
            </a:r>
            <a:r>
              <a:rPr lang="en-US" sz="1800" b="1" u="sng"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1800" b="1" u="sng"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easily</a:t>
            </a:r>
            <a:r>
              <a:rPr lang="en-US" sz="1800" b="1" u="sng"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fall</a:t>
            </a:r>
            <a:r>
              <a:rPr lang="en-US" sz="1800" b="1" u="sng"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into</a:t>
            </a:r>
            <a:r>
              <a:rPr lang="en-US" sz="1800" b="1" u="sng"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three</a:t>
            </a:r>
            <a:r>
              <a:rPr lang="en-US" sz="1800" b="1" u="sng"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categories:</a:t>
            </a:r>
            <a:endParaRPr lang="en-US" sz="1800" b="1" u="sng" dirty="0">
              <a:effectLst/>
              <a:latin typeface="Georgia" panose="02040502050405020303" pitchFamily="18" charset="0"/>
              <a:ea typeface="Georgia" panose="02040502050405020303" pitchFamily="18" charset="0"/>
              <a:cs typeface="Georgia" panose="02040502050405020303" pitchFamily="18" charset="0"/>
            </a:endParaRPr>
          </a:p>
          <a:p>
            <a:pPr marR="763905" lvl="0" algn="just">
              <a:lnSpc>
                <a:spcPct val="150000"/>
              </a:lnSpc>
              <a:spcBef>
                <a:spcPts val="555"/>
              </a:spcBef>
              <a:spcAft>
                <a:spcPts val="0"/>
              </a:spcAft>
              <a:buClr>
                <a:srgbClr val="231F21"/>
              </a:buClr>
              <a:buSzPts val="1050"/>
              <a:tabLst>
                <a:tab pos="606425" algn="l"/>
              </a:tabLs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 Scope changes in the form of design or additions represent big changes; for ex</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ample,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customer</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requests</a:t>
            </a:r>
            <a:r>
              <a:rPr lang="en-US" sz="18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new</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feature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redesign</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improve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product.</a:t>
            </a:r>
          </a:p>
          <a:p>
            <a:pPr marR="763905" lvl="0" algn="just">
              <a:lnSpc>
                <a:spcPct val="150000"/>
              </a:lnSpc>
              <a:spcBef>
                <a:spcPts val="555"/>
              </a:spcBef>
              <a:spcAft>
                <a:spcPts val="0"/>
              </a:spcAft>
              <a:buClr>
                <a:srgbClr val="231F21"/>
              </a:buClr>
              <a:buSzPts val="1050"/>
              <a:tabLst>
                <a:tab pos="606425" algn="l"/>
              </a:tabLst>
            </a:pPr>
            <a:endParaRPr lang="en-US" sz="1800" dirty="0">
              <a:effectLst/>
              <a:latin typeface="Georgia" panose="02040502050405020303" pitchFamily="18" charset="0"/>
              <a:ea typeface="Georgia" panose="02040502050405020303" pitchFamily="18" charset="0"/>
              <a:cs typeface="Georgia" panose="02040502050405020303" pitchFamily="18" charset="0"/>
            </a:endParaRPr>
          </a:p>
          <a:p>
            <a:pPr marR="761365" lvl="0" algn="just">
              <a:lnSpc>
                <a:spcPct val="150000"/>
              </a:lnSpc>
              <a:spcBef>
                <a:spcPts val="205"/>
              </a:spcBef>
              <a:spcAft>
                <a:spcPts val="0"/>
              </a:spcAft>
              <a:buClr>
                <a:srgbClr val="231F21"/>
              </a:buClr>
              <a:buSzPts val="1050"/>
              <a:tabLst>
                <a:tab pos="606425" algn="l"/>
              </a:tabLs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2- Implementation of contingency plans, when risk events occur, represent changes</a:t>
            </a:r>
            <a:r>
              <a:rPr lang="en-US" sz="18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 baseline</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schedules.</a:t>
            </a:r>
          </a:p>
          <a:p>
            <a:pPr marR="761365" lvl="0" algn="just">
              <a:lnSpc>
                <a:spcPct val="150000"/>
              </a:lnSpc>
              <a:spcBef>
                <a:spcPts val="205"/>
              </a:spcBef>
              <a:spcAft>
                <a:spcPts val="0"/>
              </a:spcAft>
              <a:buClr>
                <a:srgbClr val="231F21"/>
              </a:buClr>
              <a:buSzPts val="1050"/>
              <a:tabLst>
                <a:tab pos="606425" algn="l"/>
              </a:tabLst>
            </a:pPr>
            <a:endParaRPr lang="en-US" sz="1800" dirty="0">
              <a:effectLst/>
              <a:latin typeface="Georgia" panose="02040502050405020303" pitchFamily="18" charset="0"/>
              <a:ea typeface="Georgia" panose="02040502050405020303" pitchFamily="18" charset="0"/>
              <a:cs typeface="Georgia" panose="02040502050405020303" pitchFamily="18" charset="0"/>
            </a:endParaRPr>
          </a:p>
          <a:p>
            <a:pPr marR="761365" lvl="0" algn="just">
              <a:lnSpc>
                <a:spcPct val="150000"/>
              </a:lnSpc>
              <a:spcBef>
                <a:spcPts val="205"/>
              </a:spcBef>
              <a:spcAft>
                <a:spcPts val="0"/>
              </a:spcAft>
              <a:buClr>
                <a:srgbClr val="231F21"/>
              </a:buClr>
              <a:buSzPts val="1050"/>
              <a:tabLst>
                <a:tab pos="608965" algn="l"/>
              </a:tabLs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3- Improvement</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suggested</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team</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members</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represent</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another</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category.</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a:p>
            <a:pPr marL="450215" marR="763905" algn="just">
              <a:lnSpc>
                <a:spcPct val="150000"/>
              </a:lnSpc>
              <a:spcBef>
                <a:spcPts val="565"/>
              </a:spcBef>
              <a:spcAft>
                <a:spcPts val="0"/>
              </a:spcAf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Because change is inevitable, a well-defined change review and control process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should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set</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up</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early</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planning</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cycle.</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1767278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93F4AD3-C52F-A3EE-3F59-18DCF62E3ADE}"/>
              </a:ext>
            </a:extLst>
          </p:cNvPr>
          <p:cNvSpPr txBox="1"/>
          <p:nvPr/>
        </p:nvSpPr>
        <p:spPr>
          <a:xfrm>
            <a:off x="367668" y="1280598"/>
            <a:ext cx="11456664" cy="4812408"/>
          </a:xfrm>
          <a:prstGeom prst="rect">
            <a:avLst/>
          </a:prstGeom>
          <a:noFill/>
        </p:spPr>
        <p:txBody>
          <a:bodyPr wrap="square">
            <a:spAutoFit/>
          </a:bodyPr>
          <a:lstStyle/>
          <a:p>
            <a:r>
              <a:rPr lang="en-US" sz="2000" b="1" dirty="0">
                <a:solidFill>
                  <a:srgbClr val="FF0000"/>
                </a:solidFill>
              </a:rPr>
              <a:t>Step 4: Risk response control </a:t>
            </a:r>
          </a:p>
          <a:p>
            <a:endParaRPr lang="en-US" sz="2000" dirty="0">
              <a:solidFill>
                <a:srgbClr val="FF0000"/>
              </a:solidFill>
              <a:highlight>
                <a:srgbClr val="00FFFF"/>
              </a:highlight>
            </a:endParaRPr>
          </a:p>
          <a:p>
            <a:pPr marR="760095" algn="just">
              <a:lnSpc>
                <a:spcPct val="150000"/>
              </a:lnSpc>
              <a:spcBef>
                <a:spcPts val="0"/>
              </a:spcBef>
              <a:spcAft>
                <a:spcPts val="0"/>
              </a:spcAft>
            </a:pPr>
            <a:r>
              <a:rPr lang="en-US" sz="18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Change</a:t>
            </a:r>
            <a:r>
              <a:rPr lang="en-US" sz="1800" b="1" spc="5"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 </a:t>
            </a:r>
            <a:r>
              <a:rPr lang="en-US" sz="18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management</a:t>
            </a:r>
            <a:r>
              <a:rPr lang="en-US" sz="1800" b="1" spc="5"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 </a:t>
            </a:r>
            <a:r>
              <a:rPr lang="en-US" sz="18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systems</a:t>
            </a:r>
            <a:r>
              <a:rPr lang="en-US" sz="1800" b="1" spc="5"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involve reporting, controlling, and recording</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 to the project baseline. In practice most change management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systems</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 designed</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accomplish</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following:</a:t>
            </a:r>
          </a:p>
          <a:p>
            <a:pPr marL="457200" marR="760095" indent="-457200" algn="just">
              <a:lnSpc>
                <a:spcPct val="150000"/>
              </a:lnSpc>
              <a:spcBef>
                <a:spcPts val="0"/>
              </a:spcBef>
              <a:spcAft>
                <a:spcPts val="0"/>
              </a:spcAft>
              <a:buAutoNum type="arabicPeriod"/>
            </a:pP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Identify</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proposed</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endParaRPr lang="en-US" sz="18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List</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expected</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effects</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proposed</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endParaRPr lang="en-US" sz="18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Review,</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evaluate,</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approve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disapprove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formally.</a:t>
            </a:r>
            <a:endParaRPr lang="en-US" sz="18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Negotiate</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resolve</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conflicts</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conditions,</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endParaRPr lang="en-US" sz="18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Communicate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parties</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affected.</a:t>
            </a:r>
            <a:endParaRPr lang="en-US" sz="18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Assign</a:t>
            </a:r>
            <a:r>
              <a:rPr lang="en-US" sz="18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responsibility</a:t>
            </a:r>
            <a:r>
              <a:rPr lang="en-US" sz="1800" spc="10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implementing</a:t>
            </a:r>
            <a:r>
              <a:rPr lang="en-US" sz="1800" spc="1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endParaRPr lang="en-US" sz="18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Adjust</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master</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endParaRPr lang="en-US" sz="18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Track</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all</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implemented.</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1387581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C158EB6-94A4-35CD-6802-27B43260CAC6}"/>
              </a:ext>
            </a:extLst>
          </p:cNvPr>
          <p:cNvSpPr txBox="1"/>
          <p:nvPr/>
        </p:nvSpPr>
        <p:spPr>
          <a:xfrm>
            <a:off x="391580" y="1548762"/>
            <a:ext cx="11097839" cy="3473580"/>
          </a:xfrm>
          <a:prstGeom prst="rect">
            <a:avLst/>
          </a:prstGeom>
          <a:noFill/>
        </p:spPr>
        <p:txBody>
          <a:bodyPr wrap="square">
            <a:spAutoFit/>
          </a:bodyPr>
          <a:lstStyle/>
          <a:p>
            <a:r>
              <a:rPr lang="en-US" sz="2400" b="1" dirty="0">
                <a:solidFill>
                  <a:srgbClr val="FF0000"/>
                </a:solidFill>
              </a:rPr>
              <a:t>Step 4: Risk response control </a:t>
            </a:r>
          </a:p>
          <a:p>
            <a:pPr>
              <a:lnSpc>
                <a:spcPct val="50000"/>
              </a:lnSpc>
            </a:pPr>
            <a:endParaRPr lang="en-US" sz="2000" b="1" dirty="0">
              <a:solidFill>
                <a:srgbClr val="FF0000"/>
              </a:solidFill>
            </a:endParaRPr>
          </a:p>
          <a:p>
            <a:pPr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Organizations use </a:t>
            </a:r>
            <a:r>
              <a:rPr lang="en-US" sz="18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change request forms and logs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track proposed changes.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simplified</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request</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depicted</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Figure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7.10.</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Typically</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request</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forms</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include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description</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impact</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approving the change, the impact of the change on project scope/schedule/cost,</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defined</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signature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paths</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review</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well</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tracking</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log</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number.</a:t>
            </a:r>
          </a:p>
          <a:p>
            <a:pPr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logs</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monitor</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requests.</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They</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typically summarize the status of all outstanding change requests and include such</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useful</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information</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source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date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document</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codes</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related</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information,</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 and</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current</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status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request.</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2461238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0395A6E-383A-4C7B-B2C4-653A8C9EE5BE}"/>
              </a:ext>
            </a:extLst>
          </p:cNvPr>
          <p:cNvPicPr>
            <a:picLocks noChangeAspect="1"/>
          </p:cNvPicPr>
          <p:nvPr/>
        </p:nvPicPr>
        <p:blipFill>
          <a:blip r:embed="rId3"/>
          <a:stretch>
            <a:fillRect/>
          </a:stretch>
        </p:blipFill>
        <p:spPr>
          <a:xfrm>
            <a:off x="0" y="1356273"/>
            <a:ext cx="12191999" cy="5442733"/>
          </a:xfrm>
          <a:prstGeom prst="rect">
            <a:avLst/>
          </a:prstGeom>
        </p:spPr>
      </p:pic>
    </p:spTree>
    <p:extLst>
      <p:ext uri="{BB962C8B-B14F-4D97-AF65-F5344CB8AC3E}">
        <p14:creationId xmlns:p14="http://schemas.microsoft.com/office/powerpoint/2010/main" val="565187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table">
            <a:extLst>
              <a:ext uri="{FF2B5EF4-FFF2-40B4-BE49-F238E27FC236}">
                <a16:creationId xmlns:a16="http://schemas.microsoft.com/office/drawing/2014/main" id="{FB467915-7FCD-F318-7FCD-4F17A293165A}"/>
              </a:ext>
            </a:extLst>
          </p:cNvPr>
          <p:cNvPicPr>
            <a:picLocks noChangeAspect="1"/>
          </p:cNvPicPr>
          <p:nvPr/>
        </p:nvPicPr>
        <p:blipFill>
          <a:blip r:embed="rId3"/>
          <a:stretch>
            <a:fillRect/>
          </a:stretch>
        </p:blipFill>
        <p:spPr>
          <a:xfrm>
            <a:off x="89095" y="1345306"/>
            <a:ext cx="12013810" cy="5407653"/>
          </a:xfrm>
          <a:prstGeom prst="rect">
            <a:avLst/>
          </a:prstGeom>
        </p:spPr>
      </p:pic>
    </p:spTree>
    <p:extLst>
      <p:ext uri="{BB962C8B-B14F-4D97-AF65-F5344CB8AC3E}">
        <p14:creationId xmlns:p14="http://schemas.microsoft.com/office/powerpoint/2010/main" val="3890008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9DAFBED-AEB8-6DC2-4838-F07F59376045}"/>
              </a:ext>
            </a:extLst>
          </p:cNvPr>
          <p:cNvSpPr txBox="1"/>
          <p:nvPr/>
        </p:nvSpPr>
        <p:spPr>
          <a:xfrm>
            <a:off x="316085" y="1317058"/>
            <a:ext cx="11068152" cy="4839210"/>
          </a:xfrm>
          <a:prstGeom prst="rect">
            <a:avLst/>
          </a:prstGeom>
          <a:noFill/>
        </p:spPr>
        <p:txBody>
          <a:bodyPr wrap="square">
            <a:spAutoFit/>
          </a:bodyPr>
          <a:lstStyle/>
          <a:p>
            <a:pPr marL="112713" marR="734060" algn="just">
              <a:lnSpc>
                <a:spcPct val="150000"/>
              </a:lnSpc>
              <a:spcBef>
                <a:spcPts val="0"/>
              </a:spcBef>
              <a:spcAft>
                <a:spcPts val="0"/>
              </a:spcAft>
            </a:pP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The</a:t>
            </a:r>
            <a:r>
              <a:rPr lang="en-US" sz="2200" b="1" spc="-3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benefits</a:t>
            </a:r>
            <a:r>
              <a:rPr lang="en-US" sz="2200" b="1" spc="-1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derived</a:t>
            </a:r>
            <a:r>
              <a:rPr lang="en-US" sz="2200" b="1" spc="-23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from</a:t>
            </a:r>
            <a:r>
              <a:rPr lang="en-US" sz="2200" b="1" spc="1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change</a:t>
            </a:r>
            <a:r>
              <a:rPr lang="en-US" sz="2200" b="1" spc="2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control</a:t>
            </a:r>
            <a:r>
              <a:rPr lang="en-US" sz="2200" b="1" spc="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systems</a:t>
            </a:r>
            <a:r>
              <a:rPr lang="en-US" sz="2200" b="1" spc="1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are</a:t>
            </a:r>
            <a:r>
              <a:rPr lang="en-US" sz="2200" b="1" spc="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the</a:t>
            </a:r>
            <a:r>
              <a:rPr lang="en-US" sz="2200" b="1" spc="-2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following:</a:t>
            </a:r>
            <a:endParaRPr lang="en-US" sz="2200" b="1" dirty="0">
              <a:effectLst/>
              <a:highlight>
                <a:srgbClr val="00FFFF"/>
              </a:highlight>
              <a:latin typeface="Georgia" panose="02040502050405020303" pitchFamily="18" charset="0"/>
              <a:ea typeface="Georgia" panose="02040502050405020303" pitchFamily="18" charset="0"/>
              <a:cs typeface="Georgia" panose="02040502050405020303" pitchFamily="18" charset="0"/>
            </a:endParaRPr>
          </a:p>
          <a:p>
            <a:pPr lvl="1" algn="just">
              <a:lnSpc>
                <a:spcPct val="150000"/>
              </a:lnSpc>
              <a:spcBef>
                <a:spcPts val="250"/>
              </a:spcBef>
              <a:buClr>
                <a:srgbClr val="231F21"/>
              </a:buClr>
              <a:buSzPts val="1050"/>
              <a:tabLst>
                <a:tab pos="2481580" algn="l"/>
              </a:tabLs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 Inconsequential</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spc="8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2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discouraged</a:t>
            </a:r>
            <a:r>
              <a:rPr lang="en-US" sz="2200" spc="1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z="22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formal</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process.</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marR="0" lvl="1" algn="just">
              <a:lnSpc>
                <a:spcPct val="150000"/>
              </a:lnSpc>
              <a:spcBef>
                <a:spcPts val="250"/>
              </a:spcBef>
              <a:spcAft>
                <a:spcPts val="0"/>
              </a:spcAft>
              <a:buClr>
                <a:srgbClr val="231F21"/>
              </a:buClr>
              <a:buSzPts val="1050"/>
              <a:tabLst>
                <a:tab pos="2481580" algn="l"/>
              </a:tabLs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2- Costs</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maintained</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log.</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marR="0" lvl="1" algn="just">
              <a:lnSpc>
                <a:spcPct val="150000"/>
              </a:lnSpc>
              <a:spcBef>
                <a:spcPts val="235"/>
              </a:spcBef>
              <a:spcAft>
                <a:spcPts val="0"/>
              </a:spcAft>
              <a:buClr>
                <a:srgbClr val="231F21"/>
              </a:buClr>
              <a:buSzPts val="1050"/>
              <a:tabLst>
                <a:tab pos="2481580" algn="l"/>
              </a:tabLst>
            </a:pP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3- Integrity</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WBS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performance</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measures</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maintained.</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marR="0" lvl="1" algn="just">
              <a:lnSpc>
                <a:spcPct val="150000"/>
              </a:lnSpc>
              <a:spcBef>
                <a:spcPts val="245"/>
              </a:spcBef>
              <a:spcAft>
                <a:spcPts val="0"/>
              </a:spcAft>
              <a:buClr>
                <a:srgbClr val="231F21"/>
              </a:buClr>
              <a:buSzPts val="1050"/>
              <a:tabLst>
                <a:tab pos="2481580" algn="l"/>
              </a:tabLst>
            </a:pP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4- Allocation</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management</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tracked.</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marR="0" lvl="1" algn="just">
              <a:lnSpc>
                <a:spcPct val="150000"/>
              </a:lnSpc>
              <a:spcBef>
                <a:spcPts val="235"/>
              </a:spcBef>
              <a:spcAft>
                <a:spcPts val="0"/>
              </a:spcAft>
              <a:buClr>
                <a:srgbClr val="231F21"/>
              </a:buClr>
              <a:buSzPts val="1050"/>
              <a:tabLst>
                <a:tab pos="2481580" algn="l"/>
              </a:tabLst>
            </a:pP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5- Responsibility</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implementation</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clarified.</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marR="0" lvl="1" algn="just">
              <a:lnSpc>
                <a:spcPct val="150000"/>
              </a:lnSpc>
              <a:spcBef>
                <a:spcPts val="235"/>
              </a:spcBef>
              <a:spcAft>
                <a:spcPts val="0"/>
              </a:spcAft>
              <a:buClr>
                <a:srgbClr val="231F21"/>
              </a:buClr>
              <a:buSzPts val="1050"/>
              <a:tabLst>
                <a:tab pos="2481580" algn="l"/>
              </a:tabLs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6- Effect</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visible</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all</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parties</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involved.</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marR="0" lvl="1" algn="just">
              <a:lnSpc>
                <a:spcPct val="150000"/>
              </a:lnSpc>
              <a:spcBef>
                <a:spcPts val="245"/>
              </a:spcBef>
              <a:spcAft>
                <a:spcPts val="0"/>
              </a:spcAft>
              <a:buClr>
                <a:srgbClr val="231F21"/>
              </a:buClr>
              <a:buSzPts val="1050"/>
              <a:tabLst>
                <a:tab pos="2481580" algn="l"/>
              </a:tabLst>
            </a:pP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7- Implementation</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 change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monitored.</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pPr marR="0" lvl="1" algn="just">
              <a:lnSpc>
                <a:spcPct val="150000"/>
              </a:lnSpc>
              <a:spcBef>
                <a:spcPts val="240"/>
              </a:spcBef>
              <a:spcAft>
                <a:spcPts val="0"/>
              </a:spcAft>
              <a:buClr>
                <a:srgbClr val="231F21"/>
              </a:buClr>
              <a:buSzPts val="1050"/>
              <a:tabLst>
                <a:tab pos="2481580" algn="l"/>
              </a:tabLs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8- Scope</a:t>
            </a:r>
            <a:r>
              <a:rPr lang="en-US" sz="22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2200" spc="9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200" spc="8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quickly</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reflected</a:t>
            </a:r>
            <a:r>
              <a:rPr lang="en-US" sz="2200" spc="8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200"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baseline</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performance</a:t>
            </a:r>
            <a:r>
              <a:rPr lang="en-US" sz="2200"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measures</a:t>
            </a:r>
            <a:endParaRPr lang="en-US" dirty="0"/>
          </a:p>
        </p:txBody>
      </p:sp>
    </p:spTree>
    <p:extLst>
      <p:ext uri="{BB962C8B-B14F-4D97-AF65-F5344CB8AC3E}">
        <p14:creationId xmlns:p14="http://schemas.microsoft.com/office/powerpoint/2010/main" val="578704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2311027-78DF-EB30-EA65-8B66634C81AB}"/>
              </a:ext>
            </a:extLst>
          </p:cNvPr>
          <p:cNvSpPr txBox="1"/>
          <p:nvPr/>
        </p:nvSpPr>
        <p:spPr>
          <a:xfrm>
            <a:off x="547080" y="1421459"/>
            <a:ext cx="11097839" cy="4693849"/>
          </a:xfrm>
          <a:prstGeom prst="rect">
            <a:avLst/>
          </a:prstGeom>
          <a:noFill/>
        </p:spPr>
        <p:txBody>
          <a:bodyPr wrap="square">
            <a:spAutoFit/>
          </a:bodyPr>
          <a:lstStyle/>
          <a:p>
            <a:pPr marL="2012950" marR="0" algn="just">
              <a:spcBef>
                <a:spcPts val="0"/>
              </a:spcBef>
              <a:spcAft>
                <a:spcPts val="0"/>
              </a:spcAft>
            </a:pPr>
            <a:r>
              <a:rPr lang="en-US" sz="1800" b="1"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Balancing</a:t>
            </a:r>
            <a:r>
              <a:rPr lang="en-US" sz="1800" b="1" spc="95"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the</a:t>
            </a:r>
            <a:r>
              <a:rPr lang="en-US" sz="1800" b="1" spc="100"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Portfolio</a:t>
            </a:r>
            <a:r>
              <a:rPr lang="en-US" sz="1800" b="1" spc="100"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for</a:t>
            </a:r>
            <a:r>
              <a:rPr lang="en-US" sz="1800" b="1" spc="100"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Risks</a:t>
            </a:r>
            <a:r>
              <a:rPr lang="en-US" sz="1800" b="1" spc="95"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and</a:t>
            </a:r>
            <a:r>
              <a:rPr lang="en-US" sz="1800" b="1" spc="55"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Types</a:t>
            </a:r>
            <a:r>
              <a:rPr lang="en-US" sz="1800" b="1" spc="95"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of</a:t>
            </a:r>
            <a:r>
              <a:rPr lang="en-US" sz="1800" b="1" spc="100"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42021"/>
                </a:solidFill>
                <a:effectLst/>
                <a:highlight>
                  <a:srgbClr val="FFFF00"/>
                </a:highlight>
                <a:latin typeface="Calibri" panose="020F0502020204030204" pitchFamily="34" charset="0"/>
                <a:ea typeface="Georgia" panose="02040502050405020303" pitchFamily="18" charset="0"/>
                <a:cs typeface="Georgia" panose="02040502050405020303" pitchFamily="18" charset="0"/>
              </a:rPr>
              <a:t>Projects</a:t>
            </a:r>
          </a:p>
          <a:p>
            <a:pPr marL="2012950" marR="0" algn="just">
              <a:spcBef>
                <a:spcPts val="0"/>
              </a:spcBef>
              <a:spcAft>
                <a:spcPts val="0"/>
              </a:spcAft>
            </a:pPr>
            <a:endParaRPr lang="en-US" sz="1600" b="1" dirty="0">
              <a:effectLst/>
              <a:highlight>
                <a:srgbClr val="FFFF00"/>
              </a:highlight>
              <a:latin typeface="Georgia" panose="02040502050405020303" pitchFamily="18" charset="0"/>
              <a:ea typeface="Georgia" panose="02040502050405020303" pitchFamily="18" charset="0"/>
              <a:cs typeface="Georgia" panose="02040502050405020303" pitchFamily="18" charset="0"/>
            </a:endParaRPr>
          </a:p>
          <a:p>
            <a:pPr marL="55563" marR="1071880" algn="just">
              <a:lnSpc>
                <a:spcPct val="170000"/>
              </a:lnSpc>
              <a:spcBef>
                <a:spcPts val="360"/>
              </a:spcBef>
              <a:spcAft>
                <a:spcPts val="0"/>
              </a:spcAft>
            </a:pP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A</a:t>
            </a:r>
            <a:r>
              <a:rPr lang="en-US" sz="1400" spc="-2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major</a:t>
            </a:r>
            <a:r>
              <a:rPr lang="en-US" sz="14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responsibility</a:t>
            </a:r>
            <a:r>
              <a:rPr lang="en-US" sz="14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of</a:t>
            </a:r>
            <a:r>
              <a:rPr lang="en-US" sz="1400" spc="1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the</a:t>
            </a:r>
            <a:r>
              <a:rPr lang="en-US" sz="14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priority</a:t>
            </a:r>
            <a:r>
              <a:rPr lang="en-US" sz="14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team</a:t>
            </a:r>
            <a:r>
              <a:rPr lang="en-US" sz="1400" spc="-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is</a:t>
            </a:r>
            <a:r>
              <a:rPr lang="en-US" sz="14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to</a:t>
            </a:r>
            <a:r>
              <a:rPr lang="en-US" sz="14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balance</a:t>
            </a:r>
            <a:r>
              <a:rPr lang="en-US" sz="1400" spc="-3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projects</a:t>
            </a:r>
            <a:r>
              <a:rPr lang="en-US" sz="14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by</a:t>
            </a:r>
            <a:r>
              <a:rPr lang="en-US" sz="1400" spc="-3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type,</a:t>
            </a:r>
            <a:r>
              <a:rPr lang="en-US" sz="14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risk,</a:t>
            </a:r>
            <a:r>
              <a:rPr lang="en-US" sz="14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and</a:t>
            </a:r>
            <a:r>
              <a:rPr lang="en-US" sz="1400" spc="-2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resource demand. This requires a total organization perspective. Hence, a proposed</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project</a:t>
            </a:r>
            <a:r>
              <a:rPr lang="en-US" sz="14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that</a:t>
            </a:r>
            <a:r>
              <a:rPr lang="en-US" sz="1400" spc="-6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ranks</a:t>
            </a:r>
            <a:r>
              <a:rPr lang="en-US" sz="1400" spc="-2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high</a:t>
            </a:r>
            <a:r>
              <a:rPr lang="en-US" sz="14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on</a:t>
            </a:r>
            <a:r>
              <a:rPr lang="en-US" sz="14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most</a:t>
            </a:r>
            <a:r>
              <a:rPr lang="en-US" sz="1400" spc="-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criteria</a:t>
            </a:r>
            <a:r>
              <a:rPr lang="en-US" sz="14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may</a:t>
            </a:r>
            <a:r>
              <a:rPr lang="en-US" sz="1400" spc="-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not</a:t>
            </a:r>
            <a:r>
              <a:rPr lang="en-US" sz="14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be</a:t>
            </a:r>
            <a:r>
              <a:rPr lang="en-US" sz="1400" spc="-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selected</a:t>
            </a:r>
            <a:r>
              <a:rPr lang="en-US" sz="14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because</a:t>
            </a:r>
            <a:r>
              <a:rPr lang="en-US" sz="1400" spc="-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the</a:t>
            </a:r>
            <a:r>
              <a:rPr lang="en-US" sz="14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organiza</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tion</a:t>
            </a:r>
            <a:r>
              <a:rPr lang="en-US" sz="1400" spc="-3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portfolio</a:t>
            </a:r>
            <a:r>
              <a:rPr lang="en-US" sz="1400" spc="-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already</a:t>
            </a:r>
            <a:r>
              <a:rPr lang="en-US" sz="1400" spc="-3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includes</a:t>
            </a:r>
            <a:r>
              <a:rPr lang="en-US" sz="1400" spc="-2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too</a:t>
            </a:r>
            <a:r>
              <a:rPr lang="en-US" sz="1400" spc="-2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many</a:t>
            </a:r>
            <a:r>
              <a:rPr lang="en-US" sz="1400" spc="-2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projects</a:t>
            </a:r>
            <a:r>
              <a:rPr lang="en-US" sz="1400" spc="-3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with</a:t>
            </a:r>
            <a:r>
              <a:rPr lang="en-US" sz="1400" spc="-2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the</a:t>
            </a:r>
            <a:r>
              <a:rPr lang="en-US" sz="1400" spc="-3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same</a:t>
            </a:r>
            <a:r>
              <a:rPr lang="en-US" sz="1400" spc="-2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characteristics—</a:t>
            </a:r>
            <a:r>
              <a:rPr lang="en-US" sz="1400" spc="-2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e.g., project risk level, use of key resources, high cost, nonrevenue producing, long</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durations.</a:t>
            </a:r>
            <a:r>
              <a:rPr lang="en-US" sz="1400" spc="-3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p>
          <a:p>
            <a:pPr marL="55563" marR="1071880" algn="just">
              <a:lnSpc>
                <a:spcPct val="170000"/>
              </a:lnSpc>
              <a:spcBef>
                <a:spcPts val="360"/>
              </a:spcBef>
              <a:spcAft>
                <a:spcPts val="0"/>
              </a:spcAft>
            </a:pPr>
            <a:endParaRPr lang="en-US" sz="1100" spc="-35" dirty="0">
              <a:solidFill>
                <a:srgbClr val="242021"/>
              </a:solidFill>
              <a:effectLst/>
              <a:latin typeface="Georgia" panose="02040502050405020303" pitchFamily="18" charset="0"/>
              <a:ea typeface="Georgia" panose="02040502050405020303" pitchFamily="18" charset="0"/>
              <a:cs typeface="Georgia" panose="02040502050405020303" pitchFamily="18" charset="0"/>
            </a:endParaRPr>
          </a:p>
          <a:p>
            <a:pPr marL="55563" marR="1071880" algn="just">
              <a:lnSpc>
                <a:spcPct val="170000"/>
              </a:lnSpc>
              <a:spcBef>
                <a:spcPts val="360"/>
              </a:spcBef>
              <a:spcAft>
                <a:spcPts val="0"/>
              </a:spcAft>
            </a:pP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Balancing</a:t>
            </a:r>
            <a:r>
              <a:rPr lang="en-US" sz="1400" spc="-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the</a:t>
            </a:r>
            <a:r>
              <a:rPr lang="en-US" sz="1400" spc="-3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portfolio</a:t>
            </a:r>
            <a:r>
              <a:rPr lang="en-US" sz="1400" spc="-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of</a:t>
            </a:r>
            <a:r>
              <a:rPr lang="en-US" sz="1400" spc="1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projects</a:t>
            </a:r>
            <a:r>
              <a:rPr lang="en-US" sz="1400" spc="-6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is</a:t>
            </a:r>
            <a:r>
              <a:rPr lang="en-US" sz="1400" spc="-6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as</a:t>
            </a:r>
            <a:r>
              <a:rPr lang="en-US" sz="1400" spc="-3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important</a:t>
            </a:r>
            <a:r>
              <a:rPr lang="en-US" sz="1400" spc="-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as</a:t>
            </a:r>
            <a:r>
              <a:rPr lang="en-US" sz="1400" spc="-3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project</a:t>
            </a:r>
            <a:r>
              <a:rPr lang="en-US" sz="14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selection.</a:t>
            </a:r>
            <a:r>
              <a:rPr lang="en-US" sz="1400" spc="-2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Organizations need to evaluate each new project in terms of what it adds to the</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project</a:t>
            </a:r>
            <a:r>
              <a:rPr lang="en-US" sz="1400" spc="-3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mix.</a:t>
            </a:r>
            <a:r>
              <a:rPr lang="en-US" sz="1400" spc="-2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Short-term</a:t>
            </a:r>
            <a:r>
              <a:rPr lang="en-US" sz="1400" spc="-3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needs</a:t>
            </a:r>
            <a:r>
              <a:rPr lang="en-US" sz="1400" spc="-3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need</a:t>
            </a:r>
            <a:r>
              <a:rPr lang="en-US" sz="1400" spc="-2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to</a:t>
            </a:r>
            <a:r>
              <a:rPr lang="en-US" sz="1400" spc="-2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be</a:t>
            </a:r>
            <a:r>
              <a:rPr lang="en-US" sz="1400" spc="-3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balanced</a:t>
            </a:r>
            <a:r>
              <a:rPr lang="en-US" sz="1400" spc="-2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with</a:t>
            </a:r>
            <a:r>
              <a:rPr lang="en-US" sz="1400" spc="-2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long-term</a:t>
            </a:r>
            <a:r>
              <a:rPr lang="en-US" sz="1400" spc="-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potential.</a:t>
            </a:r>
            <a:r>
              <a:rPr lang="en-US" sz="1400" spc="-2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Resource usage needs to be optimized across all projects, not just the most important</a:t>
            </a:r>
            <a:r>
              <a:rPr lang="en-US" sz="1400" spc="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project.</a:t>
            </a:r>
          </a:p>
          <a:p>
            <a:pPr marL="55563" marR="1071880" algn="just">
              <a:lnSpc>
                <a:spcPct val="170000"/>
              </a:lnSpc>
              <a:spcBef>
                <a:spcPts val="360"/>
              </a:spcBef>
              <a:spcAft>
                <a:spcPts val="0"/>
              </a:spcAft>
            </a:pPr>
            <a:endParaRPr lang="en-US" sz="1100" dirty="0">
              <a:solidFill>
                <a:srgbClr val="242021"/>
              </a:solidFill>
              <a:effectLst/>
              <a:latin typeface="Georgia" panose="02040502050405020303" pitchFamily="18" charset="0"/>
              <a:ea typeface="Georgia" panose="02040502050405020303" pitchFamily="18" charset="0"/>
              <a:cs typeface="Georgia" panose="02040502050405020303" pitchFamily="18" charset="0"/>
            </a:endParaRPr>
          </a:p>
          <a:p>
            <a:pPr marL="55563" marR="1071880" algn="just">
              <a:lnSpc>
                <a:spcPct val="170000"/>
              </a:lnSpc>
              <a:spcBef>
                <a:spcPts val="360"/>
              </a:spcBef>
            </a:pP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Two types of risk are associated with projects. First are </a:t>
            </a:r>
            <a:r>
              <a:rPr lang="en-US" sz="1400" b="1"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risks associated with</a:t>
            </a:r>
            <a:r>
              <a:rPr lang="en-US" sz="1400" b="1" spc="5"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1400" b="1"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the</a:t>
            </a:r>
            <a:r>
              <a:rPr lang="en-US" sz="1400" b="1" spc="-50"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1400" b="1"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total</a:t>
            </a:r>
            <a:r>
              <a:rPr lang="en-US" sz="1400" b="1" spc="-40"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1400" b="1"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portfolio</a:t>
            </a:r>
            <a:r>
              <a:rPr lang="en-US" sz="1400" b="1" spc="-40"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1400" b="1"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of</a:t>
            </a:r>
            <a:r>
              <a:rPr lang="en-US" sz="1400" b="1" spc="15"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1400" b="1"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projects</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a:t>
            </a:r>
            <a:r>
              <a:rPr lang="en-US" sz="14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which</a:t>
            </a:r>
            <a:r>
              <a:rPr lang="en-US" sz="14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should</a:t>
            </a:r>
            <a:r>
              <a:rPr lang="en-US" sz="1400" spc="-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reflect</a:t>
            </a:r>
            <a:r>
              <a:rPr lang="en-US" sz="1400" spc="-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the</a:t>
            </a:r>
            <a:r>
              <a:rPr lang="en-US" sz="1400" spc="-6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organization’s</a:t>
            </a:r>
            <a:r>
              <a:rPr lang="en-US" sz="1400" spc="-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risk</a:t>
            </a:r>
            <a:r>
              <a:rPr lang="en-US" sz="1400" spc="-6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profile.</a:t>
            </a:r>
            <a:r>
              <a:rPr lang="en-US" sz="1400" spc="-2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Second</a:t>
            </a:r>
            <a:r>
              <a:rPr lang="en-US" sz="1400" spc="3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are</a:t>
            </a:r>
            <a:r>
              <a:rPr lang="en-US" sz="1400" spc="5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b="1"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specific</a:t>
            </a:r>
            <a:r>
              <a:rPr lang="en-US" sz="1400" b="1" spc="5"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1400" b="1"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project</a:t>
            </a:r>
            <a:r>
              <a:rPr lang="en-US" sz="1400" b="1" spc="40"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1400" b="1"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risks</a:t>
            </a:r>
            <a:r>
              <a:rPr lang="en-US" sz="1400" b="1" spc="45" dirty="0">
                <a:solidFill>
                  <a:srgbClr val="2420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that</a:t>
            </a:r>
            <a:r>
              <a:rPr lang="en-US" sz="1400" spc="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can</a:t>
            </a:r>
            <a:r>
              <a:rPr lang="en-US" sz="14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inhibit</a:t>
            </a:r>
            <a:r>
              <a:rPr lang="en-US" sz="1400" spc="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the</a:t>
            </a:r>
            <a:r>
              <a:rPr lang="en-US" sz="1400" spc="5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execution</a:t>
            </a:r>
            <a:r>
              <a:rPr lang="en-US" sz="1400" spc="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of</a:t>
            </a:r>
            <a:r>
              <a:rPr lang="en-US" sz="1400" spc="145"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a</a:t>
            </a:r>
            <a:r>
              <a:rPr lang="en-US" sz="1400" spc="4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 </a:t>
            </a:r>
            <a:r>
              <a:rPr lang="en-US" sz="1400" dirty="0">
                <a:solidFill>
                  <a:srgbClr val="242021"/>
                </a:solidFill>
                <a:effectLst/>
                <a:latin typeface="Georgia" panose="02040502050405020303" pitchFamily="18" charset="0"/>
                <a:ea typeface="Georgia" panose="02040502050405020303" pitchFamily="18" charset="0"/>
                <a:cs typeface="Georgia" panose="02040502050405020303" pitchFamily="18" charset="0"/>
              </a:rPr>
              <a:t>project.</a:t>
            </a:r>
            <a:endParaRPr lang="en-US" sz="14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33199904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descr="Text&#10;&#10;Description automatically generated with medium confidence">
            <a:extLst>
              <a:ext uri="{FF2B5EF4-FFF2-40B4-BE49-F238E27FC236}">
                <a16:creationId xmlns:a16="http://schemas.microsoft.com/office/drawing/2014/main" id="{0CBD0691-24E5-41DA-898D-D1A8774F9FB8}"/>
              </a:ext>
            </a:extLst>
          </p:cNvPr>
          <p:cNvPicPr>
            <a:picLocks noChangeAspect="1"/>
          </p:cNvPicPr>
          <p:nvPr/>
        </p:nvPicPr>
        <p:blipFill rotWithShape="1">
          <a:blip r:embed="rId3">
            <a:extLst>
              <a:ext uri="{28A0092B-C50C-407E-A947-70E740481C1C}">
                <a14:useLocalDpi xmlns:a14="http://schemas.microsoft.com/office/drawing/2010/main" val="0"/>
              </a:ext>
            </a:extLst>
          </a:blip>
          <a:srcRect l="8827" t="-1" r="33833" b="57332"/>
          <a:stretch/>
        </p:blipFill>
        <p:spPr>
          <a:xfrm>
            <a:off x="469492" y="1383543"/>
            <a:ext cx="11253017" cy="4855214"/>
          </a:xfrm>
          <a:prstGeom prst="rect">
            <a:avLst/>
          </a:prstGeom>
        </p:spPr>
      </p:pic>
      <p:pic>
        <p:nvPicPr>
          <p:cNvPr id="3" name="Picture 2">
            <a:extLst>
              <a:ext uri="{FF2B5EF4-FFF2-40B4-BE49-F238E27FC236}">
                <a16:creationId xmlns:a16="http://schemas.microsoft.com/office/drawing/2014/main" id="{67C5D5A6-BF96-48AB-A5CD-331C32E27B85}"/>
              </a:ext>
            </a:extLst>
          </p:cNvPr>
          <p:cNvPicPr>
            <a:picLocks noChangeAspect="1"/>
          </p:cNvPicPr>
          <p:nvPr/>
        </p:nvPicPr>
        <p:blipFill>
          <a:blip r:embed="rId4"/>
          <a:stretch>
            <a:fillRect/>
          </a:stretch>
        </p:blipFill>
        <p:spPr>
          <a:xfrm>
            <a:off x="3895464" y="517096"/>
            <a:ext cx="2629612" cy="640135"/>
          </a:xfrm>
          <a:prstGeom prst="rect">
            <a:avLst/>
          </a:prstGeom>
          <a:solidFill>
            <a:schemeClr val="accent1">
              <a:lumMod val="20000"/>
              <a:lumOff val="80000"/>
            </a:schemeClr>
          </a:solidFill>
        </p:spPr>
      </p:pic>
    </p:spTree>
    <p:extLst>
      <p:ext uri="{BB962C8B-B14F-4D97-AF65-F5344CB8AC3E}">
        <p14:creationId xmlns:p14="http://schemas.microsoft.com/office/powerpoint/2010/main" val="1087574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1100</TotalTime>
  <Words>2982</Words>
  <Application>Microsoft Office PowerPoint</Application>
  <PresentationFormat>Widescreen</PresentationFormat>
  <Paragraphs>321</Paragraphs>
  <Slides>38</Slides>
  <Notes>1</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38</vt:i4>
      </vt:variant>
    </vt:vector>
  </HeadingPairs>
  <TitlesOfParts>
    <vt:vector size="51" baseType="lpstr">
      <vt:lpstr>Arial</vt:lpstr>
      <vt:lpstr>Arial MT</vt:lpstr>
      <vt:lpstr>Calibri</vt:lpstr>
      <vt:lpstr>Calibri Light</vt:lpstr>
      <vt:lpstr>Cambria</vt:lpstr>
      <vt:lpstr>CIDFont+F72</vt:lpstr>
      <vt:lpstr>CIDFont+F76</vt:lpstr>
      <vt:lpstr>Georgia</vt:lpstr>
      <vt:lpstr>Tahoma</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24</cp:revision>
  <dcterms:created xsi:type="dcterms:W3CDTF">2023-04-29T09:08:23Z</dcterms:created>
  <dcterms:modified xsi:type="dcterms:W3CDTF">2023-11-29T08:48:06Z</dcterms:modified>
</cp:coreProperties>
</file>