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592" r:id="rId6"/>
    <p:sldId id="591" r:id="rId7"/>
    <p:sldId id="549" r:id="rId8"/>
    <p:sldId id="550" r:id="rId9"/>
    <p:sldId id="551" r:id="rId10"/>
    <p:sldId id="552" r:id="rId11"/>
    <p:sldId id="553" r:id="rId12"/>
    <p:sldId id="537" r:id="rId13"/>
    <p:sldId id="538" r:id="rId14"/>
    <p:sldId id="575" r:id="rId15"/>
    <p:sldId id="576" r:id="rId16"/>
    <p:sldId id="577" r:id="rId17"/>
    <p:sldId id="539" r:id="rId18"/>
    <p:sldId id="540" r:id="rId19"/>
    <p:sldId id="541" r:id="rId20"/>
    <p:sldId id="542" r:id="rId21"/>
    <p:sldId id="543" r:id="rId22"/>
    <p:sldId id="544" r:id="rId23"/>
    <p:sldId id="545" r:id="rId24"/>
    <p:sldId id="546" r:id="rId25"/>
    <p:sldId id="547" r:id="rId26"/>
    <p:sldId id="578" r:id="rId27"/>
    <p:sldId id="579" r:id="rId28"/>
    <p:sldId id="548" r:id="rId29"/>
    <p:sldId id="554" r:id="rId30"/>
    <p:sldId id="555" r:id="rId31"/>
    <p:sldId id="556" r:id="rId32"/>
    <p:sldId id="557" r:id="rId33"/>
    <p:sldId id="558" r:id="rId34"/>
    <p:sldId id="559" r:id="rId35"/>
    <p:sldId id="560" r:id="rId36"/>
    <p:sldId id="561" r:id="rId37"/>
    <p:sldId id="562" r:id="rId38"/>
    <p:sldId id="563" r:id="rId39"/>
    <p:sldId id="565" r:id="rId40"/>
    <p:sldId id="566" r:id="rId41"/>
    <p:sldId id="567" r:id="rId42"/>
    <p:sldId id="568" r:id="rId43"/>
    <p:sldId id="569" r:id="rId44"/>
    <p:sldId id="570" r:id="rId45"/>
    <p:sldId id="572" r:id="rId46"/>
    <p:sldId id="573" r:id="rId47"/>
    <p:sldId id="574" r:id="rId48"/>
    <p:sldId id="580" r:id="rId49"/>
    <p:sldId id="581" r:id="rId50"/>
    <p:sldId id="582" r:id="rId51"/>
    <p:sldId id="583" r:id="rId52"/>
    <p:sldId id="584" r:id="rId53"/>
    <p:sldId id="585" r:id="rId54"/>
    <p:sldId id="586" r:id="rId55"/>
    <p:sldId id="587" r:id="rId56"/>
    <p:sldId id="588" r:id="rId57"/>
    <p:sldId id="589" r:id="rId58"/>
    <p:sldId id="590"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1"/>
            <p14:sldId id="549"/>
            <p14:sldId id="550"/>
            <p14:sldId id="551"/>
            <p14:sldId id="552"/>
            <p14:sldId id="553"/>
            <p14:sldId id="537"/>
            <p14:sldId id="538"/>
            <p14:sldId id="575"/>
            <p14:sldId id="576"/>
            <p14:sldId id="577"/>
            <p14:sldId id="539"/>
            <p14:sldId id="540"/>
            <p14:sldId id="541"/>
            <p14:sldId id="542"/>
            <p14:sldId id="543"/>
            <p14:sldId id="544"/>
            <p14:sldId id="545"/>
            <p14:sldId id="546"/>
            <p14:sldId id="547"/>
            <p14:sldId id="578"/>
            <p14:sldId id="579"/>
            <p14:sldId id="548"/>
            <p14:sldId id="554"/>
            <p14:sldId id="555"/>
            <p14:sldId id="556"/>
            <p14:sldId id="557"/>
            <p14:sldId id="558"/>
            <p14:sldId id="559"/>
            <p14:sldId id="560"/>
            <p14:sldId id="561"/>
            <p14:sldId id="562"/>
            <p14:sldId id="563"/>
            <p14:sldId id="565"/>
            <p14:sldId id="566"/>
            <p14:sldId id="567"/>
            <p14:sldId id="568"/>
            <p14:sldId id="569"/>
            <p14:sldId id="570"/>
            <p14:sldId id="572"/>
            <p14:sldId id="573"/>
            <p14:sldId id="574"/>
            <p14:sldId id="580"/>
            <p14:sldId id="581"/>
            <p14:sldId id="582"/>
            <p14:sldId id="583"/>
            <p14:sldId id="584"/>
            <p14:sldId id="585"/>
            <p14:sldId id="586"/>
            <p14:sldId id="587"/>
            <p14:sldId id="588"/>
            <p14:sldId id="589"/>
            <p14:sldId id="59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6" d="100"/>
          <a:sy n="86" d="100"/>
        </p:scale>
        <p:origin x="70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9154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258267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663576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004638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398228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9851063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022305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0332715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592091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788607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657998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55274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9001572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2834238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9662510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698892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0332294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8118738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7193241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5180194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7750728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7121953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9581224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0756906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0277669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1731984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9336141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4987004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5284282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1996938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3158448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572924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7780787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6926874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8680584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5312069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9120985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0569106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4128778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6138381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7293456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9705926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5606542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62276974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79628584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29142312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2593811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34505685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8948283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66180657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19761121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47486255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94423408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96212202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56662891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920862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5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6.xml"/><Relationship Id="rId1" Type="http://schemas.openxmlformats.org/officeDocument/2006/relationships/slideLayout" Target="../slideLayouts/slideLayout13.xml"/><Relationship Id="rId6" Type="http://schemas.openxmlformats.org/officeDocument/2006/relationships/image" Target="../media/image21.png"/><Relationship Id="rId5" Type="http://schemas.openxmlformats.org/officeDocument/2006/relationships/image" Target="../media/image21.sv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pPr algn="r" rtl="1"/>
            <a:r>
              <a:rPr lang="en-US" sz="2000" dirty="0" err="1">
                <a:latin typeface="Alexandria" charset="0"/>
                <a:cs typeface="Alexandria" charset="0"/>
              </a:rPr>
              <a:t>أعد</a:t>
            </a:r>
            <a:r>
              <a:rPr lang="ar-EG" sz="2000" dirty="0">
                <a:latin typeface="Alexandria" charset="0"/>
                <a:cs typeface="Alexandria" charset="0"/>
              </a:rPr>
              <a:t>اد</a:t>
            </a:r>
            <a:r>
              <a:rPr lang="en-US" sz="2000" dirty="0">
                <a:latin typeface="Alexandria" charset="0"/>
                <a:cs typeface="Alexandria" charset="0"/>
              </a:rPr>
              <a:t> </a:t>
            </a:r>
            <a:endParaRPr lang="ar-EG" sz="2000" dirty="0">
              <a:latin typeface="Alexandria" charset="0"/>
              <a:cs typeface="Alexandria" charset="0"/>
            </a:endParaRPr>
          </a:p>
          <a:p>
            <a:pPr algn="r" rtl="1"/>
            <a:r>
              <a:rPr lang="ar-EG" sz="2000" dirty="0">
                <a:latin typeface="Alexandria" charset="0"/>
                <a:cs typeface="Alexandria" charset="0"/>
              </a:rPr>
              <a:t>د/</a:t>
            </a:r>
            <a:r>
              <a:rPr lang="en-US" sz="2000" dirty="0" err="1">
                <a:latin typeface="Alexandria" charset="0"/>
                <a:cs typeface="Alexandria" charset="0"/>
              </a:rPr>
              <a:t>أحمد</a:t>
            </a:r>
            <a:r>
              <a:rPr lang="en-US" sz="2000" dirty="0">
                <a:latin typeface="Alexandria" charset="0"/>
                <a:cs typeface="Alexandria" charset="0"/>
              </a:rPr>
              <a:t> ر</a:t>
            </a:r>
            <a:r>
              <a:rPr lang="ar-EG" sz="2000" dirty="0">
                <a:latin typeface="Alexandria" charset="0"/>
                <a:cs typeface="Alexandria" charset="0"/>
              </a:rPr>
              <a:t>ا</a:t>
            </a:r>
            <a:r>
              <a:rPr lang="en-US" sz="2000" dirty="0">
                <a:latin typeface="Alexandria" charset="0"/>
                <a:cs typeface="Alexandria" charset="0"/>
              </a:rPr>
              <a:t>ج</a:t>
            </a:r>
            <a:r>
              <a:rPr lang="ar-EG" sz="2000" dirty="0">
                <a:latin typeface="Alexandria" charset="0"/>
                <a:cs typeface="Alexandria" charset="0"/>
              </a:rPr>
              <a:t>ح</a:t>
            </a:r>
            <a:r>
              <a:rPr lang="en-US" sz="2000" dirty="0">
                <a:latin typeface="Alexandria" charset="0"/>
                <a:cs typeface="Alexandria" charset="0"/>
              </a:rPr>
              <a:t> إسماعيل</a:t>
            </a:r>
          </a:p>
        </p:txBody>
      </p:sp>
      <p:sp>
        <p:nvSpPr>
          <p:cNvPr id="31" name="TextBox 30"/>
          <p:cNvSpPr txBox="1"/>
          <p:nvPr/>
        </p:nvSpPr>
        <p:spPr>
          <a:xfrm>
            <a:off x="2155550" y="2424037"/>
            <a:ext cx="3044423" cy="1446550"/>
          </a:xfrm>
          <a:prstGeom prst="rect">
            <a:avLst/>
          </a:prstGeom>
          <a:noFill/>
        </p:spPr>
        <p:txBody>
          <a:bodyPr wrap="none" rtlCol="0">
            <a:spAutoFit/>
          </a:bodyPr>
          <a:lstStyle/>
          <a:p>
            <a:pPr algn="r" rtl="1"/>
            <a:r>
              <a:rPr lang="en-US" sz="4400" b="1" dirty="0">
                <a:solidFill>
                  <a:srgbClr val="00B0F0"/>
                </a:solidFill>
                <a:latin typeface="Alexandria" charset="0"/>
                <a:cs typeface="Alexandria" charset="0"/>
              </a:rPr>
              <a:t>مقدمة إلى</a:t>
            </a:r>
          </a:p>
          <a:p>
            <a:pPr algn="r" rtl="1"/>
            <a:r>
              <a:rPr lang="en-US" sz="4400" b="1" dirty="0">
                <a:solidFill>
                  <a:srgbClr val="00B0F0"/>
                </a:solidFill>
                <a:latin typeface="Alexandria" charset="0"/>
                <a:cs typeface="Alexandria" charset="0"/>
              </a:rPr>
              <a:t>أساليب البحث</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المحاضرة 3</a:t>
            </a:r>
          </a:p>
        </p:txBody>
      </p:sp>
      <p:sp>
        <p:nvSpPr>
          <p:cNvPr id="46" name="TextBox 45"/>
          <p:cNvSpPr txBox="1"/>
          <p:nvPr/>
        </p:nvSpPr>
        <p:spPr>
          <a:xfrm>
            <a:off x="329139" y="5252988"/>
            <a:ext cx="4272711" cy="1015663"/>
          </a:xfrm>
          <a:prstGeom prst="rect">
            <a:avLst/>
          </a:prstGeom>
          <a:noFill/>
        </p:spPr>
        <p:txBody>
          <a:bodyPr wrap="square" rtlCol="0">
            <a:spAutoFit/>
          </a:bodyPr>
          <a:lstStyle/>
          <a:p>
            <a:pPr algn="ctr"/>
            <a:r>
              <a:rPr lang="en-US" sz="2000" dirty="0">
                <a:latin typeface="Alexandria" charset="0"/>
                <a:cs typeface="Alexandria" charset="0"/>
              </a:rPr>
              <a:t>MGM333</a:t>
            </a:r>
          </a:p>
          <a:p>
            <a:pPr algn="ctr"/>
            <a:r>
              <a:rPr lang="en-US" sz="2000" dirty="0">
                <a:latin typeface="Alexandria" charset="0"/>
                <a:cs typeface="Alexandria" charset="0"/>
              </a:rPr>
              <a:t>مقدمة إلى أساليب البحث</a:t>
            </a: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rtl="1"/>
            <a:r>
              <a:rPr lang="en-US" sz="2800" b="1" dirty="0">
                <a:latin typeface="Alexandria" charset="0"/>
                <a:cs typeface="Alexandria" charset="0"/>
              </a:rPr>
              <a:t>نتائج التعلم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45620" y="2072204"/>
            <a:ext cx="10749220" cy="4092402"/>
          </a:xfrm>
          <a:prstGeom prst="rect">
            <a:avLst/>
          </a:prstGeom>
          <a:noFill/>
        </p:spPr>
        <p:txBody>
          <a:bodyPr wrap="square" rtlCol="0">
            <a:spAutoFit/>
          </a:bodyPr>
          <a:lstStyle/>
          <a:p>
            <a:pPr marL="514350" indent="-514350" algn="r" rtl="1">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التفريق بين أهداف البحث وغاياته، وفهم المكونات الأساسية لكتابة اقتراح بحث شامل.</a:t>
            </a:r>
          </a:p>
          <a:p>
            <a:pPr marL="514350" marR="0" lvl="0" indent="-514350" algn="r" defTabSz="914400" rtl="1"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فهم الانتقال من الأطر النظرية إلى الأطر المفاهيمية ودور الفرضيات في تصميم البحث.</a:t>
            </a:r>
          </a:p>
          <a:p>
            <a:pPr marL="514350" marR="0" lvl="0" indent="-514350" algn="r" defTabSz="914400" rtl="1"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تعلم كيفية تشغيل المفاهيم إلى متغيرات وادراك أهمية اختيار المتغيرات المناسبة للبحث.</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128049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rtl="1"/>
            <a:r>
              <a:rPr lang="en-US" sz="2800" b="1" dirty="0">
                <a:latin typeface="Alexandria" charset="0"/>
                <a:cs typeface="Alexandria" charset="0"/>
              </a:rPr>
              <a:t>نتائج التعلم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27090" y="1816586"/>
            <a:ext cx="10749220" cy="383592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عرض وتبرير الخيارات المنهجية، بما في ذلك تحديد ووصف أدوات البحث المناسبة لجمع البيانات.</a:t>
            </a: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lang="en-US" sz="2800" dirty="0">
                <a:solidFill>
                  <a:prstClr val="black"/>
                </a:solidFill>
                <a:latin typeface="Calibri"/>
              </a:rPr>
              <a:t>هيكل مقترح البحث ومكوناته الأساسية.</a:t>
            </a: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التعرف على أهمية الاعتبارات الأخلاقية والقيود في البحث، وتطوير استراتيجيات للتعامل معها بفعالية.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79906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9241879" cy="523220"/>
          </a:xfrm>
          <a:prstGeom prst="rect">
            <a:avLst/>
          </a:prstGeom>
          <a:noFill/>
        </p:spPr>
        <p:txBody>
          <a:bodyPr wrap="square" rtlCol="0">
            <a:spAutoFit/>
          </a:bodyPr>
          <a:lstStyle/>
          <a:p>
            <a:pPr algn="r" rtl="1"/>
            <a:r>
              <a:rPr lang="en-US" sz="2800" b="1" dirty="0">
                <a:latin typeface="Alexandria" charset="0"/>
                <a:cs typeface="Alexandria" charset="0"/>
              </a:rPr>
              <a:t>أهداف وغايات البحث في البحث النوعي.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45834" y="2119880"/>
            <a:ext cx="10041951" cy="3060325"/>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تركيز البحث النوعي</a:t>
            </a:r>
          </a:p>
          <a:p>
            <a:pPr marR="0" lvl="0" algn="r" defTabSz="914400" rtl="1"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يحقق في الظواهر بتفاصيل غنية.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الهدف الأساسي هو الاستكشاف، وليس الاختبار أو القياس.</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من النادر اختبار فرضية في البحث النوعي.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يهدف إلى استكشاف سؤال بحث بعمق.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506087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تحديد الأهداف والغايات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12150" y="2000139"/>
            <a:ext cx="10395450" cy="4092402"/>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أسئلة توجيهية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لماذا أقوم بهذا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ما هو هدف هذا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ماذا آمل أن أتعلم؟</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ما الذي أحتاج إلى معرفته؟</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من يمكنه توفير الوصول إلى تلك المعرفة؟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ما هي المخرجات المحتملة؟</a:t>
            </a: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تساعد هذه الأسئلة في تحديد أهداف البحث وغاياته.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xmlns="" id="{BB1C3A5E-8FD1-89CB-EA09-03BF27B1575A}"/>
              </a:ext>
            </a:extLst>
          </p:cNvPr>
          <p:cNvPicPr>
            <a:picLocks noChangeAspect="1"/>
          </p:cNvPicPr>
          <p:nvPr/>
        </p:nvPicPr>
        <p:blipFill>
          <a:blip r:embed="rId4"/>
          <a:stretch>
            <a:fillRect/>
          </a:stretch>
        </p:blipFill>
        <p:spPr>
          <a:xfrm>
            <a:off x="762000" y="2141673"/>
            <a:ext cx="4085027" cy="2771982"/>
          </a:xfrm>
          <a:prstGeom prst="rect">
            <a:avLst/>
          </a:prstGeom>
        </p:spPr>
      </p:pic>
    </p:spTree>
    <p:extLst>
      <p:ext uri="{BB962C8B-B14F-4D97-AF65-F5344CB8AC3E}">
        <p14:creationId xmlns:p14="http://schemas.microsoft.com/office/powerpoint/2010/main" val="74201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تمييز الأهداف والغايات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041436"/>
            <a:ext cx="10395450" cy="35763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هدف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المستوى المفاهيمي للبحث.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الغاية العامة، ليست بالضرورة محددة زمنياً.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يجيب على "ما هو هدف هذا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مثال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الهدف: الإجابة على سؤال البحث وتقديم إرشادات قائمة على الأدلة.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xmlns="" id="{92E0F049-58B5-0429-3CF3-BE9267901F0E}"/>
              </a:ext>
            </a:extLst>
          </p:cNvPr>
          <p:cNvPicPr>
            <a:picLocks noChangeAspect="1"/>
          </p:cNvPicPr>
          <p:nvPr/>
        </p:nvPicPr>
        <p:blipFill>
          <a:blip r:embed="rId4"/>
          <a:stretch>
            <a:fillRect/>
          </a:stretch>
        </p:blipFill>
        <p:spPr>
          <a:xfrm>
            <a:off x="942308" y="2255954"/>
            <a:ext cx="3185708" cy="2432216"/>
          </a:xfrm>
          <a:prstGeom prst="rect">
            <a:avLst/>
          </a:prstGeom>
        </p:spPr>
      </p:pic>
    </p:spTree>
    <p:extLst>
      <p:ext uri="{BB962C8B-B14F-4D97-AF65-F5344CB8AC3E}">
        <p14:creationId xmlns:p14="http://schemas.microsoft.com/office/powerpoint/2010/main" val="2595969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25915" y="2165757"/>
            <a:ext cx="10395450" cy="35763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هدف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المستوى التشغيلي للبحث.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يحدد كيفية تحقيق الأهداف.</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غالباً ما يبدأ بفعل (مثل، فحص، تحديد، إنشاء).</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مثال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الأهداف: فحص المتغيرات المحددة، تحديد العوامل الرئيسية، إنشاء العلاقات.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23703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30845" y="2525517"/>
            <a:ext cx="5694807" cy="2932085"/>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إرشادات عملية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الأهداف هي المهام التي تؤدي إلى تحقيق الأهداف.</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إنها تقسم الهدف إلى خطوات قابلة للتنفيذ.</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xmlns="" id="{F7B8835E-3BBF-6230-2FFF-13121307C899}"/>
              </a:ext>
            </a:extLst>
          </p:cNvPr>
          <p:cNvPicPr>
            <a:picLocks noChangeAspect="1"/>
          </p:cNvPicPr>
          <p:nvPr/>
        </p:nvPicPr>
        <p:blipFill>
          <a:blip r:embed="rId4"/>
          <a:stretch>
            <a:fillRect/>
          </a:stretch>
        </p:blipFill>
        <p:spPr>
          <a:xfrm>
            <a:off x="6686682" y="1700485"/>
            <a:ext cx="4743318" cy="4370412"/>
          </a:xfrm>
          <a:prstGeom prst="rect">
            <a:avLst/>
          </a:prstGeom>
        </p:spPr>
      </p:pic>
    </p:spTree>
    <p:extLst>
      <p:ext uri="{BB962C8B-B14F-4D97-AF65-F5344CB8AC3E}">
        <p14:creationId xmlns:p14="http://schemas.microsoft.com/office/powerpoint/2010/main" val="477084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rtl="1"/>
            <a:r>
              <a:rPr lang="en-US" sz="2800" b="1" dirty="0">
                <a:latin typeface="Alexandria" charset="0"/>
                <a:cs typeface="Alexandria" charset="0"/>
              </a:rPr>
              <a:t>مقدمة إلى الأطر المفاهيمية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5540" y="2087194"/>
            <a:ext cx="10749220" cy="4092402"/>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بناء إطار مفهومي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تم تطويره من مراجعة الأدبيات.</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أساس ضروري لكل من البحث النوعي والكمّي.</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lang="en-US" sz="2800" b="1" dirty="0">
                <a:solidFill>
                  <a:prstClr val="black"/>
                </a:solidFill>
                <a:latin typeface="Calibri"/>
              </a:rPr>
              <a:t>العوامل الرئيسية في تصميم البحث:</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الأجندة البحثية الخاصة بك.</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المتطلبات والقيود الخارجية.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الموارد المتاحة.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التجربة الشخصية والخلفية في البحث.</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pic>
        <p:nvPicPr>
          <p:cNvPr id="9" name="Picture 8">
            <a:extLst>
              <a:ext uri="{FF2B5EF4-FFF2-40B4-BE49-F238E27FC236}">
                <a16:creationId xmlns:a16="http://schemas.microsoft.com/office/drawing/2014/main" xmlns="" id="{4CCF4FAC-F1FB-2FA0-8203-29850BCFDD40}"/>
              </a:ext>
            </a:extLst>
          </p:cNvPr>
          <p:cNvPicPr>
            <a:picLocks noChangeAspect="1"/>
          </p:cNvPicPr>
          <p:nvPr/>
        </p:nvPicPr>
        <p:blipFill>
          <a:blip r:embed="rId4"/>
          <a:stretch>
            <a:fillRect/>
          </a:stretch>
        </p:blipFill>
        <p:spPr>
          <a:xfrm>
            <a:off x="942308" y="2437973"/>
            <a:ext cx="3964066" cy="2229787"/>
          </a:xfrm>
          <a:prstGeom prst="rect">
            <a:avLst/>
          </a:prstGeom>
        </p:spPr>
      </p:pic>
    </p:spTree>
    <p:extLst>
      <p:ext uri="{BB962C8B-B14F-4D97-AF65-F5344CB8AC3E}">
        <p14:creationId xmlns:p14="http://schemas.microsoft.com/office/powerpoint/2010/main" val="26665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تصميم إطار مفاهيمي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5540" y="2200492"/>
            <a:ext cx="10297201" cy="3576364"/>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التأثيرات على تصميم البحث:</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يجب أن يقود السؤال البحثي تصميم الدراسة.</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الخيارات المنهجية: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تحددها أسئلة البحث والإطار المفاهيمي.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إطارات نظرية توجه التركيز على مفاهيم معينة.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يتأثر بنهج الباحث المفضل والمخرجات البحثية المقصودة.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05525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524A7919-94CB-B43D-024F-2748E354EBDC}"/>
              </a:ext>
            </a:extLst>
          </p:cNvPr>
          <p:cNvPicPr>
            <a:picLocks noChangeAspect="1"/>
          </p:cNvPicPr>
          <p:nvPr/>
        </p:nvPicPr>
        <p:blipFill>
          <a:blip r:embed="rId3"/>
          <a:stretch>
            <a:fillRect/>
          </a:stretch>
        </p:blipFill>
        <p:spPr>
          <a:xfrm>
            <a:off x="98408" y="1169234"/>
            <a:ext cx="11995184" cy="4167264"/>
          </a:xfrm>
          <a:prstGeom prst="rect">
            <a:avLst/>
          </a:prstGeom>
        </p:spPr>
      </p:pic>
    </p:spTree>
    <p:extLst>
      <p:ext uri="{BB962C8B-B14F-4D97-AF65-F5344CB8AC3E}">
        <p14:creationId xmlns:p14="http://schemas.microsoft.com/office/powerpoint/2010/main" val="2659659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0270F03D-52E5-12BE-5D8A-56F92EBD9234}"/>
              </a:ext>
            </a:extLst>
          </p:cNvPr>
          <p:cNvPicPr>
            <a:picLocks noChangeAspect="1"/>
          </p:cNvPicPr>
          <p:nvPr/>
        </p:nvPicPr>
        <p:blipFill>
          <a:blip r:embed="rId3"/>
          <a:stretch>
            <a:fillRect/>
          </a:stretch>
        </p:blipFill>
        <p:spPr>
          <a:xfrm>
            <a:off x="1509072" y="823549"/>
            <a:ext cx="9173855" cy="5210902"/>
          </a:xfrm>
          <a:prstGeom prst="rect">
            <a:avLst/>
          </a:prstGeom>
        </p:spPr>
      </p:pic>
    </p:spTree>
    <p:extLst>
      <p:ext uri="{BB962C8B-B14F-4D97-AF65-F5344CB8AC3E}">
        <p14:creationId xmlns:p14="http://schemas.microsoft.com/office/powerpoint/2010/main" val="3292980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xmlns="" id="{16644AC9-9D78-E7A8-7959-3BDD54B96D2E}"/>
              </a:ext>
            </a:extLst>
          </p:cNvPr>
          <p:cNvGraphicFramePr>
            <a:graphicFrameLocks noGrp="1"/>
          </p:cNvGraphicFramePr>
          <p:nvPr>
            <p:extLst>
              <p:ext uri="{D42A27DB-BD31-4B8C-83A1-F6EECF244321}">
                <p14:modId xmlns:p14="http://schemas.microsoft.com/office/powerpoint/2010/main" val="356083438"/>
              </p:ext>
            </p:extLst>
          </p:nvPr>
        </p:nvGraphicFramePr>
        <p:xfrm>
          <a:off x="1364104" y="974361"/>
          <a:ext cx="9578715" cy="4796850"/>
        </p:xfrm>
        <a:graphic>
          <a:graphicData uri="http://schemas.openxmlformats.org/drawingml/2006/table">
            <a:tbl>
              <a:tblPr firstRow="1" bandRow="1">
                <a:tableStyleId>{5C22544A-7EE6-4342-B048-85BDC9FD1C3A}</a:tableStyleId>
              </a:tblPr>
              <a:tblGrid>
                <a:gridCol w="578427">
                  <a:extLst>
                    <a:ext uri="{9D8B030D-6E8A-4147-A177-3AD203B41FA5}">
                      <a16:colId xmlns:a16="http://schemas.microsoft.com/office/drawing/2014/main" xmlns="" val="3812055460"/>
                    </a:ext>
                  </a:extLst>
                </a:gridCol>
                <a:gridCol w="9000288">
                  <a:extLst>
                    <a:ext uri="{9D8B030D-6E8A-4147-A177-3AD203B41FA5}">
                      <a16:colId xmlns:a16="http://schemas.microsoft.com/office/drawing/2014/main" xmlns="" val="3464563844"/>
                    </a:ext>
                  </a:extLst>
                </a:gridCol>
              </a:tblGrid>
              <a:tr h="959370">
                <a:tc>
                  <a:txBody>
                    <a:bodyPr/>
                    <a:lstStyle/>
                    <a:p>
                      <a:r>
                        <a:rPr lang="en-US" dirty="0"/>
                        <a:t>H1</a:t>
                      </a:r>
                    </a:p>
                  </a:txBody>
                  <a:tcPr/>
                </a:tc>
                <a:tc>
                  <a:txBody>
                    <a:bodyPr/>
                    <a:lstStyle/>
                    <a:p>
                      <a:r>
                        <a:rPr lang="en-US" dirty="0"/>
                        <a:t>Digital leadership is positively associated with open innovation</a:t>
                      </a:r>
                    </a:p>
                  </a:txBody>
                  <a:tcPr/>
                </a:tc>
                <a:extLst>
                  <a:ext uri="{0D108BD9-81ED-4DB2-BD59-A6C34878D82A}">
                    <a16:rowId xmlns:a16="http://schemas.microsoft.com/office/drawing/2014/main" xmlns="" val="490807529"/>
                  </a:ext>
                </a:extLst>
              </a:tr>
              <a:tr h="959370">
                <a:tc>
                  <a:txBody>
                    <a:bodyPr/>
                    <a:lstStyle/>
                    <a:p>
                      <a:r>
                        <a:rPr lang="en-US" dirty="0">
                          <a:solidFill>
                            <a:schemeClr val="accent5">
                              <a:lumMod val="50000"/>
                            </a:schemeClr>
                          </a:solidFill>
                        </a:rPr>
                        <a:t>H2</a:t>
                      </a:r>
                    </a:p>
                  </a:txBody>
                  <a:tcPr/>
                </a:tc>
                <a:tc>
                  <a:txBody>
                    <a:bodyPr/>
                    <a:lstStyle/>
                    <a:p>
                      <a:r>
                        <a:rPr lang="en-US" dirty="0">
                          <a:solidFill>
                            <a:schemeClr val="accent5">
                              <a:lumMod val="50000"/>
                            </a:schemeClr>
                          </a:solidFill>
                        </a:rPr>
                        <a:t>Digital leadership is positively associated with knowledge sharing</a:t>
                      </a:r>
                    </a:p>
                  </a:txBody>
                  <a:tcPr/>
                </a:tc>
                <a:extLst>
                  <a:ext uri="{0D108BD9-81ED-4DB2-BD59-A6C34878D82A}">
                    <a16:rowId xmlns:a16="http://schemas.microsoft.com/office/drawing/2014/main" xmlns="" val="2024180775"/>
                  </a:ext>
                </a:extLst>
              </a:tr>
              <a:tr h="959370">
                <a:tc>
                  <a:txBody>
                    <a:bodyPr/>
                    <a:lstStyle/>
                    <a:p>
                      <a:r>
                        <a:rPr lang="en-US" dirty="0">
                          <a:solidFill>
                            <a:schemeClr val="accent5">
                              <a:lumMod val="50000"/>
                            </a:schemeClr>
                          </a:solidFill>
                        </a:rPr>
                        <a:t>H3</a:t>
                      </a:r>
                    </a:p>
                  </a:txBody>
                  <a:tcPr/>
                </a:tc>
                <a:tc>
                  <a:txBody>
                    <a:bodyPr/>
                    <a:lstStyle/>
                    <a:p>
                      <a:r>
                        <a:rPr lang="en-US" dirty="0">
                          <a:solidFill>
                            <a:schemeClr val="accent5">
                              <a:lumMod val="50000"/>
                            </a:schemeClr>
                          </a:solidFill>
                        </a:rPr>
                        <a:t>Digital leadership is positively associated with innovation capability</a:t>
                      </a:r>
                    </a:p>
                  </a:txBody>
                  <a:tcPr/>
                </a:tc>
                <a:extLst>
                  <a:ext uri="{0D108BD9-81ED-4DB2-BD59-A6C34878D82A}">
                    <a16:rowId xmlns:a16="http://schemas.microsoft.com/office/drawing/2014/main" xmlns="" val="4074228605"/>
                  </a:ext>
                </a:extLst>
              </a:tr>
              <a:tr h="959370">
                <a:tc>
                  <a:txBody>
                    <a:bodyPr/>
                    <a:lstStyle/>
                    <a:p>
                      <a:r>
                        <a:rPr lang="en-US" dirty="0">
                          <a:solidFill>
                            <a:schemeClr val="accent5">
                              <a:lumMod val="50000"/>
                            </a:schemeClr>
                          </a:solidFill>
                        </a:rPr>
                        <a:t>H4</a:t>
                      </a:r>
                    </a:p>
                  </a:txBody>
                  <a:tcPr/>
                </a:tc>
                <a:tc>
                  <a:txBody>
                    <a:bodyPr/>
                    <a:lstStyle/>
                    <a:p>
                      <a:r>
                        <a:rPr lang="en-US" dirty="0">
                          <a:solidFill>
                            <a:schemeClr val="accent5">
                              <a:lumMod val="50000"/>
                            </a:schemeClr>
                          </a:solidFill>
                        </a:rPr>
                        <a:t>Knowledge sharing is positively associated with innovation capability</a:t>
                      </a:r>
                    </a:p>
                  </a:txBody>
                  <a:tcPr/>
                </a:tc>
                <a:extLst>
                  <a:ext uri="{0D108BD9-81ED-4DB2-BD59-A6C34878D82A}">
                    <a16:rowId xmlns:a16="http://schemas.microsoft.com/office/drawing/2014/main" xmlns="" val="2328409932"/>
                  </a:ext>
                </a:extLst>
              </a:tr>
              <a:tr h="959370">
                <a:tc>
                  <a:txBody>
                    <a:bodyPr/>
                    <a:lstStyle/>
                    <a:p>
                      <a:r>
                        <a:rPr lang="en-US" dirty="0">
                          <a:solidFill>
                            <a:schemeClr val="accent5">
                              <a:lumMod val="50000"/>
                            </a:schemeClr>
                          </a:solidFill>
                        </a:rPr>
                        <a:t>H5</a:t>
                      </a:r>
                    </a:p>
                  </a:txBody>
                  <a:tcPr/>
                </a:tc>
                <a:tc>
                  <a:txBody>
                    <a:bodyPr/>
                    <a:lstStyle/>
                    <a:p>
                      <a:r>
                        <a:rPr lang="en-US" dirty="0">
                          <a:solidFill>
                            <a:schemeClr val="accent5">
                              <a:lumMod val="50000"/>
                            </a:schemeClr>
                          </a:solidFill>
                        </a:rPr>
                        <a:t>Knowledge sharing is positively associated with open innovation</a:t>
                      </a:r>
                    </a:p>
                  </a:txBody>
                  <a:tcPr/>
                </a:tc>
                <a:extLst>
                  <a:ext uri="{0D108BD9-81ED-4DB2-BD59-A6C34878D82A}">
                    <a16:rowId xmlns:a16="http://schemas.microsoft.com/office/drawing/2014/main" xmlns="" val="258768254"/>
                  </a:ext>
                </a:extLst>
              </a:tr>
            </a:tbl>
          </a:graphicData>
        </a:graphic>
      </p:graphicFrame>
    </p:spTree>
    <p:extLst>
      <p:ext uri="{BB962C8B-B14F-4D97-AF65-F5344CB8AC3E}">
        <p14:creationId xmlns:p14="http://schemas.microsoft.com/office/powerpoint/2010/main" val="279867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740123" cy="523220"/>
          </a:xfrm>
          <a:prstGeom prst="rect">
            <a:avLst/>
          </a:prstGeom>
          <a:noFill/>
        </p:spPr>
        <p:txBody>
          <a:bodyPr wrap="square" rtlCol="0">
            <a:spAutoFit/>
          </a:bodyPr>
          <a:lstStyle/>
          <a:p>
            <a:pPr algn="r" rtl="1"/>
            <a:r>
              <a:rPr lang="en-US" sz="2800" b="1" dirty="0">
                <a:latin typeface="Alexandria" charset="0"/>
                <a:cs typeface="Alexandria" charset="0"/>
              </a:rPr>
              <a:t>فرضية البحث في البحث الكمي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7071" y="2266209"/>
            <a:ext cx="10677858" cy="2416046"/>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اختبار الفرضيات في البحث</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تستخدم بشكل أساسي في البحث الكمي أو الإيجابي.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في البحث النوعي أو التفسيري، قد تظهر الفرضيات خلال الدراسة لكنها ليست مركزية في تصميم البحث.</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50678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582371" y="2081222"/>
            <a:ext cx="7062614" cy="3448123"/>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دور الفرضيات</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أساسية للاستنتاج الإحصائي في البحث الكمي.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اختبار الفرضيات يبحث في العلاقات بين المتغيرات.</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الفرضية: "تخمين علمي" حول العلاقة، استنادًا إلى الإطار النظري.</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xmlns="" id="{F0257D7D-DBF2-12BB-8C71-FD17DA4F7168}"/>
              </a:ext>
            </a:extLst>
          </p:cNvPr>
          <p:cNvPicPr>
            <a:picLocks noChangeAspect="1"/>
          </p:cNvPicPr>
          <p:nvPr/>
        </p:nvPicPr>
        <p:blipFill rotWithShape="1">
          <a:blip r:embed="rId4"/>
          <a:srcRect l="280" t="21807" r="466" b="21802"/>
          <a:stretch/>
        </p:blipFill>
        <p:spPr>
          <a:xfrm>
            <a:off x="7644985" y="2101396"/>
            <a:ext cx="3674863" cy="2549974"/>
          </a:xfrm>
          <a:prstGeom prst="rect">
            <a:avLst/>
          </a:prstGeom>
        </p:spPr>
      </p:pic>
    </p:spTree>
    <p:extLst>
      <p:ext uri="{BB962C8B-B14F-4D97-AF65-F5344CB8AC3E}">
        <p14:creationId xmlns:p14="http://schemas.microsoft.com/office/powerpoint/2010/main" val="411414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582371" y="1876949"/>
            <a:ext cx="10120606" cy="3306546"/>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وجهة نظر بوبر حول الفرضيات</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تنشأ الفرضيات من اهتمامات الباحثين والمعرفة النظرية.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إثبات فرضية ما شبه مستحيل في البحث الاجتماعي.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من الأكثر قيمة دحض فرضية، حيث إن الدحض هو القاطع.</a:t>
            </a: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45081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833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8219808" cy="523220"/>
          </a:xfrm>
          <a:prstGeom prst="rect">
            <a:avLst/>
          </a:prstGeom>
          <a:noFill/>
        </p:spPr>
        <p:txBody>
          <a:bodyPr wrap="square" rtlCol="0">
            <a:spAutoFit/>
          </a:bodyPr>
          <a:lstStyle/>
          <a:p>
            <a:pPr algn="r" rtl="1"/>
            <a:r>
              <a:rPr lang="en-US" sz="2800" b="1" dirty="0">
                <a:latin typeface="Alexandria" charset="0"/>
                <a:cs typeface="Alexandria" charset="0"/>
              </a:rPr>
              <a:t>التحديات والاعتبارات في اختبار الفرضيات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582371" y="2232165"/>
            <a:ext cx="10667321" cy="3281924"/>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إثبات العلاقات بين المتغيرات صعب في الأبحاث الاجتماعية.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تقدم الأبحاث التجريبية أقرب نهج ولكن لا تزال لديها قيود.</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وفقًا لشوارز وأوغلفي (1979)، من المستحيل فصل الموضوع عن بيئته.</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sng" strike="noStrike" kern="1200" cap="none" spc="0" normalizeH="0" baseline="0" noProof="0" dirty="0">
                <a:ln>
                  <a:noFill/>
                </a:ln>
                <a:solidFill>
                  <a:prstClr val="black"/>
                </a:solidFill>
                <a:effectLst/>
                <a:uLnTx/>
                <a:uFillTx/>
                <a:latin typeface="Calibri"/>
                <a:ea typeface="+mn-ea"/>
                <a:cs typeface="+mn-cs"/>
              </a:rPr>
              <a:t>مبدأ عدم تحديد هايزنبرغ: يؤثر التجريب نفسه على الموضوع الذي يتم دراسته.</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قد تتأثر البيانات من التحقيقات التجريبية بعملية البحث. يجب أن تأخذ اختبارات الفرضيات في الاعتبار هذه التأثيرات لتقديم ادعاءات واقعية.</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87229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72311" y="2200221"/>
            <a:ext cx="9326128" cy="2544286"/>
          </a:xfrm>
          <a:prstGeom prst="rect">
            <a:avLst/>
          </a:prstGeom>
          <a:noFill/>
        </p:spPr>
        <p:txBody>
          <a:bodyPr wrap="square" rtlCol="0">
            <a:spAutoFit/>
          </a:bodyPr>
          <a:lstStyle/>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خطوات بيرنز للاكتشاف العلمي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اقتراح فرضية لشرح ظاهرة.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استنتاج الملاحظات المتوقعة من الفرضية.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تحقق من الخصم من خلال الملاحظة.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xmlns="" id="{0C9A5EDA-21BD-8ECF-0B65-2A061000138A}"/>
              </a:ext>
            </a:extLst>
          </p:cNvPr>
          <p:cNvSpPr txBox="1"/>
          <p:nvPr/>
        </p:nvSpPr>
        <p:spPr>
          <a:xfrm>
            <a:off x="2513149" y="1008745"/>
            <a:ext cx="8219808" cy="523220"/>
          </a:xfrm>
          <a:prstGeom prst="rect">
            <a:avLst/>
          </a:prstGeom>
          <a:noFill/>
        </p:spPr>
        <p:txBody>
          <a:bodyPr wrap="square" rtlCol="0">
            <a:spAutoFit/>
          </a:bodyPr>
          <a:lstStyle/>
          <a:p>
            <a:pPr algn="r" rtl="1"/>
            <a:r>
              <a:rPr lang="en-US" sz="2800" b="1" dirty="0">
                <a:latin typeface="Alexandria" charset="0"/>
                <a:cs typeface="Alexandria" charset="0"/>
              </a:rPr>
              <a:t>خطوات ومعايير الاختبار الفعال للفرضيات</a:t>
            </a:r>
          </a:p>
        </p:txBody>
      </p:sp>
      <p:pic>
        <p:nvPicPr>
          <p:cNvPr id="3" name="Picture 2">
            <a:extLst>
              <a:ext uri="{FF2B5EF4-FFF2-40B4-BE49-F238E27FC236}">
                <a16:creationId xmlns:a16="http://schemas.microsoft.com/office/drawing/2014/main" xmlns="" id="{793857F6-471B-2783-FF32-B76F638E8D20}"/>
              </a:ext>
            </a:extLst>
          </p:cNvPr>
          <p:cNvPicPr>
            <a:picLocks noChangeAspect="1"/>
          </p:cNvPicPr>
          <p:nvPr/>
        </p:nvPicPr>
        <p:blipFill>
          <a:blip r:embed="rId4"/>
          <a:stretch>
            <a:fillRect/>
          </a:stretch>
        </p:blipFill>
        <p:spPr>
          <a:xfrm>
            <a:off x="924279" y="2431193"/>
            <a:ext cx="3177740" cy="2017076"/>
          </a:xfrm>
          <a:prstGeom prst="rect">
            <a:avLst/>
          </a:prstGeom>
        </p:spPr>
      </p:pic>
    </p:spTree>
    <p:extLst>
      <p:ext uri="{BB962C8B-B14F-4D97-AF65-F5344CB8AC3E}">
        <p14:creationId xmlns:p14="http://schemas.microsoft.com/office/powerpoint/2010/main" val="1442684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591487"/>
            <a:ext cx="10395450" cy="254428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معايير فرضية يمكن اختبارها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يجب أن تشير إلى علاقة بين مفهومين أو أكثر.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يجب أن تكون أقل تجريداً وأكثر تحديداً من النظرية.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يجب أن تكون قابلة للتحويل إلى مصطلحات قابلة للاختبار ومبنية على الحقائق.</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97457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5821381" cy="523220"/>
          </a:xfrm>
          <a:prstGeom prst="rect">
            <a:avLst/>
          </a:prstGeom>
          <a:noFill/>
        </p:spPr>
        <p:txBody>
          <a:bodyPr wrap="square" rtlCol="0">
            <a:spAutoFit/>
          </a:bodyPr>
          <a:lstStyle/>
          <a:p>
            <a:pPr algn="r" rtl="1"/>
            <a:r>
              <a:rPr lang="en-US" sz="2800" b="1" dirty="0">
                <a:latin typeface="Alexandria" charset="0"/>
                <a:cs typeface="Alexandria" charset="0"/>
              </a:rPr>
              <a:t>تحديد وتعريف المتغيرات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25915" y="2591487"/>
            <a:ext cx="10395450" cy="254428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من النظرية إلى العملية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تحديد المفاهيم من الإطار النظري.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ترجمة هذه المفاهيم إلى متغيرات عملية.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"المتغير هو مفهوم تم تشغيله" (كوربيتا، 2003، 68).</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867399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77241" y="2146769"/>
            <a:ext cx="10395450" cy="35763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lang="en-US" sz="2800" b="1" dirty="0"/>
              <a:t>بناء فرضيتك</a:t>
            </a:r>
            <a:endParaRPr lang="en-US" sz="2800" dirty="0"/>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ابدأ بسؤال بحث وقائمة من المتغيرات المحتملة.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تحديد العلاقات المحتملة بين المتغيرات.</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ضع في اعتبارك القيود العملية والموارد المتاحة.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32977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999343" cy="523220"/>
          </a:xfrm>
          <a:prstGeom prst="rect">
            <a:avLst/>
          </a:prstGeom>
          <a:noFill/>
        </p:spPr>
        <p:txBody>
          <a:bodyPr wrap="square" rtlCol="0">
            <a:spAutoFit/>
          </a:bodyPr>
          <a:lstStyle/>
          <a:p>
            <a:pPr algn="r" rtl="1"/>
            <a:r>
              <a:rPr lang="en-US" sz="2800" b="1" dirty="0">
                <a:latin typeface="Alexandria" charset="0"/>
                <a:cs typeface="Alexandria" charset="0"/>
              </a:rPr>
              <a:t>أنواع المتغيرات واختبار الفرضيات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1047062" y="2191738"/>
            <a:ext cx="10330469" cy="331988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المتغيرات الاسمية: مصنفة حسب الفئات (مثل، الجنس، اللون).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المتغيرات الرتيبة: يمكن تحديد ترتيب نقاط البيانات (مثل، مستوى التعليم، الخلفية الاجتماعية).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المتغيرات الفاصلة: يمكن تحديد ترتيب المسافات بين نقاط البيانات (مثل، درجات النسبة المئوية).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0B66C476-A811-1A61-2742-F4A1FE99769D}"/>
              </a:ext>
            </a:extLst>
          </p:cNvPr>
          <p:cNvPicPr>
            <a:picLocks noChangeAspect="1"/>
          </p:cNvPicPr>
          <p:nvPr/>
        </p:nvPicPr>
        <p:blipFill rotWithShape="1">
          <a:blip r:embed="rId3"/>
          <a:srcRect t="-5018" b="6571"/>
          <a:stretch/>
        </p:blipFill>
        <p:spPr>
          <a:xfrm>
            <a:off x="239842" y="149901"/>
            <a:ext cx="11712315" cy="6175948"/>
          </a:xfrm>
          <a:prstGeom prst="rect">
            <a:avLst/>
          </a:prstGeom>
        </p:spPr>
      </p:pic>
    </p:spTree>
    <p:extLst>
      <p:ext uri="{BB962C8B-B14F-4D97-AF65-F5344CB8AC3E}">
        <p14:creationId xmlns:p14="http://schemas.microsoft.com/office/powerpoint/2010/main" val="38552988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E27307-D407-CB58-8995-34A225582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43000"/>
            <a:ext cx="12192000" cy="4572000"/>
          </a:xfrm>
          <a:prstGeom prst="rect">
            <a:avLst/>
          </a:prstGeom>
        </p:spPr>
      </p:pic>
    </p:spTree>
    <p:extLst>
      <p:ext uri="{BB962C8B-B14F-4D97-AF65-F5344CB8AC3E}">
        <p14:creationId xmlns:p14="http://schemas.microsoft.com/office/powerpoint/2010/main" val="21403515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11900" y="2416191"/>
            <a:ext cx="10395450" cy="254428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الآثار المترتبة على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اختيار المتغيرات يؤثر على جمع البيانات وتحليلها.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تجنب اختيار المتغيرات التي لا تتناسب مع جمع البيانات العملي.</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6707019" cy="523220"/>
          </a:xfrm>
          <a:prstGeom prst="rect">
            <a:avLst/>
          </a:prstGeom>
          <a:noFill/>
        </p:spPr>
        <p:txBody>
          <a:bodyPr wrap="square" rtlCol="0">
            <a:spAutoFit/>
          </a:bodyPr>
          <a:lstStyle/>
          <a:p>
            <a:pPr algn="r" rtl="1"/>
            <a:r>
              <a:rPr lang="en-US" sz="2800" b="1" dirty="0">
                <a:latin typeface="Alexandria" charset="0"/>
                <a:cs typeface="Alexandria" charset="0"/>
              </a:rPr>
              <a:t>لماذا كتابة مقترحات البحث الأكاديمي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01396"/>
            <a:ext cx="10487692" cy="4092402"/>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ضروري للرسائل الجامعية والمشاريع الأكاديمية.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قد يكون جزءًا من دورة تعليمية أو وحدة رسالة.</a:t>
            </a:r>
          </a:p>
          <a:p>
            <a:pPr marR="0" lvl="0" algn="r" defTabSz="914400" rtl="1" eaLnBrk="1" fontAlgn="auto" latinLnBrk="0" hangingPunct="1">
              <a:lnSpc>
                <a:spcPct val="90000"/>
              </a:lnSpc>
              <a:spcBef>
                <a:spcPts val="1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العناصر العامة لمقترح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ما الذي يجب قوله؟</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لماذا يجب أن يقال؟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كيف نقول ذلك بشكل أفضل؟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110681"/>
            <a:ext cx="6346551" cy="523220"/>
          </a:xfrm>
          <a:prstGeom prst="rect">
            <a:avLst/>
          </a:prstGeom>
          <a:noFill/>
        </p:spPr>
        <p:txBody>
          <a:bodyPr wrap="square" rtlCol="0">
            <a:spAutoFit/>
          </a:bodyPr>
          <a:lstStyle/>
          <a:p>
            <a:pPr algn="r" rtl="1"/>
            <a:r>
              <a:rPr lang="en-US" sz="2800" b="1" dirty="0">
                <a:latin typeface="Alexandria" charset="0"/>
                <a:cs typeface="Alexandria" charset="0"/>
              </a:rPr>
              <a:t>هيكل مقترح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25914" y="1985149"/>
            <a:ext cx="10423778" cy="3835922"/>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وثيقة رسمية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يتبع مقترح البحث تنسيقًا أو صيغة محددة.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تضمن هذه الصيغة تغطية جميع المجالات الضرورية.</a:t>
            </a:r>
          </a:p>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التناسق عبر المتطلبات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على الرغم من أن الهيئات الممولة أو المؤسسات الأكاديمية المختلفة قد يكون لديها متطلبات مختلفة قليلاً، إلا أن هناك قائمة مقبولة عامة للمحتويات.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قم بإيلاء اهتمام وثيق للتعليمات المحددة من جمهورك المستهدف (مثل الهيئات الممولة، المشرفين الأكاديميين، المدراء المباشرين).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900865" y="2330647"/>
            <a:ext cx="10395450" cy="254428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عدد الكلمات والحدود القصوى للحروف</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غالبًا ما تحتوي مقترحات الأبحاث على حدود صارمة لعدد الكلمات أو الحروف لكل قسم.</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تأكد من أنه يمكنك التعبير عن أفكارك بفعالية ضمن هذه الحدود.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0184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7455824" cy="523220"/>
          </a:xfrm>
          <a:prstGeom prst="rect">
            <a:avLst/>
          </a:prstGeom>
          <a:noFill/>
        </p:spPr>
        <p:txBody>
          <a:bodyPr wrap="square" rtlCol="0">
            <a:spAutoFit/>
          </a:bodyPr>
          <a:lstStyle/>
          <a:p>
            <a:pPr algn="r" rtl="1"/>
            <a:r>
              <a:rPr lang="en-US" sz="2800" b="1" dirty="0">
                <a:latin typeface="Alexandria" charset="0"/>
                <a:cs typeface="Alexandria" charset="0"/>
              </a:rPr>
              <a:t>المكونات الأساسية لمقترح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95935" y="2164858"/>
            <a:ext cx="10395450"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العنوان والمقدمة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محدد بدقة وموجز.</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يضع الأساس لبحثك المقترح.</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الأهداف والغايات أو الفرضية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حدد بوضوح الأهداف والغايات البحثية.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بدلاً من ذلك، قدم فرضية لاختبارها.</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xmlns="" id="{543F3616-BE21-2BB0-6A4E-B0F54C2F6F68}"/>
              </a:ext>
            </a:extLst>
          </p:cNvPr>
          <p:cNvPicPr>
            <a:picLocks noChangeAspect="1"/>
          </p:cNvPicPr>
          <p:nvPr/>
        </p:nvPicPr>
        <p:blipFill>
          <a:blip r:embed="rId4"/>
          <a:stretch>
            <a:fillRect/>
          </a:stretch>
        </p:blipFill>
        <p:spPr>
          <a:xfrm>
            <a:off x="1000615" y="2340326"/>
            <a:ext cx="4260747" cy="2555962"/>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407661"/>
            <a:ext cx="10395450"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مراجعة الأدبيات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مراجعة الأدبيات الموجودة ذات الصلة ببحثك.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يحدد السياق وأهمية دراستك.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تصميم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وصف مفصل للمنهجية.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يشرح كيف سيتم إجراء البحث.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032911"/>
            <a:ext cx="10395450" cy="387080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العينة المستهدفة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وصف لخصائص العينة السكانية.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مبررات اختيار العينة.</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إجراءات معالجة البيانات وتحليلها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قائمة بالإجراءات الخاصة بجمع البيانات وتحليلها.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يضمن الشفافية وقابلية التكرار.</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المخرجات البحثية المتوقعة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تعريف النتائج المتوقعة والمساهمات في المجال.</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906378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52831"/>
            <a:ext cx="10395450" cy="387080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القيود المتوقعة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بيان القيود والتحديات المحتملة.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استراتيجيات لمعالجة هذه القيود.</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الاعتبارات الأخلاقية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مناقشة القضايا الأخلاقية وكيفية التعامل معها.</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جدول المشروع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جدول زمني مفصل لمراحل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يساعد في تخطيط وإدارة عملية البحث.</a:t>
            </a:r>
            <a:endParaRPr kumimoji="0" lang="en-US" sz="2600" b="1"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159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عنوان ومقدمة محددة بوضوح</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17280" y="2490230"/>
            <a:ext cx="10640333"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أهمية عنوان واضح</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الانطباع الأول: العنوان هو أول عنصر يتم مراجعته.</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الدقة والوضوح: يجب أن يعكس جوهر البحث المقترح.</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الإيجاز: يجب أن يكون مختصراً ولكن واصفاً.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عنوان العمل: يمكن أن يتطور مع تقدم البحث، لكن الوضوح ضروري من البداية.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17280" y="1672728"/>
            <a:ext cx="10395450" cy="471924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صياغة المقدمة</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السبب الموجز</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اشرح أصل فكرة البحث. قدم دليلًا أوليًا من الأدبيات يشير إلى الحاجة للتحقيق.</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تحديد السياق</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قدم خلفية قصيرة تشرح سياق البحث. أبرِز الإسهام المحتمل في مجموعة المعرفة الحالية.</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الإسهام في المعرفة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أكد كيف سيضيف البحث إلى المعرفة الحالية. اعترف بأن معظم المساهمات هي تدريجية ولكنها قيمة.</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988200"/>
            <a:ext cx="7755627" cy="523220"/>
          </a:xfrm>
          <a:prstGeom prst="rect">
            <a:avLst/>
          </a:prstGeom>
          <a:noFill/>
        </p:spPr>
        <p:txBody>
          <a:bodyPr wrap="square" rtlCol="0">
            <a:spAutoFit/>
          </a:bodyPr>
          <a:lstStyle/>
          <a:p>
            <a:pPr algn="r" rtl="1"/>
            <a:r>
              <a:rPr lang="en-US" sz="2800" b="1" dirty="0">
                <a:latin typeface="Alexandria" charset="0"/>
                <a:cs typeface="Alexandria" charset="0"/>
              </a:rPr>
              <a:t>بيان الأهداف والغايات، أو فرضية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98275" y="2159864"/>
            <a:ext cx="10395450" cy="3382464"/>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حدد بوضوح ما تنوي تحقيقه من خلال بحثك.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انعكس فهمك للمشكلة أو السؤال.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حدد بوضوح الفرضية أو الفرضيات التي تنوي اختبارها.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تأكد من أن أهدافك وغاياتك أو فرضياتك واقعية وقابلة للتحقيق.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428285"/>
            <a:ext cx="9896007" cy="3382464"/>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تعرف على التفكير الحالي في مجال موضوعك.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فهم الأساليب والعمليات البحثية المستخدمة من قبل الآخرين.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لا يتوقع أحد أن تعرف كل شيء تم نشره حول موضوعك.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تقديم نظرة عامة واسعة عن مجال الموضوع.</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تحديد النظريات الرئيسية والباحثين البارزين في المجال.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تسليط الضوء على ما هو معروف بالفعل.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تحديد الفجوات أو المجالات المهملة في البحث التجريبي.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2557"/>
            <a:ext cx="7275942" cy="523220"/>
          </a:xfrm>
          <a:prstGeom prst="rect">
            <a:avLst/>
          </a:prstGeom>
          <a:noFill/>
        </p:spPr>
        <p:txBody>
          <a:bodyPr wrap="square" rtlCol="0">
            <a:spAutoFit/>
          </a:bodyPr>
          <a:lstStyle/>
          <a:p>
            <a:pPr algn="r" rtl="1"/>
            <a:r>
              <a:rPr lang="en-US" sz="2800" b="1" dirty="0">
                <a:latin typeface="Alexandria" charset="0"/>
                <a:cs typeface="Alexandria" charset="0"/>
              </a:rPr>
              <a:t>محتوى وتركيز 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851495"/>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تتوقف محتويات المراجعة على موضوع بحثك.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 توجد أدبيات واسعة، أو قد يكون الموضوع أقل استكشافًا.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من المحتمل أن تكون الأبحاث الجامعية ليست جديدة تمامًا.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تتطلب الأبحاث الدكتورالية عنصرًا من الجدة والمساهمة في المعرفة.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تتركز الدراسات الصغيرة في الإعداد المحلي والتفكير الحالي حول ظاهرة 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710656" cy="523220"/>
          </a:xfrm>
          <a:prstGeom prst="rect">
            <a:avLst/>
          </a:prstGeom>
          <a:noFill/>
        </p:spPr>
        <p:txBody>
          <a:bodyPr wrap="square" rtlCol="0">
            <a:spAutoFit/>
          </a:bodyPr>
          <a:lstStyle/>
          <a:p>
            <a:pPr algn="r" rtl="1"/>
            <a:r>
              <a:rPr lang="en-US" sz="2800" b="1" dirty="0">
                <a:latin typeface="Alexandria" charset="0"/>
                <a:cs typeface="Alexandria" charset="0"/>
              </a:rPr>
              <a:t>الموضوعات الرئيسية وهيكل مراجعة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236863"/>
            <a:ext cx="10395450" cy="289412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قدم لمحة عامة عن التفكير الحالي.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صف كيف تطورت النظريات.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سلط الضوء على الدراسات المنشورة الهامة.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تحديد القضايا غير المحلولة والفجوات في الأدبيات.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اتباع قواعد مراجعة الأدبيات التفصيلية.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تأكد من أن مراجعتك واضحة ومختصرة وتظهر فهمك للمجال.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xmlns="" id="{F882EAFF-79B3-D57A-419C-78E19519A557}"/>
              </a:ext>
            </a:extLst>
          </p:cNvPr>
          <p:cNvPicPr>
            <a:picLocks noChangeAspect="1"/>
          </p:cNvPicPr>
          <p:nvPr/>
        </p:nvPicPr>
        <p:blipFill>
          <a:blip r:embed="rId4"/>
          <a:stretch>
            <a:fillRect/>
          </a:stretch>
        </p:blipFill>
        <p:spPr>
          <a:xfrm>
            <a:off x="788260" y="2275471"/>
            <a:ext cx="3117009" cy="2074227"/>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نظرة عامة على تصميم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766718"/>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قدم العمليات والإجراءات الرئيسية لبحثك.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تنطبق على كل من التصاميم الكمية والنوعية.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ابدأ بتصميم عام ولكن ابقَ مستجيبًا لاكتشافات الميدان.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اشرح وبرر اختياراتك باستخدام الأدبيات المناسبة لطرق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ارجع إلى مصادرهم لإظهار الفهم والخلفية القرائية.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642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260951" cy="523220"/>
          </a:xfrm>
          <a:prstGeom prst="rect">
            <a:avLst/>
          </a:prstGeom>
          <a:noFill/>
        </p:spPr>
        <p:txBody>
          <a:bodyPr wrap="square" rtlCol="0">
            <a:spAutoFit/>
          </a:bodyPr>
          <a:lstStyle/>
          <a:p>
            <a:pPr algn="r" rtl="1"/>
            <a:r>
              <a:rPr lang="en-US" sz="2800" b="1" dirty="0">
                <a:latin typeface="Alexandria" charset="0"/>
                <a:cs typeface="Alexandria" charset="0"/>
              </a:rPr>
              <a:t>نهج منظم لتصميم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7" y="2220214"/>
            <a:ext cx="10673713"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تسلسل تصميم البحث</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المنهجية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نهج عام يوجه البحث (مثل، نوعي، كمي، طرق مختلطة).</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الطرق</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استراتيجيات أو تقنيات محددة تُستخدم لجمع البيانات (مثل، الاستقصاءات، المقابلات، التجارب).</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تقنيات جمع البيانات</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أدوات وإجراءات جمع البيانات (مثل الاستبيانات، بروتوكولات الملاحظة).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4110"/>
            <a:ext cx="2305141" cy="1076343"/>
          </a:xfrm>
          <a:prstGeom prst="rect">
            <a:avLst/>
          </a:prstGeom>
        </p:spPr>
      </p:pic>
    </p:spTree>
    <p:extLst>
      <p:ext uri="{BB962C8B-B14F-4D97-AF65-F5344CB8AC3E}">
        <p14:creationId xmlns:p14="http://schemas.microsoft.com/office/powerpoint/2010/main" val="147647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المراجع والتبرير</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236863"/>
            <a:ext cx="10395450"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استشهد بمصادرك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ليس شاملاً مثل مراجعة الأدبيات ولكن ضروري.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أظهر أنك قرأت وفهمت الأدبيات ذات الصلة بالمنهجية.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برر تصميم بحثك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يجب دعم كل خيار بأبحاث منشورة.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تأكد من أن خطتك قوية وذات مصداقية.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المنهجية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236863"/>
            <a:ext cx="10395450" cy="289412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ابدأ بذكر موقفك المنهجي؛ الأسئلة التي يجب أن تجيب عليها هي:</a:t>
            </a:r>
          </a:p>
          <a:p>
            <a:pPr marR="0" lvl="0" algn="r" defTabSz="914400" rtl="1"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هل هذه الدراسة نوعية، كمية أم منهجية مختلطة؟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لماذا اتخذت هذا القرار؟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لماذا يعد هذا القرار الأكثر ملاءمة؟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ما هي طرق البحث الخاصة بك؟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898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7" y="2319845"/>
            <a:ext cx="10531305" cy="276588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بمجرد أن تناقش خياراتك المنهجية، يمكنك أن تنتقل إلى بيان أي طرق بحثية ستطبقها في هذه الدراسة. الأسئلة التي يجب أن تجيب عليها هي:</a:t>
            </a:r>
          </a:p>
          <a:p>
            <a:pPr marR="0" lvl="0" algn="r" defTabSz="914400" rtl="1"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ما هي طرق البحث التي ستستخدمها في الدراسة؟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لماذا اتخذت هذا القرار؟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كيف تنوي هيكلة الطريقة (الطرق) لتحقيقك؟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324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954107"/>
          </a:xfrm>
          <a:prstGeom prst="rect">
            <a:avLst/>
          </a:prstGeom>
          <a:noFill/>
        </p:spPr>
        <p:txBody>
          <a:bodyPr wrap="square" rtlCol="0">
            <a:spAutoFit/>
          </a:bodyPr>
          <a:lstStyle/>
          <a:p>
            <a:pPr algn="r" rtl="1"/>
            <a:r>
              <a:rPr lang="en-US" sz="2800" b="1" dirty="0">
                <a:latin typeface="Alexandria" charset="0"/>
                <a:cs typeface="Alexandria" charset="0"/>
              </a:rPr>
              <a:t>تقنيات جمع البيانات</a:t>
            </a:r>
          </a:p>
          <a:p>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89006"/>
            <a:ext cx="10395450" cy="263764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 يعني تعريف طريقتك أنك ستستخدم تقنية معينة لجمع البيانات، ولكن، سواء كان هذا هو الحال أم لا، من الضروري أن توضح كيف تنوي جمع البيانات التي تحتاجها لتحقيقك. الأسئلة التي يجب أن تجيب عليها هنا هي: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ما هي تقنيات جمع البيانات التي ستستخدمها؟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لماذا قررت استخدام هذه التقنيات؟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05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7686" y="975974"/>
            <a:ext cx="5821381" cy="523220"/>
          </a:xfrm>
          <a:prstGeom prst="rect">
            <a:avLst/>
          </a:prstGeom>
          <a:noFill/>
        </p:spPr>
        <p:txBody>
          <a:bodyPr wrap="square" rtlCol="0">
            <a:spAutoFit/>
          </a:bodyPr>
          <a:lstStyle/>
          <a:p>
            <a:pPr algn="r" rtl="1"/>
            <a:r>
              <a:rPr lang="en-US" sz="2800" b="1" dirty="0">
                <a:latin typeface="Alexandria" charset="0"/>
                <a:cs typeface="Alexandria" charset="0"/>
              </a:rPr>
              <a:t>أدوات البحث</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09638"/>
            <a:ext cx="10395450" cy="387080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أدوات البحث هي أدوات تستخدم لجمع البيانات.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إنها تضمن التطبيق الفعال للتقنيات التي تختارها.</a:t>
            </a:r>
          </a:p>
          <a:p>
            <a:pPr marR="0" lvl="0" algn="r" defTabSz="914400" rtl="1"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أنواع أدوات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استبيانات: ورقية وقلم أو عبر الإنترنت.</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اشرح كيف سيتم توزيعها وجمعها.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المقابلات: جدول مقابلات رسمي أو مقابلات مفتوحة.</a:t>
            </a:r>
          </a:p>
          <a:p>
            <a:pPr marR="0" lvl="0" algn="r" defTabSz="914400" rtl="1" eaLnBrk="1" fontAlgn="auto" latinLnBrk="0" hangingPunct="1">
              <a:lnSpc>
                <a:spcPct val="90000"/>
              </a:lnSpc>
              <a:spcBef>
                <a:spcPts val="1000"/>
              </a:spcBef>
              <a:spcAft>
                <a:spcPts val="0"/>
              </a:spcAft>
              <a:buClrTx/>
              <a:buSzTx/>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في المقابلات المفتوحة، يصبح الباحث هو الأداة الأساسية.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626870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تبرير خياراتك</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275471"/>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تأكد من أن خيارات الأدوات الخاصة بك مرتبطة مباشرة بسؤال البحث الخاص بك.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اشرح بوضوح لماذا هذه الأدوات مناسبة.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أظهر فهمًا لخياراتك وآثارها.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ادعم خياراتك بأدبيات بحثية ذات صلة.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أظهر فهمًا شاملاً للأدوات وتطبيقها.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090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230971" cy="523220"/>
          </a:xfrm>
          <a:prstGeom prst="rect">
            <a:avLst/>
          </a:prstGeom>
          <a:noFill/>
        </p:spPr>
        <p:txBody>
          <a:bodyPr wrap="square" rtlCol="0">
            <a:spAutoFit/>
          </a:bodyPr>
          <a:lstStyle/>
          <a:p>
            <a:pPr algn="r" rtl="1"/>
            <a:r>
              <a:rPr lang="en-US" sz="2800" b="1" dirty="0">
                <a:latin typeface="Alexandria" charset="0"/>
                <a:cs typeface="Alexandria" charset="0"/>
              </a:rPr>
              <a:t>إجراءات معالجة البيانات وتحليلها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56288" y="2521673"/>
            <a:ext cx="10395450" cy="289412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اشرح كيف سيتم إجراء معالجة البيانات وتحليلها.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قوم بربط الإجراءات مباشرة بنوع البيانات المجمعة.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حدد الاختبارات الإحصائية التي سيتم إجراؤها (اختبار t، تحليل الانحدار، إلخ).</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أبرز المتغيرات الرئيسية وكيف سيتم اختبارها.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اعترف بتعقيد تحليل البيانات الوصفية.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اذكر طرق تحليل نوعية محددة (مثل، التحليل الموضوعي، الترميز).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907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الأدوات والبرامج للتحليل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757667"/>
            <a:ext cx="10395450" cy="1917448"/>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ناقش أي برامج تم التخطيط لاستخدامها (مثل SPSS للتحليل الكمي، وNVivo للتحليل النوعي).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اشرح لماذا البرنامج المختار مناسب لتحليلك.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أظهر فهماً واضحاً لتقنيات معالجة البيانات.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برر اختياراتك بمراجع للأدبيات ذات الصلة.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xmlns="" id="{0E95FF5E-14C9-F683-E482-1801C22F67D5}"/>
              </a:ext>
            </a:extLst>
          </p:cNvPr>
          <p:cNvPicPr>
            <a:picLocks noChangeAspect="1"/>
          </p:cNvPicPr>
          <p:nvPr/>
        </p:nvPicPr>
        <p:blipFill>
          <a:blip r:embed="rId4"/>
          <a:stretch>
            <a:fillRect/>
          </a:stretch>
        </p:blipFill>
        <p:spPr>
          <a:xfrm>
            <a:off x="5392600" y="1706682"/>
            <a:ext cx="4286250" cy="1066800"/>
          </a:xfrm>
          <a:prstGeom prst="rect">
            <a:avLst/>
          </a:prstGeom>
        </p:spPr>
      </p:pic>
    </p:spTree>
    <p:extLst>
      <p:ext uri="{BB962C8B-B14F-4D97-AF65-F5344CB8AC3E}">
        <p14:creationId xmlns:p14="http://schemas.microsoft.com/office/powerpoint/2010/main" val="34960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النواتج البحثية المتوقعة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207370"/>
            <a:ext cx="10668000" cy="3382464"/>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غالباً ما يتجاهلها الطلاب الذين يرون البحث مجرد تمرين أكاديمي.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البحث الجيد يساهم، بغض النظر عن مدى صغره.</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حدد بوضوح المساهمة المحتملة في اقتراحك.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سلط الضوء على ما تأمل في تحقيقه بشكل واقعي.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تأكد من الصدق في بيان النتائج المتوقعة.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يجب أن تكون المخرجات مرتبطة بشكل مباشر بأهداف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وضح المخرجات المقصودة بالإشارة إلى الغرض الأصلي من البحث.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639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القيود المتوقعة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041890"/>
            <a:ext cx="10668000" cy="3125984"/>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تقتصر جميع الأبحاث إلى حد ما على القيود، وتقع هذه القيود في فئتين رئيسيتين: قيود الدراسة بناءً على التصميم، والمشكلات المحتملة المتعلقة باللوجستيات.</a:t>
            </a:r>
          </a:p>
          <a:p>
            <a:pPr marR="0" lvl="0" algn="r" defTabSz="914400" rtl="1"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من المهم بيان أي قيود محتملة في الاقتراح؛</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من المحتمل جدًا أن تحدث أشياء أخرى أثناء التحقيق الخاص بك، ولكن في هذه المرحلة لا يزال من الممكن تسليط الضوء على القيود التي تعرف أنها ستؤثر بشكل ما على المخرجات العامة للتحقيق.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555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911777"/>
            <a:ext cx="10812720" cy="448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قيود بناءً على التصميم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622991" y="2162087"/>
            <a:ext cx="10634621" cy="387080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قيود شائعة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 يكون حجم العينة أصغر من المثالي.</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 تكون طريقة البحث ليست مثالية ولكنها الأفضل في ظل الظروف.</a:t>
            </a: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الأثر على البيانات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اشرح لماذا توجد قيود.</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ناقش الأثر المحتمل على جمع البيانات وتحليلها.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أظهر الوعي بهذه القيود.</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خطط للتعامل مع هذه القيود والتكيف معها خلال عملية البحث.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7768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2781"/>
            <a:ext cx="5821381" cy="523220"/>
          </a:xfrm>
          <a:prstGeom prst="rect">
            <a:avLst/>
          </a:prstGeom>
          <a:noFill/>
        </p:spPr>
        <p:txBody>
          <a:bodyPr wrap="square" rtlCol="0">
            <a:spAutoFit/>
          </a:bodyPr>
          <a:lstStyle/>
          <a:p>
            <a:pPr algn="r" rtl="1"/>
            <a:r>
              <a:rPr lang="en-US" sz="2800" b="1" dirty="0">
                <a:latin typeface="Alexandria" charset="0"/>
                <a:cs typeface="Alexandria" charset="0"/>
              </a:rPr>
              <a:t>مشاكل تتعلق باللوجستيات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95935" y="2052406"/>
            <a:ext cx="10395450" cy="3125984"/>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تتعلق المشاكل المتعلقة بتصميم البحث باللوجستيات الفعلية للبحث.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 لا يكون من الممكن توقع كل مشكلة في هذه المرحلة ولكن يجب عليك تسليط الضوء على المشاكل الواضحة واقتراح طرق ممكنة لتقليل التأثير الذي ستحدثه.</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عادة ما تتعلق المشاكل بالصعوبات في التواصل مع المشاركين في البحث، والحصول على الوصول إلى البيانات وكمية البيانات التي تم جمعها.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8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الاعتبارات الأخلاقية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237736"/>
            <a:ext cx="10395450" cy="289412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أساسي لجميع الأبحاث التي تشمل المشاركين من البشر.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يضمن حماية حقوق ورفاهية المشاركين.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تمتلك الجامعات والمنظمات سياسات أخلاقية محددة.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افهم والتزم بهذه اللوائح.</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أظهر الوعي بالمعايير الأخلاقية ذات الصلة.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أظهر أن دراستك مصممة لتتوافق مع هذه المعايير.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1927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جدول المشروع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101396"/>
            <a:ext cx="10395450" cy="3382464"/>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إنشاء جدول زمني فعال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قدم جدول عمل واضح ومُنظم.</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قم بتضمين جميع العناصر والمراحل الرئيسية للبحث.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الواقعية والعملية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جدول الأنشطة بشكل واقعي لتجنب المبالغة في تقدير القدرات.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تأكد من تسليط الضوء على جميع النقاط الحرجة.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10173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757667"/>
            <a:ext cx="10395450" cy="2405787"/>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المزايا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يساعد في إدارة الوقت بفعالية.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يوفر خريطة طريق واضحة لعملية البحث.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يضمن إتمام جميع المهام ضمن الجدول الزمني المقترح.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xmlns="" id="{8A08964E-EB14-8468-C7DB-58D15AEB533F}"/>
              </a:ext>
            </a:extLst>
          </p:cNvPr>
          <p:cNvPicPr>
            <a:picLocks noChangeAspect="1"/>
          </p:cNvPicPr>
          <p:nvPr/>
        </p:nvPicPr>
        <p:blipFill>
          <a:blip r:embed="rId4"/>
          <a:stretch>
            <a:fillRect/>
          </a:stretch>
        </p:blipFill>
        <p:spPr>
          <a:xfrm>
            <a:off x="1034550" y="2453918"/>
            <a:ext cx="3514514" cy="2622368"/>
          </a:xfrm>
          <a:prstGeom prst="rect">
            <a:avLst/>
          </a:prstGeom>
        </p:spPr>
      </p:pic>
    </p:spTree>
    <p:extLst>
      <p:ext uri="{BB962C8B-B14F-4D97-AF65-F5344CB8AC3E}">
        <p14:creationId xmlns:p14="http://schemas.microsoft.com/office/powerpoint/2010/main" val="3683150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err="1">
                <a:solidFill>
                  <a:schemeClr val="bg1"/>
                </a:solidFill>
                <a:latin typeface="Alexandria" charset="0"/>
                <a:cs typeface="Alexandria" charset="0"/>
              </a:rPr>
              <a:t>شكراً</a:t>
            </a:r>
            <a:r>
              <a:rPr lang="en-US" sz="4800" b="1" dirty="0">
                <a:solidFill>
                  <a:schemeClr val="bg1"/>
                </a:solidFill>
                <a:latin typeface="Alexandria" charset="0"/>
                <a:cs typeface="Alexandria" charset="0"/>
              </a:rPr>
              <a:t> </a:t>
            </a:r>
            <a:r>
              <a:rPr lang="en-US" sz="4800" b="1" dirty="0" err="1">
                <a:solidFill>
                  <a:schemeClr val="bg1"/>
                </a:solidFill>
                <a:latin typeface="Alexandria" charset="0"/>
                <a:cs typeface="Alexandria" charset="0"/>
              </a:rPr>
              <a:t>لك</a:t>
            </a:r>
            <a:r>
              <a:rPr lang="ar-EG" sz="4800" b="1" dirty="0">
                <a:solidFill>
                  <a:schemeClr val="bg1"/>
                </a:solidFill>
                <a:latin typeface="Alexandria" charset="0"/>
                <a:cs typeface="Alexandria" charset="0"/>
              </a:rPr>
              <a:t>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aca13214-df29-4e3c-a050-857c0bf7bd8e"/>
    <ds:schemaRef ds:uri="http://schemas.microsoft.com/office/2006/documentManagement/types"/>
    <ds:schemaRef ds:uri="688354b5-287c-4cda-825e-1d7935aea40e"/>
    <ds:schemaRef ds:uri="http://schemas.microsoft.com/office/2006/metadata/properties"/>
    <ds:schemaRef ds:uri="http://www.w3.org/XML/1998/namespace"/>
    <ds:schemaRef ds:uri="http://schemas.openxmlformats.org/package/2006/metadata/core-properties"/>
    <ds:schemaRef ds:uri="http://schemas.microsoft.com/office/infopath/2007/PartnerControls"/>
    <ds:schemaRef ds:uri="http://purl.org/dc/elements/1.1/"/>
    <ds:schemaRef ds:uri="http://purl.org/dc/dcmitype/"/>
    <ds:schemaRef ds:uri="http://purl.org/dc/te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1066</TotalTime>
  <Words>2388</Words>
  <Application>Microsoft Office PowerPoint</Application>
  <PresentationFormat>Widescreen</PresentationFormat>
  <Paragraphs>500</Paragraphs>
  <Slides>56</Slides>
  <Notes>56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56</vt:i4>
      </vt:variant>
    </vt:vector>
  </HeadingPairs>
  <TitlesOfParts>
    <vt:vector size="62"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207</cp:revision>
  <dcterms:created xsi:type="dcterms:W3CDTF">2023-04-29T09:08:00Z</dcterms:created>
  <dcterms:modified xsi:type="dcterms:W3CDTF">2026-02-20T13:07:33Z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