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621" r:id="rId2"/>
    <p:sldId id="622" r:id="rId3"/>
    <p:sldId id="584" r:id="rId4"/>
    <p:sldId id="264" r:id="rId5"/>
    <p:sldId id="629" r:id="rId6"/>
    <p:sldId id="263" r:id="rId7"/>
    <p:sldId id="599" r:id="rId8"/>
    <p:sldId id="600" r:id="rId9"/>
    <p:sldId id="601" r:id="rId10"/>
    <p:sldId id="603" r:id="rId11"/>
    <p:sldId id="602" r:id="rId12"/>
    <p:sldId id="604" r:id="rId13"/>
    <p:sldId id="630" r:id="rId14"/>
    <p:sldId id="637" r:id="rId15"/>
    <p:sldId id="638" r:id="rId16"/>
    <p:sldId id="631" r:id="rId17"/>
    <p:sldId id="598" r:id="rId18"/>
    <p:sldId id="606" r:id="rId19"/>
    <p:sldId id="607" r:id="rId20"/>
    <p:sldId id="608" r:id="rId21"/>
    <p:sldId id="609" r:id="rId22"/>
    <p:sldId id="610" r:id="rId23"/>
    <p:sldId id="611" r:id="rId24"/>
    <p:sldId id="612" r:id="rId25"/>
    <p:sldId id="633" r:id="rId26"/>
    <p:sldId id="634" r:id="rId27"/>
    <p:sldId id="636" r:id="rId28"/>
    <p:sldId id="640" r:id="rId29"/>
    <p:sldId id="613" r:id="rId30"/>
    <p:sldId id="615" r:id="rId31"/>
    <p:sldId id="616" r:id="rId32"/>
    <p:sldId id="617" r:id="rId33"/>
    <p:sldId id="618" r:id="rId34"/>
    <p:sldId id="619" r:id="rId35"/>
    <p:sldId id="635" r:id="rId36"/>
    <p:sldId id="620" r:id="rId37"/>
    <p:sldId id="639" r:id="rId38"/>
    <p:sldId id="623" r:id="rId39"/>
    <p:sldId id="624" r:id="rId40"/>
    <p:sldId id="625"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CCFF"/>
    <a:srgbClr val="ED7D31"/>
    <a:srgbClr val="AFECFF"/>
    <a:srgbClr val="35A8E0"/>
    <a:srgbClr val="4472C4"/>
    <a:srgbClr val="8A593C"/>
    <a:srgbClr val="D18543"/>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33" d="100"/>
          <a:sy n="33" d="100"/>
        </p:scale>
        <p:origin x="36" y="4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4552346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7405940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hyperlink" Target="https://books-library.net/free-68512381-download" TargetMode="External"/><Relationship Id="rId2" Type="http://schemas.openxmlformats.org/officeDocument/2006/relationships/hyperlink" Target="https://www.hindawi.org/books/80637930/" TargetMode="Externa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image" Target="../media/image15.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4.svg"/><Relationship Id="rId5" Type="http://schemas.openxmlformats.org/officeDocument/2006/relationships/image" Target="../media/image3.png"/><Relationship Id="rId10" Type="http://schemas.microsoft.com/office/2007/relationships/hdphoto" Target="../media/hdphoto1.wdp"/><Relationship Id="rId4" Type="http://schemas.openxmlformats.org/officeDocument/2006/relationships/image" Target="../media/image16.svg"/><Relationship Id="rId9"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676134" y="4747732"/>
            <a:ext cx="2933816" cy="523220"/>
          </a:xfrm>
          <a:prstGeom prst="rect">
            <a:avLst/>
          </a:prstGeom>
          <a:noFill/>
        </p:spPr>
        <p:txBody>
          <a:bodyPr wrap="none" rtlCol="0">
            <a:spAutoFit/>
          </a:bodyPr>
          <a:lstStyle/>
          <a:p>
            <a:pPr algn="r" rtl="1"/>
            <a:r>
              <a:rPr lang="ar-EG" sz="2800" b="1">
                <a:latin typeface="Times New Roman" panose="02020603050405020304" pitchFamily="18" charset="0"/>
                <a:cs typeface="Times New Roman" panose="02020603050405020304" pitchFamily="18" charset="0"/>
              </a:rPr>
              <a:t>عناصر العملية الإقناعية</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MKT124</a:t>
            </a:r>
            <a:endParaRPr lang="ar-EG" sz="2000" b="1">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د. دعاء راضي</a:t>
            </a:r>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a:solidFill>
                  <a:srgbClr val="00B0F0"/>
                </a:solidFill>
                <a:latin typeface="Times New Roman" panose="02020603050405020304" pitchFamily="18" charset="0"/>
                <a:cs typeface="Times New Roman" panose="02020603050405020304" pitchFamily="18" charset="0"/>
              </a:rPr>
              <a:t>إعداد:</a:t>
            </a:r>
            <a:endParaRPr lang="en-US" sz="240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2334945"/>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08298" y="1383235"/>
            <a:ext cx="4688741" cy="4349909"/>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3200" b="1" kern="100" dirty="0">
                <a:effectLst/>
                <a:latin typeface="Calibri" panose="020F0502020204030204" pitchFamily="34" charset="0"/>
                <a:ea typeface="Calibri" panose="020F0502020204030204" pitchFamily="34" charset="0"/>
                <a:cs typeface="Times New Roman" panose="02020603050405020304" pitchFamily="18" charset="0"/>
              </a:rPr>
              <a:t>عناصر الإقناع</a:t>
            </a:r>
          </a:p>
          <a:p>
            <a:pPr marL="1200150" lvl="2" indent="-285750" algn="just" rtl="1">
              <a:lnSpc>
                <a:spcPct val="115000"/>
              </a:lnSpc>
              <a:spcAft>
                <a:spcPts val="800"/>
              </a:spcAft>
              <a:buFont typeface="Wingdings" panose="05000000000000000000" pitchFamily="2" charset="2"/>
              <a:buChar char="ü"/>
            </a:pPr>
            <a:r>
              <a:rPr lang="ar-SA" altLang="en-US" sz="2400" dirty="0">
                <a:cs typeface="Monotype Koufi" pitchFamily="2" charset="-78"/>
              </a:rPr>
              <a:t>المصدر</a:t>
            </a:r>
            <a:endParaRPr lang="ar-EG" altLang="en-US" sz="2400" dirty="0">
              <a:cs typeface="Monotype Koufi" pitchFamily="2" charset="-78"/>
            </a:endParaRPr>
          </a:p>
          <a:p>
            <a:pPr marL="1200150" lvl="2" indent="-285750" algn="just" rtl="1">
              <a:lnSpc>
                <a:spcPct val="115000"/>
              </a:lnSpc>
              <a:spcAft>
                <a:spcPts val="800"/>
              </a:spcAft>
              <a:buFont typeface="Wingdings" panose="05000000000000000000" pitchFamily="2" charset="2"/>
              <a:buChar char="ü"/>
            </a:pPr>
            <a:r>
              <a:rPr lang="ar-SA" altLang="en-US" sz="2400" dirty="0">
                <a:cs typeface="Monotype Koufi" pitchFamily="2" charset="-78"/>
              </a:rPr>
              <a:t>الهدف</a:t>
            </a:r>
            <a:endParaRPr lang="ar-EG" altLang="en-US" sz="2400" dirty="0">
              <a:cs typeface="Monotype Koufi" pitchFamily="2" charset="-78"/>
            </a:endParaRPr>
          </a:p>
          <a:p>
            <a:pPr marL="1200150" lvl="2" indent="-285750" algn="just" rtl="1">
              <a:lnSpc>
                <a:spcPct val="115000"/>
              </a:lnSpc>
              <a:spcAft>
                <a:spcPts val="800"/>
              </a:spcAft>
              <a:buFont typeface="Wingdings" panose="05000000000000000000" pitchFamily="2" charset="2"/>
              <a:buChar char="ü"/>
            </a:pPr>
            <a:r>
              <a:rPr lang="ar-SA" altLang="en-US" sz="2400" dirty="0">
                <a:cs typeface="Monotype Koufi" pitchFamily="2" charset="-78"/>
              </a:rPr>
              <a:t>الرسالة</a:t>
            </a:r>
            <a:endParaRPr lang="en-US" altLang="en-US" sz="2400" dirty="0">
              <a:cs typeface="Monotype Koufi" pitchFamily="2" charset="-78"/>
            </a:endParaRPr>
          </a:p>
          <a:p>
            <a:pPr marL="1200150" lvl="2" indent="-285750" algn="just" rtl="1">
              <a:lnSpc>
                <a:spcPct val="115000"/>
              </a:lnSpc>
              <a:spcAft>
                <a:spcPts val="800"/>
              </a:spcAft>
              <a:buFont typeface="Wingdings" panose="05000000000000000000" pitchFamily="2" charset="2"/>
              <a:buChar char="ü"/>
            </a:pPr>
            <a:r>
              <a:rPr lang="ar-SA" altLang="en-US" sz="2400" dirty="0">
                <a:cs typeface="Monotype Koufi" pitchFamily="2" charset="-78"/>
              </a:rPr>
              <a:t>الوسيلة</a:t>
            </a:r>
            <a:endParaRPr lang="en-US" altLang="en-US" sz="2400" dirty="0">
              <a:cs typeface="Monotype Koufi" pitchFamily="2" charset="-78"/>
            </a:endParaRPr>
          </a:p>
          <a:p>
            <a:pPr marL="1200150" lvl="2" indent="-285750" algn="just" rtl="1">
              <a:lnSpc>
                <a:spcPct val="115000"/>
              </a:lnSpc>
              <a:spcAft>
                <a:spcPts val="800"/>
              </a:spcAft>
              <a:buFont typeface="Wingdings" panose="05000000000000000000" pitchFamily="2" charset="2"/>
              <a:buChar char="ü"/>
            </a:pPr>
            <a:r>
              <a:rPr lang="ar-SA" altLang="en-US" sz="2400" dirty="0">
                <a:cs typeface="Monotype Koufi" pitchFamily="2" charset="-78"/>
              </a:rPr>
              <a:t>المستقبل</a:t>
            </a:r>
            <a:endParaRPr lang="ar-EG" altLang="en-US" sz="2400" dirty="0">
              <a:cs typeface="Monotype Koufi" pitchFamily="2" charset="-78"/>
            </a:endParaRPr>
          </a:p>
          <a:p>
            <a:pPr marL="1200150" lvl="2" indent="-285750" algn="just" rtl="1">
              <a:lnSpc>
                <a:spcPct val="115000"/>
              </a:lnSpc>
              <a:spcAft>
                <a:spcPts val="800"/>
              </a:spcAft>
              <a:buFont typeface="Wingdings" panose="05000000000000000000" pitchFamily="2" charset="2"/>
              <a:buChar char="ü"/>
            </a:pPr>
            <a:r>
              <a:rPr lang="ar-EG" altLang="en-US" sz="2400" dirty="0">
                <a:cs typeface="Monotype Koufi" pitchFamily="2" charset="-78"/>
              </a:rPr>
              <a:t>التغذية العكسية</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a:solidFill>
                  <a:srgbClr val="00B0F0"/>
                </a:solidFill>
                <a:latin typeface="Times New Roman" panose="02020603050405020304" pitchFamily="18" charset="0"/>
                <a:cs typeface="Times New Roman" panose="02020603050405020304" pitchFamily="18" charset="0"/>
              </a:rPr>
              <a:t>عناصر العملية الإقناعية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8107016" y="15905"/>
            <a:ext cx="1115474" cy="646331"/>
          </a:xfrm>
          <a:prstGeom prst="rect">
            <a:avLst/>
          </a:prstGeom>
          <a:noFill/>
        </p:spPr>
        <p:txBody>
          <a:bodyPr wrap="square" rtlCol="0">
            <a:spAutoFit/>
          </a:bodyPr>
          <a:lstStyle/>
          <a:p>
            <a:pPr algn="r" rtl="1"/>
            <a:r>
              <a:rPr lang="ar-EG" sz="3600" b="1" dirty="0">
                <a:solidFill>
                  <a:schemeClr val="bg1"/>
                </a:solidFill>
                <a:latin typeface="Times New Roman" panose="02020603050405020304" pitchFamily="18" charset="0"/>
                <a:cs typeface="Times New Roman" panose="02020603050405020304" pitchFamily="18" charset="0"/>
              </a:rPr>
              <a:t>مقدمة</a:t>
            </a:r>
          </a:p>
        </p:txBody>
      </p:sp>
    </p:spTree>
    <p:extLst>
      <p:ext uri="{BB962C8B-B14F-4D97-AF65-F5344CB8AC3E}">
        <p14:creationId xmlns:p14="http://schemas.microsoft.com/office/powerpoint/2010/main" val="3845888204"/>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211982"/>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عناصر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person holding a magnet and a blow dryer&#10;&#10;Description automatically generated">
            <a:extLst>
              <a:ext uri="{FF2B5EF4-FFF2-40B4-BE49-F238E27FC236}">
                <a16:creationId xmlns:a16="http://schemas.microsoft.com/office/drawing/2014/main" id="{F8A0A74A-0545-85E3-2D36-981E36463C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03047" y="1010446"/>
            <a:ext cx="7585904" cy="3792952"/>
          </a:xfrm>
          <a:prstGeom prst="rect">
            <a:avLst/>
          </a:prstGeom>
        </p:spPr>
      </p:pic>
    </p:spTree>
    <p:extLst>
      <p:ext uri="{BB962C8B-B14F-4D97-AF65-F5344CB8AC3E}">
        <p14:creationId xmlns:p14="http://schemas.microsoft.com/office/powerpoint/2010/main" val="1786036223"/>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9" name="Oval 4" descr="حصير منسوج">
            <a:extLst>
              <a:ext uri="{FF2B5EF4-FFF2-40B4-BE49-F238E27FC236}">
                <a16:creationId xmlns:a16="http://schemas.microsoft.com/office/drawing/2014/main" id="{80D8FDE4-0557-6C6E-9CB7-F951B2A8F2A5}"/>
              </a:ext>
            </a:extLst>
          </p:cNvPr>
          <p:cNvSpPr>
            <a:spLocks noChangeArrowheads="1"/>
          </p:cNvSpPr>
          <p:nvPr/>
        </p:nvSpPr>
        <p:spPr bwMode="auto">
          <a:xfrm>
            <a:off x="3411607" y="4267977"/>
            <a:ext cx="1368425" cy="1295400"/>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المستقبل</a:t>
            </a:r>
            <a:endParaRPr lang="en-US" altLang="en-US" sz="2400" dirty="0">
              <a:cs typeface="Monotype Koufi" pitchFamily="2" charset="-78"/>
            </a:endParaRPr>
          </a:p>
        </p:txBody>
      </p:sp>
      <p:sp>
        <p:nvSpPr>
          <p:cNvPr id="11270" name="Oval 5" descr="حصير منسوج">
            <a:extLst>
              <a:ext uri="{FF2B5EF4-FFF2-40B4-BE49-F238E27FC236}">
                <a16:creationId xmlns:a16="http://schemas.microsoft.com/office/drawing/2014/main" id="{33180DDA-9409-6DEA-BC38-90ADDA021AAB}"/>
              </a:ext>
            </a:extLst>
          </p:cNvPr>
          <p:cNvSpPr>
            <a:spLocks noChangeArrowheads="1"/>
          </p:cNvSpPr>
          <p:nvPr/>
        </p:nvSpPr>
        <p:spPr bwMode="auto">
          <a:xfrm>
            <a:off x="3411607" y="2480992"/>
            <a:ext cx="1296988" cy="1295400"/>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000" dirty="0">
                <a:cs typeface="Monotype Koufi" pitchFamily="2" charset="-78"/>
              </a:rPr>
              <a:t>التغذية </a:t>
            </a:r>
          </a:p>
          <a:p>
            <a:pPr algn="ctr" eaLnBrk="1" hangingPunct="1"/>
            <a:r>
              <a:rPr lang="ar-SA" altLang="en-US" sz="2000" dirty="0">
                <a:cs typeface="Monotype Koufi" pitchFamily="2" charset="-78"/>
              </a:rPr>
              <a:t>العكسية</a:t>
            </a:r>
            <a:endParaRPr lang="en-US" altLang="en-US" sz="2000" dirty="0">
              <a:cs typeface="Monotype Koufi" pitchFamily="2" charset="-78"/>
            </a:endParaRPr>
          </a:p>
        </p:txBody>
      </p:sp>
      <p:sp>
        <p:nvSpPr>
          <p:cNvPr id="11271" name="Oval 6" descr="حصير منسوج">
            <a:extLst>
              <a:ext uri="{FF2B5EF4-FFF2-40B4-BE49-F238E27FC236}">
                <a16:creationId xmlns:a16="http://schemas.microsoft.com/office/drawing/2014/main" id="{4D4A7A7C-DE85-E73C-ED3F-5130FCB21975}"/>
              </a:ext>
            </a:extLst>
          </p:cNvPr>
          <p:cNvSpPr>
            <a:spLocks noChangeArrowheads="1"/>
          </p:cNvSpPr>
          <p:nvPr/>
        </p:nvSpPr>
        <p:spPr bwMode="auto">
          <a:xfrm>
            <a:off x="7628660" y="2480992"/>
            <a:ext cx="1347788" cy="1295400"/>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الهدف</a:t>
            </a:r>
            <a:endParaRPr lang="en-US" altLang="en-US" sz="2400" dirty="0">
              <a:cs typeface="Monotype Koufi" pitchFamily="2" charset="-78"/>
            </a:endParaRPr>
          </a:p>
        </p:txBody>
      </p:sp>
      <p:sp>
        <p:nvSpPr>
          <p:cNvPr id="11272" name="Oval 7" descr="حصير منسوج">
            <a:extLst>
              <a:ext uri="{FF2B5EF4-FFF2-40B4-BE49-F238E27FC236}">
                <a16:creationId xmlns:a16="http://schemas.microsoft.com/office/drawing/2014/main" id="{4E84169C-D8BB-84E7-C71A-EF596A74E74E}"/>
              </a:ext>
            </a:extLst>
          </p:cNvPr>
          <p:cNvSpPr>
            <a:spLocks noChangeArrowheads="1"/>
          </p:cNvSpPr>
          <p:nvPr/>
        </p:nvSpPr>
        <p:spPr bwMode="auto">
          <a:xfrm>
            <a:off x="5557043" y="1387269"/>
            <a:ext cx="1223963" cy="1223962"/>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المصدر</a:t>
            </a:r>
            <a:endParaRPr lang="en-US" altLang="en-US" sz="2400" dirty="0">
              <a:cs typeface="Monotype Koufi" pitchFamily="2" charset="-78"/>
            </a:endParaRPr>
          </a:p>
        </p:txBody>
      </p:sp>
      <p:sp>
        <p:nvSpPr>
          <p:cNvPr id="11273" name="Oval 8" descr="حصير منسوج">
            <a:extLst>
              <a:ext uri="{FF2B5EF4-FFF2-40B4-BE49-F238E27FC236}">
                <a16:creationId xmlns:a16="http://schemas.microsoft.com/office/drawing/2014/main" id="{E1B2A839-7356-2EAC-8C85-101F7FA8EBF2}"/>
              </a:ext>
            </a:extLst>
          </p:cNvPr>
          <p:cNvSpPr>
            <a:spLocks noChangeArrowheads="1"/>
          </p:cNvSpPr>
          <p:nvPr/>
        </p:nvSpPr>
        <p:spPr bwMode="auto">
          <a:xfrm>
            <a:off x="5443572" y="4859608"/>
            <a:ext cx="1296987" cy="1223963"/>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الوسيلة</a:t>
            </a:r>
            <a:endParaRPr lang="en-US" altLang="en-US" sz="2400" dirty="0">
              <a:cs typeface="Monotype Koufi" pitchFamily="2" charset="-78"/>
            </a:endParaRPr>
          </a:p>
        </p:txBody>
      </p:sp>
      <p:sp>
        <p:nvSpPr>
          <p:cNvPr id="11274" name="Oval 9" descr="حصير منسوج">
            <a:extLst>
              <a:ext uri="{FF2B5EF4-FFF2-40B4-BE49-F238E27FC236}">
                <a16:creationId xmlns:a16="http://schemas.microsoft.com/office/drawing/2014/main" id="{93FDE34B-0194-C2F8-BF3E-1ED418D2577E}"/>
              </a:ext>
            </a:extLst>
          </p:cNvPr>
          <p:cNvSpPr>
            <a:spLocks noChangeArrowheads="1"/>
          </p:cNvSpPr>
          <p:nvPr/>
        </p:nvSpPr>
        <p:spPr bwMode="auto">
          <a:xfrm>
            <a:off x="7404100" y="4267977"/>
            <a:ext cx="1274763" cy="1295400"/>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الرسالة</a:t>
            </a:r>
            <a:endParaRPr lang="en-US" altLang="en-US" sz="2400" dirty="0">
              <a:cs typeface="Monotype Koufi" pitchFamily="2" charset="-78"/>
            </a:endParaRPr>
          </a:p>
        </p:txBody>
      </p:sp>
      <p:sp>
        <p:nvSpPr>
          <p:cNvPr id="11275" name="Rectangle 10" descr="لوحة قماشية">
            <a:extLst>
              <a:ext uri="{FF2B5EF4-FFF2-40B4-BE49-F238E27FC236}">
                <a16:creationId xmlns:a16="http://schemas.microsoft.com/office/drawing/2014/main" id="{94F0F9D2-C373-1FD9-B60E-BBF9E7B291CE}"/>
              </a:ext>
            </a:extLst>
          </p:cNvPr>
          <p:cNvSpPr>
            <a:spLocks noChangeArrowheads="1"/>
          </p:cNvSpPr>
          <p:nvPr/>
        </p:nvSpPr>
        <p:spPr bwMode="auto">
          <a:xfrm>
            <a:off x="5016500" y="3213100"/>
            <a:ext cx="2305050" cy="914400"/>
          </a:xfrm>
          <a:prstGeom prst="ellipse">
            <a:avLst/>
          </a:prstGeom>
          <a:solidFill>
            <a:schemeClr val="accent4">
              <a:lumMod val="40000"/>
              <a:lumOff val="60000"/>
            </a:schemeClr>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3200">
                <a:cs typeface="Monotype Koufi" pitchFamily="2" charset="-78"/>
              </a:rPr>
              <a:t>عناصر الإقناع</a:t>
            </a:r>
            <a:endParaRPr lang="en-US" altLang="en-US" sz="3200">
              <a:cs typeface="Monotype Koufi" pitchFamily="2" charset="-78"/>
            </a:endParaRPr>
          </a:p>
        </p:txBody>
      </p:sp>
      <p:sp>
        <p:nvSpPr>
          <p:cNvPr id="2" name="TextBox 1">
            <a:extLst>
              <a:ext uri="{FF2B5EF4-FFF2-40B4-BE49-F238E27FC236}">
                <a16:creationId xmlns:a16="http://schemas.microsoft.com/office/drawing/2014/main" id="{7CBEDC51-26E0-5CC0-360E-AC8A951248AB}"/>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7C2172DC-0186-E1A9-3E71-42257CC1B37A}"/>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025B69B-268F-E2EE-18C5-C51724F6293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5F5384B7-7DEA-0EEB-53A4-28B89B8C1FA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5B32B8-6E47-D16C-5DDD-576875BA0459}"/>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054A88D-892A-E192-0C74-7821F74F74C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4774336"/>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المصدر</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person waving in front of a camera&#10;&#10;Description automatically generated">
            <a:extLst>
              <a:ext uri="{FF2B5EF4-FFF2-40B4-BE49-F238E27FC236}">
                <a16:creationId xmlns:a16="http://schemas.microsoft.com/office/drawing/2014/main" id="{688C4665-02D9-111D-F9D2-66E0196B34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75006" y="1023540"/>
            <a:ext cx="5041988" cy="3361325"/>
          </a:xfrm>
          <a:prstGeom prst="rect">
            <a:avLst/>
          </a:prstGeom>
        </p:spPr>
      </p:pic>
    </p:spTree>
    <p:extLst>
      <p:ext uri="{BB962C8B-B14F-4D97-AF65-F5344CB8AC3E}">
        <p14:creationId xmlns:p14="http://schemas.microsoft.com/office/powerpoint/2010/main" val="97194176"/>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fontScale="92500" lnSpcReduction="10000"/>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 ويعتبر الطرف الأساسي لعملية الاتصال إذ يبدأ بنقل الرسالة للطرف الآخر ( المستقبل ) </a:t>
            </a:r>
            <a:r>
              <a:rPr lang="ar-EG" altLang="en-US" sz="3200" b="1" dirty="0">
                <a:latin typeface="Times New Roman" panose="02020603050405020304" pitchFamily="18" charset="0"/>
              </a:rPr>
              <a:t>، </a:t>
            </a:r>
            <a:r>
              <a:rPr lang="ar-SA" altLang="en-US" sz="3200" b="1" dirty="0">
                <a:latin typeface="Times New Roman" panose="02020603050405020304" pitchFamily="18" charset="0"/>
              </a:rPr>
              <a:t>ومن أهم قواعد نجاح المصدر ما يلي :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أ- الثقة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ب- المصداقية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ج- القدرة على استخدام أساليب الإقناع المختلفة باختلاف المجالات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د- المستوى المعرفي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هـ- </a:t>
            </a:r>
            <a:r>
              <a:rPr lang="ar-EG" altLang="en-US" sz="3200" b="1" dirty="0">
                <a:latin typeface="Times New Roman" panose="02020603050405020304" pitchFamily="18" charset="0"/>
              </a:rPr>
              <a:t>إ</a:t>
            </a:r>
            <a:r>
              <a:rPr lang="ar-SA" altLang="en-US" sz="3200" b="1" dirty="0">
                <a:latin typeface="Times New Roman" panose="02020603050405020304" pitchFamily="18" charset="0"/>
              </a:rPr>
              <a:t>دراك العوامل النفسية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و- أن يكون المصدر عاملا</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 بما يدعوا </a:t>
            </a:r>
            <a:r>
              <a:rPr lang="ar-EG" altLang="en-US" sz="3200" b="1" dirty="0">
                <a:latin typeface="Times New Roman" panose="02020603050405020304" pitchFamily="18" charset="0"/>
              </a:rPr>
              <a:t>إ</a:t>
            </a:r>
            <a:r>
              <a:rPr lang="ar-SA" altLang="en-US" sz="3200" b="1" dirty="0">
                <a:latin typeface="Times New Roman" panose="02020603050405020304" pitchFamily="18" charset="0"/>
              </a:rPr>
              <a:t>ليه من معتقدات وآراء وأفكار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fontScale="85000" lnSpcReduction="20000"/>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SA" altLang="en-US" sz="3200" b="1" dirty="0">
                <a:solidFill>
                  <a:srgbClr val="C00000"/>
                </a:solidFill>
                <a:latin typeface="Times New Roman" panose="02020603050405020304" pitchFamily="18" charset="0"/>
              </a:rPr>
              <a:t>أ- الثقة </a:t>
            </a:r>
            <a:r>
              <a:rPr lang="ar-EG" altLang="en-US" sz="3200" b="1" dirty="0">
                <a:solidFill>
                  <a:srgbClr val="C00000"/>
                </a:solidFill>
                <a:latin typeface="Times New Roman" panose="02020603050405020304" pitchFamily="18" charset="0"/>
              </a:rPr>
              <a:t>-</a:t>
            </a:r>
            <a:r>
              <a:rPr lang="ar-SA" sz="1800" dirty="0">
                <a:solidFill>
                  <a:srgbClr val="C00000"/>
                </a:solidFill>
                <a:effectLst/>
                <a:latin typeface="Calibri" panose="020F0502020204030204" pitchFamily="34" charset="0"/>
                <a:ea typeface="Calibri" panose="020F0502020204030204" pitchFamily="34" charset="0"/>
                <a:cs typeface="Simplified Arabic" panose="02020603050405020304" pitchFamily="18" charset="-78"/>
              </a:rPr>
              <a:t> </a:t>
            </a:r>
            <a:r>
              <a:rPr lang="ar-SA" sz="3200" b="1" dirty="0">
                <a:solidFill>
                  <a:srgbClr val="C00000"/>
                </a:solidFill>
                <a:latin typeface="Times New Roman" panose="02020603050405020304" pitchFamily="18" charset="0"/>
              </a:rPr>
              <a:t>إن كسب ثقة الناس يحتاج إلى أمور :</a:t>
            </a:r>
            <a:endParaRPr lang="en-US" sz="3200" b="1" dirty="0">
              <a:solidFill>
                <a:srgbClr val="C00000"/>
              </a:solidFill>
              <a:latin typeface="Times New Roman" panose="02020603050405020304" pitchFamily="18" charset="0"/>
            </a:endParaRPr>
          </a:p>
          <a:p>
            <a:pPr marR="228600" algn="justLow" rtl="1">
              <a:lnSpc>
                <a:spcPct val="115000"/>
              </a:lnSpc>
              <a:buSzPts val="1400"/>
              <a:buFont typeface="Wingdings" panose="05000000000000000000" pitchFamily="2" charset="2"/>
              <a:buChar char="q"/>
              <a:tabLst>
                <a:tab pos="228600" algn="l"/>
              </a:tabLst>
            </a:pPr>
            <a:r>
              <a:rPr lang="ar-SA" sz="3200" b="1" dirty="0">
                <a:latin typeface="Times New Roman" panose="02020603050405020304" pitchFamily="18" charset="0"/>
              </a:rPr>
              <a:t>أن يظهر المصدر الاهتمام بمصـالح المستقبلين ( الطرف الآخر) ولا يقتصر اهتمامه على مصالحه ، وعليه أن يهتم فعلاً بمصالحهم ليس بالقول فقط، لأنه إذا ظهر فيما بعد ما يخالف ذلك لشخصه فإن عمليات الإقناع عندئذٍ تصبح عقيمة وغير مجدية .</a:t>
            </a:r>
            <a:endParaRPr lang="en-US" sz="3200" b="1" dirty="0">
              <a:latin typeface="Times New Roman" panose="02020603050405020304" pitchFamily="18" charset="0"/>
            </a:endParaRPr>
          </a:p>
          <a:p>
            <a:pPr marR="228600" algn="justLow" rtl="1">
              <a:lnSpc>
                <a:spcPct val="115000"/>
              </a:lnSpc>
              <a:buSzPts val="1400"/>
              <a:buFont typeface="Wingdings" panose="05000000000000000000" pitchFamily="2" charset="2"/>
              <a:buChar char="q"/>
              <a:tabLst>
                <a:tab pos="228600" algn="l"/>
              </a:tabLst>
            </a:pPr>
            <a:r>
              <a:rPr lang="ar-SA" sz="3200" b="1" dirty="0">
                <a:latin typeface="Times New Roman" panose="02020603050405020304" pitchFamily="18" charset="0"/>
              </a:rPr>
              <a:t>اختيار الوقت المناسب لكسب ثقة الناس، فتقديم الرسالة في وقت غير مناسب لا يفي بالغرض المطلوب.</a:t>
            </a:r>
            <a:endParaRPr lang="en-US" sz="3200" b="1" dirty="0">
              <a:latin typeface="Times New Roman" panose="02020603050405020304" pitchFamily="18" charset="0"/>
            </a:endParaRPr>
          </a:p>
          <a:p>
            <a:pPr marR="228600" algn="justLow" rtl="1">
              <a:lnSpc>
                <a:spcPct val="115000"/>
              </a:lnSpc>
              <a:buSzPts val="1400"/>
              <a:buFont typeface="Wingdings" panose="05000000000000000000" pitchFamily="2" charset="2"/>
              <a:buChar char="q"/>
              <a:tabLst>
                <a:tab pos="228600" algn="l"/>
              </a:tabLst>
            </a:pPr>
            <a:r>
              <a:rPr lang="ar-SA" sz="3200" b="1" dirty="0">
                <a:latin typeface="Times New Roman" panose="02020603050405020304" pitchFamily="18" charset="0"/>
              </a:rPr>
              <a:t>الإقلال في الوعود له دور في كسب ثقة الناس ، لأن كثرة الوعود تؤدي إلى عجز الطرف الأول عن تحقيقها ، لأنه إذا اقتصد فيها أمكنه تنفيذها وفي الوقت نفسه تمكن من كسب ثقة الطرف الثاني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4989042"/>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SA" altLang="en-US" sz="3200" b="1" dirty="0">
                <a:solidFill>
                  <a:srgbClr val="C00000"/>
                </a:solidFill>
                <a:latin typeface="Times New Roman" panose="02020603050405020304" pitchFamily="18" charset="0"/>
              </a:rPr>
              <a:t>ب- المصداقية  </a:t>
            </a:r>
            <a:endParaRPr lang="ar-EG" altLang="en-US" sz="3200" b="1" dirty="0">
              <a:solidFill>
                <a:srgbClr val="C00000"/>
              </a:solidFill>
              <a:latin typeface="Times New Roman" panose="02020603050405020304" pitchFamily="18" charset="0"/>
            </a:endParaRPr>
          </a:p>
          <a:p>
            <a:pPr marL="0" marR="228600" indent="0" algn="justLow" rtl="1">
              <a:lnSpc>
                <a:spcPct val="115000"/>
              </a:lnSpc>
              <a:buSzPts val="1400"/>
              <a:buNone/>
              <a:tabLst>
                <a:tab pos="228600" algn="l"/>
              </a:tabLst>
            </a:pPr>
            <a:r>
              <a:rPr lang="ar-SA" sz="3200" b="1" dirty="0">
                <a:latin typeface="Times New Roman" panose="02020603050405020304" pitchFamily="18" charset="0"/>
              </a:rPr>
              <a:t>تضفي المصداقية على المصدر مزيداً من الاحترام والتقدير ، والعكس بالعكس يؤدي إلى الاحتقار وعدم التقبل منه أو الاستماع إلى ما يمليه من أفكار وتوجيهات وآراء أما في مجال العلاقات الشخصية فمن غير الممكن أن يستمر الطرف الأول في كذبه لأن حبل الكذب قصير، وإذا ما انكشف ذات مرة فلن يوثق به ولن يقتنع بكلامه أحد على الإطلاق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9468154"/>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SA" altLang="en-US" sz="3200" b="1" dirty="0">
                <a:solidFill>
                  <a:srgbClr val="C00000"/>
                </a:solidFill>
                <a:latin typeface="Times New Roman" panose="02020603050405020304" pitchFamily="18" charset="0"/>
              </a:rPr>
              <a:t>ج- القدرة على استخدام أساليب الإقناع المختلفة باختلاف المجالات المستخدمة فيها : </a:t>
            </a:r>
            <a:endParaRPr lang="ar-EG" altLang="en-US" sz="3200" b="1" dirty="0">
              <a:solidFill>
                <a:srgbClr val="C00000"/>
              </a:solidFill>
              <a:latin typeface="Times New Roman" panose="02020603050405020304" pitchFamily="18" charset="0"/>
            </a:endParaRPr>
          </a:p>
          <a:p>
            <a:pPr marL="0" marR="228600" indent="0" algn="justLow" rtl="1">
              <a:lnSpc>
                <a:spcPct val="100000"/>
              </a:lnSpc>
              <a:buSzPts val="1400"/>
              <a:buNone/>
              <a:tabLst>
                <a:tab pos="228600" algn="l"/>
              </a:tabLst>
            </a:pPr>
            <a:r>
              <a:rPr lang="ar-SA" sz="3200" b="1" dirty="0">
                <a:latin typeface="Times New Roman" panose="02020603050405020304" pitchFamily="18" charset="0"/>
              </a:rPr>
              <a:t>فالمذيع والخطيب والمروّج لسلعته والمعلم والسياسي والمحقق يجب عليهم امتلاك مهارات الاتصال كالقدرة على الكلام والكتابة . والقدرة على الاستماع والتفكير المنطقي واستخدام الإشارات والتلميحات بالوجه واليدين والع</a:t>
            </a:r>
            <a:r>
              <a:rPr lang="ar-EG" sz="3200" b="1" dirty="0">
                <a:latin typeface="Times New Roman" panose="02020603050405020304" pitchFamily="18" charset="0"/>
              </a:rPr>
              <a:t>ي</a:t>
            </a:r>
            <a:r>
              <a:rPr lang="ar-SA" sz="3200" b="1" dirty="0">
                <a:latin typeface="Times New Roman" panose="02020603050405020304" pitchFamily="18" charset="0"/>
              </a:rPr>
              <a:t>نين، والمهارة في تتبع مكان الاستجابة عند المتلقين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5433327"/>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SA" altLang="en-US" sz="3200" b="1" dirty="0">
                <a:solidFill>
                  <a:srgbClr val="C00000"/>
                </a:solidFill>
                <a:latin typeface="Times New Roman" panose="02020603050405020304" pitchFamily="18" charset="0"/>
              </a:rPr>
              <a:t>د- المستوى المعرفي  </a:t>
            </a:r>
            <a:endParaRPr lang="ar-EG" altLang="en-US" sz="3200" b="1" dirty="0">
              <a:solidFill>
                <a:srgbClr val="C00000"/>
              </a:solidFill>
              <a:latin typeface="Times New Roman" panose="02020603050405020304" pitchFamily="18" charset="0"/>
            </a:endParaRPr>
          </a:p>
          <a:p>
            <a:pPr marL="0" marR="228600" indent="0" algn="justLow" rtl="1">
              <a:lnSpc>
                <a:spcPct val="115000"/>
              </a:lnSpc>
              <a:buSzPts val="1400"/>
              <a:buNone/>
              <a:tabLst>
                <a:tab pos="228600" algn="l"/>
              </a:tabLst>
            </a:pPr>
            <a:r>
              <a:rPr lang="ar-SA" sz="3200" b="1" dirty="0">
                <a:latin typeface="Times New Roman" panose="02020603050405020304" pitchFamily="18" charset="0"/>
              </a:rPr>
              <a:t>مستوى المعرفة</a:t>
            </a:r>
            <a:r>
              <a:rPr lang="ar-EG" sz="3200" b="1" dirty="0">
                <a:latin typeface="Times New Roman" panose="02020603050405020304" pitchFamily="18" charset="0"/>
              </a:rPr>
              <a:t> أو</a:t>
            </a:r>
            <a:r>
              <a:rPr lang="ar-SA" sz="3200" b="1" dirty="0">
                <a:latin typeface="Times New Roman" panose="02020603050405020304" pitchFamily="18" charset="0"/>
              </a:rPr>
              <a:t> الدراية بما يدعو إليه وبما</a:t>
            </a:r>
            <a:r>
              <a:rPr lang="ar-EG" sz="3200" b="1" dirty="0">
                <a:latin typeface="Times New Roman" panose="02020603050405020304" pitchFamily="18" charset="0"/>
              </a:rPr>
              <a:t> يسعى</a:t>
            </a:r>
            <a:r>
              <a:rPr lang="ar-SA" sz="3200" b="1" dirty="0">
                <a:latin typeface="Times New Roman" panose="02020603050405020304" pitchFamily="18" charset="0"/>
              </a:rPr>
              <a:t> </a:t>
            </a:r>
            <a:r>
              <a:rPr lang="ar-EG" sz="3200" b="1" dirty="0">
                <a:latin typeface="Times New Roman" panose="02020603050405020304" pitchFamily="18" charset="0"/>
              </a:rPr>
              <a:t>ل</a:t>
            </a:r>
            <a:r>
              <a:rPr lang="ar-SA" sz="3200" b="1" dirty="0">
                <a:latin typeface="Times New Roman" panose="02020603050405020304" pitchFamily="18" charset="0"/>
              </a:rPr>
              <a:t>لإقناع والتأثير به : فإذا كان المصدر غير ملمٍّ بموضوعه وليست لديه المعلومات الكافية ، فإن هذا يفقد عملية الإقناع فعاليتها، وكذلك من غير المتصور بأن شخصاً يحاول إقناع آخر وهو يفتقر إلى بعض المعلومات سواء الأساسية أو الثانوية لأداء غرضه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8383211"/>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SA" altLang="en-US" sz="3200" b="1" dirty="0">
                <a:solidFill>
                  <a:srgbClr val="C00000"/>
                </a:solidFill>
                <a:latin typeface="Times New Roman" panose="02020603050405020304" pitchFamily="18" charset="0"/>
              </a:rPr>
              <a:t>هـ- </a:t>
            </a:r>
            <a:r>
              <a:rPr lang="ar-EG" altLang="en-US" sz="3200" b="1" dirty="0">
                <a:solidFill>
                  <a:srgbClr val="C00000"/>
                </a:solidFill>
                <a:latin typeface="Times New Roman" panose="02020603050405020304" pitchFamily="18" charset="0"/>
              </a:rPr>
              <a:t>إ</a:t>
            </a:r>
            <a:r>
              <a:rPr lang="ar-SA" altLang="en-US" sz="3200" b="1" dirty="0">
                <a:solidFill>
                  <a:srgbClr val="C00000"/>
                </a:solidFill>
                <a:latin typeface="Times New Roman" panose="02020603050405020304" pitchFamily="18" charset="0"/>
              </a:rPr>
              <a:t>دراك العوامل النفسية  </a:t>
            </a:r>
            <a:endParaRPr lang="ar-EG" altLang="en-US" sz="3200" b="1" dirty="0">
              <a:solidFill>
                <a:srgbClr val="C00000"/>
              </a:solidFill>
              <a:latin typeface="Times New Roman" panose="02020603050405020304" pitchFamily="18" charset="0"/>
            </a:endParaRPr>
          </a:p>
          <a:p>
            <a:pPr marL="0" marR="228600" indent="0" algn="justLow" rtl="1">
              <a:lnSpc>
                <a:spcPct val="115000"/>
              </a:lnSpc>
              <a:buSzPts val="1400"/>
              <a:buNone/>
              <a:tabLst>
                <a:tab pos="228600" algn="l"/>
              </a:tabLst>
            </a:pPr>
            <a:r>
              <a:rPr lang="ar-SA" sz="3200" b="1" dirty="0">
                <a:latin typeface="Times New Roman" panose="02020603050405020304" pitchFamily="18" charset="0"/>
              </a:rPr>
              <a:t>أن يملك المصدر إدراكاً للعوامل النفسية ومعرفةً بها كالاتجاه النفسي (الودّي) من قِبل المستقبل نحو المصدر ، أيضاً المناسبة والتوافق النفسي بين الموضوع والمستقبل وعدم التصادم أو التنافر بينهما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0334525"/>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EG" altLang="en-US" sz="3200" b="1" dirty="0">
                <a:solidFill>
                  <a:srgbClr val="C00000"/>
                </a:solidFill>
                <a:latin typeface="Times New Roman" panose="02020603050405020304" pitchFamily="18" charset="0"/>
              </a:rPr>
              <a:t>و- أن يكون المصدر عاملاً بما يدعو إليه من معتقدات وأفكار وآراء </a:t>
            </a:r>
            <a:r>
              <a:rPr lang="ar-SA" sz="3200" b="1" dirty="0">
                <a:latin typeface="Times New Roman" panose="02020603050405020304" pitchFamily="18" charset="0"/>
              </a:rPr>
              <a:t>ومقتنعاً ولو </a:t>
            </a:r>
            <a:r>
              <a:rPr lang="ar-EG" sz="3200" b="1" dirty="0">
                <a:latin typeface="Times New Roman" panose="02020603050405020304" pitchFamily="18" charset="0"/>
              </a:rPr>
              <a:t>ب</a:t>
            </a:r>
            <a:r>
              <a:rPr lang="ar-SA" sz="3200" b="1" dirty="0">
                <a:latin typeface="Times New Roman" panose="02020603050405020304" pitchFamily="18" charset="0"/>
              </a:rPr>
              <a:t>بعض الشيء </a:t>
            </a:r>
            <a:r>
              <a:rPr lang="ar-EG" sz="3200" b="1" dirty="0">
                <a:latin typeface="Times New Roman" panose="02020603050405020304" pitchFamily="18" charset="0"/>
              </a:rPr>
              <a:t>الذي </a:t>
            </a:r>
            <a:r>
              <a:rPr lang="ar-SA" sz="3200" b="1" dirty="0">
                <a:latin typeface="Times New Roman" panose="02020603050405020304" pitchFamily="18" charset="0"/>
              </a:rPr>
              <a:t>يدعو إليه، وذلك لأن فاقد الشيء لا يعطيه . فالسياسي الذي يدعو إلى السياحة داخل البلد وإنماء الاقتصاد المحلي ويشرح ويوضح الآثار الطيبة لمثل هذا العمل على الانتعاش الاقتصادي للبلد وهو في الوقت نفسه لا يقضي إجازته إلاَّ في أوروبا في ربوع الريف الإنجليزي وبين شلالات سويسرا وعلى نهر السين فمن غير الممكن أن يقنع الناس ( المستقبل) بكلامه مهما أكده.</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1664333"/>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59397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grpSp>
        <p:nvGrpSpPr>
          <p:cNvPr id="15" name="Group 14">
            <a:extLst>
              <a:ext uri="{FF2B5EF4-FFF2-40B4-BE49-F238E27FC236}">
                <a16:creationId xmlns:a16="http://schemas.microsoft.com/office/drawing/2014/main" id="{8C1DFA38-3CFD-33D9-84CC-C541B41FB57D}"/>
              </a:ext>
            </a:extLst>
          </p:cNvPr>
          <p:cNvGrpSpPr/>
          <p:nvPr/>
        </p:nvGrpSpPr>
        <p:grpSpPr>
          <a:xfrm>
            <a:off x="3714749" y="700773"/>
            <a:ext cx="4762500" cy="4762500"/>
            <a:chOff x="3714749" y="700773"/>
            <a:chExt cx="4762500" cy="4762500"/>
          </a:xfrm>
        </p:grpSpPr>
        <p:pic>
          <p:nvPicPr>
            <p:cNvPr id="13" name="Picture 12" descr="A cartoon of a person&#10;&#10;Description automatically generated">
              <a:extLst>
                <a:ext uri="{FF2B5EF4-FFF2-40B4-BE49-F238E27FC236}">
                  <a16:creationId xmlns:a16="http://schemas.microsoft.com/office/drawing/2014/main" id="{B30BF030-D168-30F3-5F47-21C554C6FA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4749" y="700773"/>
              <a:ext cx="4762500" cy="4762500"/>
            </a:xfrm>
            <a:prstGeom prst="rect">
              <a:avLst/>
            </a:prstGeom>
          </p:spPr>
        </p:pic>
        <p:sp>
          <p:nvSpPr>
            <p:cNvPr id="14" name="Oval 13">
              <a:extLst>
                <a:ext uri="{FF2B5EF4-FFF2-40B4-BE49-F238E27FC236}">
                  <a16:creationId xmlns:a16="http://schemas.microsoft.com/office/drawing/2014/main" id="{A7531714-7682-CA7B-4271-F8D02B65A951}"/>
                </a:ext>
              </a:extLst>
            </p:cNvPr>
            <p:cNvSpPr/>
            <p:nvPr/>
          </p:nvSpPr>
          <p:spPr>
            <a:xfrm>
              <a:off x="3883231" y="4180114"/>
              <a:ext cx="1021278" cy="1128157"/>
            </a:xfrm>
            <a:prstGeom prst="ellipse">
              <a:avLst/>
            </a:prstGeom>
            <a:solidFill>
              <a:schemeClr val="accent1">
                <a:lumMod val="20000"/>
                <a:lumOff val="80000"/>
              </a:schemeClr>
            </a:solidFill>
            <a:ln>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659143219"/>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2- الهدف : هو الذي لأجله قامت عملية الإقناع ، ومن الضروري أن يكون هناك هدفٌ يستحق القيام بالإقناع لأجله ، فالهدف هو الثمرة التي تُرجى من ورائه ، فلا بد أن تكون ثمرة مشجعة تستحق الاستمرار</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 وحدوث الاقتناع يعني أن هناك هدفاً </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 </a:t>
            </a:r>
            <a:endParaRPr lang="ar-EG" alt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720641"/>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lnSpcReduction="10000"/>
          </a:bodyPr>
          <a:lstStyle/>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2- الهدف : وبغض النظر عن نوعيته شريفاً نزيهاً أو عكس ذلك ، فهو يخضع لنية المصدر ونوع موضوع الرسالة التي قام ببثها فالهدف قد يكون في تغيير المعتقدات أو توجيه الآراء أو تحويل الأفكار من أجل الثورة والخروج على السلطة. وقد يكون آنياً عند حدوث عملية الإقناع كما يحدث بين البائع والمشتري أو المربي والطفل ، وهذا إنما يرجع إلى موضوع الرسالة الموجهة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5657574"/>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369308"/>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الرسالة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hand holding a megaphone&#10;&#10;Description automatically generated">
            <a:extLst>
              <a:ext uri="{FF2B5EF4-FFF2-40B4-BE49-F238E27FC236}">
                <a16:creationId xmlns:a16="http://schemas.microsoft.com/office/drawing/2014/main" id="{3F14B536-9AF9-8D49-0AF6-E455FAFCF0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75268" y="767725"/>
            <a:ext cx="4441461" cy="4588502"/>
          </a:xfrm>
          <a:prstGeom prst="rect">
            <a:avLst/>
          </a:prstGeom>
        </p:spPr>
      </p:pic>
    </p:spTree>
    <p:extLst>
      <p:ext uri="{BB962C8B-B14F-4D97-AF65-F5344CB8AC3E}">
        <p14:creationId xmlns:p14="http://schemas.microsoft.com/office/powerpoint/2010/main" val="3652086323"/>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fontScale="77500" lnSpcReduction="20000"/>
          </a:bodyPr>
          <a:lstStyle/>
          <a:p>
            <a:pPr marL="0" marR="228600" indent="0" algn="justLow" rtl="1">
              <a:lnSpc>
                <a:spcPct val="100000"/>
              </a:lnSpc>
              <a:buSzPts val="1400"/>
              <a:buNone/>
              <a:tabLst>
                <a:tab pos="228600" algn="l"/>
              </a:tabLst>
            </a:pPr>
            <a:r>
              <a:rPr lang="ar-SA" altLang="en-US" sz="4100" b="1" dirty="0">
                <a:latin typeface="Times New Roman" panose="02020603050405020304" pitchFamily="18" charset="0"/>
              </a:rPr>
              <a:t>3- الرسالة : وهو الموضوع أو فحوى القضية</a:t>
            </a:r>
            <a:r>
              <a:rPr lang="ar-EG" altLang="en-US" sz="4100" b="1" dirty="0">
                <a:latin typeface="Times New Roman" panose="02020603050405020304" pitchFamily="18" charset="0"/>
              </a:rPr>
              <a:t>، </a:t>
            </a:r>
            <a:r>
              <a:rPr lang="ar-SA" altLang="en-US" sz="4100" b="1" dirty="0">
                <a:latin typeface="Times New Roman" panose="02020603050405020304" pitchFamily="18" charset="0"/>
              </a:rPr>
              <a:t>أو لب الحديث الذي يراد الإقناع به والعنصر الأساسي في عملية الإقناع ويجب مراعاة النقاط التالية لإنجاحها : </a:t>
            </a:r>
            <a:endParaRPr lang="ar-EG" altLang="en-US" sz="41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أ- وضوح الرسالة والبعد عن الغموض والألغاز </a:t>
            </a:r>
            <a:r>
              <a:rPr lang="ar-EG" altLang="en-US" sz="3200" b="1" dirty="0">
                <a:latin typeface="Times New Roman" panose="02020603050405020304" pitchFamily="18" charset="0"/>
              </a:rPr>
              <a:t>               </a:t>
            </a:r>
            <a:r>
              <a:rPr lang="ar-SA" altLang="en-US" sz="3200" b="1" dirty="0">
                <a:latin typeface="Times New Roman" panose="02020603050405020304" pitchFamily="18" charset="0"/>
              </a:rPr>
              <a:t>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ب- الشرح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ج- احتوائها على الجانب الإيجابي والمؤيد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د- احتوائها على الحجج والأدلة والبراهين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هـ- الابتعاد عن المواجهة بالمجادلة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و- أن يكون الموضوع مرتبا ترتيبا منطقيا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ز- استخدام العبارات المناسبة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9956674"/>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أ- وضوح الرسالة والبعد عن الغموض والألغاز </a:t>
            </a:r>
            <a:r>
              <a:rPr lang="ar-EG" altLang="en-US" sz="3200" b="1" dirty="0">
                <a:solidFill>
                  <a:srgbClr val="C00000"/>
                </a:solidFill>
                <a:latin typeface="Times New Roman" panose="02020603050405020304" pitchFamily="18" charset="0"/>
              </a:rPr>
              <a:t>               </a:t>
            </a:r>
            <a:r>
              <a:rPr lang="ar-SA" altLang="en-US" sz="3200" b="1" dirty="0">
                <a:solidFill>
                  <a:srgbClr val="C00000"/>
                </a:solidFill>
                <a:latin typeface="Times New Roman" panose="02020603050405020304" pitchFamily="18" charset="0"/>
              </a:rPr>
              <a:t>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لأن ذلك مما يعيق المستقبل عن فهمها والتأثر بها . إن كون العبارات تحتمل أكثر من معنى يشوش على المتلقي وصول الرسالة أو قد تصله بصورة متأرجحة بين عدة معان وشكوك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7311778"/>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ب- الشرح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أن تكون البيانات المدونة في الرسالة في متناول المستقبل وحاجاته ، وأن </a:t>
            </a:r>
            <a:r>
              <a:rPr lang="ar-SA" altLang="en-US" sz="3200" b="1" dirty="0" err="1">
                <a:latin typeface="Times New Roman" panose="02020603050405020304" pitchFamily="18" charset="0"/>
              </a:rPr>
              <a:t>تتلا</a:t>
            </a:r>
            <a:r>
              <a:rPr lang="ar-EG" altLang="en-US" sz="3200" b="1" dirty="0">
                <a:latin typeface="Times New Roman" panose="02020603050405020304" pitchFamily="18" charset="0"/>
              </a:rPr>
              <a:t>ئ</a:t>
            </a:r>
            <a:r>
              <a:rPr lang="ar-SA" altLang="en-US" sz="3200" b="1" dirty="0">
                <a:latin typeface="Times New Roman" panose="02020603050405020304" pitchFamily="18" charset="0"/>
              </a:rPr>
              <a:t>م مع أهدافه وتصوراته في الوقت المناسب ، لأن ذلك أدعى لاستقبال لهذه الرسالة.</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8871362"/>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ج- احتوائها على الجانب الإيجابي والمؤيد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والذي يوافق اتجاه الجمهور وبخاصة في حالة الرغبة في التأثير السريع على الجمهور المتلقي للرسالة الإعلامية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1555383"/>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د- احتوائها على الأدلة والبراهين والحجج القوية</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حيث إنها تضيف إلى الموضوع ثقلاً ورجوحاً، أيضاً من المفيد في وصول الرسالة إلى المستقبل أن تحتوي على بعض الأمثلة لتقريب الحقائق إلى ذهن المستقبل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9607298"/>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هـ- الابتعاد عن المواجهة بالمجادلة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إن اعتراض أفكار وآراء المستقبل مباشرة بالحجة منفِّرٌ ، وغالباً ما تكون المجادلات </a:t>
            </a:r>
            <a:r>
              <a:rPr lang="ar-SA" altLang="en-US" sz="3200" b="1" dirty="0" err="1">
                <a:latin typeface="Times New Roman" panose="02020603050405020304" pitchFamily="18" charset="0"/>
              </a:rPr>
              <a:t>الخصامية</a:t>
            </a:r>
            <a:r>
              <a:rPr lang="ar-SA" altLang="en-US" sz="3200" b="1" dirty="0">
                <a:latin typeface="Times New Roman" panose="02020603050405020304" pitchFamily="18" charset="0"/>
              </a:rPr>
              <a:t> مشاحنات أو محاجّات يحتدّ فيها المزاج والعناد ويتشكل معها موقف صلب ومقاومة لا تجدي معها عمليات الإقناع أياً كانت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8727073"/>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و- أن يكون الموضوع مرتب</a:t>
            </a:r>
            <a:r>
              <a:rPr lang="ar-EG" altLang="en-US" sz="3200" b="1" dirty="0">
                <a:solidFill>
                  <a:srgbClr val="C00000"/>
                </a:solidFill>
                <a:latin typeface="Times New Roman" panose="02020603050405020304" pitchFamily="18" charset="0"/>
              </a:rPr>
              <a:t>ً</a:t>
            </a:r>
            <a:r>
              <a:rPr lang="ar-SA" altLang="en-US" sz="3200" b="1" dirty="0">
                <a:solidFill>
                  <a:srgbClr val="C00000"/>
                </a:solidFill>
                <a:latin typeface="Times New Roman" panose="02020603050405020304" pitchFamily="18" charset="0"/>
              </a:rPr>
              <a:t>ا ترتيب</a:t>
            </a:r>
            <a:r>
              <a:rPr lang="ar-EG" altLang="en-US" sz="3200" b="1" dirty="0">
                <a:solidFill>
                  <a:srgbClr val="C00000"/>
                </a:solidFill>
                <a:latin typeface="Times New Roman" panose="02020603050405020304" pitchFamily="18" charset="0"/>
              </a:rPr>
              <a:t>ً</a:t>
            </a:r>
            <a:r>
              <a:rPr lang="ar-SA" altLang="en-US" sz="3200" b="1" dirty="0">
                <a:solidFill>
                  <a:srgbClr val="C00000"/>
                </a:solidFill>
                <a:latin typeface="Times New Roman" panose="02020603050405020304" pitchFamily="18" charset="0"/>
              </a:rPr>
              <a:t>ا منطقي</a:t>
            </a:r>
            <a:r>
              <a:rPr lang="ar-EG" altLang="en-US" sz="3200" b="1" dirty="0">
                <a:solidFill>
                  <a:srgbClr val="C00000"/>
                </a:solidFill>
                <a:latin typeface="Times New Roman" panose="02020603050405020304" pitchFamily="18" charset="0"/>
              </a:rPr>
              <a:t>ً</a:t>
            </a:r>
            <a:r>
              <a:rPr lang="ar-SA" altLang="en-US" sz="3200" b="1" dirty="0">
                <a:solidFill>
                  <a:srgbClr val="C00000"/>
                </a:solidFill>
                <a:latin typeface="Times New Roman" panose="02020603050405020304" pitchFamily="18" charset="0"/>
              </a:rPr>
              <a:t>ا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بحيث يصل المستقبل من الجمهور إلى استنتاجاته والتي هي في حقيقتها الغاية التي ترمي إليها عملية الإقناع، هذا الأمر مناسب جداً في حالة الجمهور قليلي الحظ من التعليم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1819435"/>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ز- استخدام العبارات المناسبة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أحياناً تحتاج الرسالة عند عرض الموضوع وبيان حقائقه إلى استخدام عبارات الترغيب والعاطفة أو التحذير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8908166"/>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66793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الوسيلة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collage of images of women using social media&#10;&#10;Description automatically generated">
            <a:extLst>
              <a:ext uri="{FF2B5EF4-FFF2-40B4-BE49-F238E27FC236}">
                <a16:creationId xmlns:a16="http://schemas.microsoft.com/office/drawing/2014/main" id="{59B6F27F-787A-689B-77F3-E236B1DAFE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33725" y="1212844"/>
            <a:ext cx="7124548" cy="4381597"/>
          </a:xfrm>
          <a:prstGeom prst="rect">
            <a:avLst/>
          </a:prstGeom>
        </p:spPr>
      </p:pic>
    </p:spTree>
    <p:extLst>
      <p:ext uri="{BB962C8B-B14F-4D97-AF65-F5344CB8AC3E}">
        <p14:creationId xmlns:p14="http://schemas.microsoft.com/office/powerpoint/2010/main" val="299646085"/>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4100" b="1" dirty="0">
                <a:latin typeface="Times New Roman" panose="02020603050405020304" pitchFamily="18" charset="0"/>
              </a:rPr>
              <a:t>4</a:t>
            </a:r>
            <a:r>
              <a:rPr lang="ar-SA" altLang="en-US" sz="4100" b="1" dirty="0">
                <a:latin typeface="Times New Roman" panose="02020603050405020304" pitchFamily="18" charset="0"/>
              </a:rPr>
              <a:t>- </a:t>
            </a:r>
            <a:r>
              <a:rPr lang="ar-EG" altLang="en-US" sz="4400" b="1" dirty="0">
                <a:latin typeface="Times New Roman" panose="02020603050405020304" pitchFamily="18" charset="0"/>
              </a:rPr>
              <a:t>الوسيلة </a:t>
            </a:r>
            <a:r>
              <a:rPr lang="ar-SA" altLang="en-US" sz="4100" b="1" dirty="0">
                <a:latin typeface="Times New Roman" panose="02020603050405020304" pitchFamily="18" charset="0"/>
              </a:rPr>
              <a:t>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وهي إحدى عناصر الإقناع التي تزيده فعالية، كما أن نجاح الإقناع وحصول التغيير في سلوك المتلقي وأفكاره ومعتقداته يعتمد على مضمون الرسالة وصياغتها وعلى توفر المهارات الإدراكية والنقدية والإبداعية في الرسالة والمرسل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0446675"/>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600" b="1" dirty="0">
                <a:latin typeface="Times New Roman" panose="02020603050405020304" pitchFamily="18" charset="0"/>
              </a:rPr>
              <a:t>4</a:t>
            </a:r>
            <a:r>
              <a:rPr lang="ar-SA" altLang="en-US" sz="3600" b="1" dirty="0">
                <a:latin typeface="Times New Roman" panose="02020603050405020304" pitchFamily="18" charset="0"/>
              </a:rPr>
              <a:t>- </a:t>
            </a:r>
            <a:r>
              <a:rPr lang="ar-EG" altLang="en-US" sz="4000" b="1" dirty="0">
                <a:latin typeface="Times New Roman" panose="02020603050405020304" pitchFamily="18" charset="0"/>
              </a:rPr>
              <a:t>الوسيلة </a:t>
            </a:r>
            <a:r>
              <a:rPr lang="ar-SA" altLang="en-US" sz="3600" b="1" dirty="0">
                <a:latin typeface="Times New Roman" panose="02020603050405020304" pitchFamily="18" charset="0"/>
              </a:rPr>
              <a:t> </a:t>
            </a:r>
          </a:p>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إن الصورة المرئية المؤثرة تترك انطباعاً راسخاً لا ينسى لدى الناظرين، حيث إن نسبة 75% من مدركاتنا تأتي عن طريق الرؤية ، 13% تأتي عن طريق السمع ، 12% تأتي عن طريق الشم ، والتذوق ، واللمس ، وللصورة المرئية أشكال عديدة ، فهي تتضمن الشرائح ، وشاشة العرض العلوية ، والشرائط السمعية ، وخرائط توضيحية ، ولافتات نماذج للمنتج ، ومطبوعات ، وكلها وسائل تدعيم الإقناع إذا أحسن استخدامها.</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14333547"/>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69288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المستقبل</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descr="A person's head with spirals coming out of her head&#10;&#10;Description automatically generated">
            <a:extLst>
              <a:ext uri="{FF2B5EF4-FFF2-40B4-BE49-F238E27FC236}">
                <a16:creationId xmlns:a16="http://schemas.microsoft.com/office/drawing/2014/main" id="{DB35604B-7AF9-E2AA-B3BD-9271C23160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2430" y="1425751"/>
            <a:ext cx="9607138" cy="4002974"/>
          </a:xfrm>
          <a:prstGeom prst="rect">
            <a:avLst/>
          </a:prstGeom>
        </p:spPr>
      </p:pic>
    </p:spTree>
    <p:extLst>
      <p:ext uri="{BB962C8B-B14F-4D97-AF65-F5344CB8AC3E}">
        <p14:creationId xmlns:p14="http://schemas.microsoft.com/office/powerpoint/2010/main" val="3033447866"/>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fontScale="85000" lnSpcReduction="20000"/>
          </a:bodyPr>
          <a:lstStyle/>
          <a:p>
            <a:pPr marL="0" marR="228600" indent="0" algn="justLow" rtl="1">
              <a:lnSpc>
                <a:spcPct val="100000"/>
              </a:lnSpc>
              <a:buSzPts val="1400"/>
              <a:buNone/>
              <a:tabLst>
                <a:tab pos="228600" algn="l"/>
              </a:tabLst>
            </a:pPr>
            <a:r>
              <a:rPr lang="ar-EG" altLang="en-US" sz="4100" b="1" dirty="0">
                <a:latin typeface="Times New Roman" panose="02020603050405020304" pitchFamily="18" charset="0"/>
              </a:rPr>
              <a:t>5</a:t>
            </a:r>
            <a:r>
              <a:rPr lang="ar-SA" altLang="en-US" sz="4100" b="1" dirty="0">
                <a:latin typeface="Times New Roman" panose="02020603050405020304" pitchFamily="18" charset="0"/>
              </a:rPr>
              <a:t>- </a:t>
            </a:r>
            <a:r>
              <a:rPr lang="ar-EG" altLang="en-US" sz="4400" b="1" dirty="0">
                <a:latin typeface="Times New Roman" panose="02020603050405020304" pitchFamily="18" charset="0"/>
              </a:rPr>
              <a:t>المستقبل </a:t>
            </a:r>
            <a:r>
              <a:rPr lang="ar-SA" altLang="en-US" sz="4100" b="1" dirty="0">
                <a:latin typeface="Times New Roman" panose="02020603050405020304" pitchFamily="18" charset="0"/>
              </a:rPr>
              <a:t>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ويعتبر الطرف الآخر والمستقبل للرسالة والمتأثر بعمليات الإقناع فيها، وقد يكون الضحية حينما تكون الرسالة غير نزيهة ويكون المستفيد الأول عندما تكون شريفة ونزيهة . وأهم عناصر المستقبل ما يلي: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أ- الفروق المادية بين المستقبلين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ب- الثقافة والتعليم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ج- الوضع النفسي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د- الانفتاح الذهني وسعة الخيال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هـ- البيئة والمجتمع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6287314"/>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fontScale="92500" lnSpcReduction="20000"/>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5- المستقبل :</a:t>
            </a:r>
            <a:r>
              <a:rPr lang="ar-SA" altLang="en-US" sz="3200" b="1" dirty="0">
                <a:solidFill>
                  <a:srgbClr val="C00000"/>
                </a:solidFill>
                <a:latin typeface="Times New Roman" panose="02020603050405020304" pitchFamily="18" charset="0"/>
              </a:rPr>
              <a:t> </a:t>
            </a:r>
            <a:r>
              <a:rPr lang="ar-EG" altLang="en-US" sz="3200" b="1" dirty="0">
                <a:solidFill>
                  <a:srgbClr val="C00000"/>
                </a:solidFill>
                <a:latin typeface="Times New Roman" panose="02020603050405020304" pitchFamily="18" charset="0"/>
              </a:rPr>
              <a:t>أ</a:t>
            </a:r>
            <a:r>
              <a:rPr lang="ar-SA" altLang="en-US" sz="3200" b="1" dirty="0">
                <a:solidFill>
                  <a:srgbClr val="C00000"/>
                </a:solidFill>
                <a:latin typeface="Times New Roman" panose="02020603050405020304" pitchFamily="18" charset="0"/>
              </a:rPr>
              <a:t>- الفروق المادية بين المستقبلين :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إن من الضروري مراعاة هذه الفروق . فالأطفال قد يتأثرون بالترغيب أو الترهيب أكثر من غيرهم ، والنساء يختلفن عن الرجال في درجة تأثرهن وطريقة إقناعهن وذكائهن ، وكذلك الشباب يختلفون أيضاً عن أولئك في القدرة على الإنصات والتحليل ورغبة الاستمرار في الاستماع وردود الفعل وفي طريق التكوين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865340"/>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5- المستقبل :</a:t>
            </a:r>
            <a:r>
              <a:rPr lang="ar-SA" altLang="en-US" sz="3200" b="1" dirty="0">
                <a:solidFill>
                  <a:srgbClr val="C00000"/>
                </a:solidFill>
                <a:latin typeface="Times New Roman" panose="02020603050405020304" pitchFamily="18" charset="0"/>
              </a:rPr>
              <a:t> </a:t>
            </a:r>
            <a:r>
              <a:rPr lang="ar-EG" altLang="en-US" sz="3200" b="1" dirty="0">
                <a:solidFill>
                  <a:srgbClr val="C00000"/>
                </a:solidFill>
                <a:latin typeface="Times New Roman" panose="02020603050405020304" pitchFamily="18" charset="0"/>
              </a:rPr>
              <a:t>ب</a:t>
            </a:r>
            <a:r>
              <a:rPr lang="ar-SA" altLang="en-US" sz="3200" b="1" dirty="0">
                <a:solidFill>
                  <a:srgbClr val="C00000"/>
                </a:solidFill>
                <a:latin typeface="Times New Roman" panose="02020603050405020304" pitchFamily="18" charset="0"/>
              </a:rPr>
              <a:t>- الثقافة والتعليم :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يساعدان المتلقي على الطريقة الجيدة في تنظيم المعلومات والأفكار، وكذلك التجارب السابقة ، والتصرفات السلوكية وردود الفعل للرسالة المقدمة إليه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5225627"/>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5- المستقبل :</a:t>
            </a:r>
            <a:r>
              <a:rPr lang="ar-SA" altLang="en-US" sz="3200" b="1" dirty="0">
                <a:solidFill>
                  <a:srgbClr val="C00000"/>
                </a:solidFill>
                <a:latin typeface="Times New Roman" panose="02020603050405020304" pitchFamily="18" charset="0"/>
              </a:rPr>
              <a:t> </a:t>
            </a:r>
            <a:r>
              <a:rPr lang="ar-EG" altLang="en-US" sz="3200" b="1" dirty="0">
                <a:solidFill>
                  <a:srgbClr val="C00000"/>
                </a:solidFill>
                <a:latin typeface="Times New Roman" panose="02020603050405020304" pitchFamily="18" charset="0"/>
              </a:rPr>
              <a:t>ج</a:t>
            </a:r>
            <a:r>
              <a:rPr lang="ar-SA" altLang="en-US" sz="3200" b="1" dirty="0">
                <a:solidFill>
                  <a:srgbClr val="C00000"/>
                </a:solidFill>
                <a:latin typeface="Times New Roman" panose="02020603050405020304" pitchFamily="18" charset="0"/>
              </a:rPr>
              <a:t>- الوضع النفسي :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لا شك أن الوضع النفسي لمتلقي الرسالة والمعلومة يحدد الاستعداد النسبي لتقبل الرسالة وال</a:t>
            </a:r>
            <a:r>
              <a:rPr lang="ar-EG" altLang="en-US" sz="3200" b="1" dirty="0">
                <a:latin typeface="Times New Roman" panose="02020603050405020304" pitchFamily="18" charset="0"/>
              </a:rPr>
              <a:t>إ</a:t>
            </a:r>
            <a:r>
              <a:rPr lang="ar-SA" altLang="en-US" sz="3200" b="1" dirty="0" err="1">
                <a:latin typeface="Times New Roman" panose="02020603050405020304" pitchFamily="18" charset="0"/>
              </a:rPr>
              <a:t>قتناع</a:t>
            </a:r>
            <a:r>
              <a:rPr lang="ar-SA" altLang="en-US" sz="3200" b="1" dirty="0">
                <a:latin typeface="Times New Roman" panose="02020603050405020304" pitchFamily="18" charset="0"/>
              </a:rPr>
              <a:t> بها أو عدم </a:t>
            </a:r>
            <a:r>
              <a:rPr lang="ar-SA" altLang="en-US" sz="3200" b="1" dirty="0" err="1">
                <a:latin typeface="Times New Roman" panose="02020603050405020304" pitchFamily="18" charset="0"/>
              </a:rPr>
              <a:t>ال</a:t>
            </a:r>
            <a:r>
              <a:rPr lang="ar-EG" altLang="en-US" sz="3200" b="1" dirty="0">
                <a:latin typeface="Times New Roman" panose="02020603050405020304" pitchFamily="18" charset="0"/>
              </a:rPr>
              <a:t>إ</a:t>
            </a:r>
            <a:r>
              <a:rPr lang="ar-SA" altLang="en-US" sz="3200" b="1" dirty="0" err="1">
                <a:latin typeface="Times New Roman" panose="02020603050405020304" pitchFamily="18" charset="0"/>
              </a:rPr>
              <a:t>قتناع</a:t>
            </a:r>
            <a:r>
              <a:rPr lang="ar-SA" altLang="en-US" sz="3200" b="1" dirty="0">
                <a:latin typeface="Times New Roman" panose="02020603050405020304" pitchFamily="18" charset="0"/>
              </a:rPr>
              <a:t>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802603"/>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5- المستقبل :</a:t>
            </a:r>
            <a:r>
              <a:rPr lang="ar-SA" altLang="en-US" sz="3200" b="1" dirty="0">
                <a:solidFill>
                  <a:srgbClr val="C00000"/>
                </a:solidFill>
                <a:latin typeface="Times New Roman" panose="02020603050405020304" pitchFamily="18" charset="0"/>
              </a:rPr>
              <a:t> </a:t>
            </a:r>
            <a:r>
              <a:rPr lang="ar-EG" altLang="en-US" sz="3200" b="1" dirty="0">
                <a:solidFill>
                  <a:srgbClr val="C00000"/>
                </a:solidFill>
                <a:latin typeface="Times New Roman" panose="02020603050405020304" pitchFamily="18" charset="0"/>
              </a:rPr>
              <a:t>د- الانفتاح الذهني وسعة الخيال </a:t>
            </a: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فالأول يساعد على تقبل الأفكار الجديدة وال</a:t>
            </a:r>
            <a:r>
              <a:rPr lang="ar-EG" altLang="en-US" sz="3200" b="1" dirty="0">
                <a:latin typeface="Times New Roman" panose="02020603050405020304" pitchFamily="18" charset="0"/>
              </a:rPr>
              <a:t>إ</a:t>
            </a:r>
            <a:r>
              <a:rPr lang="ar-SA" altLang="en-US" sz="3200" b="1" dirty="0" err="1">
                <a:latin typeface="Times New Roman" panose="02020603050405020304" pitchFamily="18" charset="0"/>
              </a:rPr>
              <a:t>قتناع</a:t>
            </a:r>
            <a:r>
              <a:rPr lang="ar-SA" altLang="en-US" sz="3200" b="1" dirty="0">
                <a:latin typeface="Times New Roman" panose="02020603050405020304" pitchFamily="18" charset="0"/>
              </a:rPr>
              <a:t> بها ، في حين أن الفكر المنغلق أو الجامد عكس ذلك لا يملك الاستعداد القوي </a:t>
            </a:r>
            <a:r>
              <a:rPr lang="ar-SA" altLang="en-US" sz="3200" b="1" dirty="0" err="1">
                <a:latin typeface="Times New Roman" panose="02020603050405020304" pitchFamily="18" charset="0"/>
              </a:rPr>
              <a:t>لل</a:t>
            </a:r>
            <a:r>
              <a:rPr lang="ar-EG" altLang="en-US" sz="3200" b="1" dirty="0">
                <a:latin typeface="Times New Roman" panose="02020603050405020304" pitchFamily="18" charset="0"/>
              </a:rPr>
              <a:t>إ</a:t>
            </a:r>
            <a:r>
              <a:rPr lang="ar-SA" altLang="en-US" sz="3200" b="1" dirty="0" err="1">
                <a:latin typeface="Times New Roman" panose="02020603050405020304" pitchFamily="18" charset="0"/>
              </a:rPr>
              <a:t>قتناع</a:t>
            </a:r>
            <a:r>
              <a:rPr lang="ar-SA" altLang="en-US" sz="3200" b="1" dirty="0">
                <a:latin typeface="Times New Roman" panose="02020603050405020304" pitchFamily="18" charset="0"/>
              </a:rPr>
              <a:t> وتقبل الأفكار والاستجابة للآراء والثقافات المستجدة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4777879"/>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lnSpcReduction="10000"/>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5- المستقبل :</a:t>
            </a:r>
            <a:r>
              <a:rPr lang="ar-SA" altLang="en-US" sz="3200" b="1" dirty="0">
                <a:solidFill>
                  <a:srgbClr val="C00000"/>
                </a:solidFill>
                <a:latin typeface="Times New Roman" panose="02020603050405020304" pitchFamily="18" charset="0"/>
              </a:rPr>
              <a:t> </a:t>
            </a:r>
            <a:r>
              <a:rPr lang="ar-EG" altLang="en-US" sz="3200" b="1" dirty="0">
                <a:solidFill>
                  <a:srgbClr val="C00000"/>
                </a:solidFill>
                <a:latin typeface="Times New Roman" panose="02020603050405020304" pitchFamily="18" charset="0"/>
              </a:rPr>
              <a:t>هـ- البيئة والمجتمع .</a:t>
            </a: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إذ أن لهما دور بارز في تكوين الشخصيات المستقلة في عدة جوانب ، الجانب الثقافي والأخلاقي والمبادئ والتعامل وحتى طريقة التفكير ، والذي يهمنا هو الحاجات التي تفرضها البيئة أو المجتمع وتشكل لدى المستقبلين اهتماماً واضحاً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7296551"/>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16983" y="5537946"/>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التغذية العكسية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0" name="Picture 9" descr="A person holding a megaphone&#10;&#10;Description automatically generated">
            <a:extLst>
              <a:ext uri="{FF2B5EF4-FFF2-40B4-BE49-F238E27FC236}">
                <a16:creationId xmlns:a16="http://schemas.microsoft.com/office/drawing/2014/main" id="{04DF0813-A190-7483-BB95-2D2CE0C57163}"/>
              </a:ext>
            </a:extLst>
          </p:cNvPr>
          <p:cNvPicPr>
            <a:picLocks noChangeAspect="1"/>
          </p:cNvPicPr>
          <p:nvPr/>
        </p:nvPicPr>
        <p:blipFill rotWithShape="1">
          <a:blip r:embed="rId3">
            <a:extLst>
              <a:ext uri="{28A0092B-C50C-407E-A947-70E740481C1C}">
                <a14:useLocalDpi xmlns:a14="http://schemas.microsoft.com/office/drawing/2010/main" val="0"/>
              </a:ext>
            </a:extLst>
          </a:blip>
          <a:srcRect t="20666"/>
          <a:stretch/>
        </p:blipFill>
        <p:spPr>
          <a:xfrm>
            <a:off x="2477203" y="1064118"/>
            <a:ext cx="7121546" cy="4239132"/>
          </a:xfrm>
          <a:prstGeom prst="rect">
            <a:avLst/>
          </a:prstGeom>
        </p:spPr>
      </p:pic>
    </p:spTree>
    <p:extLst>
      <p:ext uri="{BB962C8B-B14F-4D97-AF65-F5344CB8AC3E}">
        <p14:creationId xmlns:p14="http://schemas.microsoft.com/office/powerpoint/2010/main" val="1326054752"/>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4000" b="1" dirty="0">
                <a:latin typeface="Times New Roman" panose="02020603050405020304" pitchFamily="18" charset="0"/>
              </a:rPr>
              <a:t>6</a:t>
            </a:r>
            <a:r>
              <a:rPr lang="ar-SA" altLang="en-US" sz="4000" b="1" dirty="0">
                <a:latin typeface="Times New Roman" panose="02020603050405020304" pitchFamily="18" charset="0"/>
              </a:rPr>
              <a:t>- </a:t>
            </a:r>
            <a:r>
              <a:rPr lang="ar-EG" altLang="en-US" sz="4000" b="1" dirty="0">
                <a:latin typeface="Times New Roman" panose="02020603050405020304" pitchFamily="18" charset="0"/>
              </a:rPr>
              <a:t>التغذية العكسية  </a:t>
            </a:r>
            <a:r>
              <a:rPr lang="ar-SA" altLang="en-US" sz="4000" b="1" dirty="0">
                <a:latin typeface="Times New Roman" panose="02020603050405020304" pitchFamily="18" charset="0"/>
              </a:rPr>
              <a:t> </a:t>
            </a:r>
          </a:p>
          <a:p>
            <a:pPr marL="0" marR="228600" indent="0" algn="justLow" rtl="1">
              <a:lnSpc>
                <a:spcPct val="100000"/>
              </a:lnSpc>
              <a:buSzPts val="1400"/>
              <a:buNone/>
              <a:tabLst>
                <a:tab pos="228600" algn="l"/>
              </a:tabLst>
            </a:pPr>
            <a:r>
              <a:rPr lang="ar-EG" altLang="en-US" sz="3600" b="1" dirty="0">
                <a:latin typeface="Times New Roman" panose="02020603050405020304" pitchFamily="18" charset="0"/>
              </a:rPr>
              <a:t>وتعبر عن المعلومات الراجعة أو المرتدة التي تصل للمصدر بعد عملية الإقناع بمراحلها المختلفة. </a:t>
            </a:r>
          </a:p>
          <a:p>
            <a:pPr marL="0" marR="228600" indent="0" algn="justLow" rtl="1">
              <a:lnSpc>
                <a:spcPct val="100000"/>
              </a:lnSpc>
              <a:buSzPts val="1400"/>
              <a:buNone/>
              <a:tabLst>
                <a:tab pos="228600" algn="l"/>
              </a:tabLst>
            </a:pPr>
            <a:r>
              <a:rPr lang="ar-EG" altLang="en-US" sz="3600" b="1" dirty="0">
                <a:latin typeface="Times New Roman" panose="02020603050405020304" pitchFamily="18" charset="0"/>
              </a:rPr>
              <a:t>تعتبر التغذية العكسية آخر عناصر الإقناع، وهي تعبر عن المعلومات المرتدة التي تصل على المصدر بعد مرور عملية الإقناع بمراحلها المختلفة، وهو ما يتوافق مع عملية الاتصال التفاعلية.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3197244"/>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4000" b="1" dirty="0">
                <a:latin typeface="Times New Roman" panose="02020603050405020304" pitchFamily="18" charset="0"/>
              </a:rPr>
              <a:t>6</a:t>
            </a:r>
            <a:r>
              <a:rPr lang="ar-SA" altLang="en-US" sz="4000" b="1" dirty="0">
                <a:latin typeface="Times New Roman" panose="02020603050405020304" pitchFamily="18" charset="0"/>
              </a:rPr>
              <a:t>- </a:t>
            </a:r>
            <a:r>
              <a:rPr lang="ar-EG" altLang="en-US" sz="4000" b="1" dirty="0">
                <a:latin typeface="Times New Roman" panose="02020603050405020304" pitchFamily="18" charset="0"/>
              </a:rPr>
              <a:t>التغذية العكسية  </a:t>
            </a:r>
            <a:r>
              <a:rPr lang="ar-SA" altLang="en-US" sz="4000" b="1" dirty="0">
                <a:latin typeface="Times New Roman" panose="02020603050405020304" pitchFamily="18" charset="0"/>
              </a:rPr>
              <a:t> </a:t>
            </a:r>
          </a:p>
          <a:p>
            <a:pPr marL="0" marR="228600" indent="0" algn="justLow" rtl="1">
              <a:lnSpc>
                <a:spcPct val="100000"/>
              </a:lnSpc>
              <a:buSzPts val="1400"/>
              <a:buNone/>
              <a:tabLst>
                <a:tab pos="228600" algn="l"/>
              </a:tabLst>
            </a:pPr>
            <a:r>
              <a:rPr lang="ar-EG" altLang="en-US" sz="3600" b="1" dirty="0">
                <a:latin typeface="Times New Roman" panose="02020603050405020304" pitchFamily="18" charset="0"/>
              </a:rPr>
              <a:t>وهنا فإن على من يقوم بالإقناع أن يستفيد أكبر استفادة من المعلومات الراجعة إليه في معرفة مدى استيعاب المستقبل للمعلومات التي أرادها ، ومحاولة تصحيح أي خلل في إجراءاته وكلماته حتى يمكن في المستقبل تفادي هذه الاختلالات إن وجدت والارتقاء بمستوى العملية الإقناعية التي يقوم بها.</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720342"/>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a:solidFill>
                  <a:srgbClr val="00B0F0"/>
                </a:solidFill>
                <a:latin typeface="Times New Roman" panose="02020603050405020304" pitchFamily="18" charset="0"/>
                <a:cs typeface="Times New Roman" panose="02020603050405020304" pitchFamily="18" charset="0"/>
              </a:rPr>
              <a:t>عناصر العملية الإقناعية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FE5EB318-9BC2-40BE-6C82-06426C3B5AEB}"/>
              </a:ext>
            </a:extLst>
          </p:cNvPr>
          <p:cNvSpPr txBox="1"/>
          <p:nvPr/>
        </p:nvSpPr>
        <p:spPr>
          <a:xfrm>
            <a:off x="8107016" y="15905"/>
            <a:ext cx="1115474" cy="646331"/>
          </a:xfrm>
          <a:prstGeom prst="rect">
            <a:avLst/>
          </a:prstGeom>
          <a:noFill/>
        </p:spPr>
        <p:txBody>
          <a:bodyPr wrap="square" rtlCol="0">
            <a:spAutoFit/>
          </a:bodyPr>
          <a:lstStyle/>
          <a:p>
            <a:pPr algn="r" rtl="1"/>
            <a:r>
              <a:rPr lang="ar-EG" sz="3600" b="1" dirty="0">
                <a:solidFill>
                  <a:schemeClr val="bg1"/>
                </a:solidFill>
                <a:latin typeface="Times New Roman" panose="02020603050405020304" pitchFamily="18" charset="0"/>
                <a:cs typeface="Times New Roman" panose="02020603050405020304" pitchFamily="18" charset="0"/>
              </a:rPr>
              <a:t>خاتمة</a:t>
            </a:r>
          </a:p>
        </p:txBody>
      </p:sp>
      <p:sp>
        <p:nvSpPr>
          <p:cNvPr id="7" name="Rectangle 6">
            <a:extLst>
              <a:ext uri="{FF2B5EF4-FFF2-40B4-BE49-F238E27FC236}">
                <a16:creationId xmlns:a16="http://schemas.microsoft.com/office/drawing/2014/main" id="{9AEB37BD-93F5-7933-F0AC-D56BB93713A1}"/>
              </a:ext>
            </a:extLst>
          </p:cNvPr>
          <p:cNvSpPr/>
          <p:nvPr/>
        </p:nvSpPr>
        <p:spPr>
          <a:xfrm>
            <a:off x="1308298" y="1383235"/>
            <a:ext cx="4688741" cy="4349909"/>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3200" b="1" kern="100" dirty="0">
                <a:effectLst/>
                <a:latin typeface="Calibri" panose="020F0502020204030204" pitchFamily="34" charset="0"/>
                <a:ea typeface="Calibri" panose="020F0502020204030204" pitchFamily="34" charset="0"/>
                <a:cs typeface="Times New Roman" panose="02020603050405020304" pitchFamily="18" charset="0"/>
              </a:rPr>
              <a:t>عناصر الإقناع</a:t>
            </a:r>
          </a:p>
          <a:p>
            <a:pPr marL="1200150" lvl="2" indent="-285750" algn="just" rtl="1">
              <a:lnSpc>
                <a:spcPct val="115000"/>
              </a:lnSpc>
              <a:spcAft>
                <a:spcPts val="800"/>
              </a:spcAft>
              <a:buFont typeface="Wingdings" panose="05000000000000000000" pitchFamily="2" charset="2"/>
              <a:buChar char="ü"/>
            </a:pPr>
            <a:r>
              <a:rPr lang="ar-SA" altLang="en-US" sz="2400" dirty="0">
                <a:cs typeface="Monotype Koufi" pitchFamily="2" charset="-78"/>
              </a:rPr>
              <a:t>المصدر</a:t>
            </a:r>
            <a:endParaRPr lang="ar-EG" altLang="en-US" sz="2400" dirty="0">
              <a:cs typeface="Monotype Koufi" pitchFamily="2" charset="-78"/>
            </a:endParaRPr>
          </a:p>
          <a:p>
            <a:pPr marL="1200150" lvl="2" indent="-285750" algn="just" rtl="1">
              <a:lnSpc>
                <a:spcPct val="115000"/>
              </a:lnSpc>
              <a:spcAft>
                <a:spcPts val="800"/>
              </a:spcAft>
              <a:buFont typeface="Wingdings" panose="05000000000000000000" pitchFamily="2" charset="2"/>
              <a:buChar char="ü"/>
            </a:pPr>
            <a:r>
              <a:rPr lang="ar-SA" altLang="en-US" sz="2400" dirty="0">
                <a:cs typeface="Monotype Koufi" pitchFamily="2" charset="-78"/>
              </a:rPr>
              <a:t>الهدف</a:t>
            </a:r>
            <a:endParaRPr lang="ar-EG" altLang="en-US" sz="2400" dirty="0">
              <a:cs typeface="Monotype Koufi" pitchFamily="2" charset="-78"/>
            </a:endParaRPr>
          </a:p>
          <a:p>
            <a:pPr marL="1200150" lvl="2" indent="-285750" algn="just" rtl="1">
              <a:lnSpc>
                <a:spcPct val="115000"/>
              </a:lnSpc>
              <a:spcAft>
                <a:spcPts val="800"/>
              </a:spcAft>
              <a:buFont typeface="Wingdings" panose="05000000000000000000" pitchFamily="2" charset="2"/>
              <a:buChar char="ü"/>
            </a:pPr>
            <a:r>
              <a:rPr lang="ar-SA" altLang="en-US" sz="2400" dirty="0">
                <a:cs typeface="Monotype Koufi" pitchFamily="2" charset="-78"/>
              </a:rPr>
              <a:t>الرسالة</a:t>
            </a:r>
            <a:endParaRPr lang="en-US" altLang="en-US" sz="2400" dirty="0">
              <a:cs typeface="Monotype Koufi" pitchFamily="2" charset="-78"/>
            </a:endParaRPr>
          </a:p>
          <a:p>
            <a:pPr marL="1200150" lvl="2" indent="-285750" algn="just" rtl="1">
              <a:lnSpc>
                <a:spcPct val="115000"/>
              </a:lnSpc>
              <a:spcAft>
                <a:spcPts val="800"/>
              </a:spcAft>
              <a:buFont typeface="Wingdings" panose="05000000000000000000" pitchFamily="2" charset="2"/>
              <a:buChar char="ü"/>
            </a:pPr>
            <a:r>
              <a:rPr lang="ar-SA" altLang="en-US" sz="2400" dirty="0">
                <a:cs typeface="Monotype Koufi" pitchFamily="2" charset="-78"/>
              </a:rPr>
              <a:t>الوسيلة</a:t>
            </a:r>
            <a:endParaRPr lang="en-US" altLang="en-US" sz="2400" dirty="0">
              <a:cs typeface="Monotype Koufi" pitchFamily="2" charset="-78"/>
            </a:endParaRPr>
          </a:p>
          <a:p>
            <a:pPr marL="1200150" lvl="2" indent="-285750" algn="just" rtl="1">
              <a:lnSpc>
                <a:spcPct val="115000"/>
              </a:lnSpc>
              <a:spcAft>
                <a:spcPts val="800"/>
              </a:spcAft>
              <a:buFont typeface="Wingdings" panose="05000000000000000000" pitchFamily="2" charset="2"/>
              <a:buChar char="ü"/>
            </a:pPr>
            <a:r>
              <a:rPr lang="ar-SA" altLang="en-US" sz="2400" dirty="0">
                <a:cs typeface="Monotype Koufi" pitchFamily="2" charset="-78"/>
              </a:rPr>
              <a:t>المستقبل</a:t>
            </a:r>
            <a:endParaRPr lang="ar-EG" altLang="en-US" sz="2400" dirty="0">
              <a:cs typeface="Monotype Koufi" pitchFamily="2" charset="-78"/>
            </a:endParaRPr>
          </a:p>
          <a:p>
            <a:pPr marL="1200150" lvl="2" indent="-285750" algn="just" rtl="1">
              <a:lnSpc>
                <a:spcPct val="115000"/>
              </a:lnSpc>
              <a:spcAft>
                <a:spcPts val="800"/>
              </a:spcAft>
              <a:buFont typeface="Wingdings" panose="05000000000000000000" pitchFamily="2" charset="2"/>
              <a:buChar char="ü"/>
            </a:pPr>
            <a:r>
              <a:rPr lang="ar-EG" altLang="en-US" sz="2400" dirty="0">
                <a:cs typeface="Monotype Koufi" pitchFamily="2" charset="-78"/>
              </a:rPr>
              <a:t>التغذية العكسية</a:t>
            </a:r>
          </a:p>
        </p:txBody>
      </p:sp>
    </p:spTree>
    <p:extLst>
      <p:ext uri="{BB962C8B-B14F-4D97-AF65-F5344CB8AC3E}">
        <p14:creationId xmlns:p14="http://schemas.microsoft.com/office/powerpoint/2010/main" val="2680354964"/>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762000" y="1334770"/>
            <a:ext cx="10734675" cy="4851841"/>
          </a:xfrm>
          <a:prstGeom prst="rect">
            <a:avLst/>
          </a:prstGeom>
          <a:noFill/>
        </p:spPr>
        <p:txBody>
          <a:bodyPr wrap="square" rtlCol="0">
            <a:spAutoFit/>
          </a:bodyPr>
          <a:lstStyle/>
          <a:p>
            <a:pPr marL="342900" lvl="0" indent="-342900" algn="just" rtl="1">
              <a:lnSpc>
                <a:spcPct val="115000"/>
              </a:lnSpc>
              <a:buFont typeface="Symbol" panose="05050102010706020507" pitchFamily="18" charset="2"/>
              <a:buChar char=""/>
            </a:pP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الهوساوي</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خالد هارون (2031). أسس الإقناع والتأثير في الآخرين. متاح على الرابط </a:t>
            </a:r>
          </a:p>
          <a:p>
            <a:pPr lvl="0" algn="just" rtl="1">
              <a:lnSpc>
                <a:spcPct val="115000"/>
              </a:lnSpc>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https://www.scribd.com/doc/64961885/1%D8%A7%D8%B3%D8%B3-%D9%81%D9%86-%D8%A7%D9%84%D8%A7%D9%82%D9%86%D8%A7%D8%B9</a:t>
            </a:r>
            <a:endParaRPr lang="ar-EG"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الشعار، محمد راتب. (2030). "مهارات الإقناع بالوسائل الإلكترونية." الجامعة الافتراضية السورية، سوريا.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لاكاني</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ديف؛ عاطف، زينب؛ عادل، سارة. (٢٠١٦). "الإقناع: فن الفوز بما تريد.". مؤسسة هنداوي، المملكة المتحدة.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https://www.hindawi.org/books/80637930</a:t>
            </a:r>
            <a:r>
              <a:rPr lang="ar-EG"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بورج</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جيمس. (2009). "الإقناع: فن إقناع الآخرين." مكتبة جرير، المملكة العربية السعودية.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https://maktbah.net/%D9%83%D8%AA%D8%A7%D8%A8-%D8%A7%D9%84%D8%A5%D9%82%D9%86%D8%A7%D8%B9-%D9%81%D9%86-%D8%A5%D9%82%D9%86%D8%A7%D8%B9-%D8%A7%D9%84%D8%A3%D8%AE%D8%B1%D9%8A%D9%86-%D8%AC%D9%8A%D9%85%D8%B3-%D8%A8%D9%88%D8%B1</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الشوا، سوزان. (2007). "فن الإقناع: فنون ومهارات جديدة تقنيات فعالة." الأجيال للنشر والتوزيع، مصر.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3"/>
              </a:rPr>
              <a:t>https://books-library.net/free-68512381-download</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المراجع المقترحة للمقرر</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TextBox 4">
            <a:extLst>
              <a:ext uri="{FF2B5EF4-FFF2-40B4-BE49-F238E27FC236}">
                <a16:creationId xmlns:a16="http://schemas.microsoft.com/office/drawing/2014/main" id="{E0163748-B192-72BF-6A67-D590614ECD34}"/>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A1D9408-A3F6-8A05-4275-74C4E311219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518693"/>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9">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10">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Tree>
    <p:extLst>
      <p:ext uri="{BB962C8B-B14F-4D97-AF65-F5344CB8AC3E}">
        <p14:creationId xmlns:p14="http://schemas.microsoft.com/office/powerpoint/2010/main" val="2591757215"/>
      </p:ext>
    </p:extLst>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4935</TotalTime>
  <Words>2100</Words>
  <Application>Microsoft Office PowerPoint</Application>
  <PresentationFormat>Widescreen</PresentationFormat>
  <Paragraphs>274</Paragraphs>
  <Slides>40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111</cp:revision>
  <dcterms:created xsi:type="dcterms:W3CDTF">2023-04-29T09:08:23Z</dcterms:created>
  <dcterms:modified xsi:type="dcterms:W3CDTF">2023-10-20T15:43:12Z</dcterms:modified>
</cp:coreProperties>
</file>